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" ContentType="image/tif"/>
  <Default Extension="tif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32"/>
  </p:notesMasterIdLst>
  <p:sldIdLst>
    <p:sldId id="4316" r:id="rId2"/>
    <p:sldId id="2556" r:id="rId3"/>
    <p:sldId id="2952" r:id="rId4"/>
    <p:sldId id="718" r:id="rId5"/>
    <p:sldId id="2537" r:id="rId6"/>
    <p:sldId id="327" r:id="rId7"/>
    <p:sldId id="2995" r:id="rId8"/>
    <p:sldId id="2544" r:id="rId9"/>
    <p:sldId id="5166" r:id="rId10"/>
    <p:sldId id="5159" r:id="rId11"/>
    <p:sldId id="5167" r:id="rId12"/>
    <p:sldId id="2958" r:id="rId13"/>
    <p:sldId id="5155" r:id="rId14"/>
    <p:sldId id="1412" r:id="rId15"/>
    <p:sldId id="374" r:id="rId16"/>
    <p:sldId id="3000" r:id="rId17"/>
    <p:sldId id="407" r:id="rId18"/>
    <p:sldId id="735" r:id="rId19"/>
    <p:sldId id="286" r:id="rId20"/>
    <p:sldId id="4317" r:id="rId21"/>
    <p:sldId id="4318" r:id="rId22"/>
    <p:sldId id="3005" r:id="rId23"/>
    <p:sldId id="5188" r:id="rId24"/>
    <p:sldId id="5193" r:id="rId25"/>
    <p:sldId id="5189" r:id="rId26"/>
    <p:sldId id="269" r:id="rId27"/>
    <p:sldId id="1808" r:id="rId28"/>
    <p:sldId id="1795" r:id="rId29"/>
    <p:sldId id="258" r:id="rId30"/>
    <p:sldId id="519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D5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13"/>
    <p:restoredTop sz="96056"/>
  </p:normalViewPr>
  <p:slideViewPr>
    <p:cSldViewPr snapToGrid="0" snapToObjects="1">
      <p:cViewPr varScale="1">
        <p:scale>
          <a:sx n="85" d="100"/>
          <a:sy n="85" d="100"/>
        </p:scale>
        <p:origin x="176" y="8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2CE5BC-C491-B24D-BA09-71C23E873B7F}" type="datetimeFigureOut">
              <a:rPr lang="en-US" smtClean="0"/>
              <a:t>2/13/24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8A7E41-3ABF-4B4A-BA80-C2F8F1F06D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4206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75D3884-39FE-884A-BB22-153FDED8A541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35794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To be updated by Ezio’s PSM presentation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27544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635367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be updated with latest plans for Ceremony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70014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Simplify for ENEA!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98A7E41-3ABF-4B4A-BA80-C2F8F1F06DB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0847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Simplify for ENEA!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983337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23229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3103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58011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22653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68125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805756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28969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  <p:extLst>
      <p:ext uri="{BB962C8B-B14F-4D97-AF65-F5344CB8AC3E}">
        <p14:creationId xmlns:p14="http://schemas.microsoft.com/office/powerpoint/2010/main" val="109368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0537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66037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>
        <p14:prism isContent="1"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E1F96D0-8B57-AA49-1867-A069E7687718}"/>
              </a:ext>
            </a:extLst>
          </p:cNvPr>
          <p:cNvSpPr txBox="1">
            <a:spLocks/>
          </p:cNvSpPr>
          <p:nvPr userDrawn="1"/>
        </p:nvSpPr>
        <p:spPr>
          <a:xfrm>
            <a:off x="5048656" y="6479517"/>
            <a:ext cx="64152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457200" rtl="0" eaLnBrk="1" latinLnBrk="0" hangingPunct="1">
              <a:defRPr sz="1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400" b="0" dirty="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ENEA Visit to CERN, February 2024                  Oliver Brüning, CERN</a:t>
            </a:r>
          </a:p>
        </p:txBody>
      </p:sp>
    </p:spTree>
    <p:extLst>
      <p:ext uri="{BB962C8B-B14F-4D97-AF65-F5344CB8AC3E}">
        <p14:creationId xmlns:p14="http://schemas.microsoft.com/office/powerpoint/2010/main" val="2210888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3" r:id="rId2"/>
    <p:sldLayoutId id="2147483674" r:id="rId3"/>
    <p:sldLayoutId id="2147483676" r:id="rId4"/>
    <p:sldLayoutId id="2147483753" r:id="rId5"/>
    <p:sldLayoutId id="2147483775" r:id="rId6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G"/><Relationship Id="rId5" Type="http://schemas.openxmlformats.org/officeDocument/2006/relationships/image" Target="../media/image33.png"/><Relationship Id="rId10" Type="http://schemas.openxmlformats.org/officeDocument/2006/relationships/image" Target="../media/image38.jpeg"/><Relationship Id="rId4" Type="http://schemas.openxmlformats.org/officeDocument/2006/relationships/image" Target="../media/image32.jpg"/><Relationship Id="rId9" Type="http://schemas.openxmlformats.org/officeDocument/2006/relationships/image" Target="../media/image3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5" Type="http://schemas.openxmlformats.org/officeDocument/2006/relationships/image" Target="../media/image41.jpeg"/><Relationship Id="rId4" Type="http://schemas.openxmlformats.org/officeDocument/2006/relationships/image" Target="../media/image4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jpeg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7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5.png"/><Relationship Id="rId11" Type="http://schemas.microsoft.com/office/2007/relationships/hdphoto" Target="../media/hdphoto2.wdp"/><Relationship Id="rId5" Type="http://schemas.openxmlformats.org/officeDocument/2006/relationships/image" Target="../media/image54.png"/><Relationship Id="rId10" Type="http://schemas.openxmlformats.org/officeDocument/2006/relationships/image" Target="../media/image59.png"/><Relationship Id="rId4" Type="http://schemas.openxmlformats.org/officeDocument/2006/relationships/image" Target="../media/image53.png"/><Relationship Id="rId9" Type="http://schemas.openxmlformats.org/officeDocument/2006/relationships/image" Target="../media/image5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2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microsoft.com/office/2007/relationships/hdphoto" Target="../media/hdphoto8.wdp"/><Relationship Id="rId18" Type="http://schemas.openxmlformats.org/officeDocument/2006/relationships/image" Target="../media/image71.png"/><Relationship Id="rId3" Type="http://schemas.microsoft.com/office/2007/relationships/hdphoto" Target="../media/hdphoto3.wdp"/><Relationship Id="rId21" Type="http://schemas.microsoft.com/office/2007/relationships/hdphoto" Target="../media/hdphoto12.wdp"/><Relationship Id="rId7" Type="http://schemas.microsoft.com/office/2007/relationships/hdphoto" Target="../media/hdphoto5.wdp"/><Relationship Id="rId12" Type="http://schemas.openxmlformats.org/officeDocument/2006/relationships/image" Target="../media/image68.png"/><Relationship Id="rId17" Type="http://schemas.microsoft.com/office/2007/relationships/hdphoto" Target="../media/hdphoto10.wdp"/><Relationship Id="rId2" Type="http://schemas.openxmlformats.org/officeDocument/2006/relationships/image" Target="../media/image63.png"/><Relationship Id="rId16" Type="http://schemas.openxmlformats.org/officeDocument/2006/relationships/image" Target="../media/image70.png"/><Relationship Id="rId20" Type="http://schemas.openxmlformats.org/officeDocument/2006/relationships/image" Target="../media/image7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png"/><Relationship Id="rId11" Type="http://schemas.microsoft.com/office/2007/relationships/hdphoto" Target="../media/hdphoto7.wdp"/><Relationship Id="rId5" Type="http://schemas.microsoft.com/office/2007/relationships/hdphoto" Target="../media/hdphoto4.wdp"/><Relationship Id="rId15" Type="http://schemas.microsoft.com/office/2007/relationships/hdphoto" Target="../media/hdphoto9.wdp"/><Relationship Id="rId23" Type="http://schemas.microsoft.com/office/2007/relationships/hdphoto" Target="../media/hdphoto13.wdp"/><Relationship Id="rId10" Type="http://schemas.openxmlformats.org/officeDocument/2006/relationships/image" Target="../media/image67.png"/><Relationship Id="rId19" Type="http://schemas.microsoft.com/office/2007/relationships/hdphoto" Target="../media/hdphoto11.wdp"/><Relationship Id="rId4" Type="http://schemas.openxmlformats.org/officeDocument/2006/relationships/image" Target="../media/image64.png"/><Relationship Id="rId9" Type="http://schemas.microsoft.com/office/2007/relationships/hdphoto" Target="../media/hdphoto6.wdp"/><Relationship Id="rId14" Type="http://schemas.openxmlformats.org/officeDocument/2006/relationships/image" Target="../media/image69.png"/><Relationship Id="rId22" Type="http://schemas.openxmlformats.org/officeDocument/2006/relationships/image" Target="../media/image7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jpeg"/><Relationship Id="rId3" Type="http://schemas.openxmlformats.org/officeDocument/2006/relationships/image" Target="../media/image75.jpeg"/><Relationship Id="rId7" Type="http://schemas.openxmlformats.org/officeDocument/2006/relationships/image" Target="../media/image79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10" Type="http://schemas.openxmlformats.org/officeDocument/2006/relationships/image" Target="../media/image82.png"/><Relationship Id="rId4" Type="http://schemas.openxmlformats.org/officeDocument/2006/relationships/image" Target="../media/image76.png"/><Relationship Id="rId9" Type="http://schemas.openxmlformats.org/officeDocument/2006/relationships/image" Target="../media/image8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jpeg"/><Relationship Id="rId2" Type="http://schemas.openxmlformats.org/officeDocument/2006/relationships/image" Target="../media/image8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jpe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9.png"/><Relationship Id="rId4" Type="http://schemas.openxmlformats.org/officeDocument/2006/relationships/image" Target="../media/image8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1.png"/><Relationship Id="rId3" Type="http://schemas.openxmlformats.org/officeDocument/2006/relationships/image" Target="../media/image96.png"/><Relationship Id="rId7" Type="http://schemas.openxmlformats.org/officeDocument/2006/relationships/image" Target="../media/image100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9.gif"/><Relationship Id="rId5" Type="http://schemas.openxmlformats.org/officeDocument/2006/relationships/image" Target="../media/image98.gif"/><Relationship Id="rId4" Type="http://schemas.openxmlformats.org/officeDocument/2006/relationships/image" Target="../media/image97.jpe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5.jpeg"/><Relationship Id="rId3" Type="http://schemas.openxmlformats.org/officeDocument/2006/relationships/image" Target="../media/image102.jpeg"/><Relationship Id="rId7" Type="http://schemas.openxmlformats.org/officeDocument/2006/relationships/image" Target="../media/image10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3.png"/><Relationship Id="rId5" Type="http://schemas.openxmlformats.org/officeDocument/2006/relationships/hyperlink" Target="https://edms.cern.ch/document/2898265" TargetMode="External"/><Relationship Id="rId4" Type="http://schemas.openxmlformats.org/officeDocument/2006/relationships/image" Target="../media/image31.jpeg"/><Relationship Id="rId9" Type="http://schemas.openxmlformats.org/officeDocument/2006/relationships/image" Target="../media/image10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hyperlink" Target="https://doi.org/10.1142/13487" TargetMode="External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jpeg"/><Relationship Id="rId5" Type="http://schemas.openxmlformats.org/officeDocument/2006/relationships/image" Target="../media/image108.jpeg"/><Relationship Id="rId4" Type="http://schemas.openxmlformats.org/officeDocument/2006/relationships/image" Target="../media/image107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6.png"/><Relationship Id="rId3" Type="http://schemas.openxmlformats.org/officeDocument/2006/relationships/image" Target="../media/image111.gif"/><Relationship Id="rId7" Type="http://schemas.openxmlformats.org/officeDocument/2006/relationships/image" Target="../media/image115.png"/><Relationship Id="rId2" Type="http://schemas.openxmlformats.org/officeDocument/2006/relationships/image" Target="../media/image1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4.jpeg"/><Relationship Id="rId11" Type="http://schemas.openxmlformats.org/officeDocument/2006/relationships/image" Target="../media/image119.png"/><Relationship Id="rId5" Type="http://schemas.openxmlformats.org/officeDocument/2006/relationships/image" Target="../media/image113.jpeg"/><Relationship Id="rId10" Type="http://schemas.openxmlformats.org/officeDocument/2006/relationships/image" Target="../media/image118.png"/><Relationship Id="rId4" Type="http://schemas.openxmlformats.org/officeDocument/2006/relationships/image" Target="../media/image112.png"/><Relationship Id="rId9" Type="http://schemas.openxmlformats.org/officeDocument/2006/relationships/image" Target="../media/image117.t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0.png"/><Relationship Id="rId2" Type="http://schemas.openxmlformats.org/officeDocument/2006/relationships/image" Target="../media/image12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3.jpg"/><Relationship Id="rId2" Type="http://schemas.openxmlformats.org/officeDocument/2006/relationships/image" Target="../media/image122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conarchive.com/show/flag-icons-by-gosquared/Spain-icon.html" TargetMode="External"/><Relationship Id="rId13" Type="http://schemas.openxmlformats.org/officeDocument/2006/relationships/hyperlink" Target="http://www.iconarchive.com/show/flag-icons-by-gosquared/Japan-icon.html" TargetMode="External"/><Relationship Id="rId18" Type="http://schemas.openxmlformats.org/officeDocument/2006/relationships/image" Target="../media/image18.png"/><Relationship Id="rId3" Type="http://schemas.openxmlformats.org/officeDocument/2006/relationships/image" Target="../media/image10.png"/><Relationship Id="rId7" Type="http://schemas.openxmlformats.org/officeDocument/2006/relationships/image" Target="../media/image11.png"/><Relationship Id="rId12" Type="http://schemas.openxmlformats.org/officeDocument/2006/relationships/image" Target="../media/image14.png"/><Relationship Id="rId17" Type="http://schemas.openxmlformats.org/officeDocument/2006/relationships/image" Target="../media/image17.tiff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iconarchive.com/show/flag-icons-by-gosquared/United-States-icon.html" TargetMode="External"/><Relationship Id="rId11" Type="http://schemas.openxmlformats.org/officeDocument/2006/relationships/image" Target="../media/image13.png"/><Relationship Id="rId5" Type="http://schemas.openxmlformats.org/officeDocument/2006/relationships/image" Target="../media/image9.png"/><Relationship Id="rId15" Type="http://schemas.openxmlformats.org/officeDocument/2006/relationships/hyperlink" Target="http://www.iconarchive.com/show/flag-icons-by-gosquared/United-Kingdom-icon.html" TargetMode="External"/><Relationship Id="rId10" Type="http://schemas.openxmlformats.org/officeDocument/2006/relationships/hyperlink" Target="http://www.iconarchive.com/show/flag-icons-by-gosquared/Italy-icon.html" TargetMode="External"/><Relationship Id="rId4" Type="http://schemas.openxmlformats.org/officeDocument/2006/relationships/image" Target="../media/image8.png"/><Relationship Id="rId9" Type="http://schemas.openxmlformats.org/officeDocument/2006/relationships/image" Target="../media/image12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blue, engine&#10;&#10;Description automatically generated">
            <a:extLst>
              <a:ext uri="{FF2B5EF4-FFF2-40B4-BE49-F238E27FC236}">
                <a16:creationId xmlns:a16="http://schemas.microsoft.com/office/drawing/2014/main" id="{1669D0B7-6AF7-9752-FD8D-380E4D018D0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7863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16992" y="5456325"/>
            <a:ext cx="10926147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HL-LHC Upgrade Project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ENEA Visit to CERN, February 2024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317377" y="6256544"/>
            <a:ext cx="7924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sng" strike="noStrike" kern="1200" cap="none" spc="0" normalizeH="0" baseline="0" noProof="0" dirty="0" err="1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O.Brüning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 on Behalf of the HL-LHC Project</a:t>
            </a:r>
          </a:p>
        </p:txBody>
      </p:sp>
    </p:spTree>
    <p:extLst>
      <p:ext uri="{BB962C8B-B14F-4D97-AF65-F5344CB8AC3E}">
        <p14:creationId xmlns:p14="http://schemas.microsoft.com/office/powerpoint/2010/main" val="720565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B2A2E6-F423-F4BA-6E39-B3589F031C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007" y="34971"/>
            <a:ext cx="7676285" cy="720000"/>
          </a:xfrm>
        </p:spPr>
        <p:txBody>
          <a:bodyPr/>
          <a:lstStyle/>
          <a:p>
            <a:r>
              <a:rPr lang="en-GB" sz="3200" u="sng" dirty="0">
                <a:solidFill>
                  <a:srgbClr val="FF0000"/>
                </a:solidFill>
                <a:latin typeface="Garamond" panose="02020404030301010803" pitchFamily="18" charset="0"/>
              </a:rPr>
              <a:t>Status MQXFB – Q2 - Assemblies at CERN</a:t>
            </a:r>
            <a:endParaRPr lang="en-FR" sz="32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B896AE03-E9F2-FAEE-D8FB-2759FE1DDE05}"/>
              </a:ext>
            </a:extLst>
          </p:cNvPr>
          <p:cNvSpPr txBox="1">
            <a:spLocks/>
          </p:cNvSpPr>
          <p:nvPr/>
        </p:nvSpPr>
        <p:spPr>
          <a:xfrm>
            <a:off x="14833" y="367232"/>
            <a:ext cx="12062400" cy="5974340"/>
          </a:xfrm>
          <a:prstGeom prst="rect">
            <a:avLst/>
          </a:prstGeom>
        </p:spPr>
        <p:txBody>
          <a:bodyPr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3400" dirty="0"/>
              <a:t>MQXFBP1: test at CERN in 2020</a:t>
            </a:r>
          </a:p>
          <a:p>
            <a:pPr lvl="1"/>
            <a:r>
              <a:rPr lang="en-GB" sz="3400" dirty="0"/>
              <a:t>Failed to reach nominal current @ 1.9K But</a:t>
            </a:r>
            <a:r>
              <a:rPr lang="en-GB" dirty="0"/>
              <a:t>:</a:t>
            </a:r>
          </a:p>
          <a:p>
            <a:pPr lvl="2"/>
            <a:r>
              <a:rPr lang="en-GB" sz="2900" dirty="0"/>
              <a:t>Reached 6.4TeV equivalent without Quench; limitation only in one coil, all concepts validated @ 15.15kA</a:t>
            </a:r>
          </a:p>
          <a:p>
            <a:pPr lvl="2"/>
            <a:endParaRPr lang="en-GB" sz="2900" dirty="0">
              <a:sym typeface="Wingdings" pitchFamily="2" charset="2"/>
            </a:endParaRPr>
          </a:p>
          <a:p>
            <a:pPr lvl="2"/>
            <a:r>
              <a:rPr lang="en-GB" sz="2900" dirty="0">
                <a:sym typeface="Wingdings" pitchFamily="2" charset="2"/>
              </a:rPr>
              <a:t>        Plan to exchange the limiting coil </a:t>
            </a:r>
            <a:r>
              <a:rPr lang="en-GB" sz="2900" dirty="0">
                <a:solidFill>
                  <a:srgbClr val="00B050"/>
                </a:solidFill>
                <a:sym typeface="Wingdings" pitchFamily="2" charset="2"/>
              </a:rPr>
              <a:t> procedure test for 4+1 </a:t>
            </a:r>
            <a:r>
              <a:rPr lang="en-GB" sz="2900" dirty="0">
                <a:sym typeface="Wingdings" pitchFamily="2" charset="2"/>
              </a:rPr>
              <a:t> 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MQXFBMT4 July 2023 </a:t>
            </a:r>
            <a:r>
              <a:rPr kumimoji="0" lang="en-US" sz="3200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  <a:endParaRPr lang="en-GB" sz="2900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pPr marL="342900" lvl="2" indent="-342900"/>
            <a:r>
              <a:rPr lang="en-GB" sz="3400" dirty="0"/>
              <a:t>MQXFBP2: test at CERN in 2021 </a:t>
            </a:r>
          </a:p>
          <a:p>
            <a:pPr marL="1257300" lvl="4" indent="-342900"/>
            <a:r>
              <a:rPr lang="en-GB" sz="2900" dirty="0">
                <a:sym typeface="Wingdings" pitchFamily="2" charset="2"/>
              </a:rPr>
              <a:t>Limited at around nominal current and </a:t>
            </a:r>
            <a:r>
              <a:rPr lang="en-GB" sz="2900" dirty="0">
                <a:solidFill>
                  <a:srgbClr val="00B050"/>
                </a:solidFill>
                <a:sym typeface="Wingdings" pitchFamily="2" charset="2"/>
              </a:rPr>
              <a:t>eventually reached nominal current at 1.9K at lower ramp rates </a:t>
            </a:r>
          </a:p>
          <a:p>
            <a:pPr marL="914400" lvl="4" indent="0">
              <a:buNone/>
            </a:pPr>
            <a:r>
              <a:rPr lang="en-GB" sz="2900" dirty="0">
                <a:solidFill>
                  <a:schemeClr val="tx1"/>
                </a:solidFill>
                <a:sym typeface="Wingdings" pitchFamily="2" charset="2"/>
              </a:rPr>
              <a:t>	 review of assembly  3 Phase Improvement plan </a:t>
            </a:r>
          </a:p>
          <a:p>
            <a:pPr marL="914400" lvl="4" indent="0">
              <a:buNone/>
            </a:pPr>
            <a:r>
              <a:rPr lang="en-GB" sz="2900" dirty="0">
                <a:solidFill>
                  <a:schemeClr val="tx1"/>
                </a:solidFill>
                <a:sym typeface="Wingdings" pitchFamily="2" charset="2"/>
              </a:rPr>
              <a:t>	</a:t>
            </a:r>
            <a:r>
              <a:rPr lang="en-GB" sz="2900" dirty="0">
                <a:solidFill>
                  <a:schemeClr val="tx1">
                    <a:lumMod val="50000"/>
                    <a:lumOff val="50000"/>
                  </a:schemeClr>
                </a:solidFill>
                <a:sym typeface="Wingdings" pitchFamily="2" charset="2"/>
              </a:rPr>
              <a:t>      1) Stainless </a:t>
            </a:r>
            <a:r>
              <a:rPr lang="en-GB" sz="2900" dirty="0">
                <a:sym typeface="Wingdings" pitchFamily="2" charset="2"/>
              </a:rPr>
              <a:t>Steel prestress; 2) Assembly procedure of Cold-Mass; 3) Coil production</a:t>
            </a:r>
          </a:p>
          <a:p>
            <a:pPr marL="342900" lvl="2" indent="-342900"/>
            <a:endParaRPr lang="en-GB" dirty="0">
              <a:sym typeface="Wingdings" pitchFamily="2" charset="2"/>
            </a:endParaRPr>
          </a:p>
          <a:p>
            <a:pPr marL="0" indent="0">
              <a:buNone/>
            </a:pPr>
            <a:endParaRPr lang="en-GB" dirty="0"/>
          </a:p>
          <a:p>
            <a:r>
              <a:rPr lang="en-GB" sz="3400" dirty="0"/>
              <a:t>MQXFBP3: test at CERN in 2022 – Lower shell pre-stress </a:t>
            </a:r>
            <a:r>
              <a:rPr lang="en-GB" sz="3400" dirty="0">
                <a:sym typeface="Wingdings" pitchFamily="2" charset="2"/>
              </a:rPr>
              <a:t> 1) but after disassembling 01</a:t>
            </a:r>
            <a:endParaRPr lang="en-GB" sz="3400" dirty="0"/>
          </a:p>
          <a:p>
            <a:pPr lvl="1"/>
            <a:r>
              <a:rPr lang="en-GB" sz="2900" dirty="0"/>
              <a:t>Nominal +300A @ 1.9K and 3 TC </a:t>
            </a:r>
            <a:r>
              <a:rPr lang="en-GB" sz="2900" b="1" dirty="0">
                <a:solidFill>
                  <a:srgbClr val="00B050"/>
                </a:solidFill>
              </a:rPr>
              <a:t>✓</a:t>
            </a:r>
          </a:p>
          <a:p>
            <a:pPr lvl="1"/>
            <a:r>
              <a:rPr lang="en-GB" sz="2900" b="1" dirty="0">
                <a:solidFill>
                  <a:srgbClr val="C00000"/>
                </a:solidFill>
              </a:rPr>
              <a:t>Still limited at 4.5K </a:t>
            </a:r>
            <a:r>
              <a:rPr lang="en-GB" sz="2900" b="1" dirty="0">
                <a:solidFill>
                  <a:srgbClr val="00B050"/>
                </a:solidFill>
                <a:sym typeface="Wingdings" pitchFamily="2" charset="2"/>
              </a:rPr>
              <a:t> but compatible with powering at ultimate current at 1.9K</a:t>
            </a:r>
            <a:endParaRPr lang="en-GB" sz="2900" b="1" dirty="0">
              <a:solidFill>
                <a:srgbClr val="00B050"/>
              </a:solidFill>
            </a:endParaRPr>
          </a:p>
          <a:p>
            <a:endParaRPr lang="en-GB" b="1" dirty="0"/>
          </a:p>
          <a:p>
            <a:r>
              <a:rPr lang="en-GB" sz="3400" dirty="0"/>
              <a:t>MQXFB02 test at CERN in 2023 – 1) plus New Magnet Assembly procedure </a:t>
            </a:r>
            <a:r>
              <a:rPr lang="en-GB" sz="3400" dirty="0">
                <a:sym typeface="Wingdings" pitchFamily="2" charset="2"/>
              </a:rPr>
              <a:t> 1) &amp; 2)</a:t>
            </a:r>
            <a:endParaRPr lang="en-GB" sz="3400" dirty="0"/>
          </a:p>
          <a:p>
            <a:pPr lvl="1"/>
            <a:r>
              <a:rPr lang="en-GB" sz="2900" dirty="0"/>
              <a:t>nominal +300A @ 1.9K and 3 TC </a:t>
            </a:r>
            <a:r>
              <a:rPr lang="en-GB" sz="2900" b="1" dirty="0">
                <a:solidFill>
                  <a:srgbClr val="00B050"/>
                </a:solidFill>
              </a:rPr>
              <a:t>✓ </a:t>
            </a:r>
            <a:r>
              <a:rPr lang="en-GB" sz="2900" b="1" dirty="0">
                <a:solidFill>
                  <a:srgbClr val="C00000"/>
                </a:solidFill>
              </a:rPr>
              <a:t>Still limited at 4.5K </a:t>
            </a:r>
            <a:r>
              <a:rPr lang="en-GB" sz="2900" b="1" dirty="0">
                <a:solidFill>
                  <a:srgbClr val="00B050"/>
                </a:solidFill>
              </a:rPr>
              <a:t>but compatible with ultimate at 1.9K!</a:t>
            </a:r>
          </a:p>
          <a:p>
            <a:pPr lvl="4"/>
            <a:endParaRPr lang="en-GB" b="1" dirty="0">
              <a:solidFill>
                <a:srgbClr val="00B050"/>
              </a:solidFill>
            </a:endParaRPr>
          </a:p>
          <a:p>
            <a:r>
              <a:rPr lang="en-GB" sz="3400" dirty="0"/>
              <a:t>MQXFB03 test at CERN in 2023 – New coil production </a:t>
            </a:r>
            <a:r>
              <a:rPr lang="en-GB" sz="3400" dirty="0">
                <a:sym typeface="Wingdings" pitchFamily="2" charset="2"/>
              </a:rPr>
              <a:t> 1) &amp; 2) &amp; 3)</a:t>
            </a:r>
          </a:p>
          <a:p>
            <a:pPr lvl="1"/>
            <a:r>
              <a:rPr lang="en-GB" sz="2900" dirty="0">
                <a:solidFill>
                  <a:srgbClr val="00B050"/>
                </a:solidFill>
              </a:rPr>
              <a:t>Nominal + 300A @ 1.9K and 4.5K and after TC! </a:t>
            </a:r>
            <a:r>
              <a:rPr lang="en-GB" sz="2900" dirty="0">
                <a:solidFill>
                  <a:srgbClr val="00B050"/>
                </a:solidFill>
                <a:sym typeface="Wingdings" pitchFamily="2" charset="2"/>
              </a:rPr>
              <a:t> Full validation of magnet concept!</a:t>
            </a:r>
            <a:endParaRPr lang="en-GB" sz="2900" dirty="0">
              <a:solidFill>
                <a:srgbClr val="00B050"/>
              </a:solidFill>
            </a:endParaRPr>
          </a:p>
        </p:txBody>
      </p:sp>
      <p:sp>
        <p:nvSpPr>
          <p:cNvPr id="6" name="Slide Number Placeholder 2">
            <a:extLst>
              <a:ext uri="{FF2B5EF4-FFF2-40B4-BE49-F238E27FC236}">
                <a16:creationId xmlns:a16="http://schemas.microsoft.com/office/drawing/2014/main" id="{E6470562-B702-34E4-98DB-5ACF53DC6657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10</a:t>
            </a:fld>
            <a:endParaRPr lang="en-US" dirty="0"/>
          </a:p>
        </p:txBody>
      </p:sp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2ECCA5EB-4149-FA9B-0F13-80A11C4DB733}"/>
              </a:ext>
            </a:extLst>
          </p:cNvPr>
          <p:cNvSpPr/>
          <p:nvPr/>
        </p:nvSpPr>
        <p:spPr>
          <a:xfrm>
            <a:off x="1746820" y="1989990"/>
            <a:ext cx="9806880" cy="2664296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Decision to use P2 and P3 for the IT-String in SM18 @ CERN even though they are limited @ 4.5K </a:t>
            </a:r>
          </a:p>
          <a:p>
            <a:pPr algn="ctr"/>
            <a:endParaRPr lang="en-US" sz="2400" dirty="0"/>
          </a:p>
          <a:p>
            <a:pPr marL="342900" indent="-342900" algn="ctr">
              <a:buFont typeface="Wingdings" pitchFamily="2" charset="2"/>
              <a:buChar char="è"/>
            </a:pPr>
            <a:r>
              <a:rPr lang="en-US" sz="2400" dirty="0">
                <a:sym typeface="Wingdings" pitchFamily="2" charset="2"/>
              </a:rPr>
              <a:t> Re-</a:t>
            </a:r>
            <a:r>
              <a:rPr lang="en-US" sz="2400" dirty="0" err="1">
                <a:sym typeface="Wingdings" pitchFamily="2" charset="2"/>
              </a:rPr>
              <a:t>cryostating</a:t>
            </a:r>
            <a:r>
              <a:rPr lang="en-US" sz="2400" dirty="0">
                <a:sym typeface="Wingdings" pitchFamily="2" charset="2"/>
              </a:rPr>
              <a:t> of the cold-masses in final cryostat configuration</a:t>
            </a:r>
          </a:p>
          <a:p>
            <a:pPr algn="ctr"/>
            <a:r>
              <a:rPr lang="en-US" sz="2400" dirty="0">
                <a:sym typeface="Wingdings" pitchFamily="2" charset="2"/>
              </a:rPr>
              <a:t> </a:t>
            </a:r>
            <a:endParaRPr lang="en-US" sz="2400" dirty="0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9D48C15B-391B-97CD-9900-0EAA0A8AE7DA}"/>
              </a:ext>
            </a:extLst>
          </p:cNvPr>
          <p:cNvSpPr/>
          <p:nvPr/>
        </p:nvSpPr>
        <p:spPr>
          <a:xfrm>
            <a:off x="1775520" y="4675572"/>
            <a:ext cx="9806880" cy="902690"/>
          </a:xfrm>
          <a:prstGeom prst="roundRect">
            <a:avLst/>
          </a:prstGeom>
          <a:gradFill>
            <a:gsLst>
              <a:gs pos="0">
                <a:srgbClr val="C00000"/>
              </a:gs>
              <a:gs pos="100000">
                <a:srgbClr val="FF000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Lost one coil during preparation for cold-test in final cryostat configuration</a:t>
            </a:r>
          </a:p>
          <a:p>
            <a:pPr algn="ctr"/>
            <a:r>
              <a:rPr lang="en-US" dirty="0">
                <a:sym typeface="Wingdings" pitchFamily="2" charset="2"/>
              </a:rPr>
              <a:t> Plan to exchange the damaged coil and keep 02 as a spare</a:t>
            </a:r>
            <a:endParaRPr lang="en-US" dirty="0"/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846FA322-8D88-B4B3-88D8-A9C65D0E81BA}"/>
              </a:ext>
            </a:extLst>
          </p:cNvPr>
          <p:cNvSpPr/>
          <p:nvPr/>
        </p:nvSpPr>
        <p:spPr>
          <a:xfrm>
            <a:off x="1786386" y="5606810"/>
            <a:ext cx="9806880" cy="902690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First Magnet that will go into the machine!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8EDFCD29-7921-4EE5-EFA5-8CA044047484}"/>
              </a:ext>
            </a:extLst>
          </p:cNvPr>
          <p:cNvSpPr/>
          <p:nvPr/>
        </p:nvSpPr>
        <p:spPr>
          <a:xfrm>
            <a:off x="1775520" y="34971"/>
            <a:ext cx="9806880" cy="192275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 algn="ctr">
              <a:buAutoNum type="arabicPlain" startAt="5"/>
            </a:pPr>
            <a:r>
              <a:rPr lang="en-US" sz="2400" dirty="0"/>
              <a:t>Magnets produced </a:t>
            </a:r>
            <a:r>
              <a:rPr lang="en-US" sz="2400" dirty="0">
                <a:sym typeface="Wingdings" pitchFamily="2" charset="2"/>
              </a:rPr>
              <a:t></a:t>
            </a:r>
            <a:r>
              <a:rPr lang="en-US" sz="2400" dirty="0"/>
              <a:t> None showing degradation!</a:t>
            </a:r>
          </a:p>
          <a:p>
            <a:pPr marL="342900" indent="-342900" algn="ctr">
              <a:buAutoNum type="arabicPlain" startAt="5"/>
            </a:pPr>
            <a:endParaRPr lang="en-US" sz="2400" dirty="0"/>
          </a:p>
          <a:p>
            <a:pPr algn="ctr"/>
            <a:r>
              <a:rPr lang="en-US" sz="2400" dirty="0"/>
              <a:t>3 [last 3] consecutive Magnets passed acceptance criterial!!!</a:t>
            </a:r>
          </a:p>
        </p:txBody>
      </p:sp>
      <p:pic>
        <p:nvPicPr>
          <p:cNvPr id="12" name="Picture 11" descr="A graph with numbers and a number of events&#10;&#10;Description automatically generated with medium confidence">
            <a:extLst>
              <a:ext uri="{FF2B5EF4-FFF2-40B4-BE49-F238E27FC236}">
                <a16:creationId xmlns:a16="http://schemas.microsoft.com/office/drawing/2014/main" id="{D1EB47BA-6C3E-5E92-B80B-075E5E68BD8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95006" y="2205431"/>
            <a:ext cx="8496994" cy="4330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14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4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4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323817" y="893185"/>
            <a:ext cx="11738583" cy="5192067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out of 20 magnets build, tested and validated! 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15 that were produced – 3 during COVID </a:t>
            </a:r>
            <a:r>
              <a:rPr lang="en-US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all non-conformed being repaired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2 repaired validated</a:t>
            </a:r>
            <a:endParaRPr lang="en-US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MQXFA08b &amp; MQXFA14b repaired and validating coil replacement procedure and coil production planning</a:t>
            </a: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Endurance test on MQXFA05: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50 quenches, 5 TC </a:t>
            </a:r>
            <a:r>
              <a:rPr kumimoji="0" lang="en-US" sz="2000" b="1" i="0" u="none" strike="noStrike" kern="1200" cap="none" spc="0" normalizeH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sym typeface="Wingdings" pitchFamily="2" charset="2"/>
              </a:rPr>
              <a:t> magnet remains @ nominal!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Unscheduled mechanical robustness test for MQXFA11 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road accident </a:t>
            </a: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00B05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✓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Magnet passed acceptance criteria at vertical test station </a:t>
            </a: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✓</a:t>
            </a: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indent="0" algn="l">
              <a:spcAft>
                <a:spcPts val="600"/>
              </a:spcAft>
              <a:buNone/>
            </a:pPr>
            <a:endParaRPr lang="en-US" sz="2000" b="1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CA-01: First cold mass reaching nominal performance</a:t>
            </a:r>
            <a:r>
              <a:rPr lang="en-US" sz="2000" b="1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no retraining after thermal cycle 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	Nonconformities but accepted in close collaboration with AUP to assure in-time delivery for IT-String</a:t>
            </a:r>
          </a:p>
          <a:p>
            <a:pPr marL="0" indent="0" algn="l">
              <a:spcAft>
                <a:spcPts val="600"/>
              </a:spcAft>
              <a:buNone/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	 Shipped in November  Arrived @ CERN in December [acceptable for IT-String, not yet for machine]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Cabling completed: </a:t>
            </a:r>
            <a:r>
              <a:rPr lang="en-US" sz="2000" dirty="0"/>
              <a:t>https://</a:t>
            </a:r>
            <a:r>
              <a:rPr lang="en-US" sz="2000" dirty="0" err="1"/>
              <a:t>newscenter.lbl.gov</a:t>
            </a:r>
            <a:r>
              <a:rPr lang="en-US" sz="2000" dirty="0"/>
              <a:t>/2023/08/30/cabling-for-</a:t>
            </a:r>
            <a:r>
              <a:rPr lang="en-US" sz="2000" dirty="0" err="1"/>
              <a:t>lhc</a:t>
            </a:r>
            <a:r>
              <a:rPr lang="en-US" sz="2000" dirty="0"/>
              <a:t>-upgrade-wraps-up/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 Cold-Mass Assembly being prepared for testing at FNAL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itchFamily="2" charset="2"/>
              </a:rPr>
              <a:t> second out of 10 CMA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srgbClr val="00B05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algn="l"/>
            <a:endParaRPr lang="en-US" sz="1867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653" y="190561"/>
            <a:ext cx="2270016" cy="702624"/>
          </a:xfrm>
          <a:prstGeom prst="rect">
            <a:avLst/>
          </a:prstGeom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DC25BF91-E229-99CA-7F47-5E8CA4E141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554" y="141653"/>
            <a:ext cx="9161876" cy="720000"/>
          </a:xfrm>
        </p:spPr>
        <p:txBody>
          <a:bodyPr/>
          <a:lstStyle/>
          <a:p>
            <a:r>
              <a:rPr lang="en-GB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Status MQXFA – Q1 &amp; Q3- Assemblies at AUP</a:t>
            </a:r>
            <a:endParaRPr lang="en-FR" sz="36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2" name="Picture 2">
            <a:extLst>
              <a:ext uri="{FF2B5EF4-FFF2-40B4-BE49-F238E27FC236}">
                <a16:creationId xmlns:a16="http://schemas.microsoft.com/office/drawing/2014/main" id="{2BC73585-978E-C2A5-7B8D-73C54C5F136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78161" y="2231735"/>
            <a:ext cx="2338916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Content Placeholder 5" descr="A picture containing text, indoor&#10;&#10;Description automatically generated">
            <a:extLst>
              <a:ext uri="{FF2B5EF4-FFF2-40B4-BE49-F238E27FC236}">
                <a16:creationId xmlns:a16="http://schemas.microsoft.com/office/drawing/2014/main" id="{FF5A6EE6-8A5B-B382-B9F2-371D7D7E8A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-16742" y="3187775"/>
            <a:ext cx="4893633" cy="3670225"/>
          </a:xfrm>
          <a:prstGeom prst="rect">
            <a:avLst/>
          </a:prstGeom>
        </p:spPr>
      </p:pic>
      <p:grpSp>
        <p:nvGrpSpPr>
          <p:cNvPr id="13" name="Group 12">
            <a:extLst>
              <a:ext uri="{FF2B5EF4-FFF2-40B4-BE49-F238E27FC236}">
                <a16:creationId xmlns:a16="http://schemas.microsoft.com/office/drawing/2014/main" id="{27C67D24-90CB-6C25-E436-CE837F454786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5703537" y="3450596"/>
            <a:ext cx="6440428" cy="3407404"/>
            <a:chOff x="506" y="1548"/>
            <a:chExt cx="4748" cy="2512"/>
          </a:xfrm>
        </p:grpSpPr>
        <p:sp>
          <p:nvSpPr>
            <p:cNvPr id="17" name="AutoShape 3">
              <a:extLst>
                <a:ext uri="{FF2B5EF4-FFF2-40B4-BE49-F238E27FC236}">
                  <a16:creationId xmlns:a16="http://schemas.microsoft.com/office/drawing/2014/main" id="{3FBBC735-C88B-DDE5-5C49-12259F7734F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506" y="1548"/>
              <a:ext cx="4748" cy="2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>
              <a:prstTxWarp prst="textNoShape">
                <a:avLst/>
              </a:prstTxWarp>
            </a:bodyPr>
            <a:lstStyle/>
            <a:p>
              <a:endParaRPr lang="en-US" sz="2400"/>
            </a:p>
          </p:txBody>
        </p:sp>
        <p:pic>
          <p:nvPicPr>
            <p:cNvPr id="18" name="Picture 5">
              <a:extLst>
                <a:ext uri="{FF2B5EF4-FFF2-40B4-BE49-F238E27FC236}">
                  <a16:creationId xmlns:a16="http://schemas.microsoft.com/office/drawing/2014/main" id="{FD872722-8D27-803E-FD02-918CB29E0D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6" y="1548"/>
              <a:ext cx="4752" cy="25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3" name="Picture 22" descr="A red semi truck with a trailer&#10;&#10;Description automatically generated">
            <a:extLst>
              <a:ext uri="{FF2B5EF4-FFF2-40B4-BE49-F238E27FC236}">
                <a16:creationId xmlns:a16="http://schemas.microsoft.com/office/drawing/2014/main" id="{DE91104B-6441-4289-76CF-7B9AE8029E1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565" y="1028700"/>
            <a:ext cx="7772400" cy="5829300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F17AAADB-C9E7-00AC-04DB-65B516FAF716}"/>
              </a:ext>
            </a:extLst>
          </p:cNvPr>
          <p:cNvSpPr txBox="1"/>
          <p:nvPr/>
        </p:nvSpPr>
        <p:spPr>
          <a:xfrm>
            <a:off x="7837591" y="1800540"/>
            <a:ext cx="4254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CA01 Leaving FNAL October 30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2023</a:t>
            </a:r>
          </a:p>
        </p:txBody>
      </p:sp>
      <p:pic>
        <p:nvPicPr>
          <p:cNvPr id="8" name="Picture 7" descr="A red container with white text&#10;&#10;Description automatically generated">
            <a:extLst>
              <a:ext uri="{FF2B5EF4-FFF2-40B4-BE49-F238E27FC236}">
                <a16:creationId xmlns:a16="http://schemas.microsoft.com/office/drawing/2014/main" id="{D0040074-7356-73D1-9D0D-A021270F8FE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88554" y="1458703"/>
            <a:ext cx="7090677" cy="5318008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B96A68D-A663-73A0-8A81-EB2CB3A8F1D9}"/>
              </a:ext>
            </a:extLst>
          </p:cNvPr>
          <p:cNvSpPr txBox="1"/>
          <p:nvPr/>
        </p:nvSpPr>
        <p:spPr>
          <a:xfrm>
            <a:off x="2014114" y="1615874"/>
            <a:ext cx="48943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CA01 Arriving @ CERN November 28</a:t>
            </a:r>
            <a:r>
              <a:rPr lang="en-US" baseline="30000" dirty="0">
                <a:solidFill>
                  <a:srgbClr val="FFFFFF"/>
                </a:solidFill>
              </a:rPr>
              <a:t>th</a:t>
            </a:r>
            <a:r>
              <a:rPr lang="en-US" dirty="0">
                <a:solidFill>
                  <a:srgbClr val="FFFFFF"/>
                </a:solidFill>
              </a:rPr>
              <a:t> 2023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1799787-599E-998E-96B7-81B063E6120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88554" y="728039"/>
            <a:ext cx="9073008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7094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Update on crystal collimation"/>
          <p:cNvSpPr txBox="1"/>
          <p:nvPr/>
        </p:nvSpPr>
        <p:spPr>
          <a:xfrm>
            <a:off x="1089427" y="249185"/>
            <a:ext cx="7920001" cy="5478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0" tIns="0" rIns="0" bIns="0" anchor="ctr">
            <a:noAutofit/>
          </a:bodyPr>
          <a:lstStyle>
            <a:lvl1pPr defTabSz="650240">
              <a:lnSpc>
                <a:spcPct val="90000"/>
              </a:lnSpc>
              <a:defRPr sz="4400" b="1">
                <a:solidFill>
                  <a:srgbClr val="0093BE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D2 Cold-Mass Assembly</a:t>
            </a:r>
            <a:endParaRPr sz="40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212" name="Cryogenics by-pass"/>
          <p:cNvSpPr txBox="1"/>
          <p:nvPr/>
        </p:nvSpPr>
        <p:spPr>
          <a:xfrm>
            <a:off x="7716082" y="699277"/>
            <a:ext cx="196528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r>
              <a:rPr sz="1687"/>
              <a:t>Cryogenics by-pass</a:t>
            </a:r>
          </a:p>
        </p:txBody>
      </p:sp>
      <p:sp>
        <p:nvSpPr>
          <p:cNvPr id="219" name="Retro-reflectors of interferometer"/>
          <p:cNvSpPr txBox="1"/>
          <p:nvPr/>
        </p:nvSpPr>
        <p:spPr>
          <a:xfrm>
            <a:off x="623393" y="983602"/>
            <a:ext cx="11246242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D2 Prototype Cold-Mass @ CERN in Hall 180</a:t>
            </a:r>
            <a:endParaRPr sz="1547" dirty="0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C691FF56-8153-6A4F-81EC-782C223432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1"/>
            <a:ext cx="480000" cy="360000"/>
          </a:xfrm>
        </p:spPr>
        <p:txBody>
          <a:bodyPr/>
          <a:lstStyle/>
          <a:p>
            <a:pPr defTabSz="685800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85800"/>
              <a:t>12</a:t>
            </a:fld>
            <a:endParaRPr lang="fr-FR" dirty="0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8194" name="Picture 2" descr="Fig. 2: Left: the D2 cold mass, including the D2 prototype dipole (in the forefront) and the D2 correctors from China and from CERN (in the background). Right: the D2 magnets and the D2 correctors before the orbital welding">
            <a:extLst>
              <a:ext uri="{FF2B5EF4-FFF2-40B4-BE49-F238E27FC236}">
                <a16:creationId xmlns:a16="http://schemas.microsoft.com/office/drawing/2014/main" id="{48E1E41E-6411-176A-A226-E96F029123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31" y="1247174"/>
            <a:ext cx="12192000" cy="505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tro-reflectors of interferometer">
            <a:extLst>
              <a:ext uri="{FF2B5EF4-FFF2-40B4-BE49-F238E27FC236}">
                <a16:creationId xmlns:a16="http://schemas.microsoft.com/office/drawing/2014/main" id="{6E442096-9067-141E-7E69-18B66D0CDAD9}"/>
              </a:ext>
            </a:extLst>
          </p:cNvPr>
          <p:cNvSpPr txBox="1"/>
          <p:nvPr/>
        </p:nvSpPr>
        <p:spPr>
          <a:xfrm>
            <a:off x="7611794" y="312397"/>
            <a:ext cx="4580206" cy="5019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/>
              <a:t>D2 Prototype on the test bench in SM18: reached ultimate current after TC without quench</a:t>
            </a:r>
            <a:endParaRPr sz="1547" dirty="0"/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74D5B574-264D-D7F0-7BF8-94BCFC9BE0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398" y="985432"/>
            <a:ext cx="7807478" cy="5855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A picture containing indoor, station, yellow, platform&#10;&#10;Description automatically generated">
            <a:extLst>
              <a:ext uri="{FF2B5EF4-FFF2-40B4-BE49-F238E27FC236}">
                <a16:creationId xmlns:a16="http://schemas.microsoft.com/office/drawing/2014/main" id="{C7EC8719-FBA5-EC66-A8A1-DEFCD273E0F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9820" y="983602"/>
            <a:ext cx="7812360" cy="5859270"/>
          </a:xfrm>
          <a:prstGeom prst="rect">
            <a:avLst/>
          </a:prstGeom>
        </p:spPr>
      </p:pic>
      <p:pic>
        <p:nvPicPr>
          <p:cNvPr id="1026" name="Picture 2" descr="d2">
            <a:extLst>
              <a:ext uri="{FF2B5EF4-FFF2-40B4-BE49-F238E27FC236}">
                <a16:creationId xmlns:a16="http://schemas.microsoft.com/office/drawing/2014/main" id="{EAB52DB2-0949-9204-7896-D6A1AE474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499" y="867422"/>
            <a:ext cx="7954224" cy="5965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tro-reflectors of interferometer">
            <a:extLst>
              <a:ext uri="{FF2B5EF4-FFF2-40B4-BE49-F238E27FC236}">
                <a16:creationId xmlns:a16="http://schemas.microsoft.com/office/drawing/2014/main" id="{55D22359-093D-4BFF-CC4F-25D6F9B47D71}"/>
              </a:ext>
            </a:extLst>
          </p:cNvPr>
          <p:cNvSpPr txBox="1"/>
          <p:nvPr/>
        </p:nvSpPr>
        <p:spPr>
          <a:xfrm>
            <a:off x="6643468" y="404571"/>
            <a:ext cx="4938932" cy="2876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>
            <a:lvl1pPr defTabSz="457200">
              <a:lnSpc>
                <a:spcPct val="90000"/>
              </a:lnSpc>
              <a:defRPr sz="2200" i="1">
                <a:solidFill>
                  <a:srgbClr val="FF9300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lang="en-US" sz="1547" dirty="0">
                <a:solidFill>
                  <a:srgbClr val="00B0F0"/>
                </a:solidFill>
              </a:rPr>
              <a:t>First D2 series magnet at ASG factory in Genoa, 2023</a:t>
            </a:r>
            <a:endParaRPr sz="1547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4010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819CC4-CCFF-81D4-65BB-D6583CF4E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925" y="124134"/>
            <a:ext cx="11453907" cy="720000"/>
          </a:xfrm>
        </p:spPr>
        <p:txBody>
          <a:bodyPr/>
          <a:lstStyle/>
          <a:p>
            <a:r>
              <a:rPr lang="en-US" sz="3400" u="sng" dirty="0">
                <a:solidFill>
                  <a:srgbClr val="FF0000"/>
                </a:solidFill>
                <a:latin typeface="Garamond" panose="02020404030301010803" pitchFamily="18" charset="0"/>
              </a:rPr>
              <a:t>Non-Linear Corrector Package Production by LASA in Milan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85D79B-B064-6031-0A2C-CA0C561A85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0C5CDEA-B189-5A7E-A335-5D7538EE4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844" y="1556792"/>
            <a:ext cx="6065382" cy="4539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317A1673-75F7-0D15-E88C-D821FEAD90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326" y="1052736"/>
            <a:ext cx="3619418" cy="2986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C97FC867-8C28-57D3-216E-9D8CC6CC04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524" y="4149080"/>
            <a:ext cx="3619418" cy="2708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BF1C5F64-575C-8C87-B190-AC9405D37A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1442" y="1473431"/>
            <a:ext cx="6750558" cy="506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868A713-9C26-32DC-1CBD-894F302522F0}"/>
              </a:ext>
            </a:extLst>
          </p:cNvPr>
          <p:cNvSpPr txBox="1"/>
          <p:nvPr/>
        </p:nvSpPr>
        <p:spPr>
          <a:xfrm>
            <a:off x="9504985" y="683731"/>
            <a:ext cx="26308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0" i="0" u="none" strike="noStrike" dirty="0">
                <a:solidFill>
                  <a:srgbClr val="00B0F0"/>
                </a:solidFill>
                <a:effectLst/>
                <a:latin typeface="Roboto Condensed" panose="020F0502020204030204" pitchFamily="34" charset="0"/>
              </a:rPr>
              <a:t>SAES RIAL Vacuum </a:t>
            </a:r>
          </a:p>
          <a:p>
            <a:r>
              <a:rPr lang="en-GB" sz="2400" b="0" i="0" u="none" strike="noStrike" dirty="0">
                <a:solidFill>
                  <a:srgbClr val="00B0F0"/>
                </a:solidFill>
                <a:effectLst/>
                <a:latin typeface="Roboto Condensed" panose="020F0502020204030204" pitchFamily="34" charset="0"/>
              </a:rPr>
              <a:t>as Industrial partner</a:t>
            </a:r>
            <a:endParaRPr lang="en-US" sz="2400" dirty="0">
              <a:solidFill>
                <a:srgbClr val="00B0F0"/>
              </a:solidFill>
            </a:endParaRPr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692542F3-CEB9-7C84-96C8-47A3BB27DE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186" y="-27384"/>
            <a:ext cx="10256068" cy="68373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668C54B-6C59-4D4F-78EF-4DF61C85358E}"/>
              </a:ext>
            </a:extLst>
          </p:cNvPr>
          <p:cNvSpPr/>
          <p:nvPr/>
        </p:nvSpPr>
        <p:spPr>
          <a:xfrm>
            <a:off x="2423592" y="3234232"/>
            <a:ext cx="7056784" cy="1944216"/>
          </a:xfrm>
          <a:prstGeom prst="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Production already completed!</a:t>
            </a:r>
          </a:p>
          <a:p>
            <a:pPr algn="ctr"/>
            <a:endParaRPr lang="en-US" sz="2800" dirty="0"/>
          </a:p>
          <a:p>
            <a:pPr algn="ctr"/>
            <a:r>
              <a:rPr lang="en-US" sz="2800" dirty="0"/>
              <a:t>Excellent performance of the delivered magnets!!!</a:t>
            </a:r>
          </a:p>
        </p:txBody>
      </p:sp>
    </p:spTree>
    <p:extLst>
      <p:ext uri="{BB962C8B-B14F-4D97-AF65-F5344CB8AC3E}">
        <p14:creationId xmlns:p14="http://schemas.microsoft.com/office/powerpoint/2010/main" val="1851507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536700" y="20638"/>
            <a:ext cx="8559800" cy="914400"/>
          </a:xfrm>
        </p:spPr>
        <p:txBody>
          <a:bodyPr/>
          <a:lstStyle/>
          <a:p>
            <a:pPr algn="l"/>
            <a:r>
              <a:rPr lang="en-GB" sz="4000" u="sng" dirty="0">
                <a:solidFill>
                  <a:srgbClr val="FF0000"/>
                </a:solidFill>
                <a:latin typeface="Garamond"/>
                <a:cs typeface="Garamond"/>
              </a:rPr>
              <a:t>HL-LHC cavity designs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224" y="1052737"/>
            <a:ext cx="3095625" cy="2481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775520" y="3396842"/>
            <a:ext cx="2592288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RF Dipole: Waveguide or</a:t>
            </a:r>
          </a:p>
          <a:p>
            <a:r>
              <a:rPr lang="en-GB" sz="1600" dirty="0"/>
              <a:t>waveguide-coax couplers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0439" y="1276609"/>
            <a:ext cx="1800200" cy="2766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7997539" y="4075331"/>
            <a:ext cx="22860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Double ¼-wave: Coaxial couplers with</a:t>
            </a:r>
          </a:p>
          <a:p>
            <a:r>
              <a:rPr lang="en-GB" sz="1600" dirty="0"/>
              <a:t>hook-type anten</a:t>
            </a:r>
            <a:r>
              <a:rPr lang="en-GB" dirty="0"/>
              <a:t>na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341239" y="1443019"/>
            <a:ext cx="371306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u="sng" dirty="0"/>
              <a:t>2 Designs with </a:t>
            </a:r>
          </a:p>
          <a:p>
            <a:pPr algn="ctr"/>
            <a:r>
              <a:rPr lang="en-GB" sz="2000" u="sng" dirty="0"/>
              <a:t>Different Coupler concepts and</a:t>
            </a:r>
          </a:p>
          <a:p>
            <a:pPr algn="ctr"/>
            <a:r>
              <a:rPr lang="en-GB" sz="2000" u="sng" dirty="0"/>
              <a:t>Deflection planes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052509" y="5659823"/>
            <a:ext cx="580774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/>
              <a:t>Present baseline: 4 cavities / IP / side </a:t>
            </a:r>
            <a:r>
              <a:rPr lang="en-US" b="1" dirty="0">
                <a:sym typeface="Wingdings" pitchFamily="2" charset="2"/>
              </a:rPr>
              <a:t> 16 total</a:t>
            </a:r>
            <a:endParaRPr lang="en-US" b="1" dirty="0"/>
          </a:p>
        </p:txBody>
      </p:sp>
      <p:sp>
        <p:nvSpPr>
          <p:cNvPr id="2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809578" y="6528033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DA5D6B5-FF12-A646-979D-B0F5D6C20721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7000"/>
                    </a14:imgEffect>
                    <a14:imgEffect>
                      <a14:colorTemperature colorTemp="5900"/>
                    </a14:imgEffect>
                    <a14:imgEffect>
                      <a14:brightnessContrast bright="15000" contrast="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t="6618" b="5218"/>
          <a:stretch/>
        </p:blipFill>
        <p:spPr>
          <a:xfrm>
            <a:off x="1648298" y="4036923"/>
            <a:ext cx="3311145" cy="2396757"/>
          </a:xfrm>
          <a:prstGeom prst="rect">
            <a:avLst/>
          </a:prstGeom>
          <a:ln>
            <a:noFill/>
          </a:ln>
          <a:effectLst>
            <a:outerShdw blurRad="292100" dist="139700" dir="2700000" sx="95000" sy="95000" algn="tl" rotWithShape="0">
              <a:srgbClr val="333333">
                <a:alpha val="50000"/>
              </a:srgbClr>
            </a:outerShdw>
          </a:effectLst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229FF25-7B3A-1841-AB45-E2741913B367}"/>
              </a:ext>
            </a:extLst>
          </p:cNvPr>
          <p:cNvSpPr txBox="1"/>
          <p:nvPr/>
        </p:nvSpPr>
        <p:spPr>
          <a:xfrm>
            <a:off x="5114766" y="4377631"/>
            <a:ext cx="2882773" cy="984693"/>
          </a:xfrm>
          <a:prstGeom prst="rect">
            <a:avLst/>
          </a:prstGeom>
          <a:noFill/>
          <a:ln w="15875">
            <a:noFill/>
          </a:ln>
        </p:spPr>
        <p:txBody>
          <a:bodyPr wrap="square" lIns="0" tIns="0" rIns="0" bIns="0" rtlCol="0">
            <a:spAutoFit/>
          </a:bodyPr>
          <a:lstStyle>
            <a:defPPr>
              <a:defRPr lang="fr-FR"/>
            </a:defPPr>
            <a:lvl1pPr algn="ctr">
              <a:defRPr sz="14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algn="l"/>
            <a:r>
              <a:rPr lang="en-GB" sz="1867" dirty="0">
                <a:solidFill>
                  <a:srgbClr val="5A5A5A"/>
                </a:solidFill>
              </a:rPr>
              <a:t>C</a:t>
            </a:r>
            <a:r>
              <a:rPr lang="en-GB" sz="2133" dirty="0">
                <a:solidFill>
                  <a:srgbClr val="5A5A5A"/>
                </a:solidFill>
              </a:rPr>
              <a:t>rab-Cavity</a:t>
            </a:r>
            <a:r>
              <a:rPr lang="en-GB" sz="1867" dirty="0">
                <a:solidFill>
                  <a:srgbClr val="5A5A5A"/>
                </a:solidFill>
              </a:rPr>
              <a:t> </a:t>
            </a:r>
          </a:p>
          <a:p>
            <a:pPr algn="l"/>
            <a:r>
              <a:rPr lang="en-GB" sz="2133" dirty="0">
                <a:solidFill>
                  <a:srgbClr val="5A5A5A"/>
                </a:solidFill>
              </a:rPr>
              <a:t>Cryomodule containing</a:t>
            </a:r>
          </a:p>
          <a:p>
            <a:pPr algn="l"/>
            <a:r>
              <a:rPr lang="en-GB" sz="2133" dirty="0">
                <a:solidFill>
                  <a:srgbClr val="5A5A5A"/>
                </a:solidFill>
              </a:rPr>
              <a:t>2 Crab Cavities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9B4978-FCF7-704C-0AB3-A6ED9AC3177A}"/>
              </a:ext>
            </a:extLst>
          </p:cNvPr>
          <p:cNvSpPr txBox="1"/>
          <p:nvPr/>
        </p:nvSpPr>
        <p:spPr>
          <a:xfrm>
            <a:off x="281354" y="1276609"/>
            <a:ext cx="31942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Produced by AUP </a:t>
            </a:r>
            <a:r>
              <a:rPr lang="en-US" dirty="0">
                <a:solidFill>
                  <a:srgbClr val="00B0F0"/>
                </a:solidFill>
              </a:rPr>
              <a:t>with </a:t>
            </a:r>
            <a:r>
              <a:rPr lang="en-US" dirty="0" err="1">
                <a:solidFill>
                  <a:srgbClr val="00B0F0"/>
                </a:solidFill>
              </a:rPr>
              <a:t>Zanon</a:t>
            </a:r>
            <a:endParaRPr lang="en-US" dirty="0">
              <a:solidFill>
                <a:srgbClr val="00B0F0"/>
              </a:solidFill>
            </a:endParaRPr>
          </a:p>
          <a:p>
            <a:r>
              <a:rPr lang="en-US" dirty="0">
                <a:solidFill>
                  <a:srgbClr val="00B0F0"/>
                </a:solidFill>
              </a:rPr>
              <a:t>as industrial partner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0E012C-FF28-35EE-F2C7-00FF4962C4FA}"/>
              </a:ext>
            </a:extLst>
          </p:cNvPr>
          <p:cNvSpPr txBox="1"/>
          <p:nvPr/>
        </p:nvSpPr>
        <p:spPr>
          <a:xfrm>
            <a:off x="8442399" y="564557"/>
            <a:ext cx="29674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Produced by CERN with RI</a:t>
            </a:r>
          </a:p>
          <a:p>
            <a:r>
              <a:rPr lang="en-US" dirty="0"/>
              <a:t>as industrial partner</a:t>
            </a:r>
          </a:p>
        </p:txBody>
      </p:sp>
      <p:pic>
        <p:nvPicPr>
          <p:cNvPr id="5" name="Picture 4" descr="A person sitting at a table working on a machine&#10;&#10;Description automatically generated">
            <a:extLst>
              <a:ext uri="{FF2B5EF4-FFF2-40B4-BE49-F238E27FC236}">
                <a16:creationId xmlns:a16="http://schemas.microsoft.com/office/drawing/2014/main" id="{A89F239A-CCB4-B2B1-B12F-083A0DB5FBD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68049" y="887722"/>
            <a:ext cx="7548699" cy="6029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556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1" grpId="0"/>
      <p:bldP spid="2" grpId="0"/>
      <p:bldP spid="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>
            <a:extLst>
              <a:ext uri="{FF2B5EF4-FFF2-40B4-BE49-F238E27FC236}">
                <a16:creationId xmlns:a16="http://schemas.microsoft.com/office/drawing/2014/main" id="{26EFCBDC-1E06-B4CF-2A52-0BB492E73321}"/>
              </a:ext>
            </a:extLst>
          </p:cNvPr>
          <p:cNvGrpSpPr/>
          <p:nvPr/>
        </p:nvGrpSpPr>
        <p:grpSpPr>
          <a:xfrm>
            <a:off x="0" y="-18566"/>
            <a:ext cx="9010616" cy="6858000"/>
            <a:chOff x="4860032" y="160209"/>
            <a:chExt cx="4280860" cy="3014628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772C728-ACA1-7960-D87A-4A55D6712812}"/>
                </a:ext>
              </a:extLst>
            </p:cNvPr>
            <p:cNvGrpSpPr/>
            <p:nvPr/>
          </p:nvGrpSpPr>
          <p:grpSpPr>
            <a:xfrm>
              <a:off x="4860032" y="160209"/>
              <a:ext cx="4280860" cy="3014628"/>
              <a:chOff x="920040" y="-1"/>
              <a:chExt cx="7303920" cy="5143500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CF49E780-CD81-7224-4732-4E70ADAF3BFE}"/>
                  </a:ext>
                </a:extLst>
              </p:cNvPr>
              <p:cNvSpPr/>
              <p:nvPr/>
            </p:nvSpPr>
            <p:spPr>
              <a:xfrm>
                <a:off x="920040" y="18269"/>
                <a:ext cx="7303920" cy="4108455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486910">
                  <a:defRPr/>
                </a:pPr>
                <a:endParaRPr lang="en-US" sz="867" kern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944DD348-54ED-E338-556B-AADC50459987}"/>
                  </a:ext>
                </a:extLst>
              </p:cNvPr>
              <p:cNvSpPr/>
              <p:nvPr/>
            </p:nvSpPr>
            <p:spPr>
              <a:xfrm>
                <a:off x="920041" y="-1"/>
                <a:ext cx="7303919" cy="5143500"/>
              </a:xfrm>
              <a:prstGeom prst="rect">
                <a:avLst/>
              </a:prstGeom>
              <a:solidFill>
                <a:sysClr val="window" lastClr="FFFFFF"/>
              </a:solidFill>
              <a:ln w="63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377">
                  <a:defRPr/>
                </a:pPr>
                <a:endParaRPr lang="en-GB" sz="867" kern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pic>
            <p:nvPicPr>
              <p:cNvPr id="9" name="Content Placeholder 5" descr="A close up of a gun&#10;&#10;Description automatically generated">
                <a:extLst>
                  <a:ext uri="{FF2B5EF4-FFF2-40B4-BE49-F238E27FC236}">
                    <a16:creationId xmlns:a16="http://schemas.microsoft.com/office/drawing/2014/main" id="{91DE22C4-02C9-869A-CCB4-BF2818A63F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 cstate="hqprint">
                <a:alphaModFix amt="50000"/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920040" y="194223"/>
                <a:ext cx="7303920" cy="3756551"/>
              </a:xfrm>
              <a:prstGeom prst="rect">
                <a:avLst/>
              </a:prstGeom>
            </p:spPr>
          </p:pic>
          <p:pic>
            <p:nvPicPr>
              <p:cNvPr id="10" name="Picture 9" descr="A close up of a device&#10;&#10;Description automatically generated">
                <a:extLst>
                  <a:ext uri="{FF2B5EF4-FFF2-40B4-BE49-F238E27FC236}">
                    <a16:creationId xmlns:a16="http://schemas.microsoft.com/office/drawing/2014/main" id="{77BBB952-44DB-1270-7EBB-FA624AFAEDF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6"/>
              <a:stretch/>
            </p:blipFill>
            <p:spPr>
              <a:xfrm>
                <a:off x="1027837" y="194218"/>
                <a:ext cx="7196123" cy="3756557"/>
              </a:xfrm>
              <a:prstGeom prst="rect">
                <a:avLst/>
              </a:prstGeom>
            </p:spPr>
          </p:pic>
          <p:pic>
            <p:nvPicPr>
              <p:cNvPr id="11" name="Picture 10" descr="A picture containing boat, airplane, water, man&#10;&#10;Description automatically generated">
                <a:extLst>
                  <a:ext uri="{FF2B5EF4-FFF2-40B4-BE49-F238E27FC236}">
                    <a16:creationId xmlns:a16="http://schemas.microsoft.com/office/drawing/2014/main" id="{2EB8A640-A0A0-828D-EB6C-D4886F81880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1476"/>
              <a:stretch/>
            </p:blipFill>
            <p:spPr>
              <a:xfrm>
                <a:off x="1027837" y="194218"/>
                <a:ext cx="7196123" cy="3756556"/>
              </a:xfrm>
              <a:prstGeom prst="rect">
                <a:avLst/>
              </a:prstGeom>
            </p:spPr>
          </p:pic>
          <p:sp>
            <p:nvSpPr>
              <p:cNvPr id="12" name="Rectangle: Rounded Corners 11">
                <a:extLst>
                  <a:ext uri="{FF2B5EF4-FFF2-40B4-BE49-F238E27FC236}">
                    <a16:creationId xmlns:a16="http://schemas.microsoft.com/office/drawing/2014/main" id="{6CDC5867-4BA6-E63C-DD4E-8257167565CC}"/>
                  </a:ext>
                </a:extLst>
              </p:cNvPr>
              <p:cNvSpPr/>
              <p:nvPr/>
            </p:nvSpPr>
            <p:spPr>
              <a:xfrm>
                <a:off x="932898" y="3422964"/>
                <a:ext cx="220157" cy="146078"/>
              </a:xfrm>
              <a:prstGeom prst="roundRect">
                <a:avLst/>
              </a:prstGeom>
              <a:solidFill>
                <a:srgbClr val="00B0F0"/>
              </a:solidFill>
              <a:ln w="12700" cap="flat" cmpd="sng" algn="ctr">
                <a:solidFill>
                  <a:srgbClr val="4472C4"/>
                </a:solidFill>
                <a:prstDash val="solid"/>
                <a:miter lim="800000"/>
              </a:ln>
              <a:effectLst/>
            </p:spPr>
            <p:txBody>
              <a:bodyPr wrap="none" rtlCol="0" anchor="ctr"/>
              <a:lstStyle/>
              <a:p>
                <a:pPr algn="ctr" defTabSz="486910">
                  <a:defRPr/>
                </a:pPr>
                <a:r>
                  <a:rPr lang="en-US" sz="867" b="1" kern="0" dirty="0">
                    <a:solidFill>
                      <a:prstClr val="white"/>
                    </a:solidFill>
                    <a:latin typeface="Calibri" panose="020F0502020204030204"/>
                  </a:rPr>
                  <a:t>D2</a:t>
                </a:r>
                <a:endParaRPr lang="en-GB" sz="867" b="1" kern="0" dirty="0">
                  <a:solidFill>
                    <a:prstClr val="white"/>
                  </a:solidFill>
                  <a:latin typeface="Calibri" panose="020F0502020204030204"/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8D42C083-69A2-A5C5-357F-6C6455D7CCC0}"/>
                  </a:ext>
                </a:extLst>
              </p:cNvPr>
              <p:cNvGrpSpPr/>
              <p:nvPr/>
            </p:nvGrpSpPr>
            <p:grpSpPr>
              <a:xfrm>
                <a:off x="3399789" y="2139854"/>
                <a:ext cx="861431" cy="258105"/>
                <a:chOff x="6404292" y="4140007"/>
                <a:chExt cx="1078452" cy="323130"/>
              </a:xfrm>
            </p:grpSpPr>
            <p:sp>
              <p:nvSpPr>
                <p:cNvPr id="49" name="Rectangle: Rounded Corners 48">
                  <a:extLst>
                    <a:ext uri="{FF2B5EF4-FFF2-40B4-BE49-F238E27FC236}">
                      <a16:creationId xmlns:a16="http://schemas.microsoft.com/office/drawing/2014/main" id="{BF81B267-1203-ABCF-C5B3-23E102744D9F}"/>
                    </a:ext>
                  </a:extLst>
                </p:cNvPr>
                <p:cNvSpPr/>
                <p:nvPr/>
              </p:nvSpPr>
              <p:spPr>
                <a:xfrm>
                  <a:off x="6404292" y="4140007"/>
                  <a:ext cx="650274" cy="323130"/>
                </a:xfrm>
                <a:prstGeom prst="roundRect">
                  <a:avLst/>
                </a:prstGeom>
                <a:solidFill>
                  <a:schemeClr val="bg2">
                    <a:lumMod val="60000"/>
                    <a:lumOff val="40000"/>
                  </a:scheme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prstClr val="white"/>
                      </a:solidFill>
                      <a:latin typeface="Calibri" panose="020F0502020204030204"/>
                    </a:rPr>
                    <a:t>DSHM</a:t>
                  </a:r>
                  <a:endParaRPr lang="en-GB" sz="10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50" name="Straight Arrow Connector 49">
                  <a:extLst>
                    <a:ext uri="{FF2B5EF4-FFF2-40B4-BE49-F238E27FC236}">
                      <a16:creationId xmlns:a16="http://schemas.microsoft.com/office/drawing/2014/main" id="{E216F351-684C-7DC6-4A03-4B22BD2E76BB}"/>
                    </a:ext>
                  </a:extLst>
                </p:cNvPr>
                <p:cNvCxnSpPr>
                  <a:cxnSpLocks/>
                  <a:stCxn id="49" idx="3"/>
                </p:cNvCxnSpPr>
                <p:nvPr/>
              </p:nvCxnSpPr>
              <p:spPr>
                <a:xfrm>
                  <a:off x="7054566" y="4301572"/>
                  <a:ext cx="428178" cy="9472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7B22E868-9540-68B9-988B-D49E6BECFF3D}"/>
                  </a:ext>
                </a:extLst>
              </p:cNvPr>
              <p:cNvGrpSpPr/>
              <p:nvPr/>
            </p:nvGrpSpPr>
            <p:grpSpPr>
              <a:xfrm>
                <a:off x="3309512" y="1004944"/>
                <a:ext cx="519419" cy="542139"/>
                <a:chOff x="7910201" y="3553176"/>
                <a:chExt cx="650275" cy="678720"/>
              </a:xfrm>
            </p:grpSpPr>
            <p:sp>
              <p:nvSpPr>
                <p:cNvPr id="47" name="Rectangle: Rounded Corners 46">
                  <a:extLst>
                    <a:ext uri="{FF2B5EF4-FFF2-40B4-BE49-F238E27FC236}">
                      <a16:creationId xmlns:a16="http://schemas.microsoft.com/office/drawing/2014/main" id="{34CEBFAD-DD7F-1864-51A0-395BECC4E089}"/>
                    </a:ext>
                  </a:extLst>
                </p:cNvPr>
                <p:cNvSpPr/>
                <p:nvPr/>
              </p:nvSpPr>
              <p:spPr>
                <a:xfrm>
                  <a:off x="7910201" y="3553176"/>
                  <a:ext cx="650275" cy="323130"/>
                </a:xfrm>
                <a:prstGeom prst="roundRect">
                  <a:avLst/>
                </a:prstGeom>
                <a:solidFill>
                  <a:srgbClr val="ED7D31"/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prstClr val="white"/>
                      </a:solidFill>
                      <a:latin typeface="Calibri" panose="020F0502020204030204"/>
                    </a:rPr>
                    <a:t>DFHM</a:t>
                  </a:r>
                  <a:endParaRPr lang="en-GB" sz="10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48" name="Straight Arrow Connector 47">
                  <a:extLst>
                    <a:ext uri="{FF2B5EF4-FFF2-40B4-BE49-F238E27FC236}">
                      <a16:creationId xmlns:a16="http://schemas.microsoft.com/office/drawing/2014/main" id="{70280159-075A-1B13-3E21-F1642D24F43D}"/>
                    </a:ext>
                  </a:extLst>
                </p:cNvPr>
                <p:cNvCxnSpPr>
                  <a:cxnSpLocks/>
                  <a:stCxn id="47" idx="2"/>
                </p:cNvCxnSpPr>
                <p:nvPr/>
              </p:nvCxnSpPr>
              <p:spPr>
                <a:xfrm>
                  <a:off x="8235339" y="3876306"/>
                  <a:ext cx="325137" cy="355590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06C65A89-0512-8D60-4DA8-8A5B0855395F}"/>
                  </a:ext>
                </a:extLst>
              </p:cNvPr>
              <p:cNvGrpSpPr/>
              <p:nvPr/>
            </p:nvGrpSpPr>
            <p:grpSpPr>
              <a:xfrm>
                <a:off x="4532690" y="3419719"/>
                <a:ext cx="3419969" cy="186657"/>
                <a:chOff x="4522786" y="4258371"/>
                <a:chExt cx="4281563" cy="233681"/>
              </a:xfrm>
            </p:grpSpPr>
            <p:grpSp>
              <p:nvGrpSpPr>
                <p:cNvPr id="39" name="Group 38">
                  <a:extLst>
                    <a:ext uri="{FF2B5EF4-FFF2-40B4-BE49-F238E27FC236}">
                      <a16:creationId xmlns:a16="http://schemas.microsoft.com/office/drawing/2014/main" id="{8C2A0154-C574-AA79-62B2-D54D5E88AE83}"/>
                    </a:ext>
                  </a:extLst>
                </p:cNvPr>
                <p:cNvGrpSpPr/>
                <p:nvPr/>
              </p:nvGrpSpPr>
              <p:grpSpPr>
                <a:xfrm>
                  <a:off x="5090560" y="4258371"/>
                  <a:ext cx="3713789" cy="233681"/>
                  <a:chOff x="7218698" y="3176407"/>
                  <a:chExt cx="3880995" cy="245362"/>
                </a:xfrm>
              </p:grpSpPr>
              <p:sp>
                <p:nvSpPr>
                  <p:cNvPr id="41" name="Rectangle: Rounded Corners 40">
                    <a:extLst>
                      <a:ext uri="{FF2B5EF4-FFF2-40B4-BE49-F238E27FC236}">
                        <a16:creationId xmlns:a16="http://schemas.microsoft.com/office/drawing/2014/main" id="{89D1C799-C21D-947B-960B-C4991D463B9E}"/>
                      </a:ext>
                    </a:extLst>
                  </p:cNvPr>
                  <p:cNvSpPr/>
                  <p:nvPr/>
                </p:nvSpPr>
                <p:spPr>
                  <a:xfrm>
                    <a:off x="10811664" y="3176407"/>
                    <a:ext cx="288029" cy="192020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Q1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2" name="Rectangle: Rounded Corners 41">
                    <a:extLst>
                      <a:ext uri="{FF2B5EF4-FFF2-40B4-BE49-F238E27FC236}">
                        <a16:creationId xmlns:a16="http://schemas.microsoft.com/office/drawing/2014/main" id="{9AEBCB8A-5884-B8FB-D077-225347077322}"/>
                      </a:ext>
                    </a:extLst>
                  </p:cNvPr>
                  <p:cNvSpPr/>
                  <p:nvPr/>
                </p:nvSpPr>
                <p:spPr>
                  <a:xfrm>
                    <a:off x="10055199" y="3185299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Q2A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3" name="Rectangle: Rounded Corners 42">
                    <a:extLst>
                      <a:ext uri="{FF2B5EF4-FFF2-40B4-BE49-F238E27FC236}">
                        <a16:creationId xmlns:a16="http://schemas.microsoft.com/office/drawing/2014/main" id="{E488C6BF-B4BE-7C99-3C47-EA3A6386B45C}"/>
                      </a:ext>
                    </a:extLst>
                  </p:cNvPr>
                  <p:cNvSpPr/>
                  <p:nvPr/>
                </p:nvSpPr>
                <p:spPr>
                  <a:xfrm>
                    <a:off x="9298734" y="3194190"/>
                    <a:ext cx="288032" cy="192022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Q2B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4" name="Rectangle: Rounded Corners 43">
                    <a:extLst>
                      <a:ext uri="{FF2B5EF4-FFF2-40B4-BE49-F238E27FC236}">
                        <a16:creationId xmlns:a16="http://schemas.microsoft.com/office/drawing/2014/main" id="{B9068EF4-B3ED-10D7-ABAE-7FADE3C239A2}"/>
                      </a:ext>
                    </a:extLst>
                  </p:cNvPr>
                  <p:cNvSpPr/>
                  <p:nvPr/>
                </p:nvSpPr>
                <p:spPr>
                  <a:xfrm>
                    <a:off x="8544960" y="3203077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Q3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5" name="Rectangle: Rounded Corners 44">
                    <a:extLst>
                      <a:ext uri="{FF2B5EF4-FFF2-40B4-BE49-F238E27FC236}">
                        <a16:creationId xmlns:a16="http://schemas.microsoft.com/office/drawing/2014/main" id="{DB39FCE1-B25E-7F67-1F79-57D5CEABC0C8}"/>
                      </a:ext>
                    </a:extLst>
                  </p:cNvPr>
                  <p:cNvSpPr/>
                  <p:nvPr/>
                </p:nvSpPr>
                <p:spPr>
                  <a:xfrm>
                    <a:off x="7884518" y="3220857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CP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sp>
                <p:nvSpPr>
                  <p:cNvPr id="46" name="Rectangle: Rounded Corners 45">
                    <a:extLst>
                      <a:ext uri="{FF2B5EF4-FFF2-40B4-BE49-F238E27FC236}">
                        <a16:creationId xmlns:a16="http://schemas.microsoft.com/office/drawing/2014/main" id="{5BD9828E-6BC4-DE98-3C2B-30EEEA5CC317}"/>
                      </a:ext>
                    </a:extLst>
                  </p:cNvPr>
                  <p:cNvSpPr/>
                  <p:nvPr/>
                </p:nvSpPr>
                <p:spPr>
                  <a:xfrm>
                    <a:off x="7218698" y="3229748"/>
                    <a:ext cx="288032" cy="192021"/>
                  </a:xfrm>
                  <a:prstGeom prst="roundRect">
                    <a:avLst/>
                  </a:prstGeom>
                  <a:solidFill>
                    <a:srgbClr val="00B0F0"/>
                  </a:solidFill>
                  <a:ln w="12700" cap="flat" cmpd="sng" algn="ctr">
                    <a:solidFill>
                      <a:srgbClr val="4472C4"/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8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D1</a:t>
                    </a:r>
                    <a:endParaRPr lang="en-GB" sz="8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</p:grpSp>
            <p:sp>
              <p:nvSpPr>
                <p:cNvPr id="40" name="Rectangle: Rounded Corners 39">
                  <a:extLst>
                    <a:ext uri="{FF2B5EF4-FFF2-40B4-BE49-F238E27FC236}">
                      <a16:creationId xmlns:a16="http://schemas.microsoft.com/office/drawing/2014/main" id="{DA19C270-974E-16FC-17BA-EB63CF9C9CF7}"/>
                    </a:ext>
                  </a:extLst>
                </p:cNvPr>
                <p:cNvSpPr/>
                <p:nvPr/>
              </p:nvSpPr>
              <p:spPr>
                <a:xfrm>
                  <a:off x="4522786" y="4309173"/>
                  <a:ext cx="275622" cy="182879"/>
                </a:xfrm>
                <a:prstGeom prst="roundRect">
                  <a:avLst/>
                </a:prstGeom>
                <a:solidFill>
                  <a:srgbClr val="00B0F0"/>
                </a:solidFill>
                <a:ln w="12700" cap="flat" cmpd="sng" algn="ctr">
                  <a:solidFill>
                    <a:srgbClr val="4472C4"/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867" b="1" kern="0" dirty="0">
                      <a:solidFill>
                        <a:prstClr val="white"/>
                      </a:solidFill>
                      <a:latin typeface="Calibri" panose="020F0502020204030204"/>
                    </a:rPr>
                    <a:t>DCM</a:t>
                  </a:r>
                  <a:endParaRPr lang="en-GB" sz="867" b="1" kern="0" dirty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2ADAC6E-FF49-95E6-79FC-7E6C2781970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6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 flipH="1">
                <a:off x="1370236" y="3622637"/>
                <a:ext cx="1968520" cy="926462"/>
              </a:xfrm>
              <a:prstGeom prst="rect">
                <a:avLst/>
              </a:prstGeom>
            </p:spPr>
          </p:pic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C0A34DFE-4E72-EE8D-91D7-37700581D484}"/>
                  </a:ext>
                </a:extLst>
              </p:cNvPr>
              <p:cNvGrpSpPr/>
              <p:nvPr/>
            </p:nvGrpSpPr>
            <p:grpSpPr>
              <a:xfrm>
                <a:off x="1443419" y="3494900"/>
                <a:ext cx="519419" cy="516550"/>
                <a:chOff x="6412848" y="3676989"/>
                <a:chExt cx="650275" cy="646684"/>
              </a:xfrm>
            </p:grpSpPr>
            <p:sp>
              <p:nvSpPr>
                <p:cNvPr id="37" name="Rectangle: Rounded Corners 36">
                  <a:extLst>
                    <a:ext uri="{FF2B5EF4-FFF2-40B4-BE49-F238E27FC236}">
                      <a16:creationId xmlns:a16="http://schemas.microsoft.com/office/drawing/2014/main" id="{F6B01E6B-C599-4F6D-3BE3-6E4339FE5537}"/>
                    </a:ext>
                  </a:extLst>
                </p:cNvPr>
                <p:cNvSpPr/>
                <p:nvPr/>
              </p:nvSpPr>
              <p:spPr>
                <a:xfrm>
                  <a:off x="6412848" y="4000543"/>
                  <a:ext cx="650275" cy="323130"/>
                </a:xfrm>
                <a:prstGeom prst="roundRect">
                  <a:avLst/>
                </a:prstGeom>
                <a:solidFill>
                  <a:srgbClr val="92D050"/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wrap="none" rtlCol="0" anchor="ctr"/>
                <a:lstStyle/>
                <a:p>
                  <a:pPr algn="ctr" defTabSz="486910">
                    <a:defRPr/>
                  </a:pPr>
                  <a:r>
                    <a:rPr lang="en-US" sz="1067" b="1" kern="0" dirty="0" err="1">
                      <a:solidFill>
                        <a:schemeClr val="bg1"/>
                      </a:solidFill>
                      <a:latin typeface="Calibri" panose="020F0502020204030204"/>
                    </a:rPr>
                    <a:t>DFM</a:t>
                  </a:r>
                  <a:endParaRPr lang="en-GB" sz="1067" b="1" kern="0" dirty="0">
                    <a:solidFill>
                      <a:schemeClr val="bg1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8" name="Straight Arrow Connector 37">
                  <a:extLst>
                    <a:ext uri="{FF2B5EF4-FFF2-40B4-BE49-F238E27FC236}">
                      <a16:creationId xmlns:a16="http://schemas.microsoft.com/office/drawing/2014/main" id="{20A564B0-DD18-D940-E2FF-CA5717AEAF42}"/>
                    </a:ext>
                  </a:extLst>
                </p:cNvPr>
                <p:cNvCxnSpPr>
                  <a:cxnSpLocks/>
                  <a:stCxn id="37" idx="0"/>
                </p:cNvCxnSpPr>
                <p:nvPr/>
              </p:nvCxnSpPr>
              <p:spPr>
                <a:xfrm flipV="1">
                  <a:off x="6737986" y="3676989"/>
                  <a:ext cx="0" cy="323554"/>
                </a:xfrm>
                <a:prstGeom prst="straightConnector1">
                  <a:avLst/>
                </a:prstGeom>
                <a:noFill/>
                <a:ln w="6350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</p:grpSp>
          <p:pic>
            <p:nvPicPr>
              <p:cNvPr id="18" name="Picture 17">
                <a:extLst>
                  <a:ext uri="{FF2B5EF4-FFF2-40B4-BE49-F238E27FC236}">
                    <a16:creationId xmlns:a16="http://schemas.microsoft.com/office/drawing/2014/main" id="{85D60C30-C170-4891-22BD-FF294B96124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565888" y="3686042"/>
                <a:ext cx="1747254" cy="1342404"/>
              </a:xfrm>
              <a:prstGeom prst="rect">
                <a:avLst/>
              </a:prstGeom>
            </p:spPr>
          </p:pic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73944CE1-C039-77C7-3049-06341E715E41}"/>
                  </a:ext>
                </a:extLst>
              </p:cNvPr>
              <p:cNvGrpSpPr/>
              <p:nvPr/>
            </p:nvGrpSpPr>
            <p:grpSpPr>
              <a:xfrm>
                <a:off x="4006380" y="1004943"/>
                <a:ext cx="1429306" cy="3006508"/>
                <a:chOff x="3863885" y="1235249"/>
                <a:chExt cx="1789391" cy="3763939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728D2F6E-FBAF-E02C-0FAF-979AB4D5AF9C}"/>
                    </a:ext>
                  </a:extLst>
                </p:cNvPr>
                <p:cNvGrpSpPr/>
                <p:nvPr/>
              </p:nvGrpSpPr>
              <p:grpSpPr>
                <a:xfrm>
                  <a:off x="3863885" y="4258382"/>
                  <a:ext cx="650274" cy="740806"/>
                  <a:chOff x="6308135" y="2887845"/>
                  <a:chExt cx="650274" cy="740806"/>
                </a:xfrm>
              </p:grpSpPr>
              <p:sp>
                <p:nvSpPr>
                  <p:cNvPr id="35" name="Rectangle: Rounded Corners 34">
                    <a:extLst>
                      <a:ext uri="{FF2B5EF4-FFF2-40B4-BE49-F238E27FC236}">
                        <a16:creationId xmlns:a16="http://schemas.microsoft.com/office/drawing/2014/main" id="{A2DF122F-AE2B-336A-D445-65BAB7237AEA}"/>
                      </a:ext>
                    </a:extLst>
                  </p:cNvPr>
                  <p:cNvSpPr/>
                  <p:nvPr/>
                </p:nvSpPr>
                <p:spPr>
                  <a:xfrm>
                    <a:off x="6308135" y="3305521"/>
                    <a:ext cx="650274" cy="323130"/>
                  </a:xfrm>
                  <a:prstGeom prst="roundRect">
                    <a:avLst/>
                  </a:prstGeom>
                  <a:solidFill>
                    <a:srgbClr val="92D050"/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schemeClr val="bg1"/>
                        </a:solidFill>
                        <a:latin typeface="Calibri" panose="020F0502020204030204"/>
                      </a:rPr>
                      <a:t>DFX</a:t>
                    </a:r>
                    <a:endParaRPr lang="en-GB" sz="1067" b="1" kern="0" dirty="0">
                      <a:solidFill>
                        <a:schemeClr val="bg1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6" name="Straight Arrow Connector 35">
                    <a:extLst>
                      <a:ext uri="{FF2B5EF4-FFF2-40B4-BE49-F238E27FC236}">
                        <a16:creationId xmlns:a16="http://schemas.microsoft.com/office/drawing/2014/main" id="{FD7507E2-7C98-9C52-E21E-09248D6C0317}"/>
                      </a:ext>
                    </a:extLst>
                  </p:cNvPr>
                  <p:cNvCxnSpPr>
                    <a:cxnSpLocks/>
                    <a:stCxn id="35" idx="0"/>
                  </p:cNvCxnSpPr>
                  <p:nvPr/>
                </p:nvCxnSpPr>
                <p:spPr>
                  <a:xfrm flipV="1">
                    <a:off x="6633273" y="2887845"/>
                    <a:ext cx="2225" cy="417675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grpSp>
              <p:nvGrpSpPr>
                <p:cNvPr id="29" name="Group 28">
                  <a:extLst>
                    <a:ext uri="{FF2B5EF4-FFF2-40B4-BE49-F238E27FC236}">
                      <a16:creationId xmlns:a16="http://schemas.microsoft.com/office/drawing/2014/main" id="{741C5E2F-4E46-2DBC-EE9F-22E0D75FB357}"/>
                    </a:ext>
                  </a:extLst>
                </p:cNvPr>
                <p:cNvGrpSpPr/>
                <p:nvPr/>
              </p:nvGrpSpPr>
              <p:grpSpPr>
                <a:xfrm>
                  <a:off x="4282259" y="2666867"/>
                  <a:ext cx="882175" cy="323130"/>
                  <a:chOff x="4685490" y="3100525"/>
                  <a:chExt cx="882175" cy="323130"/>
                </a:xfrm>
              </p:grpSpPr>
              <p:sp>
                <p:nvSpPr>
                  <p:cNvPr id="33" name="Rectangle: Rounded Corners 32">
                    <a:extLst>
                      <a:ext uri="{FF2B5EF4-FFF2-40B4-BE49-F238E27FC236}">
                        <a16:creationId xmlns:a16="http://schemas.microsoft.com/office/drawing/2014/main" id="{BC4FE8D4-0CAA-BDED-8F77-8B69090CC759}"/>
                      </a:ext>
                    </a:extLst>
                  </p:cNvPr>
                  <p:cNvSpPr/>
                  <p:nvPr/>
                </p:nvSpPr>
                <p:spPr>
                  <a:xfrm>
                    <a:off x="4917392" y="3100525"/>
                    <a:ext cx="650273" cy="323130"/>
                  </a:xfrm>
                  <a:prstGeom prst="roundRect">
                    <a:avLst/>
                  </a:prstGeom>
                  <a:solidFill>
                    <a:schemeClr val="bg2">
                      <a:lumMod val="60000"/>
                      <a:lumOff val="40000"/>
                    </a:schemeClr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DSHX</a:t>
                    </a:r>
                    <a:endParaRPr lang="en-GB" sz="10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4" name="Straight Arrow Connector 33">
                    <a:extLst>
                      <a:ext uri="{FF2B5EF4-FFF2-40B4-BE49-F238E27FC236}">
                        <a16:creationId xmlns:a16="http://schemas.microsoft.com/office/drawing/2014/main" id="{7C112189-1BCA-F13A-7374-0F2B8E11E3AF}"/>
                      </a:ext>
                    </a:extLst>
                  </p:cNvPr>
                  <p:cNvCxnSpPr>
                    <a:cxnSpLocks/>
                    <a:stCxn id="33" idx="1"/>
                  </p:cNvCxnSpPr>
                  <p:nvPr/>
                </p:nvCxnSpPr>
                <p:spPr>
                  <a:xfrm flipH="1" flipV="1">
                    <a:off x="4685490" y="3262089"/>
                    <a:ext cx="231902" cy="2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  <p:grpSp>
              <p:nvGrpSpPr>
                <p:cNvPr id="30" name="Group 29">
                  <a:extLst>
                    <a:ext uri="{FF2B5EF4-FFF2-40B4-BE49-F238E27FC236}">
                      <a16:creationId xmlns:a16="http://schemas.microsoft.com/office/drawing/2014/main" id="{5E025FD3-0132-0335-C329-A69A64682BB8}"/>
                    </a:ext>
                  </a:extLst>
                </p:cNvPr>
                <p:cNvGrpSpPr/>
                <p:nvPr/>
              </p:nvGrpSpPr>
              <p:grpSpPr>
                <a:xfrm>
                  <a:off x="5003004" y="1235249"/>
                  <a:ext cx="650272" cy="677367"/>
                  <a:chOff x="7025167" y="2875736"/>
                  <a:chExt cx="650272" cy="677367"/>
                </a:xfrm>
              </p:grpSpPr>
              <p:sp>
                <p:nvSpPr>
                  <p:cNvPr id="31" name="Rectangle: Rounded Corners 30">
                    <a:extLst>
                      <a:ext uri="{FF2B5EF4-FFF2-40B4-BE49-F238E27FC236}">
                        <a16:creationId xmlns:a16="http://schemas.microsoft.com/office/drawing/2014/main" id="{2EBDB7D9-5795-7F0D-6F08-BCB469A7A35F}"/>
                      </a:ext>
                    </a:extLst>
                  </p:cNvPr>
                  <p:cNvSpPr/>
                  <p:nvPr/>
                </p:nvSpPr>
                <p:spPr>
                  <a:xfrm>
                    <a:off x="7025167" y="2875736"/>
                    <a:ext cx="650272" cy="323132"/>
                  </a:xfrm>
                  <a:prstGeom prst="roundRect">
                    <a:avLst/>
                  </a:prstGeom>
                  <a:solidFill>
                    <a:srgbClr val="ED7D31"/>
                  </a:solidFill>
                  <a:ln w="3175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wrap="none" rtlCol="0" anchor="ctr"/>
                  <a:lstStyle/>
                  <a:p>
                    <a:pPr algn="ctr" defTabSz="486910">
                      <a:defRPr/>
                    </a:pPr>
                    <a:r>
                      <a:rPr lang="en-US" sz="1067" b="1" kern="0" dirty="0">
                        <a:solidFill>
                          <a:prstClr val="white"/>
                        </a:solidFill>
                        <a:latin typeface="Calibri" panose="020F0502020204030204"/>
                      </a:rPr>
                      <a:t>DFHX</a:t>
                    </a:r>
                    <a:endParaRPr lang="en-GB" sz="1067" b="1" kern="0" dirty="0">
                      <a:solidFill>
                        <a:prstClr val="white"/>
                      </a:solidFill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34B287A3-8272-0A9B-0C8C-5D37EF8E35DE}"/>
                      </a:ext>
                    </a:extLst>
                  </p:cNvPr>
                  <p:cNvCxnSpPr>
                    <a:cxnSpLocks/>
                    <a:stCxn id="31" idx="2"/>
                  </p:cNvCxnSpPr>
                  <p:nvPr/>
                </p:nvCxnSpPr>
                <p:spPr>
                  <a:xfrm flipH="1">
                    <a:off x="7025167" y="3198868"/>
                    <a:ext cx="325136" cy="354235"/>
                  </a:xfrm>
                  <a:prstGeom prst="straightConnector1">
                    <a:avLst/>
                  </a:prstGeom>
                  <a:noFill/>
                  <a:ln w="6350" cap="flat" cmpd="sng" algn="ctr">
                    <a:solidFill>
                      <a:srgbClr val="E7E6E6">
                        <a:lumMod val="50000"/>
                      </a:srgbClr>
                    </a:solidFill>
                    <a:prstDash val="solid"/>
                    <a:miter lim="800000"/>
                    <a:tailEnd type="triangle"/>
                  </a:ln>
                  <a:effectLst/>
                </p:spPr>
              </p:cxnSp>
            </p:grpSp>
          </p:grpSp>
          <p:pic>
            <p:nvPicPr>
              <p:cNvPr id="20" name="Picture 19">
                <a:extLst>
                  <a:ext uri="{FF2B5EF4-FFF2-40B4-BE49-F238E27FC236}">
                    <a16:creationId xmlns:a16="http://schemas.microsoft.com/office/drawing/2014/main" id="{4B2134A1-91D5-42A0-9A35-0E4C38B65C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4702645" y="31032"/>
                <a:ext cx="1814739" cy="932922"/>
              </a:xfrm>
              <a:prstGeom prst="rect">
                <a:avLst/>
              </a:prstGeom>
            </p:spPr>
          </p:pic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242B1E0B-56F0-000D-2577-4E21F493E60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 cstate="hq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2203401" y="47144"/>
                <a:ext cx="1814740" cy="853822"/>
              </a:xfrm>
              <a:prstGeom prst="rect">
                <a:avLst/>
              </a:prstGeom>
            </p:spPr>
          </p:pic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C87F6A27-3DEE-4643-0E61-0AE740874BFC}"/>
                  </a:ext>
                </a:extLst>
              </p:cNvPr>
              <p:cNvCxnSpPr/>
              <p:nvPr/>
            </p:nvCxnSpPr>
            <p:spPr>
              <a:xfrm flipV="1">
                <a:off x="1622039" y="3010944"/>
                <a:ext cx="0" cy="311997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3" name="Straight Arrow Connector 22">
                <a:extLst>
                  <a:ext uri="{FF2B5EF4-FFF2-40B4-BE49-F238E27FC236}">
                    <a16:creationId xmlns:a16="http://schemas.microsoft.com/office/drawing/2014/main" id="{12231603-404A-5703-2DF0-10EA76711046}"/>
                  </a:ext>
                </a:extLst>
              </p:cNvPr>
              <p:cNvCxnSpPr/>
              <p:nvPr/>
            </p:nvCxnSpPr>
            <p:spPr>
              <a:xfrm flipH="1">
                <a:off x="1622039" y="3076706"/>
                <a:ext cx="16482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7D7D7DB3-1535-D927-18C1-F723CC5052C3}"/>
                  </a:ext>
                </a:extLst>
              </p:cNvPr>
              <p:cNvSpPr txBox="1"/>
              <p:nvPr/>
            </p:nvSpPr>
            <p:spPr>
              <a:xfrm>
                <a:off x="1738230" y="2971335"/>
                <a:ext cx="493220" cy="237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US" sz="867" b="1" dirty="0">
                    <a:solidFill>
                      <a:prstClr val="black"/>
                    </a:solidFill>
                    <a:latin typeface="Calibri" panose="020F0502020204030204"/>
                  </a:rPr>
                  <a:t>140 m</a:t>
                </a:r>
                <a:endParaRPr lang="en-GB" sz="867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7620F92D-E957-1195-D0D3-5BEEC8AAC74E}"/>
                  </a:ext>
                </a:extLst>
              </p:cNvPr>
              <p:cNvCxnSpPr/>
              <p:nvPr/>
            </p:nvCxnSpPr>
            <p:spPr>
              <a:xfrm flipV="1">
                <a:off x="4432897" y="3019283"/>
                <a:ext cx="0" cy="311997"/>
              </a:xfrm>
              <a:prstGeom prst="line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dashDot"/>
                <a:miter lim="800000"/>
              </a:ln>
              <a:effectLst/>
            </p:spPr>
          </p:cxnSp>
          <p:cxnSp>
            <p:nvCxnSpPr>
              <p:cNvPr id="26" name="Straight Arrow Connector 25">
                <a:extLst>
                  <a:ext uri="{FF2B5EF4-FFF2-40B4-BE49-F238E27FC236}">
                    <a16:creationId xmlns:a16="http://schemas.microsoft.com/office/drawing/2014/main" id="{D9F32B4C-0644-C1A0-6986-99C4D785BEA7}"/>
                  </a:ext>
                </a:extLst>
              </p:cNvPr>
              <p:cNvCxnSpPr/>
              <p:nvPr/>
            </p:nvCxnSpPr>
            <p:spPr>
              <a:xfrm flipH="1">
                <a:off x="4432897" y="3085045"/>
                <a:ext cx="164821" cy="0"/>
              </a:xfrm>
              <a:prstGeom prst="straightConnector1">
                <a:avLst/>
              </a:prstGeom>
              <a:noFill/>
              <a:ln w="6350" cap="flat" cmpd="sng" algn="ctr">
                <a:solidFill>
                  <a:srgbClr val="4472C4"/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C832311A-C84F-50A5-432B-22AC2B514467}"/>
                  </a:ext>
                </a:extLst>
              </p:cNvPr>
              <p:cNvSpPr txBox="1"/>
              <p:nvPr/>
            </p:nvSpPr>
            <p:spPr>
              <a:xfrm>
                <a:off x="4549090" y="2979675"/>
                <a:ext cx="525291" cy="237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914377"/>
                <a:r>
                  <a:rPr lang="en-US" sz="867" b="1" dirty="0">
                    <a:solidFill>
                      <a:prstClr val="black"/>
                    </a:solidFill>
                    <a:latin typeface="Calibri" panose="020F0502020204030204"/>
                  </a:rPr>
                  <a:t>89.5 m</a:t>
                </a:r>
                <a:endParaRPr lang="en-GB" sz="867" b="1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p:grpSp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ECBC5630-0FB5-E711-6FAA-0A1641A6BACD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239402" y="1238557"/>
              <a:ext cx="439496" cy="405368"/>
            </a:xfrm>
            <a:prstGeom prst="rect">
              <a:avLst/>
            </a:prstGeom>
          </p:spPr>
        </p:pic>
        <p:pic>
          <p:nvPicPr>
            <p:cNvPr id="58" name="Picture 57">
              <a:extLst>
                <a:ext uri="{FF2B5EF4-FFF2-40B4-BE49-F238E27FC236}">
                  <a16:creationId xmlns:a16="http://schemas.microsoft.com/office/drawing/2014/main" id="{36A0275C-EFA2-2B53-427E-083E1F39D63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58603" y="1240541"/>
              <a:ext cx="439495" cy="405368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FB6E9BFD-CCB5-4E25-ACE1-A0F104B6D2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76126" y="-18566"/>
            <a:ext cx="5262957" cy="1029153"/>
          </a:xfrm>
          <a:solidFill>
            <a:schemeClr val="bg1"/>
          </a:solidFill>
        </p:spPr>
        <p:txBody>
          <a:bodyPr/>
          <a:lstStyle/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Cold Powering System</a:t>
            </a:r>
            <a:endParaRPr lang="en-GB" sz="40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4A639F1-C8FB-6F39-FC05-2CADC7CA5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7" name="Rectangle: Rounded Corners 66">
            <a:extLst>
              <a:ext uri="{FF2B5EF4-FFF2-40B4-BE49-F238E27FC236}">
                <a16:creationId xmlns:a16="http://schemas.microsoft.com/office/drawing/2014/main" id="{E235FC69-085E-9CB6-F844-AA5C24E3CE14}"/>
              </a:ext>
            </a:extLst>
          </p:cNvPr>
          <p:cNvSpPr/>
          <p:nvPr/>
        </p:nvSpPr>
        <p:spPr>
          <a:xfrm>
            <a:off x="5090784" y="2075874"/>
            <a:ext cx="1544531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(18, 7, 2) kA</a:t>
            </a:r>
            <a:endParaRPr lang="en-GB" sz="933" b="1" kern="0" dirty="0">
              <a:latin typeface="Calibri" panose="020F0502020204030204"/>
            </a:endParaRPr>
          </a:p>
        </p:txBody>
      </p:sp>
      <p:sp>
        <p:nvSpPr>
          <p:cNvPr id="68" name="Rectangle: Rounded Corners 67">
            <a:extLst>
              <a:ext uri="{FF2B5EF4-FFF2-40B4-BE49-F238E27FC236}">
                <a16:creationId xmlns:a16="http://schemas.microsoft.com/office/drawing/2014/main" id="{103A308D-26D3-941A-8C66-094918840C18}"/>
              </a:ext>
            </a:extLst>
          </p:cNvPr>
          <p:cNvSpPr/>
          <p:nvPr/>
        </p:nvSpPr>
        <p:spPr>
          <a:xfrm>
            <a:off x="1757829" y="2060607"/>
            <a:ext cx="1544531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(18, 0.6) kA</a:t>
            </a:r>
            <a:endParaRPr lang="en-GB" sz="933" b="1" kern="0" dirty="0">
              <a:latin typeface="Calibri" panose="020F0502020204030204"/>
            </a:endParaRPr>
          </a:p>
        </p:txBody>
      </p:sp>
      <p:sp>
        <p:nvSpPr>
          <p:cNvPr id="69" name="Rectangle: Rounded Corners 68">
            <a:extLst>
              <a:ext uri="{FF2B5EF4-FFF2-40B4-BE49-F238E27FC236}">
                <a16:creationId xmlns:a16="http://schemas.microsoft.com/office/drawing/2014/main" id="{74156817-6A22-1640-2105-936E02AEE19A}"/>
              </a:ext>
            </a:extLst>
          </p:cNvPr>
          <p:cNvSpPr/>
          <p:nvPr/>
        </p:nvSpPr>
        <p:spPr>
          <a:xfrm>
            <a:off x="6369953" y="4172222"/>
            <a:ext cx="1714957" cy="168000"/>
          </a:xfrm>
          <a:prstGeom prst="roundRect">
            <a:avLst/>
          </a:prstGeom>
          <a:solidFill>
            <a:srgbClr val="F0F0F0"/>
          </a:solidFill>
          <a:ln w="3175" cap="flat" cmpd="sng" algn="ctr">
            <a:solidFill>
              <a:srgbClr val="E7E6E6">
                <a:lumMod val="50000"/>
              </a:srgbClr>
            </a:solidFill>
            <a:prstDash val="solid"/>
            <a:miter lim="800000"/>
          </a:ln>
          <a:effectLst/>
        </p:spPr>
        <p:txBody>
          <a:bodyPr wrap="none" rtlCol="0" anchor="ctr"/>
          <a:lstStyle/>
          <a:p>
            <a:pPr algn="ctr" defTabSz="486910">
              <a:defRPr/>
            </a:pPr>
            <a:r>
              <a:rPr lang="en-US" sz="933" b="1" kern="0" dirty="0">
                <a:latin typeface="Calibri" panose="020F0502020204030204"/>
              </a:rPr>
              <a:t>Power converters: (60, 120, 200) A</a:t>
            </a:r>
            <a:endParaRPr lang="en-GB" sz="933" b="1" kern="0" dirty="0"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2342345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picture containing indoor, engine, several&#10;&#10;Description automatically generated">
            <a:extLst>
              <a:ext uri="{FF2B5EF4-FFF2-40B4-BE49-F238E27FC236}">
                <a16:creationId xmlns:a16="http://schemas.microsoft.com/office/drawing/2014/main" id="{3CF1978F-0FCF-6764-AE73-06305D85E85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07679" y="1439570"/>
            <a:ext cx="5756564" cy="431742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DF39FB-276B-754D-0209-06CF52D36D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9039" y="748682"/>
            <a:ext cx="4493412" cy="299560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6B6F192-8E38-7B52-C326-078C9544FE18}"/>
              </a:ext>
            </a:extLst>
          </p:cNvPr>
          <p:cNvSpPr txBox="1"/>
          <p:nvPr/>
        </p:nvSpPr>
        <p:spPr>
          <a:xfrm>
            <a:off x="220417" y="1544438"/>
            <a:ext cx="303862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dirty="0"/>
              <a:t>Cable production complete !</a:t>
            </a:r>
          </a:p>
          <a:p>
            <a:endParaRPr lang="en-US" dirty="0"/>
          </a:p>
          <a:p>
            <a:r>
              <a:rPr lang="en-US" dirty="0"/>
              <a:t>Assembly of the first complete </a:t>
            </a:r>
          </a:p>
          <a:p>
            <a:r>
              <a:rPr lang="en-US" dirty="0"/>
              <a:t>system incl. flexible cryostats </a:t>
            </a:r>
          </a:p>
          <a:p>
            <a:r>
              <a:rPr lang="en-US" dirty="0"/>
              <a:t>is ongoing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F7B6EA13-2309-43B3-F831-F440E60C19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35" y="3852762"/>
            <a:ext cx="3816308" cy="2377777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CAB9B6E-64F2-5854-8B70-AFC3409D5966}"/>
              </a:ext>
            </a:extLst>
          </p:cNvPr>
          <p:cNvSpPr txBox="1"/>
          <p:nvPr/>
        </p:nvSpPr>
        <p:spPr>
          <a:xfrm>
            <a:off x="4560964" y="4164487"/>
            <a:ext cx="307007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Demo-3 in SM18</a:t>
            </a:r>
          </a:p>
          <a:p>
            <a:endParaRPr lang="en-US" dirty="0"/>
          </a:p>
          <a:p>
            <a:r>
              <a:rPr lang="en-US" dirty="0"/>
              <a:t>Successfully Demonstrated </a:t>
            </a:r>
          </a:p>
          <a:p>
            <a:r>
              <a:rPr lang="en-US" dirty="0"/>
              <a:t>Concept between 2020 / 22 </a:t>
            </a:r>
          </a:p>
          <a:p>
            <a:r>
              <a:rPr lang="en-US" dirty="0"/>
              <a:t>with &gt; 120kA @ 30K</a:t>
            </a:r>
          </a:p>
          <a:p>
            <a:endParaRPr lang="en-US" dirty="0"/>
          </a:p>
        </p:txBody>
      </p:sp>
      <p:sp>
        <p:nvSpPr>
          <p:cNvPr id="51" name="Title 50">
            <a:extLst>
              <a:ext uri="{FF2B5EF4-FFF2-40B4-BE49-F238E27FC236}">
                <a16:creationId xmlns:a16="http://schemas.microsoft.com/office/drawing/2014/main" id="{13A5DC62-DCA8-8E7E-A3C2-C5921737CD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820" y="51910"/>
            <a:ext cx="10560000" cy="720000"/>
          </a:xfrm>
        </p:spPr>
        <p:txBody>
          <a:bodyPr/>
          <a:lstStyle/>
          <a:p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MgB</a:t>
            </a:r>
            <a:r>
              <a:rPr lang="en-US" sz="4000" u="sng" baseline="-25000" dirty="0">
                <a:solidFill>
                  <a:srgbClr val="FF0000"/>
                </a:solidFill>
                <a:latin typeface="Garamond" panose="02020404030301010803" pitchFamily="18" charset="0"/>
              </a:rPr>
              <a:t>2</a:t>
            </a:r>
            <a:r>
              <a:rPr lang="en-US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 Superconductor and </a:t>
            </a:r>
            <a:r>
              <a:rPr lang="en-FR" sz="4000" u="sng">
                <a:solidFill>
                  <a:srgbClr val="FF0000"/>
                </a:solidFill>
                <a:latin typeface="Garamond" panose="02020404030301010803" pitchFamily="18" charset="0"/>
              </a:rPr>
              <a:t>Superconducting </a:t>
            </a:r>
            <a:r>
              <a:rPr lang="en-FR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link</a:t>
            </a:r>
          </a:p>
        </p:txBody>
      </p:sp>
      <p:sp>
        <p:nvSpPr>
          <p:cNvPr id="2" name="Slide Number Placeholder 2">
            <a:extLst>
              <a:ext uri="{FF2B5EF4-FFF2-40B4-BE49-F238E27FC236}">
                <a16:creationId xmlns:a16="http://schemas.microsoft.com/office/drawing/2014/main" id="{4B6A4C84-DE9F-3286-18B5-77275FE241A1}"/>
              </a:ext>
            </a:extLst>
          </p:cNvPr>
          <p:cNvSpPr txBox="1">
            <a:spLocks/>
          </p:cNvSpPr>
          <p:nvPr/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3149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5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BF976CD-DEFE-8EDF-570B-13F99847D6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427CDB08-A226-EF77-EDA5-2F8EAD4B1D3A}"/>
              </a:ext>
            </a:extLst>
          </p:cNvPr>
          <p:cNvGrpSpPr/>
          <p:nvPr/>
        </p:nvGrpSpPr>
        <p:grpSpPr>
          <a:xfrm>
            <a:off x="47328" y="45170"/>
            <a:ext cx="12097344" cy="5413097"/>
            <a:chOff x="749994" y="32797"/>
            <a:chExt cx="9073008" cy="405982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99B046C-0F6A-418D-DCA2-C02D3BEE81F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r="-283"/>
            <a:stretch/>
          </p:blipFill>
          <p:spPr>
            <a:xfrm>
              <a:off x="5718546" y="32797"/>
              <a:ext cx="1912761" cy="1242809"/>
            </a:xfrm>
            <a:prstGeom prst="roundRect">
              <a:avLst>
                <a:gd name="adj" fmla="val 24527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27B36858-AFA8-8CF2-6092-B287DCDA39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486298" y="32797"/>
              <a:ext cx="2042972" cy="1242809"/>
            </a:xfrm>
            <a:prstGeom prst="roundRect">
              <a:avLst>
                <a:gd name="adj" fmla="val 2262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2EDD6D11-9ED1-A266-070F-07B5EA4A66C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7827163" y="33877"/>
              <a:ext cx="1995839" cy="124173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C959EC20-AB52-F019-334B-6093F0662E3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l="17592" r="1"/>
            <a:stretch/>
          </p:blipFill>
          <p:spPr>
            <a:xfrm>
              <a:off x="749994" y="33876"/>
              <a:ext cx="2555239" cy="1241730"/>
            </a:xfrm>
            <a:prstGeom prst="round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31A44D89-AC08-70DF-67AA-AB6C9ACE9CD8}"/>
                </a:ext>
              </a:extLst>
            </p:cNvPr>
            <p:cNvGrpSpPr/>
            <p:nvPr/>
          </p:nvGrpSpPr>
          <p:grpSpPr>
            <a:xfrm>
              <a:off x="749994" y="1344548"/>
              <a:ext cx="7560840" cy="1368543"/>
              <a:chOff x="749994" y="1344548"/>
              <a:chExt cx="6753219" cy="1222361"/>
            </a:xfrm>
          </p:grpSpPr>
          <p:pic>
            <p:nvPicPr>
              <p:cNvPr id="7" name="Picture 6">
                <a:extLst>
                  <a:ext uri="{FF2B5EF4-FFF2-40B4-BE49-F238E27FC236}">
                    <a16:creationId xmlns:a16="http://schemas.microsoft.com/office/drawing/2014/main" id="{DF2D7E08-1F25-72CB-12AB-936E6D93B9D1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0" cstate="print">
                <a:extLst>
                  <a:ext uri="{BEBA8EAE-BF5A-486C-A8C5-ECC9F3942E4B}">
                    <a14:imgProps xmlns:a14="http://schemas.microsoft.com/office/drawing/2010/main">
                      <a14:imgLayer r:embed="rId11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14907"/>
              <a:stretch/>
            </p:blipFill>
            <p:spPr>
              <a:xfrm>
                <a:off x="749994" y="1347614"/>
                <a:ext cx="2282298" cy="1203036"/>
              </a:xfrm>
              <a:prstGeom prst="roundRect">
                <a:avLst>
                  <a:gd name="adj" fmla="val 22363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8" name="Picture 7">
                <a:extLst>
                  <a:ext uri="{FF2B5EF4-FFF2-40B4-BE49-F238E27FC236}">
                    <a16:creationId xmlns:a16="http://schemas.microsoft.com/office/drawing/2014/main" id="{476C3605-20A3-DB1E-A4C3-E050A5FEECC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 cstate="print">
                <a:extLst>
                  <a:ext uri="{BEBA8EAE-BF5A-486C-A8C5-ECC9F3942E4B}">
                    <a14:imgProps xmlns:a14="http://schemas.microsoft.com/office/drawing/2010/main">
                      <a14:imgLayer r:embed="rId13">
                        <a14:imgEffect>
                          <a14:brightnessContrast bright="10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228086" y="1344548"/>
                <a:ext cx="2152687" cy="1210887"/>
              </a:xfrm>
              <a:prstGeom prst="round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D2BC86E4-67C3-8EB3-3C71-2D7B03082FF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4" cstate="hqprint">
                <a:extLst>
                  <a:ext uri="{BEBA8EAE-BF5A-486C-A8C5-ECC9F3942E4B}">
                    <a14:imgProps xmlns:a14="http://schemas.microsoft.com/office/drawing/2010/main">
                      <a14:imgLayer r:embed="rId15">
                        <a14:imgEffect>
                          <a14:colorTemperature colorTemp="5100"/>
                        </a14:imgEffect>
                        <a14:imgEffect>
                          <a14:brightnessContrast bright="15000" contrast="1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t="4212" b="6209"/>
              <a:stretch/>
            </p:blipFill>
            <p:spPr>
              <a:xfrm>
                <a:off x="5573722" y="1350285"/>
                <a:ext cx="1929491" cy="1216624"/>
              </a:xfrm>
              <a:prstGeom prst="roundRect">
                <a:avLst>
                  <a:gd name="adj" fmla="val 12051"/>
                </a:avLst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CFD78AD-988D-12A6-00D6-2CFEC707C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 cstate="hqprint">
              <a:extLst>
                <a:ext uri="{BEBA8EAE-BF5A-486C-A8C5-ECC9F3942E4B}">
                  <a14:imgProps xmlns:a14="http://schemas.microsoft.com/office/drawing/2010/main">
                    <a14:imgLayer r:embed="rId17">
                      <a14:imgEffect>
                        <a14:colorTemperature colorTemp="5900"/>
                      </a14:imgEffect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49994" y="2829122"/>
              <a:ext cx="2182975" cy="1263498"/>
            </a:xfrm>
            <a:prstGeom prst="roundRect">
              <a:avLst>
                <a:gd name="adj" fmla="val 8644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E8DB7248-B71C-A5A3-C250-B354CBB6BC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 cstate="hqprint">
              <a:extLst>
                <a:ext uri="{BEBA8EAE-BF5A-486C-A8C5-ECC9F3942E4B}">
                  <a14:imgProps xmlns:a14="http://schemas.microsoft.com/office/drawing/2010/main">
                    <a14:imgLayer r:embed="rId19">
                      <a14:imgEffect>
                        <a14:colorTemperature colorTemp="6000"/>
                      </a14:imgEffect>
                      <a14:imgEffect>
                        <a14:brightnessContrast bright="5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055682" y="2829122"/>
              <a:ext cx="3360571" cy="1263498"/>
            </a:xfrm>
            <a:prstGeom prst="roundRect">
              <a:avLst>
                <a:gd name="adj" fmla="val 1205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78D210CC-3658-8CBC-4355-38CD60B56F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0" cstate="hqprint">
              <a:extLst>
                <a:ext uri="{BEBA8EAE-BF5A-486C-A8C5-ECC9F3942E4B}">
                  <a14:imgProps xmlns:a14="http://schemas.microsoft.com/office/drawing/2010/main">
                    <a14:imgLayer r:embed="rId21">
                      <a14:imgEffect>
                        <a14:colorTemperature colorTemp="6100"/>
                      </a14:imgEffect>
                      <a14:imgEffect>
                        <a14:brightnessContrast bright="10000" contrast="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 t="12486" b="13095"/>
            <a:stretch/>
          </p:blipFill>
          <p:spPr>
            <a:xfrm>
              <a:off x="8453980" y="1353101"/>
              <a:ext cx="1369022" cy="1352400"/>
            </a:xfrm>
            <a:prstGeom prst="roundRect">
              <a:avLst>
                <a:gd name="adj" fmla="val 12051"/>
              </a:avLst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650E1477-3C8E-3919-5521-EDEB7F1D10CE}"/>
              </a:ext>
            </a:extLst>
          </p:cNvPr>
          <p:cNvPicPr>
            <a:picLocks noChangeAspect="1"/>
          </p:cNvPicPr>
          <p:nvPr/>
        </p:nvPicPr>
        <p:blipFill rotWithShape="1"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colorTemperature colorTemp="5300"/>
                    </a14:imgEffect>
                    <a14:imgEffect>
                      <a14:brightnessContrast bright="10000" contrast="10000"/>
                    </a14:imgEffect>
                  </a14:imgLayer>
                </a14:imgProps>
              </a:ext>
            </a:extLst>
          </a:blip>
          <a:srcRect l="6136" t="7501" r="2871" b="11605"/>
          <a:stretch/>
        </p:blipFill>
        <p:spPr>
          <a:xfrm>
            <a:off x="7728182" y="3773602"/>
            <a:ext cx="4430319" cy="2942748"/>
          </a:xfrm>
          <a:prstGeom prst="round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D3CCB38-AA33-0B3F-E84D-D05887C50D9F}"/>
              </a:ext>
            </a:extLst>
          </p:cNvPr>
          <p:cNvSpPr/>
          <p:nvPr/>
        </p:nvSpPr>
        <p:spPr>
          <a:xfrm>
            <a:off x="1919536" y="5673121"/>
            <a:ext cx="5328592" cy="1079105"/>
          </a:xfrm>
          <a:prstGeom prst="roundRect">
            <a:avLst/>
          </a:prstGeom>
          <a:solidFill>
            <a:schemeClr val="bg1">
              <a:lumMod val="9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867" dirty="0">
                <a:solidFill>
                  <a:srgbClr val="0070C0"/>
                </a:solidFill>
              </a:rPr>
              <a:t>SC-Link-DFHX assembly in pictures</a:t>
            </a:r>
            <a:endParaRPr lang="en-GB" sz="1867" dirty="0">
              <a:solidFill>
                <a:srgbClr val="0070C0"/>
              </a:solidFill>
            </a:endParaRP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A3C422AC-48FC-CF2F-C11F-6FEE7B296BB0}"/>
              </a:ext>
            </a:extLst>
          </p:cNvPr>
          <p:cNvSpPr/>
          <p:nvPr/>
        </p:nvSpPr>
        <p:spPr>
          <a:xfrm>
            <a:off x="1500027" y="624711"/>
            <a:ext cx="9806880" cy="192275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Complete System Test planned for Q1 2024 in SM18 @ CERN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3577B163-FD50-3B20-D784-874834F67FCA}"/>
              </a:ext>
            </a:extLst>
          </p:cNvPr>
          <p:cNvSpPr/>
          <p:nvPr/>
        </p:nvSpPr>
        <p:spPr>
          <a:xfrm>
            <a:off x="1516256" y="2597371"/>
            <a:ext cx="9806880" cy="192275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bg1"/>
                </a:solidFill>
              </a:rPr>
              <a:t>Industrial partners in Italy: ASG and TRATOS</a:t>
            </a:r>
          </a:p>
        </p:txBody>
      </p:sp>
    </p:spTree>
    <p:extLst>
      <p:ext uri="{BB962C8B-B14F-4D97-AF65-F5344CB8AC3E}">
        <p14:creationId xmlns:p14="http://schemas.microsoft.com/office/powerpoint/2010/main" val="205164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54">
            <a:extLst>
              <a:ext uri="{FF2B5EF4-FFF2-40B4-BE49-F238E27FC236}">
                <a16:creationId xmlns:a16="http://schemas.microsoft.com/office/drawing/2014/main" id="{76DFA423-A81A-AC47-8DB7-71992B7AA163}"/>
              </a:ext>
            </a:extLst>
          </p:cNvPr>
          <p:cNvSpPr/>
          <p:nvPr/>
        </p:nvSpPr>
        <p:spPr>
          <a:xfrm>
            <a:off x="1316366" y="1069335"/>
            <a:ext cx="2713513" cy="13032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>
              <a:defRPr sz="2800" i="1">
                <a:solidFill>
                  <a:schemeClr val="accent5"/>
                </a:solidFill>
              </a:defRPr>
            </a:pPr>
            <a:r>
              <a:rPr lang="en-US" sz="2000" dirty="0">
                <a:solidFill>
                  <a:srgbClr val="00B050"/>
                </a:solidFill>
              </a:rPr>
              <a:t>Over 100 Collimators and absorbers to protect the SC magnets!!!</a:t>
            </a:r>
            <a:endParaRPr sz="2000" dirty="0">
              <a:solidFill>
                <a:srgbClr val="00B050"/>
              </a:solidFill>
            </a:endParaRPr>
          </a:p>
        </p:txBody>
      </p:sp>
      <p:sp>
        <p:nvSpPr>
          <p:cNvPr id="6" name="Shape 327"/>
          <p:cNvSpPr>
            <a:spLocks noGrp="1"/>
          </p:cNvSpPr>
          <p:nvPr>
            <p:ph type="title"/>
          </p:nvPr>
        </p:nvSpPr>
        <p:spPr>
          <a:xfrm>
            <a:off x="1517565" y="98227"/>
            <a:ext cx="7358063" cy="669727"/>
          </a:xfrm>
          <a:prstGeom prst="rect">
            <a:avLst/>
          </a:prstGeom>
        </p:spPr>
        <p:txBody>
          <a:bodyPr/>
          <a:lstStyle/>
          <a:p>
            <a:r>
              <a:rPr lang="en-US"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Collimation</a:t>
            </a:r>
            <a:r>
              <a:rPr sz="3600" u="sng" dirty="0">
                <a:solidFill>
                  <a:srgbClr val="FF0000"/>
                </a:solidFill>
                <a:latin typeface="Garamond" panose="02020404030301010803" pitchFamily="18" charset="0"/>
              </a:rPr>
              <a:t> upgrades</a:t>
            </a:r>
          </a:p>
        </p:txBody>
      </p:sp>
      <p:pic>
        <p:nvPicPr>
          <p:cNvPr id="8" name="CollimationLayout2015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5886" y="2712261"/>
            <a:ext cx="3771546" cy="357187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9" name="Group 334"/>
          <p:cNvGrpSpPr/>
          <p:nvPr/>
        </p:nvGrpSpPr>
        <p:grpSpPr>
          <a:xfrm>
            <a:off x="752153" y="3929391"/>
            <a:ext cx="3163348" cy="1549560"/>
            <a:chOff x="-66684" y="139596"/>
            <a:chExt cx="4498983" cy="2203816"/>
          </a:xfrm>
        </p:grpSpPr>
        <p:grpSp>
          <p:nvGrpSpPr>
            <p:cNvPr id="10" name="Group 332"/>
            <p:cNvGrpSpPr/>
            <p:nvPr/>
          </p:nvGrpSpPr>
          <p:grpSpPr>
            <a:xfrm>
              <a:off x="-66685" y="139596"/>
              <a:ext cx="4498984" cy="2203817"/>
              <a:chOff x="0" y="0"/>
              <a:chExt cx="4498983" cy="2203816"/>
            </a:xfrm>
          </p:grpSpPr>
          <p:sp>
            <p:nvSpPr>
              <p:cNvPr id="12" name="Shape 330"/>
              <p:cNvSpPr/>
              <p:nvPr/>
            </p:nvSpPr>
            <p:spPr>
              <a:xfrm>
                <a:off x="0" y="0"/>
                <a:ext cx="4498984" cy="2203817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461"/>
                    </a:moveTo>
                    <a:cubicBezTo>
                      <a:pt x="0" y="1550"/>
                      <a:pt x="765" y="0"/>
                      <a:pt x="1708" y="0"/>
                    </a:cubicBezTo>
                    <a:lnTo>
                      <a:pt x="8826" y="0"/>
                    </a:lnTo>
                    <a:lnTo>
                      <a:pt x="8826" y="0"/>
                    </a:lnTo>
                    <a:lnTo>
                      <a:pt x="12609" y="0"/>
                    </a:lnTo>
                    <a:lnTo>
                      <a:pt x="13422" y="0"/>
                    </a:lnTo>
                    <a:cubicBezTo>
                      <a:pt x="14365" y="0"/>
                      <a:pt x="15130" y="1550"/>
                      <a:pt x="15130" y="3461"/>
                    </a:cubicBezTo>
                    <a:lnTo>
                      <a:pt x="15130" y="12115"/>
                    </a:lnTo>
                    <a:lnTo>
                      <a:pt x="21600" y="21600"/>
                    </a:lnTo>
                    <a:lnTo>
                      <a:pt x="15130" y="17307"/>
                    </a:lnTo>
                    <a:lnTo>
                      <a:pt x="15130" y="17307"/>
                    </a:lnTo>
                    <a:cubicBezTo>
                      <a:pt x="15130" y="19219"/>
                      <a:pt x="14365" y="20768"/>
                      <a:pt x="13422" y="20768"/>
                    </a:cubicBezTo>
                    <a:lnTo>
                      <a:pt x="12609" y="20768"/>
                    </a:lnTo>
                    <a:lnTo>
                      <a:pt x="8826" y="20768"/>
                    </a:lnTo>
                    <a:lnTo>
                      <a:pt x="8826" y="20768"/>
                    </a:lnTo>
                    <a:lnTo>
                      <a:pt x="1708" y="20768"/>
                    </a:lnTo>
                    <a:cubicBezTo>
                      <a:pt x="765" y="20768"/>
                      <a:pt x="0" y="19219"/>
                      <a:pt x="0" y="17307"/>
                    </a:cubicBezTo>
                    <a:lnTo>
                      <a:pt x="0" y="17307"/>
                    </a:lnTo>
                    <a:lnTo>
                      <a:pt x="0" y="12115"/>
                    </a:lnTo>
                    <a:lnTo>
                      <a:pt x="0" y="12115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190500" dist="228600" dir="2700000" rotWithShape="0">
                  <a:srgbClr val="000000">
                    <a:alpha val="30000"/>
                  </a:srgbClr>
                </a:outerShdw>
              </a:effec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buClr>
                    <a:srgbClr val="000000"/>
                  </a:buClr>
                  <a:defRPr sz="24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2400"/>
              </a:p>
            </p:txBody>
          </p:sp>
          <p:sp>
            <p:nvSpPr>
              <p:cNvPr id="13" name="Shape 331"/>
              <p:cNvSpPr/>
              <p:nvPr/>
            </p:nvSpPr>
            <p:spPr>
              <a:xfrm>
                <a:off x="90723" y="108263"/>
                <a:ext cx="2566489" cy="72166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algn="ctr" defTabSz="321457">
                  <a:buClr>
                    <a:srgbClr val="000000"/>
                  </a:buClr>
                  <a:defRPr sz="28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Ion physics debris: </a:t>
                </a:r>
                <a:b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DS collimation</a:t>
                </a:r>
              </a:p>
            </p:txBody>
          </p:sp>
        </p:grpSp>
        <p:pic>
          <p:nvPicPr>
            <p:cNvPr id="11" name="image11.jpg"/>
            <p:cNvPicPr>
              <a:picLocks/>
            </p:cNvPicPr>
            <p:nvPr/>
          </p:nvPicPr>
          <p:blipFill>
            <a:blip r:embed="rId3"/>
            <a:srcRect l="25423" t="19653" r="10160" b="1913"/>
            <a:stretch>
              <a:fillRect/>
            </a:stretch>
          </p:blipFill>
          <p:spPr>
            <a:xfrm flipH="1">
              <a:off x="665715" y="905051"/>
              <a:ext cx="1587501" cy="13081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grpSp>
        <p:nvGrpSpPr>
          <p:cNvPr id="14" name="Group 339"/>
          <p:cNvGrpSpPr/>
          <p:nvPr/>
        </p:nvGrpSpPr>
        <p:grpSpPr>
          <a:xfrm>
            <a:off x="6687854" y="919758"/>
            <a:ext cx="3009305" cy="2803922"/>
            <a:chOff x="0" y="0"/>
            <a:chExt cx="4279900" cy="3987800"/>
          </a:xfrm>
        </p:grpSpPr>
        <p:sp>
          <p:nvSpPr>
            <p:cNvPr id="15" name="Shape 335"/>
            <p:cNvSpPr/>
            <p:nvPr/>
          </p:nvSpPr>
          <p:spPr>
            <a:xfrm flipH="1">
              <a:off x="0" y="0"/>
              <a:ext cx="4279900" cy="39878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461"/>
                  </a:moveTo>
                  <a:cubicBezTo>
                    <a:pt x="0" y="1550"/>
                    <a:pt x="765" y="0"/>
                    <a:pt x="1708" y="0"/>
                  </a:cubicBezTo>
                  <a:lnTo>
                    <a:pt x="8826" y="0"/>
                  </a:lnTo>
                  <a:lnTo>
                    <a:pt x="8826" y="0"/>
                  </a:lnTo>
                  <a:lnTo>
                    <a:pt x="12608" y="0"/>
                  </a:lnTo>
                  <a:lnTo>
                    <a:pt x="13422" y="0"/>
                  </a:lnTo>
                  <a:cubicBezTo>
                    <a:pt x="14365" y="0"/>
                    <a:pt x="15130" y="1550"/>
                    <a:pt x="15130" y="3461"/>
                  </a:cubicBezTo>
                  <a:lnTo>
                    <a:pt x="15130" y="12115"/>
                  </a:lnTo>
                  <a:lnTo>
                    <a:pt x="21600" y="21600"/>
                  </a:lnTo>
                  <a:lnTo>
                    <a:pt x="15130" y="17307"/>
                  </a:lnTo>
                  <a:lnTo>
                    <a:pt x="15130" y="17307"/>
                  </a:lnTo>
                  <a:cubicBezTo>
                    <a:pt x="15130" y="19219"/>
                    <a:pt x="14365" y="20768"/>
                    <a:pt x="13422" y="20768"/>
                  </a:cubicBezTo>
                  <a:lnTo>
                    <a:pt x="12608" y="20768"/>
                  </a:lnTo>
                  <a:lnTo>
                    <a:pt x="8826" y="20768"/>
                  </a:lnTo>
                  <a:lnTo>
                    <a:pt x="8826" y="20768"/>
                  </a:lnTo>
                  <a:lnTo>
                    <a:pt x="1708" y="20768"/>
                  </a:lnTo>
                  <a:cubicBezTo>
                    <a:pt x="765" y="20768"/>
                    <a:pt x="0" y="19219"/>
                    <a:pt x="0" y="17307"/>
                  </a:cubicBezTo>
                  <a:lnTo>
                    <a:pt x="0" y="17307"/>
                  </a:lnTo>
                  <a:lnTo>
                    <a:pt x="0" y="12115"/>
                  </a:lnTo>
                  <a:lnTo>
                    <a:pt x="0" y="12115"/>
                  </a:ln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0000"/>
              </a:solidFill>
              <a:prstDash val="solid"/>
              <a:round/>
            </a:ln>
            <a:effectLst>
              <a:outerShdw blurRad="190500" dist="228600" dir="2700000" rotWithShape="0">
                <a:srgbClr val="000000">
                  <a:alpha val="30000"/>
                </a:srgbClr>
              </a:outerShdw>
            </a:effectLst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321457">
                <a:buClr>
                  <a:srgbClr val="000000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endParaRPr sz="2400"/>
            </a:p>
          </p:txBody>
        </p:sp>
        <p:sp>
          <p:nvSpPr>
            <p:cNvPr id="16" name="Shape 336"/>
            <p:cNvSpPr/>
            <p:nvPr/>
          </p:nvSpPr>
          <p:spPr>
            <a:xfrm>
              <a:off x="1628774" y="133414"/>
              <a:ext cx="2412622" cy="10296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8100" tIns="38100" rIns="38100" bIns="38100" numCol="1" anchor="t">
              <a:noAutofit/>
            </a:bodyPr>
            <a:lstStyle/>
            <a:p>
              <a:pPr defTabSz="321457">
                <a:buClr>
                  <a:srgbClr val="000000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1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</a:rPr>
                <a:t>Cleaning: </a:t>
              </a:r>
              <a:r>
                <a:rPr lang="en-US" sz="11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</a:rPr>
                <a:t>Crystal collimators for Pb ion beam operation</a:t>
              </a:r>
              <a:endParaRPr sz="1100" dirty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endParaRPr>
            </a:p>
            <a:p>
              <a:pPr defTabSz="321457">
                <a:buClr>
                  <a:srgbClr val="000000"/>
                </a:buClr>
                <a:defRPr sz="2400">
                  <a:solidFill>
                    <a:srgbClr val="FFFFFF"/>
                  </a:solidFill>
                  <a:uFill>
                    <a:solidFill>
                      <a:srgbClr val="FFFFFF"/>
                    </a:solidFill>
                  </a:uFill>
                  <a:latin typeface="Arial"/>
                  <a:ea typeface="Arial"/>
                  <a:cs typeface="Arial"/>
                  <a:sym typeface="Arial"/>
                </a:defRPr>
              </a:pPr>
              <a:r>
                <a:rPr sz="1100" dirty="0">
                  <a:solidFill>
                    <a:srgbClr val="000000"/>
                  </a:solidFill>
                  <a:uFill>
                    <a:solidFill>
                      <a:srgbClr val="000000"/>
                    </a:solidFill>
                  </a:uFill>
                </a:rPr>
                <a:t>	</a:t>
              </a:r>
            </a:p>
          </p:txBody>
        </p:sp>
      </p:grpSp>
      <p:grpSp>
        <p:nvGrpSpPr>
          <p:cNvPr id="19" name="Group 347"/>
          <p:cNvGrpSpPr/>
          <p:nvPr/>
        </p:nvGrpSpPr>
        <p:grpSpPr>
          <a:xfrm>
            <a:off x="7071831" y="4041541"/>
            <a:ext cx="2571751" cy="2401979"/>
            <a:chOff x="0" y="343052"/>
            <a:chExt cx="3657600" cy="3416147"/>
          </a:xfrm>
        </p:grpSpPr>
        <p:grpSp>
          <p:nvGrpSpPr>
            <p:cNvPr id="20" name="Group 342"/>
            <p:cNvGrpSpPr/>
            <p:nvPr/>
          </p:nvGrpSpPr>
          <p:grpSpPr>
            <a:xfrm>
              <a:off x="0" y="343052"/>
              <a:ext cx="3657600" cy="3416148"/>
              <a:chOff x="0" y="343052"/>
              <a:chExt cx="3657600" cy="3416147"/>
            </a:xfrm>
          </p:grpSpPr>
          <p:sp>
            <p:nvSpPr>
              <p:cNvPr id="25" name="Shape 340"/>
              <p:cNvSpPr/>
              <p:nvPr/>
            </p:nvSpPr>
            <p:spPr>
              <a:xfrm>
                <a:off x="0" y="343052"/>
                <a:ext cx="3657600" cy="3416148"/>
              </a:xfrm>
              <a:prstGeom prst="roundRect">
                <a:avLst>
                  <a:gd name="adj" fmla="val 5923"/>
                </a:avLst>
              </a:pr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190500" dist="228600" dir="2700000" rotWithShape="0">
                  <a:srgbClr val="000000">
                    <a:alpha val="30000"/>
                  </a:srgbClr>
                </a:outerShdw>
              </a:effec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buClr>
                    <a:srgbClr val="000000"/>
                  </a:buClr>
                  <a:defRPr sz="24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2400"/>
              </a:p>
            </p:txBody>
          </p:sp>
          <p:sp>
            <p:nvSpPr>
              <p:cNvPr id="26" name="Shape 341"/>
              <p:cNvSpPr/>
              <p:nvPr/>
            </p:nvSpPr>
            <p:spPr>
              <a:xfrm>
                <a:off x="59259" y="437509"/>
                <a:ext cx="3543303" cy="3028317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>
                <a:lvl1pPr defTabSz="457200">
                  <a:lnSpc>
                    <a:spcPct val="80000"/>
                  </a:lnSpc>
                  <a:buClr>
                    <a:srgbClr val="000000"/>
                  </a:buClr>
                  <a:defRPr sz="2100">
                    <a:uFill>
                      <a:solidFill>
                        <a:srgbClr val="000000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lvl1pPr>
              </a:lstStyle>
              <a:p>
                <a:pPr>
                  <a:defRPr sz="29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</a:defRPr>
                </a:pPr>
                <a:r>
                  <a:rPr sz="1500">
                    <a:solidFill>
                      <a:srgbClr val="000000"/>
                    </a:solidFill>
                  </a:rPr>
                  <a:t>Low-impedance, high robustness secondary collimators</a:t>
                </a:r>
              </a:p>
            </p:txBody>
          </p:sp>
        </p:grpSp>
        <p:pic>
          <p:nvPicPr>
            <p:cNvPr id="21" name="image9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40542" y="1346968"/>
              <a:ext cx="1397001" cy="1032129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22" name="image13.jpg"/>
            <p:cNvPicPr>
              <a:picLocks noChangeAspect="1"/>
            </p:cNvPicPr>
            <p:nvPr/>
          </p:nvPicPr>
          <p:blipFill>
            <a:blip r:embed="rId5"/>
            <a:srcRect l="1307" t="6717" r="40534" b="10742"/>
            <a:stretch>
              <a:fillRect/>
            </a:stretch>
          </p:blipFill>
          <p:spPr>
            <a:xfrm>
              <a:off x="1645137" y="1446734"/>
              <a:ext cx="1948963" cy="7239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23" name="image32.jpg"/>
            <p:cNvPicPr>
              <a:picLocks/>
            </p:cNvPicPr>
            <p:nvPr/>
          </p:nvPicPr>
          <p:blipFill>
            <a:blip r:embed="rId6"/>
            <a:srcRect l="32259" t="21635" r="32247" b="13729"/>
            <a:stretch>
              <a:fillRect/>
            </a:stretch>
          </p:blipFill>
          <p:spPr>
            <a:xfrm>
              <a:off x="183470" y="2552417"/>
              <a:ext cx="990601" cy="10287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24" name="image31.png"/>
            <p:cNvPicPr>
              <a:picLocks/>
            </p:cNvPicPr>
            <p:nvPr/>
          </p:nvPicPr>
          <p:blipFill>
            <a:blip r:embed="rId7"/>
            <a:srcRect l="6044" t="31263" r="1964" b="27620"/>
            <a:stretch>
              <a:fillRect/>
            </a:stretch>
          </p:blipFill>
          <p:spPr>
            <a:xfrm>
              <a:off x="1339185" y="2709826"/>
              <a:ext cx="2247901" cy="5715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grpSp>
        <p:nvGrpSpPr>
          <p:cNvPr id="27" name="Group 353"/>
          <p:cNvGrpSpPr/>
          <p:nvPr/>
        </p:nvGrpSpPr>
        <p:grpSpPr>
          <a:xfrm>
            <a:off x="931449" y="892450"/>
            <a:ext cx="4060017" cy="2152055"/>
            <a:chOff x="0" y="0"/>
            <a:chExt cx="5774245" cy="3060700"/>
          </a:xfrm>
        </p:grpSpPr>
        <p:grpSp>
          <p:nvGrpSpPr>
            <p:cNvPr id="28" name="Group 350"/>
            <p:cNvGrpSpPr/>
            <p:nvPr/>
          </p:nvGrpSpPr>
          <p:grpSpPr>
            <a:xfrm>
              <a:off x="0" y="0"/>
              <a:ext cx="5774247" cy="3060700"/>
              <a:chOff x="0" y="0"/>
              <a:chExt cx="5774246" cy="3060700"/>
            </a:xfrm>
          </p:grpSpPr>
          <p:sp>
            <p:nvSpPr>
              <p:cNvPr id="31" name="Shape 348"/>
              <p:cNvSpPr/>
              <p:nvPr/>
            </p:nvSpPr>
            <p:spPr>
              <a:xfrm>
                <a:off x="0" y="0"/>
                <a:ext cx="5727700" cy="30607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3531"/>
                    </a:moveTo>
                    <a:cubicBezTo>
                      <a:pt x="0" y="1581"/>
                      <a:pt x="457" y="0"/>
                      <a:pt x="1021" y="0"/>
                    </a:cubicBezTo>
                    <a:lnTo>
                      <a:pt x="11277" y="0"/>
                    </a:lnTo>
                    <a:lnTo>
                      <a:pt x="11277" y="0"/>
                    </a:lnTo>
                    <a:lnTo>
                      <a:pt x="16110" y="0"/>
                    </a:lnTo>
                    <a:lnTo>
                      <a:pt x="18310" y="0"/>
                    </a:lnTo>
                    <a:cubicBezTo>
                      <a:pt x="18875" y="0"/>
                      <a:pt x="19332" y="1581"/>
                      <a:pt x="19332" y="3531"/>
                    </a:cubicBezTo>
                    <a:lnTo>
                      <a:pt x="19332" y="12358"/>
                    </a:lnTo>
                    <a:lnTo>
                      <a:pt x="21600" y="21600"/>
                    </a:lnTo>
                    <a:lnTo>
                      <a:pt x="19332" y="17654"/>
                    </a:lnTo>
                    <a:lnTo>
                      <a:pt x="19332" y="17654"/>
                    </a:lnTo>
                    <a:cubicBezTo>
                      <a:pt x="19332" y="19604"/>
                      <a:pt x="18875" y="21184"/>
                      <a:pt x="18310" y="21184"/>
                    </a:cubicBezTo>
                    <a:lnTo>
                      <a:pt x="16110" y="21184"/>
                    </a:lnTo>
                    <a:lnTo>
                      <a:pt x="11277" y="21184"/>
                    </a:lnTo>
                    <a:lnTo>
                      <a:pt x="11277" y="21184"/>
                    </a:lnTo>
                    <a:lnTo>
                      <a:pt x="1021" y="21184"/>
                    </a:lnTo>
                    <a:cubicBezTo>
                      <a:pt x="457" y="21184"/>
                      <a:pt x="0" y="19604"/>
                      <a:pt x="0" y="17654"/>
                    </a:cubicBezTo>
                    <a:lnTo>
                      <a:pt x="0" y="17654"/>
                    </a:lnTo>
                    <a:lnTo>
                      <a:pt x="0" y="12358"/>
                    </a:lnTo>
                    <a:lnTo>
                      <a:pt x="0" y="12358"/>
                    </a:lnTo>
                    <a:close/>
                  </a:path>
                </a:pathLst>
              </a:custGeom>
              <a:solidFill>
                <a:srgbClr val="FFFFFF"/>
              </a:solidFill>
              <a:ln w="25400" cap="flat">
                <a:solidFill>
                  <a:srgbClr val="000000"/>
                </a:solidFill>
                <a:prstDash val="solid"/>
                <a:round/>
              </a:ln>
              <a:effectLst>
                <a:outerShdw blurRad="190500" dist="228600" dir="2700000" rotWithShape="0">
                  <a:srgbClr val="000000">
                    <a:alpha val="30000"/>
                  </a:srgbClr>
                </a:outerShdw>
              </a:effec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buClr>
                    <a:srgbClr val="000000"/>
                  </a:buClr>
                  <a:defRPr sz="24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endParaRPr sz="2400"/>
              </a:p>
            </p:txBody>
          </p:sp>
          <p:sp>
            <p:nvSpPr>
              <p:cNvPr id="32" name="Shape 349"/>
              <p:cNvSpPr/>
              <p:nvPr/>
            </p:nvSpPr>
            <p:spPr>
              <a:xfrm>
                <a:off x="1380046" y="73580"/>
                <a:ext cx="4394201" cy="240235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8100" tIns="38100" rIns="38100" bIns="38100" numCol="1" anchor="t">
                <a:noAutofit/>
              </a:bodyPr>
              <a:lstStyle/>
              <a:p>
                <a:pPr defTabSz="321457">
                  <a:lnSpc>
                    <a:spcPct val="110000"/>
                  </a:lnSpc>
                  <a:buClr>
                    <a:srgbClr val="000000"/>
                  </a:buClr>
                  <a:defRPr sz="28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Completely new layouts</a:t>
                </a:r>
                <a:b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Novel materials. </a:t>
                </a:r>
                <a:br>
                  <a:rPr sz="1400" b="1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IR1+IR5, </a:t>
                </a:r>
                <a:r>
                  <a:rPr sz="1400" u="sng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per beam</a:t>
                </a: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:</a:t>
                </a:r>
              </a:p>
              <a:p>
                <a:pPr defTabSz="321457">
                  <a:lnSpc>
                    <a:spcPct val="110000"/>
                  </a:lnSpc>
                  <a:buClr>
                    <a:srgbClr val="000000"/>
                  </a:buClr>
                  <a:defRPr sz="2800">
                    <a:solidFill>
                      <a:srgbClr val="FFFFFF"/>
                    </a:solidFill>
                    <a:uFill>
                      <a:solidFill>
                        <a:srgbClr val="FFFFFF"/>
                      </a:solidFill>
                    </a:uFill>
                    <a:latin typeface="Arial"/>
                    <a:ea typeface="Arial"/>
                    <a:cs typeface="Arial"/>
                    <a:sym typeface="Arial"/>
                  </a:defRPr>
                </a:pP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     4 tertiary collimators</a:t>
                </a:r>
                <a:b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     3 physics debris collimators</a:t>
                </a:r>
                <a:b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</a:br>
                <a:r>
                  <a:rPr sz="140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</a:rPr>
                  <a:t>     fixed masks</a:t>
                </a:r>
              </a:p>
            </p:txBody>
          </p:sp>
        </p:grpSp>
        <p:pic>
          <p:nvPicPr>
            <p:cNvPr id="29" name="image32.jpg"/>
            <p:cNvPicPr>
              <a:picLocks/>
            </p:cNvPicPr>
            <p:nvPr/>
          </p:nvPicPr>
          <p:blipFill>
            <a:blip r:embed="rId8"/>
            <a:srcRect l="52649"/>
            <a:stretch>
              <a:fillRect/>
            </a:stretch>
          </p:blipFill>
          <p:spPr>
            <a:xfrm rot="21599967">
              <a:off x="463729" y="71661"/>
              <a:ext cx="889001" cy="1346196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  <p:pic>
          <p:nvPicPr>
            <p:cNvPr id="30" name="image31.png"/>
            <p:cNvPicPr>
              <a:picLocks/>
            </p:cNvPicPr>
            <p:nvPr/>
          </p:nvPicPr>
          <p:blipFill>
            <a:blip r:embed="rId7"/>
            <a:srcRect l="6044" t="31263" r="1964" b="27620"/>
            <a:stretch>
              <a:fillRect/>
            </a:stretch>
          </p:blipFill>
          <p:spPr>
            <a:xfrm>
              <a:off x="255737" y="1766039"/>
              <a:ext cx="4597401" cy="1168401"/>
            </a:xfrm>
            <a:prstGeom prst="rect">
              <a:avLst/>
            </a:prstGeom>
            <a:ln w="12700" cap="flat">
              <a:noFill/>
              <a:round/>
            </a:ln>
            <a:effectLst/>
          </p:spPr>
        </p:pic>
      </p:grpSp>
      <p:sp>
        <p:nvSpPr>
          <p:cNvPr id="33" name="Shape 354"/>
          <p:cNvSpPr/>
          <p:nvPr/>
        </p:nvSpPr>
        <p:spPr>
          <a:xfrm>
            <a:off x="4776142" y="1076748"/>
            <a:ext cx="2713513" cy="68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>
              <a:defRPr sz="2800" i="1">
                <a:solidFill>
                  <a:schemeClr val="accent5"/>
                </a:solidFill>
              </a:defRPr>
            </a:pPr>
            <a:r>
              <a:rPr sz="2000" dirty="0">
                <a:solidFill>
                  <a:srgbClr val="FF0000"/>
                </a:solidFill>
              </a:rPr>
              <a:t>56 new collimators to be produced by LS3!</a:t>
            </a:r>
          </a:p>
        </p:txBody>
      </p:sp>
      <p:sp>
        <p:nvSpPr>
          <p:cNvPr id="34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11741612" y="6464072"/>
            <a:ext cx="355600" cy="32004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C78A2D03-466B-4AD7-AC70-B2955EB43184}" type="slidenum">
              <a:rPr lang="en-US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2C3ED3D-17F0-27F8-9CD7-646ECAF09BE2}"/>
              </a:ext>
            </a:extLst>
          </p:cNvPr>
          <p:cNvSpPr txBox="1"/>
          <p:nvPr/>
        </p:nvSpPr>
        <p:spPr>
          <a:xfrm>
            <a:off x="9872892" y="141650"/>
            <a:ext cx="231910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0" i="0" u="none" strike="noStrike" dirty="0">
                <a:solidFill>
                  <a:srgbClr val="00B0F0"/>
                </a:solidFill>
                <a:effectLst/>
                <a:latin typeface="Roboto Condensed" panose="020F0502020204030204" pitchFamily="34" charset="0"/>
              </a:rPr>
              <a:t>SAES CINEL</a:t>
            </a:r>
          </a:p>
          <a:p>
            <a:r>
              <a:rPr lang="en-GB" sz="2400" b="0" i="0" u="none" strike="noStrike" dirty="0">
                <a:solidFill>
                  <a:srgbClr val="00B0F0"/>
                </a:solidFill>
                <a:effectLst/>
                <a:latin typeface="Roboto Condensed" panose="020F0502020204030204" pitchFamily="34" charset="0"/>
              </a:rPr>
              <a:t>as </a:t>
            </a:r>
            <a:r>
              <a:rPr lang="en-GB" sz="2400" b="0" i="0" u="none" strike="noStrike">
                <a:solidFill>
                  <a:srgbClr val="00B0F0"/>
                </a:solidFill>
                <a:effectLst/>
                <a:latin typeface="Roboto Condensed" panose="020F0502020204030204" pitchFamily="34" charset="0"/>
              </a:rPr>
              <a:t>Industrial partner </a:t>
            </a:r>
            <a:r>
              <a:rPr lang="en-GB" sz="2400">
                <a:solidFill>
                  <a:srgbClr val="00B0F0"/>
                </a:solidFill>
                <a:latin typeface="Roboto Condensed" panose="020F0502020204030204" pitchFamily="34" charset="0"/>
              </a:rPr>
              <a:t>for </a:t>
            </a:r>
            <a:r>
              <a:rPr lang="en-GB" sz="2400" dirty="0">
                <a:solidFill>
                  <a:srgbClr val="00B0F0"/>
                </a:solidFill>
                <a:latin typeface="Roboto Condensed" panose="020F0502020204030204" pitchFamily="34" charset="0"/>
              </a:rPr>
              <a:t>the LS1 </a:t>
            </a:r>
            <a:r>
              <a:rPr lang="en-GB" sz="2400">
                <a:solidFill>
                  <a:srgbClr val="00B0F0"/>
                </a:solidFill>
                <a:latin typeface="Roboto Condensed" panose="020F0502020204030204" pitchFamily="34" charset="0"/>
              </a:rPr>
              <a:t>and LS2 </a:t>
            </a:r>
            <a:r>
              <a:rPr lang="en-GB" sz="2400" dirty="0">
                <a:solidFill>
                  <a:srgbClr val="00B0F0"/>
                </a:solidFill>
                <a:latin typeface="Roboto Condensed" panose="020F0502020204030204" pitchFamily="34" charset="0"/>
              </a:rPr>
              <a:t>production</a:t>
            </a:r>
            <a:endParaRPr lang="en-US" sz="2400" dirty="0">
              <a:solidFill>
                <a:srgbClr val="00B0F0"/>
              </a:solidFill>
            </a:endParaRPr>
          </a:p>
        </p:txBody>
      </p:sp>
      <p:pic>
        <p:nvPicPr>
          <p:cNvPr id="4" name="Picture 3" descr="A metal device with wires&#10;&#10;Description automatically generated">
            <a:extLst>
              <a:ext uri="{FF2B5EF4-FFF2-40B4-BE49-F238E27FC236}">
                <a16:creationId xmlns:a16="http://schemas.microsoft.com/office/drawing/2014/main" id="{F215859E-B92E-8F56-7A25-131CAC1E52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946967" y="2432080"/>
            <a:ext cx="1435685" cy="1079309"/>
          </a:xfrm>
          <a:prstGeom prst="rect">
            <a:avLst/>
          </a:prstGeom>
        </p:spPr>
      </p:pic>
      <p:pic>
        <p:nvPicPr>
          <p:cNvPr id="7" name="Picture 6" descr="A group of metal objects with black text&#10;&#10;Description automatically generated">
            <a:extLst>
              <a:ext uri="{FF2B5EF4-FFF2-40B4-BE49-F238E27FC236}">
                <a16:creationId xmlns:a16="http://schemas.microsoft.com/office/drawing/2014/main" id="{1EF10711-667A-8CB3-73E3-E8444A6A8B1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59845" y="1648148"/>
            <a:ext cx="1809928" cy="635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8451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 advAuto="0"/>
      <p:bldP spid="9" grpId="0" animBg="1" advAuto="0"/>
      <p:bldP spid="14" grpId="0" animBg="1" advAuto="0"/>
      <p:bldP spid="19" grpId="0" animBg="1" advAuto="0"/>
      <p:bldP spid="27" grpId="0" animBg="1" advAuto="0"/>
      <p:bldP spid="33" grpId="0" animBg="1" advAuto="0"/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DF63F5-BF71-4230-E60C-D6F1A9D9A9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Xray machine for crystal characterisation">
            <a:extLst>
              <a:ext uri="{FF2B5EF4-FFF2-40B4-BE49-F238E27FC236}">
                <a16:creationId xmlns:a16="http://schemas.microsoft.com/office/drawing/2014/main" id="{3282A852-5620-1A21-7431-C3F58B2C008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40509" y="-1786"/>
            <a:ext cx="9864735" cy="572266"/>
          </a:xfrm>
          <a:prstGeom prst="rect">
            <a:avLst/>
          </a:prstGeom>
        </p:spPr>
        <p:txBody>
          <a:bodyPr/>
          <a:lstStyle/>
          <a:p>
            <a:r>
              <a:rPr sz="4400" u="sng" dirty="0">
                <a:solidFill>
                  <a:srgbClr val="FF0000"/>
                </a:solidFill>
                <a:latin typeface="Garamond" panose="02020404030301010803" pitchFamily="18" charset="0"/>
              </a:rPr>
              <a:t>Xray machine for crystal characterization </a:t>
            </a:r>
          </a:p>
        </p:txBody>
      </p:sp>
      <p:sp>
        <p:nvSpPr>
          <p:cNvPr id="353" name="Slide Number">
            <a:extLst>
              <a:ext uri="{FF2B5EF4-FFF2-40B4-BE49-F238E27FC236}">
                <a16:creationId xmlns:a16="http://schemas.microsoft.com/office/drawing/2014/main" id="{F96D626F-90A7-F5C5-47F9-4769031CBA5A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xfrm>
            <a:off x="23955418" y="13361671"/>
            <a:ext cx="323479" cy="32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00" b="0" i="0" u="none" strike="noStrike" cap="none" spc="0" normalizeH="0" baseline="0">
                <a:ln>
                  <a:noFill/>
                </a:ln>
                <a:solidFill>
                  <a:srgbClr val="64BCD9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3429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6858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10287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13716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7145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20574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24003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27432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fld id="{86CB4B4D-7CA3-9044-876B-883B54F8677D}" type="slidenum">
              <a:rPr lang="en-CH" smtClean="0"/>
              <a:pPr/>
              <a:t>19</a:t>
            </a:fld>
            <a:endParaRPr/>
          </a:p>
        </p:txBody>
      </p:sp>
      <p:pic>
        <p:nvPicPr>
          <p:cNvPr id="354" name="DECRYCE_Crystal.jpg" descr="DECRYCE_Crystal.jpg">
            <a:extLst>
              <a:ext uri="{FF2B5EF4-FFF2-40B4-BE49-F238E27FC236}">
                <a16:creationId xmlns:a16="http://schemas.microsoft.com/office/drawing/2014/main" id="{6943DAEC-516F-1C27-5606-6C6FAE0882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7925" y="1471991"/>
            <a:ext cx="3942248" cy="2956686"/>
          </a:xfrm>
          <a:prstGeom prst="rect">
            <a:avLst/>
          </a:prstGeom>
          <a:ln w="12700">
            <a:miter lim="400000"/>
          </a:ln>
        </p:spPr>
      </p:pic>
      <p:pic>
        <p:nvPicPr>
          <p:cNvPr id="355" name="DECRYCE_Crystal_Assemblies.jpg" descr="DECRYCE_Crystal_Assemblies.jpg">
            <a:extLst>
              <a:ext uri="{FF2B5EF4-FFF2-40B4-BE49-F238E27FC236}">
                <a16:creationId xmlns:a16="http://schemas.microsoft.com/office/drawing/2014/main" id="{370C369E-04FB-9B3C-F76D-D2CC56593DA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582" t="13844" b="16241"/>
          <a:stretch/>
        </p:blipFill>
        <p:spPr>
          <a:xfrm>
            <a:off x="156737" y="1471991"/>
            <a:ext cx="3745091" cy="2956686"/>
          </a:xfrm>
          <a:prstGeom prst="rect">
            <a:avLst/>
          </a:prstGeom>
          <a:ln w="12700">
            <a:miter lim="400000"/>
          </a:ln>
        </p:spPr>
      </p:pic>
      <p:sp>
        <p:nvSpPr>
          <p:cNvPr id="356" name="Facility in BE/CEM funded by WP5 &amp; PNPI enables detailed measurements of mechanical properties of bent crystals:…">
            <a:extLst>
              <a:ext uri="{FF2B5EF4-FFF2-40B4-BE49-F238E27FC236}">
                <a16:creationId xmlns:a16="http://schemas.microsoft.com/office/drawing/2014/main" id="{9463DDA3-026E-4E29-850F-8F84A3E0AC61}"/>
              </a:ext>
            </a:extLst>
          </p:cNvPr>
          <p:cNvSpPr txBox="1"/>
          <p:nvPr/>
        </p:nvSpPr>
        <p:spPr>
          <a:xfrm>
            <a:off x="156737" y="4714724"/>
            <a:ext cx="11813590" cy="15494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sz="2400" dirty="0"/>
              <a:t>Four primary crystal collimators installed in the LHC for ion beam collimation</a:t>
            </a:r>
          </a:p>
          <a:p>
            <a:endParaRPr lang="en-US" sz="2400" dirty="0"/>
          </a:p>
          <a:p>
            <a:r>
              <a:rPr lang="en-US" sz="2400" dirty="0"/>
              <a:t>First operational deployment in the LHC lead ion run 2023 </a:t>
            </a:r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 Factor 5 to 6 beam loss </a:t>
            </a:r>
          </a:p>
          <a:p>
            <a:r>
              <a:rPr lang="en-US" sz="2400" dirty="0">
                <a:solidFill>
                  <a:srgbClr val="00B050"/>
                </a:solidFill>
                <a:sym typeface="Wingdings" pitchFamily="2" charset="2"/>
              </a:rPr>
              <a:t>									 improvement!</a:t>
            </a:r>
            <a:endParaRPr sz="2400" dirty="0">
              <a:solidFill>
                <a:srgbClr val="00B050"/>
              </a:solidFill>
            </a:endParaRPr>
          </a:p>
        </p:txBody>
      </p:sp>
      <p:sp>
        <p:nvSpPr>
          <p:cNvPr id="2" name="Facility in BE/CEM funded by WP5 &amp; PNPI enables detailed measurements of mechanical properties of bent crystals:…">
            <a:extLst>
              <a:ext uri="{FF2B5EF4-FFF2-40B4-BE49-F238E27FC236}">
                <a16:creationId xmlns:a16="http://schemas.microsoft.com/office/drawing/2014/main" id="{969FC271-0981-FDBF-D059-847DA5C746F0}"/>
              </a:ext>
            </a:extLst>
          </p:cNvPr>
          <p:cNvSpPr txBox="1"/>
          <p:nvPr/>
        </p:nvSpPr>
        <p:spPr>
          <a:xfrm>
            <a:off x="0" y="773393"/>
            <a:ext cx="3745091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i="1" dirty="0"/>
              <a:t>Bent crystal produced by PNPI and by </a:t>
            </a:r>
            <a:r>
              <a:rPr lang="en-US" b="1" i="1" dirty="0"/>
              <a:t>INFN (Ferrara)</a:t>
            </a:r>
            <a:endParaRPr b="1" i="1" dirty="0"/>
          </a:p>
        </p:txBody>
      </p:sp>
      <p:sp>
        <p:nvSpPr>
          <p:cNvPr id="3" name="Facility in BE/CEM funded by WP5 &amp; PNPI enables detailed measurements of mechanical properties of bent crystals:…">
            <a:extLst>
              <a:ext uri="{FF2B5EF4-FFF2-40B4-BE49-F238E27FC236}">
                <a16:creationId xmlns:a16="http://schemas.microsoft.com/office/drawing/2014/main" id="{6E54D783-7F2A-99FC-BB00-A67D2CDA829E}"/>
              </a:ext>
            </a:extLst>
          </p:cNvPr>
          <p:cNvSpPr txBox="1"/>
          <p:nvPr/>
        </p:nvSpPr>
        <p:spPr>
          <a:xfrm>
            <a:off x="3959502" y="844583"/>
            <a:ext cx="4487408" cy="3491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i="1" dirty="0"/>
              <a:t>X-ray characterization at CERN</a:t>
            </a:r>
            <a:endParaRPr i="1" dirty="0"/>
          </a:p>
        </p:txBody>
      </p:sp>
      <p:pic>
        <p:nvPicPr>
          <p:cNvPr id="4" name="Picture 13" descr="Picture 13">
            <a:extLst>
              <a:ext uri="{FF2B5EF4-FFF2-40B4-BE49-F238E27FC236}">
                <a16:creationId xmlns:a16="http://schemas.microsoft.com/office/drawing/2014/main" id="{BD205C0F-3B62-BFFD-DD36-47C41B1607C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8493" r="18493" b="27921"/>
          <a:stretch>
            <a:fillRect/>
          </a:stretch>
        </p:blipFill>
        <p:spPr>
          <a:xfrm>
            <a:off x="8483215" y="1509863"/>
            <a:ext cx="3656234" cy="2788212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Facility in BE/CEM funded by WP5 &amp; PNPI enables detailed measurements of mechanical properties of bent crystals:…">
            <a:extLst>
              <a:ext uri="{FF2B5EF4-FFF2-40B4-BE49-F238E27FC236}">
                <a16:creationId xmlns:a16="http://schemas.microsoft.com/office/drawing/2014/main" id="{94B8D858-620A-5D15-D951-DC4D81847DDB}"/>
              </a:ext>
            </a:extLst>
          </p:cNvPr>
          <p:cNvSpPr txBox="1"/>
          <p:nvPr/>
        </p:nvSpPr>
        <p:spPr>
          <a:xfrm>
            <a:off x="8661321" y="706083"/>
            <a:ext cx="3217886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35719" tIns="35719" rIns="35719" bIns="35719" anchor="ctr">
            <a:spAutoFit/>
          </a:bodyPr>
          <a:lstStyle/>
          <a:p>
            <a:r>
              <a:rPr lang="en-US" i="1" dirty="0"/>
              <a:t>Crystal primary collimator in the LHC tunnel</a:t>
            </a: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508892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73B4B6-309D-9947-8A80-6E4B198DC0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133505"/>
            <a:ext cx="10560000" cy="720000"/>
          </a:xfrm>
        </p:spPr>
        <p:txBody>
          <a:bodyPr/>
          <a:lstStyle/>
          <a:p>
            <a:r>
              <a:rPr lang="en-FR" sz="4400" u="sng" dirty="0">
                <a:solidFill>
                  <a:srgbClr val="FF0000"/>
                </a:solidFill>
                <a:latin typeface="Garamond" panose="02020404030301010803" pitchFamily="18" charset="0"/>
              </a:rPr>
              <a:t>Outline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8482ED-3DFB-D343-BC75-1E2720F34A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  <a:latin typeface="Arial"/>
              </a:rPr>
              <a:pPr/>
              <a:t>2</a:t>
            </a:fld>
            <a:endParaRPr lang="en-US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185511C-2907-914B-847B-96016C93CBE1}"/>
              </a:ext>
            </a:extLst>
          </p:cNvPr>
          <p:cNvSpPr txBox="1">
            <a:spLocks/>
          </p:cNvSpPr>
          <p:nvPr/>
        </p:nvSpPr>
        <p:spPr>
          <a:xfrm>
            <a:off x="1255607" y="1092899"/>
            <a:ext cx="9552093" cy="51054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HL-LHC Introduction: Goals, Schedule and Collaborations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Status of key technologies towards the HL upgrade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Civil engineering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New Superconducting Insertion Magnets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Superconducting Link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Crab Cavity System</a:t>
            </a:r>
          </a:p>
          <a:p>
            <a:pPr lvl="1"/>
            <a:r>
              <a:rPr lang="en-US" sz="2100" dirty="0">
                <a:latin typeface="Calibri" charset="0"/>
                <a:ea typeface="Calibri" charset="0"/>
                <a:cs typeface="Calibri" charset="0"/>
              </a:rPr>
              <a:t>Collimation: Crystal &amp; Low impedance collimators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Inner Triplet String in SM18 @ CERN</a:t>
            </a:r>
          </a:p>
          <a:p>
            <a:pPr>
              <a:lnSpc>
                <a:spcPct val="150000"/>
              </a:lnSpc>
            </a:pPr>
            <a:r>
              <a:rPr lang="en-US" sz="2600" dirty="0">
                <a:latin typeface="Calibri" charset="0"/>
                <a:ea typeface="Calibri" charset="0"/>
                <a:cs typeface="Calibri" charset="0"/>
              </a:rPr>
              <a:t>Conclusions </a:t>
            </a:r>
          </a:p>
          <a:p>
            <a:endParaRPr lang="en-US" sz="2000" dirty="0">
              <a:latin typeface="Calibri" charset="0"/>
              <a:ea typeface="Calibri" charset="0"/>
              <a:cs typeface="Calibri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064809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Picture 56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403" y="1988840"/>
            <a:ext cx="11041227" cy="3456385"/>
          </a:xfrm>
          <a:prstGeom prst="rect">
            <a:avLst/>
          </a:prstGeom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816001" y="180000"/>
            <a:ext cx="6427744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 panose="02020404030301010803" pitchFamily="18" charset="0"/>
                <a:cs typeface="Calibri" panose="020F0502020204030204" pitchFamily="34" charset="0"/>
              </a:rPr>
              <a:t>HL-LHC IT STRING: P5L</a:t>
            </a:r>
          </a:p>
        </p:txBody>
      </p:sp>
      <p:pic>
        <p:nvPicPr>
          <p:cNvPr id="61" name="Picture 60" descr="CERN-logo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2789" y="6073775"/>
            <a:ext cx="671964" cy="670853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C753A3E-9199-2086-9C54-BB55919C9A4B}"/>
              </a:ext>
            </a:extLst>
          </p:cNvPr>
          <p:cNvSpPr txBox="1"/>
          <p:nvPr/>
        </p:nvSpPr>
        <p:spPr>
          <a:xfrm>
            <a:off x="6682372" y="1350341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36C5FAA6-926D-BFD9-BAA3-BD4917015A74}"/>
              </a:ext>
            </a:extLst>
          </p:cNvPr>
          <p:cNvSpPr txBox="1"/>
          <p:nvPr/>
        </p:nvSpPr>
        <p:spPr>
          <a:xfrm>
            <a:off x="4689655" y="3085352"/>
            <a:ext cx="74892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A11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P5L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4F883602-3F17-6435-8B40-AEDEC6A7ED10}"/>
              </a:ext>
            </a:extLst>
          </p:cNvPr>
          <p:cNvSpPr txBox="1"/>
          <p:nvPr/>
        </p:nvSpPr>
        <p:spPr>
          <a:xfrm>
            <a:off x="7687540" y="2280900"/>
            <a:ext cx="7841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P5R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B7DE70FA-307B-0A68-82C2-142FC3196A65}"/>
              </a:ext>
            </a:extLst>
          </p:cNvPr>
          <p:cNvSpPr/>
          <p:nvPr/>
        </p:nvSpPr>
        <p:spPr>
          <a:xfrm rot="20722481">
            <a:off x="4850943" y="3720960"/>
            <a:ext cx="1277376" cy="445893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4" name="Picture 63">
            <a:extLst>
              <a:ext uri="{FF2B5EF4-FFF2-40B4-BE49-F238E27FC236}">
                <a16:creationId xmlns:a16="http://schemas.microsoft.com/office/drawing/2014/main" id="{20BCE980-9B24-DAB6-3F2B-743BE7F1E6C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184" y="1889045"/>
            <a:ext cx="10945216" cy="3648407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DDD3ACE3-E577-0FD6-BF49-14DFC5631541}"/>
              </a:ext>
            </a:extLst>
          </p:cNvPr>
          <p:cNvGrpSpPr/>
          <p:nvPr/>
        </p:nvGrpSpPr>
        <p:grpSpPr>
          <a:xfrm>
            <a:off x="420174" y="894316"/>
            <a:ext cx="3744416" cy="2867505"/>
            <a:chOff x="315130" y="670736"/>
            <a:chExt cx="2808312" cy="2150629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24F69011-A360-D79D-6A91-AE4275A0253D}"/>
                </a:ext>
              </a:extLst>
            </p:cNvPr>
            <p:cNvGrpSpPr/>
            <p:nvPr/>
          </p:nvGrpSpPr>
          <p:grpSpPr>
            <a:xfrm>
              <a:off x="315130" y="670736"/>
              <a:ext cx="2808312" cy="2150629"/>
              <a:chOff x="3419872" y="1131590"/>
              <a:chExt cx="4968552" cy="3324508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2601D1E4-8238-A419-2727-884C28880B5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>
              <a:xfrm>
                <a:off x="3419872" y="1131590"/>
                <a:ext cx="4968552" cy="3324508"/>
              </a:xfrm>
              <a:prstGeom prst="rect">
                <a:avLst/>
              </a:prstGeom>
            </p:spPr>
          </p:pic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4B212D85-3A3E-4846-EB68-06797717E5DD}"/>
                  </a:ext>
                </a:extLst>
              </p:cNvPr>
              <p:cNvSpPr txBox="1"/>
              <p:nvPr/>
            </p:nvSpPr>
            <p:spPr>
              <a:xfrm>
                <a:off x="5438267" y="3060166"/>
                <a:ext cx="742771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SPS</a:t>
                </a: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9D80D4-D690-999B-D723-21EB9A63F67F}"/>
                  </a:ext>
                </a:extLst>
              </p:cNvPr>
              <p:cNvSpPr txBox="1"/>
              <p:nvPr/>
            </p:nvSpPr>
            <p:spPr>
              <a:xfrm>
                <a:off x="5662866" y="2379966"/>
                <a:ext cx="1146912" cy="36879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467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HL-LHC</a:t>
                </a:r>
                <a:endParaRPr kumimoji="0" lang="en-US" sz="1467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A24E1202-E3D9-C1EA-2F65-5AFFCEDA5114}"/>
                  </a:ext>
                </a:extLst>
              </p:cNvPr>
              <p:cNvSpPr txBox="1"/>
              <p:nvPr/>
            </p:nvSpPr>
            <p:spPr>
              <a:xfrm>
                <a:off x="4170219" y="364248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P1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D8A0485D-6066-8CEE-31AC-33CFB5EE082F}"/>
                  </a:ext>
                </a:extLst>
              </p:cNvPr>
              <p:cNvSpPr txBox="1"/>
              <p:nvPr/>
            </p:nvSpPr>
            <p:spPr>
              <a:xfrm>
                <a:off x="3645537" y="241302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P2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28DC079-7740-E50F-5321-929B90CD1C08}"/>
                  </a:ext>
                </a:extLst>
              </p:cNvPr>
              <p:cNvSpPr txBox="1"/>
              <p:nvPr/>
            </p:nvSpPr>
            <p:spPr>
              <a:xfrm>
                <a:off x="4148707" y="1779662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P3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B1EBA2E7-028A-C31D-CBDC-1AE91DC4A175}"/>
                  </a:ext>
                </a:extLst>
              </p:cNvPr>
              <p:cNvSpPr txBox="1"/>
              <p:nvPr/>
            </p:nvSpPr>
            <p:spPr>
              <a:xfrm>
                <a:off x="5275402" y="1347904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P4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B35AB9E-C68B-CEBE-1456-A23279D7376F}"/>
                  </a:ext>
                </a:extLst>
              </p:cNvPr>
              <p:cNvSpPr txBox="1"/>
              <p:nvPr/>
            </p:nvSpPr>
            <p:spPr>
              <a:xfrm>
                <a:off x="7096154" y="1610201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P5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5EF853B1-1006-49B2-5D4A-27122C697EF5}"/>
                  </a:ext>
                </a:extLst>
              </p:cNvPr>
              <p:cNvSpPr txBox="1"/>
              <p:nvPr/>
            </p:nvSpPr>
            <p:spPr>
              <a:xfrm>
                <a:off x="7740916" y="2267626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P6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5A0F6EA6-82FB-AB5D-5F0E-BF21958227A1}"/>
                  </a:ext>
                </a:extLst>
              </p:cNvPr>
              <p:cNvSpPr txBox="1"/>
              <p:nvPr/>
            </p:nvSpPr>
            <p:spPr>
              <a:xfrm>
                <a:off x="7601904" y="320636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P7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A9256DE-43A7-E18B-061B-0C3F4E1FF8ED}"/>
                  </a:ext>
                </a:extLst>
              </p:cNvPr>
              <p:cNvSpPr txBox="1"/>
              <p:nvPr/>
            </p:nvSpPr>
            <p:spPr>
              <a:xfrm>
                <a:off x="6084168" y="4011910"/>
                <a:ext cx="493905" cy="32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fr-CH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/>
                    <a:ea typeface="+mn-ea"/>
                    <a:cs typeface="+mn-cs"/>
                  </a:rPr>
                  <a:t>P8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C761866C-8E2C-F452-4E93-F71C148F418D}"/>
                </a:ext>
              </a:extLst>
            </p:cNvPr>
            <p:cNvSpPr/>
            <p:nvPr/>
          </p:nvSpPr>
          <p:spPr>
            <a:xfrm rot="965036">
              <a:off x="1877252" y="859209"/>
              <a:ext cx="811410" cy="373365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  <a:prstDash val="sysDash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54" name="Oval 53">
            <a:extLst>
              <a:ext uri="{FF2B5EF4-FFF2-40B4-BE49-F238E27FC236}">
                <a16:creationId xmlns:a16="http://schemas.microsoft.com/office/drawing/2014/main" id="{408671A3-FB4F-D199-B74C-3E003FFD44B5}"/>
              </a:ext>
            </a:extLst>
          </p:cNvPr>
          <p:cNvSpPr/>
          <p:nvPr/>
        </p:nvSpPr>
        <p:spPr>
          <a:xfrm rot="20722481">
            <a:off x="253159" y="2066597"/>
            <a:ext cx="11942167" cy="3560640"/>
          </a:xfrm>
          <a:prstGeom prst="ellipse">
            <a:avLst/>
          </a:prstGeom>
          <a:noFill/>
          <a:ln w="38100">
            <a:solidFill>
              <a:schemeClr val="tx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4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45337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5" grpId="0"/>
      <p:bldP spid="56" grpId="0"/>
      <p:bldP spid="63" grpId="0" animBg="1"/>
      <p:bldP spid="5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EE41FFC5-2E95-47A9-9A71-9CD868123C8E}"/>
              </a:ext>
            </a:extLst>
          </p:cNvPr>
          <p:cNvGrpSpPr/>
          <p:nvPr/>
        </p:nvGrpSpPr>
        <p:grpSpPr>
          <a:xfrm>
            <a:off x="-19509" y="0"/>
            <a:ext cx="12092595" cy="6857999"/>
            <a:chOff x="4154" y="0"/>
            <a:chExt cx="12092595" cy="6857999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4BA7AEE2-7D68-4024-B5DD-5253C73127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88"/>
            <a:stretch/>
          </p:blipFill>
          <p:spPr>
            <a:xfrm>
              <a:off x="16697" y="0"/>
              <a:ext cx="12080052" cy="6857999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2FC2DB32-35F8-4543-B935-C3BFFD102BD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19550376">
              <a:off x="8982349" y="2510465"/>
              <a:ext cx="99579" cy="163132"/>
            </a:xfrm>
            <a:prstGeom prst="rect">
              <a:avLst/>
            </a:prstGeom>
          </p:spPr>
        </p:pic>
        <p:pic>
          <p:nvPicPr>
            <p:cNvPr id="20" name="Picture 19">
              <a:extLst>
                <a:ext uri="{FF2B5EF4-FFF2-40B4-BE49-F238E27FC236}">
                  <a16:creationId xmlns:a16="http://schemas.microsoft.com/office/drawing/2014/main" id="{D2B5E114-6798-4A37-846C-1F6E309F8EC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870711" y="2695101"/>
              <a:ext cx="2990850" cy="1716879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AE035BB6-F4D2-4380-A886-7BA9CF92D6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3295649" y="4312944"/>
              <a:ext cx="466725" cy="471263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AEC6CF7F-1A03-43F4-AE43-41A69357FF0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029075" y="4312945"/>
              <a:ext cx="466725" cy="240006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99EBCFA5-9028-4F75-9646-57388F79CDD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alphaModFix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154" y="5123364"/>
              <a:ext cx="2881089" cy="1716879"/>
            </a:xfrm>
            <a:prstGeom prst="rect">
              <a:avLst/>
            </a:prstGeom>
          </p:spPr>
        </p:pic>
      </p:grpSp>
      <p:sp>
        <p:nvSpPr>
          <p:cNvPr id="11" name="Titre 1"/>
          <p:cNvSpPr>
            <a:spLocks noGrp="1"/>
          </p:cNvSpPr>
          <p:nvPr>
            <p:ph type="title"/>
          </p:nvPr>
        </p:nvSpPr>
        <p:spPr>
          <a:xfrm>
            <a:off x="72630" y="38812"/>
            <a:ext cx="6000177" cy="779199"/>
          </a:xfrm>
          <a:solidFill>
            <a:schemeClr val="bg1"/>
          </a:solidFill>
        </p:spPr>
        <p:txBody>
          <a:bodyPr/>
          <a:lstStyle/>
          <a:p>
            <a:r>
              <a:rPr lang="en-US" sz="3200" u="sng" dirty="0">
                <a:solidFill>
                  <a:srgbClr val="FF0000"/>
                </a:solidFill>
                <a:latin typeface="Garamond" panose="02020404030301010803" pitchFamily="18" charset="0"/>
                <a:cs typeface="Calibri" panose="020F0502020204030204" pitchFamily="34" charset="0"/>
              </a:rPr>
              <a:t>HL-LHC testing facilities in SM18</a:t>
            </a:r>
            <a:endParaRPr lang="en-GB" sz="3200" u="sng" dirty="0">
              <a:solidFill>
                <a:srgbClr val="FF0000"/>
              </a:solidFill>
              <a:latin typeface="Garamond" panose="02020404030301010803" pitchFamily="18" charset="0"/>
              <a:cs typeface="Calibri" panose="020F050202020403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C33F984-A55F-5158-B49F-94E54659D451}"/>
              </a:ext>
            </a:extLst>
          </p:cNvPr>
          <p:cNvSpPr txBox="1"/>
          <p:nvPr/>
        </p:nvSpPr>
        <p:spPr>
          <a:xfrm>
            <a:off x="9750619" y="5350835"/>
            <a:ext cx="12666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SRF Section</a:t>
            </a:r>
          </a:p>
        </p:txBody>
      </p:sp>
      <p:sp>
        <p:nvSpPr>
          <p:cNvPr id="6" name="Right Arrow 5">
            <a:extLst>
              <a:ext uri="{FF2B5EF4-FFF2-40B4-BE49-F238E27FC236}">
                <a16:creationId xmlns:a16="http://schemas.microsoft.com/office/drawing/2014/main" id="{C40BE018-5215-BFE8-AA15-9F326CC0A94D}"/>
              </a:ext>
            </a:extLst>
          </p:cNvPr>
          <p:cNvSpPr/>
          <p:nvPr/>
        </p:nvSpPr>
        <p:spPr>
          <a:xfrm rot="13573261">
            <a:off x="8259938" y="4760361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CFA242B-9A4F-BB06-3CEA-AF93BDB6CEEF}"/>
              </a:ext>
            </a:extLst>
          </p:cNvPr>
          <p:cNvSpPr txBox="1"/>
          <p:nvPr/>
        </p:nvSpPr>
        <p:spPr>
          <a:xfrm>
            <a:off x="9126078" y="532911"/>
            <a:ext cx="21224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Magnet Testbenches</a:t>
            </a:r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85090371-AB8D-7CC6-AC94-D26C30FFBC24}"/>
              </a:ext>
            </a:extLst>
          </p:cNvPr>
          <p:cNvSpPr/>
          <p:nvPr/>
        </p:nvSpPr>
        <p:spPr>
          <a:xfrm rot="9338741">
            <a:off x="7458405" y="830192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9F703CA-4DBB-8284-CF22-D05A2BBCCB73}"/>
              </a:ext>
            </a:extLst>
          </p:cNvPr>
          <p:cNvSpPr txBox="1"/>
          <p:nvPr/>
        </p:nvSpPr>
        <p:spPr>
          <a:xfrm>
            <a:off x="9093784" y="6311799"/>
            <a:ext cx="24735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Cold-powering Test Area</a:t>
            </a:r>
          </a:p>
        </p:txBody>
      </p:sp>
      <p:sp>
        <p:nvSpPr>
          <p:cNvPr id="16" name="Right Arrow 15">
            <a:extLst>
              <a:ext uri="{FF2B5EF4-FFF2-40B4-BE49-F238E27FC236}">
                <a16:creationId xmlns:a16="http://schemas.microsoft.com/office/drawing/2014/main" id="{8497B69B-C57B-AF46-22BE-F59136C4042B}"/>
              </a:ext>
            </a:extLst>
          </p:cNvPr>
          <p:cNvSpPr/>
          <p:nvPr/>
        </p:nvSpPr>
        <p:spPr>
          <a:xfrm rot="12579073">
            <a:off x="4881185" y="5007679"/>
            <a:ext cx="4546458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60F0F2-4BD3-7519-DCEB-071A39B4DC38}"/>
              </a:ext>
            </a:extLst>
          </p:cNvPr>
          <p:cNvSpPr txBox="1"/>
          <p:nvPr/>
        </p:nvSpPr>
        <p:spPr>
          <a:xfrm>
            <a:off x="191632" y="717577"/>
            <a:ext cx="1267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IT Test Area</a:t>
            </a:r>
          </a:p>
        </p:txBody>
      </p:sp>
      <p:sp>
        <p:nvSpPr>
          <p:cNvPr id="19" name="Right Arrow 18">
            <a:extLst>
              <a:ext uri="{FF2B5EF4-FFF2-40B4-BE49-F238E27FC236}">
                <a16:creationId xmlns:a16="http://schemas.microsoft.com/office/drawing/2014/main" id="{817F91AC-DD87-2176-3D09-B7C0A63BCF03}"/>
              </a:ext>
            </a:extLst>
          </p:cNvPr>
          <p:cNvSpPr/>
          <p:nvPr/>
        </p:nvSpPr>
        <p:spPr>
          <a:xfrm rot="1732388">
            <a:off x="1439852" y="1204837"/>
            <a:ext cx="1544401" cy="475526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08995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shape&#10;&#10;Description automatically generated">
            <a:extLst>
              <a:ext uri="{FF2B5EF4-FFF2-40B4-BE49-F238E27FC236}">
                <a16:creationId xmlns:a16="http://schemas.microsoft.com/office/drawing/2014/main" id="{8CBADB3C-E31B-021B-97A7-32D3709507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339" y="1923677"/>
            <a:ext cx="12192000" cy="4904272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FAFB756-F41F-4329-1E04-2D249B4B3D89}"/>
              </a:ext>
            </a:extLst>
          </p:cNvPr>
          <p:cNvGrpSpPr/>
          <p:nvPr/>
        </p:nvGrpSpPr>
        <p:grpSpPr>
          <a:xfrm>
            <a:off x="212844" y="731320"/>
            <a:ext cx="5615947" cy="3614443"/>
            <a:chOff x="1729378" y="1882963"/>
            <a:chExt cx="2771800" cy="1847867"/>
          </a:xfrm>
        </p:grpSpPr>
        <p:pic>
          <p:nvPicPr>
            <p:cNvPr id="7" name="Picture 6" descr="A group of people standing in a factory&#10;&#10;Description automatically generated with low confidence">
              <a:extLst>
                <a:ext uri="{FF2B5EF4-FFF2-40B4-BE49-F238E27FC236}">
                  <a16:creationId xmlns:a16="http://schemas.microsoft.com/office/drawing/2014/main" id="{3A02C238-CEFA-CBA0-36AE-57B53CDCC82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729378" y="1882963"/>
              <a:ext cx="2771800" cy="1847867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  <p:sp>
          <p:nvSpPr>
            <p:cNvPr id="8" name="Subtitle 2">
              <a:extLst>
                <a:ext uri="{FF2B5EF4-FFF2-40B4-BE49-F238E27FC236}">
                  <a16:creationId xmlns:a16="http://schemas.microsoft.com/office/drawing/2014/main" id="{906DAD09-C24A-64F4-F069-FE169EA8D6A2}"/>
                </a:ext>
              </a:extLst>
            </p:cNvPr>
            <p:cNvSpPr txBox="1">
              <a:spLocks/>
            </p:cNvSpPr>
            <p:nvPr/>
          </p:nvSpPr>
          <p:spPr>
            <a:xfrm>
              <a:off x="1841699" y="3370146"/>
              <a:ext cx="1410080" cy="307850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133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On top of the empty metallic structure</a:t>
              </a:r>
              <a:endParaRPr lang="en-GB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0" name="Picture 9">
            <a:extLst>
              <a:ext uri="{FF2B5EF4-FFF2-40B4-BE49-F238E27FC236}">
                <a16:creationId xmlns:a16="http://schemas.microsoft.com/office/drawing/2014/main" id="{90704089-CAC4-EA72-FDA8-4314A564BB6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09020" y="203210"/>
            <a:ext cx="2773383" cy="36978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C50D36F-065A-035A-504C-6941AAB720B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7518" y="3940101"/>
            <a:ext cx="3824482" cy="28683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2" name="Subtitle 2">
            <a:extLst>
              <a:ext uri="{FF2B5EF4-FFF2-40B4-BE49-F238E27FC236}">
                <a16:creationId xmlns:a16="http://schemas.microsoft.com/office/drawing/2014/main" id="{7AEF6BA3-E1D2-B423-4F7E-B4E01D77DF20}"/>
              </a:ext>
            </a:extLst>
          </p:cNvPr>
          <p:cNvSpPr txBox="1">
            <a:spLocks/>
          </p:cNvSpPr>
          <p:nvPr/>
        </p:nvSpPr>
        <p:spPr>
          <a:xfrm>
            <a:off x="9698701" y="6091551"/>
            <a:ext cx="2451422" cy="602157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Under the metallic structure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3E7BFE82-5D33-3551-DE94-56861C35FF81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210" r="4997" b="8185"/>
          <a:stretch/>
        </p:blipFill>
        <p:spPr>
          <a:xfrm>
            <a:off x="187174" y="731320"/>
            <a:ext cx="6602931" cy="33154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4" name="Subtitle 2">
            <a:extLst>
              <a:ext uri="{FF2B5EF4-FFF2-40B4-BE49-F238E27FC236}">
                <a16:creationId xmlns:a16="http://schemas.microsoft.com/office/drawing/2014/main" id="{7263D09D-1474-D5C9-C8FE-650EDD9D0583}"/>
              </a:ext>
            </a:extLst>
          </p:cNvPr>
          <p:cNvSpPr txBox="1">
            <a:spLocks/>
          </p:cNvSpPr>
          <p:nvPr/>
        </p:nvSpPr>
        <p:spPr>
          <a:xfrm>
            <a:off x="302960" y="839894"/>
            <a:ext cx="4224469" cy="688315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 and Energy Extraction racks  installed on the metallic structure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Subtitle 2">
            <a:extLst>
              <a:ext uri="{FF2B5EF4-FFF2-40B4-BE49-F238E27FC236}">
                <a16:creationId xmlns:a16="http://schemas.microsoft.com/office/drawing/2014/main" id="{8AC211E1-D4B7-C4C6-2834-C9193F214893}"/>
              </a:ext>
            </a:extLst>
          </p:cNvPr>
          <p:cNvSpPr txBox="1">
            <a:spLocks/>
          </p:cNvSpPr>
          <p:nvPr/>
        </p:nvSpPr>
        <p:spPr>
          <a:xfrm>
            <a:off x="9693942" y="3311236"/>
            <a:ext cx="2451422" cy="418842"/>
          </a:xfrm>
          <a:prstGeom prst="rect">
            <a:avLst/>
          </a:prstGeom>
          <a:noFill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133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Cryo</a:t>
            </a:r>
            <a:r>
              <a:rPr lang="en-US" sz="21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Distribution</a:t>
            </a:r>
            <a:endParaRPr lang="en-GB" sz="2133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" name="Content Placeholder 11">
            <a:extLst>
              <a:ext uri="{FF2B5EF4-FFF2-40B4-BE49-F238E27FC236}">
                <a16:creationId xmlns:a16="http://schemas.microsoft.com/office/drawing/2014/main" id="{5851A274-3136-B72C-701C-C106BD0E0A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8"/>
          <a:stretch>
            <a:fillRect/>
          </a:stretch>
        </p:blipFill>
        <p:spPr>
          <a:xfrm>
            <a:off x="152542" y="3669875"/>
            <a:ext cx="8058540" cy="313858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chemeClr val="accent1"/>
            </a:solidFill>
          </a:ln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8E56F9C4-0191-1EBB-AC6B-2C8BD354E35A}"/>
              </a:ext>
            </a:extLst>
          </p:cNvPr>
          <p:cNvGrpSpPr/>
          <p:nvPr/>
        </p:nvGrpSpPr>
        <p:grpSpPr>
          <a:xfrm>
            <a:off x="1028679" y="6430183"/>
            <a:ext cx="5238117" cy="403089"/>
            <a:chOff x="4606765" y="3925095"/>
            <a:chExt cx="5238117" cy="403089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BF06BDDB-08A3-23F0-F98A-A55BBC47CBD7}"/>
                </a:ext>
              </a:extLst>
            </p:cNvPr>
            <p:cNvSpPr txBox="1"/>
            <p:nvPr/>
          </p:nvSpPr>
          <p:spPr>
            <a:xfrm>
              <a:off x="4606765" y="3958852"/>
              <a:ext cx="106952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Q4 2024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809EBE0-FF31-5029-43A1-5143749F6741}"/>
                </a:ext>
              </a:extLst>
            </p:cNvPr>
            <p:cNvSpPr txBox="1"/>
            <p:nvPr/>
          </p:nvSpPr>
          <p:spPr>
            <a:xfrm>
              <a:off x="6769562" y="3943786"/>
              <a:ext cx="14542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solidFill>
                    <a:srgbClr val="0070C0"/>
                  </a:solidFill>
                </a:rPr>
                <a:t>Q2-Q4 2025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E8DF2E1E-32CE-E4C4-0C4A-DE7447374AF5}"/>
                </a:ext>
              </a:extLst>
            </p:cNvPr>
            <p:cNvSpPr txBox="1"/>
            <p:nvPr/>
          </p:nvSpPr>
          <p:spPr>
            <a:xfrm>
              <a:off x="8244444" y="3925095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Q1’26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10CCCF55-A17D-50CE-C6F2-463A3367058A}"/>
                </a:ext>
              </a:extLst>
            </p:cNvPr>
            <p:cNvSpPr txBox="1"/>
            <p:nvPr/>
          </p:nvSpPr>
          <p:spPr>
            <a:xfrm>
              <a:off x="9044663" y="3934043"/>
              <a:ext cx="8002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Q2’26</a:t>
              </a:r>
            </a:p>
          </p:txBody>
        </p:sp>
      </p:grpSp>
      <p:sp>
        <p:nvSpPr>
          <p:cNvPr id="2" name="Title 2">
            <a:extLst>
              <a:ext uri="{FF2B5EF4-FFF2-40B4-BE49-F238E27FC236}">
                <a16:creationId xmlns:a16="http://schemas.microsoft.com/office/drawing/2014/main" id="{C2A83B88-75B3-E43D-06A7-3546A5B587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780" y="18639"/>
            <a:ext cx="10560000" cy="720000"/>
          </a:xfrm>
        </p:spPr>
        <p:txBody>
          <a:bodyPr/>
          <a:lstStyle/>
          <a:p>
            <a:r>
              <a:rPr lang="en-FR" sz="4000" u="sng" dirty="0">
                <a:solidFill>
                  <a:srgbClr val="FF0000"/>
                </a:solidFill>
                <a:latin typeface="Garamond" panose="02020404030301010803" pitchFamily="18" charset="0"/>
              </a:rPr>
              <a:t>IT String Status in pictures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F31653C-F283-38D6-8EF3-9C1D51027A88}"/>
              </a:ext>
            </a:extLst>
          </p:cNvPr>
          <p:cNvSpPr txBox="1"/>
          <p:nvPr/>
        </p:nvSpPr>
        <p:spPr>
          <a:xfrm>
            <a:off x="2386655" y="6453746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Q1’25</a:t>
            </a:r>
          </a:p>
        </p:txBody>
      </p:sp>
    </p:spTree>
    <p:extLst>
      <p:ext uri="{BB962C8B-B14F-4D97-AF65-F5344CB8AC3E}">
        <p14:creationId xmlns:p14="http://schemas.microsoft.com/office/powerpoint/2010/main" val="346282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  <p:bldP spid="15" grpId="0"/>
      <p:bldP spid="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perçu de l’image">
            <a:extLst>
              <a:ext uri="{FF2B5EF4-FFF2-40B4-BE49-F238E27FC236}">
                <a16:creationId xmlns:a16="http://schemas.microsoft.com/office/drawing/2014/main" id="{1B8BEEB5-5DC6-473F-1C6A-482D401FC7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195" y="3945281"/>
            <a:ext cx="3327716" cy="2495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335361" y="134348"/>
            <a:ext cx="11639215" cy="720000"/>
          </a:xfrm>
        </p:spPr>
        <p:txBody>
          <a:bodyPr/>
          <a:lstStyle/>
          <a:p>
            <a:r>
              <a:rPr lang="en-GB" sz="3400" u="sng" dirty="0">
                <a:solidFill>
                  <a:srgbClr val="FF0000"/>
                </a:solidFill>
                <a:latin typeface="Garamond" panose="02020404030301010803" pitchFamily="18" charset="0"/>
              </a:rPr>
              <a:t>THE IT-STRING INGREDIENTS ARE GETTING READY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4B1ADEC-1912-4573-AA9D-96BF6197023C}"/>
              </a:ext>
            </a:extLst>
          </p:cNvPr>
          <p:cNvSpPr txBox="1">
            <a:spLocks/>
          </p:cNvSpPr>
          <p:nvPr/>
        </p:nvSpPr>
        <p:spPr>
          <a:xfrm>
            <a:off x="-51798" y="984445"/>
            <a:ext cx="9383070" cy="4974920"/>
          </a:xfrm>
          <a:prstGeom prst="rect">
            <a:avLst/>
          </a:prstGeom>
        </p:spPr>
        <p:txBody>
          <a:bodyPr/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Dates given in schedule change request,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5"/>
              </a:rPr>
              <a:t>EDMS 2898265</a:t>
            </a:r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Q1: magnet cold mass being welded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Available in </a:t>
            </a:r>
            <a:r>
              <a:rPr lang="en-US" sz="2000" dirty="0">
                <a:solidFill>
                  <a:schemeClr val="accent3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September 2024</a:t>
            </a:r>
            <a:endParaRPr lang="en-US" sz="2000" dirty="0">
              <a:solidFill>
                <a:schemeClr val="accent3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Q2a: MQXFBP3b completed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Available for Testbench Jan.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 April 2024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Q2b: MQXFBP2b completed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On SM18 Testbench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 Available April 2024 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Q3: arrived at CERN December 2023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Available July 2024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CP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Phase II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 ongoing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 Available August 2024</a:t>
            </a:r>
            <a:endParaRPr lang="en-US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l"/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D1 </a:t>
            </a:r>
            <a:r>
              <a:rPr lang="en-US" sz="20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cryostating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completed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US" sz="2000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On SM18 Testbench </a:t>
            </a:r>
            <a:r>
              <a:rPr lang="en-US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Available March 2024</a:t>
            </a:r>
            <a:endParaRPr lang="en-US" sz="2000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  <a:sym typeface="Symbol" panose="05050102010706020507" pitchFamily="18" charset="2"/>
            </a:endParaRPr>
          </a:p>
          <a:p>
            <a:pPr algn="l"/>
            <a:endParaRPr 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94610" y="4549280"/>
            <a:ext cx="2584151" cy="1938113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854228" y="3717033"/>
            <a:ext cx="5613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0947535" y="4209475"/>
            <a:ext cx="1136850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Q2a</a:t>
            </a:r>
          </a:p>
          <a:p>
            <a:pPr algn="ctr"/>
            <a:r>
              <a:rPr lang="fr-CH" sz="18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1119E48-9EFA-A5FD-2860-BD2BCC5372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1925" y="3945282"/>
            <a:ext cx="2744492" cy="205836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6B85B1F-ECA8-8564-77C2-7C0D9D960ADD}"/>
              </a:ext>
            </a:extLst>
          </p:cNvPr>
          <p:cNvSpPr txBox="1"/>
          <p:nvPr/>
        </p:nvSpPr>
        <p:spPr>
          <a:xfrm>
            <a:off x="2301121" y="3961889"/>
            <a:ext cx="737702" cy="687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CP</a:t>
            </a:r>
          </a:p>
          <a:p>
            <a:r>
              <a:rPr lang="fr-CH" sz="14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(SMI2)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B158C5-0DB5-0F8A-C408-54D3651E7B15}"/>
              </a:ext>
            </a:extLst>
          </p:cNvPr>
          <p:cNvSpPr txBox="1"/>
          <p:nvPr/>
        </p:nvSpPr>
        <p:spPr>
          <a:xfrm>
            <a:off x="7600037" y="6052243"/>
            <a:ext cx="10679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Q3 </a:t>
            </a:r>
          </a:p>
          <a:p>
            <a:pPr algn="ctr"/>
            <a:r>
              <a:rPr lang="fr-CH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FNAL)</a:t>
            </a:r>
            <a:endParaRPr lang="en-GB" sz="16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4098" name="Picture 2" descr="Aperçu de l’image">
            <a:extLst>
              <a:ext uri="{FF2B5EF4-FFF2-40B4-BE49-F238E27FC236}">
                <a16:creationId xmlns:a16="http://schemas.microsoft.com/office/drawing/2014/main" id="{6B791664-2918-6B17-A227-51A774BAEE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8327" y="1330682"/>
            <a:ext cx="3119043" cy="2339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D712064-5063-3B34-ADEB-A4E10802BE42}"/>
              </a:ext>
            </a:extLst>
          </p:cNvPr>
          <p:cNvSpPr txBox="1"/>
          <p:nvPr/>
        </p:nvSpPr>
        <p:spPr>
          <a:xfrm>
            <a:off x="10807575" y="1527884"/>
            <a:ext cx="1136850" cy="748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D1</a:t>
            </a:r>
          </a:p>
          <a:p>
            <a:pPr algn="ctr"/>
            <a:r>
              <a:rPr lang="fr-CH" sz="1867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SMI2)</a:t>
            </a:r>
            <a:endParaRPr lang="en-GB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C29FA83-8411-E904-ABFB-6F55655F462F}"/>
              </a:ext>
            </a:extLst>
          </p:cNvPr>
          <p:cNvSpPr txBox="1"/>
          <p:nvPr/>
        </p:nvSpPr>
        <p:spPr>
          <a:xfrm>
            <a:off x="4716624" y="4427875"/>
            <a:ext cx="128678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(in SM18)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  <p:pic>
        <p:nvPicPr>
          <p:cNvPr id="14340" name="Picture 4">
            <a:extLst>
              <a:ext uri="{FF2B5EF4-FFF2-40B4-BE49-F238E27FC236}">
                <a16:creationId xmlns:a16="http://schemas.microsoft.com/office/drawing/2014/main" id="{D3C3640E-10D7-1C89-0046-749469E18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1198" y="4017272"/>
            <a:ext cx="3135738" cy="235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877FD6A-9571-A05D-71F7-277EA91C9BDD}"/>
              </a:ext>
            </a:extLst>
          </p:cNvPr>
          <p:cNvSpPr txBox="1"/>
          <p:nvPr/>
        </p:nvSpPr>
        <p:spPr>
          <a:xfrm>
            <a:off x="3908615" y="4292645"/>
            <a:ext cx="151496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4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Q2b</a:t>
            </a:r>
            <a:endParaRPr lang="fr-CH" sz="1867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  <a:p>
            <a:pPr algn="ctr"/>
            <a:r>
              <a:rPr lang="en-GB" sz="1600" dirty="0">
                <a:solidFill>
                  <a:schemeClr val="bg1"/>
                </a:solidFill>
                <a:latin typeface="Times" panose="02020603050405020304" pitchFamily="18" charset="0"/>
                <a:cs typeface="Times" panose="02020603050405020304" pitchFamily="18" charset="0"/>
              </a:rPr>
              <a:t>In SM18</a:t>
            </a:r>
            <a:endParaRPr lang="en-GB" sz="2400" dirty="0">
              <a:solidFill>
                <a:schemeClr val="bg1"/>
              </a:solidFill>
              <a:latin typeface="Times" panose="02020603050405020304" pitchFamily="18" charset="0"/>
              <a:cs typeface="Times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72061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B5F578-CFB9-5861-CCEE-E488AA71335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70873F-4CF0-50D1-09DA-4F032041C1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srgbClr val="64BCD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0FEE917-1DA9-7486-D0B7-BF190438727E}"/>
              </a:ext>
            </a:extLst>
          </p:cNvPr>
          <p:cNvSpPr txBox="1"/>
          <p:nvPr/>
        </p:nvSpPr>
        <p:spPr>
          <a:xfrm>
            <a:off x="-5825" y="-39947"/>
            <a:ext cx="1219200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Garamond" panose="02020404030301010803" pitchFamily="18" charset="0"/>
              </a:rPr>
              <a:t>HL-LHC Highlights</a:t>
            </a:r>
            <a:endParaRPr kumimoji="0" lang="en-GB" sz="4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Garamond" panose="02020404030301010803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9B8972-0809-F4D2-B97C-BE9DC66F8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3552" y="548680"/>
            <a:ext cx="9073008" cy="6048672"/>
          </a:xfrm>
          <a:prstGeom prst="rect">
            <a:avLst/>
          </a:prstGeom>
        </p:spPr>
      </p:pic>
      <p:pic>
        <p:nvPicPr>
          <p:cNvPr id="5" name="Picture 4" descr="A picture containing indoor, station, yellow, platform&#10;&#10;Description automatically generated">
            <a:extLst>
              <a:ext uri="{FF2B5EF4-FFF2-40B4-BE49-F238E27FC236}">
                <a16:creationId xmlns:a16="http://schemas.microsoft.com/office/drawing/2014/main" id="{421D017F-5CD5-4C5A-2ADD-466CC1AD5F1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84621"/>
            <a:ext cx="8064896" cy="6048672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FA6EC0ED-021C-6C96-FCDC-3F7C31DB028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10672"/>
          <a:stretch/>
        </p:blipFill>
        <p:spPr>
          <a:xfrm>
            <a:off x="6783846" y="450803"/>
            <a:ext cx="5428888" cy="6407197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1A4371F-5DE3-A584-3205-45BA8701AFA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2335436"/>
            <a:ext cx="6783846" cy="4522564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4EDF030B-4A51-052A-11C5-E3EC3E36E3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43" y="14068"/>
            <a:ext cx="48291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C2BAE3B5-B989-BB22-6325-1DA1CA1F0747}"/>
              </a:ext>
            </a:extLst>
          </p:cNvPr>
          <p:cNvSpPr/>
          <p:nvPr/>
        </p:nvSpPr>
        <p:spPr>
          <a:xfrm>
            <a:off x="4296036" y="1135849"/>
            <a:ext cx="3588278" cy="1388275"/>
          </a:xfrm>
          <a:prstGeom prst="roundRect">
            <a:avLst/>
          </a:prstGeom>
          <a:gradFill>
            <a:gsLst>
              <a:gs pos="0">
                <a:srgbClr val="00B050"/>
              </a:gs>
              <a:gs pos="100000">
                <a:srgbClr val="92D050"/>
              </a:gs>
            </a:gsLst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Available beginning of 2024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Open Access Publication</a:t>
            </a:r>
          </a:p>
          <a:p>
            <a:pPr algn="ctr"/>
            <a:r>
              <a:rPr lang="en-GB" dirty="0">
                <a:hlinkClick r:id="rId7"/>
              </a:rPr>
              <a:t>https://doi.org/10.1142/13487</a:t>
            </a:r>
            <a:endParaRPr lang="en-GB" dirty="0"/>
          </a:p>
          <a:p>
            <a:pPr algn="ctr"/>
            <a:r>
              <a:rPr lang="en-US" dirty="0">
                <a:solidFill>
                  <a:schemeClr val="tx1"/>
                </a:solidFill>
              </a:rPr>
              <a:t>ISBN: 978-981-127-894-5</a:t>
            </a:r>
          </a:p>
        </p:txBody>
      </p:sp>
    </p:spTree>
    <p:extLst>
      <p:ext uri="{BB962C8B-B14F-4D97-AF65-F5344CB8AC3E}">
        <p14:creationId xmlns:p14="http://schemas.microsoft.com/office/powerpoint/2010/main" val="287446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654A6-A1D7-4787-DEA9-5F6B4B70D6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2D62F4-1654-6158-9895-6491A42F4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4057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Xray machine for crystal characterisation"/>
          <p:cNvSpPr txBox="1">
            <a:spLocks noGrp="1"/>
          </p:cNvSpPr>
          <p:nvPr>
            <p:ph type="title"/>
          </p:nvPr>
        </p:nvSpPr>
        <p:spPr>
          <a:xfrm>
            <a:off x="1486757" y="-1786"/>
            <a:ext cx="9218487" cy="572266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Bent crystal for particle accelerators</a:t>
            </a:r>
            <a:endParaRPr dirty="0"/>
          </a:p>
        </p:txBody>
      </p:sp>
      <p:sp>
        <p:nvSpPr>
          <p:cNvPr id="3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3955418" y="13361671"/>
            <a:ext cx="323479" cy="32106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0" tIns="0" rIns="0" bIns="0" anchor="b">
            <a:spAutoFit/>
          </a:bodyPr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200" b="0" i="0" u="none" strike="noStrike" cap="none" spc="0" normalizeH="0" baseline="0">
                <a:ln>
                  <a:noFill/>
                </a:ln>
                <a:solidFill>
                  <a:srgbClr val="64BCD9"/>
                </a:solidFill>
                <a:effectLst/>
                <a:uFillTx/>
                <a:latin typeface="Arial"/>
                <a:ea typeface="Arial"/>
                <a:cs typeface="Arial"/>
                <a:sym typeface="Arial"/>
              </a:defRPr>
            </a:lvl1pPr>
            <a:lvl2pPr marL="0" marR="0" indent="3429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2pPr>
            <a:lvl3pPr marL="0" marR="0" indent="6858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3pPr>
            <a:lvl4pPr marL="0" marR="0" indent="10287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4pPr>
            <a:lvl5pPr marL="0" marR="0" indent="13716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5pPr>
            <a:lvl6pPr marL="0" marR="0" indent="17145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6pPr>
            <a:lvl7pPr marL="0" marR="0" indent="20574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7pPr>
            <a:lvl8pPr marL="0" marR="0" indent="24003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8pPr>
            <a:lvl9pPr marL="0" marR="0" indent="2743200" algn="ctr" defTabSz="82153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43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Helvetica"/>
                <a:ea typeface="Helvetica"/>
                <a:cs typeface="Helvetica"/>
                <a:sym typeface="Helvetica"/>
              </a:defRPr>
            </a:lvl9pPr>
          </a:lstStyle>
          <a:p>
            <a:fld id="{86CB4B4D-7CA3-9044-876B-883B54F8677D}" type="slidenum">
              <a:rPr lang="en-CH" smtClean="0"/>
              <a:pPr/>
              <a:t>26</a:t>
            </a:fld>
            <a:endParaRPr/>
          </a:p>
        </p:txBody>
      </p:sp>
      <p:pic>
        <p:nvPicPr>
          <p:cNvPr id="2" name="Screenshot 2019-07-12 at 08.00.47.png" descr="Screenshot 2019-07-12 at 08.00.47.png">
            <a:extLst>
              <a:ext uri="{FF2B5EF4-FFF2-40B4-BE49-F238E27FC236}">
                <a16:creationId xmlns:a16="http://schemas.microsoft.com/office/drawing/2014/main" id="{E58AB289-E265-4851-AA13-240A1D00EED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4659" r="4659" b="40009"/>
          <a:stretch>
            <a:fillRect/>
          </a:stretch>
        </p:blipFill>
        <p:spPr>
          <a:xfrm>
            <a:off x="934084" y="1248016"/>
            <a:ext cx="2605038" cy="1280734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Picture 4" descr="Picture 4">
            <a:extLst>
              <a:ext uri="{FF2B5EF4-FFF2-40B4-BE49-F238E27FC236}">
                <a16:creationId xmlns:a16="http://schemas.microsoft.com/office/drawing/2014/main" id="{427B5129-8133-4D91-48C5-A32FC5BB9F1A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567055" y="1694976"/>
            <a:ext cx="1548998" cy="911120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CasellaDiTesto 28">
            <a:extLst>
              <a:ext uri="{FF2B5EF4-FFF2-40B4-BE49-F238E27FC236}">
                <a16:creationId xmlns:a16="http://schemas.microsoft.com/office/drawing/2014/main" id="{EFE40773-A807-DCFB-0003-A23A25C28ECA}"/>
              </a:ext>
            </a:extLst>
          </p:cNvPr>
          <p:cNvSpPr txBox="1"/>
          <p:nvPr/>
        </p:nvSpPr>
        <p:spPr>
          <a:xfrm>
            <a:off x="4524880" y="963733"/>
            <a:ext cx="1866568" cy="241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2860" rIns="22860"/>
          <a:lstStyle/>
          <a:p>
            <a:pPr defTabSz="228600">
              <a:defRPr sz="1800" i="1">
                <a:latin typeface="+mj-lt"/>
                <a:ea typeface="+mj-ea"/>
                <a:cs typeface="+mj-cs"/>
                <a:sym typeface="Arial"/>
              </a:defRPr>
            </a:pPr>
            <a:r>
              <a:rPr sz="900"/>
              <a:t>If the protons </a:t>
            </a:r>
            <a:r>
              <a:rPr sz="900" b="1"/>
              <a:t>have p</a:t>
            </a:r>
            <a:r>
              <a:rPr sz="900" b="1" baseline="-22888"/>
              <a:t>T</a:t>
            </a:r>
            <a:r>
              <a:rPr sz="900" b="1"/>
              <a:t> &lt; U</a:t>
            </a:r>
            <a:r>
              <a:rPr sz="900" b="1" baseline="-22888"/>
              <a:t>max</a:t>
            </a:r>
          </a:p>
        </p:txBody>
      </p:sp>
      <p:pic>
        <p:nvPicPr>
          <p:cNvPr id="5" name="Picture 58" descr="Picture 58">
            <a:extLst>
              <a:ext uri="{FF2B5EF4-FFF2-40B4-BE49-F238E27FC236}">
                <a16:creationId xmlns:a16="http://schemas.microsoft.com/office/drawing/2014/main" id="{B5ADCDD6-3DCA-3606-1615-68EF884B1A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16735" y="1441874"/>
            <a:ext cx="748944" cy="403278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Up-Down Arrow 62">
            <a:extLst>
              <a:ext uri="{FF2B5EF4-FFF2-40B4-BE49-F238E27FC236}">
                <a16:creationId xmlns:a16="http://schemas.microsoft.com/office/drawing/2014/main" id="{7A17A621-F786-2B6E-C2B9-DDD455C54813}"/>
              </a:ext>
            </a:extLst>
          </p:cNvPr>
          <p:cNvSpPr/>
          <p:nvPr/>
        </p:nvSpPr>
        <p:spPr>
          <a:xfrm>
            <a:off x="5332233" y="1185536"/>
            <a:ext cx="133030" cy="214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6702"/>
                </a:moveTo>
                <a:lnTo>
                  <a:pt x="10800" y="0"/>
                </a:lnTo>
                <a:lnTo>
                  <a:pt x="21600" y="6702"/>
                </a:lnTo>
                <a:lnTo>
                  <a:pt x="16200" y="6702"/>
                </a:lnTo>
                <a:lnTo>
                  <a:pt x="16200" y="14898"/>
                </a:lnTo>
                <a:lnTo>
                  <a:pt x="21600" y="14898"/>
                </a:lnTo>
                <a:lnTo>
                  <a:pt x="10800" y="21600"/>
                </a:lnTo>
                <a:lnTo>
                  <a:pt x="0" y="14898"/>
                </a:lnTo>
                <a:lnTo>
                  <a:pt x="5400" y="14898"/>
                </a:lnTo>
                <a:lnTo>
                  <a:pt x="5400" y="6702"/>
                </a:lnTo>
                <a:close/>
              </a:path>
            </a:pathLst>
          </a:custGeom>
          <a:gradFill>
            <a:gsLst>
              <a:gs pos="0">
                <a:srgbClr val="FFFFFF"/>
              </a:gs>
              <a:gs pos="100000">
                <a:srgbClr val="0094BE"/>
              </a:gs>
            </a:gsLst>
            <a:path path="circle">
              <a:fillToRect l="37721" t="-19636" r="62278" b="119636"/>
            </a:path>
          </a:gradFill>
          <a:ln>
            <a:solidFill>
              <a:srgbClr val="0094BE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22860" rIns="22860" anchor="ctr"/>
          <a:lstStyle/>
          <a:p>
            <a:pPr defTabSz="228600">
              <a:defRPr sz="1600">
                <a:solidFill>
                  <a:srgbClr val="FFFFFF"/>
                </a:solidFill>
                <a:latin typeface="+mj-lt"/>
                <a:ea typeface="+mj-ea"/>
                <a:cs typeface="+mj-cs"/>
                <a:sym typeface="Arial"/>
              </a:defRPr>
            </a:pPr>
            <a:endParaRPr sz="800"/>
          </a:p>
        </p:txBody>
      </p:sp>
      <p:sp>
        <p:nvSpPr>
          <p:cNvPr id="7" name="Critical angle">
            <a:extLst>
              <a:ext uri="{FF2B5EF4-FFF2-40B4-BE49-F238E27FC236}">
                <a16:creationId xmlns:a16="http://schemas.microsoft.com/office/drawing/2014/main" id="{B9807600-BC4C-6EA4-6ACE-A258AAF0EB7D}"/>
              </a:ext>
            </a:extLst>
          </p:cNvPr>
          <p:cNvSpPr txBox="1"/>
          <p:nvPr/>
        </p:nvSpPr>
        <p:spPr>
          <a:xfrm>
            <a:off x="5720087" y="1448588"/>
            <a:ext cx="748945" cy="3898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>
            <a:lvl1pPr defTabSz="584200">
              <a:defRPr sz="2200"/>
            </a:lvl1pPr>
          </a:lstStyle>
          <a:p>
            <a:r>
              <a:rPr sz="1100"/>
              <a:t>Critical angle</a:t>
            </a:r>
          </a:p>
        </p:txBody>
      </p:sp>
      <p:sp>
        <p:nvSpPr>
          <p:cNvPr id="8" name="LHC 450 GeV = 9.4 μrad…">
            <a:extLst>
              <a:ext uri="{FF2B5EF4-FFF2-40B4-BE49-F238E27FC236}">
                <a16:creationId xmlns:a16="http://schemas.microsoft.com/office/drawing/2014/main" id="{4F5C59A9-465F-FAEB-EB28-DE1B24089E3B}"/>
              </a:ext>
            </a:extLst>
          </p:cNvPr>
          <p:cNvSpPr txBox="1"/>
          <p:nvPr/>
        </p:nvSpPr>
        <p:spPr>
          <a:xfrm>
            <a:off x="4125829" y="2611997"/>
            <a:ext cx="2545837" cy="5498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25400" tIns="25400" rIns="25400" bIns="25400" anchor="ctr">
            <a:spAutoFit/>
          </a:bodyPr>
          <a:lstStyle/>
          <a:p>
            <a:pPr defTabSz="292100">
              <a:lnSpc>
                <a:spcPct val="90000"/>
              </a:lnSpc>
              <a:defRPr sz="2400">
                <a:solidFill>
                  <a:srgbClr val="0433FF"/>
                </a:solidFill>
              </a:defRPr>
            </a:pPr>
            <a:r>
              <a:rPr sz="1200" dirty="0"/>
              <a:t>LHC 450 GeV	=	9.4 </a:t>
            </a:r>
            <a:r>
              <a:rPr sz="1200" dirty="0" err="1"/>
              <a:t>μrad</a:t>
            </a:r>
            <a:endParaRPr sz="1200" dirty="0"/>
          </a:p>
          <a:p>
            <a:pPr defTabSz="292100">
              <a:lnSpc>
                <a:spcPct val="90000"/>
              </a:lnSpc>
              <a:defRPr sz="2400">
                <a:solidFill>
                  <a:srgbClr val="0433FF"/>
                </a:solidFill>
              </a:defRPr>
            </a:pPr>
            <a:r>
              <a:rPr sz="1200" dirty="0"/>
              <a:t>LHC 6.5 </a:t>
            </a:r>
            <a:r>
              <a:rPr sz="1200" dirty="0" err="1"/>
              <a:t>TeV</a:t>
            </a:r>
            <a:r>
              <a:rPr sz="1200" dirty="0"/>
              <a:t>	=	</a:t>
            </a:r>
            <a:r>
              <a:rPr sz="1200" b="1" dirty="0"/>
              <a:t>2.4 </a:t>
            </a:r>
            <a:r>
              <a:rPr sz="1200" b="1" dirty="0" err="1"/>
              <a:t>μrad</a:t>
            </a:r>
            <a:endParaRPr sz="1200" b="1" dirty="0"/>
          </a:p>
          <a:p>
            <a:pPr defTabSz="292100">
              <a:lnSpc>
                <a:spcPct val="90000"/>
              </a:lnSpc>
              <a:defRPr sz="2400">
                <a:solidFill>
                  <a:srgbClr val="0433FF"/>
                </a:solidFill>
              </a:defRPr>
            </a:pPr>
            <a:r>
              <a:rPr sz="1200" dirty="0"/>
              <a:t>FCC-</a:t>
            </a:r>
            <a:r>
              <a:rPr sz="1200" dirty="0" err="1"/>
              <a:t>hh</a:t>
            </a:r>
            <a:r>
              <a:rPr sz="1200" dirty="0"/>
              <a:t> 50 </a:t>
            </a:r>
            <a:r>
              <a:rPr sz="1200" dirty="0" err="1"/>
              <a:t>TeV</a:t>
            </a:r>
            <a:r>
              <a:rPr sz="1200" dirty="0"/>
              <a:t>	=	0.9 </a:t>
            </a:r>
            <a:r>
              <a:rPr sz="1200" dirty="0" err="1"/>
              <a:t>μrad</a:t>
            </a:r>
            <a:endParaRPr sz="1200" dirty="0"/>
          </a:p>
        </p:txBody>
      </p:sp>
      <p:sp>
        <p:nvSpPr>
          <p:cNvPr id="9" name="Pure crystals with regular lattices">
            <a:extLst>
              <a:ext uri="{FF2B5EF4-FFF2-40B4-BE49-F238E27FC236}">
                <a16:creationId xmlns:a16="http://schemas.microsoft.com/office/drawing/2014/main" id="{D1D0B74F-F878-C70E-CD8D-4FB6E681260A}"/>
              </a:ext>
            </a:extLst>
          </p:cNvPr>
          <p:cNvSpPr txBox="1"/>
          <p:nvPr/>
        </p:nvSpPr>
        <p:spPr>
          <a:xfrm>
            <a:off x="1035564" y="1038503"/>
            <a:ext cx="2295500" cy="2359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25400" tIns="25400" rIns="25400" bIns="25400" anchor="ctr">
            <a:spAutoFit/>
          </a:bodyPr>
          <a:lstStyle>
            <a:lvl1pPr defTabSz="584200">
              <a:defRPr sz="2400"/>
            </a:lvl1pPr>
          </a:lstStyle>
          <a:p>
            <a:r>
              <a:rPr sz="1200"/>
              <a:t>Pure crystals with regular lattices</a:t>
            </a:r>
          </a:p>
        </p:txBody>
      </p:sp>
      <p:grpSp>
        <p:nvGrpSpPr>
          <p:cNvPr id="10" name="Group">
            <a:extLst>
              <a:ext uri="{FF2B5EF4-FFF2-40B4-BE49-F238E27FC236}">
                <a16:creationId xmlns:a16="http://schemas.microsoft.com/office/drawing/2014/main" id="{11BCF58E-B1AC-4B91-93FD-52D0DFA7446B}"/>
              </a:ext>
            </a:extLst>
          </p:cNvPr>
          <p:cNvGrpSpPr/>
          <p:nvPr/>
        </p:nvGrpSpPr>
        <p:grpSpPr>
          <a:xfrm>
            <a:off x="-229145" y="2939737"/>
            <a:ext cx="6455137" cy="2218605"/>
            <a:chOff x="0" y="-1"/>
            <a:chExt cx="12910273" cy="4437209"/>
          </a:xfrm>
        </p:grpSpPr>
        <p:grpSp>
          <p:nvGrpSpPr>
            <p:cNvPr id="11" name="Group">
              <a:extLst>
                <a:ext uri="{FF2B5EF4-FFF2-40B4-BE49-F238E27FC236}">
                  <a16:creationId xmlns:a16="http://schemas.microsoft.com/office/drawing/2014/main" id="{4C99D1BA-1830-FFA2-DB6B-E721371178F7}"/>
                </a:ext>
              </a:extLst>
            </p:cNvPr>
            <p:cNvGrpSpPr/>
            <p:nvPr/>
          </p:nvGrpSpPr>
          <p:grpSpPr>
            <a:xfrm>
              <a:off x="0" y="-1"/>
              <a:ext cx="7861628" cy="4437209"/>
              <a:chOff x="0" y="0"/>
              <a:chExt cx="7861627" cy="4437207"/>
            </a:xfrm>
          </p:grpSpPr>
          <p:pic>
            <p:nvPicPr>
              <p:cNvPr id="13" name="sin3.jpg" descr="sin3.jpg">
                <a:extLst>
                  <a:ext uri="{FF2B5EF4-FFF2-40B4-BE49-F238E27FC236}">
                    <a16:creationId xmlns:a16="http://schemas.microsoft.com/office/drawing/2014/main" id="{665F3902-AC50-D636-30E2-46B5BCC19FC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329191" y="702346"/>
                <a:ext cx="5848861" cy="1341402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14" name="Straight crystal: hadron oscillate, “trapped” between planes">
                <a:extLst>
                  <a:ext uri="{FF2B5EF4-FFF2-40B4-BE49-F238E27FC236}">
                    <a16:creationId xmlns:a16="http://schemas.microsoft.com/office/drawing/2014/main" id="{88F6610D-2E89-8627-730D-DDAFF04BDACB}"/>
                  </a:ext>
                </a:extLst>
              </p:cNvPr>
              <p:cNvSpPr txBox="1"/>
              <p:nvPr/>
            </p:nvSpPr>
            <p:spPr>
              <a:xfrm>
                <a:off x="1329192" y="0"/>
                <a:ext cx="5848861" cy="70788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60" tIns="22860" rIns="22860" bIns="22860" numCol="1" anchor="t">
                <a:spAutoFit/>
              </a:bodyPr>
              <a:lstStyle>
                <a:lvl1pPr algn="l" defTabSz="457200">
                  <a:defRPr sz="2000" b="1" i="1">
                    <a:solidFill>
                      <a:srgbClr val="0000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r>
                  <a:rPr sz="1000"/>
                  <a:t>Straight crystal: hadron oscillate, “trapped” between planes</a:t>
                </a:r>
              </a:p>
            </p:txBody>
          </p:sp>
          <p:grpSp>
            <p:nvGrpSpPr>
              <p:cNvPr id="15" name="Group">
                <a:extLst>
                  <a:ext uri="{FF2B5EF4-FFF2-40B4-BE49-F238E27FC236}">
                    <a16:creationId xmlns:a16="http://schemas.microsoft.com/office/drawing/2014/main" id="{17BD85CC-7328-2144-87DC-02097952716C}"/>
                  </a:ext>
                </a:extLst>
              </p:cNvPr>
              <p:cNvGrpSpPr/>
              <p:nvPr/>
            </p:nvGrpSpPr>
            <p:grpSpPr>
              <a:xfrm>
                <a:off x="0" y="2178229"/>
                <a:ext cx="7861627" cy="2258978"/>
                <a:chOff x="0" y="0"/>
                <a:chExt cx="7861626" cy="2258977"/>
              </a:xfrm>
            </p:grpSpPr>
            <p:pic>
              <p:nvPicPr>
                <p:cNvPr id="16" name="sin3_wrapped.jpg" descr="sin3_wrapped.jpg">
                  <a:extLst>
                    <a:ext uri="{FF2B5EF4-FFF2-40B4-BE49-F238E27FC236}">
                      <a16:creationId xmlns:a16="http://schemas.microsoft.com/office/drawing/2014/main" id="{A6A6D323-F735-0F84-8A3D-998E619AF43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384391" y="527846"/>
                  <a:ext cx="5849519" cy="173113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17" name="Line">
                  <a:extLst>
                    <a:ext uri="{FF2B5EF4-FFF2-40B4-BE49-F238E27FC236}">
                      <a16:creationId xmlns:a16="http://schemas.microsoft.com/office/drawing/2014/main" id="{77DF6E96-BC42-84D8-83D8-1B10148885A6}"/>
                    </a:ext>
                  </a:extLst>
                </p:cNvPr>
                <p:cNvSpPr/>
                <p:nvPr/>
              </p:nvSpPr>
              <p:spPr>
                <a:xfrm flipV="1">
                  <a:off x="656485" y="1247310"/>
                  <a:ext cx="4569206" cy="1008718"/>
                </a:xfrm>
                <a:prstGeom prst="line">
                  <a:avLst/>
                </a:prstGeom>
                <a:noFill/>
                <a:ln w="12700" cap="flat">
                  <a:solidFill>
                    <a:srgbClr val="FF2600"/>
                  </a:solidFill>
                  <a:prstDash val="solid"/>
                  <a:miter lim="400000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2921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 sz="2000"/>
                </a:p>
              </p:txBody>
            </p:sp>
            <p:sp>
              <p:nvSpPr>
                <p:cNvPr id="18" name="Line">
                  <a:extLst>
                    <a:ext uri="{FF2B5EF4-FFF2-40B4-BE49-F238E27FC236}">
                      <a16:creationId xmlns:a16="http://schemas.microsoft.com/office/drawing/2014/main" id="{B0B53336-F87B-F52F-6924-68A5C1AA0B18}"/>
                    </a:ext>
                  </a:extLst>
                </p:cNvPr>
                <p:cNvSpPr/>
                <p:nvPr/>
              </p:nvSpPr>
              <p:spPr>
                <a:xfrm>
                  <a:off x="4326691" y="1433113"/>
                  <a:ext cx="3534935" cy="792628"/>
                </a:xfrm>
                <a:prstGeom prst="line">
                  <a:avLst/>
                </a:prstGeom>
                <a:noFill/>
                <a:ln w="12700" cap="flat">
                  <a:solidFill>
                    <a:srgbClr val="FF2600"/>
                  </a:solidFill>
                  <a:prstDash val="solid"/>
                  <a:miter lim="400000"/>
                  <a:tailEnd type="triangle" w="med" len="med"/>
                </a:ln>
                <a:effectLst/>
              </p:spPr>
              <p:txBody>
                <a:bodyPr wrap="square" lIns="0" tIns="0" rIns="0" bIns="0" numCol="1" anchor="t">
                  <a:noAutofit/>
                </a:bodyPr>
                <a:lstStyle/>
                <a:p>
                  <a:pPr defTabSz="292100">
                    <a:defRPr sz="4000">
                      <a:solidFill>
                        <a:srgbClr val="FFFFFF"/>
                      </a:solidFill>
                      <a:effectLst>
                        <a:outerShdw blurRad="38100" dist="12700" dir="5400000" rotWithShape="0">
                          <a:srgbClr val="000000">
                            <a:alpha val="50000"/>
                          </a:srgbClr>
                        </a:outerShdw>
                      </a:effectLst>
                      <a:latin typeface="+mn-lt"/>
                      <a:ea typeface="+mn-ea"/>
                      <a:cs typeface="+mn-cs"/>
                      <a:sym typeface="Gill Sans"/>
                    </a:defRPr>
                  </a:pPr>
                  <a:endParaRPr sz="2000"/>
                </a:p>
              </p:txBody>
            </p:sp>
            <p:pic>
              <p:nvPicPr>
                <p:cNvPr id="19" name="Image" descr="Image">
                  <a:extLst>
                    <a:ext uri="{FF2B5EF4-FFF2-40B4-BE49-F238E27FC236}">
                      <a16:creationId xmlns:a16="http://schemas.microsoft.com/office/drawing/2014/main" id="{E84A4ABC-EAEB-9B9F-4D26-B1447EBDF219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298553" y="1190211"/>
                  <a:ext cx="1041401" cy="406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0" name="Bent crystal">
                  <a:extLst>
                    <a:ext uri="{FF2B5EF4-FFF2-40B4-BE49-F238E27FC236}">
                      <a16:creationId xmlns:a16="http://schemas.microsoft.com/office/drawing/2014/main" id="{92627D8A-50E5-B9AB-AEB9-CD6715B347F4}"/>
                    </a:ext>
                  </a:extLst>
                </p:cNvPr>
                <p:cNvSpPr/>
                <p:nvPr/>
              </p:nvSpPr>
              <p:spPr>
                <a:xfrm>
                  <a:off x="0" y="0"/>
                  <a:ext cx="4572001" cy="553997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extrusionOk="0">
                      <a:moveTo>
                        <a:pt x="0" y="0"/>
                      </a:moveTo>
                      <a:lnTo>
                        <a:pt x="21600" y="0"/>
                      </a:lnTo>
                      <a:lnTo>
                        <a:pt x="216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  </a:ext>
                </a:extLst>
              </p:spPr>
              <p:txBody>
                <a:bodyPr wrap="square" lIns="22860" tIns="22860" rIns="22860" bIns="22860" numCol="1" anchor="t">
                  <a:spAutoFit/>
                </a:bodyPr>
                <a:lstStyle>
                  <a:lvl1pPr defTabSz="457200">
                    <a:defRPr sz="3000" b="1" i="1">
                      <a:solidFill>
                        <a:srgbClr val="0000FF"/>
                      </a:solidFill>
                      <a:latin typeface="Calibri"/>
                      <a:ea typeface="Calibri"/>
                      <a:cs typeface="Calibri"/>
                      <a:sym typeface="Calibri"/>
                    </a:defRPr>
                  </a:lvl1pPr>
                </a:lstStyle>
                <a:p>
                  <a:r>
                    <a:rPr sz="1500"/>
                    <a:t>Bent crystal</a:t>
                  </a:r>
                </a:p>
              </p:txBody>
            </p:sp>
          </p:grpSp>
        </p:grpSp>
        <p:sp>
          <p:nvSpPr>
            <p:cNvPr id="12" name="Mechanical bending of crystal produces a net kick of trajectories of the particles trapped between planes.…">
              <a:extLst>
                <a:ext uri="{FF2B5EF4-FFF2-40B4-BE49-F238E27FC236}">
                  <a16:creationId xmlns:a16="http://schemas.microsoft.com/office/drawing/2014/main" id="{3A81B95F-7390-8D32-AF99-6A1B2735753C}"/>
                </a:ext>
              </a:extLst>
            </p:cNvPr>
            <p:cNvSpPr txBox="1"/>
            <p:nvPr/>
          </p:nvSpPr>
          <p:spPr>
            <a:xfrm>
              <a:off x="8028341" y="1022859"/>
              <a:ext cx="4881932" cy="30572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spAutoFit/>
            </a:bodyPr>
            <a:lstStyle/>
            <a:p>
              <a:pPr defTabSz="292100">
                <a:defRPr sz="2800"/>
              </a:pPr>
              <a:r>
                <a:rPr sz="1400" dirty="0"/>
                <a:t>Mechanical bending of crystal produces a net kick of trajectories of the particles trapped between planes.</a:t>
              </a:r>
            </a:p>
            <a:p>
              <a:pPr defTabSz="292100">
                <a:defRPr sz="2800"/>
              </a:pPr>
              <a:endParaRPr lang="en-US" sz="1400" dirty="0"/>
            </a:p>
            <a:p>
              <a:pPr defTabSz="292100">
                <a:defRPr sz="2800"/>
              </a:pPr>
              <a:r>
                <a:rPr sz="1400" b="1" dirty="0"/>
                <a:t>50μrad</a:t>
              </a:r>
              <a:r>
                <a:rPr sz="1400" dirty="0"/>
                <a:t> at </a:t>
              </a:r>
              <a:r>
                <a:rPr sz="1400" b="1" dirty="0"/>
                <a:t>7 </a:t>
              </a:r>
              <a:r>
                <a:rPr sz="1400" b="1" dirty="0" err="1"/>
                <a:t>TeV</a:t>
              </a:r>
              <a:r>
                <a:rPr sz="1400" dirty="0"/>
                <a:t> proton</a:t>
              </a:r>
              <a:endParaRPr lang="en-US" sz="1400" dirty="0"/>
            </a:p>
            <a:p>
              <a:pPr defTabSz="292100">
                <a:defRPr sz="2800"/>
              </a:pPr>
              <a:r>
                <a:rPr lang="en-CH" sz="1200" dirty="0"/>
                <a:t>(4mm length, curvature r = 80m)</a:t>
              </a:r>
              <a:endParaRPr sz="1200" dirty="0"/>
            </a:p>
          </p:txBody>
        </p:sp>
      </p:grpSp>
      <p:grpSp>
        <p:nvGrpSpPr>
          <p:cNvPr id="21" name="Group 7">
            <a:extLst>
              <a:ext uri="{FF2B5EF4-FFF2-40B4-BE49-F238E27FC236}">
                <a16:creationId xmlns:a16="http://schemas.microsoft.com/office/drawing/2014/main" id="{5039AD02-5473-6C5C-B6F8-8A971ACB100F}"/>
              </a:ext>
            </a:extLst>
          </p:cNvPr>
          <p:cNvGrpSpPr/>
          <p:nvPr/>
        </p:nvGrpSpPr>
        <p:grpSpPr>
          <a:xfrm>
            <a:off x="377744" y="2918124"/>
            <a:ext cx="2983509" cy="2261830"/>
            <a:chOff x="0" y="0"/>
            <a:chExt cx="5967015" cy="4523658"/>
          </a:xfrm>
        </p:grpSpPr>
        <p:grpSp>
          <p:nvGrpSpPr>
            <p:cNvPr id="22" name="Group 230">
              <a:extLst>
                <a:ext uri="{FF2B5EF4-FFF2-40B4-BE49-F238E27FC236}">
                  <a16:creationId xmlns:a16="http://schemas.microsoft.com/office/drawing/2014/main" id="{66F5F46A-163D-6C6E-DA3F-2DC66C4E401D}"/>
                </a:ext>
              </a:extLst>
            </p:cNvPr>
            <p:cNvGrpSpPr/>
            <p:nvPr/>
          </p:nvGrpSpPr>
          <p:grpSpPr>
            <a:xfrm>
              <a:off x="0" y="0"/>
              <a:ext cx="5967016" cy="4523659"/>
              <a:chOff x="0" y="0"/>
              <a:chExt cx="5967015" cy="4523658"/>
            </a:xfrm>
          </p:grpSpPr>
          <p:sp>
            <p:nvSpPr>
              <p:cNvPr id="25" name="Rounded Rectangle 11">
                <a:extLst>
                  <a:ext uri="{FF2B5EF4-FFF2-40B4-BE49-F238E27FC236}">
                    <a16:creationId xmlns:a16="http://schemas.microsoft.com/office/drawing/2014/main" id="{6562748A-DC4D-554E-DA3C-D6605672423B}"/>
                  </a:ext>
                </a:extLst>
              </p:cNvPr>
              <p:cNvSpPr/>
              <p:nvPr/>
            </p:nvSpPr>
            <p:spPr>
              <a:xfrm>
                <a:off x="0" y="0"/>
                <a:ext cx="5967016" cy="4523659"/>
              </a:xfrm>
              <a:prstGeom prst="roundRect">
                <a:avLst>
                  <a:gd name="adj" fmla="val 10879"/>
                </a:avLst>
              </a:prstGeom>
              <a:solidFill>
                <a:srgbClr val="FFFFFF"/>
              </a:solidFill>
              <a:ln w="28575" cap="flat">
                <a:solidFill>
                  <a:srgbClr val="800000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228600"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grpSp>
            <p:nvGrpSpPr>
              <p:cNvPr id="26" name="Group 159">
                <a:extLst>
                  <a:ext uri="{FF2B5EF4-FFF2-40B4-BE49-F238E27FC236}">
                    <a16:creationId xmlns:a16="http://schemas.microsoft.com/office/drawing/2014/main" id="{01E97CF3-A585-99BD-4212-31D855A3D203}"/>
                  </a:ext>
                </a:extLst>
              </p:cNvPr>
              <p:cNvGrpSpPr/>
              <p:nvPr/>
            </p:nvGrpSpPr>
            <p:grpSpPr>
              <a:xfrm>
                <a:off x="1221810" y="390055"/>
                <a:ext cx="4245001" cy="3543426"/>
                <a:chOff x="0" y="0"/>
                <a:chExt cx="4245000" cy="3543424"/>
              </a:xfrm>
            </p:grpSpPr>
            <p:pic>
              <p:nvPicPr>
                <p:cNvPr id="40" name="Picture 160" descr="Picture 160">
                  <a:extLst>
                    <a:ext uri="{FF2B5EF4-FFF2-40B4-BE49-F238E27FC236}">
                      <a16:creationId xmlns:a16="http://schemas.microsoft.com/office/drawing/2014/main" id="{AF1AF869-21FF-64E6-BF77-25ABC4D6D7F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0" y="35474"/>
                  <a:ext cx="4245001" cy="350795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41" name="Rectangle 161">
                  <a:extLst>
                    <a:ext uri="{FF2B5EF4-FFF2-40B4-BE49-F238E27FC236}">
                      <a16:creationId xmlns:a16="http://schemas.microsoft.com/office/drawing/2014/main" id="{49CF539B-22E5-56D1-7021-04B13D6205F2}"/>
                    </a:ext>
                  </a:extLst>
                </p:cNvPr>
                <p:cNvSpPr/>
                <p:nvPr/>
              </p:nvSpPr>
              <p:spPr>
                <a:xfrm>
                  <a:off x="2315530" y="-1"/>
                  <a:ext cx="1778275" cy="326851"/>
                </a:xfrm>
                <a:prstGeom prst="rect">
                  <a:avLst/>
                </a:prstGeom>
                <a:solidFill>
                  <a:srgbClr val="FFFFFF"/>
                </a:solidFill>
                <a:ln w="9525" cap="flat">
                  <a:solidFill>
                    <a:srgbClr val="FFFFFF"/>
                  </a:solidFill>
                  <a:prstDash val="solid"/>
                  <a:round/>
                </a:ln>
                <a:effectLst/>
              </p:spPr>
              <p:txBody>
                <a:bodyPr wrap="square" lIns="22860" tIns="22860" rIns="22860" bIns="22860" numCol="1" anchor="ctr">
                  <a:noAutofit/>
                </a:bodyPr>
                <a:lstStyle/>
                <a:p>
                  <a:pPr defTabSz="228600">
                    <a:defRPr sz="1800">
                      <a:solidFill>
                        <a:srgbClr val="FFFFFF"/>
                      </a:solidFill>
                      <a:latin typeface="+mj-lt"/>
                      <a:ea typeface="+mj-ea"/>
                      <a:cs typeface="+mj-cs"/>
                      <a:sym typeface="Arial"/>
                    </a:defRPr>
                  </a:pPr>
                  <a:endParaRPr sz="900"/>
                </a:p>
              </p:txBody>
            </p:sp>
          </p:grpSp>
          <p:sp>
            <p:nvSpPr>
              <p:cNvPr id="27" name="Rectangle 229">
                <a:extLst>
                  <a:ext uri="{FF2B5EF4-FFF2-40B4-BE49-F238E27FC236}">
                    <a16:creationId xmlns:a16="http://schemas.microsoft.com/office/drawing/2014/main" id="{A0D352FD-AE59-8588-7CA8-D70F84349487}"/>
                  </a:ext>
                </a:extLst>
              </p:cNvPr>
              <p:cNvSpPr/>
              <p:nvPr/>
            </p:nvSpPr>
            <p:spPr>
              <a:xfrm>
                <a:off x="602303" y="274315"/>
                <a:ext cx="1785555" cy="353679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228600"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28" name="TextBox 8">
                <a:extLst>
                  <a:ext uri="{FF2B5EF4-FFF2-40B4-BE49-F238E27FC236}">
                    <a16:creationId xmlns:a16="http://schemas.microsoft.com/office/drawing/2014/main" id="{E957F919-0C19-28B0-AC0B-200DD109E336}"/>
                  </a:ext>
                </a:extLst>
              </p:cNvPr>
              <p:cNvSpPr txBox="1"/>
              <p:nvPr/>
            </p:nvSpPr>
            <p:spPr>
              <a:xfrm>
                <a:off x="389248" y="111397"/>
                <a:ext cx="4989167" cy="403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60" tIns="22860" rIns="22860" bIns="22860" numCol="1" anchor="t">
                <a:noAutofit/>
              </a:bodyPr>
              <a:lstStyle/>
              <a:p>
                <a:pPr defTabSz="228600">
                  <a:defRPr sz="1600">
                    <a:solidFill>
                      <a:srgbClr val="800000"/>
                    </a:solidFill>
                    <a:latin typeface="+mj-lt"/>
                    <a:ea typeface="+mj-ea"/>
                    <a:cs typeface="+mj-cs"/>
                    <a:sym typeface="Arial"/>
                  </a:defRPr>
                </a:pPr>
                <a:r>
                  <a:rPr sz="800"/>
                  <a:t>LHC design parameters for </a:t>
                </a:r>
                <a:r>
                  <a:rPr sz="800" b="1"/>
                  <a:t>Silicon crystals</a:t>
                </a:r>
              </a:p>
            </p:txBody>
          </p:sp>
          <p:pic>
            <p:nvPicPr>
              <p:cNvPr id="29" name="Picture 10" descr="Picture 10">
                <a:extLst>
                  <a:ext uri="{FF2B5EF4-FFF2-40B4-BE49-F238E27FC236}">
                    <a16:creationId xmlns:a16="http://schemas.microsoft.com/office/drawing/2014/main" id="{D0322570-D29E-7CFA-ACE7-BC128976449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620218" y="3907883"/>
                <a:ext cx="360002" cy="34363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0" name="Rectangle 18">
                <a:extLst>
                  <a:ext uri="{FF2B5EF4-FFF2-40B4-BE49-F238E27FC236}">
                    <a16:creationId xmlns:a16="http://schemas.microsoft.com/office/drawing/2014/main" id="{58C7A5D0-0DFB-C093-BF30-0EE04A5DAA9C}"/>
                  </a:ext>
                </a:extLst>
              </p:cNvPr>
              <p:cNvSpPr/>
              <p:nvPr/>
            </p:nvSpPr>
            <p:spPr>
              <a:xfrm>
                <a:off x="3580979" y="992274"/>
                <a:ext cx="87824" cy="199523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228600"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31" name="Straight Arrow Connector 17">
                <a:extLst>
                  <a:ext uri="{FF2B5EF4-FFF2-40B4-BE49-F238E27FC236}">
                    <a16:creationId xmlns:a16="http://schemas.microsoft.com/office/drawing/2014/main" id="{D0AA78BB-E2EC-F1C3-FB2E-D42BFEE43A68}"/>
                  </a:ext>
                </a:extLst>
              </p:cNvPr>
              <p:cNvSpPr/>
              <p:nvPr/>
            </p:nvSpPr>
            <p:spPr>
              <a:xfrm flipV="1">
                <a:off x="3335176" y="911009"/>
                <a:ext cx="532984" cy="466515"/>
              </a:xfrm>
              <a:prstGeom prst="line">
                <a:avLst/>
              </a:prstGeom>
              <a:noFill/>
              <a:ln w="25400" cap="flat">
                <a:solidFill>
                  <a:srgbClr val="8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22860" tIns="22860" rIns="22860" bIns="22860" numCol="1" anchor="t">
                <a:noAutofit/>
              </a:bodyPr>
              <a:lstStyle/>
              <a:p>
                <a:pPr defTabSz="228600">
                  <a:defRPr sz="1800"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32" name="TextBox 19">
                <a:extLst>
                  <a:ext uri="{FF2B5EF4-FFF2-40B4-BE49-F238E27FC236}">
                    <a16:creationId xmlns:a16="http://schemas.microsoft.com/office/drawing/2014/main" id="{4D4CFFA3-65D8-0C23-E59E-30B2419900C5}"/>
                  </a:ext>
                </a:extLst>
              </p:cNvPr>
              <p:cNvSpPr txBox="1"/>
              <p:nvPr/>
            </p:nvSpPr>
            <p:spPr>
              <a:xfrm rot="19060406">
                <a:off x="3341782" y="1092941"/>
                <a:ext cx="715988" cy="403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60" tIns="22860" rIns="22860" bIns="22860" numCol="1" anchor="t">
                <a:noAutofit/>
              </a:bodyPr>
              <a:lstStyle>
                <a:lvl1pPr algn="l" defTabSz="457200">
                  <a:defRPr sz="1600">
                    <a:solidFill>
                      <a:srgbClr val="800000"/>
                    </a:solidFill>
                    <a:latin typeface="+mj-lt"/>
                    <a:ea typeface="+mj-ea"/>
                    <a:cs typeface="+mj-cs"/>
                    <a:sym typeface="Arial"/>
                  </a:defRPr>
                </a:lvl1pPr>
              </a:lstStyle>
              <a:p>
                <a:r>
                  <a:rPr sz="800"/>
                  <a:t>4mm</a:t>
                </a:r>
              </a:p>
            </p:txBody>
          </p:sp>
          <p:sp>
            <p:nvSpPr>
              <p:cNvPr id="33" name="Rectangle 20">
                <a:extLst>
                  <a:ext uri="{FF2B5EF4-FFF2-40B4-BE49-F238E27FC236}">
                    <a16:creationId xmlns:a16="http://schemas.microsoft.com/office/drawing/2014/main" id="{A61DFD3E-4152-516A-C139-BDFF850748FC}"/>
                  </a:ext>
                </a:extLst>
              </p:cNvPr>
              <p:cNvSpPr/>
              <p:nvPr/>
            </p:nvSpPr>
            <p:spPr>
              <a:xfrm>
                <a:off x="1893418" y="1420654"/>
                <a:ext cx="258454" cy="191576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228600"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34" name="Straight Arrow Connector 22">
                <a:extLst>
                  <a:ext uri="{FF2B5EF4-FFF2-40B4-BE49-F238E27FC236}">
                    <a16:creationId xmlns:a16="http://schemas.microsoft.com/office/drawing/2014/main" id="{30086736-26AE-342B-DB5F-673ED6AF2802}"/>
                  </a:ext>
                </a:extLst>
              </p:cNvPr>
              <p:cNvSpPr/>
              <p:nvPr/>
            </p:nvSpPr>
            <p:spPr>
              <a:xfrm>
                <a:off x="1854794" y="1382405"/>
                <a:ext cx="330149" cy="243463"/>
              </a:xfrm>
              <a:prstGeom prst="line">
                <a:avLst/>
              </a:prstGeom>
              <a:noFill/>
              <a:ln w="25400" cap="flat">
                <a:solidFill>
                  <a:srgbClr val="8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22860" tIns="22860" rIns="22860" bIns="22860" numCol="1" anchor="t">
                <a:noAutofit/>
              </a:bodyPr>
              <a:lstStyle/>
              <a:p>
                <a:pPr defTabSz="228600">
                  <a:defRPr sz="1800"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35" name="Rectangle 28">
                <a:extLst>
                  <a:ext uri="{FF2B5EF4-FFF2-40B4-BE49-F238E27FC236}">
                    <a16:creationId xmlns:a16="http://schemas.microsoft.com/office/drawing/2014/main" id="{6C053572-737B-6AD5-C4AC-1E49A948FA8E}"/>
                  </a:ext>
                </a:extLst>
              </p:cNvPr>
              <p:cNvSpPr/>
              <p:nvPr/>
            </p:nvSpPr>
            <p:spPr>
              <a:xfrm>
                <a:off x="1471024" y="1567470"/>
                <a:ext cx="209712" cy="16363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FFFFFF"/>
                </a:solidFill>
                <a:prstDash val="solid"/>
                <a:round/>
              </a:ln>
              <a:effectLst/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228600">
                  <a:defRPr sz="1800">
                    <a:solidFill>
                      <a:srgbClr val="FFFFFF"/>
                    </a:solidFill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36" name="TextBox 25">
                <a:extLst>
                  <a:ext uri="{FF2B5EF4-FFF2-40B4-BE49-F238E27FC236}">
                    <a16:creationId xmlns:a16="http://schemas.microsoft.com/office/drawing/2014/main" id="{0EC5F434-3426-EE9D-38FB-98AD6D26F6BF}"/>
                  </a:ext>
                </a:extLst>
              </p:cNvPr>
              <p:cNvSpPr txBox="1"/>
              <p:nvPr/>
            </p:nvSpPr>
            <p:spPr>
              <a:xfrm rot="2531334">
                <a:off x="1519949" y="1613562"/>
                <a:ext cx="715987" cy="4038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60" tIns="22860" rIns="22860" bIns="22860" numCol="1" anchor="t">
                <a:noAutofit/>
              </a:bodyPr>
              <a:lstStyle>
                <a:lvl1pPr algn="l" defTabSz="457200">
                  <a:defRPr sz="1600">
                    <a:solidFill>
                      <a:srgbClr val="800000"/>
                    </a:solidFill>
                    <a:latin typeface="+mj-lt"/>
                    <a:ea typeface="+mj-ea"/>
                    <a:cs typeface="+mj-cs"/>
                    <a:sym typeface="Arial"/>
                  </a:defRPr>
                </a:lvl1pPr>
              </a:lstStyle>
              <a:p>
                <a:r>
                  <a:rPr sz="800"/>
                  <a:t>1mm</a:t>
                </a:r>
              </a:p>
            </p:txBody>
          </p:sp>
          <p:sp>
            <p:nvSpPr>
              <p:cNvPr id="37" name="Straight Arrow Connector 27">
                <a:extLst>
                  <a:ext uri="{FF2B5EF4-FFF2-40B4-BE49-F238E27FC236}">
                    <a16:creationId xmlns:a16="http://schemas.microsoft.com/office/drawing/2014/main" id="{047CE808-72FC-AB52-85DC-CC72FDF73ACF}"/>
                  </a:ext>
                </a:extLst>
              </p:cNvPr>
              <p:cNvSpPr/>
              <p:nvPr/>
            </p:nvSpPr>
            <p:spPr>
              <a:xfrm>
                <a:off x="1397968" y="680776"/>
                <a:ext cx="456827" cy="2749650"/>
              </a:xfrm>
              <a:prstGeom prst="line">
                <a:avLst/>
              </a:prstGeom>
              <a:noFill/>
              <a:ln w="25400" cap="flat">
                <a:solidFill>
                  <a:srgbClr val="800000"/>
                </a:solidFill>
                <a:prstDash val="solid"/>
                <a:round/>
                <a:headEnd type="triangle" w="med" len="med"/>
                <a:tailEnd type="triangle" w="med" len="med"/>
              </a:ln>
              <a:effectLst>
                <a:outerShdw blurRad="38100" dist="20000" dir="5400000" rotWithShape="0">
                  <a:srgbClr val="000000">
                    <a:alpha val="38000"/>
                  </a:srgbClr>
                </a:outerShdw>
              </a:effectLst>
            </p:spPr>
            <p:txBody>
              <a:bodyPr wrap="square" lIns="22860" tIns="22860" rIns="22860" bIns="22860" numCol="1" anchor="t">
                <a:noAutofit/>
              </a:bodyPr>
              <a:lstStyle/>
              <a:p>
                <a:pPr defTabSz="228600">
                  <a:defRPr sz="1800">
                    <a:latin typeface="+mj-lt"/>
                    <a:ea typeface="+mj-ea"/>
                    <a:cs typeface="+mj-cs"/>
                    <a:sym typeface="Arial"/>
                  </a:defRPr>
                </a:pPr>
                <a:endParaRPr sz="900"/>
              </a:p>
            </p:txBody>
          </p:sp>
          <p:sp>
            <p:nvSpPr>
              <p:cNvPr id="38" name="TextBox 29">
                <a:extLst>
                  <a:ext uri="{FF2B5EF4-FFF2-40B4-BE49-F238E27FC236}">
                    <a16:creationId xmlns:a16="http://schemas.microsoft.com/office/drawing/2014/main" id="{D477AAE1-3B30-BDCA-233A-DE178D5EB4B2}"/>
                  </a:ext>
                </a:extLst>
              </p:cNvPr>
              <p:cNvSpPr txBox="1"/>
              <p:nvPr/>
            </p:nvSpPr>
            <p:spPr>
              <a:xfrm rot="15636127">
                <a:off x="960042" y="1833630"/>
                <a:ext cx="861599" cy="40379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60" tIns="22860" rIns="22860" bIns="22860" numCol="1" anchor="t">
                <a:noAutofit/>
              </a:bodyPr>
              <a:lstStyle>
                <a:lvl1pPr algn="l" defTabSz="457200">
                  <a:defRPr sz="1600">
                    <a:solidFill>
                      <a:srgbClr val="800000"/>
                    </a:solidFill>
                    <a:latin typeface="+mj-lt"/>
                    <a:ea typeface="+mj-ea"/>
                    <a:cs typeface="+mj-cs"/>
                    <a:sym typeface="Arial"/>
                  </a:defRPr>
                </a:lvl1pPr>
              </a:lstStyle>
              <a:p>
                <a:r>
                  <a:rPr sz="800"/>
                  <a:t>50mm</a:t>
                </a:r>
              </a:p>
            </p:txBody>
          </p:sp>
          <p:sp>
            <p:nvSpPr>
              <p:cNvPr id="39" name="TextBox 9">
                <a:extLst>
                  <a:ext uri="{FF2B5EF4-FFF2-40B4-BE49-F238E27FC236}">
                    <a16:creationId xmlns:a16="http://schemas.microsoft.com/office/drawing/2014/main" id="{8066CABD-CB8B-EBFE-E0E2-31A0D6775646}"/>
                  </a:ext>
                </a:extLst>
              </p:cNvPr>
              <p:cNvSpPr txBox="1"/>
              <p:nvPr/>
            </p:nvSpPr>
            <p:spPr>
              <a:xfrm>
                <a:off x="1814251" y="3877802"/>
                <a:ext cx="2139162" cy="52097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  </a:ext>
              </a:extLst>
            </p:spPr>
            <p:txBody>
              <a:bodyPr wrap="square" lIns="22860" tIns="22860" rIns="22860" bIns="22860" numCol="1" anchor="ctr">
                <a:noAutofit/>
              </a:bodyPr>
              <a:lstStyle/>
              <a:p>
                <a:pPr defTabSz="228600">
                  <a:defRPr sz="1800">
                    <a:latin typeface="+mj-lt"/>
                    <a:ea typeface="+mj-ea"/>
                    <a:cs typeface="+mj-cs"/>
                    <a:sym typeface="Arial"/>
                  </a:defRPr>
                </a:pPr>
                <a:r>
                  <a:rPr sz="900"/>
                  <a:t>Bending </a:t>
                </a:r>
                <a:r>
                  <a:rPr sz="900">
                    <a:solidFill>
                      <a:srgbClr val="800000"/>
                    </a:solidFill>
                  </a:rPr>
                  <a:t>50μrad</a:t>
                </a:r>
              </a:p>
            </p:txBody>
          </p:sp>
        </p:grpSp>
        <p:sp>
          <p:nvSpPr>
            <p:cNvPr id="23" name="Rectangle 5">
              <a:extLst>
                <a:ext uri="{FF2B5EF4-FFF2-40B4-BE49-F238E27FC236}">
                  <a16:creationId xmlns:a16="http://schemas.microsoft.com/office/drawing/2014/main" id="{C683C24C-CABD-5B03-17B5-B09914D0BBA1}"/>
                </a:ext>
              </a:extLst>
            </p:cNvPr>
            <p:cNvSpPr/>
            <p:nvPr/>
          </p:nvSpPr>
          <p:spPr>
            <a:xfrm>
              <a:off x="1428203" y="2498774"/>
              <a:ext cx="204249" cy="227064"/>
            </a:xfrm>
            <a:prstGeom prst="rect">
              <a:avLst/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22860" tIns="22860" rIns="22860" bIns="22860" numCol="1" anchor="ctr">
              <a:noAutofit/>
            </a:bodyPr>
            <a:lstStyle/>
            <a:p>
              <a:pPr defTabSz="228600">
                <a:defRPr sz="1800">
                  <a:solidFill>
                    <a:srgbClr val="FFFFFF"/>
                  </a:solidFill>
                  <a:latin typeface="+mj-lt"/>
                  <a:ea typeface="+mj-ea"/>
                  <a:cs typeface="+mj-cs"/>
                  <a:sym typeface="Arial"/>
                </a:defRPr>
              </a:pPr>
              <a:endParaRPr sz="900"/>
            </a:p>
          </p:txBody>
        </p:sp>
        <p:sp>
          <p:nvSpPr>
            <p:cNvPr id="24" name="TextBox 4">
              <a:extLst>
                <a:ext uri="{FF2B5EF4-FFF2-40B4-BE49-F238E27FC236}">
                  <a16:creationId xmlns:a16="http://schemas.microsoft.com/office/drawing/2014/main" id="{23590DD9-AF59-C2D3-79E7-FFAA0FB6352F}"/>
                </a:ext>
              </a:extLst>
            </p:cNvPr>
            <p:cNvSpPr txBox="1"/>
            <p:nvPr/>
          </p:nvSpPr>
          <p:spPr>
            <a:xfrm rot="20048890">
              <a:off x="890363" y="2522422"/>
              <a:ext cx="847280" cy="4037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2860" tIns="22860" rIns="22860" bIns="22860" numCol="1" anchor="t">
              <a:noAutofit/>
            </a:bodyPr>
            <a:lstStyle>
              <a:lvl1pPr algn="l" defTabSz="457200">
                <a:defRPr sz="1600" b="1"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rPr sz="800"/>
                <a:t>Beam</a:t>
              </a:r>
            </a:p>
          </p:txBody>
        </p:sp>
      </p:grpSp>
      <p:sp>
        <p:nvSpPr>
          <p:cNvPr id="42" name="Rectangle">
            <a:extLst>
              <a:ext uri="{FF2B5EF4-FFF2-40B4-BE49-F238E27FC236}">
                <a16:creationId xmlns:a16="http://schemas.microsoft.com/office/drawing/2014/main" id="{65541251-F74F-C839-70F1-E87B05639F8A}"/>
              </a:ext>
            </a:extLst>
          </p:cNvPr>
          <p:cNvSpPr/>
          <p:nvPr/>
        </p:nvSpPr>
        <p:spPr>
          <a:xfrm>
            <a:off x="4125829" y="2625556"/>
            <a:ext cx="2653192" cy="553721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25400" tIns="25400" rIns="25400" bIns="25400" anchor="ctr"/>
          <a:lstStyle/>
          <a:p>
            <a:pPr marL="243840" indent="-243840" defTabSz="325120">
              <a:spcBef>
                <a:spcPts val="250"/>
              </a:spcBef>
              <a:defRPr sz="2200">
                <a:solidFill>
                  <a:srgbClr val="0093BE"/>
                </a:solidFill>
                <a:latin typeface="+mj-lt"/>
                <a:ea typeface="+mj-ea"/>
                <a:cs typeface="+mj-cs"/>
                <a:sym typeface="Arial"/>
              </a:defRPr>
            </a:pPr>
            <a:endParaRPr sz="1100"/>
          </a:p>
        </p:txBody>
      </p:sp>
      <p:sp>
        <p:nvSpPr>
          <p:cNvPr id="43" name="Rectangle">
            <a:extLst>
              <a:ext uri="{FF2B5EF4-FFF2-40B4-BE49-F238E27FC236}">
                <a16:creationId xmlns:a16="http://schemas.microsoft.com/office/drawing/2014/main" id="{D68956DA-E586-E42C-34EA-769E442EA93A}"/>
              </a:ext>
            </a:extLst>
          </p:cNvPr>
          <p:cNvSpPr/>
          <p:nvPr/>
        </p:nvSpPr>
        <p:spPr>
          <a:xfrm>
            <a:off x="3828777" y="4408881"/>
            <a:ext cx="2365880" cy="712130"/>
          </a:xfrm>
          <a:prstGeom prst="rect">
            <a:avLst/>
          </a:prstGeom>
          <a:ln w="25400">
            <a:solidFill>
              <a:srgbClr val="FF2600"/>
            </a:solidFill>
            <a:miter lim="400000"/>
          </a:ln>
        </p:spPr>
        <p:txBody>
          <a:bodyPr lIns="25400" tIns="25400" rIns="25400" bIns="25400" anchor="ctr"/>
          <a:lstStyle/>
          <a:p>
            <a:pPr marL="243840" indent="-243840" defTabSz="325120">
              <a:spcBef>
                <a:spcPts val="250"/>
              </a:spcBef>
              <a:defRPr sz="2200">
                <a:solidFill>
                  <a:srgbClr val="0093BE"/>
                </a:solidFill>
                <a:latin typeface="+mj-lt"/>
                <a:ea typeface="+mj-ea"/>
                <a:cs typeface="+mj-cs"/>
                <a:sym typeface="Arial"/>
              </a:defRPr>
            </a:pPr>
            <a:endParaRPr sz="1100"/>
          </a:p>
        </p:txBody>
      </p:sp>
      <p:pic>
        <p:nvPicPr>
          <p:cNvPr id="44" name="Cry-coll.png" descr="Cry-coll.png">
            <a:extLst>
              <a:ext uri="{FF2B5EF4-FFF2-40B4-BE49-F238E27FC236}">
                <a16:creationId xmlns:a16="http://schemas.microsoft.com/office/drawing/2014/main" id="{9C32DF1E-80F3-2719-19B9-CC9970F45094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 l="18963" t="21113" r="11365" b="23103"/>
          <a:stretch>
            <a:fillRect/>
          </a:stretch>
        </p:blipFill>
        <p:spPr>
          <a:xfrm>
            <a:off x="7876321" y="1101383"/>
            <a:ext cx="3774439" cy="2098306"/>
          </a:xfrm>
          <a:prstGeom prst="rect">
            <a:avLst/>
          </a:prstGeom>
          <a:ln w="12700">
            <a:solidFill>
              <a:srgbClr val="0433FF"/>
            </a:solidFill>
            <a:miter lim="400000"/>
          </a:ln>
        </p:spPr>
      </p:pic>
      <p:grpSp>
        <p:nvGrpSpPr>
          <p:cNvPr id="45" name="Group">
            <a:extLst>
              <a:ext uri="{FF2B5EF4-FFF2-40B4-BE49-F238E27FC236}">
                <a16:creationId xmlns:a16="http://schemas.microsoft.com/office/drawing/2014/main" id="{1CC1BB3F-33E5-BDA3-D420-B5B3491AEC78}"/>
              </a:ext>
            </a:extLst>
          </p:cNvPr>
          <p:cNvGrpSpPr/>
          <p:nvPr/>
        </p:nvGrpSpPr>
        <p:grpSpPr>
          <a:xfrm>
            <a:off x="7365757" y="3402507"/>
            <a:ext cx="5149294" cy="3529016"/>
            <a:chOff x="0" y="0"/>
            <a:chExt cx="10298585" cy="7058029"/>
          </a:xfrm>
        </p:grpSpPr>
        <p:pic>
          <p:nvPicPr>
            <p:cNvPr id="46" name="Screenshot 2019-07-11 at 22.19.47.png" descr="Screenshot 2019-07-11 at 22.19.47.png">
              <a:extLst>
                <a:ext uri="{FF2B5EF4-FFF2-40B4-BE49-F238E27FC236}">
                  <a16:creationId xmlns:a16="http://schemas.microsoft.com/office/drawing/2014/main" id="{B855D252-FF65-E316-A20F-B7332399C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0" y="0"/>
              <a:ext cx="9453751" cy="5745743"/>
            </a:xfrm>
            <a:prstGeom prst="rect">
              <a:avLst/>
            </a:prstGeom>
            <a:ln w="25400" cap="flat">
              <a:solidFill>
                <a:srgbClr val="0433FF"/>
              </a:solidFill>
              <a:prstDash val="solid"/>
              <a:miter lim="400000"/>
            </a:ln>
            <a:effectLst/>
          </p:spPr>
        </p:pic>
        <p:sp>
          <p:nvSpPr>
            <p:cNvPr id="47" name="TCP =  primary collimator…">
              <a:extLst>
                <a:ext uri="{FF2B5EF4-FFF2-40B4-BE49-F238E27FC236}">
                  <a16:creationId xmlns:a16="http://schemas.microsoft.com/office/drawing/2014/main" id="{F7C25DEA-E81B-0D2B-BAE0-418E63E5242E}"/>
                </a:ext>
              </a:extLst>
            </p:cNvPr>
            <p:cNvSpPr txBox="1"/>
            <p:nvPr/>
          </p:nvSpPr>
          <p:spPr>
            <a:xfrm>
              <a:off x="5104962" y="5783482"/>
              <a:ext cx="5193624" cy="127454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25400" tIns="25400" rIns="25400" bIns="25400" numCol="1" anchor="ctr">
              <a:noAutofit/>
            </a:bodyPr>
            <a:lstStyle/>
            <a:p>
              <a:pPr defTabSz="292100">
                <a:lnSpc>
                  <a:spcPct val="80000"/>
                </a:lnSpc>
                <a:tabLst>
                  <a:tab pos="508000" algn="l"/>
                  <a:tab pos="698500" algn="l"/>
                </a:tabLst>
                <a:defRPr sz="2400" i="1"/>
              </a:pPr>
              <a:r>
                <a:rPr sz="1200"/>
                <a:t>TCP	= 	primary collimator</a:t>
              </a:r>
            </a:p>
            <a:p>
              <a:pPr defTabSz="292100">
                <a:lnSpc>
                  <a:spcPct val="80000"/>
                </a:lnSpc>
                <a:tabLst>
                  <a:tab pos="508000" algn="l"/>
                  <a:tab pos="698500" algn="l"/>
                </a:tabLst>
                <a:defRPr sz="2400" i="1"/>
              </a:pPr>
              <a:r>
                <a:rPr sz="1200"/>
                <a:t>TCSG	= 	secondary collimator</a:t>
              </a:r>
            </a:p>
            <a:p>
              <a:pPr defTabSz="292100">
                <a:lnSpc>
                  <a:spcPct val="80000"/>
                </a:lnSpc>
                <a:tabLst>
                  <a:tab pos="508000" algn="l"/>
                  <a:tab pos="698500" algn="l"/>
                </a:tabLst>
                <a:defRPr sz="2400" i="1"/>
              </a:pPr>
              <a:r>
                <a:rPr sz="1200"/>
                <a:t>TCLA	= 	shower absorber</a:t>
              </a:r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E0E644BE-AB3C-CD64-DF7B-BEA3199EC379}"/>
              </a:ext>
            </a:extLst>
          </p:cNvPr>
          <p:cNvSpPr txBox="1"/>
          <p:nvPr/>
        </p:nvSpPr>
        <p:spPr>
          <a:xfrm>
            <a:off x="542526" y="5513610"/>
            <a:ext cx="6096068" cy="73385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en-CH" sz="2150" b="1" i="1" dirty="0">
                <a:solidFill>
                  <a:srgbClr val="FF0000"/>
                </a:solidFill>
                <a:latin typeface="Helvetica"/>
                <a:ea typeface="Helvetica"/>
                <a:cs typeface="Helvetica"/>
                <a:sym typeface="Helvetica"/>
              </a:rPr>
              <a:t>Crystal collimation: Needed at the HL-LHC for the collimation of lead ion beams!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08F38CD-AB84-ED14-76A4-9484DC472FEE}"/>
              </a:ext>
            </a:extLst>
          </p:cNvPr>
          <p:cNvSpPr txBox="1"/>
          <p:nvPr/>
        </p:nvSpPr>
        <p:spPr>
          <a:xfrm>
            <a:off x="8052454" y="608751"/>
            <a:ext cx="3353483" cy="40299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5719" tIns="35719" rIns="35719" bIns="35719" numCol="1" spcCol="38100" rtlCol="0" anchor="ctr">
            <a:spAutoFit/>
          </a:bodyPr>
          <a:lstStyle/>
          <a:p>
            <a:pPr algn="ctr" defTabSz="410766" hangingPunct="0"/>
            <a:r>
              <a:rPr lang="en-CH" sz="2150" i="1" dirty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Crystal collimation scheme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 advAuto="0"/>
      <p:bldP spid="44" grpId="0" animBg="1" advAuto="0"/>
      <p:bldP spid="45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9E2234-3E39-F9FA-8CF8-FDA9ACD1FC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4F7A7-9F3C-049A-EE9F-1955422226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CERN-DQW Series, Qualified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DB43564-97B2-300B-DC04-8CCC909234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05510" y="2313748"/>
            <a:ext cx="5522381" cy="367553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9DEABE8-384A-0427-3B12-DE499322A9F4}"/>
                  </a:ext>
                </a:extLst>
              </p:cNvPr>
              <p:cNvSpPr txBox="1"/>
              <p:nvPr/>
            </p:nvSpPr>
            <p:spPr>
              <a:xfrm>
                <a:off x="4968736" y="1270869"/>
                <a:ext cx="6853665" cy="74879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133" dirty="0"/>
                  <a:t>3</a:t>
                </a:r>
                <a:r>
                  <a:rPr lang="en-US" sz="2133" baseline="30000" dirty="0"/>
                  <a:t>rd</a:t>
                </a:r>
                <a:r>
                  <a:rPr lang="en-US" sz="2133" dirty="0"/>
                  <a:t> test beyond the specification with </a:t>
                </a:r>
                <a14:m>
                  <m:oMath xmlns:m="http://schemas.openxmlformats.org/officeDocument/2006/math">
                    <m:r>
                      <a:rPr lang="en-US" sz="2133" i="1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sz="2133">
                        <a:latin typeface="Cambria Math" panose="02040503050406030204" pitchFamily="18" charset="0"/>
                      </a:rPr>
                      <m:t>μm</m:t>
                    </m:r>
                  </m:oMath>
                </a14:m>
                <a:r>
                  <a:rPr lang="en-US" sz="2133" dirty="0"/>
                  <a:t> additional chemistry of HOMs 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133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133" i="1">
                            <a:latin typeface="Cambria Math" panose="02040503050406030204" pitchFamily="18" charset="0"/>
                          </a:rPr>
                          <m:t>120</m:t>
                        </m:r>
                      </m:e>
                      <m:sup>
                        <m:r>
                          <a:rPr lang="en-US" sz="2133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2133" dirty="0"/>
                  <a:t>deg vacuum bake </a:t>
                </a:r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ECE22811-D732-8857-358D-D03770E766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68736" y="1270869"/>
                <a:ext cx="6853665" cy="748795"/>
              </a:xfrm>
              <a:prstGeom prst="rect">
                <a:avLst/>
              </a:prstGeom>
              <a:blipFill>
                <a:blip r:embed="rId3"/>
                <a:stretch>
                  <a:fillRect l="-1296" t="-5000" r="-556" b="-15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D7E229FA-DEB5-9DF3-58AC-E128BCEDE5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7435" y="997513"/>
            <a:ext cx="3743829" cy="499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882508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C633F8-3318-BD8F-E8EF-E6417A8660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F5039-AC24-33D0-CD86-9D365CFBE7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Industrial DQW Series (RI)</a:t>
            </a: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54F098BD-7F61-700C-7F20-9E4EF627B8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8339" y="1044626"/>
            <a:ext cx="10560000" cy="116530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1</a:t>
            </a:r>
            <a:r>
              <a:rPr lang="en-US" baseline="30000" dirty="0"/>
              <a:t>st</a:t>
            </a:r>
            <a:r>
              <a:rPr lang="en-US" dirty="0"/>
              <a:t> pre-series jacketed cavity with excellent results, metrology to be finalized before acceptance</a:t>
            </a:r>
          </a:p>
          <a:p>
            <a:pPr algn="l"/>
            <a:r>
              <a:rPr lang="en-US" dirty="0"/>
              <a:t>2</a:t>
            </a:r>
            <a:r>
              <a:rPr lang="en-US" baseline="30000" dirty="0"/>
              <a:t>nd</a:t>
            </a:r>
            <a:r>
              <a:rPr lang="en-US" dirty="0"/>
              <a:t> cavity in metrology and cold tests soon</a:t>
            </a:r>
          </a:p>
        </p:txBody>
      </p:sp>
      <p:pic>
        <p:nvPicPr>
          <p:cNvPr id="9" name="Picture 8" descr="A diagram of a voltage&#10;&#10;Description automatically generated">
            <a:extLst>
              <a:ext uri="{FF2B5EF4-FFF2-40B4-BE49-F238E27FC236}">
                <a16:creationId xmlns:a16="http://schemas.microsoft.com/office/drawing/2014/main" id="{34152C49-7B1C-6755-452F-BC2B4172EBF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2400483"/>
            <a:ext cx="5139112" cy="4019859"/>
          </a:xfrm>
          <a:prstGeom prst="rect">
            <a:avLst/>
          </a:prstGeom>
        </p:spPr>
      </p:pic>
      <p:pic>
        <p:nvPicPr>
          <p:cNvPr id="11" name="Picture 10" descr="A large metal box with wires and cables&#10;&#10;Description automatically generated">
            <a:extLst>
              <a:ext uri="{FF2B5EF4-FFF2-40B4-BE49-F238E27FC236}">
                <a16:creationId xmlns:a16="http://schemas.microsoft.com/office/drawing/2014/main" id="{12511297-5EBD-0710-1B2C-588988823C8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232"/>
          <a:stretch/>
        </p:blipFill>
        <p:spPr>
          <a:xfrm>
            <a:off x="1298376" y="2354551"/>
            <a:ext cx="3019625" cy="3412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079596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0820EF-6EC5-3173-A8F3-045417DC2F0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D6EDC0-3C9C-C94A-3023-E0A2A3081C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1260" y="108455"/>
            <a:ext cx="10073252" cy="1028732"/>
          </a:xfrm>
        </p:spPr>
        <p:txBody>
          <a:bodyPr>
            <a:normAutofit fontScale="90000"/>
          </a:bodyPr>
          <a:lstStyle/>
          <a:p>
            <a:r>
              <a:rPr lang="en-GB" sz="3600" dirty="0"/>
              <a:t>RFD Cold Mass Assembly – UK1 Collaboration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64EC4-8B65-1325-12FD-237889A8B7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1109212"/>
            <a:ext cx="6029612" cy="526476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sz="2200" dirty="0"/>
              <a:t>Lowering of Top plate to Cavity String successful !!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/>
              <a:t>Since last PSM (July), important alignment issue between top plate and cavity string corrected with some non-conformities (not ideal but ok)</a:t>
            </a:r>
          </a:p>
          <a:p>
            <a:pPr marL="0" indent="0">
              <a:buNone/>
            </a:pPr>
            <a:endParaRPr lang="en-GB" sz="2200" dirty="0"/>
          </a:p>
          <a:p>
            <a:pPr marL="0" indent="0">
              <a:buNone/>
            </a:pPr>
            <a:r>
              <a:rPr lang="en-GB" sz="2200" dirty="0">
                <a:solidFill>
                  <a:srgbClr val="00B050"/>
                </a:solidFill>
              </a:rPr>
              <a:t>Delivered to CERN in time in October for installation deadline in the SPS Test-facility!</a:t>
            </a:r>
          </a:p>
          <a:p>
            <a:pPr marL="0" indent="0">
              <a:buNone/>
            </a:pPr>
            <a:endParaRPr lang="en-GB" sz="2200" dirty="0">
              <a:solidFill>
                <a:srgbClr val="00B050"/>
              </a:solidFill>
            </a:endParaRPr>
          </a:p>
          <a:p>
            <a:pPr>
              <a:buFont typeface="Wingdings" pitchFamily="2" charset="2"/>
              <a:buChar char="è"/>
            </a:pPr>
            <a:r>
              <a:rPr lang="en-GB" sz="2200" dirty="0">
                <a:solidFill>
                  <a:srgbClr val="C00000"/>
                </a:solidFill>
                <a:sym typeface="Wingdings" pitchFamily="2" charset="2"/>
              </a:rPr>
              <a:t>Unfortunately observed major Nonconformities following reception tests @ CERN</a:t>
            </a:r>
          </a:p>
          <a:p>
            <a:pPr marL="0" indent="0">
              <a:buNone/>
            </a:pPr>
            <a:endParaRPr lang="en-GB" sz="2200" dirty="0">
              <a:solidFill>
                <a:srgbClr val="C00000"/>
              </a:solidFill>
              <a:sym typeface="Wingdings" pitchFamily="2" charset="2"/>
            </a:endParaRPr>
          </a:p>
          <a:p>
            <a:pPr marL="0" indent="0">
              <a:buNone/>
            </a:pPr>
            <a:r>
              <a:rPr lang="en-GB" sz="2200" dirty="0">
                <a:solidFill>
                  <a:srgbClr val="C00000"/>
                </a:solidFill>
                <a:sym typeface="Wingdings" pitchFamily="2" charset="2"/>
              </a:rPr>
              <a:t>Electrical Short of coupler to ground / housing &amp; vacuum leak</a:t>
            </a:r>
          </a:p>
          <a:p>
            <a:pPr marL="0" indent="0">
              <a:buNone/>
            </a:pPr>
            <a:endParaRPr lang="en-GB" sz="2200" dirty="0">
              <a:solidFill>
                <a:srgbClr val="C00000"/>
              </a:solidFill>
              <a:sym typeface="Wingdings" pitchFamily="2" charset="2"/>
            </a:endParaRPr>
          </a:p>
          <a:p>
            <a:pPr>
              <a:buFont typeface="Wingdings" pitchFamily="2" charset="2"/>
              <a:buChar char="è"/>
            </a:pPr>
            <a:r>
              <a:rPr lang="en-GB" sz="2200" dirty="0">
                <a:solidFill>
                  <a:srgbClr val="C00000"/>
                </a:solidFill>
                <a:sym typeface="Wingdings" pitchFamily="2" charset="2"/>
              </a:rPr>
              <a:t>Will NOT be installed in the SPS in YETS 23 / 24</a:t>
            </a:r>
          </a:p>
          <a:p>
            <a:pPr>
              <a:buFont typeface="Wingdings" pitchFamily="2" charset="2"/>
              <a:buChar char="è"/>
            </a:pPr>
            <a:endParaRPr lang="en-GB" sz="2200" dirty="0">
              <a:solidFill>
                <a:srgbClr val="00B050"/>
              </a:solidFill>
              <a:sym typeface="Wingdings" pitchFamily="2" charset="2"/>
            </a:endParaRPr>
          </a:p>
          <a:p>
            <a:pPr>
              <a:buClr>
                <a:srgbClr val="00B050"/>
              </a:buClr>
              <a:buFont typeface="Wingdings" pitchFamily="2" charset="2"/>
              <a:buChar char="è"/>
            </a:pPr>
            <a:r>
              <a:rPr lang="en-GB" sz="2200" b="1" dirty="0">
                <a:solidFill>
                  <a:srgbClr val="00B050"/>
                </a:solidFill>
                <a:sym typeface="Wingdings" pitchFamily="2" charset="2"/>
              </a:rPr>
              <a:t>But important lessons learned for series production with UK and AUP / TRIUMF!!!!!!</a:t>
            </a:r>
            <a:endParaRPr lang="en-GB" sz="2200" b="1" dirty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en-GB" sz="2200" b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CC6F9224-4B4E-6902-B6E7-E2A31103F9A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4385"/>
          <a:stretch/>
        </p:blipFill>
        <p:spPr>
          <a:xfrm>
            <a:off x="6380065" y="2084851"/>
            <a:ext cx="5780768" cy="369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1265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>
            <a:extLst>
              <a:ext uri="{FF2B5EF4-FFF2-40B4-BE49-F238E27FC236}">
                <a16:creationId xmlns:a16="http://schemas.microsoft.com/office/drawing/2014/main" id="{828923FA-AB49-D746-8A43-D29A7E28FB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4680" y="-287010"/>
            <a:ext cx="12192000" cy="6846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5BA8BA4-7503-7E47-A7A9-F205AA4064AB}"/>
              </a:ext>
            </a:extLst>
          </p:cNvPr>
          <p:cNvCxnSpPr/>
          <p:nvPr/>
        </p:nvCxnSpPr>
        <p:spPr>
          <a:xfrm>
            <a:off x="7353174" y="834143"/>
            <a:ext cx="0" cy="4800533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F4A4260F-2E52-9A49-8085-BDB8E94055F2}"/>
              </a:ext>
            </a:extLst>
          </p:cNvPr>
          <p:cNvSpPr txBox="1"/>
          <p:nvPr/>
        </p:nvSpPr>
        <p:spPr>
          <a:xfrm flipH="1">
            <a:off x="6509696" y="4601421"/>
            <a:ext cx="268829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133" b="1" i="0" u="none" strike="noStrike" kern="1200" cap="none" spc="0" normalizeH="0" baseline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Run3  operation</a:t>
            </a:r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301163C2-1C1A-7143-BBAA-83E2121358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712000" y="649800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DCA1C4-9514-7B4F-976F-D92F7E296653}" type="slidenum">
              <a:rPr lang="fr-FR" smtClean="0"/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sz="1200" b="0" i="0" u="none" strike="noStrike" kern="1200" cap="none" spc="0" normalizeH="0" baseline="0" noProof="0" dirty="0">
              <a:ln>
                <a:noFill/>
              </a:ln>
              <a:solidFill>
                <a:srgbClr val="64BCD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BA297DD-3F8D-EC40-958F-5D0D26D79097}"/>
              </a:ext>
            </a:extLst>
          </p:cNvPr>
          <p:cNvSpPr txBox="1"/>
          <p:nvPr/>
        </p:nvSpPr>
        <p:spPr>
          <a:xfrm>
            <a:off x="3215680" y="1009134"/>
            <a:ext cx="14398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Approval of </a:t>
            </a:r>
          </a:p>
          <a:p>
            <a:r>
              <a:rPr lang="en-US" sz="1400" dirty="0"/>
              <a:t>HL-LHC Project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707762C-DF95-8B45-8F7B-44D0AF5B9EFA}"/>
              </a:ext>
            </a:extLst>
          </p:cNvPr>
          <p:cNvCxnSpPr/>
          <p:nvPr/>
        </p:nvCxnSpPr>
        <p:spPr>
          <a:xfrm>
            <a:off x="3143672" y="91312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DE5083B5-70E5-7E44-8353-87021E97C7BF}"/>
              </a:ext>
            </a:extLst>
          </p:cNvPr>
          <p:cNvCxnSpPr/>
          <p:nvPr/>
        </p:nvCxnSpPr>
        <p:spPr>
          <a:xfrm>
            <a:off x="623392" y="919456"/>
            <a:ext cx="0" cy="4800533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3CF64E8C-560F-6840-BCF9-F089A648EB5D}"/>
              </a:ext>
            </a:extLst>
          </p:cNvPr>
          <p:cNvSpPr txBox="1"/>
          <p:nvPr/>
        </p:nvSpPr>
        <p:spPr>
          <a:xfrm>
            <a:off x="599392" y="1035556"/>
            <a:ext cx="163859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EU funded </a:t>
            </a:r>
            <a:r>
              <a:rPr lang="en-US" sz="1400" dirty="0" err="1"/>
              <a:t>HiLumi</a:t>
            </a:r>
            <a:endParaRPr lang="en-US" sz="1400" dirty="0"/>
          </a:p>
          <a:p>
            <a:r>
              <a:rPr lang="en-US" sz="1400" dirty="0"/>
              <a:t>Design Study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C78A5286-010B-1769-01C5-3699D371A185}"/>
              </a:ext>
            </a:extLst>
          </p:cNvPr>
          <p:cNvCxnSpPr/>
          <p:nvPr/>
        </p:nvCxnSpPr>
        <p:spPr>
          <a:xfrm>
            <a:off x="9890836" y="1028733"/>
            <a:ext cx="0" cy="4800533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255E500-5337-36D8-0F0C-9284763BA859}"/>
              </a:ext>
            </a:extLst>
          </p:cNvPr>
          <p:cNvSpPr txBox="1"/>
          <p:nvPr/>
        </p:nvSpPr>
        <p:spPr>
          <a:xfrm>
            <a:off x="9950686" y="1143277"/>
            <a:ext cx="16674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HL-LHC Operation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FCCAFDC-7348-9D64-DA21-8B969B49F8B8}"/>
              </a:ext>
            </a:extLst>
          </p:cNvPr>
          <p:cNvSpPr txBox="1"/>
          <p:nvPr/>
        </p:nvSpPr>
        <p:spPr>
          <a:xfrm>
            <a:off x="6529197" y="1124502"/>
            <a:ext cx="11656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We are here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4015367-E080-326B-FAC4-2D113B61A3C4}"/>
              </a:ext>
            </a:extLst>
          </p:cNvPr>
          <p:cNvSpPr txBox="1"/>
          <p:nvPr/>
        </p:nvSpPr>
        <p:spPr>
          <a:xfrm>
            <a:off x="237229" y="5027005"/>
            <a:ext cx="11735832" cy="183672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endParaRPr lang="en-US" sz="1867" b="1" dirty="0">
              <a:solidFill>
                <a:srgbClr val="00B050"/>
              </a:solidFill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r>
              <a:rPr lang="en-US" sz="1867" b="1" dirty="0">
                <a:solidFill>
                  <a:srgbClr val="00B050"/>
                </a:solidFill>
                <a:sym typeface="Wingdings" pitchFamily="2" charset="2"/>
              </a:rPr>
              <a:t>&lt; 2 years until start of Long Shutdown 3</a:t>
            </a:r>
            <a:endParaRPr lang="en-US" sz="1867" b="1" dirty="0">
              <a:solidFill>
                <a:srgbClr val="00B050"/>
              </a:solidFill>
              <a:latin typeface="Arial"/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endParaRPr lang="en-US" sz="1867" b="1" u="sng" dirty="0">
              <a:solidFill>
                <a:srgbClr val="00B050"/>
              </a:solidFill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r>
              <a:rPr lang="en-US" sz="1867" b="1" u="sng" dirty="0">
                <a:solidFill>
                  <a:srgbClr val="00B050"/>
                </a:solidFill>
                <a:sym typeface="Wingdings" pitchFamily="2" charset="2"/>
              </a:rPr>
              <a:t>The project is ready for installation start in 2026!  endorsed by 2023 C&amp;SR</a:t>
            </a:r>
            <a:endParaRPr lang="en-US" sz="1867" b="1" u="sng" dirty="0">
              <a:solidFill>
                <a:srgbClr val="FF0000"/>
              </a:solidFill>
              <a:latin typeface="Arial"/>
              <a:sym typeface="Wingdings" pitchFamily="2" charset="2"/>
            </a:endParaRPr>
          </a:p>
          <a:p>
            <a:pPr marL="342900" lvl="0" indent="-342900" algn="ctr">
              <a:spcAft>
                <a:spcPts val="600"/>
              </a:spcAft>
              <a:buFont typeface="Wingdings" pitchFamily="2" charset="2"/>
              <a:buChar char="è"/>
              <a:defRPr/>
            </a:pPr>
            <a:endParaRPr lang="en-US" sz="1867" b="1" dirty="0">
              <a:solidFill>
                <a:srgbClr val="00B050"/>
              </a:solidFill>
              <a:sym typeface="Wingdings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81610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2000"/>
                            </p:stCondLst>
                            <p:childTnLst>
                              <p:par>
                                <p:cTn id="6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000"/>
                            </p:stCondLst>
                            <p:childTnLst>
                              <p:par>
                                <p:cTn id="9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9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3" grpId="0"/>
      <p:bldP spid="17" grpId="0"/>
      <p:bldP spid="19" grpId="0"/>
      <p:bldP spid="20" grpId="0"/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7E35C8C-5D66-BB8A-BC95-5BA337CC2B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EB8A6C-7285-B218-82F0-ABEE11B398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6000" y="22793"/>
            <a:ext cx="10560000" cy="720000"/>
          </a:xfrm>
        </p:spPr>
        <p:txBody>
          <a:bodyPr/>
          <a:lstStyle/>
          <a:p>
            <a:r>
              <a:rPr lang="en-US" dirty="0"/>
              <a:t>AUP Crab Cavity production with </a:t>
            </a:r>
            <a:r>
              <a:rPr lang="en-US" dirty="0" err="1"/>
              <a:t>Zanon</a:t>
            </a:r>
            <a:r>
              <a:rPr lang="en-US" dirty="0"/>
              <a:t> as Industrial partner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61FA2ED-FD22-DE2F-4084-E90AA60C2D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5" name="Picture 4" descr="A person sitting at a table working on a machine&#10;&#10;Description automatically generated">
            <a:extLst>
              <a:ext uri="{FF2B5EF4-FFF2-40B4-BE49-F238E27FC236}">
                <a16:creationId xmlns:a16="http://schemas.microsoft.com/office/drawing/2014/main" id="{069A930A-74BA-76CB-71A9-C5D9ECC370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8563" y="742793"/>
            <a:ext cx="7656439" cy="61152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3487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1524001" y="-184666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57150" y="900000"/>
            <a:ext cx="9551714" cy="5539978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The main objective of the HL-LHC is to determine and build a hardware configuration and a set of beam parameters that will allow the LHC to reach the following targets:</a:t>
            </a:r>
          </a:p>
          <a:p>
            <a:pPr marL="285750" marR="0" lvl="0" indent="-28575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Prepare machine for operation beyond 2025 and up to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2040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Devise beam parameters and operational scenarios for: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enabling at total integrated luminosity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3000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 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implying an integrated luminosity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250 fb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per year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	# design </a:t>
            </a:r>
            <a:r>
              <a:rPr kumimoji="0" lang="en-GB" sz="2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oper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. for </a:t>
            </a:r>
            <a:r>
              <a:rPr lang="en-GB" sz="2400" b="1" noProof="0" dirty="0" err="1">
                <a:solidFill>
                  <a:prstClr val="black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μ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≤ 140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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peak luminosity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5 x 10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34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 cm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-2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s</a:t>
            </a:r>
            <a:r>
              <a:rPr kumimoji="0" lang="en-GB" sz="2400" b="1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-1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				</a:t>
            </a:r>
            <a:r>
              <a:rPr lang="en-GB" sz="2000" dirty="0">
                <a:solidFill>
                  <a:srgbClr val="008000"/>
                </a:solidFill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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A challenge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 as well for the experiments!</a:t>
            </a: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buClrTx/>
              <a:buSzTx/>
              <a:tabLst/>
              <a:defRPr/>
            </a:pPr>
            <a:b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</a:b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					</a:t>
            </a:r>
            <a:r>
              <a:rPr kumimoji="0" lang="en-GB" sz="2000" b="0" i="0" u="none" strike="noStrike" kern="1200" cap="none" spc="0" normalizeH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 pitchFamily="2" charset="2"/>
              </a:rPr>
              <a:t> </a:t>
            </a:r>
            <a:r>
              <a:rPr kumimoji="0" lang="en-GB" sz="2000" b="0" i="0" u="none" strike="noStrike" kern="1200" cap="none" spc="0" normalizeH="0" baseline="0" noProof="0" dirty="0">
                <a:ln>
                  <a:noFill/>
                </a:ln>
                <a:solidFill>
                  <a:srgbClr val="008000"/>
                </a:solidFill>
                <a:effectLst/>
                <a:uLnTx/>
                <a:uFillTx/>
                <a:latin typeface="Calibri" panose="020F0502020204030204" pitchFamily="34" charset="0"/>
                <a:cs typeface="Calibri" panose="020F0502020204030204" pitchFamily="34" charset="0"/>
                <a:sym typeface="Wingdings"/>
              </a:rPr>
              <a:t>Operation with levelled luminosity!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08000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Curved Left Arrow 9"/>
          <p:cNvSpPr/>
          <p:nvPr/>
        </p:nvSpPr>
        <p:spPr>
          <a:xfrm>
            <a:off x="10033545" y="4267303"/>
            <a:ext cx="469900" cy="911352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Curved Left Arrow 10"/>
          <p:cNvSpPr/>
          <p:nvPr/>
        </p:nvSpPr>
        <p:spPr>
          <a:xfrm rot="10800000">
            <a:off x="1616366" y="4267303"/>
            <a:ext cx="469900" cy="911352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E87FF48-2C51-7D38-C848-7C6B598711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4400" u="sng" dirty="0">
                <a:solidFill>
                  <a:srgbClr val="FF0000"/>
                </a:solidFill>
                <a:latin typeface="Garamond" panose="02020404030301010803" pitchFamily="18" charset="0"/>
              </a:rPr>
              <a:t>Goal of HL-LHC upgrade project</a:t>
            </a:r>
          </a:p>
        </p:txBody>
      </p:sp>
    </p:spTree>
    <p:extLst>
      <p:ext uri="{BB962C8B-B14F-4D97-AF65-F5344CB8AC3E}">
        <p14:creationId xmlns:p14="http://schemas.microsoft.com/office/powerpoint/2010/main" val="829662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6A99083-16AF-B949-8397-329FE0B73B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3EEA3339-373C-BE44-960D-802FE66E3E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3572" y="47611"/>
            <a:ext cx="8879904" cy="914400"/>
          </a:xfrm>
        </p:spPr>
        <p:txBody>
          <a:bodyPr>
            <a:noAutofit/>
          </a:bodyPr>
          <a:lstStyle/>
          <a:p>
            <a:r>
              <a:rPr lang="fr-CH" sz="3600" u="sng" dirty="0">
                <a:solidFill>
                  <a:srgbClr val="FF0000"/>
                </a:solidFill>
                <a:latin typeface="Garamond"/>
                <a:cs typeface="Garamond"/>
              </a:rPr>
              <a:t>New HL-LHC Triplet </a:t>
            </a:r>
            <a:r>
              <a:rPr lang="fr-CH" sz="3600" u="sng" dirty="0" err="1">
                <a:solidFill>
                  <a:srgbClr val="FF0000"/>
                </a:solidFill>
                <a:latin typeface="Garamond"/>
                <a:cs typeface="Garamond"/>
              </a:rPr>
              <a:t>Layout</a:t>
            </a:r>
            <a:r>
              <a:rPr lang="fr-CH" sz="3600" u="sng" dirty="0">
                <a:solidFill>
                  <a:srgbClr val="FF0000"/>
                </a:solidFill>
                <a:latin typeface="Garamond"/>
                <a:cs typeface="Garamond"/>
              </a:rPr>
              <a:t>:</a:t>
            </a:r>
            <a:endParaRPr lang="en-GB" sz="3600" u="sng" dirty="0">
              <a:solidFill>
                <a:srgbClr val="FF0000"/>
              </a:solidFill>
              <a:latin typeface="Garamond"/>
              <a:cs typeface="Garamond"/>
            </a:endParaRPr>
          </a:p>
        </p:txBody>
      </p:sp>
      <p:sp>
        <p:nvSpPr>
          <p:cNvPr id="9" name="Curved Left Arrow 8">
            <a:extLst>
              <a:ext uri="{FF2B5EF4-FFF2-40B4-BE49-F238E27FC236}">
                <a16:creationId xmlns:a16="http://schemas.microsoft.com/office/drawing/2014/main" id="{E7291111-A1C4-AF48-91CD-47C782C9D604}"/>
              </a:ext>
            </a:extLst>
          </p:cNvPr>
          <p:cNvSpPr/>
          <p:nvPr/>
        </p:nvSpPr>
        <p:spPr>
          <a:xfrm>
            <a:off x="11332356" y="2291937"/>
            <a:ext cx="798689" cy="2897579"/>
          </a:xfrm>
          <a:prstGeom prst="curvedLeft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F71CE38-528C-1942-B711-6ACA717C6B80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87" y="961905"/>
            <a:ext cx="9821193" cy="255319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F581E7D-1A3D-254D-810A-6D27DB5480DC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6087" y="3693229"/>
            <a:ext cx="9821193" cy="2532496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484DB905-60CD-105A-B766-D23D68C75912}"/>
              </a:ext>
            </a:extLst>
          </p:cNvPr>
          <p:cNvSpPr/>
          <p:nvPr/>
        </p:nvSpPr>
        <p:spPr>
          <a:xfrm>
            <a:off x="4174070" y="4303676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9018CBDD-E673-365D-C00D-31C8AE689C43}"/>
              </a:ext>
            </a:extLst>
          </p:cNvPr>
          <p:cNvSpPr/>
          <p:nvPr/>
        </p:nvSpPr>
        <p:spPr>
          <a:xfrm>
            <a:off x="8372837" y="4303676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8795DAB-AF16-0FDD-F8DD-C48C9A5550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16053" y="4303676"/>
            <a:ext cx="1566990" cy="1045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03D3C3D-C1CF-334A-0474-279DECC542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608862"/>
            <a:ext cx="1603833" cy="1039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9A7224AA-A34A-D557-5427-EEA6CCBCF597}"/>
              </a:ext>
            </a:extLst>
          </p:cNvPr>
          <p:cNvSpPr txBox="1"/>
          <p:nvPr/>
        </p:nvSpPr>
        <p:spPr>
          <a:xfrm>
            <a:off x="9034057" y="2286410"/>
            <a:ext cx="20757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70mm </a:t>
            </a:r>
            <a:r>
              <a:rPr lang="en-US" sz="1200" dirty="0">
                <a:solidFill>
                  <a:srgbClr val="0070C0"/>
                </a:solidFill>
                <a:sym typeface="Wingdings" pitchFamily="2" charset="2"/>
              </a:rPr>
              <a:t> 8T peak   Nb-</a:t>
            </a:r>
            <a:r>
              <a:rPr lang="en-US" sz="1200" dirty="0" err="1">
                <a:solidFill>
                  <a:srgbClr val="0070C0"/>
                </a:solidFill>
                <a:sym typeface="Wingdings" pitchFamily="2" charset="2"/>
              </a:rPr>
              <a:t>Ti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939E2BA-1A4E-06A6-BEBD-3CA88F440583}"/>
              </a:ext>
            </a:extLst>
          </p:cNvPr>
          <p:cNvSpPr txBox="1"/>
          <p:nvPr/>
        </p:nvSpPr>
        <p:spPr>
          <a:xfrm>
            <a:off x="8210329" y="3721623"/>
            <a:ext cx="23631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B050"/>
                </a:solidFill>
              </a:rPr>
              <a:t>150mm </a:t>
            </a:r>
            <a:r>
              <a:rPr lang="en-US" sz="1200" b="1" dirty="0">
                <a:solidFill>
                  <a:srgbClr val="00B050"/>
                </a:solidFill>
                <a:sym typeface="Wingdings" pitchFamily="2" charset="2"/>
              </a:rPr>
              <a:t> 12T peak  Nb</a:t>
            </a:r>
            <a:r>
              <a:rPr lang="en-US" sz="1200" b="1" baseline="-25000" dirty="0">
                <a:solidFill>
                  <a:srgbClr val="00B050"/>
                </a:solidFill>
                <a:sym typeface="Wingdings" pitchFamily="2" charset="2"/>
              </a:rPr>
              <a:t>3</a:t>
            </a:r>
            <a:r>
              <a:rPr lang="en-US" sz="1200" b="1" dirty="0">
                <a:solidFill>
                  <a:srgbClr val="00B050"/>
                </a:solidFill>
                <a:sym typeface="Wingdings" pitchFamily="2" charset="2"/>
              </a:rPr>
              <a:t>Sn</a:t>
            </a:r>
            <a:endParaRPr lang="en-US" sz="12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588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6" grpId="0" animBg="1"/>
      <p:bldP spid="7" grpId="0" animBg="1"/>
      <p:bldP spid="2" grpId="0"/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9113" y="93287"/>
            <a:ext cx="10560000" cy="720000"/>
          </a:xfrm>
        </p:spPr>
        <p:txBody>
          <a:bodyPr/>
          <a:lstStyle/>
          <a:p>
            <a:r>
              <a:rPr lang="en-US" sz="4400" u="sng" dirty="0">
                <a:solidFill>
                  <a:srgbClr val="FF0000"/>
                </a:solidFill>
                <a:latin typeface="Garamond" panose="02020404030301010803" pitchFamily="18" charset="0"/>
              </a:rPr>
              <a:t>The Insertion Region (up to Q4)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56222" y="4767262"/>
            <a:ext cx="7511970" cy="342321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1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/>
              <a:t>Lucio Rossi - HiLumi LHC to the CERN guides - Globe 26 February 2019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304" y="980728"/>
            <a:ext cx="10254874" cy="51125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000306" y="3553271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Q1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15440" y="3409255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Q2a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1842" y="3129743"/>
            <a:ext cx="5927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Q2b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679826" y="3068960"/>
            <a:ext cx="4800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Q3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75020" y="2977207"/>
            <a:ext cx="4927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CP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32744" y="2935977"/>
            <a:ext cx="4310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D1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83632" y="3152001"/>
            <a:ext cx="5582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DFX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340371" y="3224009"/>
            <a:ext cx="58727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DFM</a:t>
            </a:r>
            <a:endParaRPr lang="en-GB" sz="1200" dirty="0">
              <a:solidFill>
                <a:srgbClr val="FFFF00"/>
              </a:solidFill>
            </a:endParaRPr>
          </a:p>
        </p:txBody>
      </p:sp>
      <p:cxnSp>
        <p:nvCxnSpPr>
          <p:cNvPr id="24" name="Straight Arrow Connector 23"/>
          <p:cNvCxnSpPr>
            <a:cxnSpLocks/>
          </p:cNvCxnSpPr>
          <p:nvPr/>
        </p:nvCxnSpPr>
        <p:spPr>
          <a:xfrm>
            <a:off x="3490461" y="1253799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671524" y="1021341"/>
            <a:ext cx="20645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Connection to LHC (UL)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131464" y="1051093"/>
            <a:ext cx="17647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r>
              <a:rPr lang="fr-CH" sz="1200" dirty="0">
                <a:solidFill>
                  <a:srgbClr val="FFFF00"/>
                </a:solidFill>
              </a:rPr>
              <a:t> (UR)</a:t>
            </a:r>
          </a:p>
        </p:txBody>
      </p:sp>
      <p:cxnSp>
        <p:nvCxnSpPr>
          <p:cNvPr id="27" name="Straight Arrow Connector 26"/>
          <p:cNvCxnSpPr>
            <a:cxnSpLocks/>
          </p:cNvCxnSpPr>
          <p:nvPr/>
        </p:nvCxnSpPr>
        <p:spPr>
          <a:xfrm>
            <a:off x="7608168" y="1313703"/>
            <a:ext cx="0" cy="605877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9905895" y="3548073"/>
            <a:ext cx="72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400" dirty="0">
                <a:solidFill>
                  <a:srgbClr val="FFFF00"/>
                </a:solidFill>
              </a:rPr>
              <a:t>TAXS</a:t>
            </a:r>
            <a:endParaRPr lang="en-GB" sz="1400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35360" y="2935977"/>
            <a:ext cx="121416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 err="1">
                <a:solidFill>
                  <a:srgbClr val="FFFF00"/>
                </a:solidFill>
              </a:rPr>
              <a:t>Crab</a:t>
            </a:r>
            <a:r>
              <a:rPr lang="fr-CH" sz="1200" dirty="0">
                <a:solidFill>
                  <a:srgbClr val="FFFF00"/>
                </a:solidFill>
              </a:rPr>
              <a:t> </a:t>
            </a:r>
            <a:r>
              <a:rPr lang="fr-CH" sz="1200" dirty="0" err="1">
                <a:solidFill>
                  <a:srgbClr val="FFFF00"/>
                </a:solidFill>
              </a:rPr>
              <a:t>cavities</a:t>
            </a:r>
            <a:endParaRPr lang="en-GB" sz="120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56556" y="1318185"/>
            <a:ext cx="10410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UA </a:t>
            </a:r>
            <a:r>
              <a:rPr lang="fr-CH" sz="1200" dirty="0" err="1">
                <a:solidFill>
                  <a:srgbClr val="FFFF00"/>
                </a:solidFill>
              </a:rPr>
              <a:t>Gallery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33" name="Straight Arrow Connector 32"/>
          <p:cNvCxnSpPr>
            <a:cxnSpLocks/>
          </p:cNvCxnSpPr>
          <p:nvPr/>
        </p:nvCxnSpPr>
        <p:spPr>
          <a:xfrm>
            <a:off x="877429" y="1552641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561508" y="2483719"/>
            <a:ext cx="4219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Q4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628962" y="2492896"/>
            <a:ext cx="101065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>
                <a:solidFill>
                  <a:srgbClr val="FFFF00"/>
                </a:solidFill>
              </a:rPr>
              <a:t>Collimators</a:t>
            </a:r>
            <a:endParaRPr lang="en-GB" sz="1100" dirty="0">
              <a:solidFill>
                <a:srgbClr val="FFFF00"/>
              </a:solidFill>
            </a:endParaRPr>
          </a:p>
        </p:txBody>
      </p:sp>
      <p:cxnSp>
        <p:nvCxnSpPr>
          <p:cNvPr id="45" name="Straight Arrow Connector 44"/>
          <p:cNvCxnSpPr>
            <a:cxnSpLocks/>
          </p:cNvCxnSpPr>
          <p:nvPr/>
        </p:nvCxnSpPr>
        <p:spPr>
          <a:xfrm>
            <a:off x="2207568" y="2841972"/>
            <a:ext cx="0" cy="226988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425397" y="3167390"/>
            <a:ext cx="6381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TAXN</a:t>
            </a:r>
            <a:endParaRPr lang="en-GB" sz="1100" dirty="0">
              <a:solidFill>
                <a:srgbClr val="FFFF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463253" y="1223215"/>
            <a:ext cx="13595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Service </a:t>
            </a:r>
            <a:r>
              <a:rPr lang="fr-CH" sz="1200" dirty="0" err="1">
                <a:solidFill>
                  <a:srgbClr val="FFFF00"/>
                </a:solidFill>
              </a:rPr>
              <a:t>cavern</a:t>
            </a:r>
            <a:endParaRPr lang="fr-CH" sz="1200" dirty="0">
              <a:solidFill>
                <a:srgbClr val="FFFF00"/>
              </a:solidFill>
            </a:endParaRPr>
          </a:p>
        </p:txBody>
      </p: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2564563" y="1398284"/>
            <a:ext cx="465154" cy="19570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1" name="Picture 5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30458" y="4415510"/>
            <a:ext cx="1566990" cy="10458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3615" y="3142240"/>
            <a:ext cx="1603833" cy="10396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B8E4E72E-A3F5-05B8-8F1A-3879F01AD603}"/>
              </a:ext>
            </a:extLst>
          </p:cNvPr>
          <p:cNvSpPr/>
          <p:nvPr/>
        </p:nvSpPr>
        <p:spPr>
          <a:xfrm>
            <a:off x="872267" y="2404238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E216E2A2-94FF-D9A2-C160-E91699AE16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615455" y="4293136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2" descr="Spain icon">
            <a:hlinkClick r:id="rId8"/>
            <a:extLst>
              <a:ext uri="{FF2B5EF4-FFF2-40B4-BE49-F238E27FC236}">
                <a16:creationId xmlns:a16="http://schemas.microsoft.com/office/drawing/2014/main" id="{A0672A11-21D6-B35F-6811-784FF6E5E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83122" y="4003293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62" descr="Spain icon">
            <a:hlinkClick r:id="rId8"/>
            <a:extLst>
              <a:ext uri="{FF2B5EF4-FFF2-40B4-BE49-F238E27FC236}">
                <a16:creationId xmlns:a16="http://schemas.microsoft.com/office/drawing/2014/main" id="{1703313A-FC84-6CCD-C42F-3FAFC0645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9626" y="3717031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62" descr="Spain icon">
            <a:hlinkClick r:id="rId8"/>
            <a:extLst>
              <a:ext uri="{FF2B5EF4-FFF2-40B4-BE49-F238E27FC236}">
                <a16:creationId xmlns:a16="http://schemas.microsoft.com/office/drawing/2014/main" id="{F0914955-4294-6B11-D456-83C34FF33B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9209" y="2886589"/>
            <a:ext cx="426334" cy="432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4" descr="Italy icon">
            <a:hlinkClick r:id="rId10"/>
            <a:extLst>
              <a:ext uri="{FF2B5EF4-FFF2-40B4-BE49-F238E27FC236}">
                <a16:creationId xmlns:a16="http://schemas.microsoft.com/office/drawing/2014/main" id="{D986C2CF-AB4C-2AB6-73EF-4F587417BC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9411" y="3380360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28">
            <a:extLst>
              <a:ext uri="{FF2B5EF4-FFF2-40B4-BE49-F238E27FC236}">
                <a16:creationId xmlns:a16="http://schemas.microsoft.com/office/drawing/2014/main" id="{70A29DC3-7E42-EEC9-03A0-33123B124F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5535" y="3217513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Picture 28">
            <a:extLst>
              <a:ext uri="{FF2B5EF4-FFF2-40B4-BE49-F238E27FC236}">
                <a16:creationId xmlns:a16="http://schemas.microsoft.com/office/drawing/2014/main" id="{C4333A14-BC96-B6E0-C3EE-6FBBEE5491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58661" y="3123790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4168EB38-162D-64D5-D3C3-BEB3427AB2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8691" y="3563143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46" descr="Japan icon">
            <a:hlinkClick r:id="rId13"/>
            <a:extLst>
              <a:ext uri="{FF2B5EF4-FFF2-40B4-BE49-F238E27FC236}">
                <a16:creationId xmlns:a16="http://schemas.microsoft.com/office/drawing/2014/main" id="{E521608B-4D30-26EC-F5E2-107C100C55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4504" y="3356167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52356FB2-BB1C-011A-0B72-25835FD4C8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7562" y="2689859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3680833" y="2252618"/>
            <a:ext cx="905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>
                <a:solidFill>
                  <a:srgbClr val="FFFF00"/>
                </a:solidFill>
              </a:rPr>
              <a:t>SC Links</a:t>
            </a:r>
          </a:p>
        </p:txBody>
      </p:sp>
      <p:cxnSp>
        <p:nvCxnSpPr>
          <p:cNvPr id="19" name="Straight Arrow Connector 18"/>
          <p:cNvCxnSpPr>
            <a:cxnSpLocks/>
          </p:cNvCxnSpPr>
          <p:nvPr/>
        </p:nvCxnSpPr>
        <p:spPr>
          <a:xfrm flipH="1">
            <a:off x="3159387" y="2529617"/>
            <a:ext cx="560339" cy="539343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0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B032BC6A-F1AF-1C3E-3A61-CA837B33B6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68909" y="3479044"/>
            <a:ext cx="397309" cy="402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28">
            <a:extLst>
              <a:ext uri="{FF2B5EF4-FFF2-40B4-BE49-F238E27FC236}">
                <a16:creationId xmlns:a16="http://schemas.microsoft.com/office/drawing/2014/main" id="{0CA81618-B6AA-3D09-BCFC-2934D13A73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6660" y="2278778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" name="Picture 44" descr="Italy icon">
            <a:hlinkClick r:id="rId10"/>
            <a:extLst>
              <a:ext uri="{FF2B5EF4-FFF2-40B4-BE49-F238E27FC236}">
                <a16:creationId xmlns:a16="http://schemas.microsoft.com/office/drawing/2014/main" id="{6650DCA8-E6CC-83C9-2B30-FEAAFF9DEF4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499" y="2451046"/>
            <a:ext cx="424054" cy="4297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1288856" y="2636912"/>
            <a:ext cx="41465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>
                <a:solidFill>
                  <a:srgbClr val="FFFF00"/>
                </a:solidFill>
              </a:rPr>
              <a:t>D2</a:t>
            </a:r>
            <a:endParaRPr lang="en-GB" sz="1100" dirty="0">
              <a:solidFill>
                <a:srgbClr val="FFFF00"/>
              </a:solidFill>
            </a:endParaRPr>
          </a:p>
        </p:txBody>
      </p:sp>
      <p:pic>
        <p:nvPicPr>
          <p:cNvPr id="63" name="Picture 62">
            <a:extLst>
              <a:ext uri="{FF2B5EF4-FFF2-40B4-BE49-F238E27FC236}">
                <a16:creationId xmlns:a16="http://schemas.microsoft.com/office/drawing/2014/main" id="{6A1D5EA6-D829-DB10-A838-9D3A6A6F239A}"/>
              </a:ext>
            </a:extLst>
          </p:cNvPr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68192" y="1530379"/>
            <a:ext cx="410969" cy="259265"/>
          </a:xfrm>
          <a:prstGeom prst="rect">
            <a:avLst/>
          </a:prstGeom>
        </p:spPr>
      </p:pic>
      <p:sp>
        <p:nvSpPr>
          <p:cNvPr id="37" name="Rounded Rectangle 36">
            <a:extLst>
              <a:ext uri="{FF2B5EF4-FFF2-40B4-BE49-F238E27FC236}">
                <a16:creationId xmlns:a16="http://schemas.microsoft.com/office/drawing/2014/main" id="{97C0B1DE-F771-E49B-4543-A79E270A2AE0}"/>
              </a:ext>
            </a:extLst>
          </p:cNvPr>
          <p:cNvSpPr/>
          <p:nvPr/>
        </p:nvSpPr>
        <p:spPr>
          <a:xfrm>
            <a:off x="3554099" y="2895699"/>
            <a:ext cx="914400" cy="914400"/>
          </a:xfrm>
          <a:prstGeom prst="roundRect">
            <a:avLst/>
          </a:prstGeom>
          <a:noFill/>
          <a:ln w="1016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3D22C15B-5295-516D-C3CF-10E929A25039}"/>
              </a:ext>
            </a:extLst>
          </p:cNvPr>
          <p:cNvSpPr/>
          <p:nvPr/>
        </p:nvSpPr>
        <p:spPr>
          <a:xfrm>
            <a:off x="3587976" y="2011737"/>
            <a:ext cx="914400" cy="711672"/>
          </a:xfrm>
          <a:prstGeom prst="roundRect">
            <a:avLst/>
          </a:prstGeom>
          <a:noFill/>
          <a:ln w="1016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6" descr="Japan icon">
            <a:hlinkClick r:id="rId13"/>
            <a:extLst>
              <a:ext uri="{FF2B5EF4-FFF2-40B4-BE49-F238E27FC236}">
                <a16:creationId xmlns:a16="http://schemas.microsoft.com/office/drawing/2014/main" id="{CD86445F-B38F-C6C1-CE08-31762016E1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5662" y="1472195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CF35A65-E3B6-A6E4-5CCF-86DEB616F920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442311" y="3413229"/>
            <a:ext cx="378389" cy="204702"/>
          </a:xfrm>
          <a:prstGeom prst="rect">
            <a:avLst/>
          </a:prstGeom>
        </p:spPr>
      </p:pic>
      <p:pic>
        <p:nvPicPr>
          <p:cNvPr id="18" name="Picture 54" descr="United States icon">
            <a:hlinkClick r:id="rId6"/>
            <a:extLst>
              <a:ext uri="{FF2B5EF4-FFF2-40B4-BE49-F238E27FC236}">
                <a16:creationId xmlns:a16="http://schemas.microsoft.com/office/drawing/2014/main" id="{6D60BA3E-0E1B-F9FA-ADDD-7B2E211776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849" y="3607580"/>
            <a:ext cx="384851" cy="390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52" descr="United Kingdom icon">
            <a:hlinkClick r:id="rId15"/>
            <a:extLst>
              <a:ext uri="{FF2B5EF4-FFF2-40B4-BE49-F238E27FC236}">
                <a16:creationId xmlns:a16="http://schemas.microsoft.com/office/drawing/2014/main" id="{AAE5EAEC-790A-1C6C-5DA2-51074999D1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52" y="3892073"/>
            <a:ext cx="366223" cy="371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46" descr="Japan icon">
            <a:hlinkClick r:id="rId13"/>
            <a:extLst>
              <a:ext uri="{FF2B5EF4-FFF2-40B4-BE49-F238E27FC236}">
                <a16:creationId xmlns:a16="http://schemas.microsoft.com/office/drawing/2014/main" id="{709D0D8A-CAB8-B62A-ADA0-402983B11E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836" y="1527142"/>
            <a:ext cx="419595" cy="425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8">
            <a:extLst>
              <a:ext uri="{FF2B5EF4-FFF2-40B4-BE49-F238E27FC236}">
                <a16:creationId xmlns:a16="http://schemas.microsoft.com/office/drawing/2014/main" id="{B97503CA-2DAD-B841-1C39-46F0582A0E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042" y="4278445"/>
            <a:ext cx="354698" cy="35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Rounded Rectangle 22">
            <a:extLst>
              <a:ext uri="{FF2B5EF4-FFF2-40B4-BE49-F238E27FC236}">
                <a16:creationId xmlns:a16="http://schemas.microsoft.com/office/drawing/2014/main" id="{8F5CEF9C-2CCA-8307-0FDF-1CF7ED595077}"/>
              </a:ext>
            </a:extLst>
          </p:cNvPr>
          <p:cNvSpPr/>
          <p:nvPr/>
        </p:nvSpPr>
        <p:spPr>
          <a:xfrm>
            <a:off x="394674" y="3318637"/>
            <a:ext cx="498535" cy="605485"/>
          </a:xfrm>
          <a:prstGeom prst="roundRect">
            <a:avLst/>
          </a:prstGeom>
          <a:noFill/>
          <a:ln w="1016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33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7" grpId="0" animBg="1"/>
      <p:bldP spid="13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7D939B6-C10B-5C4D-6E58-F22FB8927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1026" name="Picture 2" descr="Graphics,LHC,HL-LHC,Accelerators">
            <a:extLst>
              <a:ext uri="{FF2B5EF4-FFF2-40B4-BE49-F238E27FC236}">
                <a16:creationId xmlns:a16="http://schemas.microsoft.com/office/drawing/2014/main" id="{21CFB778-AE88-3EAD-8376-CC35C7616E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1504" y="0"/>
            <a:ext cx="800258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D5C5E83-E3C5-96A5-ED2D-C80338FBD475}"/>
              </a:ext>
            </a:extLst>
          </p:cNvPr>
          <p:cNvSpPr txBox="1"/>
          <p:nvPr/>
        </p:nvSpPr>
        <p:spPr>
          <a:xfrm>
            <a:off x="4896" y="0"/>
            <a:ext cx="2058656" cy="193899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45720" rIns="45720" rtlCol="0">
            <a:spAutoFit/>
          </a:bodyPr>
          <a:lstStyle/>
          <a:p>
            <a:endParaRPr lang="fr-CH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</a:p>
          <a:p>
            <a:pPr algn="ctr"/>
            <a:endParaRPr lang="en-US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pPr algn="ctr"/>
            <a:r>
              <a:rPr lang="en-US" sz="2400" b="1" dirty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Landmarks</a:t>
            </a:r>
          </a:p>
          <a:p>
            <a:endParaRPr lang="en-GB" sz="2400" b="1" dirty="0"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2" descr="MBXF_cross-section.jpg">
            <a:extLst>
              <a:ext uri="{FF2B5EF4-FFF2-40B4-BE49-F238E27FC236}">
                <a16:creationId xmlns:a16="http://schemas.microsoft.com/office/drawing/2014/main" id="{F64D3920-14E9-1753-0C14-935B834808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0812" y="3789040"/>
            <a:ext cx="2257900" cy="16934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2F07E90-6C71-6020-C403-91158FC1A3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6400" y="2132856"/>
            <a:ext cx="2349614" cy="141106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D751A0E-0AFF-1B28-C13E-979331B271A1}"/>
              </a:ext>
            </a:extLst>
          </p:cNvPr>
          <p:cNvSpPr txBox="1"/>
          <p:nvPr/>
        </p:nvSpPr>
        <p:spPr>
          <a:xfrm>
            <a:off x="8987784" y="1124744"/>
            <a:ext cx="33009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Separation / Recombination </a:t>
            </a:r>
          </a:p>
          <a:p>
            <a:r>
              <a:rPr lang="en-US" b="1" dirty="0"/>
              <a:t>dipole magnets: D1 &amp; D2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33D71BD1-E298-E8A9-F74B-13A6A3579487}"/>
              </a:ext>
            </a:extLst>
          </p:cNvPr>
          <p:cNvSpPr/>
          <p:nvPr/>
        </p:nvSpPr>
        <p:spPr>
          <a:xfrm>
            <a:off x="1196073" y="1938992"/>
            <a:ext cx="2033080" cy="53502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A9D750CA-D3E5-4D7A-4B80-89F8D4D04FB0}"/>
              </a:ext>
            </a:extLst>
          </p:cNvPr>
          <p:cNvSpPr/>
          <p:nvPr/>
        </p:nvSpPr>
        <p:spPr>
          <a:xfrm>
            <a:off x="6954704" y="3092483"/>
            <a:ext cx="2033080" cy="535022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Finished in 2023</a:t>
            </a:r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9EB42274-4A2A-EFF0-9EDE-64426B8F796C}"/>
              </a:ext>
            </a:extLst>
          </p:cNvPr>
          <p:cNvSpPr/>
          <p:nvPr/>
        </p:nvSpPr>
        <p:spPr>
          <a:xfrm>
            <a:off x="7378269" y="5645470"/>
            <a:ext cx="2097984" cy="87932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Successfully deployed  in 2023 Pb-Pb run</a:t>
            </a: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E867E25F-0188-C255-4D27-782B37110EDC}"/>
              </a:ext>
            </a:extLst>
          </p:cNvPr>
          <p:cNvSpPr/>
          <p:nvPr/>
        </p:nvSpPr>
        <p:spPr>
          <a:xfrm>
            <a:off x="4795378" y="5696160"/>
            <a:ext cx="2520582" cy="84019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½ system already installed for Run3</a:t>
            </a:r>
          </a:p>
        </p:txBody>
      </p:sp>
      <p:sp>
        <p:nvSpPr>
          <p:cNvPr id="13" name="Rounded Rectangle 12">
            <a:extLst>
              <a:ext uri="{FF2B5EF4-FFF2-40B4-BE49-F238E27FC236}">
                <a16:creationId xmlns:a16="http://schemas.microsoft.com/office/drawing/2014/main" id="{9D25CCE3-8D34-9D2C-4500-93054B33516E}"/>
              </a:ext>
            </a:extLst>
          </p:cNvPr>
          <p:cNvSpPr/>
          <p:nvPr/>
        </p:nvSpPr>
        <p:spPr>
          <a:xfrm>
            <a:off x="8880975" y="141650"/>
            <a:ext cx="2941425" cy="719999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Series production in Industry well underway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A0091693-4F52-EAF1-8A8C-187A666AE763}"/>
              </a:ext>
            </a:extLst>
          </p:cNvPr>
          <p:cNvSpPr/>
          <p:nvPr/>
        </p:nvSpPr>
        <p:spPr>
          <a:xfrm>
            <a:off x="112724" y="5303040"/>
            <a:ext cx="2603023" cy="1413310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Complete Prototype System installed in SM18 and under testing</a:t>
            </a:r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66937A4A-30CC-9607-2773-22CA787C83D3}"/>
              </a:ext>
            </a:extLst>
          </p:cNvPr>
          <p:cNvSpPr/>
          <p:nvPr/>
        </p:nvSpPr>
        <p:spPr>
          <a:xfrm>
            <a:off x="3749855" y="3343037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Fully validated in 2023 and first magnets ready for installation</a:t>
            </a:r>
          </a:p>
        </p:txBody>
      </p:sp>
      <p:sp>
        <p:nvSpPr>
          <p:cNvPr id="16" name="Rounded Rectangle 15">
            <a:extLst>
              <a:ext uri="{FF2B5EF4-FFF2-40B4-BE49-F238E27FC236}">
                <a16:creationId xmlns:a16="http://schemas.microsoft.com/office/drawing/2014/main" id="{6AAA5A10-4A46-87C9-1E2C-062E161BBB87}"/>
              </a:ext>
            </a:extLst>
          </p:cNvPr>
          <p:cNvSpPr/>
          <p:nvPr/>
        </p:nvSpPr>
        <p:spPr>
          <a:xfrm>
            <a:off x="9654861" y="991513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and first series delivered to CERN</a:t>
            </a:r>
          </a:p>
        </p:txBody>
      </p:sp>
      <p:sp>
        <p:nvSpPr>
          <p:cNvPr id="17" name="Rounded Rectangle 16">
            <a:extLst>
              <a:ext uri="{FF2B5EF4-FFF2-40B4-BE49-F238E27FC236}">
                <a16:creationId xmlns:a16="http://schemas.microsoft.com/office/drawing/2014/main" id="{F8C603C4-317D-2702-9EC8-99B7D0DB6694}"/>
              </a:ext>
            </a:extLst>
          </p:cNvPr>
          <p:cNvSpPr/>
          <p:nvPr/>
        </p:nvSpPr>
        <p:spPr>
          <a:xfrm>
            <a:off x="9854667" y="5645470"/>
            <a:ext cx="2033080" cy="1115806"/>
          </a:xfrm>
          <a:prstGeom prst="roundRect">
            <a:avLst/>
          </a:prstGeom>
          <a:solidFill>
            <a:srgbClr val="00B05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Prototype </a:t>
            </a:r>
            <a:r>
              <a:rPr lang="en-US" dirty="0" err="1"/>
              <a:t>cryostated</a:t>
            </a:r>
            <a:r>
              <a:rPr lang="en-US" dirty="0"/>
              <a:t> @ CERN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0A53BD46-F358-8221-82B4-BA2FB2D43D4B}"/>
              </a:ext>
            </a:extLst>
          </p:cNvPr>
          <p:cNvSpPr/>
          <p:nvPr/>
        </p:nvSpPr>
        <p:spPr>
          <a:xfrm>
            <a:off x="7664384" y="534312"/>
            <a:ext cx="1154281" cy="112567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3381CCFF-AC3B-791D-322C-969376289046}"/>
              </a:ext>
            </a:extLst>
          </p:cNvPr>
          <p:cNvSpPr/>
          <p:nvPr/>
        </p:nvSpPr>
        <p:spPr>
          <a:xfrm>
            <a:off x="5806483" y="4301984"/>
            <a:ext cx="1154281" cy="112567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FEC82FE-1D30-C4B0-022E-9BE0D90FA01C}"/>
              </a:ext>
            </a:extLst>
          </p:cNvPr>
          <p:cNvSpPr/>
          <p:nvPr/>
        </p:nvSpPr>
        <p:spPr>
          <a:xfrm>
            <a:off x="7850120" y="4300720"/>
            <a:ext cx="1154281" cy="112567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7C6F2A7-7427-8A03-7A62-9C2F065554F0}"/>
              </a:ext>
            </a:extLst>
          </p:cNvPr>
          <p:cNvSpPr/>
          <p:nvPr/>
        </p:nvSpPr>
        <p:spPr>
          <a:xfrm>
            <a:off x="2598776" y="4300719"/>
            <a:ext cx="1154281" cy="1125675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28148A3-E157-CAC6-0697-CD3C3EBC8CB9}"/>
              </a:ext>
            </a:extLst>
          </p:cNvPr>
          <p:cNvSpPr/>
          <p:nvPr/>
        </p:nvSpPr>
        <p:spPr>
          <a:xfrm>
            <a:off x="10228719" y="2217220"/>
            <a:ext cx="1353681" cy="1235576"/>
          </a:xfrm>
          <a:prstGeom prst="ellipse">
            <a:avLst/>
          </a:prstGeom>
          <a:noFill/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3285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2" grpId="0" animBg="1"/>
      <p:bldP spid="9" grpId="0" animBg="1"/>
      <p:bldP spid="18" grpId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355507-C89C-A548-B97A-3CEE921AE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00" y="35266"/>
            <a:ext cx="12062400" cy="758349"/>
          </a:xfrm>
        </p:spPr>
        <p:txBody>
          <a:bodyPr/>
          <a:lstStyle/>
          <a:p>
            <a:r>
              <a:rPr lang="en-US" sz="3000" u="sng" dirty="0">
                <a:solidFill>
                  <a:srgbClr val="FF0000"/>
                </a:solidFill>
                <a:latin typeface="Garamond" panose="02020404030301010803" pitchFamily="18" charset="0"/>
              </a:rPr>
              <a:t>New Underground construction: Ceremony for completion of CE </a:t>
            </a:r>
            <a:r>
              <a:rPr lang="en-CH" sz="3000" u="sng" dirty="0">
                <a:solidFill>
                  <a:srgbClr val="FF0000"/>
                </a:solidFill>
                <a:latin typeface="Garamond" panose="02020404030301010803" pitchFamily="18" charset="0"/>
              </a:rPr>
              <a:t>202</a:t>
            </a:r>
            <a:r>
              <a:rPr lang="en-US" sz="3000" u="sng" dirty="0">
                <a:solidFill>
                  <a:srgbClr val="FF0000"/>
                </a:solidFill>
                <a:latin typeface="Garamond" panose="02020404030301010803" pitchFamily="18" charset="0"/>
              </a:rPr>
              <a:t>3</a:t>
            </a:r>
            <a:endParaRPr lang="en-CH" sz="3000" u="sng" dirty="0">
              <a:solidFill>
                <a:srgbClr val="FF0000"/>
              </a:solidFill>
              <a:latin typeface="Garamond" panose="02020404030301010803" pitchFamily="18" charset="0"/>
            </a:endParaRPr>
          </a:p>
        </p:txBody>
      </p:sp>
      <p:pic>
        <p:nvPicPr>
          <p:cNvPr id="9220" name="Picture 4">
            <a:extLst>
              <a:ext uri="{FF2B5EF4-FFF2-40B4-BE49-F238E27FC236}">
                <a16:creationId xmlns:a16="http://schemas.microsoft.com/office/drawing/2014/main" id="{79617E45-E0F0-D540-8AA3-F819743DCF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370" y="749528"/>
            <a:ext cx="3815697" cy="2861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8637A5F5-527F-732F-6094-4277DCA3209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17829" y="749528"/>
            <a:ext cx="3786976" cy="2840232"/>
          </a:xfrm>
          <a:prstGeom prst="rect">
            <a:avLst/>
          </a:prstGeom>
        </p:spPr>
      </p:pic>
      <p:pic>
        <p:nvPicPr>
          <p:cNvPr id="7" name="Picture 6" descr="A group of people in safety vests standing in a tunnel&#10;&#10;Description automatically generated with medium confidence">
            <a:extLst>
              <a:ext uri="{FF2B5EF4-FFF2-40B4-BE49-F238E27FC236}">
                <a16:creationId xmlns:a16="http://schemas.microsoft.com/office/drawing/2014/main" id="{DABD78ED-0650-420D-A8DD-93626768DF3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68222" y="3678666"/>
            <a:ext cx="3836583" cy="287743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F343398-30F1-D19D-AED2-E8B63375844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7370" y="4044462"/>
            <a:ext cx="3888393" cy="2511642"/>
          </a:xfrm>
          <a:prstGeom prst="rect">
            <a:avLst/>
          </a:prstGeom>
        </p:spPr>
      </p:pic>
      <p:pic>
        <p:nvPicPr>
          <p:cNvPr id="6" name="Picture 5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AD0E861E-32D4-48F0-A31F-7BC11774549E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0227" y="782594"/>
            <a:ext cx="3060534" cy="4080711"/>
          </a:xfrm>
          <a:prstGeom prst="rect">
            <a:avLst/>
          </a:prstGeom>
        </p:spPr>
      </p:pic>
      <p:sp>
        <p:nvSpPr>
          <p:cNvPr id="5" name="Slide Number Placeholder 2">
            <a:extLst>
              <a:ext uri="{FF2B5EF4-FFF2-40B4-BE49-F238E27FC236}">
                <a16:creationId xmlns:a16="http://schemas.microsoft.com/office/drawing/2014/main" id="{047A2E87-DAFF-ED90-32C4-9DCB70E444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56823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defPPr>
              <a:defRPr lang="fr-FR"/>
            </a:defPPr>
            <a:lvl1pPr marL="0" algn="r" defTabSz="4572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B405E89C-39A1-B198-C9C3-D42477DF28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9336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3B87673D-88E4-3FA2-695E-DF4B75F709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92597" y="1323206"/>
            <a:ext cx="5880067" cy="4410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F8AE0A3-F6BC-8827-5DAB-9A7A1A06A939}"/>
              </a:ext>
            </a:extLst>
          </p:cNvPr>
          <p:cNvSpPr txBox="1"/>
          <p:nvPr/>
        </p:nvSpPr>
        <p:spPr>
          <a:xfrm rot="16200000">
            <a:off x="6750711" y="2500774"/>
            <a:ext cx="551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SF17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F697277-B3E2-4223-A99C-CBC10B7FBF9C}"/>
              </a:ext>
            </a:extLst>
          </p:cNvPr>
          <p:cNvSpPr txBox="1"/>
          <p:nvPr/>
        </p:nvSpPr>
        <p:spPr>
          <a:xfrm rot="16200000">
            <a:off x="8406768" y="3076965"/>
            <a:ext cx="6960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SHM17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89733E0-A4E3-D0E1-2E46-2F10457D793A}"/>
              </a:ext>
            </a:extLst>
          </p:cNvPr>
          <p:cNvSpPr txBox="1"/>
          <p:nvPr/>
        </p:nvSpPr>
        <p:spPr>
          <a:xfrm rot="16200000">
            <a:off x="10271089" y="3797045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SD17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72FE23C-3D62-B8EA-010E-3A86A053A569}"/>
              </a:ext>
            </a:extLst>
          </p:cNvPr>
          <p:cNvSpPr txBox="1"/>
          <p:nvPr/>
        </p:nvSpPr>
        <p:spPr>
          <a:xfrm rot="16200000">
            <a:off x="10851159" y="2792814"/>
            <a:ext cx="5597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SE17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8931101-9C2F-C3EE-AF88-4BFBCB4785A8}"/>
              </a:ext>
            </a:extLst>
          </p:cNvPr>
          <p:cNvSpPr txBox="1"/>
          <p:nvPr/>
        </p:nvSpPr>
        <p:spPr>
          <a:xfrm rot="16200000">
            <a:off x="9839039" y="2864822"/>
            <a:ext cx="56778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highlight>
                  <a:srgbClr val="FFFF00"/>
                </a:highlight>
              </a:rPr>
              <a:t>SU17</a:t>
            </a:r>
            <a:endParaRPr lang="en-GB" sz="1200" b="1" dirty="0">
              <a:highlight>
                <a:srgbClr val="FFFF00"/>
              </a:highlight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F298026-AA13-FCDB-0C8C-0647FB647A5F}"/>
              </a:ext>
            </a:extLst>
          </p:cNvPr>
          <p:cNvSpPr txBox="1"/>
          <p:nvPr/>
        </p:nvSpPr>
        <p:spPr>
          <a:xfrm>
            <a:off x="2257159" y="5823895"/>
            <a:ext cx="186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Example Point 1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95C0D35-07FD-BDC9-4D76-A01DAE328F5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079" y="993996"/>
            <a:ext cx="7902758" cy="52685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33BD986-5DDD-B98C-6F74-72F6BE31ECD5}"/>
              </a:ext>
            </a:extLst>
          </p:cNvPr>
          <p:cNvSpPr txBox="1"/>
          <p:nvPr/>
        </p:nvSpPr>
        <p:spPr>
          <a:xfrm>
            <a:off x="8087487" y="5823646"/>
            <a:ext cx="33393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20</a:t>
            </a:r>
            <a:r>
              <a:rPr lang="en-US" baseline="30000" dirty="0"/>
              <a:t>th</a:t>
            </a:r>
            <a:r>
              <a:rPr lang="en-US" dirty="0"/>
              <a:t> January 2023</a:t>
            </a:r>
          </a:p>
          <a:p>
            <a:r>
              <a:rPr lang="en-US" dirty="0"/>
              <a:t>Celebration Ceremony: Point 5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990A77C-C8D0-3EDF-CFE9-4A1331A955F2}"/>
              </a:ext>
            </a:extLst>
          </p:cNvPr>
          <p:cNvSpPr txBox="1"/>
          <p:nvPr/>
        </p:nvSpPr>
        <p:spPr>
          <a:xfrm>
            <a:off x="8037447" y="897832"/>
            <a:ext cx="27581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Work Ended Spring 2023</a:t>
            </a:r>
          </a:p>
        </p:txBody>
      </p:sp>
      <p:sp>
        <p:nvSpPr>
          <p:cNvPr id="15" name="Title 14">
            <a:extLst>
              <a:ext uri="{FF2B5EF4-FFF2-40B4-BE49-F238E27FC236}">
                <a16:creationId xmlns:a16="http://schemas.microsoft.com/office/drawing/2014/main" id="{F362A48F-E298-46BD-9708-11C53E55B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FR" sz="4400" u="sng" dirty="0">
                <a:solidFill>
                  <a:srgbClr val="FF0000"/>
                </a:solidFill>
                <a:latin typeface="Garamond" panose="02020404030301010803" pitchFamily="18" charset="0"/>
              </a:rPr>
              <a:t>Completion of Surface buildings in 2023</a:t>
            </a:r>
          </a:p>
        </p:txBody>
      </p:sp>
    </p:spTree>
    <p:extLst>
      <p:ext uri="{BB962C8B-B14F-4D97-AF65-F5344CB8AC3E}">
        <p14:creationId xmlns:p14="http://schemas.microsoft.com/office/powerpoint/2010/main" val="3744213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theme/theme1.xml><?xml version="1.0" encoding="utf-8"?>
<a:theme xmlns:a="http://schemas.openxmlformats.org/drawingml/2006/main" name="1_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59887</TotalTime>
  <Words>1833</Words>
  <Application>Microsoft Macintosh PowerPoint</Application>
  <PresentationFormat>Widescreen</PresentationFormat>
  <Paragraphs>349</Paragraphs>
  <Slides>30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41" baseType="lpstr">
      <vt:lpstr>Arial</vt:lpstr>
      <vt:lpstr>Calibri</vt:lpstr>
      <vt:lpstr>Cambria Math</vt:lpstr>
      <vt:lpstr>Garamond</vt:lpstr>
      <vt:lpstr>Helvetica</vt:lpstr>
      <vt:lpstr>Roboto Condensed</vt:lpstr>
      <vt:lpstr>Tahoma</vt:lpstr>
      <vt:lpstr>Times</vt:lpstr>
      <vt:lpstr>Times New Roman</vt:lpstr>
      <vt:lpstr>Wingdings</vt:lpstr>
      <vt:lpstr>1_Thème Office</vt:lpstr>
      <vt:lpstr>PowerPoint Presentation</vt:lpstr>
      <vt:lpstr>Outline</vt:lpstr>
      <vt:lpstr>PowerPoint Presentation</vt:lpstr>
      <vt:lpstr>Goal of HL-LHC upgrade project</vt:lpstr>
      <vt:lpstr>New HL-LHC Triplet Layout:</vt:lpstr>
      <vt:lpstr>The Insertion Region (up to Q4)</vt:lpstr>
      <vt:lpstr>PowerPoint Presentation</vt:lpstr>
      <vt:lpstr>New Underground construction: Ceremony for completion of CE 2023</vt:lpstr>
      <vt:lpstr>Completion of Surface buildings in 2023</vt:lpstr>
      <vt:lpstr>Status MQXFB – Q2 - Assemblies at CERN</vt:lpstr>
      <vt:lpstr>Status MQXFA – Q1 &amp; Q3- Assemblies at AUP</vt:lpstr>
      <vt:lpstr>PowerPoint Presentation</vt:lpstr>
      <vt:lpstr>Non-Linear Corrector Package Production by LASA in Milan</vt:lpstr>
      <vt:lpstr>HL-LHC cavity designs</vt:lpstr>
      <vt:lpstr>Cold Powering System</vt:lpstr>
      <vt:lpstr>MgB2 Superconductor and Superconducting link</vt:lpstr>
      <vt:lpstr>PowerPoint Presentation</vt:lpstr>
      <vt:lpstr>Collimation upgrades</vt:lpstr>
      <vt:lpstr>Xray machine for crystal characterization </vt:lpstr>
      <vt:lpstr>PowerPoint Presentation</vt:lpstr>
      <vt:lpstr>HL-LHC testing facilities in SM18</vt:lpstr>
      <vt:lpstr>IT String Status in pictures</vt:lpstr>
      <vt:lpstr>THE IT-STRING INGREDIENTS ARE GETTING READY</vt:lpstr>
      <vt:lpstr>PowerPoint Presentation</vt:lpstr>
      <vt:lpstr>PowerPoint Presentation</vt:lpstr>
      <vt:lpstr>Bent crystal for particle accelerators</vt:lpstr>
      <vt:lpstr>1st CERN-DQW Series, Qualified</vt:lpstr>
      <vt:lpstr>Industrial DQW Series (RI)</vt:lpstr>
      <vt:lpstr>RFD Cold Mass Assembly – UK1 Collaboration</vt:lpstr>
      <vt:lpstr>AUP Crab Cavity production with Zanon as Industrial partner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Oliver Brüning</dc:creator>
  <cp:lastModifiedBy>Oliver Bruning</cp:lastModifiedBy>
  <cp:revision>185</cp:revision>
  <dcterms:created xsi:type="dcterms:W3CDTF">2021-01-06T10:05:39Z</dcterms:created>
  <dcterms:modified xsi:type="dcterms:W3CDTF">2024-02-13T10:12:47Z</dcterms:modified>
</cp:coreProperties>
</file>