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395" r:id="rId3"/>
    <p:sldId id="394" r:id="rId4"/>
    <p:sldId id="396" r:id="rId5"/>
    <p:sldId id="397" r:id="rId6"/>
    <p:sldId id="400" r:id="rId7"/>
    <p:sldId id="399" r:id="rId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19" autoAdjust="0"/>
    <p:restoredTop sz="89833"/>
  </p:normalViewPr>
  <p:slideViewPr>
    <p:cSldViewPr>
      <p:cViewPr varScale="1">
        <p:scale>
          <a:sx n="112" d="100"/>
          <a:sy n="112" d="100"/>
        </p:scale>
        <p:origin x="648" y="17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2/14/24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1A8D337E-5B26-A4DD-EE89-C8F4B202A3E5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13.02.24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BE31E01-F8AF-CAAA-68B1-5A613714AC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057E39BD-103D-EADB-416A-1D1138917E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55811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M. Calviani | ENEA-CERN days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0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13.02.24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55811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M. Calviani | ENEA-CERN days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1">
            <a:biLevel thresh="25000"/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</p:sldLayoutIdLst>
  <p:hf hdr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89126" TargetMode="Externa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852936"/>
            <a:ext cx="11376025" cy="2153265"/>
          </a:xfrm>
        </p:spPr>
        <p:txBody>
          <a:bodyPr/>
          <a:lstStyle/>
          <a:p>
            <a:pPr algn="ctr"/>
            <a:r>
              <a:rPr lang="en-US" dirty="0"/>
              <a:t>Visit of ENEA delegation at CERN</a:t>
            </a:r>
            <a:br>
              <a:rPr lang="en-US" dirty="0"/>
            </a:br>
            <a:r>
              <a:rPr lang="en-US" dirty="0"/>
              <a:t>Wrap-up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157193"/>
            <a:ext cx="11376026" cy="1346846"/>
          </a:xfrm>
        </p:spPr>
        <p:txBody>
          <a:bodyPr/>
          <a:lstStyle/>
          <a:p>
            <a:pPr algn="l">
              <a:defRPr/>
            </a:pPr>
            <a:r>
              <a:rPr lang="en-US" sz="4000" dirty="0"/>
              <a:t>M. Calviani (SY/STI, Systems Department)</a:t>
            </a:r>
            <a:endParaRPr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people standing on a stage&#10;&#10;Description automatically generated">
            <a:extLst>
              <a:ext uri="{FF2B5EF4-FFF2-40B4-BE49-F238E27FC236}">
                <a16:creationId xmlns:a16="http://schemas.microsoft.com/office/drawing/2014/main" id="{24F4A2F4-0B3C-2939-FAEF-B579069B1AD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5730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EAB40D68-9628-2F64-15C4-BD64F2F6223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248526" y="6408000"/>
            <a:ext cx="867862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r>
              <a:rPr lang="en-US"/>
              <a:t>13.02.24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A0503DAD-EC7F-4879-570B-ED64F736CB70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pPr>
              <a:spcAft>
                <a:spcPts val="600"/>
              </a:spcAft>
              <a:defRPr/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  <a:defRPr/>
              </a:pPr>
              <a:t>2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7B2F6CC-7679-476C-0B8D-24D79389793C}"/>
              </a:ext>
            </a:extLst>
          </p:cNvPr>
          <p:cNvSpPr txBox="1"/>
          <p:nvPr/>
        </p:nvSpPr>
        <p:spPr bwMode="auto">
          <a:xfrm>
            <a:off x="4367809" y="6309320"/>
            <a:ext cx="37444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https://cds.cern.ch/record/2889126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0835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4884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4359E24-0D37-6A4C-A627-E0D749702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F34F73-02E3-4F42-AA5F-D77DDA249B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3EA340-FA4E-C4E5-DC0E-099125B2DD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13.02.24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0B6DF7-5241-EFB7-7C73-69E855C37794}"/>
              </a:ext>
            </a:extLst>
          </p:cNvPr>
          <p:cNvSpPr txBox="1"/>
          <p:nvPr/>
        </p:nvSpPr>
        <p:spPr bwMode="auto">
          <a:xfrm>
            <a:off x="1884569" y="404664"/>
            <a:ext cx="94330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Thanks a lot for the productive and excellent discussions</a:t>
            </a:r>
          </a:p>
        </p:txBody>
      </p:sp>
    </p:spTree>
    <p:extLst>
      <p:ext uri="{BB962C8B-B14F-4D97-AF65-F5344CB8AC3E}">
        <p14:creationId xmlns:p14="http://schemas.microsoft.com/office/powerpoint/2010/main" val="38096361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E8BCD6-8BD2-0D29-1077-7D6FD2B263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0" dirty="0"/>
              <a:t>”Core” </a:t>
            </a:r>
            <a:r>
              <a:rPr lang="en-US" dirty="0">
                <a:solidFill>
                  <a:schemeClr val="tx1"/>
                </a:solidFill>
              </a:rPr>
              <a:t>development on circulating HLM loop central</a:t>
            </a:r>
            <a:r>
              <a:rPr lang="en-US" b="0" dirty="0"/>
              <a:t> in the development program – clear interest from FCCee, Muon Collider &amp; FT Targetry</a:t>
            </a:r>
          </a:p>
          <a:p>
            <a:pPr marL="781200" lvl="1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200" dirty="0"/>
              <a:t>Conceptual design of a test loop (Stage pre-0, S1 2023)</a:t>
            </a:r>
          </a:p>
          <a:p>
            <a:pPr marL="781200" lvl="1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200" dirty="0"/>
              <a:t>Realization of a proof-of-principle loop (Stage 0 – 2025-2028?)</a:t>
            </a:r>
          </a:p>
          <a:p>
            <a:pPr marL="781200" lvl="1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200" dirty="0"/>
              <a:t>Proposal for a larger “prototypical” system for FCCee BS dump (Stage 1 – 2028-2032)</a:t>
            </a:r>
          </a:p>
          <a:p>
            <a:pPr marL="781200" lvl="1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200" b="0" dirty="0"/>
              <a:t>In parallel, redaction of white paper for strategic development of HLM systems at CERN currently being envisaged (Marco)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0" dirty="0"/>
              <a:t>CERN/ENEA interest in further </a:t>
            </a:r>
            <a:r>
              <a:rPr lang="en-US" dirty="0">
                <a:solidFill>
                  <a:schemeClr val="tx1"/>
                </a:solidFill>
              </a:rPr>
              <a:t>exploring the expertise of each of the respective institutions</a:t>
            </a:r>
            <a:endParaRPr lang="en-US" b="0" dirty="0"/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0" dirty="0"/>
              <a:t>CERN/ENEA to explore </a:t>
            </a:r>
            <a:r>
              <a:rPr lang="en-US" dirty="0">
                <a:solidFill>
                  <a:schemeClr val="tx1"/>
                </a:solidFill>
              </a:rPr>
              <a:t>possibilities/mechanisms for in-kind contributions </a:t>
            </a:r>
            <a:r>
              <a:rPr lang="en-US" b="0" dirty="0"/>
              <a:t>and collaborations for FCCee (Marco/Mariano/Alessandro to cross-check with FCCee)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070A7A-CDF1-8D80-E2B3-EEC8A5607C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key outcomes</a:t>
            </a:r>
            <a:br>
              <a:rPr lang="en-US" dirty="0"/>
            </a:b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(my takes, so please excuse me!)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81D6D-C8EC-1755-21C2-D99970E66EF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13.02.24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DACA6C-87A4-4F3E-9D96-30F23710C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795A23-158F-ACBE-C3A8-03655BB08B3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787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6C7C74A-954C-EDAA-B0AC-6DA4A57EF8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0" dirty="0"/>
              <a:t>CERN/ENEA interest in </a:t>
            </a:r>
            <a:r>
              <a:rPr lang="en-US" dirty="0">
                <a:solidFill>
                  <a:schemeClr val="tx1"/>
                </a:solidFill>
              </a:rPr>
              <a:t>FTCU</a:t>
            </a:r>
            <a:r>
              <a:rPr lang="en-US" b="0" dirty="0"/>
              <a:t> (Marco to provide contacts for Luca)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0" dirty="0"/>
              <a:t>ENEA interest in further enhancing discussion with </a:t>
            </a:r>
            <a:r>
              <a:rPr lang="en-US" dirty="0">
                <a:solidFill>
                  <a:schemeClr val="tx1"/>
                </a:solidFill>
              </a:rPr>
              <a:t>radioactive isotope beam production team </a:t>
            </a:r>
            <a:r>
              <a:rPr lang="en-US" b="0" dirty="0"/>
              <a:t>(Marco to provide contact of RBS colleagues)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0" dirty="0"/>
              <a:t>ENEA interest in </a:t>
            </a:r>
            <a:r>
              <a:rPr lang="en-US" dirty="0">
                <a:solidFill>
                  <a:schemeClr val="tx1"/>
                </a:solidFill>
              </a:rPr>
              <a:t>Procurement rules and CERN experience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0" dirty="0"/>
              <a:t>ENEA interested in </a:t>
            </a:r>
            <a:r>
              <a:rPr lang="en-US" dirty="0">
                <a:solidFill>
                  <a:schemeClr val="tx1"/>
                </a:solidFill>
              </a:rPr>
              <a:t>KT activities </a:t>
            </a:r>
            <a:r>
              <a:rPr lang="en-US" b="0" dirty="0"/>
              <a:t>(Marco to provide contacts for Giovanni’s team)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b="0" dirty="0"/>
              <a:t>Continuous </a:t>
            </a:r>
            <a:r>
              <a:rPr lang="en-US" dirty="0">
                <a:solidFill>
                  <a:schemeClr val="tx1"/>
                </a:solidFill>
              </a:rPr>
              <a:t>development &amp; support for n_TOF</a:t>
            </a:r>
          </a:p>
          <a:p>
            <a:pPr marL="781200" lvl="1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sz="2400" dirty="0"/>
              <a:t>Further collaboration on HLM systems for Target #4 on the backdrop of FCCee/Muon Collider developments?</a:t>
            </a:r>
          </a:p>
          <a:p>
            <a:pPr marL="457200" indent="-457200">
              <a:lnSpc>
                <a:spcPct val="120000"/>
              </a:lnSpc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Yearly regular discussion forum (presential or remote) to be setup?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C67FA73-CAB2-CAEF-DBD9-195829F38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key outcomes</a:t>
            </a:r>
            <a:br>
              <a:rPr lang="en-US" dirty="0"/>
            </a:b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(my takes, so please excuse me!)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B6311E-D996-68EF-39C9-74DD01EFBB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13.02.24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BEE5A-316C-27A9-F6E4-EC666752A4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6C4343-121B-5BBD-C6DD-1805BA02EF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4828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B8E9B3-4A47-5FFC-5F3E-D5793A7EE5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724476-798F-506B-0DA5-9BBE0E041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8AF66E-30B3-67B8-9BD1-DF248BBA344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13.02.24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1B2CAE-6931-96DF-ACD7-37433CFFBC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FB7E5C-A951-6912-A338-61698B2C18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M. Calviani | ENEA-CERN days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107508-9387-6C61-6F41-53FE50BA9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57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25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4B08A-82BC-5874-9D5B-2B7460ED4F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880320"/>
          </a:xfrm>
        </p:spPr>
        <p:txBody>
          <a:bodyPr/>
          <a:lstStyle/>
          <a:p>
            <a:pPr algn="ctr"/>
            <a:r>
              <a:rPr lang="en-US" sz="6600" dirty="0"/>
              <a:t>Looking forward to a productive collaboration and to the next event!</a:t>
            </a:r>
          </a:p>
        </p:txBody>
      </p:sp>
    </p:spTree>
    <p:extLst>
      <p:ext uri="{BB962C8B-B14F-4D97-AF65-F5344CB8AC3E}">
        <p14:creationId xmlns:p14="http://schemas.microsoft.com/office/powerpoint/2010/main" val="718503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1587</TotalTime>
  <Words>336</Words>
  <Application>Microsoft Macintosh PowerPoint</Application>
  <DocSecurity>0</DocSecurity>
  <PresentationFormat>Widescreen</PresentationFormat>
  <Paragraphs>35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Visit of ENEA delegation at CERN Wrap-up</vt:lpstr>
      <vt:lpstr>PowerPoint Presentation</vt:lpstr>
      <vt:lpstr>PowerPoint Presentation</vt:lpstr>
      <vt:lpstr>Some key outcomes (my takes, so please excuse me!)</vt:lpstr>
      <vt:lpstr>Some key outcomes (my takes, so please excuse me!)</vt:lpstr>
      <vt:lpstr>PowerPoint Presentation</vt:lpstr>
      <vt:lpstr>Looking forward to a productive collaboration and to the next event!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Marco Calviani</cp:lastModifiedBy>
  <cp:revision>379</cp:revision>
  <dcterms:created xsi:type="dcterms:W3CDTF">2021-11-08T12:53:02Z</dcterms:created>
  <dcterms:modified xsi:type="dcterms:W3CDTF">2024-02-14T16:28:20Z</dcterms:modified>
  <cp:category/>
  <dc:identifier/>
  <cp:contentStatus/>
  <dc:language/>
  <cp:version/>
</cp:coreProperties>
</file>