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Lst>
  <p:notesMasterIdLst>
    <p:notesMasterId r:id="rId26"/>
  </p:notesMasterIdLst>
  <p:sldIdLst>
    <p:sldId id="256" r:id="rId7"/>
    <p:sldId id="405" r:id="rId8"/>
    <p:sldId id="444" r:id="rId9"/>
    <p:sldId id="443" r:id="rId10"/>
    <p:sldId id="445" r:id="rId11"/>
    <p:sldId id="458" r:id="rId12"/>
    <p:sldId id="1140" r:id="rId13"/>
    <p:sldId id="449" r:id="rId14"/>
    <p:sldId id="830" r:id="rId15"/>
    <p:sldId id="1041" r:id="rId16"/>
    <p:sldId id="1099" r:id="rId17"/>
    <p:sldId id="313" r:id="rId18"/>
    <p:sldId id="312" r:id="rId19"/>
    <p:sldId id="456" r:id="rId20"/>
    <p:sldId id="349" r:id="rId21"/>
    <p:sldId id="271" r:id="rId22"/>
    <p:sldId id="1098" r:id="rId23"/>
    <p:sldId id="1042" r:id="rId24"/>
    <p:sldId id="1141"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256"/>
            <p14:sldId id="405"/>
          </p14:sldIdLst>
        </p14:section>
        <p14:section name="INNOVATION" id="{8708DAF8-4BBA-D143-A938-48541F954A12}">
          <p14:sldIdLst>
            <p14:sldId id="444"/>
            <p14:sldId id="443"/>
            <p14:sldId id="445"/>
            <p14:sldId id="458"/>
            <p14:sldId id="1140"/>
            <p14:sldId id="449"/>
            <p14:sldId id="830"/>
            <p14:sldId id="1041"/>
            <p14:sldId id="1099"/>
            <p14:sldId id="313"/>
            <p14:sldId id="312"/>
            <p14:sldId id="456"/>
            <p14:sldId id="349"/>
            <p14:sldId id="271"/>
            <p14:sldId id="1098"/>
            <p14:sldId id="1042"/>
            <p14:sldId id="1141"/>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E2466"/>
    <a:srgbClr val="1B426B"/>
    <a:srgbClr val="C0BFCB"/>
    <a:srgbClr val="1B436B"/>
    <a:srgbClr val="A8CEE3"/>
    <a:srgbClr val="668BCC"/>
    <a:srgbClr val="B9CFFF"/>
    <a:srgbClr val="2F2F2F"/>
    <a:srgbClr val="BFBFCB"/>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489" autoAdjust="0"/>
    <p:restoredTop sz="86531"/>
  </p:normalViewPr>
  <p:slideViewPr>
    <p:cSldViewPr snapToGrid="0" snapToObjects="1">
      <p:cViewPr varScale="1">
        <p:scale>
          <a:sx n="110" d="100"/>
          <a:sy n="110" d="100"/>
        </p:scale>
        <p:origin x="1120" y="176"/>
      </p:cViewPr>
      <p:guideLst>
        <p:guide orient="horz" pos="4020"/>
        <p:guide pos="3863"/>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 d="1"/>
        <a:sy n="1" d="1"/>
      </p:scale>
      <p:origin x="0" y="-13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795549-5116-F647-9E49-5207F25A5F6A}" type="doc">
      <dgm:prSet loTypeId="urn:microsoft.com/office/officeart/2005/8/layout/balance1" loCatId="" qsTypeId="urn:microsoft.com/office/officeart/2005/8/quickstyle/simple1" qsCatId="simple" csTypeId="urn:microsoft.com/office/officeart/2005/8/colors/accent1_2" csCatId="accent1" phldr="1"/>
      <dgm:spPr/>
      <dgm:t>
        <a:bodyPr/>
        <a:lstStyle/>
        <a:p>
          <a:endParaRPr lang="en-GB"/>
        </a:p>
      </dgm:t>
    </dgm:pt>
    <dgm:pt modelId="{40DF3A82-89ED-C74D-BB4C-EC8215B7E9F0}">
      <dgm:prSet phldrT="[Text]" custT="1"/>
      <dgm:spPr>
        <a:solidFill>
          <a:srgbClr val="1B436B"/>
        </a:solidFill>
      </dgm:spPr>
      <dgm:t>
        <a:bodyPr/>
        <a:lstStyle/>
        <a:p>
          <a:r>
            <a:rPr lang="en-GB" sz="1800"/>
            <a:t>Scout for technologies</a:t>
          </a:r>
        </a:p>
      </dgm:t>
    </dgm:pt>
    <dgm:pt modelId="{5A877D5F-5E23-F447-BA95-1EAD02C2A9E5}" type="parTrans" cxnId="{7937ABDD-296F-F248-8B30-7785C9EF493A}">
      <dgm:prSet/>
      <dgm:spPr/>
      <dgm:t>
        <a:bodyPr/>
        <a:lstStyle/>
        <a:p>
          <a:endParaRPr lang="en-GB"/>
        </a:p>
      </dgm:t>
    </dgm:pt>
    <dgm:pt modelId="{E9AB483E-F149-9A4E-8CB4-D61E0178951C}" type="sibTrans" cxnId="{7937ABDD-296F-F248-8B30-7785C9EF493A}">
      <dgm:prSet/>
      <dgm:spPr/>
      <dgm:t>
        <a:bodyPr/>
        <a:lstStyle/>
        <a:p>
          <a:endParaRPr lang="en-GB"/>
        </a:p>
      </dgm:t>
    </dgm:pt>
    <dgm:pt modelId="{E784A386-692C-874D-BF5A-F993BB73DCD6}">
      <dgm:prSet phldrT="[Text]" custT="1"/>
      <dgm:spPr/>
      <dgm:t>
        <a:bodyPr/>
        <a:lstStyle/>
        <a:p>
          <a:r>
            <a:rPr lang="en-GB" sz="1800"/>
            <a:t>Search unmet needs</a:t>
          </a:r>
        </a:p>
      </dgm:t>
    </dgm:pt>
    <dgm:pt modelId="{3E67DE19-FBAF-CE4A-95F2-626C18D51DAC}" type="parTrans" cxnId="{4A4E32B2-8E5E-EF41-A46D-4A1271296B7E}">
      <dgm:prSet/>
      <dgm:spPr/>
      <dgm:t>
        <a:bodyPr/>
        <a:lstStyle/>
        <a:p>
          <a:endParaRPr lang="en-GB"/>
        </a:p>
      </dgm:t>
    </dgm:pt>
    <dgm:pt modelId="{90E58BCD-0F83-F54D-8A4C-16EA9EDB9F70}" type="sibTrans" cxnId="{4A4E32B2-8E5E-EF41-A46D-4A1271296B7E}">
      <dgm:prSet/>
      <dgm:spPr/>
      <dgm:t>
        <a:bodyPr/>
        <a:lstStyle/>
        <a:p>
          <a:endParaRPr lang="en-GB"/>
        </a:p>
      </dgm:t>
    </dgm:pt>
    <dgm:pt modelId="{39C36FBA-FE33-A741-8443-DEDC4B6DE124}">
      <dgm:prSet phldrT="[Text]" custT="1"/>
      <dgm:spPr>
        <a:solidFill>
          <a:schemeClr val="bg1">
            <a:alpha val="90000"/>
          </a:schemeClr>
        </a:solidFill>
        <a:ln>
          <a:noFill/>
        </a:ln>
      </dgm:spPr>
      <dgm:t>
        <a:bodyPr/>
        <a:lstStyle/>
        <a:p>
          <a:endParaRPr lang="en-GB" sz="1600"/>
        </a:p>
      </dgm:t>
    </dgm:pt>
    <dgm:pt modelId="{34442781-D7BE-2E4E-8F28-B94ECCBD50A1}" type="sibTrans" cxnId="{3DC5CBE0-C4FD-7546-A6C5-EEBA449D8C83}">
      <dgm:prSet/>
      <dgm:spPr/>
      <dgm:t>
        <a:bodyPr/>
        <a:lstStyle/>
        <a:p>
          <a:endParaRPr lang="en-GB"/>
        </a:p>
      </dgm:t>
    </dgm:pt>
    <dgm:pt modelId="{A092DCF0-F186-EF4B-B97A-B5D0E21A66BD}" type="parTrans" cxnId="{3DC5CBE0-C4FD-7546-A6C5-EEBA449D8C83}">
      <dgm:prSet/>
      <dgm:spPr/>
      <dgm:t>
        <a:bodyPr/>
        <a:lstStyle/>
        <a:p>
          <a:endParaRPr lang="en-GB"/>
        </a:p>
      </dgm:t>
    </dgm:pt>
    <dgm:pt modelId="{4B26A596-5373-8D40-A43A-9DBEFC630CAB}">
      <dgm:prSet phldrT="[Text]" custT="1"/>
      <dgm:spPr>
        <a:solidFill>
          <a:schemeClr val="bg1">
            <a:alpha val="90000"/>
          </a:schemeClr>
        </a:solidFill>
        <a:ln>
          <a:noFill/>
        </a:ln>
      </dgm:spPr>
      <dgm:t>
        <a:bodyPr/>
        <a:lstStyle/>
        <a:p>
          <a:endParaRPr lang="en-GB" sz="1600"/>
        </a:p>
      </dgm:t>
    </dgm:pt>
    <dgm:pt modelId="{42AA9BDE-55CC-4045-AF40-6077844FDA8D}" type="sibTrans" cxnId="{F54C5CAC-8FEE-3346-B6B3-FF6452772CA5}">
      <dgm:prSet/>
      <dgm:spPr/>
      <dgm:t>
        <a:bodyPr/>
        <a:lstStyle/>
        <a:p>
          <a:endParaRPr lang="en-GB"/>
        </a:p>
      </dgm:t>
    </dgm:pt>
    <dgm:pt modelId="{B2E8FDF8-F023-664F-9734-9827DC3EBD5A}" type="parTrans" cxnId="{F54C5CAC-8FEE-3346-B6B3-FF6452772CA5}">
      <dgm:prSet/>
      <dgm:spPr/>
      <dgm:t>
        <a:bodyPr/>
        <a:lstStyle/>
        <a:p>
          <a:endParaRPr lang="en-GB"/>
        </a:p>
      </dgm:t>
    </dgm:pt>
    <dgm:pt modelId="{9731ABDE-6B03-1E4A-9170-5D4B56602E4A}" type="pres">
      <dgm:prSet presAssocID="{87795549-5116-F647-9E49-5207F25A5F6A}" presName="outerComposite" presStyleCnt="0">
        <dgm:presLayoutVars>
          <dgm:chMax val="2"/>
          <dgm:animLvl val="lvl"/>
          <dgm:resizeHandles val="exact"/>
        </dgm:presLayoutVars>
      </dgm:prSet>
      <dgm:spPr/>
    </dgm:pt>
    <dgm:pt modelId="{3BF70399-D455-7D4A-B041-E647AEFB3E50}" type="pres">
      <dgm:prSet presAssocID="{87795549-5116-F647-9E49-5207F25A5F6A}" presName="dummyMaxCanvas" presStyleCnt="0"/>
      <dgm:spPr/>
    </dgm:pt>
    <dgm:pt modelId="{8133DC7E-C9EC-F247-BC7E-9AA59B6492FC}" type="pres">
      <dgm:prSet presAssocID="{87795549-5116-F647-9E49-5207F25A5F6A}" presName="parentComposite" presStyleCnt="0"/>
      <dgm:spPr/>
    </dgm:pt>
    <dgm:pt modelId="{906F55CF-6BD6-A54D-A267-D0F167693679}" type="pres">
      <dgm:prSet presAssocID="{87795549-5116-F647-9E49-5207F25A5F6A}" presName="parent1" presStyleLbl="alignAccFollowNode1" presStyleIdx="0" presStyleCnt="4">
        <dgm:presLayoutVars>
          <dgm:chMax val="4"/>
        </dgm:presLayoutVars>
      </dgm:prSet>
      <dgm:spPr/>
    </dgm:pt>
    <dgm:pt modelId="{535C2F45-C556-4D46-AB7E-EEE0C46EBBD5}" type="pres">
      <dgm:prSet presAssocID="{87795549-5116-F647-9E49-5207F25A5F6A}" presName="parent2" presStyleLbl="alignAccFollowNode1" presStyleIdx="1" presStyleCnt="4">
        <dgm:presLayoutVars>
          <dgm:chMax val="4"/>
        </dgm:presLayoutVars>
      </dgm:prSet>
      <dgm:spPr/>
    </dgm:pt>
    <dgm:pt modelId="{E3F0BEE9-2D8B-9942-9942-9C298F4F5E49}" type="pres">
      <dgm:prSet presAssocID="{87795549-5116-F647-9E49-5207F25A5F6A}" presName="childrenComposite" presStyleCnt="0"/>
      <dgm:spPr/>
    </dgm:pt>
    <dgm:pt modelId="{F0CBA243-99D9-8341-88ED-9865A33D5762}" type="pres">
      <dgm:prSet presAssocID="{87795549-5116-F647-9E49-5207F25A5F6A}" presName="dummyMaxCanvas_ChildArea" presStyleCnt="0"/>
      <dgm:spPr/>
    </dgm:pt>
    <dgm:pt modelId="{9913025A-AE94-3141-AEA6-EADF4C0F31DD}" type="pres">
      <dgm:prSet presAssocID="{87795549-5116-F647-9E49-5207F25A5F6A}" presName="fulcrum" presStyleLbl="alignAccFollowNode1" presStyleIdx="2" presStyleCnt="4"/>
      <dgm:spPr/>
    </dgm:pt>
    <dgm:pt modelId="{76AF631F-CE3A-5D47-B21C-32445496AF5E}" type="pres">
      <dgm:prSet presAssocID="{87795549-5116-F647-9E49-5207F25A5F6A}" presName="balance_11" presStyleLbl="alignAccFollowNode1" presStyleIdx="3" presStyleCnt="4" custLinFactNeighborY="11190">
        <dgm:presLayoutVars>
          <dgm:bulletEnabled val="1"/>
        </dgm:presLayoutVars>
      </dgm:prSet>
      <dgm:spPr/>
    </dgm:pt>
    <dgm:pt modelId="{4B7BC28B-38DC-2648-A002-2EC0F07D9E3A}" type="pres">
      <dgm:prSet presAssocID="{87795549-5116-F647-9E49-5207F25A5F6A}" presName="left_11_1" presStyleLbl="node1" presStyleIdx="0" presStyleCnt="2" custScaleY="28747" custLinFactNeighborX="1043" custLinFactNeighborY="36133">
        <dgm:presLayoutVars>
          <dgm:bulletEnabled val="1"/>
        </dgm:presLayoutVars>
      </dgm:prSet>
      <dgm:spPr/>
    </dgm:pt>
    <dgm:pt modelId="{1F8E4AD9-2B31-FB45-8FC7-F8DB46FD70FB}" type="pres">
      <dgm:prSet presAssocID="{87795549-5116-F647-9E49-5207F25A5F6A}" presName="right_11_1" presStyleLbl="node1" presStyleIdx="1" presStyleCnt="2" custScaleY="28747" custLinFactNeighborX="1043" custLinFactNeighborY="36133">
        <dgm:presLayoutVars>
          <dgm:bulletEnabled val="1"/>
        </dgm:presLayoutVars>
      </dgm:prSet>
      <dgm:spPr/>
    </dgm:pt>
  </dgm:ptLst>
  <dgm:cxnLst>
    <dgm:cxn modelId="{F705A46F-8835-3442-8F12-8301ABB2179E}" type="presOf" srcId="{40DF3A82-89ED-C74D-BB4C-EC8215B7E9F0}" destId="{4B7BC28B-38DC-2648-A002-2EC0F07D9E3A}" srcOrd="0" destOrd="0" presId="urn:microsoft.com/office/officeart/2005/8/layout/balance1"/>
    <dgm:cxn modelId="{22DCF77A-E69B-8246-8A54-0357BF24F2DF}" type="presOf" srcId="{4B26A596-5373-8D40-A43A-9DBEFC630CAB}" destId="{906F55CF-6BD6-A54D-A267-D0F167693679}" srcOrd="0" destOrd="0" presId="urn:microsoft.com/office/officeart/2005/8/layout/balance1"/>
    <dgm:cxn modelId="{14ECAC98-5235-7242-B6E7-30AB8354E63B}" type="presOf" srcId="{39C36FBA-FE33-A741-8443-DEDC4B6DE124}" destId="{535C2F45-C556-4D46-AB7E-EEE0C46EBBD5}" srcOrd="0" destOrd="0" presId="urn:microsoft.com/office/officeart/2005/8/layout/balance1"/>
    <dgm:cxn modelId="{94B5F59E-0DB8-1C4A-A835-913D7171C022}" type="presOf" srcId="{E784A386-692C-874D-BF5A-F993BB73DCD6}" destId="{1F8E4AD9-2B31-FB45-8FC7-F8DB46FD70FB}" srcOrd="0" destOrd="0" presId="urn:microsoft.com/office/officeart/2005/8/layout/balance1"/>
    <dgm:cxn modelId="{97C593A6-E836-EF4C-B771-BF26742E9921}" type="presOf" srcId="{87795549-5116-F647-9E49-5207F25A5F6A}" destId="{9731ABDE-6B03-1E4A-9170-5D4B56602E4A}" srcOrd="0" destOrd="0" presId="urn:microsoft.com/office/officeart/2005/8/layout/balance1"/>
    <dgm:cxn modelId="{F54C5CAC-8FEE-3346-B6B3-FF6452772CA5}" srcId="{87795549-5116-F647-9E49-5207F25A5F6A}" destId="{4B26A596-5373-8D40-A43A-9DBEFC630CAB}" srcOrd="0" destOrd="0" parTransId="{B2E8FDF8-F023-664F-9734-9827DC3EBD5A}" sibTransId="{42AA9BDE-55CC-4045-AF40-6077844FDA8D}"/>
    <dgm:cxn modelId="{4A4E32B2-8E5E-EF41-A46D-4A1271296B7E}" srcId="{39C36FBA-FE33-A741-8443-DEDC4B6DE124}" destId="{E784A386-692C-874D-BF5A-F993BB73DCD6}" srcOrd="0" destOrd="0" parTransId="{3E67DE19-FBAF-CE4A-95F2-626C18D51DAC}" sibTransId="{90E58BCD-0F83-F54D-8A4C-16EA9EDB9F70}"/>
    <dgm:cxn modelId="{7937ABDD-296F-F248-8B30-7785C9EF493A}" srcId="{4B26A596-5373-8D40-A43A-9DBEFC630CAB}" destId="{40DF3A82-89ED-C74D-BB4C-EC8215B7E9F0}" srcOrd="0" destOrd="0" parTransId="{5A877D5F-5E23-F447-BA95-1EAD02C2A9E5}" sibTransId="{E9AB483E-F149-9A4E-8CB4-D61E0178951C}"/>
    <dgm:cxn modelId="{3DC5CBE0-C4FD-7546-A6C5-EEBA449D8C83}" srcId="{87795549-5116-F647-9E49-5207F25A5F6A}" destId="{39C36FBA-FE33-A741-8443-DEDC4B6DE124}" srcOrd="1" destOrd="0" parTransId="{A092DCF0-F186-EF4B-B97A-B5D0E21A66BD}" sibTransId="{34442781-D7BE-2E4E-8F28-B94ECCBD50A1}"/>
    <dgm:cxn modelId="{ED6AD3B5-4BC2-6247-A800-E50ACB57B17C}" type="presParOf" srcId="{9731ABDE-6B03-1E4A-9170-5D4B56602E4A}" destId="{3BF70399-D455-7D4A-B041-E647AEFB3E50}" srcOrd="0" destOrd="0" presId="urn:microsoft.com/office/officeart/2005/8/layout/balance1"/>
    <dgm:cxn modelId="{601162CF-87A6-E04A-8896-6E7F0938DEE7}" type="presParOf" srcId="{9731ABDE-6B03-1E4A-9170-5D4B56602E4A}" destId="{8133DC7E-C9EC-F247-BC7E-9AA59B6492FC}" srcOrd="1" destOrd="0" presId="urn:microsoft.com/office/officeart/2005/8/layout/balance1"/>
    <dgm:cxn modelId="{F163DEB8-4AC2-5349-9340-5CA5FFAE0ED7}" type="presParOf" srcId="{8133DC7E-C9EC-F247-BC7E-9AA59B6492FC}" destId="{906F55CF-6BD6-A54D-A267-D0F167693679}" srcOrd="0" destOrd="0" presId="urn:microsoft.com/office/officeart/2005/8/layout/balance1"/>
    <dgm:cxn modelId="{E30D5209-ED2A-6C47-B6B6-D1BF75167024}" type="presParOf" srcId="{8133DC7E-C9EC-F247-BC7E-9AA59B6492FC}" destId="{535C2F45-C556-4D46-AB7E-EEE0C46EBBD5}" srcOrd="1" destOrd="0" presId="urn:microsoft.com/office/officeart/2005/8/layout/balance1"/>
    <dgm:cxn modelId="{8A898674-A525-4945-873F-B9227F827DDF}" type="presParOf" srcId="{9731ABDE-6B03-1E4A-9170-5D4B56602E4A}" destId="{E3F0BEE9-2D8B-9942-9942-9C298F4F5E49}" srcOrd="2" destOrd="0" presId="urn:microsoft.com/office/officeart/2005/8/layout/balance1"/>
    <dgm:cxn modelId="{FE7E65F8-2805-554A-842A-F0ABCD5B9DC1}" type="presParOf" srcId="{E3F0BEE9-2D8B-9942-9942-9C298F4F5E49}" destId="{F0CBA243-99D9-8341-88ED-9865A33D5762}" srcOrd="0" destOrd="0" presId="urn:microsoft.com/office/officeart/2005/8/layout/balance1"/>
    <dgm:cxn modelId="{CC30DB93-615F-5B4E-AF73-BEFC0B8D7AAD}" type="presParOf" srcId="{E3F0BEE9-2D8B-9942-9942-9C298F4F5E49}" destId="{9913025A-AE94-3141-AEA6-EADF4C0F31DD}" srcOrd="1" destOrd="0" presId="urn:microsoft.com/office/officeart/2005/8/layout/balance1"/>
    <dgm:cxn modelId="{01B669B4-7F1C-9949-94C8-D91A27C05A15}" type="presParOf" srcId="{E3F0BEE9-2D8B-9942-9942-9C298F4F5E49}" destId="{76AF631F-CE3A-5D47-B21C-32445496AF5E}" srcOrd="2" destOrd="0" presId="urn:microsoft.com/office/officeart/2005/8/layout/balance1"/>
    <dgm:cxn modelId="{4E6943A3-A2C8-F641-A3DE-3493F24FCA85}" type="presParOf" srcId="{E3F0BEE9-2D8B-9942-9942-9C298F4F5E49}" destId="{4B7BC28B-38DC-2648-A002-2EC0F07D9E3A}" srcOrd="3" destOrd="0" presId="urn:microsoft.com/office/officeart/2005/8/layout/balance1"/>
    <dgm:cxn modelId="{AF11B0A6-5176-7644-8136-519124B0C37D}" type="presParOf" srcId="{E3F0BEE9-2D8B-9942-9942-9C298F4F5E49}" destId="{1F8E4AD9-2B31-FB45-8FC7-F8DB46FD70FB}" srcOrd="4"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0A0609-4294-BE4A-84D9-7502F288B787}"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lang="en-GB"/>
        </a:p>
      </dgm:t>
    </dgm:pt>
    <dgm:pt modelId="{9522E3A2-9FB8-BF43-8ADA-916C58053243}">
      <dgm:prSet phldrT="[Text]"/>
      <dgm:spPr/>
      <dgm:t>
        <a:bodyPr/>
        <a:lstStyle/>
        <a:p>
          <a:r>
            <a:rPr lang="en-GB" dirty="0"/>
            <a:t>Discover</a:t>
          </a:r>
        </a:p>
      </dgm:t>
    </dgm:pt>
    <dgm:pt modelId="{B4E9DE62-DF93-B849-AAF2-B10918E42659}" type="parTrans" cxnId="{3592F21F-975D-ED49-9F8D-650B46C887B1}">
      <dgm:prSet/>
      <dgm:spPr/>
      <dgm:t>
        <a:bodyPr/>
        <a:lstStyle/>
        <a:p>
          <a:endParaRPr lang="en-GB"/>
        </a:p>
      </dgm:t>
    </dgm:pt>
    <dgm:pt modelId="{81C261B8-A597-AA41-AE8E-3DD19171ED06}" type="sibTrans" cxnId="{3592F21F-975D-ED49-9F8D-650B46C887B1}">
      <dgm:prSet/>
      <dgm:spPr/>
      <dgm:t>
        <a:bodyPr/>
        <a:lstStyle/>
        <a:p>
          <a:endParaRPr lang="en-GB"/>
        </a:p>
      </dgm:t>
    </dgm:pt>
    <dgm:pt modelId="{420EDEAE-4D05-CF41-BAAC-3853C5BB62BB}">
      <dgm:prSet phldrT="[Text]"/>
      <dgm:spPr/>
      <dgm:t>
        <a:bodyPr/>
        <a:lstStyle/>
        <a:p>
          <a:r>
            <a:rPr lang="en-GB" dirty="0"/>
            <a:t>Discussion with Innovation / R&amp;D management</a:t>
          </a:r>
        </a:p>
      </dgm:t>
    </dgm:pt>
    <dgm:pt modelId="{3EBA5991-A924-D748-8876-CC5CC1A108A8}" type="parTrans" cxnId="{3ED71A3A-7CBC-7B4B-B26F-DE9CFD7D7FCA}">
      <dgm:prSet/>
      <dgm:spPr/>
      <dgm:t>
        <a:bodyPr/>
        <a:lstStyle/>
        <a:p>
          <a:endParaRPr lang="en-GB"/>
        </a:p>
      </dgm:t>
    </dgm:pt>
    <dgm:pt modelId="{0D6BAB83-A4E4-174D-9DAB-A72C306096FD}" type="sibTrans" cxnId="{3ED71A3A-7CBC-7B4B-B26F-DE9CFD7D7FCA}">
      <dgm:prSet/>
      <dgm:spPr/>
      <dgm:t>
        <a:bodyPr/>
        <a:lstStyle/>
        <a:p>
          <a:endParaRPr lang="en-GB"/>
        </a:p>
      </dgm:t>
    </dgm:pt>
    <dgm:pt modelId="{96621B77-6CC8-7E41-9D57-AD7C1F55E9DF}">
      <dgm:prSet phldrT="[Text]"/>
      <dgm:spPr/>
      <dgm:t>
        <a:bodyPr/>
        <a:lstStyle/>
        <a:p>
          <a:r>
            <a:rPr lang="en-GB" dirty="0"/>
            <a:t>Discovery day program at CERN</a:t>
          </a:r>
        </a:p>
      </dgm:t>
    </dgm:pt>
    <dgm:pt modelId="{57B65330-31DF-1B45-B858-E2CBCDD9F6E2}" type="parTrans" cxnId="{6F128C13-8A61-754F-A45E-F48D50489665}">
      <dgm:prSet/>
      <dgm:spPr/>
      <dgm:t>
        <a:bodyPr/>
        <a:lstStyle/>
        <a:p>
          <a:endParaRPr lang="en-GB"/>
        </a:p>
      </dgm:t>
    </dgm:pt>
    <dgm:pt modelId="{8273F10D-3DE4-A847-81D0-BA55A2BD9C2C}" type="sibTrans" cxnId="{6F128C13-8A61-754F-A45E-F48D50489665}">
      <dgm:prSet/>
      <dgm:spPr/>
      <dgm:t>
        <a:bodyPr/>
        <a:lstStyle/>
        <a:p>
          <a:endParaRPr lang="en-GB"/>
        </a:p>
      </dgm:t>
    </dgm:pt>
    <dgm:pt modelId="{C0F0E8CF-89C8-B146-8B70-34DA599A3F7E}">
      <dgm:prSet phldrT="[Text]"/>
      <dgm:spPr/>
      <dgm:t>
        <a:bodyPr/>
        <a:lstStyle/>
        <a:p>
          <a:r>
            <a:rPr lang="en-GB" dirty="0"/>
            <a:t>Shape</a:t>
          </a:r>
        </a:p>
      </dgm:t>
    </dgm:pt>
    <dgm:pt modelId="{8158A912-2F26-B841-8313-4C7F412FD1B4}" type="parTrans" cxnId="{A15AF9B1-D33A-1E44-A254-E5AD4703C48B}">
      <dgm:prSet/>
      <dgm:spPr/>
      <dgm:t>
        <a:bodyPr/>
        <a:lstStyle/>
        <a:p>
          <a:endParaRPr lang="en-GB"/>
        </a:p>
      </dgm:t>
    </dgm:pt>
    <dgm:pt modelId="{F99F3544-A59D-034D-8B43-6CE0100731CC}" type="sibTrans" cxnId="{A15AF9B1-D33A-1E44-A254-E5AD4703C48B}">
      <dgm:prSet/>
      <dgm:spPr/>
      <dgm:t>
        <a:bodyPr/>
        <a:lstStyle/>
        <a:p>
          <a:endParaRPr lang="en-GB"/>
        </a:p>
      </dgm:t>
    </dgm:pt>
    <dgm:pt modelId="{121AE789-59F7-CD45-885F-60727673A97A}">
      <dgm:prSet phldrT="[Text]"/>
      <dgm:spPr/>
      <dgm:t>
        <a:bodyPr/>
        <a:lstStyle/>
        <a:p>
          <a:r>
            <a:rPr lang="en-GB" dirty="0"/>
            <a:t>Define innovation ambitions and technical needs </a:t>
          </a:r>
        </a:p>
      </dgm:t>
    </dgm:pt>
    <dgm:pt modelId="{A8843200-A401-7D41-82A1-8AA08560ADF8}" type="parTrans" cxnId="{1FB8CDD4-DAFA-504C-ADB7-5CFF70D9F223}">
      <dgm:prSet/>
      <dgm:spPr/>
      <dgm:t>
        <a:bodyPr/>
        <a:lstStyle/>
        <a:p>
          <a:endParaRPr lang="en-GB"/>
        </a:p>
      </dgm:t>
    </dgm:pt>
    <dgm:pt modelId="{7B808F64-5B67-B44F-AF1B-B4A70FB0C10E}" type="sibTrans" cxnId="{1FB8CDD4-DAFA-504C-ADB7-5CFF70D9F223}">
      <dgm:prSet/>
      <dgm:spPr/>
      <dgm:t>
        <a:bodyPr/>
        <a:lstStyle/>
        <a:p>
          <a:endParaRPr lang="en-GB"/>
        </a:p>
      </dgm:t>
    </dgm:pt>
    <dgm:pt modelId="{C09C67A6-1F81-2248-B15F-E46ADEEE8126}">
      <dgm:prSet phldrT="[Text]"/>
      <dgm:spPr/>
      <dgm:t>
        <a:bodyPr/>
        <a:lstStyle/>
        <a:p>
          <a:r>
            <a:rPr lang="en-GB" dirty="0"/>
            <a:t>Discuss expertise contributed by partners</a:t>
          </a:r>
        </a:p>
      </dgm:t>
    </dgm:pt>
    <dgm:pt modelId="{3371C5D9-DAAC-1446-BD1E-F2581E0A0EF8}" type="parTrans" cxnId="{F0A59D1C-5F00-2D46-82BD-170F4DDF2D07}">
      <dgm:prSet/>
      <dgm:spPr/>
      <dgm:t>
        <a:bodyPr/>
        <a:lstStyle/>
        <a:p>
          <a:endParaRPr lang="en-GB"/>
        </a:p>
      </dgm:t>
    </dgm:pt>
    <dgm:pt modelId="{22EA7F7A-BCFA-F644-B106-DE570A88D070}" type="sibTrans" cxnId="{F0A59D1C-5F00-2D46-82BD-170F4DDF2D07}">
      <dgm:prSet/>
      <dgm:spPr/>
      <dgm:t>
        <a:bodyPr/>
        <a:lstStyle/>
        <a:p>
          <a:endParaRPr lang="en-GB"/>
        </a:p>
      </dgm:t>
    </dgm:pt>
    <dgm:pt modelId="{562573E4-BBBD-6E49-8AFE-D91FB7401451}">
      <dgm:prSet phldrT="[Text]"/>
      <dgm:spPr/>
      <dgm:t>
        <a:bodyPr/>
        <a:lstStyle/>
        <a:p>
          <a:r>
            <a:rPr lang="en-GB" dirty="0"/>
            <a:t>Execute</a:t>
          </a:r>
        </a:p>
      </dgm:t>
    </dgm:pt>
    <dgm:pt modelId="{D3E76463-7CE9-7E44-9963-7B822FD71A56}" type="parTrans" cxnId="{F9E3448E-D6D7-3B44-8216-6BABF1F33248}">
      <dgm:prSet/>
      <dgm:spPr/>
      <dgm:t>
        <a:bodyPr/>
        <a:lstStyle/>
        <a:p>
          <a:endParaRPr lang="en-GB"/>
        </a:p>
      </dgm:t>
    </dgm:pt>
    <dgm:pt modelId="{85426959-3A61-844F-A90B-1E890A29A7A0}" type="sibTrans" cxnId="{F9E3448E-D6D7-3B44-8216-6BABF1F33248}">
      <dgm:prSet/>
      <dgm:spPr/>
      <dgm:t>
        <a:bodyPr/>
        <a:lstStyle/>
        <a:p>
          <a:endParaRPr lang="en-GB"/>
        </a:p>
      </dgm:t>
    </dgm:pt>
    <dgm:pt modelId="{FF4893C0-4830-CC43-847A-A3DF9BAC42E3}">
      <dgm:prSet phldrT="[Text]"/>
      <dgm:spPr/>
      <dgm:t>
        <a:bodyPr/>
        <a:lstStyle/>
        <a:p>
          <a:r>
            <a:rPr lang="en-GB" dirty="0"/>
            <a:t>Formalize partnership:</a:t>
          </a:r>
        </a:p>
      </dgm:t>
    </dgm:pt>
    <dgm:pt modelId="{C8359633-2618-634D-B2DB-B236418739E6}" type="parTrans" cxnId="{80D50939-4D14-2949-9FD4-C791845DD3E1}">
      <dgm:prSet/>
      <dgm:spPr/>
      <dgm:t>
        <a:bodyPr/>
        <a:lstStyle/>
        <a:p>
          <a:endParaRPr lang="en-GB"/>
        </a:p>
      </dgm:t>
    </dgm:pt>
    <dgm:pt modelId="{D3696A80-845B-9041-B033-633CDB365CE8}" type="sibTrans" cxnId="{80D50939-4D14-2949-9FD4-C791845DD3E1}">
      <dgm:prSet/>
      <dgm:spPr/>
      <dgm:t>
        <a:bodyPr/>
        <a:lstStyle/>
        <a:p>
          <a:endParaRPr lang="en-GB"/>
        </a:p>
      </dgm:t>
    </dgm:pt>
    <dgm:pt modelId="{5F60C027-8DE1-CB4D-ABE5-2634BF7D4C59}">
      <dgm:prSet phldrT="[Text]"/>
      <dgm:spPr/>
      <dgm:t>
        <a:bodyPr/>
        <a:lstStyle/>
        <a:p>
          <a:pPr>
            <a:buNone/>
          </a:pPr>
          <a:br>
            <a:rPr lang="en-GB" dirty="0"/>
          </a:br>
          <a:r>
            <a:rPr lang="en-GB" dirty="0"/>
            <a:t>- Collaborative R&amp;D</a:t>
          </a:r>
          <a:br>
            <a:rPr lang="en-GB" dirty="0"/>
          </a:br>
          <a:r>
            <a:rPr lang="en-GB" dirty="0"/>
            <a:t>- License</a:t>
          </a:r>
          <a:br>
            <a:rPr lang="en-GB" dirty="0"/>
          </a:br>
          <a:r>
            <a:rPr lang="en-GB" dirty="0"/>
            <a:t>- Consultancy</a:t>
          </a:r>
          <a:br>
            <a:rPr lang="en-GB" dirty="0"/>
          </a:br>
          <a:r>
            <a:rPr lang="en-GB" dirty="0"/>
            <a:t>- Contract Research</a:t>
          </a:r>
        </a:p>
      </dgm:t>
    </dgm:pt>
    <dgm:pt modelId="{B58028BC-2384-734E-A222-02D54AE2424A}" type="parTrans" cxnId="{79EE1CED-348C-2542-8D4D-4132B6E963C4}">
      <dgm:prSet/>
      <dgm:spPr/>
      <dgm:t>
        <a:bodyPr/>
        <a:lstStyle/>
        <a:p>
          <a:endParaRPr lang="en-GB"/>
        </a:p>
      </dgm:t>
    </dgm:pt>
    <dgm:pt modelId="{AA4C6A5B-4288-DA43-BEF4-0A725C9026EB}" type="sibTrans" cxnId="{79EE1CED-348C-2542-8D4D-4132B6E963C4}">
      <dgm:prSet/>
      <dgm:spPr/>
      <dgm:t>
        <a:bodyPr/>
        <a:lstStyle/>
        <a:p>
          <a:endParaRPr lang="en-GB"/>
        </a:p>
      </dgm:t>
    </dgm:pt>
    <dgm:pt modelId="{A6EA782A-4AA7-3545-A125-93D877E34F32}">
      <dgm:prSet phldrT="[Text]"/>
      <dgm:spPr/>
      <dgm:t>
        <a:bodyPr/>
        <a:lstStyle/>
        <a:p>
          <a:r>
            <a:rPr lang="en-GB" dirty="0"/>
            <a:t>Find mutual interest</a:t>
          </a:r>
        </a:p>
      </dgm:t>
    </dgm:pt>
    <dgm:pt modelId="{1FA1A920-5A6D-6F4A-9BFE-67155E8B2E02}" type="parTrans" cxnId="{A93F2196-CE71-DB48-86DC-CB2D50764E14}">
      <dgm:prSet/>
      <dgm:spPr/>
      <dgm:t>
        <a:bodyPr/>
        <a:lstStyle/>
        <a:p>
          <a:endParaRPr lang="en-GB"/>
        </a:p>
      </dgm:t>
    </dgm:pt>
    <dgm:pt modelId="{93EAFBE5-66B6-D949-BB87-E7056F4213EF}" type="sibTrans" cxnId="{A93F2196-CE71-DB48-86DC-CB2D50764E14}">
      <dgm:prSet/>
      <dgm:spPr/>
      <dgm:t>
        <a:bodyPr/>
        <a:lstStyle/>
        <a:p>
          <a:endParaRPr lang="en-GB"/>
        </a:p>
      </dgm:t>
    </dgm:pt>
    <dgm:pt modelId="{D8CEEEF7-C84C-5846-9BA2-D41D5DB037B3}">
      <dgm:prSet phldrT="[Text]"/>
      <dgm:spPr/>
      <dgm:t>
        <a:bodyPr/>
        <a:lstStyle/>
        <a:p>
          <a:r>
            <a:rPr lang="en-GB" dirty="0"/>
            <a:t>Timeline, resources, IP</a:t>
          </a:r>
        </a:p>
      </dgm:t>
    </dgm:pt>
    <dgm:pt modelId="{B5881FA3-6E44-A24C-B1AD-B101CC796D10}" type="parTrans" cxnId="{06D84092-B4DC-454A-9A82-F4CE23BF8C90}">
      <dgm:prSet/>
      <dgm:spPr/>
      <dgm:t>
        <a:bodyPr/>
        <a:lstStyle/>
        <a:p>
          <a:endParaRPr lang="en-GB"/>
        </a:p>
      </dgm:t>
    </dgm:pt>
    <dgm:pt modelId="{BF2A566A-182D-B14A-B6D6-5F364F2E1AD5}" type="sibTrans" cxnId="{06D84092-B4DC-454A-9A82-F4CE23BF8C90}">
      <dgm:prSet/>
      <dgm:spPr/>
      <dgm:t>
        <a:bodyPr/>
        <a:lstStyle/>
        <a:p>
          <a:endParaRPr lang="en-GB"/>
        </a:p>
      </dgm:t>
    </dgm:pt>
    <dgm:pt modelId="{D52DEB8E-F5AE-2648-A39C-012FAC98667D}" type="pres">
      <dgm:prSet presAssocID="{330A0609-4294-BE4A-84D9-7502F288B787}" presName="Name0" presStyleCnt="0">
        <dgm:presLayoutVars>
          <dgm:dir/>
          <dgm:animLvl val="lvl"/>
          <dgm:resizeHandles val="exact"/>
        </dgm:presLayoutVars>
      </dgm:prSet>
      <dgm:spPr/>
    </dgm:pt>
    <dgm:pt modelId="{C474D1B6-6AB9-4846-B268-E8D4C77F97FE}" type="pres">
      <dgm:prSet presAssocID="{330A0609-4294-BE4A-84D9-7502F288B787}" presName="tSp" presStyleCnt="0"/>
      <dgm:spPr/>
    </dgm:pt>
    <dgm:pt modelId="{27D16A4B-E772-B74B-B86E-A8BAC92D48D6}" type="pres">
      <dgm:prSet presAssocID="{330A0609-4294-BE4A-84D9-7502F288B787}" presName="bSp" presStyleCnt="0"/>
      <dgm:spPr/>
    </dgm:pt>
    <dgm:pt modelId="{79F2F344-D4EF-F947-ABC0-CB90464EEAF7}" type="pres">
      <dgm:prSet presAssocID="{330A0609-4294-BE4A-84D9-7502F288B787}" presName="process" presStyleCnt="0"/>
      <dgm:spPr/>
    </dgm:pt>
    <dgm:pt modelId="{A219017F-ED44-FF4A-AC15-7C2C14A8FE84}" type="pres">
      <dgm:prSet presAssocID="{9522E3A2-9FB8-BF43-8ADA-916C58053243}" presName="composite1" presStyleCnt="0"/>
      <dgm:spPr/>
    </dgm:pt>
    <dgm:pt modelId="{47ED5421-82CD-4641-B200-FAF10B31705B}" type="pres">
      <dgm:prSet presAssocID="{9522E3A2-9FB8-BF43-8ADA-916C58053243}" presName="dummyNode1" presStyleLbl="node1" presStyleIdx="0" presStyleCnt="3"/>
      <dgm:spPr/>
    </dgm:pt>
    <dgm:pt modelId="{7162CCCD-B563-FF4D-BEBE-0FE2408BC568}" type="pres">
      <dgm:prSet presAssocID="{9522E3A2-9FB8-BF43-8ADA-916C58053243}" presName="childNode1" presStyleLbl="bgAcc1" presStyleIdx="0" presStyleCnt="3">
        <dgm:presLayoutVars>
          <dgm:bulletEnabled val="1"/>
        </dgm:presLayoutVars>
      </dgm:prSet>
      <dgm:spPr/>
    </dgm:pt>
    <dgm:pt modelId="{920BF245-0642-064E-B363-716D64632FBA}" type="pres">
      <dgm:prSet presAssocID="{9522E3A2-9FB8-BF43-8ADA-916C58053243}" presName="childNode1tx" presStyleLbl="bgAcc1" presStyleIdx="0" presStyleCnt="3">
        <dgm:presLayoutVars>
          <dgm:bulletEnabled val="1"/>
        </dgm:presLayoutVars>
      </dgm:prSet>
      <dgm:spPr/>
    </dgm:pt>
    <dgm:pt modelId="{6D62170B-5B9D-ED48-BDFB-4DAE9A692332}" type="pres">
      <dgm:prSet presAssocID="{9522E3A2-9FB8-BF43-8ADA-916C58053243}" presName="parentNode1" presStyleLbl="node1" presStyleIdx="0" presStyleCnt="3">
        <dgm:presLayoutVars>
          <dgm:chMax val="1"/>
          <dgm:bulletEnabled val="1"/>
        </dgm:presLayoutVars>
      </dgm:prSet>
      <dgm:spPr/>
    </dgm:pt>
    <dgm:pt modelId="{425006D5-10A7-DF46-B1D8-B555FE47E4B4}" type="pres">
      <dgm:prSet presAssocID="{9522E3A2-9FB8-BF43-8ADA-916C58053243}" presName="connSite1" presStyleCnt="0"/>
      <dgm:spPr/>
    </dgm:pt>
    <dgm:pt modelId="{B1C8EA73-B13A-4F47-8B01-4C34B3C8AAEF}" type="pres">
      <dgm:prSet presAssocID="{81C261B8-A597-AA41-AE8E-3DD19171ED06}" presName="Name9" presStyleLbl="sibTrans2D1" presStyleIdx="0" presStyleCnt="2"/>
      <dgm:spPr/>
    </dgm:pt>
    <dgm:pt modelId="{FAE69CD0-6105-1149-B552-0DA13A80323E}" type="pres">
      <dgm:prSet presAssocID="{C0F0E8CF-89C8-B146-8B70-34DA599A3F7E}" presName="composite2" presStyleCnt="0"/>
      <dgm:spPr/>
    </dgm:pt>
    <dgm:pt modelId="{709C95B7-2DDE-0D44-950D-085F4635981F}" type="pres">
      <dgm:prSet presAssocID="{C0F0E8CF-89C8-B146-8B70-34DA599A3F7E}" presName="dummyNode2" presStyleLbl="node1" presStyleIdx="0" presStyleCnt="3"/>
      <dgm:spPr/>
    </dgm:pt>
    <dgm:pt modelId="{23482D0C-B529-CD43-ADB0-19EF530CD859}" type="pres">
      <dgm:prSet presAssocID="{C0F0E8CF-89C8-B146-8B70-34DA599A3F7E}" presName="childNode2" presStyleLbl="bgAcc1" presStyleIdx="1" presStyleCnt="3" custScaleX="111554">
        <dgm:presLayoutVars>
          <dgm:bulletEnabled val="1"/>
        </dgm:presLayoutVars>
      </dgm:prSet>
      <dgm:spPr/>
    </dgm:pt>
    <dgm:pt modelId="{A882B5B5-01E4-0E4D-9C0C-B4BBDD05B2D0}" type="pres">
      <dgm:prSet presAssocID="{C0F0E8CF-89C8-B146-8B70-34DA599A3F7E}" presName="childNode2tx" presStyleLbl="bgAcc1" presStyleIdx="1" presStyleCnt="3">
        <dgm:presLayoutVars>
          <dgm:bulletEnabled val="1"/>
        </dgm:presLayoutVars>
      </dgm:prSet>
      <dgm:spPr/>
    </dgm:pt>
    <dgm:pt modelId="{8755A7B8-C421-324E-AAEF-1E154D7D9478}" type="pres">
      <dgm:prSet presAssocID="{C0F0E8CF-89C8-B146-8B70-34DA599A3F7E}" presName="parentNode2" presStyleLbl="node1" presStyleIdx="1" presStyleCnt="3">
        <dgm:presLayoutVars>
          <dgm:chMax val="0"/>
          <dgm:bulletEnabled val="1"/>
        </dgm:presLayoutVars>
      </dgm:prSet>
      <dgm:spPr/>
    </dgm:pt>
    <dgm:pt modelId="{7D54E6A5-A898-1940-9584-B4428DC00461}" type="pres">
      <dgm:prSet presAssocID="{C0F0E8CF-89C8-B146-8B70-34DA599A3F7E}" presName="connSite2" presStyleCnt="0"/>
      <dgm:spPr/>
    </dgm:pt>
    <dgm:pt modelId="{763BF81D-8D24-2945-81A8-FB5556F300A9}" type="pres">
      <dgm:prSet presAssocID="{F99F3544-A59D-034D-8B43-6CE0100731CC}" presName="Name18" presStyleLbl="sibTrans2D1" presStyleIdx="1" presStyleCnt="2"/>
      <dgm:spPr/>
    </dgm:pt>
    <dgm:pt modelId="{A9D11AAD-BF97-F349-8366-D8467C1BE12A}" type="pres">
      <dgm:prSet presAssocID="{562573E4-BBBD-6E49-8AFE-D91FB7401451}" presName="composite1" presStyleCnt="0"/>
      <dgm:spPr/>
    </dgm:pt>
    <dgm:pt modelId="{9D262B21-11F8-BC4F-9F49-161F5EBEBD5B}" type="pres">
      <dgm:prSet presAssocID="{562573E4-BBBD-6E49-8AFE-D91FB7401451}" presName="dummyNode1" presStyleLbl="node1" presStyleIdx="1" presStyleCnt="3"/>
      <dgm:spPr/>
    </dgm:pt>
    <dgm:pt modelId="{144B28CC-178E-CF44-91F2-D363E83FB087}" type="pres">
      <dgm:prSet presAssocID="{562573E4-BBBD-6E49-8AFE-D91FB7401451}" presName="childNode1" presStyleLbl="bgAcc1" presStyleIdx="2" presStyleCnt="3">
        <dgm:presLayoutVars>
          <dgm:bulletEnabled val="1"/>
        </dgm:presLayoutVars>
      </dgm:prSet>
      <dgm:spPr/>
    </dgm:pt>
    <dgm:pt modelId="{167F71FA-9A1A-504C-8B1E-CCF38F9E25E8}" type="pres">
      <dgm:prSet presAssocID="{562573E4-BBBD-6E49-8AFE-D91FB7401451}" presName="childNode1tx" presStyleLbl="bgAcc1" presStyleIdx="2" presStyleCnt="3">
        <dgm:presLayoutVars>
          <dgm:bulletEnabled val="1"/>
        </dgm:presLayoutVars>
      </dgm:prSet>
      <dgm:spPr/>
    </dgm:pt>
    <dgm:pt modelId="{7269F3E8-575C-F047-BA12-93FA0B5FE8D9}" type="pres">
      <dgm:prSet presAssocID="{562573E4-BBBD-6E49-8AFE-D91FB7401451}" presName="parentNode1" presStyleLbl="node1" presStyleIdx="2" presStyleCnt="3">
        <dgm:presLayoutVars>
          <dgm:chMax val="1"/>
          <dgm:bulletEnabled val="1"/>
        </dgm:presLayoutVars>
      </dgm:prSet>
      <dgm:spPr/>
    </dgm:pt>
    <dgm:pt modelId="{4D58DB03-BFA1-5B4F-A814-AE2A14D9E99F}" type="pres">
      <dgm:prSet presAssocID="{562573E4-BBBD-6E49-8AFE-D91FB7401451}" presName="connSite1" presStyleCnt="0"/>
      <dgm:spPr/>
    </dgm:pt>
  </dgm:ptLst>
  <dgm:cxnLst>
    <dgm:cxn modelId="{623F9F00-33CB-0A4B-82AA-09D91A649C1A}" type="presOf" srcId="{FF4893C0-4830-CC43-847A-A3DF9BAC42E3}" destId="{144B28CC-178E-CF44-91F2-D363E83FB087}" srcOrd="0" destOrd="0" presId="urn:microsoft.com/office/officeart/2005/8/layout/hProcess4"/>
    <dgm:cxn modelId="{6F128C13-8A61-754F-A45E-F48D50489665}" srcId="{9522E3A2-9FB8-BF43-8ADA-916C58053243}" destId="{96621B77-6CC8-7E41-9D57-AD7C1F55E9DF}" srcOrd="1" destOrd="0" parTransId="{57B65330-31DF-1B45-B858-E2CBCDD9F6E2}" sibTransId="{8273F10D-3DE4-A847-81D0-BA55A2BD9C2C}"/>
    <dgm:cxn modelId="{0D873516-72FE-B247-9EC9-18DAA1C249BD}" type="presOf" srcId="{420EDEAE-4D05-CF41-BAAC-3853C5BB62BB}" destId="{7162CCCD-B563-FF4D-BEBE-0FE2408BC568}" srcOrd="0" destOrd="0" presId="urn:microsoft.com/office/officeart/2005/8/layout/hProcess4"/>
    <dgm:cxn modelId="{F0A59D1C-5F00-2D46-82BD-170F4DDF2D07}" srcId="{C0F0E8CF-89C8-B146-8B70-34DA599A3F7E}" destId="{C09C67A6-1F81-2248-B15F-E46ADEEE8126}" srcOrd="1" destOrd="0" parTransId="{3371C5D9-DAAC-1446-BD1E-F2581E0A0EF8}" sibTransId="{22EA7F7A-BCFA-F644-B106-DE570A88D070}"/>
    <dgm:cxn modelId="{3592F21F-975D-ED49-9F8D-650B46C887B1}" srcId="{330A0609-4294-BE4A-84D9-7502F288B787}" destId="{9522E3A2-9FB8-BF43-8ADA-916C58053243}" srcOrd="0" destOrd="0" parTransId="{B4E9DE62-DF93-B849-AAF2-B10918E42659}" sibTransId="{81C261B8-A597-AA41-AE8E-3DD19171ED06}"/>
    <dgm:cxn modelId="{A1B2F429-2D6D-384D-8FD6-CDFD2124A878}" type="presOf" srcId="{C09C67A6-1F81-2248-B15F-E46ADEEE8126}" destId="{A882B5B5-01E4-0E4D-9C0C-B4BBDD05B2D0}" srcOrd="1" destOrd="1" presId="urn:microsoft.com/office/officeart/2005/8/layout/hProcess4"/>
    <dgm:cxn modelId="{19510137-9D73-3547-8ACF-B1315523F007}" type="presOf" srcId="{D8CEEEF7-C84C-5846-9BA2-D41D5DB037B3}" destId="{23482D0C-B529-CD43-ADB0-19EF530CD859}" srcOrd="0" destOrd="2" presId="urn:microsoft.com/office/officeart/2005/8/layout/hProcess4"/>
    <dgm:cxn modelId="{80D50939-4D14-2949-9FD4-C791845DD3E1}" srcId="{562573E4-BBBD-6E49-8AFE-D91FB7401451}" destId="{FF4893C0-4830-CC43-847A-A3DF9BAC42E3}" srcOrd="0" destOrd="0" parTransId="{C8359633-2618-634D-B2DB-B236418739E6}" sibTransId="{D3696A80-845B-9041-B033-633CDB365CE8}"/>
    <dgm:cxn modelId="{3ED71A3A-7CBC-7B4B-B26F-DE9CFD7D7FCA}" srcId="{9522E3A2-9FB8-BF43-8ADA-916C58053243}" destId="{420EDEAE-4D05-CF41-BAAC-3853C5BB62BB}" srcOrd="0" destOrd="0" parTransId="{3EBA5991-A924-D748-8876-CC5CC1A108A8}" sibTransId="{0D6BAB83-A4E4-174D-9DAB-A72C306096FD}"/>
    <dgm:cxn modelId="{E59E434B-9D9B-D144-A703-91F5D8612282}" type="presOf" srcId="{5F60C027-8DE1-CB4D-ABE5-2634BF7D4C59}" destId="{167F71FA-9A1A-504C-8B1E-CCF38F9E25E8}" srcOrd="1" destOrd="1" presId="urn:microsoft.com/office/officeart/2005/8/layout/hProcess4"/>
    <dgm:cxn modelId="{AF1CD24E-A19D-1240-A40E-02B17DF5F7B6}" type="presOf" srcId="{96621B77-6CC8-7E41-9D57-AD7C1F55E9DF}" destId="{7162CCCD-B563-FF4D-BEBE-0FE2408BC568}" srcOrd="0" destOrd="1" presId="urn:microsoft.com/office/officeart/2005/8/layout/hProcess4"/>
    <dgm:cxn modelId="{3130F451-41D8-A24A-897B-4BE862385817}" type="presOf" srcId="{330A0609-4294-BE4A-84D9-7502F288B787}" destId="{D52DEB8E-F5AE-2648-A39C-012FAC98667D}" srcOrd="0" destOrd="0" presId="urn:microsoft.com/office/officeart/2005/8/layout/hProcess4"/>
    <dgm:cxn modelId="{4C771E60-CF7E-214A-BE08-FE1F5CEE2D30}" type="presOf" srcId="{D8CEEEF7-C84C-5846-9BA2-D41D5DB037B3}" destId="{A882B5B5-01E4-0E4D-9C0C-B4BBDD05B2D0}" srcOrd="1" destOrd="2" presId="urn:microsoft.com/office/officeart/2005/8/layout/hProcess4"/>
    <dgm:cxn modelId="{3BDB5966-A709-784B-817B-8AB3066E6C65}" type="presOf" srcId="{A6EA782A-4AA7-3545-A125-93D877E34F32}" destId="{7162CCCD-B563-FF4D-BEBE-0FE2408BC568}" srcOrd="0" destOrd="2" presId="urn:microsoft.com/office/officeart/2005/8/layout/hProcess4"/>
    <dgm:cxn modelId="{28C61576-630F-6048-A287-FC0F074A4582}" type="presOf" srcId="{FF4893C0-4830-CC43-847A-A3DF9BAC42E3}" destId="{167F71FA-9A1A-504C-8B1E-CCF38F9E25E8}" srcOrd="1" destOrd="0" presId="urn:microsoft.com/office/officeart/2005/8/layout/hProcess4"/>
    <dgm:cxn modelId="{F9E3448E-D6D7-3B44-8216-6BABF1F33248}" srcId="{330A0609-4294-BE4A-84D9-7502F288B787}" destId="{562573E4-BBBD-6E49-8AFE-D91FB7401451}" srcOrd="2" destOrd="0" parTransId="{D3E76463-7CE9-7E44-9963-7B822FD71A56}" sibTransId="{85426959-3A61-844F-A90B-1E890A29A7A0}"/>
    <dgm:cxn modelId="{06D84092-B4DC-454A-9A82-F4CE23BF8C90}" srcId="{C0F0E8CF-89C8-B146-8B70-34DA599A3F7E}" destId="{D8CEEEF7-C84C-5846-9BA2-D41D5DB037B3}" srcOrd="2" destOrd="0" parTransId="{B5881FA3-6E44-A24C-B1AD-B101CC796D10}" sibTransId="{BF2A566A-182D-B14A-B6D6-5F364F2E1AD5}"/>
    <dgm:cxn modelId="{A93F2196-CE71-DB48-86DC-CB2D50764E14}" srcId="{9522E3A2-9FB8-BF43-8ADA-916C58053243}" destId="{A6EA782A-4AA7-3545-A125-93D877E34F32}" srcOrd="2" destOrd="0" parTransId="{1FA1A920-5A6D-6F4A-9BFE-67155E8B2E02}" sibTransId="{93EAFBE5-66B6-D949-BB87-E7056F4213EF}"/>
    <dgm:cxn modelId="{FBE8C1A8-565C-E649-BF9A-6EE44E9F164F}" type="presOf" srcId="{121AE789-59F7-CD45-885F-60727673A97A}" destId="{A882B5B5-01E4-0E4D-9C0C-B4BBDD05B2D0}" srcOrd="1" destOrd="0" presId="urn:microsoft.com/office/officeart/2005/8/layout/hProcess4"/>
    <dgm:cxn modelId="{8FEB92A9-0FAD-3F4E-9359-AB4794600F3F}" type="presOf" srcId="{121AE789-59F7-CD45-885F-60727673A97A}" destId="{23482D0C-B529-CD43-ADB0-19EF530CD859}" srcOrd="0" destOrd="0" presId="urn:microsoft.com/office/officeart/2005/8/layout/hProcess4"/>
    <dgm:cxn modelId="{BDC8F6AD-59D4-D443-B48D-E5AF18E1F534}" type="presOf" srcId="{81C261B8-A597-AA41-AE8E-3DD19171ED06}" destId="{B1C8EA73-B13A-4F47-8B01-4C34B3C8AAEF}" srcOrd="0" destOrd="0" presId="urn:microsoft.com/office/officeart/2005/8/layout/hProcess4"/>
    <dgm:cxn modelId="{A15AF9B1-D33A-1E44-A254-E5AD4703C48B}" srcId="{330A0609-4294-BE4A-84D9-7502F288B787}" destId="{C0F0E8CF-89C8-B146-8B70-34DA599A3F7E}" srcOrd="1" destOrd="0" parTransId="{8158A912-2F26-B841-8313-4C7F412FD1B4}" sibTransId="{F99F3544-A59D-034D-8B43-6CE0100731CC}"/>
    <dgm:cxn modelId="{005096B7-F264-6248-91BA-3EF874BB312E}" type="presOf" srcId="{9522E3A2-9FB8-BF43-8ADA-916C58053243}" destId="{6D62170B-5B9D-ED48-BDFB-4DAE9A692332}" srcOrd="0" destOrd="0" presId="urn:microsoft.com/office/officeart/2005/8/layout/hProcess4"/>
    <dgm:cxn modelId="{0CB6F8B8-556E-1E48-BAC5-37F1C8C7582A}" type="presOf" srcId="{F99F3544-A59D-034D-8B43-6CE0100731CC}" destId="{763BF81D-8D24-2945-81A8-FB5556F300A9}" srcOrd="0" destOrd="0" presId="urn:microsoft.com/office/officeart/2005/8/layout/hProcess4"/>
    <dgm:cxn modelId="{914499CD-B063-2942-B3C0-9073D41C5009}" type="presOf" srcId="{A6EA782A-4AA7-3545-A125-93D877E34F32}" destId="{920BF245-0642-064E-B363-716D64632FBA}" srcOrd="1" destOrd="2" presId="urn:microsoft.com/office/officeart/2005/8/layout/hProcess4"/>
    <dgm:cxn modelId="{E1B39FD1-523C-5140-A535-6134BB04B64D}" type="presOf" srcId="{5F60C027-8DE1-CB4D-ABE5-2634BF7D4C59}" destId="{144B28CC-178E-CF44-91F2-D363E83FB087}" srcOrd="0" destOrd="1" presId="urn:microsoft.com/office/officeart/2005/8/layout/hProcess4"/>
    <dgm:cxn modelId="{1FB8CDD4-DAFA-504C-ADB7-5CFF70D9F223}" srcId="{C0F0E8CF-89C8-B146-8B70-34DA599A3F7E}" destId="{121AE789-59F7-CD45-885F-60727673A97A}" srcOrd="0" destOrd="0" parTransId="{A8843200-A401-7D41-82A1-8AA08560ADF8}" sibTransId="{7B808F64-5B67-B44F-AF1B-B4A70FB0C10E}"/>
    <dgm:cxn modelId="{FAADC1DD-51F4-B348-A763-4C9639882A29}" type="presOf" srcId="{420EDEAE-4D05-CF41-BAAC-3853C5BB62BB}" destId="{920BF245-0642-064E-B363-716D64632FBA}" srcOrd="1" destOrd="0" presId="urn:microsoft.com/office/officeart/2005/8/layout/hProcess4"/>
    <dgm:cxn modelId="{53B0C8DF-1835-2A4F-BCB6-A1E6F6846D8D}" type="presOf" srcId="{C0F0E8CF-89C8-B146-8B70-34DA599A3F7E}" destId="{8755A7B8-C421-324E-AAEF-1E154D7D9478}" srcOrd="0" destOrd="0" presId="urn:microsoft.com/office/officeart/2005/8/layout/hProcess4"/>
    <dgm:cxn modelId="{3B524BE4-40DD-5C4C-867F-DB696AD26240}" type="presOf" srcId="{562573E4-BBBD-6E49-8AFE-D91FB7401451}" destId="{7269F3E8-575C-F047-BA12-93FA0B5FE8D9}" srcOrd="0" destOrd="0" presId="urn:microsoft.com/office/officeart/2005/8/layout/hProcess4"/>
    <dgm:cxn modelId="{79EE1CED-348C-2542-8D4D-4132B6E963C4}" srcId="{562573E4-BBBD-6E49-8AFE-D91FB7401451}" destId="{5F60C027-8DE1-CB4D-ABE5-2634BF7D4C59}" srcOrd="1" destOrd="0" parTransId="{B58028BC-2384-734E-A222-02D54AE2424A}" sibTransId="{AA4C6A5B-4288-DA43-BEF4-0A725C9026EB}"/>
    <dgm:cxn modelId="{ED2C10F8-D986-3A41-A087-64002346950B}" type="presOf" srcId="{C09C67A6-1F81-2248-B15F-E46ADEEE8126}" destId="{23482D0C-B529-CD43-ADB0-19EF530CD859}" srcOrd="0" destOrd="1" presId="urn:microsoft.com/office/officeart/2005/8/layout/hProcess4"/>
    <dgm:cxn modelId="{F29682FA-F098-3048-8709-D81446945E22}" type="presOf" srcId="{96621B77-6CC8-7E41-9D57-AD7C1F55E9DF}" destId="{920BF245-0642-064E-B363-716D64632FBA}" srcOrd="1" destOrd="1" presId="urn:microsoft.com/office/officeart/2005/8/layout/hProcess4"/>
    <dgm:cxn modelId="{82469F96-5AE9-984B-8F38-F28D1FF7F350}" type="presParOf" srcId="{D52DEB8E-F5AE-2648-A39C-012FAC98667D}" destId="{C474D1B6-6AB9-4846-B268-E8D4C77F97FE}" srcOrd="0" destOrd="0" presId="urn:microsoft.com/office/officeart/2005/8/layout/hProcess4"/>
    <dgm:cxn modelId="{115F14A1-24E3-AF49-B5B0-F7E554C46E8D}" type="presParOf" srcId="{D52DEB8E-F5AE-2648-A39C-012FAC98667D}" destId="{27D16A4B-E772-B74B-B86E-A8BAC92D48D6}" srcOrd="1" destOrd="0" presId="urn:microsoft.com/office/officeart/2005/8/layout/hProcess4"/>
    <dgm:cxn modelId="{8626193C-0332-7149-B272-4B33CDEFA37C}" type="presParOf" srcId="{D52DEB8E-F5AE-2648-A39C-012FAC98667D}" destId="{79F2F344-D4EF-F947-ABC0-CB90464EEAF7}" srcOrd="2" destOrd="0" presId="urn:microsoft.com/office/officeart/2005/8/layout/hProcess4"/>
    <dgm:cxn modelId="{768E95C7-62CC-AD48-B32C-556D5C2AC725}" type="presParOf" srcId="{79F2F344-D4EF-F947-ABC0-CB90464EEAF7}" destId="{A219017F-ED44-FF4A-AC15-7C2C14A8FE84}" srcOrd="0" destOrd="0" presId="urn:microsoft.com/office/officeart/2005/8/layout/hProcess4"/>
    <dgm:cxn modelId="{B57A7456-BBD1-374E-928C-34D618E8582F}" type="presParOf" srcId="{A219017F-ED44-FF4A-AC15-7C2C14A8FE84}" destId="{47ED5421-82CD-4641-B200-FAF10B31705B}" srcOrd="0" destOrd="0" presId="urn:microsoft.com/office/officeart/2005/8/layout/hProcess4"/>
    <dgm:cxn modelId="{FC6F636B-3370-2B43-A1CD-DA44D2AC83FF}" type="presParOf" srcId="{A219017F-ED44-FF4A-AC15-7C2C14A8FE84}" destId="{7162CCCD-B563-FF4D-BEBE-0FE2408BC568}" srcOrd="1" destOrd="0" presId="urn:microsoft.com/office/officeart/2005/8/layout/hProcess4"/>
    <dgm:cxn modelId="{2BDA0CB4-9FFB-274E-BCB3-0EAB36BC8D20}" type="presParOf" srcId="{A219017F-ED44-FF4A-AC15-7C2C14A8FE84}" destId="{920BF245-0642-064E-B363-716D64632FBA}" srcOrd="2" destOrd="0" presId="urn:microsoft.com/office/officeart/2005/8/layout/hProcess4"/>
    <dgm:cxn modelId="{69B3955C-8086-C642-B89D-9FEB11DB137B}" type="presParOf" srcId="{A219017F-ED44-FF4A-AC15-7C2C14A8FE84}" destId="{6D62170B-5B9D-ED48-BDFB-4DAE9A692332}" srcOrd="3" destOrd="0" presId="urn:microsoft.com/office/officeart/2005/8/layout/hProcess4"/>
    <dgm:cxn modelId="{46A4A776-557B-064D-993A-11E3C831F475}" type="presParOf" srcId="{A219017F-ED44-FF4A-AC15-7C2C14A8FE84}" destId="{425006D5-10A7-DF46-B1D8-B555FE47E4B4}" srcOrd="4" destOrd="0" presId="urn:microsoft.com/office/officeart/2005/8/layout/hProcess4"/>
    <dgm:cxn modelId="{53EA77E3-F500-D545-B3BD-3F14D0BD73CF}" type="presParOf" srcId="{79F2F344-D4EF-F947-ABC0-CB90464EEAF7}" destId="{B1C8EA73-B13A-4F47-8B01-4C34B3C8AAEF}" srcOrd="1" destOrd="0" presId="urn:microsoft.com/office/officeart/2005/8/layout/hProcess4"/>
    <dgm:cxn modelId="{C0818C06-6790-2E43-9132-54FDA815BA40}" type="presParOf" srcId="{79F2F344-D4EF-F947-ABC0-CB90464EEAF7}" destId="{FAE69CD0-6105-1149-B552-0DA13A80323E}" srcOrd="2" destOrd="0" presId="urn:microsoft.com/office/officeart/2005/8/layout/hProcess4"/>
    <dgm:cxn modelId="{37AEEB3F-8689-8F45-9420-87987F655DCD}" type="presParOf" srcId="{FAE69CD0-6105-1149-B552-0DA13A80323E}" destId="{709C95B7-2DDE-0D44-950D-085F4635981F}" srcOrd="0" destOrd="0" presId="urn:microsoft.com/office/officeart/2005/8/layout/hProcess4"/>
    <dgm:cxn modelId="{CBE85F14-91E0-F149-9653-E37889E55DA4}" type="presParOf" srcId="{FAE69CD0-6105-1149-B552-0DA13A80323E}" destId="{23482D0C-B529-CD43-ADB0-19EF530CD859}" srcOrd="1" destOrd="0" presId="urn:microsoft.com/office/officeart/2005/8/layout/hProcess4"/>
    <dgm:cxn modelId="{BCE49840-8B29-8F4F-A56D-B3FA81C856F8}" type="presParOf" srcId="{FAE69CD0-6105-1149-B552-0DA13A80323E}" destId="{A882B5B5-01E4-0E4D-9C0C-B4BBDD05B2D0}" srcOrd="2" destOrd="0" presId="urn:microsoft.com/office/officeart/2005/8/layout/hProcess4"/>
    <dgm:cxn modelId="{6E967F15-65EC-0C40-B0BC-C26F1FBA0159}" type="presParOf" srcId="{FAE69CD0-6105-1149-B552-0DA13A80323E}" destId="{8755A7B8-C421-324E-AAEF-1E154D7D9478}" srcOrd="3" destOrd="0" presId="urn:microsoft.com/office/officeart/2005/8/layout/hProcess4"/>
    <dgm:cxn modelId="{AE3600F6-88D7-B14F-96AB-0E825471B577}" type="presParOf" srcId="{FAE69CD0-6105-1149-B552-0DA13A80323E}" destId="{7D54E6A5-A898-1940-9584-B4428DC00461}" srcOrd="4" destOrd="0" presId="urn:microsoft.com/office/officeart/2005/8/layout/hProcess4"/>
    <dgm:cxn modelId="{42687F13-3AFF-0847-8551-34A0CE4DF7D7}" type="presParOf" srcId="{79F2F344-D4EF-F947-ABC0-CB90464EEAF7}" destId="{763BF81D-8D24-2945-81A8-FB5556F300A9}" srcOrd="3" destOrd="0" presId="urn:microsoft.com/office/officeart/2005/8/layout/hProcess4"/>
    <dgm:cxn modelId="{0D9E34C7-2FFC-2842-9F45-A7C67AFF5C09}" type="presParOf" srcId="{79F2F344-D4EF-F947-ABC0-CB90464EEAF7}" destId="{A9D11AAD-BF97-F349-8366-D8467C1BE12A}" srcOrd="4" destOrd="0" presId="urn:microsoft.com/office/officeart/2005/8/layout/hProcess4"/>
    <dgm:cxn modelId="{727BD4CC-BD0F-1343-BFEE-8F80F52EAFA3}" type="presParOf" srcId="{A9D11AAD-BF97-F349-8366-D8467C1BE12A}" destId="{9D262B21-11F8-BC4F-9F49-161F5EBEBD5B}" srcOrd="0" destOrd="0" presId="urn:microsoft.com/office/officeart/2005/8/layout/hProcess4"/>
    <dgm:cxn modelId="{C788D55A-E198-A743-9380-9D997DE23BE4}" type="presParOf" srcId="{A9D11AAD-BF97-F349-8366-D8467C1BE12A}" destId="{144B28CC-178E-CF44-91F2-D363E83FB087}" srcOrd="1" destOrd="0" presId="urn:microsoft.com/office/officeart/2005/8/layout/hProcess4"/>
    <dgm:cxn modelId="{FAACDC1C-292F-F641-9CEE-12830DC6FA10}" type="presParOf" srcId="{A9D11AAD-BF97-F349-8366-D8467C1BE12A}" destId="{167F71FA-9A1A-504C-8B1E-CCF38F9E25E8}" srcOrd="2" destOrd="0" presId="urn:microsoft.com/office/officeart/2005/8/layout/hProcess4"/>
    <dgm:cxn modelId="{A5ABA93E-3A77-6844-98D3-DD75A9D801CF}" type="presParOf" srcId="{A9D11AAD-BF97-F349-8366-D8467C1BE12A}" destId="{7269F3E8-575C-F047-BA12-93FA0B5FE8D9}" srcOrd="3" destOrd="0" presId="urn:microsoft.com/office/officeart/2005/8/layout/hProcess4"/>
    <dgm:cxn modelId="{CBE822C3-7717-0C46-9B69-08E89174A991}" type="presParOf" srcId="{A9D11AAD-BF97-F349-8366-D8467C1BE12A}" destId="{4D58DB03-BFA1-5B4F-A814-AE2A14D9E99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6F55CF-6BD6-A54D-A267-D0F167693679}">
      <dsp:nvSpPr>
        <dsp:cNvPr id="0" name=""/>
        <dsp:cNvSpPr/>
      </dsp:nvSpPr>
      <dsp:spPr>
        <a:xfrm>
          <a:off x="1337407"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1370210" y="32803"/>
        <a:ext cx="1950354" cy="1054372"/>
      </dsp:txXfrm>
    </dsp:sp>
    <dsp:sp modelId="{535C2F45-C556-4D46-AB7E-EEE0C46EBBD5}">
      <dsp:nvSpPr>
        <dsp:cNvPr id="0" name=""/>
        <dsp:cNvSpPr/>
      </dsp:nvSpPr>
      <dsp:spPr>
        <a:xfrm>
          <a:off x="4249351" y="0"/>
          <a:ext cx="2015960" cy="1119978"/>
        </a:xfrm>
        <a:prstGeom prst="roundRect">
          <a:avLst>
            <a:gd name="adj" fmla="val 10000"/>
          </a:avLst>
        </a:prstGeom>
        <a:solidFill>
          <a:schemeClr val="bg1">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282154" y="32803"/>
        <a:ext cx="1950354" cy="1054372"/>
      </dsp:txXfrm>
    </dsp:sp>
    <dsp:sp modelId="{9913025A-AE94-3141-AEA6-EADF4C0F31DD}">
      <dsp:nvSpPr>
        <dsp:cNvPr id="0" name=""/>
        <dsp:cNvSpPr/>
      </dsp:nvSpPr>
      <dsp:spPr>
        <a:xfrm>
          <a:off x="3381368" y="4759907"/>
          <a:ext cx="839983" cy="839983"/>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6AF631F-CE3A-5D47-B21C-32445496AF5E}">
      <dsp:nvSpPr>
        <dsp:cNvPr id="0" name=""/>
        <dsp:cNvSpPr/>
      </dsp:nvSpPr>
      <dsp:spPr>
        <a:xfrm>
          <a:off x="1281409" y="4446333"/>
          <a:ext cx="5039901" cy="340473"/>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B7BC28B-38DC-2648-A002-2EC0F07D9E3A}">
      <dsp:nvSpPr>
        <dsp:cNvPr id="0" name=""/>
        <dsp:cNvSpPr/>
      </dsp:nvSpPr>
      <dsp:spPr>
        <a:xfrm>
          <a:off x="1358434" y="3520264"/>
          <a:ext cx="2015960" cy="862853"/>
        </a:xfrm>
        <a:prstGeom prst="roundRect">
          <a:avLst/>
        </a:prstGeom>
        <a:solidFill>
          <a:srgbClr val="1B436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Scout for technologies</a:t>
          </a:r>
        </a:p>
      </dsp:txBody>
      <dsp:txXfrm>
        <a:off x="1400555" y="3562385"/>
        <a:ext cx="1931718" cy="778611"/>
      </dsp:txXfrm>
    </dsp:sp>
    <dsp:sp modelId="{1F8E4AD9-2B31-FB45-8FC7-F8DB46FD70FB}">
      <dsp:nvSpPr>
        <dsp:cNvPr id="0" name=""/>
        <dsp:cNvSpPr/>
      </dsp:nvSpPr>
      <dsp:spPr>
        <a:xfrm>
          <a:off x="4270377" y="3520264"/>
          <a:ext cx="2015960" cy="86285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Search unmet needs</a:t>
          </a:r>
        </a:p>
      </dsp:txBody>
      <dsp:txXfrm>
        <a:off x="4312498" y="3562385"/>
        <a:ext cx="1931718" cy="7786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2CCCD-B563-FF4D-BEBE-0FE2408BC568}">
      <dsp:nvSpPr>
        <dsp:cNvPr id="0" name=""/>
        <dsp:cNvSpPr/>
      </dsp:nvSpPr>
      <dsp:spPr>
        <a:xfrm>
          <a:off x="4010"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Discussion with Innovation / R&amp;D management</a:t>
          </a:r>
        </a:p>
        <a:p>
          <a:pPr marL="171450" lvl="1" indent="-171450" algn="l" defTabSz="711200">
            <a:lnSpc>
              <a:spcPct val="90000"/>
            </a:lnSpc>
            <a:spcBef>
              <a:spcPct val="0"/>
            </a:spcBef>
            <a:spcAft>
              <a:spcPct val="15000"/>
            </a:spcAft>
            <a:buChar char="•"/>
          </a:pPr>
          <a:r>
            <a:rPr lang="en-GB" sz="1600" kern="1200" dirty="0"/>
            <a:t>Discovery day program at CERN</a:t>
          </a:r>
        </a:p>
        <a:p>
          <a:pPr marL="171450" lvl="1" indent="-171450" algn="l" defTabSz="711200">
            <a:lnSpc>
              <a:spcPct val="90000"/>
            </a:lnSpc>
            <a:spcBef>
              <a:spcPct val="0"/>
            </a:spcBef>
            <a:spcAft>
              <a:spcPct val="15000"/>
            </a:spcAft>
            <a:buChar char="•"/>
          </a:pPr>
          <a:r>
            <a:rPr lang="en-GB" sz="1600" kern="1200" dirty="0"/>
            <a:t>Find mutual interest</a:t>
          </a:r>
        </a:p>
      </dsp:txBody>
      <dsp:txXfrm>
        <a:off x="50635" y="1404286"/>
        <a:ext cx="2363205" cy="1498655"/>
      </dsp:txXfrm>
    </dsp:sp>
    <dsp:sp modelId="{B1C8EA73-B13A-4F47-8B01-4C34B3C8AAEF}">
      <dsp:nvSpPr>
        <dsp:cNvPr id="0" name=""/>
        <dsp:cNvSpPr/>
      </dsp:nvSpPr>
      <dsp:spPr>
        <a:xfrm>
          <a:off x="1376434" y="1727665"/>
          <a:ext cx="2858393" cy="2858393"/>
        </a:xfrm>
        <a:prstGeom prst="leftCircularArrow">
          <a:avLst>
            <a:gd name="adj1" fmla="val 2926"/>
            <a:gd name="adj2" fmla="val 358187"/>
            <a:gd name="adj3" fmla="val 2133698"/>
            <a:gd name="adj4" fmla="val 9024489"/>
            <a:gd name="adj5" fmla="val 3414"/>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62170B-5B9D-ED48-BDFB-4DAE9A692332}">
      <dsp:nvSpPr>
        <dsp:cNvPr id="0" name=""/>
        <dsp:cNvSpPr/>
      </dsp:nvSpPr>
      <dsp:spPr>
        <a:xfrm>
          <a:off x="549889"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Discover</a:t>
          </a:r>
        </a:p>
      </dsp:txBody>
      <dsp:txXfrm>
        <a:off x="575321" y="2974998"/>
        <a:ext cx="2132651" cy="817448"/>
      </dsp:txXfrm>
    </dsp:sp>
    <dsp:sp modelId="{23482D0C-B529-CD43-ADB0-19EF530CD859}">
      <dsp:nvSpPr>
        <dsp:cNvPr id="0" name=""/>
        <dsp:cNvSpPr/>
      </dsp:nvSpPr>
      <dsp:spPr>
        <a:xfrm>
          <a:off x="3131711" y="1357661"/>
          <a:ext cx="2740274"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Define innovation ambitions and technical needs </a:t>
          </a:r>
        </a:p>
        <a:p>
          <a:pPr marL="171450" lvl="1" indent="-171450" algn="l" defTabSz="711200">
            <a:lnSpc>
              <a:spcPct val="90000"/>
            </a:lnSpc>
            <a:spcBef>
              <a:spcPct val="0"/>
            </a:spcBef>
            <a:spcAft>
              <a:spcPct val="15000"/>
            </a:spcAft>
            <a:buChar char="•"/>
          </a:pPr>
          <a:r>
            <a:rPr lang="en-GB" sz="1600" kern="1200" dirty="0"/>
            <a:t>Discuss expertise contributed by partners</a:t>
          </a:r>
        </a:p>
        <a:p>
          <a:pPr marL="171450" lvl="1" indent="-171450" algn="l" defTabSz="711200">
            <a:lnSpc>
              <a:spcPct val="90000"/>
            </a:lnSpc>
            <a:spcBef>
              <a:spcPct val="0"/>
            </a:spcBef>
            <a:spcAft>
              <a:spcPct val="15000"/>
            </a:spcAft>
            <a:buChar char="•"/>
          </a:pPr>
          <a:r>
            <a:rPr lang="en-GB" sz="1600" kern="1200" dirty="0"/>
            <a:t>Timeline, resources, IP</a:t>
          </a:r>
        </a:p>
      </dsp:txBody>
      <dsp:txXfrm>
        <a:off x="3178336" y="1838442"/>
        <a:ext cx="2647024" cy="1498655"/>
      </dsp:txXfrm>
    </dsp:sp>
    <dsp:sp modelId="{763BF81D-8D24-2945-81A8-FB5556F300A9}">
      <dsp:nvSpPr>
        <dsp:cNvPr id="0" name=""/>
        <dsp:cNvSpPr/>
      </dsp:nvSpPr>
      <dsp:spPr>
        <a:xfrm>
          <a:off x="4636218" y="117187"/>
          <a:ext cx="3009078" cy="3009078"/>
        </a:xfrm>
        <a:prstGeom prst="circularArrow">
          <a:avLst>
            <a:gd name="adj1" fmla="val 2780"/>
            <a:gd name="adj2" fmla="val 339085"/>
            <a:gd name="adj3" fmla="val 19485404"/>
            <a:gd name="adj4" fmla="val 12575511"/>
            <a:gd name="adj5" fmla="val 32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55A7B8-C421-324E-AAEF-1E154D7D9478}">
      <dsp:nvSpPr>
        <dsp:cNvPr id="0" name=""/>
        <dsp:cNvSpPr/>
      </dsp:nvSpPr>
      <dsp:spPr>
        <a:xfrm>
          <a:off x="3819499" y="923504"/>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Shape</a:t>
          </a:r>
        </a:p>
      </dsp:txBody>
      <dsp:txXfrm>
        <a:off x="3844931" y="948936"/>
        <a:ext cx="2132651" cy="817448"/>
      </dsp:txXfrm>
    </dsp:sp>
    <dsp:sp modelId="{144B28CC-178E-CF44-91F2-D363E83FB087}">
      <dsp:nvSpPr>
        <dsp:cNvPr id="0" name=""/>
        <dsp:cNvSpPr/>
      </dsp:nvSpPr>
      <dsp:spPr>
        <a:xfrm>
          <a:off x="6401321" y="1357661"/>
          <a:ext cx="2456455" cy="202606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Formalize partnership:</a:t>
          </a:r>
        </a:p>
        <a:p>
          <a:pPr marL="171450" lvl="1" indent="-171450" algn="l" defTabSz="711200">
            <a:lnSpc>
              <a:spcPct val="90000"/>
            </a:lnSpc>
            <a:spcBef>
              <a:spcPct val="0"/>
            </a:spcBef>
            <a:spcAft>
              <a:spcPct val="15000"/>
            </a:spcAft>
            <a:buNone/>
          </a:pPr>
          <a:br>
            <a:rPr lang="en-GB" sz="1600" kern="1200" dirty="0"/>
          </a:br>
          <a:r>
            <a:rPr lang="en-GB" sz="1600" kern="1200" dirty="0"/>
            <a:t>- Collaborative R&amp;D</a:t>
          </a:r>
          <a:br>
            <a:rPr lang="en-GB" sz="1600" kern="1200" dirty="0"/>
          </a:br>
          <a:r>
            <a:rPr lang="en-GB" sz="1600" kern="1200" dirty="0"/>
            <a:t>- License</a:t>
          </a:r>
          <a:br>
            <a:rPr lang="en-GB" sz="1600" kern="1200" dirty="0"/>
          </a:br>
          <a:r>
            <a:rPr lang="en-GB" sz="1600" kern="1200" dirty="0"/>
            <a:t>- Consultancy</a:t>
          </a:r>
          <a:br>
            <a:rPr lang="en-GB" sz="1600" kern="1200" dirty="0"/>
          </a:br>
          <a:r>
            <a:rPr lang="en-GB" sz="1600" kern="1200" dirty="0"/>
            <a:t>- Contract Research</a:t>
          </a:r>
        </a:p>
      </dsp:txBody>
      <dsp:txXfrm>
        <a:off x="6447946" y="1404286"/>
        <a:ext cx="2363205" cy="1498655"/>
      </dsp:txXfrm>
    </dsp:sp>
    <dsp:sp modelId="{7269F3E8-575C-F047-BA12-93FA0B5FE8D9}">
      <dsp:nvSpPr>
        <dsp:cNvPr id="0" name=""/>
        <dsp:cNvSpPr/>
      </dsp:nvSpPr>
      <dsp:spPr>
        <a:xfrm>
          <a:off x="6947200" y="2949566"/>
          <a:ext cx="2183515" cy="86831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GB" sz="4000" kern="1200" dirty="0"/>
            <a:t>Execute</a:t>
          </a:r>
        </a:p>
      </dsp:txBody>
      <dsp:txXfrm>
        <a:off x="6972632" y="2974998"/>
        <a:ext cx="2132651" cy="81744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13/02/2024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a:t>
            </a:fld>
            <a:endParaRPr lang="fr-FR" dirty="0"/>
          </a:p>
        </p:txBody>
      </p:sp>
    </p:spTree>
    <p:extLst>
      <p:ext uri="{BB962C8B-B14F-4D97-AF65-F5344CB8AC3E}">
        <p14:creationId xmlns:p14="http://schemas.microsoft.com/office/powerpoint/2010/main" val="1340760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13</a:t>
            </a:fld>
            <a:endParaRPr lang="en-US"/>
          </a:p>
        </p:txBody>
      </p:sp>
    </p:spTree>
    <p:extLst>
      <p:ext uri="{BB962C8B-B14F-4D97-AF65-F5344CB8AC3E}">
        <p14:creationId xmlns:p14="http://schemas.microsoft.com/office/powerpoint/2010/main" val="2155009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14</a:t>
            </a:fld>
            <a:endParaRPr lang="en-US"/>
          </a:p>
        </p:txBody>
      </p:sp>
    </p:spTree>
    <p:extLst>
      <p:ext uri="{BB962C8B-B14F-4D97-AF65-F5344CB8AC3E}">
        <p14:creationId xmlns:p14="http://schemas.microsoft.com/office/powerpoint/2010/main" val="3756941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74A678-34CB-C546-AB96-B215D9FF8C0D}" type="slidenum">
              <a:rPr lang="en-US" smtClean="0"/>
              <a:t>16</a:t>
            </a:fld>
            <a:endParaRPr lang="en-US"/>
          </a:p>
        </p:txBody>
      </p:sp>
    </p:spTree>
    <p:extLst>
      <p:ext uri="{BB962C8B-B14F-4D97-AF65-F5344CB8AC3E}">
        <p14:creationId xmlns:p14="http://schemas.microsoft.com/office/powerpoint/2010/main" val="2091858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245896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997053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501721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BC549E03-5E61-9344-9F2B-A7AC2BD1FB60}" type="slidenum">
              <a:rPr lang="fr-FR" smtClean="0"/>
              <a:t>6</a:t>
            </a:fld>
            <a:endParaRPr lang="fr-FR" dirty="0"/>
          </a:p>
        </p:txBody>
      </p:sp>
    </p:spTree>
    <p:extLst>
      <p:ext uri="{BB962C8B-B14F-4D97-AF65-F5344CB8AC3E}">
        <p14:creationId xmlns:p14="http://schemas.microsoft.com/office/powerpoint/2010/main" val="3335047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8</a:t>
            </a:fld>
            <a:endParaRPr lang="en-US"/>
          </a:p>
        </p:txBody>
      </p:sp>
    </p:spTree>
    <p:extLst>
      <p:ext uri="{BB962C8B-B14F-4D97-AF65-F5344CB8AC3E}">
        <p14:creationId xmlns:p14="http://schemas.microsoft.com/office/powerpoint/2010/main" val="2011928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3523741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rPr lang="en-GB" sz="2200" b="0" i="0" u="none" strike="noStrike" dirty="0">
                <a:effectLst/>
                <a:latin typeface="Helvetica Neue"/>
                <a:ea typeface="Helvetica Neue"/>
                <a:cs typeface="Helvetica Neue"/>
                <a:sym typeface="Helvetica Neue"/>
              </a:rPr>
              <a:t>For a long time, it was thought that </a:t>
            </a:r>
            <a:r>
              <a:rPr lang="en-GB" sz="2200" b="0" i="1" u="none" strike="noStrike" dirty="0">
                <a:effectLst/>
                <a:latin typeface="Helvetica Neue"/>
                <a:ea typeface="Helvetica Neue"/>
                <a:cs typeface="Helvetica Neue"/>
                <a:sym typeface="Helvetica Neue"/>
              </a:rPr>
              <a:t>The Madonna and Child</a:t>
            </a:r>
            <a:r>
              <a:rPr lang="en-GB" sz="2200" b="0" i="0" u="none" strike="noStrike" dirty="0">
                <a:effectLst/>
                <a:latin typeface="Helvetica Neue"/>
                <a:ea typeface="Helvetica Neue"/>
                <a:cs typeface="Helvetica Neue"/>
                <a:sym typeface="Helvetica Neue"/>
              </a:rPr>
              <a:t>, a painting on canvas from a private collection, was not created directly by the master himself. Property of Popes and later part of Napoleon's war treasure, the painting changed hands several times before arriving in Prague during the 1930’s. Due to its history and numerous inconclusive examinations, its authenticity was questioned for a long time. It has now been attributed to Raphael by a group of independent experts. One of the technologies that provided them with key information, was a robotic x-ray scanner using CERN-designed chips.</a:t>
            </a:r>
            <a:endParaRPr dirty="0"/>
          </a:p>
        </p:txBody>
      </p:sp>
    </p:spTree>
    <p:extLst>
      <p:ext uri="{BB962C8B-B14F-4D97-AF65-F5344CB8AC3E}">
        <p14:creationId xmlns:p14="http://schemas.microsoft.com/office/powerpoint/2010/main" val="1567027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2542140-4772-5741-BF95-E5288E8C69C7}" type="slidenum">
              <a:rPr lang="en-US" smtClean="0"/>
              <a:t>12</a:t>
            </a:fld>
            <a:endParaRPr lang="en-US"/>
          </a:p>
        </p:txBody>
      </p:sp>
    </p:spTree>
    <p:extLst>
      <p:ext uri="{BB962C8B-B14F-4D97-AF65-F5344CB8AC3E}">
        <p14:creationId xmlns:p14="http://schemas.microsoft.com/office/powerpoint/2010/main" val="1463049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a:prstGeom prst="rect">
            <a:avLst/>
          </a:prstGeom>
        </p:spPr>
        <p:txBody>
          <a:bodyPr/>
          <a:lstStyle/>
          <a:p>
            <a:r>
              <a:rPr lang="fr-FR"/>
              <a:t>Presentation - Finland</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numéro de diapositive 5"/>
          <p:cNvSpPr>
            <a:spLocks noGrp="1"/>
          </p:cNvSpPr>
          <p:nvPr>
            <p:ph type="sldNum" sz="quarter" idx="12"/>
          </p:nvPr>
        </p:nvSpPr>
        <p:spPr>
          <a:xfrm>
            <a:off x="11290299" y="6316305"/>
            <a:ext cx="205699" cy="365125"/>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1"/>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1"/>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1"/>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1"/>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1"/>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1"/>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1"/>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1"/>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a:xfrm>
            <a:off x="9666000" y="6440400"/>
            <a:ext cx="1517702" cy="232864"/>
          </a:xfrm>
          <a:prstGeom prst="rect">
            <a:avLst/>
          </a:prstGeom>
        </p:spPr>
        <p:txBody>
          <a:bodyPr/>
          <a:lstStyle/>
          <a:p>
            <a:r>
              <a:rPr lang="en-US"/>
              <a:t>10 May 2022</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a:xfrm>
            <a:off x="1242000" y="6440400"/>
            <a:ext cx="4114800" cy="232864"/>
          </a:xfrm>
          <a:prstGeom prst="rect">
            <a:avLst/>
          </a:prstGeom>
        </p:spPr>
        <p:txBody>
          <a:bodyPr/>
          <a:lstStyle/>
          <a:p>
            <a:r>
              <a:rPr lang="fr-FR"/>
              <a:t>Presentation - Finland</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a:xfrm>
            <a:off x="11296800" y="6440400"/>
            <a:ext cx="155940" cy="232864"/>
          </a:xfrm>
          <a:prstGeom prst="rect">
            <a:avLst/>
          </a:prstGeom>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32864"/>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32864"/>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32864"/>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32864"/>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55940" cy="232864"/>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32864"/>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32864"/>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55940" cy="232864"/>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185920"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185920"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666000" y="6440400"/>
            <a:ext cx="1517702" cy="246512"/>
          </a:xfrm>
          <a:prstGeom prst="rect">
            <a:avLst/>
          </a:prstGeom>
        </p:spPr>
        <p:txBody>
          <a:bodyPr/>
          <a:lstStyle/>
          <a:p>
            <a:fld id="{F233B707-FBE1-0741-9749-D0F1DB33A781}" type="datetimeFigureOut">
              <a:rPr lang="en-US" smtClean="0"/>
              <a:t>2/13/24</a:t>
            </a:fld>
            <a:endParaRPr lang="en-US"/>
          </a:p>
        </p:txBody>
      </p:sp>
      <p:sp>
        <p:nvSpPr>
          <p:cNvPr id="3" name="Footer Placeholder 2"/>
          <p:cNvSpPr>
            <a:spLocks noGrp="1"/>
          </p:cNvSpPr>
          <p:nvPr>
            <p:ph type="ftr" sz="quarter" idx="11"/>
          </p:nvPr>
        </p:nvSpPr>
        <p:spPr>
          <a:xfrm>
            <a:off x="1242000" y="6440400"/>
            <a:ext cx="4114800" cy="246512"/>
          </a:xfrm>
          <a:prstGeom prst="rect">
            <a:avLst/>
          </a:prstGeom>
        </p:spPr>
        <p:txBody>
          <a:bodyPr/>
          <a:lstStyle/>
          <a:p>
            <a:endParaRPr lang="en-US"/>
          </a:p>
        </p:txBody>
      </p:sp>
      <p:sp>
        <p:nvSpPr>
          <p:cNvPr id="4" name="Slide Number Placeholder 3"/>
          <p:cNvSpPr>
            <a:spLocks noGrp="1"/>
          </p:cNvSpPr>
          <p:nvPr>
            <p:ph type="sldNum" sz="quarter" idx="12"/>
          </p:nvPr>
        </p:nvSpPr>
        <p:spPr>
          <a:xfrm>
            <a:off x="11296800" y="6440400"/>
            <a:ext cx="185920" cy="246512"/>
          </a:xfrm>
          <a:prstGeom prst="rect">
            <a:avLst/>
          </a:prstGeom>
        </p:spPr>
        <p:txBody>
          <a:bodyPr/>
          <a:lstStyle/>
          <a:p>
            <a:fld id="{6A1FF7AA-8DD0-9446-A4A9-BCB6D9CE9EAD}" type="slidenum">
              <a:rPr lang="en-US" smtClean="0"/>
              <a:t>‹#›</a:t>
            </a:fld>
            <a:endParaRPr lang="en-US"/>
          </a:p>
        </p:txBody>
      </p:sp>
    </p:spTree>
    <p:extLst>
      <p:ext uri="{BB962C8B-B14F-4D97-AF65-F5344CB8AC3E}">
        <p14:creationId xmlns:p14="http://schemas.microsoft.com/office/powerpoint/2010/main" val="24309390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2"/>
            <a:ext cx="10249472" cy="552451"/>
          </a:xfrm>
        </p:spPr>
        <p:txBody>
          <a:bodyPr/>
          <a:lstStyle/>
          <a:p>
            <a:r>
              <a:rPr lang="fr-FR"/>
              <a:t>LOGO</a:t>
            </a:r>
          </a:p>
        </p:txBody>
      </p:sp>
    </p:spTree>
    <p:extLst>
      <p:ext uri="{BB962C8B-B14F-4D97-AF65-F5344CB8AC3E}">
        <p14:creationId xmlns:p14="http://schemas.microsoft.com/office/powerpoint/2010/main" val="16404321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1742"/>
            <a:ext cx="1517702" cy="239688"/>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1360" y="6441742"/>
            <a:ext cx="4117760" cy="239688"/>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a:xfrm>
            <a:off x="9666000" y="6440400"/>
            <a:ext cx="1517702" cy="246512"/>
          </a:xfrm>
          <a:prstGeom prst="rect">
            <a:avLst/>
          </a:prstGeom>
        </p:spPr>
        <p:txBody>
          <a:bodyPr/>
          <a:lstStyle/>
          <a:p>
            <a:pPr>
              <a:defRPr/>
            </a:pPr>
            <a:r>
              <a:rPr lang="en-US"/>
              <a:t>10 May 2022</a:t>
            </a:r>
          </a:p>
        </p:txBody>
      </p:sp>
      <p:sp>
        <p:nvSpPr>
          <p:cNvPr id="8" name="Footer Placeholder 5"/>
          <p:cNvSpPr>
            <a:spLocks noGrp="1"/>
          </p:cNvSpPr>
          <p:nvPr>
            <p:ph type="ftr" sz="quarter" idx="18"/>
          </p:nvPr>
        </p:nvSpPr>
        <p:spPr bwMode="auto">
          <a:xfrm>
            <a:off x="1242000" y="6440400"/>
            <a:ext cx="4114800" cy="246512"/>
          </a:xfrm>
          <a:prstGeom prst="rect">
            <a:avLst/>
          </a:prstGeom>
        </p:spPr>
        <p:txBody>
          <a:bodyPr/>
          <a:lstStyle/>
          <a:p>
            <a:pPr>
              <a:defRPr/>
            </a:pPr>
            <a:r>
              <a:rPr lang="en-US"/>
              <a:t>Presentation - Finland</a:t>
            </a:r>
          </a:p>
        </p:txBody>
      </p:sp>
      <p:sp>
        <p:nvSpPr>
          <p:cNvPr id="9" name="Slide Number Placeholder 13"/>
          <p:cNvSpPr>
            <a:spLocks noGrp="1"/>
          </p:cNvSpPr>
          <p:nvPr>
            <p:ph type="sldNum" sz="quarter" idx="19"/>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15082"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15082" cy="246512"/>
          </a:xfrm>
          <a:prstGeom prst="rect">
            <a:avLst/>
          </a:prstGeom>
        </p:spPr>
        <p:txBody>
          <a:bodyPr/>
          <a:lstStyle/>
          <a:p>
            <a:fld id="{490AA3F6-1618-3548-975A-DD1A2939A246}" type="slidenum">
              <a:rPr lang="fr-FR" smtClean="0"/>
              <a:t>‹#›</a:t>
            </a:fld>
            <a:endParaRPr lang="fr-F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a:xfrm>
            <a:off x="1242000" y="6440400"/>
            <a:ext cx="4114800" cy="246512"/>
          </a:xfrm>
          <a:prstGeom prst="rect">
            <a:avLst/>
          </a:prstGeom>
        </p:spPr>
        <p:txBody>
          <a:bodyPr/>
          <a:lstStyle/>
          <a:p>
            <a:r>
              <a:rPr lang="fr-FR"/>
              <a:t>Presentation - Finland</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1742"/>
            <a:ext cx="1517702" cy="239688"/>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1360" y="6441742"/>
            <a:ext cx="4117760" cy="239688"/>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5067" y="6441742"/>
            <a:ext cx="200932" cy="239688"/>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a:xfrm>
            <a:off x="9666000" y="6440400"/>
            <a:ext cx="1517702" cy="246512"/>
          </a:xfrm>
          <a:prstGeom prst="rect">
            <a:avLst/>
          </a:prstGeom>
        </p:spPr>
        <p:txBody>
          <a:bodyPr/>
          <a:lstStyle/>
          <a:p>
            <a:pPr>
              <a:defRPr/>
            </a:pPr>
            <a:r>
              <a:rPr lang="en-US"/>
              <a:t>10 May 2022</a:t>
            </a:r>
          </a:p>
        </p:txBody>
      </p:sp>
      <p:sp>
        <p:nvSpPr>
          <p:cNvPr id="9" name="Footer Placeholder 3"/>
          <p:cNvSpPr>
            <a:spLocks noGrp="1"/>
          </p:cNvSpPr>
          <p:nvPr>
            <p:ph type="ftr" sz="quarter" idx="17"/>
          </p:nvPr>
        </p:nvSpPr>
        <p:spPr bwMode="auto">
          <a:xfrm>
            <a:off x="1242000" y="6440400"/>
            <a:ext cx="4114800" cy="246512"/>
          </a:xfrm>
          <a:prstGeom prst="rect">
            <a:avLst/>
          </a:prstGeom>
        </p:spPr>
        <p:txBody>
          <a:bodyPr/>
          <a:lstStyle/>
          <a:p>
            <a:pPr>
              <a:defRPr/>
            </a:pPr>
            <a:r>
              <a:rPr lang="en-US"/>
              <a:t>Presentation - Finland</a:t>
            </a:r>
          </a:p>
        </p:txBody>
      </p:sp>
      <p:sp>
        <p:nvSpPr>
          <p:cNvPr id="10" name="Slide Number Placeholder 4"/>
          <p:cNvSpPr>
            <a:spLocks noGrp="1"/>
          </p:cNvSpPr>
          <p:nvPr>
            <p:ph type="sldNum" sz="quarter" idx="18"/>
          </p:nvPr>
        </p:nvSpPr>
        <p:spPr bwMode="auto">
          <a:xfrm>
            <a:off x="11296800" y="6440400"/>
            <a:ext cx="224761" cy="246512"/>
          </a:xfrm>
          <a:prstGeom prst="rect">
            <a:avLst/>
          </a:prstGeom>
        </p:spPr>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a:xfrm>
            <a:off x="9666000" y="6440400"/>
            <a:ext cx="1517702" cy="246512"/>
          </a:xfrm>
          <a:prstGeom prst="rect">
            <a:avLst/>
          </a:prstGeom>
        </p:spPr>
        <p:txBody>
          <a:bodyPr/>
          <a:lstStyle/>
          <a:p>
            <a:r>
              <a:rPr lang="en-US"/>
              <a:t>10 May 2022</a:t>
            </a:r>
            <a:endParaRPr lang="fr-FR"/>
          </a:p>
        </p:txBody>
      </p:sp>
      <p:sp>
        <p:nvSpPr>
          <p:cNvPr id="6" name="Espace réservé du pied de page 5"/>
          <p:cNvSpPr>
            <a:spLocks noGrp="1"/>
          </p:cNvSpPr>
          <p:nvPr>
            <p:ph type="ftr" sz="quarter" idx="11"/>
          </p:nvPr>
        </p:nvSpPr>
        <p:spPr>
          <a:xfrm>
            <a:off x="1242000" y="6440400"/>
            <a:ext cx="4114800" cy="246512"/>
          </a:xfrm>
          <a:prstGeom prst="rect">
            <a:avLst/>
          </a:prstGeom>
        </p:spPr>
        <p:txBody>
          <a:bodyPr/>
          <a:lstStyle/>
          <a:p>
            <a:r>
              <a:rPr lang="fr-FR"/>
              <a:t>Presentation - Finland</a:t>
            </a:r>
          </a:p>
        </p:txBody>
      </p:sp>
      <p:sp>
        <p:nvSpPr>
          <p:cNvPr id="7" name="Espace réservé du numéro de diapositive 6"/>
          <p:cNvSpPr>
            <a:spLocks noGrp="1"/>
          </p:cNvSpPr>
          <p:nvPr>
            <p:ph type="sldNum" sz="quarter" idx="12"/>
          </p:nvPr>
        </p:nvSpPr>
        <p:spPr>
          <a:xfrm>
            <a:off x="11296800" y="6440400"/>
            <a:ext cx="224761" cy="246512"/>
          </a:xfrm>
          <a:prstGeom prst="rect">
            <a:avLst/>
          </a:prstGeo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9666000" y="6441742"/>
            <a:ext cx="1517702" cy="239688"/>
          </a:xfrm>
          <a:prstGeom prst="rect">
            <a:avLst/>
          </a:prstGeom>
        </p:spPr>
        <p:txBody>
          <a:bodyPr/>
          <a:lstStyle/>
          <a:p>
            <a:r>
              <a:rPr lang="en-US"/>
              <a:t>10 May 2022</a:t>
            </a:r>
            <a:endParaRPr lang="fr-FR"/>
          </a:p>
        </p:txBody>
      </p:sp>
      <p:sp>
        <p:nvSpPr>
          <p:cNvPr id="5" name="Espace réservé du pied de page 4"/>
          <p:cNvSpPr>
            <a:spLocks noGrp="1"/>
          </p:cNvSpPr>
          <p:nvPr>
            <p:ph type="ftr" sz="quarter" idx="11"/>
          </p:nvPr>
        </p:nvSpPr>
        <p:spPr>
          <a:xfrm>
            <a:off x="1241360" y="6441742"/>
            <a:ext cx="4117760" cy="239688"/>
          </a:xfrm>
          <a:prstGeom prst="rect">
            <a:avLst/>
          </a:prstGeom>
        </p:spPr>
        <p:txBody>
          <a:bodyPr/>
          <a:lstStyle/>
          <a:p>
            <a:r>
              <a:rPr lang="fr-FR"/>
              <a:t>Presentation - Finland</a:t>
            </a:r>
          </a:p>
        </p:txBody>
      </p:sp>
      <p:sp>
        <p:nvSpPr>
          <p:cNvPr id="6" name="Espace réservé du numéro de diapositive 5"/>
          <p:cNvSpPr>
            <a:spLocks noGrp="1"/>
          </p:cNvSpPr>
          <p:nvPr>
            <p:ph type="sldNum" sz="quarter" idx="12"/>
          </p:nvPr>
        </p:nvSpPr>
        <p:spPr>
          <a:xfrm>
            <a:off x="11295067" y="6441742"/>
            <a:ext cx="200932" cy="239688"/>
          </a:xfrm>
          <a:prstGeom prst="rect">
            <a:avLst/>
          </a:prstGeom>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theme" Target="../theme/theme4.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theme" Target="../theme/theme5.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theme" Target="../theme/theme6.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 id="2147483798" r:id="rId15"/>
    <p:sldLayoutId id="2147483799" r:id="rId16"/>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7.xml"/><Relationship Id="rId1" Type="http://schemas.openxmlformats.org/officeDocument/2006/relationships/slideLayout" Target="../slideLayouts/slideLayout57.xml"/><Relationship Id="rId5" Type="http://schemas.openxmlformats.org/officeDocument/2006/relationships/image" Target="../media/image28.tiff"/><Relationship Id="rId4" Type="http://schemas.openxmlformats.org/officeDocument/2006/relationships/image" Target="../media/image27.tiff"/></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35.png"/><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2.em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45.xml"/><Relationship Id="rId6" Type="http://schemas.openxmlformats.org/officeDocument/2006/relationships/diagramColors" Target="../diagrams/colors1.xml"/><Relationship Id="rId11" Type="http://schemas.openxmlformats.org/officeDocument/2006/relationships/image" Target="../media/image10.emf"/><Relationship Id="rId5" Type="http://schemas.openxmlformats.org/officeDocument/2006/relationships/diagramQuickStyle" Target="../diagrams/quickStyle1.xml"/><Relationship Id="rId15" Type="http://schemas.openxmlformats.org/officeDocument/2006/relationships/image" Target="../media/image14.emf"/><Relationship Id="rId10" Type="http://schemas.openxmlformats.org/officeDocument/2006/relationships/image" Target="../media/image9.emf"/><Relationship Id="rId4" Type="http://schemas.openxmlformats.org/officeDocument/2006/relationships/diagramLayout" Target="../diagrams/layout1.xml"/><Relationship Id="rId9" Type="http://schemas.openxmlformats.org/officeDocument/2006/relationships/image" Target="../media/image8.emf"/><Relationship Id="rId1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tiff"/><Relationship Id="rId3" Type="http://schemas.openxmlformats.org/officeDocument/2006/relationships/image" Target="../media/image16.png"/><Relationship Id="rId7" Type="http://schemas.openxmlformats.org/officeDocument/2006/relationships/image" Target="../media/image20.tiff"/><Relationship Id="rId2" Type="http://schemas.openxmlformats.org/officeDocument/2006/relationships/image" Target="../media/image15.png"/><Relationship Id="rId1" Type="http://schemas.openxmlformats.org/officeDocument/2006/relationships/slideLayout" Target="../slideLayouts/slideLayout5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tiff"/><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5.jpeg"/><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Tree>
    <p:extLst>
      <p:ext uri="{BB962C8B-B14F-4D97-AF65-F5344CB8AC3E}">
        <p14:creationId xmlns:p14="http://schemas.microsoft.com/office/powerpoint/2010/main" val="24219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95FFD1-A37E-1149-AA07-DD3C44A9AADA}"/>
              </a:ext>
            </a:extLst>
          </p:cNvPr>
          <p:cNvPicPr>
            <a:picLocks noChangeAspect="1"/>
          </p:cNvPicPr>
          <p:nvPr/>
        </p:nvPicPr>
        <p:blipFill>
          <a:blip r:embed="rId3"/>
          <a:stretch>
            <a:fillRect/>
          </a:stretch>
        </p:blipFill>
        <p:spPr>
          <a:xfrm>
            <a:off x="20974" y="105"/>
            <a:ext cx="12171026" cy="6857791"/>
          </a:xfrm>
          <a:prstGeom prst="rect">
            <a:avLst/>
          </a:prstGeom>
        </p:spPr>
      </p:pic>
      <p:sp>
        <p:nvSpPr>
          <p:cNvPr id="173" name="Shape 173"/>
          <p:cNvSpPr>
            <a:spLocks noGrp="1"/>
          </p:cNvSpPr>
          <p:nvPr>
            <p:ph type="title" idx="4294967295"/>
          </p:nvPr>
        </p:nvSpPr>
        <p:spPr>
          <a:xfrm>
            <a:off x="153856" y="1952968"/>
            <a:ext cx="3094042" cy="3763748"/>
          </a:xfrm>
          <a:prstGeom prst="rect">
            <a:avLst/>
          </a:prstGeom>
          <a:solidFill>
            <a:srgbClr val="DCDEE0"/>
          </a:solidFill>
        </p:spPr>
        <p:txBody>
          <a:bodyPr anchor="b">
            <a:normAutofit/>
          </a:bodyPr>
          <a:lstStyle/>
          <a:p>
            <a:pPr algn="l" defTabSz="221806">
              <a:defRPr sz="4320"/>
            </a:pPr>
            <a:r>
              <a:rPr lang="fr-FR" sz="2250" dirty="0"/>
              <a:t>Construction of a compact, transportable </a:t>
            </a:r>
            <a:r>
              <a:rPr lang="fr-FR" sz="2250" dirty="0" err="1"/>
              <a:t>accelerator</a:t>
            </a:r>
            <a:br>
              <a:rPr lang="fr-FR" sz="2250" dirty="0"/>
            </a:br>
            <a:br>
              <a:rPr lang="fr-FR" sz="2250" dirty="0"/>
            </a:br>
            <a:r>
              <a:rPr lang="fr-FR" sz="2250" dirty="0" err="1"/>
              <a:t>based</a:t>
            </a:r>
            <a:r>
              <a:rPr lang="fr-FR" sz="2250" dirty="0"/>
              <a:t> on the HF-RFQ </a:t>
            </a:r>
            <a:r>
              <a:rPr lang="fr-FR" sz="2250" dirty="0" err="1"/>
              <a:t>developed</a:t>
            </a:r>
            <a:r>
              <a:rPr lang="fr-FR" sz="2250" dirty="0"/>
              <a:t> at CERN</a:t>
            </a:r>
            <a:br>
              <a:rPr lang="fr-FR" sz="2250" dirty="0"/>
            </a:br>
            <a:br>
              <a:rPr lang="fr-FR" sz="2250" dirty="0"/>
            </a:br>
            <a:r>
              <a:rPr lang="fr-FR" sz="2250" dirty="0"/>
              <a:t>In collaboration </a:t>
            </a:r>
            <a:r>
              <a:rPr lang="fr-FR" sz="2250" dirty="0" err="1"/>
              <a:t>with</a:t>
            </a:r>
            <a:r>
              <a:rPr lang="fr-FR" sz="2250" dirty="0"/>
              <a:t> INFN-</a:t>
            </a:r>
            <a:r>
              <a:rPr lang="fr-FR" sz="2250" dirty="0" err="1"/>
              <a:t>CHNet</a:t>
            </a:r>
            <a:r>
              <a:rPr lang="fr-FR" sz="2250" dirty="0"/>
              <a:t> (Cultural </a:t>
            </a:r>
            <a:r>
              <a:rPr lang="fr-FR" sz="2250" dirty="0" err="1"/>
              <a:t>Heritage</a:t>
            </a:r>
            <a:r>
              <a:rPr lang="fr-FR" sz="2250" dirty="0"/>
              <a:t> Network)</a:t>
            </a:r>
            <a:endParaRPr sz="2250" dirty="0"/>
          </a:p>
        </p:txBody>
      </p:sp>
      <p:pic>
        <p:nvPicPr>
          <p:cNvPr id="9" name="Picture 8">
            <a:extLst>
              <a:ext uri="{FF2B5EF4-FFF2-40B4-BE49-F238E27FC236}">
                <a16:creationId xmlns:a16="http://schemas.microsoft.com/office/drawing/2014/main" id="{7B178E1C-C1A6-B84D-97BB-4A779F86DC4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60571" y="3429000"/>
            <a:ext cx="1210455" cy="605653"/>
          </a:xfrm>
          <a:prstGeom prst="rect">
            <a:avLst/>
          </a:prstGeom>
        </p:spPr>
      </p:pic>
      <p:pic>
        <p:nvPicPr>
          <p:cNvPr id="10" name="Picture 9">
            <a:extLst>
              <a:ext uri="{FF2B5EF4-FFF2-40B4-BE49-F238E27FC236}">
                <a16:creationId xmlns:a16="http://schemas.microsoft.com/office/drawing/2014/main" id="{0CCDFBD5-0802-2542-8F44-ECE496CF10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157304" y="4388313"/>
            <a:ext cx="748411" cy="748411"/>
          </a:xfrm>
          <a:prstGeom prst="rect">
            <a:avLst/>
          </a:prstGeom>
        </p:spPr>
      </p:pic>
      <p:sp>
        <p:nvSpPr>
          <p:cNvPr id="11" name="Shape 173">
            <a:extLst>
              <a:ext uri="{FF2B5EF4-FFF2-40B4-BE49-F238E27FC236}">
                <a16:creationId xmlns:a16="http://schemas.microsoft.com/office/drawing/2014/main" id="{363D2036-7E00-1549-8ECC-408CE4C6967B}"/>
              </a:ext>
            </a:extLst>
          </p:cNvPr>
          <p:cNvSpPr txBox="1">
            <a:spLocks/>
          </p:cNvSpPr>
          <p:nvPr/>
        </p:nvSpPr>
        <p:spPr>
          <a:xfrm>
            <a:off x="8424903" y="107257"/>
            <a:ext cx="3746122" cy="1915360"/>
          </a:xfrm>
          <a:prstGeom prst="rect">
            <a:avLst/>
          </a:prstGeom>
          <a:solidFill>
            <a:srgbClr val="DCDEE0"/>
          </a:solidFill>
          <a:ln w="12700">
            <a:miter lim="400000"/>
          </a:ln>
          <a:extLst>
            <a:ext uri="{C572A759-6A51-4108-AA02-DFA0A04FC94B}">
              <ma14:wrappingTextBoxFlag xmlns="" xmlns:ma14="http://schemas.microsoft.com/office/mac/drawingml/2011/main" val="1"/>
            </a:ext>
          </a:extLst>
        </p:spPr>
        <p:txBody>
          <a:bodyPr lIns="35718" tIns="35718" rIns="35718" bIns="35718" anchor="b">
            <a:normAutofit fontScale="90000" lnSpcReduction="10000"/>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21806">
              <a:defRPr sz="4320"/>
            </a:pPr>
            <a:r>
              <a:rPr lang="en-US" sz="3375" b="1" dirty="0"/>
              <a:t>MACHINA</a:t>
            </a:r>
          </a:p>
          <a:p>
            <a:pPr algn="r" defTabSz="221806">
              <a:defRPr sz="4320"/>
            </a:pPr>
            <a:br>
              <a:rPr lang="en-US" sz="3037" dirty="0"/>
            </a:br>
            <a:r>
              <a:rPr lang="en-US" sz="2812" dirty="0"/>
              <a:t>Movable Accelerator for Cultural Heritage In-situ Non-destructive Analysis</a:t>
            </a:r>
            <a:endParaRPr lang="en-US" sz="3037" dirty="0"/>
          </a:p>
        </p:txBody>
      </p:sp>
      <p:sp>
        <p:nvSpPr>
          <p:cNvPr id="12" name="TextBox 11">
            <a:extLst>
              <a:ext uri="{FF2B5EF4-FFF2-40B4-BE49-F238E27FC236}">
                <a16:creationId xmlns:a16="http://schemas.microsoft.com/office/drawing/2014/main" id="{EB022BA1-12DE-D746-BE72-0A678D8522B1}"/>
              </a:ext>
            </a:extLst>
          </p:cNvPr>
          <p:cNvSpPr txBox="1"/>
          <p:nvPr/>
        </p:nvSpPr>
        <p:spPr>
          <a:xfrm rot="16200000">
            <a:off x="10221426" y="2992681"/>
            <a:ext cx="1170513" cy="307777"/>
          </a:xfrm>
          <a:prstGeom prst="rect">
            <a:avLst/>
          </a:prstGeom>
          <a:noFill/>
        </p:spPr>
        <p:txBody>
          <a:bodyPr wrap="none" rtlCol="0">
            <a:spAutoFit/>
          </a:bodyPr>
          <a:lstStyle/>
          <a:p>
            <a:r>
              <a:rPr lang="en-US" sz="1400" dirty="0"/>
              <a:t>Photo: INFN</a:t>
            </a:r>
          </a:p>
        </p:txBody>
      </p:sp>
      <p:sp>
        <p:nvSpPr>
          <p:cNvPr id="3" name="Slide Number Placeholder 2">
            <a:extLst>
              <a:ext uri="{FF2B5EF4-FFF2-40B4-BE49-F238E27FC236}">
                <a16:creationId xmlns:a16="http://schemas.microsoft.com/office/drawing/2014/main" id="{4EA85C21-1D02-0E47-AAD3-18F94271BE1E}"/>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10</a:t>
            </a:fld>
            <a:endParaRPr lang="en-FR"/>
          </a:p>
        </p:txBody>
      </p:sp>
    </p:spTree>
    <p:extLst>
      <p:ext uri="{BB962C8B-B14F-4D97-AF65-F5344CB8AC3E}">
        <p14:creationId xmlns:p14="http://schemas.microsoft.com/office/powerpoint/2010/main" val="1516749597"/>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a:extLst>
              <a:ext uri="{FF2B5EF4-FFF2-40B4-BE49-F238E27FC236}">
                <a16:creationId xmlns:a16="http://schemas.microsoft.com/office/drawing/2014/main" id="{CD538588-8830-B647-8C79-D7E40BAD9F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57896"/>
          </a:xfrm>
          <a:prstGeom prst="rect">
            <a:avLst/>
          </a:prstGeom>
          <a:noFill/>
          <a:extLst>
            <a:ext uri="{909E8E84-426E-40DD-AFC4-6F175D3DCCD1}">
              <a14:hiddenFill xmlns:a14="http://schemas.microsoft.com/office/drawing/2010/main">
                <a:solidFill>
                  <a:srgbClr val="FFFFFF"/>
                </a:solidFill>
              </a14:hiddenFill>
            </a:ext>
          </a:extLst>
        </p:spPr>
      </p:pic>
      <p:sp>
        <p:nvSpPr>
          <p:cNvPr id="173" name="Shape 173"/>
          <p:cNvSpPr>
            <a:spLocks noGrp="1"/>
          </p:cNvSpPr>
          <p:nvPr>
            <p:ph type="title" idx="4294967295"/>
          </p:nvPr>
        </p:nvSpPr>
        <p:spPr>
          <a:xfrm>
            <a:off x="179197" y="5416952"/>
            <a:ext cx="5499911" cy="1304212"/>
          </a:xfrm>
          <a:prstGeom prst="rect">
            <a:avLst/>
          </a:prstGeom>
          <a:solidFill>
            <a:srgbClr val="DCDEE0"/>
          </a:solidFill>
        </p:spPr>
        <p:txBody>
          <a:bodyPr anchor="b">
            <a:normAutofit/>
          </a:bodyPr>
          <a:lstStyle/>
          <a:p>
            <a:pPr algn="l" defTabSz="221806">
              <a:defRPr sz="4320"/>
            </a:pPr>
            <a:r>
              <a:rPr lang="en-US" sz="2800" b="1" dirty="0" err="1"/>
              <a:t>InsightArt</a:t>
            </a:r>
            <a:br>
              <a:rPr lang="en-US" sz="2800" dirty="0"/>
            </a:br>
            <a:r>
              <a:rPr lang="en-US" sz="2800" dirty="0"/>
              <a:t>Start-up using </a:t>
            </a:r>
            <a:r>
              <a:rPr lang="en-US" sz="2800" dirty="0" err="1"/>
              <a:t>Medipix</a:t>
            </a:r>
            <a:endParaRPr sz="2800" dirty="0"/>
          </a:p>
          <a:p>
            <a:pPr algn="l" defTabSz="221806">
              <a:defRPr sz="4320"/>
            </a:pPr>
            <a:r>
              <a:rPr sz="2800" dirty="0"/>
              <a:t>X-ray eyes for cultural heritage</a:t>
            </a:r>
          </a:p>
        </p:txBody>
      </p:sp>
      <p:sp>
        <p:nvSpPr>
          <p:cNvPr id="2" name="Slide Number Placeholder 1">
            <a:extLst>
              <a:ext uri="{FF2B5EF4-FFF2-40B4-BE49-F238E27FC236}">
                <a16:creationId xmlns:a16="http://schemas.microsoft.com/office/drawing/2014/main" id="{841BDE00-9E93-E94A-9BA9-32F373939D16}"/>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11</a:t>
            </a:fld>
            <a:endParaRPr lang="en-FR"/>
          </a:p>
        </p:txBody>
      </p:sp>
    </p:spTree>
    <p:extLst>
      <p:ext uri="{BB962C8B-B14F-4D97-AF65-F5344CB8AC3E}">
        <p14:creationId xmlns:p14="http://schemas.microsoft.com/office/powerpoint/2010/main" val="2178689465"/>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69106"/>
          </a:xfrm>
          <a:prstGeom prst="rect">
            <a:avLst/>
          </a:prstGeom>
        </p:spPr>
      </p:pic>
      <p:sp>
        <p:nvSpPr>
          <p:cNvPr id="7" name="Shape 159"/>
          <p:cNvSpPr>
            <a:spLocks noGrp="1"/>
          </p:cNvSpPr>
          <p:nvPr>
            <p:ph type="title" idx="4294967295"/>
          </p:nvPr>
        </p:nvSpPr>
        <p:spPr>
          <a:xfrm>
            <a:off x="2479949" y="4826000"/>
            <a:ext cx="9712051" cy="1349439"/>
          </a:xfrm>
          <a:prstGeom prst="rect">
            <a:avLst/>
          </a:prstGeom>
          <a:solidFill>
            <a:srgbClr val="C0BFCB"/>
          </a:solidFill>
        </p:spPr>
        <p:txBody>
          <a:bodyPr vert="horz" lIns="0" tIns="0" rIns="0" bIns="0" rtlCol="0" anchor="b" anchorCtr="0">
            <a:noAutofit/>
          </a:bodyPr>
          <a:lstStyle/>
          <a:p>
            <a:pPr defTabSz="213590"/>
            <a:r>
              <a:rPr lang="en-US" sz="3200" err="1">
                <a:solidFill>
                  <a:schemeClr val="bg1"/>
                </a:solidFill>
              </a:rPr>
              <a:t>Bundesdruckerei</a:t>
            </a:r>
            <a:r>
              <a:rPr lang="en-US" sz="3200">
                <a:solidFill>
                  <a:schemeClr val="bg1"/>
                </a:solidFill>
              </a:rPr>
              <a:t> (Berlin) works with CERN on next generation ideas for identity management </a:t>
            </a:r>
            <a:br>
              <a:rPr lang="en-US" sz="3200">
                <a:solidFill>
                  <a:schemeClr val="bg1"/>
                </a:solidFill>
              </a:rPr>
            </a:br>
            <a:r>
              <a:rPr lang="en-US" sz="3200">
                <a:solidFill>
                  <a:schemeClr val="bg1"/>
                </a:solidFill>
              </a:rPr>
              <a:t>and cryptography and data handling.</a:t>
            </a:r>
            <a:endParaRPr sz="3200">
              <a:solidFill>
                <a:schemeClr val="bg1"/>
              </a:solidFill>
            </a:endParaRPr>
          </a:p>
        </p:txBody>
      </p:sp>
      <p:grpSp>
        <p:nvGrpSpPr>
          <p:cNvPr id="4" name="Group 3">
            <a:extLst>
              <a:ext uri="{FF2B5EF4-FFF2-40B4-BE49-F238E27FC236}">
                <a16:creationId xmlns:a16="http://schemas.microsoft.com/office/drawing/2014/main" id="{DF128DB5-904A-EE48-AD59-8B978DCC327A}"/>
              </a:ext>
            </a:extLst>
          </p:cNvPr>
          <p:cNvGrpSpPr/>
          <p:nvPr/>
        </p:nvGrpSpPr>
        <p:grpSpPr>
          <a:xfrm>
            <a:off x="0" y="511376"/>
            <a:ext cx="2479949" cy="576000"/>
            <a:chOff x="2831266" y="1159075"/>
            <a:chExt cx="2479949" cy="576000"/>
          </a:xfrm>
        </p:grpSpPr>
        <p:sp>
          <p:nvSpPr>
            <p:cNvPr id="10" name="Rectangle 9">
              <a:extLst>
                <a:ext uri="{FF2B5EF4-FFF2-40B4-BE49-F238E27FC236}">
                  <a16:creationId xmlns:a16="http://schemas.microsoft.com/office/drawing/2014/main" id="{8F6943DD-4405-1A4C-AB57-A56B1FC67C3C}"/>
                </a:ext>
              </a:extLst>
            </p:cNvPr>
            <p:cNvSpPr/>
            <p:nvPr/>
          </p:nvSpPr>
          <p:spPr>
            <a:xfrm>
              <a:off x="2831266" y="1159075"/>
              <a:ext cx="2479949" cy="576000"/>
            </a:xfrm>
            <a:prstGeom prst="rect">
              <a:avLst/>
            </a:prstGeom>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en-GB"/>
            </a:p>
          </p:txBody>
        </p:sp>
        <p:sp>
          <p:nvSpPr>
            <p:cNvPr id="11" name="TextBox 10">
              <a:extLst>
                <a:ext uri="{FF2B5EF4-FFF2-40B4-BE49-F238E27FC236}">
                  <a16:creationId xmlns:a16="http://schemas.microsoft.com/office/drawing/2014/main" id="{9182C2D1-4C17-0140-9FB0-9AB0353B0AF4}"/>
                </a:ext>
              </a:extLst>
            </p:cNvPr>
            <p:cNvSpPr txBox="1"/>
            <p:nvPr/>
          </p:nvSpPr>
          <p:spPr>
            <a:xfrm>
              <a:off x="2831266"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Consultancy</a:t>
              </a:r>
            </a:p>
          </p:txBody>
        </p:sp>
      </p:grpSp>
    </p:spTree>
    <p:extLst>
      <p:ext uri="{BB962C8B-B14F-4D97-AF65-F5344CB8AC3E}">
        <p14:creationId xmlns:p14="http://schemas.microsoft.com/office/powerpoint/2010/main" val="137497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8600"/>
            <a:ext cx="12192000" cy="6629400"/>
          </a:xfrm>
          <a:prstGeom prst="rect">
            <a:avLst/>
          </a:prstGeom>
        </p:spPr>
      </p:pic>
      <p:sp>
        <p:nvSpPr>
          <p:cNvPr id="8" name="Shape 159"/>
          <p:cNvSpPr>
            <a:spLocks noGrp="1"/>
          </p:cNvSpPr>
          <p:nvPr>
            <p:ph type="title" idx="4294967295"/>
          </p:nvPr>
        </p:nvSpPr>
        <p:spPr>
          <a:xfrm>
            <a:off x="0" y="496819"/>
            <a:ext cx="6095999" cy="1828800"/>
          </a:xfrm>
          <a:prstGeom prst="rect">
            <a:avLst/>
          </a:prstGeom>
          <a:solidFill>
            <a:srgbClr val="C0BFCB"/>
          </a:solidFill>
        </p:spPr>
        <p:txBody>
          <a:bodyPr vert="horz" lIns="0" tIns="0" rIns="0" bIns="0" rtlCol="0" anchor="b" anchorCtr="0">
            <a:noAutofit/>
          </a:bodyPr>
          <a:lstStyle/>
          <a:p>
            <a:pPr defTabSz="213590"/>
            <a:r>
              <a:rPr lang="en-GB" sz="3200">
                <a:solidFill>
                  <a:schemeClr val="bg1"/>
                </a:solidFill>
              </a:rPr>
              <a:t>ZENSEACT (Volvo Cars Company) teams up with CERN on extremely fast machine learning using FPGAs.</a:t>
            </a:r>
            <a:endParaRPr sz="3200">
              <a:solidFill>
                <a:schemeClr val="bg1"/>
              </a:solidFill>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3906977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159"/>
          <p:cNvSpPr>
            <a:spLocks noGrp="1"/>
          </p:cNvSpPr>
          <p:nvPr>
            <p:ph type="title" idx="4294967295"/>
          </p:nvPr>
        </p:nvSpPr>
        <p:spPr>
          <a:xfrm>
            <a:off x="1" y="496819"/>
            <a:ext cx="5400674" cy="1926754"/>
          </a:xfrm>
          <a:prstGeom prst="rect">
            <a:avLst/>
          </a:prstGeom>
          <a:solidFill>
            <a:srgbClr val="DCDEE0"/>
          </a:solidFill>
        </p:spPr>
        <p:txBody>
          <a:bodyPr vert="horz" lIns="91440" tIns="45720" rIns="91440" bIns="45720" rtlCol="0" anchor="b">
            <a:noAutofit/>
          </a:bodyPr>
          <a:lstStyle/>
          <a:p>
            <a:pPr defTabSz="213590"/>
            <a:r>
              <a:rPr lang="en-GB" sz="3200">
                <a:latin typeface="Raleway" charset="0"/>
                <a:ea typeface="Raleway" charset="0"/>
                <a:cs typeface="Raleway" charset="0"/>
              </a:rPr>
              <a:t>ZENSEACT (Volvo Cars Company) teams up with CERN on fast machine learning using FPGAs.</a:t>
            </a:r>
            <a:endParaRPr sz="3200">
              <a:latin typeface="Raleway" charset="0"/>
              <a:ea typeface="Raleway" charset="0"/>
              <a:cs typeface="Raleway" charset="0"/>
            </a:endParaRPr>
          </a:p>
        </p:txBody>
      </p:sp>
      <p:grpSp>
        <p:nvGrpSpPr>
          <p:cNvPr id="4" name="Group 3">
            <a:extLst>
              <a:ext uri="{FF2B5EF4-FFF2-40B4-BE49-F238E27FC236}">
                <a16:creationId xmlns:a16="http://schemas.microsoft.com/office/drawing/2014/main" id="{7E83BA71-CFD7-7D4A-820D-DC0C1F021B14}"/>
              </a:ext>
            </a:extLst>
          </p:cNvPr>
          <p:cNvGrpSpPr/>
          <p:nvPr/>
        </p:nvGrpSpPr>
        <p:grpSpPr>
          <a:xfrm>
            <a:off x="9712050" y="496819"/>
            <a:ext cx="2479949" cy="576000"/>
            <a:chOff x="8485551" y="1159075"/>
            <a:chExt cx="2479949" cy="576000"/>
          </a:xfrm>
        </p:grpSpPr>
        <p:sp>
          <p:nvSpPr>
            <p:cNvPr id="9" name="Rectangle 8">
              <a:extLst>
                <a:ext uri="{FF2B5EF4-FFF2-40B4-BE49-F238E27FC236}">
                  <a16:creationId xmlns:a16="http://schemas.microsoft.com/office/drawing/2014/main" id="{9C8041F5-AB57-8B43-99F0-4C350DB82BA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3F38B1D6-DB60-9748-8506-079CB78C7D2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pic>
        <p:nvPicPr>
          <p:cNvPr id="7" name="Picture Placeholder 2">
            <a:extLst>
              <a:ext uri="{FF2B5EF4-FFF2-40B4-BE49-F238E27FC236}">
                <a16:creationId xmlns:a16="http://schemas.microsoft.com/office/drawing/2014/main" id="{0C91439A-9818-57DB-6BE8-4E17994E061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a:prstGeom prst="rect">
            <a:avLst/>
          </a:prstGeom>
        </p:spPr>
      </p:pic>
      <p:sp>
        <p:nvSpPr>
          <p:cNvPr id="12" name="Shape 159">
            <a:extLst>
              <a:ext uri="{FF2B5EF4-FFF2-40B4-BE49-F238E27FC236}">
                <a16:creationId xmlns:a16="http://schemas.microsoft.com/office/drawing/2014/main" id="{792A953D-C065-AEF8-B321-32A407470BD6}"/>
              </a:ext>
            </a:extLst>
          </p:cNvPr>
          <p:cNvSpPr txBox="1">
            <a:spLocks/>
          </p:cNvSpPr>
          <p:nvPr/>
        </p:nvSpPr>
        <p:spPr>
          <a:xfrm>
            <a:off x="0" y="4787900"/>
            <a:ext cx="5854701" cy="14589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CERN and ABB team up on reducing electricity in cooling and ventilation.</a:t>
            </a:r>
          </a:p>
        </p:txBody>
      </p:sp>
      <p:grpSp>
        <p:nvGrpSpPr>
          <p:cNvPr id="13" name="Group 12">
            <a:extLst>
              <a:ext uri="{FF2B5EF4-FFF2-40B4-BE49-F238E27FC236}">
                <a16:creationId xmlns:a16="http://schemas.microsoft.com/office/drawing/2014/main" id="{D1681A38-5FD4-6A15-890D-9DA1E73145DA}"/>
              </a:ext>
            </a:extLst>
          </p:cNvPr>
          <p:cNvGrpSpPr/>
          <p:nvPr/>
        </p:nvGrpSpPr>
        <p:grpSpPr>
          <a:xfrm>
            <a:off x="9864450" y="649219"/>
            <a:ext cx="2479949" cy="576000"/>
            <a:chOff x="8485551" y="1159075"/>
            <a:chExt cx="2479949" cy="576000"/>
          </a:xfrm>
        </p:grpSpPr>
        <p:sp>
          <p:nvSpPr>
            <p:cNvPr id="14" name="Rectangle 13">
              <a:extLst>
                <a:ext uri="{FF2B5EF4-FFF2-40B4-BE49-F238E27FC236}">
                  <a16:creationId xmlns:a16="http://schemas.microsoft.com/office/drawing/2014/main" id="{4F0F3138-A3A3-0997-5C47-5016B6824162}"/>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5" name="TextBox 14">
              <a:extLst>
                <a:ext uri="{FF2B5EF4-FFF2-40B4-BE49-F238E27FC236}">
                  <a16:creationId xmlns:a16="http://schemas.microsoft.com/office/drawing/2014/main" id="{D1DF50EF-0174-7716-73A9-C3A2E647F5FC}"/>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15033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al-Time Quotes | Nasdaq"/>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42" y="-52418"/>
            <a:ext cx="12200884" cy="7933434"/>
          </a:xfrm>
          <a:prstGeom prst="rect">
            <a:avLst/>
          </a:prstGeom>
          <a:noFill/>
          <a:extLst>
            <a:ext uri="{909E8E84-426E-40DD-AFC4-6F175D3DCCD1}">
              <a14:hiddenFill xmlns:a14="http://schemas.microsoft.com/office/drawing/2010/main">
                <a:solidFill>
                  <a:srgbClr val="FFFFFF"/>
                </a:solidFill>
              </a14:hiddenFill>
            </a:ext>
          </a:extLst>
        </p:spPr>
      </p:pic>
      <p:sp>
        <p:nvSpPr>
          <p:cNvPr id="5" name="Shape 159"/>
          <p:cNvSpPr txBox="1">
            <a:spLocks/>
          </p:cNvSpPr>
          <p:nvPr/>
        </p:nvSpPr>
        <p:spPr>
          <a:xfrm>
            <a:off x="4276906" y="4991100"/>
            <a:ext cx="7915094" cy="1370081"/>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GB"/>
              <a:t>Collaboration with CORMEC and WUR to support national banks and regulators to detect trading anomalies in stock market.</a:t>
            </a:r>
          </a:p>
        </p:txBody>
      </p:sp>
      <p:grpSp>
        <p:nvGrpSpPr>
          <p:cNvPr id="4" name="Group 3">
            <a:extLst>
              <a:ext uri="{FF2B5EF4-FFF2-40B4-BE49-F238E27FC236}">
                <a16:creationId xmlns:a16="http://schemas.microsoft.com/office/drawing/2014/main" id="{D359ADEF-C683-B449-8671-5A173ECFB9FC}"/>
              </a:ext>
            </a:extLst>
          </p:cNvPr>
          <p:cNvGrpSpPr/>
          <p:nvPr/>
        </p:nvGrpSpPr>
        <p:grpSpPr>
          <a:xfrm>
            <a:off x="9712050" y="496819"/>
            <a:ext cx="2479949" cy="576000"/>
            <a:chOff x="8485551" y="1159075"/>
            <a:chExt cx="2479949" cy="576000"/>
          </a:xfrm>
        </p:grpSpPr>
        <p:sp>
          <p:nvSpPr>
            <p:cNvPr id="6" name="Rectangle 5">
              <a:extLst>
                <a:ext uri="{FF2B5EF4-FFF2-40B4-BE49-F238E27FC236}">
                  <a16:creationId xmlns:a16="http://schemas.microsoft.com/office/drawing/2014/main" id="{181C2D01-B9C7-5748-AA97-78B2C78662EA}"/>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7" name="TextBox 6">
              <a:extLst>
                <a:ext uri="{FF2B5EF4-FFF2-40B4-BE49-F238E27FC236}">
                  <a16:creationId xmlns:a16="http://schemas.microsoft.com/office/drawing/2014/main" id="{FA7D2AA2-AA34-8E4B-A042-1EA2119CD9E5}"/>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231635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900"/>
            <a:ext cx="12212320" cy="7632700"/>
          </a:xfrm>
          <a:prstGeom prst="rect">
            <a:avLst/>
          </a:prstGeom>
        </p:spPr>
      </p:pic>
      <p:grpSp>
        <p:nvGrpSpPr>
          <p:cNvPr id="10" name="Group 9">
            <a:extLst>
              <a:ext uri="{FF2B5EF4-FFF2-40B4-BE49-F238E27FC236}">
                <a16:creationId xmlns:a16="http://schemas.microsoft.com/office/drawing/2014/main" id="{77961407-D1EC-2C41-CCA3-277ADDABF3BE}"/>
              </a:ext>
            </a:extLst>
          </p:cNvPr>
          <p:cNvGrpSpPr/>
          <p:nvPr/>
        </p:nvGrpSpPr>
        <p:grpSpPr>
          <a:xfrm>
            <a:off x="9712050" y="496819"/>
            <a:ext cx="2479949" cy="576000"/>
            <a:chOff x="8485551" y="1159075"/>
            <a:chExt cx="2479949" cy="576000"/>
          </a:xfrm>
        </p:grpSpPr>
        <p:sp>
          <p:nvSpPr>
            <p:cNvPr id="11" name="Rectangle 10">
              <a:extLst>
                <a:ext uri="{FF2B5EF4-FFF2-40B4-BE49-F238E27FC236}">
                  <a16:creationId xmlns:a16="http://schemas.microsoft.com/office/drawing/2014/main" id="{04CBD10A-547C-B86E-5355-91911055AC2C}"/>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8" name="TextBox 17">
              <a:extLst>
                <a:ext uri="{FF2B5EF4-FFF2-40B4-BE49-F238E27FC236}">
                  <a16:creationId xmlns:a16="http://schemas.microsoft.com/office/drawing/2014/main" id="{B1F4A7F1-C8DF-4165-6B90-1C3B81346D87}"/>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License</a:t>
              </a:r>
            </a:p>
          </p:txBody>
        </p:sp>
      </p:grpSp>
      <p:sp>
        <p:nvSpPr>
          <p:cNvPr id="20" name="Shape 153">
            <a:extLst>
              <a:ext uri="{FF2B5EF4-FFF2-40B4-BE49-F238E27FC236}">
                <a16:creationId xmlns:a16="http://schemas.microsoft.com/office/drawing/2014/main" id="{837DC8A4-9574-D0ED-B100-A9769864B16F}"/>
              </a:ext>
            </a:extLst>
          </p:cNvPr>
          <p:cNvSpPr txBox="1">
            <a:spLocks/>
          </p:cNvSpPr>
          <p:nvPr/>
        </p:nvSpPr>
        <p:spPr>
          <a:xfrm>
            <a:off x="7937500" y="4152900"/>
            <a:ext cx="4254500" cy="1828800"/>
          </a:xfrm>
          <a:prstGeom prst="rect">
            <a:avLst/>
          </a:prstGeom>
          <a:solidFill>
            <a:srgbClr val="C0BFCB"/>
          </a:solidFill>
        </p:spPr>
        <p:txBody>
          <a:bodyPr vert="horz" lIns="0" tIns="0" rIns="0" bIns="0" rtlCol="0" anchor="b" anchorCtr="0">
            <a:noAutofit/>
          </a:bodyPr>
          <a:lstStyle>
            <a:defPPr>
              <a:defRPr lang="fr-FR"/>
            </a:defPPr>
            <a:lvl1pPr algn="ctr" defTabSz="213590">
              <a:lnSpc>
                <a:spcPct val="90000"/>
              </a:lnSpc>
              <a:spcBef>
                <a:spcPct val="0"/>
              </a:spcBef>
              <a:buNone/>
              <a:defRPr sz="3200">
                <a:solidFill>
                  <a:schemeClr val="bg1"/>
                </a:solidFill>
                <a:latin typeface="+mj-lt"/>
                <a:ea typeface="Raleway" charset="0"/>
                <a:cs typeface="Raleway" charset="0"/>
              </a:defRPr>
            </a:lvl1pPr>
          </a:lstStyle>
          <a:p>
            <a:r>
              <a:rPr lang="en-US"/>
              <a:t>MARS Bio Imaging: next generation X ray finally in color using CERN chips</a:t>
            </a:r>
          </a:p>
        </p:txBody>
      </p:sp>
    </p:spTree>
    <p:extLst>
      <p:ext uri="{BB962C8B-B14F-4D97-AF65-F5344CB8AC3E}">
        <p14:creationId xmlns:p14="http://schemas.microsoft.com/office/powerpoint/2010/main" val="60065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ASApng.png">
            <a:extLst>
              <a:ext uri="{FF2B5EF4-FFF2-40B4-BE49-F238E27FC236}">
                <a16:creationId xmlns:a16="http://schemas.microsoft.com/office/drawing/2014/main" id="{DDF996CE-CB4F-4043-865F-630063B5D1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05"/>
            <a:ext cx="12192000" cy="6857791"/>
          </a:xfrm>
          <a:prstGeom prst="rect">
            <a:avLst/>
          </a:prstGeom>
        </p:spPr>
      </p:pic>
      <p:sp>
        <p:nvSpPr>
          <p:cNvPr id="4" name="Rectangle 3">
            <a:extLst>
              <a:ext uri="{FF2B5EF4-FFF2-40B4-BE49-F238E27FC236}">
                <a16:creationId xmlns:a16="http://schemas.microsoft.com/office/drawing/2014/main" id="{B084F944-E8A4-3D42-BB9F-3751B0D14A31}"/>
              </a:ext>
            </a:extLst>
          </p:cNvPr>
          <p:cNvSpPr/>
          <p:nvPr/>
        </p:nvSpPr>
        <p:spPr>
          <a:xfrm rot="16200000">
            <a:off x="-2832858" y="2990917"/>
            <a:ext cx="6094326" cy="287130"/>
          </a:xfrm>
          <a:prstGeom prst="rect">
            <a:avLst/>
          </a:prstGeom>
        </p:spPr>
        <p:txBody>
          <a:bodyPr>
            <a:spAutoFit/>
          </a:bodyPr>
          <a:lstStyle/>
          <a:p>
            <a:r>
              <a:rPr lang="en-GB" sz="1266" dirty="0">
                <a:solidFill>
                  <a:schemeClr val="bg2"/>
                </a:solidFill>
              </a:rPr>
              <a:t>Courtesy of NASA, photo ref. no. iss036e006175</a:t>
            </a:r>
            <a:endParaRPr lang="fr-FR" sz="1266" dirty="0">
              <a:solidFill>
                <a:schemeClr val="bg2"/>
              </a:solidFill>
            </a:endParaRPr>
          </a:p>
        </p:txBody>
      </p:sp>
      <p:sp>
        <p:nvSpPr>
          <p:cNvPr id="6" name="Shape 159">
            <a:extLst>
              <a:ext uri="{FF2B5EF4-FFF2-40B4-BE49-F238E27FC236}">
                <a16:creationId xmlns:a16="http://schemas.microsoft.com/office/drawing/2014/main" id="{6EE61507-E6B5-AB48-8A2B-CACA53ADADA4}"/>
              </a:ext>
            </a:extLst>
          </p:cNvPr>
          <p:cNvSpPr txBox="1">
            <a:spLocks/>
          </p:cNvSpPr>
          <p:nvPr/>
        </p:nvSpPr>
        <p:spPr>
          <a:xfrm>
            <a:off x="8181446" y="288649"/>
            <a:ext cx="3796249" cy="1002195"/>
          </a:xfrm>
          <a:prstGeom prst="rect">
            <a:avLst/>
          </a:prstGeom>
          <a:solidFill>
            <a:srgbClr val="DCDEE0"/>
          </a:solidFill>
          <a:ln w="12700">
            <a:miter lim="400000"/>
          </a:ln>
          <a:extLst>
            <a:ext uri="{C572A759-6A51-4108-AA02-DFA0A04FC94B}">
              <ma14:wrappingTextBoxFlag xmlns:ma14="http://schemas.microsoft.com/office/mac/drawingml/2011/main" xmlns="" val="1"/>
            </a:ext>
          </a:extLst>
        </p:spPr>
        <p:txBody>
          <a:bodyPr lIns="35718" tIns="35718" rIns="35718" bIns="35718" anchor="ctr">
            <a:noAutofit/>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13590">
              <a:defRPr sz="4160"/>
            </a:pPr>
            <a:r>
              <a:rPr lang="fr-FR" sz="3375" dirty="0" err="1"/>
              <a:t>Timepix</a:t>
            </a:r>
            <a:r>
              <a:rPr lang="fr-FR" sz="3375" dirty="0"/>
              <a:t> on the ISS</a:t>
            </a:r>
            <a:endParaRPr lang="fr-FR" sz="2812" dirty="0"/>
          </a:p>
        </p:txBody>
      </p:sp>
      <p:pic>
        <p:nvPicPr>
          <p:cNvPr id="5" name="Picture 4">
            <a:extLst>
              <a:ext uri="{FF2B5EF4-FFF2-40B4-BE49-F238E27FC236}">
                <a16:creationId xmlns:a16="http://schemas.microsoft.com/office/drawing/2014/main" id="{3FBAFC86-3018-134D-84CF-08CE4313BD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Tree>
    <p:extLst>
      <p:ext uri="{BB962C8B-B14F-4D97-AF65-F5344CB8AC3E}">
        <p14:creationId xmlns:p14="http://schemas.microsoft.com/office/powerpoint/2010/main" val="3448546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BCB641-283D-354B-8004-165243D606E7}"/>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 y="105"/>
            <a:ext cx="12192000" cy="6857791"/>
          </a:xfrm>
          <a:prstGeom prst="rect">
            <a:avLst/>
          </a:prstGeom>
        </p:spPr>
      </p:pic>
      <p:sp>
        <p:nvSpPr>
          <p:cNvPr id="173" name="Shape 173"/>
          <p:cNvSpPr>
            <a:spLocks noGrp="1"/>
          </p:cNvSpPr>
          <p:nvPr>
            <p:ph type="title" idx="4294967295"/>
          </p:nvPr>
        </p:nvSpPr>
        <p:spPr>
          <a:xfrm>
            <a:off x="307781" y="4757697"/>
            <a:ext cx="7391161" cy="1963467"/>
          </a:xfrm>
          <a:prstGeom prst="rect">
            <a:avLst/>
          </a:prstGeom>
          <a:solidFill>
            <a:srgbClr val="DCDEE0"/>
          </a:solidFill>
        </p:spPr>
        <p:txBody>
          <a:bodyPr anchor="b">
            <a:normAutofit fontScale="90000"/>
          </a:bodyPr>
          <a:lstStyle/>
          <a:p>
            <a:pPr algn="l" defTabSz="221806">
              <a:defRPr sz="4320"/>
            </a:pPr>
            <a:r>
              <a:rPr lang="en-US" sz="3375" b="1" dirty="0"/>
              <a:t>TIND:</a:t>
            </a:r>
            <a:br>
              <a:rPr lang="en-US" dirty="0"/>
            </a:br>
            <a:r>
              <a:rPr lang="fr-FR" sz="3037" dirty="0"/>
              <a:t>a </a:t>
            </a:r>
            <a:r>
              <a:rPr lang="fr-FR" sz="3037" b="1" dirty="0"/>
              <a:t>CERN spin-off </a:t>
            </a:r>
            <a:r>
              <a:rPr lang="fr-FR" sz="3037" dirty="0" err="1"/>
              <a:t>providing</a:t>
            </a:r>
            <a:r>
              <a:rPr lang="fr-FR" sz="3037" dirty="0"/>
              <a:t> solutions for </a:t>
            </a:r>
            <a:r>
              <a:rPr lang="fr-FR" sz="3037" dirty="0" err="1"/>
              <a:t>library</a:t>
            </a:r>
            <a:r>
              <a:rPr lang="fr-FR" sz="3037" dirty="0"/>
              <a:t> management and data </a:t>
            </a:r>
            <a:r>
              <a:rPr lang="fr-FR" sz="3037" dirty="0" err="1"/>
              <a:t>preservation</a:t>
            </a:r>
            <a:r>
              <a:rPr lang="fr-FR" sz="3037" dirty="0"/>
              <a:t> </a:t>
            </a:r>
            <a:r>
              <a:rPr lang="fr-FR" sz="3037" dirty="0" err="1"/>
              <a:t>based</a:t>
            </a:r>
            <a:r>
              <a:rPr lang="fr-FR" sz="3037" dirty="0"/>
              <a:t> on the CERN open source software </a:t>
            </a:r>
            <a:r>
              <a:rPr lang="fr-FR" sz="3037" dirty="0" err="1"/>
              <a:t>Invenio</a:t>
            </a:r>
            <a:endParaRPr dirty="0"/>
          </a:p>
        </p:txBody>
      </p:sp>
      <p:sp>
        <p:nvSpPr>
          <p:cNvPr id="6" name="TextBox 5">
            <a:extLst>
              <a:ext uri="{FF2B5EF4-FFF2-40B4-BE49-F238E27FC236}">
                <a16:creationId xmlns:a16="http://schemas.microsoft.com/office/drawing/2014/main" id="{641EA452-5776-BB4D-ABF5-E38C8CA97518}"/>
              </a:ext>
            </a:extLst>
          </p:cNvPr>
          <p:cNvSpPr txBox="1"/>
          <p:nvPr/>
        </p:nvSpPr>
        <p:spPr>
          <a:xfrm rot="16200000">
            <a:off x="10037334" y="4284259"/>
            <a:ext cx="3726726" cy="307777"/>
          </a:xfrm>
          <a:prstGeom prst="rect">
            <a:avLst/>
          </a:prstGeom>
          <a:noFill/>
        </p:spPr>
        <p:txBody>
          <a:bodyPr wrap="none" rtlCol="0">
            <a:spAutoFit/>
          </a:bodyPr>
          <a:lstStyle/>
          <a:p>
            <a:r>
              <a:rPr lang="en-US" sz="1400" dirty="0">
                <a:solidFill>
                  <a:schemeClr val="bg2"/>
                </a:solidFill>
              </a:rPr>
              <a:t>Photo: Renee Jones Schneider, Star Tribune</a:t>
            </a:r>
          </a:p>
        </p:txBody>
      </p:sp>
      <p:sp>
        <p:nvSpPr>
          <p:cNvPr id="7" name="Shape 173">
            <a:extLst>
              <a:ext uri="{FF2B5EF4-FFF2-40B4-BE49-F238E27FC236}">
                <a16:creationId xmlns:a16="http://schemas.microsoft.com/office/drawing/2014/main" id="{4E19C559-25C1-4E45-8ED0-746950FD604E}"/>
              </a:ext>
            </a:extLst>
          </p:cNvPr>
          <p:cNvSpPr txBox="1">
            <a:spLocks/>
          </p:cNvSpPr>
          <p:nvPr/>
        </p:nvSpPr>
        <p:spPr>
          <a:xfrm>
            <a:off x="7568777" y="207242"/>
            <a:ext cx="4472083" cy="873297"/>
          </a:xfrm>
          <a:prstGeom prst="rect">
            <a:avLst/>
          </a:prstGeom>
          <a:solidFill>
            <a:srgbClr val="DCDEE0"/>
          </a:solidFill>
          <a:ln w="12700">
            <a:miter lim="400000"/>
          </a:ln>
          <a:extLst>
            <a:ext uri="{C572A759-6A51-4108-AA02-DFA0A04FC94B}">
              <ma14:wrappingTextBoxFlag xmlns="" xmlns:ma14="http://schemas.microsoft.com/office/mac/drawingml/2011/main" val="1"/>
            </a:ext>
          </a:extLst>
        </p:spPr>
        <p:txBody>
          <a:bodyPr lIns="35718" tIns="35718" rIns="35718" bIns="35718" anchor="ctr">
            <a:normAutofit fontScale="90000"/>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21806">
              <a:defRPr sz="4320"/>
            </a:pPr>
            <a:r>
              <a:rPr lang="en-US" sz="3797" b="1" dirty="0"/>
              <a:t>Digital Preservation</a:t>
            </a:r>
            <a:endParaRPr lang="en-US" sz="3797" dirty="0"/>
          </a:p>
        </p:txBody>
      </p:sp>
      <p:sp>
        <p:nvSpPr>
          <p:cNvPr id="2" name="Slide Number Placeholder 1">
            <a:extLst>
              <a:ext uri="{FF2B5EF4-FFF2-40B4-BE49-F238E27FC236}">
                <a16:creationId xmlns:a16="http://schemas.microsoft.com/office/drawing/2014/main" id="{F7F6E914-4E93-3943-8D27-49E1238B08D7}"/>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18</a:t>
            </a:fld>
            <a:endParaRPr lang="en-FR"/>
          </a:p>
        </p:txBody>
      </p:sp>
    </p:spTree>
    <p:extLst>
      <p:ext uri="{BB962C8B-B14F-4D97-AF65-F5344CB8AC3E}">
        <p14:creationId xmlns:p14="http://schemas.microsoft.com/office/powerpoint/2010/main" val="2200875156"/>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C214DE9-15A3-CA6E-BD02-90738942A42D}"/>
              </a:ext>
            </a:extLst>
          </p:cNvPr>
          <p:cNvSpPr txBox="1"/>
          <p:nvPr/>
        </p:nvSpPr>
        <p:spPr>
          <a:xfrm>
            <a:off x="4082005" y="2141317"/>
            <a:ext cx="4027989" cy="2308324"/>
          </a:xfrm>
          <a:prstGeom prst="rect">
            <a:avLst/>
          </a:prstGeom>
          <a:noFill/>
        </p:spPr>
        <p:txBody>
          <a:bodyPr wrap="square" rtlCol="0">
            <a:spAutoFit/>
          </a:bodyPr>
          <a:lstStyle/>
          <a:p>
            <a:pPr algn="ctr"/>
            <a:r>
              <a:rPr lang="en-GB" sz="4800" dirty="0" err="1"/>
              <a:t>Molte</a:t>
            </a:r>
            <a:r>
              <a:rPr lang="en-GB" sz="4800" dirty="0"/>
              <a:t> </a:t>
            </a:r>
            <a:r>
              <a:rPr lang="en-GB" sz="4800" dirty="0" err="1"/>
              <a:t>grazie</a:t>
            </a:r>
            <a:r>
              <a:rPr lang="en-GB" sz="4800" dirty="0"/>
              <a:t> per </a:t>
            </a:r>
            <a:r>
              <a:rPr lang="en-GB" sz="4800" dirty="0" err="1"/>
              <a:t>l’attenzione</a:t>
            </a:r>
            <a:endParaRPr lang="en-GB" sz="4800" dirty="0"/>
          </a:p>
        </p:txBody>
      </p:sp>
    </p:spTree>
    <p:extLst>
      <p:ext uri="{BB962C8B-B14F-4D97-AF65-F5344CB8AC3E}">
        <p14:creationId xmlns:p14="http://schemas.microsoft.com/office/powerpoint/2010/main" val="3474259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3" name="Rectangle 2">
            <a:extLst>
              <a:ext uri="{FF2B5EF4-FFF2-40B4-BE49-F238E27FC236}">
                <a16:creationId xmlns:a16="http://schemas.microsoft.com/office/drawing/2014/main" id="{2B0F822C-BDE2-514A-8E12-5AF713C047A0}"/>
              </a:ext>
            </a:extLst>
          </p:cNvPr>
          <p:cNvSpPr/>
          <p:nvPr/>
        </p:nvSpPr>
        <p:spPr>
          <a:xfrm>
            <a:off x="2913439" y="3680373"/>
            <a:ext cx="6366934"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sz="4100" b="1" err="1"/>
              <a:t>Accelerating</a:t>
            </a:r>
            <a:r>
              <a:rPr lang="fr-FR" sz="4100" b="1"/>
              <a:t> Innovation</a:t>
            </a:r>
          </a:p>
        </p:txBody>
      </p:sp>
      <p:sp>
        <p:nvSpPr>
          <p:cNvPr id="12" name="ZoneTexte 11"/>
          <p:cNvSpPr txBox="1"/>
          <p:nvPr/>
        </p:nvSpPr>
        <p:spPr>
          <a:xfrm>
            <a:off x="350115" y="4750389"/>
            <a:ext cx="11145883" cy="1261884"/>
          </a:xfrm>
          <a:prstGeom prst="rect">
            <a:avLst/>
          </a:prstGeom>
          <a:noFill/>
        </p:spPr>
        <p:txBody>
          <a:bodyPr wrap="square" rtlCol="0">
            <a:spAutoFit/>
          </a:bodyPr>
          <a:lstStyle/>
          <a:p>
            <a:pPr algn="ctr"/>
            <a:r>
              <a:rPr lang="en-GB" sz="3600" dirty="0"/>
              <a:t>Knowledge Transfer @ CERN</a:t>
            </a:r>
            <a:endParaRPr lang="en-US" sz="3000" dirty="0"/>
          </a:p>
          <a:p>
            <a:pPr algn="ctr"/>
            <a:endParaRPr lang="en-US" sz="2000" dirty="0">
              <a:solidFill>
                <a:schemeClr val="tx2">
                  <a:lumMod val="90000"/>
                  <a:lumOff val="10000"/>
                </a:schemeClr>
              </a:solidFill>
            </a:endParaRPr>
          </a:p>
          <a:p>
            <a:pPr algn="ctr"/>
            <a:r>
              <a:rPr lang="en-US" sz="2000" dirty="0">
                <a:solidFill>
                  <a:schemeClr val="tx2">
                    <a:lumMod val="90000"/>
                    <a:lumOff val="10000"/>
                  </a:schemeClr>
                </a:solidFill>
              </a:rPr>
              <a:t>Giovanni </a:t>
            </a:r>
            <a:r>
              <a:rPr lang="en-US" sz="2000" dirty="0" err="1">
                <a:solidFill>
                  <a:schemeClr val="tx2">
                    <a:lumMod val="90000"/>
                    <a:lumOff val="10000"/>
                  </a:schemeClr>
                </a:solidFill>
              </a:rPr>
              <a:t>Anelli</a:t>
            </a:r>
            <a:r>
              <a:rPr lang="en-US" sz="2000" dirty="0">
                <a:solidFill>
                  <a:schemeClr val="tx2">
                    <a:lumMod val="90000"/>
                    <a:lumOff val="10000"/>
                  </a:schemeClr>
                </a:solidFill>
              </a:rPr>
              <a:t>, Head of Knowledge Transfer Group, CERN</a:t>
            </a:r>
          </a:p>
        </p:txBody>
      </p:sp>
    </p:spTree>
    <p:extLst>
      <p:ext uri="{BB962C8B-B14F-4D97-AF65-F5344CB8AC3E}">
        <p14:creationId xmlns:p14="http://schemas.microsoft.com/office/powerpoint/2010/main" val="250583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9248-CC1D-7D42-21FC-057D996D5F09}"/>
              </a:ext>
            </a:extLst>
          </p:cNvPr>
          <p:cNvSpPr>
            <a:spLocks noGrp="1"/>
          </p:cNvSpPr>
          <p:nvPr>
            <p:ph type="title"/>
          </p:nvPr>
        </p:nvSpPr>
        <p:spPr>
          <a:xfrm>
            <a:off x="682720" y="538858"/>
            <a:ext cx="10800000" cy="1116849"/>
          </a:xfrm>
        </p:spPr>
        <p:txBody>
          <a:bodyPr/>
          <a:lstStyle/>
          <a:p>
            <a:r>
              <a:rPr lang="en-CH">
                <a:solidFill>
                  <a:srgbClr val="6E2466"/>
                </a:solidFill>
              </a:rPr>
              <a:t>Some historic examples</a:t>
            </a:r>
          </a:p>
        </p:txBody>
      </p:sp>
      <p:sp>
        <p:nvSpPr>
          <p:cNvPr id="8" name="ZoneTexte 15">
            <a:extLst>
              <a:ext uri="{FF2B5EF4-FFF2-40B4-BE49-F238E27FC236}">
                <a16:creationId xmlns:a16="http://schemas.microsoft.com/office/drawing/2014/main" id="{4F1B69BD-C2C1-89DA-6E28-8A3597A140B4}"/>
              </a:ext>
            </a:extLst>
          </p:cNvPr>
          <p:cNvSpPr txBox="1"/>
          <p:nvPr/>
        </p:nvSpPr>
        <p:spPr>
          <a:xfrm>
            <a:off x="0" y="5303522"/>
            <a:ext cx="3960000" cy="415498"/>
          </a:xfrm>
          <a:prstGeom prst="rect">
            <a:avLst/>
          </a:prstGeom>
          <a:solidFill>
            <a:srgbClr val="6E2466"/>
          </a:solidFill>
        </p:spPr>
        <p:txBody>
          <a:bodyPr wrap="square" rtlCol="0">
            <a:spAutoFit/>
          </a:bodyPr>
          <a:lstStyle/>
          <a:p>
            <a:pPr algn="ctr"/>
            <a:r>
              <a:rPr lang="en-US" sz="2100" dirty="0">
                <a:solidFill>
                  <a:schemeClr val="bg1"/>
                </a:solidFill>
                <a:latin typeface="Arial" charset="0"/>
                <a:ea typeface="Arial" charset="0"/>
                <a:cs typeface="Arial" charset="0"/>
              </a:rPr>
              <a:t>WWW</a:t>
            </a:r>
            <a:endParaRPr lang="fr-FR" sz="2100" dirty="0">
              <a:solidFill>
                <a:schemeClr val="bg1"/>
              </a:solidFill>
              <a:latin typeface="Arial" charset="0"/>
              <a:ea typeface="Arial" charset="0"/>
              <a:cs typeface="Arial" charset="0"/>
            </a:endParaRPr>
          </a:p>
        </p:txBody>
      </p:sp>
      <p:pic>
        <p:nvPicPr>
          <p:cNvPr id="14" name="Picture 2" descr="https://mediastream.cern.ch/MediaArchive/Photo/Public/1994/9407011/9407011_31/9407011_31-A4-at-144-dpi.jpg">
            <a:extLst>
              <a:ext uri="{FF2B5EF4-FFF2-40B4-BE49-F238E27FC236}">
                <a16:creationId xmlns:a16="http://schemas.microsoft.com/office/drawing/2014/main" id="{795A7DAD-9A8A-E30D-E153-B108DEA391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133" t="7512" r="7005" b="7512"/>
          <a:stretch/>
        </p:blipFill>
        <p:spPr bwMode="auto">
          <a:xfrm>
            <a:off x="0" y="2039547"/>
            <a:ext cx="3960000" cy="3279146"/>
          </a:xfrm>
          <a:prstGeom prst="rect">
            <a:avLst/>
          </a:prstGeom>
          <a:solidFill>
            <a:schemeClr val="accent3"/>
          </a:solidFill>
        </p:spPr>
      </p:pic>
      <p:sp>
        <p:nvSpPr>
          <p:cNvPr id="9" name="ZoneTexte 16">
            <a:extLst>
              <a:ext uri="{FF2B5EF4-FFF2-40B4-BE49-F238E27FC236}">
                <a16:creationId xmlns:a16="http://schemas.microsoft.com/office/drawing/2014/main" id="{1C360DBF-471F-FC11-C675-704A2B4DEC39}"/>
              </a:ext>
            </a:extLst>
          </p:cNvPr>
          <p:cNvSpPr txBox="1"/>
          <p:nvPr/>
        </p:nvSpPr>
        <p:spPr>
          <a:xfrm>
            <a:off x="4116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TRACKERBALL</a:t>
            </a:r>
            <a:endParaRPr lang="fr-FR" sz="2100">
              <a:solidFill>
                <a:schemeClr val="bg1"/>
              </a:solidFill>
              <a:latin typeface="Arial" charset="0"/>
              <a:ea typeface="Arial" charset="0"/>
              <a:cs typeface="Arial" charset="0"/>
            </a:endParaRPr>
          </a:p>
        </p:txBody>
      </p:sp>
      <p:pic>
        <p:nvPicPr>
          <p:cNvPr id="15" name="Picture 14" descr="62417_650_550_0_0_0_0.jpg">
            <a:extLst>
              <a:ext uri="{FF2B5EF4-FFF2-40B4-BE49-F238E27FC236}">
                <a16:creationId xmlns:a16="http://schemas.microsoft.com/office/drawing/2014/main" id="{41DBF27F-C381-5046-2129-7DD2D2D9B7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068" t="-275" r="18371"/>
          <a:stretch/>
        </p:blipFill>
        <p:spPr>
          <a:xfrm>
            <a:off x="4115999" y="2039547"/>
            <a:ext cx="3960001" cy="3279146"/>
          </a:xfrm>
          <a:prstGeom prst="rect">
            <a:avLst/>
          </a:prstGeom>
        </p:spPr>
      </p:pic>
      <p:sp>
        <p:nvSpPr>
          <p:cNvPr id="10" name="ZoneTexte 17">
            <a:extLst>
              <a:ext uri="{FF2B5EF4-FFF2-40B4-BE49-F238E27FC236}">
                <a16:creationId xmlns:a16="http://schemas.microsoft.com/office/drawing/2014/main" id="{96241536-AD17-24B6-D8D6-3E22B911CF38}"/>
              </a:ext>
            </a:extLst>
          </p:cNvPr>
          <p:cNvSpPr txBox="1"/>
          <p:nvPr/>
        </p:nvSpPr>
        <p:spPr>
          <a:xfrm>
            <a:off x="8232000" y="5303522"/>
            <a:ext cx="3960000" cy="415498"/>
          </a:xfrm>
          <a:prstGeom prst="rect">
            <a:avLst/>
          </a:prstGeom>
          <a:solidFill>
            <a:srgbClr val="6E2466"/>
          </a:solidFill>
        </p:spPr>
        <p:txBody>
          <a:bodyPr wrap="square" rtlCol="0">
            <a:spAutoFit/>
          </a:bodyPr>
          <a:lstStyle/>
          <a:p>
            <a:pPr algn="ctr"/>
            <a:r>
              <a:rPr lang="en-US" sz="2100">
                <a:solidFill>
                  <a:schemeClr val="bg1"/>
                </a:solidFill>
                <a:latin typeface="Arial" charset="0"/>
                <a:ea typeface="Arial" charset="0"/>
                <a:cs typeface="Arial" charset="0"/>
              </a:rPr>
              <a:t>TOUCHSCREEN</a:t>
            </a:r>
            <a:endParaRPr lang="fr-FR" sz="2100">
              <a:solidFill>
                <a:schemeClr val="bg1"/>
              </a:solidFill>
              <a:latin typeface="Arial" charset="0"/>
              <a:ea typeface="Arial" charset="0"/>
              <a:cs typeface="Arial" charset="0"/>
            </a:endParaRPr>
          </a:p>
        </p:txBody>
      </p:sp>
      <p:pic>
        <p:nvPicPr>
          <p:cNvPr id="16" name="Picture 2" descr="https://cds.cern.ch/record/917909/files/7704500X.jpg?subformat=icon-1440">
            <a:extLst>
              <a:ext uri="{FF2B5EF4-FFF2-40B4-BE49-F238E27FC236}">
                <a16:creationId xmlns:a16="http://schemas.microsoft.com/office/drawing/2014/main" id="{F562E487-12BB-78FD-B6C5-197560F921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91" r="12232"/>
          <a:stretch/>
        </p:blipFill>
        <p:spPr bwMode="auto">
          <a:xfrm>
            <a:off x="8231998" y="2039547"/>
            <a:ext cx="3960001" cy="3279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737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10;&#10;Description automatically generated">
            <a:extLst>
              <a:ext uri="{FF2B5EF4-FFF2-40B4-BE49-F238E27FC236}">
                <a16:creationId xmlns:a16="http://schemas.microsoft.com/office/drawing/2014/main" id="{5230BAC3-8AEF-DE29-B4B0-3A18FCBCBF87}"/>
              </a:ext>
            </a:extLst>
          </p:cNvPr>
          <p:cNvPicPr>
            <a:picLocks noChangeAspect="1"/>
          </p:cNvPicPr>
          <p:nvPr/>
        </p:nvPicPr>
        <p:blipFill>
          <a:blip r:embed="rId3"/>
          <a:stretch>
            <a:fillRect/>
          </a:stretch>
        </p:blipFill>
        <p:spPr>
          <a:xfrm>
            <a:off x="978277" y="830503"/>
            <a:ext cx="10186688" cy="5730012"/>
          </a:xfrm>
          <a:prstGeom prst="rect">
            <a:avLst/>
          </a:prstGeom>
        </p:spPr>
      </p:pic>
      <p:sp>
        <p:nvSpPr>
          <p:cNvPr id="2" name="Title 1">
            <a:extLst>
              <a:ext uri="{FF2B5EF4-FFF2-40B4-BE49-F238E27FC236}">
                <a16:creationId xmlns:a16="http://schemas.microsoft.com/office/drawing/2014/main" id="{78A93503-CC04-FD59-7AEF-DD87F4C837F9}"/>
              </a:ext>
            </a:extLst>
          </p:cNvPr>
          <p:cNvSpPr>
            <a:spLocks noGrp="1"/>
          </p:cNvSpPr>
          <p:nvPr>
            <p:ph type="title"/>
          </p:nvPr>
        </p:nvSpPr>
        <p:spPr>
          <a:xfrm>
            <a:off x="696000" y="465591"/>
            <a:ext cx="10800000" cy="645579"/>
          </a:xfrm>
        </p:spPr>
        <p:txBody>
          <a:bodyPr/>
          <a:lstStyle/>
          <a:p>
            <a:r>
              <a:rPr lang="en-CH" dirty="0">
                <a:solidFill>
                  <a:srgbClr val="6E2466"/>
                </a:solidFill>
              </a:rPr>
              <a:t>Our toolbox to accelerate innovation</a:t>
            </a:r>
          </a:p>
        </p:txBody>
      </p:sp>
    </p:spTree>
    <p:extLst>
      <p:ext uri="{BB962C8B-B14F-4D97-AF65-F5344CB8AC3E}">
        <p14:creationId xmlns:p14="http://schemas.microsoft.com/office/powerpoint/2010/main" val="386336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64CB2063-ED9B-F471-2813-80E8BC7106B9}"/>
              </a:ext>
            </a:extLst>
          </p:cNvPr>
          <p:cNvGraphicFramePr/>
          <p:nvPr>
            <p:extLst>
              <p:ext uri="{D42A27DB-BD31-4B8C-83A1-F6EECF244321}">
                <p14:modId xmlns:p14="http://schemas.microsoft.com/office/powerpoint/2010/main" val="2846825771"/>
              </p:ext>
            </p:extLst>
          </p:nvPr>
        </p:nvGraphicFramePr>
        <p:xfrm>
          <a:off x="2474153" y="517236"/>
          <a:ext cx="7602720" cy="55998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1" name="Group 50">
            <a:extLst>
              <a:ext uri="{FF2B5EF4-FFF2-40B4-BE49-F238E27FC236}">
                <a16:creationId xmlns:a16="http://schemas.microsoft.com/office/drawing/2014/main" id="{073676A2-87BF-3627-C7CF-02F856E87161}"/>
              </a:ext>
            </a:extLst>
          </p:cNvPr>
          <p:cNvGrpSpPr/>
          <p:nvPr/>
        </p:nvGrpSpPr>
        <p:grpSpPr>
          <a:xfrm>
            <a:off x="-360504" y="373135"/>
            <a:ext cx="2147587" cy="6437364"/>
            <a:chOff x="549717" y="1063179"/>
            <a:chExt cx="1741055" cy="4988467"/>
          </a:xfrm>
        </p:grpSpPr>
        <p:pic>
          <p:nvPicPr>
            <p:cNvPr id="25" name="Picture 24">
              <a:extLst>
                <a:ext uri="{FF2B5EF4-FFF2-40B4-BE49-F238E27FC236}">
                  <a16:creationId xmlns:a16="http://schemas.microsoft.com/office/drawing/2014/main" id="{7117A264-71BB-DF58-AB4A-D6243E16C69F}"/>
                </a:ext>
              </a:extLst>
            </p:cNvPr>
            <p:cNvPicPr>
              <a:picLocks noChangeAspect="1"/>
            </p:cNvPicPr>
            <p:nvPr/>
          </p:nvPicPr>
          <p:blipFill>
            <a:blip r:embed="rId8"/>
            <a:stretch>
              <a:fillRect/>
            </a:stretch>
          </p:blipFill>
          <p:spPr>
            <a:xfrm>
              <a:off x="549717" y="1063179"/>
              <a:ext cx="1741055" cy="1646190"/>
            </a:xfrm>
            <a:prstGeom prst="rect">
              <a:avLst/>
            </a:prstGeom>
          </p:spPr>
        </p:pic>
        <p:pic>
          <p:nvPicPr>
            <p:cNvPr id="28" name="Picture 27">
              <a:extLst>
                <a:ext uri="{FF2B5EF4-FFF2-40B4-BE49-F238E27FC236}">
                  <a16:creationId xmlns:a16="http://schemas.microsoft.com/office/drawing/2014/main" id="{D9442A3C-365A-76A4-1F68-C4A76C676274}"/>
                </a:ext>
              </a:extLst>
            </p:cNvPr>
            <p:cNvPicPr>
              <a:picLocks noChangeAspect="1"/>
            </p:cNvPicPr>
            <p:nvPr/>
          </p:nvPicPr>
          <p:blipFill>
            <a:blip r:embed="rId9"/>
            <a:stretch>
              <a:fillRect/>
            </a:stretch>
          </p:blipFill>
          <p:spPr>
            <a:xfrm>
              <a:off x="549717" y="2744437"/>
              <a:ext cx="1741054" cy="1646189"/>
            </a:xfrm>
            <a:prstGeom prst="rect">
              <a:avLst/>
            </a:prstGeom>
          </p:spPr>
        </p:pic>
        <p:pic>
          <p:nvPicPr>
            <p:cNvPr id="31" name="Picture 30">
              <a:extLst>
                <a:ext uri="{FF2B5EF4-FFF2-40B4-BE49-F238E27FC236}">
                  <a16:creationId xmlns:a16="http://schemas.microsoft.com/office/drawing/2014/main" id="{9D38E5B0-AFAC-EEBF-3761-96E524E3DA31}"/>
                </a:ext>
              </a:extLst>
            </p:cNvPr>
            <p:cNvPicPr>
              <a:picLocks noChangeAspect="1"/>
            </p:cNvPicPr>
            <p:nvPr/>
          </p:nvPicPr>
          <p:blipFill>
            <a:blip r:embed="rId10"/>
            <a:stretch>
              <a:fillRect/>
            </a:stretch>
          </p:blipFill>
          <p:spPr>
            <a:xfrm>
              <a:off x="549717" y="4405456"/>
              <a:ext cx="1741055" cy="1646190"/>
            </a:xfrm>
            <a:prstGeom prst="rect">
              <a:avLst/>
            </a:prstGeom>
          </p:spPr>
        </p:pic>
      </p:grpSp>
      <p:grpSp>
        <p:nvGrpSpPr>
          <p:cNvPr id="50" name="Group 49">
            <a:extLst>
              <a:ext uri="{FF2B5EF4-FFF2-40B4-BE49-F238E27FC236}">
                <a16:creationId xmlns:a16="http://schemas.microsoft.com/office/drawing/2014/main" id="{A3A7DEC7-3676-1360-1557-EA703FEA6950}"/>
              </a:ext>
            </a:extLst>
          </p:cNvPr>
          <p:cNvGrpSpPr/>
          <p:nvPr/>
        </p:nvGrpSpPr>
        <p:grpSpPr>
          <a:xfrm>
            <a:off x="10404917" y="249382"/>
            <a:ext cx="2113564" cy="6561118"/>
            <a:chOff x="10723417" y="296882"/>
            <a:chExt cx="1771314" cy="6561118"/>
          </a:xfrm>
        </p:grpSpPr>
        <p:pic>
          <p:nvPicPr>
            <p:cNvPr id="34" name="Picture 33">
              <a:extLst>
                <a:ext uri="{FF2B5EF4-FFF2-40B4-BE49-F238E27FC236}">
                  <a16:creationId xmlns:a16="http://schemas.microsoft.com/office/drawing/2014/main" id="{CAAD399D-FE09-9401-4EBB-1CCE387FA381}"/>
                </a:ext>
              </a:extLst>
            </p:cNvPr>
            <p:cNvPicPr>
              <a:picLocks noChangeAspect="1"/>
            </p:cNvPicPr>
            <p:nvPr/>
          </p:nvPicPr>
          <p:blipFill>
            <a:blip r:embed="rId11"/>
            <a:stretch>
              <a:fillRect/>
            </a:stretch>
          </p:blipFill>
          <p:spPr>
            <a:xfrm>
              <a:off x="10909478" y="408274"/>
              <a:ext cx="1282522" cy="1309809"/>
            </a:xfrm>
            <a:prstGeom prst="rect">
              <a:avLst/>
            </a:prstGeom>
          </p:spPr>
        </p:pic>
        <p:pic>
          <p:nvPicPr>
            <p:cNvPr id="37" name="Picture 36">
              <a:extLst>
                <a:ext uri="{FF2B5EF4-FFF2-40B4-BE49-F238E27FC236}">
                  <a16:creationId xmlns:a16="http://schemas.microsoft.com/office/drawing/2014/main" id="{5EDA6487-6808-9931-F8B9-F0BFCD498DB5}"/>
                </a:ext>
              </a:extLst>
            </p:cNvPr>
            <p:cNvPicPr>
              <a:picLocks noChangeAspect="1"/>
            </p:cNvPicPr>
            <p:nvPr/>
          </p:nvPicPr>
          <p:blipFill>
            <a:blip r:embed="rId12"/>
            <a:stretch>
              <a:fillRect/>
            </a:stretch>
          </p:blipFill>
          <p:spPr>
            <a:xfrm>
              <a:off x="10909478" y="1724573"/>
              <a:ext cx="1282522" cy="1275877"/>
            </a:xfrm>
            <a:prstGeom prst="rect">
              <a:avLst/>
            </a:prstGeom>
          </p:spPr>
        </p:pic>
        <p:pic>
          <p:nvPicPr>
            <p:cNvPr id="40" name="Picture 39">
              <a:extLst>
                <a:ext uri="{FF2B5EF4-FFF2-40B4-BE49-F238E27FC236}">
                  <a16:creationId xmlns:a16="http://schemas.microsoft.com/office/drawing/2014/main" id="{2C90B142-469D-8F5E-FE6B-D967CBD4AE3B}"/>
                </a:ext>
              </a:extLst>
            </p:cNvPr>
            <p:cNvPicPr>
              <a:picLocks noChangeAspect="1"/>
            </p:cNvPicPr>
            <p:nvPr/>
          </p:nvPicPr>
          <p:blipFill>
            <a:blip r:embed="rId13"/>
            <a:stretch>
              <a:fillRect/>
            </a:stretch>
          </p:blipFill>
          <p:spPr>
            <a:xfrm>
              <a:off x="10920016" y="3004487"/>
              <a:ext cx="1517703" cy="1318547"/>
            </a:xfrm>
            <a:prstGeom prst="rect">
              <a:avLst/>
            </a:prstGeom>
          </p:spPr>
        </p:pic>
        <p:pic>
          <p:nvPicPr>
            <p:cNvPr id="43" name="Picture 42">
              <a:extLst>
                <a:ext uri="{FF2B5EF4-FFF2-40B4-BE49-F238E27FC236}">
                  <a16:creationId xmlns:a16="http://schemas.microsoft.com/office/drawing/2014/main" id="{C74CCBB5-CF68-2189-0665-65C20CB559DC}"/>
                </a:ext>
              </a:extLst>
            </p:cNvPr>
            <p:cNvPicPr>
              <a:picLocks noChangeAspect="1"/>
            </p:cNvPicPr>
            <p:nvPr/>
          </p:nvPicPr>
          <p:blipFill>
            <a:blip r:embed="rId14"/>
            <a:stretch>
              <a:fillRect/>
            </a:stretch>
          </p:blipFill>
          <p:spPr>
            <a:xfrm>
              <a:off x="10863003" y="4326994"/>
              <a:ext cx="1375471" cy="1282444"/>
            </a:xfrm>
            <a:prstGeom prst="rect">
              <a:avLst/>
            </a:prstGeom>
          </p:spPr>
        </p:pic>
        <p:pic>
          <p:nvPicPr>
            <p:cNvPr id="47" name="Picture 46">
              <a:extLst>
                <a:ext uri="{FF2B5EF4-FFF2-40B4-BE49-F238E27FC236}">
                  <a16:creationId xmlns:a16="http://schemas.microsoft.com/office/drawing/2014/main" id="{6100B19D-C7FD-0F85-B30F-FF04BE8D88CC}"/>
                </a:ext>
              </a:extLst>
            </p:cNvPr>
            <p:cNvPicPr>
              <a:picLocks noChangeAspect="1"/>
            </p:cNvPicPr>
            <p:nvPr/>
          </p:nvPicPr>
          <p:blipFill>
            <a:blip r:embed="rId15"/>
            <a:stretch>
              <a:fillRect/>
            </a:stretch>
          </p:blipFill>
          <p:spPr>
            <a:xfrm>
              <a:off x="10920016" y="5609808"/>
              <a:ext cx="1261443" cy="1235830"/>
            </a:xfrm>
            <a:prstGeom prst="rect">
              <a:avLst/>
            </a:prstGeom>
          </p:spPr>
        </p:pic>
        <p:sp>
          <p:nvSpPr>
            <p:cNvPr id="48" name="Rectangle 47">
              <a:extLst>
                <a:ext uri="{FF2B5EF4-FFF2-40B4-BE49-F238E27FC236}">
                  <a16:creationId xmlns:a16="http://schemas.microsoft.com/office/drawing/2014/main" id="{4D60CF5A-1DC0-66DE-2C24-C66A3AC257E9}"/>
                </a:ext>
              </a:extLst>
            </p:cNvPr>
            <p:cNvSpPr/>
            <p:nvPr/>
          </p:nvSpPr>
          <p:spPr>
            <a:xfrm>
              <a:off x="10723417" y="296883"/>
              <a:ext cx="232224"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ectangle 48">
              <a:extLst>
                <a:ext uri="{FF2B5EF4-FFF2-40B4-BE49-F238E27FC236}">
                  <a16:creationId xmlns:a16="http://schemas.microsoft.com/office/drawing/2014/main" id="{9D0BCFCB-63D2-115D-F95E-5712C101EE33}"/>
                </a:ext>
              </a:extLst>
            </p:cNvPr>
            <p:cNvSpPr/>
            <p:nvPr/>
          </p:nvSpPr>
          <p:spPr>
            <a:xfrm>
              <a:off x="12157708" y="296882"/>
              <a:ext cx="337023" cy="6561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2" name="Rectangle 51">
            <a:extLst>
              <a:ext uri="{FF2B5EF4-FFF2-40B4-BE49-F238E27FC236}">
                <a16:creationId xmlns:a16="http://schemas.microsoft.com/office/drawing/2014/main" id="{166D677C-EEBA-29C4-9D6F-3835BF276C87}"/>
              </a:ext>
            </a:extLst>
          </p:cNvPr>
          <p:cNvSpPr/>
          <p:nvPr/>
        </p:nvSpPr>
        <p:spPr>
          <a:xfrm>
            <a:off x="1431108" y="332509"/>
            <a:ext cx="821034"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5CBE1D34-A444-5A6B-A6E3-9F8D4BA9D69E}"/>
              </a:ext>
            </a:extLst>
          </p:cNvPr>
          <p:cNvSpPr/>
          <p:nvPr/>
        </p:nvSpPr>
        <p:spPr>
          <a:xfrm>
            <a:off x="-552356" y="249383"/>
            <a:ext cx="552356" cy="6561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itle 1">
            <a:extLst>
              <a:ext uri="{FF2B5EF4-FFF2-40B4-BE49-F238E27FC236}">
                <a16:creationId xmlns:a16="http://schemas.microsoft.com/office/drawing/2014/main" id="{2943A84C-5B6C-A170-2EB4-981EE05CA64B}"/>
              </a:ext>
            </a:extLst>
          </p:cNvPr>
          <p:cNvSpPr>
            <a:spLocks noGrp="1"/>
          </p:cNvSpPr>
          <p:nvPr>
            <p:ph type="title"/>
          </p:nvPr>
        </p:nvSpPr>
        <p:spPr>
          <a:xfrm>
            <a:off x="1898087" y="418083"/>
            <a:ext cx="8617835" cy="645579"/>
          </a:xfrm>
        </p:spPr>
        <p:txBody>
          <a:bodyPr/>
          <a:lstStyle/>
          <a:p>
            <a:r>
              <a:rPr lang="en-CH">
                <a:solidFill>
                  <a:srgbClr val="6E2466"/>
                </a:solidFill>
              </a:rPr>
              <a:t>Hybrid strategy: tech push &amp; market pull</a:t>
            </a:r>
          </a:p>
        </p:txBody>
      </p:sp>
      <p:sp>
        <p:nvSpPr>
          <p:cNvPr id="54" name="Oval 53">
            <a:extLst>
              <a:ext uri="{FF2B5EF4-FFF2-40B4-BE49-F238E27FC236}">
                <a16:creationId xmlns:a16="http://schemas.microsoft.com/office/drawing/2014/main" id="{06AB361A-2396-A17E-20F0-7D986D880FA0}"/>
              </a:ext>
            </a:extLst>
          </p:cNvPr>
          <p:cNvSpPr/>
          <p:nvPr/>
        </p:nvSpPr>
        <p:spPr>
          <a:xfrm>
            <a:off x="-3369835" y="230341"/>
            <a:ext cx="7789342" cy="6663284"/>
          </a:xfrm>
          <a:prstGeom prst="ellipse">
            <a:avLst/>
          </a:prstGeom>
          <a:solidFill>
            <a:srgbClr val="1B426B">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Oval 54">
            <a:extLst>
              <a:ext uri="{FF2B5EF4-FFF2-40B4-BE49-F238E27FC236}">
                <a16:creationId xmlns:a16="http://schemas.microsoft.com/office/drawing/2014/main" id="{312AABDC-4551-3BBA-D661-546DA6B1AEC0}"/>
              </a:ext>
            </a:extLst>
          </p:cNvPr>
          <p:cNvSpPr/>
          <p:nvPr/>
        </p:nvSpPr>
        <p:spPr>
          <a:xfrm>
            <a:off x="7878419" y="230341"/>
            <a:ext cx="7789342" cy="6663284"/>
          </a:xfrm>
          <a:prstGeom prst="ellipse">
            <a:avLst/>
          </a:prstGeom>
          <a:solidFill>
            <a:srgbClr val="6E2466">
              <a:alpha val="628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62" name="Group 61">
            <a:extLst>
              <a:ext uri="{FF2B5EF4-FFF2-40B4-BE49-F238E27FC236}">
                <a16:creationId xmlns:a16="http://schemas.microsoft.com/office/drawing/2014/main" id="{70E18DCF-4BAC-2142-FAB3-B1ECA168D303}"/>
              </a:ext>
            </a:extLst>
          </p:cNvPr>
          <p:cNvGrpSpPr/>
          <p:nvPr/>
        </p:nvGrpSpPr>
        <p:grpSpPr>
          <a:xfrm>
            <a:off x="3824261" y="3059549"/>
            <a:ext cx="4927904" cy="940781"/>
            <a:chOff x="3695094" y="5808373"/>
            <a:chExt cx="4927904" cy="940781"/>
          </a:xfrm>
        </p:grpSpPr>
        <p:grpSp>
          <p:nvGrpSpPr>
            <p:cNvPr id="56" name="Group 55">
              <a:extLst>
                <a:ext uri="{FF2B5EF4-FFF2-40B4-BE49-F238E27FC236}">
                  <a16:creationId xmlns:a16="http://schemas.microsoft.com/office/drawing/2014/main" id="{322C5464-BE4D-AFF3-4055-2AB68AE380E4}"/>
                </a:ext>
              </a:extLst>
            </p:cNvPr>
            <p:cNvGrpSpPr/>
            <p:nvPr/>
          </p:nvGrpSpPr>
          <p:grpSpPr>
            <a:xfrm>
              <a:off x="6607038" y="5808373"/>
              <a:ext cx="2015960" cy="940781"/>
              <a:chOff x="4249351" y="2419152"/>
              <a:chExt cx="2015960" cy="940781"/>
            </a:xfrm>
          </p:grpSpPr>
          <p:sp>
            <p:nvSpPr>
              <p:cNvPr id="60" name="Rounded Rectangle 59">
                <a:extLst>
                  <a:ext uri="{FF2B5EF4-FFF2-40B4-BE49-F238E27FC236}">
                    <a16:creationId xmlns:a16="http://schemas.microsoft.com/office/drawing/2014/main" id="{DE206263-E9BE-A60C-E18F-34E67D250EA2}"/>
                  </a:ext>
                </a:extLst>
              </p:cNvPr>
              <p:cNvSpPr/>
              <p:nvPr/>
            </p:nvSpPr>
            <p:spPr>
              <a:xfrm>
                <a:off x="4249351" y="241915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1" name="Rounded Rectangle 4">
                <a:extLst>
                  <a:ext uri="{FF2B5EF4-FFF2-40B4-BE49-F238E27FC236}">
                    <a16:creationId xmlns:a16="http://schemas.microsoft.com/office/drawing/2014/main" id="{CDA5E111-50C3-6F95-5BAC-7D63F69C79B5}"/>
                  </a:ext>
                </a:extLst>
              </p:cNvPr>
              <p:cNvSpPr txBox="1"/>
              <p:nvPr/>
            </p:nvSpPr>
            <p:spPr>
              <a:xfrm>
                <a:off x="4295276"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value propositions</a:t>
                </a:r>
              </a:p>
            </p:txBody>
          </p:sp>
        </p:grpSp>
        <p:grpSp>
          <p:nvGrpSpPr>
            <p:cNvPr id="57" name="Group 56">
              <a:extLst>
                <a:ext uri="{FF2B5EF4-FFF2-40B4-BE49-F238E27FC236}">
                  <a16:creationId xmlns:a16="http://schemas.microsoft.com/office/drawing/2014/main" id="{ED260712-4C09-67C9-5112-1593F117AFE5}"/>
                </a:ext>
              </a:extLst>
            </p:cNvPr>
            <p:cNvGrpSpPr/>
            <p:nvPr/>
          </p:nvGrpSpPr>
          <p:grpSpPr>
            <a:xfrm>
              <a:off x="3695094" y="5808373"/>
              <a:ext cx="2015960" cy="940781"/>
              <a:chOff x="1337407" y="2419152"/>
              <a:chExt cx="2015960" cy="940781"/>
            </a:xfrm>
          </p:grpSpPr>
          <p:sp>
            <p:nvSpPr>
              <p:cNvPr id="58" name="Rounded Rectangle 57">
                <a:extLst>
                  <a:ext uri="{FF2B5EF4-FFF2-40B4-BE49-F238E27FC236}">
                    <a16:creationId xmlns:a16="http://schemas.microsoft.com/office/drawing/2014/main" id="{4D07958F-DA5A-B1BC-76B3-B1239FBBFC1B}"/>
                  </a:ext>
                </a:extLst>
              </p:cNvPr>
              <p:cNvSpPr/>
              <p:nvPr/>
            </p:nvSpPr>
            <p:spPr>
              <a:xfrm>
                <a:off x="1337407" y="241915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59" name="Rounded Rectangle 6">
                <a:extLst>
                  <a:ext uri="{FF2B5EF4-FFF2-40B4-BE49-F238E27FC236}">
                    <a16:creationId xmlns:a16="http://schemas.microsoft.com/office/drawing/2014/main" id="{FA850F82-4618-B52F-8ADF-5E26D1374737}"/>
                  </a:ext>
                </a:extLst>
              </p:cNvPr>
              <p:cNvSpPr txBox="1"/>
              <p:nvPr/>
            </p:nvSpPr>
            <p:spPr>
              <a:xfrm>
                <a:off x="1383332" y="246507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Create tech and IP dossiers</a:t>
                </a:r>
              </a:p>
            </p:txBody>
          </p:sp>
        </p:grpSp>
      </p:grpSp>
      <p:grpSp>
        <p:nvGrpSpPr>
          <p:cNvPr id="69" name="Group 68">
            <a:extLst>
              <a:ext uri="{FF2B5EF4-FFF2-40B4-BE49-F238E27FC236}">
                <a16:creationId xmlns:a16="http://schemas.microsoft.com/office/drawing/2014/main" id="{D3DFD138-1F87-CBA7-DF0B-66D9D156792B}"/>
              </a:ext>
            </a:extLst>
          </p:cNvPr>
          <p:cNvGrpSpPr/>
          <p:nvPr/>
        </p:nvGrpSpPr>
        <p:grpSpPr>
          <a:xfrm>
            <a:off x="3797967" y="2082381"/>
            <a:ext cx="4927904" cy="940781"/>
            <a:chOff x="3632048" y="2958609"/>
            <a:chExt cx="4927904" cy="940781"/>
          </a:xfrm>
        </p:grpSpPr>
        <p:grpSp>
          <p:nvGrpSpPr>
            <p:cNvPr id="63" name="Group 62">
              <a:extLst>
                <a:ext uri="{FF2B5EF4-FFF2-40B4-BE49-F238E27FC236}">
                  <a16:creationId xmlns:a16="http://schemas.microsoft.com/office/drawing/2014/main" id="{7E9B3F7C-C3B3-C0FE-3DE9-F3304390BB25}"/>
                </a:ext>
              </a:extLst>
            </p:cNvPr>
            <p:cNvGrpSpPr/>
            <p:nvPr/>
          </p:nvGrpSpPr>
          <p:grpSpPr>
            <a:xfrm>
              <a:off x="6543992" y="2958609"/>
              <a:ext cx="2015960" cy="940781"/>
              <a:chOff x="4249351" y="1411172"/>
              <a:chExt cx="2015960" cy="940781"/>
            </a:xfrm>
          </p:grpSpPr>
          <p:sp>
            <p:nvSpPr>
              <p:cNvPr id="67" name="Rounded Rectangle 66">
                <a:extLst>
                  <a:ext uri="{FF2B5EF4-FFF2-40B4-BE49-F238E27FC236}">
                    <a16:creationId xmlns:a16="http://schemas.microsoft.com/office/drawing/2014/main" id="{0E0AF985-0AB5-C031-11EF-C884F52BCFE8}"/>
                  </a:ext>
                </a:extLst>
              </p:cNvPr>
              <p:cNvSpPr/>
              <p:nvPr/>
            </p:nvSpPr>
            <p:spPr>
              <a:xfrm>
                <a:off x="4249351" y="1411172"/>
                <a:ext cx="2015960" cy="940781"/>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a:p>
            </p:txBody>
          </p:sp>
          <p:sp>
            <p:nvSpPr>
              <p:cNvPr id="68" name="Rounded Rectangle 4">
                <a:extLst>
                  <a:ext uri="{FF2B5EF4-FFF2-40B4-BE49-F238E27FC236}">
                    <a16:creationId xmlns:a16="http://schemas.microsoft.com/office/drawing/2014/main" id="{03F3954F-733E-EA12-D0B4-283CEC46ADD3}"/>
                  </a:ext>
                </a:extLst>
              </p:cNvPr>
              <p:cNvSpPr txBox="1"/>
              <p:nvPr/>
            </p:nvSpPr>
            <p:spPr>
              <a:xfrm>
                <a:off x="4295276"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innovation partners</a:t>
                </a:r>
              </a:p>
            </p:txBody>
          </p:sp>
        </p:grpSp>
        <p:grpSp>
          <p:nvGrpSpPr>
            <p:cNvPr id="64" name="Group 63">
              <a:extLst>
                <a:ext uri="{FF2B5EF4-FFF2-40B4-BE49-F238E27FC236}">
                  <a16:creationId xmlns:a16="http://schemas.microsoft.com/office/drawing/2014/main" id="{0752D367-0239-377D-0395-AE1E995E0EE0}"/>
                </a:ext>
              </a:extLst>
            </p:cNvPr>
            <p:cNvGrpSpPr/>
            <p:nvPr/>
          </p:nvGrpSpPr>
          <p:grpSpPr>
            <a:xfrm>
              <a:off x="3632048" y="2958609"/>
              <a:ext cx="2015960" cy="940781"/>
              <a:chOff x="1337407" y="1411172"/>
              <a:chExt cx="2015960" cy="940781"/>
            </a:xfrm>
          </p:grpSpPr>
          <p:sp>
            <p:nvSpPr>
              <p:cNvPr id="65" name="Rounded Rectangle 64">
                <a:extLst>
                  <a:ext uri="{FF2B5EF4-FFF2-40B4-BE49-F238E27FC236}">
                    <a16:creationId xmlns:a16="http://schemas.microsoft.com/office/drawing/2014/main" id="{1EE6B32F-FF6D-F487-76E9-B76D1F7BB91F}"/>
                  </a:ext>
                </a:extLst>
              </p:cNvPr>
              <p:cNvSpPr/>
              <p:nvPr/>
            </p:nvSpPr>
            <p:spPr>
              <a:xfrm>
                <a:off x="1337407" y="1411172"/>
                <a:ext cx="2015960" cy="940781"/>
              </a:xfrm>
              <a:prstGeom prst="roundRect">
                <a:avLst/>
              </a:prstGeom>
              <a:solidFill>
                <a:srgbClr val="1B436B"/>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66" name="Rounded Rectangle 6">
                <a:extLst>
                  <a:ext uri="{FF2B5EF4-FFF2-40B4-BE49-F238E27FC236}">
                    <a16:creationId xmlns:a16="http://schemas.microsoft.com/office/drawing/2014/main" id="{CAC7A1A3-4FAF-5E68-2B75-875C0F21DB19}"/>
                  </a:ext>
                </a:extLst>
              </p:cNvPr>
              <p:cNvSpPr txBox="1"/>
              <p:nvPr/>
            </p:nvSpPr>
            <p:spPr>
              <a:xfrm>
                <a:off x="1383332" y="1457097"/>
                <a:ext cx="1924110" cy="848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Mobilize tech experts</a:t>
                </a:r>
              </a:p>
            </p:txBody>
          </p:sp>
        </p:grpSp>
      </p:grpSp>
    </p:spTree>
    <p:extLst>
      <p:ext uri="{BB962C8B-B14F-4D97-AF65-F5344CB8AC3E}">
        <p14:creationId xmlns:p14="http://schemas.microsoft.com/office/powerpoint/2010/main" val="418623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C0EFE-678C-C2AD-B5F6-ED3439F4AA2D}"/>
              </a:ext>
            </a:extLst>
          </p:cNvPr>
          <p:cNvSpPr>
            <a:spLocks noGrp="1"/>
          </p:cNvSpPr>
          <p:nvPr>
            <p:ph type="title"/>
          </p:nvPr>
        </p:nvSpPr>
        <p:spPr>
          <a:xfrm>
            <a:off x="347999" y="511993"/>
            <a:ext cx="11495999" cy="1116849"/>
          </a:xfrm>
        </p:spPr>
        <p:txBody>
          <a:bodyPr>
            <a:normAutofit/>
          </a:bodyPr>
          <a:lstStyle/>
          <a:p>
            <a:r>
              <a:rPr lang="en-GB" dirty="0">
                <a:solidFill>
                  <a:srgbClr val="6E2466"/>
                </a:solidFill>
              </a:rPr>
              <a:t>Shaping innovation partnerships</a:t>
            </a:r>
          </a:p>
        </p:txBody>
      </p:sp>
      <p:graphicFrame>
        <p:nvGraphicFramePr>
          <p:cNvPr id="44" name="Diagram 43">
            <a:extLst>
              <a:ext uri="{FF2B5EF4-FFF2-40B4-BE49-F238E27FC236}">
                <a16:creationId xmlns:a16="http://schemas.microsoft.com/office/drawing/2014/main" id="{DF2897E9-2E2A-0401-B428-0E1A2949366F}"/>
              </a:ext>
            </a:extLst>
          </p:cNvPr>
          <p:cNvGraphicFramePr/>
          <p:nvPr>
            <p:extLst>
              <p:ext uri="{D42A27DB-BD31-4B8C-83A1-F6EECF244321}">
                <p14:modId xmlns:p14="http://schemas.microsoft.com/office/powerpoint/2010/main" val="2718585479"/>
              </p:ext>
            </p:extLst>
          </p:nvPr>
        </p:nvGraphicFramePr>
        <p:xfrm>
          <a:off x="1528636" y="1192188"/>
          <a:ext cx="9134727" cy="4741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6680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E52C51B-EFAB-344F-B496-E5F04662130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98011" y="3733447"/>
            <a:ext cx="4866590" cy="2646208"/>
          </a:xfrm>
          <a:prstGeom prst="rect">
            <a:avLst/>
          </a:prstGeom>
        </p:spPr>
      </p:pic>
      <p:pic>
        <p:nvPicPr>
          <p:cNvPr id="4" name="Picture 3">
            <a:extLst>
              <a:ext uri="{FF2B5EF4-FFF2-40B4-BE49-F238E27FC236}">
                <a16:creationId xmlns:a16="http://schemas.microsoft.com/office/drawing/2014/main" id="{DCBC43C6-0748-E441-B83A-CA7AE0694AB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98012" y="1103098"/>
            <a:ext cx="4866590" cy="2646208"/>
          </a:xfrm>
          <a:prstGeom prst="rect">
            <a:avLst/>
          </a:prstGeom>
        </p:spPr>
      </p:pic>
      <p:pic>
        <p:nvPicPr>
          <p:cNvPr id="5" name="Picture 4">
            <a:extLst>
              <a:ext uri="{FF2B5EF4-FFF2-40B4-BE49-F238E27FC236}">
                <a16:creationId xmlns:a16="http://schemas.microsoft.com/office/drawing/2014/main" id="{CECBCD00-5DC7-CB40-BDDE-42CB6AA89DD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985223" y="5833484"/>
            <a:ext cx="2585491" cy="5838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4">
            <a:extLst>
              <a:ext uri="{FF2B5EF4-FFF2-40B4-BE49-F238E27FC236}">
                <a16:creationId xmlns:a16="http://schemas.microsoft.com/office/drawing/2014/main" id="{4F425430-B0C4-B046-981F-6B730244E42A}"/>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341302" y="3130273"/>
            <a:ext cx="2381270" cy="510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id="{C9488BA5-345B-8D45-8F3C-198B95F6D84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9624837" y="214454"/>
            <a:ext cx="2408834" cy="782731"/>
          </a:xfrm>
          <a:prstGeom prst="rect">
            <a:avLst/>
          </a:prstGeom>
        </p:spPr>
      </p:pic>
      <p:pic>
        <p:nvPicPr>
          <p:cNvPr id="8" name="Picture 7">
            <a:extLst>
              <a:ext uri="{FF2B5EF4-FFF2-40B4-BE49-F238E27FC236}">
                <a16:creationId xmlns:a16="http://schemas.microsoft.com/office/drawing/2014/main" id="{FE9F001B-0744-AD44-BDD0-791B5087496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887640" y="2445108"/>
            <a:ext cx="1172279" cy="507618"/>
          </a:xfrm>
          <a:prstGeom prst="rect">
            <a:avLst/>
          </a:prstGeom>
        </p:spPr>
      </p:pic>
      <p:sp>
        <p:nvSpPr>
          <p:cNvPr id="10" name="TextBox 9">
            <a:extLst>
              <a:ext uri="{FF2B5EF4-FFF2-40B4-BE49-F238E27FC236}">
                <a16:creationId xmlns:a16="http://schemas.microsoft.com/office/drawing/2014/main" id="{AD3879A2-6B46-9B4D-B4B0-E4A762001AB8}"/>
              </a:ext>
            </a:extLst>
          </p:cNvPr>
          <p:cNvSpPr txBox="1"/>
          <p:nvPr/>
        </p:nvSpPr>
        <p:spPr>
          <a:xfrm>
            <a:off x="5090168" y="377577"/>
            <a:ext cx="2735611" cy="4617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38100" rtlCol="0" anchor="ctr">
            <a:spAutoFit/>
          </a:bodyPr>
          <a:lstStyle/>
          <a:p>
            <a:pPr defTabSz="410730"/>
            <a:r>
              <a:rPr lang="fr-FR" sz="1266" dirty="0" err="1"/>
              <a:t>From</a:t>
            </a:r>
            <a:r>
              <a:rPr lang="fr-FR" sz="1266" dirty="0"/>
              <a:t> the </a:t>
            </a:r>
          </a:p>
          <a:p>
            <a:pPr defTabSz="410730"/>
            <a:r>
              <a:rPr lang="fr-FR" sz="1266" dirty="0"/>
              <a:t>PIMMS </a:t>
            </a:r>
            <a:r>
              <a:rPr lang="fr-FR" sz="1266" dirty="0" err="1"/>
              <a:t>Study</a:t>
            </a:r>
            <a:r>
              <a:rPr lang="fr-FR" sz="1266" dirty="0"/>
              <a:t> @</a:t>
            </a:r>
          </a:p>
        </p:txBody>
      </p:sp>
      <p:sp>
        <p:nvSpPr>
          <p:cNvPr id="11" name="Notched Right Arrow 10">
            <a:extLst>
              <a:ext uri="{FF2B5EF4-FFF2-40B4-BE49-F238E27FC236}">
                <a16:creationId xmlns:a16="http://schemas.microsoft.com/office/drawing/2014/main" id="{7FCAC374-7924-4F4E-9053-E31BF5D01CFB}"/>
              </a:ext>
            </a:extLst>
          </p:cNvPr>
          <p:cNvSpPr/>
          <p:nvPr/>
        </p:nvSpPr>
        <p:spPr>
          <a:xfrm>
            <a:off x="8850917" y="369305"/>
            <a:ext cx="662460" cy="491577"/>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a:solidFill>
                <a:srgbClr val="0BF4CD"/>
              </a:solidFill>
            </a:endParaRPr>
          </a:p>
        </p:txBody>
      </p:sp>
      <p:pic>
        <p:nvPicPr>
          <p:cNvPr id="18" name="Picture 17">
            <a:extLst>
              <a:ext uri="{FF2B5EF4-FFF2-40B4-BE49-F238E27FC236}">
                <a16:creationId xmlns:a16="http://schemas.microsoft.com/office/drawing/2014/main" id="{29B4AEC8-FFBD-214A-920E-21DFF4AADCE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14575" y="360937"/>
            <a:ext cx="665260" cy="665260"/>
          </a:xfrm>
          <a:prstGeom prst="rect">
            <a:avLst/>
          </a:prstGeom>
        </p:spPr>
      </p:pic>
      <p:sp>
        <p:nvSpPr>
          <p:cNvPr id="19" name="Notched Right Arrow 18">
            <a:extLst>
              <a:ext uri="{FF2B5EF4-FFF2-40B4-BE49-F238E27FC236}">
                <a16:creationId xmlns:a16="http://schemas.microsoft.com/office/drawing/2014/main" id="{AF979A3E-E385-9044-B9B9-861A03A84B0F}"/>
              </a:ext>
            </a:extLst>
          </p:cNvPr>
          <p:cNvSpPr/>
          <p:nvPr/>
        </p:nvSpPr>
        <p:spPr>
          <a:xfrm rot="5400000">
            <a:off x="10943676" y="1621782"/>
            <a:ext cx="662460" cy="491577"/>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a:solidFill>
                <a:srgbClr val="0BF4CD"/>
              </a:solidFill>
            </a:endParaRPr>
          </a:p>
        </p:txBody>
      </p:sp>
      <p:sp>
        <p:nvSpPr>
          <p:cNvPr id="20" name="Notched Right Arrow 19">
            <a:extLst>
              <a:ext uri="{FF2B5EF4-FFF2-40B4-BE49-F238E27FC236}">
                <a16:creationId xmlns:a16="http://schemas.microsoft.com/office/drawing/2014/main" id="{6BEBD08C-EE05-5745-8A73-3C1A0A3FCC4D}"/>
              </a:ext>
            </a:extLst>
          </p:cNvPr>
          <p:cNvSpPr/>
          <p:nvPr/>
        </p:nvSpPr>
        <p:spPr>
          <a:xfrm rot="5400000">
            <a:off x="10943676" y="4924080"/>
            <a:ext cx="662460" cy="491577"/>
          </a:xfrm>
          <a:prstGeom prst="notchedRightArrow">
            <a:avLst/>
          </a:prstGeom>
          <a:solidFill>
            <a:srgbClr val="0BF4C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a:solidFill>
                <a:srgbClr val="0BF4CD"/>
              </a:solidFill>
            </a:endParaRPr>
          </a:p>
        </p:txBody>
      </p:sp>
      <p:sp>
        <p:nvSpPr>
          <p:cNvPr id="12" name="Footer Placeholder 11">
            <a:extLst>
              <a:ext uri="{FF2B5EF4-FFF2-40B4-BE49-F238E27FC236}">
                <a16:creationId xmlns:a16="http://schemas.microsoft.com/office/drawing/2014/main" id="{982D1D5A-00D9-4647-B45E-1D08C8F54824}"/>
              </a:ext>
            </a:extLst>
          </p:cNvPr>
          <p:cNvSpPr>
            <a:spLocks noGrp="1"/>
          </p:cNvSpPr>
          <p:nvPr>
            <p:ph type="ftr" sz="quarter" idx="3"/>
          </p:nvPr>
        </p:nvSpPr>
        <p:spPr>
          <a:xfrm>
            <a:off x="5242397" y="4619081"/>
            <a:ext cx="2893130" cy="256721"/>
          </a:xfrm>
          <a:prstGeom prst="rect">
            <a:avLst/>
          </a:prstGeom>
        </p:spPr>
        <p:txBody>
          <a:bodyPr vert="horz" lIns="64292" tIns="32146" rIns="64292" bIns="32146" rtlCol="0" anchor="ctr"/>
          <a:lstStyle>
            <a:defPPr marL="0" marR="0" indent="0" algn="l" defTabSz="452034" rtl="0" fontAlgn="auto" latinLnBrk="1" hangingPunct="0">
              <a:lnSpc>
                <a:spcPct val="100000"/>
              </a:lnSpc>
              <a:spcBef>
                <a:spcPts val="0"/>
              </a:spcBef>
              <a:spcAft>
                <a:spcPts val="0"/>
              </a:spcAft>
              <a:buClrTx/>
              <a:buSzTx/>
              <a:buFontTx/>
              <a:buNone/>
              <a:tabLst/>
              <a:defRPr kumimoji="0" sz="890" b="0" i="0" u="none" strike="noStrike" cap="none" spc="0" normalizeH="0" baseline="0">
                <a:ln>
                  <a:noFill/>
                </a:ln>
                <a:solidFill>
                  <a:srgbClr val="000000"/>
                </a:solidFill>
                <a:effectLst/>
                <a:uFillTx/>
              </a:defRPr>
            </a:defPPr>
            <a:lvl1pPr marL="0" marR="0" indent="0" algn="r" defTabSz="288799" rtl="0" fontAlgn="auto" latinLnBrk="0" hangingPunct="0">
              <a:lnSpc>
                <a:spcPct val="100000"/>
              </a:lnSpc>
              <a:spcBef>
                <a:spcPts val="0"/>
              </a:spcBef>
              <a:spcAft>
                <a:spcPts val="0"/>
              </a:spcAft>
              <a:buClrTx/>
              <a:buSzTx/>
              <a:buFontTx/>
              <a:buNone/>
              <a:tabLst/>
              <a:defRPr kumimoji="0" sz="738" b="0" i="0" u="none" strike="noStrike" cap="none" spc="0" normalizeH="0" baseline="0">
                <a:ln>
                  <a:noFill/>
                </a:ln>
                <a:solidFill>
                  <a:schemeClr val="bg1"/>
                </a:solidFill>
                <a:effectLst/>
                <a:uFillTx/>
                <a:latin typeface="+mn-lt"/>
                <a:ea typeface="+mn-ea"/>
                <a:cs typeface="+mn-cs"/>
                <a:sym typeface="Helvetica Light"/>
              </a:defRPr>
            </a:lvl1pPr>
            <a:lvl2pPr marL="0" marR="0" indent="113009"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2pPr>
            <a:lvl3pPr marL="0" marR="0" indent="226016"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3pPr>
            <a:lvl4pPr marL="0" marR="0" indent="339025"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4pPr>
            <a:lvl5pPr marL="0" marR="0" indent="452034"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5pPr>
            <a:lvl6pPr marL="0" marR="0" indent="565041"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6pPr>
            <a:lvl7pPr marL="0" marR="0" indent="678050"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7pPr>
            <a:lvl8pPr marL="0" marR="0" indent="791059"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8pPr>
            <a:lvl9pPr marL="0" marR="0" indent="904066" algn="ctr" defTabSz="288799" rtl="0" fontAlgn="auto" latinLnBrk="0" hangingPunct="0">
              <a:lnSpc>
                <a:spcPct val="100000"/>
              </a:lnSpc>
              <a:spcBef>
                <a:spcPts val="0"/>
              </a:spcBef>
              <a:spcAft>
                <a:spcPts val="0"/>
              </a:spcAft>
              <a:buClrTx/>
              <a:buSzTx/>
              <a:buFontTx/>
              <a:buNone/>
              <a:tabLst/>
              <a:defRPr kumimoji="0" sz="1780" b="0" i="0" u="none" strike="noStrike" cap="none" spc="0" normalizeH="0" baseline="0">
                <a:ln>
                  <a:noFill/>
                </a:ln>
                <a:solidFill>
                  <a:srgbClr val="000000"/>
                </a:solidFill>
                <a:effectLst/>
                <a:uFillTx/>
                <a:latin typeface="+mn-lt"/>
                <a:ea typeface="+mn-ea"/>
                <a:cs typeface="+mn-cs"/>
                <a:sym typeface="Helvetica Light"/>
              </a:defRPr>
            </a:lvl9pPr>
          </a:lstStyle>
          <a:p>
            <a:r>
              <a:rPr lang="en-GB"/>
              <a:t>Manuela Cirilli </a:t>
            </a:r>
          </a:p>
          <a:p>
            <a:r>
              <a:rPr lang="en-GB"/>
              <a:t>CERN Courier webinar 25 February 2021</a:t>
            </a:r>
            <a:endParaRPr lang="en-FR" dirty="0"/>
          </a:p>
        </p:txBody>
      </p:sp>
      <p:sp>
        <p:nvSpPr>
          <p:cNvPr id="13" name="Slide Number Placeholder 12">
            <a:extLst>
              <a:ext uri="{FF2B5EF4-FFF2-40B4-BE49-F238E27FC236}">
                <a16:creationId xmlns:a16="http://schemas.microsoft.com/office/drawing/2014/main" id="{B4856691-B541-8F4F-9988-31AA172FDFF1}"/>
              </a:ext>
            </a:extLst>
          </p:cNvPr>
          <p:cNvSpPr>
            <a:spLocks noGrp="1"/>
          </p:cNvSpPr>
          <p:nvPr>
            <p:ph type="sldNum" sz="quarter" idx="2"/>
          </p:nvPr>
        </p:nvSpPr>
        <p:spPr>
          <a:xfrm>
            <a:off x="16571780" y="9153979"/>
            <a:ext cx="410370" cy="379591"/>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a:lstStyle>
          <a:p>
            <a:fld id="{86CB4B4D-7CA3-9044-876B-883B54F8677D}" type="slidenum">
              <a:rPr lang="en-CH" smtClean="0"/>
              <a:pPr/>
              <a:t>7</a:t>
            </a:fld>
            <a:endParaRPr lang="en-FR"/>
          </a:p>
        </p:txBody>
      </p:sp>
      <p:pic>
        <p:nvPicPr>
          <p:cNvPr id="16" name="Picture 15">
            <a:extLst>
              <a:ext uri="{FF2B5EF4-FFF2-40B4-BE49-F238E27FC236}">
                <a16:creationId xmlns:a16="http://schemas.microsoft.com/office/drawing/2014/main" id="{84D3DA8D-69F2-C74C-99B5-9B60CA79CA9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7941" y="411901"/>
            <a:ext cx="3964406" cy="5925645"/>
          </a:xfrm>
          <a:prstGeom prst="rect">
            <a:avLst/>
          </a:prstGeom>
          <a:ln>
            <a:solidFill>
              <a:schemeClr val="bg2">
                <a:lumMod val="25000"/>
              </a:schemeClr>
            </a:solidFill>
          </a:ln>
        </p:spPr>
      </p:pic>
      <p:pic>
        <p:nvPicPr>
          <p:cNvPr id="21" name="Picture 20">
            <a:extLst>
              <a:ext uri="{FF2B5EF4-FFF2-40B4-BE49-F238E27FC236}">
                <a16:creationId xmlns:a16="http://schemas.microsoft.com/office/drawing/2014/main" id="{58D928BA-DE55-8D4A-A95A-F29075E47D4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86" y="6368310"/>
            <a:ext cx="2606642" cy="676251"/>
          </a:xfrm>
          <a:prstGeom prst="rect">
            <a:avLst/>
          </a:prstGeom>
        </p:spPr>
      </p:pic>
    </p:spTree>
    <p:extLst>
      <p:ext uri="{BB962C8B-B14F-4D97-AF65-F5344CB8AC3E}">
        <p14:creationId xmlns:p14="http://schemas.microsoft.com/office/powerpoint/2010/main" val="3905321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523884-1AC8-5B45-85C9-C0EBBE0395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4978"/>
            <a:ext cx="12192000" cy="6643021"/>
          </a:xfrm>
          <a:prstGeom prst="rect">
            <a:avLst/>
          </a:prstGeom>
        </p:spPr>
      </p:pic>
      <p:sp>
        <p:nvSpPr>
          <p:cNvPr id="6" name="Shape 159"/>
          <p:cNvSpPr>
            <a:spLocks noGrp="1"/>
          </p:cNvSpPr>
          <p:nvPr>
            <p:ph type="title" idx="4294967295"/>
          </p:nvPr>
        </p:nvSpPr>
        <p:spPr>
          <a:xfrm>
            <a:off x="5994400" y="4952999"/>
            <a:ext cx="6197599" cy="1408181"/>
          </a:xfrm>
          <a:prstGeom prst="rect">
            <a:avLst/>
          </a:prstGeom>
          <a:solidFill>
            <a:srgbClr val="C0BFCB"/>
          </a:solidFill>
        </p:spPr>
        <p:txBody>
          <a:bodyPr vert="horz" lIns="0" tIns="0" rIns="0" bIns="0" rtlCol="0" anchor="b" anchorCtr="0">
            <a:noAutofit/>
          </a:bodyPr>
          <a:lstStyle/>
          <a:p>
            <a:pPr defTabSz="213590"/>
            <a:r>
              <a:rPr lang="en-GB" sz="3200" dirty="0" err="1">
                <a:solidFill>
                  <a:schemeClr val="bg1"/>
                </a:solidFill>
              </a:rPr>
              <a:t>MedAustron</a:t>
            </a:r>
            <a:r>
              <a:rPr lang="en-GB" sz="3200">
                <a:solidFill>
                  <a:schemeClr val="bg1"/>
                </a:solidFill>
              </a:rPr>
              <a:t> and CNAO offer hadron therapy using CERN technology.</a:t>
            </a:r>
            <a:endParaRPr sz="3200">
              <a:solidFill>
                <a:schemeClr val="bg1"/>
              </a:solidFill>
            </a:endParaRPr>
          </a:p>
        </p:txBody>
      </p:sp>
      <p:grpSp>
        <p:nvGrpSpPr>
          <p:cNvPr id="13" name="Group 12">
            <a:extLst>
              <a:ext uri="{FF2B5EF4-FFF2-40B4-BE49-F238E27FC236}">
                <a16:creationId xmlns:a16="http://schemas.microsoft.com/office/drawing/2014/main" id="{9B032343-20D8-2D4A-B2DC-C866A3A25005}"/>
              </a:ext>
            </a:extLst>
          </p:cNvPr>
          <p:cNvGrpSpPr/>
          <p:nvPr/>
        </p:nvGrpSpPr>
        <p:grpSpPr>
          <a:xfrm>
            <a:off x="9712050" y="496819"/>
            <a:ext cx="2479949" cy="576000"/>
            <a:chOff x="8485551" y="1159075"/>
            <a:chExt cx="2479949" cy="576000"/>
          </a:xfrm>
        </p:grpSpPr>
        <p:sp>
          <p:nvSpPr>
            <p:cNvPr id="14" name="Rectangle 13">
              <a:extLst>
                <a:ext uri="{FF2B5EF4-FFF2-40B4-BE49-F238E27FC236}">
                  <a16:creationId xmlns:a16="http://schemas.microsoft.com/office/drawing/2014/main" id="{83E72D5B-A61D-7249-985F-AD4C06D2D046}"/>
                </a:ext>
              </a:extLst>
            </p:cNvPr>
            <p:cNvSpPr/>
            <p:nvPr/>
          </p:nvSpPr>
          <p:spPr>
            <a:xfrm>
              <a:off x="8485551" y="1159075"/>
              <a:ext cx="2479949" cy="576000"/>
            </a:xfrm>
            <a:prstGeom prst="rect">
              <a:avLst/>
            </a:prstGeom>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GB"/>
            </a:p>
          </p:txBody>
        </p:sp>
        <p:sp>
          <p:nvSpPr>
            <p:cNvPr id="15" name="TextBox 14">
              <a:extLst>
                <a:ext uri="{FF2B5EF4-FFF2-40B4-BE49-F238E27FC236}">
                  <a16:creationId xmlns:a16="http://schemas.microsoft.com/office/drawing/2014/main" id="{6B49D795-5194-1F45-8DC0-CA38DB5F6B1B}"/>
                </a:ext>
              </a:extLst>
            </p:cNvPr>
            <p:cNvSpPr txBox="1"/>
            <p:nvPr/>
          </p:nvSpPr>
          <p:spPr>
            <a:xfrm>
              <a:off x="8485551" y="1159075"/>
              <a:ext cx="2479949" cy="57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kern="1200"/>
                <a:t>Collaborative R&amp;D</a:t>
              </a:r>
            </a:p>
          </p:txBody>
        </p:sp>
      </p:grpSp>
    </p:spTree>
    <p:extLst>
      <p:ext uri="{BB962C8B-B14F-4D97-AF65-F5344CB8AC3E}">
        <p14:creationId xmlns:p14="http://schemas.microsoft.com/office/powerpoint/2010/main" val="344540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tps://cds.cern.ch/record/2026007/files/MAX_5372_image.jpg?subformat="/>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04"/>
            <a:ext cx="12191813" cy="6857791"/>
          </a:xfrm>
          <a:prstGeom prst="rect">
            <a:avLst/>
          </a:prstGeom>
          <a:noFill/>
          <a:extLst>
            <a:ext uri="{909E8E84-426E-40DD-AFC4-6F175D3DCCD1}">
              <a14:hiddenFill xmlns:a14="http://schemas.microsoft.com/office/drawing/2010/main">
                <a:solidFill>
                  <a:srgbClr val="FFFFFF"/>
                </a:solidFill>
              </a14:hiddenFill>
            </a:ext>
          </a:extLst>
        </p:spPr>
      </p:pic>
      <p:sp>
        <p:nvSpPr>
          <p:cNvPr id="6" name="Shape 159">
            <a:extLst>
              <a:ext uri="{FF2B5EF4-FFF2-40B4-BE49-F238E27FC236}">
                <a16:creationId xmlns:a16="http://schemas.microsoft.com/office/drawing/2014/main" id="{774AF316-316F-8345-B5BD-D8BA17868154}"/>
              </a:ext>
            </a:extLst>
          </p:cNvPr>
          <p:cNvSpPr txBox="1">
            <a:spLocks/>
          </p:cNvSpPr>
          <p:nvPr/>
        </p:nvSpPr>
        <p:spPr>
          <a:xfrm>
            <a:off x="5838864" y="585875"/>
            <a:ext cx="5669366" cy="673809"/>
          </a:xfrm>
          <a:prstGeom prst="rect">
            <a:avLst/>
          </a:prstGeom>
          <a:solidFill>
            <a:srgbClr val="DCDEE0"/>
          </a:solidFill>
          <a:ln w="12700">
            <a:miter lim="400000"/>
          </a:ln>
          <a:extLst>
            <a:ext uri="{C572A759-6A51-4108-AA02-DFA0A04FC94B}">
              <ma14:wrappingTextBoxFlag xmlns:ma14="http://schemas.microsoft.com/office/mac/drawingml/2011/main" xmlns="" val="1"/>
            </a:ext>
          </a:extLst>
        </p:spPr>
        <p:txBody>
          <a:bodyPr lIns="35718" tIns="35718" rIns="35718" bIns="35718" anchor="ctr">
            <a:noAutofit/>
          </a:bodyPr>
          <a:lst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a:lstStyle>
          <a:p>
            <a:pPr algn="r" defTabSz="213590">
              <a:defRPr sz="4160"/>
            </a:pPr>
            <a:r>
              <a:rPr lang="fr-FR" sz="6187" dirty="0" err="1"/>
              <a:t>Make</a:t>
            </a:r>
            <a:br>
              <a:rPr lang="fr-FR" sz="5062" dirty="0"/>
            </a:br>
            <a:r>
              <a:rPr lang="fr-FR" sz="3375" dirty="0"/>
              <a:t>hadron </a:t>
            </a:r>
            <a:r>
              <a:rPr lang="fr-FR" sz="3375" dirty="0" err="1"/>
              <a:t>therapy</a:t>
            </a:r>
            <a:r>
              <a:rPr lang="fr-FR" sz="3375" dirty="0"/>
              <a:t> machines </a:t>
            </a:r>
            <a:r>
              <a:rPr lang="fr-FR" sz="1687" dirty="0" err="1"/>
              <a:t>smaller</a:t>
            </a:r>
            <a:endParaRPr lang="fr-FR" sz="1687" dirty="0"/>
          </a:p>
        </p:txBody>
      </p:sp>
      <p:pic>
        <p:nvPicPr>
          <p:cNvPr id="8" name="Picture 7">
            <a:extLst>
              <a:ext uri="{FF2B5EF4-FFF2-40B4-BE49-F238E27FC236}">
                <a16:creationId xmlns:a16="http://schemas.microsoft.com/office/drawing/2014/main" id="{A722E1D0-F37D-A54F-8587-0E2419CE96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Tree>
    <p:extLst>
      <p:ext uri="{BB962C8B-B14F-4D97-AF65-F5344CB8AC3E}">
        <p14:creationId xmlns:p14="http://schemas.microsoft.com/office/powerpoint/2010/main" val="3827093654"/>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24191</TotalTime>
  <Words>488</Words>
  <Application>Microsoft Macintosh PowerPoint</Application>
  <PresentationFormat>Widescreen</PresentationFormat>
  <Paragraphs>74</Paragraphs>
  <Slides>19</Slides>
  <Notes>13</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19</vt:i4>
      </vt:variant>
    </vt:vector>
  </HeadingPairs>
  <TitlesOfParts>
    <vt:vector size="29" baseType="lpstr">
      <vt:lpstr>Arial</vt:lpstr>
      <vt:lpstr>Calibri</vt:lpstr>
      <vt:lpstr>Helvetica Neue</vt:lpstr>
      <vt:lpstr>Raleway</vt:lpstr>
      <vt:lpstr>CERN_Corporate</vt:lpstr>
      <vt:lpstr>1_Research</vt:lpstr>
      <vt:lpstr>2_Collaboration</vt:lpstr>
      <vt:lpstr>3_Innovation</vt:lpstr>
      <vt:lpstr>4_Education and Training</vt:lpstr>
      <vt:lpstr>Country</vt:lpstr>
      <vt:lpstr>PowerPoint Presentation</vt:lpstr>
      <vt:lpstr>Accelerating Innovation</vt:lpstr>
      <vt:lpstr>Some historic examples</vt:lpstr>
      <vt:lpstr>Our toolbox to accelerate innovation</vt:lpstr>
      <vt:lpstr>Hybrid strategy: tech push &amp; market pull</vt:lpstr>
      <vt:lpstr>Shaping innovation partnerships</vt:lpstr>
      <vt:lpstr>PowerPoint Presentation</vt:lpstr>
      <vt:lpstr>MedAustron and CNAO offer hadron therapy using CERN technology.</vt:lpstr>
      <vt:lpstr>PowerPoint Presentation</vt:lpstr>
      <vt:lpstr>Construction of a compact, transportable accelerator  based on the HF-RFQ developed at CERN  In collaboration with INFN-CHNet (Cultural Heritage Network)</vt:lpstr>
      <vt:lpstr>InsightArt Start-up using Medipix X-ray eyes for cultural heritage</vt:lpstr>
      <vt:lpstr>Bundesdruckerei (Berlin) works with CERN on next generation ideas for identity management  and cryptography and data handling.</vt:lpstr>
      <vt:lpstr>ZENSEACT (Volvo Cars Company) teams up with CERN on extremely fast machine learning using FPGAs.</vt:lpstr>
      <vt:lpstr>ZENSEACT (Volvo Cars Company) teams up with CERN on fast machine learning using FPGAs.</vt:lpstr>
      <vt:lpstr>PowerPoint Presentation</vt:lpstr>
      <vt:lpstr>PowerPoint Presentation</vt:lpstr>
      <vt:lpstr>PowerPoint Presentation</vt:lpstr>
      <vt:lpstr>TIND: a CERN spin-off providing solutions for library management and data preservation based on the CERN open source software Invenio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Giovanni Anelli</cp:lastModifiedBy>
  <cp:revision>1103</cp:revision>
  <cp:lastPrinted>2021-04-15T12:33:04Z</cp:lastPrinted>
  <dcterms:created xsi:type="dcterms:W3CDTF">2017-12-12T17:17:03Z</dcterms:created>
  <dcterms:modified xsi:type="dcterms:W3CDTF">2024-02-13T16:32:04Z</dcterms:modified>
</cp:coreProperties>
</file>