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2" r:id="rId2"/>
    <p:sldMasterId id="2147483679" r:id="rId3"/>
  </p:sldMasterIdLst>
  <p:notesMasterIdLst>
    <p:notesMasterId r:id="rId51"/>
  </p:notesMasterIdLst>
  <p:sldIdLst>
    <p:sldId id="259" r:id="rId4"/>
    <p:sldId id="1574" r:id="rId5"/>
    <p:sldId id="1575" r:id="rId6"/>
    <p:sldId id="1239" r:id="rId7"/>
    <p:sldId id="257" r:id="rId8"/>
    <p:sldId id="1290" r:id="rId9"/>
    <p:sldId id="267" r:id="rId10"/>
    <p:sldId id="1571" r:id="rId11"/>
    <p:sldId id="679" r:id="rId12"/>
    <p:sldId id="713" r:id="rId13"/>
    <p:sldId id="1576" r:id="rId14"/>
    <p:sldId id="1577" r:id="rId15"/>
    <p:sldId id="260" r:id="rId16"/>
    <p:sldId id="1486" r:id="rId17"/>
    <p:sldId id="1562" r:id="rId18"/>
    <p:sldId id="722" r:id="rId19"/>
    <p:sldId id="1285" r:id="rId20"/>
    <p:sldId id="1551" r:id="rId21"/>
    <p:sldId id="1140" r:id="rId22"/>
    <p:sldId id="338" r:id="rId23"/>
    <p:sldId id="1582" r:id="rId24"/>
    <p:sldId id="1284" r:id="rId25"/>
    <p:sldId id="1552" r:id="rId26"/>
    <p:sldId id="1553" r:id="rId27"/>
    <p:sldId id="258" r:id="rId28"/>
    <p:sldId id="1563" r:id="rId29"/>
    <p:sldId id="1579" r:id="rId30"/>
    <p:sldId id="1566" r:id="rId31"/>
    <p:sldId id="1117" r:id="rId32"/>
    <p:sldId id="1243" r:id="rId33"/>
    <p:sldId id="1283" r:id="rId34"/>
    <p:sldId id="1237" r:id="rId35"/>
    <p:sldId id="1147" r:id="rId36"/>
    <p:sldId id="1565" r:id="rId37"/>
    <p:sldId id="1556" r:id="rId38"/>
    <p:sldId id="1560" r:id="rId39"/>
    <p:sldId id="1569" r:id="rId40"/>
    <p:sldId id="1242" r:id="rId41"/>
    <p:sldId id="1240" r:id="rId42"/>
    <p:sldId id="1573" r:id="rId43"/>
    <p:sldId id="1125" r:id="rId44"/>
    <p:sldId id="1291" r:id="rId45"/>
    <p:sldId id="1062" r:id="rId46"/>
    <p:sldId id="1568" r:id="rId47"/>
    <p:sldId id="1581" r:id="rId48"/>
    <p:sldId id="1534" r:id="rId49"/>
    <p:sldId id="1580" r:id="rId5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F6F8F2"/>
    <a:srgbClr val="167E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94627"/>
  </p:normalViewPr>
  <p:slideViewPr>
    <p:cSldViewPr snapToGrid="0" snapToObjects="1">
      <p:cViewPr varScale="1">
        <p:scale>
          <a:sx n="105" d="100"/>
          <a:sy n="105" d="100"/>
        </p:scale>
        <p:origin x="50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22A996-9A00-3047-B40A-C9215CE73E1F}" type="datetimeFigureOut">
              <a:rPr lang="en-US" smtClean="0"/>
              <a:t>2/14/24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564E63-1B77-514A-83BB-9B83B35B7E7A}" type="slidenum">
              <a:rPr lang="en-US" smtClean="0"/>
              <a:t>‹#›</a:t>
            </a:fld>
            <a:endParaRPr lang="en-US"/>
          </a:p>
        </p:txBody>
      </p:sp>
    </p:spTree>
    <p:extLst>
      <p:ext uri="{BB962C8B-B14F-4D97-AF65-F5344CB8AC3E}">
        <p14:creationId xmlns:p14="http://schemas.microsoft.com/office/powerpoint/2010/main" val="4084067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1</a:t>
            </a:fld>
            <a:endParaRPr lang="en-US"/>
          </a:p>
        </p:txBody>
      </p:sp>
    </p:spTree>
    <p:extLst>
      <p:ext uri="{BB962C8B-B14F-4D97-AF65-F5344CB8AC3E}">
        <p14:creationId xmlns:p14="http://schemas.microsoft.com/office/powerpoint/2010/main" val="2619146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a:extLst>
            <a:ext uri="{FF2B5EF4-FFF2-40B4-BE49-F238E27FC236}">
              <a16:creationId xmlns:a16="http://schemas.microsoft.com/office/drawing/2014/main" id="{09EB1193-FFA2-CD37-73DB-43A720998D77}"/>
            </a:ext>
          </a:extLst>
        </p:cNvPr>
        <p:cNvGrpSpPr/>
        <p:nvPr/>
      </p:nvGrpSpPr>
      <p:grpSpPr>
        <a:xfrm>
          <a:off x="0" y="0"/>
          <a:ext cx="0" cy="0"/>
          <a:chOff x="0" y="0"/>
          <a:chExt cx="0" cy="0"/>
        </a:xfrm>
      </p:grpSpPr>
      <p:sp>
        <p:nvSpPr>
          <p:cNvPr id="259" name="Google Shape;259;g157d7ca81b6_0_99:notes">
            <a:extLst>
              <a:ext uri="{FF2B5EF4-FFF2-40B4-BE49-F238E27FC236}">
                <a16:creationId xmlns:a16="http://schemas.microsoft.com/office/drawing/2014/main" id="{EEA75D73-FB00-FB44-DBB0-FD79FE582C98}"/>
              </a:ext>
            </a:extLst>
          </p:cNvPr>
          <p:cNvSpPr txBox="1">
            <a:spLocks noGrp="1"/>
          </p:cNvSpPr>
          <p:nvPr>
            <p:ph type="body" idx="1"/>
          </p:nvPr>
        </p:nvSpPr>
        <p:spPr>
          <a:xfrm>
            <a:off x="755950" y="5078600"/>
            <a:ext cx="6047700" cy="481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0" name="Google Shape;260;g157d7ca81b6_0_99:notes">
            <a:extLst>
              <a:ext uri="{FF2B5EF4-FFF2-40B4-BE49-F238E27FC236}">
                <a16:creationId xmlns:a16="http://schemas.microsoft.com/office/drawing/2014/main" id="{D63366CF-C056-F378-DD58-63EB52AAB0F9}"/>
              </a:ext>
            </a:extLst>
          </p:cNvPr>
          <p:cNvSpPr>
            <a:spLocks noGrp="1" noRot="1" noChangeAspect="1"/>
          </p:cNvSpPr>
          <p:nvPr>
            <p:ph type="sldImg" idx="2"/>
          </p:nvPr>
        </p:nvSpPr>
        <p:spPr>
          <a:xfrm>
            <a:off x="217488" y="801688"/>
            <a:ext cx="7126287" cy="4010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3516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6D8E5-0ED7-C2E1-7F99-AE47E80E7C57}"/>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F322F0B0-C067-7FFB-80BB-D2215B60924A}"/>
              </a:ext>
            </a:extLst>
          </p:cNvPr>
          <p:cNvSpPr>
            <a:spLocks noGrp="1" noChangeArrowheads="1"/>
          </p:cNvSpPr>
          <p:nvPr>
            <p:ph type="sldNum" sz="quarter" idx="5"/>
          </p:nvPr>
        </p:nvSpPr>
        <p:spPr>
          <a:ln/>
        </p:spPr>
        <p:txBody>
          <a:bodyPr/>
          <a:lstStyle/>
          <a:p>
            <a:fld id="{F191E61D-CD32-1E49-9E9B-4DC74EDAA018}" type="slidenum">
              <a:rPr lang="en-US" altLang="en-CH"/>
              <a:pPr/>
              <a:t>16</a:t>
            </a:fld>
            <a:endParaRPr lang="en-US" altLang="en-CH"/>
          </a:p>
        </p:txBody>
      </p:sp>
      <p:sp>
        <p:nvSpPr>
          <p:cNvPr id="1515522" name="Rectangle 2">
            <a:extLst>
              <a:ext uri="{FF2B5EF4-FFF2-40B4-BE49-F238E27FC236}">
                <a16:creationId xmlns:a16="http://schemas.microsoft.com/office/drawing/2014/main" id="{5CB448FD-073F-5083-41F8-7CA6A3E78225}"/>
              </a:ext>
            </a:extLst>
          </p:cNvPr>
          <p:cNvSpPr>
            <a:spLocks noGrp="1" noRot="1" noChangeAspect="1" noChangeArrowheads="1" noTextEdit="1"/>
          </p:cNvSpPr>
          <p:nvPr>
            <p:ph type="sldImg"/>
          </p:nvPr>
        </p:nvSpPr>
        <p:spPr>
          <a:xfrm>
            <a:off x="2681288" y="503238"/>
            <a:ext cx="4503737" cy="2533650"/>
          </a:xfrm>
          <a:ln/>
        </p:spPr>
      </p:sp>
      <p:sp>
        <p:nvSpPr>
          <p:cNvPr id="1515523" name="Rectangle 3">
            <a:extLst>
              <a:ext uri="{FF2B5EF4-FFF2-40B4-BE49-F238E27FC236}">
                <a16:creationId xmlns:a16="http://schemas.microsoft.com/office/drawing/2014/main" id="{61A3E04B-963F-12CD-F8CA-DCD35F30FC96}"/>
              </a:ext>
            </a:extLst>
          </p:cNvPr>
          <p:cNvSpPr>
            <a:spLocks noGrp="1" noChangeArrowheads="1"/>
          </p:cNvSpPr>
          <p:nvPr>
            <p:ph type="body" idx="1"/>
          </p:nvPr>
        </p:nvSpPr>
        <p:spPr>
          <a:xfrm>
            <a:off x="1314450" y="3206750"/>
            <a:ext cx="7239000" cy="3036888"/>
          </a:xfrm>
        </p:spPr>
        <p:txBody>
          <a:bodyPr/>
          <a:lstStyle/>
          <a:p>
            <a:endParaRPr lang="en-GB" altLang="en-CH"/>
          </a:p>
        </p:txBody>
      </p:sp>
    </p:spTree>
    <p:extLst>
      <p:ext uri="{BB962C8B-B14F-4D97-AF65-F5344CB8AC3E}">
        <p14:creationId xmlns:p14="http://schemas.microsoft.com/office/powerpoint/2010/main" val="1393255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DAD22-7584-7C85-54D1-00CBCCB3AC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258CDD-D1F5-C608-A773-4C3E276C5950}"/>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E448A175-5B5E-10A6-41C8-19387FD3C91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E34DBC5-51D7-D12E-C4CE-EE18D3339124}"/>
              </a:ext>
            </a:extLst>
          </p:cNvPr>
          <p:cNvSpPr>
            <a:spLocks noGrp="1"/>
          </p:cNvSpPr>
          <p:nvPr>
            <p:ph type="sldNum" sz="quarter" idx="5"/>
          </p:nvPr>
        </p:nvSpPr>
        <p:spPr/>
        <p:txBody>
          <a:bodyPr/>
          <a:lstStyle/>
          <a:p>
            <a:fld id="{E0564E63-1B77-514A-83BB-9B83B35B7E7A}" type="slidenum">
              <a:rPr lang="en-US" smtClean="0"/>
              <a:t>17</a:t>
            </a:fld>
            <a:endParaRPr lang="en-US"/>
          </a:p>
        </p:txBody>
      </p:sp>
    </p:spTree>
    <p:extLst>
      <p:ext uri="{BB962C8B-B14F-4D97-AF65-F5344CB8AC3E}">
        <p14:creationId xmlns:p14="http://schemas.microsoft.com/office/powerpoint/2010/main" val="109691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C04B4-73F0-45B0-F2E4-9A5BEAFDC0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9EC751-E121-E123-2BFA-B0FDE9D72D94}"/>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CB9A6E7A-7146-356B-2610-E6A59D50847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1250328-49CD-12D9-7659-0A5C6C64E5B6}"/>
              </a:ext>
            </a:extLst>
          </p:cNvPr>
          <p:cNvSpPr>
            <a:spLocks noGrp="1"/>
          </p:cNvSpPr>
          <p:nvPr>
            <p:ph type="sldNum" sz="quarter" idx="5"/>
          </p:nvPr>
        </p:nvSpPr>
        <p:spPr/>
        <p:txBody>
          <a:bodyPr/>
          <a:lstStyle/>
          <a:p>
            <a:fld id="{E0564E63-1B77-514A-83BB-9B83B35B7E7A}" type="slidenum">
              <a:rPr lang="en-US" smtClean="0"/>
              <a:t>22</a:t>
            </a:fld>
            <a:endParaRPr lang="en-US"/>
          </a:p>
        </p:txBody>
      </p:sp>
    </p:spTree>
    <p:extLst>
      <p:ext uri="{BB962C8B-B14F-4D97-AF65-F5344CB8AC3E}">
        <p14:creationId xmlns:p14="http://schemas.microsoft.com/office/powerpoint/2010/main" val="35852032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25</a:t>
            </a:fld>
            <a:endParaRPr lang="en-US"/>
          </a:p>
        </p:txBody>
      </p:sp>
    </p:spTree>
    <p:extLst>
      <p:ext uri="{BB962C8B-B14F-4D97-AF65-F5344CB8AC3E}">
        <p14:creationId xmlns:p14="http://schemas.microsoft.com/office/powerpoint/2010/main" val="1362932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26</a:t>
            </a:fld>
            <a:endParaRPr lang="en-US"/>
          </a:p>
        </p:txBody>
      </p:sp>
    </p:spTree>
    <p:extLst>
      <p:ext uri="{BB962C8B-B14F-4D97-AF65-F5344CB8AC3E}">
        <p14:creationId xmlns:p14="http://schemas.microsoft.com/office/powerpoint/2010/main" val="2079780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28</a:t>
            </a:fld>
            <a:endParaRPr lang="en-US"/>
          </a:p>
        </p:txBody>
      </p:sp>
    </p:spTree>
    <p:extLst>
      <p:ext uri="{BB962C8B-B14F-4D97-AF65-F5344CB8AC3E}">
        <p14:creationId xmlns:p14="http://schemas.microsoft.com/office/powerpoint/2010/main" val="3906486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31</a:t>
            </a:fld>
            <a:endParaRPr lang="en-US"/>
          </a:p>
        </p:txBody>
      </p:sp>
    </p:spTree>
    <p:extLst>
      <p:ext uri="{BB962C8B-B14F-4D97-AF65-F5344CB8AC3E}">
        <p14:creationId xmlns:p14="http://schemas.microsoft.com/office/powerpoint/2010/main" val="36210164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33</a:t>
            </a:fld>
            <a:endParaRPr lang="en-US"/>
          </a:p>
        </p:txBody>
      </p:sp>
    </p:spTree>
    <p:extLst>
      <p:ext uri="{BB962C8B-B14F-4D97-AF65-F5344CB8AC3E}">
        <p14:creationId xmlns:p14="http://schemas.microsoft.com/office/powerpoint/2010/main" val="2928900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34</a:t>
            </a:fld>
            <a:endParaRPr lang="en-US"/>
          </a:p>
        </p:txBody>
      </p:sp>
    </p:spTree>
    <p:extLst>
      <p:ext uri="{BB962C8B-B14F-4D97-AF65-F5344CB8AC3E}">
        <p14:creationId xmlns:p14="http://schemas.microsoft.com/office/powerpoint/2010/main" val="3785035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2:notes"/>
          <p:cNvSpPr txBox="1">
            <a:spLocks noGrp="1"/>
          </p:cNvSpPr>
          <p:nvPr>
            <p:ph type="body" idx="1"/>
          </p:nvPr>
        </p:nvSpPr>
        <p:spPr>
          <a:xfrm>
            <a:off x="755950" y="5078600"/>
            <a:ext cx="6047725" cy="4811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p2:notes"/>
          <p:cNvSpPr>
            <a:spLocks noGrp="1" noRot="1" noChangeAspect="1"/>
          </p:cNvSpPr>
          <p:nvPr>
            <p:ph type="sldImg" idx="2"/>
          </p:nvPr>
        </p:nvSpPr>
        <p:spPr>
          <a:xfrm>
            <a:off x="217488" y="801688"/>
            <a:ext cx="7126287" cy="40100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35</a:t>
            </a:fld>
            <a:endParaRPr lang="en-US"/>
          </a:p>
        </p:txBody>
      </p:sp>
    </p:spTree>
    <p:extLst>
      <p:ext uri="{BB962C8B-B14F-4D97-AF65-F5344CB8AC3E}">
        <p14:creationId xmlns:p14="http://schemas.microsoft.com/office/powerpoint/2010/main" val="6774901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36</a:t>
            </a:fld>
            <a:endParaRPr lang="en-US"/>
          </a:p>
        </p:txBody>
      </p:sp>
    </p:spTree>
    <p:extLst>
      <p:ext uri="{BB962C8B-B14F-4D97-AF65-F5344CB8AC3E}">
        <p14:creationId xmlns:p14="http://schemas.microsoft.com/office/powerpoint/2010/main" val="40427578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37</a:t>
            </a:fld>
            <a:endParaRPr lang="en-US"/>
          </a:p>
        </p:txBody>
      </p:sp>
    </p:spTree>
    <p:extLst>
      <p:ext uri="{BB962C8B-B14F-4D97-AF65-F5344CB8AC3E}">
        <p14:creationId xmlns:p14="http://schemas.microsoft.com/office/powerpoint/2010/main" val="664846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pPr marL="0" marR="0" lvl="0" indent="0" algn="r" defTabSz="215900" rtl="0" eaLnBrk="1" fontAlgn="base" latinLnBrk="0" hangingPunct="1">
              <a:lnSpc>
                <a:spcPct val="100000"/>
              </a:lnSpc>
              <a:spcBef>
                <a:spcPct val="0"/>
              </a:spcBef>
              <a:spcAft>
                <a:spcPct val="0"/>
              </a:spcAft>
              <a:buClrTx/>
              <a:buSzTx/>
              <a:buFontTx/>
              <a:buNone/>
              <a:tabLst/>
              <a:defRPr/>
            </a:pPr>
            <a:fld id="{3A27169B-2CDB-C949-9999-70A6B9ED12AC}" type="slidenum">
              <a:rPr kumimoji="0" lang="en-US" sz="3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215900" rtl="0" eaLnBrk="1" fontAlgn="base" latinLnBrk="0" hangingPunct="1">
                <a:lnSpc>
                  <a:spcPct val="100000"/>
                </a:lnSpc>
                <a:spcBef>
                  <a:spcPct val="0"/>
                </a:spcBef>
                <a:spcAft>
                  <a:spcPct val="0"/>
                </a:spcAft>
                <a:buClrTx/>
                <a:buSzTx/>
                <a:buFontTx/>
                <a:buNone/>
                <a:tabLst/>
                <a:defRPr/>
              </a:pPr>
              <a:t>38</a:t>
            </a:fld>
            <a:endParaRPr kumimoji="0" lang="en-US" sz="3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2978" name="Rectangle 2"/>
          <p:cNvSpPr>
            <a:spLocks noGrp="1" noRot="1" noChangeAspect="1" noChangeArrowheads="1" noTextEdit="1"/>
          </p:cNvSpPr>
          <p:nvPr>
            <p:ph type="sldImg"/>
          </p:nvPr>
        </p:nvSpPr>
        <p:spPr>
          <a:xfrm>
            <a:off x="2747963" y="528638"/>
            <a:ext cx="4735512" cy="2665412"/>
          </a:xfrm>
          <a:ln/>
          <a:extLst>
            <a:ext uri="{FAA26D3D-D897-4be2-8F04-BA451C77F1D7}">
              <ma14:placeholderFlag xmlns="" xmlns:ma14="http://schemas.microsoft.com/office/mac/drawingml/2011/main" val="1"/>
            </a:ext>
          </a:extLst>
        </p:spPr>
      </p:sp>
      <p:sp>
        <p:nvSpPr>
          <p:cNvPr id="382979" name="Rectangle 3"/>
          <p:cNvSpPr>
            <a:spLocks noGrp="1" noChangeArrowheads="1"/>
          </p:cNvSpPr>
          <p:nvPr>
            <p:ph type="body" idx="1"/>
          </p:nvPr>
        </p:nvSpPr>
        <p:spPr>
          <a:xfrm>
            <a:off x="1362075" y="3373438"/>
            <a:ext cx="7510463" cy="3197225"/>
          </a:xfrm>
        </p:spPr>
        <p:txBody>
          <a:bodyPr/>
          <a:lstStyle/>
          <a:p>
            <a:endParaRPr lang="en-GB"/>
          </a:p>
        </p:txBody>
      </p:sp>
    </p:spTree>
    <p:extLst>
      <p:ext uri="{BB962C8B-B14F-4D97-AF65-F5344CB8AC3E}">
        <p14:creationId xmlns:p14="http://schemas.microsoft.com/office/powerpoint/2010/main" val="36169038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pPr marL="0" marR="0" lvl="0" indent="0" algn="r" defTabSz="215900" rtl="0" eaLnBrk="1" fontAlgn="base" latinLnBrk="0" hangingPunct="1">
              <a:lnSpc>
                <a:spcPct val="100000"/>
              </a:lnSpc>
              <a:spcBef>
                <a:spcPct val="0"/>
              </a:spcBef>
              <a:spcAft>
                <a:spcPct val="0"/>
              </a:spcAft>
              <a:buClrTx/>
              <a:buSzTx/>
              <a:buFontTx/>
              <a:buNone/>
              <a:tabLst/>
              <a:defRPr/>
            </a:pPr>
            <a:fld id="{3A27169B-2CDB-C949-9999-70A6B9ED12AC}" type="slidenum">
              <a:rPr kumimoji="0" lang="en-US" sz="3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215900" rtl="0" eaLnBrk="1" fontAlgn="base" latinLnBrk="0" hangingPunct="1">
                <a:lnSpc>
                  <a:spcPct val="100000"/>
                </a:lnSpc>
                <a:spcBef>
                  <a:spcPct val="0"/>
                </a:spcBef>
                <a:spcAft>
                  <a:spcPct val="0"/>
                </a:spcAft>
                <a:buClrTx/>
                <a:buSzTx/>
                <a:buFontTx/>
                <a:buNone/>
                <a:tabLst/>
                <a:defRPr/>
              </a:pPr>
              <a:t>39</a:t>
            </a:fld>
            <a:endParaRPr kumimoji="0" lang="en-US" sz="3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2978" name="Rectangle 2"/>
          <p:cNvSpPr>
            <a:spLocks noGrp="1" noRot="1" noChangeAspect="1" noChangeArrowheads="1" noTextEdit="1"/>
          </p:cNvSpPr>
          <p:nvPr>
            <p:ph type="sldImg"/>
          </p:nvPr>
        </p:nvSpPr>
        <p:spPr>
          <a:xfrm>
            <a:off x="2747963" y="528638"/>
            <a:ext cx="4735512" cy="2665412"/>
          </a:xfrm>
          <a:ln/>
          <a:extLst>
            <a:ext uri="{FAA26D3D-D897-4be2-8F04-BA451C77F1D7}">
              <ma14:placeholderFlag xmlns="" xmlns:ma14="http://schemas.microsoft.com/office/mac/drawingml/2011/main" val="1"/>
            </a:ext>
          </a:extLst>
        </p:spPr>
      </p:sp>
      <p:sp>
        <p:nvSpPr>
          <p:cNvPr id="382979" name="Rectangle 3"/>
          <p:cNvSpPr>
            <a:spLocks noGrp="1" noChangeArrowheads="1"/>
          </p:cNvSpPr>
          <p:nvPr>
            <p:ph type="body" idx="1"/>
          </p:nvPr>
        </p:nvSpPr>
        <p:spPr>
          <a:xfrm>
            <a:off x="1362075" y="3373438"/>
            <a:ext cx="7510463" cy="3197225"/>
          </a:xfrm>
        </p:spPr>
        <p:txBody>
          <a:bodyPr/>
          <a:lstStyle/>
          <a:p>
            <a:endParaRPr lang="en-GB"/>
          </a:p>
        </p:txBody>
      </p:sp>
    </p:spTree>
    <p:extLst>
      <p:ext uri="{BB962C8B-B14F-4D97-AF65-F5344CB8AC3E}">
        <p14:creationId xmlns:p14="http://schemas.microsoft.com/office/powerpoint/2010/main" val="35231691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40</a:t>
            </a:fld>
            <a:endParaRPr lang="en-US"/>
          </a:p>
        </p:txBody>
      </p:sp>
    </p:spTree>
    <p:extLst>
      <p:ext uri="{BB962C8B-B14F-4D97-AF65-F5344CB8AC3E}">
        <p14:creationId xmlns:p14="http://schemas.microsoft.com/office/powerpoint/2010/main" val="40307459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44</a:t>
            </a:fld>
            <a:endParaRPr lang="en-US"/>
          </a:p>
        </p:txBody>
      </p:sp>
    </p:spTree>
    <p:extLst>
      <p:ext uri="{BB962C8B-B14F-4D97-AF65-F5344CB8AC3E}">
        <p14:creationId xmlns:p14="http://schemas.microsoft.com/office/powerpoint/2010/main" val="8649021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B0468B-6418-E963-61D7-E29CEA7615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E25DBD-1C71-44D9-01D4-F7DB9DA751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D2F42E-24C9-3379-2EA8-DB9ECD717FE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7BA192D-ADA7-B00D-B6B2-E5F5B4154C76}"/>
              </a:ext>
            </a:extLst>
          </p:cNvPr>
          <p:cNvSpPr>
            <a:spLocks noGrp="1"/>
          </p:cNvSpPr>
          <p:nvPr>
            <p:ph type="sldNum" sz="quarter" idx="5"/>
          </p:nvPr>
        </p:nvSpPr>
        <p:spPr/>
        <p:txBody>
          <a:bodyPr/>
          <a:lstStyle/>
          <a:p>
            <a:fld id="{E0564E63-1B77-514A-83BB-9B83B35B7E7A}" type="slidenum">
              <a:rPr lang="en-US" smtClean="0"/>
              <a:t>46</a:t>
            </a:fld>
            <a:endParaRPr lang="en-US"/>
          </a:p>
        </p:txBody>
      </p:sp>
    </p:spTree>
    <p:extLst>
      <p:ext uri="{BB962C8B-B14F-4D97-AF65-F5344CB8AC3E}">
        <p14:creationId xmlns:p14="http://schemas.microsoft.com/office/powerpoint/2010/main" val="31038566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DCBF87-586C-A429-A247-0CA075C260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276F26-F131-4BCD-03E4-D215421507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8CAC17-2A5D-A632-048D-F91B191DE91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0133C68-D9FF-2341-5E31-18BF08414FD5}"/>
              </a:ext>
            </a:extLst>
          </p:cNvPr>
          <p:cNvSpPr>
            <a:spLocks noGrp="1"/>
          </p:cNvSpPr>
          <p:nvPr>
            <p:ph type="sldNum" sz="quarter" idx="5"/>
          </p:nvPr>
        </p:nvSpPr>
        <p:spPr/>
        <p:txBody>
          <a:bodyPr/>
          <a:lstStyle/>
          <a:p>
            <a:fld id="{E0564E63-1B77-514A-83BB-9B83B35B7E7A}" type="slidenum">
              <a:rPr lang="en-US" smtClean="0"/>
              <a:t>47</a:t>
            </a:fld>
            <a:endParaRPr lang="en-US"/>
          </a:p>
        </p:txBody>
      </p:sp>
    </p:spTree>
    <p:extLst>
      <p:ext uri="{BB962C8B-B14F-4D97-AF65-F5344CB8AC3E}">
        <p14:creationId xmlns:p14="http://schemas.microsoft.com/office/powerpoint/2010/main" val="3941208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0564E63-1B77-514A-83BB-9B83B35B7E7A}" type="slidenum">
              <a:rPr lang="en-US" smtClean="0"/>
              <a:t>8</a:t>
            </a:fld>
            <a:endParaRPr lang="en-US"/>
          </a:p>
        </p:txBody>
      </p:sp>
    </p:spTree>
    <p:extLst>
      <p:ext uri="{BB962C8B-B14F-4D97-AF65-F5344CB8AC3E}">
        <p14:creationId xmlns:p14="http://schemas.microsoft.com/office/powerpoint/2010/main" val="4107387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B3C12-BEA0-1B92-9C31-A26E89682C2D}"/>
            </a:ext>
          </a:extLst>
        </p:cNvPr>
        <p:cNvGrpSpPr/>
        <p:nvPr/>
      </p:nvGrpSpPr>
      <p:grpSpPr>
        <a:xfrm>
          <a:off x="0" y="0"/>
          <a:ext cx="0" cy="0"/>
          <a:chOff x="0" y="0"/>
          <a:chExt cx="0" cy="0"/>
        </a:xfrm>
      </p:grpSpPr>
      <p:sp>
        <p:nvSpPr>
          <p:cNvPr id="5" name="Rectangle 7">
            <a:extLst>
              <a:ext uri="{FF2B5EF4-FFF2-40B4-BE49-F238E27FC236}">
                <a16:creationId xmlns:a16="http://schemas.microsoft.com/office/drawing/2014/main" id="{2B0CEBD7-2E4E-B20E-86BE-587B5841ACF8}"/>
              </a:ext>
            </a:extLst>
          </p:cNvPr>
          <p:cNvSpPr>
            <a:spLocks noGrp="1" noChangeArrowheads="1"/>
          </p:cNvSpPr>
          <p:nvPr>
            <p:ph type="sldNum" sz="quarter" idx="5"/>
          </p:nvPr>
        </p:nvSpPr>
        <p:spPr>
          <a:ln/>
        </p:spPr>
        <p:txBody>
          <a:bodyPr/>
          <a:lstStyle/>
          <a:p>
            <a:fld id="{E10A4B0A-8355-6E46-9F9C-E1761A739082}" type="slidenum">
              <a:rPr lang="en-US" altLang="en-CH"/>
              <a:pPr/>
              <a:t>9</a:t>
            </a:fld>
            <a:endParaRPr lang="en-US" altLang="en-CH"/>
          </a:p>
        </p:txBody>
      </p:sp>
      <p:sp>
        <p:nvSpPr>
          <p:cNvPr id="1174530" name="Rectangle 2">
            <a:extLst>
              <a:ext uri="{FF2B5EF4-FFF2-40B4-BE49-F238E27FC236}">
                <a16:creationId xmlns:a16="http://schemas.microsoft.com/office/drawing/2014/main" id="{3D660569-2E09-F2B4-9182-25EA3DD37AFE}"/>
              </a:ext>
            </a:extLst>
          </p:cNvPr>
          <p:cNvSpPr>
            <a:spLocks noGrp="1" noRot="1" noChangeAspect="1" noChangeArrowheads="1" noTextEdit="1"/>
          </p:cNvSpPr>
          <p:nvPr>
            <p:ph type="sldImg"/>
          </p:nvPr>
        </p:nvSpPr>
        <p:spPr>
          <a:xfrm>
            <a:off x="2681288" y="503238"/>
            <a:ext cx="4503737" cy="2533650"/>
          </a:xfrm>
          <a:ln/>
        </p:spPr>
      </p:sp>
      <p:sp>
        <p:nvSpPr>
          <p:cNvPr id="1174531" name="Rectangle 3">
            <a:extLst>
              <a:ext uri="{FF2B5EF4-FFF2-40B4-BE49-F238E27FC236}">
                <a16:creationId xmlns:a16="http://schemas.microsoft.com/office/drawing/2014/main" id="{59B1D7A2-8CE5-BFB0-C693-29C4F44B7082}"/>
              </a:ext>
            </a:extLst>
          </p:cNvPr>
          <p:cNvSpPr>
            <a:spLocks noGrp="1" noChangeArrowheads="1"/>
          </p:cNvSpPr>
          <p:nvPr>
            <p:ph type="body" idx="1"/>
          </p:nvPr>
        </p:nvSpPr>
        <p:spPr>
          <a:xfrm>
            <a:off x="1314450" y="3206750"/>
            <a:ext cx="7239000" cy="3036888"/>
          </a:xfrm>
        </p:spPr>
        <p:txBody>
          <a:bodyPr/>
          <a:lstStyle/>
          <a:p>
            <a:endParaRPr lang="en-CH" altLang="en-CH"/>
          </a:p>
        </p:txBody>
      </p:sp>
    </p:spTree>
    <p:extLst>
      <p:ext uri="{BB962C8B-B14F-4D97-AF65-F5344CB8AC3E}">
        <p14:creationId xmlns:p14="http://schemas.microsoft.com/office/powerpoint/2010/main" val="374027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078DF11-9709-855C-E911-9B3184C875A6}"/>
              </a:ext>
            </a:extLst>
          </p:cNvPr>
          <p:cNvSpPr>
            <a:spLocks noGrp="1" noChangeArrowheads="1"/>
          </p:cNvSpPr>
          <p:nvPr>
            <p:ph type="sldNum" sz="quarter" idx="5"/>
          </p:nvPr>
        </p:nvSpPr>
        <p:spPr>
          <a:ln/>
        </p:spPr>
        <p:txBody>
          <a:bodyPr/>
          <a:lstStyle/>
          <a:p>
            <a:fld id="{FB83E26A-1A80-2649-9DB3-391D2BCB76F2}" type="slidenum">
              <a:rPr lang="en-US" altLang="en-CH"/>
              <a:pPr/>
              <a:t>10</a:t>
            </a:fld>
            <a:endParaRPr lang="en-US" altLang="en-CH"/>
          </a:p>
        </p:txBody>
      </p:sp>
      <p:sp>
        <p:nvSpPr>
          <p:cNvPr id="1490946" name="Rectangle 2">
            <a:extLst>
              <a:ext uri="{FF2B5EF4-FFF2-40B4-BE49-F238E27FC236}">
                <a16:creationId xmlns:a16="http://schemas.microsoft.com/office/drawing/2014/main" id="{79953CAC-362A-B6E3-C04C-1CB735C023FE}"/>
              </a:ext>
            </a:extLst>
          </p:cNvPr>
          <p:cNvSpPr>
            <a:spLocks noGrp="1" noRot="1" noChangeAspect="1" noChangeArrowheads="1" noTextEdit="1"/>
          </p:cNvSpPr>
          <p:nvPr>
            <p:ph type="sldImg"/>
          </p:nvPr>
        </p:nvSpPr>
        <p:spPr>
          <a:xfrm>
            <a:off x="2682875" y="503238"/>
            <a:ext cx="4498975" cy="2532062"/>
          </a:xfrm>
          <a:ln/>
        </p:spPr>
      </p:sp>
      <p:sp>
        <p:nvSpPr>
          <p:cNvPr id="1490947" name="Rectangle 3">
            <a:extLst>
              <a:ext uri="{FF2B5EF4-FFF2-40B4-BE49-F238E27FC236}">
                <a16:creationId xmlns:a16="http://schemas.microsoft.com/office/drawing/2014/main" id="{7EC08927-A279-B50E-132C-5F8BBFAB173B}"/>
              </a:ext>
            </a:extLst>
          </p:cNvPr>
          <p:cNvSpPr>
            <a:spLocks noGrp="1" noChangeArrowheads="1"/>
          </p:cNvSpPr>
          <p:nvPr>
            <p:ph type="body" idx="1"/>
          </p:nvPr>
        </p:nvSpPr>
        <p:spPr>
          <a:xfrm>
            <a:off x="1316038" y="3208338"/>
            <a:ext cx="7235825" cy="3035300"/>
          </a:xfrm>
        </p:spPr>
        <p:txBody>
          <a:bodyPr/>
          <a:lstStyle/>
          <a:p>
            <a:endParaRPr lang="en-CH" altLang="en-CH"/>
          </a:p>
        </p:txBody>
      </p:sp>
    </p:spTree>
    <p:extLst>
      <p:ext uri="{BB962C8B-B14F-4D97-AF65-F5344CB8AC3E}">
        <p14:creationId xmlns:p14="http://schemas.microsoft.com/office/powerpoint/2010/main" val="2813483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82593-2642-0C4A-DB0A-A3FEA42943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82D5C5-12CC-A95E-1906-B1D6FD79EA29}"/>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952F648B-547B-29E3-34C7-2518EDA9BBE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90C0E95-6506-1B98-D05C-677652B3DA69}"/>
              </a:ext>
            </a:extLst>
          </p:cNvPr>
          <p:cNvSpPr>
            <a:spLocks noGrp="1"/>
          </p:cNvSpPr>
          <p:nvPr>
            <p:ph type="sldNum" sz="quarter" idx="5"/>
          </p:nvPr>
        </p:nvSpPr>
        <p:spPr/>
        <p:txBody>
          <a:bodyPr/>
          <a:lstStyle/>
          <a:p>
            <a:fld id="{E0564E63-1B77-514A-83BB-9B83B35B7E7A}" type="slidenum">
              <a:rPr lang="en-US" smtClean="0"/>
              <a:t>11</a:t>
            </a:fld>
            <a:endParaRPr lang="en-US"/>
          </a:p>
        </p:txBody>
      </p:sp>
    </p:spTree>
    <p:extLst>
      <p:ext uri="{BB962C8B-B14F-4D97-AF65-F5344CB8AC3E}">
        <p14:creationId xmlns:p14="http://schemas.microsoft.com/office/powerpoint/2010/main" val="727965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447E1-D396-D06F-568D-9E41A83525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24AB3B-BF3B-CB4C-E7E1-DF43FF409B29}"/>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6A652223-370F-4308-E982-FE49D6C020D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F54DA5C-7B15-AEDD-3315-91357E6B8285}"/>
              </a:ext>
            </a:extLst>
          </p:cNvPr>
          <p:cNvSpPr>
            <a:spLocks noGrp="1"/>
          </p:cNvSpPr>
          <p:nvPr>
            <p:ph type="sldNum" sz="quarter" idx="5"/>
          </p:nvPr>
        </p:nvSpPr>
        <p:spPr/>
        <p:txBody>
          <a:bodyPr/>
          <a:lstStyle/>
          <a:p>
            <a:fld id="{E0564E63-1B77-514A-83BB-9B83B35B7E7A}" type="slidenum">
              <a:rPr lang="en-US" smtClean="0"/>
              <a:t>12</a:t>
            </a:fld>
            <a:endParaRPr lang="en-US"/>
          </a:p>
        </p:txBody>
      </p:sp>
    </p:spTree>
    <p:extLst>
      <p:ext uri="{BB962C8B-B14F-4D97-AF65-F5344CB8AC3E}">
        <p14:creationId xmlns:p14="http://schemas.microsoft.com/office/powerpoint/2010/main" val="1339714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a:extLst>
            <a:ext uri="{FF2B5EF4-FFF2-40B4-BE49-F238E27FC236}">
              <a16:creationId xmlns:a16="http://schemas.microsoft.com/office/drawing/2014/main" id="{85A4FB53-99BB-182A-262A-73E779E9C445}"/>
            </a:ext>
          </a:extLst>
        </p:cNvPr>
        <p:cNvGrpSpPr/>
        <p:nvPr/>
      </p:nvGrpSpPr>
      <p:grpSpPr>
        <a:xfrm>
          <a:off x="0" y="0"/>
          <a:ext cx="0" cy="0"/>
          <a:chOff x="0" y="0"/>
          <a:chExt cx="0" cy="0"/>
        </a:xfrm>
      </p:grpSpPr>
      <p:sp>
        <p:nvSpPr>
          <p:cNvPr id="229" name="Google Shape;229;g157d7ca81b6_0_15:notes">
            <a:extLst>
              <a:ext uri="{FF2B5EF4-FFF2-40B4-BE49-F238E27FC236}">
                <a16:creationId xmlns:a16="http://schemas.microsoft.com/office/drawing/2014/main" id="{F74451BB-9F03-02B7-6FA1-E06F3A5D2709}"/>
              </a:ext>
            </a:extLst>
          </p:cNvPr>
          <p:cNvSpPr txBox="1">
            <a:spLocks noGrp="1"/>
          </p:cNvSpPr>
          <p:nvPr>
            <p:ph type="body" idx="1"/>
          </p:nvPr>
        </p:nvSpPr>
        <p:spPr>
          <a:xfrm>
            <a:off x="755950" y="5078600"/>
            <a:ext cx="6047700" cy="481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0" name="Google Shape;230;g157d7ca81b6_0_15:notes">
            <a:extLst>
              <a:ext uri="{FF2B5EF4-FFF2-40B4-BE49-F238E27FC236}">
                <a16:creationId xmlns:a16="http://schemas.microsoft.com/office/drawing/2014/main" id="{9A23D949-568E-BB3C-D720-3915F1BA9F27}"/>
              </a:ext>
            </a:extLst>
          </p:cNvPr>
          <p:cNvSpPr>
            <a:spLocks noGrp="1" noRot="1" noChangeAspect="1"/>
          </p:cNvSpPr>
          <p:nvPr>
            <p:ph type="sldImg" idx="2"/>
          </p:nvPr>
        </p:nvSpPr>
        <p:spPr>
          <a:xfrm>
            <a:off x="217488" y="801688"/>
            <a:ext cx="7126287" cy="4010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20571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a:extLst>
            <a:ext uri="{FF2B5EF4-FFF2-40B4-BE49-F238E27FC236}">
              <a16:creationId xmlns:a16="http://schemas.microsoft.com/office/drawing/2014/main" id="{AF061082-E0F2-B86C-4256-449696B15F33}"/>
            </a:ext>
          </a:extLst>
        </p:cNvPr>
        <p:cNvGrpSpPr/>
        <p:nvPr/>
      </p:nvGrpSpPr>
      <p:grpSpPr>
        <a:xfrm>
          <a:off x="0" y="0"/>
          <a:ext cx="0" cy="0"/>
          <a:chOff x="0" y="0"/>
          <a:chExt cx="0" cy="0"/>
        </a:xfrm>
      </p:grpSpPr>
      <p:sp>
        <p:nvSpPr>
          <p:cNvPr id="259" name="Google Shape;259;g157d7ca81b6_0_99:notes">
            <a:extLst>
              <a:ext uri="{FF2B5EF4-FFF2-40B4-BE49-F238E27FC236}">
                <a16:creationId xmlns:a16="http://schemas.microsoft.com/office/drawing/2014/main" id="{7F823180-F63B-017E-C376-82D264775ADD}"/>
              </a:ext>
            </a:extLst>
          </p:cNvPr>
          <p:cNvSpPr txBox="1">
            <a:spLocks noGrp="1"/>
          </p:cNvSpPr>
          <p:nvPr>
            <p:ph type="body" idx="1"/>
          </p:nvPr>
        </p:nvSpPr>
        <p:spPr>
          <a:xfrm>
            <a:off x="755950" y="5078600"/>
            <a:ext cx="6047700" cy="481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0" name="Google Shape;260;g157d7ca81b6_0_99:notes">
            <a:extLst>
              <a:ext uri="{FF2B5EF4-FFF2-40B4-BE49-F238E27FC236}">
                <a16:creationId xmlns:a16="http://schemas.microsoft.com/office/drawing/2014/main" id="{2DC89EB8-2ADB-CA50-08F2-D3794E535A9A}"/>
              </a:ext>
            </a:extLst>
          </p:cNvPr>
          <p:cNvSpPr>
            <a:spLocks noGrp="1" noRot="1" noChangeAspect="1"/>
          </p:cNvSpPr>
          <p:nvPr>
            <p:ph type="sldImg" idx="2"/>
          </p:nvPr>
        </p:nvSpPr>
        <p:spPr>
          <a:xfrm>
            <a:off x="217488" y="801688"/>
            <a:ext cx="7126287" cy="40100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36864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03582-D482-784F-96F5-026CB4D1BF0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2D4F1AA7-A96A-2543-A774-D2BE78930F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6545B324-9782-0949-B09B-8CE6E0E3987C}"/>
              </a:ext>
            </a:extLst>
          </p:cNvPr>
          <p:cNvSpPr>
            <a:spLocks noGrp="1"/>
          </p:cNvSpPr>
          <p:nvPr>
            <p:ph type="dt" sz="half" idx="10"/>
          </p:nvPr>
        </p:nvSpPr>
        <p:spPr/>
        <p:txBody>
          <a:bodyPr/>
          <a:lstStyle/>
          <a:p>
            <a:fld id="{3C000B44-6813-5545-A09F-6E4D8153427D}" type="datetime1">
              <a:rPr lang="it-IT" smtClean="0"/>
              <a:t>14/02/24</a:t>
            </a:fld>
            <a:endParaRPr lang="it-IT"/>
          </a:p>
        </p:txBody>
      </p:sp>
      <p:sp>
        <p:nvSpPr>
          <p:cNvPr id="5" name="Footer Placeholder 4">
            <a:extLst>
              <a:ext uri="{FF2B5EF4-FFF2-40B4-BE49-F238E27FC236}">
                <a16:creationId xmlns:a16="http://schemas.microsoft.com/office/drawing/2014/main" id="{50D22C17-3BCB-A844-BF3B-D1E4B0E269EF}"/>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080045A8-4F36-E84B-8F1E-48B06F34F131}"/>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3297289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B5336-818B-4B4D-AD94-4278C1907306}"/>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BDC433F7-DFC9-D448-AB9D-C040AD50D2A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0679FAC5-C805-9849-A999-C7B7D802820A}"/>
              </a:ext>
            </a:extLst>
          </p:cNvPr>
          <p:cNvSpPr>
            <a:spLocks noGrp="1"/>
          </p:cNvSpPr>
          <p:nvPr>
            <p:ph type="dt" sz="half" idx="10"/>
          </p:nvPr>
        </p:nvSpPr>
        <p:spPr/>
        <p:txBody>
          <a:bodyPr/>
          <a:lstStyle/>
          <a:p>
            <a:fld id="{0451ED78-A9F8-6D4E-8C7A-9BE085EBD697}" type="datetime1">
              <a:rPr lang="it-IT" smtClean="0"/>
              <a:t>14/02/24</a:t>
            </a:fld>
            <a:endParaRPr lang="it-IT"/>
          </a:p>
        </p:txBody>
      </p:sp>
      <p:sp>
        <p:nvSpPr>
          <p:cNvPr id="5" name="Footer Placeholder 4">
            <a:extLst>
              <a:ext uri="{FF2B5EF4-FFF2-40B4-BE49-F238E27FC236}">
                <a16:creationId xmlns:a16="http://schemas.microsoft.com/office/drawing/2014/main" id="{2A856D8C-0DFC-0042-9C77-CC0610ADE11A}"/>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DB6C4829-B896-A04F-8719-CEEF8778C9FF}"/>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3450952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50C76E-9CF1-A74B-A909-85BD896E495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50D61DE0-EDC7-F94D-99A8-559E04CC0C8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C331510B-ADE2-484B-9DDD-56D5FF0A56DC}"/>
              </a:ext>
            </a:extLst>
          </p:cNvPr>
          <p:cNvSpPr>
            <a:spLocks noGrp="1"/>
          </p:cNvSpPr>
          <p:nvPr>
            <p:ph type="dt" sz="half" idx="10"/>
          </p:nvPr>
        </p:nvSpPr>
        <p:spPr/>
        <p:txBody>
          <a:bodyPr/>
          <a:lstStyle/>
          <a:p>
            <a:fld id="{87EA5331-D86E-F446-BC23-B08AA9D1DD6F}" type="datetime1">
              <a:rPr lang="it-IT" smtClean="0"/>
              <a:t>14/02/24</a:t>
            </a:fld>
            <a:endParaRPr lang="it-IT"/>
          </a:p>
        </p:txBody>
      </p:sp>
      <p:sp>
        <p:nvSpPr>
          <p:cNvPr id="5" name="Footer Placeholder 4">
            <a:extLst>
              <a:ext uri="{FF2B5EF4-FFF2-40B4-BE49-F238E27FC236}">
                <a16:creationId xmlns:a16="http://schemas.microsoft.com/office/drawing/2014/main" id="{2F790AAA-28A7-C44E-B885-B1E0951BAE8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AA8EDFD2-F9E2-8D44-BBB9-5E57DBCD39E6}"/>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698036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7" name="Date Placeholder 2"/>
          <p:cNvSpPr>
            <a:spLocks noGrp="1"/>
          </p:cNvSpPr>
          <p:nvPr>
            <p:ph type="dt" sz="half" idx="10"/>
          </p:nvPr>
        </p:nvSpPr>
        <p:spPr bwMode="auto">
          <a:xfrm>
            <a:off x="3060435" y="6356351"/>
            <a:ext cx="1828144" cy="365125"/>
          </a:xfrm>
        </p:spPr>
        <p:txBody>
          <a:bodyPr/>
          <a:lstStyle/>
          <a:p>
            <a:pPr>
              <a:defRPr/>
            </a:pPr>
            <a:fld id="{D8544C7A-10BC-A548-9BD4-7B5B99DED94C}" type="datetime1">
              <a:rPr lang="it-IT" smtClean="0"/>
              <a:t>14/02/24</a:t>
            </a:fld>
            <a:endParaRPr lang="en-US"/>
          </a:p>
        </p:txBody>
      </p:sp>
      <p:sp>
        <p:nvSpPr>
          <p:cNvPr id="8" name="Footer Placeholder 3"/>
          <p:cNvSpPr>
            <a:spLocks noGrp="1"/>
          </p:cNvSpPr>
          <p:nvPr>
            <p:ph type="ftr" sz="quarter" idx="11"/>
          </p:nvPr>
        </p:nvSpPr>
        <p:spPr bwMode="auto">
          <a:xfrm>
            <a:off x="4888579" y="6356351"/>
            <a:ext cx="5720652" cy="365125"/>
          </a:xfrm>
        </p:spPr>
        <p:txBody>
          <a:bodyPr/>
          <a:lstStyle/>
          <a:p>
            <a:pPr>
              <a:defRPr/>
            </a:pPr>
            <a:endParaRPr lang="en-US"/>
          </a:p>
        </p:txBody>
      </p:sp>
      <p:sp>
        <p:nvSpPr>
          <p:cNvPr id="9" name="Slide Number Placeholder 4"/>
          <p:cNvSpPr>
            <a:spLocks noGrp="1"/>
          </p:cNvSpPr>
          <p:nvPr>
            <p:ph type="sldNum" sz="quarter" idx="12"/>
          </p:nvPr>
        </p:nvSpPr>
        <p:spPr bwMode="auto">
          <a:xfrm>
            <a:off x="10609232" y="6356351"/>
            <a:ext cx="973168" cy="365125"/>
          </a:xfrm>
        </p:spPr>
        <p:txBody>
          <a:bodyPr/>
          <a:lstStyle/>
          <a:p>
            <a:pPr>
              <a:defRPr/>
            </a:pPr>
            <a:fld id="{8D6C380F-326D-3C40-9EE7-7FBAB0953422}" type="slidenum">
              <a:rPr lang="en-US"/>
              <a:t>‹#›</a:t>
            </a:fld>
            <a:endParaRPr lang="en-US"/>
          </a:p>
        </p:txBody>
      </p:sp>
    </p:spTree>
    <p:extLst>
      <p:ext uri="{BB962C8B-B14F-4D97-AF65-F5344CB8AC3E}">
        <p14:creationId xmlns:p14="http://schemas.microsoft.com/office/powerpoint/2010/main" val="2041467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userDrawn="1">
  <p:cSld name="Default Alt">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5" name="Date Placeholder 2"/>
          <p:cNvSpPr>
            <a:spLocks noGrp="1"/>
          </p:cNvSpPr>
          <p:nvPr>
            <p:ph type="dt" sz="half" idx="10"/>
          </p:nvPr>
        </p:nvSpPr>
        <p:spPr bwMode="auto"/>
        <p:txBody>
          <a:bodyPr/>
          <a:lstStyle/>
          <a:p>
            <a:pPr>
              <a:defRPr/>
            </a:pPr>
            <a:r>
              <a:rPr lang="de-CH"/>
              <a:t>22.11.2021</a:t>
            </a:r>
            <a:endParaRPr lang="en-US"/>
          </a:p>
        </p:txBody>
      </p:sp>
      <p:sp>
        <p:nvSpPr>
          <p:cNvPr id="6" name="Footer Placeholder 3"/>
          <p:cNvSpPr>
            <a:spLocks noGrp="1"/>
          </p:cNvSpPr>
          <p:nvPr>
            <p:ph type="ftr" sz="quarter" idx="11"/>
          </p:nvPr>
        </p:nvSpPr>
        <p:spPr bwMode="auto"/>
        <p:txBody>
          <a:bodyPr/>
          <a:lstStyle/>
          <a:p>
            <a:pPr>
              <a:defRPr/>
            </a:pPr>
            <a:r>
              <a:rPr lang="en-US"/>
              <a:t>NSTAPP – Neutrons in Science, Technology and applications </a:t>
            </a:r>
          </a:p>
        </p:txBody>
      </p:sp>
      <p:sp>
        <p:nvSpPr>
          <p:cNvPr id="7" name="Slide Number Placeholder 4"/>
          <p:cNvSpPr>
            <a:spLocks noGrp="1"/>
          </p:cNvSpPr>
          <p:nvPr>
            <p:ph type="sldNum" sz="quarter" idx="12"/>
          </p:nvPr>
        </p:nvSpPr>
        <p:spPr bwMode="auto"/>
        <p:txBody>
          <a:bodyPr/>
          <a:lstStyle/>
          <a:p>
            <a:pPr>
              <a:defRPr/>
            </a:pPr>
            <a:fld id="{8D6C380F-326D-3C40-9EE7-7FBAB0953422}" type="slidenum">
              <a:rPr lang="en-US"/>
              <a:t>‹#›</a:t>
            </a:fld>
            <a:endParaRPr lang="en-US"/>
          </a:p>
        </p:txBody>
      </p:sp>
      <p:sp>
        <p:nvSpPr>
          <p:cNvPr id="8" name="Content Placeholder 6"/>
          <p:cNvSpPr>
            <a:spLocks noGrp="1"/>
          </p:cNvSpPr>
          <p:nvPr>
            <p:ph sz="quarter" idx="13" hasCustomPrompt="1"/>
          </p:nvPr>
        </p:nvSpPr>
        <p:spPr bwMode="auto">
          <a:xfrm>
            <a:off x="609601" y="1245522"/>
            <a:ext cx="10968567"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Tree>
    <p:extLst>
      <p:ext uri="{BB962C8B-B14F-4D97-AF65-F5344CB8AC3E}">
        <p14:creationId xmlns:p14="http://schemas.microsoft.com/office/powerpoint/2010/main" val="3321296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4322" name="Rectangle 2"/>
          <p:cNvSpPr>
            <a:spLocks noGrp="1" noChangeArrowheads="1"/>
          </p:cNvSpPr>
          <p:nvPr>
            <p:ph type="ctrTitle" sz="quarter"/>
          </p:nvPr>
        </p:nvSpPr>
        <p:spPr>
          <a:xfrm>
            <a:off x="914400" y="1676400"/>
            <a:ext cx="10363200" cy="1828800"/>
          </a:xfrm>
        </p:spPr>
        <p:txBody>
          <a:bodyPr/>
          <a:lstStyle>
            <a:lvl1pPr>
              <a:defRPr/>
            </a:lvl1pPr>
          </a:lstStyle>
          <a:p>
            <a:pPr lvl="0"/>
            <a:r>
              <a:rPr lang="en-US" altLang="en-US" noProof="0"/>
              <a:t>Click to edit Master title style</a:t>
            </a:r>
          </a:p>
        </p:txBody>
      </p:sp>
      <p:sp>
        <p:nvSpPr>
          <p:cNvPr id="184323" name="Rectangle 3"/>
          <p:cNvSpPr>
            <a:spLocks noGrp="1" noChangeArrowheads="1"/>
          </p:cNvSpPr>
          <p:nvPr>
            <p:ph type="subTitle" sz="quarter" idx="1"/>
          </p:nvPr>
        </p:nvSpPr>
        <p:spPr>
          <a:xfrm>
            <a:off x="1828800" y="3886200"/>
            <a:ext cx="8534400" cy="1752600"/>
          </a:xfrm>
        </p:spPr>
        <p:txBody>
          <a:bodyPr/>
          <a:lstStyle>
            <a:lvl1pPr marL="0" indent="0" algn="ctr">
              <a:buFont typeface="Wingdings" charset="2"/>
              <a:buNone/>
              <a:defRPr/>
            </a:lvl1pPr>
          </a:lstStyle>
          <a:p>
            <a:pPr lvl="0"/>
            <a:r>
              <a:rPr lang="en-US" altLang="en-US" noProof="0"/>
              <a:t>Click to edit Master subtitle style</a:t>
            </a:r>
          </a:p>
        </p:txBody>
      </p:sp>
      <p:sp>
        <p:nvSpPr>
          <p:cNvPr id="184324" name="Rectangle 4"/>
          <p:cNvSpPr>
            <a:spLocks noGrp="1" noChangeArrowheads="1"/>
          </p:cNvSpPr>
          <p:nvPr>
            <p:ph type="dt" sz="quarter" idx="2"/>
          </p:nvPr>
        </p:nvSpPr>
        <p:spPr/>
        <p:txBody>
          <a:bodyPr/>
          <a:lstStyle>
            <a:lvl1pPr>
              <a:defRPr/>
            </a:lvl1pPr>
          </a:lstStyle>
          <a:p>
            <a:endParaRPr lang="en-US" altLang="en-US"/>
          </a:p>
        </p:txBody>
      </p:sp>
      <p:sp>
        <p:nvSpPr>
          <p:cNvPr id="184325" name="Rectangle 5"/>
          <p:cNvSpPr>
            <a:spLocks noGrp="1" noChangeArrowheads="1"/>
          </p:cNvSpPr>
          <p:nvPr>
            <p:ph type="ftr" sz="quarter" idx="3"/>
          </p:nvPr>
        </p:nvSpPr>
        <p:spPr/>
        <p:txBody>
          <a:bodyPr/>
          <a:lstStyle>
            <a:lvl1pPr>
              <a:defRPr/>
            </a:lvl1pPr>
          </a:lstStyle>
          <a:p>
            <a:endParaRPr lang="en-US" altLang="en-US"/>
          </a:p>
        </p:txBody>
      </p:sp>
      <p:sp>
        <p:nvSpPr>
          <p:cNvPr id="184326" name="Rectangle 6"/>
          <p:cNvSpPr>
            <a:spLocks noGrp="1" noChangeArrowheads="1"/>
          </p:cNvSpPr>
          <p:nvPr>
            <p:ph type="sldNum" sz="quarter" idx="4"/>
          </p:nvPr>
        </p:nvSpPr>
        <p:spPr/>
        <p:txBody>
          <a:bodyPr/>
          <a:lstStyle>
            <a:lvl1pPr>
              <a:defRPr/>
            </a:lvl1pPr>
          </a:lstStyle>
          <a:p>
            <a:fld id="{8005F0B1-2806-BD46-8897-43DED37F70E1}" type="slidenum">
              <a:rPr lang="en-US" altLang="en-US"/>
              <a:pPr/>
              <a:t>‹#›</a:t>
            </a:fld>
            <a:endParaRPr lang="en-US" altLang="en-US"/>
          </a:p>
        </p:txBody>
      </p:sp>
    </p:spTree>
    <p:extLst>
      <p:ext uri="{BB962C8B-B14F-4D97-AF65-F5344CB8AC3E}">
        <p14:creationId xmlns:p14="http://schemas.microsoft.com/office/powerpoint/2010/main" val="23683512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84322"/>
                                        </p:tgtEl>
                                        <p:attrNameLst>
                                          <p:attrName>style.visibility</p:attrName>
                                        </p:attrNameLst>
                                      </p:cBhvr>
                                      <p:to>
                                        <p:strVal val="visible"/>
                                      </p:to>
                                    </p:set>
                                    <p:animEffect transition="in" filter="dissolve">
                                      <p:cBhvr>
                                        <p:cTn id="7" dur="500"/>
                                        <p:tgtEl>
                                          <p:spTgt spid="18432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84323">
                                            <p:txEl>
                                              <p:pRg st="0" end="0"/>
                                            </p:txEl>
                                          </p:spTgt>
                                        </p:tgtEl>
                                        <p:attrNameLst>
                                          <p:attrName>style.visibility</p:attrName>
                                        </p:attrNameLst>
                                      </p:cBhvr>
                                      <p:to>
                                        <p:strVal val="visible"/>
                                      </p:to>
                                    </p:set>
                                    <p:animEffect transition="in" filter="dissolve">
                                      <p:cBhvr>
                                        <p:cTn id="11" dur="500"/>
                                        <p:tgtEl>
                                          <p:spTgt spid="1843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2" grpId="0" autoUpdateAnimBg="0"/>
      <p:bldP spid="184323" grpId="0" build="p" autoUpdateAnimBg="0" advAuto="0">
        <p:tmplLst>
          <p:tmpl lvl="1">
            <p:tnLst>
              <p:par>
                <p:cTn presetID="9" presetClass="entr" presetSubtype="0" fill="hold" nodeType="afterEffect">
                  <p:stCondLst>
                    <p:cond delay="0"/>
                  </p:stCondLst>
                  <p:childTnLst>
                    <p:set>
                      <p:cBhvr>
                        <p:cTn dur="1" fill="hold">
                          <p:stCondLst>
                            <p:cond delay="0"/>
                          </p:stCondLst>
                        </p:cTn>
                        <p:tgtEl>
                          <p:spTgt spid="184323"/>
                        </p:tgtEl>
                        <p:attrNameLst>
                          <p:attrName>style.visibility</p:attrName>
                        </p:attrNameLst>
                      </p:cBhvr>
                      <p:to>
                        <p:strVal val="visible"/>
                      </p:to>
                    </p:set>
                    <p:animEffect transition="in" filter="dissolve">
                      <p:cBhvr>
                        <p:cTn dur="500"/>
                        <p:tgtEl>
                          <p:spTgt spid="184323"/>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0E00D32-8154-3D49-A8BA-706427E858C8}" type="slidenum">
              <a:rPr lang="en-US" altLang="en-US"/>
              <a:pPr/>
              <a:t>‹#›</a:t>
            </a:fld>
            <a:endParaRPr lang="en-US" altLang="en-US"/>
          </a:p>
        </p:txBody>
      </p:sp>
    </p:spTree>
    <p:extLst>
      <p:ext uri="{BB962C8B-B14F-4D97-AF65-F5344CB8AC3E}">
        <p14:creationId xmlns:p14="http://schemas.microsoft.com/office/powerpoint/2010/main" val="1827007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2339"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2339"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76ED42C-D8AE-7943-B37E-57B06D9A6EE0}" type="slidenum">
              <a:rPr lang="en-US" altLang="en-US"/>
              <a:pPr/>
              <a:t>‹#›</a:t>
            </a:fld>
            <a:endParaRPr lang="en-US" altLang="en-US"/>
          </a:p>
        </p:txBody>
      </p:sp>
    </p:spTree>
    <p:extLst>
      <p:ext uri="{BB962C8B-B14F-4D97-AF65-F5344CB8AC3E}">
        <p14:creationId xmlns:p14="http://schemas.microsoft.com/office/powerpoint/2010/main" val="10987202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981200"/>
            <a:ext cx="5392615"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9785" y="1981200"/>
            <a:ext cx="5392615"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4194621-8A26-E048-B112-5D12F74E8D2E}" type="slidenum">
              <a:rPr lang="en-US" altLang="en-US"/>
              <a:pPr/>
              <a:t>‹#›</a:t>
            </a:fld>
            <a:endParaRPr lang="en-US" altLang="en-US"/>
          </a:p>
        </p:txBody>
      </p:sp>
    </p:spTree>
    <p:extLst>
      <p:ext uri="{BB962C8B-B14F-4D97-AF65-F5344CB8AC3E}">
        <p14:creationId xmlns:p14="http://schemas.microsoft.com/office/powerpoint/2010/main" val="7499107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154"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154" y="1681163"/>
            <a:ext cx="5158154"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154" y="2505075"/>
            <a:ext cx="5158154"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55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553"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3E7ECCB7-416B-AC4F-B05F-B4D32E60F20F}" type="slidenum">
              <a:rPr lang="en-US" altLang="en-US"/>
              <a:pPr/>
              <a:t>‹#›</a:t>
            </a:fld>
            <a:endParaRPr lang="en-US" altLang="en-US"/>
          </a:p>
        </p:txBody>
      </p:sp>
    </p:spTree>
    <p:extLst>
      <p:ext uri="{BB962C8B-B14F-4D97-AF65-F5344CB8AC3E}">
        <p14:creationId xmlns:p14="http://schemas.microsoft.com/office/powerpoint/2010/main" val="29585228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1D7EA386-8DFB-D240-B989-8E04CCBFD87E}" type="slidenum">
              <a:rPr lang="en-US" altLang="en-US"/>
              <a:pPr/>
              <a:t>‹#›</a:t>
            </a:fld>
            <a:endParaRPr lang="en-US" altLang="en-US"/>
          </a:p>
        </p:txBody>
      </p:sp>
    </p:spTree>
    <p:extLst>
      <p:ext uri="{BB962C8B-B14F-4D97-AF65-F5344CB8AC3E}">
        <p14:creationId xmlns:p14="http://schemas.microsoft.com/office/powerpoint/2010/main" val="690877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065FB-9B00-2A4C-AF03-C382B9C86308}"/>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DC58CD42-72D3-1D40-BB62-4C14B41BC03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6B2E4F99-35BD-0F40-A043-15F925C3A3BD}"/>
              </a:ext>
            </a:extLst>
          </p:cNvPr>
          <p:cNvSpPr>
            <a:spLocks noGrp="1"/>
          </p:cNvSpPr>
          <p:nvPr>
            <p:ph type="dt" sz="half" idx="10"/>
          </p:nvPr>
        </p:nvSpPr>
        <p:spPr/>
        <p:txBody>
          <a:bodyPr/>
          <a:lstStyle/>
          <a:p>
            <a:fld id="{587CF3F2-3BFD-E943-87D0-8E6864B4EC69}" type="datetime1">
              <a:rPr lang="it-IT" smtClean="0"/>
              <a:t>14/02/24</a:t>
            </a:fld>
            <a:endParaRPr lang="it-IT"/>
          </a:p>
        </p:txBody>
      </p:sp>
      <p:sp>
        <p:nvSpPr>
          <p:cNvPr id="5" name="Footer Placeholder 4">
            <a:extLst>
              <a:ext uri="{FF2B5EF4-FFF2-40B4-BE49-F238E27FC236}">
                <a16:creationId xmlns:a16="http://schemas.microsoft.com/office/drawing/2014/main" id="{C2AF4029-A27C-FC4D-9090-D11F1ACD8A3E}"/>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10BCF8B-D7E4-E34E-AF06-6026CE835869}"/>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1961769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E3B13DEF-7D11-284C-892E-A110E37BCCA9}" type="slidenum">
              <a:rPr lang="en-US" altLang="en-US"/>
              <a:pPr/>
              <a:t>‹#›</a:t>
            </a:fld>
            <a:endParaRPr lang="en-US" altLang="en-US"/>
          </a:p>
        </p:txBody>
      </p:sp>
    </p:spTree>
    <p:extLst>
      <p:ext uri="{BB962C8B-B14F-4D97-AF65-F5344CB8AC3E}">
        <p14:creationId xmlns:p14="http://schemas.microsoft.com/office/powerpoint/2010/main" val="27543549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154" y="457200"/>
            <a:ext cx="393113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555" y="987426"/>
            <a:ext cx="6172199"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154" y="2057400"/>
            <a:ext cx="39311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A2515BB-53E1-D344-83EC-A299F49BA38F}" type="slidenum">
              <a:rPr lang="en-US" altLang="en-US"/>
              <a:pPr/>
              <a:t>‹#›</a:t>
            </a:fld>
            <a:endParaRPr lang="en-US" altLang="en-US"/>
          </a:p>
        </p:txBody>
      </p:sp>
    </p:spTree>
    <p:extLst>
      <p:ext uri="{BB962C8B-B14F-4D97-AF65-F5344CB8AC3E}">
        <p14:creationId xmlns:p14="http://schemas.microsoft.com/office/powerpoint/2010/main" val="3312565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154" y="457200"/>
            <a:ext cx="3931138"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555" y="987426"/>
            <a:ext cx="6172199"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154" y="2057400"/>
            <a:ext cx="393113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BBBB1A9-C89B-7541-AE3E-2B3C97C9BCDB}" type="slidenum">
              <a:rPr lang="en-US" altLang="en-US"/>
              <a:pPr/>
              <a:t>‹#›</a:t>
            </a:fld>
            <a:endParaRPr lang="en-US" altLang="en-US"/>
          </a:p>
        </p:txBody>
      </p:sp>
    </p:spTree>
    <p:extLst>
      <p:ext uri="{BB962C8B-B14F-4D97-AF65-F5344CB8AC3E}">
        <p14:creationId xmlns:p14="http://schemas.microsoft.com/office/powerpoint/2010/main" val="12061482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047501D-B1AC-AE44-B019-0CCEC59E444E}" type="slidenum">
              <a:rPr lang="en-US" altLang="en-US"/>
              <a:pPr/>
              <a:t>‹#›</a:t>
            </a:fld>
            <a:endParaRPr lang="en-US" altLang="en-US"/>
          </a:p>
        </p:txBody>
      </p:sp>
    </p:spTree>
    <p:extLst>
      <p:ext uri="{BB962C8B-B14F-4D97-AF65-F5344CB8AC3E}">
        <p14:creationId xmlns:p14="http://schemas.microsoft.com/office/powerpoint/2010/main" val="11939966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381000"/>
            <a:ext cx="27432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381000"/>
            <a:ext cx="8042031"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F11AAC3-2952-A940-920D-B86B0559951E}" type="slidenum">
              <a:rPr lang="en-US" altLang="en-US"/>
              <a:pPr/>
              <a:t>‹#›</a:t>
            </a:fld>
            <a:endParaRPr lang="en-US" altLang="en-US"/>
          </a:p>
        </p:txBody>
      </p:sp>
    </p:spTree>
    <p:extLst>
      <p:ext uri="{BB962C8B-B14F-4D97-AF65-F5344CB8AC3E}">
        <p14:creationId xmlns:p14="http://schemas.microsoft.com/office/powerpoint/2010/main" val="20761437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371600"/>
          </a:xfrm>
        </p:spPr>
        <p:txBody>
          <a:bodyPr/>
          <a:lstStyle/>
          <a:p>
            <a:r>
              <a:rPr lang="en-US"/>
              <a:t>Click to edit Master title style</a:t>
            </a:r>
          </a:p>
        </p:txBody>
      </p:sp>
      <p:sp>
        <p:nvSpPr>
          <p:cNvPr id="3" name="Text Placeholder 2"/>
          <p:cNvSpPr>
            <a:spLocks noGrp="1"/>
          </p:cNvSpPr>
          <p:nvPr>
            <p:ph type="body" sz="half" idx="1"/>
          </p:nvPr>
        </p:nvSpPr>
        <p:spPr>
          <a:xfrm>
            <a:off x="609600" y="1981200"/>
            <a:ext cx="5392615"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89785" y="1981200"/>
            <a:ext cx="5392615"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245225"/>
            <a:ext cx="2844800" cy="476250"/>
          </a:xfrm>
        </p:spPr>
        <p:txBody>
          <a:bodyPr/>
          <a:lstStyle>
            <a:lvl1pPr>
              <a:defRPr/>
            </a:lvl1pPr>
          </a:lstStyle>
          <a:p>
            <a:endParaRPr lang="en-US" alt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8737600" y="6245225"/>
            <a:ext cx="2844800" cy="476250"/>
          </a:xfrm>
        </p:spPr>
        <p:txBody>
          <a:bodyPr/>
          <a:lstStyle>
            <a:lvl1pPr>
              <a:defRPr/>
            </a:lvl1pPr>
          </a:lstStyle>
          <a:p>
            <a:fld id="{4BCCC760-16FA-BA46-878C-3F249DCE0F0F}" type="slidenum">
              <a:rPr lang="en-US" altLang="en-US"/>
              <a:pPr/>
              <a:t>‹#›</a:t>
            </a:fld>
            <a:endParaRPr lang="en-US" altLang="en-US"/>
          </a:p>
        </p:txBody>
      </p:sp>
    </p:spTree>
    <p:extLst>
      <p:ext uri="{BB962C8B-B14F-4D97-AF65-F5344CB8AC3E}">
        <p14:creationId xmlns:p14="http://schemas.microsoft.com/office/powerpoint/2010/main" val="42092957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381000"/>
            <a:ext cx="10972800" cy="5715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609600" y="6245225"/>
            <a:ext cx="2844800" cy="476250"/>
          </a:xfrm>
        </p:spPr>
        <p:txBody>
          <a:bodyPr/>
          <a:lstStyle>
            <a:lvl1pPr>
              <a:defRPr/>
            </a:lvl1pPr>
          </a:lstStyle>
          <a:p>
            <a:endParaRPr lang="en-US" altLang="en-US"/>
          </a:p>
        </p:txBody>
      </p:sp>
      <p:sp>
        <p:nvSpPr>
          <p:cNvPr id="4" name="Footer Placeholder 3"/>
          <p:cNvSpPr>
            <a:spLocks noGrp="1"/>
          </p:cNvSpPr>
          <p:nvPr>
            <p:ph type="ftr" sz="quarter" idx="11"/>
          </p:nvPr>
        </p:nvSpPr>
        <p:spPr>
          <a:xfrm>
            <a:off x="4165600" y="6245225"/>
            <a:ext cx="3860800" cy="476250"/>
          </a:xfrm>
        </p:spPr>
        <p:txBody>
          <a:bodyPr/>
          <a:lstStyle>
            <a:lvl1pPr>
              <a:defRPr/>
            </a:lvl1pPr>
          </a:lstStyle>
          <a:p>
            <a:endParaRPr lang="en-US" altLang="en-US"/>
          </a:p>
        </p:txBody>
      </p:sp>
      <p:sp>
        <p:nvSpPr>
          <p:cNvPr id="5" name="Slide Number Placeholder 4"/>
          <p:cNvSpPr>
            <a:spLocks noGrp="1"/>
          </p:cNvSpPr>
          <p:nvPr>
            <p:ph type="sldNum" sz="quarter" idx="12"/>
          </p:nvPr>
        </p:nvSpPr>
        <p:spPr>
          <a:xfrm>
            <a:off x="8737600" y="6245225"/>
            <a:ext cx="2844800" cy="476250"/>
          </a:xfrm>
        </p:spPr>
        <p:txBody>
          <a:bodyPr/>
          <a:lstStyle>
            <a:lvl1pPr>
              <a:defRPr/>
            </a:lvl1pPr>
          </a:lstStyle>
          <a:p>
            <a:fld id="{149F76E0-492B-F34C-ACFD-47F9EF823FA0}" type="slidenum">
              <a:rPr lang="en-US" altLang="en-US"/>
              <a:pPr/>
              <a:t>‹#›</a:t>
            </a:fld>
            <a:endParaRPr lang="en-US" altLang="en-US"/>
          </a:p>
        </p:txBody>
      </p:sp>
    </p:spTree>
    <p:extLst>
      <p:ext uri="{BB962C8B-B14F-4D97-AF65-F5344CB8AC3E}">
        <p14:creationId xmlns:p14="http://schemas.microsoft.com/office/powerpoint/2010/main" val="268783544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371600"/>
          </a:xfrm>
        </p:spPr>
        <p:txBody>
          <a:bodyPr/>
          <a:lstStyle/>
          <a:p>
            <a:r>
              <a:rPr lang="en-US"/>
              <a:t>Click to edit Master title style</a:t>
            </a:r>
          </a:p>
        </p:txBody>
      </p:sp>
      <p:sp>
        <p:nvSpPr>
          <p:cNvPr id="3" name="Text Placeholder 2"/>
          <p:cNvSpPr>
            <a:spLocks noGrp="1"/>
          </p:cNvSpPr>
          <p:nvPr>
            <p:ph type="body" sz="half" idx="1"/>
          </p:nvPr>
        </p:nvSpPr>
        <p:spPr>
          <a:xfrm>
            <a:off x="609600" y="1981200"/>
            <a:ext cx="5392615"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89785" y="1981200"/>
            <a:ext cx="5392615"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89785" y="4114800"/>
            <a:ext cx="5392615"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609600" y="6245225"/>
            <a:ext cx="2844800" cy="476250"/>
          </a:xfrm>
        </p:spPr>
        <p:txBody>
          <a:bodyPr/>
          <a:lstStyle>
            <a:lvl1pPr>
              <a:defRPr/>
            </a:lvl1pPr>
          </a:lstStyle>
          <a:p>
            <a:endParaRPr lang="en-US" altLang="en-US"/>
          </a:p>
        </p:txBody>
      </p:sp>
      <p:sp>
        <p:nvSpPr>
          <p:cNvPr id="7" name="Footer Placeholder 6"/>
          <p:cNvSpPr>
            <a:spLocks noGrp="1"/>
          </p:cNvSpPr>
          <p:nvPr>
            <p:ph type="ftr" sz="quarter" idx="11"/>
          </p:nvPr>
        </p:nvSpPr>
        <p:spPr>
          <a:xfrm>
            <a:off x="4165600" y="6245225"/>
            <a:ext cx="3860800" cy="476250"/>
          </a:xfrm>
        </p:spPr>
        <p:txBody>
          <a:bodyPr/>
          <a:lstStyle>
            <a:lvl1pPr>
              <a:defRPr/>
            </a:lvl1pPr>
          </a:lstStyle>
          <a:p>
            <a:endParaRPr lang="en-US" altLang="en-US"/>
          </a:p>
        </p:txBody>
      </p:sp>
      <p:sp>
        <p:nvSpPr>
          <p:cNvPr id="8" name="Slide Number Placeholder 7"/>
          <p:cNvSpPr>
            <a:spLocks noGrp="1"/>
          </p:cNvSpPr>
          <p:nvPr>
            <p:ph type="sldNum" sz="quarter" idx="12"/>
          </p:nvPr>
        </p:nvSpPr>
        <p:spPr>
          <a:xfrm>
            <a:off x="8737600" y="6245225"/>
            <a:ext cx="2844800" cy="476250"/>
          </a:xfrm>
        </p:spPr>
        <p:txBody>
          <a:bodyPr/>
          <a:lstStyle>
            <a:lvl1pPr>
              <a:defRPr/>
            </a:lvl1pPr>
          </a:lstStyle>
          <a:p>
            <a:fld id="{928AF8E1-42F6-4440-80A4-D17B7F0E2A83}" type="slidenum">
              <a:rPr lang="en-US" altLang="en-US"/>
              <a:pPr/>
              <a:t>‹#›</a:t>
            </a:fld>
            <a:endParaRPr lang="en-US" altLang="en-US"/>
          </a:p>
        </p:txBody>
      </p:sp>
    </p:spTree>
    <p:extLst>
      <p:ext uri="{BB962C8B-B14F-4D97-AF65-F5344CB8AC3E}">
        <p14:creationId xmlns:p14="http://schemas.microsoft.com/office/powerpoint/2010/main" val="10049636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371600"/>
          </a:xfrm>
        </p:spPr>
        <p:txBody>
          <a:bodyPr/>
          <a:lstStyle/>
          <a:p>
            <a:r>
              <a:rPr lang="en-US"/>
              <a:t>Click to edit Master title style</a:t>
            </a:r>
          </a:p>
        </p:txBody>
      </p:sp>
      <p:sp>
        <p:nvSpPr>
          <p:cNvPr id="3" name="Table Placeholder 2"/>
          <p:cNvSpPr>
            <a:spLocks noGrp="1"/>
          </p:cNvSpPr>
          <p:nvPr>
            <p:ph type="tbl" idx="1"/>
          </p:nvPr>
        </p:nvSpPr>
        <p:spPr>
          <a:xfrm>
            <a:off x="609600" y="1981200"/>
            <a:ext cx="10972800" cy="4114800"/>
          </a:xfrm>
        </p:spPr>
        <p:txBody>
          <a:bodyPr/>
          <a:lstStyle/>
          <a:p>
            <a:endParaRPr lang="en-US"/>
          </a:p>
        </p:txBody>
      </p:sp>
      <p:sp>
        <p:nvSpPr>
          <p:cNvPr id="4" name="Date Placeholder 3"/>
          <p:cNvSpPr>
            <a:spLocks noGrp="1"/>
          </p:cNvSpPr>
          <p:nvPr>
            <p:ph type="dt" sz="half" idx="10"/>
          </p:nvPr>
        </p:nvSpPr>
        <p:spPr>
          <a:xfrm>
            <a:off x="609600" y="6245225"/>
            <a:ext cx="2844800" cy="476250"/>
          </a:xfrm>
        </p:spPr>
        <p:txBody>
          <a:bodyPr/>
          <a:lstStyle>
            <a:lvl1pPr>
              <a:defRPr/>
            </a:lvl1pPr>
          </a:lstStyle>
          <a:p>
            <a:endParaRPr lang="en-US" altLang="en-US"/>
          </a:p>
        </p:txBody>
      </p:sp>
      <p:sp>
        <p:nvSpPr>
          <p:cNvPr id="5" name="Footer Placeholder 4"/>
          <p:cNvSpPr>
            <a:spLocks noGrp="1"/>
          </p:cNvSpPr>
          <p:nvPr>
            <p:ph type="ftr" sz="quarter" idx="11"/>
          </p:nvPr>
        </p:nvSpPr>
        <p:spPr>
          <a:xfrm>
            <a:off x="4165600" y="6245225"/>
            <a:ext cx="3860800" cy="47625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8737600" y="6245225"/>
            <a:ext cx="2844800" cy="476250"/>
          </a:xfrm>
        </p:spPr>
        <p:txBody>
          <a:bodyPr/>
          <a:lstStyle>
            <a:lvl1pPr>
              <a:defRPr/>
            </a:lvl1pPr>
          </a:lstStyle>
          <a:p>
            <a:fld id="{3080B230-4AB8-1A4C-849D-6DB3720D295C}" type="slidenum">
              <a:rPr lang="en-US" altLang="en-US"/>
              <a:pPr/>
              <a:t>‹#›</a:t>
            </a:fld>
            <a:endParaRPr lang="en-US" altLang="en-US"/>
          </a:p>
        </p:txBody>
      </p:sp>
    </p:spTree>
    <p:extLst>
      <p:ext uri="{BB962C8B-B14F-4D97-AF65-F5344CB8AC3E}">
        <p14:creationId xmlns:p14="http://schemas.microsoft.com/office/powerpoint/2010/main" val="19901650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10972800" cy="1371600"/>
          </a:xfrm>
        </p:spPr>
        <p:txBody>
          <a:bodyPr/>
          <a:lstStyle/>
          <a:p>
            <a:r>
              <a:rPr lang="en-US"/>
              <a:t>Click to edit Master title style</a:t>
            </a:r>
          </a:p>
        </p:txBody>
      </p:sp>
      <p:sp>
        <p:nvSpPr>
          <p:cNvPr id="3" name="Content Placeholder 2"/>
          <p:cNvSpPr>
            <a:spLocks noGrp="1"/>
          </p:cNvSpPr>
          <p:nvPr>
            <p:ph sz="half" idx="1"/>
          </p:nvPr>
        </p:nvSpPr>
        <p:spPr>
          <a:xfrm>
            <a:off x="609600" y="1981200"/>
            <a:ext cx="5392615"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89785" y="1981200"/>
            <a:ext cx="5392615"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89785" y="4114800"/>
            <a:ext cx="5392615"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609600" y="6245225"/>
            <a:ext cx="2844800" cy="476250"/>
          </a:xfrm>
        </p:spPr>
        <p:txBody>
          <a:bodyPr/>
          <a:lstStyle>
            <a:lvl1pPr>
              <a:defRPr/>
            </a:lvl1pPr>
          </a:lstStyle>
          <a:p>
            <a:endParaRPr lang="en-US" altLang="en-US"/>
          </a:p>
        </p:txBody>
      </p:sp>
      <p:sp>
        <p:nvSpPr>
          <p:cNvPr id="7" name="Footer Placeholder 6"/>
          <p:cNvSpPr>
            <a:spLocks noGrp="1"/>
          </p:cNvSpPr>
          <p:nvPr>
            <p:ph type="ftr" sz="quarter" idx="11"/>
          </p:nvPr>
        </p:nvSpPr>
        <p:spPr>
          <a:xfrm>
            <a:off x="4165600" y="6245225"/>
            <a:ext cx="3860800" cy="476250"/>
          </a:xfrm>
        </p:spPr>
        <p:txBody>
          <a:bodyPr/>
          <a:lstStyle>
            <a:lvl1pPr>
              <a:defRPr/>
            </a:lvl1pPr>
          </a:lstStyle>
          <a:p>
            <a:endParaRPr lang="en-US" altLang="en-US"/>
          </a:p>
        </p:txBody>
      </p:sp>
      <p:sp>
        <p:nvSpPr>
          <p:cNvPr id="8" name="Slide Number Placeholder 7"/>
          <p:cNvSpPr>
            <a:spLocks noGrp="1"/>
          </p:cNvSpPr>
          <p:nvPr>
            <p:ph type="sldNum" sz="quarter" idx="12"/>
          </p:nvPr>
        </p:nvSpPr>
        <p:spPr>
          <a:xfrm>
            <a:off x="8737600" y="6245225"/>
            <a:ext cx="2844800" cy="476250"/>
          </a:xfrm>
        </p:spPr>
        <p:txBody>
          <a:bodyPr/>
          <a:lstStyle>
            <a:lvl1pPr>
              <a:defRPr/>
            </a:lvl1pPr>
          </a:lstStyle>
          <a:p>
            <a:fld id="{7B23E2A4-3C83-5F40-9E76-A46B04E26A41}" type="slidenum">
              <a:rPr lang="en-US" altLang="en-US"/>
              <a:pPr/>
              <a:t>‹#›</a:t>
            </a:fld>
            <a:endParaRPr lang="en-US" altLang="en-US"/>
          </a:p>
        </p:txBody>
      </p:sp>
    </p:spTree>
    <p:extLst>
      <p:ext uri="{BB962C8B-B14F-4D97-AF65-F5344CB8AC3E}">
        <p14:creationId xmlns:p14="http://schemas.microsoft.com/office/powerpoint/2010/main" val="488079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28C28-0B2D-9246-8294-D9582798C26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B5FFA3C4-AD07-1B49-B2FF-09E799FA5D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158FD65-B0E6-514D-858F-C506608D264A}"/>
              </a:ext>
            </a:extLst>
          </p:cNvPr>
          <p:cNvSpPr>
            <a:spLocks noGrp="1"/>
          </p:cNvSpPr>
          <p:nvPr>
            <p:ph type="dt" sz="half" idx="10"/>
          </p:nvPr>
        </p:nvSpPr>
        <p:spPr/>
        <p:txBody>
          <a:bodyPr/>
          <a:lstStyle/>
          <a:p>
            <a:fld id="{4C22D703-6E1F-B149-9D61-88F2005AC385}" type="datetime1">
              <a:rPr lang="it-IT" smtClean="0"/>
              <a:t>14/02/24</a:t>
            </a:fld>
            <a:endParaRPr lang="it-IT"/>
          </a:p>
        </p:txBody>
      </p:sp>
      <p:sp>
        <p:nvSpPr>
          <p:cNvPr id="5" name="Footer Placeholder 4">
            <a:extLst>
              <a:ext uri="{FF2B5EF4-FFF2-40B4-BE49-F238E27FC236}">
                <a16:creationId xmlns:a16="http://schemas.microsoft.com/office/drawing/2014/main" id="{E863D6D9-7536-2B47-ABD5-258FA13699B5}"/>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8055A58E-5011-5A42-82EB-735A274EDA67}"/>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40431174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78176-8ADB-CDD5-CFBF-A10103A48FC1}"/>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E5B545D9-88DD-4053-CBCC-3C0B0AE2AD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2D6B892-4A57-4DF8-1C86-E1EA448516C2}"/>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5" name="Footer Placeholder 4">
            <a:extLst>
              <a:ext uri="{FF2B5EF4-FFF2-40B4-BE49-F238E27FC236}">
                <a16:creationId xmlns:a16="http://schemas.microsoft.com/office/drawing/2014/main" id="{AE087B7B-F47B-00E3-F7D2-E51D25E5E8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B06287-2557-C595-84BA-911F0F3C16AF}"/>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51636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B0645-C0DA-E638-07DD-539603BA69A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6600A9-9FBF-37F7-947A-89521B1B3292}"/>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4FBE4E2-ED5A-A64D-FBB8-14A2F7AC8854}"/>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5" name="Footer Placeholder 4">
            <a:extLst>
              <a:ext uri="{FF2B5EF4-FFF2-40B4-BE49-F238E27FC236}">
                <a16:creationId xmlns:a16="http://schemas.microsoft.com/office/drawing/2014/main" id="{30CDE2D1-F58C-4CE2-F8EF-2E123994E1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9D3C06-B176-B297-1E08-DF61B92680FE}"/>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12277861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56942-8A57-364B-60CD-0F103E54319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96EC424-CA28-6025-0D26-56684F1417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B94C739-4914-6F01-4CF4-A198A3072CBF}"/>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5" name="Footer Placeholder 4">
            <a:extLst>
              <a:ext uri="{FF2B5EF4-FFF2-40B4-BE49-F238E27FC236}">
                <a16:creationId xmlns:a16="http://schemas.microsoft.com/office/drawing/2014/main" id="{FF2AAABA-702E-B22D-4DFC-D2B0F178D1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F4E00D-0F96-F819-710C-9B28BDA3D632}"/>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553121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F047D-1921-8C1F-D850-C328DE59063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C235C06-E78F-008B-1B0C-0CBE833E473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4B52B07-DC40-10A3-1844-4EBEC5BDB40C}"/>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BDFB8D51-28BB-8EC4-64ED-984500F8EA8A}"/>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6" name="Footer Placeholder 5">
            <a:extLst>
              <a:ext uri="{FF2B5EF4-FFF2-40B4-BE49-F238E27FC236}">
                <a16:creationId xmlns:a16="http://schemas.microsoft.com/office/drawing/2014/main" id="{4DE5772D-5235-4845-52F5-1D1E7B9153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6A7F0F-42AB-3648-6B6B-F851857EBB32}"/>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24555188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A9413-2ED2-7CA5-A013-0960380B6A7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83A851F-5581-6DBD-8F84-3A55565C5D6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8983884-0E31-20AD-83AF-1256F3885BB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C13AD30-6D2A-2010-F33E-547F264F1A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D29456C-8208-24D8-8CBC-672646BA945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E78F5A54-8A6F-B243-75D4-3F71A62E4616}"/>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8" name="Footer Placeholder 7">
            <a:extLst>
              <a:ext uri="{FF2B5EF4-FFF2-40B4-BE49-F238E27FC236}">
                <a16:creationId xmlns:a16="http://schemas.microsoft.com/office/drawing/2014/main" id="{05EAB382-48C5-B6DE-E524-A9A9AB8ECA3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080F6C-22D2-780C-A4B2-AAE6072AE6E1}"/>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39113648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5F62F-E7EB-774C-AE43-64C7C918367C}"/>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2E9354C-6F96-E4C1-96F5-7BD76CCD1FAF}"/>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4" name="Footer Placeholder 3">
            <a:extLst>
              <a:ext uri="{FF2B5EF4-FFF2-40B4-BE49-F238E27FC236}">
                <a16:creationId xmlns:a16="http://schemas.microsoft.com/office/drawing/2014/main" id="{096DCEB1-038A-FE5E-78DF-26B9638AAFA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B463144-4F72-1ACE-0BAE-9547391136E6}"/>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344011920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591CBC-B1A7-E900-1455-94B530B36A40}"/>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3" name="Footer Placeholder 2">
            <a:extLst>
              <a:ext uri="{FF2B5EF4-FFF2-40B4-BE49-F238E27FC236}">
                <a16:creationId xmlns:a16="http://schemas.microsoft.com/office/drawing/2014/main" id="{3AD83DAF-7AAD-781C-42B7-E8516E9C89E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C6B9759-E648-799D-3C89-1F09EF381F55}"/>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23535349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1C6ED-E444-2E43-9642-BC946D893C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E96F7D0-9DCB-CADE-9372-B5D9382CCF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BF2004F-5165-5CBB-1254-AE5E4E56A6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A5E096-6DB2-AF9E-A9D4-CF3940F988BE}"/>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6" name="Footer Placeholder 5">
            <a:extLst>
              <a:ext uri="{FF2B5EF4-FFF2-40B4-BE49-F238E27FC236}">
                <a16:creationId xmlns:a16="http://schemas.microsoft.com/office/drawing/2014/main" id="{681E1318-E8D9-76E8-BBE3-83CD9D1D5F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8D5733-48DB-286C-0478-814347D717C9}"/>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30979567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E18C0-9E41-7667-3CCD-496E62B94DE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10C91B1-F791-053E-FBB0-305FFD1A2B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2D34CE3-CC28-BB5C-AC2F-80F8C17AF8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1C960D7-9085-9B99-3BB4-5F50AA3A48BE}"/>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6" name="Footer Placeholder 5">
            <a:extLst>
              <a:ext uri="{FF2B5EF4-FFF2-40B4-BE49-F238E27FC236}">
                <a16:creationId xmlns:a16="http://schemas.microsoft.com/office/drawing/2014/main" id="{CAB07BBF-FA8C-1364-084A-916F186AAA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740644-4289-ACD9-B967-CC6AD0CF8FCB}"/>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30359380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41C0F-F3CB-A5F7-32E3-9F0C586642F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BAE344F-97B5-B2AF-8CC2-05CB80EDC12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10F066-E234-5B9F-C05F-970F233CE647}"/>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5" name="Footer Placeholder 4">
            <a:extLst>
              <a:ext uri="{FF2B5EF4-FFF2-40B4-BE49-F238E27FC236}">
                <a16:creationId xmlns:a16="http://schemas.microsoft.com/office/drawing/2014/main" id="{CAA52E4F-5C20-1AE8-56B9-81BC413342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7DCD63-3A3F-7954-338A-BD30326C361E}"/>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3151412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91E21-824C-C949-835A-6C8513F64B16}"/>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8D1304C0-113C-2243-A426-21C70D3CB42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7D487FCE-43E8-5B46-AD9D-7CC3A2818B8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B60529E0-6E52-4347-84E3-53A8A3D27424}"/>
              </a:ext>
            </a:extLst>
          </p:cNvPr>
          <p:cNvSpPr>
            <a:spLocks noGrp="1"/>
          </p:cNvSpPr>
          <p:nvPr>
            <p:ph type="dt" sz="half" idx="10"/>
          </p:nvPr>
        </p:nvSpPr>
        <p:spPr/>
        <p:txBody>
          <a:bodyPr/>
          <a:lstStyle/>
          <a:p>
            <a:fld id="{2F82B367-DF93-184E-A0E3-C51AEDDB7C56}" type="datetime1">
              <a:rPr lang="it-IT" smtClean="0"/>
              <a:t>14/02/24</a:t>
            </a:fld>
            <a:endParaRPr lang="it-IT"/>
          </a:p>
        </p:txBody>
      </p:sp>
      <p:sp>
        <p:nvSpPr>
          <p:cNvPr id="6" name="Footer Placeholder 5">
            <a:extLst>
              <a:ext uri="{FF2B5EF4-FFF2-40B4-BE49-F238E27FC236}">
                <a16:creationId xmlns:a16="http://schemas.microsoft.com/office/drawing/2014/main" id="{12AF1058-C377-A544-9051-5799D627BDCF}"/>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3FCC5D8B-5DF7-8549-A51B-3C8EAE1310BE}"/>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301639566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894A0C-61B6-C920-3059-D4A1E303153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DD4D314-0287-F2CD-8FB9-44BE40D5EE6F}"/>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18E71B0-73CB-2A66-7842-5847954C08BA}"/>
              </a:ext>
            </a:extLst>
          </p:cNvPr>
          <p:cNvSpPr>
            <a:spLocks noGrp="1"/>
          </p:cNvSpPr>
          <p:nvPr>
            <p:ph type="dt" sz="half" idx="10"/>
          </p:nvPr>
        </p:nvSpPr>
        <p:spPr/>
        <p:txBody>
          <a:bodyPr/>
          <a:lstStyle/>
          <a:p>
            <a:fld id="{BAE9F279-C98B-7444-884C-05348230573B}" type="datetimeFigureOut">
              <a:rPr lang="en-US" smtClean="0"/>
              <a:t>2/14/24</a:t>
            </a:fld>
            <a:endParaRPr lang="en-US"/>
          </a:p>
        </p:txBody>
      </p:sp>
      <p:sp>
        <p:nvSpPr>
          <p:cNvPr id="5" name="Footer Placeholder 4">
            <a:extLst>
              <a:ext uri="{FF2B5EF4-FFF2-40B4-BE49-F238E27FC236}">
                <a16:creationId xmlns:a16="http://schemas.microsoft.com/office/drawing/2014/main" id="{7DE434CF-0991-4CD1-A086-EBE6CD30FD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9EEB85-B910-9243-2C6F-499515513025}"/>
              </a:ext>
            </a:extLst>
          </p:cNvPr>
          <p:cNvSpPr>
            <a:spLocks noGrp="1"/>
          </p:cNvSpPr>
          <p:nvPr>
            <p:ph type="sldNum" sz="quarter" idx="12"/>
          </p:nvPr>
        </p:nvSpPr>
        <p:spPr/>
        <p:txBody>
          <a:bodyPr/>
          <a:lstStyle/>
          <a:p>
            <a:fld id="{661FD059-F111-A44F-A689-190267E30541}" type="slidenum">
              <a:rPr lang="en-US" smtClean="0"/>
              <a:t>‹#›</a:t>
            </a:fld>
            <a:endParaRPr lang="en-US"/>
          </a:p>
        </p:txBody>
      </p:sp>
    </p:spTree>
    <p:extLst>
      <p:ext uri="{BB962C8B-B14F-4D97-AF65-F5344CB8AC3E}">
        <p14:creationId xmlns:p14="http://schemas.microsoft.com/office/powerpoint/2010/main" val="1001677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E9C5A-9E5A-294F-BB5F-0FBB9CA2F56D}"/>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16EF0D7A-F34F-8841-9944-396308FE96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549CA2-E64C-E448-829A-945C9444592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076D05C7-A298-2F45-A4DA-B01F5B1252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50D756E-D48A-D246-B533-A876C6AE75D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F17A623E-74D7-444E-B3EC-F9E0D7C2B7C2}"/>
              </a:ext>
            </a:extLst>
          </p:cNvPr>
          <p:cNvSpPr>
            <a:spLocks noGrp="1"/>
          </p:cNvSpPr>
          <p:nvPr>
            <p:ph type="dt" sz="half" idx="10"/>
          </p:nvPr>
        </p:nvSpPr>
        <p:spPr/>
        <p:txBody>
          <a:bodyPr/>
          <a:lstStyle/>
          <a:p>
            <a:fld id="{6D85A1C9-7EE7-A041-BA49-CD4E953AB181}" type="datetime1">
              <a:rPr lang="it-IT" smtClean="0"/>
              <a:t>14/02/24</a:t>
            </a:fld>
            <a:endParaRPr lang="it-IT"/>
          </a:p>
        </p:txBody>
      </p:sp>
      <p:sp>
        <p:nvSpPr>
          <p:cNvPr id="8" name="Footer Placeholder 7">
            <a:extLst>
              <a:ext uri="{FF2B5EF4-FFF2-40B4-BE49-F238E27FC236}">
                <a16:creationId xmlns:a16="http://schemas.microsoft.com/office/drawing/2014/main" id="{4EE3AF58-BBFA-BB45-82A6-9173D4C80F1B}"/>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CC3E4CBF-E6D8-DD41-A4C4-A86583DAC0E0}"/>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1266289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55D68-C874-2B40-A3BA-F3B176B9335C}"/>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6830F2A3-07E1-634E-B32D-51DD1EE0DBA4}"/>
              </a:ext>
            </a:extLst>
          </p:cNvPr>
          <p:cNvSpPr>
            <a:spLocks noGrp="1"/>
          </p:cNvSpPr>
          <p:nvPr>
            <p:ph type="dt" sz="half" idx="10"/>
          </p:nvPr>
        </p:nvSpPr>
        <p:spPr/>
        <p:txBody>
          <a:bodyPr/>
          <a:lstStyle/>
          <a:p>
            <a:fld id="{CF2C2F6F-C617-464B-B51F-9D1B6954951A}" type="datetime1">
              <a:rPr lang="it-IT" smtClean="0"/>
              <a:t>14/02/24</a:t>
            </a:fld>
            <a:endParaRPr lang="it-IT"/>
          </a:p>
        </p:txBody>
      </p:sp>
      <p:sp>
        <p:nvSpPr>
          <p:cNvPr id="4" name="Footer Placeholder 3">
            <a:extLst>
              <a:ext uri="{FF2B5EF4-FFF2-40B4-BE49-F238E27FC236}">
                <a16:creationId xmlns:a16="http://schemas.microsoft.com/office/drawing/2014/main" id="{6AFBE8FF-B837-A24E-B429-854E253161AB}"/>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4DFBE02D-83F8-3B45-8C97-D06E5C17172B}"/>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4113385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685F5A-38F1-5D4C-AD6D-530EFA10DC92}"/>
              </a:ext>
            </a:extLst>
          </p:cNvPr>
          <p:cNvSpPr>
            <a:spLocks noGrp="1"/>
          </p:cNvSpPr>
          <p:nvPr>
            <p:ph type="dt" sz="half" idx="10"/>
          </p:nvPr>
        </p:nvSpPr>
        <p:spPr/>
        <p:txBody>
          <a:bodyPr/>
          <a:lstStyle/>
          <a:p>
            <a:fld id="{0EE7D4FC-5C31-1549-9761-8CA05D77095C}" type="datetime1">
              <a:rPr lang="it-IT" smtClean="0"/>
              <a:t>14/02/24</a:t>
            </a:fld>
            <a:endParaRPr lang="it-IT"/>
          </a:p>
        </p:txBody>
      </p:sp>
      <p:sp>
        <p:nvSpPr>
          <p:cNvPr id="3" name="Footer Placeholder 2">
            <a:extLst>
              <a:ext uri="{FF2B5EF4-FFF2-40B4-BE49-F238E27FC236}">
                <a16:creationId xmlns:a16="http://schemas.microsoft.com/office/drawing/2014/main" id="{1F5D2CA8-DB90-AF46-A900-9023884CCB33}"/>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848EC724-D520-9D4F-9FB1-A334D30F2A03}"/>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3583756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CF436-F1B3-3A44-914C-8385AF2518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4E6D68AE-FB08-6049-A8A7-020D16FE25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5B29B735-4BDD-5A47-9873-7CF663B503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FABC209-2D79-1746-BC70-EC91111EBF7D}"/>
              </a:ext>
            </a:extLst>
          </p:cNvPr>
          <p:cNvSpPr>
            <a:spLocks noGrp="1"/>
          </p:cNvSpPr>
          <p:nvPr>
            <p:ph type="dt" sz="half" idx="10"/>
          </p:nvPr>
        </p:nvSpPr>
        <p:spPr/>
        <p:txBody>
          <a:bodyPr/>
          <a:lstStyle/>
          <a:p>
            <a:fld id="{D7601BA6-CAEC-A94F-9AC3-74F662FE80F1}" type="datetime1">
              <a:rPr lang="it-IT" smtClean="0"/>
              <a:t>14/02/24</a:t>
            </a:fld>
            <a:endParaRPr lang="it-IT"/>
          </a:p>
        </p:txBody>
      </p:sp>
      <p:sp>
        <p:nvSpPr>
          <p:cNvPr id="6" name="Footer Placeholder 5">
            <a:extLst>
              <a:ext uri="{FF2B5EF4-FFF2-40B4-BE49-F238E27FC236}">
                <a16:creationId xmlns:a16="http://schemas.microsoft.com/office/drawing/2014/main" id="{D9FE27A9-04A3-E34B-BDBA-EC8370AA93A3}"/>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EAFDABA5-4399-1446-A7D7-769CBDA4B593}"/>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3868519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9E441-270D-9942-BBCD-946FA2CD0D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72B0DB52-9DC3-D342-ADA7-347F22433E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34E516D2-88F5-6A46-A212-CBE253CF0F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9CADF31-B7C5-6C44-99AB-48C594095418}"/>
              </a:ext>
            </a:extLst>
          </p:cNvPr>
          <p:cNvSpPr>
            <a:spLocks noGrp="1"/>
          </p:cNvSpPr>
          <p:nvPr>
            <p:ph type="dt" sz="half" idx="10"/>
          </p:nvPr>
        </p:nvSpPr>
        <p:spPr/>
        <p:txBody>
          <a:bodyPr/>
          <a:lstStyle/>
          <a:p>
            <a:fld id="{28CFC567-9F33-8F4A-9FE9-D79739850A37}" type="datetime1">
              <a:rPr lang="it-IT" smtClean="0"/>
              <a:t>14/02/24</a:t>
            </a:fld>
            <a:endParaRPr lang="it-IT"/>
          </a:p>
        </p:txBody>
      </p:sp>
      <p:sp>
        <p:nvSpPr>
          <p:cNvPr id="6" name="Footer Placeholder 5">
            <a:extLst>
              <a:ext uri="{FF2B5EF4-FFF2-40B4-BE49-F238E27FC236}">
                <a16:creationId xmlns:a16="http://schemas.microsoft.com/office/drawing/2014/main" id="{662B7B15-24C9-F943-BE10-B6578118A239}"/>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F0452D38-E939-2C46-A9C3-C53DA0AA26A4}"/>
              </a:ext>
            </a:extLst>
          </p:cNvPr>
          <p:cNvSpPr>
            <a:spLocks noGrp="1"/>
          </p:cNvSpPr>
          <p:nvPr>
            <p:ph type="sldNum" sz="quarter" idx="12"/>
          </p:nvPr>
        </p:nvSpPr>
        <p:spPr/>
        <p:txBody>
          <a:bodyPr/>
          <a:lstStyle/>
          <a:p>
            <a:fld id="{2E8D5FEC-7371-BC4F-B41C-B95A0CCB68ED}" type="slidenum">
              <a:rPr lang="it-IT" smtClean="0"/>
              <a:t>‹#›</a:t>
            </a:fld>
            <a:endParaRPr lang="it-IT"/>
          </a:p>
        </p:txBody>
      </p:sp>
    </p:spTree>
    <p:extLst>
      <p:ext uri="{BB962C8B-B14F-4D97-AF65-F5344CB8AC3E}">
        <p14:creationId xmlns:p14="http://schemas.microsoft.com/office/powerpoint/2010/main" val="1870372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3E3DB1-3356-8F46-BB9B-24251D7265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4033EE1C-48BA-1F42-BCB8-1CAE253B4F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3D2991EB-4D2D-CD4B-BBC7-03CBE6237E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781264-8143-8046-8616-F9C6D7D9E343}" type="datetime1">
              <a:rPr lang="it-IT" smtClean="0"/>
              <a:t>14/02/24</a:t>
            </a:fld>
            <a:endParaRPr lang="it-IT"/>
          </a:p>
        </p:txBody>
      </p:sp>
      <p:sp>
        <p:nvSpPr>
          <p:cNvPr id="5" name="Footer Placeholder 4">
            <a:extLst>
              <a:ext uri="{FF2B5EF4-FFF2-40B4-BE49-F238E27FC236}">
                <a16:creationId xmlns:a16="http://schemas.microsoft.com/office/drawing/2014/main" id="{EDB8E943-6F6A-4D4A-96BA-1F97E5A15F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a:extLst>
              <a:ext uri="{FF2B5EF4-FFF2-40B4-BE49-F238E27FC236}">
                <a16:creationId xmlns:a16="http://schemas.microsoft.com/office/drawing/2014/main" id="{7CCBB4E9-F592-1B4E-B51D-F6101B43D1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8D5FEC-7371-BC4F-B41C-B95A0CCB68ED}" type="slidenum">
              <a:rPr lang="it-IT" smtClean="0"/>
              <a:t>‹#›</a:t>
            </a:fld>
            <a:endParaRPr lang="it-IT"/>
          </a:p>
        </p:txBody>
      </p:sp>
    </p:spTree>
    <p:extLst>
      <p:ext uri="{BB962C8B-B14F-4D97-AF65-F5344CB8AC3E}">
        <p14:creationId xmlns:p14="http://schemas.microsoft.com/office/powerpoint/2010/main" val="944895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91" r:id="rId1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0">
          <a:gsLst>
            <a:gs pos="0">
              <a:srgbClr val="000000"/>
            </a:gs>
            <a:gs pos="50000">
              <a:schemeClr val="bg1">
                <a:lumMod val="50000"/>
              </a:schemeClr>
            </a:gs>
            <a:gs pos="100000">
              <a:schemeClr val="bg2"/>
            </a:gs>
          </a:gsLst>
          <a:lin ang="5400000" scaled="1"/>
          <a:tileRect/>
        </a:gradFill>
        <a:effectLst/>
      </p:bgPr>
    </p:bg>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bwMode="auto">
          <a:xfrm>
            <a:off x="609600" y="381000"/>
            <a:ext cx="109728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ctr" anchorCtr="0" compatLnSpc="1">
            <a:prstTxWarp prst="textNoShape">
              <a:avLst/>
            </a:prstTxWarp>
          </a:bodyPr>
          <a:lstStyle/>
          <a:p>
            <a:pPr lvl="0"/>
            <a:r>
              <a:rPr lang="en-US" altLang="en-US"/>
              <a:t>Click to edit Master title style</a:t>
            </a:r>
          </a:p>
        </p:txBody>
      </p:sp>
      <p:sp>
        <p:nvSpPr>
          <p:cNvPr id="183299" name="Rectangle 3"/>
          <p:cNvSpPr>
            <a:spLocks noGrp="1" noChangeArrowheads="1"/>
          </p:cNvSpPr>
          <p:nvPr>
            <p:ph type="body" idx="1"/>
          </p:nvPr>
        </p:nvSpPr>
        <p:spPr bwMode="auto">
          <a:xfrm>
            <a:off x="609600" y="1981200"/>
            <a:ext cx="10972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83300" name="Rectangle 4"/>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b" anchorCtr="0" compatLnSpc="1">
            <a:prstTxWarp prst="textNoShape">
              <a:avLst/>
            </a:prstTxWarp>
          </a:bodyPr>
          <a:lstStyle>
            <a:lvl1pPr defTabSz="1001713">
              <a:spcBef>
                <a:spcPct val="0"/>
              </a:spcBef>
              <a:buClrTx/>
              <a:buSzTx/>
              <a:buFontTx/>
              <a:buNone/>
              <a:defRPr sz="1600">
                <a:effectLst>
                  <a:outerShdw blurRad="38100" dist="38100" dir="2700000" algn="tl">
                    <a:srgbClr val="003366"/>
                  </a:outerShdw>
                </a:effectLst>
                <a:latin typeface="Arial" charset="0"/>
              </a:defRPr>
            </a:lvl1pPr>
          </a:lstStyle>
          <a:p>
            <a:endParaRPr lang="en-US" altLang="en-US"/>
          </a:p>
        </p:txBody>
      </p:sp>
      <p:sp>
        <p:nvSpPr>
          <p:cNvPr id="183301" name="Rectangle 5"/>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b" anchorCtr="0" compatLnSpc="1">
            <a:prstTxWarp prst="textNoShape">
              <a:avLst/>
            </a:prstTxWarp>
          </a:bodyPr>
          <a:lstStyle>
            <a:lvl1pPr algn="ctr" defTabSz="1001713">
              <a:spcBef>
                <a:spcPct val="0"/>
              </a:spcBef>
              <a:buClrTx/>
              <a:buSzTx/>
              <a:buFontTx/>
              <a:buNone/>
              <a:defRPr sz="1600">
                <a:effectLst>
                  <a:outerShdw blurRad="38100" dist="38100" dir="2700000" algn="tl">
                    <a:srgbClr val="003366"/>
                  </a:outerShdw>
                </a:effectLst>
                <a:latin typeface="Arial" charset="0"/>
              </a:defRPr>
            </a:lvl1pPr>
          </a:lstStyle>
          <a:p>
            <a:endParaRPr lang="en-US" altLang="en-US"/>
          </a:p>
        </p:txBody>
      </p:sp>
      <p:sp>
        <p:nvSpPr>
          <p:cNvPr id="183302" name="Rectangle 6"/>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00302" tIns="50151" rIns="100302" bIns="50151" numCol="1" anchor="b" anchorCtr="0" compatLnSpc="1">
            <a:prstTxWarp prst="textNoShape">
              <a:avLst/>
            </a:prstTxWarp>
          </a:bodyPr>
          <a:lstStyle>
            <a:lvl1pPr algn="r" defTabSz="1001713">
              <a:spcBef>
                <a:spcPct val="0"/>
              </a:spcBef>
              <a:buClrTx/>
              <a:buSzTx/>
              <a:buFontTx/>
              <a:buNone/>
              <a:defRPr sz="1600">
                <a:effectLst>
                  <a:outerShdw blurRad="38100" dist="38100" dir="2700000" algn="tl">
                    <a:srgbClr val="003366"/>
                  </a:outerShdw>
                </a:effectLst>
                <a:latin typeface="Arial" charset="0"/>
              </a:defRPr>
            </a:lvl1pPr>
          </a:lstStyle>
          <a:p>
            <a:fld id="{9F3FD7E9-49D8-0B40-920E-7DA6C1E74405}" type="slidenum">
              <a:rPr lang="en-US" altLang="en-US"/>
              <a:pPr/>
              <a:t>‹#›</a:t>
            </a:fld>
            <a:endParaRPr lang="en-US" altLang="en-US"/>
          </a:p>
        </p:txBody>
      </p:sp>
    </p:spTree>
    <p:extLst>
      <p:ext uri="{BB962C8B-B14F-4D97-AF65-F5344CB8AC3E}">
        <p14:creationId xmlns:p14="http://schemas.microsoft.com/office/powerpoint/2010/main" val="1907517173"/>
      </p:ext>
    </p:extLst>
  </p:cSld>
  <p:clrMap bg1="dk2" tx1="lt1" bg2="dk1"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Lst>
  <p:txStyles>
    <p:titleStyle>
      <a:lvl1pPr algn="ctr" defTabSz="1001713" rtl="0" fontAlgn="base">
        <a:spcBef>
          <a:spcPct val="0"/>
        </a:spcBef>
        <a:spcAft>
          <a:spcPct val="0"/>
        </a:spcAft>
        <a:defRPr sz="4800" kern="1200">
          <a:solidFill>
            <a:srgbClr val="ED9719"/>
          </a:solidFill>
          <a:effectLst>
            <a:outerShdw blurRad="38100" dist="38100" dir="2700000" algn="tl">
              <a:srgbClr val="FFFFFF"/>
            </a:outerShdw>
          </a:effectLst>
          <a:latin typeface="+mj-lt"/>
          <a:ea typeface="+mj-ea"/>
          <a:cs typeface="+mj-cs"/>
        </a:defRPr>
      </a:lvl1pPr>
      <a:lvl2pPr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2pPr>
      <a:lvl3pPr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3pPr>
      <a:lvl4pPr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4pPr>
      <a:lvl5pPr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5pPr>
      <a:lvl6pPr marL="457200"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6pPr>
      <a:lvl7pPr marL="914400"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7pPr>
      <a:lvl8pPr marL="1371600"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8pPr>
      <a:lvl9pPr marL="1828800" algn="ctr" defTabSz="1001713" rtl="0" fontAlgn="base">
        <a:spcBef>
          <a:spcPct val="0"/>
        </a:spcBef>
        <a:spcAft>
          <a:spcPct val="0"/>
        </a:spcAft>
        <a:defRPr sz="4800">
          <a:solidFill>
            <a:srgbClr val="ED9719"/>
          </a:solidFill>
          <a:effectLst>
            <a:outerShdw blurRad="38100" dist="38100" dir="2700000" algn="tl">
              <a:srgbClr val="FFFFFF"/>
            </a:outerShdw>
          </a:effectLst>
          <a:latin typeface="Tahoma" charset="0"/>
        </a:defRPr>
      </a:lvl9pPr>
    </p:titleStyle>
    <p:bodyStyle>
      <a:lvl1pPr marL="376238" indent="-376238" algn="l" defTabSz="1001713" rtl="0" fontAlgn="base">
        <a:spcBef>
          <a:spcPct val="20000"/>
        </a:spcBef>
        <a:spcAft>
          <a:spcPct val="0"/>
        </a:spcAft>
        <a:buClr>
          <a:srgbClr val="ED9719"/>
        </a:buClr>
        <a:buSzPct val="65000"/>
        <a:buFont typeface="Wingdings" charset="2"/>
        <a:buChar char="n"/>
        <a:defRPr sz="3600" kern="1200">
          <a:solidFill>
            <a:schemeClr val="tx1"/>
          </a:solidFill>
          <a:effectLst>
            <a:outerShdw blurRad="38100" dist="38100" dir="2700000" algn="tl">
              <a:srgbClr val="003366"/>
            </a:outerShdw>
          </a:effectLst>
          <a:latin typeface="+mn-lt"/>
          <a:ea typeface="+mn-ea"/>
          <a:cs typeface="+mn-cs"/>
        </a:defRPr>
      </a:lvl1pPr>
      <a:lvl2pPr marL="814388" indent="-312738" algn="l" defTabSz="1001713" rtl="0" fontAlgn="base">
        <a:spcBef>
          <a:spcPct val="20000"/>
        </a:spcBef>
        <a:spcAft>
          <a:spcPct val="0"/>
        </a:spcAft>
        <a:buClr>
          <a:schemeClr val="folHlink"/>
        </a:buClr>
        <a:buSzPct val="65000"/>
        <a:buFont typeface="Wingdings" charset="2"/>
        <a:buChar char="n"/>
        <a:defRPr sz="3000" kern="1200">
          <a:solidFill>
            <a:schemeClr val="tx1"/>
          </a:solidFill>
          <a:effectLst>
            <a:outerShdw blurRad="38100" dist="38100" dir="2700000" algn="tl">
              <a:srgbClr val="003366"/>
            </a:outerShdw>
          </a:effectLst>
          <a:latin typeface="+mn-lt"/>
          <a:ea typeface="+mn-ea"/>
          <a:cs typeface="+mn-cs"/>
        </a:defRPr>
      </a:lvl2pPr>
      <a:lvl3pPr marL="1252538" indent="-250825" algn="l" defTabSz="1001713" rtl="0" fontAlgn="base">
        <a:spcBef>
          <a:spcPct val="20000"/>
        </a:spcBef>
        <a:spcAft>
          <a:spcPct val="0"/>
        </a:spcAft>
        <a:buClr>
          <a:schemeClr val="hlink"/>
        </a:buClr>
        <a:buSzPct val="65000"/>
        <a:buFont typeface="Wingdings" charset="2"/>
        <a:buChar char="n"/>
        <a:defRPr sz="2600" kern="1200">
          <a:solidFill>
            <a:schemeClr val="tx1"/>
          </a:solidFill>
          <a:effectLst>
            <a:outerShdw blurRad="38100" dist="38100" dir="2700000" algn="tl">
              <a:srgbClr val="003366"/>
            </a:outerShdw>
          </a:effectLst>
          <a:latin typeface="+mn-lt"/>
          <a:ea typeface="+mn-ea"/>
          <a:cs typeface="+mn-cs"/>
        </a:defRPr>
      </a:lvl3pPr>
      <a:lvl4pPr marL="1755775" indent="-250825" algn="l" defTabSz="1001713" rtl="0" fontAlgn="base">
        <a:spcBef>
          <a:spcPct val="20000"/>
        </a:spcBef>
        <a:spcAft>
          <a:spcPct val="0"/>
        </a:spcAft>
        <a:buClr>
          <a:schemeClr val="folHlink"/>
        </a:buClr>
        <a:buSzPct val="65000"/>
        <a:buFont typeface="Wingdings" charset="2"/>
        <a:buChar char="n"/>
        <a:defRPr sz="2200" kern="1200">
          <a:solidFill>
            <a:schemeClr val="tx1"/>
          </a:solidFill>
          <a:effectLst>
            <a:outerShdw blurRad="38100" dist="38100" dir="2700000" algn="tl">
              <a:srgbClr val="003366"/>
            </a:outerShdw>
          </a:effectLst>
          <a:latin typeface="+mn-lt"/>
          <a:ea typeface="+mn-ea"/>
          <a:cs typeface="+mn-cs"/>
        </a:defRPr>
      </a:lvl4pPr>
      <a:lvl5pPr marL="2257425" indent="-250825" algn="l" defTabSz="1001713" rtl="0" fontAlgn="base">
        <a:spcBef>
          <a:spcPct val="20000"/>
        </a:spcBef>
        <a:spcAft>
          <a:spcPct val="0"/>
        </a:spcAft>
        <a:buClr>
          <a:schemeClr val="hlink"/>
        </a:buClr>
        <a:buSzPct val="65000"/>
        <a:buFont typeface="Wingdings" charset="2"/>
        <a:buChar char="n"/>
        <a:defRPr sz="2200" kern="1200">
          <a:solidFill>
            <a:schemeClr val="tx1"/>
          </a:solidFill>
          <a:effectLst>
            <a:outerShdw blurRad="38100" dist="38100" dir="2700000" algn="tl">
              <a:srgbClr val="003366"/>
            </a:outerShdw>
          </a:effectLst>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E9BF59-584A-1D18-C917-0AABC58C8D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5265906-DF9F-8FBB-099E-BEE05F575A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BB9969A-976F-B5E0-4B38-43FD1A8316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9F279-C98B-7444-884C-05348230573B}" type="datetimeFigureOut">
              <a:rPr lang="en-US" smtClean="0"/>
              <a:t>2/14/24</a:t>
            </a:fld>
            <a:endParaRPr lang="en-US"/>
          </a:p>
        </p:txBody>
      </p:sp>
      <p:sp>
        <p:nvSpPr>
          <p:cNvPr id="5" name="Footer Placeholder 4">
            <a:extLst>
              <a:ext uri="{FF2B5EF4-FFF2-40B4-BE49-F238E27FC236}">
                <a16:creationId xmlns:a16="http://schemas.microsoft.com/office/drawing/2014/main" id="{BE7C158F-6421-84E7-5DB2-9C4CB2AE84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F090F4A-E940-6141-5723-49B61EB794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1FD059-F111-A44F-A689-190267E30541}" type="slidenum">
              <a:rPr lang="en-US" smtClean="0"/>
              <a:t>‹#›</a:t>
            </a:fld>
            <a:endParaRPr lang="en-US"/>
          </a:p>
        </p:txBody>
      </p:sp>
    </p:spTree>
    <p:extLst>
      <p:ext uri="{BB962C8B-B14F-4D97-AF65-F5344CB8AC3E}">
        <p14:creationId xmlns:p14="http://schemas.microsoft.com/office/powerpoint/2010/main" val="1952913496"/>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0.png"/><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0.png"/><Relationship Id="rId4" Type="http://schemas.openxmlformats.org/officeDocument/2006/relationships/image" Target="../media/image1.emf"/></Relationships>
</file>

<file path=ppt/slides/_rels/slide1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image" Target="../media/image23.png"/><Relationship Id="rId7" Type="http://schemas.openxmlformats.org/officeDocument/2006/relationships/slide" Target="slide4.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7.jpg"/></Relationships>
</file>

<file path=ppt/slides/_rels/slide14.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8.png"/><Relationship Id="rId7"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image" Target="../media/image26.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28.png"/><Relationship Id="rId7"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image" Target="../media/image26.png"/><Relationship Id="rId4" Type="http://schemas.openxmlformats.org/officeDocument/2006/relationships/image" Target="../media/image29.png"/><Relationship Id="rId9"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twiki.cern.ch/NTOFPublic/ListOfPublications" TargetMode="External"/><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26.png"/><Relationship Id="rId2" Type="http://schemas.openxmlformats.org/officeDocument/2006/relationships/image" Target="../media/image34.jpg"/><Relationship Id="rId1" Type="http://schemas.openxmlformats.org/officeDocument/2006/relationships/slideLayout" Target="../slideLayouts/slideLayout13.xml"/><Relationship Id="rId6" Type="http://schemas.openxmlformats.org/officeDocument/2006/relationships/image" Target="../media/image1.emf"/><Relationship Id="rId5" Type="http://schemas.openxmlformats.org/officeDocument/2006/relationships/image" Target="../media/image37.jpeg"/><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41.emf"/><Relationship Id="rId2"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1.emf"/><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2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Layout" Target="../slideLayouts/slideLayout1.xml"/><Relationship Id="rId6" Type="http://schemas.openxmlformats.org/officeDocument/2006/relationships/image" Target="cid:image001.png@01D320E2.520EB670" TargetMode="External"/><Relationship Id="rId5" Type="http://schemas.openxmlformats.org/officeDocument/2006/relationships/image" Target="../media/image43.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1.emf"/><Relationship Id="rId7" Type="http://schemas.openxmlformats.org/officeDocument/2006/relationships/image" Target="../media/image44.png"/><Relationship Id="rId2" Type="http://schemas.openxmlformats.org/officeDocument/2006/relationships/image" Target="../media/image42.png"/><Relationship Id="rId1" Type="http://schemas.openxmlformats.org/officeDocument/2006/relationships/slideLayout" Target="../slideLayouts/slideLayout1.xml"/><Relationship Id="rId6" Type="http://schemas.openxmlformats.org/officeDocument/2006/relationships/image" Target="cid:image001.png@01D320E2.520EB670" TargetMode="External"/><Relationship Id="rId5" Type="http://schemas.openxmlformats.org/officeDocument/2006/relationships/image" Target="../media/image43.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hyperlink" Target="https://cds.cern.ch/record/2872442?ln=en"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emf"/></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emf"/><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3.png"/><Relationship Id="rId5" Type="http://schemas.openxmlformats.org/officeDocument/2006/relationships/image" Target="../media/image16.png"/><Relationship Id="rId4"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1.emf"/><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1.emf"/><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5.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1.emf"/><Relationship Id="rId4" Type="http://schemas.openxmlformats.org/officeDocument/2006/relationships/image" Target="../media/image54.png"/></Relationships>
</file>

<file path=ppt/slides/_rels/slide3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slide" Target="slide22.xm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15.xml"/><Relationship Id="rId5" Type="http://schemas.openxmlformats.org/officeDocument/2006/relationships/image" Target="../media/image58.png"/><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5.xml"/><Relationship Id="rId1" Type="http://schemas.openxmlformats.org/officeDocument/2006/relationships/slideLayout" Target="../slideLayouts/slideLayout15.xml"/><Relationship Id="rId5" Type="http://schemas.openxmlformats.org/officeDocument/2006/relationships/slide" Target="slide43.xml"/><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26.png"/><Relationship Id="rId1" Type="http://schemas.openxmlformats.org/officeDocument/2006/relationships/slideLayout" Target="../slideLayouts/slideLayout31.xml"/><Relationship Id="rId5" Type="http://schemas.openxmlformats.org/officeDocument/2006/relationships/image" Target="../media/image1.emf"/><Relationship Id="rId4" Type="http://schemas.openxmlformats.org/officeDocument/2006/relationships/image" Target="../media/image60.png"/></Relationships>
</file>

<file path=ppt/slides/_rels/slide42.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2.png"/><Relationship Id="rId2" Type="http://schemas.openxmlformats.org/officeDocument/2006/relationships/image" Target="../media/image26.png"/><Relationship Id="rId1" Type="http://schemas.openxmlformats.org/officeDocument/2006/relationships/slideLayout" Target="../slideLayouts/slideLayout31.xml"/><Relationship Id="rId6" Type="http://schemas.openxmlformats.org/officeDocument/2006/relationships/image" Target="../media/image61.png"/><Relationship Id="rId5" Type="http://schemas.openxmlformats.org/officeDocument/2006/relationships/image" Target="../media/image1.emf"/><Relationship Id="rId4" Type="http://schemas.openxmlformats.org/officeDocument/2006/relationships/image" Target="../media/image60.png"/></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Layout" Target="../slideLayouts/slideLayout31.xml"/></Relationships>
</file>

<file path=ppt/slides/_rels/slide4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41.emf"/><Relationship Id="rId2"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1.emf"/><Relationship Id="rId4" Type="http://schemas.openxmlformats.org/officeDocument/2006/relationships/image" Target="../media/image39.png"/></Relationships>
</file>

<file path=ppt/slides/_rels/slide4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63.emf"/><Relationship Id="rId4" Type="http://schemas.openxmlformats.org/officeDocument/2006/relationships/image" Target="../media/image39.png"/></Relationships>
</file>

<file path=ppt/slides/_rels/slide4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64.emf"/><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016/j.ppnp.2018.02.002" TargetMode="Externa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hyperlink" Target="https://doi.org/10.1103/PhysRevAccelBeams.24.093001" TargetMode="Externa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2EB4B02-1437-7F44-8EB9-388628D84F53}"/>
              </a:ext>
            </a:extLst>
          </p:cNvPr>
          <p:cNvPicPr>
            <a:picLocks noChangeAspect="1"/>
          </p:cNvPicPr>
          <p:nvPr/>
        </p:nvPicPr>
        <p:blipFill>
          <a:blip r:embed="rId3"/>
          <a:stretch>
            <a:fillRect/>
          </a:stretch>
        </p:blipFill>
        <p:spPr>
          <a:xfrm>
            <a:off x="0" y="675310"/>
            <a:ext cx="7194637" cy="5025919"/>
          </a:xfrm>
          <a:prstGeom prst="rect">
            <a:avLst/>
          </a:prstGeom>
        </p:spPr>
      </p:pic>
      <p:sp>
        <p:nvSpPr>
          <p:cNvPr id="5" name="TextBox 4">
            <a:extLst>
              <a:ext uri="{FF2B5EF4-FFF2-40B4-BE49-F238E27FC236}">
                <a16:creationId xmlns:a16="http://schemas.microsoft.com/office/drawing/2014/main" id="{E1672304-4D2F-E342-9CC2-603F7B397AA9}"/>
              </a:ext>
            </a:extLst>
          </p:cNvPr>
          <p:cNvSpPr txBox="1"/>
          <p:nvPr/>
        </p:nvSpPr>
        <p:spPr>
          <a:xfrm>
            <a:off x="7695192" y="6456080"/>
            <a:ext cx="4496808" cy="369332"/>
          </a:xfrm>
          <a:prstGeom prst="rect">
            <a:avLst/>
          </a:prstGeom>
          <a:noFill/>
        </p:spPr>
        <p:txBody>
          <a:bodyPr wrap="none" rtlCol="0">
            <a:spAutoFit/>
          </a:bodyPr>
          <a:lstStyle/>
          <a:p>
            <a:r>
              <a:rPr lang="en-US" dirty="0"/>
              <a:t>Visit of ENEA delegation, 13-14 February 2024</a:t>
            </a:r>
          </a:p>
        </p:txBody>
      </p:sp>
      <p:sp>
        <p:nvSpPr>
          <p:cNvPr id="2" name="TextBox 1">
            <a:extLst>
              <a:ext uri="{FF2B5EF4-FFF2-40B4-BE49-F238E27FC236}">
                <a16:creationId xmlns:a16="http://schemas.microsoft.com/office/drawing/2014/main" id="{5D11C010-2A5B-EE4C-A0F6-0E6A7FC0D11A}"/>
              </a:ext>
            </a:extLst>
          </p:cNvPr>
          <p:cNvSpPr txBox="1"/>
          <p:nvPr/>
        </p:nvSpPr>
        <p:spPr>
          <a:xfrm>
            <a:off x="110114" y="5863745"/>
            <a:ext cx="5327677" cy="830997"/>
          </a:xfrm>
          <a:prstGeom prst="rect">
            <a:avLst/>
          </a:prstGeom>
          <a:noFill/>
        </p:spPr>
        <p:txBody>
          <a:bodyPr wrap="none" rtlCol="0">
            <a:spAutoFit/>
          </a:bodyPr>
          <a:lstStyle/>
          <a:p>
            <a:r>
              <a:rPr lang="en-US" sz="2400" dirty="0"/>
              <a:t>Alberto Mengoni</a:t>
            </a:r>
          </a:p>
          <a:p>
            <a:r>
              <a:rPr lang="en-US" sz="2400" dirty="0"/>
              <a:t>spokesperson of the n_TOF Collaboration</a:t>
            </a:r>
          </a:p>
        </p:txBody>
      </p:sp>
      <p:pic>
        <p:nvPicPr>
          <p:cNvPr id="9" name="Picture 8" descr="A blue logo with text&#10;&#10;Description automatically generated">
            <a:extLst>
              <a:ext uri="{FF2B5EF4-FFF2-40B4-BE49-F238E27FC236}">
                <a16:creationId xmlns:a16="http://schemas.microsoft.com/office/drawing/2014/main" id="{0E9E70C9-4A97-EB19-B6AC-F1976963D802}"/>
              </a:ext>
            </a:extLst>
          </p:cNvPr>
          <p:cNvPicPr>
            <a:picLocks noChangeAspect="1"/>
          </p:cNvPicPr>
          <p:nvPr/>
        </p:nvPicPr>
        <p:blipFill>
          <a:blip r:embed="rId4"/>
          <a:stretch>
            <a:fillRect/>
          </a:stretch>
        </p:blipFill>
        <p:spPr>
          <a:xfrm>
            <a:off x="9211549" y="32588"/>
            <a:ext cx="2819400" cy="2743200"/>
          </a:xfrm>
          <a:prstGeom prst="rect">
            <a:avLst/>
          </a:prstGeom>
        </p:spPr>
      </p:pic>
    </p:spTree>
    <p:extLst>
      <p:ext uri="{BB962C8B-B14F-4D97-AF65-F5344CB8AC3E}">
        <p14:creationId xmlns:p14="http://schemas.microsoft.com/office/powerpoint/2010/main" val="2292327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EB4092-EA8A-F67E-9CAF-48A42B6EBB89}"/>
              </a:ext>
            </a:extLst>
          </p:cNvPr>
          <p:cNvPicPr>
            <a:picLocks noChangeAspect="1"/>
          </p:cNvPicPr>
          <p:nvPr/>
        </p:nvPicPr>
        <p:blipFill>
          <a:blip r:embed="rId3"/>
          <a:stretch>
            <a:fillRect/>
          </a:stretch>
        </p:blipFill>
        <p:spPr>
          <a:xfrm>
            <a:off x="10739023" y="5815577"/>
            <a:ext cx="1449696" cy="1012707"/>
          </a:xfrm>
          <a:prstGeom prst="rect">
            <a:avLst/>
          </a:prstGeom>
        </p:spPr>
      </p:pic>
      <p:pic>
        <p:nvPicPr>
          <p:cNvPr id="1489931" name="Picture 11">
            <a:extLst>
              <a:ext uri="{FF2B5EF4-FFF2-40B4-BE49-F238E27FC236}">
                <a16:creationId xmlns:a16="http://schemas.microsoft.com/office/drawing/2014/main" id="{D357370C-6C4B-78E2-A99D-B7511CE1F3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969964"/>
            <a:ext cx="7924800" cy="581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89932" name="Text Box 12">
            <a:extLst>
              <a:ext uri="{FF2B5EF4-FFF2-40B4-BE49-F238E27FC236}">
                <a16:creationId xmlns:a16="http://schemas.microsoft.com/office/drawing/2014/main" id="{BBDD187C-5913-C8E1-7DA3-FA88BC4DF843}"/>
              </a:ext>
            </a:extLst>
          </p:cNvPr>
          <p:cNvSpPr txBox="1">
            <a:spLocks noChangeArrowheads="1"/>
          </p:cNvSpPr>
          <p:nvPr/>
        </p:nvSpPr>
        <p:spPr bwMode="auto">
          <a:xfrm>
            <a:off x="10009844" y="4967944"/>
            <a:ext cx="213391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19075">
              <a:spcBef>
                <a:spcPct val="0"/>
              </a:spcBef>
              <a:defRPr>
                <a:solidFill>
                  <a:schemeClr val="tx1"/>
                </a:solidFill>
                <a:latin typeface="Arial" panose="020B0604020202020204" pitchFamily="34" charset="0"/>
              </a:defRPr>
            </a:lvl1pPr>
            <a:lvl2pPr defTabSz="219075">
              <a:spcBef>
                <a:spcPct val="0"/>
              </a:spcBef>
              <a:defRPr>
                <a:solidFill>
                  <a:schemeClr val="tx1"/>
                </a:solidFill>
                <a:latin typeface="Arial" panose="020B0604020202020204" pitchFamily="34" charset="0"/>
              </a:defRPr>
            </a:lvl2pPr>
            <a:lvl3pPr defTabSz="219075">
              <a:spcBef>
                <a:spcPct val="0"/>
              </a:spcBef>
              <a:defRPr>
                <a:solidFill>
                  <a:schemeClr val="tx1"/>
                </a:solidFill>
                <a:latin typeface="Arial" panose="020B0604020202020204" pitchFamily="34" charset="0"/>
              </a:defRPr>
            </a:lvl3pPr>
            <a:lvl4pPr defTabSz="219075">
              <a:spcBef>
                <a:spcPct val="0"/>
              </a:spcBef>
              <a:defRPr>
                <a:solidFill>
                  <a:schemeClr val="tx1"/>
                </a:solidFill>
                <a:latin typeface="Arial" panose="020B0604020202020204" pitchFamily="34" charset="0"/>
              </a:defRPr>
            </a:lvl4pPr>
            <a:lvl5pPr defTabSz="219075">
              <a:spcBef>
                <a:spcPct val="0"/>
              </a:spcBef>
              <a:defRPr>
                <a:solidFill>
                  <a:schemeClr val="tx1"/>
                </a:solidFill>
                <a:latin typeface="Arial" panose="020B0604020202020204" pitchFamily="34" charset="0"/>
              </a:defRPr>
            </a:lvl5pPr>
            <a:lvl6pPr defTabSz="219075" fontAlgn="base">
              <a:spcBef>
                <a:spcPct val="0"/>
              </a:spcBef>
              <a:spcAft>
                <a:spcPct val="0"/>
              </a:spcAft>
              <a:defRPr>
                <a:solidFill>
                  <a:schemeClr val="tx1"/>
                </a:solidFill>
                <a:latin typeface="Arial" panose="020B0604020202020204" pitchFamily="34" charset="0"/>
              </a:defRPr>
            </a:lvl6pPr>
            <a:lvl7pPr defTabSz="219075" fontAlgn="base">
              <a:spcBef>
                <a:spcPct val="0"/>
              </a:spcBef>
              <a:spcAft>
                <a:spcPct val="0"/>
              </a:spcAft>
              <a:defRPr>
                <a:solidFill>
                  <a:schemeClr val="tx1"/>
                </a:solidFill>
                <a:latin typeface="Arial" panose="020B0604020202020204" pitchFamily="34" charset="0"/>
              </a:defRPr>
            </a:lvl7pPr>
            <a:lvl8pPr defTabSz="219075" fontAlgn="base">
              <a:spcBef>
                <a:spcPct val="0"/>
              </a:spcBef>
              <a:spcAft>
                <a:spcPct val="0"/>
              </a:spcAft>
              <a:defRPr>
                <a:solidFill>
                  <a:schemeClr val="tx1"/>
                </a:solidFill>
                <a:latin typeface="Arial" panose="020B0604020202020204" pitchFamily="34" charset="0"/>
              </a:defRPr>
            </a:lvl8pPr>
            <a:lvl9pPr defTabSz="219075" fontAlgn="base">
              <a:spcBef>
                <a:spcPct val="0"/>
              </a:spcBef>
              <a:spcAft>
                <a:spcPct val="0"/>
              </a:spcAft>
              <a:defRPr>
                <a:solidFill>
                  <a:schemeClr val="tx1"/>
                </a:solidFill>
                <a:latin typeface="Arial" panose="020B0604020202020204" pitchFamily="34" charset="0"/>
              </a:defRPr>
            </a:lvl9pPr>
          </a:lstStyle>
          <a:p>
            <a:pPr eaLnBrk="0" hangingPunct="0">
              <a:buClrTx/>
              <a:buSzTx/>
              <a:buFontTx/>
              <a:buNone/>
            </a:pPr>
            <a:r>
              <a:rPr lang="en-US" altLang="en-CH" sz="1400" dirty="0"/>
              <a:t>source: C Rubbia (2001)</a:t>
            </a:r>
          </a:p>
        </p:txBody>
      </p:sp>
      <p:sp>
        <p:nvSpPr>
          <p:cNvPr id="4" name="TextBox 3">
            <a:extLst>
              <a:ext uri="{FF2B5EF4-FFF2-40B4-BE49-F238E27FC236}">
                <a16:creationId xmlns:a16="http://schemas.microsoft.com/office/drawing/2014/main" id="{ABC0378A-0323-CA48-C5D2-98239F22D70C}"/>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Fast neutrons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3" name="Picture 2" descr="CERN | Qualia Analytics">
            <a:extLst>
              <a:ext uri="{FF2B5EF4-FFF2-40B4-BE49-F238E27FC236}">
                <a16:creationId xmlns:a16="http://schemas.microsoft.com/office/drawing/2014/main" id="{781CB2AC-642A-89EF-4508-BBEB9563CE8D}"/>
              </a:ext>
            </a:extLst>
          </p:cNvPr>
          <p:cNvPicPr>
            <a:picLocks noChangeAspect="1" noChangeArrowheads="1"/>
          </p:cNvPicPr>
          <p:nvPr/>
        </p:nvPicPr>
        <p:blipFill rotWithShape="1">
          <a:blip r:embed="rId5">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5493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4AD08-32C0-8E84-F7BC-A66966DF3C1A}"/>
            </a:ext>
          </a:extLst>
        </p:cNvPr>
        <p:cNvGrpSpPr/>
        <p:nvPr/>
      </p:nvGrpSpPr>
      <p:grpSpPr>
        <a:xfrm>
          <a:off x="0" y="0"/>
          <a:ext cx="0" cy="0"/>
          <a:chOff x="0" y="0"/>
          <a:chExt cx="0" cy="0"/>
        </a:xfrm>
      </p:grpSpPr>
      <p:pic>
        <p:nvPicPr>
          <p:cNvPr id="5" name="Picture 4" descr="A graph of a number of electrons&#10;&#10;Description automatically generated">
            <a:extLst>
              <a:ext uri="{FF2B5EF4-FFF2-40B4-BE49-F238E27FC236}">
                <a16:creationId xmlns:a16="http://schemas.microsoft.com/office/drawing/2014/main" id="{2E6163C6-CA1B-AD5C-811A-F48DE40A7901}"/>
              </a:ext>
            </a:extLst>
          </p:cNvPr>
          <p:cNvPicPr>
            <a:picLocks noChangeAspect="1"/>
          </p:cNvPicPr>
          <p:nvPr/>
        </p:nvPicPr>
        <p:blipFill rotWithShape="1">
          <a:blip r:embed="rId3"/>
          <a:srcRect l="7683" r="8950"/>
          <a:stretch/>
        </p:blipFill>
        <p:spPr>
          <a:xfrm>
            <a:off x="6393693" y="1401225"/>
            <a:ext cx="5442208" cy="4732583"/>
          </a:xfrm>
          <a:prstGeom prst="rect">
            <a:avLst/>
          </a:prstGeom>
        </p:spPr>
      </p:pic>
      <p:sp>
        <p:nvSpPr>
          <p:cNvPr id="3" name="TextBox 2">
            <a:extLst>
              <a:ext uri="{FF2B5EF4-FFF2-40B4-BE49-F238E27FC236}">
                <a16:creationId xmlns:a16="http://schemas.microsoft.com/office/drawing/2014/main" id="{8DCD80E6-5095-43F0-65F6-3DEEF70982B8}"/>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2" name="Picture 1">
            <a:extLst>
              <a:ext uri="{FF2B5EF4-FFF2-40B4-BE49-F238E27FC236}">
                <a16:creationId xmlns:a16="http://schemas.microsoft.com/office/drawing/2014/main" id="{FAF7EB0C-1D78-5A69-23D0-CD21D99FEDC3}"/>
              </a:ext>
            </a:extLst>
          </p:cNvPr>
          <p:cNvPicPr>
            <a:picLocks noChangeAspect="1"/>
          </p:cNvPicPr>
          <p:nvPr/>
        </p:nvPicPr>
        <p:blipFill>
          <a:blip r:embed="rId4"/>
          <a:stretch>
            <a:fillRect/>
          </a:stretch>
        </p:blipFill>
        <p:spPr>
          <a:xfrm>
            <a:off x="10739023" y="5815577"/>
            <a:ext cx="1449696" cy="1012707"/>
          </a:xfrm>
          <a:prstGeom prst="rect">
            <a:avLst/>
          </a:prstGeom>
        </p:spPr>
      </p:pic>
      <p:pic>
        <p:nvPicPr>
          <p:cNvPr id="7" name="Picture 6" descr="A graph of a number of electrons&#10;&#10;Description automatically generated">
            <a:extLst>
              <a:ext uri="{FF2B5EF4-FFF2-40B4-BE49-F238E27FC236}">
                <a16:creationId xmlns:a16="http://schemas.microsoft.com/office/drawing/2014/main" id="{1F49F7A9-35A2-9478-5037-45784EE97C3E}"/>
              </a:ext>
            </a:extLst>
          </p:cNvPr>
          <p:cNvPicPr>
            <a:picLocks noChangeAspect="1"/>
          </p:cNvPicPr>
          <p:nvPr/>
        </p:nvPicPr>
        <p:blipFill rotWithShape="1">
          <a:blip r:embed="rId5"/>
          <a:srcRect l="6027" t="2430" r="4520"/>
          <a:stretch/>
        </p:blipFill>
        <p:spPr>
          <a:xfrm>
            <a:off x="824395" y="1634678"/>
            <a:ext cx="5271605" cy="4412446"/>
          </a:xfrm>
          <a:prstGeom prst="rect">
            <a:avLst/>
          </a:prstGeom>
        </p:spPr>
      </p:pic>
      <p:sp>
        <p:nvSpPr>
          <p:cNvPr id="11" name="TextBox 10">
            <a:extLst>
              <a:ext uri="{FF2B5EF4-FFF2-40B4-BE49-F238E27FC236}">
                <a16:creationId xmlns:a16="http://schemas.microsoft.com/office/drawing/2014/main" id="{60A92199-09C0-9915-B52E-A80EE7331692}"/>
              </a:ext>
            </a:extLst>
          </p:cNvPr>
          <p:cNvSpPr txBox="1"/>
          <p:nvPr/>
        </p:nvSpPr>
        <p:spPr>
          <a:xfrm>
            <a:off x="450580" y="198029"/>
            <a:ext cx="3049366"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245</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Cm(</a:t>
            </a:r>
            <a:r>
              <a:rPr lang="en-US" sz="4400" dirty="0" err="1">
                <a:solidFill>
                  <a:srgbClr val="1A63A0"/>
                </a:solidFill>
                <a:effectLst>
                  <a:outerShdw blurRad="50800" dist="38100" dir="2700000" algn="tl" rotWithShape="0">
                    <a:prstClr val="black">
                      <a:alpha val="40000"/>
                    </a:prstClr>
                  </a:outerShdw>
                </a:effectLst>
                <a:latin typeface="Roboto" panose="02000000000000000000" pitchFamily="2" charset="0"/>
              </a:rPr>
              <a:t>n,f</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12" name="TextBox 11">
            <a:extLst>
              <a:ext uri="{FF2B5EF4-FFF2-40B4-BE49-F238E27FC236}">
                <a16:creationId xmlns:a16="http://schemas.microsoft.com/office/drawing/2014/main" id="{CB241D1C-3AFD-2375-E8D6-BB82E58487BB}"/>
              </a:ext>
            </a:extLst>
          </p:cNvPr>
          <p:cNvSpPr txBox="1"/>
          <p:nvPr/>
        </p:nvSpPr>
        <p:spPr>
          <a:xfrm>
            <a:off x="1556625" y="967698"/>
            <a:ext cx="3886641" cy="646331"/>
          </a:xfrm>
          <a:prstGeom prst="rect">
            <a:avLst/>
          </a:prstGeom>
          <a:noFill/>
        </p:spPr>
        <p:txBody>
          <a:bodyPr wrap="none" rtlCol="0">
            <a:spAutoFit/>
          </a:bodyPr>
          <a:lstStyle/>
          <a:p>
            <a:r>
              <a:rPr lang="en-US" dirty="0"/>
              <a:t>Previously available data obtained only </a:t>
            </a:r>
          </a:p>
          <a:p>
            <a:r>
              <a:rPr lang="en-US" dirty="0"/>
              <a:t>with low-resolution experiments…</a:t>
            </a:r>
          </a:p>
        </p:txBody>
      </p:sp>
      <p:sp>
        <p:nvSpPr>
          <p:cNvPr id="13" name="TextBox 12">
            <a:extLst>
              <a:ext uri="{FF2B5EF4-FFF2-40B4-BE49-F238E27FC236}">
                <a16:creationId xmlns:a16="http://schemas.microsoft.com/office/drawing/2014/main" id="{B6318188-71D1-4968-735B-2D9D741323C0}"/>
              </a:ext>
            </a:extLst>
          </p:cNvPr>
          <p:cNvSpPr txBox="1"/>
          <p:nvPr/>
        </p:nvSpPr>
        <p:spPr>
          <a:xfrm>
            <a:off x="7019222" y="1031893"/>
            <a:ext cx="2933560" cy="369332"/>
          </a:xfrm>
          <a:prstGeom prst="rect">
            <a:avLst/>
          </a:prstGeom>
          <a:noFill/>
        </p:spPr>
        <p:txBody>
          <a:bodyPr wrap="none" rtlCol="0">
            <a:spAutoFit/>
          </a:bodyPr>
          <a:lstStyle/>
          <a:p>
            <a:r>
              <a:rPr lang="en-US" dirty="0"/>
              <a:t>… or with nuclear explosions!</a:t>
            </a:r>
          </a:p>
        </p:txBody>
      </p:sp>
      <p:pic>
        <p:nvPicPr>
          <p:cNvPr id="9" name="Picture 2" descr="CERN | Qualia Analytics">
            <a:extLst>
              <a:ext uri="{FF2B5EF4-FFF2-40B4-BE49-F238E27FC236}">
                <a16:creationId xmlns:a16="http://schemas.microsoft.com/office/drawing/2014/main" id="{C98AC9ED-9C0E-FCE6-3A48-55EBFF2B0F0E}"/>
              </a:ext>
            </a:extLst>
          </p:cNvPr>
          <p:cNvPicPr>
            <a:picLocks noChangeAspect="1" noChangeArrowheads="1"/>
          </p:cNvPicPr>
          <p:nvPr/>
        </p:nvPicPr>
        <p:blipFill rotWithShape="1">
          <a:blip r:embed="rId6">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INFN">
            <a:extLst>
              <a:ext uri="{FF2B5EF4-FFF2-40B4-BE49-F238E27FC236}">
                <a16:creationId xmlns:a16="http://schemas.microsoft.com/office/drawing/2014/main" id="{F9D4E4E4-867B-9ADE-6E89-0C9D8C8FB2E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68133"/>
          <a:stretch/>
        </p:blipFill>
        <p:spPr bwMode="auto">
          <a:xfrm>
            <a:off x="9446070" y="5972208"/>
            <a:ext cx="1449697" cy="699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820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B22A9-C379-0382-9978-59B2D325A5C7}"/>
            </a:ext>
          </a:extLst>
        </p:cNvPr>
        <p:cNvGrpSpPr/>
        <p:nvPr/>
      </p:nvGrpSpPr>
      <p:grpSpPr>
        <a:xfrm>
          <a:off x="0" y="0"/>
          <a:ext cx="0" cy="0"/>
          <a:chOff x="0" y="0"/>
          <a:chExt cx="0" cy="0"/>
        </a:xfrm>
      </p:grpSpPr>
      <p:pic>
        <p:nvPicPr>
          <p:cNvPr id="5" name="Picture 4" descr="A graph of a number of electrons&#10;&#10;Description automatically generated">
            <a:extLst>
              <a:ext uri="{FF2B5EF4-FFF2-40B4-BE49-F238E27FC236}">
                <a16:creationId xmlns:a16="http://schemas.microsoft.com/office/drawing/2014/main" id="{047DE919-8AFD-752F-AA92-B5407286065B}"/>
              </a:ext>
            </a:extLst>
          </p:cNvPr>
          <p:cNvPicPr>
            <a:picLocks noChangeAspect="1"/>
          </p:cNvPicPr>
          <p:nvPr/>
        </p:nvPicPr>
        <p:blipFill rotWithShape="1">
          <a:blip r:embed="rId3"/>
          <a:srcRect l="7683" r="8950"/>
          <a:stretch/>
        </p:blipFill>
        <p:spPr>
          <a:xfrm>
            <a:off x="6393693" y="1401225"/>
            <a:ext cx="5442208" cy="4732583"/>
          </a:xfrm>
          <a:prstGeom prst="rect">
            <a:avLst/>
          </a:prstGeom>
        </p:spPr>
      </p:pic>
      <p:sp>
        <p:nvSpPr>
          <p:cNvPr id="3" name="TextBox 2">
            <a:extLst>
              <a:ext uri="{FF2B5EF4-FFF2-40B4-BE49-F238E27FC236}">
                <a16:creationId xmlns:a16="http://schemas.microsoft.com/office/drawing/2014/main" id="{1E74FCEC-12DA-87D1-8D24-8702C4E257C9}"/>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2" name="Picture 1">
            <a:extLst>
              <a:ext uri="{FF2B5EF4-FFF2-40B4-BE49-F238E27FC236}">
                <a16:creationId xmlns:a16="http://schemas.microsoft.com/office/drawing/2014/main" id="{7231595D-E646-2C15-21A1-5F5CFE6DBB0E}"/>
              </a:ext>
            </a:extLst>
          </p:cNvPr>
          <p:cNvPicPr>
            <a:picLocks noChangeAspect="1"/>
          </p:cNvPicPr>
          <p:nvPr/>
        </p:nvPicPr>
        <p:blipFill>
          <a:blip r:embed="rId4"/>
          <a:stretch>
            <a:fillRect/>
          </a:stretch>
        </p:blipFill>
        <p:spPr>
          <a:xfrm>
            <a:off x="10739023" y="5815577"/>
            <a:ext cx="1449696" cy="1012707"/>
          </a:xfrm>
          <a:prstGeom prst="rect">
            <a:avLst/>
          </a:prstGeom>
        </p:spPr>
      </p:pic>
      <p:pic>
        <p:nvPicPr>
          <p:cNvPr id="7" name="Picture 6" descr="A graph of a number of electrons&#10;&#10;Description automatically generated">
            <a:extLst>
              <a:ext uri="{FF2B5EF4-FFF2-40B4-BE49-F238E27FC236}">
                <a16:creationId xmlns:a16="http://schemas.microsoft.com/office/drawing/2014/main" id="{DDBAFD9B-D82D-3074-D008-F2E97A59A3BD}"/>
              </a:ext>
            </a:extLst>
          </p:cNvPr>
          <p:cNvPicPr>
            <a:picLocks noChangeAspect="1"/>
          </p:cNvPicPr>
          <p:nvPr/>
        </p:nvPicPr>
        <p:blipFill rotWithShape="1">
          <a:blip r:embed="rId5"/>
          <a:srcRect l="6027" t="2430" r="4520"/>
          <a:stretch/>
        </p:blipFill>
        <p:spPr>
          <a:xfrm>
            <a:off x="824395" y="1634678"/>
            <a:ext cx="5271605" cy="4412446"/>
          </a:xfrm>
          <a:prstGeom prst="rect">
            <a:avLst/>
          </a:prstGeom>
        </p:spPr>
      </p:pic>
      <p:sp>
        <p:nvSpPr>
          <p:cNvPr id="11" name="TextBox 10">
            <a:extLst>
              <a:ext uri="{FF2B5EF4-FFF2-40B4-BE49-F238E27FC236}">
                <a16:creationId xmlns:a16="http://schemas.microsoft.com/office/drawing/2014/main" id="{50F5EDED-4781-0B43-B277-06D4883E863B}"/>
              </a:ext>
            </a:extLst>
          </p:cNvPr>
          <p:cNvSpPr txBox="1"/>
          <p:nvPr/>
        </p:nvSpPr>
        <p:spPr>
          <a:xfrm>
            <a:off x="450580" y="198029"/>
            <a:ext cx="3049366"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245</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Cm(</a:t>
            </a:r>
            <a:r>
              <a:rPr lang="en-US" sz="4400" dirty="0" err="1">
                <a:solidFill>
                  <a:srgbClr val="1A63A0"/>
                </a:solidFill>
                <a:effectLst>
                  <a:outerShdw blurRad="50800" dist="38100" dir="2700000" algn="tl" rotWithShape="0">
                    <a:prstClr val="black">
                      <a:alpha val="40000"/>
                    </a:prstClr>
                  </a:outerShdw>
                </a:effectLst>
                <a:latin typeface="Roboto" panose="02000000000000000000" pitchFamily="2" charset="0"/>
              </a:rPr>
              <a:t>n,f</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12" name="TextBox 11">
            <a:extLst>
              <a:ext uri="{FF2B5EF4-FFF2-40B4-BE49-F238E27FC236}">
                <a16:creationId xmlns:a16="http://schemas.microsoft.com/office/drawing/2014/main" id="{A8BC2632-9FFB-3C83-1D63-9A9CB1C236FE}"/>
              </a:ext>
            </a:extLst>
          </p:cNvPr>
          <p:cNvSpPr txBox="1"/>
          <p:nvPr/>
        </p:nvSpPr>
        <p:spPr>
          <a:xfrm>
            <a:off x="1556625" y="967698"/>
            <a:ext cx="3886641" cy="646331"/>
          </a:xfrm>
          <a:prstGeom prst="rect">
            <a:avLst/>
          </a:prstGeom>
          <a:noFill/>
        </p:spPr>
        <p:txBody>
          <a:bodyPr wrap="none" rtlCol="0">
            <a:spAutoFit/>
          </a:bodyPr>
          <a:lstStyle/>
          <a:p>
            <a:r>
              <a:rPr lang="en-US" dirty="0"/>
              <a:t>Previously available data obtained only </a:t>
            </a:r>
          </a:p>
          <a:p>
            <a:r>
              <a:rPr lang="en-US" dirty="0"/>
              <a:t>with low-resolution experiments…</a:t>
            </a:r>
          </a:p>
        </p:txBody>
      </p:sp>
      <p:sp>
        <p:nvSpPr>
          <p:cNvPr id="13" name="TextBox 12">
            <a:extLst>
              <a:ext uri="{FF2B5EF4-FFF2-40B4-BE49-F238E27FC236}">
                <a16:creationId xmlns:a16="http://schemas.microsoft.com/office/drawing/2014/main" id="{A81F4CA3-F5EB-72DA-492B-B8246BEB82E8}"/>
              </a:ext>
            </a:extLst>
          </p:cNvPr>
          <p:cNvSpPr txBox="1"/>
          <p:nvPr/>
        </p:nvSpPr>
        <p:spPr>
          <a:xfrm>
            <a:off x="7019222" y="1031893"/>
            <a:ext cx="2933560" cy="369332"/>
          </a:xfrm>
          <a:prstGeom prst="rect">
            <a:avLst/>
          </a:prstGeom>
          <a:noFill/>
        </p:spPr>
        <p:txBody>
          <a:bodyPr wrap="none" rtlCol="0">
            <a:spAutoFit/>
          </a:bodyPr>
          <a:lstStyle/>
          <a:p>
            <a:r>
              <a:rPr lang="en-US" dirty="0"/>
              <a:t>… or with nuclear explosions!</a:t>
            </a:r>
          </a:p>
        </p:txBody>
      </p:sp>
      <p:pic>
        <p:nvPicPr>
          <p:cNvPr id="9" name="Picture 2" descr="CERN | Qualia Analytics">
            <a:extLst>
              <a:ext uri="{FF2B5EF4-FFF2-40B4-BE49-F238E27FC236}">
                <a16:creationId xmlns:a16="http://schemas.microsoft.com/office/drawing/2014/main" id="{80104A5F-CE6F-B73A-139A-C61B1885BC67}"/>
              </a:ext>
            </a:extLst>
          </p:cNvPr>
          <p:cNvPicPr>
            <a:picLocks noChangeAspect="1" noChangeArrowheads="1"/>
          </p:cNvPicPr>
          <p:nvPr/>
        </p:nvPicPr>
        <p:blipFill rotWithShape="1">
          <a:blip r:embed="rId6">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INFN">
            <a:extLst>
              <a:ext uri="{FF2B5EF4-FFF2-40B4-BE49-F238E27FC236}">
                <a16:creationId xmlns:a16="http://schemas.microsoft.com/office/drawing/2014/main" id="{62BF8A65-A1D3-B8BF-6D37-BF9265CC1648}"/>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68133"/>
          <a:stretch/>
        </p:blipFill>
        <p:spPr bwMode="auto">
          <a:xfrm>
            <a:off x="9446070" y="5972208"/>
            <a:ext cx="1449697" cy="6994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screenshot of a computer&#10;&#10;Description automatically generated">
            <a:extLst>
              <a:ext uri="{FF2B5EF4-FFF2-40B4-BE49-F238E27FC236}">
                <a16:creationId xmlns:a16="http://schemas.microsoft.com/office/drawing/2014/main" id="{4EB37E5E-8D4C-71B3-3873-49F35D0A9838}"/>
              </a:ext>
            </a:extLst>
          </p:cNvPr>
          <p:cNvPicPr>
            <a:picLocks noChangeAspect="1"/>
          </p:cNvPicPr>
          <p:nvPr/>
        </p:nvPicPr>
        <p:blipFill>
          <a:blip r:embed="rId8"/>
          <a:stretch>
            <a:fillRect/>
          </a:stretch>
        </p:blipFill>
        <p:spPr>
          <a:xfrm rot="19800000">
            <a:off x="318233" y="1108719"/>
            <a:ext cx="11781195" cy="3005299"/>
          </a:xfrm>
          <a:prstGeom prst="rect">
            <a:avLst/>
          </a:prstGeom>
        </p:spPr>
      </p:pic>
    </p:spTree>
    <p:extLst>
      <p:ext uri="{BB962C8B-B14F-4D97-AF65-F5344CB8AC3E}">
        <p14:creationId xmlns:p14="http://schemas.microsoft.com/office/powerpoint/2010/main" val="55753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1">
          <a:extLst>
            <a:ext uri="{FF2B5EF4-FFF2-40B4-BE49-F238E27FC236}">
              <a16:creationId xmlns:a16="http://schemas.microsoft.com/office/drawing/2014/main" id="{92B7A66B-086C-4355-8480-7EC3290B9F35}"/>
            </a:ext>
          </a:extLst>
        </p:cNvPr>
        <p:cNvGrpSpPr/>
        <p:nvPr/>
      </p:nvGrpSpPr>
      <p:grpSpPr>
        <a:xfrm>
          <a:off x="0" y="0"/>
          <a:ext cx="0" cy="0"/>
          <a:chOff x="0" y="0"/>
          <a:chExt cx="0" cy="0"/>
        </a:xfrm>
      </p:grpSpPr>
      <p:pic>
        <p:nvPicPr>
          <p:cNvPr id="234" name="Google Shape;234;g157d7ca81b6_0_15">
            <a:extLst>
              <a:ext uri="{FF2B5EF4-FFF2-40B4-BE49-F238E27FC236}">
                <a16:creationId xmlns:a16="http://schemas.microsoft.com/office/drawing/2014/main" id="{698A5A86-0330-B8E4-D3D6-E049B3ADEBBD}"/>
              </a:ext>
            </a:extLst>
          </p:cNvPr>
          <p:cNvPicPr preferRelativeResize="0"/>
          <p:nvPr/>
        </p:nvPicPr>
        <p:blipFill rotWithShape="1">
          <a:blip r:embed="rId3">
            <a:alphaModFix/>
          </a:blip>
          <a:srcRect t="1526"/>
          <a:stretch/>
        </p:blipFill>
        <p:spPr>
          <a:xfrm>
            <a:off x="4794550" y="3590860"/>
            <a:ext cx="3016675" cy="2263250"/>
          </a:xfrm>
          <a:prstGeom prst="rect">
            <a:avLst/>
          </a:prstGeom>
          <a:noFill/>
          <a:ln>
            <a:noFill/>
          </a:ln>
        </p:spPr>
      </p:pic>
      <p:pic>
        <p:nvPicPr>
          <p:cNvPr id="235" name="Google Shape;235;g157d7ca81b6_0_15">
            <a:extLst>
              <a:ext uri="{FF2B5EF4-FFF2-40B4-BE49-F238E27FC236}">
                <a16:creationId xmlns:a16="http://schemas.microsoft.com/office/drawing/2014/main" id="{9E63FF6D-ABDF-83C0-4DE7-D943481F30B6}"/>
              </a:ext>
            </a:extLst>
          </p:cNvPr>
          <p:cNvPicPr preferRelativeResize="0"/>
          <p:nvPr/>
        </p:nvPicPr>
        <p:blipFill>
          <a:blip r:embed="rId4">
            <a:alphaModFix/>
          </a:blip>
          <a:stretch>
            <a:fillRect/>
          </a:stretch>
        </p:blipFill>
        <p:spPr>
          <a:xfrm>
            <a:off x="7767007" y="1183597"/>
            <a:ext cx="3529839" cy="4726618"/>
          </a:xfrm>
          <a:prstGeom prst="rect">
            <a:avLst/>
          </a:prstGeom>
          <a:noFill/>
          <a:ln>
            <a:noFill/>
          </a:ln>
        </p:spPr>
      </p:pic>
      <p:sp>
        <p:nvSpPr>
          <p:cNvPr id="236" name="Google Shape;236;g157d7ca81b6_0_15">
            <a:extLst>
              <a:ext uri="{FF2B5EF4-FFF2-40B4-BE49-F238E27FC236}">
                <a16:creationId xmlns:a16="http://schemas.microsoft.com/office/drawing/2014/main" id="{985542EE-B883-1B20-2D8A-A7FE6CD10966}"/>
              </a:ext>
            </a:extLst>
          </p:cNvPr>
          <p:cNvSpPr txBox="1"/>
          <p:nvPr/>
        </p:nvSpPr>
        <p:spPr>
          <a:xfrm>
            <a:off x="185300" y="1481925"/>
            <a:ext cx="7514400" cy="1415742"/>
          </a:xfrm>
          <a:prstGeom prst="rect">
            <a:avLst/>
          </a:prstGeom>
          <a:noFill/>
          <a:ln>
            <a:noFill/>
          </a:ln>
        </p:spPr>
        <p:txBody>
          <a:bodyPr spcFirstLastPara="1" wrap="square" lIns="91425" tIns="91425" rIns="91425" bIns="91425" anchor="t" anchorCtr="0">
            <a:spAutoFit/>
          </a:bodyPr>
          <a:lstStyle/>
          <a:p>
            <a:pPr marL="457200" lvl="0" indent="-330200" algn="l" rtl="0">
              <a:spcBef>
                <a:spcPts val="0"/>
              </a:spcBef>
              <a:spcAft>
                <a:spcPts val="0"/>
              </a:spcAft>
              <a:buClr>
                <a:srgbClr val="0070C0"/>
              </a:buClr>
              <a:buSzPts val="1600"/>
              <a:buChar char="●"/>
            </a:pPr>
            <a:r>
              <a:rPr lang="en-US" sz="1600" dirty="0">
                <a:solidFill>
                  <a:srgbClr val="0070C0"/>
                </a:solidFill>
              </a:rPr>
              <a:t>fission events recorded with ~92% efficiency in the fission chamber </a:t>
            </a:r>
          </a:p>
          <a:p>
            <a:pPr marL="457200" lvl="0" indent="-330200" algn="l" rtl="0">
              <a:spcBef>
                <a:spcPts val="0"/>
              </a:spcBef>
              <a:spcAft>
                <a:spcPts val="0"/>
              </a:spcAft>
              <a:buClr>
                <a:srgbClr val="0070C0"/>
              </a:buClr>
              <a:buSzPts val="1600"/>
              <a:buChar char="●"/>
            </a:pPr>
            <a:r>
              <a:rPr lang="en-US" sz="1600" dirty="0">
                <a:solidFill>
                  <a:srgbClr val="0070C0"/>
                </a:solidFill>
              </a:rPr>
              <a:t>Recording singles, coincidence and anticoincidence events between TAC and fission chamber we can determine the α-ratio = (</a:t>
            </a:r>
            <a:r>
              <a:rPr lang="en-US" sz="1600" dirty="0" err="1">
                <a:solidFill>
                  <a:srgbClr val="0070C0"/>
                </a:solidFill>
              </a:rPr>
              <a:t>n,γ</a:t>
            </a:r>
            <a:r>
              <a:rPr lang="en-US" sz="1600" dirty="0">
                <a:solidFill>
                  <a:srgbClr val="0070C0"/>
                </a:solidFill>
              </a:rPr>
              <a:t>) and (</a:t>
            </a:r>
            <a:r>
              <a:rPr lang="en-US" sz="1600" dirty="0" err="1">
                <a:solidFill>
                  <a:srgbClr val="0070C0"/>
                </a:solidFill>
              </a:rPr>
              <a:t>n,f</a:t>
            </a:r>
            <a:r>
              <a:rPr lang="en-US" sz="1600" dirty="0">
                <a:solidFill>
                  <a:srgbClr val="0070C0"/>
                </a:solidFill>
              </a:rPr>
              <a:t>) cross section ratio</a:t>
            </a:r>
          </a:p>
          <a:p>
            <a:pPr marL="457200" lvl="0" indent="-330200" algn="l" rtl="0">
              <a:spcBef>
                <a:spcPts val="0"/>
              </a:spcBef>
              <a:spcAft>
                <a:spcPts val="0"/>
              </a:spcAft>
              <a:buClr>
                <a:srgbClr val="0070C0"/>
              </a:buClr>
              <a:buSzPts val="1600"/>
              <a:buChar char="●"/>
            </a:pPr>
            <a:r>
              <a:rPr lang="en-US" sz="1600" dirty="0">
                <a:solidFill>
                  <a:srgbClr val="0070C0"/>
                </a:solidFill>
              </a:rPr>
              <a:t>challenging measurement: ~2MBq/mg, data flow: 1TB/h</a:t>
            </a:r>
          </a:p>
          <a:p>
            <a:pPr marL="457200" lvl="0" indent="-330200" algn="l" rtl="0">
              <a:spcBef>
                <a:spcPts val="0"/>
              </a:spcBef>
              <a:spcAft>
                <a:spcPts val="0"/>
              </a:spcAft>
              <a:buClr>
                <a:srgbClr val="0070C0"/>
              </a:buClr>
              <a:buSzPts val="1600"/>
              <a:buChar char="●"/>
            </a:pPr>
            <a:r>
              <a:rPr lang="en-US" sz="1600" dirty="0">
                <a:solidFill>
                  <a:srgbClr val="0070C0"/>
                </a:solidFill>
              </a:rPr>
              <a:t>Two targets 330 MBq and 33 MBq</a:t>
            </a:r>
          </a:p>
        </p:txBody>
      </p:sp>
      <p:pic>
        <p:nvPicPr>
          <p:cNvPr id="237" name="Google Shape;237;g157d7ca81b6_0_15">
            <a:extLst>
              <a:ext uri="{FF2B5EF4-FFF2-40B4-BE49-F238E27FC236}">
                <a16:creationId xmlns:a16="http://schemas.microsoft.com/office/drawing/2014/main" id="{BAC81C39-43E5-05E1-D1B9-4E5BA3C0835E}"/>
              </a:ext>
            </a:extLst>
          </p:cNvPr>
          <p:cNvPicPr preferRelativeResize="0"/>
          <p:nvPr/>
        </p:nvPicPr>
        <p:blipFill rotWithShape="1">
          <a:blip r:embed="rId5">
            <a:alphaModFix/>
          </a:blip>
          <a:srcRect t="10120"/>
          <a:stretch/>
        </p:blipFill>
        <p:spPr>
          <a:xfrm>
            <a:off x="31800" y="3961810"/>
            <a:ext cx="3801149" cy="1766876"/>
          </a:xfrm>
          <a:prstGeom prst="rect">
            <a:avLst/>
          </a:prstGeom>
          <a:noFill/>
          <a:ln>
            <a:noFill/>
          </a:ln>
        </p:spPr>
      </p:pic>
      <p:cxnSp>
        <p:nvCxnSpPr>
          <p:cNvPr id="238" name="Google Shape;238;g157d7ca81b6_0_15">
            <a:extLst>
              <a:ext uri="{FF2B5EF4-FFF2-40B4-BE49-F238E27FC236}">
                <a16:creationId xmlns:a16="http://schemas.microsoft.com/office/drawing/2014/main" id="{5A37C964-FA2A-A9E4-3919-C36587516766}"/>
              </a:ext>
            </a:extLst>
          </p:cNvPr>
          <p:cNvCxnSpPr/>
          <p:nvPr/>
        </p:nvCxnSpPr>
        <p:spPr>
          <a:xfrm rot="10800000" flipH="1">
            <a:off x="3648300" y="4436660"/>
            <a:ext cx="1515300" cy="747300"/>
          </a:xfrm>
          <a:prstGeom prst="curvedConnector3">
            <a:avLst>
              <a:gd name="adj1" fmla="val 50000"/>
            </a:avLst>
          </a:prstGeom>
          <a:noFill/>
          <a:ln w="28575" cap="flat" cmpd="sng">
            <a:solidFill>
              <a:srgbClr val="FF0000"/>
            </a:solidFill>
            <a:prstDash val="solid"/>
            <a:round/>
            <a:headEnd type="none" w="med" len="med"/>
            <a:tailEnd type="triangle" w="med" len="med"/>
          </a:ln>
        </p:spPr>
      </p:cxnSp>
      <p:pic>
        <p:nvPicPr>
          <p:cNvPr id="3" name="Picture 2">
            <a:extLst>
              <a:ext uri="{FF2B5EF4-FFF2-40B4-BE49-F238E27FC236}">
                <a16:creationId xmlns:a16="http://schemas.microsoft.com/office/drawing/2014/main" id="{548E503A-BEC2-2D63-9287-290E55F8EF8A}"/>
              </a:ext>
            </a:extLst>
          </p:cNvPr>
          <p:cNvPicPr>
            <a:picLocks noChangeAspect="1"/>
          </p:cNvPicPr>
          <p:nvPr/>
        </p:nvPicPr>
        <p:blipFill>
          <a:blip r:embed="rId6">
            <a:alphaModFix/>
          </a:blip>
          <a:stretch>
            <a:fillRect/>
          </a:stretch>
        </p:blipFill>
        <p:spPr>
          <a:xfrm>
            <a:off x="165098" y="5895394"/>
            <a:ext cx="806448" cy="796136"/>
          </a:xfrm>
          <a:prstGeom prst="rect">
            <a:avLst/>
          </a:prstGeom>
          <a:noFill/>
          <a:effectLst/>
        </p:spPr>
      </p:pic>
      <p:pic>
        <p:nvPicPr>
          <p:cNvPr id="4" name="Picture 3">
            <a:hlinkClick r:id="rId7" action="ppaction://hlinksldjump"/>
            <a:extLst>
              <a:ext uri="{FF2B5EF4-FFF2-40B4-BE49-F238E27FC236}">
                <a16:creationId xmlns:a16="http://schemas.microsoft.com/office/drawing/2014/main" id="{B34C02CF-597A-AC9B-7273-7F4EF05BCB34}"/>
              </a:ext>
            </a:extLst>
          </p:cNvPr>
          <p:cNvPicPr>
            <a:picLocks noChangeAspect="1"/>
          </p:cNvPicPr>
          <p:nvPr/>
        </p:nvPicPr>
        <p:blipFill>
          <a:blip r:embed="rId8"/>
          <a:stretch>
            <a:fillRect/>
          </a:stretch>
        </p:blipFill>
        <p:spPr>
          <a:xfrm>
            <a:off x="10739023" y="5815577"/>
            <a:ext cx="1449696" cy="1012706"/>
          </a:xfrm>
          <a:prstGeom prst="rect">
            <a:avLst/>
          </a:prstGeom>
        </p:spPr>
      </p:pic>
      <p:sp>
        <p:nvSpPr>
          <p:cNvPr id="5" name="TextBox 4">
            <a:extLst>
              <a:ext uri="{FF2B5EF4-FFF2-40B4-BE49-F238E27FC236}">
                <a16:creationId xmlns:a16="http://schemas.microsoft.com/office/drawing/2014/main" id="{54C424EC-4184-BF71-C629-9DC68B625E70}"/>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239</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Pu(n,𝛾) with fission tagging</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1 Imagen">
            <a:extLst>
              <a:ext uri="{FF2B5EF4-FFF2-40B4-BE49-F238E27FC236}">
                <a16:creationId xmlns:a16="http://schemas.microsoft.com/office/drawing/2014/main" id="{D0A2D4C2-FA15-7916-AE4C-58B684E0250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37881" y="5974344"/>
            <a:ext cx="4001142" cy="638236"/>
          </a:xfrm>
          <a:prstGeom prst="rect">
            <a:avLst/>
          </a:prstGeom>
        </p:spPr>
      </p:pic>
    </p:spTree>
    <p:extLst>
      <p:ext uri="{BB962C8B-B14F-4D97-AF65-F5344CB8AC3E}">
        <p14:creationId xmlns:p14="http://schemas.microsoft.com/office/powerpoint/2010/main" val="6989092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1">
          <a:extLst>
            <a:ext uri="{FF2B5EF4-FFF2-40B4-BE49-F238E27FC236}">
              <a16:creationId xmlns:a16="http://schemas.microsoft.com/office/drawing/2014/main" id="{B2DF6844-0D50-D8DE-8917-996BCEA4E415}"/>
            </a:ext>
          </a:extLst>
        </p:cNvPr>
        <p:cNvGrpSpPr/>
        <p:nvPr/>
      </p:nvGrpSpPr>
      <p:grpSpPr>
        <a:xfrm>
          <a:off x="0" y="0"/>
          <a:ext cx="0" cy="0"/>
          <a:chOff x="0" y="0"/>
          <a:chExt cx="0" cy="0"/>
        </a:xfrm>
      </p:grpSpPr>
      <p:pic>
        <p:nvPicPr>
          <p:cNvPr id="264" name="Google Shape;264;g157d7ca81b6_0_99">
            <a:extLst>
              <a:ext uri="{FF2B5EF4-FFF2-40B4-BE49-F238E27FC236}">
                <a16:creationId xmlns:a16="http://schemas.microsoft.com/office/drawing/2014/main" id="{C42BCCC5-643A-78C8-BF69-D47435B22661}"/>
              </a:ext>
            </a:extLst>
          </p:cNvPr>
          <p:cNvPicPr preferRelativeResize="0"/>
          <p:nvPr/>
        </p:nvPicPr>
        <p:blipFill>
          <a:blip r:embed="rId3">
            <a:alphaModFix/>
          </a:blip>
          <a:stretch>
            <a:fillRect/>
          </a:stretch>
        </p:blipFill>
        <p:spPr>
          <a:xfrm>
            <a:off x="5833050" y="1520276"/>
            <a:ext cx="5832525" cy="4205625"/>
          </a:xfrm>
          <a:prstGeom prst="rect">
            <a:avLst/>
          </a:prstGeom>
          <a:noFill/>
          <a:ln>
            <a:noFill/>
          </a:ln>
        </p:spPr>
      </p:pic>
      <p:pic>
        <p:nvPicPr>
          <p:cNvPr id="265" name="Google Shape;265;g157d7ca81b6_0_99">
            <a:extLst>
              <a:ext uri="{FF2B5EF4-FFF2-40B4-BE49-F238E27FC236}">
                <a16:creationId xmlns:a16="http://schemas.microsoft.com/office/drawing/2014/main" id="{7B277DC6-270E-1D84-E889-233B29095ADF}"/>
              </a:ext>
            </a:extLst>
          </p:cNvPr>
          <p:cNvPicPr preferRelativeResize="0"/>
          <p:nvPr/>
        </p:nvPicPr>
        <p:blipFill>
          <a:blip r:embed="rId4">
            <a:alphaModFix/>
          </a:blip>
          <a:stretch>
            <a:fillRect/>
          </a:stretch>
        </p:blipFill>
        <p:spPr>
          <a:xfrm>
            <a:off x="131450" y="1472276"/>
            <a:ext cx="5528251" cy="4203825"/>
          </a:xfrm>
          <a:prstGeom prst="rect">
            <a:avLst/>
          </a:prstGeom>
          <a:noFill/>
          <a:ln>
            <a:noFill/>
          </a:ln>
        </p:spPr>
      </p:pic>
      <p:pic>
        <p:nvPicPr>
          <p:cNvPr id="3" name="Picture 2">
            <a:extLst>
              <a:ext uri="{FF2B5EF4-FFF2-40B4-BE49-F238E27FC236}">
                <a16:creationId xmlns:a16="http://schemas.microsoft.com/office/drawing/2014/main" id="{CE53932C-EB4E-676F-0EF9-EEC25A3B0666}"/>
              </a:ext>
            </a:extLst>
          </p:cNvPr>
          <p:cNvPicPr>
            <a:picLocks noChangeAspect="1"/>
          </p:cNvPicPr>
          <p:nvPr/>
        </p:nvPicPr>
        <p:blipFill>
          <a:blip r:embed="rId5">
            <a:alphaModFix/>
          </a:blip>
          <a:stretch>
            <a:fillRect/>
          </a:stretch>
        </p:blipFill>
        <p:spPr>
          <a:xfrm>
            <a:off x="165098" y="5895394"/>
            <a:ext cx="806448" cy="796136"/>
          </a:xfrm>
          <a:prstGeom prst="rect">
            <a:avLst/>
          </a:prstGeom>
          <a:noFill/>
          <a:effectLst/>
        </p:spPr>
      </p:pic>
      <p:pic>
        <p:nvPicPr>
          <p:cNvPr id="4" name="Picture 3">
            <a:hlinkClick r:id="rId6" action="ppaction://hlinksldjump"/>
            <a:extLst>
              <a:ext uri="{FF2B5EF4-FFF2-40B4-BE49-F238E27FC236}">
                <a16:creationId xmlns:a16="http://schemas.microsoft.com/office/drawing/2014/main" id="{FA29F7F2-AA02-00C4-9B9D-52561C55B74D}"/>
              </a:ext>
            </a:extLst>
          </p:cNvPr>
          <p:cNvPicPr>
            <a:picLocks noChangeAspect="1"/>
          </p:cNvPicPr>
          <p:nvPr/>
        </p:nvPicPr>
        <p:blipFill>
          <a:blip r:embed="rId7"/>
          <a:stretch>
            <a:fillRect/>
          </a:stretch>
        </p:blipFill>
        <p:spPr>
          <a:xfrm>
            <a:off x="10739023" y="5815577"/>
            <a:ext cx="1449696" cy="1012706"/>
          </a:xfrm>
          <a:prstGeom prst="rect">
            <a:avLst/>
          </a:prstGeom>
        </p:spPr>
      </p:pic>
      <p:sp>
        <p:nvSpPr>
          <p:cNvPr id="5" name="TextBox 4">
            <a:extLst>
              <a:ext uri="{FF2B5EF4-FFF2-40B4-BE49-F238E27FC236}">
                <a16:creationId xmlns:a16="http://schemas.microsoft.com/office/drawing/2014/main" id="{0EFD8822-A9E5-B628-5A3B-3861988AF773}"/>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239</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Pu(n,𝛾) with fission tagging</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1 Imagen">
            <a:extLst>
              <a:ext uri="{FF2B5EF4-FFF2-40B4-BE49-F238E27FC236}">
                <a16:creationId xmlns:a16="http://schemas.microsoft.com/office/drawing/2014/main" id="{8F4DD18B-A72C-1FF0-A936-CD5DC1B24F1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37881" y="5974344"/>
            <a:ext cx="4001142" cy="638236"/>
          </a:xfrm>
          <a:prstGeom prst="rect">
            <a:avLst/>
          </a:prstGeom>
        </p:spPr>
      </p:pic>
    </p:spTree>
    <p:extLst>
      <p:ext uri="{BB962C8B-B14F-4D97-AF65-F5344CB8AC3E}">
        <p14:creationId xmlns:p14="http://schemas.microsoft.com/office/powerpoint/2010/main" val="39616050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1">
          <a:extLst>
            <a:ext uri="{FF2B5EF4-FFF2-40B4-BE49-F238E27FC236}">
              <a16:creationId xmlns:a16="http://schemas.microsoft.com/office/drawing/2014/main" id="{6CD76832-C879-A873-0B39-DF07ED80E936}"/>
            </a:ext>
          </a:extLst>
        </p:cNvPr>
        <p:cNvGrpSpPr/>
        <p:nvPr/>
      </p:nvGrpSpPr>
      <p:grpSpPr>
        <a:xfrm>
          <a:off x="0" y="0"/>
          <a:ext cx="0" cy="0"/>
          <a:chOff x="0" y="0"/>
          <a:chExt cx="0" cy="0"/>
        </a:xfrm>
      </p:grpSpPr>
      <p:pic>
        <p:nvPicPr>
          <p:cNvPr id="264" name="Google Shape;264;g157d7ca81b6_0_99">
            <a:extLst>
              <a:ext uri="{FF2B5EF4-FFF2-40B4-BE49-F238E27FC236}">
                <a16:creationId xmlns:a16="http://schemas.microsoft.com/office/drawing/2014/main" id="{48E04E4B-A285-757E-FD3A-FD1293C0AC1C}"/>
              </a:ext>
            </a:extLst>
          </p:cNvPr>
          <p:cNvPicPr preferRelativeResize="0"/>
          <p:nvPr/>
        </p:nvPicPr>
        <p:blipFill>
          <a:blip r:embed="rId3">
            <a:alphaModFix/>
          </a:blip>
          <a:stretch>
            <a:fillRect/>
          </a:stretch>
        </p:blipFill>
        <p:spPr>
          <a:xfrm>
            <a:off x="5833050" y="1520276"/>
            <a:ext cx="5832525" cy="4205625"/>
          </a:xfrm>
          <a:prstGeom prst="rect">
            <a:avLst/>
          </a:prstGeom>
          <a:noFill/>
          <a:ln>
            <a:noFill/>
          </a:ln>
        </p:spPr>
      </p:pic>
      <p:pic>
        <p:nvPicPr>
          <p:cNvPr id="265" name="Google Shape;265;g157d7ca81b6_0_99">
            <a:extLst>
              <a:ext uri="{FF2B5EF4-FFF2-40B4-BE49-F238E27FC236}">
                <a16:creationId xmlns:a16="http://schemas.microsoft.com/office/drawing/2014/main" id="{E2B7AE02-402A-1232-048A-EB721C075712}"/>
              </a:ext>
            </a:extLst>
          </p:cNvPr>
          <p:cNvPicPr preferRelativeResize="0"/>
          <p:nvPr/>
        </p:nvPicPr>
        <p:blipFill>
          <a:blip r:embed="rId4">
            <a:alphaModFix/>
          </a:blip>
          <a:stretch>
            <a:fillRect/>
          </a:stretch>
        </p:blipFill>
        <p:spPr>
          <a:xfrm>
            <a:off x="131450" y="1472276"/>
            <a:ext cx="5528251" cy="4203825"/>
          </a:xfrm>
          <a:prstGeom prst="rect">
            <a:avLst/>
          </a:prstGeom>
          <a:noFill/>
          <a:ln>
            <a:noFill/>
          </a:ln>
        </p:spPr>
      </p:pic>
      <p:pic>
        <p:nvPicPr>
          <p:cNvPr id="3" name="Picture 2">
            <a:extLst>
              <a:ext uri="{FF2B5EF4-FFF2-40B4-BE49-F238E27FC236}">
                <a16:creationId xmlns:a16="http://schemas.microsoft.com/office/drawing/2014/main" id="{1A763761-F628-9A3D-74B5-B78FCA0651F5}"/>
              </a:ext>
            </a:extLst>
          </p:cNvPr>
          <p:cNvPicPr>
            <a:picLocks noChangeAspect="1"/>
          </p:cNvPicPr>
          <p:nvPr/>
        </p:nvPicPr>
        <p:blipFill>
          <a:blip r:embed="rId5">
            <a:alphaModFix/>
          </a:blip>
          <a:stretch>
            <a:fillRect/>
          </a:stretch>
        </p:blipFill>
        <p:spPr>
          <a:xfrm>
            <a:off x="165098" y="5895394"/>
            <a:ext cx="806448" cy="796136"/>
          </a:xfrm>
          <a:prstGeom prst="rect">
            <a:avLst/>
          </a:prstGeom>
          <a:noFill/>
          <a:effectLst/>
        </p:spPr>
      </p:pic>
      <p:pic>
        <p:nvPicPr>
          <p:cNvPr id="4" name="Picture 3">
            <a:hlinkClick r:id="rId6" action="ppaction://hlinksldjump"/>
            <a:extLst>
              <a:ext uri="{FF2B5EF4-FFF2-40B4-BE49-F238E27FC236}">
                <a16:creationId xmlns:a16="http://schemas.microsoft.com/office/drawing/2014/main" id="{FFEC0E58-74E6-648C-1A0A-DC3AAA9F8CD0}"/>
              </a:ext>
            </a:extLst>
          </p:cNvPr>
          <p:cNvPicPr>
            <a:picLocks noChangeAspect="1"/>
          </p:cNvPicPr>
          <p:nvPr/>
        </p:nvPicPr>
        <p:blipFill>
          <a:blip r:embed="rId7"/>
          <a:stretch>
            <a:fillRect/>
          </a:stretch>
        </p:blipFill>
        <p:spPr>
          <a:xfrm>
            <a:off x="10739023" y="5815577"/>
            <a:ext cx="1449696" cy="1012706"/>
          </a:xfrm>
          <a:prstGeom prst="rect">
            <a:avLst/>
          </a:prstGeom>
        </p:spPr>
      </p:pic>
      <p:sp>
        <p:nvSpPr>
          <p:cNvPr id="5" name="TextBox 4">
            <a:extLst>
              <a:ext uri="{FF2B5EF4-FFF2-40B4-BE49-F238E27FC236}">
                <a16:creationId xmlns:a16="http://schemas.microsoft.com/office/drawing/2014/main" id="{574F338E-8527-CD3A-7F48-C6D9466688D7}"/>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239</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Pu(n,𝛾) with fission tagging</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1 Imagen">
            <a:extLst>
              <a:ext uri="{FF2B5EF4-FFF2-40B4-BE49-F238E27FC236}">
                <a16:creationId xmlns:a16="http://schemas.microsoft.com/office/drawing/2014/main" id="{2F098F19-D27D-980B-6068-8073C636D6D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37881" y="5974344"/>
            <a:ext cx="4001142" cy="638236"/>
          </a:xfrm>
          <a:prstGeom prst="rect">
            <a:avLst/>
          </a:prstGeom>
        </p:spPr>
      </p:pic>
      <p:grpSp>
        <p:nvGrpSpPr>
          <p:cNvPr id="7" name="Group 6">
            <a:extLst>
              <a:ext uri="{FF2B5EF4-FFF2-40B4-BE49-F238E27FC236}">
                <a16:creationId xmlns:a16="http://schemas.microsoft.com/office/drawing/2014/main" id="{5FA7DB47-430E-B1BC-91F5-69C25DC6B72E}"/>
              </a:ext>
            </a:extLst>
          </p:cNvPr>
          <p:cNvGrpSpPr/>
          <p:nvPr/>
        </p:nvGrpSpPr>
        <p:grpSpPr>
          <a:xfrm rot="19800000">
            <a:off x="245355" y="1239818"/>
            <a:ext cx="12136862" cy="3573093"/>
            <a:chOff x="0" y="331304"/>
            <a:chExt cx="12136862" cy="3573093"/>
          </a:xfrm>
        </p:grpSpPr>
        <p:sp>
          <p:nvSpPr>
            <p:cNvPr id="8" name="TextBox 7">
              <a:extLst>
                <a:ext uri="{FF2B5EF4-FFF2-40B4-BE49-F238E27FC236}">
                  <a16:creationId xmlns:a16="http://schemas.microsoft.com/office/drawing/2014/main" id="{55CDCC58-1CC9-7A5C-BD66-CB3FA9D46963}"/>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8" descr="A screenshot of a computer&#10;&#10;Description automatically generated">
              <a:extLst>
                <a:ext uri="{FF2B5EF4-FFF2-40B4-BE49-F238E27FC236}">
                  <a16:creationId xmlns:a16="http://schemas.microsoft.com/office/drawing/2014/main" id="{1563B864-3872-F691-CBB7-9E332F340D12}"/>
                </a:ext>
              </a:extLst>
            </p:cNvPr>
            <p:cNvPicPr>
              <a:picLocks noChangeAspect="1"/>
            </p:cNvPicPr>
            <p:nvPr/>
          </p:nvPicPr>
          <p:blipFill>
            <a:blip r:embed="rId9"/>
            <a:stretch>
              <a:fillRect/>
            </a:stretch>
          </p:blipFill>
          <p:spPr>
            <a:xfrm>
              <a:off x="0" y="462601"/>
              <a:ext cx="12136862" cy="3441796"/>
            </a:xfrm>
            <a:prstGeom prst="rect">
              <a:avLst/>
            </a:prstGeom>
          </p:spPr>
        </p:pic>
        <p:sp>
          <p:nvSpPr>
            <p:cNvPr id="10" name="Rounded Rectangle 9">
              <a:extLst>
                <a:ext uri="{FF2B5EF4-FFF2-40B4-BE49-F238E27FC236}">
                  <a16:creationId xmlns:a16="http://schemas.microsoft.com/office/drawing/2014/main" id="{26126BDE-963C-C28C-FD4A-A2347897CFFE}"/>
                </a:ext>
              </a:extLst>
            </p:cNvPr>
            <p:cNvSpPr/>
            <p:nvPr/>
          </p:nvSpPr>
          <p:spPr>
            <a:xfrm>
              <a:off x="204952" y="583324"/>
              <a:ext cx="11776841" cy="1182414"/>
            </a:xfrm>
            <a:prstGeom prst="roundRect">
              <a:avLst/>
            </a:prstGeom>
            <a:solidFill>
              <a:srgbClr val="167E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0ECC6751-76DC-FB59-543F-1D67BF5D86A2}"/>
                </a:ext>
              </a:extLst>
            </p:cNvPr>
            <p:cNvSpPr/>
            <p:nvPr/>
          </p:nvSpPr>
          <p:spPr>
            <a:xfrm>
              <a:off x="520262" y="2065283"/>
              <a:ext cx="11461531" cy="1839114"/>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2D2DD92-B0D2-A560-D448-90B1D6FE0081}"/>
                </a:ext>
              </a:extLst>
            </p:cNvPr>
            <p:cNvSpPr txBox="1"/>
            <p:nvPr/>
          </p:nvSpPr>
          <p:spPr>
            <a:xfrm>
              <a:off x="587828" y="2557631"/>
              <a:ext cx="11294952" cy="461665"/>
            </a:xfrm>
            <a:prstGeom prst="rect">
              <a:avLst/>
            </a:prstGeom>
            <a:noFill/>
          </p:spPr>
          <p:txBody>
            <a:bodyPr wrap="none" rtlCol="0">
              <a:spAutoFit/>
            </a:bodyPr>
            <a:lstStyle/>
            <a:p>
              <a:r>
                <a:rPr lang="en-US" sz="2400" dirty="0"/>
                <a:t>Measurement performed in the 2022 run. Analysis underway and paper(s) in preparation</a:t>
              </a:r>
            </a:p>
          </p:txBody>
        </p:sp>
      </p:grpSp>
    </p:spTree>
    <p:extLst>
      <p:ext uri="{BB962C8B-B14F-4D97-AF65-F5344CB8AC3E}">
        <p14:creationId xmlns:p14="http://schemas.microsoft.com/office/powerpoint/2010/main" val="1111312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1DE32710-D6FC-6998-0D64-DB0F71789421}"/>
            </a:ext>
          </a:extLst>
        </p:cNvPr>
        <p:cNvGrpSpPr/>
        <p:nvPr/>
      </p:nvGrpSpPr>
      <p:grpSpPr>
        <a:xfrm>
          <a:off x="0" y="0"/>
          <a:ext cx="0" cy="0"/>
          <a:chOff x="0" y="0"/>
          <a:chExt cx="0" cy="0"/>
        </a:xfrm>
      </p:grpSpPr>
      <p:pic>
        <p:nvPicPr>
          <p:cNvPr id="1514498" name="Picture 2">
            <a:extLst>
              <a:ext uri="{FF2B5EF4-FFF2-40B4-BE49-F238E27FC236}">
                <a16:creationId xmlns:a16="http://schemas.microsoft.com/office/drawing/2014/main" id="{33E19E38-66F0-D39E-4594-24B898F61F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914401"/>
            <a:ext cx="7772400" cy="543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4499" name="Text Box 3">
            <a:extLst>
              <a:ext uri="{FF2B5EF4-FFF2-40B4-BE49-F238E27FC236}">
                <a16:creationId xmlns:a16="http://schemas.microsoft.com/office/drawing/2014/main" id="{D70604A5-5ACF-34D2-D621-F14B7A6C7A2F}"/>
              </a:ext>
            </a:extLst>
          </p:cNvPr>
          <p:cNvSpPr txBox="1">
            <a:spLocks noChangeAspect="1" noChangeArrowheads="1"/>
          </p:cNvSpPr>
          <p:nvPr/>
        </p:nvSpPr>
        <p:spPr bwMode="auto">
          <a:xfrm>
            <a:off x="1225551" y="3995739"/>
            <a:ext cx="798513" cy="801687"/>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GB" altLang="en-CH" sz="1200">
              <a:latin typeface="Arial" panose="020B0604020202020204" pitchFamily="34" charset="0"/>
            </a:endParaRPr>
          </a:p>
        </p:txBody>
      </p:sp>
      <p:sp>
        <p:nvSpPr>
          <p:cNvPr id="1514500" name="Line 4">
            <a:extLst>
              <a:ext uri="{FF2B5EF4-FFF2-40B4-BE49-F238E27FC236}">
                <a16:creationId xmlns:a16="http://schemas.microsoft.com/office/drawing/2014/main" id="{D3A38562-FFA2-BCE0-9ED7-CC06939884A0}"/>
              </a:ext>
            </a:extLst>
          </p:cNvPr>
          <p:cNvSpPr>
            <a:spLocks noChangeShapeType="1"/>
          </p:cNvSpPr>
          <p:nvPr/>
        </p:nvSpPr>
        <p:spPr bwMode="auto">
          <a:xfrm flipH="1" flipV="1">
            <a:off x="1685925" y="4419600"/>
            <a:ext cx="762000" cy="762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14502" name="Text Box 6">
            <a:extLst>
              <a:ext uri="{FF2B5EF4-FFF2-40B4-BE49-F238E27FC236}">
                <a16:creationId xmlns:a16="http://schemas.microsoft.com/office/drawing/2014/main" id="{2CE6CB8B-8384-AB9A-900C-6B8A58E19FF9}"/>
              </a:ext>
            </a:extLst>
          </p:cNvPr>
          <p:cNvSpPr txBox="1">
            <a:spLocks noChangeAspect="1" noChangeArrowheads="1"/>
          </p:cNvSpPr>
          <p:nvPr/>
        </p:nvSpPr>
        <p:spPr bwMode="auto">
          <a:xfrm>
            <a:off x="1998663" y="5540375"/>
            <a:ext cx="798512" cy="801688"/>
          </a:xfrm>
          <a:prstGeom prst="rect">
            <a:avLst/>
          </a:prstGeom>
          <a:noFill/>
          <a:ln w="50800">
            <a:solidFill>
              <a:srgbClr val="3117EF"/>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GB" altLang="en-CH" sz="1200">
              <a:latin typeface="Arial" panose="020B0604020202020204" pitchFamily="34" charset="0"/>
            </a:endParaRPr>
          </a:p>
        </p:txBody>
      </p:sp>
      <p:sp>
        <p:nvSpPr>
          <p:cNvPr id="1514503" name="Line 7">
            <a:extLst>
              <a:ext uri="{FF2B5EF4-FFF2-40B4-BE49-F238E27FC236}">
                <a16:creationId xmlns:a16="http://schemas.microsoft.com/office/drawing/2014/main" id="{A6E140B8-D418-1607-E563-351FC37A1D4A}"/>
              </a:ext>
            </a:extLst>
          </p:cNvPr>
          <p:cNvSpPr>
            <a:spLocks noChangeShapeType="1"/>
          </p:cNvSpPr>
          <p:nvPr/>
        </p:nvSpPr>
        <p:spPr bwMode="auto">
          <a:xfrm flipH="1" flipV="1">
            <a:off x="2436813" y="5170488"/>
            <a:ext cx="762000" cy="762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14504" name="Line 8">
            <a:extLst>
              <a:ext uri="{FF2B5EF4-FFF2-40B4-BE49-F238E27FC236}">
                <a16:creationId xmlns:a16="http://schemas.microsoft.com/office/drawing/2014/main" id="{506931E3-9E62-506F-3D58-E709489C0CA8}"/>
              </a:ext>
            </a:extLst>
          </p:cNvPr>
          <p:cNvSpPr>
            <a:spLocks noChangeShapeType="1"/>
          </p:cNvSpPr>
          <p:nvPr/>
        </p:nvSpPr>
        <p:spPr bwMode="auto">
          <a:xfrm>
            <a:off x="2776538" y="5943600"/>
            <a:ext cx="4572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14505" name="Text Box 9">
            <a:extLst>
              <a:ext uri="{FF2B5EF4-FFF2-40B4-BE49-F238E27FC236}">
                <a16:creationId xmlns:a16="http://schemas.microsoft.com/office/drawing/2014/main" id="{2007833E-FE0B-859A-9B23-3BC3D975C166}"/>
              </a:ext>
            </a:extLst>
          </p:cNvPr>
          <p:cNvSpPr txBox="1">
            <a:spLocks noChangeArrowheads="1"/>
          </p:cNvSpPr>
          <p:nvPr/>
        </p:nvSpPr>
        <p:spPr bwMode="auto">
          <a:xfrm>
            <a:off x="1143000" y="6583364"/>
            <a:ext cx="15621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0"/>
              </a:spcBef>
              <a:buClrTx/>
              <a:buSzTx/>
              <a:buFontTx/>
              <a:buNone/>
            </a:pPr>
            <a:r>
              <a:rPr lang="it-IT" altLang="en-CH" sz="1200">
                <a:latin typeface="Helvetica" pitchFamily="2" charset="0"/>
              </a:rPr>
              <a:t>www.cern.ch/</a:t>
            </a:r>
            <a:r>
              <a:rPr lang="it-IT" altLang="en-CH" sz="1200">
                <a:solidFill>
                  <a:srgbClr val="ED181E"/>
                </a:solidFill>
                <a:latin typeface="Helvetica" pitchFamily="2" charset="0"/>
              </a:rPr>
              <a:t>n</a:t>
            </a:r>
            <a:r>
              <a:rPr lang="it-IT" altLang="en-CH" sz="1200">
                <a:latin typeface="Helvetica" pitchFamily="2" charset="0"/>
              </a:rPr>
              <a:t>_TOF</a:t>
            </a:r>
            <a:endParaRPr lang="en-US" altLang="en-CH" sz="1200">
              <a:latin typeface="Helvetica" pitchFamily="2" charset="0"/>
            </a:endParaRPr>
          </a:p>
        </p:txBody>
      </p:sp>
      <p:sp>
        <p:nvSpPr>
          <p:cNvPr id="3" name="TextBox 2">
            <a:extLst>
              <a:ext uri="{FF2B5EF4-FFF2-40B4-BE49-F238E27FC236}">
                <a16:creationId xmlns:a16="http://schemas.microsoft.com/office/drawing/2014/main" id="{46E4ED6B-1878-A78A-F526-E8E5A6A9F1C5}"/>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Th/U fuel cycle</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a:extLst>
              <a:ext uri="{FF2B5EF4-FFF2-40B4-BE49-F238E27FC236}">
                <a16:creationId xmlns:a16="http://schemas.microsoft.com/office/drawing/2014/main" id="{54EE5629-6F78-D61A-8945-6C1A89DC61BD}"/>
              </a:ext>
            </a:extLst>
          </p:cNvPr>
          <p:cNvPicPr>
            <a:picLocks noChangeAspect="1"/>
          </p:cNvPicPr>
          <p:nvPr/>
        </p:nvPicPr>
        <p:blipFill>
          <a:blip r:embed="rId4"/>
          <a:stretch>
            <a:fillRect/>
          </a:stretch>
        </p:blipFill>
        <p:spPr>
          <a:xfrm>
            <a:off x="10739023" y="5815577"/>
            <a:ext cx="1449696" cy="1012707"/>
          </a:xfrm>
          <a:prstGeom prst="rect">
            <a:avLst/>
          </a:prstGeom>
        </p:spPr>
      </p:pic>
      <p:pic>
        <p:nvPicPr>
          <p:cNvPr id="4" name="Picture 2" descr="CERN | Qualia Analytics">
            <a:extLst>
              <a:ext uri="{FF2B5EF4-FFF2-40B4-BE49-F238E27FC236}">
                <a16:creationId xmlns:a16="http://schemas.microsoft.com/office/drawing/2014/main" id="{66D63D7F-08FD-6D8C-5C4E-CB55850CD7C8}"/>
              </a:ext>
            </a:extLst>
          </p:cNvPr>
          <p:cNvPicPr>
            <a:picLocks noChangeAspect="1" noChangeArrowheads="1"/>
          </p:cNvPicPr>
          <p:nvPr/>
        </p:nvPicPr>
        <p:blipFill rotWithShape="1">
          <a:blip r:embed="rId5">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99283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nodeType="afterEffect">
                                  <p:stCondLst>
                                    <p:cond delay="0"/>
                                  </p:stCondLst>
                                  <p:childTnLst>
                                    <p:set>
                                      <p:cBhvr>
                                        <p:cTn id="6" dur="1" fill="hold">
                                          <p:stCondLst>
                                            <p:cond delay="0"/>
                                          </p:stCondLst>
                                        </p:cTn>
                                        <p:tgtEl>
                                          <p:spTgt spid="1514504"/>
                                        </p:tgtEl>
                                        <p:attrNameLst>
                                          <p:attrName>style.visibility</p:attrName>
                                        </p:attrNameLst>
                                      </p:cBhvr>
                                      <p:to>
                                        <p:strVal val="visible"/>
                                      </p:to>
                                    </p:set>
                                    <p:anim calcmode="lin" valueType="num">
                                      <p:cBhvr>
                                        <p:cTn id="7" dur="250" fill="hold"/>
                                        <p:tgtEl>
                                          <p:spTgt spid="1514504"/>
                                        </p:tgtEl>
                                        <p:attrNameLst>
                                          <p:attrName>ppt_x</p:attrName>
                                        </p:attrNameLst>
                                      </p:cBhvr>
                                      <p:tavLst>
                                        <p:tav tm="0">
                                          <p:val>
                                            <p:strVal val="#ppt_x-#ppt_w/2"/>
                                          </p:val>
                                        </p:tav>
                                        <p:tav tm="100000">
                                          <p:val>
                                            <p:strVal val="#ppt_x"/>
                                          </p:val>
                                        </p:tav>
                                      </p:tavLst>
                                    </p:anim>
                                    <p:anim calcmode="lin" valueType="num">
                                      <p:cBhvr>
                                        <p:cTn id="8" dur="250" fill="hold"/>
                                        <p:tgtEl>
                                          <p:spTgt spid="1514504"/>
                                        </p:tgtEl>
                                        <p:attrNameLst>
                                          <p:attrName>ppt_y</p:attrName>
                                        </p:attrNameLst>
                                      </p:cBhvr>
                                      <p:tavLst>
                                        <p:tav tm="0">
                                          <p:val>
                                            <p:strVal val="#ppt_y"/>
                                          </p:val>
                                        </p:tav>
                                        <p:tav tm="100000">
                                          <p:val>
                                            <p:strVal val="#ppt_y"/>
                                          </p:val>
                                        </p:tav>
                                      </p:tavLst>
                                    </p:anim>
                                    <p:anim calcmode="lin" valueType="num">
                                      <p:cBhvr>
                                        <p:cTn id="9" dur="250" fill="hold"/>
                                        <p:tgtEl>
                                          <p:spTgt spid="1514504"/>
                                        </p:tgtEl>
                                        <p:attrNameLst>
                                          <p:attrName>ppt_w</p:attrName>
                                        </p:attrNameLst>
                                      </p:cBhvr>
                                      <p:tavLst>
                                        <p:tav tm="0">
                                          <p:val>
                                            <p:fltVal val="0"/>
                                          </p:val>
                                        </p:tav>
                                        <p:tav tm="100000">
                                          <p:val>
                                            <p:strVal val="#ppt_w"/>
                                          </p:val>
                                        </p:tav>
                                      </p:tavLst>
                                    </p:anim>
                                    <p:anim calcmode="lin" valueType="num">
                                      <p:cBhvr>
                                        <p:cTn id="10" dur="250" fill="hold"/>
                                        <p:tgtEl>
                                          <p:spTgt spid="1514504"/>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50"/>
                            </p:stCondLst>
                            <p:childTnLst>
                              <p:par>
                                <p:cTn id="12" presetID="23" presetClass="entr" presetSubtype="16" fill="hold" nodeType="afterEffect">
                                  <p:stCondLst>
                                    <p:cond delay="0"/>
                                  </p:stCondLst>
                                  <p:childTnLst>
                                    <p:set>
                                      <p:cBhvr>
                                        <p:cTn id="13" dur="1" fill="hold">
                                          <p:stCondLst>
                                            <p:cond delay="0"/>
                                          </p:stCondLst>
                                        </p:cTn>
                                        <p:tgtEl>
                                          <p:spTgt spid="1514503"/>
                                        </p:tgtEl>
                                        <p:attrNameLst>
                                          <p:attrName>style.visibility</p:attrName>
                                        </p:attrNameLst>
                                      </p:cBhvr>
                                      <p:to>
                                        <p:strVal val="visible"/>
                                      </p:to>
                                    </p:set>
                                    <p:anim calcmode="lin" valueType="num">
                                      <p:cBhvr>
                                        <p:cTn id="14" dur="250" fill="hold"/>
                                        <p:tgtEl>
                                          <p:spTgt spid="1514503"/>
                                        </p:tgtEl>
                                        <p:attrNameLst>
                                          <p:attrName>ppt_w</p:attrName>
                                        </p:attrNameLst>
                                      </p:cBhvr>
                                      <p:tavLst>
                                        <p:tav tm="0">
                                          <p:val>
                                            <p:fltVal val="0"/>
                                          </p:val>
                                        </p:tav>
                                        <p:tav tm="100000">
                                          <p:val>
                                            <p:strVal val="#ppt_w"/>
                                          </p:val>
                                        </p:tav>
                                      </p:tavLst>
                                    </p:anim>
                                    <p:anim calcmode="lin" valueType="num">
                                      <p:cBhvr>
                                        <p:cTn id="15" dur="250" fill="hold"/>
                                        <p:tgtEl>
                                          <p:spTgt spid="1514503"/>
                                        </p:tgtEl>
                                        <p:attrNameLst>
                                          <p:attrName>ppt_h</p:attrName>
                                        </p:attrNameLst>
                                      </p:cBhvr>
                                      <p:tavLst>
                                        <p:tav tm="0">
                                          <p:val>
                                            <p:fltVal val="0"/>
                                          </p:val>
                                        </p:tav>
                                        <p:tav tm="100000">
                                          <p:val>
                                            <p:strVal val="#ppt_h"/>
                                          </p:val>
                                        </p:tav>
                                      </p:tavLst>
                                    </p:anim>
                                  </p:childTnLst>
                                </p:cTn>
                              </p:par>
                            </p:childTnLst>
                          </p:cTn>
                        </p:par>
                        <p:par>
                          <p:cTn id="16" fill="hold" nodeType="afterGroup">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14500"/>
                                        </p:tgtEl>
                                        <p:attrNameLst>
                                          <p:attrName>style.visibility</p:attrName>
                                        </p:attrNameLst>
                                      </p:cBhvr>
                                      <p:to>
                                        <p:strVal val="visible"/>
                                      </p:to>
                                    </p:set>
                                    <p:anim calcmode="lin" valueType="num">
                                      <p:cBhvr>
                                        <p:cTn id="19" dur="250" fill="hold"/>
                                        <p:tgtEl>
                                          <p:spTgt spid="1514500"/>
                                        </p:tgtEl>
                                        <p:attrNameLst>
                                          <p:attrName>ppt_w</p:attrName>
                                        </p:attrNameLst>
                                      </p:cBhvr>
                                      <p:tavLst>
                                        <p:tav tm="0">
                                          <p:val>
                                            <p:fltVal val="0"/>
                                          </p:val>
                                        </p:tav>
                                        <p:tav tm="100000">
                                          <p:val>
                                            <p:strVal val="#ppt_w"/>
                                          </p:val>
                                        </p:tav>
                                      </p:tavLst>
                                    </p:anim>
                                    <p:anim calcmode="lin" valueType="num">
                                      <p:cBhvr>
                                        <p:cTn id="20" dur="250" fill="hold"/>
                                        <p:tgtEl>
                                          <p:spTgt spid="1514500"/>
                                        </p:tgtEl>
                                        <p:attrNameLst>
                                          <p:attrName>ppt_h</p:attrName>
                                        </p:attrNameLst>
                                      </p:cBhvr>
                                      <p:tavLst>
                                        <p:tav tm="0">
                                          <p:val>
                                            <p:fltVal val="0"/>
                                          </p:val>
                                        </p:tav>
                                        <p:tav tm="100000">
                                          <p:val>
                                            <p:strVal val="#ppt_h"/>
                                          </p:val>
                                        </p:tav>
                                      </p:tavLst>
                                    </p:anim>
                                  </p:childTnLst>
                                </p:cTn>
                              </p:par>
                            </p:childTnLst>
                          </p:cTn>
                        </p:par>
                        <p:par>
                          <p:cTn id="21" fill="hold" nodeType="afterGroup">
                            <p:stCondLst>
                              <p:cond delay="750"/>
                            </p:stCondLst>
                            <p:childTnLst>
                              <p:par>
                                <p:cTn id="22" presetID="23" presetClass="entr" presetSubtype="16" fill="hold" nodeType="afterEffect">
                                  <p:stCondLst>
                                    <p:cond delay="0"/>
                                  </p:stCondLst>
                                  <p:childTnLst>
                                    <p:set>
                                      <p:cBhvr>
                                        <p:cTn id="23" dur="1" fill="hold">
                                          <p:stCondLst>
                                            <p:cond delay="0"/>
                                          </p:stCondLst>
                                        </p:cTn>
                                        <p:tgtEl>
                                          <p:spTgt spid="1514499"/>
                                        </p:tgtEl>
                                        <p:attrNameLst>
                                          <p:attrName>style.visibility</p:attrName>
                                        </p:attrNameLst>
                                      </p:cBhvr>
                                      <p:to>
                                        <p:strVal val="visible"/>
                                      </p:to>
                                    </p:set>
                                    <p:anim calcmode="lin" valueType="num">
                                      <p:cBhvr>
                                        <p:cTn id="24" dur="250" fill="hold"/>
                                        <p:tgtEl>
                                          <p:spTgt spid="1514499"/>
                                        </p:tgtEl>
                                        <p:attrNameLst>
                                          <p:attrName>ppt_w</p:attrName>
                                        </p:attrNameLst>
                                      </p:cBhvr>
                                      <p:tavLst>
                                        <p:tav tm="0">
                                          <p:val>
                                            <p:fltVal val="0"/>
                                          </p:val>
                                        </p:tav>
                                        <p:tav tm="100000">
                                          <p:val>
                                            <p:strVal val="#ppt_w"/>
                                          </p:val>
                                        </p:tav>
                                      </p:tavLst>
                                    </p:anim>
                                    <p:anim calcmode="lin" valueType="num">
                                      <p:cBhvr>
                                        <p:cTn id="25" dur="250" fill="hold"/>
                                        <p:tgtEl>
                                          <p:spTgt spid="151449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4499"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CCF793-F0D2-61F6-F41C-EF9202EBBB0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BE9AB812-A708-142E-556B-809385518498}"/>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BE22949D-233E-C257-3865-AEBFE85B9DB7}"/>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graph of a number of different numbers&#10;&#10;Description automatically generated with medium confidence">
            <a:extLst>
              <a:ext uri="{FF2B5EF4-FFF2-40B4-BE49-F238E27FC236}">
                <a16:creationId xmlns:a16="http://schemas.microsoft.com/office/drawing/2014/main" id="{04933E45-275D-A495-81DE-587FC250F960}"/>
              </a:ext>
            </a:extLst>
          </p:cNvPr>
          <p:cNvPicPr>
            <a:picLocks noChangeAspect="1"/>
          </p:cNvPicPr>
          <p:nvPr/>
        </p:nvPicPr>
        <p:blipFill>
          <a:blip r:embed="rId4"/>
          <a:stretch>
            <a:fillRect/>
          </a:stretch>
        </p:blipFill>
        <p:spPr>
          <a:xfrm>
            <a:off x="6566680" y="0"/>
            <a:ext cx="5316742" cy="6858000"/>
          </a:xfrm>
          <a:prstGeom prst="rect">
            <a:avLst/>
          </a:prstGeom>
        </p:spPr>
      </p:pic>
      <p:pic>
        <p:nvPicPr>
          <p:cNvPr id="12" name="Picture 11">
            <a:extLst>
              <a:ext uri="{FF2B5EF4-FFF2-40B4-BE49-F238E27FC236}">
                <a16:creationId xmlns:a16="http://schemas.microsoft.com/office/drawing/2014/main" id="{43D99367-F3D6-12D3-BB6E-A461C780701D}"/>
              </a:ext>
            </a:extLst>
          </p:cNvPr>
          <p:cNvPicPr>
            <a:picLocks noChangeAspect="1"/>
          </p:cNvPicPr>
          <p:nvPr/>
        </p:nvPicPr>
        <p:blipFill>
          <a:blip r:embed="rId5"/>
          <a:stretch>
            <a:fillRect/>
          </a:stretch>
        </p:blipFill>
        <p:spPr>
          <a:xfrm>
            <a:off x="3055967" y="1056290"/>
            <a:ext cx="3399392" cy="5662010"/>
          </a:xfrm>
          <a:prstGeom prst="rect">
            <a:avLst/>
          </a:prstGeom>
        </p:spPr>
      </p:pic>
      <p:sp>
        <p:nvSpPr>
          <p:cNvPr id="2" name="TextBox 1">
            <a:extLst>
              <a:ext uri="{FF2B5EF4-FFF2-40B4-BE49-F238E27FC236}">
                <a16:creationId xmlns:a16="http://schemas.microsoft.com/office/drawing/2014/main" id="{07D22704-C675-71A6-118B-B2B1A4A42FE7}"/>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Th/U fuel cycle: </a:t>
            </a:r>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232</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a:t>
            </a:r>
            <a:r>
              <a:rPr lang="en-US" sz="4400" dirty="0" err="1">
                <a:solidFill>
                  <a:srgbClr val="1A63A0"/>
                </a:solidFill>
                <a:effectLst>
                  <a:outerShdw blurRad="50800" dist="38100" dir="2700000" algn="tl" rotWithShape="0">
                    <a:prstClr val="black">
                      <a:alpha val="40000"/>
                    </a:prstClr>
                  </a:outerShdw>
                </a:effectLst>
                <a:latin typeface="Roboto" panose="02000000000000000000" pitchFamily="2" charset="0"/>
              </a:rPr>
              <a:t>n,f</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6" name="Oval 5">
            <a:extLst>
              <a:ext uri="{FF2B5EF4-FFF2-40B4-BE49-F238E27FC236}">
                <a16:creationId xmlns:a16="http://schemas.microsoft.com/office/drawing/2014/main" id="{1FB43510-4615-35AF-9E4A-A84F9B526D6B}"/>
              </a:ext>
            </a:extLst>
          </p:cNvPr>
          <p:cNvSpPr/>
          <p:nvPr/>
        </p:nvSpPr>
        <p:spPr>
          <a:xfrm>
            <a:off x="7693572" y="2301766"/>
            <a:ext cx="740980" cy="772510"/>
          </a:xfrm>
          <a:prstGeom prst="ellipse">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94347DA2-DBB9-5BDD-9610-F83FED0312F3}"/>
              </a:ext>
            </a:extLst>
          </p:cNvPr>
          <p:cNvSpPr/>
          <p:nvPr/>
        </p:nvSpPr>
        <p:spPr>
          <a:xfrm>
            <a:off x="10074166" y="222439"/>
            <a:ext cx="1514571" cy="1559064"/>
          </a:xfrm>
          <a:prstGeom prst="ellipse">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D2DE0064-5A09-0D9A-2C01-A6DA00385ADA}"/>
              </a:ext>
            </a:extLst>
          </p:cNvPr>
          <p:cNvSpPr/>
          <p:nvPr/>
        </p:nvSpPr>
        <p:spPr>
          <a:xfrm>
            <a:off x="6796915" y="0"/>
            <a:ext cx="5493941" cy="3289300"/>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5B406EFC-1790-2AF4-8080-8CA5A3B5964D}"/>
              </a:ext>
            </a:extLst>
          </p:cNvPr>
          <p:cNvPicPr>
            <a:picLocks noChangeAspect="1"/>
          </p:cNvPicPr>
          <p:nvPr/>
        </p:nvPicPr>
        <p:blipFill>
          <a:blip r:embed="rId6"/>
          <a:stretch>
            <a:fillRect/>
          </a:stretch>
        </p:blipFill>
        <p:spPr>
          <a:xfrm rot="19800000">
            <a:off x="31292" y="602902"/>
            <a:ext cx="11409242" cy="3449769"/>
          </a:xfrm>
          <a:prstGeom prst="rect">
            <a:avLst/>
          </a:prstGeom>
        </p:spPr>
      </p:pic>
    </p:spTree>
    <p:extLst>
      <p:ext uri="{BB962C8B-B14F-4D97-AF65-F5344CB8AC3E}">
        <p14:creationId xmlns:p14="http://schemas.microsoft.com/office/powerpoint/2010/main" val="418318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xit" presetSubtype="0" fill="hold" grpId="0" nodeType="clickEffect">
                                  <p:stCondLst>
                                    <p:cond delay="0"/>
                                  </p:stCondLst>
                                  <p:childTnLst>
                                    <p:animEffect transition="out" filter="dissolve">
                                      <p:cBhvr>
                                        <p:cTn id="14" dur="500"/>
                                        <p:tgtEl>
                                          <p:spTgt spid="8"/>
                                        </p:tgtEl>
                                      </p:cBhvr>
                                    </p:animEffect>
                                    <p:set>
                                      <p:cBhvr>
                                        <p:cTn id="15" dur="1" fill="hold">
                                          <p:stCondLst>
                                            <p:cond delay="499"/>
                                          </p:stCondLst>
                                        </p:cTn>
                                        <p:tgtEl>
                                          <p:spTgt spid="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dissolve">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A21F54-D0BB-2544-AE0E-0F8F3A1DDC33}"/>
              </a:ext>
            </a:extLst>
          </p:cNvPr>
          <p:cNvSpPr/>
          <p:nvPr/>
        </p:nvSpPr>
        <p:spPr>
          <a:xfrm>
            <a:off x="1150388" y="3895346"/>
            <a:ext cx="518162" cy="1861564"/>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186</a:t>
            </a:r>
            <a:r>
              <a:rPr lang="en-GR" sz="1000" spc="-50" dirty="0"/>
              <a:t>Os</a:t>
            </a:r>
          </a:p>
          <a:p>
            <a:pPr algn="ctr"/>
            <a:r>
              <a:rPr lang="en-GR" sz="1000" spc="-50" baseline="30000" dirty="0"/>
              <a:t>187</a:t>
            </a:r>
            <a:r>
              <a:rPr lang="en-GR" sz="1000" spc="-50" dirty="0"/>
              <a:t>Os</a:t>
            </a:r>
          </a:p>
          <a:p>
            <a:pPr algn="ctr"/>
            <a:r>
              <a:rPr lang="en-GR" sz="1000" spc="-50" baseline="30000" dirty="0"/>
              <a:t>188</a:t>
            </a:r>
            <a:r>
              <a:rPr lang="en-GR" sz="1000" spc="-50" dirty="0"/>
              <a:t>Os</a:t>
            </a:r>
          </a:p>
          <a:p>
            <a:pPr algn="ctr"/>
            <a:r>
              <a:rPr lang="en-GR" sz="1000" spc="-50" baseline="30000" dirty="0"/>
              <a:t>90</a:t>
            </a:r>
            <a:r>
              <a:rPr lang="en-GR" sz="1000" spc="-50" dirty="0"/>
              <a:t>Zr</a:t>
            </a:r>
          </a:p>
          <a:p>
            <a:pPr algn="ctr"/>
            <a:r>
              <a:rPr lang="en-GR" sz="1000" spc="-50" baseline="30000" dirty="0"/>
              <a:t>91</a:t>
            </a:r>
            <a:r>
              <a:rPr lang="en-GR" sz="1000" spc="-50" dirty="0"/>
              <a:t>Zr</a:t>
            </a:r>
          </a:p>
          <a:p>
            <a:pPr algn="ctr"/>
            <a:r>
              <a:rPr lang="en-GR" sz="1000" spc="-50" baseline="30000" dirty="0"/>
              <a:t>92</a:t>
            </a:r>
            <a:r>
              <a:rPr lang="en-GR" sz="1000" spc="-50" dirty="0"/>
              <a:t>Zr</a:t>
            </a:r>
          </a:p>
          <a:p>
            <a:pPr algn="ctr"/>
            <a:r>
              <a:rPr lang="en-GR" sz="1000" spc="-50" baseline="30000" dirty="0"/>
              <a:t>94</a:t>
            </a:r>
            <a:r>
              <a:rPr lang="en-GR" sz="1000" spc="-50" dirty="0"/>
              <a:t>Zr</a:t>
            </a:r>
          </a:p>
          <a:p>
            <a:pPr algn="ctr"/>
            <a:r>
              <a:rPr lang="en-GR" sz="1000" spc="-50" baseline="30000" dirty="0"/>
              <a:t>96</a:t>
            </a:r>
            <a:r>
              <a:rPr lang="en-GR" sz="1000" spc="-50" dirty="0"/>
              <a:t>Zr</a:t>
            </a:r>
          </a:p>
          <a:p>
            <a:pPr algn="ctr"/>
            <a:r>
              <a:rPr lang="en-GR" sz="1000" spc="-50" baseline="30000" dirty="0"/>
              <a:t>24</a:t>
            </a:r>
            <a:r>
              <a:rPr lang="en-GR" sz="1000" spc="-50" dirty="0"/>
              <a:t>Mg</a:t>
            </a:r>
          </a:p>
          <a:p>
            <a:pPr algn="ctr"/>
            <a:r>
              <a:rPr lang="en-GR" sz="1000" spc="-50" baseline="30000" dirty="0"/>
              <a:t>26</a:t>
            </a:r>
            <a:r>
              <a:rPr lang="en-GR" sz="1000" spc="-50" dirty="0"/>
              <a:t>Mg</a:t>
            </a:r>
          </a:p>
          <a:p>
            <a:pPr algn="ctr"/>
            <a:r>
              <a:rPr lang="en-GR" sz="1000" spc="-50" baseline="30000" dirty="0"/>
              <a:t>208</a:t>
            </a:r>
            <a:r>
              <a:rPr lang="en-GR" sz="1000" spc="-50" dirty="0"/>
              <a:t>Pb</a:t>
            </a:r>
          </a:p>
          <a:p>
            <a:pPr algn="ctr"/>
            <a:r>
              <a:rPr lang="en-GR" sz="1000" spc="-50" baseline="30000" dirty="0"/>
              <a:t>139</a:t>
            </a:r>
            <a:r>
              <a:rPr lang="en-GR" sz="1000" spc="-50" dirty="0"/>
              <a:t>La</a:t>
            </a:r>
          </a:p>
        </p:txBody>
      </p:sp>
      <p:sp>
        <p:nvSpPr>
          <p:cNvPr id="8" name="Rectangle 7">
            <a:extLst>
              <a:ext uri="{FF2B5EF4-FFF2-40B4-BE49-F238E27FC236}">
                <a16:creationId xmlns:a16="http://schemas.microsoft.com/office/drawing/2014/main" id="{61BC553E-FC2E-684D-A2C7-6735134DF0A2}"/>
              </a:ext>
            </a:extLst>
          </p:cNvPr>
          <p:cNvSpPr/>
          <p:nvPr/>
        </p:nvSpPr>
        <p:spPr>
          <a:xfrm>
            <a:off x="1880954" y="4985437"/>
            <a:ext cx="471348" cy="765294"/>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240</a:t>
            </a:r>
            <a:r>
              <a:rPr lang="en-GR" sz="1000" spc="-50" dirty="0"/>
              <a:t>Pu</a:t>
            </a:r>
          </a:p>
          <a:p>
            <a:pPr algn="ctr"/>
            <a:r>
              <a:rPr lang="en-GR" sz="1000" spc="-50" baseline="30000" dirty="0"/>
              <a:t>237</a:t>
            </a:r>
            <a:r>
              <a:rPr lang="en-GR" sz="1000" spc="-50" dirty="0"/>
              <a:t>Np</a:t>
            </a:r>
          </a:p>
          <a:p>
            <a:pPr algn="ctr"/>
            <a:r>
              <a:rPr lang="en-GR" sz="1000" spc="-50" baseline="30000" dirty="0"/>
              <a:t>243</a:t>
            </a:r>
            <a:r>
              <a:rPr lang="en-GR" sz="1000" spc="-50" dirty="0"/>
              <a:t>Am</a:t>
            </a:r>
          </a:p>
          <a:p>
            <a:pPr algn="ctr"/>
            <a:r>
              <a:rPr lang="en-GR" sz="1000" spc="-50" baseline="30000" dirty="0"/>
              <a:t>233</a:t>
            </a:r>
            <a:r>
              <a:rPr lang="en-GR" sz="1000" spc="-50" dirty="0"/>
              <a:t>U</a:t>
            </a:r>
          </a:p>
        </p:txBody>
      </p:sp>
      <p:sp>
        <p:nvSpPr>
          <p:cNvPr id="9" name="Rectangle 8">
            <a:extLst>
              <a:ext uri="{FF2B5EF4-FFF2-40B4-BE49-F238E27FC236}">
                <a16:creationId xmlns:a16="http://schemas.microsoft.com/office/drawing/2014/main" id="{05ED960C-A160-904A-A739-3E95020B5F18}"/>
              </a:ext>
            </a:extLst>
          </p:cNvPr>
          <p:cNvSpPr/>
          <p:nvPr/>
        </p:nvSpPr>
        <p:spPr>
          <a:xfrm>
            <a:off x="316314" y="5876290"/>
            <a:ext cx="2035987" cy="215900"/>
          </a:xfrm>
          <a:prstGeom prst="rect">
            <a:avLst/>
          </a:prstGeom>
          <a:solidFill>
            <a:schemeClr val="bg1"/>
          </a:solidFill>
          <a:ln>
            <a:solidFill>
              <a:srgbClr val="A900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a:solidFill>
                  <a:srgbClr val="A90043"/>
                </a:solidFill>
                <a:latin typeface="+mj-lt"/>
              </a:rPr>
              <a:t>2001</a:t>
            </a:r>
            <a:r>
              <a:rPr lang="en-US" sz="1000" spc="-50" dirty="0">
                <a:solidFill>
                  <a:srgbClr val="A90043"/>
                </a:solidFill>
                <a:latin typeface="+mj-lt"/>
              </a:rPr>
              <a:t> - 2004</a:t>
            </a:r>
            <a:endParaRPr lang="en-GR" sz="1000" spc="-50" dirty="0">
              <a:solidFill>
                <a:srgbClr val="A90043"/>
              </a:solidFill>
              <a:latin typeface="+mj-lt"/>
            </a:endParaRPr>
          </a:p>
        </p:txBody>
      </p:sp>
      <p:sp>
        <p:nvSpPr>
          <p:cNvPr id="13" name="Rectangle 12">
            <a:extLst>
              <a:ext uri="{FF2B5EF4-FFF2-40B4-BE49-F238E27FC236}">
                <a16:creationId xmlns:a16="http://schemas.microsoft.com/office/drawing/2014/main" id="{4AF14121-B0E5-5A42-957E-F324C9EE9B04}"/>
              </a:ext>
            </a:extLst>
          </p:cNvPr>
          <p:cNvSpPr/>
          <p:nvPr/>
        </p:nvSpPr>
        <p:spPr>
          <a:xfrm>
            <a:off x="1880954" y="3016246"/>
            <a:ext cx="471348" cy="385524"/>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236</a:t>
            </a:r>
            <a:r>
              <a:rPr lang="en-GR" sz="1000" spc="-50" dirty="0"/>
              <a:t>U</a:t>
            </a:r>
            <a:endParaRPr lang="en-GR" sz="1000" spc="-50" baseline="30000" dirty="0"/>
          </a:p>
        </p:txBody>
      </p:sp>
      <p:sp>
        <p:nvSpPr>
          <p:cNvPr id="14" name="Rectangle 13">
            <a:extLst>
              <a:ext uri="{FF2B5EF4-FFF2-40B4-BE49-F238E27FC236}">
                <a16:creationId xmlns:a16="http://schemas.microsoft.com/office/drawing/2014/main" id="{DEA3B018-CC24-7D45-B5E5-7E8CC95B7FFE}"/>
              </a:ext>
            </a:extLst>
          </p:cNvPr>
          <p:cNvSpPr/>
          <p:nvPr/>
        </p:nvSpPr>
        <p:spPr>
          <a:xfrm>
            <a:off x="1880954" y="3461902"/>
            <a:ext cx="471348" cy="440473"/>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235</a:t>
            </a:r>
            <a:r>
              <a:rPr lang="en-GR" sz="1000" spc="-50" dirty="0"/>
              <a:t>U</a:t>
            </a:r>
          </a:p>
          <a:p>
            <a:pPr algn="ctr"/>
            <a:r>
              <a:rPr lang="en-GR" sz="1000" spc="-50" baseline="30000" dirty="0"/>
              <a:t>238</a:t>
            </a:r>
            <a:r>
              <a:rPr lang="en-GR" sz="1000" spc="-50" dirty="0"/>
              <a:t>U</a:t>
            </a:r>
          </a:p>
        </p:txBody>
      </p:sp>
      <p:sp>
        <p:nvSpPr>
          <p:cNvPr id="15" name="Rectangle 14">
            <a:extLst>
              <a:ext uri="{FF2B5EF4-FFF2-40B4-BE49-F238E27FC236}">
                <a16:creationId xmlns:a16="http://schemas.microsoft.com/office/drawing/2014/main" id="{90C12509-6CAB-D141-9D5B-490844C5D339}"/>
              </a:ext>
            </a:extLst>
          </p:cNvPr>
          <p:cNvSpPr/>
          <p:nvPr/>
        </p:nvSpPr>
        <p:spPr>
          <a:xfrm>
            <a:off x="1895468" y="3962468"/>
            <a:ext cx="471348" cy="945800"/>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cs typeface="Arial" panose="020B0604020202020204" pitchFamily="34" charset="0"/>
              </a:rPr>
              <a:t>237</a:t>
            </a:r>
            <a:r>
              <a:rPr lang="en-GR" sz="1000" spc="-50" dirty="0">
                <a:cs typeface="Arial" panose="020B0604020202020204" pitchFamily="34" charset="0"/>
              </a:rPr>
              <a:t>Np</a:t>
            </a:r>
          </a:p>
          <a:p>
            <a:pPr algn="ctr"/>
            <a:r>
              <a:rPr lang="en-GR" sz="1000" spc="-50" baseline="30000">
                <a:cs typeface="Arial" panose="020B0604020202020204" pitchFamily="34" charset="0"/>
              </a:rPr>
              <a:t>233</a:t>
            </a:r>
            <a:r>
              <a:rPr lang="en-GR" sz="1000" spc="-50">
                <a:cs typeface="Arial" panose="020B0604020202020204" pitchFamily="34" charset="0"/>
              </a:rPr>
              <a:t>U</a:t>
            </a:r>
            <a:endParaRPr lang="en-GR" sz="1000" spc="-50" dirty="0">
              <a:cs typeface="Arial" panose="020B0604020202020204" pitchFamily="34" charset="0"/>
            </a:endParaRPr>
          </a:p>
          <a:p>
            <a:pPr algn="ctr"/>
            <a:r>
              <a:rPr lang="en-GR" sz="1000" spc="-50" baseline="30000" dirty="0">
                <a:cs typeface="Arial" panose="020B0604020202020204" pitchFamily="34" charset="0"/>
              </a:rPr>
              <a:t>234</a:t>
            </a:r>
            <a:r>
              <a:rPr lang="en-GR" sz="1000" spc="-50" dirty="0">
                <a:cs typeface="Arial" panose="020B0604020202020204" pitchFamily="34" charset="0"/>
              </a:rPr>
              <a:t>U</a:t>
            </a:r>
            <a:endParaRPr lang="en-GR" sz="1000" spc="-50" baseline="30000" dirty="0">
              <a:cs typeface="Arial" panose="020B0604020202020204" pitchFamily="34" charset="0"/>
            </a:endParaRPr>
          </a:p>
          <a:p>
            <a:pPr algn="ctr"/>
            <a:r>
              <a:rPr lang="en-GR" sz="1000" spc="-50" baseline="30000" dirty="0">
                <a:cs typeface="Arial" panose="020B0604020202020204" pitchFamily="34" charset="0"/>
              </a:rPr>
              <a:t>209</a:t>
            </a:r>
            <a:r>
              <a:rPr lang="en-GR" sz="1000" spc="-50" dirty="0">
                <a:cs typeface="Arial" panose="020B0604020202020204" pitchFamily="34" charset="0"/>
              </a:rPr>
              <a:t>Bi</a:t>
            </a:r>
          </a:p>
          <a:p>
            <a:pPr algn="ctr"/>
            <a:r>
              <a:rPr lang="en-GR" sz="1000" spc="-50" baseline="30000" dirty="0">
                <a:cs typeface="Arial" panose="020B0604020202020204" pitchFamily="34" charset="0"/>
              </a:rPr>
              <a:t>nat</a:t>
            </a:r>
            <a:r>
              <a:rPr lang="en-GR" sz="1000" spc="-50" dirty="0">
                <a:cs typeface="Arial" panose="020B0604020202020204" pitchFamily="34" charset="0"/>
              </a:rPr>
              <a:t>Pb</a:t>
            </a:r>
          </a:p>
          <a:p>
            <a:pPr algn="ctr"/>
            <a:r>
              <a:rPr lang="en-GR" sz="1000" spc="-50" baseline="30000" dirty="0">
                <a:cs typeface="Arial" panose="020B0604020202020204" pitchFamily="34" charset="0"/>
              </a:rPr>
              <a:t>232</a:t>
            </a:r>
            <a:r>
              <a:rPr lang="en-GR" sz="1000" spc="-50" dirty="0">
                <a:cs typeface="Arial" panose="020B0604020202020204" pitchFamily="34" charset="0"/>
              </a:rPr>
              <a:t>Th</a:t>
            </a:r>
            <a:endParaRPr lang="en-GR" sz="1000" spc="-50" baseline="30000" dirty="0">
              <a:cs typeface="Arial" panose="020B0604020202020204" pitchFamily="34" charset="0"/>
            </a:endParaRPr>
          </a:p>
        </p:txBody>
      </p:sp>
      <p:sp>
        <p:nvSpPr>
          <p:cNvPr id="16" name="Rectangle 15">
            <a:extLst>
              <a:ext uri="{FF2B5EF4-FFF2-40B4-BE49-F238E27FC236}">
                <a16:creationId xmlns:a16="http://schemas.microsoft.com/office/drawing/2014/main" id="{229EB965-E61C-4E42-9D8F-F8FCEDDB538C}"/>
              </a:ext>
            </a:extLst>
          </p:cNvPr>
          <p:cNvSpPr/>
          <p:nvPr/>
        </p:nvSpPr>
        <p:spPr>
          <a:xfrm>
            <a:off x="1150388" y="3123546"/>
            <a:ext cx="518162" cy="710945"/>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245</a:t>
            </a:r>
            <a:r>
              <a:rPr lang="en-GR" sz="1000" spc="-50" dirty="0"/>
              <a:t>Cm</a:t>
            </a:r>
          </a:p>
          <a:p>
            <a:pPr algn="ctr"/>
            <a:r>
              <a:rPr lang="en-GR" sz="1000" spc="-50" baseline="30000" dirty="0"/>
              <a:t>233</a:t>
            </a:r>
            <a:r>
              <a:rPr lang="en-GR" sz="1000" spc="-50" dirty="0"/>
              <a:t>U</a:t>
            </a:r>
          </a:p>
          <a:p>
            <a:pPr algn="ctr"/>
            <a:r>
              <a:rPr lang="en-GR" sz="1000" spc="-50" baseline="30000" dirty="0"/>
              <a:t>241</a:t>
            </a:r>
            <a:r>
              <a:rPr lang="en-GR" sz="1000" spc="-50" dirty="0"/>
              <a:t>Am</a:t>
            </a:r>
          </a:p>
          <a:p>
            <a:pPr algn="ctr"/>
            <a:r>
              <a:rPr lang="en-GR" sz="1000" spc="-50" baseline="30000" dirty="0"/>
              <a:t>243</a:t>
            </a:r>
            <a:r>
              <a:rPr lang="en-GR" sz="1000" spc="-50" dirty="0"/>
              <a:t>Am</a:t>
            </a:r>
            <a:endParaRPr lang="en-GR" sz="1000" spc="-50" baseline="30000" dirty="0"/>
          </a:p>
        </p:txBody>
      </p:sp>
      <p:sp>
        <p:nvSpPr>
          <p:cNvPr id="17" name="Rectangle 16">
            <a:extLst>
              <a:ext uri="{FF2B5EF4-FFF2-40B4-BE49-F238E27FC236}">
                <a16:creationId xmlns:a16="http://schemas.microsoft.com/office/drawing/2014/main" id="{DED9210E-472F-4E43-8F82-40BDFAEA8898}"/>
              </a:ext>
            </a:extLst>
          </p:cNvPr>
          <p:cNvSpPr/>
          <p:nvPr/>
        </p:nvSpPr>
        <p:spPr>
          <a:xfrm>
            <a:off x="1150388" y="2369274"/>
            <a:ext cx="518162" cy="701040"/>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234</a:t>
            </a:r>
            <a:r>
              <a:rPr lang="en-GR" sz="1000" spc="-50" dirty="0"/>
              <a:t>U</a:t>
            </a:r>
          </a:p>
          <a:p>
            <a:pPr algn="ctr"/>
            <a:r>
              <a:rPr lang="en-GR" sz="1000" spc="-50" baseline="30000" dirty="0"/>
              <a:t>236</a:t>
            </a:r>
            <a:r>
              <a:rPr lang="en-GR" sz="1000" spc="-50" dirty="0"/>
              <a:t>U</a:t>
            </a:r>
          </a:p>
          <a:p>
            <a:pPr algn="ctr"/>
            <a:r>
              <a:rPr lang="en-GR" sz="1000" spc="-50" baseline="30000" dirty="0"/>
              <a:t>232</a:t>
            </a:r>
            <a:r>
              <a:rPr lang="en-GR" sz="1000" spc="-50" dirty="0"/>
              <a:t>Th</a:t>
            </a:r>
          </a:p>
          <a:p>
            <a:pPr algn="ctr"/>
            <a:r>
              <a:rPr lang="en-GR" sz="1000" spc="-50" baseline="30000" dirty="0"/>
              <a:t>237</a:t>
            </a:r>
            <a:r>
              <a:rPr lang="en-GR" sz="1000" spc="-50" dirty="0"/>
              <a:t>Np</a:t>
            </a:r>
            <a:endParaRPr lang="en-GR" sz="1000" spc="-50" baseline="30000" dirty="0"/>
          </a:p>
        </p:txBody>
      </p:sp>
      <p:sp>
        <p:nvSpPr>
          <p:cNvPr id="19" name="Rectangle 18">
            <a:extLst>
              <a:ext uri="{FF2B5EF4-FFF2-40B4-BE49-F238E27FC236}">
                <a16:creationId xmlns:a16="http://schemas.microsoft.com/office/drawing/2014/main" id="{AB8E6BE3-7583-2147-805B-B56898250882}"/>
              </a:ext>
            </a:extLst>
          </p:cNvPr>
          <p:cNvSpPr/>
          <p:nvPr/>
        </p:nvSpPr>
        <p:spPr>
          <a:xfrm rot="16200000">
            <a:off x="141343" y="4747864"/>
            <a:ext cx="1861570" cy="156522"/>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21" name="Rectangle 20">
            <a:extLst>
              <a:ext uri="{FF2B5EF4-FFF2-40B4-BE49-F238E27FC236}">
                <a16:creationId xmlns:a16="http://schemas.microsoft.com/office/drawing/2014/main" id="{03117558-032A-D141-98B4-AD74BB83549D}"/>
              </a:ext>
            </a:extLst>
          </p:cNvPr>
          <p:cNvSpPr/>
          <p:nvPr/>
        </p:nvSpPr>
        <p:spPr>
          <a:xfrm rot="16200000">
            <a:off x="1329798" y="4357104"/>
            <a:ext cx="945798" cy="156521"/>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PPAC</a:t>
            </a:r>
          </a:p>
        </p:txBody>
      </p:sp>
      <p:sp>
        <p:nvSpPr>
          <p:cNvPr id="22" name="Rectangle 21">
            <a:extLst>
              <a:ext uri="{FF2B5EF4-FFF2-40B4-BE49-F238E27FC236}">
                <a16:creationId xmlns:a16="http://schemas.microsoft.com/office/drawing/2014/main" id="{A4C0D755-653D-9946-BEDE-FC1343041A55}"/>
              </a:ext>
            </a:extLst>
          </p:cNvPr>
          <p:cNvSpPr/>
          <p:nvPr/>
        </p:nvSpPr>
        <p:spPr>
          <a:xfrm rot="16200000">
            <a:off x="1413945" y="5288797"/>
            <a:ext cx="765295" cy="158573"/>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TAC</a:t>
            </a:r>
          </a:p>
        </p:txBody>
      </p:sp>
      <p:sp>
        <p:nvSpPr>
          <p:cNvPr id="25" name="Rectangle 24">
            <a:extLst>
              <a:ext uri="{FF2B5EF4-FFF2-40B4-BE49-F238E27FC236}">
                <a16:creationId xmlns:a16="http://schemas.microsoft.com/office/drawing/2014/main" id="{7D8B9F0B-9197-C74F-B6C8-22E742FAC18C}"/>
              </a:ext>
            </a:extLst>
          </p:cNvPr>
          <p:cNvSpPr/>
          <p:nvPr/>
        </p:nvSpPr>
        <p:spPr>
          <a:xfrm rot="16200000">
            <a:off x="1606371" y="3127183"/>
            <a:ext cx="385520" cy="163647"/>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FIC0</a:t>
            </a:r>
          </a:p>
        </p:txBody>
      </p:sp>
      <p:sp>
        <p:nvSpPr>
          <p:cNvPr id="26" name="Rectangle 25">
            <a:extLst>
              <a:ext uri="{FF2B5EF4-FFF2-40B4-BE49-F238E27FC236}">
                <a16:creationId xmlns:a16="http://schemas.microsoft.com/office/drawing/2014/main" id="{9E102C19-7D4C-304D-9A9F-4BA2F292F93F}"/>
              </a:ext>
            </a:extLst>
          </p:cNvPr>
          <p:cNvSpPr/>
          <p:nvPr/>
        </p:nvSpPr>
        <p:spPr>
          <a:xfrm rot="16200000">
            <a:off x="721609" y="2641524"/>
            <a:ext cx="701041" cy="156522"/>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FIC0</a:t>
            </a:r>
          </a:p>
        </p:txBody>
      </p:sp>
      <p:sp>
        <p:nvSpPr>
          <p:cNvPr id="27" name="Rectangle 26">
            <a:extLst>
              <a:ext uri="{FF2B5EF4-FFF2-40B4-BE49-F238E27FC236}">
                <a16:creationId xmlns:a16="http://schemas.microsoft.com/office/drawing/2014/main" id="{6E6B2B53-8564-274E-9066-31896F4F3AE2}"/>
              </a:ext>
            </a:extLst>
          </p:cNvPr>
          <p:cNvSpPr/>
          <p:nvPr/>
        </p:nvSpPr>
        <p:spPr>
          <a:xfrm rot="16200000">
            <a:off x="716654" y="3400750"/>
            <a:ext cx="710948" cy="156521"/>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FIC1</a:t>
            </a:r>
          </a:p>
        </p:txBody>
      </p:sp>
      <p:sp>
        <p:nvSpPr>
          <p:cNvPr id="28" name="Rectangle 27">
            <a:extLst>
              <a:ext uri="{FF2B5EF4-FFF2-40B4-BE49-F238E27FC236}">
                <a16:creationId xmlns:a16="http://schemas.microsoft.com/office/drawing/2014/main" id="{44A02177-8848-2947-AD6D-D6710BE6C1CD}"/>
              </a:ext>
            </a:extLst>
          </p:cNvPr>
          <p:cNvSpPr/>
          <p:nvPr/>
        </p:nvSpPr>
        <p:spPr>
          <a:xfrm rot="16200000">
            <a:off x="1578893" y="3600311"/>
            <a:ext cx="440475" cy="163648"/>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FIC2</a:t>
            </a:r>
          </a:p>
        </p:txBody>
      </p:sp>
      <p:sp>
        <p:nvSpPr>
          <p:cNvPr id="33" name="Rectangle 32">
            <a:extLst>
              <a:ext uri="{FF2B5EF4-FFF2-40B4-BE49-F238E27FC236}">
                <a16:creationId xmlns:a16="http://schemas.microsoft.com/office/drawing/2014/main" id="{9361C782-809C-5C41-A723-4BA3BB4A01E6}"/>
              </a:ext>
            </a:extLst>
          </p:cNvPr>
          <p:cNvSpPr/>
          <p:nvPr/>
        </p:nvSpPr>
        <p:spPr>
          <a:xfrm>
            <a:off x="495215" y="4671984"/>
            <a:ext cx="447452" cy="1095085"/>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solidFill>
                  <a:schemeClr val="bg1"/>
                </a:solidFill>
                <a:latin typeface="+mj-lt"/>
                <a:hlinkClick r:id="" action="ppaction://noaction">
                  <a:extLst>
                    <a:ext uri="{A12FA001-AC4F-418D-AE19-62706E023703}">
                      <ahyp:hlinkClr xmlns:ahyp="http://schemas.microsoft.com/office/drawing/2018/hyperlinkcolor" val="tx"/>
                    </a:ext>
                  </a:extLst>
                </a:hlinkClick>
              </a:rPr>
              <a:t>151</a:t>
            </a:r>
            <a:r>
              <a:rPr lang="en-GR" sz="1000" spc="-50" dirty="0">
                <a:solidFill>
                  <a:schemeClr val="bg1"/>
                </a:solidFill>
                <a:latin typeface="+mj-lt"/>
                <a:hlinkClick r:id="" action="ppaction://noaction">
                  <a:extLst>
                    <a:ext uri="{A12FA001-AC4F-418D-AE19-62706E023703}">
                      <ahyp:hlinkClr xmlns:ahyp="http://schemas.microsoft.com/office/drawing/2018/hyperlinkcolor" val="tx"/>
                    </a:ext>
                  </a:extLst>
                </a:hlinkClick>
              </a:rPr>
              <a:t>Sm</a:t>
            </a:r>
            <a:endParaRPr lang="en-GR" sz="1000" spc="-50" dirty="0">
              <a:solidFill>
                <a:schemeClr val="bg1"/>
              </a:solidFill>
              <a:latin typeface="+mj-lt"/>
            </a:endParaRPr>
          </a:p>
          <a:p>
            <a:pPr algn="ctr"/>
            <a:r>
              <a:rPr lang="en-GR" sz="1000" spc="-50" baseline="30000" dirty="0">
                <a:latin typeface="+mj-lt"/>
              </a:rPr>
              <a:t>204</a:t>
            </a:r>
            <a:r>
              <a:rPr lang="en-GR" sz="1000" spc="-50" dirty="0">
                <a:latin typeface="+mj-lt"/>
              </a:rPr>
              <a:t>Pb</a:t>
            </a:r>
          </a:p>
          <a:p>
            <a:pPr algn="ctr"/>
            <a:r>
              <a:rPr lang="en-GR" sz="1000" spc="-50" baseline="30000" dirty="0">
                <a:latin typeface="+mj-lt"/>
              </a:rPr>
              <a:t>206</a:t>
            </a:r>
            <a:r>
              <a:rPr lang="en-GR" sz="1000" spc="-50" dirty="0">
                <a:latin typeface="+mj-lt"/>
              </a:rPr>
              <a:t>Pb</a:t>
            </a:r>
          </a:p>
          <a:p>
            <a:pPr algn="ctr"/>
            <a:r>
              <a:rPr lang="en-GR" sz="1000" spc="-50" baseline="30000" dirty="0">
                <a:latin typeface="+mj-lt"/>
              </a:rPr>
              <a:t>207</a:t>
            </a:r>
            <a:r>
              <a:rPr lang="en-GR" sz="1000" spc="-50" dirty="0">
                <a:latin typeface="+mj-lt"/>
              </a:rPr>
              <a:t>Pb</a:t>
            </a:r>
          </a:p>
          <a:p>
            <a:pPr algn="ctr"/>
            <a:r>
              <a:rPr lang="en-GR" sz="1000" spc="-50" baseline="30000" dirty="0">
                <a:latin typeface="+mj-lt"/>
              </a:rPr>
              <a:t>209</a:t>
            </a:r>
            <a:r>
              <a:rPr lang="en-GR" sz="1000" spc="-50" dirty="0">
                <a:latin typeface="+mj-lt"/>
              </a:rPr>
              <a:t>Bi</a:t>
            </a:r>
          </a:p>
          <a:p>
            <a:pPr algn="ctr"/>
            <a:r>
              <a:rPr lang="en-GR" sz="1000" spc="-50" baseline="30000" dirty="0">
                <a:latin typeface="+mj-lt"/>
              </a:rPr>
              <a:t>232</a:t>
            </a:r>
            <a:r>
              <a:rPr lang="en-GR" sz="1000" spc="-50" dirty="0">
                <a:latin typeface="+mj-lt"/>
              </a:rPr>
              <a:t>Th</a:t>
            </a:r>
            <a:endParaRPr lang="en-GR" sz="1000" spc="-50" baseline="30000" dirty="0">
              <a:latin typeface="+mj-lt"/>
            </a:endParaRPr>
          </a:p>
        </p:txBody>
      </p:sp>
      <p:sp>
        <p:nvSpPr>
          <p:cNvPr id="34" name="Rectangle 33">
            <a:hlinkClick r:id="" action="ppaction://noaction"/>
            <a:extLst>
              <a:ext uri="{FF2B5EF4-FFF2-40B4-BE49-F238E27FC236}">
                <a16:creationId xmlns:a16="http://schemas.microsoft.com/office/drawing/2014/main" id="{A01BF7B5-6120-AC40-8CF2-1E0EF25E65CA}"/>
              </a:ext>
            </a:extLst>
          </p:cNvPr>
          <p:cNvSpPr/>
          <p:nvPr/>
        </p:nvSpPr>
        <p:spPr>
          <a:xfrm>
            <a:off x="495215" y="4159902"/>
            <a:ext cx="447452" cy="459812"/>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232</a:t>
            </a:r>
            <a:r>
              <a:rPr lang="en-GR" sz="1000" spc="-50" dirty="0"/>
              <a:t>Th</a:t>
            </a:r>
          </a:p>
          <a:p>
            <a:pPr algn="ctr"/>
            <a:r>
              <a:rPr lang="en-GR" sz="1000" spc="-50" baseline="30000" dirty="0"/>
              <a:t>234</a:t>
            </a:r>
            <a:r>
              <a:rPr lang="en-GR" sz="1000" spc="-50" dirty="0"/>
              <a:t>U</a:t>
            </a:r>
            <a:endParaRPr lang="en-GR" sz="1000" spc="-50" baseline="30000" dirty="0"/>
          </a:p>
        </p:txBody>
      </p:sp>
      <p:sp>
        <p:nvSpPr>
          <p:cNvPr id="35" name="Rectangle 34">
            <a:extLst>
              <a:ext uri="{FF2B5EF4-FFF2-40B4-BE49-F238E27FC236}">
                <a16:creationId xmlns:a16="http://schemas.microsoft.com/office/drawing/2014/main" id="{F4B533D9-A7A9-6249-8B3F-FE67FD410CE4}"/>
              </a:ext>
            </a:extLst>
          </p:cNvPr>
          <p:cNvSpPr/>
          <p:nvPr/>
        </p:nvSpPr>
        <p:spPr>
          <a:xfrm rot="16200000">
            <a:off x="-131698" y="5142368"/>
            <a:ext cx="1097295" cy="156528"/>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latin typeface="+mj-lt"/>
              </a:rPr>
              <a:t>C6D6</a:t>
            </a:r>
          </a:p>
        </p:txBody>
      </p:sp>
      <p:sp>
        <p:nvSpPr>
          <p:cNvPr id="36" name="Rectangle 35">
            <a:extLst>
              <a:ext uri="{FF2B5EF4-FFF2-40B4-BE49-F238E27FC236}">
                <a16:creationId xmlns:a16="http://schemas.microsoft.com/office/drawing/2014/main" id="{0EA98567-69B4-2B4E-BC0A-55AD924A554B}"/>
              </a:ext>
            </a:extLst>
          </p:cNvPr>
          <p:cNvSpPr/>
          <p:nvPr/>
        </p:nvSpPr>
        <p:spPr>
          <a:xfrm rot="16200000">
            <a:off x="187051" y="4311545"/>
            <a:ext cx="459810" cy="156528"/>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PPAC</a:t>
            </a:r>
          </a:p>
        </p:txBody>
      </p:sp>
      <p:sp>
        <p:nvSpPr>
          <p:cNvPr id="37" name="Rectangle 36">
            <a:extLst>
              <a:ext uri="{FF2B5EF4-FFF2-40B4-BE49-F238E27FC236}">
                <a16:creationId xmlns:a16="http://schemas.microsoft.com/office/drawing/2014/main" id="{27096514-4500-E544-B82D-81B4EF6EEFCB}"/>
              </a:ext>
            </a:extLst>
          </p:cNvPr>
          <p:cNvSpPr/>
          <p:nvPr/>
        </p:nvSpPr>
        <p:spPr>
          <a:xfrm>
            <a:off x="495215" y="3688253"/>
            <a:ext cx="444826" cy="409016"/>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234</a:t>
            </a:r>
            <a:r>
              <a:rPr lang="en-GR" sz="1000" spc="-50" dirty="0"/>
              <a:t>U</a:t>
            </a:r>
            <a:endParaRPr lang="en-GR" sz="1000" spc="-50" baseline="30000" dirty="0"/>
          </a:p>
        </p:txBody>
      </p:sp>
      <p:sp>
        <p:nvSpPr>
          <p:cNvPr id="38" name="Rectangle 37">
            <a:extLst>
              <a:ext uri="{FF2B5EF4-FFF2-40B4-BE49-F238E27FC236}">
                <a16:creationId xmlns:a16="http://schemas.microsoft.com/office/drawing/2014/main" id="{5F69B367-7585-D143-B8C6-D271B7C28D05}"/>
              </a:ext>
            </a:extLst>
          </p:cNvPr>
          <p:cNvSpPr/>
          <p:nvPr/>
        </p:nvSpPr>
        <p:spPr>
          <a:xfrm rot="16200000">
            <a:off x="212445" y="3814496"/>
            <a:ext cx="409014" cy="156529"/>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FIC0</a:t>
            </a:r>
          </a:p>
        </p:txBody>
      </p:sp>
      <p:sp>
        <p:nvSpPr>
          <p:cNvPr id="39" name="Left Brace 38">
            <a:extLst>
              <a:ext uri="{FF2B5EF4-FFF2-40B4-BE49-F238E27FC236}">
                <a16:creationId xmlns:a16="http://schemas.microsoft.com/office/drawing/2014/main" id="{225D5906-4653-3B45-A60B-CBF24A562C74}"/>
              </a:ext>
            </a:extLst>
          </p:cNvPr>
          <p:cNvSpPr/>
          <p:nvPr/>
        </p:nvSpPr>
        <p:spPr>
          <a:xfrm rot="16200000">
            <a:off x="1293199" y="5090529"/>
            <a:ext cx="92664" cy="2255798"/>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R"/>
          </a:p>
        </p:txBody>
      </p:sp>
      <p:sp>
        <p:nvSpPr>
          <p:cNvPr id="40" name="TextBox 39">
            <a:extLst>
              <a:ext uri="{FF2B5EF4-FFF2-40B4-BE49-F238E27FC236}">
                <a16:creationId xmlns:a16="http://schemas.microsoft.com/office/drawing/2014/main" id="{DE8F8B06-333C-1E4F-8DC2-960BF4B1B675}"/>
              </a:ext>
            </a:extLst>
          </p:cNvPr>
          <p:cNvSpPr txBox="1"/>
          <p:nvPr/>
        </p:nvSpPr>
        <p:spPr>
          <a:xfrm>
            <a:off x="1034951" y="6311941"/>
            <a:ext cx="670376" cy="276999"/>
          </a:xfrm>
          <a:prstGeom prst="rect">
            <a:avLst/>
          </a:prstGeom>
          <a:noFill/>
        </p:spPr>
        <p:txBody>
          <a:bodyPr wrap="none" rtlCol="0">
            <a:spAutoFit/>
          </a:bodyPr>
          <a:lstStyle/>
          <a:p>
            <a:r>
              <a:rPr lang="en-GB" sz="1200" dirty="0"/>
              <a:t>P</a:t>
            </a:r>
            <a:r>
              <a:rPr lang="en-GR" sz="1200" dirty="0"/>
              <a:t>hase 1</a:t>
            </a:r>
          </a:p>
        </p:txBody>
      </p:sp>
      <p:sp>
        <p:nvSpPr>
          <p:cNvPr id="101" name="Left Brace 100">
            <a:extLst>
              <a:ext uri="{FF2B5EF4-FFF2-40B4-BE49-F238E27FC236}">
                <a16:creationId xmlns:a16="http://schemas.microsoft.com/office/drawing/2014/main" id="{D3842CF4-639E-E445-8CA1-0B9CF7E6233C}"/>
              </a:ext>
            </a:extLst>
          </p:cNvPr>
          <p:cNvSpPr/>
          <p:nvPr/>
        </p:nvSpPr>
        <p:spPr>
          <a:xfrm rot="16200000">
            <a:off x="4056608" y="4732421"/>
            <a:ext cx="96599" cy="2985796"/>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R"/>
          </a:p>
        </p:txBody>
      </p:sp>
      <p:sp>
        <p:nvSpPr>
          <p:cNvPr id="102" name="TextBox 101">
            <a:extLst>
              <a:ext uri="{FF2B5EF4-FFF2-40B4-BE49-F238E27FC236}">
                <a16:creationId xmlns:a16="http://schemas.microsoft.com/office/drawing/2014/main" id="{54BF871A-1562-C443-A3A6-1A9C134F253C}"/>
              </a:ext>
            </a:extLst>
          </p:cNvPr>
          <p:cNvSpPr txBox="1"/>
          <p:nvPr/>
        </p:nvSpPr>
        <p:spPr>
          <a:xfrm>
            <a:off x="3760280" y="6355482"/>
            <a:ext cx="670376" cy="276999"/>
          </a:xfrm>
          <a:prstGeom prst="rect">
            <a:avLst/>
          </a:prstGeom>
          <a:noFill/>
        </p:spPr>
        <p:txBody>
          <a:bodyPr wrap="none" rtlCol="0">
            <a:spAutoFit/>
          </a:bodyPr>
          <a:lstStyle/>
          <a:p>
            <a:r>
              <a:rPr lang="en-GB" sz="1200" dirty="0"/>
              <a:t>P</a:t>
            </a:r>
            <a:r>
              <a:rPr lang="en-GR" sz="1200" dirty="0"/>
              <a:t>hase 2</a:t>
            </a:r>
          </a:p>
        </p:txBody>
      </p:sp>
      <p:sp>
        <p:nvSpPr>
          <p:cNvPr id="103" name="Rectangle 102">
            <a:extLst>
              <a:ext uri="{FF2B5EF4-FFF2-40B4-BE49-F238E27FC236}">
                <a16:creationId xmlns:a16="http://schemas.microsoft.com/office/drawing/2014/main" id="{B0EBC5D7-028D-D94E-B74F-41DF0C5C0483}"/>
              </a:ext>
            </a:extLst>
          </p:cNvPr>
          <p:cNvSpPr/>
          <p:nvPr/>
        </p:nvSpPr>
        <p:spPr>
          <a:xfrm>
            <a:off x="3537989" y="5266475"/>
            <a:ext cx="518162" cy="483180"/>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56</a:t>
            </a:r>
            <a:r>
              <a:rPr lang="en-GR" sz="1000" spc="-50" dirty="0"/>
              <a:t>Fe</a:t>
            </a:r>
          </a:p>
          <a:p>
            <a:pPr algn="ctr"/>
            <a:r>
              <a:rPr lang="en-GR" sz="1000" spc="-50" baseline="30000" dirty="0"/>
              <a:t>241</a:t>
            </a:r>
            <a:r>
              <a:rPr lang="en-GR" sz="1000" spc="-50" dirty="0"/>
              <a:t>Am</a:t>
            </a:r>
            <a:endParaRPr lang="en-GR" sz="1000" spc="-50" baseline="30000" dirty="0"/>
          </a:p>
        </p:txBody>
      </p:sp>
      <p:sp>
        <p:nvSpPr>
          <p:cNvPr id="104" name="Rectangle 103">
            <a:extLst>
              <a:ext uri="{FF2B5EF4-FFF2-40B4-BE49-F238E27FC236}">
                <a16:creationId xmlns:a16="http://schemas.microsoft.com/office/drawing/2014/main" id="{FEF42D92-E001-B745-9377-4319D6D62B32}"/>
              </a:ext>
            </a:extLst>
          </p:cNvPr>
          <p:cNvSpPr/>
          <p:nvPr/>
        </p:nvSpPr>
        <p:spPr>
          <a:xfrm>
            <a:off x="4268555" y="4908264"/>
            <a:ext cx="471348" cy="835212"/>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236</a:t>
            </a:r>
            <a:r>
              <a:rPr lang="en-GR" sz="1000" spc="-50" dirty="0"/>
              <a:t>U</a:t>
            </a:r>
          </a:p>
          <a:p>
            <a:pPr algn="ctr"/>
            <a:r>
              <a:rPr lang="en-GR" sz="1000" spc="-50" baseline="30000" dirty="0"/>
              <a:t>63</a:t>
            </a:r>
            <a:r>
              <a:rPr lang="en-GR" sz="1000" spc="-50" dirty="0"/>
              <a:t>Ni</a:t>
            </a:r>
          </a:p>
          <a:p>
            <a:pPr algn="ctr"/>
            <a:r>
              <a:rPr lang="en-GR" sz="1000" spc="-50" baseline="30000" dirty="0"/>
              <a:t>62</a:t>
            </a:r>
            <a:r>
              <a:rPr lang="en-GR" sz="1000" spc="-50" dirty="0"/>
              <a:t>Ni</a:t>
            </a:r>
          </a:p>
          <a:p>
            <a:pPr algn="ctr"/>
            <a:r>
              <a:rPr lang="en-GR" sz="1000" spc="-50" baseline="30000" dirty="0"/>
              <a:t>58</a:t>
            </a:r>
            <a:r>
              <a:rPr lang="en-GR" sz="1000" spc="-50" dirty="0"/>
              <a:t>Ni</a:t>
            </a:r>
          </a:p>
          <a:p>
            <a:pPr algn="ctr"/>
            <a:r>
              <a:rPr lang="en-GR" sz="1000" spc="-50" baseline="30000" dirty="0"/>
              <a:t>57</a:t>
            </a:r>
            <a:r>
              <a:rPr lang="en-GR" sz="1000" spc="-50" dirty="0"/>
              <a:t>Fe</a:t>
            </a:r>
            <a:endParaRPr lang="en-GR" sz="1000" spc="-50" baseline="30000" dirty="0"/>
          </a:p>
        </p:txBody>
      </p:sp>
      <p:sp>
        <p:nvSpPr>
          <p:cNvPr id="105" name="Rectangle 104">
            <a:extLst>
              <a:ext uri="{FF2B5EF4-FFF2-40B4-BE49-F238E27FC236}">
                <a16:creationId xmlns:a16="http://schemas.microsoft.com/office/drawing/2014/main" id="{B4FD3562-D666-ED4C-9828-DA8B91E6CA02}"/>
              </a:ext>
            </a:extLst>
          </p:cNvPr>
          <p:cNvSpPr/>
          <p:nvPr/>
        </p:nvSpPr>
        <p:spPr>
          <a:xfrm>
            <a:off x="2703916" y="5869034"/>
            <a:ext cx="2761702" cy="223155"/>
          </a:xfrm>
          <a:prstGeom prst="rect">
            <a:avLst/>
          </a:prstGeom>
          <a:solidFill>
            <a:schemeClr val="bg1"/>
          </a:solidFill>
          <a:ln>
            <a:solidFill>
              <a:srgbClr val="A900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a:solidFill>
                  <a:srgbClr val="A90043"/>
                </a:solidFill>
                <a:latin typeface="+mj-lt"/>
              </a:rPr>
              <a:t>2009</a:t>
            </a:r>
            <a:r>
              <a:rPr lang="en-US" sz="1000" spc="-50" dirty="0">
                <a:solidFill>
                  <a:srgbClr val="A90043"/>
                </a:solidFill>
                <a:latin typeface="+mj-lt"/>
              </a:rPr>
              <a:t> - 2012</a:t>
            </a:r>
            <a:endParaRPr lang="en-GR" sz="1000" spc="-50" dirty="0">
              <a:solidFill>
                <a:srgbClr val="A90043"/>
              </a:solidFill>
              <a:latin typeface="+mj-lt"/>
            </a:endParaRPr>
          </a:p>
        </p:txBody>
      </p:sp>
      <p:sp>
        <p:nvSpPr>
          <p:cNvPr id="106" name="Rectangle 105">
            <a:extLst>
              <a:ext uri="{FF2B5EF4-FFF2-40B4-BE49-F238E27FC236}">
                <a16:creationId xmlns:a16="http://schemas.microsoft.com/office/drawing/2014/main" id="{60EC4B0F-E184-AF4E-869F-5DAFC996C4BC}"/>
              </a:ext>
            </a:extLst>
          </p:cNvPr>
          <p:cNvSpPr/>
          <p:nvPr/>
        </p:nvSpPr>
        <p:spPr>
          <a:xfrm rot="16200000">
            <a:off x="3217112" y="5428776"/>
            <a:ext cx="483181" cy="158573"/>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07" name="Rectangle 106">
            <a:extLst>
              <a:ext uri="{FF2B5EF4-FFF2-40B4-BE49-F238E27FC236}">
                <a16:creationId xmlns:a16="http://schemas.microsoft.com/office/drawing/2014/main" id="{562BB3E4-2775-C44E-99E2-391B5706ACD2}"/>
              </a:ext>
            </a:extLst>
          </p:cNvPr>
          <p:cNvSpPr/>
          <p:nvPr/>
        </p:nvSpPr>
        <p:spPr>
          <a:xfrm rot="16200000">
            <a:off x="3762962" y="5250210"/>
            <a:ext cx="835212" cy="151319"/>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10" name="Rectangle 109">
            <a:extLst>
              <a:ext uri="{FF2B5EF4-FFF2-40B4-BE49-F238E27FC236}">
                <a16:creationId xmlns:a16="http://schemas.microsoft.com/office/drawing/2014/main" id="{D77B81A3-9D2B-0643-ADB6-C725873C948B}"/>
              </a:ext>
            </a:extLst>
          </p:cNvPr>
          <p:cNvSpPr/>
          <p:nvPr/>
        </p:nvSpPr>
        <p:spPr>
          <a:xfrm>
            <a:off x="2882816" y="5266475"/>
            <a:ext cx="447452" cy="493339"/>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62</a:t>
            </a:r>
            <a:r>
              <a:rPr lang="en-GR" sz="1000" spc="-50" dirty="0"/>
              <a:t>Ni</a:t>
            </a:r>
          </a:p>
          <a:p>
            <a:pPr algn="ctr"/>
            <a:r>
              <a:rPr lang="en-GR" sz="1000" spc="-50" baseline="30000" dirty="0"/>
              <a:t>56</a:t>
            </a:r>
            <a:r>
              <a:rPr lang="en-GR" sz="1000" spc="-50" dirty="0"/>
              <a:t>Fe</a:t>
            </a:r>
            <a:endParaRPr lang="en-GR" sz="1000" spc="-50" baseline="30000" dirty="0"/>
          </a:p>
        </p:txBody>
      </p:sp>
      <p:sp>
        <p:nvSpPr>
          <p:cNvPr id="111" name="Rectangle 110">
            <a:extLst>
              <a:ext uri="{FF2B5EF4-FFF2-40B4-BE49-F238E27FC236}">
                <a16:creationId xmlns:a16="http://schemas.microsoft.com/office/drawing/2014/main" id="{4331C035-30F8-A847-A78C-642FCEEC8461}"/>
              </a:ext>
            </a:extLst>
          </p:cNvPr>
          <p:cNvSpPr/>
          <p:nvPr/>
        </p:nvSpPr>
        <p:spPr>
          <a:xfrm rot="16200000">
            <a:off x="2556860" y="5436069"/>
            <a:ext cx="493339" cy="158571"/>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12" name="Rectangle 111">
            <a:extLst>
              <a:ext uri="{FF2B5EF4-FFF2-40B4-BE49-F238E27FC236}">
                <a16:creationId xmlns:a16="http://schemas.microsoft.com/office/drawing/2014/main" id="{A306702D-3B02-BB4E-B023-29E037FE963B}"/>
              </a:ext>
            </a:extLst>
          </p:cNvPr>
          <p:cNvSpPr/>
          <p:nvPr/>
        </p:nvSpPr>
        <p:spPr>
          <a:xfrm>
            <a:off x="4987011" y="4970925"/>
            <a:ext cx="471348" cy="765294"/>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238</a:t>
            </a:r>
            <a:r>
              <a:rPr lang="en-GR" sz="1000" spc="-50" dirty="0"/>
              <a:t>U</a:t>
            </a:r>
          </a:p>
          <a:p>
            <a:pPr algn="ctr"/>
            <a:r>
              <a:rPr lang="en-GR" sz="1000" spc="-50" baseline="30000" dirty="0"/>
              <a:t>25</a:t>
            </a:r>
            <a:r>
              <a:rPr lang="en-GR" sz="1000" spc="-50" dirty="0"/>
              <a:t>Mg</a:t>
            </a:r>
          </a:p>
          <a:p>
            <a:pPr algn="ctr"/>
            <a:r>
              <a:rPr lang="en-GR" sz="1000" spc="-50" baseline="30000" dirty="0"/>
              <a:t>92</a:t>
            </a:r>
            <a:r>
              <a:rPr lang="en-GR" sz="1000" spc="-50" dirty="0"/>
              <a:t>Zr</a:t>
            </a:r>
          </a:p>
          <a:p>
            <a:pPr algn="ctr"/>
            <a:r>
              <a:rPr lang="en-GR" sz="1000" spc="-50" baseline="30000" dirty="0"/>
              <a:t>93</a:t>
            </a:r>
            <a:r>
              <a:rPr lang="en-GR" sz="1000" spc="-50" dirty="0"/>
              <a:t>Zr</a:t>
            </a:r>
            <a:endParaRPr lang="en-GR" sz="1000" spc="-50" baseline="30000" dirty="0"/>
          </a:p>
        </p:txBody>
      </p:sp>
      <p:sp>
        <p:nvSpPr>
          <p:cNvPr id="113" name="Rectangle 112">
            <a:extLst>
              <a:ext uri="{FF2B5EF4-FFF2-40B4-BE49-F238E27FC236}">
                <a16:creationId xmlns:a16="http://schemas.microsoft.com/office/drawing/2014/main" id="{F0A1E3C3-D743-484F-A796-F9129BC26250}"/>
              </a:ext>
            </a:extLst>
          </p:cNvPr>
          <p:cNvSpPr/>
          <p:nvPr/>
        </p:nvSpPr>
        <p:spPr>
          <a:xfrm rot="16200000">
            <a:off x="4366904" y="5128443"/>
            <a:ext cx="1064235" cy="15131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15" name="Rectangle 114">
            <a:extLst>
              <a:ext uri="{FF2B5EF4-FFF2-40B4-BE49-F238E27FC236}">
                <a16:creationId xmlns:a16="http://schemas.microsoft.com/office/drawing/2014/main" id="{34FF01D2-F02B-7642-BD36-9948A0D573E3}"/>
              </a:ext>
            </a:extLst>
          </p:cNvPr>
          <p:cNvSpPr/>
          <p:nvPr/>
        </p:nvSpPr>
        <p:spPr>
          <a:xfrm>
            <a:off x="3530731" y="4776047"/>
            <a:ext cx="518162" cy="429322"/>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235</a:t>
            </a:r>
            <a:r>
              <a:rPr lang="en-GR" sz="1000" spc="-50" dirty="0"/>
              <a:t>U</a:t>
            </a:r>
            <a:endParaRPr lang="en-GR" sz="1000" spc="-50" baseline="30000" dirty="0"/>
          </a:p>
        </p:txBody>
      </p:sp>
      <p:sp>
        <p:nvSpPr>
          <p:cNvPr id="116" name="Rectangle 115">
            <a:extLst>
              <a:ext uri="{FF2B5EF4-FFF2-40B4-BE49-F238E27FC236}">
                <a16:creationId xmlns:a16="http://schemas.microsoft.com/office/drawing/2014/main" id="{A0CEC9F7-5620-7E49-8A27-F8B371AEC85D}"/>
              </a:ext>
            </a:extLst>
          </p:cNvPr>
          <p:cNvSpPr/>
          <p:nvPr/>
        </p:nvSpPr>
        <p:spPr>
          <a:xfrm rot="16200000">
            <a:off x="3236788" y="4911421"/>
            <a:ext cx="429318" cy="158571"/>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TAC</a:t>
            </a:r>
          </a:p>
        </p:txBody>
      </p:sp>
      <p:sp>
        <p:nvSpPr>
          <p:cNvPr id="117" name="Rectangle 116">
            <a:extLst>
              <a:ext uri="{FF2B5EF4-FFF2-40B4-BE49-F238E27FC236}">
                <a16:creationId xmlns:a16="http://schemas.microsoft.com/office/drawing/2014/main" id="{2C8511A6-1A4E-C349-914F-467F64A747DA}"/>
              </a:ext>
            </a:extLst>
          </p:cNvPr>
          <p:cNvSpPr/>
          <p:nvPr/>
        </p:nvSpPr>
        <p:spPr>
          <a:xfrm>
            <a:off x="4987011" y="4671983"/>
            <a:ext cx="471348" cy="29894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R" sz="1000" baseline="30000" dirty="0"/>
              <a:t>12</a:t>
            </a:r>
            <a:r>
              <a:rPr lang="en-GR" sz="1000" dirty="0"/>
              <a:t>C</a:t>
            </a:r>
            <a:endParaRPr lang="en-GR" sz="1000" baseline="30000" dirty="0"/>
          </a:p>
        </p:txBody>
      </p:sp>
      <p:sp>
        <p:nvSpPr>
          <p:cNvPr id="120" name="Rectangle 119">
            <a:extLst>
              <a:ext uri="{FF2B5EF4-FFF2-40B4-BE49-F238E27FC236}">
                <a16:creationId xmlns:a16="http://schemas.microsoft.com/office/drawing/2014/main" id="{C19DE7FC-F9D3-9E4C-BEAD-69D5D07C2A51}"/>
              </a:ext>
            </a:extLst>
          </p:cNvPr>
          <p:cNvSpPr/>
          <p:nvPr/>
        </p:nvSpPr>
        <p:spPr>
          <a:xfrm>
            <a:off x="4270961" y="3934213"/>
            <a:ext cx="471348" cy="42932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59</a:t>
            </a:r>
            <a:r>
              <a:rPr lang="en-GR" sz="1000" spc="-50" dirty="0"/>
              <a:t>Ni</a:t>
            </a:r>
            <a:endParaRPr lang="en-GR" sz="1000" spc="-50" baseline="30000" dirty="0"/>
          </a:p>
        </p:txBody>
      </p:sp>
      <p:sp>
        <p:nvSpPr>
          <p:cNvPr id="121" name="Rectangle 120">
            <a:extLst>
              <a:ext uri="{FF2B5EF4-FFF2-40B4-BE49-F238E27FC236}">
                <a16:creationId xmlns:a16="http://schemas.microsoft.com/office/drawing/2014/main" id="{57B89B81-0E94-7845-AAB1-E06E606F10C4}"/>
              </a:ext>
            </a:extLst>
          </p:cNvPr>
          <p:cNvSpPr/>
          <p:nvPr/>
        </p:nvSpPr>
        <p:spPr>
          <a:xfrm rot="16200000">
            <a:off x="3973390" y="4065959"/>
            <a:ext cx="429318" cy="165828"/>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CVD</a:t>
            </a:r>
          </a:p>
        </p:txBody>
      </p:sp>
      <p:sp>
        <p:nvSpPr>
          <p:cNvPr id="122" name="Rectangle 121">
            <a:extLst>
              <a:ext uri="{FF2B5EF4-FFF2-40B4-BE49-F238E27FC236}">
                <a16:creationId xmlns:a16="http://schemas.microsoft.com/office/drawing/2014/main" id="{1D1E5A39-B9A9-0C4B-823D-E3A57C7B04F9}"/>
              </a:ext>
            </a:extLst>
          </p:cNvPr>
          <p:cNvSpPr/>
          <p:nvPr/>
        </p:nvSpPr>
        <p:spPr>
          <a:xfrm>
            <a:off x="4263706" y="3355900"/>
            <a:ext cx="478603" cy="52140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33</a:t>
            </a:r>
            <a:r>
              <a:rPr lang="en-GR" sz="1000" spc="-50" dirty="0"/>
              <a:t>S</a:t>
            </a:r>
            <a:endParaRPr lang="en-GR" sz="1000" spc="-50" baseline="30000" dirty="0"/>
          </a:p>
        </p:txBody>
      </p:sp>
      <p:sp>
        <p:nvSpPr>
          <p:cNvPr id="123" name="Rectangle 122">
            <a:extLst>
              <a:ext uri="{FF2B5EF4-FFF2-40B4-BE49-F238E27FC236}">
                <a16:creationId xmlns:a16="http://schemas.microsoft.com/office/drawing/2014/main" id="{5ECCF0E6-E338-CE48-AAD0-4F806E94F5AF}"/>
              </a:ext>
            </a:extLst>
          </p:cNvPr>
          <p:cNvSpPr/>
          <p:nvPr/>
        </p:nvSpPr>
        <p:spPr>
          <a:xfrm rot="16200000">
            <a:off x="3920092" y="3533688"/>
            <a:ext cx="521403" cy="165828"/>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MGAS</a:t>
            </a:r>
          </a:p>
        </p:txBody>
      </p:sp>
      <p:sp>
        <p:nvSpPr>
          <p:cNvPr id="124" name="Rectangle 123">
            <a:extLst>
              <a:ext uri="{FF2B5EF4-FFF2-40B4-BE49-F238E27FC236}">
                <a16:creationId xmlns:a16="http://schemas.microsoft.com/office/drawing/2014/main" id="{65E270C7-1BB3-6B45-AFD6-1CB1B6A1A239}"/>
              </a:ext>
            </a:extLst>
          </p:cNvPr>
          <p:cNvSpPr/>
          <p:nvPr/>
        </p:nvSpPr>
        <p:spPr>
          <a:xfrm>
            <a:off x="4270961" y="4420446"/>
            <a:ext cx="468941" cy="429322"/>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87</a:t>
            </a:r>
            <a:r>
              <a:rPr lang="en-GR" sz="1000" spc="-50" dirty="0"/>
              <a:t>Sr</a:t>
            </a:r>
            <a:endParaRPr lang="en-GR" sz="1000" spc="-50" baseline="30000" dirty="0"/>
          </a:p>
        </p:txBody>
      </p:sp>
      <p:sp>
        <p:nvSpPr>
          <p:cNvPr id="125" name="Rectangle 124">
            <a:extLst>
              <a:ext uri="{FF2B5EF4-FFF2-40B4-BE49-F238E27FC236}">
                <a16:creationId xmlns:a16="http://schemas.microsoft.com/office/drawing/2014/main" id="{4ECF2664-14B7-E54E-8AF1-481F12FB2F56}"/>
              </a:ext>
            </a:extLst>
          </p:cNvPr>
          <p:cNvSpPr/>
          <p:nvPr/>
        </p:nvSpPr>
        <p:spPr>
          <a:xfrm rot="16200000">
            <a:off x="3973187" y="4551988"/>
            <a:ext cx="429318" cy="1662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TAC</a:t>
            </a:r>
          </a:p>
        </p:txBody>
      </p:sp>
      <p:sp>
        <p:nvSpPr>
          <p:cNvPr id="126" name="Rectangle 125">
            <a:extLst>
              <a:ext uri="{FF2B5EF4-FFF2-40B4-BE49-F238E27FC236}">
                <a16:creationId xmlns:a16="http://schemas.microsoft.com/office/drawing/2014/main" id="{93AD285F-ED26-7D4D-8993-C1CF1E8BA7F3}"/>
              </a:ext>
            </a:extLst>
          </p:cNvPr>
          <p:cNvSpPr/>
          <p:nvPr/>
        </p:nvSpPr>
        <p:spPr>
          <a:xfrm>
            <a:off x="4989418" y="4188217"/>
            <a:ext cx="468941" cy="429322"/>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238</a:t>
            </a:r>
            <a:r>
              <a:rPr lang="en-GR" sz="1000" spc="-50" dirty="0"/>
              <a:t>U</a:t>
            </a:r>
            <a:endParaRPr lang="en-GR" sz="1000" spc="-50" baseline="30000" dirty="0"/>
          </a:p>
        </p:txBody>
      </p:sp>
      <p:sp>
        <p:nvSpPr>
          <p:cNvPr id="127" name="Rectangle 126">
            <a:extLst>
              <a:ext uri="{FF2B5EF4-FFF2-40B4-BE49-F238E27FC236}">
                <a16:creationId xmlns:a16="http://schemas.microsoft.com/office/drawing/2014/main" id="{CD2D1FFF-CF0D-3C40-A89A-A321FAA38DD8}"/>
              </a:ext>
            </a:extLst>
          </p:cNvPr>
          <p:cNvSpPr/>
          <p:nvPr/>
        </p:nvSpPr>
        <p:spPr>
          <a:xfrm rot="16200000">
            <a:off x="4691644" y="4319759"/>
            <a:ext cx="429318" cy="1662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TAC</a:t>
            </a:r>
          </a:p>
        </p:txBody>
      </p:sp>
      <p:sp>
        <p:nvSpPr>
          <p:cNvPr id="128" name="Rectangle 127">
            <a:extLst>
              <a:ext uri="{FF2B5EF4-FFF2-40B4-BE49-F238E27FC236}">
                <a16:creationId xmlns:a16="http://schemas.microsoft.com/office/drawing/2014/main" id="{17A3CC2B-6CED-B448-A34F-1EFC8A4F2A0C}"/>
              </a:ext>
            </a:extLst>
          </p:cNvPr>
          <p:cNvSpPr/>
          <p:nvPr/>
        </p:nvSpPr>
        <p:spPr>
          <a:xfrm>
            <a:off x="4996677" y="3609900"/>
            <a:ext cx="468941" cy="521413"/>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240</a:t>
            </a:r>
            <a:r>
              <a:rPr lang="en-GR" sz="1000" spc="-50" dirty="0"/>
              <a:t>Pu</a:t>
            </a:r>
          </a:p>
          <a:p>
            <a:pPr algn="ctr"/>
            <a:r>
              <a:rPr lang="en-GR" sz="1000" spc="-50" baseline="30000" dirty="0"/>
              <a:t>242</a:t>
            </a:r>
            <a:r>
              <a:rPr lang="en-GR" sz="1000" spc="-50" dirty="0"/>
              <a:t>Pu</a:t>
            </a:r>
            <a:endParaRPr lang="en-GR" sz="1000" spc="-50" baseline="30000" dirty="0"/>
          </a:p>
        </p:txBody>
      </p:sp>
      <p:sp>
        <p:nvSpPr>
          <p:cNvPr id="129" name="Rectangle 128">
            <a:extLst>
              <a:ext uri="{FF2B5EF4-FFF2-40B4-BE49-F238E27FC236}">
                <a16:creationId xmlns:a16="http://schemas.microsoft.com/office/drawing/2014/main" id="{FD311FE5-C822-7A44-87F8-8AFE9947FBE5}"/>
              </a:ext>
            </a:extLst>
          </p:cNvPr>
          <p:cNvSpPr/>
          <p:nvPr/>
        </p:nvSpPr>
        <p:spPr>
          <a:xfrm rot="16200000">
            <a:off x="4651567" y="3788780"/>
            <a:ext cx="521408" cy="163650"/>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MGAS</a:t>
            </a:r>
          </a:p>
        </p:txBody>
      </p:sp>
      <p:sp>
        <p:nvSpPr>
          <p:cNvPr id="130" name="Rectangle 129">
            <a:hlinkClick r:id="" action="ppaction://noaction"/>
            <a:extLst>
              <a:ext uri="{FF2B5EF4-FFF2-40B4-BE49-F238E27FC236}">
                <a16:creationId xmlns:a16="http://schemas.microsoft.com/office/drawing/2014/main" id="{EEAD6E87-DBF2-3F47-BBEB-DB2F0F897B20}"/>
              </a:ext>
            </a:extLst>
          </p:cNvPr>
          <p:cNvSpPr/>
          <p:nvPr/>
        </p:nvSpPr>
        <p:spPr>
          <a:xfrm>
            <a:off x="6636787" y="4776047"/>
            <a:ext cx="518162" cy="966350"/>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147</a:t>
            </a:r>
            <a:r>
              <a:rPr lang="en-GR" sz="1000" spc="-50" dirty="0"/>
              <a:t>Pm</a:t>
            </a:r>
          </a:p>
          <a:p>
            <a:pPr algn="ctr"/>
            <a:r>
              <a:rPr lang="en-GR" sz="1000" spc="-50" baseline="30000" dirty="0"/>
              <a:t>242</a:t>
            </a:r>
            <a:r>
              <a:rPr lang="en-GR" sz="1000" spc="-50" dirty="0"/>
              <a:t>Pu</a:t>
            </a:r>
          </a:p>
          <a:p>
            <a:pPr algn="ctr"/>
            <a:r>
              <a:rPr lang="en-GR" sz="1000" spc="-50" baseline="30000" dirty="0"/>
              <a:t>204</a:t>
            </a:r>
            <a:r>
              <a:rPr lang="en-GR" sz="1000" spc="-50" dirty="0"/>
              <a:t>Tl</a:t>
            </a:r>
          </a:p>
          <a:p>
            <a:pPr algn="ctr"/>
            <a:r>
              <a:rPr lang="en-GR" sz="1000" spc="-50" baseline="30000" dirty="0"/>
              <a:t>76</a:t>
            </a:r>
            <a:r>
              <a:rPr lang="en-GR" sz="1000" spc="-50" dirty="0"/>
              <a:t>Ge</a:t>
            </a:r>
          </a:p>
          <a:p>
            <a:pPr algn="ctr"/>
            <a:r>
              <a:rPr lang="en-GR" sz="1000" spc="-50" baseline="30000" dirty="0"/>
              <a:t>74</a:t>
            </a:r>
            <a:r>
              <a:rPr lang="en-GR" sz="1000" spc="-50" dirty="0"/>
              <a:t>Ge</a:t>
            </a:r>
          </a:p>
          <a:p>
            <a:pPr algn="ctr"/>
            <a:r>
              <a:rPr lang="en-GR" sz="1000" spc="-50" baseline="30000" dirty="0"/>
              <a:t>70</a:t>
            </a:r>
            <a:r>
              <a:rPr lang="en-GR" sz="1000" spc="-50" dirty="0"/>
              <a:t>Ge</a:t>
            </a:r>
            <a:endParaRPr lang="en-GR" sz="1000" spc="-50" baseline="30000" dirty="0"/>
          </a:p>
        </p:txBody>
      </p:sp>
      <p:sp>
        <p:nvSpPr>
          <p:cNvPr id="131" name="Rectangle 130">
            <a:extLst>
              <a:ext uri="{FF2B5EF4-FFF2-40B4-BE49-F238E27FC236}">
                <a16:creationId xmlns:a16="http://schemas.microsoft.com/office/drawing/2014/main" id="{17FCB5EE-3869-E546-9C5A-67FA44D1BE12}"/>
              </a:ext>
            </a:extLst>
          </p:cNvPr>
          <p:cNvSpPr/>
          <p:nvPr/>
        </p:nvSpPr>
        <p:spPr>
          <a:xfrm>
            <a:off x="7367353" y="5194344"/>
            <a:ext cx="471348" cy="541874"/>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157</a:t>
            </a:r>
            <a:r>
              <a:rPr lang="en-GR" sz="1000" spc="-50" dirty="0"/>
              <a:t>Gd</a:t>
            </a:r>
          </a:p>
          <a:p>
            <a:pPr algn="ctr"/>
            <a:r>
              <a:rPr lang="en-GR" sz="1000" spc="-50" baseline="30000" dirty="0"/>
              <a:t>155</a:t>
            </a:r>
            <a:r>
              <a:rPr lang="en-GR" sz="1000" spc="-50" dirty="0"/>
              <a:t>Gd</a:t>
            </a:r>
          </a:p>
          <a:p>
            <a:pPr algn="ctr"/>
            <a:r>
              <a:rPr lang="en-GR" sz="1000" spc="-50" baseline="30000" dirty="0"/>
              <a:t>72</a:t>
            </a:r>
            <a:r>
              <a:rPr lang="en-GR" sz="1000" spc="-50" dirty="0"/>
              <a:t>Ge</a:t>
            </a:r>
            <a:endParaRPr lang="en-GR" sz="1000" spc="-50" baseline="30000" dirty="0"/>
          </a:p>
        </p:txBody>
      </p:sp>
      <p:sp>
        <p:nvSpPr>
          <p:cNvPr id="132" name="Rectangle 131">
            <a:extLst>
              <a:ext uri="{FF2B5EF4-FFF2-40B4-BE49-F238E27FC236}">
                <a16:creationId xmlns:a16="http://schemas.microsoft.com/office/drawing/2014/main" id="{AD6927C3-5C1A-D44C-A240-8AE17A5E56A7}"/>
              </a:ext>
            </a:extLst>
          </p:cNvPr>
          <p:cNvSpPr/>
          <p:nvPr/>
        </p:nvSpPr>
        <p:spPr>
          <a:xfrm>
            <a:off x="5802714" y="5861777"/>
            <a:ext cx="629920" cy="215900"/>
          </a:xfrm>
          <a:prstGeom prst="rect">
            <a:avLst/>
          </a:prstGeom>
          <a:solidFill>
            <a:schemeClr val="bg1"/>
          </a:solidFill>
          <a:ln>
            <a:solidFill>
              <a:srgbClr val="A900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dirty="0">
                <a:solidFill>
                  <a:srgbClr val="A90043"/>
                </a:solidFill>
                <a:latin typeface="+mj-lt"/>
              </a:rPr>
              <a:t>2014</a:t>
            </a:r>
          </a:p>
        </p:txBody>
      </p:sp>
      <p:sp>
        <p:nvSpPr>
          <p:cNvPr id="133" name="Rectangle 132">
            <a:extLst>
              <a:ext uri="{FF2B5EF4-FFF2-40B4-BE49-F238E27FC236}">
                <a16:creationId xmlns:a16="http://schemas.microsoft.com/office/drawing/2014/main" id="{AA5D4075-4080-A244-A525-5FE34E823B1A}"/>
              </a:ext>
            </a:extLst>
          </p:cNvPr>
          <p:cNvSpPr/>
          <p:nvPr/>
        </p:nvSpPr>
        <p:spPr>
          <a:xfrm rot="16200000">
            <a:off x="6071789" y="5182469"/>
            <a:ext cx="966350" cy="153498"/>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34" name="Rectangle 133">
            <a:extLst>
              <a:ext uri="{FF2B5EF4-FFF2-40B4-BE49-F238E27FC236}">
                <a16:creationId xmlns:a16="http://schemas.microsoft.com/office/drawing/2014/main" id="{56BDC871-4778-1742-9BE3-38981E52CF71}"/>
              </a:ext>
            </a:extLst>
          </p:cNvPr>
          <p:cNvSpPr/>
          <p:nvPr/>
        </p:nvSpPr>
        <p:spPr>
          <a:xfrm rot="16200000">
            <a:off x="7023376" y="5374670"/>
            <a:ext cx="541877" cy="181218"/>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35" name="Rectangle 134">
            <a:extLst>
              <a:ext uri="{FF2B5EF4-FFF2-40B4-BE49-F238E27FC236}">
                <a16:creationId xmlns:a16="http://schemas.microsoft.com/office/drawing/2014/main" id="{7AA0CF97-A5E2-B440-9453-3981D83A99E8}"/>
              </a:ext>
            </a:extLst>
          </p:cNvPr>
          <p:cNvSpPr/>
          <p:nvPr/>
        </p:nvSpPr>
        <p:spPr>
          <a:xfrm>
            <a:off x="6494781" y="5861777"/>
            <a:ext cx="629920" cy="215900"/>
          </a:xfrm>
          <a:prstGeom prst="rect">
            <a:avLst/>
          </a:prstGeom>
          <a:solidFill>
            <a:schemeClr val="bg1"/>
          </a:solidFill>
          <a:ln>
            <a:solidFill>
              <a:srgbClr val="A900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dirty="0">
                <a:solidFill>
                  <a:srgbClr val="A90043"/>
                </a:solidFill>
                <a:latin typeface="+mj-lt"/>
              </a:rPr>
              <a:t>2015</a:t>
            </a:r>
          </a:p>
        </p:txBody>
      </p:sp>
      <p:sp>
        <p:nvSpPr>
          <p:cNvPr id="136" name="Rectangle 135">
            <a:extLst>
              <a:ext uri="{FF2B5EF4-FFF2-40B4-BE49-F238E27FC236}">
                <a16:creationId xmlns:a16="http://schemas.microsoft.com/office/drawing/2014/main" id="{274CB7A8-1F3D-2145-82E0-18E6C7F7BB9D}"/>
              </a:ext>
            </a:extLst>
          </p:cNvPr>
          <p:cNvSpPr/>
          <p:nvPr/>
        </p:nvSpPr>
        <p:spPr>
          <a:xfrm>
            <a:off x="7194266" y="5861777"/>
            <a:ext cx="629920" cy="215900"/>
          </a:xfrm>
          <a:prstGeom prst="rect">
            <a:avLst/>
          </a:prstGeom>
          <a:solidFill>
            <a:schemeClr val="bg1"/>
          </a:solidFill>
          <a:ln>
            <a:solidFill>
              <a:srgbClr val="A900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dirty="0">
                <a:solidFill>
                  <a:srgbClr val="A90043"/>
                </a:solidFill>
                <a:latin typeface="+mj-lt"/>
              </a:rPr>
              <a:t>2016</a:t>
            </a:r>
          </a:p>
        </p:txBody>
      </p:sp>
      <p:sp>
        <p:nvSpPr>
          <p:cNvPr id="138" name="Rectangle 137">
            <a:extLst>
              <a:ext uri="{FF2B5EF4-FFF2-40B4-BE49-F238E27FC236}">
                <a16:creationId xmlns:a16="http://schemas.microsoft.com/office/drawing/2014/main" id="{1C621517-DF5F-214E-8C03-400B63637E81}"/>
              </a:ext>
            </a:extLst>
          </p:cNvPr>
          <p:cNvSpPr/>
          <p:nvPr/>
        </p:nvSpPr>
        <p:spPr>
          <a:xfrm rot="16200000">
            <a:off x="5605718" y="5415642"/>
            <a:ext cx="488546" cy="18011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39" name="Rectangle 138">
            <a:extLst>
              <a:ext uri="{FF2B5EF4-FFF2-40B4-BE49-F238E27FC236}">
                <a16:creationId xmlns:a16="http://schemas.microsoft.com/office/drawing/2014/main" id="{1BF1A76A-9BA2-3847-AFCE-1FF12E0F56C5}"/>
              </a:ext>
            </a:extLst>
          </p:cNvPr>
          <p:cNvSpPr/>
          <p:nvPr/>
        </p:nvSpPr>
        <p:spPr>
          <a:xfrm>
            <a:off x="8085809" y="4489704"/>
            <a:ext cx="471348" cy="1239257"/>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154</a:t>
            </a:r>
            <a:r>
              <a:rPr lang="en-GR" sz="1000" spc="-50" dirty="0"/>
              <a:t>Gd</a:t>
            </a:r>
          </a:p>
          <a:p>
            <a:pPr algn="ctr"/>
            <a:r>
              <a:rPr lang="en-GR" sz="1000" spc="-50" baseline="30000" dirty="0"/>
              <a:t>77</a:t>
            </a:r>
            <a:r>
              <a:rPr lang="en-GR" sz="1000" spc="-50" dirty="0"/>
              <a:t>Se</a:t>
            </a:r>
          </a:p>
          <a:p>
            <a:pPr algn="ctr"/>
            <a:r>
              <a:rPr lang="en-GR" sz="1000" spc="-50" baseline="30000" dirty="0"/>
              <a:t>78</a:t>
            </a:r>
            <a:r>
              <a:rPr lang="en-GR" sz="1000" spc="-50" dirty="0"/>
              <a:t>Se</a:t>
            </a:r>
          </a:p>
          <a:p>
            <a:pPr algn="ctr"/>
            <a:r>
              <a:rPr lang="en-GR" sz="1000" spc="-50" baseline="30000" dirty="0"/>
              <a:t>69</a:t>
            </a:r>
            <a:r>
              <a:rPr lang="en-GR" sz="1000" spc="-50" dirty="0"/>
              <a:t>Ga</a:t>
            </a:r>
          </a:p>
          <a:p>
            <a:pPr algn="ctr"/>
            <a:r>
              <a:rPr lang="en-GR" sz="1000" spc="-50" baseline="30000" dirty="0"/>
              <a:t>71</a:t>
            </a:r>
            <a:r>
              <a:rPr lang="en-GR" sz="1000" spc="-50" dirty="0"/>
              <a:t>Ga</a:t>
            </a:r>
          </a:p>
          <a:p>
            <a:pPr algn="ctr"/>
            <a:r>
              <a:rPr lang="en-GR" sz="1000" spc="-50" baseline="30000" dirty="0"/>
              <a:t>89</a:t>
            </a:r>
            <a:r>
              <a:rPr lang="en-GR" sz="1000" spc="-50" dirty="0"/>
              <a:t>Yr</a:t>
            </a:r>
          </a:p>
          <a:p>
            <a:pPr algn="ctr"/>
            <a:r>
              <a:rPr lang="en-GR" sz="1000" spc="-50" baseline="30000" dirty="0"/>
              <a:t>88</a:t>
            </a:r>
            <a:r>
              <a:rPr lang="en-GR" sz="1000" spc="-50" dirty="0"/>
              <a:t>Sr</a:t>
            </a:r>
            <a:endParaRPr lang="en-GR" sz="1000" spc="-50" baseline="30000" dirty="0"/>
          </a:p>
        </p:txBody>
      </p:sp>
      <p:sp>
        <p:nvSpPr>
          <p:cNvPr id="140" name="Rectangle 139">
            <a:extLst>
              <a:ext uri="{FF2B5EF4-FFF2-40B4-BE49-F238E27FC236}">
                <a16:creationId xmlns:a16="http://schemas.microsoft.com/office/drawing/2014/main" id="{EE22F18A-C26E-034C-AA5A-AD29A8A2EF73}"/>
              </a:ext>
            </a:extLst>
          </p:cNvPr>
          <p:cNvSpPr/>
          <p:nvPr/>
        </p:nvSpPr>
        <p:spPr>
          <a:xfrm rot="16200000">
            <a:off x="7387308" y="5024556"/>
            <a:ext cx="1239257" cy="169551"/>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41" name="Rectangle 140">
            <a:extLst>
              <a:ext uri="{FF2B5EF4-FFF2-40B4-BE49-F238E27FC236}">
                <a16:creationId xmlns:a16="http://schemas.microsoft.com/office/drawing/2014/main" id="{AF077142-CE72-4C48-9CFD-CA284DC388DE}"/>
              </a:ext>
            </a:extLst>
          </p:cNvPr>
          <p:cNvSpPr/>
          <p:nvPr/>
        </p:nvSpPr>
        <p:spPr>
          <a:xfrm>
            <a:off x="7912722" y="5854520"/>
            <a:ext cx="629920" cy="215900"/>
          </a:xfrm>
          <a:prstGeom prst="rect">
            <a:avLst/>
          </a:prstGeom>
          <a:solidFill>
            <a:schemeClr val="bg1"/>
          </a:solidFill>
          <a:ln>
            <a:solidFill>
              <a:srgbClr val="A900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dirty="0">
                <a:solidFill>
                  <a:srgbClr val="A90043"/>
                </a:solidFill>
                <a:latin typeface="+mj-lt"/>
              </a:rPr>
              <a:t>2017</a:t>
            </a:r>
          </a:p>
        </p:txBody>
      </p:sp>
      <p:sp>
        <p:nvSpPr>
          <p:cNvPr id="143" name="Left Brace 142">
            <a:extLst>
              <a:ext uri="{FF2B5EF4-FFF2-40B4-BE49-F238E27FC236}">
                <a16:creationId xmlns:a16="http://schemas.microsoft.com/office/drawing/2014/main" id="{2E8605F7-E726-A04B-BEF0-4FED65E3B8D4}"/>
              </a:ext>
            </a:extLst>
          </p:cNvPr>
          <p:cNvSpPr/>
          <p:nvPr/>
        </p:nvSpPr>
        <p:spPr>
          <a:xfrm rot="16200000">
            <a:off x="7520437" y="4388799"/>
            <a:ext cx="106770" cy="3662871"/>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R"/>
          </a:p>
        </p:txBody>
      </p:sp>
      <p:sp>
        <p:nvSpPr>
          <p:cNvPr id="144" name="Rectangle 143">
            <a:extLst>
              <a:ext uri="{FF2B5EF4-FFF2-40B4-BE49-F238E27FC236}">
                <a16:creationId xmlns:a16="http://schemas.microsoft.com/office/drawing/2014/main" id="{CF6BD077-9458-A942-B359-4B24B28F5717}"/>
              </a:ext>
            </a:extLst>
          </p:cNvPr>
          <p:cNvSpPr/>
          <p:nvPr/>
        </p:nvSpPr>
        <p:spPr>
          <a:xfrm>
            <a:off x="8818778" y="4827993"/>
            <a:ext cx="471348" cy="908227"/>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205</a:t>
            </a:r>
            <a:r>
              <a:rPr lang="en-GR" sz="1000" spc="-50" dirty="0"/>
              <a:t>Tl</a:t>
            </a:r>
          </a:p>
          <a:p>
            <a:pPr algn="ctr"/>
            <a:r>
              <a:rPr lang="en-GR" sz="1000" spc="-50" baseline="30000" dirty="0"/>
              <a:t>35</a:t>
            </a:r>
            <a:r>
              <a:rPr lang="en-GR" sz="1000" spc="-50" dirty="0"/>
              <a:t>Cl</a:t>
            </a:r>
          </a:p>
          <a:p>
            <a:pPr algn="ctr"/>
            <a:r>
              <a:rPr lang="en-GR" sz="1000" spc="-50" baseline="30000" dirty="0"/>
              <a:t>140</a:t>
            </a:r>
            <a:r>
              <a:rPr lang="en-GR" sz="1000" spc="-50" dirty="0"/>
              <a:t>Ce</a:t>
            </a:r>
          </a:p>
          <a:p>
            <a:pPr algn="ctr"/>
            <a:r>
              <a:rPr lang="en-GR" sz="1000" spc="-50" baseline="30000" dirty="0"/>
              <a:t>80</a:t>
            </a:r>
            <a:r>
              <a:rPr lang="en-GR" sz="1000" spc="-50" dirty="0"/>
              <a:t>Se</a:t>
            </a:r>
          </a:p>
          <a:p>
            <a:pPr algn="ctr"/>
            <a:r>
              <a:rPr lang="en-GR" sz="1000" spc="-50" baseline="30000" dirty="0"/>
              <a:t>68</a:t>
            </a:r>
            <a:r>
              <a:rPr lang="en-GR" sz="1000" spc="-50" dirty="0"/>
              <a:t>Zn</a:t>
            </a:r>
            <a:endParaRPr lang="en-GR" sz="1000" spc="-50" baseline="30000" dirty="0"/>
          </a:p>
        </p:txBody>
      </p:sp>
      <p:sp>
        <p:nvSpPr>
          <p:cNvPr id="145" name="Rectangle 144">
            <a:extLst>
              <a:ext uri="{FF2B5EF4-FFF2-40B4-BE49-F238E27FC236}">
                <a16:creationId xmlns:a16="http://schemas.microsoft.com/office/drawing/2014/main" id="{14EB3B16-790E-6E4F-82E5-43CFA88E4C01}"/>
              </a:ext>
            </a:extLst>
          </p:cNvPr>
          <p:cNvSpPr/>
          <p:nvPr/>
        </p:nvSpPr>
        <p:spPr>
          <a:xfrm rot="16200000">
            <a:off x="8278536" y="5204586"/>
            <a:ext cx="908227" cy="155039"/>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46" name="Rectangle 145">
            <a:extLst>
              <a:ext uri="{FF2B5EF4-FFF2-40B4-BE49-F238E27FC236}">
                <a16:creationId xmlns:a16="http://schemas.microsoft.com/office/drawing/2014/main" id="{B3953DFD-64A4-444D-8BC4-1450D4F5A2C9}"/>
              </a:ext>
            </a:extLst>
          </p:cNvPr>
          <p:cNvSpPr/>
          <p:nvPr/>
        </p:nvSpPr>
        <p:spPr>
          <a:xfrm>
            <a:off x="8645691" y="5861779"/>
            <a:ext cx="629920" cy="215900"/>
          </a:xfrm>
          <a:prstGeom prst="rect">
            <a:avLst/>
          </a:prstGeom>
          <a:solidFill>
            <a:schemeClr val="bg1"/>
          </a:solidFill>
          <a:ln>
            <a:solidFill>
              <a:srgbClr val="A900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dirty="0">
                <a:solidFill>
                  <a:srgbClr val="A90043"/>
                </a:solidFill>
                <a:latin typeface="+mj-lt"/>
              </a:rPr>
              <a:t>2018</a:t>
            </a:r>
          </a:p>
        </p:txBody>
      </p:sp>
      <p:sp>
        <p:nvSpPr>
          <p:cNvPr id="148" name="TextBox 147">
            <a:extLst>
              <a:ext uri="{FF2B5EF4-FFF2-40B4-BE49-F238E27FC236}">
                <a16:creationId xmlns:a16="http://schemas.microsoft.com/office/drawing/2014/main" id="{6FB60984-968F-CF48-9E02-F3E825C66509}"/>
              </a:ext>
            </a:extLst>
          </p:cNvPr>
          <p:cNvSpPr txBox="1"/>
          <p:nvPr/>
        </p:nvSpPr>
        <p:spPr>
          <a:xfrm>
            <a:off x="7238634" y="6315389"/>
            <a:ext cx="670376" cy="276999"/>
          </a:xfrm>
          <a:prstGeom prst="rect">
            <a:avLst/>
          </a:prstGeom>
          <a:noFill/>
        </p:spPr>
        <p:txBody>
          <a:bodyPr wrap="none" rtlCol="0">
            <a:spAutoFit/>
          </a:bodyPr>
          <a:lstStyle/>
          <a:p>
            <a:r>
              <a:rPr lang="en-GB" sz="1200" dirty="0"/>
              <a:t>P</a:t>
            </a:r>
            <a:r>
              <a:rPr lang="en-GR" sz="1200" dirty="0"/>
              <a:t>hase 3</a:t>
            </a:r>
          </a:p>
        </p:txBody>
      </p:sp>
      <p:sp>
        <p:nvSpPr>
          <p:cNvPr id="150" name="TextBox 149">
            <a:extLst>
              <a:ext uri="{FF2B5EF4-FFF2-40B4-BE49-F238E27FC236}">
                <a16:creationId xmlns:a16="http://schemas.microsoft.com/office/drawing/2014/main" id="{32FC1479-2CA3-5B40-9F2B-280319585FCE}"/>
              </a:ext>
            </a:extLst>
          </p:cNvPr>
          <p:cNvSpPr txBox="1"/>
          <p:nvPr/>
        </p:nvSpPr>
        <p:spPr>
          <a:xfrm>
            <a:off x="10041488" y="6315504"/>
            <a:ext cx="670376" cy="276999"/>
          </a:xfrm>
          <a:prstGeom prst="rect">
            <a:avLst/>
          </a:prstGeom>
          <a:noFill/>
        </p:spPr>
        <p:txBody>
          <a:bodyPr wrap="square" rtlCol="0">
            <a:spAutoFit/>
          </a:bodyPr>
          <a:lstStyle/>
          <a:p>
            <a:r>
              <a:rPr lang="en-GB" sz="1200" dirty="0"/>
              <a:t>P</a:t>
            </a:r>
            <a:r>
              <a:rPr lang="en-GR" sz="1200" dirty="0"/>
              <a:t>hase 4</a:t>
            </a:r>
          </a:p>
        </p:txBody>
      </p:sp>
      <p:sp>
        <p:nvSpPr>
          <p:cNvPr id="151" name="Rectangle 150">
            <a:extLst>
              <a:ext uri="{FF2B5EF4-FFF2-40B4-BE49-F238E27FC236}">
                <a16:creationId xmlns:a16="http://schemas.microsoft.com/office/drawing/2014/main" id="{B80DE151-CD04-0C47-8F42-FDE9F0F0500F}"/>
              </a:ext>
            </a:extLst>
          </p:cNvPr>
          <p:cNvSpPr/>
          <p:nvPr/>
        </p:nvSpPr>
        <p:spPr>
          <a:xfrm>
            <a:off x="9789573" y="4583429"/>
            <a:ext cx="518162" cy="1156385"/>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79</a:t>
            </a:r>
            <a:r>
              <a:rPr lang="en-GR" sz="1000" spc="-50" dirty="0"/>
              <a:t>Se</a:t>
            </a:r>
          </a:p>
          <a:p>
            <a:pPr algn="ctr"/>
            <a:r>
              <a:rPr lang="en-GR" sz="1000" spc="-50" baseline="30000" dirty="0"/>
              <a:t>94</a:t>
            </a:r>
            <a:r>
              <a:rPr lang="en-GR" sz="1000" spc="-50" dirty="0"/>
              <a:t>Mo</a:t>
            </a:r>
          </a:p>
          <a:p>
            <a:pPr algn="ctr"/>
            <a:r>
              <a:rPr lang="en-GR" sz="1000" spc="-50" baseline="30000" dirty="0"/>
              <a:t>95</a:t>
            </a:r>
            <a:r>
              <a:rPr lang="en-GR" sz="1000" spc="-50" dirty="0"/>
              <a:t>Mo</a:t>
            </a:r>
          </a:p>
          <a:p>
            <a:pPr algn="ctr"/>
            <a:r>
              <a:rPr lang="en-GR" sz="1000" spc="-50" baseline="30000" dirty="0"/>
              <a:t>96</a:t>
            </a:r>
            <a:r>
              <a:rPr lang="en-GR" sz="1000" spc="-50" dirty="0"/>
              <a:t>Mo</a:t>
            </a:r>
          </a:p>
          <a:p>
            <a:pPr algn="ctr"/>
            <a:r>
              <a:rPr lang="en-GR" sz="1000" spc="-50" baseline="30000" dirty="0"/>
              <a:t>160</a:t>
            </a:r>
            <a:r>
              <a:rPr lang="en-GR" sz="1000" spc="-50" dirty="0"/>
              <a:t>Gd</a:t>
            </a:r>
          </a:p>
          <a:p>
            <a:pPr algn="ctr"/>
            <a:r>
              <a:rPr lang="en-GR" sz="1000" spc="-50" baseline="30000" dirty="0"/>
              <a:t>50</a:t>
            </a:r>
            <a:r>
              <a:rPr lang="en-GR" sz="1000" spc="-50" dirty="0"/>
              <a:t>Cr</a:t>
            </a:r>
          </a:p>
          <a:p>
            <a:pPr algn="ctr"/>
            <a:r>
              <a:rPr lang="en-GR" sz="1000" spc="-50" baseline="30000" dirty="0"/>
              <a:t>53</a:t>
            </a:r>
            <a:r>
              <a:rPr lang="en-GR" sz="1000" spc="-50" dirty="0"/>
              <a:t>Cr</a:t>
            </a:r>
          </a:p>
          <a:p>
            <a:pPr algn="ctr"/>
            <a:endParaRPr lang="en-GR" sz="1000" spc="-50" baseline="30000" dirty="0"/>
          </a:p>
        </p:txBody>
      </p:sp>
      <p:sp>
        <p:nvSpPr>
          <p:cNvPr id="153" name="Rectangle 152">
            <a:extLst>
              <a:ext uri="{FF2B5EF4-FFF2-40B4-BE49-F238E27FC236}">
                <a16:creationId xmlns:a16="http://schemas.microsoft.com/office/drawing/2014/main" id="{5F5CEAF6-CA32-FD4B-A795-17A5D23DDFEE}"/>
              </a:ext>
            </a:extLst>
          </p:cNvPr>
          <p:cNvSpPr/>
          <p:nvPr/>
        </p:nvSpPr>
        <p:spPr>
          <a:xfrm rot="16200000">
            <a:off x="9129030" y="5085396"/>
            <a:ext cx="1156386" cy="152445"/>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54" name="Rectangle 153">
            <a:extLst>
              <a:ext uri="{FF2B5EF4-FFF2-40B4-BE49-F238E27FC236}">
                <a16:creationId xmlns:a16="http://schemas.microsoft.com/office/drawing/2014/main" id="{98340458-07EF-A84D-A77F-892EDCE47B12}"/>
              </a:ext>
            </a:extLst>
          </p:cNvPr>
          <p:cNvSpPr/>
          <p:nvPr/>
        </p:nvSpPr>
        <p:spPr>
          <a:xfrm>
            <a:off x="10008391" y="5859194"/>
            <a:ext cx="877911" cy="268554"/>
          </a:xfrm>
          <a:prstGeom prst="rect">
            <a:avLst/>
          </a:prstGeom>
          <a:solidFill>
            <a:schemeClr val="bg1"/>
          </a:solidFill>
          <a:ln>
            <a:solidFill>
              <a:srgbClr val="A900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a:solidFill>
                  <a:srgbClr val="A90043"/>
                </a:solidFill>
                <a:latin typeface="+mj-lt"/>
              </a:rPr>
              <a:t>202</a:t>
            </a:r>
            <a:r>
              <a:rPr lang="en-US" sz="1000" spc="-50" dirty="0">
                <a:solidFill>
                  <a:srgbClr val="A90043"/>
                </a:solidFill>
                <a:latin typeface="+mj-lt"/>
              </a:rPr>
              <a:t>1-2023</a:t>
            </a:r>
            <a:endParaRPr lang="en-GR" sz="1000" spc="-50" dirty="0">
              <a:solidFill>
                <a:srgbClr val="A90043"/>
              </a:solidFill>
              <a:latin typeface="+mj-lt"/>
            </a:endParaRPr>
          </a:p>
        </p:txBody>
      </p:sp>
      <p:sp>
        <p:nvSpPr>
          <p:cNvPr id="157" name="Rectangle 156">
            <a:extLst>
              <a:ext uri="{FF2B5EF4-FFF2-40B4-BE49-F238E27FC236}">
                <a16:creationId xmlns:a16="http://schemas.microsoft.com/office/drawing/2014/main" id="{D9556F9B-E27B-D142-A06A-5AA897983C93}"/>
              </a:ext>
            </a:extLst>
          </p:cNvPr>
          <p:cNvSpPr/>
          <p:nvPr/>
        </p:nvSpPr>
        <p:spPr>
          <a:xfrm>
            <a:off x="5949368" y="5261901"/>
            <a:ext cx="471348" cy="483180"/>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171</a:t>
            </a:r>
            <a:r>
              <a:rPr lang="en-GR" sz="1000" spc="-50" dirty="0"/>
              <a:t>Tm</a:t>
            </a:r>
          </a:p>
          <a:p>
            <a:pPr algn="ctr"/>
            <a:r>
              <a:rPr lang="en-GR" sz="1000" spc="-50" baseline="30000" dirty="0"/>
              <a:t>73</a:t>
            </a:r>
            <a:r>
              <a:rPr lang="en-GR" sz="1000" spc="-50" dirty="0"/>
              <a:t>Ge</a:t>
            </a:r>
            <a:endParaRPr lang="en-GR" sz="1000" spc="-50" baseline="30000" dirty="0"/>
          </a:p>
        </p:txBody>
      </p:sp>
      <p:sp>
        <p:nvSpPr>
          <p:cNvPr id="158" name="Rectangle 157">
            <a:extLst>
              <a:ext uri="{FF2B5EF4-FFF2-40B4-BE49-F238E27FC236}">
                <a16:creationId xmlns:a16="http://schemas.microsoft.com/office/drawing/2014/main" id="{A3154E41-135D-2F40-910E-715D20DD2871}"/>
              </a:ext>
            </a:extLst>
          </p:cNvPr>
          <p:cNvSpPr/>
          <p:nvPr/>
        </p:nvSpPr>
        <p:spPr>
          <a:xfrm>
            <a:off x="5763809" y="5079077"/>
            <a:ext cx="656907" cy="1499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R" sz="1000" dirty="0">
                <a:solidFill>
                  <a:schemeClr val="accent6"/>
                </a:solidFill>
              </a:rPr>
              <a:t>EAR1</a:t>
            </a:r>
          </a:p>
        </p:txBody>
      </p:sp>
      <p:sp>
        <p:nvSpPr>
          <p:cNvPr id="159" name="Rectangle 158">
            <a:hlinkClick r:id="" action="ppaction://noaction"/>
            <a:extLst>
              <a:ext uri="{FF2B5EF4-FFF2-40B4-BE49-F238E27FC236}">
                <a16:creationId xmlns:a16="http://schemas.microsoft.com/office/drawing/2014/main" id="{F1E6B6F3-8C1B-2047-89A1-F8766FECB18B}"/>
              </a:ext>
            </a:extLst>
          </p:cNvPr>
          <p:cNvSpPr/>
          <p:nvPr/>
        </p:nvSpPr>
        <p:spPr>
          <a:xfrm>
            <a:off x="5910483" y="4489704"/>
            <a:ext cx="510233" cy="47591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a:t>2</a:t>
            </a:r>
            <a:r>
              <a:rPr lang="en-US" sz="1000" spc="-50" baseline="30000" dirty="0"/>
              <a:t>32</a:t>
            </a:r>
            <a:r>
              <a:rPr lang="en-US" sz="1000" spc="-50" dirty="0"/>
              <a:t>Th</a:t>
            </a:r>
            <a:endParaRPr lang="en-GR" sz="1000" spc="-50" dirty="0"/>
          </a:p>
        </p:txBody>
      </p:sp>
      <p:sp>
        <p:nvSpPr>
          <p:cNvPr id="160" name="Rectangle 159">
            <a:extLst>
              <a:ext uri="{FF2B5EF4-FFF2-40B4-BE49-F238E27FC236}">
                <a16:creationId xmlns:a16="http://schemas.microsoft.com/office/drawing/2014/main" id="{A81340FC-B28A-6541-819D-5320BE3F3D2F}"/>
              </a:ext>
            </a:extLst>
          </p:cNvPr>
          <p:cNvSpPr/>
          <p:nvPr/>
        </p:nvSpPr>
        <p:spPr>
          <a:xfrm rot="16200000">
            <a:off x="5605486" y="4655363"/>
            <a:ext cx="475912" cy="144595"/>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900" spc="-50" dirty="0">
                <a:solidFill>
                  <a:srgbClr val="0070C0"/>
                </a:solidFill>
              </a:rPr>
              <a:t>MGAS</a:t>
            </a:r>
          </a:p>
        </p:txBody>
      </p:sp>
      <p:sp>
        <p:nvSpPr>
          <p:cNvPr id="161" name="Rectangle 160">
            <a:extLst>
              <a:ext uri="{FF2B5EF4-FFF2-40B4-BE49-F238E27FC236}">
                <a16:creationId xmlns:a16="http://schemas.microsoft.com/office/drawing/2014/main" id="{3EBE3DA5-FA53-2E4E-A4DD-7DA053A44C6B}"/>
              </a:ext>
            </a:extLst>
          </p:cNvPr>
          <p:cNvSpPr/>
          <p:nvPr/>
        </p:nvSpPr>
        <p:spPr>
          <a:xfrm>
            <a:off x="5766575" y="4300451"/>
            <a:ext cx="656907" cy="14996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R" sz="1000" dirty="0">
                <a:solidFill>
                  <a:schemeClr val="accent3"/>
                </a:solidFill>
              </a:rPr>
              <a:t>EAR2</a:t>
            </a:r>
          </a:p>
        </p:txBody>
      </p:sp>
      <p:sp>
        <p:nvSpPr>
          <p:cNvPr id="162" name="Rectangle 161">
            <a:extLst>
              <a:ext uri="{FF2B5EF4-FFF2-40B4-BE49-F238E27FC236}">
                <a16:creationId xmlns:a16="http://schemas.microsoft.com/office/drawing/2014/main" id="{E3C6C89D-8F94-C54C-8AF0-DA930623A7FF}"/>
              </a:ext>
            </a:extLst>
          </p:cNvPr>
          <p:cNvSpPr/>
          <p:nvPr/>
        </p:nvSpPr>
        <p:spPr>
          <a:xfrm>
            <a:off x="6639832" y="4273306"/>
            <a:ext cx="515117" cy="44570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237</a:t>
            </a:r>
            <a:r>
              <a:rPr lang="en-GR" sz="1000" spc="-50" dirty="0"/>
              <a:t>Np</a:t>
            </a:r>
          </a:p>
        </p:txBody>
      </p:sp>
      <p:sp>
        <p:nvSpPr>
          <p:cNvPr id="163" name="Rectangle 162">
            <a:extLst>
              <a:ext uri="{FF2B5EF4-FFF2-40B4-BE49-F238E27FC236}">
                <a16:creationId xmlns:a16="http://schemas.microsoft.com/office/drawing/2014/main" id="{37183EE3-8518-0B45-B403-A567C555777E}"/>
              </a:ext>
            </a:extLst>
          </p:cNvPr>
          <p:cNvSpPr/>
          <p:nvPr/>
        </p:nvSpPr>
        <p:spPr>
          <a:xfrm rot="16200000">
            <a:off x="6334398" y="4419408"/>
            <a:ext cx="445702" cy="153499"/>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PPAC</a:t>
            </a:r>
          </a:p>
        </p:txBody>
      </p:sp>
      <p:sp>
        <p:nvSpPr>
          <p:cNvPr id="164" name="Rectangle 163">
            <a:extLst>
              <a:ext uri="{FF2B5EF4-FFF2-40B4-BE49-F238E27FC236}">
                <a16:creationId xmlns:a16="http://schemas.microsoft.com/office/drawing/2014/main" id="{FF741230-2DA6-784F-8960-7BE2FCEC8F7F}"/>
              </a:ext>
            </a:extLst>
          </p:cNvPr>
          <p:cNvSpPr/>
          <p:nvPr/>
        </p:nvSpPr>
        <p:spPr>
          <a:xfrm>
            <a:off x="6475930" y="4087093"/>
            <a:ext cx="656907" cy="1499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R" sz="1000" dirty="0">
                <a:solidFill>
                  <a:schemeClr val="accent6"/>
                </a:solidFill>
              </a:rPr>
              <a:t>EAR1</a:t>
            </a:r>
          </a:p>
        </p:txBody>
      </p:sp>
      <p:sp>
        <p:nvSpPr>
          <p:cNvPr id="165" name="Rectangle 164">
            <a:extLst>
              <a:ext uri="{FF2B5EF4-FFF2-40B4-BE49-F238E27FC236}">
                <a16:creationId xmlns:a16="http://schemas.microsoft.com/office/drawing/2014/main" id="{30053031-F2A5-2145-B859-078E64109743}"/>
              </a:ext>
            </a:extLst>
          </p:cNvPr>
          <p:cNvSpPr/>
          <p:nvPr/>
        </p:nvSpPr>
        <p:spPr>
          <a:xfrm>
            <a:off x="6633089" y="3523574"/>
            <a:ext cx="518162" cy="483180"/>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147</a:t>
            </a:r>
            <a:r>
              <a:rPr lang="en-GR" sz="1000" spc="-50" dirty="0"/>
              <a:t>Pm</a:t>
            </a:r>
          </a:p>
          <a:p>
            <a:pPr algn="ctr"/>
            <a:r>
              <a:rPr lang="en-GR" sz="1000" spc="-50" baseline="30000" dirty="0"/>
              <a:t>171</a:t>
            </a:r>
            <a:r>
              <a:rPr lang="en-GR" sz="1000" spc="-50" dirty="0"/>
              <a:t>Tm</a:t>
            </a:r>
          </a:p>
        </p:txBody>
      </p:sp>
      <p:sp>
        <p:nvSpPr>
          <p:cNvPr id="166" name="Rectangle 165">
            <a:extLst>
              <a:ext uri="{FF2B5EF4-FFF2-40B4-BE49-F238E27FC236}">
                <a16:creationId xmlns:a16="http://schemas.microsoft.com/office/drawing/2014/main" id="{84C8D0A0-C796-444D-9752-FE38E0045616}"/>
              </a:ext>
            </a:extLst>
          </p:cNvPr>
          <p:cNvSpPr/>
          <p:nvPr/>
        </p:nvSpPr>
        <p:spPr>
          <a:xfrm rot="16200000">
            <a:off x="6312212" y="3685875"/>
            <a:ext cx="483181" cy="158573"/>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67" name="Rectangle 166">
            <a:extLst>
              <a:ext uri="{FF2B5EF4-FFF2-40B4-BE49-F238E27FC236}">
                <a16:creationId xmlns:a16="http://schemas.microsoft.com/office/drawing/2014/main" id="{2E69FCB5-ED11-B04F-9E05-BB31A0811429}"/>
              </a:ext>
            </a:extLst>
          </p:cNvPr>
          <p:cNvSpPr/>
          <p:nvPr/>
        </p:nvSpPr>
        <p:spPr>
          <a:xfrm>
            <a:off x="6646685" y="3192084"/>
            <a:ext cx="475833" cy="25797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7</a:t>
            </a:r>
            <a:r>
              <a:rPr lang="en-GR" sz="1000" spc="-50" dirty="0"/>
              <a:t>Be</a:t>
            </a:r>
            <a:endParaRPr lang="en-GR" sz="1000" spc="-50" baseline="30000" dirty="0"/>
          </a:p>
        </p:txBody>
      </p:sp>
      <p:sp>
        <p:nvSpPr>
          <p:cNvPr id="168" name="Rectangle 167">
            <a:extLst>
              <a:ext uri="{FF2B5EF4-FFF2-40B4-BE49-F238E27FC236}">
                <a16:creationId xmlns:a16="http://schemas.microsoft.com/office/drawing/2014/main" id="{00CA885D-6098-A24E-93A9-D8963E82F359}"/>
              </a:ext>
            </a:extLst>
          </p:cNvPr>
          <p:cNvSpPr/>
          <p:nvPr/>
        </p:nvSpPr>
        <p:spPr>
          <a:xfrm rot="16200000">
            <a:off x="6428390" y="3241785"/>
            <a:ext cx="257972" cy="15857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Si</a:t>
            </a:r>
          </a:p>
        </p:txBody>
      </p:sp>
      <p:sp>
        <p:nvSpPr>
          <p:cNvPr id="169" name="Rectangle 168">
            <a:extLst>
              <a:ext uri="{FF2B5EF4-FFF2-40B4-BE49-F238E27FC236}">
                <a16:creationId xmlns:a16="http://schemas.microsoft.com/office/drawing/2014/main" id="{3B9B4E54-628A-FA48-8559-EFA6DF7D0C4D}"/>
              </a:ext>
            </a:extLst>
          </p:cNvPr>
          <p:cNvSpPr/>
          <p:nvPr/>
        </p:nvSpPr>
        <p:spPr>
          <a:xfrm>
            <a:off x="6646685" y="2623856"/>
            <a:ext cx="478603" cy="52140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33</a:t>
            </a:r>
            <a:r>
              <a:rPr lang="en-GR" sz="1000" spc="-50" dirty="0"/>
              <a:t>S</a:t>
            </a:r>
            <a:endParaRPr lang="en-GR" sz="1000" spc="-50" baseline="30000" dirty="0"/>
          </a:p>
        </p:txBody>
      </p:sp>
      <p:sp>
        <p:nvSpPr>
          <p:cNvPr id="170" name="Rectangle 169">
            <a:extLst>
              <a:ext uri="{FF2B5EF4-FFF2-40B4-BE49-F238E27FC236}">
                <a16:creationId xmlns:a16="http://schemas.microsoft.com/office/drawing/2014/main" id="{83A0687B-2133-A849-96E8-054670457225}"/>
              </a:ext>
            </a:extLst>
          </p:cNvPr>
          <p:cNvSpPr/>
          <p:nvPr/>
        </p:nvSpPr>
        <p:spPr>
          <a:xfrm rot="16200000">
            <a:off x="6303071" y="2801644"/>
            <a:ext cx="521403" cy="165828"/>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MGAS</a:t>
            </a:r>
          </a:p>
        </p:txBody>
      </p:sp>
      <p:sp>
        <p:nvSpPr>
          <p:cNvPr id="171" name="Rectangle 170">
            <a:extLst>
              <a:ext uri="{FF2B5EF4-FFF2-40B4-BE49-F238E27FC236}">
                <a16:creationId xmlns:a16="http://schemas.microsoft.com/office/drawing/2014/main" id="{63BF1B4A-9B87-A74E-B1B5-CD8219275D3B}"/>
              </a:ext>
            </a:extLst>
          </p:cNvPr>
          <p:cNvSpPr/>
          <p:nvPr/>
        </p:nvSpPr>
        <p:spPr>
          <a:xfrm>
            <a:off x="6475930" y="1875931"/>
            <a:ext cx="656907" cy="14996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R" sz="1000" dirty="0">
                <a:solidFill>
                  <a:schemeClr val="accent3"/>
                </a:solidFill>
              </a:rPr>
              <a:t>EAR2</a:t>
            </a:r>
          </a:p>
        </p:txBody>
      </p:sp>
      <p:sp>
        <p:nvSpPr>
          <p:cNvPr id="172" name="Rectangle 171">
            <a:extLst>
              <a:ext uri="{FF2B5EF4-FFF2-40B4-BE49-F238E27FC236}">
                <a16:creationId xmlns:a16="http://schemas.microsoft.com/office/drawing/2014/main" id="{822A9900-72CC-A24D-83C5-87A81B5ED90C}"/>
              </a:ext>
            </a:extLst>
          </p:cNvPr>
          <p:cNvSpPr/>
          <p:nvPr/>
        </p:nvSpPr>
        <p:spPr>
          <a:xfrm>
            <a:off x="6642603" y="2078521"/>
            <a:ext cx="478603" cy="48195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235</a:t>
            </a:r>
            <a:r>
              <a:rPr lang="en-GR" sz="1000" spc="-50" dirty="0"/>
              <a:t>U</a:t>
            </a:r>
          </a:p>
        </p:txBody>
      </p:sp>
      <p:sp>
        <p:nvSpPr>
          <p:cNvPr id="173" name="Rectangle 172">
            <a:extLst>
              <a:ext uri="{FF2B5EF4-FFF2-40B4-BE49-F238E27FC236}">
                <a16:creationId xmlns:a16="http://schemas.microsoft.com/office/drawing/2014/main" id="{9C7BBCA1-4174-FF40-932F-45DB0D3F7953}"/>
              </a:ext>
            </a:extLst>
          </p:cNvPr>
          <p:cNvSpPr/>
          <p:nvPr/>
        </p:nvSpPr>
        <p:spPr>
          <a:xfrm rot="16200000">
            <a:off x="6321961" y="2239831"/>
            <a:ext cx="481953" cy="1593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STEFF</a:t>
            </a:r>
          </a:p>
        </p:txBody>
      </p:sp>
      <p:sp>
        <p:nvSpPr>
          <p:cNvPr id="174" name="Rectangle 173">
            <a:extLst>
              <a:ext uri="{FF2B5EF4-FFF2-40B4-BE49-F238E27FC236}">
                <a16:creationId xmlns:a16="http://schemas.microsoft.com/office/drawing/2014/main" id="{E7654660-9ECE-A947-BA92-DFE34C7AFB41}"/>
              </a:ext>
            </a:extLst>
          </p:cNvPr>
          <p:cNvSpPr/>
          <p:nvPr/>
        </p:nvSpPr>
        <p:spPr>
          <a:xfrm>
            <a:off x="7186328" y="1949343"/>
            <a:ext cx="656907" cy="14996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R" sz="1000" dirty="0">
                <a:solidFill>
                  <a:schemeClr val="accent3"/>
                </a:solidFill>
              </a:rPr>
              <a:t>EAR2</a:t>
            </a:r>
          </a:p>
        </p:txBody>
      </p:sp>
      <p:sp>
        <p:nvSpPr>
          <p:cNvPr id="175" name="Rectangle 174">
            <a:extLst>
              <a:ext uri="{FF2B5EF4-FFF2-40B4-BE49-F238E27FC236}">
                <a16:creationId xmlns:a16="http://schemas.microsoft.com/office/drawing/2014/main" id="{9D820CE1-5E4F-3F47-9F49-DE3D4DA7661F}"/>
              </a:ext>
            </a:extLst>
          </p:cNvPr>
          <p:cNvSpPr/>
          <p:nvPr/>
        </p:nvSpPr>
        <p:spPr>
          <a:xfrm>
            <a:off x="7353001" y="2151933"/>
            <a:ext cx="478603" cy="48195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235</a:t>
            </a:r>
            <a:r>
              <a:rPr lang="en-GR" sz="1000" spc="-50" dirty="0"/>
              <a:t>U</a:t>
            </a:r>
          </a:p>
        </p:txBody>
      </p:sp>
      <p:sp>
        <p:nvSpPr>
          <p:cNvPr id="176" name="Rectangle 175">
            <a:extLst>
              <a:ext uri="{FF2B5EF4-FFF2-40B4-BE49-F238E27FC236}">
                <a16:creationId xmlns:a16="http://schemas.microsoft.com/office/drawing/2014/main" id="{0D76DA86-87DD-A946-B594-9C3FFC0C5976}"/>
              </a:ext>
            </a:extLst>
          </p:cNvPr>
          <p:cNvSpPr/>
          <p:nvPr/>
        </p:nvSpPr>
        <p:spPr>
          <a:xfrm rot="16200000">
            <a:off x="7032359" y="2313243"/>
            <a:ext cx="481953" cy="1593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STEFF</a:t>
            </a:r>
          </a:p>
        </p:txBody>
      </p:sp>
      <p:sp>
        <p:nvSpPr>
          <p:cNvPr id="177" name="Rectangle 176">
            <a:extLst>
              <a:ext uri="{FF2B5EF4-FFF2-40B4-BE49-F238E27FC236}">
                <a16:creationId xmlns:a16="http://schemas.microsoft.com/office/drawing/2014/main" id="{37990B6D-EB86-0B4D-BE3A-79A13A24170E}"/>
              </a:ext>
            </a:extLst>
          </p:cNvPr>
          <p:cNvSpPr/>
          <p:nvPr/>
        </p:nvSpPr>
        <p:spPr>
          <a:xfrm>
            <a:off x="7364082" y="2678407"/>
            <a:ext cx="478603" cy="48195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237</a:t>
            </a:r>
            <a:r>
              <a:rPr lang="en-GR" sz="1000" spc="-50" dirty="0"/>
              <a:t>Np</a:t>
            </a:r>
          </a:p>
        </p:txBody>
      </p:sp>
      <p:sp>
        <p:nvSpPr>
          <p:cNvPr id="178" name="Rectangle 177">
            <a:extLst>
              <a:ext uri="{FF2B5EF4-FFF2-40B4-BE49-F238E27FC236}">
                <a16:creationId xmlns:a16="http://schemas.microsoft.com/office/drawing/2014/main" id="{B106447E-9F14-3946-9BF9-15DC51E318F6}"/>
              </a:ext>
            </a:extLst>
          </p:cNvPr>
          <p:cNvSpPr/>
          <p:nvPr/>
        </p:nvSpPr>
        <p:spPr>
          <a:xfrm rot="16200000">
            <a:off x="7043440" y="2839717"/>
            <a:ext cx="481953" cy="1593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MGAS</a:t>
            </a:r>
          </a:p>
        </p:txBody>
      </p:sp>
      <p:sp>
        <p:nvSpPr>
          <p:cNvPr id="179" name="Rectangle 178">
            <a:extLst>
              <a:ext uri="{FF2B5EF4-FFF2-40B4-BE49-F238E27FC236}">
                <a16:creationId xmlns:a16="http://schemas.microsoft.com/office/drawing/2014/main" id="{14A09BB4-ADF1-8D41-A715-FA69E5D3F1C6}"/>
              </a:ext>
            </a:extLst>
          </p:cNvPr>
          <p:cNvSpPr/>
          <p:nvPr/>
        </p:nvSpPr>
        <p:spPr>
          <a:xfrm>
            <a:off x="7369760" y="4718865"/>
            <a:ext cx="468941" cy="429322"/>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233</a:t>
            </a:r>
            <a:r>
              <a:rPr lang="en-GR" sz="1000" spc="-50" dirty="0"/>
              <a:t>U</a:t>
            </a:r>
            <a:endParaRPr lang="en-GR" sz="1000" spc="-50" baseline="30000" dirty="0"/>
          </a:p>
        </p:txBody>
      </p:sp>
      <p:sp>
        <p:nvSpPr>
          <p:cNvPr id="180" name="Rectangle 179">
            <a:extLst>
              <a:ext uri="{FF2B5EF4-FFF2-40B4-BE49-F238E27FC236}">
                <a16:creationId xmlns:a16="http://schemas.microsoft.com/office/drawing/2014/main" id="{ACB0E834-E033-4346-B62A-4AEA8AFA62AF}"/>
              </a:ext>
            </a:extLst>
          </p:cNvPr>
          <p:cNvSpPr/>
          <p:nvPr/>
        </p:nvSpPr>
        <p:spPr>
          <a:xfrm rot="16200000">
            <a:off x="7071986" y="4850407"/>
            <a:ext cx="429318" cy="1662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TAC</a:t>
            </a:r>
          </a:p>
        </p:txBody>
      </p:sp>
      <p:sp>
        <p:nvSpPr>
          <p:cNvPr id="181" name="Rectangle 180">
            <a:extLst>
              <a:ext uri="{FF2B5EF4-FFF2-40B4-BE49-F238E27FC236}">
                <a16:creationId xmlns:a16="http://schemas.microsoft.com/office/drawing/2014/main" id="{E9874850-0A8B-AD41-80A2-1C4886C1738F}"/>
              </a:ext>
            </a:extLst>
          </p:cNvPr>
          <p:cNvSpPr/>
          <p:nvPr/>
        </p:nvSpPr>
        <p:spPr>
          <a:xfrm>
            <a:off x="7367353" y="4226276"/>
            <a:ext cx="468941" cy="44570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237</a:t>
            </a:r>
            <a:r>
              <a:rPr lang="en-GR" sz="1000" spc="-50" dirty="0"/>
              <a:t>Np</a:t>
            </a:r>
          </a:p>
        </p:txBody>
      </p:sp>
      <p:sp>
        <p:nvSpPr>
          <p:cNvPr id="182" name="Rectangle 181">
            <a:extLst>
              <a:ext uri="{FF2B5EF4-FFF2-40B4-BE49-F238E27FC236}">
                <a16:creationId xmlns:a16="http://schemas.microsoft.com/office/drawing/2014/main" id="{3E15E43F-14BF-144B-9B34-244D40C5B728}"/>
              </a:ext>
            </a:extLst>
          </p:cNvPr>
          <p:cNvSpPr/>
          <p:nvPr/>
        </p:nvSpPr>
        <p:spPr>
          <a:xfrm rot="16200000">
            <a:off x="7055041" y="4379257"/>
            <a:ext cx="445702" cy="139741"/>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PPAC</a:t>
            </a:r>
          </a:p>
        </p:txBody>
      </p:sp>
      <p:sp>
        <p:nvSpPr>
          <p:cNvPr id="183" name="Rectangle 182">
            <a:hlinkClick r:id="" action="ppaction://noaction"/>
            <a:extLst>
              <a:ext uri="{FF2B5EF4-FFF2-40B4-BE49-F238E27FC236}">
                <a16:creationId xmlns:a16="http://schemas.microsoft.com/office/drawing/2014/main" id="{941F0C1E-E4D2-F941-9536-1F0526781848}"/>
              </a:ext>
            </a:extLst>
          </p:cNvPr>
          <p:cNvSpPr/>
          <p:nvPr/>
        </p:nvSpPr>
        <p:spPr>
          <a:xfrm>
            <a:off x="7369512" y="3920084"/>
            <a:ext cx="466781" cy="25797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235</a:t>
            </a:r>
            <a:r>
              <a:rPr lang="en-GR" sz="1000" spc="-50" dirty="0"/>
              <a:t>U</a:t>
            </a:r>
            <a:endParaRPr lang="en-GR" sz="1000" spc="-50" baseline="30000" dirty="0"/>
          </a:p>
        </p:txBody>
      </p:sp>
      <p:sp>
        <p:nvSpPr>
          <p:cNvPr id="184" name="Rectangle 183">
            <a:extLst>
              <a:ext uri="{FF2B5EF4-FFF2-40B4-BE49-F238E27FC236}">
                <a16:creationId xmlns:a16="http://schemas.microsoft.com/office/drawing/2014/main" id="{A08CEC43-61B0-E24A-B9DD-D2D6578EB856}"/>
              </a:ext>
            </a:extLst>
          </p:cNvPr>
          <p:cNvSpPr/>
          <p:nvPr/>
        </p:nvSpPr>
        <p:spPr>
          <a:xfrm rot="16200000">
            <a:off x="7151217" y="3969785"/>
            <a:ext cx="257972" cy="15857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Si</a:t>
            </a:r>
          </a:p>
        </p:txBody>
      </p:sp>
      <p:sp>
        <p:nvSpPr>
          <p:cNvPr id="185" name="Rectangle 184">
            <a:extLst>
              <a:ext uri="{FF2B5EF4-FFF2-40B4-BE49-F238E27FC236}">
                <a16:creationId xmlns:a16="http://schemas.microsoft.com/office/drawing/2014/main" id="{4495FBD6-A31C-9F42-8FAE-7F8AA03E978F}"/>
              </a:ext>
            </a:extLst>
          </p:cNvPr>
          <p:cNvSpPr/>
          <p:nvPr/>
        </p:nvSpPr>
        <p:spPr>
          <a:xfrm>
            <a:off x="7201489" y="3725728"/>
            <a:ext cx="634804" cy="1525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R" sz="1000" dirty="0">
                <a:solidFill>
                  <a:schemeClr val="accent6"/>
                </a:solidFill>
              </a:rPr>
              <a:t>EAR1</a:t>
            </a:r>
          </a:p>
        </p:txBody>
      </p:sp>
      <p:sp>
        <p:nvSpPr>
          <p:cNvPr id="186" name="Rectangle 185">
            <a:extLst>
              <a:ext uri="{FF2B5EF4-FFF2-40B4-BE49-F238E27FC236}">
                <a16:creationId xmlns:a16="http://schemas.microsoft.com/office/drawing/2014/main" id="{118DCB5A-25F0-544B-B9A4-482606CFE897}"/>
              </a:ext>
            </a:extLst>
          </p:cNvPr>
          <p:cNvSpPr/>
          <p:nvPr/>
        </p:nvSpPr>
        <p:spPr>
          <a:xfrm>
            <a:off x="7362944" y="3206490"/>
            <a:ext cx="475833" cy="37986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26</a:t>
            </a:r>
            <a:r>
              <a:rPr lang="en-GR" sz="1000" spc="-50" dirty="0"/>
              <a:t>Al</a:t>
            </a:r>
          </a:p>
          <a:p>
            <a:pPr algn="ctr"/>
            <a:r>
              <a:rPr lang="en-GR" sz="1000" spc="-50" baseline="30000" dirty="0"/>
              <a:t>7</a:t>
            </a:r>
            <a:r>
              <a:rPr lang="en-GR" sz="1000" spc="-50" dirty="0"/>
              <a:t>Be</a:t>
            </a:r>
          </a:p>
        </p:txBody>
      </p:sp>
      <p:sp>
        <p:nvSpPr>
          <p:cNvPr id="187" name="Rectangle 186">
            <a:extLst>
              <a:ext uri="{FF2B5EF4-FFF2-40B4-BE49-F238E27FC236}">
                <a16:creationId xmlns:a16="http://schemas.microsoft.com/office/drawing/2014/main" id="{4A45ED1B-B713-C241-BE7E-5A9B36C139C5}"/>
              </a:ext>
            </a:extLst>
          </p:cNvPr>
          <p:cNvSpPr/>
          <p:nvPr/>
        </p:nvSpPr>
        <p:spPr>
          <a:xfrm rot="16200000">
            <a:off x="7081124" y="3319711"/>
            <a:ext cx="379866" cy="15341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Si</a:t>
            </a:r>
          </a:p>
        </p:txBody>
      </p:sp>
      <p:sp>
        <p:nvSpPr>
          <p:cNvPr id="188" name="Rectangle 187">
            <a:extLst>
              <a:ext uri="{FF2B5EF4-FFF2-40B4-BE49-F238E27FC236}">
                <a16:creationId xmlns:a16="http://schemas.microsoft.com/office/drawing/2014/main" id="{D47757A0-4DE2-244F-BB22-448F8C8A0AB7}"/>
              </a:ext>
            </a:extLst>
          </p:cNvPr>
          <p:cNvSpPr/>
          <p:nvPr/>
        </p:nvSpPr>
        <p:spPr>
          <a:xfrm>
            <a:off x="8087879" y="3997600"/>
            <a:ext cx="468941" cy="429322"/>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244</a:t>
            </a:r>
            <a:r>
              <a:rPr lang="en-GR" sz="1000" spc="-50" dirty="0"/>
              <a:t>Cm</a:t>
            </a:r>
            <a:endParaRPr lang="en-GR" sz="1000" spc="-50" baseline="30000" dirty="0"/>
          </a:p>
        </p:txBody>
      </p:sp>
      <p:sp>
        <p:nvSpPr>
          <p:cNvPr id="189" name="Rectangle 188">
            <a:extLst>
              <a:ext uri="{FF2B5EF4-FFF2-40B4-BE49-F238E27FC236}">
                <a16:creationId xmlns:a16="http://schemas.microsoft.com/office/drawing/2014/main" id="{05BAECE4-1B45-AD49-8A4E-188F21C9E099}"/>
              </a:ext>
            </a:extLst>
          </p:cNvPr>
          <p:cNvSpPr/>
          <p:nvPr/>
        </p:nvSpPr>
        <p:spPr>
          <a:xfrm rot="16200000">
            <a:off x="7790105" y="4129142"/>
            <a:ext cx="429318" cy="1662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TAC</a:t>
            </a:r>
          </a:p>
        </p:txBody>
      </p:sp>
      <p:sp>
        <p:nvSpPr>
          <p:cNvPr id="190" name="Rectangle 189">
            <a:hlinkClick r:id="" action="ppaction://noaction"/>
            <a:extLst>
              <a:ext uri="{FF2B5EF4-FFF2-40B4-BE49-F238E27FC236}">
                <a16:creationId xmlns:a16="http://schemas.microsoft.com/office/drawing/2014/main" id="{C41F1314-A8E9-6147-A260-7094A6A75195}"/>
              </a:ext>
            </a:extLst>
          </p:cNvPr>
          <p:cNvSpPr/>
          <p:nvPr/>
        </p:nvSpPr>
        <p:spPr>
          <a:xfrm>
            <a:off x="8090039" y="3555492"/>
            <a:ext cx="466781" cy="383543"/>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solidFill>
                  <a:schemeClr val="bg1"/>
                </a:solidFill>
              </a:rPr>
              <a:t>235</a:t>
            </a:r>
            <a:r>
              <a:rPr lang="en-GR" sz="1000" spc="-50" dirty="0">
                <a:solidFill>
                  <a:schemeClr val="bg1"/>
                </a:solidFill>
              </a:rPr>
              <a:t>U</a:t>
            </a:r>
            <a:endParaRPr lang="en-GR" sz="1000" spc="-50" baseline="30000" dirty="0">
              <a:solidFill>
                <a:schemeClr val="bg1"/>
              </a:solidFill>
            </a:endParaRPr>
          </a:p>
        </p:txBody>
      </p:sp>
      <p:sp>
        <p:nvSpPr>
          <p:cNvPr id="191" name="Rectangle 190">
            <a:extLst>
              <a:ext uri="{FF2B5EF4-FFF2-40B4-BE49-F238E27FC236}">
                <a16:creationId xmlns:a16="http://schemas.microsoft.com/office/drawing/2014/main" id="{74149B35-8A73-7B4D-A5BA-486ABD37E6FB}"/>
              </a:ext>
            </a:extLst>
          </p:cNvPr>
          <p:cNvSpPr/>
          <p:nvPr/>
        </p:nvSpPr>
        <p:spPr>
          <a:xfrm rot="16200000">
            <a:off x="7812793" y="3664147"/>
            <a:ext cx="383534" cy="1662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RPT</a:t>
            </a:r>
          </a:p>
        </p:txBody>
      </p:sp>
      <p:sp>
        <p:nvSpPr>
          <p:cNvPr id="192" name="Rectangle 191">
            <a:extLst>
              <a:ext uri="{FF2B5EF4-FFF2-40B4-BE49-F238E27FC236}">
                <a16:creationId xmlns:a16="http://schemas.microsoft.com/office/drawing/2014/main" id="{CA7F15CC-C39E-6042-A2F7-A9CA953B1F6F}"/>
              </a:ext>
            </a:extLst>
          </p:cNvPr>
          <p:cNvSpPr/>
          <p:nvPr/>
        </p:nvSpPr>
        <p:spPr>
          <a:xfrm>
            <a:off x="7922016" y="3360881"/>
            <a:ext cx="634804" cy="1525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R" sz="1000" dirty="0">
                <a:solidFill>
                  <a:schemeClr val="accent6"/>
                </a:solidFill>
              </a:rPr>
              <a:t>EAR1</a:t>
            </a:r>
          </a:p>
        </p:txBody>
      </p:sp>
      <p:sp>
        <p:nvSpPr>
          <p:cNvPr id="193" name="Rectangle 192">
            <a:extLst>
              <a:ext uri="{FF2B5EF4-FFF2-40B4-BE49-F238E27FC236}">
                <a16:creationId xmlns:a16="http://schemas.microsoft.com/office/drawing/2014/main" id="{01881C67-C29D-4542-B167-09127CE6B202}"/>
              </a:ext>
            </a:extLst>
          </p:cNvPr>
          <p:cNvSpPr/>
          <p:nvPr/>
        </p:nvSpPr>
        <p:spPr>
          <a:xfrm>
            <a:off x="8085809" y="2569997"/>
            <a:ext cx="475833" cy="65981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35</a:t>
            </a:r>
            <a:r>
              <a:rPr lang="en-GR" sz="1000" spc="-50" dirty="0"/>
              <a:t>Cl</a:t>
            </a:r>
          </a:p>
          <a:p>
            <a:pPr algn="ctr"/>
            <a:r>
              <a:rPr lang="en-GR" sz="1000" spc="-50" baseline="30000" dirty="0"/>
              <a:t>14</a:t>
            </a:r>
            <a:r>
              <a:rPr lang="en-GR" sz="1000" spc="-50" dirty="0"/>
              <a:t>N</a:t>
            </a:r>
          </a:p>
        </p:txBody>
      </p:sp>
      <p:sp>
        <p:nvSpPr>
          <p:cNvPr id="194" name="Rectangle 193">
            <a:extLst>
              <a:ext uri="{FF2B5EF4-FFF2-40B4-BE49-F238E27FC236}">
                <a16:creationId xmlns:a16="http://schemas.microsoft.com/office/drawing/2014/main" id="{96A5BB69-BB1D-2640-A61A-748EBB383F1C}"/>
              </a:ext>
            </a:extLst>
          </p:cNvPr>
          <p:cNvSpPr/>
          <p:nvPr/>
        </p:nvSpPr>
        <p:spPr>
          <a:xfrm rot="16200000">
            <a:off x="7670427" y="2816784"/>
            <a:ext cx="659808" cy="1662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Si + MGAS</a:t>
            </a:r>
          </a:p>
        </p:txBody>
      </p:sp>
      <p:sp>
        <p:nvSpPr>
          <p:cNvPr id="195" name="Rectangle 194">
            <a:extLst>
              <a:ext uri="{FF2B5EF4-FFF2-40B4-BE49-F238E27FC236}">
                <a16:creationId xmlns:a16="http://schemas.microsoft.com/office/drawing/2014/main" id="{3E578901-9AA5-7F47-B96E-F72F31BB32E3}"/>
              </a:ext>
            </a:extLst>
          </p:cNvPr>
          <p:cNvSpPr/>
          <p:nvPr/>
        </p:nvSpPr>
        <p:spPr>
          <a:xfrm>
            <a:off x="8083448" y="1987202"/>
            <a:ext cx="471348" cy="541874"/>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241</a:t>
            </a:r>
            <a:r>
              <a:rPr lang="en-GR" sz="1000" spc="-50" dirty="0"/>
              <a:t>Am</a:t>
            </a:r>
          </a:p>
          <a:p>
            <a:pPr algn="ctr"/>
            <a:r>
              <a:rPr lang="en-GR" sz="1000" spc="-50" baseline="30000" dirty="0"/>
              <a:t>246</a:t>
            </a:r>
            <a:r>
              <a:rPr lang="en-GR" sz="1000" spc="-50" dirty="0"/>
              <a:t>Cm</a:t>
            </a:r>
          </a:p>
          <a:p>
            <a:pPr algn="ctr"/>
            <a:r>
              <a:rPr lang="en-GR" sz="1000" spc="-50" baseline="30000" dirty="0"/>
              <a:t>244</a:t>
            </a:r>
            <a:r>
              <a:rPr lang="en-GR" sz="1000" spc="-50" dirty="0"/>
              <a:t>Cm</a:t>
            </a:r>
            <a:endParaRPr lang="en-GR" sz="1000" spc="-50" baseline="30000" dirty="0"/>
          </a:p>
        </p:txBody>
      </p:sp>
      <p:sp>
        <p:nvSpPr>
          <p:cNvPr id="196" name="Rectangle 195">
            <a:extLst>
              <a:ext uri="{FF2B5EF4-FFF2-40B4-BE49-F238E27FC236}">
                <a16:creationId xmlns:a16="http://schemas.microsoft.com/office/drawing/2014/main" id="{E015EB1D-F8C7-AA46-AB4F-AB85AE1A58DA}"/>
              </a:ext>
            </a:extLst>
          </p:cNvPr>
          <p:cNvSpPr/>
          <p:nvPr/>
        </p:nvSpPr>
        <p:spPr>
          <a:xfrm rot="16200000">
            <a:off x="7739471" y="2167528"/>
            <a:ext cx="541877" cy="181218"/>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197" name="Rectangle 196">
            <a:extLst>
              <a:ext uri="{FF2B5EF4-FFF2-40B4-BE49-F238E27FC236}">
                <a16:creationId xmlns:a16="http://schemas.microsoft.com/office/drawing/2014/main" id="{683DEED1-87E0-604E-B829-8E33BF191E37}"/>
              </a:ext>
            </a:extLst>
          </p:cNvPr>
          <p:cNvSpPr/>
          <p:nvPr/>
        </p:nvSpPr>
        <p:spPr>
          <a:xfrm>
            <a:off x="7917214" y="1812175"/>
            <a:ext cx="625428" cy="137168"/>
          </a:xfrm>
          <a:prstGeom prst="rect">
            <a:avLst/>
          </a:prstGeom>
          <a:solidFill>
            <a:srgbClr val="E19C9F"/>
          </a:solidFill>
          <a:ln>
            <a:solidFill>
              <a:srgbClr val="E19C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dirty="0"/>
              <a:t>Imaging</a:t>
            </a:r>
          </a:p>
        </p:txBody>
      </p:sp>
      <p:sp>
        <p:nvSpPr>
          <p:cNvPr id="198" name="Rectangle 197">
            <a:extLst>
              <a:ext uri="{FF2B5EF4-FFF2-40B4-BE49-F238E27FC236}">
                <a16:creationId xmlns:a16="http://schemas.microsoft.com/office/drawing/2014/main" id="{21865BFE-1D45-7642-8E40-1812C2555E22}"/>
              </a:ext>
            </a:extLst>
          </p:cNvPr>
          <p:cNvSpPr/>
          <p:nvPr/>
        </p:nvSpPr>
        <p:spPr>
          <a:xfrm>
            <a:off x="7910964" y="1619777"/>
            <a:ext cx="656907" cy="14996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R" sz="1000" dirty="0">
                <a:solidFill>
                  <a:schemeClr val="accent3"/>
                </a:solidFill>
              </a:rPr>
              <a:t>EAR2</a:t>
            </a:r>
          </a:p>
        </p:txBody>
      </p:sp>
      <p:sp>
        <p:nvSpPr>
          <p:cNvPr id="199" name="Rectangle 198">
            <a:extLst>
              <a:ext uri="{FF2B5EF4-FFF2-40B4-BE49-F238E27FC236}">
                <a16:creationId xmlns:a16="http://schemas.microsoft.com/office/drawing/2014/main" id="{E3900CAF-228A-4948-AAE3-737D390E6D06}"/>
              </a:ext>
            </a:extLst>
          </p:cNvPr>
          <p:cNvSpPr/>
          <p:nvPr/>
        </p:nvSpPr>
        <p:spPr>
          <a:xfrm>
            <a:off x="8818778" y="4283005"/>
            <a:ext cx="490239" cy="482400"/>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230</a:t>
            </a:r>
            <a:r>
              <a:rPr lang="en-GR" sz="1000" spc="-50" dirty="0"/>
              <a:t>Th</a:t>
            </a:r>
          </a:p>
        </p:txBody>
      </p:sp>
      <p:sp>
        <p:nvSpPr>
          <p:cNvPr id="200" name="Rectangle 199">
            <a:extLst>
              <a:ext uri="{FF2B5EF4-FFF2-40B4-BE49-F238E27FC236}">
                <a16:creationId xmlns:a16="http://schemas.microsoft.com/office/drawing/2014/main" id="{DBDF1A49-9F04-3040-A9B7-9205439D8133}"/>
              </a:ext>
            </a:extLst>
          </p:cNvPr>
          <p:cNvSpPr/>
          <p:nvPr/>
        </p:nvSpPr>
        <p:spPr>
          <a:xfrm rot="16200000">
            <a:off x="8497445" y="4450710"/>
            <a:ext cx="482400" cy="158400"/>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spc="-50" dirty="0">
                <a:solidFill>
                  <a:srgbClr val="0070C0"/>
                </a:solidFill>
              </a:rPr>
              <a:t>MGAS</a:t>
            </a:r>
            <a:endParaRPr lang="en-GR" sz="1000" spc="-50" dirty="0">
              <a:solidFill>
                <a:srgbClr val="0070C0"/>
              </a:solidFill>
            </a:endParaRPr>
          </a:p>
        </p:txBody>
      </p:sp>
      <p:sp>
        <p:nvSpPr>
          <p:cNvPr id="201" name="Rectangle 200">
            <a:hlinkClick r:id="" action="ppaction://noaction"/>
            <a:extLst>
              <a:ext uri="{FF2B5EF4-FFF2-40B4-BE49-F238E27FC236}">
                <a16:creationId xmlns:a16="http://schemas.microsoft.com/office/drawing/2014/main" id="{EAD80654-05A9-1346-B105-C41E1865F231}"/>
              </a:ext>
            </a:extLst>
          </p:cNvPr>
          <p:cNvSpPr/>
          <p:nvPr/>
        </p:nvSpPr>
        <p:spPr>
          <a:xfrm>
            <a:off x="8823344" y="3864568"/>
            <a:ext cx="468000" cy="385200"/>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235</a:t>
            </a:r>
            <a:r>
              <a:rPr lang="en-GR" sz="1000" spc="-50" dirty="0"/>
              <a:t>U</a:t>
            </a:r>
            <a:endParaRPr lang="en-GR" sz="1000" spc="-50" baseline="30000" dirty="0"/>
          </a:p>
        </p:txBody>
      </p:sp>
      <p:sp>
        <p:nvSpPr>
          <p:cNvPr id="202" name="Rectangle 201">
            <a:extLst>
              <a:ext uri="{FF2B5EF4-FFF2-40B4-BE49-F238E27FC236}">
                <a16:creationId xmlns:a16="http://schemas.microsoft.com/office/drawing/2014/main" id="{320DA3F1-0A48-304F-8B1E-CEC8751D86CF}"/>
              </a:ext>
            </a:extLst>
          </p:cNvPr>
          <p:cNvSpPr/>
          <p:nvPr/>
        </p:nvSpPr>
        <p:spPr>
          <a:xfrm rot="16200000">
            <a:off x="8546099" y="3973224"/>
            <a:ext cx="383534" cy="1662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RPT</a:t>
            </a:r>
          </a:p>
        </p:txBody>
      </p:sp>
      <p:sp>
        <p:nvSpPr>
          <p:cNvPr id="203" name="Rectangle 202">
            <a:extLst>
              <a:ext uri="{FF2B5EF4-FFF2-40B4-BE49-F238E27FC236}">
                <a16:creationId xmlns:a16="http://schemas.microsoft.com/office/drawing/2014/main" id="{4FA61701-2738-AE4E-A4A4-F7BC743E6590}"/>
              </a:ext>
            </a:extLst>
          </p:cNvPr>
          <p:cNvSpPr/>
          <p:nvPr/>
        </p:nvSpPr>
        <p:spPr>
          <a:xfrm>
            <a:off x="8823809" y="3559502"/>
            <a:ext cx="475833" cy="25797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12</a:t>
            </a:r>
            <a:r>
              <a:rPr lang="en-GR" sz="1000" spc="-50" dirty="0"/>
              <a:t>C</a:t>
            </a:r>
            <a:endParaRPr lang="en-GR" sz="1000" spc="-50" baseline="30000" dirty="0"/>
          </a:p>
        </p:txBody>
      </p:sp>
      <p:sp>
        <p:nvSpPr>
          <p:cNvPr id="204" name="Rectangle 203">
            <a:extLst>
              <a:ext uri="{FF2B5EF4-FFF2-40B4-BE49-F238E27FC236}">
                <a16:creationId xmlns:a16="http://schemas.microsoft.com/office/drawing/2014/main" id="{35A14F2F-50EB-204D-B24A-28E1B81F0FC7}"/>
              </a:ext>
            </a:extLst>
          </p:cNvPr>
          <p:cNvSpPr/>
          <p:nvPr/>
        </p:nvSpPr>
        <p:spPr>
          <a:xfrm rot="16200000">
            <a:off x="8605514" y="3609203"/>
            <a:ext cx="257972" cy="15857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Si</a:t>
            </a:r>
          </a:p>
        </p:txBody>
      </p:sp>
      <p:sp>
        <p:nvSpPr>
          <p:cNvPr id="205" name="Rectangle 204">
            <a:extLst>
              <a:ext uri="{FF2B5EF4-FFF2-40B4-BE49-F238E27FC236}">
                <a16:creationId xmlns:a16="http://schemas.microsoft.com/office/drawing/2014/main" id="{0E5CF7B4-22F0-C448-872B-C173E5F31188}"/>
              </a:ext>
            </a:extLst>
          </p:cNvPr>
          <p:cNvSpPr/>
          <p:nvPr/>
        </p:nvSpPr>
        <p:spPr>
          <a:xfrm>
            <a:off x="8820983" y="3020803"/>
            <a:ext cx="475833" cy="47591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16</a:t>
            </a:r>
            <a:r>
              <a:rPr lang="en-GR" sz="1000" spc="-50" dirty="0"/>
              <a:t>O</a:t>
            </a:r>
          </a:p>
        </p:txBody>
      </p:sp>
      <p:sp>
        <p:nvSpPr>
          <p:cNvPr id="206" name="Rectangle 205">
            <a:extLst>
              <a:ext uri="{FF2B5EF4-FFF2-40B4-BE49-F238E27FC236}">
                <a16:creationId xmlns:a16="http://schemas.microsoft.com/office/drawing/2014/main" id="{A1728739-29CF-2C44-B7E7-0BB1C4EA4524}"/>
              </a:ext>
            </a:extLst>
          </p:cNvPr>
          <p:cNvSpPr/>
          <p:nvPr/>
        </p:nvSpPr>
        <p:spPr>
          <a:xfrm rot="16200000">
            <a:off x="8493718" y="3179474"/>
            <a:ext cx="475913" cy="15857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DFGIC</a:t>
            </a:r>
          </a:p>
        </p:txBody>
      </p:sp>
      <p:sp>
        <p:nvSpPr>
          <p:cNvPr id="207" name="Rectangle 206">
            <a:extLst>
              <a:ext uri="{FF2B5EF4-FFF2-40B4-BE49-F238E27FC236}">
                <a16:creationId xmlns:a16="http://schemas.microsoft.com/office/drawing/2014/main" id="{C84A1DF1-CF0A-124A-8025-6D539213676C}"/>
              </a:ext>
            </a:extLst>
          </p:cNvPr>
          <p:cNvSpPr/>
          <p:nvPr/>
        </p:nvSpPr>
        <p:spPr>
          <a:xfrm>
            <a:off x="8818778" y="1681811"/>
            <a:ext cx="478603" cy="48195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239</a:t>
            </a:r>
            <a:r>
              <a:rPr lang="en-GR" sz="1000" spc="-50" dirty="0"/>
              <a:t>Pu</a:t>
            </a:r>
          </a:p>
        </p:txBody>
      </p:sp>
      <p:sp>
        <p:nvSpPr>
          <p:cNvPr id="208" name="Rectangle 207">
            <a:extLst>
              <a:ext uri="{FF2B5EF4-FFF2-40B4-BE49-F238E27FC236}">
                <a16:creationId xmlns:a16="http://schemas.microsoft.com/office/drawing/2014/main" id="{DB48809A-F4DD-3D4D-80BE-410C891E1F6D}"/>
              </a:ext>
            </a:extLst>
          </p:cNvPr>
          <p:cNvSpPr/>
          <p:nvPr/>
        </p:nvSpPr>
        <p:spPr>
          <a:xfrm rot="16200000">
            <a:off x="8498136" y="1843121"/>
            <a:ext cx="481953" cy="1593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STEFF</a:t>
            </a:r>
          </a:p>
        </p:txBody>
      </p:sp>
      <p:sp>
        <p:nvSpPr>
          <p:cNvPr id="209" name="Rectangle 208">
            <a:extLst>
              <a:ext uri="{FF2B5EF4-FFF2-40B4-BE49-F238E27FC236}">
                <a16:creationId xmlns:a16="http://schemas.microsoft.com/office/drawing/2014/main" id="{0842B1CC-7E01-AC49-B39D-3D6289AAAFE4}"/>
              </a:ext>
            </a:extLst>
          </p:cNvPr>
          <p:cNvSpPr/>
          <p:nvPr/>
        </p:nvSpPr>
        <p:spPr>
          <a:xfrm>
            <a:off x="8815345" y="2208285"/>
            <a:ext cx="478603" cy="48195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230</a:t>
            </a:r>
            <a:r>
              <a:rPr lang="en-GR" sz="1000" spc="-50" dirty="0"/>
              <a:t>Th</a:t>
            </a:r>
          </a:p>
          <a:p>
            <a:pPr algn="ctr"/>
            <a:r>
              <a:rPr lang="en-GR" sz="1000" spc="-50" baseline="30000" dirty="0"/>
              <a:t>241</a:t>
            </a:r>
            <a:r>
              <a:rPr lang="en-GR" sz="1000" spc="-50" dirty="0"/>
              <a:t>Am</a:t>
            </a:r>
            <a:endParaRPr lang="en-GR" sz="1000" spc="-50" baseline="30000" dirty="0"/>
          </a:p>
        </p:txBody>
      </p:sp>
      <p:sp>
        <p:nvSpPr>
          <p:cNvPr id="210" name="Rectangle 209">
            <a:extLst>
              <a:ext uri="{FF2B5EF4-FFF2-40B4-BE49-F238E27FC236}">
                <a16:creationId xmlns:a16="http://schemas.microsoft.com/office/drawing/2014/main" id="{C73EF4CF-D1DD-1147-9E69-47DCBA91F9E8}"/>
              </a:ext>
            </a:extLst>
          </p:cNvPr>
          <p:cNvSpPr/>
          <p:nvPr/>
        </p:nvSpPr>
        <p:spPr>
          <a:xfrm rot="16200000">
            <a:off x="8494703" y="2369595"/>
            <a:ext cx="481953" cy="159334"/>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MGAS</a:t>
            </a:r>
          </a:p>
        </p:txBody>
      </p:sp>
      <p:sp>
        <p:nvSpPr>
          <p:cNvPr id="211" name="Rectangle 210">
            <a:extLst>
              <a:ext uri="{FF2B5EF4-FFF2-40B4-BE49-F238E27FC236}">
                <a16:creationId xmlns:a16="http://schemas.microsoft.com/office/drawing/2014/main" id="{BBF39C25-569B-084F-A6E5-D30ED9AE736D}"/>
              </a:ext>
            </a:extLst>
          </p:cNvPr>
          <p:cNvSpPr/>
          <p:nvPr/>
        </p:nvSpPr>
        <p:spPr>
          <a:xfrm>
            <a:off x="8659445" y="1465009"/>
            <a:ext cx="656907" cy="14996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R" sz="1000" dirty="0">
                <a:solidFill>
                  <a:schemeClr val="accent3"/>
                </a:solidFill>
              </a:rPr>
              <a:t>EAR2</a:t>
            </a:r>
          </a:p>
        </p:txBody>
      </p:sp>
      <p:sp>
        <p:nvSpPr>
          <p:cNvPr id="212" name="Rectangle 211">
            <a:extLst>
              <a:ext uri="{FF2B5EF4-FFF2-40B4-BE49-F238E27FC236}">
                <a16:creationId xmlns:a16="http://schemas.microsoft.com/office/drawing/2014/main" id="{0FC0F9C0-FC4C-D348-92B7-E4950177CFB6}"/>
              </a:ext>
            </a:extLst>
          </p:cNvPr>
          <p:cNvSpPr/>
          <p:nvPr/>
        </p:nvSpPr>
        <p:spPr>
          <a:xfrm>
            <a:off x="8652387" y="2818544"/>
            <a:ext cx="656907" cy="1499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R" sz="1000" dirty="0">
                <a:solidFill>
                  <a:schemeClr val="accent6"/>
                </a:solidFill>
              </a:rPr>
              <a:t>EAR1</a:t>
            </a:r>
          </a:p>
        </p:txBody>
      </p:sp>
      <p:sp>
        <p:nvSpPr>
          <p:cNvPr id="2" name="Rectangle 1">
            <a:extLst>
              <a:ext uri="{FF2B5EF4-FFF2-40B4-BE49-F238E27FC236}">
                <a16:creationId xmlns:a16="http://schemas.microsoft.com/office/drawing/2014/main" id="{CB4F4634-086E-5444-A380-743C5BF875CB}"/>
              </a:ext>
            </a:extLst>
          </p:cNvPr>
          <p:cNvSpPr/>
          <p:nvPr/>
        </p:nvSpPr>
        <p:spPr>
          <a:xfrm>
            <a:off x="406542" y="1058306"/>
            <a:ext cx="2700000" cy="216000"/>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t>Radiative capture reactions (</a:t>
            </a:r>
            <a:r>
              <a:rPr lang="en-US" sz="1000" dirty="0" err="1"/>
              <a:t>n,γ</a:t>
            </a:r>
            <a:r>
              <a:rPr lang="el-GR" sz="1000" dirty="0"/>
              <a:t>)</a:t>
            </a:r>
            <a:r>
              <a:rPr lang="en-US" sz="1000" dirty="0"/>
              <a:t>                    (89)</a:t>
            </a:r>
            <a:endParaRPr lang="en-GR" sz="1000" dirty="0"/>
          </a:p>
        </p:txBody>
      </p:sp>
      <p:sp>
        <p:nvSpPr>
          <p:cNvPr id="137" name="Rectangle 136">
            <a:extLst>
              <a:ext uri="{FF2B5EF4-FFF2-40B4-BE49-F238E27FC236}">
                <a16:creationId xmlns:a16="http://schemas.microsoft.com/office/drawing/2014/main" id="{1A5028E8-A45B-AA4E-AC46-93C4DF6FFB04}"/>
              </a:ext>
            </a:extLst>
          </p:cNvPr>
          <p:cNvSpPr/>
          <p:nvPr/>
        </p:nvSpPr>
        <p:spPr>
          <a:xfrm>
            <a:off x="416949" y="1346604"/>
            <a:ext cx="2700000" cy="216000"/>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t>Fission reactions (</a:t>
            </a:r>
            <a:r>
              <a:rPr lang="en-US" sz="1000" dirty="0" err="1"/>
              <a:t>n,f</a:t>
            </a:r>
            <a:r>
              <a:rPr lang="el-GR" sz="1000" dirty="0"/>
              <a:t>)</a:t>
            </a:r>
            <a:r>
              <a:rPr lang="en-US" sz="1000" dirty="0"/>
              <a:t>                                        (37)</a:t>
            </a:r>
            <a:endParaRPr lang="en-GR" sz="1000" dirty="0"/>
          </a:p>
        </p:txBody>
      </p:sp>
      <p:sp>
        <p:nvSpPr>
          <p:cNvPr id="142" name="Rectangle 141">
            <a:extLst>
              <a:ext uri="{FF2B5EF4-FFF2-40B4-BE49-F238E27FC236}">
                <a16:creationId xmlns:a16="http://schemas.microsoft.com/office/drawing/2014/main" id="{D5148C10-33C5-B144-9DD4-BB703AF5D545}"/>
              </a:ext>
            </a:extLst>
          </p:cNvPr>
          <p:cNvSpPr/>
          <p:nvPr/>
        </p:nvSpPr>
        <p:spPr>
          <a:xfrm>
            <a:off x="406542" y="1629326"/>
            <a:ext cx="2700000" cy="216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t>Light particle emission reactions (</a:t>
            </a:r>
            <a:r>
              <a:rPr lang="en-US" sz="1000" dirty="0" err="1"/>
              <a:t>n,lcp</a:t>
            </a:r>
            <a:r>
              <a:rPr lang="el-GR" sz="1000" dirty="0"/>
              <a:t>)</a:t>
            </a:r>
            <a:r>
              <a:rPr lang="en-US" sz="1000" dirty="0"/>
              <a:t>         (11)</a:t>
            </a:r>
            <a:endParaRPr lang="en-GR" sz="1000" dirty="0"/>
          </a:p>
        </p:txBody>
      </p:sp>
      <p:sp>
        <p:nvSpPr>
          <p:cNvPr id="214" name="Rectangle 213">
            <a:extLst>
              <a:ext uri="{FF2B5EF4-FFF2-40B4-BE49-F238E27FC236}">
                <a16:creationId xmlns:a16="http://schemas.microsoft.com/office/drawing/2014/main" id="{05507997-78E6-AF4B-98A9-1955B25751D3}"/>
              </a:ext>
            </a:extLst>
          </p:cNvPr>
          <p:cNvSpPr/>
          <p:nvPr/>
        </p:nvSpPr>
        <p:spPr>
          <a:xfrm>
            <a:off x="9786337" y="4108834"/>
            <a:ext cx="518162" cy="429322"/>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239</a:t>
            </a:r>
            <a:r>
              <a:rPr lang="en-GR" sz="1000" spc="-50" dirty="0"/>
              <a:t>Pu</a:t>
            </a:r>
            <a:endParaRPr lang="en-GR" sz="1000" spc="-50" baseline="30000" dirty="0"/>
          </a:p>
        </p:txBody>
      </p:sp>
      <p:sp>
        <p:nvSpPr>
          <p:cNvPr id="215" name="Rectangle 214">
            <a:extLst>
              <a:ext uri="{FF2B5EF4-FFF2-40B4-BE49-F238E27FC236}">
                <a16:creationId xmlns:a16="http://schemas.microsoft.com/office/drawing/2014/main" id="{2AB91C46-9616-5647-A24B-0E661BA5FFDC}"/>
              </a:ext>
            </a:extLst>
          </p:cNvPr>
          <p:cNvSpPr/>
          <p:nvPr/>
        </p:nvSpPr>
        <p:spPr>
          <a:xfrm rot="16200000">
            <a:off x="9492394" y="4244208"/>
            <a:ext cx="429318" cy="158571"/>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TAC</a:t>
            </a:r>
          </a:p>
        </p:txBody>
      </p:sp>
      <p:sp>
        <p:nvSpPr>
          <p:cNvPr id="216" name="Rectangle 215">
            <a:extLst>
              <a:ext uri="{FF2B5EF4-FFF2-40B4-BE49-F238E27FC236}">
                <a16:creationId xmlns:a16="http://schemas.microsoft.com/office/drawing/2014/main" id="{31374EC1-1866-5E4D-9BD1-CC496E87CE21}"/>
              </a:ext>
            </a:extLst>
          </p:cNvPr>
          <p:cNvSpPr/>
          <p:nvPr/>
        </p:nvSpPr>
        <p:spPr>
          <a:xfrm>
            <a:off x="9784628" y="3633448"/>
            <a:ext cx="518162" cy="429322"/>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79</a:t>
            </a:r>
            <a:r>
              <a:rPr lang="en-GR" sz="1000" spc="-50" dirty="0"/>
              <a:t>Se</a:t>
            </a:r>
            <a:endParaRPr lang="en-GR" sz="1000" spc="-50" baseline="30000" dirty="0"/>
          </a:p>
        </p:txBody>
      </p:sp>
      <p:sp>
        <p:nvSpPr>
          <p:cNvPr id="217" name="Rectangle 216">
            <a:extLst>
              <a:ext uri="{FF2B5EF4-FFF2-40B4-BE49-F238E27FC236}">
                <a16:creationId xmlns:a16="http://schemas.microsoft.com/office/drawing/2014/main" id="{CC062712-1DD1-4E47-AB04-B0CB94C89F31}"/>
              </a:ext>
            </a:extLst>
          </p:cNvPr>
          <p:cNvSpPr/>
          <p:nvPr/>
        </p:nvSpPr>
        <p:spPr>
          <a:xfrm rot="16200000">
            <a:off x="9490685" y="3768822"/>
            <a:ext cx="429318" cy="158571"/>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iTED</a:t>
            </a:r>
          </a:p>
        </p:txBody>
      </p:sp>
      <p:sp>
        <p:nvSpPr>
          <p:cNvPr id="218" name="Rectangle 217">
            <a:extLst>
              <a:ext uri="{FF2B5EF4-FFF2-40B4-BE49-F238E27FC236}">
                <a16:creationId xmlns:a16="http://schemas.microsoft.com/office/drawing/2014/main" id="{1D85D2A7-1C03-4A47-B291-F8E1E96B0CAF}"/>
              </a:ext>
            </a:extLst>
          </p:cNvPr>
          <p:cNvSpPr/>
          <p:nvPr/>
        </p:nvSpPr>
        <p:spPr>
          <a:xfrm>
            <a:off x="9639769" y="2374736"/>
            <a:ext cx="656907" cy="14996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R" sz="1000" dirty="0">
                <a:solidFill>
                  <a:schemeClr val="accent6"/>
                </a:solidFill>
              </a:rPr>
              <a:t>EAR1</a:t>
            </a:r>
          </a:p>
        </p:txBody>
      </p:sp>
      <p:sp>
        <p:nvSpPr>
          <p:cNvPr id="219" name="Rectangle 218">
            <a:extLst>
              <a:ext uri="{FF2B5EF4-FFF2-40B4-BE49-F238E27FC236}">
                <a16:creationId xmlns:a16="http://schemas.microsoft.com/office/drawing/2014/main" id="{64BF233E-F6C0-C045-8A36-9F6D08EC49DF}"/>
              </a:ext>
            </a:extLst>
          </p:cNvPr>
          <p:cNvSpPr/>
          <p:nvPr/>
        </p:nvSpPr>
        <p:spPr>
          <a:xfrm>
            <a:off x="10579713" y="4688290"/>
            <a:ext cx="466781" cy="425071"/>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79</a:t>
            </a:r>
            <a:r>
              <a:rPr lang="en-GR" sz="1000" spc="-50" dirty="0"/>
              <a:t>Se</a:t>
            </a:r>
          </a:p>
          <a:p>
            <a:pPr algn="ctr"/>
            <a:r>
              <a:rPr lang="en-GR" sz="1000" spc="-50" baseline="30000" dirty="0"/>
              <a:t>94</a:t>
            </a:r>
            <a:r>
              <a:rPr lang="en-GR" sz="1000" spc="-50" dirty="0"/>
              <a:t>Nb</a:t>
            </a:r>
          </a:p>
        </p:txBody>
      </p:sp>
      <p:sp>
        <p:nvSpPr>
          <p:cNvPr id="220" name="Rectangle 219">
            <a:extLst>
              <a:ext uri="{FF2B5EF4-FFF2-40B4-BE49-F238E27FC236}">
                <a16:creationId xmlns:a16="http://schemas.microsoft.com/office/drawing/2014/main" id="{B4EFEF6A-84BA-1642-A8AD-BADD7E617606}"/>
              </a:ext>
            </a:extLst>
          </p:cNvPr>
          <p:cNvSpPr/>
          <p:nvPr/>
        </p:nvSpPr>
        <p:spPr>
          <a:xfrm rot="16200000">
            <a:off x="10272248" y="4817574"/>
            <a:ext cx="424800" cy="166232"/>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000" spc="-50" dirty="0">
                <a:solidFill>
                  <a:srgbClr val="0070C0"/>
                </a:solidFill>
              </a:rPr>
              <a:t>s</a:t>
            </a:r>
            <a:r>
              <a:rPr lang="en-GR" sz="1000" spc="-50" dirty="0">
                <a:solidFill>
                  <a:srgbClr val="0070C0"/>
                </a:solidFill>
              </a:rPr>
              <a:t>TED</a:t>
            </a:r>
          </a:p>
        </p:txBody>
      </p:sp>
      <p:sp>
        <p:nvSpPr>
          <p:cNvPr id="221" name="Rectangle 220">
            <a:extLst>
              <a:ext uri="{FF2B5EF4-FFF2-40B4-BE49-F238E27FC236}">
                <a16:creationId xmlns:a16="http://schemas.microsoft.com/office/drawing/2014/main" id="{6444E689-0A29-AB47-8475-7B4E837BD91C}"/>
              </a:ext>
            </a:extLst>
          </p:cNvPr>
          <p:cNvSpPr/>
          <p:nvPr/>
        </p:nvSpPr>
        <p:spPr>
          <a:xfrm>
            <a:off x="10567891" y="5165215"/>
            <a:ext cx="478603" cy="569205"/>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79</a:t>
            </a:r>
            <a:r>
              <a:rPr lang="en-GR" sz="1000" spc="-50" dirty="0"/>
              <a:t>Se</a:t>
            </a:r>
          </a:p>
          <a:p>
            <a:pPr algn="ctr"/>
            <a:r>
              <a:rPr lang="en-GR" sz="1000" spc="-50" baseline="30000" dirty="0"/>
              <a:t>94</a:t>
            </a:r>
            <a:r>
              <a:rPr lang="en-GR" sz="1000" spc="-50" dirty="0"/>
              <a:t>Nb</a:t>
            </a:r>
          </a:p>
          <a:p>
            <a:pPr algn="ctr"/>
            <a:r>
              <a:rPr lang="en-GR" sz="1000" spc="-50" baseline="30000" dirty="0"/>
              <a:t>160</a:t>
            </a:r>
            <a:r>
              <a:rPr lang="en-GR" sz="1000" spc="-50" dirty="0"/>
              <a:t>Gd</a:t>
            </a:r>
          </a:p>
        </p:txBody>
      </p:sp>
      <p:sp>
        <p:nvSpPr>
          <p:cNvPr id="222" name="Rectangle 221">
            <a:extLst>
              <a:ext uri="{FF2B5EF4-FFF2-40B4-BE49-F238E27FC236}">
                <a16:creationId xmlns:a16="http://schemas.microsoft.com/office/drawing/2014/main" id="{1D9C4F21-65AE-A64A-9CAB-B06702D9CBE8}"/>
              </a:ext>
            </a:extLst>
          </p:cNvPr>
          <p:cNvSpPr/>
          <p:nvPr/>
        </p:nvSpPr>
        <p:spPr>
          <a:xfrm rot="16200000">
            <a:off x="10194166" y="5370149"/>
            <a:ext cx="569204" cy="15933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C6D6</a:t>
            </a:r>
          </a:p>
        </p:txBody>
      </p:sp>
      <p:sp>
        <p:nvSpPr>
          <p:cNvPr id="223" name="Rectangle 222">
            <a:extLst>
              <a:ext uri="{FF2B5EF4-FFF2-40B4-BE49-F238E27FC236}">
                <a16:creationId xmlns:a16="http://schemas.microsoft.com/office/drawing/2014/main" id="{4A622ACD-E2DE-154E-87F6-17015183A060}"/>
              </a:ext>
            </a:extLst>
          </p:cNvPr>
          <p:cNvSpPr/>
          <p:nvPr/>
        </p:nvSpPr>
        <p:spPr>
          <a:xfrm>
            <a:off x="10389587" y="3392042"/>
            <a:ext cx="656907" cy="149963"/>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R" sz="1000" dirty="0">
                <a:solidFill>
                  <a:schemeClr val="accent3"/>
                </a:solidFill>
              </a:rPr>
              <a:t>EAR2</a:t>
            </a:r>
          </a:p>
        </p:txBody>
      </p:sp>
      <p:sp>
        <p:nvSpPr>
          <p:cNvPr id="224" name="Rectangle 223">
            <a:hlinkClick r:id="" action="ppaction://noaction"/>
            <a:extLst>
              <a:ext uri="{FF2B5EF4-FFF2-40B4-BE49-F238E27FC236}">
                <a16:creationId xmlns:a16="http://schemas.microsoft.com/office/drawing/2014/main" id="{20067869-A24D-0744-9F0F-87D028078086}"/>
              </a:ext>
            </a:extLst>
          </p:cNvPr>
          <p:cNvSpPr/>
          <p:nvPr/>
        </p:nvSpPr>
        <p:spPr>
          <a:xfrm>
            <a:off x="10389587" y="2108174"/>
            <a:ext cx="656907" cy="14996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GR" sz="1000" dirty="0">
                <a:solidFill>
                  <a:schemeClr val="tx1"/>
                </a:solidFill>
              </a:rPr>
              <a:t>NEAR</a:t>
            </a:r>
          </a:p>
        </p:txBody>
      </p:sp>
      <p:sp>
        <p:nvSpPr>
          <p:cNvPr id="147" name="Left Brace 146">
            <a:extLst>
              <a:ext uri="{FF2B5EF4-FFF2-40B4-BE49-F238E27FC236}">
                <a16:creationId xmlns:a16="http://schemas.microsoft.com/office/drawing/2014/main" id="{3F29F461-C305-6F40-B8DB-49A74E17CF28}"/>
              </a:ext>
            </a:extLst>
          </p:cNvPr>
          <p:cNvSpPr/>
          <p:nvPr/>
        </p:nvSpPr>
        <p:spPr>
          <a:xfrm rot="16200000">
            <a:off x="10299240" y="5400450"/>
            <a:ext cx="99728" cy="1643019"/>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GR"/>
          </a:p>
        </p:txBody>
      </p:sp>
      <p:sp>
        <p:nvSpPr>
          <p:cNvPr id="152" name="Rectangle 151">
            <a:extLst>
              <a:ext uri="{FF2B5EF4-FFF2-40B4-BE49-F238E27FC236}">
                <a16:creationId xmlns:a16="http://schemas.microsoft.com/office/drawing/2014/main" id="{3DE708F1-30CF-5348-B65F-4850AC0BC253}"/>
              </a:ext>
            </a:extLst>
          </p:cNvPr>
          <p:cNvSpPr/>
          <p:nvPr/>
        </p:nvSpPr>
        <p:spPr>
          <a:xfrm>
            <a:off x="10567891" y="2315063"/>
            <a:ext cx="478603" cy="984873"/>
          </a:xfrm>
          <a:prstGeom prst="rect">
            <a:avLst/>
          </a:prstGeom>
          <a:solidFill>
            <a:srgbClr val="55A29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76</a:t>
            </a:r>
            <a:r>
              <a:rPr lang="en-GR" sz="1000" spc="-50" dirty="0"/>
              <a:t>Ge</a:t>
            </a:r>
          </a:p>
          <a:p>
            <a:pPr algn="ctr"/>
            <a:r>
              <a:rPr lang="en-GR" sz="1000" spc="-50" baseline="30000" dirty="0"/>
              <a:t>94</a:t>
            </a:r>
            <a:r>
              <a:rPr lang="en-GR" sz="1000" spc="-50" dirty="0"/>
              <a:t>Zr</a:t>
            </a:r>
          </a:p>
          <a:p>
            <a:pPr algn="ctr"/>
            <a:r>
              <a:rPr lang="en-GR" sz="1000" spc="-50" baseline="30000" dirty="0"/>
              <a:t>140</a:t>
            </a:r>
            <a:r>
              <a:rPr lang="en-GR" sz="1000" spc="-50" dirty="0"/>
              <a:t>Ce</a:t>
            </a:r>
          </a:p>
          <a:p>
            <a:pPr algn="ctr"/>
            <a:r>
              <a:rPr lang="en-GB" sz="1000" spc="-50" baseline="30000" dirty="0"/>
              <a:t>197</a:t>
            </a:r>
            <a:r>
              <a:rPr lang="en-GB" sz="1000" spc="-50" dirty="0"/>
              <a:t>Au</a:t>
            </a:r>
            <a:endParaRPr lang="en-GR" sz="1000" spc="-50" baseline="30000" dirty="0"/>
          </a:p>
          <a:p>
            <a:pPr algn="ctr"/>
            <a:r>
              <a:rPr lang="en-GR" sz="1000" spc="-50" baseline="30000" dirty="0"/>
              <a:t>89</a:t>
            </a:r>
            <a:r>
              <a:rPr lang="en-GR" sz="1000" spc="-50" dirty="0"/>
              <a:t>Y</a:t>
            </a:r>
            <a:endParaRPr lang="en-GR" sz="1000" spc="-50" baseline="30000" dirty="0"/>
          </a:p>
        </p:txBody>
      </p:sp>
      <p:sp>
        <p:nvSpPr>
          <p:cNvPr id="155" name="Rectangle 154">
            <a:extLst>
              <a:ext uri="{FF2B5EF4-FFF2-40B4-BE49-F238E27FC236}">
                <a16:creationId xmlns:a16="http://schemas.microsoft.com/office/drawing/2014/main" id="{E3AA6AD3-7BE7-0643-9DFB-974155F3A9F3}"/>
              </a:ext>
            </a:extLst>
          </p:cNvPr>
          <p:cNvSpPr/>
          <p:nvPr/>
        </p:nvSpPr>
        <p:spPr>
          <a:xfrm rot="16200000">
            <a:off x="9982259" y="2727829"/>
            <a:ext cx="984868" cy="15933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HPGe</a:t>
            </a:r>
          </a:p>
        </p:txBody>
      </p:sp>
      <p:sp>
        <p:nvSpPr>
          <p:cNvPr id="227" name="Rectangle 226">
            <a:extLst>
              <a:ext uri="{FF2B5EF4-FFF2-40B4-BE49-F238E27FC236}">
                <a16:creationId xmlns:a16="http://schemas.microsoft.com/office/drawing/2014/main" id="{EF2C7F43-FECB-ED45-92EC-3E343E45C407}"/>
              </a:ext>
            </a:extLst>
          </p:cNvPr>
          <p:cNvSpPr/>
          <p:nvPr/>
        </p:nvSpPr>
        <p:spPr>
          <a:xfrm>
            <a:off x="9789059" y="3104395"/>
            <a:ext cx="518162" cy="48195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243</a:t>
            </a:r>
            <a:r>
              <a:rPr lang="en-GR" sz="1000" spc="-50" dirty="0"/>
              <a:t>Am</a:t>
            </a:r>
            <a:endParaRPr lang="en-GR" sz="1000" spc="-50" baseline="30000" dirty="0"/>
          </a:p>
        </p:txBody>
      </p:sp>
      <p:sp>
        <p:nvSpPr>
          <p:cNvPr id="228" name="Rectangle 227">
            <a:extLst>
              <a:ext uri="{FF2B5EF4-FFF2-40B4-BE49-F238E27FC236}">
                <a16:creationId xmlns:a16="http://schemas.microsoft.com/office/drawing/2014/main" id="{3E9B1280-CF87-2642-86AC-292BF9238B34}"/>
              </a:ext>
            </a:extLst>
          </p:cNvPr>
          <p:cNvSpPr/>
          <p:nvPr/>
        </p:nvSpPr>
        <p:spPr>
          <a:xfrm rot="16200000">
            <a:off x="9475003" y="3259119"/>
            <a:ext cx="481953" cy="17250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MGAS</a:t>
            </a:r>
          </a:p>
        </p:txBody>
      </p:sp>
      <p:sp>
        <p:nvSpPr>
          <p:cNvPr id="229" name="Rectangle 228">
            <a:extLst>
              <a:ext uri="{FF2B5EF4-FFF2-40B4-BE49-F238E27FC236}">
                <a16:creationId xmlns:a16="http://schemas.microsoft.com/office/drawing/2014/main" id="{38A11A6B-8A25-114F-BB99-13C079B64CE4}"/>
              </a:ext>
            </a:extLst>
          </p:cNvPr>
          <p:cNvSpPr/>
          <p:nvPr/>
        </p:nvSpPr>
        <p:spPr>
          <a:xfrm>
            <a:off x="10552716" y="4146711"/>
            <a:ext cx="493778" cy="481957"/>
          </a:xfrm>
          <a:prstGeom prst="rect">
            <a:avLst/>
          </a:prstGeom>
          <a:solidFill>
            <a:srgbClr val="A9004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baseline="30000" dirty="0"/>
              <a:t>243</a:t>
            </a:r>
            <a:r>
              <a:rPr lang="en-GR" sz="1000" spc="-50" dirty="0"/>
              <a:t>Am</a:t>
            </a:r>
            <a:endParaRPr lang="en-GR" sz="1000" spc="-50" baseline="30000" dirty="0"/>
          </a:p>
        </p:txBody>
      </p:sp>
      <p:sp>
        <p:nvSpPr>
          <p:cNvPr id="230" name="Rectangle 229">
            <a:extLst>
              <a:ext uri="{FF2B5EF4-FFF2-40B4-BE49-F238E27FC236}">
                <a16:creationId xmlns:a16="http://schemas.microsoft.com/office/drawing/2014/main" id="{6F65250A-0B78-A843-9DEB-9EE68DB304E6}"/>
              </a:ext>
            </a:extLst>
          </p:cNvPr>
          <p:cNvSpPr/>
          <p:nvPr/>
        </p:nvSpPr>
        <p:spPr>
          <a:xfrm rot="16200000">
            <a:off x="10238660" y="4301435"/>
            <a:ext cx="481953" cy="17250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R" sz="1000" spc="-50" dirty="0">
                <a:solidFill>
                  <a:srgbClr val="0070C0"/>
                </a:solidFill>
              </a:rPr>
              <a:t>MGAS</a:t>
            </a:r>
          </a:p>
        </p:txBody>
      </p:sp>
      <p:sp>
        <p:nvSpPr>
          <p:cNvPr id="232" name="Rectangle 231">
            <a:extLst>
              <a:ext uri="{FF2B5EF4-FFF2-40B4-BE49-F238E27FC236}">
                <a16:creationId xmlns:a16="http://schemas.microsoft.com/office/drawing/2014/main" id="{65DD151A-DB0A-114C-9869-73CA95164D2C}"/>
              </a:ext>
            </a:extLst>
          </p:cNvPr>
          <p:cNvSpPr/>
          <p:nvPr/>
        </p:nvSpPr>
        <p:spPr>
          <a:xfrm>
            <a:off x="9789587" y="2574016"/>
            <a:ext cx="518162" cy="481957"/>
          </a:xfrm>
          <a:prstGeom prst="rect">
            <a:avLst/>
          </a:prstGeom>
          <a:solidFill>
            <a:srgbClr val="E19C9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dirty="0"/>
              <a:t>DDX</a:t>
            </a:r>
          </a:p>
          <a:p>
            <a:pPr algn="ctr"/>
            <a:r>
              <a:rPr lang="en-GR" sz="1000" spc="-50"/>
              <a:t>Hpge</a:t>
            </a:r>
            <a:endParaRPr lang="en-US" sz="1000" spc="-50" dirty="0"/>
          </a:p>
          <a:p>
            <a:pPr algn="ctr"/>
            <a:r>
              <a:rPr lang="en-US" sz="1000" spc="-50" dirty="0"/>
              <a:t>Trans</a:t>
            </a:r>
            <a:endParaRPr lang="en-GR" sz="1000" spc="-50" dirty="0"/>
          </a:p>
        </p:txBody>
      </p:sp>
      <p:sp>
        <p:nvSpPr>
          <p:cNvPr id="233" name="Rectangle 232">
            <a:extLst>
              <a:ext uri="{FF2B5EF4-FFF2-40B4-BE49-F238E27FC236}">
                <a16:creationId xmlns:a16="http://schemas.microsoft.com/office/drawing/2014/main" id="{2ED00931-0827-3E47-9518-D7352581297F}"/>
              </a:ext>
            </a:extLst>
          </p:cNvPr>
          <p:cNvSpPr/>
          <p:nvPr/>
        </p:nvSpPr>
        <p:spPr>
          <a:xfrm rot="16200000">
            <a:off x="9475531" y="2728740"/>
            <a:ext cx="481953" cy="17250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R" sz="1000" spc="-50" dirty="0">
              <a:solidFill>
                <a:srgbClr val="0070C0"/>
              </a:solidFill>
            </a:endParaRPr>
          </a:p>
        </p:txBody>
      </p:sp>
      <p:sp>
        <p:nvSpPr>
          <p:cNvPr id="234" name="Rectangle 233">
            <a:hlinkClick r:id="" action="ppaction://noaction"/>
            <a:extLst>
              <a:ext uri="{FF2B5EF4-FFF2-40B4-BE49-F238E27FC236}">
                <a16:creationId xmlns:a16="http://schemas.microsoft.com/office/drawing/2014/main" id="{A44A57AA-D60B-6F4F-988A-BAE8604EDD6E}"/>
              </a:ext>
            </a:extLst>
          </p:cNvPr>
          <p:cNvSpPr/>
          <p:nvPr/>
        </p:nvSpPr>
        <p:spPr>
          <a:xfrm>
            <a:off x="10552323" y="3615110"/>
            <a:ext cx="494171" cy="481957"/>
          </a:xfrm>
          <a:prstGeom prst="rect">
            <a:avLst/>
          </a:prstGeom>
          <a:solidFill>
            <a:srgbClr val="E19C9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R" sz="1000" spc="-50" dirty="0"/>
              <a:t>DFGC</a:t>
            </a:r>
          </a:p>
          <a:p>
            <a:pPr algn="ctr"/>
            <a:r>
              <a:rPr lang="en-GB" sz="1000" spc="-50" dirty="0"/>
              <a:t>TARAT</a:t>
            </a:r>
          </a:p>
          <a:p>
            <a:pPr algn="ctr"/>
            <a:r>
              <a:rPr lang="en-GB" sz="1000" spc="-50" dirty="0"/>
              <a:t>X17</a:t>
            </a:r>
            <a:endParaRPr lang="en-GR" sz="1000" spc="-50" dirty="0"/>
          </a:p>
        </p:txBody>
      </p:sp>
      <p:sp>
        <p:nvSpPr>
          <p:cNvPr id="235" name="Rectangle 234">
            <a:extLst>
              <a:ext uri="{FF2B5EF4-FFF2-40B4-BE49-F238E27FC236}">
                <a16:creationId xmlns:a16="http://schemas.microsoft.com/office/drawing/2014/main" id="{8E1F12F7-5F61-594C-B0CD-AC9123255BCF}"/>
              </a:ext>
            </a:extLst>
          </p:cNvPr>
          <p:cNvSpPr/>
          <p:nvPr/>
        </p:nvSpPr>
        <p:spPr>
          <a:xfrm rot="16200000">
            <a:off x="10238267" y="3769834"/>
            <a:ext cx="481953" cy="172506"/>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R" sz="1000" spc="-50" dirty="0">
              <a:solidFill>
                <a:srgbClr val="0070C0"/>
              </a:solidFill>
            </a:endParaRPr>
          </a:p>
        </p:txBody>
      </p:sp>
      <p:sp>
        <p:nvSpPr>
          <p:cNvPr id="236" name="Rectangle 235">
            <a:extLst>
              <a:ext uri="{FF2B5EF4-FFF2-40B4-BE49-F238E27FC236}">
                <a16:creationId xmlns:a16="http://schemas.microsoft.com/office/drawing/2014/main" id="{4E737BAF-1226-6A4A-9B36-17613F29C593}"/>
              </a:ext>
            </a:extLst>
          </p:cNvPr>
          <p:cNvSpPr>
            <a:spLocks/>
          </p:cNvSpPr>
          <p:nvPr/>
        </p:nvSpPr>
        <p:spPr>
          <a:xfrm>
            <a:off x="416949" y="1920937"/>
            <a:ext cx="2700000" cy="246221"/>
          </a:xfrm>
          <a:prstGeom prst="rect">
            <a:avLst/>
          </a:prstGeom>
          <a:solidFill>
            <a:srgbClr val="E19C9F"/>
          </a:solidFill>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r>
              <a:rPr lang="en-US" sz="1000" dirty="0"/>
              <a:t>Detector developments                                      (7)</a:t>
            </a:r>
            <a:endParaRPr lang="en-GR" sz="1000" dirty="0"/>
          </a:p>
        </p:txBody>
      </p:sp>
      <p:sp>
        <p:nvSpPr>
          <p:cNvPr id="3" name="TextBox 2">
            <a:extLst>
              <a:ext uri="{FF2B5EF4-FFF2-40B4-BE49-F238E27FC236}">
                <a16:creationId xmlns:a16="http://schemas.microsoft.com/office/drawing/2014/main" id="{6A0AE22F-5BA3-C282-40BC-42B1488713B5}"/>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Done at n_TOF</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25164566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CC4AD-E368-C6F1-5686-BED12DA43F95}"/>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8A8459-0ADC-D0D4-40C6-6FE3F08191F4}"/>
              </a:ext>
            </a:extLst>
          </p:cNvPr>
          <p:cNvSpPr>
            <a:spLocks noGrp="1"/>
          </p:cNvSpPr>
          <p:nvPr>
            <p:ph idx="1"/>
          </p:nvPr>
        </p:nvSpPr>
        <p:spPr>
          <a:xfrm>
            <a:off x="838200" y="2132073"/>
            <a:ext cx="10515600" cy="4351338"/>
          </a:xfrm>
        </p:spPr>
        <p:txBody>
          <a:bodyPr>
            <a:normAutofit/>
          </a:bodyPr>
          <a:lstStyle/>
          <a:p>
            <a:pPr>
              <a:buFont typeface="Wingdings" pitchFamily="2" charset="2"/>
              <a:buChar char="q"/>
            </a:pPr>
            <a:r>
              <a:rPr lang="en-US" dirty="0"/>
              <a:t> overall 250+ papers published </a:t>
            </a:r>
          </a:p>
          <a:p>
            <a:pPr>
              <a:buFont typeface="Wingdings" pitchFamily="2" charset="2"/>
              <a:buChar char="q"/>
            </a:pPr>
            <a:r>
              <a:rPr lang="en-US" dirty="0"/>
              <a:t>135 in peer-reviewed journals, 52 in Phys. Rev. C, 32 in NIMA</a:t>
            </a:r>
          </a:p>
          <a:p>
            <a:pPr>
              <a:buFont typeface="Wingdings" pitchFamily="2" charset="2"/>
              <a:buChar char="q"/>
            </a:pPr>
            <a:r>
              <a:rPr lang="en-US" dirty="0"/>
              <a:t> over 90% in Open Access in the last 5 years</a:t>
            </a:r>
            <a:br>
              <a:rPr lang="en-US" dirty="0"/>
            </a:br>
            <a:endParaRPr lang="en-US" dirty="0"/>
          </a:p>
          <a:p>
            <a:pPr>
              <a:buFont typeface="Wingdings" pitchFamily="2" charset="2"/>
              <a:buChar char="q"/>
            </a:pPr>
            <a:endParaRPr lang="en-US" dirty="0"/>
          </a:p>
          <a:p>
            <a:pPr>
              <a:buFont typeface="Wingdings" pitchFamily="2" charset="2"/>
              <a:buChar char="q"/>
            </a:pPr>
            <a:r>
              <a:rPr lang="en-US" dirty="0"/>
              <a:t> 121 data sets included in the Experimental Nuclear Reaction</a:t>
            </a:r>
            <a:br>
              <a:rPr lang="en-US" dirty="0"/>
            </a:br>
            <a:r>
              <a:rPr lang="en-US" dirty="0"/>
              <a:t> Database (EXFOR @ IAEA), 92% of all measurements performed</a:t>
            </a:r>
          </a:p>
        </p:txBody>
      </p:sp>
      <p:pic>
        <p:nvPicPr>
          <p:cNvPr id="4" name="Picture 3">
            <a:extLst>
              <a:ext uri="{FF2B5EF4-FFF2-40B4-BE49-F238E27FC236}">
                <a16:creationId xmlns:a16="http://schemas.microsoft.com/office/drawing/2014/main" id="{9AC5EB26-CA69-082D-C0B9-0AD780B144DF}"/>
              </a:ext>
            </a:extLst>
          </p:cNvPr>
          <p:cNvPicPr>
            <a:picLocks noChangeAspect="1"/>
          </p:cNvPicPr>
          <p:nvPr/>
        </p:nvPicPr>
        <p:blipFill>
          <a:blip r:embed="rId2"/>
          <a:stretch>
            <a:fillRect/>
          </a:stretch>
        </p:blipFill>
        <p:spPr>
          <a:xfrm>
            <a:off x="10739023" y="5815577"/>
            <a:ext cx="1449696" cy="1012706"/>
          </a:xfrm>
          <a:prstGeom prst="rect">
            <a:avLst/>
          </a:prstGeom>
        </p:spPr>
      </p:pic>
      <p:sp>
        <p:nvSpPr>
          <p:cNvPr id="5" name="TextBox 4">
            <a:extLst>
              <a:ext uri="{FF2B5EF4-FFF2-40B4-BE49-F238E27FC236}">
                <a16:creationId xmlns:a16="http://schemas.microsoft.com/office/drawing/2014/main" id="{0B90DD95-B3D4-935B-F2D6-AA3E2B323D58}"/>
              </a:ext>
            </a:extLst>
          </p:cNvPr>
          <p:cNvSpPr txBox="1"/>
          <p:nvPr/>
        </p:nvSpPr>
        <p:spPr>
          <a:xfrm>
            <a:off x="3971925" y="6615113"/>
            <a:ext cx="184731" cy="369332"/>
          </a:xfrm>
          <a:prstGeom prst="rect">
            <a:avLst/>
          </a:prstGeom>
          <a:noFill/>
        </p:spPr>
        <p:txBody>
          <a:bodyPr wrap="none" rtlCol="0">
            <a:spAutoFit/>
          </a:bodyPr>
          <a:lstStyle/>
          <a:p>
            <a:endParaRPr lang="en-US" dirty="0"/>
          </a:p>
        </p:txBody>
      </p:sp>
      <p:sp>
        <p:nvSpPr>
          <p:cNvPr id="7" name="TextBox 6">
            <a:extLst>
              <a:ext uri="{FF2B5EF4-FFF2-40B4-BE49-F238E27FC236}">
                <a16:creationId xmlns:a16="http://schemas.microsoft.com/office/drawing/2014/main" id="{7B2C3986-0B4E-EB8E-0F32-BD24BFAA850F}"/>
              </a:ext>
            </a:extLst>
          </p:cNvPr>
          <p:cNvSpPr txBox="1"/>
          <p:nvPr/>
        </p:nvSpPr>
        <p:spPr>
          <a:xfrm>
            <a:off x="7001605" y="3586660"/>
            <a:ext cx="5190395" cy="369332"/>
          </a:xfrm>
          <a:prstGeom prst="rect">
            <a:avLst/>
          </a:prstGeom>
          <a:noFill/>
        </p:spPr>
        <p:txBody>
          <a:bodyPr wrap="none" rtlCol="0">
            <a:spAutoFit/>
          </a:bodyPr>
          <a:lstStyle/>
          <a:p>
            <a:r>
              <a:rPr lang="en-US" dirty="0">
                <a:hlinkClick r:id="rId3"/>
              </a:rPr>
              <a:t>https://</a:t>
            </a:r>
            <a:r>
              <a:rPr lang="en-US" dirty="0" err="1">
                <a:hlinkClick r:id="rId3"/>
              </a:rPr>
              <a:t>twiki.cern.ch</a:t>
            </a:r>
            <a:r>
              <a:rPr lang="en-US" dirty="0">
                <a:hlinkClick r:id="rId3"/>
              </a:rPr>
              <a:t>/</a:t>
            </a:r>
            <a:r>
              <a:rPr lang="en-US" dirty="0" err="1">
                <a:hlinkClick r:id="rId3"/>
              </a:rPr>
              <a:t>NTOFPublic</a:t>
            </a:r>
            <a:r>
              <a:rPr lang="en-US" dirty="0">
                <a:hlinkClick r:id="rId3"/>
              </a:rPr>
              <a:t>/</a:t>
            </a:r>
            <a:r>
              <a:rPr lang="en-US" dirty="0" err="1">
                <a:hlinkClick r:id="rId3"/>
              </a:rPr>
              <a:t>ListOfPublications</a:t>
            </a:r>
            <a:endParaRPr lang="en-US" dirty="0"/>
          </a:p>
        </p:txBody>
      </p:sp>
      <p:sp>
        <p:nvSpPr>
          <p:cNvPr id="9" name="TextBox 8">
            <a:extLst>
              <a:ext uri="{FF2B5EF4-FFF2-40B4-BE49-F238E27FC236}">
                <a16:creationId xmlns:a16="http://schemas.microsoft.com/office/drawing/2014/main" id="{92DC11A9-83A5-835D-1F94-D78488371730}"/>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fontScale="92500" lnSpcReduction="10000"/>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Publications and experimental data dissemination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12" name="Picture 2" descr="CERN | Qualia Analytics">
            <a:extLst>
              <a:ext uri="{FF2B5EF4-FFF2-40B4-BE49-F238E27FC236}">
                <a16:creationId xmlns:a16="http://schemas.microsoft.com/office/drawing/2014/main" id="{432492CA-E223-848A-979E-81EE9396E3C8}"/>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5409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B19FF-C659-7C4E-8D29-96A0F0737E64}"/>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9124259-4F94-840B-2832-AD5A232B6F3A}"/>
              </a:ext>
            </a:extLst>
          </p:cNvPr>
          <p:cNvPicPr>
            <a:picLocks noChangeAspect="1"/>
          </p:cNvPicPr>
          <p:nvPr/>
        </p:nvPicPr>
        <p:blipFill>
          <a:blip r:embed="rId2"/>
          <a:stretch>
            <a:fillRect/>
          </a:stretch>
        </p:blipFill>
        <p:spPr>
          <a:xfrm>
            <a:off x="10739023" y="5815577"/>
            <a:ext cx="1449696" cy="1012706"/>
          </a:xfrm>
          <a:prstGeom prst="rect">
            <a:avLst/>
          </a:prstGeom>
        </p:spPr>
      </p:pic>
      <p:sp>
        <p:nvSpPr>
          <p:cNvPr id="5" name="TextBox 4">
            <a:extLst>
              <a:ext uri="{FF2B5EF4-FFF2-40B4-BE49-F238E27FC236}">
                <a16:creationId xmlns:a16="http://schemas.microsoft.com/office/drawing/2014/main" id="{82D89C47-B553-4869-6646-D224B53A7E53}"/>
              </a:ext>
            </a:extLst>
          </p:cNvPr>
          <p:cNvSpPr txBox="1"/>
          <p:nvPr/>
        </p:nvSpPr>
        <p:spPr>
          <a:xfrm>
            <a:off x="3971925" y="6615113"/>
            <a:ext cx="184731" cy="369332"/>
          </a:xfrm>
          <a:prstGeom prst="rect">
            <a:avLst/>
          </a:prstGeom>
          <a:noFill/>
        </p:spPr>
        <p:txBody>
          <a:bodyPr wrap="none" rtlCol="0">
            <a:spAutoFit/>
          </a:bodyPr>
          <a:lstStyle/>
          <a:p>
            <a:endParaRPr lang="en-US" dirty="0"/>
          </a:p>
        </p:txBody>
      </p:sp>
      <p:pic>
        <p:nvPicPr>
          <p:cNvPr id="1026" name="Picture 2" descr="CERN | Qualia Analytics">
            <a:extLst>
              <a:ext uri="{FF2B5EF4-FFF2-40B4-BE49-F238E27FC236}">
                <a16:creationId xmlns:a16="http://schemas.microsoft.com/office/drawing/2014/main" id="{FF68D08D-AE39-E452-7032-6DD07FD33593}"/>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2AC5E2C-7140-3554-DE36-F82E970E9DD4}"/>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n_TOF @ CERN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 name="Picture 1">
            <a:extLst>
              <a:ext uri="{FF2B5EF4-FFF2-40B4-BE49-F238E27FC236}">
                <a16:creationId xmlns:a16="http://schemas.microsoft.com/office/drawing/2014/main" id="{C4D563C8-335E-8A8E-9F12-CC9B2F5195E5}"/>
              </a:ext>
            </a:extLst>
          </p:cNvPr>
          <p:cNvPicPr>
            <a:picLocks noChangeAspect="1"/>
          </p:cNvPicPr>
          <p:nvPr/>
        </p:nvPicPr>
        <p:blipFill>
          <a:blip r:embed="rId4"/>
          <a:stretch>
            <a:fillRect/>
          </a:stretch>
        </p:blipFill>
        <p:spPr>
          <a:xfrm>
            <a:off x="5672899" y="0"/>
            <a:ext cx="5066124" cy="6858000"/>
          </a:xfrm>
          <a:prstGeom prst="rect">
            <a:avLst/>
          </a:prstGeom>
        </p:spPr>
      </p:pic>
      <p:cxnSp>
        <p:nvCxnSpPr>
          <p:cNvPr id="7" name="Straight Connector 6">
            <a:extLst>
              <a:ext uri="{FF2B5EF4-FFF2-40B4-BE49-F238E27FC236}">
                <a16:creationId xmlns:a16="http://schemas.microsoft.com/office/drawing/2014/main" id="{3BE80C07-1276-1231-3617-C70C658B109D}"/>
              </a:ext>
            </a:extLst>
          </p:cNvPr>
          <p:cNvCxnSpPr>
            <a:cxnSpLocks/>
          </p:cNvCxnSpPr>
          <p:nvPr/>
        </p:nvCxnSpPr>
        <p:spPr>
          <a:xfrm>
            <a:off x="6553200" y="1914439"/>
            <a:ext cx="468699"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613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electronics, tube, indoor, open&#10;&#10;Description automatically generated">
            <a:extLst>
              <a:ext uri="{FF2B5EF4-FFF2-40B4-BE49-F238E27FC236}">
                <a16:creationId xmlns:a16="http://schemas.microsoft.com/office/drawing/2014/main" id="{3E8956CD-732F-3F16-13BB-E240C00605AB}"/>
              </a:ext>
            </a:extLst>
          </p:cNvPr>
          <p:cNvPicPr>
            <a:picLocks noChangeAspect="1"/>
          </p:cNvPicPr>
          <p:nvPr/>
        </p:nvPicPr>
        <p:blipFill rotWithShape="1">
          <a:blip r:embed="rId2"/>
          <a:srcRect l="16826" r="25533"/>
          <a:stretch/>
        </p:blipFill>
        <p:spPr>
          <a:xfrm>
            <a:off x="931291" y="1209729"/>
            <a:ext cx="3424264" cy="4936325"/>
          </a:xfrm>
          <a:prstGeom prst="rect">
            <a:avLst/>
          </a:prstGeom>
          <a:ln w="38100">
            <a:solidFill>
              <a:srgbClr val="00B0F0"/>
            </a:solidFill>
          </a:ln>
        </p:spPr>
      </p:pic>
      <p:sp>
        <p:nvSpPr>
          <p:cNvPr id="5" name="TextBox 4">
            <a:extLst>
              <a:ext uri="{FF2B5EF4-FFF2-40B4-BE49-F238E27FC236}">
                <a16:creationId xmlns:a16="http://schemas.microsoft.com/office/drawing/2014/main" id="{9C7C67A6-B425-AF4A-E793-066188FAB120}"/>
              </a:ext>
            </a:extLst>
          </p:cNvPr>
          <p:cNvSpPr txBox="1"/>
          <p:nvPr/>
        </p:nvSpPr>
        <p:spPr bwMode="auto">
          <a:xfrm>
            <a:off x="644423" y="1209988"/>
            <a:ext cx="3940749" cy="646331"/>
          </a:xfrm>
          <a:prstGeom prst="rect">
            <a:avLst/>
          </a:prstGeom>
          <a:solidFill>
            <a:schemeClr val="bg1">
              <a:alpha val="70000"/>
            </a:schemeClr>
          </a:solidFill>
        </p:spPr>
        <p:txBody>
          <a:bodyPr wrap="square" rtlCol="0">
            <a:spAutoFit/>
          </a:bodyPr>
          <a:lstStyle/>
          <a:p>
            <a:pPr algn="ctr"/>
            <a:r>
              <a:rPr lang="fr-CH" dirty="0"/>
              <a:t>Irradiation shelf on </a:t>
            </a:r>
            <a:r>
              <a:rPr lang="fr-CH" dirty="0" err="1"/>
              <a:t>target</a:t>
            </a:r>
            <a:r>
              <a:rPr lang="fr-CH" dirty="0"/>
              <a:t> pool </a:t>
            </a:r>
          </a:p>
          <a:p>
            <a:pPr algn="ctr"/>
            <a:r>
              <a:rPr lang="fr-CH" dirty="0"/>
              <a:t>24 </a:t>
            </a:r>
            <a:r>
              <a:rPr lang="fr-CH" dirty="0" err="1"/>
              <a:t>sample</a:t>
            </a:r>
            <a:r>
              <a:rPr lang="fr-CH" dirty="0"/>
              <a:t> positions</a:t>
            </a:r>
            <a:endParaRPr lang="en-GB" dirty="0"/>
          </a:p>
        </p:txBody>
      </p:sp>
      <p:sp>
        <p:nvSpPr>
          <p:cNvPr id="6" name="TextBox 5">
            <a:extLst>
              <a:ext uri="{FF2B5EF4-FFF2-40B4-BE49-F238E27FC236}">
                <a16:creationId xmlns:a16="http://schemas.microsoft.com/office/drawing/2014/main" id="{A364E8D0-07F4-A213-E4AF-D63AB936A6D6}"/>
              </a:ext>
            </a:extLst>
          </p:cNvPr>
          <p:cNvSpPr txBox="1"/>
          <p:nvPr/>
        </p:nvSpPr>
        <p:spPr bwMode="auto">
          <a:xfrm>
            <a:off x="644424" y="5518973"/>
            <a:ext cx="4183211" cy="646331"/>
          </a:xfrm>
          <a:prstGeom prst="rect">
            <a:avLst/>
          </a:prstGeom>
          <a:solidFill>
            <a:schemeClr val="bg1">
              <a:alpha val="70000"/>
            </a:schemeClr>
          </a:solidFill>
        </p:spPr>
        <p:txBody>
          <a:bodyPr wrap="square" rtlCol="0">
            <a:spAutoFit/>
          </a:bodyPr>
          <a:lstStyle/>
          <a:p>
            <a:pPr marL="342900" indent="-342900" algn="ctr">
              <a:buFont typeface="Wingdings" panose="05000000000000000000" pitchFamily="2" charset="2"/>
              <a:buChar char="Ø"/>
            </a:pPr>
            <a:r>
              <a:rPr lang="fr-CH" dirty="0">
                <a:solidFill>
                  <a:srgbClr val="C00000"/>
                </a:solidFill>
              </a:rPr>
              <a:t>UNIQUE IRRADIATION CONDITIONS</a:t>
            </a:r>
            <a:endParaRPr lang="en-GB" dirty="0">
              <a:solidFill>
                <a:srgbClr val="C00000"/>
              </a:solidFill>
            </a:endParaRPr>
          </a:p>
        </p:txBody>
      </p:sp>
      <p:grpSp>
        <p:nvGrpSpPr>
          <p:cNvPr id="12" name="Group 11">
            <a:extLst>
              <a:ext uri="{FF2B5EF4-FFF2-40B4-BE49-F238E27FC236}">
                <a16:creationId xmlns:a16="http://schemas.microsoft.com/office/drawing/2014/main" id="{5E4133D3-E76E-AB8F-0C7E-FC2050E6CCCF}"/>
              </a:ext>
            </a:extLst>
          </p:cNvPr>
          <p:cNvGrpSpPr/>
          <p:nvPr/>
        </p:nvGrpSpPr>
        <p:grpSpPr>
          <a:xfrm>
            <a:off x="5017220" y="548680"/>
            <a:ext cx="6877394" cy="5753444"/>
            <a:chOff x="1137940" y="1037447"/>
            <a:chExt cx="5874639" cy="4930809"/>
          </a:xfrm>
        </p:grpSpPr>
        <p:pic>
          <p:nvPicPr>
            <p:cNvPr id="11" name="Picture 10" descr="Diagram, engineering drawing&#10;&#10;Description automatically generated">
              <a:extLst>
                <a:ext uri="{FF2B5EF4-FFF2-40B4-BE49-F238E27FC236}">
                  <a16:creationId xmlns:a16="http://schemas.microsoft.com/office/drawing/2014/main" id="{DD104119-CD62-7F3D-519C-D86B55927756}"/>
                </a:ext>
              </a:extLst>
            </p:cNvPr>
            <p:cNvPicPr>
              <a:picLocks noChangeAspect="1"/>
            </p:cNvPicPr>
            <p:nvPr/>
          </p:nvPicPr>
          <p:blipFill>
            <a:blip r:embed="rId3"/>
            <a:stretch>
              <a:fillRect/>
            </a:stretch>
          </p:blipFill>
          <p:spPr>
            <a:xfrm>
              <a:off x="1137940" y="1424683"/>
              <a:ext cx="3220615" cy="3668268"/>
            </a:xfrm>
            <a:prstGeom prst="rect">
              <a:avLst/>
            </a:prstGeom>
          </p:spPr>
        </p:pic>
        <p:pic>
          <p:nvPicPr>
            <p:cNvPr id="15" name="Picture 14" descr="A picture containing person&#10;&#10;Description automatically generated">
              <a:extLst>
                <a:ext uri="{FF2B5EF4-FFF2-40B4-BE49-F238E27FC236}">
                  <a16:creationId xmlns:a16="http://schemas.microsoft.com/office/drawing/2014/main" id="{8C7B0733-CE41-0397-C13A-D74E022E97BF}"/>
                </a:ext>
              </a:extLst>
            </p:cNvPr>
            <p:cNvPicPr>
              <a:picLocks noChangeAspect="1"/>
            </p:cNvPicPr>
            <p:nvPr/>
          </p:nvPicPr>
          <p:blipFill>
            <a:blip r:embed="rId4"/>
            <a:stretch>
              <a:fillRect/>
            </a:stretch>
          </p:blipFill>
          <p:spPr>
            <a:xfrm>
              <a:off x="4285336" y="1037447"/>
              <a:ext cx="2698426" cy="2023820"/>
            </a:xfrm>
            <a:prstGeom prst="rect">
              <a:avLst/>
            </a:prstGeom>
          </p:spPr>
        </p:pic>
        <p:pic>
          <p:nvPicPr>
            <p:cNvPr id="8" name="Picture 7">
              <a:extLst>
                <a:ext uri="{FF2B5EF4-FFF2-40B4-BE49-F238E27FC236}">
                  <a16:creationId xmlns:a16="http://schemas.microsoft.com/office/drawing/2014/main" id="{7F89B82F-D09A-8ED6-5434-40AC28F803A1}"/>
                </a:ext>
              </a:extLst>
            </p:cNvPr>
            <p:cNvPicPr>
              <a:picLocks noChangeAspect="1"/>
            </p:cNvPicPr>
            <p:nvPr/>
          </p:nvPicPr>
          <p:blipFill>
            <a:blip r:embed="rId5"/>
            <a:stretch>
              <a:fillRect/>
            </a:stretch>
          </p:blipFill>
          <p:spPr>
            <a:xfrm>
              <a:off x="4314151" y="3944435"/>
              <a:ext cx="2698428" cy="2023821"/>
            </a:xfrm>
            <a:prstGeom prst="rect">
              <a:avLst/>
            </a:prstGeom>
          </p:spPr>
        </p:pic>
      </p:grpSp>
      <p:cxnSp>
        <p:nvCxnSpPr>
          <p:cNvPr id="19" name="Straight Arrow Connector 18">
            <a:extLst>
              <a:ext uri="{FF2B5EF4-FFF2-40B4-BE49-F238E27FC236}">
                <a16:creationId xmlns:a16="http://schemas.microsoft.com/office/drawing/2014/main" id="{C1EE638B-B23B-B9DE-DC89-184C0E64D352}"/>
              </a:ext>
            </a:extLst>
          </p:cNvPr>
          <p:cNvCxnSpPr>
            <a:cxnSpLocks/>
          </p:cNvCxnSpPr>
          <p:nvPr/>
        </p:nvCxnSpPr>
        <p:spPr bwMode="auto">
          <a:xfrm flipV="1">
            <a:off x="7329459" y="2068449"/>
            <a:ext cx="3159029" cy="2023820"/>
          </a:xfrm>
          <a:prstGeom prst="straightConnector1">
            <a:avLst/>
          </a:prstGeom>
          <a:ln>
            <a:solidFill>
              <a:srgbClr val="FFFF00"/>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DC2E4DAF-382A-60F4-5D1F-FA5960668CF4}"/>
              </a:ext>
            </a:extLst>
          </p:cNvPr>
          <p:cNvCxnSpPr>
            <a:cxnSpLocks/>
          </p:cNvCxnSpPr>
          <p:nvPr/>
        </p:nvCxnSpPr>
        <p:spPr bwMode="auto">
          <a:xfrm>
            <a:off x="7329459" y="4237684"/>
            <a:ext cx="3015013" cy="1014405"/>
          </a:xfrm>
          <a:prstGeom prst="straightConnector1">
            <a:avLst/>
          </a:prstGeom>
          <a:ln>
            <a:solidFill>
              <a:srgbClr val="FFFF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6B9BEA98-EF0E-E499-823E-E75C1E997FE2}"/>
              </a:ext>
            </a:extLst>
          </p:cNvPr>
          <p:cNvSpPr txBox="1"/>
          <p:nvPr/>
        </p:nvSpPr>
        <p:spPr>
          <a:xfrm rot="20471822">
            <a:off x="5512010" y="4266463"/>
            <a:ext cx="1584176" cy="369332"/>
          </a:xfrm>
          <a:prstGeom prst="rect">
            <a:avLst/>
          </a:prstGeom>
          <a:noFill/>
        </p:spPr>
        <p:txBody>
          <a:bodyPr wrap="square" rtlCol="0">
            <a:spAutoFit/>
          </a:bodyPr>
          <a:lstStyle/>
          <a:p>
            <a:pPr algn="ctr"/>
            <a:r>
              <a:rPr lang="en-CH" dirty="0">
                <a:highlight>
                  <a:srgbClr val="FFFF00"/>
                </a:highlight>
              </a:rPr>
              <a:t>New in 2022</a:t>
            </a:r>
          </a:p>
        </p:txBody>
      </p:sp>
      <p:sp>
        <p:nvSpPr>
          <p:cNvPr id="31" name="Rectangle 30">
            <a:extLst>
              <a:ext uri="{FF2B5EF4-FFF2-40B4-BE49-F238E27FC236}">
                <a16:creationId xmlns:a16="http://schemas.microsoft.com/office/drawing/2014/main" id="{12AF82CD-528F-2553-1D16-3AD9E5E607B9}"/>
              </a:ext>
            </a:extLst>
          </p:cNvPr>
          <p:cNvSpPr/>
          <p:nvPr/>
        </p:nvSpPr>
        <p:spPr bwMode="auto">
          <a:xfrm rot="20767868">
            <a:off x="6625928" y="2243638"/>
            <a:ext cx="694900" cy="679556"/>
          </a:xfrm>
          <a:prstGeom prst="rect">
            <a:avLst/>
          </a:prstGeom>
          <a:solidFill>
            <a:srgbClr val="00B0F0">
              <a:alpha val="40000"/>
            </a:srgbClr>
          </a:solidFill>
          <a:ln w="38100">
            <a:solidFill>
              <a:srgbClr val="00B0F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pic>
        <p:nvPicPr>
          <p:cNvPr id="9" name="Picture 8">
            <a:extLst>
              <a:ext uri="{FF2B5EF4-FFF2-40B4-BE49-F238E27FC236}">
                <a16:creationId xmlns:a16="http://schemas.microsoft.com/office/drawing/2014/main" id="{36227759-3539-29F7-19F2-8FBF404CE9CB}"/>
              </a:ext>
            </a:extLst>
          </p:cNvPr>
          <p:cNvPicPr>
            <a:picLocks noChangeAspect="1"/>
          </p:cNvPicPr>
          <p:nvPr/>
        </p:nvPicPr>
        <p:blipFill>
          <a:blip r:embed="rId6"/>
          <a:stretch>
            <a:fillRect/>
          </a:stretch>
        </p:blipFill>
        <p:spPr>
          <a:xfrm>
            <a:off x="10739023" y="5815577"/>
            <a:ext cx="1449696" cy="1012707"/>
          </a:xfrm>
          <a:prstGeom prst="rect">
            <a:avLst/>
          </a:prstGeom>
        </p:spPr>
      </p:pic>
      <p:pic>
        <p:nvPicPr>
          <p:cNvPr id="10" name="Picture 9">
            <a:extLst>
              <a:ext uri="{FF2B5EF4-FFF2-40B4-BE49-F238E27FC236}">
                <a16:creationId xmlns:a16="http://schemas.microsoft.com/office/drawing/2014/main" id="{362E4586-59E4-232E-66E8-BF1D7DC28487}"/>
              </a:ext>
            </a:extLst>
          </p:cNvPr>
          <p:cNvPicPr>
            <a:picLocks noChangeAspect="1"/>
          </p:cNvPicPr>
          <p:nvPr/>
        </p:nvPicPr>
        <p:blipFill>
          <a:blip r:embed="rId7">
            <a:alphaModFix/>
          </a:blip>
          <a:stretch>
            <a:fillRect/>
          </a:stretch>
        </p:blipFill>
        <p:spPr>
          <a:xfrm>
            <a:off x="165099" y="5895395"/>
            <a:ext cx="806448" cy="796136"/>
          </a:xfrm>
          <a:prstGeom prst="rect">
            <a:avLst/>
          </a:prstGeom>
          <a:noFill/>
          <a:effectLst/>
        </p:spPr>
      </p:pic>
      <p:sp>
        <p:nvSpPr>
          <p:cNvPr id="7" name="TextBox 6">
            <a:extLst>
              <a:ext uri="{FF2B5EF4-FFF2-40B4-BE49-F238E27FC236}">
                <a16:creationId xmlns:a16="http://schemas.microsoft.com/office/drawing/2014/main" id="{85E93A3F-DE47-F7DE-91B1-C75996647583}"/>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R2M activities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583722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065232-2BD5-0A7B-7568-C4A49D9ACEA4}"/>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B67C8439-26BB-4A1A-2E1D-A4E74C9F0C9B}"/>
              </a:ext>
            </a:extLst>
          </p:cNvPr>
          <p:cNvSpPr txBox="1"/>
          <p:nvPr/>
        </p:nvSpPr>
        <p:spPr>
          <a:xfrm>
            <a:off x="1617760" y="1206984"/>
            <a:ext cx="2531792" cy="646331"/>
          </a:xfrm>
          <a:prstGeom prst="rect">
            <a:avLst/>
          </a:prstGeom>
          <a:noFill/>
        </p:spPr>
        <p:txBody>
          <a:bodyPr wrap="square" lIns="91440" tIns="45720" rIns="91440" bIns="45720" rtlCol="0" anchor="t">
            <a:spAutoFit/>
          </a:bodyPr>
          <a:lstStyle/>
          <a:p>
            <a:pPr algn="r"/>
            <a:r>
              <a:rPr lang="en-GB" dirty="0"/>
              <a:t>n_TOF</a:t>
            </a:r>
            <a:r>
              <a:rPr lang="en-CH"/>
              <a:t> target area </a:t>
            </a:r>
            <a:r>
              <a:rPr lang="en-US" dirty="0"/>
              <a:t>s</a:t>
            </a:r>
            <a:r>
              <a:rPr lang="en-CH"/>
              <a:t>hielding </a:t>
            </a:r>
            <a:r>
              <a:rPr lang="en-US" b="1" dirty="0"/>
              <a:t>CLOSED</a:t>
            </a:r>
            <a:endParaRPr lang="en-CH" b="1" dirty="0"/>
          </a:p>
        </p:txBody>
      </p:sp>
      <p:pic>
        <p:nvPicPr>
          <p:cNvPr id="12" name="Picture 11">
            <a:extLst>
              <a:ext uri="{FF2B5EF4-FFF2-40B4-BE49-F238E27FC236}">
                <a16:creationId xmlns:a16="http://schemas.microsoft.com/office/drawing/2014/main" id="{7FAC65D7-97C4-D2FB-3406-D21283D27CE1}"/>
              </a:ext>
            </a:extLst>
          </p:cNvPr>
          <p:cNvPicPr>
            <a:picLocks noChangeAspect="1"/>
          </p:cNvPicPr>
          <p:nvPr/>
        </p:nvPicPr>
        <p:blipFill>
          <a:blip r:embed="rId2" cstate="screen">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a:ext>
            </a:extLst>
          </a:blip>
          <a:stretch>
            <a:fillRect/>
          </a:stretch>
        </p:blipFill>
        <p:spPr bwMode="auto">
          <a:xfrm>
            <a:off x="4149552" y="1267814"/>
            <a:ext cx="7751303" cy="3592421"/>
          </a:xfrm>
          <a:prstGeom prst="rect">
            <a:avLst/>
          </a:prstGeom>
        </p:spPr>
      </p:pic>
      <p:sp>
        <p:nvSpPr>
          <p:cNvPr id="13" name="Title 1">
            <a:extLst>
              <a:ext uri="{FF2B5EF4-FFF2-40B4-BE49-F238E27FC236}">
                <a16:creationId xmlns:a16="http://schemas.microsoft.com/office/drawing/2014/main" id="{5F2BFE61-9D94-39D8-03FA-E10111B63F1D}"/>
              </a:ext>
            </a:extLst>
          </p:cNvPr>
          <p:cNvSpPr txBox="1">
            <a:spLocks/>
          </p:cNvSpPr>
          <p:nvPr/>
        </p:nvSpPr>
        <p:spPr bwMode="auto">
          <a:xfrm>
            <a:off x="0" y="316734"/>
            <a:ext cx="10515600" cy="89025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solidFill>
                  <a:schemeClr val="accent1">
                    <a:lumMod val="75000"/>
                  </a:schemeClr>
                </a:solidFill>
                <a:effectLst>
                  <a:outerShdw blurRad="50800" dist="38100" dir="2700000" algn="tl" rotWithShape="0">
                    <a:prstClr val="black">
                      <a:alpha val="40000"/>
                    </a:prstClr>
                  </a:outerShdw>
                </a:effectLst>
              </a:rPr>
              <a:t>NEAR Station (outer area)</a:t>
            </a:r>
          </a:p>
        </p:txBody>
      </p:sp>
      <p:cxnSp>
        <p:nvCxnSpPr>
          <p:cNvPr id="3" name="Straight Arrow Connector 2">
            <a:extLst>
              <a:ext uri="{FF2B5EF4-FFF2-40B4-BE49-F238E27FC236}">
                <a16:creationId xmlns:a16="http://schemas.microsoft.com/office/drawing/2014/main" id="{63611B92-B8A1-82B5-BC58-DA9B2858DE0D}"/>
              </a:ext>
            </a:extLst>
          </p:cNvPr>
          <p:cNvCxnSpPr>
            <a:cxnSpLocks/>
          </p:cNvCxnSpPr>
          <p:nvPr/>
        </p:nvCxnSpPr>
        <p:spPr>
          <a:xfrm>
            <a:off x="7659756" y="3210340"/>
            <a:ext cx="887896" cy="34759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A973BDA-A831-6C13-A875-940DB48DE443}"/>
              </a:ext>
            </a:extLst>
          </p:cNvPr>
          <p:cNvSpPr txBox="1"/>
          <p:nvPr/>
        </p:nvSpPr>
        <p:spPr>
          <a:xfrm rot="1182359">
            <a:off x="7691847" y="3025673"/>
            <a:ext cx="1030539" cy="369332"/>
          </a:xfrm>
          <a:prstGeom prst="rect">
            <a:avLst/>
          </a:prstGeom>
          <a:noFill/>
        </p:spPr>
        <p:txBody>
          <a:bodyPr wrap="none" rtlCol="0">
            <a:spAutoFit/>
          </a:bodyPr>
          <a:lstStyle/>
          <a:p>
            <a:r>
              <a:rPr lang="en-US" dirty="0">
                <a:solidFill>
                  <a:schemeClr val="bg1"/>
                </a:solidFill>
              </a:rPr>
              <a:t>neutrons</a:t>
            </a:r>
          </a:p>
        </p:txBody>
      </p:sp>
      <p:pic>
        <p:nvPicPr>
          <p:cNvPr id="21" name="Picture 20">
            <a:extLst>
              <a:ext uri="{FF2B5EF4-FFF2-40B4-BE49-F238E27FC236}">
                <a16:creationId xmlns:a16="http://schemas.microsoft.com/office/drawing/2014/main" id="{0A4434AE-BEF0-7E24-1DAF-DD05F0388C6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130542" y="5909308"/>
            <a:ext cx="856258" cy="842447"/>
          </a:xfrm>
          <a:prstGeom prst="rect">
            <a:avLst/>
          </a:prstGeom>
        </p:spPr>
      </p:pic>
      <p:pic>
        <p:nvPicPr>
          <p:cNvPr id="22" name="Picture 21">
            <a:extLst>
              <a:ext uri="{FF2B5EF4-FFF2-40B4-BE49-F238E27FC236}">
                <a16:creationId xmlns:a16="http://schemas.microsoft.com/office/drawing/2014/main" id="{C3EF8DDC-2933-6EF3-132F-F2D2674FADF1}"/>
              </a:ext>
            </a:extLst>
          </p:cNvPr>
          <p:cNvPicPr>
            <a:picLocks noChangeAspect="1"/>
          </p:cNvPicPr>
          <p:nvPr/>
        </p:nvPicPr>
        <p:blipFill>
          <a:blip r:embed="rId5"/>
          <a:stretch>
            <a:fillRect/>
          </a:stretch>
        </p:blipFill>
        <p:spPr>
          <a:xfrm>
            <a:off x="10739023" y="5815577"/>
            <a:ext cx="1449696" cy="1012706"/>
          </a:xfrm>
          <a:prstGeom prst="rect">
            <a:avLst/>
          </a:prstGeom>
        </p:spPr>
      </p:pic>
      <p:pic>
        <p:nvPicPr>
          <p:cNvPr id="4" name="Picture 3" descr="Diagram&#10;&#10;Description automatically generated with medium confidence">
            <a:extLst>
              <a:ext uri="{FF2B5EF4-FFF2-40B4-BE49-F238E27FC236}">
                <a16:creationId xmlns:a16="http://schemas.microsoft.com/office/drawing/2014/main" id="{5B1A3B42-0F56-EA43-BA97-9E240AC2175D}"/>
              </a:ext>
            </a:extLst>
          </p:cNvPr>
          <p:cNvPicPr>
            <a:picLocks noChangeAspect="1"/>
          </p:cNvPicPr>
          <p:nvPr/>
        </p:nvPicPr>
        <p:blipFill>
          <a:blip r:embed="rId6"/>
          <a:stretch>
            <a:fillRect/>
          </a:stretch>
        </p:blipFill>
        <p:spPr>
          <a:xfrm>
            <a:off x="828401" y="1855494"/>
            <a:ext cx="3107761" cy="3004741"/>
          </a:xfrm>
          <a:prstGeom prst="rect">
            <a:avLst/>
          </a:prstGeom>
        </p:spPr>
      </p:pic>
      <p:sp>
        <p:nvSpPr>
          <p:cNvPr id="5" name="TextBox 4">
            <a:extLst>
              <a:ext uri="{FF2B5EF4-FFF2-40B4-BE49-F238E27FC236}">
                <a16:creationId xmlns:a16="http://schemas.microsoft.com/office/drawing/2014/main" id="{FA68D17A-26D8-3B68-A5EF-A1B4577FE379}"/>
              </a:ext>
            </a:extLst>
          </p:cNvPr>
          <p:cNvSpPr txBox="1"/>
          <p:nvPr/>
        </p:nvSpPr>
        <p:spPr>
          <a:xfrm>
            <a:off x="790941" y="4487879"/>
            <a:ext cx="3251916" cy="369332"/>
          </a:xfrm>
          <a:prstGeom prst="rect">
            <a:avLst/>
          </a:prstGeom>
          <a:solidFill>
            <a:schemeClr val="bg1"/>
          </a:solidFill>
        </p:spPr>
        <p:txBody>
          <a:bodyPr wrap="none" rtlCol="0">
            <a:spAutoFit/>
          </a:bodyPr>
          <a:lstStyle/>
          <a:p>
            <a:r>
              <a:rPr lang="en-GB" dirty="0"/>
              <a:t>S</a:t>
            </a:r>
            <a:r>
              <a:rPr lang="en-IT" dirty="0"/>
              <a:t>ample + filter assembly support</a:t>
            </a:r>
          </a:p>
        </p:txBody>
      </p:sp>
      <p:cxnSp>
        <p:nvCxnSpPr>
          <p:cNvPr id="15" name="Straight Connector 14">
            <a:extLst>
              <a:ext uri="{FF2B5EF4-FFF2-40B4-BE49-F238E27FC236}">
                <a16:creationId xmlns:a16="http://schemas.microsoft.com/office/drawing/2014/main" id="{6BCB1696-A17E-30CC-4F88-2B38024A5636}"/>
              </a:ext>
            </a:extLst>
          </p:cNvPr>
          <p:cNvCxnSpPr>
            <a:cxnSpLocks/>
          </p:cNvCxnSpPr>
          <p:nvPr/>
        </p:nvCxnSpPr>
        <p:spPr>
          <a:xfrm flipH="1" flipV="1">
            <a:off x="3876703" y="1895874"/>
            <a:ext cx="3783051" cy="1146287"/>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8C05B65-E481-A9AD-C6E5-51993D65B691}"/>
              </a:ext>
            </a:extLst>
          </p:cNvPr>
          <p:cNvCxnSpPr>
            <a:cxnSpLocks/>
          </p:cNvCxnSpPr>
          <p:nvPr/>
        </p:nvCxnSpPr>
        <p:spPr>
          <a:xfrm flipH="1">
            <a:off x="3876703" y="3252899"/>
            <a:ext cx="3783051" cy="1204565"/>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8501B9A-9250-4E69-7217-E4D821CB7613}"/>
              </a:ext>
            </a:extLst>
          </p:cNvPr>
          <p:cNvPicPr>
            <a:picLocks noChangeAspect="1"/>
          </p:cNvPicPr>
          <p:nvPr/>
        </p:nvPicPr>
        <p:blipFill rotWithShape="1">
          <a:blip r:embed="rId7"/>
          <a:srcRect t="17897" b="11212"/>
          <a:stretch/>
        </p:blipFill>
        <p:spPr>
          <a:xfrm>
            <a:off x="1299024" y="1686910"/>
            <a:ext cx="9439999" cy="3764320"/>
          </a:xfrm>
          <a:prstGeom prst="rect">
            <a:avLst/>
          </a:prstGeom>
        </p:spPr>
      </p:pic>
    </p:spTree>
    <p:extLst>
      <p:ext uri="{BB962C8B-B14F-4D97-AF65-F5344CB8AC3E}">
        <p14:creationId xmlns:p14="http://schemas.microsoft.com/office/powerpoint/2010/main" val="91809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par>
                                <p:cTn id="11" presetID="9"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73BB8D-2FA1-F707-1247-FA487EB84BE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2730C08-385E-7541-E3BB-B2E82579457C}"/>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87B247B1-5255-080D-71E6-D0D9DE3E9385}"/>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15363A55-A580-3B5C-10C1-A35DD24F2206}"/>
              </a:ext>
            </a:extLst>
          </p:cNvPr>
          <p:cNvPicPr>
            <a:picLocks noChangeAspect="1"/>
          </p:cNvPicPr>
          <p:nvPr/>
        </p:nvPicPr>
        <p:blipFill>
          <a:blip r:embed="rId4"/>
          <a:stretch>
            <a:fillRect/>
          </a:stretch>
        </p:blipFill>
        <p:spPr>
          <a:xfrm>
            <a:off x="10739023" y="5815577"/>
            <a:ext cx="1449696" cy="1012707"/>
          </a:xfrm>
          <a:prstGeom prst="rect">
            <a:avLst/>
          </a:prstGeom>
        </p:spPr>
      </p:pic>
      <p:sp>
        <p:nvSpPr>
          <p:cNvPr id="4" name="TextBox 3">
            <a:extLst>
              <a:ext uri="{FF2B5EF4-FFF2-40B4-BE49-F238E27FC236}">
                <a16:creationId xmlns:a16="http://schemas.microsoft.com/office/drawing/2014/main" id="{F1734BEF-1846-1705-AB89-67A73E6621CE}"/>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Astrophysics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20227293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63777C-15F6-2C25-CC9F-557D9540914A}"/>
            </a:ext>
          </a:extLst>
        </p:cNvPr>
        <p:cNvGrpSpPr/>
        <p:nvPr/>
      </p:nvGrpSpPr>
      <p:grpSpPr>
        <a:xfrm>
          <a:off x="0" y="0"/>
          <a:ext cx="0" cy="0"/>
          <a:chOff x="0" y="0"/>
          <a:chExt cx="0" cy="0"/>
        </a:xfrm>
      </p:grpSpPr>
      <p:pic>
        <p:nvPicPr>
          <p:cNvPr id="4" name="Picture 13">
            <a:extLst>
              <a:ext uri="{FF2B5EF4-FFF2-40B4-BE49-F238E27FC236}">
                <a16:creationId xmlns:a16="http://schemas.microsoft.com/office/drawing/2014/main" id="{65068C84-E44C-C925-1837-31ED8227B4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737"/>
          <a:stretch/>
        </p:blipFill>
        <p:spPr bwMode="auto">
          <a:xfrm>
            <a:off x="5551123" y="2181233"/>
            <a:ext cx="6452169" cy="46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18" name="Straight Arrow Connector 17">
            <a:extLst>
              <a:ext uri="{FF2B5EF4-FFF2-40B4-BE49-F238E27FC236}">
                <a16:creationId xmlns:a16="http://schemas.microsoft.com/office/drawing/2014/main" id="{F6755D6F-4E36-0621-F131-6948A9E54180}"/>
              </a:ext>
            </a:extLst>
          </p:cNvPr>
          <p:cNvCxnSpPr/>
          <p:nvPr/>
        </p:nvCxnSpPr>
        <p:spPr bwMode="auto">
          <a:xfrm>
            <a:off x="8478496" y="3841490"/>
            <a:ext cx="708378" cy="625743"/>
          </a:xfrm>
          <a:prstGeom prst="straightConnector1">
            <a:avLst/>
          </a:prstGeom>
          <a:noFill/>
          <a:ln w="63500" cap="flat" cmpd="sng" algn="ctr">
            <a:solidFill>
              <a:srgbClr val="CC33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5" name="Straight Arrow Connector 24">
            <a:extLst>
              <a:ext uri="{FF2B5EF4-FFF2-40B4-BE49-F238E27FC236}">
                <a16:creationId xmlns:a16="http://schemas.microsoft.com/office/drawing/2014/main" id="{871FB798-EED9-5D14-D59A-092B0FF13292}"/>
              </a:ext>
            </a:extLst>
          </p:cNvPr>
          <p:cNvCxnSpPr/>
          <p:nvPr/>
        </p:nvCxnSpPr>
        <p:spPr bwMode="auto">
          <a:xfrm flipH="1">
            <a:off x="7895708" y="3841490"/>
            <a:ext cx="582789" cy="1235343"/>
          </a:xfrm>
          <a:prstGeom prst="straightConnector1">
            <a:avLst/>
          </a:prstGeom>
          <a:noFill/>
          <a:ln w="63500" cap="flat" cmpd="sng" algn="ctr">
            <a:solidFill>
              <a:srgbClr val="CC33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pic>
        <p:nvPicPr>
          <p:cNvPr id="11" name="Picture 10">
            <a:extLst>
              <a:ext uri="{FF2B5EF4-FFF2-40B4-BE49-F238E27FC236}">
                <a16:creationId xmlns:a16="http://schemas.microsoft.com/office/drawing/2014/main" id="{2A05E8BF-6609-E71C-54F1-6A1F7BC06D8C}"/>
              </a:ext>
            </a:extLst>
          </p:cNvPr>
          <p:cNvPicPr>
            <a:picLocks noChangeAspect="1"/>
          </p:cNvPicPr>
          <p:nvPr/>
        </p:nvPicPr>
        <p:blipFill>
          <a:blip r:embed="rId3"/>
          <a:stretch>
            <a:fillRect/>
          </a:stretch>
        </p:blipFill>
        <p:spPr>
          <a:xfrm>
            <a:off x="10739023" y="5815577"/>
            <a:ext cx="1449696" cy="1012706"/>
          </a:xfrm>
          <a:prstGeom prst="rect">
            <a:avLst/>
          </a:prstGeom>
        </p:spPr>
      </p:pic>
      <p:sp>
        <p:nvSpPr>
          <p:cNvPr id="16" name="TextBox 15">
            <a:extLst>
              <a:ext uri="{FF2B5EF4-FFF2-40B4-BE49-F238E27FC236}">
                <a16:creationId xmlns:a16="http://schemas.microsoft.com/office/drawing/2014/main" id="{EE4C1926-9B7E-998B-38DE-E2452EA71BD3}"/>
              </a:ext>
            </a:extLst>
          </p:cNvPr>
          <p:cNvSpPr txBox="1"/>
          <p:nvPr/>
        </p:nvSpPr>
        <p:spPr>
          <a:xfrm>
            <a:off x="568322" y="2023976"/>
            <a:ext cx="2699778" cy="14157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30000" noProof="0" dirty="0">
                <a:ln>
                  <a:noFill/>
                </a:ln>
                <a:solidFill>
                  <a:prstClr val="black"/>
                </a:solidFill>
                <a:effectLst/>
                <a:uLnTx/>
                <a:uFillTx/>
                <a:latin typeface="Calibri" panose="020F0502020204030204"/>
                <a:ea typeface="+mn-ea"/>
                <a:cs typeface="+mn-cs"/>
              </a:rPr>
              <a:t>7</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Be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sample mass:   	80 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a:t>
            </a:r>
            <a:r>
              <a:rPr kumimoji="0" lang="en-US" sz="1800" b="0" i="0" u="none" strike="noStrike" kern="1200" cap="none" spc="0" normalizeH="0" baseline="-25000" noProof="0" dirty="0">
                <a:ln>
                  <a:noFill/>
                </a:ln>
                <a:solidFill>
                  <a:prstClr val="black"/>
                </a:solidFill>
                <a:effectLst/>
                <a:uLnTx/>
                <a:uFillTx/>
                <a:latin typeface="Calibri" panose="020F0502020204030204"/>
                <a:ea typeface="+mn-ea"/>
                <a:cs typeface="+mn-cs"/>
              </a:rPr>
              <a:t>1/2</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53 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activity		1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GBq</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D90F20AE-2416-A867-C7DA-E5BC6701F0DC}"/>
              </a:ext>
            </a:extLst>
          </p:cNvPr>
          <p:cNvSpPr txBox="1"/>
          <p:nvPr/>
        </p:nvSpPr>
        <p:spPr>
          <a:xfrm>
            <a:off x="694568" y="4266467"/>
            <a:ext cx="3104183"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main result: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a reduction (~15%) of the </a:t>
            </a:r>
            <a:r>
              <a:rPr kumimoji="0" lang="en-US" sz="1800" b="0" i="0"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CLiP</a:t>
            </a:r>
            <a:r>
              <a:rPr kumimoji="0" lang="en-US"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but not a solution</a:t>
            </a:r>
          </a:p>
        </p:txBody>
      </p:sp>
      <p:pic>
        <p:nvPicPr>
          <p:cNvPr id="2" name="Picture 2" descr="CERN | Qualia Analytics">
            <a:extLst>
              <a:ext uri="{FF2B5EF4-FFF2-40B4-BE49-F238E27FC236}">
                <a16:creationId xmlns:a16="http://schemas.microsoft.com/office/drawing/2014/main" id="{065E872B-E147-581B-1971-B123DFA2F3E3}"/>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81AA4376-4CC3-C37D-727D-6671D414EC47}"/>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fontScale="925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a:ln>
                  <a:noFill/>
                </a:ln>
                <a:solidFill>
                  <a:srgbClr val="1A63A0"/>
                </a:solidFill>
                <a:effectLst>
                  <a:outerShdw blurRad="50800" dist="38100" dir="2700000" algn="tl" rotWithShape="0">
                    <a:prstClr val="black">
                      <a:alpha val="40000"/>
                    </a:prstClr>
                  </a:outerShdw>
                </a:effectLst>
                <a:uLnTx/>
                <a:uFillTx/>
                <a:latin typeface="Roboto" panose="02000000000000000000" pitchFamily="2" charset="0"/>
                <a:ea typeface="+mn-ea"/>
                <a:cs typeface="+mn-cs"/>
              </a:rPr>
              <a:t>Neutrons during Big Bang Nucleosynthesis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a:ln>
                  <a:noFill/>
                </a:ln>
                <a:solidFill>
                  <a:srgbClr val="1A63A0"/>
                </a:solidFill>
                <a:effectLst>
                  <a:outerShdw blurRad="50800" dist="38100" dir="2700000" algn="tl" rotWithShape="0">
                    <a:prstClr val="black">
                      <a:alpha val="40000"/>
                    </a:prstClr>
                  </a:outerShdw>
                </a:effectLst>
                <a:uLnTx/>
                <a:uFillTx/>
                <a:latin typeface="Roboto" panose="02000000000000000000" pitchFamily="2" charset="0"/>
                <a:ea typeface="+mn-ea"/>
                <a:cs typeface="+mn-cs"/>
              </a:rPr>
              <a:t>and the Cosmological Lithium Problem</a:t>
            </a:r>
          </a:p>
        </p:txBody>
      </p:sp>
      <p:grpSp>
        <p:nvGrpSpPr>
          <p:cNvPr id="7" name="Group 6">
            <a:extLst>
              <a:ext uri="{FF2B5EF4-FFF2-40B4-BE49-F238E27FC236}">
                <a16:creationId xmlns:a16="http://schemas.microsoft.com/office/drawing/2014/main" id="{D3896B4E-A27C-DB3E-BAB9-DF919D6FD97A}"/>
              </a:ext>
            </a:extLst>
          </p:cNvPr>
          <p:cNvGrpSpPr/>
          <p:nvPr/>
        </p:nvGrpSpPr>
        <p:grpSpPr>
          <a:xfrm>
            <a:off x="3838366" y="1801686"/>
            <a:ext cx="1444924" cy="4705350"/>
            <a:chOff x="2750535" y="1801686"/>
            <a:chExt cx="1444924" cy="4705350"/>
          </a:xfrm>
        </p:grpSpPr>
        <p:pic>
          <p:nvPicPr>
            <p:cNvPr id="5" name="Picture 4" descr="cid:image001.png@01D320E2.520EB670">
              <a:extLst>
                <a:ext uri="{FF2B5EF4-FFF2-40B4-BE49-F238E27FC236}">
                  <a16:creationId xmlns:a16="http://schemas.microsoft.com/office/drawing/2014/main" id="{83E18929-3452-00D3-8E89-5F4B3F84072A}"/>
                </a:ext>
              </a:extLst>
            </p:cNvPr>
            <p:cNvPicPr/>
            <p:nvPr/>
          </p:nvPicPr>
          <p:blipFill rotWithShape="1">
            <a:blip r:embed="rId5" r:link="rId6">
              <a:extLst>
                <a:ext uri="{28A0092B-C50C-407E-A947-70E740481C1C}">
                  <a14:useLocalDpi xmlns:a14="http://schemas.microsoft.com/office/drawing/2010/main" val="0"/>
                </a:ext>
              </a:extLst>
            </a:blip>
            <a:srcRect r="24151"/>
            <a:stretch>
              <a:fillRect/>
            </a:stretch>
          </p:blipFill>
          <p:spPr bwMode="auto">
            <a:xfrm>
              <a:off x="2750535" y="1801686"/>
              <a:ext cx="1444924" cy="4705350"/>
            </a:xfrm>
            <a:prstGeom prst="rect">
              <a:avLst/>
            </a:prstGeom>
            <a:noFill/>
            <a:ln>
              <a:noFill/>
            </a:ln>
          </p:spPr>
        </p:pic>
        <p:sp>
          <p:nvSpPr>
            <p:cNvPr id="23" name="Rectangle 22">
              <a:extLst>
                <a:ext uri="{FF2B5EF4-FFF2-40B4-BE49-F238E27FC236}">
                  <a16:creationId xmlns:a16="http://schemas.microsoft.com/office/drawing/2014/main" id="{85B0690A-461E-9845-1E28-880C2174F571}"/>
                </a:ext>
              </a:extLst>
            </p:cNvPr>
            <p:cNvSpPr/>
            <p:nvPr/>
          </p:nvSpPr>
          <p:spPr>
            <a:xfrm>
              <a:off x="2883881" y="6111651"/>
              <a:ext cx="1311578" cy="369332"/>
            </a:xfrm>
            <a:prstGeom prst="rect">
              <a:avLst/>
            </a:prstGeom>
            <a:solidFill>
              <a:schemeClr val="bg1"/>
            </a:solid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3000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7</a:t>
              </a:r>
              <a:r>
                <a:rPr kumimoji="0" lang="en-US" sz="1800" b="0"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Be(n,</a:t>
              </a:r>
              <a:r>
                <a:rPr kumimoji="0" lang="el-GR" sz="1800" b="0"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α</a:t>
              </a:r>
              <a:r>
                <a:rPr kumimoji="0" lang="en-US" sz="1800" b="0"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a:t>
              </a:r>
              <a:r>
                <a:rPr kumimoji="0" lang="en-US" sz="1800" b="0" i="0" u="none" strike="noStrike" kern="1200" cap="none" spc="0" normalizeH="0" baseline="3000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4</a:t>
              </a:r>
              <a:r>
                <a:rPr kumimoji="0" lang="en-US" sz="1800" b="0"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He</a:t>
              </a:r>
            </a:p>
          </p:txBody>
        </p:sp>
      </p:grpSp>
      <p:sp>
        <p:nvSpPr>
          <p:cNvPr id="19" name="Rounded Rectangle 18">
            <a:extLst>
              <a:ext uri="{FF2B5EF4-FFF2-40B4-BE49-F238E27FC236}">
                <a16:creationId xmlns:a16="http://schemas.microsoft.com/office/drawing/2014/main" id="{6DB1B555-FBC9-FEFF-3B3D-A4D39EA7BA33}"/>
              </a:ext>
            </a:extLst>
          </p:cNvPr>
          <p:cNvSpPr/>
          <p:nvPr/>
        </p:nvSpPr>
        <p:spPr bwMode="auto">
          <a:xfrm>
            <a:off x="3919696" y="5525862"/>
            <a:ext cx="1219200" cy="259644"/>
          </a:xfrm>
          <a:prstGeom prst="roundRect">
            <a:avLst/>
          </a:prstGeom>
          <a:noFill/>
          <a:ln w="38100">
            <a:solidFill>
              <a:srgbClr val="CC3300"/>
            </a:solidFill>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76238" marR="0" lvl="0" indent="-376238" algn="l" defTabSz="1001713"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Tahoma" charset="0"/>
              <a:ea typeface="+mn-ea"/>
              <a:cs typeface="+mn-cs"/>
            </a:endParaRPr>
          </a:p>
        </p:txBody>
      </p:sp>
      <p:sp>
        <p:nvSpPr>
          <p:cNvPr id="24" name="Rounded Rectangle 23">
            <a:extLst>
              <a:ext uri="{FF2B5EF4-FFF2-40B4-BE49-F238E27FC236}">
                <a16:creationId xmlns:a16="http://schemas.microsoft.com/office/drawing/2014/main" id="{88500C62-3D73-5DE2-7079-DED034CBFA40}"/>
              </a:ext>
            </a:extLst>
          </p:cNvPr>
          <p:cNvSpPr/>
          <p:nvPr/>
        </p:nvSpPr>
        <p:spPr bwMode="auto">
          <a:xfrm>
            <a:off x="4021140" y="6127741"/>
            <a:ext cx="1222678" cy="325961"/>
          </a:xfrm>
          <a:prstGeom prst="roundRect">
            <a:avLst/>
          </a:prstGeom>
          <a:noFill/>
          <a:ln w="38100">
            <a:solidFill>
              <a:srgbClr val="CC3300"/>
            </a:solidFill>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76238" marR="0" lvl="0" indent="-376238" algn="l" defTabSz="1001713"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Tahoma" charset="0"/>
              <a:ea typeface="+mn-ea"/>
              <a:cs typeface="+mn-cs"/>
            </a:endParaRPr>
          </a:p>
        </p:txBody>
      </p:sp>
    </p:spTree>
    <p:extLst>
      <p:ext uri="{BB962C8B-B14F-4D97-AF65-F5344CB8AC3E}">
        <p14:creationId xmlns:p14="http://schemas.microsoft.com/office/powerpoint/2010/main" val="2226044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par>
                                <p:cTn id="8" presetID="22" presetClass="entr" presetSubtype="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up)">
                                      <p:cBhvr>
                                        <p:cTn id="10" dur="500"/>
                                        <p:tgtEl>
                                          <p:spTgt spid="25"/>
                                        </p:tgtEl>
                                      </p:cBhvr>
                                    </p:animEffect>
                                  </p:childTnLst>
                                </p:cTn>
                              </p:par>
                            </p:childTnLst>
                          </p:cTn>
                        </p:par>
                        <p:par>
                          <p:cTn id="11" fill="hold">
                            <p:stCondLst>
                              <p:cond delay="500"/>
                            </p:stCondLst>
                            <p:childTnLst>
                              <p:par>
                                <p:cTn id="12" presetID="9"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dissolve">
                                      <p:cBhvr>
                                        <p:cTn id="14" dur="500"/>
                                        <p:tgtEl>
                                          <p:spTgt spid="6"/>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dissolve">
                                      <p:cBhvr>
                                        <p:cTn id="17" dur="500"/>
                                        <p:tgtEl>
                                          <p:spTgt spid="19"/>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dissolve">
                                      <p:cBhvr>
                                        <p:cTn id="2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animBg="1"/>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876005-CEF4-27B4-223B-8E25E1C2F185}"/>
            </a:ext>
          </a:extLst>
        </p:cNvPr>
        <p:cNvGrpSpPr/>
        <p:nvPr/>
      </p:nvGrpSpPr>
      <p:grpSpPr>
        <a:xfrm>
          <a:off x="0" y="0"/>
          <a:ext cx="0" cy="0"/>
          <a:chOff x="0" y="0"/>
          <a:chExt cx="0" cy="0"/>
        </a:xfrm>
      </p:grpSpPr>
      <p:pic>
        <p:nvPicPr>
          <p:cNvPr id="4" name="Picture 13">
            <a:extLst>
              <a:ext uri="{FF2B5EF4-FFF2-40B4-BE49-F238E27FC236}">
                <a16:creationId xmlns:a16="http://schemas.microsoft.com/office/drawing/2014/main" id="{9619BB35-5BC5-8200-A1F8-04936B7CEF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737"/>
          <a:stretch/>
        </p:blipFill>
        <p:spPr bwMode="auto">
          <a:xfrm>
            <a:off x="5551123" y="2181233"/>
            <a:ext cx="6452169" cy="46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cxnSp>
        <p:nvCxnSpPr>
          <p:cNvPr id="18" name="Straight Arrow Connector 17">
            <a:extLst>
              <a:ext uri="{FF2B5EF4-FFF2-40B4-BE49-F238E27FC236}">
                <a16:creationId xmlns:a16="http://schemas.microsoft.com/office/drawing/2014/main" id="{4ACD5312-4346-A622-0B28-711F9C507214}"/>
              </a:ext>
            </a:extLst>
          </p:cNvPr>
          <p:cNvCxnSpPr/>
          <p:nvPr/>
        </p:nvCxnSpPr>
        <p:spPr bwMode="auto">
          <a:xfrm>
            <a:off x="8478496" y="3841490"/>
            <a:ext cx="708378" cy="625743"/>
          </a:xfrm>
          <a:prstGeom prst="straightConnector1">
            <a:avLst/>
          </a:prstGeom>
          <a:noFill/>
          <a:ln w="63500" cap="flat" cmpd="sng" algn="ctr">
            <a:solidFill>
              <a:srgbClr val="CC33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5" name="Straight Arrow Connector 24">
            <a:extLst>
              <a:ext uri="{FF2B5EF4-FFF2-40B4-BE49-F238E27FC236}">
                <a16:creationId xmlns:a16="http://schemas.microsoft.com/office/drawing/2014/main" id="{FE5A6F23-957E-7501-7F33-C936F3D2ED96}"/>
              </a:ext>
            </a:extLst>
          </p:cNvPr>
          <p:cNvCxnSpPr/>
          <p:nvPr/>
        </p:nvCxnSpPr>
        <p:spPr bwMode="auto">
          <a:xfrm flipH="1">
            <a:off x="7895708" y="3841490"/>
            <a:ext cx="582789" cy="1235343"/>
          </a:xfrm>
          <a:prstGeom prst="straightConnector1">
            <a:avLst/>
          </a:prstGeom>
          <a:noFill/>
          <a:ln w="63500" cap="flat" cmpd="sng" algn="ctr">
            <a:solidFill>
              <a:srgbClr val="CC33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cxnSp>
      <p:pic>
        <p:nvPicPr>
          <p:cNvPr id="11" name="Picture 10">
            <a:extLst>
              <a:ext uri="{FF2B5EF4-FFF2-40B4-BE49-F238E27FC236}">
                <a16:creationId xmlns:a16="http://schemas.microsoft.com/office/drawing/2014/main" id="{5D9E31E9-C845-2155-A836-A15F559FD3CF}"/>
              </a:ext>
            </a:extLst>
          </p:cNvPr>
          <p:cNvPicPr>
            <a:picLocks noChangeAspect="1"/>
          </p:cNvPicPr>
          <p:nvPr/>
        </p:nvPicPr>
        <p:blipFill>
          <a:blip r:embed="rId3"/>
          <a:stretch>
            <a:fillRect/>
          </a:stretch>
        </p:blipFill>
        <p:spPr>
          <a:xfrm>
            <a:off x="10739023" y="5815577"/>
            <a:ext cx="1449696" cy="1012706"/>
          </a:xfrm>
          <a:prstGeom prst="rect">
            <a:avLst/>
          </a:prstGeom>
        </p:spPr>
      </p:pic>
      <p:sp>
        <p:nvSpPr>
          <p:cNvPr id="16" name="TextBox 15">
            <a:extLst>
              <a:ext uri="{FF2B5EF4-FFF2-40B4-BE49-F238E27FC236}">
                <a16:creationId xmlns:a16="http://schemas.microsoft.com/office/drawing/2014/main" id="{0DE3C7E6-1E26-CCD1-660B-6E6620C2A972}"/>
              </a:ext>
            </a:extLst>
          </p:cNvPr>
          <p:cNvSpPr txBox="1"/>
          <p:nvPr/>
        </p:nvSpPr>
        <p:spPr>
          <a:xfrm>
            <a:off x="568322" y="2023976"/>
            <a:ext cx="2699778" cy="141577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30000" noProof="0" dirty="0">
                <a:ln>
                  <a:noFill/>
                </a:ln>
                <a:solidFill>
                  <a:prstClr val="black"/>
                </a:solidFill>
                <a:effectLst/>
                <a:uLnTx/>
                <a:uFillTx/>
                <a:latin typeface="Calibri" panose="020F0502020204030204"/>
                <a:ea typeface="+mn-ea"/>
                <a:cs typeface="+mn-cs"/>
              </a:rPr>
              <a:t>7</a:t>
            </a: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Be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sample mass:   	80 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t</a:t>
            </a:r>
            <a:r>
              <a:rPr kumimoji="0" lang="en-US" sz="1800" b="0" i="0" u="none" strike="noStrike" kern="1200" cap="none" spc="0" normalizeH="0" baseline="-25000" noProof="0" dirty="0">
                <a:ln>
                  <a:noFill/>
                </a:ln>
                <a:solidFill>
                  <a:prstClr val="black"/>
                </a:solidFill>
                <a:effectLst/>
                <a:uLnTx/>
                <a:uFillTx/>
                <a:latin typeface="Calibri" panose="020F0502020204030204"/>
                <a:ea typeface="+mn-ea"/>
                <a:cs typeface="+mn-cs"/>
              </a:rPr>
              <a:t>1/2</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53 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activity		1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GBq</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A1F58B45-840C-D171-B772-3AD60255E623}"/>
              </a:ext>
            </a:extLst>
          </p:cNvPr>
          <p:cNvSpPr txBox="1"/>
          <p:nvPr/>
        </p:nvSpPr>
        <p:spPr>
          <a:xfrm>
            <a:off x="694568" y="4266467"/>
            <a:ext cx="3104183"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main result: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a reduction (~15%) of the </a:t>
            </a:r>
            <a:r>
              <a:rPr kumimoji="0" lang="en-US" sz="1800" b="0" i="0" u="none" strike="noStrike" kern="1200" cap="none" spc="0" normalizeH="0" baseline="0" noProof="0" dirty="0" err="1">
                <a:ln>
                  <a:noFill/>
                </a:ln>
                <a:solidFill>
                  <a:srgbClr val="4472C4">
                    <a:lumMod val="75000"/>
                  </a:srgbClr>
                </a:solidFill>
                <a:effectLst/>
                <a:uLnTx/>
                <a:uFillTx/>
                <a:latin typeface="Calibri" panose="020F0502020204030204"/>
                <a:ea typeface="+mn-ea"/>
                <a:cs typeface="+mn-cs"/>
              </a:rPr>
              <a:t>CLiP</a:t>
            </a:r>
            <a:r>
              <a:rPr kumimoji="0" lang="en-US"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4472C4">
                    <a:lumMod val="75000"/>
                  </a:srgbClr>
                </a:solidFill>
                <a:effectLst/>
                <a:uLnTx/>
                <a:uFillTx/>
                <a:latin typeface="Calibri" panose="020F0502020204030204"/>
                <a:ea typeface="+mn-ea"/>
                <a:cs typeface="+mn-cs"/>
              </a:rPr>
              <a:t>but not a solution</a:t>
            </a:r>
          </a:p>
        </p:txBody>
      </p:sp>
      <p:pic>
        <p:nvPicPr>
          <p:cNvPr id="2" name="Picture 2" descr="CERN | Qualia Analytics">
            <a:extLst>
              <a:ext uri="{FF2B5EF4-FFF2-40B4-BE49-F238E27FC236}">
                <a16:creationId xmlns:a16="http://schemas.microsoft.com/office/drawing/2014/main" id="{B50787AD-7CF5-2845-6DF9-81D26BD7EDE9}"/>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A78388EA-F99F-71BE-92A2-8BA9BF6D32BC}"/>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fontScale="925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a:ln>
                  <a:noFill/>
                </a:ln>
                <a:solidFill>
                  <a:srgbClr val="1A63A0"/>
                </a:solidFill>
                <a:effectLst>
                  <a:outerShdw blurRad="50800" dist="38100" dir="2700000" algn="tl" rotWithShape="0">
                    <a:prstClr val="black">
                      <a:alpha val="40000"/>
                    </a:prstClr>
                  </a:outerShdw>
                </a:effectLst>
                <a:uLnTx/>
                <a:uFillTx/>
                <a:latin typeface="Roboto" panose="02000000000000000000" pitchFamily="2" charset="0"/>
                <a:ea typeface="+mn-ea"/>
                <a:cs typeface="+mn-cs"/>
              </a:rPr>
              <a:t>Neutrons during Big Bang Nucleosynthesis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a:ln>
                  <a:noFill/>
                </a:ln>
                <a:solidFill>
                  <a:srgbClr val="1A63A0"/>
                </a:solidFill>
                <a:effectLst>
                  <a:outerShdw blurRad="50800" dist="38100" dir="2700000" algn="tl" rotWithShape="0">
                    <a:prstClr val="black">
                      <a:alpha val="40000"/>
                    </a:prstClr>
                  </a:outerShdw>
                </a:effectLst>
                <a:uLnTx/>
                <a:uFillTx/>
                <a:latin typeface="Roboto" panose="02000000000000000000" pitchFamily="2" charset="0"/>
                <a:ea typeface="+mn-ea"/>
                <a:cs typeface="+mn-cs"/>
              </a:rPr>
              <a:t>and the Cosmological Lithium Problem</a:t>
            </a:r>
          </a:p>
        </p:txBody>
      </p:sp>
      <p:grpSp>
        <p:nvGrpSpPr>
          <p:cNvPr id="7" name="Group 6">
            <a:extLst>
              <a:ext uri="{FF2B5EF4-FFF2-40B4-BE49-F238E27FC236}">
                <a16:creationId xmlns:a16="http://schemas.microsoft.com/office/drawing/2014/main" id="{12F97E9D-89D6-4DE9-C413-E7FB05002311}"/>
              </a:ext>
            </a:extLst>
          </p:cNvPr>
          <p:cNvGrpSpPr/>
          <p:nvPr/>
        </p:nvGrpSpPr>
        <p:grpSpPr>
          <a:xfrm>
            <a:off x="3838366" y="1801686"/>
            <a:ext cx="1444924" cy="4705350"/>
            <a:chOff x="2750535" y="1801686"/>
            <a:chExt cx="1444924" cy="4705350"/>
          </a:xfrm>
        </p:grpSpPr>
        <p:pic>
          <p:nvPicPr>
            <p:cNvPr id="5" name="Picture 4" descr="cid:image001.png@01D320E2.520EB670">
              <a:extLst>
                <a:ext uri="{FF2B5EF4-FFF2-40B4-BE49-F238E27FC236}">
                  <a16:creationId xmlns:a16="http://schemas.microsoft.com/office/drawing/2014/main" id="{C97C4EF1-7798-C8B1-DE36-51F329AB0500}"/>
                </a:ext>
              </a:extLst>
            </p:cNvPr>
            <p:cNvPicPr/>
            <p:nvPr/>
          </p:nvPicPr>
          <p:blipFill rotWithShape="1">
            <a:blip r:embed="rId5" r:link="rId6">
              <a:extLst>
                <a:ext uri="{28A0092B-C50C-407E-A947-70E740481C1C}">
                  <a14:useLocalDpi xmlns:a14="http://schemas.microsoft.com/office/drawing/2010/main" val="0"/>
                </a:ext>
              </a:extLst>
            </a:blip>
            <a:srcRect r="24151"/>
            <a:stretch>
              <a:fillRect/>
            </a:stretch>
          </p:blipFill>
          <p:spPr bwMode="auto">
            <a:xfrm>
              <a:off x="2750535" y="1801686"/>
              <a:ext cx="1444924" cy="4705350"/>
            </a:xfrm>
            <a:prstGeom prst="rect">
              <a:avLst/>
            </a:prstGeom>
            <a:noFill/>
            <a:ln>
              <a:noFill/>
            </a:ln>
          </p:spPr>
        </p:pic>
        <p:sp>
          <p:nvSpPr>
            <p:cNvPr id="23" name="Rectangle 22">
              <a:extLst>
                <a:ext uri="{FF2B5EF4-FFF2-40B4-BE49-F238E27FC236}">
                  <a16:creationId xmlns:a16="http://schemas.microsoft.com/office/drawing/2014/main" id="{BA5F6207-A5ED-ACD2-1FC5-8C5C1FA615AD}"/>
                </a:ext>
              </a:extLst>
            </p:cNvPr>
            <p:cNvSpPr/>
            <p:nvPr/>
          </p:nvSpPr>
          <p:spPr>
            <a:xfrm>
              <a:off x="2883881" y="6111651"/>
              <a:ext cx="1311578" cy="369332"/>
            </a:xfrm>
            <a:prstGeom prst="rect">
              <a:avLst/>
            </a:prstGeom>
            <a:solidFill>
              <a:schemeClr val="bg1"/>
            </a:solidFill>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3000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7</a:t>
              </a:r>
              <a:r>
                <a:rPr kumimoji="0" lang="en-US" sz="1800" b="0"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Be(n,</a:t>
              </a:r>
              <a:r>
                <a:rPr kumimoji="0" lang="el-GR" sz="1800" b="0"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α</a:t>
              </a:r>
              <a:r>
                <a:rPr kumimoji="0" lang="en-US" sz="1800" b="0"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a:t>
              </a:r>
              <a:r>
                <a:rPr kumimoji="0" lang="en-US" sz="1800" b="0" i="0" u="none" strike="noStrike" kern="1200" cap="none" spc="0" normalizeH="0" baseline="3000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4</a:t>
              </a:r>
              <a:r>
                <a:rPr kumimoji="0" lang="en-US" sz="1800" b="0" i="0" u="none" strike="noStrike" kern="1200" cap="none"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rPr>
                <a:t>He</a:t>
              </a:r>
            </a:p>
          </p:txBody>
        </p:sp>
      </p:grpSp>
      <p:sp>
        <p:nvSpPr>
          <p:cNvPr id="19" name="Rounded Rectangle 18">
            <a:extLst>
              <a:ext uri="{FF2B5EF4-FFF2-40B4-BE49-F238E27FC236}">
                <a16:creationId xmlns:a16="http://schemas.microsoft.com/office/drawing/2014/main" id="{A5653FAD-DEED-8225-2B76-0B73FD511925}"/>
              </a:ext>
            </a:extLst>
          </p:cNvPr>
          <p:cNvSpPr/>
          <p:nvPr/>
        </p:nvSpPr>
        <p:spPr bwMode="auto">
          <a:xfrm>
            <a:off x="3919696" y="5525862"/>
            <a:ext cx="1219200" cy="259644"/>
          </a:xfrm>
          <a:prstGeom prst="roundRect">
            <a:avLst/>
          </a:prstGeom>
          <a:noFill/>
          <a:ln w="38100">
            <a:solidFill>
              <a:srgbClr val="CC3300"/>
            </a:solidFill>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76238" marR="0" lvl="0" indent="-376238" algn="l" defTabSz="1001713"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Tahoma" charset="0"/>
              <a:ea typeface="+mn-ea"/>
              <a:cs typeface="+mn-cs"/>
            </a:endParaRPr>
          </a:p>
        </p:txBody>
      </p:sp>
      <p:sp>
        <p:nvSpPr>
          <p:cNvPr id="24" name="Rounded Rectangle 23">
            <a:extLst>
              <a:ext uri="{FF2B5EF4-FFF2-40B4-BE49-F238E27FC236}">
                <a16:creationId xmlns:a16="http://schemas.microsoft.com/office/drawing/2014/main" id="{9AC9DC25-1636-62F1-B982-9DD281919C88}"/>
              </a:ext>
            </a:extLst>
          </p:cNvPr>
          <p:cNvSpPr/>
          <p:nvPr/>
        </p:nvSpPr>
        <p:spPr bwMode="auto">
          <a:xfrm>
            <a:off x="4021140" y="6127741"/>
            <a:ext cx="1222678" cy="325961"/>
          </a:xfrm>
          <a:prstGeom prst="roundRect">
            <a:avLst/>
          </a:prstGeom>
          <a:noFill/>
          <a:ln w="38100">
            <a:solidFill>
              <a:srgbClr val="CC3300"/>
            </a:solidFill>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376238" marR="0" lvl="0" indent="-376238" algn="l" defTabSz="1001713"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prstClr val="black"/>
              </a:solidFill>
              <a:effectLst>
                <a:outerShdw blurRad="38100" dist="38100" dir="2700000" algn="tl">
                  <a:srgbClr val="000000">
                    <a:alpha val="43137"/>
                  </a:srgbClr>
                </a:outerShdw>
              </a:effectLst>
              <a:uLnTx/>
              <a:uFillTx/>
              <a:latin typeface="Tahoma" charset="0"/>
              <a:ea typeface="+mn-ea"/>
              <a:cs typeface="+mn-cs"/>
            </a:endParaRPr>
          </a:p>
        </p:txBody>
      </p:sp>
      <p:pic>
        <p:nvPicPr>
          <p:cNvPr id="3" name="Picture 2" descr="A screenshot of a website&#10;&#10;Description automatically generated">
            <a:extLst>
              <a:ext uri="{FF2B5EF4-FFF2-40B4-BE49-F238E27FC236}">
                <a16:creationId xmlns:a16="http://schemas.microsoft.com/office/drawing/2014/main" id="{92D122C3-F631-4979-6BE6-5A6186585B5C}"/>
              </a:ext>
            </a:extLst>
          </p:cNvPr>
          <p:cNvPicPr>
            <a:picLocks noChangeAspect="1"/>
          </p:cNvPicPr>
          <p:nvPr/>
        </p:nvPicPr>
        <p:blipFill>
          <a:blip r:embed="rId7"/>
          <a:stretch>
            <a:fillRect/>
          </a:stretch>
        </p:blipFill>
        <p:spPr>
          <a:xfrm rot="20191073">
            <a:off x="209213" y="481959"/>
            <a:ext cx="9818033" cy="2935111"/>
          </a:xfrm>
          <a:prstGeom prst="rect">
            <a:avLst/>
          </a:prstGeom>
        </p:spPr>
      </p:pic>
      <p:pic>
        <p:nvPicPr>
          <p:cNvPr id="8" name="Picture 7" descr="A screenshot of a website&#10;&#10;Description automatically generated">
            <a:extLst>
              <a:ext uri="{FF2B5EF4-FFF2-40B4-BE49-F238E27FC236}">
                <a16:creationId xmlns:a16="http://schemas.microsoft.com/office/drawing/2014/main" id="{13156E51-8505-64D5-6652-2A1FFAA30A45}"/>
              </a:ext>
            </a:extLst>
          </p:cNvPr>
          <p:cNvPicPr>
            <a:picLocks noChangeAspect="1"/>
          </p:cNvPicPr>
          <p:nvPr/>
        </p:nvPicPr>
        <p:blipFill>
          <a:blip r:embed="rId8"/>
          <a:stretch>
            <a:fillRect/>
          </a:stretch>
        </p:blipFill>
        <p:spPr>
          <a:xfrm rot="20220239">
            <a:off x="3317356" y="2138130"/>
            <a:ext cx="9739491" cy="2934000"/>
          </a:xfrm>
          <a:prstGeom prst="rect">
            <a:avLst/>
          </a:prstGeom>
        </p:spPr>
      </p:pic>
    </p:spTree>
    <p:extLst>
      <p:ext uri="{BB962C8B-B14F-4D97-AF65-F5344CB8AC3E}">
        <p14:creationId xmlns:p14="http://schemas.microsoft.com/office/powerpoint/2010/main" val="379100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279A8E-03AD-C340-A3C2-7ADECA0EBC02}"/>
              </a:ext>
            </a:extLst>
          </p:cNvPr>
          <p:cNvSpPr>
            <a:spLocks noGrp="1"/>
          </p:cNvSpPr>
          <p:nvPr>
            <p:ph idx="1"/>
          </p:nvPr>
        </p:nvSpPr>
        <p:spPr>
          <a:xfrm>
            <a:off x="587828" y="1206178"/>
            <a:ext cx="11350519" cy="4962528"/>
          </a:xfrm>
        </p:spPr>
        <p:txBody>
          <a:bodyPr>
            <a:normAutofit/>
          </a:bodyPr>
          <a:lstStyle/>
          <a:p>
            <a:pPr marL="0" indent="0">
              <a:buNone/>
            </a:pPr>
            <a:r>
              <a:rPr lang="en-US" dirty="0"/>
              <a:t>All experimental activities at n_TOF are evaluated by the ISOLDE and n_TOF Experiments Committee (</a:t>
            </a:r>
            <a:r>
              <a:rPr lang="en-US" b="1" dirty="0"/>
              <a:t>INTC</a:t>
            </a:r>
            <a:r>
              <a:rPr lang="en-US" dirty="0"/>
              <a:t>) and approved by the Research Board</a:t>
            </a:r>
          </a:p>
          <a:p>
            <a:pPr marL="0" indent="0">
              <a:buNone/>
            </a:pPr>
            <a:endParaRPr lang="en-US" sz="1600" dirty="0"/>
          </a:p>
          <a:p>
            <a:pPr>
              <a:buFont typeface="Wingdings" pitchFamily="2" charset="2"/>
              <a:buChar char="q"/>
            </a:pPr>
            <a:r>
              <a:rPr lang="en-US" dirty="0"/>
              <a:t> </a:t>
            </a:r>
            <a:r>
              <a:rPr lang="en-US" b="1" dirty="0"/>
              <a:t>29</a:t>
            </a:r>
            <a:r>
              <a:rPr lang="en-US" dirty="0"/>
              <a:t> new experiments and </a:t>
            </a:r>
            <a:r>
              <a:rPr lang="en-US" b="1" dirty="0"/>
              <a:t>14</a:t>
            </a:r>
            <a:r>
              <a:rPr lang="en-US" dirty="0"/>
              <a:t> LOI for tests and detectors’ development approved in the 2021-23 period, since new target commissioning</a:t>
            </a:r>
          </a:p>
          <a:p>
            <a:pPr>
              <a:buFont typeface="Wingdings" pitchFamily="2" charset="2"/>
              <a:buChar char="q"/>
            </a:pPr>
            <a:r>
              <a:rPr lang="en-US" dirty="0"/>
              <a:t> Experimental program - up to LS3 - ready to go</a:t>
            </a:r>
          </a:p>
          <a:p>
            <a:pPr>
              <a:buFont typeface="Wingdings" pitchFamily="2" charset="2"/>
              <a:buChar char="q"/>
            </a:pPr>
            <a:r>
              <a:rPr lang="en-US" dirty="0"/>
              <a:t> Direct participation in EURO-LABS and involvement in several other EU-funded projects: SANDA, ARIEL(TA), </a:t>
            </a:r>
            <a:r>
              <a:rPr lang="en-US"/>
              <a:t>several ERC </a:t>
            </a:r>
            <a:r>
              <a:rPr lang="en-US" dirty="0"/>
              <a:t>projects </a:t>
            </a:r>
          </a:p>
          <a:p>
            <a:pPr>
              <a:buFont typeface="Wingdings" pitchFamily="2" charset="2"/>
              <a:buChar char="q"/>
            </a:pPr>
            <a:r>
              <a:rPr lang="en-US" dirty="0"/>
              <a:t> Fully embedded in the nuclear physics community in Europe (participation in the preparation of the </a:t>
            </a:r>
            <a:r>
              <a:rPr lang="en-US" dirty="0" err="1"/>
              <a:t>NuPECC</a:t>
            </a:r>
            <a:r>
              <a:rPr lang="en-US" dirty="0"/>
              <a:t> LRP-2024)</a:t>
            </a:r>
          </a:p>
          <a:p>
            <a:pPr>
              <a:buFont typeface="Wingdings" pitchFamily="2" charset="2"/>
              <a:buChar char="q"/>
            </a:pPr>
            <a:endParaRPr lang="en-US" dirty="0"/>
          </a:p>
        </p:txBody>
      </p:sp>
      <p:pic>
        <p:nvPicPr>
          <p:cNvPr id="4" name="Picture 3">
            <a:extLst>
              <a:ext uri="{FF2B5EF4-FFF2-40B4-BE49-F238E27FC236}">
                <a16:creationId xmlns:a16="http://schemas.microsoft.com/office/drawing/2014/main" id="{B27E0E26-13C4-E94F-9ECD-B7DB461FCFF7}"/>
              </a:ext>
            </a:extLst>
          </p:cNvPr>
          <p:cNvPicPr>
            <a:picLocks noChangeAspect="1"/>
          </p:cNvPicPr>
          <p:nvPr/>
        </p:nvPicPr>
        <p:blipFill>
          <a:blip r:embed="rId3"/>
          <a:stretch>
            <a:fillRect/>
          </a:stretch>
        </p:blipFill>
        <p:spPr>
          <a:xfrm>
            <a:off x="10739023" y="5815577"/>
            <a:ext cx="1449696" cy="1012706"/>
          </a:xfrm>
          <a:prstGeom prst="rect">
            <a:avLst/>
          </a:prstGeom>
        </p:spPr>
      </p:pic>
      <p:pic>
        <p:nvPicPr>
          <p:cNvPr id="2" name="Picture 2" descr="CERN | Qualia Analytics">
            <a:extLst>
              <a:ext uri="{FF2B5EF4-FFF2-40B4-BE49-F238E27FC236}">
                <a16:creationId xmlns:a16="http://schemas.microsoft.com/office/drawing/2014/main" id="{8031B186-22DE-5197-9A6C-8D69A9ACCA3A}"/>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EAD8B66-8142-346F-D820-0ABE2680142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Present</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6" name="Image" descr="Image">
            <a:extLst>
              <a:ext uri="{FF2B5EF4-FFF2-40B4-BE49-F238E27FC236}">
                <a16:creationId xmlns:a16="http://schemas.microsoft.com/office/drawing/2014/main" id="{06ECD2BF-F09F-AB5F-3F6F-4502F9AFA592}"/>
              </a:ext>
            </a:extLst>
          </p:cNvPr>
          <p:cNvPicPr>
            <a:picLocks noChangeAspect="1"/>
          </p:cNvPicPr>
          <p:nvPr/>
        </p:nvPicPr>
        <p:blipFill>
          <a:blip r:embed="rId5"/>
          <a:stretch>
            <a:fillRect/>
          </a:stretch>
        </p:blipFill>
        <p:spPr>
          <a:xfrm>
            <a:off x="1429072" y="5667588"/>
            <a:ext cx="2074170" cy="982005"/>
          </a:xfrm>
          <a:prstGeom prst="rect">
            <a:avLst/>
          </a:prstGeom>
          <a:ln w="12700">
            <a:miter lim="400000"/>
          </a:ln>
        </p:spPr>
      </p:pic>
      <p:pic>
        <p:nvPicPr>
          <p:cNvPr id="9" name="Picture 8" descr="A yellow letter on a blue background&#10;&#10;Description automatically generated">
            <a:extLst>
              <a:ext uri="{FF2B5EF4-FFF2-40B4-BE49-F238E27FC236}">
                <a16:creationId xmlns:a16="http://schemas.microsoft.com/office/drawing/2014/main" id="{9A1586DA-E509-0090-FD26-B6E3A17386C5}"/>
              </a:ext>
            </a:extLst>
          </p:cNvPr>
          <p:cNvPicPr>
            <a:picLocks noChangeAspect="1"/>
          </p:cNvPicPr>
          <p:nvPr/>
        </p:nvPicPr>
        <p:blipFill>
          <a:blip r:embed="rId6"/>
          <a:stretch>
            <a:fillRect/>
          </a:stretch>
        </p:blipFill>
        <p:spPr>
          <a:xfrm>
            <a:off x="3756657" y="5780834"/>
            <a:ext cx="4089400" cy="889000"/>
          </a:xfrm>
          <a:prstGeom prst="rect">
            <a:avLst/>
          </a:prstGeom>
        </p:spPr>
      </p:pic>
      <p:pic>
        <p:nvPicPr>
          <p:cNvPr id="1026" name="Picture 2">
            <a:extLst>
              <a:ext uri="{FF2B5EF4-FFF2-40B4-BE49-F238E27FC236}">
                <a16:creationId xmlns:a16="http://schemas.microsoft.com/office/drawing/2014/main" id="{1AAD62E0-9307-1173-D209-C144F17D942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71565" y="5819966"/>
            <a:ext cx="2498834" cy="740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895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par>
                                <p:cTn id="21" presetID="9"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ssolv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dissolve">
                                      <p:cBhvr>
                                        <p:cTn id="28" dur="500"/>
                                        <p:tgtEl>
                                          <p:spTgt spid="3">
                                            <p:txEl>
                                              <p:pRg st="5" end="5"/>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1026"/>
                                        </p:tgtEl>
                                        <p:attrNameLst>
                                          <p:attrName>style.visibility</p:attrName>
                                        </p:attrNameLst>
                                      </p:cBhvr>
                                      <p:to>
                                        <p:strVal val="visible"/>
                                      </p:to>
                                    </p:set>
                                    <p:animEffect transition="in" filter="dissolve">
                                      <p:cBhvr>
                                        <p:cTn id="31"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279A8E-03AD-C340-A3C2-7ADECA0EBC02}"/>
              </a:ext>
            </a:extLst>
          </p:cNvPr>
          <p:cNvSpPr>
            <a:spLocks noGrp="1"/>
          </p:cNvSpPr>
          <p:nvPr>
            <p:ph idx="1"/>
          </p:nvPr>
        </p:nvSpPr>
        <p:spPr>
          <a:xfrm>
            <a:off x="587828" y="1206178"/>
            <a:ext cx="11350519" cy="3681132"/>
          </a:xfrm>
        </p:spPr>
        <p:txBody>
          <a:bodyPr>
            <a:noAutofit/>
          </a:bodyPr>
          <a:lstStyle/>
          <a:p>
            <a:pPr marL="0" indent="0">
              <a:lnSpc>
                <a:spcPct val="100000"/>
              </a:lnSpc>
              <a:buNone/>
            </a:pPr>
            <a:r>
              <a:rPr lang="en-US" sz="2400" dirty="0"/>
              <a:t>All experimental activities at n_TOF are evaluated by the ISOLDE and n_TOF Experiments Committee (</a:t>
            </a:r>
            <a:r>
              <a:rPr lang="en-US" sz="2400" b="1" dirty="0"/>
              <a:t>INTC</a:t>
            </a:r>
            <a:r>
              <a:rPr lang="en-US" sz="2400" dirty="0"/>
              <a:t>) and approved by the Research Board</a:t>
            </a:r>
          </a:p>
          <a:p>
            <a:pPr marL="0" indent="0">
              <a:lnSpc>
                <a:spcPct val="100000"/>
              </a:lnSpc>
              <a:buNone/>
            </a:pPr>
            <a:endParaRPr lang="en-US" sz="2400" dirty="0"/>
          </a:p>
          <a:p>
            <a:pPr>
              <a:lnSpc>
                <a:spcPct val="100000"/>
              </a:lnSpc>
              <a:buFont typeface="Wingdings" pitchFamily="2" charset="2"/>
              <a:buChar char="q"/>
            </a:pPr>
            <a:r>
              <a:rPr lang="en-US" sz="2400" dirty="0"/>
              <a:t> Several improvements and extensions of the facility capabilities envisaged and ready to be evaluated for technical implementation and resource provisions, up to LS4 and beyond </a:t>
            </a:r>
            <a:br>
              <a:rPr lang="en-US" sz="2400" dirty="0"/>
            </a:br>
            <a:endParaRPr lang="en-US" sz="2400" dirty="0"/>
          </a:p>
          <a:p>
            <a:pPr>
              <a:lnSpc>
                <a:spcPct val="100000"/>
              </a:lnSpc>
              <a:buFont typeface="Wingdings" pitchFamily="2" charset="2"/>
              <a:buChar char="q"/>
            </a:pPr>
            <a:r>
              <a:rPr lang="en-US" sz="2400" dirty="0"/>
              <a:t> LOI submitted, evaluated and endorsed by the INTC with </a:t>
            </a:r>
            <a:r>
              <a:rPr lang="en-US" sz="2400" b="1" dirty="0"/>
              <a:t>physics cases</a:t>
            </a:r>
            <a:r>
              <a:rPr lang="en-US" sz="2400" dirty="0"/>
              <a:t> for activities at n_TOF beyond LS3 (document </a:t>
            </a:r>
            <a:r>
              <a:rPr lang="en-US" sz="2400" dirty="0">
                <a:hlinkClick r:id="rId3"/>
              </a:rPr>
              <a:t>here &gt;&gt;</a:t>
            </a:r>
            <a:r>
              <a:rPr lang="en-US" sz="2400" dirty="0"/>
              <a:t>)</a:t>
            </a:r>
          </a:p>
        </p:txBody>
      </p:sp>
      <p:pic>
        <p:nvPicPr>
          <p:cNvPr id="4" name="Picture 3">
            <a:extLst>
              <a:ext uri="{FF2B5EF4-FFF2-40B4-BE49-F238E27FC236}">
                <a16:creationId xmlns:a16="http://schemas.microsoft.com/office/drawing/2014/main" id="{B27E0E26-13C4-E94F-9ECD-B7DB461FCFF7}"/>
              </a:ext>
            </a:extLst>
          </p:cNvPr>
          <p:cNvPicPr>
            <a:picLocks noChangeAspect="1"/>
          </p:cNvPicPr>
          <p:nvPr/>
        </p:nvPicPr>
        <p:blipFill>
          <a:blip r:embed="rId4"/>
          <a:stretch>
            <a:fillRect/>
          </a:stretch>
        </p:blipFill>
        <p:spPr>
          <a:xfrm>
            <a:off x="10739023" y="5815577"/>
            <a:ext cx="1449696" cy="1012706"/>
          </a:xfrm>
          <a:prstGeom prst="rect">
            <a:avLst/>
          </a:prstGeom>
        </p:spPr>
      </p:pic>
      <p:pic>
        <p:nvPicPr>
          <p:cNvPr id="2" name="Picture 2" descr="CERN | Qualia Analytics">
            <a:extLst>
              <a:ext uri="{FF2B5EF4-FFF2-40B4-BE49-F238E27FC236}">
                <a16:creationId xmlns:a16="http://schemas.microsoft.com/office/drawing/2014/main" id="{8031B186-22DE-5197-9A6C-8D69A9ACCA3A}"/>
              </a:ext>
            </a:extLst>
          </p:cNvPr>
          <p:cNvPicPr>
            <a:picLocks noChangeAspect="1" noChangeArrowheads="1"/>
          </p:cNvPicPr>
          <p:nvPr/>
        </p:nvPicPr>
        <p:blipFill rotWithShape="1">
          <a:blip r:embed="rId5">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EAD8B66-8142-346F-D820-0ABE2680142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Future</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120184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233BA2-2C95-FA26-9577-608187F0E546}"/>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91631E4A-97B5-4D1E-07DE-5D9374BB96E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96989" y="1371050"/>
            <a:ext cx="6495011" cy="4572000"/>
          </a:xfrm>
          <a:prstGeom prst="rect">
            <a:avLst/>
          </a:prstGeom>
        </p:spPr>
      </p:pic>
      <p:pic>
        <p:nvPicPr>
          <p:cNvPr id="12" name="Picture 11">
            <a:extLst>
              <a:ext uri="{FF2B5EF4-FFF2-40B4-BE49-F238E27FC236}">
                <a16:creationId xmlns:a16="http://schemas.microsoft.com/office/drawing/2014/main" id="{F907CC01-C9FC-6E47-B509-C3714F59A69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44779" y="1458866"/>
            <a:ext cx="1514285" cy="5160524"/>
          </a:xfrm>
          <a:prstGeom prst="rect">
            <a:avLst/>
          </a:prstGeom>
        </p:spPr>
      </p:pic>
      <p:pic>
        <p:nvPicPr>
          <p:cNvPr id="10" name="Picture 9">
            <a:extLst>
              <a:ext uri="{FF2B5EF4-FFF2-40B4-BE49-F238E27FC236}">
                <a16:creationId xmlns:a16="http://schemas.microsoft.com/office/drawing/2014/main" id="{56154969-8AE5-DDFA-0583-43410982B33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1234023" y="5824170"/>
            <a:ext cx="747991" cy="747991"/>
          </a:xfrm>
          <a:prstGeom prst="rect">
            <a:avLst/>
          </a:prstGeom>
        </p:spPr>
      </p:pic>
      <p:pic>
        <p:nvPicPr>
          <p:cNvPr id="13" name="Picture 9" descr="A close up of a logo&#10;&#10;Description automatically generated">
            <a:extLst>
              <a:ext uri="{FF2B5EF4-FFF2-40B4-BE49-F238E27FC236}">
                <a16:creationId xmlns:a16="http://schemas.microsoft.com/office/drawing/2014/main" id="{4AC50433-6C1A-269C-AC14-3A3A0F78A8E2}"/>
              </a:ext>
            </a:extLst>
          </p:cNvPr>
          <p:cNvPicPr>
            <a:picLocks noChangeAspect="1"/>
          </p:cNvPicPr>
          <p:nvPr/>
        </p:nvPicPr>
        <p:blipFill>
          <a:blip r:embed="rId5" cstate="screen">
            <a:extLst>
              <a:ext uri="{28A0092B-C50C-407E-A947-70E740481C1C}">
                <a14:useLocalDpi xmlns:a14="http://schemas.microsoft.com/office/drawing/2010/main"/>
              </a:ext>
            </a:extLst>
          </a:blip>
          <a:stretch/>
        </p:blipFill>
        <p:spPr bwMode="auto">
          <a:xfrm>
            <a:off x="2191273" y="5799130"/>
            <a:ext cx="1009504" cy="949880"/>
          </a:xfrm>
          <a:prstGeom prst="rect">
            <a:avLst/>
          </a:prstGeom>
        </p:spPr>
      </p:pic>
      <p:sp>
        <p:nvSpPr>
          <p:cNvPr id="3" name="TextBox 2">
            <a:extLst>
              <a:ext uri="{FF2B5EF4-FFF2-40B4-BE49-F238E27FC236}">
                <a16:creationId xmlns:a16="http://schemas.microsoft.com/office/drawing/2014/main" id="{3194DA11-DAF1-BB1C-7368-5A25182B2976}"/>
              </a:ext>
            </a:extLst>
          </p:cNvPr>
          <p:cNvSpPr txBox="1"/>
          <p:nvPr/>
        </p:nvSpPr>
        <p:spPr>
          <a:xfrm>
            <a:off x="180735" y="1458866"/>
            <a:ext cx="4367542" cy="2677656"/>
          </a:xfrm>
          <a:prstGeom prst="rect">
            <a:avLst/>
          </a:prstGeom>
          <a:noFill/>
        </p:spPr>
        <p:txBody>
          <a:bodyPr wrap="none" rtlCol="0">
            <a:spAutoFit/>
          </a:bodyPr>
          <a:lstStyle/>
          <a:p>
            <a:pPr marL="285750" indent="-285750">
              <a:buFont typeface="Arial" panose="020B0604020202020204" pitchFamily="34" charset="0"/>
              <a:buChar char="•"/>
            </a:pPr>
            <a:r>
              <a:rPr lang="en-US" sz="2400" dirty="0"/>
              <a:t>Target #4</a:t>
            </a:r>
            <a:br>
              <a:rPr lang="en-US" sz="2400" dirty="0"/>
            </a:br>
            <a:r>
              <a:rPr lang="en-IT" sz="2400"/>
              <a:t>neutron flux, resolution and</a:t>
            </a:r>
            <a:br>
              <a:rPr lang="en-US" sz="2400" dirty="0"/>
            </a:br>
            <a:r>
              <a:rPr lang="en-GB" sz="2400" dirty="0"/>
              <a:t>b</a:t>
            </a:r>
            <a:r>
              <a:rPr lang="en-IT" sz="2400"/>
              <a:t>ackground conditions</a:t>
            </a:r>
            <a:r>
              <a:rPr lang="en-US" sz="2400" dirty="0"/>
              <a:t> tbc</a:t>
            </a:r>
            <a:br>
              <a:rPr lang="en-US" sz="2400" dirty="0"/>
            </a:br>
            <a:r>
              <a:rPr lang="en-US" sz="2400" dirty="0"/>
              <a:t>in the adopted technology </a:t>
            </a:r>
            <a:br>
              <a:rPr lang="en-US" sz="2400" dirty="0"/>
            </a:br>
            <a:endParaRPr lang="en-IT" sz="2400" dirty="0"/>
          </a:p>
          <a:p>
            <a:pPr marL="285750" indent="-285750">
              <a:buFont typeface="Arial" panose="020B0604020202020204" pitchFamily="34" charset="0"/>
              <a:buChar char="•"/>
            </a:pPr>
            <a:r>
              <a:rPr lang="en-US" sz="2400" dirty="0"/>
              <a:t>To be installed in LS4 (2032/33)</a:t>
            </a:r>
            <a:br>
              <a:rPr lang="en-US" sz="2400" dirty="0"/>
            </a:br>
            <a:r>
              <a:rPr lang="en-US" sz="2400" dirty="0"/>
              <a:t>Project must start in 2025/26</a:t>
            </a:r>
            <a:r>
              <a:rPr lang="en-IT" sz="2400"/>
              <a:t> </a:t>
            </a:r>
            <a:endParaRPr lang="en-IT" sz="2400" dirty="0"/>
          </a:p>
        </p:txBody>
      </p:sp>
      <p:pic>
        <p:nvPicPr>
          <p:cNvPr id="5" name="Picture 2" descr="CERN | Qualia Analytics">
            <a:extLst>
              <a:ext uri="{FF2B5EF4-FFF2-40B4-BE49-F238E27FC236}">
                <a16:creationId xmlns:a16="http://schemas.microsoft.com/office/drawing/2014/main" id="{C84C47CD-2438-6285-ED31-85B3BA7B579A}"/>
              </a:ext>
            </a:extLst>
          </p:cNvPr>
          <p:cNvPicPr>
            <a:picLocks noChangeAspect="1" noChangeArrowheads="1"/>
          </p:cNvPicPr>
          <p:nvPr/>
        </p:nvPicPr>
        <p:blipFill rotWithShape="1">
          <a:blip r:embed="rId6">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563297F9-2117-4CF0-7873-D6D5F5B0C931}"/>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Future 1</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8" name="Picture 7">
            <a:extLst>
              <a:ext uri="{FF2B5EF4-FFF2-40B4-BE49-F238E27FC236}">
                <a16:creationId xmlns:a16="http://schemas.microsoft.com/office/drawing/2014/main" id="{8752B460-1028-8BDA-42A5-962A6C036F1E}"/>
              </a:ext>
            </a:extLst>
          </p:cNvPr>
          <p:cNvPicPr>
            <a:picLocks noChangeAspect="1"/>
          </p:cNvPicPr>
          <p:nvPr/>
        </p:nvPicPr>
        <p:blipFill>
          <a:blip r:embed="rId7"/>
          <a:stretch>
            <a:fillRect/>
          </a:stretch>
        </p:blipFill>
        <p:spPr>
          <a:xfrm>
            <a:off x="10739023" y="5815577"/>
            <a:ext cx="1449696" cy="1012706"/>
          </a:xfrm>
          <a:prstGeom prst="rect">
            <a:avLst/>
          </a:prstGeom>
        </p:spPr>
      </p:pic>
    </p:spTree>
    <p:extLst>
      <p:ext uri="{BB962C8B-B14F-4D97-AF65-F5344CB8AC3E}">
        <p14:creationId xmlns:p14="http://schemas.microsoft.com/office/powerpoint/2010/main" val="26347419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279A8E-03AD-C340-A3C2-7ADECA0EBC02}"/>
              </a:ext>
            </a:extLst>
          </p:cNvPr>
          <p:cNvSpPr>
            <a:spLocks noGrp="1"/>
          </p:cNvSpPr>
          <p:nvPr>
            <p:ph idx="1"/>
          </p:nvPr>
        </p:nvSpPr>
        <p:spPr>
          <a:xfrm>
            <a:off x="587828" y="1206178"/>
            <a:ext cx="5016767" cy="4962528"/>
          </a:xfrm>
        </p:spPr>
        <p:txBody>
          <a:bodyPr>
            <a:normAutofit/>
          </a:bodyPr>
          <a:lstStyle/>
          <a:p>
            <a:pPr marL="0" indent="0" algn="just">
              <a:buNone/>
            </a:pPr>
            <a:r>
              <a:rPr lang="en-US" sz="2000" dirty="0"/>
              <a:t>An initiative for the improvement of the infrastructure is certainly the realization of a mechanical or pneumatic rabbit system that could allow irradiation of samples very close to the spallation target for low-background measurement in a dedicated area. </a:t>
            </a:r>
          </a:p>
          <a:p>
            <a:pPr marL="0" indent="0" algn="just">
              <a:buNone/>
            </a:pPr>
            <a:r>
              <a:rPr lang="en-US" sz="2000" dirty="0"/>
              <a:t>This action would include the realization of a counting station in the ISR8 area, about 20 meters from the spallation target, which could receive the samples within tens of seconds from the end of irradiation. This station could operate independently from EAR1 and EAR2 activities.</a:t>
            </a:r>
          </a:p>
          <a:p>
            <a:pPr marL="0" indent="0" algn="just">
              <a:buNone/>
            </a:pPr>
            <a:endParaRPr lang="en-US" sz="2000" dirty="0"/>
          </a:p>
        </p:txBody>
      </p:sp>
      <p:pic>
        <p:nvPicPr>
          <p:cNvPr id="4" name="Picture 3">
            <a:extLst>
              <a:ext uri="{FF2B5EF4-FFF2-40B4-BE49-F238E27FC236}">
                <a16:creationId xmlns:a16="http://schemas.microsoft.com/office/drawing/2014/main" id="{B27E0E26-13C4-E94F-9ECD-B7DB461FCFF7}"/>
              </a:ext>
            </a:extLst>
          </p:cNvPr>
          <p:cNvPicPr>
            <a:picLocks noChangeAspect="1"/>
          </p:cNvPicPr>
          <p:nvPr/>
        </p:nvPicPr>
        <p:blipFill>
          <a:blip r:embed="rId3"/>
          <a:stretch>
            <a:fillRect/>
          </a:stretch>
        </p:blipFill>
        <p:spPr>
          <a:xfrm>
            <a:off x="10739023" y="5815577"/>
            <a:ext cx="1449696" cy="1012706"/>
          </a:xfrm>
          <a:prstGeom prst="rect">
            <a:avLst/>
          </a:prstGeom>
        </p:spPr>
      </p:pic>
      <p:pic>
        <p:nvPicPr>
          <p:cNvPr id="2" name="Picture 2" descr="CERN | Qualia Analytics">
            <a:extLst>
              <a:ext uri="{FF2B5EF4-FFF2-40B4-BE49-F238E27FC236}">
                <a16:creationId xmlns:a16="http://schemas.microsoft.com/office/drawing/2014/main" id="{8031B186-22DE-5197-9A6C-8D69A9ACCA3A}"/>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4EAD8B66-8142-346F-D820-0ABE2680142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Future 2</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5" name="Picture 4">
            <a:extLst>
              <a:ext uri="{FF2B5EF4-FFF2-40B4-BE49-F238E27FC236}">
                <a16:creationId xmlns:a16="http://schemas.microsoft.com/office/drawing/2014/main" id="{145D6D9D-424D-0F72-5473-210FDFA1104F}"/>
              </a:ext>
            </a:extLst>
          </p:cNvPr>
          <p:cNvPicPr>
            <a:picLocks noChangeAspect="1"/>
          </p:cNvPicPr>
          <p:nvPr/>
        </p:nvPicPr>
        <p:blipFill>
          <a:blip r:embed="rId5"/>
          <a:stretch>
            <a:fillRect/>
          </a:stretch>
        </p:blipFill>
        <p:spPr>
          <a:xfrm>
            <a:off x="5898509" y="389383"/>
            <a:ext cx="4546600" cy="6438900"/>
          </a:xfrm>
          <a:prstGeom prst="rect">
            <a:avLst/>
          </a:prstGeom>
        </p:spPr>
      </p:pic>
    </p:spTree>
    <p:extLst>
      <p:ext uri="{BB962C8B-B14F-4D97-AF65-F5344CB8AC3E}">
        <p14:creationId xmlns:p14="http://schemas.microsoft.com/office/powerpoint/2010/main" val="20635849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C39CA3-A836-ADFC-6882-36A02E42B353}"/>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DEA6B65-E274-7957-00C7-89D0C636033D}"/>
              </a:ext>
            </a:extLst>
          </p:cNvPr>
          <p:cNvSpPr>
            <a:spLocks noGrp="1"/>
          </p:cNvSpPr>
          <p:nvPr>
            <p:ph idx="1"/>
          </p:nvPr>
        </p:nvSpPr>
        <p:spPr>
          <a:xfrm>
            <a:off x="883931" y="1499152"/>
            <a:ext cx="10515600" cy="4132095"/>
          </a:xfrm>
        </p:spPr>
        <p:txBody>
          <a:bodyPr>
            <a:normAutofit/>
          </a:bodyPr>
          <a:lstStyle/>
          <a:p>
            <a:pPr marL="0" indent="0">
              <a:buNone/>
            </a:pPr>
            <a:r>
              <a:rPr lang="en-US" dirty="0"/>
              <a:t>Established in the year 2000 (Phase-2 MoU signed in 2008)</a:t>
            </a:r>
          </a:p>
          <a:p>
            <a:pPr marL="0" indent="0">
              <a:buNone/>
            </a:pPr>
            <a:endParaRPr lang="en-US" dirty="0"/>
          </a:p>
          <a:p>
            <a:r>
              <a:rPr lang="en-US" dirty="0"/>
              <a:t>130 researchers, mostly from Europe (+ Japan and the USA)</a:t>
            </a:r>
          </a:p>
          <a:p>
            <a:r>
              <a:rPr lang="en-US" dirty="0"/>
              <a:t>40+ research institutions involved</a:t>
            </a:r>
          </a:p>
          <a:p>
            <a:r>
              <a:rPr lang="en-US" dirty="0"/>
              <a:t>typically, 20 PhD students/year (3-year cycle)</a:t>
            </a:r>
          </a:p>
          <a:p>
            <a:r>
              <a:rPr lang="en-US" dirty="0"/>
              <a:t>management: Collaboration Board, Executive Committee, Editorial Board, various working groups</a:t>
            </a:r>
          </a:p>
          <a:p>
            <a:endParaRPr lang="en-US" dirty="0"/>
          </a:p>
        </p:txBody>
      </p:sp>
      <p:pic>
        <p:nvPicPr>
          <p:cNvPr id="4" name="Picture 3">
            <a:extLst>
              <a:ext uri="{FF2B5EF4-FFF2-40B4-BE49-F238E27FC236}">
                <a16:creationId xmlns:a16="http://schemas.microsoft.com/office/drawing/2014/main" id="{28943050-146D-8204-DDB8-BFB23CDBA1F6}"/>
              </a:ext>
            </a:extLst>
          </p:cNvPr>
          <p:cNvPicPr>
            <a:picLocks noChangeAspect="1"/>
          </p:cNvPicPr>
          <p:nvPr/>
        </p:nvPicPr>
        <p:blipFill>
          <a:blip r:embed="rId2"/>
          <a:stretch>
            <a:fillRect/>
          </a:stretch>
        </p:blipFill>
        <p:spPr>
          <a:xfrm>
            <a:off x="10739023" y="5815577"/>
            <a:ext cx="1449696" cy="1012706"/>
          </a:xfrm>
          <a:prstGeom prst="rect">
            <a:avLst/>
          </a:prstGeom>
        </p:spPr>
      </p:pic>
      <p:sp>
        <p:nvSpPr>
          <p:cNvPr id="5" name="TextBox 4">
            <a:extLst>
              <a:ext uri="{FF2B5EF4-FFF2-40B4-BE49-F238E27FC236}">
                <a16:creationId xmlns:a16="http://schemas.microsoft.com/office/drawing/2014/main" id="{B0C72D02-0FC4-1D6C-E96F-E825968BF1FD}"/>
              </a:ext>
            </a:extLst>
          </p:cNvPr>
          <p:cNvSpPr txBox="1"/>
          <p:nvPr/>
        </p:nvSpPr>
        <p:spPr>
          <a:xfrm>
            <a:off x="3971925" y="6615113"/>
            <a:ext cx="184731" cy="369332"/>
          </a:xfrm>
          <a:prstGeom prst="rect">
            <a:avLst/>
          </a:prstGeom>
          <a:noFill/>
        </p:spPr>
        <p:txBody>
          <a:bodyPr wrap="none" rtlCol="0">
            <a:spAutoFit/>
          </a:bodyPr>
          <a:lstStyle/>
          <a:p>
            <a:endParaRPr lang="en-US" dirty="0"/>
          </a:p>
        </p:txBody>
      </p:sp>
      <p:sp>
        <p:nvSpPr>
          <p:cNvPr id="9" name="TextBox 8">
            <a:extLst>
              <a:ext uri="{FF2B5EF4-FFF2-40B4-BE49-F238E27FC236}">
                <a16:creationId xmlns:a16="http://schemas.microsoft.com/office/drawing/2014/main" id="{88C6C68B-C92F-7FE1-16B5-645670DBDEB7}"/>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The n_TOF Collaboration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10" name="Picture 2" descr="CERN | Qualia Analytics">
            <a:extLst>
              <a:ext uri="{FF2B5EF4-FFF2-40B4-BE49-F238E27FC236}">
                <a16:creationId xmlns:a16="http://schemas.microsoft.com/office/drawing/2014/main" id="{894C9C3B-AAD3-CA2B-2525-9F9811B6487D}"/>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673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660C34-C8CA-DF21-6B71-00EC5A1EE159}"/>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95B8D5F6-C01C-B0E7-DD0E-2D2FC1E04806}"/>
              </a:ext>
            </a:extLst>
          </p:cNvPr>
          <p:cNvPicPr>
            <a:picLocks noChangeAspect="1"/>
          </p:cNvPicPr>
          <p:nvPr/>
        </p:nvPicPr>
        <p:blipFill>
          <a:blip r:embed="rId2"/>
          <a:stretch>
            <a:fillRect/>
          </a:stretch>
        </p:blipFill>
        <p:spPr>
          <a:xfrm>
            <a:off x="10739023" y="5815577"/>
            <a:ext cx="1449696" cy="1012706"/>
          </a:xfrm>
          <a:prstGeom prst="rect">
            <a:avLst/>
          </a:prstGeom>
        </p:spPr>
      </p:pic>
      <p:sp>
        <p:nvSpPr>
          <p:cNvPr id="5" name="TextBox 4">
            <a:extLst>
              <a:ext uri="{FF2B5EF4-FFF2-40B4-BE49-F238E27FC236}">
                <a16:creationId xmlns:a16="http://schemas.microsoft.com/office/drawing/2014/main" id="{0F5EA1C7-5553-1FA3-631C-24F8A530B9BB}"/>
              </a:ext>
            </a:extLst>
          </p:cNvPr>
          <p:cNvSpPr txBox="1"/>
          <p:nvPr/>
        </p:nvSpPr>
        <p:spPr>
          <a:xfrm>
            <a:off x="3971925" y="6615113"/>
            <a:ext cx="184731" cy="369332"/>
          </a:xfrm>
          <a:prstGeom prst="rect">
            <a:avLst/>
          </a:prstGeom>
          <a:noFill/>
        </p:spPr>
        <p:txBody>
          <a:bodyPr wrap="none" rtlCol="0">
            <a:spAutoFit/>
          </a:bodyPr>
          <a:lstStyle/>
          <a:p>
            <a:endParaRPr lang="en-US" dirty="0"/>
          </a:p>
        </p:txBody>
      </p:sp>
      <p:pic>
        <p:nvPicPr>
          <p:cNvPr id="1026" name="Picture 2" descr="CERN | Qualia Analytics">
            <a:extLst>
              <a:ext uri="{FF2B5EF4-FFF2-40B4-BE49-F238E27FC236}">
                <a16:creationId xmlns:a16="http://schemas.microsoft.com/office/drawing/2014/main" id="{894E7678-AB34-05BA-7C5A-09D523B18F16}"/>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AA46E1C-199A-83CF-57C7-31A8E2478EC2}"/>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n_TOF @ CERN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6" name="Picture 5">
            <a:extLst>
              <a:ext uri="{FF2B5EF4-FFF2-40B4-BE49-F238E27FC236}">
                <a16:creationId xmlns:a16="http://schemas.microsoft.com/office/drawing/2014/main" id="{C8CCDD03-FEF1-CECC-FA96-3228450F67FE}"/>
              </a:ext>
            </a:extLst>
          </p:cNvPr>
          <p:cNvPicPr>
            <a:picLocks noChangeAspect="1"/>
          </p:cNvPicPr>
          <p:nvPr/>
        </p:nvPicPr>
        <p:blipFill rotWithShape="1">
          <a:blip r:embed="rId4"/>
          <a:srcRect b="21149"/>
          <a:stretch/>
        </p:blipFill>
        <p:spPr>
          <a:xfrm>
            <a:off x="5166733" y="94683"/>
            <a:ext cx="5853364" cy="6520430"/>
          </a:xfrm>
          <a:prstGeom prst="rect">
            <a:avLst/>
          </a:prstGeom>
        </p:spPr>
      </p:pic>
      <p:pic>
        <p:nvPicPr>
          <p:cNvPr id="7" name="Picture 6">
            <a:extLst>
              <a:ext uri="{FF2B5EF4-FFF2-40B4-BE49-F238E27FC236}">
                <a16:creationId xmlns:a16="http://schemas.microsoft.com/office/drawing/2014/main" id="{7BC4776A-318C-AD10-D8F8-A41EE544A692}"/>
              </a:ext>
            </a:extLst>
          </p:cNvPr>
          <p:cNvPicPr>
            <a:picLocks noChangeAspect="1"/>
          </p:cNvPicPr>
          <p:nvPr/>
        </p:nvPicPr>
        <p:blipFill rotWithShape="1">
          <a:blip r:embed="rId5"/>
          <a:srcRect t="17955" r="8380" b="23111"/>
          <a:stretch/>
        </p:blipFill>
        <p:spPr>
          <a:xfrm>
            <a:off x="5340154" y="198029"/>
            <a:ext cx="4997669" cy="536688"/>
          </a:xfrm>
          <a:prstGeom prst="rect">
            <a:avLst/>
          </a:prstGeom>
        </p:spPr>
      </p:pic>
      <p:cxnSp>
        <p:nvCxnSpPr>
          <p:cNvPr id="8" name="Straight Connector 7">
            <a:extLst>
              <a:ext uri="{FF2B5EF4-FFF2-40B4-BE49-F238E27FC236}">
                <a16:creationId xmlns:a16="http://schemas.microsoft.com/office/drawing/2014/main" id="{D4945BBE-CB81-EFC9-31ED-2A6F89DF7046}"/>
              </a:ext>
            </a:extLst>
          </p:cNvPr>
          <p:cNvCxnSpPr>
            <a:cxnSpLocks/>
          </p:cNvCxnSpPr>
          <p:nvPr/>
        </p:nvCxnSpPr>
        <p:spPr>
          <a:xfrm>
            <a:off x="6946900" y="3101889"/>
            <a:ext cx="56515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E938E3C-987E-2588-79F6-86BE8379C1A6}"/>
              </a:ext>
            </a:extLst>
          </p:cNvPr>
          <p:cNvCxnSpPr>
            <a:cxnSpLocks/>
          </p:cNvCxnSpPr>
          <p:nvPr/>
        </p:nvCxnSpPr>
        <p:spPr>
          <a:xfrm>
            <a:off x="9385300" y="3724189"/>
            <a:ext cx="71755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491D22D-6092-84DF-F001-93F6D833C8CA}"/>
              </a:ext>
            </a:extLst>
          </p:cNvPr>
          <p:cNvCxnSpPr>
            <a:cxnSpLocks/>
          </p:cNvCxnSpPr>
          <p:nvPr/>
        </p:nvCxnSpPr>
        <p:spPr>
          <a:xfrm>
            <a:off x="6330950" y="3724189"/>
            <a:ext cx="67310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DDA3C21-EB4B-501C-AC81-2BC60F5FA32F}"/>
              </a:ext>
            </a:extLst>
          </p:cNvPr>
          <p:cNvCxnSpPr>
            <a:cxnSpLocks/>
          </p:cNvCxnSpPr>
          <p:nvPr/>
        </p:nvCxnSpPr>
        <p:spPr>
          <a:xfrm>
            <a:off x="5683250" y="5337089"/>
            <a:ext cx="113665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371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4E6B023-3E4F-4C4A-889B-D2E36B8FD2A0}"/>
              </a:ext>
            </a:extLst>
          </p:cNvPr>
          <p:cNvPicPr>
            <a:picLocks noChangeAspect="1"/>
          </p:cNvPicPr>
          <p:nvPr/>
        </p:nvPicPr>
        <p:blipFill>
          <a:blip r:embed="rId2"/>
          <a:stretch>
            <a:fillRect/>
          </a:stretch>
        </p:blipFill>
        <p:spPr>
          <a:xfrm>
            <a:off x="10739023" y="5815577"/>
            <a:ext cx="1449696" cy="1012706"/>
          </a:xfrm>
          <a:prstGeom prst="rect">
            <a:avLst/>
          </a:prstGeom>
        </p:spPr>
      </p:pic>
      <p:sp>
        <p:nvSpPr>
          <p:cNvPr id="3" name="Slide Number Placeholder 2">
            <a:extLst>
              <a:ext uri="{FF2B5EF4-FFF2-40B4-BE49-F238E27FC236}">
                <a16:creationId xmlns:a16="http://schemas.microsoft.com/office/drawing/2014/main" id="{F938DDBE-41A2-D24C-80DE-0A599A1C197A}"/>
              </a:ext>
            </a:extLst>
          </p:cNvPr>
          <p:cNvSpPr>
            <a:spLocks noGrp="1"/>
          </p:cNvSpPr>
          <p:nvPr>
            <p:ph type="sldNum" sz="quarter" idx="12"/>
          </p:nvPr>
        </p:nvSpPr>
        <p:spPr/>
        <p:txBody>
          <a:bodyPr/>
          <a:lstStyle/>
          <a:p>
            <a:fld id="{2E8D5FEC-7371-BC4F-B41C-B95A0CCB68ED}" type="slidenum">
              <a:rPr lang="it-IT" smtClean="0"/>
              <a:t>30</a:t>
            </a:fld>
            <a:endParaRPr lang="it-IT"/>
          </a:p>
        </p:txBody>
      </p:sp>
      <p:sp>
        <p:nvSpPr>
          <p:cNvPr id="11" name="Title 1">
            <a:extLst>
              <a:ext uri="{FF2B5EF4-FFF2-40B4-BE49-F238E27FC236}">
                <a16:creationId xmlns:a16="http://schemas.microsoft.com/office/drawing/2014/main" id="{83055FA3-578B-D04D-BCB1-85CEB035A764}"/>
              </a:ext>
            </a:extLst>
          </p:cNvPr>
          <p:cNvSpPr>
            <a:spLocks noGrp="1"/>
          </p:cNvSpPr>
          <p:nvPr>
            <p:ph type="title"/>
          </p:nvPr>
        </p:nvSpPr>
        <p:spPr>
          <a:xfrm>
            <a:off x="8741979" y="2390207"/>
            <a:ext cx="3355428" cy="1311128"/>
          </a:xfrm>
        </p:spPr>
        <p:txBody>
          <a:bodyPr wrap="square" anchor="t">
            <a:spAutoFit/>
          </a:bodyPr>
          <a:lstStyle/>
          <a:p>
            <a:r>
              <a:rPr lang="en-US" dirty="0">
                <a:solidFill>
                  <a:schemeClr val="accent1">
                    <a:lumMod val="50000"/>
                  </a:schemeClr>
                </a:solidFill>
                <a:effectLst>
                  <a:outerShdw blurRad="50800" dist="38100" dir="2700000" algn="tl" rotWithShape="0">
                    <a:prstClr val="black">
                      <a:alpha val="40000"/>
                    </a:prstClr>
                  </a:outerShdw>
                </a:effectLst>
              </a:rPr>
              <a:t>The </a:t>
            </a:r>
            <a:r>
              <a:rPr lang="en-US" dirty="0" err="1">
                <a:solidFill>
                  <a:srgbClr val="FF0000"/>
                </a:solidFill>
                <a:effectLst>
                  <a:outerShdw blurRad="50800" dist="38100" dir="2700000" algn="tl" rotWithShape="0">
                    <a:prstClr val="black">
                      <a:alpha val="40000"/>
                    </a:prstClr>
                  </a:outerShdw>
                </a:effectLst>
              </a:rPr>
              <a:t>n</a:t>
            </a:r>
            <a:r>
              <a:rPr lang="en-US" dirty="0" err="1">
                <a:solidFill>
                  <a:schemeClr val="accent1">
                    <a:lumMod val="50000"/>
                  </a:schemeClr>
                </a:solidFill>
                <a:effectLst>
                  <a:outerShdw blurRad="50800" dist="38100" dir="2700000" algn="tl" rotWithShape="0">
                    <a:prstClr val="black">
                      <a:alpha val="40000"/>
                    </a:prstClr>
                  </a:outerShdw>
                </a:effectLst>
              </a:rPr>
              <a:t>_TOF</a:t>
            </a:r>
            <a:br>
              <a:rPr lang="en-US" dirty="0">
                <a:solidFill>
                  <a:schemeClr val="accent1">
                    <a:lumMod val="50000"/>
                  </a:schemeClr>
                </a:solidFill>
                <a:effectLst>
                  <a:outerShdw blurRad="50800" dist="38100" dir="2700000" algn="tl" rotWithShape="0">
                    <a:prstClr val="black">
                      <a:alpha val="40000"/>
                    </a:prstClr>
                  </a:outerShdw>
                </a:effectLst>
              </a:rPr>
            </a:br>
            <a:r>
              <a:rPr lang="en-US" dirty="0">
                <a:solidFill>
                  <a:schemeClr val="accent1">
                    <a:lumMod val="50000"/>
                  </a:schemeClr>
                </a:solidFill>
                <a:effectLst>
                  <a:outerShdw blurRad="50800" dist="38100" dir="2700000" algn="tl" rotWithShape="0">
                    <a:prstClr val="black">
                      <a:alpha val="40000"/>
                    </a:prstClr>
                  </a:outerShdw>
                </a:effectLst>
              </a:rPr>
              <a:t>Collaboration</a:t>
            </a:r>
          </a:p>
        </p:txBody>
      </p:sp>
      <p:pic>
        <p:nvPicPr>
          <p:cNvPr id="13" name="Picture 12">
            <a:extLst>
              <a:ext uri="{FF2B5EF4-FFF2-40B4-BE49-F238E27FC236}">
                <a16:creationId xmlns:a16="http://schemas.microsoft.com/office/drawing/2014/main" id="{D7F59B64-A14F-80FB-4F93-E0DD434E7BEC}"/>
              </a:ext>
            </a:extLst>
          </p:cNvPr>
          <p:cNvPicPr>
            <a:picLocks noChangeAspect="1"/>
          </p:cNvPicPr>
          <p:nvPr/>
        </p:nvPicPr>
        <p:blipFill rotWithShape="1">
          <a:blip r:embed="rId3"/>
          <a:srcRect l="5833" r="9988" b="9834"/>
          <a:stretch/>
        </p:blipFill>
        <p:spPr>
          <a:xfrm>
            <a:off x="838199" y="378372"/>
            <a:ext cx="8330769" cy="6313158"/>
          </a:xfrm>
          <a:prstGeom prst="rect">
            <a:avLst/>
          </a:prstGeom>
        </p:spPr>
      </p:pic>
      <p:pic>
        <p:nvPicPr>
          <p:cNvPr id="2" name="Picture 2" descr="CERN | Qualia Analytics">
            <a:extLst>
              <a:ext uri="{FF2B5EF4-FFF2-40B4-BE49-F238E27FC236}">
                <a16:creationId xmlns:a16="http://schemas.microsoft.com/office/drawing/2014/main" id="{AFBC5AFE-7492-85F5-3F27-74FA5365B9F2}"/>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82488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DA1843-23AD-DC44-A942-0DE72F523126}"/>
              </a:ext>
            </a:extLst>
          </p:cNvPr>
          <p:cNvPicPr>
            <a:picLocks noChangeAspect="1"/>
          </p:cNvPicPr>
          <p:nvPr/>
        </p:nvPicPr>
        <p:blipFill>
          <a:blip r:embed="rId3"/>
          <a:stretch>
            <a:fillRect/>
          </a:stretch>
        </p:blipFill>
        <p:spPr>
          <a:xfrm>
            <a:off x="991427" y="5656299"/>
            <a:ext cx="1720242" cy="1201701"/>
          </a:xfrm>
          <a:prstGeom prst="rect">
            <a:avLst/>
          </a:prstGeom>
        </p:spPr>
      </p:pic>
      <p:sp>
        <p:nvSpPr>
          <p:cNvPr id="3" name="TextBox 2">
            <a:extLst>
              <a:ext uri="{FF2B5EF4-FFF2-40B4-BE49-F238E27FC236}">
                <a16:creationId xmlns:a16="http://schemas.microsoft.com/office/drawing/2014/main" id="{5C242CC7-7DA8-1544-B624-5F4A7EA0AF64}"/>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50A21C71-E538-D25B-07D3-F9792AA50106}"/>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D8B01E81-094F-A2CB-D486-FC6AF459CABB}"/>
              </a:ext>
            </a:extLst>
          </p:cNvPr>
          <p:cNvPicPr>
            <a:picLocks noChangeAspect="1"/>
          </p:cNvPicPr>
          <p:nvPr/>
        </p:nvPicPr>
        <p:blipFill rotWithShape="1">
          <a:blip r:embed="rId5"/>
          <a:srcRect b="3774"/>
          <a:stretch/>
        </p:blipFill>
        <p:spPr>
          <a:xfrm>
            <a:off x="7498861" y="96804"/>
            <a:ext cx="4486423" cy="6732658"/>
          </a:xfrm>
          <a:prstGeom prst="rect">
            <a:avLst/>
          </a:prstGeom>
        </p:spPr>
      </p:pic>
      <p:sp>
        <p:nvSpPr>
          <p:cNvPr id="10" name="TextBox 9">
            <a:extLst>
              <a:ext uri="{FF2B5EF4-FFF2-40B4-BE49-F238E27FC236}">
                <a16:creationId xmlns:a16="http://schemas.microsoft.com/office/drawing/2014/main" id="{244D021C-3911-D857-7EE3-0140B87E2725}"/>
              </a:ext>
            </a:extLst>
          </p:cNvPr>
          <p:cNvSpPr txBox="1"/>
          <p:nvPr/>
        </p:nvSpPr>
        <p:spPr>
          <a:xfrm>
            <a:off x="602979" y="3504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The n_TOF Collaboration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11" name="TextBox 10">
            <a:extLst>
              <a:ext uri="{FF2B5EF4-FFF2-40B4-BE49-F238E27FC236}">
                <a16:creationId xmlns:a16="http://schemas.microsoft.com/office/drawing/2014/main" id="{5DC59EA3-CA6A-8DFE-A46F-C1A71A7202FF}"/>
              </a:ext>
            </a:extLst>
          </p:cNvPr>
          <p:cNvSpPr txBox="1"/>
          <p:nvPr/>
        </p:nvSpPr>
        <p:spPr>
          <a:xfrm>
            <a:off x="340508" y="2675888"/>
            <a:ext cx="5755492" cy="2677656"/>
          </a:xfrm>
          <a:prstGeom prst="rect">
            <a:avLst/>
          </a:prstGeom>
          <a:noFill/>
        </p:spPr>
        <p:txBody>
          <a:bodyPr wrap="square" rtlCol="0">
            <a:spAutoFit/>
          </a:bodyPr>
          <a:lstStyle/>
          <a:p>
            <a:r>
              <a:rPr lang="en-US" sz="2400" b="1" dirty="0"/>
              <a:t>The Executive Committee</a:t>
            </a:r>
          </a:p>
          <a:p>
            <a:endParaRPr lang="en-US" dirty="0"/>
          </a:p>
          <a:p>
            <a:r>
              <a:rPr lang="en-US" dirty="0"/>
              <a:t>A Mengoni, ENEA and INFN, Bologna – Spokesperson</a:t>
            </a:r>
          </a:p>
          <a:p>
            <a:r>
              <a:rPr lang="en-US" dirty="0"/>
              <a:t>E Gonzales, CIEMAT, Madrid</a:t>
            </a:r>
          </a:p>
          <a:p>
            <a:r>
              <a:rPr lang="en-US" dirty="0"/>
              <a:t>R </a:t>
            </a:r>
            <a:r>
              <a:rPr lang="en-US" dirty="0" err="1"/>
              <a:t>Vlastou</a:t>
            </a:r>
            <a:r>
              <a:rPr lang="en-US" dirty="0"/>
              <a:t>, NTUA, Athens</a:t>
            </a:r>
          </a:p>
          <a:p>
            <a:r>
              <a:rPr lang="en-US" dirty="0"/>
              <a:t>F </a:t>
            </a:r>
            <a:r>
              <a:rPr lang="en-US" dirty="0" err="1"/>
              <a:t>Gunsing</a:t>
            </a:r>
            <a:r>
              <a:rPr lang="en-US" dirty="0"/>
              <a:t>, CEA, </a:t>
            </a:r>
            <a:r>
              <a:rPr lang="en-US" dirty="0" err="1"/>
              <a:t>Saclay</a:t>
            </a:r>
            <a:endParaRPr lang="en-US" dirty="0"/>
          </a:p>
          <a:p>
            <a:r>
              <a:rPr lang="en-US" dirty="0"/>
              <a:t>N Colonna, INFN Bari</a:t>
            </a:r>
          </a:p>
          <a:p>
            <a:r>
              <a:rPr lang="en-US" dirty="0"/>
              <a:t>R </a:t>
            </a:r>
            <a:r>
              <a:rPr lang="en-US" dirty="0" err="1"/>
              <a:t>Reifarth</a:t>
            </a:r>
            <a:r>
              <a:rPr lang="en-US" dirty="0"/>
              <a:t>, Goethe-Universität, Frankfurt</a:t>
            </a:r>
          </a:p>
          <a:p>
            <a:r>
              <a:rPr lang="en-US" dirty="0"/>
              <a:t>E </a:t>
            </a:r>
            <a:r>
              <a:rPr lang="en-US" dirty="0" err="1"/>
              <a:t>Chiaveri</a:t>
            </a:r>
            <a:r>
              <a:rPr lang="en-US" dirty="0"/>
              <a:t>, CERN and University of Manchester (former SP)     </a:t>
            </a:r>
          </a:p>
        </p:txBody>
      </p:sp>
    </p:spTree>
    <p:extLst>
      <p:ext uri="{BB962C8B-B14F-4D97-AF65-F5344CB8AC3E}">
        <p14:creationId xmlns:p14="http://schemas.microsoft.com/office/powerpoint/2010/main" val="17073599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4E6B023-3E4F-4C4A-889B-D2E36B8FD2A0}"/>
              </a:ext>
            </a:extLst>
          </p:cNvPr>
          <p:cNvPicPr>
            <a:picLocks noChangeAspect="1"/>
          </p:cNvPicPr>
          <p:nvPr/>
        </p:nvPicPr>
        <p:blipFill>
          <a:blip r:embed="rId2"/>
          <a:stretch>
            <a:fillRect/>
          </a:stretch>
        </p:blipFill>
        <p:spPr>
          <a:xfrm>
            <a:off x="10739023" y="5815577"/>
            <a:ext cx="1449696" cy="1012706"/>
          </a:xfrm>
          <a:prstGeom prst="rect">
            <a:avLst/>
          </a:prstGeom>
        </p:spPr>
      </p:pic>
      <p:sp>
        <p:nvSpPr>
          <p:cNvPr id="3" name="Slide Number Placeholder 2">
            <a:extLst>
              <a:ext uri="{FF2B5EF4-FFF2-40B4-BE49-F238E27FC236}">
                <a16:creationId xmlns:a16="http://schemas.microsoft.com/office/drawing/2014/main" id="{F938DDBE-41A2-D24C-80DE-0A599A1C197A}"/>
              </a:ext>
            </a:extLst>
          </p:cNvPr>
          <p:cNvSpPr>
            <a:spLocks noGrp="1"/>
          </p:cNvSpPr>
          <p:nvPr>
            <p:ph type="sldNum" sz="quarter" idx="12"/>
          </p:nvPr>
        </p:nvSpPr>
        <p:spPr/>
        <p:txBody>
          <a:bodyPr/>
          <a:lstStyle/>
          <a:p>
            <a:fld id="{2E8D5FEC-7371-BC4F-B41C-B95A0CCB68ED}" type="slidenum">
              <a:rPr lang="it-IT" smtClean="0"/>
              <a:t>32</a:t>
            </a:fld>
            <a:endParaRPr lang="it-IT"/>
          </a:p>
        </p:txBody>
      </p:sp>
      <p:sp>
        <p:nvSpPr>
          <p:cNvPr id="12" name="Title 1">
            <a:extLst>
              <a:ext uri="{FF2B5EF4-FFF2-40B4-BE49-F238E27FC236}">
                <a16:creationId xmlns:a16="http://schemas.microsoft.com/office/drawing/2014/main" id="{026DF33F-A765-3A41-ACCF-C3C30926CFF1}"/>
              </a:ext>
            </a:extLst>
          </p:cNvPr>
          <p:cNvSpPr>
            <a:spLocks noGrp="1"/>
          </p:cNvSpPr>
          <p:nvPr>
            <p:ph type="title"/>
          </p:nvPr>
        </p:nvSpPr>
        <p:spPr>
          <a:xfrm>
            <a:off x="8741979" y="2390207"/>
            <a:ext cx="3355428" cy="1311128"/>
          </a:xfrm>
        </p:spPr>
        <p:txBody>
          <a:bodyPr wrap="square" anchor="t">
            <a:spAutoFit/>
          </a:bodyPr>
          <a:lstStyle/>
          <a:p>
            <a:r>
              <a:rPr lang="en-US" dirty="0">
                <a:solidFill>
                  <a:schemeClr val="accent1">
                    <a:lumMod val="50000"/>
                  </a:schemeClr>
                </a:solidFill>
                <a:effectLst>
                  <a:outerShdw blurRad="50800" dist="38100" dir="2700000" algn="tl" rotWithShape="0">
                    <a:prstClr val="black">
                      <a:alpha val="40000"/>
                    </a:prstClr>
                  </a:outerShdw>
                </a:effectLst>
              </a:rPr>
              <a:t>The </a:t>
            </a:r>
            <a:r>
              <a:rPr lang="en-US" dirty="0" err="1">
                <a:solidFill>
                  <a:srgbClr val="FF0000"/>
                </a:solidFill>
                <a:effectLst>
                  <a:outerShdw blurRad="50800" dist="38100" dir="2700000" algn="tl" rotWithShape="0">
                    <a:prstClr val="black">
                      <a:alpha val="40000"/>
                    </a:prstClr>
                  </a:outerShdw>
                </a:effectLst>
              </a:rPr>
              <a:t>n</a:t>
            </a:r>
            <a:r>
              <a:rPr lang="en-US" dirty="0" err="1">
                <a:solidFill>
                  <a:schemeClr val="accent1">
                    <a:lumMod val="50000"/>
                  </a:schemeClr>
                </a:solidFill>
                <a:effectLst>
                  <a:outerShdw blurRad="50800" dist="38100" dir="2700000" algn="tl" rotWithShape="0">
                    <a:prstClr val="black">
                      <a:alpha val="40000"/>
                    </a:prstClr>
                  </a:outerShdw>
                </a:effectLst>
              </a:rPr>
              <a:t>_TOF</a:t>
            </a:r>
            <a:br>
              <a:rPr lang="en-US" dirty="0">
                <a:solidFill>
                  <a:schemeClr val="accent1">
                    <a:lumMod val="50000"/>
                  </a:schemeClr>
                </a:solidFill>
                <a:effectLst>
                  <a:outerShdw blurRad="50800" dist="38100" dir="2700000" algn="tl" rotWithShape="0">
                    <a:prstClr val="black">
                      <a:alpha val="40000"/>
                    </a:prstClr>
                  </a:outerShdw>
                </a:effectLst>
              </a:rPr>
            </a:br>
            <a:r>
              <a:rPr lang="en-US" dirty="0">
                <a:solidFill>
                  <a:schemeClr val="accent1">
                    <a:lumMod val="50000"/>
                  </a:schemeClr>
                </a:solidFill>
                <a:effectLst>
                  <a:outerShdw blurRad="50800" dist="38100" dir="2700000" algn="tl" rotWithShape="0">
                    <a:prstClr val="black">
                      <a:alpha val="40000"/>
                    </a:prstClr>
                  </a:outerShdw>
                </a:effectLst>
              </a:rPr>
              <a:t>Collaboration</a:t>
            </a:r>
          </a:p>
        </p:txBody>
      </p:sp>
      <p:pic>
        <p:nvPicPr>
          <p:cNvPr id="2" name="Picture 1">
            <a:extLst>
              <a:ext uri="{FF2B5EF4-FFF2-40B4-BE49-F238E27FC236}">
                <a16:creationId xmlns:a16="http://schemas.microsoft.com/office/drawing/2014/main" id="{BA47A5DC-8135-CE82-2D89-C644C0C5098A}"/>
              </a:ext>
            </a:extLst>
          </p:cNvPr>
          <p:cNvPicPr>
            <a:picLocks noChangeAspect="1"/>
          </p:cNvPicPr>
          <p:nvPr/>
        </p:nvPicPr>
        <p:blipFill rotWithShape="1">
          <a:blip r:embed="rId3"/>
          <a:srcRect l="9167" t="7356" r="19023" b="24598"/>
          <a:stretch/>
        </p:blipFill>
        <p:spPr>
          <a:xfrm>
            <a:off x="1357878" y="106139"/>
            <a:ext cx="4916797" cy="6585392"/>
          </a:xfrm>
          <a:prstGeom prst="rect">
            <a:avLst/>
          </a:prstGeom>
        </p:spPr>
      </p:pic>
      <p:pic>
        <p:nvPicPr>
          <p:cNvPr id="6" name="Picture 2" descr="CERN | Qualia Analytics">
            <a:extLst>
              <a:ext uri="{FF2B5EF4-FFF2-40B4-BE49-F238E27FC236}">
                <a16:creationId xmlns:a16="http://schemas.microsoft.com/office/drawing/2014/main" id="{9E8DEDF1-FB5E-1BDA-9C60-83B56F2175B5}"/>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46655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DA1843-23AD-DC44-A942-0DE72F523126}"/>
              </a:ext>
            </a:extLst>
          </p:cNvPr>
          <p:cNvPicPr>
            <a:picLocks noChangeAspect="1"/>
          </p:cNvPicPr>
          <p:nvPr/>
        </p:nvPicPr>
        <p:blipFill>
          <a:blip r:embed="rId3"/>
          <a:stretch>
            <a:fillRect/>
          </a:stretch>
        </p:blipFill>
        <p:spPr>
          <a:xfrm>
            <a:off x="10739023" y="5815577"/>
            <a:ext cx="1449696" cy="1012707"/>
          </a:xfrm>
          <a:prstGeom prst="rect">
            <a:avLst/>
          </a:prstGeom>
        </p:spPr>
      </p:pic>
      <p:sp>
        <p:nvSpPr>
          <p:cNvPr id="2" name="TextBox 1">
            <a:extLst>
              <a:ext uri="{FF2B5EF4-FFF2-40B4-BE49-F238E27FC236}">
                <a16:creationId xmlns:a16="http://schemas.microsoft.com/office/drawing/2014/main" id="{D45B851F-CD87-254B-B7C1-665327D693ED}"/>
              </a:ext>
            </a:extLst>
          </p:cNvPr>
          <p:cNvSpPr txBox="1"/>
          <p:nvPr/>
        </p:nvSpPr>
        <p:spPr>
          <a:xfrm>
            <a:off x="8313291" y="6321930"/>
            <a:ext cx="2108013" cy="369332"/>
          </a:xfrm>
          <a:prstGeom prst="rect">
            <a:avLst/>
          </a:prstGeom>
          <a:noFill/>
        </p:spPr>
        <p:txBody>
          <a:bodyPr wrap="none" rtlCol="0">
            <a:spAutoFit/>
          </a:bodyPr>
          <a:lstStyle/>
          <a:p>
            <a:r>
              <a:rPr lang="en-US" dirty="0" err="1"/>
              <a:t>www.cern.ch</a:t>
            </a:r>
            <a:r>
              <a:rPr lang="en-US" dirty="0"/>
              <a:t>/</a:t>
            </a:r>
            <a:r>
              <a:rPr lang="en-US" dirty="0" err="1"/>
              <a:t>n_TOF</a:t>
            </a:r>
            <a:endParaRPr lang="en-US" dirty="0"/>
          </a:p>
        </p:txBody>
      </p:sp>
      <p:sp>
        <p:nvSpPr>
          <p:cNvPr id="3" name="TextBox 2">
            <a:extLst>
              <a:ext uri="{FF2B5EF4-FFF2-40B4-BE49-F238E27FC236}">
                <a16:creationId xmlns:a16="http://schemas.microsoft.com/office/drawing/2014/main" id="{5C242CC7-7DA8-1544-B624-5F4A7EA0AF64}"/>
              </a:ext>
            </a:extLst>
          </p:cNvPr>
          <p:cNvSpPr txBox="1"/>
          <p:nvPr/>
        </p:nvSpPr>
        <p:spPr>
          <a:xfrm>
            <a:off x="1881817" y="331304"/>
            <a:ext cx="184731" cy="369332"/>
          </a:xfrm>
          <a:prstGeom prst="rect">
            <a:avLst/>
          </a:prstGeom>
          <a:noFill/>
        </p:spPr>
        <p:txBody>
          <a:bodyPr wrap="none" rtlCol="0">
            <a:spAutoFit/>
          </a:bodyPr>
          <a:lstStyle/>
          <a:p>
            <a:endParaRPr lang="en-IT" dirty="0"/>
          </a:p>
        </p:txBody>
      </p:sp>
      <p:sp>
        <p:nvSpPr>
          <p:cNvPr id="5" name="TextBox 4">
            <a:extLst>
              <a:ext uri="{FF2B5EF4-FFF2-40B4-BE49-F238E27FC236}">
                <a16:creationId xmlns:a16="http://schemas.microsoft.com/office/drawing/2014/main" id="{99E4E66F-0540-844D-92D3-706004C64B1B}"/>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endParaRPr lang="en-IT" sz="4400" dirty="0">
              <a:effectLst>
                <a:outerShdw blurRad="50800" dist="38100" dir="2700000" algn="tl" rotWithShape="0">
                  <a:prstClr val="black">
                    <a:alpha val="40000"/>
                  </a:prstClr>
                </a:outerShdw>
              </a:effectLst>
              <a:latin typeface="+mj-lt"/>
            </a:endParaRPr>
          </a:p>
        </p:txBody>
      </p:sp>
      <p:sp>
        <p:nvSpPr>
          <p:cNvPr id="8" name="TextBox 7">
            <a:extLst>
              <a:ext uri="{FF2B5EF4-FFF2-40B4-BE49-F238E27FC236}">
                <a16:creationId xmlns:a16="http://schemas.microsoft.com/office/drawing/2014/main" id="{A2A248B2-7AB2-463F-A1E0-514EB2F001D2}"/>
              </a:ext>
            </a:extLst>
          </p:cNvPr>
          <p:cNvSpPr txBox="1"/>
          <p:nvPr/>
        </p:nvSpPr>
        <p:spPr>
          <a:xfrm>
            <a:off x="8960276" y="962839"/>
            <a:ext cx="3177408" cy="369332"/>
          </a:xfrm>
          <a:prstGeom prst="rect">
            <a:avLst/>
          </a:prstGeom>
          <a:noFill/>
        </p:spPr>
        <p:txBody>
          <a:bodyPr wrap="none" rtlCol="0">
            <a:spAutoFit/>
          </a:bodyPr>
          <a:lstStyle/>
          <a:p>
            <a:r>
              <a:rPr lang="en-US" dirty="0">
                <a:solidFill>
                  <a:schemeClr val="bg2">
                    <a:lumMod val="75000"/>
                  </a:schemeClr>
                </a:solidFill>
              </a:rPr>
              <a:t>Valencia, 22-24 November 2023</a:t>
            </a:r>
            <a:endParaRPr lang="en-GB" dirty="0">
              <a:solidFill>
                <a:schemeClr val="bg2">
                  <a:lumMod val="75000"/>
                </a:schemeClr>
              </a:solidFill>
            </a:endParaRPr>
          </a:p>
        </p:txBody>
      </p:sp>
      <p:pic>
        <p:nvPicPr>
          <p:cNvPr id="9" name="Picture 2" descr="CERN | Qualia Analytics">
            <a:extLst>
              <a:ext uri="{FF2B5EF4-FFF2-40B4-BE49-F238E27FC236}">
                <a16:creationId xmlns:a16="http://schemas.microsoft.com/office/drawing/2014/main" id="{50A21C71-E538-D25B-07D3-F9792AA50106}"/>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E5A6430-FC98-B510-941A-E841D3CBAE26}"/>
              </a:ext>
            </a:extLst>
          </p:cNvPr>
          <p:cNvSpPr txBox="1"/>
          <p:nvPr/>
        </p:nvSpPr>
        <p:spPr>
          <a:xfrm>
            <a:off x="602979" y="3504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The end</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2050" name="Picture 2">
            <a:extLst>
              <a:ext uri="{FF2B5EF4-FFF2-40B4-BE49-F238E27FC236}">
                <a16:creationId xmlns:a16="http://schemas.microsoft.com/office/drawing/2014/main" id="{3212CCA2-EE49-11B6-DC10-7C83651E913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5109" b="22758"/>
          <a:stretch/>
        </p:blipFill>
        <p:spPr bwMode="auto">
          <a:xfrm>
            <a:off x="1369734" y="1375145"/>
            <a:ext cx="9144000" cy="4946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3755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DA1843-23AD-DC44-A942-0DE72F523126}"/>
              </a:ext>
            </a:extLst>
          </p:cNvPr>
          <p:cNvPicPr>
            <a:picLocks noChangeAspect="1"/>
          </p:cNvPicPr>
          <p:nvPr/>
        </p:nvPicPr>
        <p:blipFill>
          <a:blip r:embed="rId3"/>
          <a:stretch>
            <a:fillRect/>
          </a:stretch>
        </p:blipFill>
        <p:spPr>
          <a:xfrm>
            <a:off x="10739023" y="5815577"/>
            <a:ext cx="1449696" cy="1012707"/>
          </a:xfrm>
          <a:prstGeom prst="rect">
            <a:avLst/>
          </a:prstGeom>
        </p:spPr>
      </p:pic>
      <p:sp>
        <p:nvSpPr>
          <p:cNvPr id="3" name="TextBox 2">
            <a:extLst>
              <a:ext uri="{FF2B5EF4-FFF2-40B4-BE49-F238E27FC236}">
                <a16:creationId xmlns:a16="http://schemas.microsoft.com/office/drawing/2014/main" id="{5C242CC7-7DA8-1544-B624-5F4A7EA0AF64}"/>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50A21C71-E538-D25B-07D3-F9792AA50106}"/>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2188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242CC7-7DA8-1544-B624-5F4A7EA0AF64}"/>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50A21C71-E538-D25B-07D3-F9792AA50106}"/>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273AD1A8-0A06-570B-2606-A6B97FD1826B}"/>
              </a:ext>
            </a:extLst>
          </p:cNvPr>
          <p:cNvPicPr>
            <a:picLocks noChangeAspect="1"/>
          </p:cNvPicPr>
          <p:nvPr/>
        </p:nvPicPr>
        <p:blipFill>
          <a:blip r:embed="rId4"/>
          <a:stretch>
            <a:fillRect/>
          </a:stretch>
        </p:blipFill>
        <p:spPr>
          <a:xfrm>
            <a:off x="4246180" y="462600"/>
            <a:ext cx="7772400" cy="6229786"/>
          </a:xfrm>
          <a:prstGeom prst="rect">
            <a:avLst/>
          </a:prstGeom>
        </p:spPr>
      </p:pic>
      <p:pic>
        <p:nvPicPr>
          <p:cNvPr id="4" name="Picture 3">
            <a:extLst>
              <a:ext uri="{FF2B5EF4-FFF2-40B4-BE49-F238E27FC236}">
                <a16:creationId xmlns:a16="http://schemas.microsoft.com/office/drawing/2014/main" id="{93DA1843-23AD-DC44-A942-0DE72F523126}"/>
              </a:ext>
            </a:extLst>
          </p:cNvPr>
          <p:cNvPicPr>
            <a:picLocks noChangeAspect="1"/>
          </p:cNvPicPr>
          <p:nvPr/>
        </p:nvPicPr>
        <p:blipFill>
          <a:blip r:embed="rId5"/>
          <a:stretch>
            <a:fillRect/>
          </a:stretch>
        </p:blipFill>
        <p:spPr>
          <a:xfrm>
            <a:off x="10739023" y="5815577"/>
            <a:ext cx="1449696" cy="1012707"/>
          </a:xfrm>
          <a:prstGeom prst="rect">
            <a:avLst/>
          </a:prstGeom>
        </p:spPr>
      </p:pic>
      <p:sp>
        <p:nvSpPr>
          <p:cNvPr id="5" name="TextBox 4">
            <a:extLst>
              <a:ext uri="{FF2B5EF4-FFF2-40B4-BE49-F238E27FC236}">
                <a16:creationId xmlns:a16="http://schemas.microsoft.com/office/drawing/2014/main" id="{99B8762D-E0B9-E7B4-2E75-27722D352CEA}"/>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241</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Am(n,𝛾)</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6" name="TextBox 5">
            <a:extLst>
              <a:ext uri="{FF2B5EF4-FFF2-40B4-BE49-F238E27FC236}">
                <a16:creationId xmlns:a16="http://schemas.microsoft.com/office/drawing/2014/main" id="{09BF416E-65DF-1F40-89F9-459A717A7D6D}"/>
              </a:ext>
            </a:extLst>
          </p:cNvPr>
          <p:cNvSpPr txBox="1"/>
          <p:nvPr/>
        </p:nvSpPr>
        <p:spPr>
          <a:xfrm>
            <a:off x="173420" y="1446204"/>
            <a:ext cx="4713890" cy="3539430"/>
          </a:xfrm>
          <a:prstGeom prst="rect">
            <a:avLst/>
          </a:prstGeom>
          <a:noFill/>
        </p:spPr>
        <p:txBody>
          <a:bodyPr wrap="square" rtlCol="0">
            <a:spAutoFit/>
          </a:bodyPr>
          <a:lstStyle/>
          <a:p>
            <a:pPr algn="just"/>
            <a:r>
              <a:rPr lang="en-US" sz="1600" dirty="0"/>
              <a:t>The results in the resolved resonance range bring new constraints to evaluations below 150 eV and the energy upper limit was extended from 150 to 320 eV with a total of 172 new resonances not present in current evaluations. </a:t>
            </a:r>
          </a:p>
          <a:p>
            <a:pPr algn="just"/>
            <a:endParaRPr lang="en-US" sz="1600" dirty="0"/>
          </a:p>
          <a:p>
            <a:pPr algn="just"/>
            <a:r>
              <a:rPr lang="en-US" sz="1600" dirty="0"/>
              <a:t>The thermal capture cross section was found to be </a:t>
            </a:r>
            <a:r>
              <a:rPr lang="el-GR" sz="1600" dirty="0"/>
              <a:t>σ</a:t>
            </a:r>
            <a:r>
              <a:rPr lang="en-US" sz="1600" baseline="-25000" dirty="0" err="1"/>
              <a:t>th</a:t>
            </a:r>
            <a:r>
              <a:rPr lang="en-US" sz="1600" dirty="0"/>
              <a:t>= 678 ± 68 b, which is in good agreement with evaluations and most previous measurements. </a:t>
            </a:r>
          </a:p>
          <a:p>
            <a:pPr algn="just"/>
            <a:endParaRPr lang="en-US" sz="1600" dirty="0"/>
          </a:p>
          <a:p>
            <a:pPr algn="just"/>
            <a:r>
              <a:rPr lang="en-US" sz="1600" dirty="0"/>
              <a:t>The capture cross section in the unresolved resonance region was extracted in the remaining  energy range up  to 150 keV and found to be larger than current evaluations and previous measurements.</a:t>
            </a:r>
          </a:p>
        </p:txBody>
      </p:sp>
      <p:pic>
        <p:nvPicPr>
          <p:cNvPr id="1026" name="Picture 2" descr="CEA">
            <a:extLst>
              <a:ext uri="{FF2B5EF4-FFF2-40B4-BE49-F238E27FC236}">
                <a16:creationId xmlns:a16="http://schemas.microsoft.com/office/drawing/2014/main" id="{9D622D6B-191D-42BF-E129-3ECCEA3CDB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61928" y="4675794"/>
            <a:ext cx="1003885" cy="1003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59387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242CC7-7DA8-1544-B624-5F4A7EA0AF64}"/>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50A21C71-E538-D25B-07D3-F9792AA50106}"/>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273AD1A8-0A06-570B-2606-A6B97FD1826B}"/>
              </a:ext>
            </a:extLst>
          </p:cNvPr>
          <p:cNvPicPr>
            <a:picLocks noChangeAspect="1"/>
          </p:cNvPicPr>
          <p:nvPr/>
        </p:nvPicPr>
        <p:blipFill>
          <a:blip r:embed="rId4"/>
          <a:stretch>
            <a:fillRect/>
          </a:stretch>
        </p:blipFill>
        <p:spPr>
          <a:xfrm>
            <a:off x="4246180" y="462600"/>
            <a:ext cx="7772400" cy="6229786"/>
          </a:xfrm>
          <a:prstGeom prst="rect">
            <a:avLst/>
          </a:prstGeom>
        </p:spPr>
      </p:pic>
      <p:pic>
        <p:nvPicPr>
          <p:cNvPr id="4" name="Picture 3">
            <a:extLst>
              <a:ext uri="{FF2B5EF4-FFF2-40B4-BE49-F238E27FC236}">
                <a16:creationId xmlns:a16="http://schemas.microsoft.com/office/drawing/2014/main" id="{93DA1843-23AD-DC44-A942-0DE72F523126}"/>
              </a:ext>
            </a:extLst>
          </p:cNvPr>
          <p:cNvPicPr>
            <a:picLocks noChangeAspect="1"/>
          </p:cNvPicPr>
          <p:nvPr/>
        </p:nvPicPr>
        <p:blipFill>
          <a:blip r:embed="rId5"/>
          <a:stretch>
            <a:fillRect/>
          </a:stretch>
        </p:blipFill>
        <p:spPr>
          <a:xfrm>
            <a:off x="10739023" y="5815577"/>
            <a:ext cx="1449696" cy="1012707"/>
          </a:xfrm>
          <a:prstGeom prst="rect">
            <a:avLst/>
          </a:prstGeom>
        </p:spPr>
      </p:pic>
      <p:sp>
        <p:nvSpPr>
          <p:cNvPr id="5" name="TextBox 4">
            <a:extLst>
              <a:ext uri="{FF2B5EF4-FFF2-40B4-BE49-F238E27FC236}">
                <a16:creationId xmlns:a16="http://schemas.microsoft.com/office/drawing/2014/main" id="{99B8762D-E0B9-E7B4-2E75-27722D352CEA}"/>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241</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Am(n,𝛾)</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6" name="TextBox 5">
            <a:extLst>
              <a:ext uri="{FF2B5EF4-FFF2-40B4-BE49-F238E27FC236}">
                <a16:creationId xmlns:a16="http://schemas.microsoft.com/office/drawing/2014/main" id="{09BF416E-65DF-1F40-89F9-459A717A7D6D}"/>
              </a:ext>
            </a:extLst>
          </p:cNvPr>
          <p:cNvSpPr txBox="1"/>
          <p:nvPr/>
        </p:nvSpPr>
        <p:spPr>
          <a:xfrm>
            <a:off x="173420" y="1446204"/>
            <a:ext cx="4713890" cy="3539430"/>
          </a:xfrm>
          <a:prstGeom prst="rect">
            <a:avLst/>
          </a:prstGeom>
          <a:noFill/>
        </p:spPr>
        <p:txBody>
          <a:bodyPr wrap="square" rtlCol="0">
            <a:spAutoFit/>
          </a:bodyPr>
          <a:lstStyle/>
          <a:p>
            <a:pPr algn="just"/>
            <a:r>
              <a:rPr lang="en-US" sz="1600" dirty="0"/>
              <a:t>The results in the resolved resonance range bring new constraints to evaluations below 150 eV and the energy upper limit was extended from 150 to 320 eV with a total of 172 new resonances not present in current evaluations. </a:t>
            </a:r>
          </a:p>
          <a:p>
            <a:pPr algn="just"/>
            <a:endParaRPr lang="en-US" sz="1600" dirty="0"/>
          </a:p>
          <a:p>
            <a:pPr algn="just"/>
            <a:r>
              <a:rPr lang="en-US" sz="1600" dirty="0"/>
              <a:t>The thermal capture cross section was found to be </a:t>
            </a:r>
            <a:r>
              <a:rPr lang="el-GR" sz="1600" dirty="0"/>
              <a:t>σ</a:t>
            </a:r>
            <a:r>
              <a:rPr lang="en-US" sz="1600" baseline="-25000" dirty="0" err="1"/>
              <a:t>th</a:t>
            </a:r>
            <a:r>
              <a:rPr lang="en-US" sz="1600" dirty="0"/>
              <a:t>= 678 ± 68 b, which is in good agreement with evaluations and most previous measurements. </a:t>
            </a:r>
          </a:p>
          <a:p>
            <a:pPr algn="just"/>
            <a:endParaRPr lang="en-US" sz="1600" dirty="0"/>
          </a:p>
          <a:p>
            <a:pPr algn="just"/>
            <a:r>
              <a:rPr lang="en-US" sz="1600" dirty="0"/>
              <a:t>The capture cross section in the unresolved resonance region was extracted in the remaining  energy range up  to 150 keV and found to be larger than current evaluations and previous measurements.</a:t>
            </a:r>
          </a:p>
        </p:txBody>
      </p:sp>
      <p:pic>
        <p:nvPicPr>
          <p:cNvPr id="8" name="Picture 7" descr="A screenshot of a computer&#10;&#10;Description automatically generated">
            <a:extLst>
              <a:ext uri="{FF2B5EF4-FFF2-40B4-BE49-F238E27FC236}">
                <a16:creationId xmlns:a16="http://schemas.microsoft.com/office/drawing/2014/main" id="{6CA9B681-358B-F581-BE94-FB72FD91C5A6}"/>
              </a:ext>
            </a:extLst>
          </p:cNvPr>
          <p:cNvPicPr>
            <a:picLocks noChangeAspect="1"/>
          </p:cNvPicPr>
          <p:nvPr/>
        </p:nvPicPr>
        <p:blipFill>
          <a:blip r:embed="rId6"/>
          <a:stretch>
            <a:fillRect/>
          </a:stretch>
        </p:blipFill>
        <p:spPr>
          <a:xfrm rot="19800000">
            <a:off x="0" y="462601"/>
            <a:ext cx="12136862" cy="3441796"/>
          </a:xfrm>
          <a:prstGeom prst="rect">
            <a:avLst/>
          </a:prstGeom>
        </p:spPr>
      </p:pic>
      <p:pic>
        <p:nvPicPr>
          <p:cNvPr id="7" name="Picture 2" descr="CEA">
            <a:extLst>
              <a:ext uri="{FF2B5EF4-FFF2-40B4-BE49-F238E27FC236}">
                <a16:creationId xmlns:a16="http://schemas.microsoft.com/office/drawing/2014/main" id="{9FCE1917-426B-48F0-5364-5A707EFDF4C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961928" y="4675794"/>
            <a:ext cx="1003885" cy="1003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831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DA1843-23AD-DC44-A942-0DE72F523126}"/>
              </a:ext>
            </a:extLst>
          </p:cNvPr>
          <p:cNvPicPr>
            <a:picLocks noChangeAspect="1"/>
          </p:cNvPicPr>
          <p:nvPr/>
        </p:nvPicPr>
        <p:blipFill>
          <a:blip r:embed="rId3"/>
          <a:stretch>
            <a:fillRect/>
          </a:stretch>
        </p:blipFill>
        <p:spPr>
          <a:xfrm>
            <a:off x="10739023" y="5815577"/>
            <a:ext cx="1449696" cy="1012707"/>
          </a:xfrm>
          <a:prstGeom prst="rect">
            <a:avLst/>
          </a:prstGeom>
        </p:spPr>
      </p:pic>
      <p:sp>
        <p:nvSpPr>
          <p:cNvPr id="3" name="TextBox 2">
            <a:extLst>
              <a:ext uri="{FF2B5EF4-FFF2-40B4-BE49-F238E27FC236}">
                <a16:creationId xmlns:a16="http://schemas.microsoft.com/office/drawing/2014/main" id="{5C242CC7-7DA8-1544-B624-5F4A7EA0AF64}"/>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50A21C71-E538-D25B-07D3-F9792AA50106}"/>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15F7585-A7D1-FA51-B84E-DF576A07F298}"/>
              </a:ext>
            </a:extLst>
          </p:cNvPr>
          <p:cNvSpPr txBox="1"/>
          <p:nvPr/>
        </p:nvSpPr>
        <p:spPr>
          <a:xfrm>
            <a:off x="5458646" y="2844225"/>
            <a:ext cx="1460656" cy="584775"/>
          </a:xfrm>
          <a:prstGeom prst="rect">
            <a:avLst/>
          </a:prstGeom>
          <a:noFill/>
        </p:spPr>
        <p:txBody>
          <a:bodyPr wrap="none" rtlCol="0">
            <a:spAutoFit/>
          </a:bodyPr>
          <a:lstStyle/>
          <a:p>
            <a:r>
              <a:rPr lang="en-US" sz="3200" dirty="0">
                <a:hlinkClick r:id="rId5" action="ppaction://hlinksldjump"/>
              </a:rPr>
              <a:t>&lt;&lt; back</a:t>
            </a:r>
            <a:endParaRPr lang="en-US" sz="3200" dirty="0"/>
          </a:p>
        </p:txBody>
      </p:sp>
    </p:spTree>
    <p:extLst>
      <p:ext uri="{BB962C8B-B14F-4D97-AF65-F5344CB8AC3E}">
        <p14:creationId xmlns:p14="http://schemas.microsoft.com/office/powerpoint/2010/main" val="14736476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022" name="AutoShape 70"/>
          <p:cNvSpPr>
            <a:spLocks noChangeArrowheads="1"/>
          </p:cNvSpPr>
          <p:nvPr/>
        </p:nvSpPr>
        <p:spPr bwMode="auto">
          <a:xfrm>
            <a:off x="2743200" y="856506"/>
            <a:ext cx="762000" cy="64918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0">
            <a:gsLst>
              <a:gs pos="0">
                <a:srgbClr val="99CCFF">
                  <a:gamma/>
                  <a:shade val="46275"/>
                  <a:invGamma/>
                </a:srgbClr>
              </a:gs>
              <a:gs pos="50000">
                <a:srgbClr val="99CCFF"/>
              </a:gs>
              <a:gs pos="100000">
                <a:srgbClr val="99CCFF">
                  <a:gamma/>
                  <a:shade val="46275"/>
                  <a:invGamma/>
                </a:srgbClr>
              </a:gs>
            </a:gsLst>
            <a:lin ang="5400000" scaled="1"/>
          </a:gra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21" name="AutoShape 69"/>
          <p:cNvSpPr>
            <a:spLocks noChangeArrowheads="1"/>
          </p:cNvSpPr>
          <p:nvPr/>
        </p:nvSpPr>
        <p:spPr bwMode="auto">
          <a:xfrm>
            <a:off x="7125387" y="676275"/>
            <a:ext cx="685800" cy="1085849"/>
          </a:xfrm>
          <a:prstGeom prst="irregularSeal2">
            <a:avLst/>
          </a:prstGeom>
          <a:solidFill>
            <a:srgbClr val="FF99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54" name="Rectangle 2"/>
          <p:cNvSpPr>
            <a:spLocks noGrp="1" noChangeArrowheads="1"/>
          </p:cNvSpPr>
          <p:nvPr>
            <p:ph type="title"/>
          </p:nvPr>
        </p:nvSpPr>
        <p:spPr>
          <a:xfrm>
            <a:off x="197589" y="63500"/>
            <a:ext cx="9356725" cy="762000"/>
          </a:xfrm>
        </p:spPr>
        <p:txBody>
          <a:bodyPr/>
          <a:lstStyle/>
          <a:p>
            <a:pPr algn="l"/>
            <a:r>
              <a:rPr lang="en-US" dirty="0">
                <a:solidFill>
                  <a:srgbClr val="FF9900"/>
                </a:solidFill>
                <a:effectLst>
                  <a:outerShdw blurRad="38100" dist="38100" dir="2700000" algn="tl">
                    <a:srgbClr val="FFFFFF"/>
                  </a:outerShdw>
                </a:effectLst>
              </a:rPr>
              <a:t>The Re/</a:t>
            </a:r>
            <a:r>
              <a:rPr lang="en-US" dirty="0" err="1">
                <a:solidFill>
                  <a:srgbClr val="FF9900"/>
                </a:solidFill>
                <a:effectLst>
                  <a:outerShdw blurRad="38100" dist="38100" dir="2700000" algn="tl">
                    <a:srgbClr val="FFFFFF"/>
                  </a:outerShdw>
                </a:effectLst>
              </a:rPr>
              <a:t>Os</a:t>
            </a:r>
            <a:r>
              <a:rPr lang="en-US" dirty="0">
                <a:solidFill>
                  <a:srgbClr val="FF9900"/>
                </a:solidFill>
                <a:effectLst>
                  <a:outerShdw blurRad="38100" dist="38100" dir="2700000" algn="tl">
                    <a:srgbClr val="FFFFFF"/>
                  </a:outerShdw>
                </a:effectLst>
              </a:rPr>
              <a:t> clock</a:t>
            </a:r>
          </a:p>
        </p:txBody>
      </p:sp>
      <p:sp>
        <p:nvSpPr>
          <p:cNvPr id="381955" name="Text Box 3"/>
          <p:cNvSpPr txBox="1">
            <a:spLocks noChangeArrowheads="1"/>
          </p:cNvSpPr>
          <p:nvPr/>
        </p:nvSpPr>
        <p:spPr bwMode="auto">
          <a:xfrm>
            <a:off x="1295400" y="4652963"/>
            <a:ext cx="914400" cy="914400"/>
          </a:xfrm>
          <a:prstGeom prst="rect">
            <a:avLst/>
          </a:prstGeom>
          <a:noFill/>
          <a:ln w="25400">
            <a:solidFill>
              <a:schemeClr val="tx1"/>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a:t>
            </a:r>
            <a:endPar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1956" name="Text Box 4"/>
          <p:cNvSpPr txBox="1">
            <a:spLocks noChangeArrowheads="1"/>
          </p:cNvSpPr>
          <p:nvPr/>
        </p:nvSpPr>
        <p:spPr bwMode="auto">
          <a:xfrm>
            <a:off x="2514600" y="46482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182</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26.3</a:t>
            </a:r>
          </a:p>
        </p:txBody>
      </p:sp>
      <p:sp>
        <p:nvSpPr>
          <p:cNvPr id="381957" name="Text Box 5"/>
          <p:cNvSpPr txBox="1">
            <a:spLocks noChangeArrowheads="1"/>
          </p:cNvSpPr>
          <p:nvPr/>
        </p:nvSpPr>
        <p:spPr bwMode="auto">
          <a:xfrm>
            <a:off x="1295400" y="3733800"/>
            <a:ext cx="914400" cy="914400"/>
          </a:xfrm>
          <a:prstGeom prst="rect">
            <a:avLst/>
          </a:prstGeom>
          <a:noFill/>
          <a:ln w="25400">
            <a:solidFill>
              <a:schemeClr val="tx1"/>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Re  </a:t>
            </a:r>
            <a:endPar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1958" name="Text Box 6"/>
          <p:cNvSpPr txBox="1">
            <a:spLocks noChangeArrowheads="1"/>
          </p:cNvSpPr>
          <p:nvPr/>
        </p:nvSpPr>
        <p:spPr bwMode="auto">
          <a:xfrm>
            <a:off x="1295400" y="2819400"/>
            <a:ext cx="914400" cy="914400"/>
          </a:xfrm>
          <a:prstGeom prst="rect">
            <a:avLst/>
          </a:prstGeom>
          <a:noFill/>
          <a:ln w="25400">
            <a:solidFill>
              <a:schemeClr val="tx1"/>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Os  </a:t>
            </a:r>
            <a:endPar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1959" name="Text Box 7"/>
          <p:cNvSpPr txBox="1">
            <a:spLocks noChangeArrowheads="1"/>
          </p:cNvSpPr>
          <p:nvPr/>
        </p:nvSpPr>
        <p:spPr bwMode="auto">
          <a:xfrm>
            <a:off x="2514600" y="3733800"/>
            <a:ext cx="914400" cy="914400"/>
          </a:xfrm>
          <a:prstGeom prst="rect">
            <a:avLst/>
          </a:prstGeom>
          <a:solidFill>
            <a:srgbClr val="FF3300"/>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183</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71 d</a:t>
            </a:r>
          </a:p>
        </p:txBody>
      </p:sp>
      <p:sp>
        <p:nvSpPr>
          <p:cNvPr id="381960" name="Text Box 8"/>
          <p:cNvSpPr txBox="1">
            <a:spLocks noChangeArrowheads="1"/>
          </p:cNvSpPr>
          <p:nvPr/>
        </p:nvSpPr>
        <p:spPr bwMode="auto">
          <a:xfrm>
            <a:off x="25146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184</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0.02</a:t>
            </a:r>
          </a:p>
        </p:txBody>
      </p:sp>
      <p:sp>
        <p:nvSpPr>
          <p:cNvPr id="381961" name="Text Box 9"/>
          <p:cNvSpPr txBox="1">
            <a:spLocks noChangeArrowheads="1"/>
          </p:cNvSpPr>
          <p:nvPr/>
        </p:nvSpPr>
        <p:spPr bwMode="auto">
          <a:xfrm>
            <a:off x="3429000" y="46482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183</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14.3</a:t>
            </a:r>
          </a:p>
        </p:txBody>
      </p:sp>
      <p:sp>
        <p:nvSpPr>
          <p:cNvPr id="381962" name="Text Box 10"/>
          <p:cNvSpPr txBox="1">
            <a:spLocks noChangeArrowheads="1"/>
          </p:cNvSpPr>
          <p:nvPr/>
        </p:nvSpPr>
        <p:spPr bwMode="auto">
          <a:xfrm>
            <a:off x="4343400" y="46482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184</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30.67</a:t>
            </a:r>
          </a:p>
        </p:txBody>
      </p:sp>
      <p:sp>
        <p:nvSpPr>
          <p:cNvPr id="381963" name="Text Box 11"/>
          <p:cNvSpPr txBox="1">
            <a:spLocks noChangeArrowheads="1"/>
          </p:cNvSpPr>
          <p:nvPr/>
        </p:nvSpPr>
        <p:spPr bwMode="auto">
          <a:xfrm>
            <a:off x="5257800" y="46482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185</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75.1 d</a:t>
            </a:r>
          </a:p>
        </p:txBody>
      </p:sp>
      <p:sp>
        <p:nvSpPr>
          <p:cNvPr id="381964" name="Text Box 12"/>
          <p:cNvSpPr txBox="1">
            <a:spLocks noChangeArrowheads="1"/>
          </p:cNvSpPr>
          <p:nvPr/>
        </p:nvSpPr>
        <p:spPr bwMode="auto">
          <a:xfrm>
            <a:off x="6172200" y="46482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186</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28.6</a:t>
            </a:r>
          </a:p>
        </p:txBody>
      </p:sp>
      <p:sp>
        <p:nvSpPr>
          <p:cNvPr id="381965" name="Text Box 13"/>
          <p:cNvSpPr txBox="1">
            <a:spLocks noChangeArrowheads="1"/>
          </p:cNvSpPr>
          <p:nvPr/>
        </p:nvSpPr>
        <p:spPr bwMode="auto">
          <a:xfrm>
            <a:off x="7086600" y="46482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187</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23.8 h</a:t>
            </a:r>
          </a:p>
        </p:txBody>
      </p:sp>
      <p:sp>
        <p:nvSpPr>
          <p:cNvPr id="381966" name="Text Box 14"/>
          <p:cNvSpPr txBox="1">
            <a:spLocks noChangeArrowheads="1"/>
          </p:cNvSpPr>
          <p:nvPr/>
        </p:nvSpPr>
        <p:spPr bwMode="auto">
          <a:xfrm>
            <a:off x="8001000" y="46482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188</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69 d</a:t>
            </a:r>
          </a:p>
        </p:txBody>
      </p:sp>
      <p:sp>
        <p:nvSpPr>
          <p:cNvPr id="381967" name="Text Box 15"/>
          <p:cNvSpPr txBox="1">
            <a:spLocks noChangeArrowheads="1"/>
          </p:cNvSpPr>
          <p:nvPr/>
        </p:nvSpPr>
        <p:spPr bwMode="auto">
          <a:xfrm>
            <a:off x="3429000" y="3733800"/>
            <a:ext cx="914400" cy="914400"/>
          </a:xfrm>
          <a:prstGeom prst="rect">
            <a:avLst/>
          </a:prstGeom>
          <a:solidFill>
            <a:srgbClr val="FF3300"/>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184</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38 d</a:t>
            </a:r>
          </a:p>
        </p:txBody>
      </p:sp>
      <p:sp>
        <p:nvSpPr>
          <p:cNvPr id="381968" name="Text Box 16"/>
          <p:cNvSpPr txBox="1">
            <a:spLocks noChangeArrowheads="1"/>
          </p:cNvSpPr>
          <p:nvPr/>
        </p:nvSpPr>
        <p:spPr bwMode="auto">
          <a:xfrm>
            <a:off x="4343400" y="37338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185</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37.4</a:t>
            </a:r>
          </a:p>
        </p:txBody>
      </p:sp>
      <p:sp>
        <p:nvSpPr>
          <p:cNvPr id="381969" name="Text Box 17"/>
          <p:cNvSpPr txBox="1">
            <a:spLocks noChangeArrowheads="1"/>
          </p:cNvSpPr>
          <p:nvPr/>
        </p:nvSpPr>
        <p:spPr bwMode="auto">
          <a:xfrm>
            <a:off x="5257800" y="37338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186</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90.64 h</a:t>
            </a:r>
          </a:p>
        </p:txBody>
      </p:sp>
      <p:sp>
        <p:nvSpPr>
          <p:cNvPr id="381970" name="Text Box 18"/>
          <p:cNvSpPr txBox="1">
            <a:spLocks noChangeArrowheads="1"/>
          </p:cNvSpPr>
          <p:nvPr/>
        </p:nvSpPr>
        <p:spPr bwMode="auto">
          <a:xfrm>
            <a:off x="6172200" y="37338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187</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62.6</a:t>
            </a:r>
          </a:p>
        </p:txBody>
      </p:sp>
      <p:sp>
        <p:nvSpPr>
          <p:cNvPr id="381971" name="Text Box 19"/>
          <p:cNvSpPr txBox="1">
            <a:spLocks noChangeArrowheads="1"/>
          </p:cNvSpPr>
          <p:nvPr/>
        </p:nvSpPr>
        <p:spPr bwMode="auto">
          <a:xfrm>
            <a:off x="6172200" y="4283076"/>
            <a:ext cx="914400" cy="365125"/>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42.3x10</a:t>
            </a:r>
            <a:r>
              <a:rPr kumimoji="0" lang="en-US" sz="12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9</a:t>
            </a: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a</a:t>
            </a:r>
          </a:p>
        </p:txBody>
      </p:sp>
      <p:sp>
        <p:nvSpPr>
          <p:cNvPr id="381972" name="Text Box 20"/>
          <p:cNvSpPr txBox="1">
            <a:spLocks noChangeArrowheads="1"/>
          </p:cNvSpPr>
          <p:nvPr/>
        </p:nvSpPr>
        <p:spPr bwMode="auto">
          <a:xfrm>
            <a:off x="7086600" y="37338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188</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16.98 h</a:t>
            </a:r>
          </a:p>
        </p:txBody>
      </p:sp>
      <p:sp>
        <p:nvSpPr>
          <p:cNvPr id="381973" name="Text Box 21"/>
          <p:cNvSpPr txBox="1">
            <a:spLocks noChangeArrowheads="1"/>
          </p:cNvSpPr>
          <p:nvPr/>
        </p:nvSpPr>
        <p:spPr bwMode="auto">
          <a:xfrm>
            <a:off x="8001000" y="37338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189</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24.3 h</a:t>
            </a:r>
          </a:p>
        </p:txBody>
      </p:sp>
      <p:sp>
        <p:nvSpPr>
          <p:cNvPr id="381974" name="Text Box 22"/>
          <p:cNvSpPr txBox="1">
            <a:spLocks noChangeArrowheads="1"/>
          </p:cNvSpPr>
          <p:nvPr/>
        </p:nvSpPr>
        <p:spPr bwMode="auto">
          <a:xfrm>
            <a:off x="8915400" y="37338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190</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3.1 m</a:t>
            </a:r>
          </a:p>
        </p:txBody>
      </p:sp>
      <p:sp>
        <p:nvSpPr>
          <p:cNvPr id="381975" name="Text Box 23"/>
          <p:cNvSpPr txBox="1">
            <a:spLocks noChangeArrowheads="1"/>
          </p:cNvSpPr>
          <p:nvPr/>
        </p:nvSpPr>
        <p:spPr bwMode="auto">
          <a:xfrm>
            <a:off x="3429000" y="2819400"/>
            <a:ext cx="914400" cy="914400"/>
          </a:xfrm>
          <a:prstGeom prst="rect">
            <a:avLst/>
          </a:prstGeom>
          <a:solidFill>
            <a:srgbClr val="FF3300"/>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185</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94 d</a:t>
            </a:r>
          </a:p>
        </p:txBody>
      </p:sp>
      <p:sp>
        <p:nvSpPr>
          <p:cNvPr id="381976" name="Text Box 24"/>
          <p:cNvSpPr txBox="1">
            <a:spLocks noChangeArrowheads="1"/>
          </p:cNvSpPr>
          <p:nvPr/>
        </p:nvSpPr>
        <p:spPr bwMode="auto">
          <a:xfrm>
            <a:off x="43434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186</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1.58</a:t>
            </a:r>
          </a:p>
        </p:txBody>
      </p:sp>
      <p:sp>
        <p:nvSpPr>
          <p:cNvPr id="381977" name="Text Box 25"/>
          <p:cNvSpPr txBox="1">
            <a:spLocks noChangeArrowheads="1"/>
          </p:cNvSpPr>
          <p:nvPr/>
        </p:nvSpPr>
        <p:spPr bwMode="auto">
          <a:xfrm>
            <a:off x="52578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187</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1.6</a:t>
            </a:r>
          </a:p>
        </p:txBody>
      </p:sp>
      <p:sp>
        <p:nvSpPr>
          <p:cNvPr id="381978" name="Text Box 26"/>
          <p:cNvSpPr txBox="1">
            <a:spLocks noChangeArrowheads="1"/>
          </p:cNvSpPr>
          <p:nvPr/>
        </p:nvSpPr>
        <p:spPr bwMode="auto">
          <a:xfrm>
            <a:off x="61722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188</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13.3</a:t>
            </a:r>
          </a:p>
        </p:txBody>
      </p:sp>
      <p:sp>
        <p:nvSpPr>
          <p:cNvPr id="381979" name="Text Box 27"/>
          <p:cNvSpPr txBox="1">
            <a:spLocks noChangeArrowheads="1"/>
          </p:cNvSpPr>
          <p:nvPr/>
        </p:nvSpPr>
        <p:spPr bwMode="auto">
          <a:xfrm>
            <a:off x="70866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189</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16.1</a:t>
            </a:r>
          </a:p>
        </p:txBody>
      </p:sp>
      <p:sp>
        <p:nvSpPr>
          <p:cNvPr id="381980" name="Text Box 28"/>
          <p:cNvSpPr txBox="1">
            <a:spLocks noChangeArrowheads="1"/>
          </p:cNvSpPr>
          <p:nvPr/>
        </p:nvSpPr>
        <p:spPr bwMode="auto">
          <a:xfrm>
            <a:off x="80010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190</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26.4</a:t>
            </a:r>
          </a:p>
        </p:txBody>
      </p:sp>
      <p:sp>
        <p:nvSpPr>
          <p:cNvPr id="381981" name="Text Box 29"/>
          <p:cNvSpPr txBox="1">
            <a:spLocks noChangeArrowheads="1"/>
          </p:cNvSpPr>
          <p:nvPr/>
        </p:nvSpPr>
        <p:spPr bwMode="auto">
          <a:xfrm>
            <a:off x="8915400" y="28194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191</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15.4 d</a:t>
            </a:r>
          </a:p>
        </p:txBody>
      </p:sp>
      <p:sp>
        <p:nvSpPr>
          <p:cNvPr id="381982" name="Text Box 30"/>
          <p:cNvSpPr txBox="1">
            <a:spLocks noChangeArrowheads="1"/>
          </p:cNvSpPr>
          <p:nvPr/>
        </p:nvSpPr>
        <p:spPr bwMode="auto">
          <a:xfrm>
            <a:off x="98298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192</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41.0</a:t>
            </a:r>
          </a:p>
        </p:txBody>
      </p:sp>
      <p:sp>
        <p:nvSpPr>
          <p:cNvPr id="381983" name="Line 31"/>
          <p:cNvSpPr>
            <a:spLocks noChangeShapeType="1"/>
          </p:cNvSpPr>
          <p:nvPr/>
        </p:nvSpPr>
        <p:spPr bwMode="auto">
          <a:xfrm>
            <a:off x="2971800" y="5194300"/>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4" name="Line 32"/>
          <p:cNvSpPr>
            <a:spLocks noChangeShapeType="1"/>
          </p:cNvSpPr>
          <p:nvPr/>
        </p:nvSpPr>
        <p:spPr bwMode="auto">
          <a:xfrm>
            <a:off x="3886200" y="5194300"/>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5" name="Line 33"/>
          <p:cNvSpPr>
            <a:spLocks noChangeShapeType="1"/>
          </p:cNvSpPr>
          <p:nvPr/>
        </p:nvSpPr>
        <p:spPr bwMode="auto">
          <a:xfrm>
            <a:off x="4800600" y="5194300"/>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6" name="Line 34"/>
          <p:cNvSpPr>
            <a:spLocks noChangeShapeType="1"/>
          </p:cNvSpPr>
          <p:nvPr/>
        </p:nvSpPr>
        <p:spPr bwMode="auto">
          <a:xfrm flipH="1" flipV="1">
            <a:off x="4800600" y="4267200"/>
            <a:ext cx="914400" cy="91440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7" name="Line 35"/>
          <p:cNvSpPr>
            <a:spLocks noChangeShapeType="1"/>
          </p:cNvSpPr>
          <p:nvPr/>
        </p:nvSpPr>
        <p:spPr bwMode="auto">
          <a:xfrm>
            <a:off x="4800600" y="4267200"/>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8" name="Line 36"/>
          <p:cNvSpPr>
            <a:spLocks noChangeShapeType="1"/>
          </p:cNvSpPr>
          <p:nvPr/>
        </p:nvSpPr>
        <p:spPr bwMode="auto">
          <a:xfrm flipH="1" flipV="1">
            <a:off x="4800600" y="3352800"/>
            <a:ext cx="914400" cy="91440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9" name="Line 37"/>
          <p:cNvSpPr>
            <a:spLocks noChangeShapeType="1"/>
          </p:cNvSpPr>
          <p:nvPr/>
        </p:nvSpPr>
        <p:spPr bwMode="auto">
          <a:xfrm>
            <a:off x="48006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0" name="Line 38"/>
          <p:cNvSpPr>
            <a:spLocks noChangeShapeType="1"/>
          </p:cNvSpPr>
          <p:nvPr/>
        </p:nvSpPr>
        <p:spPr bwMode="auto">
          <a:xfrm>
            <a:off x="57150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1" name="Line 39"/>
          <p:cNvSpPr>
            <a:spLocks noChangeShapeType="1"/>
          </p:cNvSpPr>
          <p:nvPr/>
        </p:nvSpPr>
        <p:spPr bwMode="auto">
          <a:xfrm>
            <a:off x="66294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2" name="Line 40"/>
          <p:cNvSpPr>
            <a:spLocks noChangeShapeType="1"/>
          </p:cNvSpPr>
          <p:nvPr/>
        </p:nvSpPr>
        <p:spPr bwMode="auto">
          <a:xfrm>
            <a:off x="75438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3" name="Line 41"/>
          <p:cNvSpPr>
            <a:spLocks noChangeShapeType="1"/>
          </p:cNvSpPr>
          <p:nvPr/>
        </p:nvSpPr>
        <p:spPr bwMode="auto">
          <a:xfrm>
            <a:off x="84582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4" name="Line 42"/>
          <p:cNvSpPr>
            <a:spLocks noChangeShapeType="1"/>
          </p:cNvSpPr>
          <p:nvPr/>
        </p:nvSpPr>
        <p:spPr bwMode="auto">
          <a:xfrm flipH="1" flipV="1">
            <a:off x="8458200" y="2438400"/>
            <a:ext cx="914400" cy="914400"/>
          </a:xfrm>
          <a:prstGeom prst="line">
            <a:avLst/>
          </a:prstGeom>
          <a:noFill/>
          <a:ln w="38100">
            <a:solidFill>
              <a:srgbClr val="FFFF00"/>
            </a:solidFill>
            <a:prstDash val="sysDot"/>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5" name="Line 43"/>
          <p:cNvSpPr>
            <a:spLocks noChangeShapeType="1"/>
          </p:cNvSpPr>
          <p:nvPr/>
        </p:nvSpPr>
        <p:spPr bwMode="auto">
          <a:xfrm flipH="1" flipV="1">
            <a:off x="4724400" y="5181600"/>
            <a:ext cx="914400" cy="9144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6" name="Line 44"/>
          <p:cNvSpPr>
            <a:spLocks noChangeShapeType="1"/>
          </p:cNvSpPr>
          <p:nvPr/>
        </p:nvSpPr>
        <p:spPr bwMode="auto">
          <a:xfrm flipH="1" flipV="1">
            <a:off x="5715000" y="5181600"/>
            <a:ext cx="914400" cy="9144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7" name="Line 45"/>
          <p:cNvSpPr>
            <a:spLocks noChangeShapeType="1"/>
          </p:cNvSpPr>
          <p:nvPr/>
        </p:nvSpPr>
        <p:spPr bwMode="auto">
          <a:xfrm flipH="1" flipV="1">
            <a:off x="6705600" y="5181600"/>
            <a:ext cx="914400" cy="9144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8" name="Line 46"/>
          <p:cNvSpPr>
            <a:spLocks noChangeShapeType="1"/>
          </p:cNvSpPr>
          <p:nvPr/>
        </p:nvSpPr>
        <p:spPr bwMode="auto">
          <a:xfrm flipH="1" flipV="1">
            <a:off x="6705600" y="4267200"/>
            <a:ext cx="1905000" cy="18288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9" name="Line 47"/>
          <p:cNvSpPr>
            <a:spLocks noChangeShapeType="1"/>
          </p:cNvSpPr>
          <p:nvPr/>
        </p:nvSpPr>
        <p:spPr bwMode="auto">
          <a:xfrm flipH="1" flipV="1">
            <a:off x="6629400" y="3352800"/>
            <a:ext cx="2819400" cy="27432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00" name="Line 48"/>
          <p:cNvSpPr>
            <a:spLocks noChangeShapeType="1"/>
          </p:cNvSpPr>
          <p:nvPr/>
        </p:nvSpPr>
        <p:spPr bwMode="auto">
          <a:xfrm flipH="1" flipV="1">
            <a:off x="7543800" y="3352800"/>
            <a:ext cx="2819400" cy="27432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01" name="Line 49"/>
          <p:cNvSpPr>
            <a:spLocks noChangeShapeType="1"/>
          </p:cNvSpPr>
          <p:nvPr/>
        </p:nvSpPr>
        <p:spPr bwMode="auto">
          <a:xfrm flipH="1" flipV="1">
            <a:off x="8458200" y="3352800"/>
            <a:ext cx="2438400" cy="23622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02" name="Text Box 50"/>
          <p:cNvSpPr txBox="1">
            <a:spLocks noChangeArrowheads="1"/>
          </p:cNvSpPr>
          <p:nvPr/>
        </p:nvSpPr>
        <p:spPr bwMode="auto">
          <a:xfrm>
            <a:off x="3459164" y="2019301"/>
            <a:ext cx="1007007" cy="461665"/>
          </a:xfrm>
          <a:prstGeom prst="rect">
            <a:avLst/>
          </a:prstGeom>
          <a:noFill/>
          <a:ln w="38100">
            <a:solidFill>
              <a:srgbClr val="FFFF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sym typeface="Symbol" charset="0"/>
              </a:rPr>
              <a:t>s-only</a:t>
            </a:r>
            <a:endParaRPr kumimoji="0" lang="en-US" sz="24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cxnSp>
        <p:nvCxnSpPr>
          <p:cNvPr id="382003" name="AutoShape 51"/>
          <p:cNvCxnSpPr>
            <a:cxnSpLocks noChangeShapeType="1"/>
          </p:cNvCxnSpPr>
          <p:nvPr/>
        </p:nvCxnSpPr>
        <p:spPr bwMode="auto">
          <a:xfrm>
            <a:off x="4486276" y="2270125"/>
            <a:ext cx="314325" cy="558800"/>
          </a:xfrm>
          <a:prstGeom prst="bentConnector2">
            <a:avLst/>
          </a:prstGeom>
          <a:noFill/>
          <a:ln w="38100">
            <a:solidFill>
              <a:srgbClr val="FFFF00"/>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82004" name="AutoShape 52"/>
          <p:cNvCxnSpPr>
            <a:cxnSpLocks noChangeShapeType="1"/>
            <a:endCxn id="382006" idx="0"/>
          </p:cNvCxnSpPr>
          <p:nvPr/>
        </p:nvCxnSpPr>
        <p:spPr bwMode="auto">
          <a:xfrm>
            <a:off x="4514850" y="2266950"/>
            <a:ext cx="1200150" cy="527050"/>
          </a:xfrm>
          <a:prstGeom prst="bentConnector2">
            <a:avLst/>
          </a:prstGeom>
          <a:noFill/>
          <a:ln w="38100">
            <a:solidFill>
              <a:srgbClr val="FFFF00"/>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82005" name="Text Box 53"/>
          <p:cNvSpPr txBox="1">
            <a:spLocks noChangeArrowheads="1"/>
          </p:cNvSpPr>
          <p:nvPr/>
        </p:nvSpPr>
        <p:spPr bwMode="auto">
          <a:xfrm>
            <a:off x="4343400" y="2819400"/>
            <a:ext cx="914400" cy="914400"/>
          </a:xfrm>
          <a:prstGeom prst="rect">
            <a:avLst/>
          </a:prstGeom>
          <a:noFill/>
          <a:ln w="50800">
            <a:solidFill>
              <a:srgbClr val="FFFF00"/>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GB"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06" name="Text Box 54"/>
          <p:cNvSpPr txBox="1">
            <a:spLocks noChangeArrowheads="1"/>
          </p:cNvSpPr>
          <p:nvPr/>
        </p:nvSpPr>
        <p:spPr bwMode="auto">
          <a:xfrm>
            <a:off x="5257800" y="2819400"/>
            <a:ext cx="914400" cy="914400"/>
          </a:xfrm>
          <a:prstGeom prst="rect">
            <a:avLst/>
          </a:prstGeom>
          <a:noFill/>
          <a:ln w="50800">
            <a:solidFill>
              <a:srgbClr val="FFFF00"/>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GB"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08" name="Text Box 56"/>
          <p:cNvSpPr txBox="1">
            <a:spLocks noChangeArrowheads="1"/>
          </p:cNvSpPr>
          <p:nvPr/>
        </p:nvSpPr>
        <p:spPr bwMode="auto">
          <a:xfrm>
            <a:off x="6172200" y="4648200"/>
            <a:ext cx="914400" cy="914400"/>
          </a:xfrm>
          <a:prstGeom prst="rect">
            <a:avLst/>
          </a:prstGeom>
          <a:noFill/>
          <a:ln w="50800">
            <a:solidFill>
              <a:srgbClr val="19ED46"/>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GB"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09" name="Text Box 57"/>
          <p:cNvSpPr txBox="1">
            <a:spLocks noChangeArrowheads="1"/>
          </p:cNvSpPr>
          <p:nvPr/>
        </p:nvSpPr>
        <p:spPr bwMode="auto">
          <a:xfrm>
            <a:off x="6172200" y="3733800"/>
            <a:ext cx="914400" cy="914400"/>
          </a:xfrm>
          <a:prstGeom prst="rect">
            <a:avLst/>
          </a:prstGeom>
          <a:noFill/>
          <a:ln w="50800">
            <a:solidFill>
              <a:srgbClr val="19ED46"/>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GB"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10" name="Text Box 58"/>
          <p:cNvSpPr txBox="1">
            <a:spLocks noChangeArrowheads="1"/>
          </p:cNvSpPr>
          <p:nvPr/>
        </p:nvSpPr>
        <p:spPr bwMode="auto">
          <a:xfrm>
            <a:off x="8716963" y="6210301"/>
            <a:ext cx="1468672" cy="461665"/>
          </a:xfrm>
          <a:prstGeom prst="rect">
            <a:avLst/>
          </a:prstGeom>
          <a:noFill/>
          <a:ln w="38100">
            <a:solidFill>
              <a:srgbClr val="19ED46"/>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sym typeface="Symbol" charset="0"/>
              </a:rPr>
              <a:t>r-process</a:t>
            </a:r>
            <a:endParaRPr kumimoji="0" lang="en-US" sz="24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11" name="Text Box 59"/>
          <p:cNvSpPr txBox="1">
            <a:spLocks noChangeArrowheads="1"/>
          </p:cNvSpPr>
          <p:nvPr/>
        </p:nvSpPr>
        <p:spPr bwMode="auto">
          <a:xfrm>
            <a:off x="6858001" y="6210301"/>
            <a:ext cx="955711" cy="461665"/>
          </a:xfrm>
          <a:prstGeom prst="rect">
            <a:avLst/>
          </a:prstGeom>
          <a:noFill/>
          <a:ln w="38100">
            <a:solidFill>
              <a:srgbClr val="19ED46"/>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sym typeface="Symbol" charset="0"/>
              </a:rPr>
              <a:t>r-only</a:t>
            </a:r>
            <a:endParaRPr kumimoji="0" lang="en-US" sz="24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cxnSp>
        <p:nvCxnSpPr>
          <p:cNvPr id="382012" name="AutoShape 60"/>
          <p:cNvCxnSpPr>
            <a:cxnSpLocks noChangeShapeType="1"/>
            <a:stCxn id="382011" idx="1"/>
          </p:cNvCxnSpPr>
          <p:nvPr/>
        </p:nvCxnSpPr>
        <p:spPr bwMode="auto">
          <a:xfrm rot="10800000">
            <a:off x="6629400" y="5562602"/>
            <a:ext cx="228600" cy="878533"/>
          </a:xfrm>
          <a:prstGeom prst="bentConnector2">
            <a:avLst/>
          </a:prstGeom>
          <a:noFill/>
          <a:ln w="38100">
            <a:solidFill>
              <a:srgbClr val="19ED46"/>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82013" name="Text Box 61"/>
          <p:cNvSpPr txBox="1">
            <a:spLocks noChangeArrowheads="1"/>
          </p:cNvSpPr>
          <p:nvPr/>
        </p:nvSpPr>
        <p:spPr bwMode="auto">
          <a:xfrm>
            <a:off x="2286000" y="5867401"/>
            <a:ext cx="1519968" cy="461665"/>
          </a:xfrm>
          <a:prstGeom prst="rect">
            <a:avLst/>
          </a:prstGeom>
          <a:noFill/>
          <a:ln w="38100">
            <a:solidFill>
              <a:srgbClr val="FFFF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sym typeface="Symbol" charset="0"/>
              </a:rPr>
              <a:t>s-process</a:t>
            </a:r>
            <a:endParaRPr kumimoji="0" lang="en-US" sz="24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14" name="Line 62"/>
          <p:cNvSpPr>
            <a:spLocks noChangeShapeType="1"/>
          </p:cNvSpPr>
          <p:nvPr/>
        </p:nvSpPr>
        <p:spPr bwMode="auto">
          <a:xfrm flipV="1">
            <a:off x="2590800" y="5181600"/>
            <a:ext cx="685800" cy="68580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15" name="Line 63"/>
          <p:cNvSpPr>
            <a:spLocks noChangeShapeType="1"/>
          </p:cNvSpPr>
          <p:nvPr/>
        </p:nvSpPr>
        <p:spPr bwMode="auto">
          <a:xfrm flipH="1">
            <a:off x="7467600" y="1447800"/>
            <a:ext cx="2286000" cy="0"/>
          </a:xfrm>
          <a:prstGeom prst="line">
            <a:avLst/>
          </a:prstGeom>
          <a:noFill/>
          <a:ln w="50800">
            <a:solidFill>
              <a:schemeClr val="tx1"/>
            </a:solidFill>
            <a:round/>
            <a:headEnd type="triangle" w="med" len="me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16" name="Line 64"/>
          <p:cNvSpPr>
            <a:spLocks noChangeShapeType="1"/>
          </p:cNvSpPr>
          <p:nvPr/>
        </p:nvSpPr>
        <p:spPr bwMode="auto">
          <a:xfrm flipH="1">
            <a:off x="3048001" y="1447800"/>
            <a:ext cx="4418013" cy="0"/>
          </a:xfrm>
          <a:prstGeom prst="line">
            <a:avLst/>
          </a:prstGeom>
          <a:noFill/>
          <a:ln w="50800">
            <a:solidFill>
              <a:schemeClr val="tx1"/>
            </a:solidFill>
            <a:round/>
            <a:headEnd type="triangle" w="med" len="me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17" name="Text Box 65"/>
          <p:cNvSpPr txBox="1">
            <a:spLocks noChangeArrowheads="1"/>
          </p:cNvSpPr>
          <p:nvPr/>
        </p:nvSpPr>
        <p:spPr bwMode="auto">
          <a:xfrm>
            <a:off x="9554314" y="1466261"/>
            <a:ext cx="7953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Now</a:t>
            </a:r>
          </a:p>
        </p:txBody>
      </p:sp>
      <p:sp>
        <p:nvSpPr>
          <p:cNvPr id="382018" name="Oval 66"/>
          <p:cNvSpPr>
            <a:spLocks noChangeArrowheads="1"/>
          </p:cNvSpPr>
          <p:nvPr/>
        </p:nvSpPr>
        <p:spPr bwMode="auto">
          <a:xfrm>
            <a:off x="9761482" y="1110851"/>
            <a:ext cx="460800" cy="461665"/>
          </a:xfrm>
          <a:prstGeom prst="ellipse">
            <a:avLst/>
          </a:prstGeom>
          <a:solidFill>
            <a:srgbClr val="FFFF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19" name="Text Box 67"/>
          <p:cNvSpPr txBox="1">
            <a:spLocks noChangeArrowheads="1"/>
          </p:cNvSpPr>
          <p:nvPr/>
        </p:nvSpPr>
        <p:spPr bwMode="auto">
          <a:xfrm>
            <a:off x="8077201" y="1447801"/>
            <a:ext cx="1108597"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4.6 </a:t>
            </a:r>
            <a:r>
              <a:rPr kumimoji="0" lang="en-US" sz="2400" b="0" i="0" u="none" strike="noStrike" kern="1200" cap="none" spc="0" normalizeH="0" baseline="0" noProof="0" dirty="0" err="1">
                <a:ln>
                  <a:noFill/>
                </a:ln>
                <a:solidFill>
                  <a:srgbClr val="FFFFFF"/>
                </a:solidFill>
                <a:effectLst>
                  <a:outerShdw blurRad="38100" dist="38100" dir="2700000" algn="tl">
                    <a:srgbClr val="000000">
                      <a:alpha val="43137"/>
                    </a:srgbClr>
                  </a:outerShdw>
                </a:effectLst>
                <a:uLnTx/>
                <a:uFillTx/>
                <a:latin typeface="Arial" charset="0"/>
                <a:ea typeface="+mn-ea"/>
                <a:cs typeface="+mn-cs"/>
              </a:rPr>
              <a:t>Ga</a:t>
            </a:r>
            <a:endPar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20" name="Line 68"/>
          <p:cNvSpPr>
            <a:spLocks noChangeShapeType="1"/>
          </p:cNvSpPr>
          <p:nvPr/>
        </p:nvSpPr>
        <p:spPr bwMode="auto">
          <a:xfrm flipH="1">
            <a:off x="2667000" y="1447800"/>
            <a:ext cx="381000" cy="0"/>
          </a:xfrm>
          <a:prstGeom prst="line">
            <a:avLst/>
          </a:prstGeom>
          <a:noFill/>
          <a:ln w="50800">
            <a:solidFill>
              <a:schemeClr val="tx1"/>
            </a:solidFill>
            <a:round/>
            <a:headEnd type="triangle" w="med" len="me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23" name="Oval 71"/>
          <p:cNvSpPr>
            <a:spLocks noChangeArrowheads="1"/>
          </p:cNvSpPr>
          <p:nvPr/>
        </p:nvSpPr>
        <p:spPr bwMode="auto">
          <a:xfrm>
            <a:off x="2929762" y="1045774"/>
            <a:ext cx="374065" cy="280144"/>
          </a:xfrm>
          <a:prstGeom prst="ellipse">
            <a:avLst/>
          </a:prstGeom>
          <a:solidFill>
            <a:schemeClr val="tx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24" name="Text Box 72"/>
          <p:cNvSpPr txBox="1">
            <a:spLocks noChangeArrowheads="1"/>
          </p:cNvSpPr>
          <p:nvPr/>
        </p:nvSpPr>
        <p:spPr bwMode="auto">
          <a:xfrm>
            <a:off x="1558926" y="1219200"/>
            <a:ext cx="11842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1"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BANG!</a:t>
            </a:r>
            <a:endParaRPr kumimoji="0" lang="en-US" sz="2400" b="1"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25" name="Text Box 73"/>
          <p:cNvSpPr txBox="1">
            <a:spLocks noChangeArrowheads="1"/>
          </p:cNvSpPr>
          <p:nvPr/>
        </p:nvSpPr>
        <p:spPr bwMode="auto">
          <a:xfrm>
            <a:off x="5181601" y="1447800"/>
            <a:ext cx="36988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a:t>
            </a:r>
            <a:endParaRPr kumimoji="0" lang="en-US"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26" name="Text Box 74"/>
          <p:cNvSpPr txBox="1">
            <a:spLocks noChangeArrowheads="1"/>
          </p:cNvSpPr>
          <p:nvPr/>
        </p:nvSpPr>
        <p:spPr bwMode="auto">
          <a:xfrm>
            <a:off x="61055" y="6413500"/>
            <a:ext cx="3412986"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Arial" charset="0"/>
              </a:rPr>
              <a:t>(*) DD Clayton, </a:t>
            </a:r>
            <a:r>
              <a:rPr kumimoji="0" lang="en-US" sz="1600" b="0" i="0" u="none" strike="noStrike" kern="1200" cap="none" spc="0" normalizeH="0" baseline="0" noProof="0" dirty="0" err="1">
                <a:ln>
                  <a:noFill/>
                </a:ln>
                <a:solidFill>
                  <a:srgbClr val="FFFFFF"/>
                </a:solidFill>
                <a:effectLst>
                  <a:outerShdw blurRad="38100" dist="38100" dir="2700000" algn="tl">
                    <a:srgbClr val="000000">
                      <a:alpha val="43137"/>
                    </a:srgbClr>
                  </a:outerShdw>
                </a:effectLst>
                <a:uLnTx/>
                <a:uFillTx/>
                <a:latin typeface="Arial" charset="0"/>
                <a:ea typeface="+mn-ea"/>
                <a:cs typeface="Arial" charset="0"/>
              </a:rPr>
              <a:t>ApJ</a:t>
            </a:r>
            <a:r>
              <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Arial" charset="0"/>
              </a:rPr>
              <a:t> 139 (1964) 637</a:t>
            </a:r>
          </a:p>
        </p:txBody>
      </p:sp>
      <p:sp>
        <p:nvSpPr>
          <p:cNvPr id="382007" name="Line 55"/>
          <p:cNvSpPr>
            <a:spLocks noChangeShapeType="1"/>
          </p:cNvSpPr>
          <p:nvPr/>
        </p:nvSpPr>
        <p:spPr bwMode="auto">
          <a:xfrm flipH="1" flipV="1">
            <a:off x="5791200" y="3352800"/>
            <a:ext cx="914400" cy="914400"/>
          </a:xfrm>
          <a:prstGeom prst="line">
            <a:avLst/>
          </a:prstGeom>
          <a:noFill/>
          <a:ln w="50800">
            <a:solidFill>
              <a:srgbClr val="FF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Tree>
    <p:extLst>
      <p:ext uri="{BB962C8B-B14F-4D97-AF65-F5344CB8AC3E}">
        <p14:creationId xmlns:p14="http://schemas.microsoft.com/office/powerpoint/2010/main" val="17387824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82013"/>
                                        </p:tgtEl>
                                        <p:attrNameLst>
                                          <p:attrName>style.visibility</p:attrName>
                                        </p:attrNameLst>
                                      </p:cBhvr>
                                      <p:to>
                                        <p:strVal val="visible"/>
                                      </p:to>
                                    </p:set>
                                    <p:anim calcmode="lin" valueType="num">
                                      <p:cBhvr>
                                        <p:cTn id="7" dur="100" fill="hold"/>
                                        <p:tgtEl>
                                          <p:spTgt spid="382013"/>
                                        </p:tgtEl>
                                        <p:attrNameLst>
                                          <p:attrName>ppt_w</p:attrName>
                                        </p:attrNameLst>
                                      </p:cBhvr>
                                      <p:tavLst>
                                        <p:tav tm="0">
                                          <p:val>
                                            <p:fltVal val="0"/>
                                          </p:val>
                                        </p:tav>
                                        <p:tav tm="100000">
                                          <p:val>
                                            <p:strVal val="#ppt_w"/>
                                          </p:val>
                                        </p:tav>
                                      </p:tavLst>
                                    </p:anim>
                                    <p:anim calcmode="lin" valueType="num">
                                      <p:cBhvr>
                                        <p:cTn id="8" dur="100" fill="hold"/>
                                        <p:tgtEl>
                                          <p:spTgt spid="382013"/>
                                        </p:tgtEl>
                                        <p:attrNameLst>
                                          <p:attrName>ppt_h</p:attrName>
                                        </p:attrNameLst>
                                      </p:cBhvr>
                                      <p:tavLst>
                                        <p:tav tm="0">
                                          <p:val>
                                            <p:fltVal val="0"/>
                                          </p:val>
                                        </p:tav>
                                        <p:tav tm="100000">
                                          <p:val>
                                            <p:strVal val="#ppt_h"/>
                                          </p:val>
                                        </p:tav>
                                      </p:tavLst>
                                    </p:anim>
                                  </p:childTnLst>
                                </p:cTn>
                              </p:par>
                            </p:childTnLst>
                          </p:cTn>
                        </p:par>
                        <p:par>
                          <p:cTn id="9" fill="hold" nodeType="afterGroup">
                            <p:stCondLst>
                              <p:cond delay="100"/>
                            </p:stCondLst>
                            <p:childTnLst>
                              <p:par>
                                <p:cTn id="10" presetID="23" presetClass="entr" presetSubtype="16" fill="hold" grpId="0" nodeType="afterEffect">
                                  <p:stCondLst>
                                    <p:cond delay="0"/>
                                  </p:stCondLst>
                                  <p:childTnLst>
                                    <p:set>
                                      <p:cBhvr>
                                        <p:cTn id="11" dur="1" fill="hold">
                                          <p:stCondLst>
                                            <p:cond delay="0"/>
                                          </p:stCondLst>
                                        </p:cTn>
                                        <p:tgtEl>
                                          <p:spTgt spid="382014"/>
                                        </p:tgtEl>
                                        <p:attrNameLst>
                                          <p:attrName>style.visibility</p:attrName>
                                        </p:attrNameLst>
                                      </p:cBhvr>
                                      <p:to>
                                        <p:strVal val="visible"/>
                                      </p:to>
                                    </p:set>
                                    <p:anim calcmode="lin" valueType="num">
                                      <p:cBhvr>
                                        <p:cTn id="12" dur="100" fill="hold"/>
                                        <p:tgtEl>
                                          <p:spTgt spid="382014"/>
                                        </p:tgtEl>
                                        <p:attrNameLst>
                                          <p:attrName>ppt_w</p:attrName>
                                        </p:attrNameLst>
                                      </p:cBhvr>
                                      <p:tavLst>
                                        <p:tav tm="0">
                                          <p:val>
                                            <p:fltVal val="0"/>
                                          </p:val>
                                        </p:tav>
                                        <p:tav tm="100000">
                                          <p:val>
                                            <p:strVal val="#ppt_w"/>
                                          </p:val>
                                        </p:tav>
                                      </p:tavLst>
                                    </p:anim>
                                    <p:anim calcmode="lin" valueType="num">
                                      <p:cBhvr>
                                        <p:cTn id="13" dur="100" fill="hold"/>
                                        <p:tgtEl>
                                          <p:spTgt spid="382014"/>
                                        </p:tgtEl>
                                        <p:attrNameLst>
                                          <p:attrName>ppt_h</p:attrName>
                                        </p:attrNameLst>
                                      </p:cBhvr>
                                      <p:tavLst>
                                        <p:tav tm="0">
                                          <p:val>
                                            <p:fltVal val="0"/>
                                          </p:val>
                                        </p:tav>
                                        <p:tav tm="100000">
                                          <p:val>
                                            <p:strVal val="#ppt_h"/>
                                          </p:val>
                                        </p:tav>
                                      </p:tavLst>
                                    </p:anim>
                                  </p:childTnLst>
                                </p:cTn>
                              </p:par>
                            </p:childTnLst>
                          </p:cTn>
                        </p:par>
                        <p:par>
                          <p:cTn id="14" fill="hold" nodeType="afterGroup">
                            <p:stCondLst>
                              <p:cond delay="200"/>
                            </p:stCondLst>
                            <p:childTnLst>
                              <p:par>
                                <p:cTn id="15" presetID="17" presetClass="entr" presetSubtype="8" fill="hold" grpId="0" nodeType="afterEffect">
                                  <p:stCondLst>
                                    <p:cond delay="0"/>
                                  </p:stCondLst>
                                  <p:childTnLst>
                                    <p:set>
                                      <p:cBhvr>
                                        <p:cTn id="16" dur="1" fill="hold">
                                          <p:stCondLst>
                                            <p:cond delay="0"/>
                                          </p:stCondLst>
                                        </p:cTn>
                                        <p:tgtEl>
                                          <p:spTgt spid="381983"/>
                                        </p:tgtEl>
                                        <p:attrNameLst>
                                          <p:attrName>style.visibility</p:attrName>
                                        </p:attrNameLst>
                                      </p:cBhvr>
                                      <p:to>
                                        <p:strVal val="visible"/>
                                      </p:to>
                                    </p:set>
                                    <p:anim calcmode="lin" valueType="num">
                                      <p:cBhvr>
                                        <p:cTn id="17" dur="100" fill="hold"/>
                                        <p:tgtEl>
                                          <p:spTgt spid="381983"/>
                                        </p:tgtEl>
                                        <p:attrNameLst>
                                          <p:attrName>ppt_x</p:attrName>
                                        </p:attrNameLst>
                                      </p:cBhvr>
                                      <p:tavLst>
                                        <p:tav tm="0">
                                          <p:val>
                                            <p:strVal val="#ppt_x-#ppt_w/2"/>
                                          </p:val>
                                        </p:tav>
                                        <p:tav tm="100000">
                                          <p:val>
                                            <p:strVal val="#ppt_x"/>
                                          </p:val>
                                        </p:tav>
                                      </p:tavLst>
                                    </p:anim>
                                    <p:anim calcmode="lin" valueType="num">
                                      <p:cBhvr>
                                        <p:cTn id="18" dur="100" fill="hold"/>
                                        <p:tgtEl>
                                          <p:spTgt spid="381983"/>
                                        </p:tgtEl>
                                        <p:attrNameLst>
                                          <p:attrName>ppt_y</p:attrName>
                                        </p:attrNameLst>
                                      </p:cBhvr>
                                      <p:tavLst>
                                        <p:tav tm="0">
                                          <p:val>
                                            <p:strVal val="#ppt_y"/>
                                          </p:val>
                                        </p:tav>
                                        <p:tav tm="100000">
                                          <p:val>
                                            <p:strVal val="#ppt_y"/>
                                          </p:val>
                                        </p:tav>
                                      </p:tavLst>
                                    </p:anim>
                                    <p:anim calcmode="lin" valueType="num">
                                      <p:cBhvr>
                                        <p:cTn id="19" dur="100" fill="hold"/>
                                        <p:tgtEl>
                                          <p:spTgt spid="381983"/>
                                        </p:tgtEl>
                                        <p:attrNameLst>
                                          <p:attrName>ppt_w</p:attrName>
                                        </p:attrNameLst>
                                      </p:cBhvr>
                                      <p:tavLst>
                                        <p:tav tm="0">
                                          <p:val>
                                            <p:fltVal val="0"/>
                                          </p:val>
                                        </p:tav>
                                        <p:tav tm="100000">
                                          <p:val>
                                            <p:strVal val="#ppt_w"/>
                                          </p:val>
                                        </p:tav>
                                      </p:tavLst>
                                    </p:anim>
                                    <p:anim calcmode="lin" valueType="num">
                                      <p:cBhvr>
                                        <p:cTn id="20" dur="100" fill="hold"/>
                                        <p:tgtEl>
                                          <p:spTgt spid="381983"/>
                                        </p:tgtEl>
                                        <p:attrNameLst>
                                          <p:attrName>ppt_h</p:attrName>
                                        </p:attrNameLst>
                                      </p:cBhvr>
                                      <p:tavLst>
                                        <p:tav tm="0">
                                          <p:val>
                                            <p:strVal val="#ppt_h"/>
                                          </p:val>
                                        </p:tav>
                                        <p:tav tm="100000">
                                          <p:val>
                                            <p:strVal val="#ppt_h"/>
                                          </p:val>
                                        </p:tav>
                                      </p:tavLst>
                                    </p:anim>
                                  </p:childTnLst>
                                </p:cTn>
                              </p:par>
                            </p:childTnLst>
                          </p:cTn>
                        </p:par>
                        <p:par>
                          <p:cTn id="21" fill="hold" nodeType="afterGroup">
                            <p:stCondLst>
                              <p:cond delay="300"/>
                            </p:stCondLst>
                            <p:childTnLst>
                              <p:par>
                                <p:cTn id="22" presetID="17" presetClass="entr" presetSubtype="8" fill="hold" grpId="0" nodeType="afterEffect">
                                  <p:stCondLst>
                                    <p:cond delay="0"/>
                                  </p:stCondLst>
                                  <p:childTnLst>
                                    <p:set>
                                      <p:cBhvr>
                                        <p:cTn id="23" dur="1" fill="hold">
                                          <p:stCondLst>
                                            <p:cond delay="0"/>
                                          </p:stCondLst>
                                        </p:cTn>
                                        <p:tgtEl>
                                          <p:spTgt spid="381984"/>
                                        </p:tgtEl>
                                        <p:attrNameLst>
                                          <p:attrName>style.visibility</p:attrName>
                                        </p:attrNameLst>
                                      </p:cBhvr>
                                      <p:to>
                                        <p:strVal val="visible"/>
                                      </p:to>
                                    </p:set>
                                    <p:anim calcmode="lin" valueType="num">
                                      <p:cBhvr>
                                        <p:cTn id="24" dur="100" fill="hold"/>
                                        <p:tgtEl>
                                          <p:spTgt spid="381984"/>
                                        </p:tgtEl>
                                        <p:attrNameLst>
                                          <p:attrName>ppt_x</p:attrName>
                                        </p:attrNameLst>
                                      </p:cBhvr>
                                      <p:tavLst>
                                        <p:tav tm="0">
                                          <p:val>
                                            <p:strVal val="#ppt_x-#ppt_w/2"/>
                                          </p:val>
                                        </p:tav>
                                        <p:tav tm="100000">
                                          <p:val>
                                            <p:strVal val="#ppt_x"/>
                                          </p:val>
                                        </p:tav>
                                      </p:tavLst>
                                    </p:anim>
                                    <p:anim calcmode="lin" valueType="num">
                                      <p:cBhvr>
                                        <p:cTn id="25" dur="100" fill="hold"/>
                                        <p:tgtEl>
                                          <p:spTgt spid="381984"/>
                                        </p:tgtEl>
                                        <p:attrNameLst>
                                          <p:attrName>ppt_y</p:attrName>
                                        </p:attrNameLst>
                                      </p:cBhvr>
                                      <p:tavLst>
                                        <p:tav tm="0">
                                          <p:val>
                                            <p:strVal val="#ppt_y"/>
                                          </p:val>
                                        </p:tav>
                                        <p:tav tm="100000">
                                          <p:val>
                                            <p:strVal val="#ppt_y"/>
                                          </p:val>
                                        </p:tav>
                                      </p:tavLst>
                                    </p:anim>
                                    <p:anim calcmode="lin" valueType="num">
                                      <p:cBhvr>
                                        <p:cTn id="26" dur="100" fill="hold"/>
                                        <p:tgtEl>
                                          <p:spTgt spid="381984"/>
                                        </p:tgtEl>
                                        <p:attrNameLst>
                                          <p:attrName>ppt_w</p:attrName>
                                        </p:attrNameLst>
                                      </p:cBhvr>
                                      <p:tavLst>
                                        <p:tav tm="0">
                                          <p:val>
                                            <p:fltVal val="0"/>
                                          </p:val>
                                        </p:tav>
                                        <p:tav tm="100000">
                                          <p:val>
                                            <p:strVal val="#ppt_w"/>
                                          </p:val>
                                        </p:tav>
                                      </p:tavLst>
                                    </p:anim>
                                    <p:anim calcmode="lin" valueType="num">
                                      <p:cBhvr>
                                        <p:cTn id="27" dur="100" fill="hold"/>
                                        <p:tgtEl>
                                          <p:spTgt spid="381984"/>
                                        </p:tgtEl>
                                        <p:attrNameLst>
                                          <p:attrName>ppt_h</p:attrName>
                                        </p:attrNameLst>
                                      </p:cBhvr>
                                      <p:tavLst>
                                        <p:tav tm="0">
                                          <p:val>
                                            <p:strVal val="#ppt_h"/>
                                          </p:val>
                                        </p:tav>
                                        <p:tav tm="100000">
                                          <p:val>
                                            <p:strVal val="#ppt_h"/>
                                          </p:val>
                                        </p:tav>
                                      </p:tavLst>
                                    </p:anim>
                                  </p:childTnLst>
                                </p:cTn>
                              </p:par>
                            </p:childTnLst>
                          </p:cTn>
                        </p:par>
                        <p:par>
                          <p:cTn id="28" fill="hold" nodeType="afterGroup">
                            <p:stCondLst>
                              <p:cond delay="400"/>
                            </p:stCondLst>
                            <p:childTnLst>
                              <p:par>
                                <p:cTn id="29" presetID="17" presetClass="entr" presetSubtype="8" fill="hold" grpId="0" nodeType="afterEffect">
                                  <p:stCondLst>
                                    <p:cond delay="0"/>
                                  </p:stCondLst>
                                  <p:childTnLst>
                                    <p:set>
                                      <p:cBhvr>
                                        <p:cTn id="30" dur="1" fill="hold">
                                          <p:stCondLst>
                                            <p:cond delay="0"/>
                                          </p:stCondLst>
                                        </p:cTn>
                                        <p:tgtEl>
                                          <p:spTgt spid="381985"/>
                                        </p:tgtEl>
                                        <p:attrNameLst>
                                          <p:attrName>style.visibility</p:attrName>
                                        </p:attrNameLst>
                                      </p:cBhvr>
                                      <p:to>
                                        <p:strVal val="visible"/>
                                      </p:to>
                                    </p:set>
                                    <p:anim calcmode="lin" valueType="num">
                                      <p:cBhvr>
                                        <p:cTn id="31" dur="100" fill="hold"/>
                                        <p:tgtEl>
                                          <p:spTgt spid="381985"/>
                                        </p:tgtEl>
                                        <p:attrNameLst>
                                          <p:attrName>ppt_x</p:attrName>
                                        </p:attrNameLst>
                                      </p:cBhvr>
                                      <p:tavLst>
                                        <p:tav tm="0">
                                          <p:val>
                                            <p:strVal val="#ppt_x-#ppt_w/2"/>
                                          </p:val>
                                        </p:tav>
                                        <p:tav tm="100000">
                                          <p:val>
                                            <p:strVal val="#ppt_x"/>
                                          </p:val>
                                        </p:tav>
                                      </p:tavLst>
                                    </p:anim>
                                    <p:anim calcmode="lin" valueType="num">
                                      <p:cBhvr>
                                        <p:cTn id="32" dur="100" fill="hold"/>
                                        <p:tgtEl>
                                          <p:spTgt spid="381985"/>
                                        </p:tgtEl>
                                        <p:attrNameLst>
                                          <p:attrName>ppt_y</p:attrName>
                                        </p:attrNameLst>
                                      </p:cBhvr>
                                      <p:tavLst>
                                        <p:tav tm="0">
                                          <p:val>
                                            <p:strVal val="#ppt_y"/>
                                          </p:val>
                                        </p:tav>
                                        <p:tav tm="100000">
                                          <p:val>
                                            <p:strVal val="#ppt_y"/>
                                          </p:val>
                                        </p:tav>
                                      </p:tavLst>
                                    </p:anim>
                                    <p:anim calcmode="lin" valueType="num">
                                      <p:cBhvr>
                                        <p:cTn id="33" dur="100" fill="hold"/>
                                        <p:tgtEl>
                                          <p:spTgt spid="381985"/>
                                        </p:tgtEl>
                                        <p:attrNameLst>
                                          <p:attrName>ppt_w</p:attrName>
                                        </p:attrNameLst>
                                      </p:cBhvr>
                                      <p:tavLst>
                                        <p:tav tm="0">
                                          <p:val>
                                            <p:fltVal val="0"/>
                                          </p:val>
                                        </p:tav>
                                        <p:tav tm="100000">
                                          <p:val>
                                            <p:strVal val="#ppt_w"/>
                                          </p:val>
                                        </p:tav>
                                      </p:tavLst>
                                    </p:anim>
                                    <p:anim calcmode="lin" valueType="num">
                                      <p:cBhvr>
                                        <p:cTn id="34" dur="100" fill="hold"/>
                                        <p:tgtEl>
                                          <p:spTgt spid="381985"/>
                                        </p:tgtEl>
                                        <p:attrNameLst>
                                          <p:attrName>ppt_h</p:attrName>
                                        </p:attrNameLst>
                                      </p:cBhvr>
                                      <p:tavLst>
                                        <p:tav tm="0">
                                          <p:val>
                                            <p:strVal val="#ppt_h"/>
                                          </p:val>
                                        </p:tav>
                                        <p:tav tm="100000">
                                          <p:val>
                                            <p:strVal val="#ppt_h"/>
                                          </p:val>
                                        </p:tav>
                                      </p:tavLst>
                                    </p:anim>
                                  </p:childTnLst>
                                </p:cTn>
                              </p:par>
                            </p:childTnLst>
                          </p:cTn>
                        </p:par>
                        <p:par>
                          <p:cTn id="35" fill="hold" nodeType="afterGroup">
                            <p:stCondLst>
                              <p:cond delay="500"/>
                            </p:stCondLst>
                            <p:childTnLst>
                              <p:par>
                                <p:cTn id="36" presetID="23" presetClass="entr" presetSubtype="16" fill="hold" grpId="0" nodeType="afterEffect">
                                  <p:stCondLst>
                                    <p:cond delay="0"/>
                                  </p:stCondLst>
                                  <p:childTnLst>
                                    <p:set>
                                      <p:cBhvr>
                                        <p:cTn id="37" dur="1" fill="hold">
                                          <p:stCondLst>
                                            <p:cond delay="0"/>
                                          </p:stCondLst>
                                        </p:cTn>
                                        <p:tgtEl>
                                          <p:spTgt spid="381986"/>
                                        </p:tgtEl>
                                        <p:attrNameLst>
                                          <p:attrName>style.visibility</p:attrName>
                                        </p:attrNameLst>
                                      </p:cBhvr>
                                      <p:to>
                                        <p:strVal val="visible"/>
                                      </p:to>
                                    </p:set>
                                    <p:anim calcmode="lin" valueType="num">
                                      <p:cBhvr>
                                        <p:cTn id="38" dur="100" fill="hold"/>
                                        <p:tgtEl>
                                          <p:spTgt spid="381986"/>
                                        </p:tgtEl>
                                        <p:attrNameLst>
                                          <p:attrName>ppt_w</p:attrName>
                                        </p:attrNameLst>
                                      </p:cBhvr>
                                      <p:tavLst>
                                        <p:tav tm="0">
                                          <p:val>
                                            <p:fltVal val="0"/>
                                          </p:val>
                                        </p:tav>
                                        <p:tav tm="100000">
                                          <p:val>
                                            <p:strVal val="#ppt_w"/>
                                          </p:val>
                                        </p:tav>
                                      </p:tavLst>
                                    </p:anim>
                                    <p:anim calcmode="lin" valueType="num">
                                      <p:cBhvr>
                                        <p:cTn id="39" dur="100" fill="hold"/>
                                        <p:tgtEl>
                                          <p:spTgt spid="381986"/>
                                        </p:tgtEl>
                                        <p:attrNameLst>
                                          <p:attrName>ppt_h</p:attrName>
                                        </p:attrNameLst>
                                      </p:cBhvr>
                                      <p:tavLst>
                                        <p:tav tm="0">
                                          <p:val>
                                            <p:fltVal val="0"/>
                                          </p:val>
                                        </p:tav>
                                        <p:tav tm="100000">
                                          <p:val>
                                            <p:strVal val="#ppt_h"/>
                                          </p:val>
                                        </p:tav>
                                      </p:tavLst>
                                    </p:anim>
                                  </p:childTnLst>
                                </p:cTn>
                              </p:par>
                            </p:childTnLst>
                          </p:cTn>
                        </p:par>
                        <p:par>
                          <p:cTn id="40" fill="hold" nodeType="afterGroup">
                            <p:stCondLst>
                              <p:cond delay="600"/>
                            </p:stCondLst>
                            <p:childTnLst>
                              <p:par>
                                <p:cTn id="41" presetID="17" presetClass="entr" presetSubtype="8" fill="hold" grpId="0" nodeType="afterEffect">
                                  <p:stCondLst>
                                    <p:cond delay="0"/>
                                  </p:stCondLst>
                                  <p:childTnLst>
                                    <p:set>
                                      <p:cBhvr>
                                        <p:cTn id="42" dur="1" fill="hold">
                                          <p:stCondLst>
                                            <p:cond delay="0"/>
                                          </p:stCondLst>
                                        </p:cTn>
                                        <p:tgtEl>
                                          <p:spTgt spid="381987"/>
                                        </p:tgtEl>
                                        <p:attrNameLst>
                                          <p:attrName>style.visibility</p:attrName>
                                        </p:attrNameLst>
                                      </p:cBhvr>
                                      <p:to>
                                        <p:strVal val="visible"/>
                                      </p:to>
                                    </p:set>
                                    <p:anim calcmode="lin" valueType="num">
                                      <p:cBhvr>
                                        <p:cTn id="43" dur="100" fill="hold"/>
                                        <p:tgtEl>
                                          <p:spTgt spid="381987"/>
                                        </p:tgtEl>
                                        <p:attrNameLst>
                                          <p:attrName>ppt_x</p:attrName>
                                        </p:attrNameLst>
                                      </p:cBhvr>
                                      <p:tavLst>
                                        <p:tav tm="0">
                                          <p:val>
                                            <p:strVal val="#ppt_x-#ppt_w/2"/>
                                          </p:val>
                                        </p:tav>
                                        <p:tav tm="100000">
                                          <p:val>
                                            <p:strVal val="#ppt_x"/>
                                          </p:val>
                                        </p:tav>
                                      </p:tavLst>
                                    </p:anim>
                                    <p:anim calcmode="lin" valueType="num">
                                      <p:cBhvr>
                                        <p:cTn id="44" dur="100" fill="hold"/>
                                        <p:tgtEl>
                                          <p:spTgt spid="381987"/>
                                        </p:tgtEl>
                                        <p:attrNameLst>
                                          <p:attrName>ppt_y</p:attrName>
                                        </p:attrNameLst>
                                      </p:cBhvr>
                                      <p:tavLst>
                                        <p:tav tm="0">
                                          <p:val>
                                            <p:strVal val="#ppt_y"/>
                                          </p:val>
                                        </p:tav>
                                        <p:tav tm="100000">
                                          <p:val>
                                            <p:strVal val="#ppt_y"/>
                                          </p:val>
                                        </p:tav>
                                      </p:tavLst>
                                    </p:anim>
                                    <p:anim calcmode="lin" valueType="num">
                                      <p:cBhvr>
                                        <p:cTn id="45" dur="100" fill="hold"/>
                                        <p:tgtEl>
                                          <p:spTgt spid="381987"/>
                                        </p:tgtEl>
                                        <p:attrNameLst>
                                          <p:attrName>ppt_w</p:attrName>
                                        </p:attrNameLst>
                                      </p:cBhvr>
                                      <p:tavLst>
                                        <p:tav tm="0">
                                          <p:val>
                                            <p:fltVal val="0"/>
                                          </p:val>
                                        </p:tav>
                                        <p:tav tm="100000">
                                          <p:val>
                                            <p:strVal val="#ppt_w"/>
                                          </p:val>
                                        </p:tav>
                                      </p:tavLst>
                                    </p:anim>
                                    <p:anim calcmode="lin" valueType="num">
                                      <p:cBhvr>
                                        <p:cTn id="46" dur="100" fill="hold"/>
                                        <p:tgtEl>
                                          <p:spTgt spid="381987"/>
                                        </p:tgtEl>
                                        <p:attrNameLst>
                                          <p:attrName>ppt_h</p:attrName>
                                        </p:attrNameLst>
                                      </p:cBhvr>
                                      <p:tavLst>
                                        <p:tav tm="0">
                                          <p:val>
                                            <p:strVal val="#ppt_h"/>
                                          </p:val>
                                        </p:tav>
                                        <p:tav tm="100000">
                                          <p:val>
                                            <p:strVal val="#ppt_h"/>
                                          </p:val>
                                        </p:tav>
                                      </p:tavLst>
                                    </p:anim>
                                  </p:childTnLst>
                                </p:cTn>
                              </p:par>
                            </p:childTnLst>
                          </p:cTn>
                        </p:par>
                        <p:par>
                          <p:cTn id="47" fill="hold" nodeType="afterGroup">
                            <p:stCondLst>
                              <p:cond delay="700"/>
                            </p:stCondLst>
                            <p:childTnLst>
                              <p:par>
                                <p:cTn id="48" presetID="23" presetClass="entr" presetSubtype="16" fill="hold" grpId="0" nodeType="afterEffect">
                                  <p:stCondLst>
                                    <p:cond delay="0"/>
                                  </p:stCondLst>
                                  <p:childTnLst>
                                    <p:set>
                                      <p:cBhvr>
                                        <p:cTn id="49" dur="1" fill="hold">
                                          <p:stCondLst>
                                            <p:cond delay="0"/>
                                          </p:stCondLst>
                                        </p:cTn>
                                        <p:tgtEl>
                                          <p:spTgt spid="381988"/>
                                        </p:tgtEl>
                                        <p:attrNameLst>
                                          <p:attrName>style.visibility</p:attrName>
                                        </p:attrNameLst>
                                      </p:cBhvr>
                                      <p:to>
                                        <p:strVal val="visible"/>
                                      </p:to>
                                    </p:set>
                                    <p:anim calcmode="lin" valueType="num">
                                      <p:cBhvr>
                                        <p:cTn id="50" dur="100" fill="hold"/>
                                        <p:tgtEl>
                                          <p:spTgt spid="381988"/>
                                        </p:tgtEl>
                                        <p:attrNameLst>
                                          <p:attrName>ppt_w</p:attrName>
                                        </p:attrNameLst>
                                      </p:cBhvr>
                                      <p:tavLst>
                                        <p:tav tm="0">
                                          <p:val>
                                            <p:fltVal val="0"/>
                                          </p:val>
                                        </p:tav>
                                        <p:tav tm="100000">
                                          <p:val>
                                            <p:strVal val="#ppt_w"/>
                                          </p:val>
                                        </p:tav>
                                      </p:tavLst>
                                    </p:anim>
                                    <p:anim calcmode="lin" valueType="num">
                                      <p:cBhvr>
                                        <p:cTn id="51" dur="100" fill="hold"/>
                                        <p:tgtEl>
                                          <p:spTgt spid="381988"/>
                                        </p:tgtEl>
                                        <p:attrNameLst>
                                          <p:attrName>ppt_h</p:attrName>
                                        </p:attrNameLst>
                                      </p:cBhvr>
                                      <p:tavLst>
                                        <p:tav tm="0">
                                          <p:val>
                                            <p:fltVal val="0"/>
                                          </p:val>
                                        </p:tav>
                                        <p:tav tm="100000">
                                          <p:val>
                                            <p:strVal val="#ppt_h"/>
                                          </p:val>
                                        </p:tav>
                                      </p:tavLst>
                                    </p:anim>
                                  </p:childTnLst>
                                </p:cTn>
                              </p:par>
                            </p:childTnLst>
                          </p:cTn>
                        </p:par>
                        <p:par>
                          <p:cTn id="52" fill="hold" nodeType="afterGroup">
                            <p:stCondLst>
                              <p:cond delay="800"/>
                            </p:stCondLst>
                            <p:childTnLst>
                              <p:par>
                                <p:cTn id="53" presetID="17" presetClass="entr" presetSubtype="8" fill="hold" grpId="0" nodeType="afterEffect">
                                  <p:stCondLst>
                                    <p:cond delay="0"/>
                                  </p:stCondLst>
                                  <p:childTnLst>
                                    <p:set>
                                      <p:cBhvr>
                                        <p:cTn id="54" dur="1" fill="hold">
                                          <p:stCondLst>
                                            <p:cond delay="0"/>
                                          </p:stCondLst>
                                        </p:cTn>
                                        <p:tgtEl>
                                          <p:spTgt spid="381989"/>
                                        </p:tgtEl>
                                        <p:attrNameLst>
                                          <p:attrName>style.visibility</p:attrName>
                                        </p:attrNameLst>
                                      </p:cBhvr>
                                      <p:to>
                                        <p:strVal val="visible"/>
                                      </p:to>
                                    </p:set>
                                    <p:anim calcmode="lin" valueType="num">
                                      <p:cBhvr>
                                        <p:cTn id="55" dur="100" fill="hold"/>
                                        <p:tgtEl>
                                          <p:spTgt spid="381989"/>
                                        </p:tgtEl>
                                        <p:attrNameLst>
                                          <p:attrName>ppt_x</p:attrName>
                                        </p:attrNameLst>
                                      </p:cBhvr>
                                      <p:tavLst>
                                        <p:tav tm="0">
                                          <p:val>
                                            <p:strVal val="#ppt_x-#ppt_w/2"/>
                                          </p:val>
                                        </p:tav>
                                        <p:tav tm="100000">
                                          <p:val>
                                            <p:strVal val="#ppt_x"/>
                                          </p:val>
                                        </p:tav>
                                      </p:tavLst>
                                    </p:anim>
                                    <p:anim calcmode="lin" valueType="num">
                                      <p:cBhvr>
                                        <p:cTn id="56" dur="100" fill="hold"/>
                                        <p:tgtEl>
                                          <p:spTgt spid="381989"/>
                                        </p:tgtEl>
                                        <p:attrNameLst>
                                          <p:attrName>ppt_y</p:attrName>
                                        </p:attrNameLst>
                                      </p:cBhvr>
                                      <p:tavLst>
                                        <p:tav tm="0">
                                          <p:val>
                                            <p:strVal val="#ppt_y"/>
                                          </p:val>
                                        </p:tav>
                                        <p:tav tm="100000">
                                          <p:val>
                                            <p:strVal val="#ppt_y"/>
                                          </p:val>
                                        </p:tav>
                                      </p:tavLst>
                                    </p:anim>
                                    <p:anim calcmode="lin" valueType="num">
                                      <p:cBhvr>
                                        <p:cTn id="57" dur="100" fill="hold"/>
                                        <p:tgtEl>
                                          <p:spTgt spid="381989"/>
                                        </p:tgtEl>
                                        <p:attrNameLst>
                                          <p:attrName>ppt_w</p:attrName>
                                        </p:attrNameLst>
                                      </p:cBhvr>
                                      <p:tavLst>
                                        <p:tav tm="0">
                                          <p:val>
                                            <p:fltVal val="0"/>
                                          </p:val>
                                        </p:tav>
                                        <p:tav tm="100000">
                                          <p:val>
                                            <p:strVal val="#ppt_w"/>
                                          </p:val>
                                        </p:tav>
                                      </p:tavLst>
                                    </p:anim>
                                    <p:anim calcmode="lin" valueType="num">
                                      <p:cBhvr>
                                        <p:cTn id="58" dur="100" fill="hold"/>
                                        <p:tgtEl>
                                          <p:spTgt spid="381989"/>
                                        </p:tgtEl>
                                        <p:attrNameLst>
                                          <p:attrName>ppt_h</p:attrName>
                                        </p:attrNameLst>
                                      </p:cBhvr>
                                      <p:tavLst>
                                        <p:tav tm="0">
                                          <p:val>
                                            <p:strVal val="#ppt_h"/>
                                          </p:val>
                                        </p:tav>
                                        <p:tav tm="100000">
                                          <p:val>
                                            <p:strVal val="#ppt_h"/>
                                          </p:val>
                                        </p:tav>
                                      </p:tavLst>
                                    </p:anim>
                                  </p:childTnLst>
                                </p:cTn>
                              </p:par>
                            </p:childTnLst>
                          </p:cTn>
                        </p:par>
                        <p:par>
                          <p:cTn id="59" fill="hold" nodeType="afterGroup">
                            <p:stCondLst>
                              <p:cond delay="900"/>
                            </p:stCondLst>
                            <p:childTnLst>
                              <p:par>
                                <p:cTn id="60" presetID="17" presetClass="entr" presetSubtype="8" fill="hold" grpId="0" nodeType="afterEffect">
                                  <p:stCondLst>
                                    <p:cond delay="0"/>
                                  </p:stCondLst>
                                  <p:childTnLst>
                                    <p:set>
                                      <p:cBhvr>
                                        <p:cTn id="61" dur="1" fill="hold">
                                          <p:stCondLst>
                                            <p:cond delay="0"/>
                                          </p:stCondLst>
                                        </p:cTn>
                                        <p:tgtEl>
                                          <p:spTgt spid="381990"/>
                                        </p:tgtEl>
                                        <p:attrNameLst>
                                          <p:attrName>style.visibility</p:attrName>
                                        </p:attrNameLst>
                                      </p:cBhvr>
                                      <p:to>
                                        <p:strVal val="visible"/>
                                      </p:to>
                                    </p:set>
                                    <p:anim calcmode="lin" valueType="num">
                                      <p:cBhvr>
                                        <p:cTn id="62" dur="100" fill="hold"/>
                                        <p:tgtEl>
                                          <p:spTgt spid="381990"/>
                                        </p:tgtEl>
                                        <p:attrNameLst>
                                          <p:attrName>ppt_x</p:attrName>
                                        </p:attrNameLst>
                                      </p:cBhvr>
                                      <p:tavLst>
                                        <p:tav tm="0">
                                          <p:val>
                                            <p:strVal val="#ppt_x-#ppt_w/2"/>
                                          </p:val>
                                        </p:tav>
                                        <p:tav tm="100000">
                                          <p:val>
                                            <p:strVal val="#ppt_x"/>
                                          </p:val>
                                        </p:tav>
                                      </p:tavLst>
                                    </p:anim>
                                    <p:anim calcmode="lin" valueType="num">
                                      <p:cBhvr>
                                        <p:cTn id="63" dur="100" fill="hold"/>
                                        <p:tgtEl>
                                          <p:spTgt spid="381990"/>
                                        </p:tgtEl>
                                        <p:attrNameLst>
                                          <p:attrName>ppt_y</p:attrName>
                                        </p:attrNameLst>
                                      </p:cBhvr>
                                      <p:tavLst>
                                        <p:tav tm="0">
                                          <p:val>
                                            <p:strVal val="#ppt_y"/>
                                          </p:val>
                                        </p:tav>
                                        <p:tav tm="100000">
                                          <p:val>
                                            <p:strVal val="#ppt_y"/>
                                          </p:val>
                                        </p:tav>
                                      </p:tavLst>
                                    </p:anim>
                                    <p:anim calcmode="lin" valueType="num">
                                      <p:cBhvr>
                                        <p:cTn id="64" dur="100" fill="hold"/>
                                        <p:tgtEl>
                                          <p:spTgt spid="381990"/>
                                        </p:tgtEl>
                                        <p:attrNameLst>
                                          <p:attrName>ppt_w</p:attrName>
                                        </p:attrNameLst>
                                      </p:cBhvr>
                                      <p:tavLst>
                                        <p:tav tm="0">
                                          <p:val>
                                            <p:fltVal val="0"/>
                                          </p:val>
                                        </p:tav>
                                        <p:tav tm="100000">
                                          <p:val>
                                            <p:strVal val="#ppt_w"/>
                                          </p:val>
                                        </p:tav>
                                      </p:tavLst>
                                    </p:anim>
                                    <p:anim calcmode="lin" valueType="num">
                                      <p:cBhvr>
                                        <p:cTn id="65" dur="100" fill="hold"/>
                                        <p:tgtEl>
                                          <p:spTgt spid="381990"/>
                                        </p:tgtEl>
                                        <p:attrNameLst>
                                          <p:attrName>ppt_h</p:attrName>
                                        </p:attrNameLst>
                                      </p:cBhvr>
                                      <p:tavLst>
                                        <p:tav tm="0">
                                          <p:val>
                                            <p:strVal val="#ppt_h"/>
                                          </p:val>
                                        </p:tav>
                                        <p:tav tm="100000">
                                          <p:val>
                                            <p:strVal val="#ppt_h"/>
                                          </p:val>
                                        </p:tav>
                                      </p:tavLst>
                                    </p:anim>
                                  </p:childTnLst>
                                </p:cTn>
                              </p:par>
                            </p:childTnLst>
                          </p:cTn>
                        </p:par>
                        <p:par>
                          <p:cTn id="66" fill="hold" nodeType="afterGroup">
                            <p:stCondLst>
                              <p:cond delay="1000"/>
                            </p:stCondLst>
                            <p:childTnLst>
                              <p:par>
                                <p:cTn id="67" presetID="17" presetClass="entr" presetSubtype="8" fill="hold" grpId="0" nodeType="afterEffect">
                                  <p:stCondLst>
                                    <p:cond delay="0"/>
                                  </p:stCondLst>
                                  <p:childTnLst>
                                    <p:set>
                                      <p:cBhvr>
                                        <p:cTn id="68" dur="1" fill="hold">
                                          <p:stCondLst>
                                            <p:cond delay="0"/>
                                          </p:stCondLst>
                                        </p:cTn>
                                        <p:tgtEl>
                                          <p:spTgt spid="381991"/>
                                        </p:tgtEl>
                                        <p:attrNameLst>
                                          <p:attrName>style.visibility</p:attrName>
                                        </p:attrNameLst>
                                      </p:cBhvr>
                                      <p:to>
                                        <p:strVal val="visible"/>
                                      </p:to>
                                    </p:set>
                                    <p:anim calcmode="lin" valueType="num">
                                      <p:cBhvr>
                                        <p:cTn id="69" dur="100" fill="hold"/>
                                        <p:tgtEl>
                                          <p:spTgt spid="381991"/>
                                        </p:tgtEl>
                                        <p:attrNameLst>
                                          <p:attrName>ppt_x</p:attrName>
                                        </p:attrNameLst>
                                      </p:cBhvr>
                                      <p:tavLst>
                                        <p:tav tm="0">
                                          <p:val>
                                            <p:strVal val="#ppt_x-#ppt_w/2"/>
                                          </p:val>
                                        </p:tav>
                                        <p:tav tm="100000">
                                          <p:val>
                                            <p:strVal val="#ppt_x"/>
                                          </p:val>
                                        </p:tav>
                                      </p:tavLst>
                                    </p:anim>
                                    <p:anim calcmode="lin" valueType="num">
                                      <p:cBhvr>
                                        <p:cTn id="70" dur="100" fill="hold"/>
                                        <p:tgtEl>
                                          <p:spTgt spid="381991"/>
                                        </p:tgtEl>
                                        <p:attrNameLst>
                                          <p:attrName>ppt_y</p:attrName>
                                        </p:attrNameLst>
                                      </p:cBhvr>
                                      <p:tavLst>
                                        <p:tav tm="0">
                                          <p:val>
                                            <p:strVal val="#ppt_y"/>
                                          </p:val>
                                        </p:tav>
                                        <p:tav tm="100000">
                                          <p:val>
                                            <p:strVal val="#ppt_y"/>
                                          </p:val>
                                        </p:tav>
                                      </p:tavLst>
                                    </p:anim>
                                    <p:anim calcmode="lin" valueType="num">
                                      <p:cBhvr>
                                        <p:cTn id="71" dur="100" fill="hold"/>
                                        <p:tgtEl>
                                          <p:spTgt spid="381991"/>
                                        </p:tgtEl>
                                        <p:attrNameLst>
                                          <p:attrName>ppt_w</p:attrName>
                                        </p:attrNameLst>
                                      </p:cBhvr>
                                      <p:tavLst>
                                        <p:tav tm="0">
                                          <p:val>
                                            <p:fltVal val="0"/>
                                          </p:val>
                                        </p:tav>
                                        <p:tav tm="100000">
                                          <p:val>
                                            <p:strVal val="#ppt_w"/>
                                          </p:val>
                                        </p:tav>
                                      </p:tavLst>
                                    </p:anim>
                                    <p:anim calcmode="lin" valueType="num">
                                      <p:cBhvr>
                                        <p:cTn id="72" dur="100" fill="hold"/>
                                        <p:tgtEl>
                                          <p:spTgt spid="381991"/>
                                        </p:tgtEl>
                                        <p:attrNameLst>
                                          <p:attrName>ppt_h</p:attrName>
                                        </p:attrNameLst>
                                      </p:cBhvr>
                                      <p:tavLst>
                                        <p:tav tm="0">
                                          <p:val>
                                            <p:strVal val="#ppt_h"/>
                                          </p:val>
                                        </p:tav>
                                        <p:tav tm="100000">
                                          <p:val>
                                            <p:strVal val="#ppt_h"/>
                                          </p:val>
                                        </p:tav>
                                      </p:tavLst>
                                    </p:anim>
                                  </p:childTnLst>
                                </p:cTn>
                              </p:par>
                            </p:childTnLst>
                          </p:cTn>
                        </p:par>
                        <p:par>
                          <p:cTn id="73" fill="hold" nodeType="afterGroup">
                            <p:stCondLst>
                              <p:cond delay="1100"/>
                            </p:stCondLst>
                            <p:childTnLst>
                              <p:par>
                                <p:cTn id="74" presetID="17" presetClass="entr" presetSubtype="8" fill="hold" grpId="0" nodeType="afterEffect">
                                  <p:stCondLst>
                                    <p:cond delay="0"/>
                                  </p:stCondLst>
                                  <p:childTnLst>
                                    <p:set>
                                      <p:cBhvr>
                                        <p:cTn id="75" dur="1" fill="hold">
                                          <p:stCondLst>
                                            <p:cond delay="0"/>
                                          </p:stCondLst>
                                        </p:cTn>
                                        <p:tgtEl>
                                          <p:spTgt spid="381992"/>
                                        </p:tgtEl>
                                        <p:attrNameLst>
                                          <p:attrName>style.visibility</p:attrName>
                                        </p:attrNameLst>
                                      </p:cBhvr>
                                      <p:to>
                                        <p:strVal val="visible"/>
                                      </p:to>
                                    </p:set>
                                    <p:anim calcmode="lin" valueType="num">
                                      <p:cBhvr>
                                        <p:cTn id="76" dur="100" fill="hold"/>
                                        <p:tgtEl>
                                          <p:spTgt spid="381992"/>
                                        </p:tgtEl>
                                        <p:attrNameLst>
                                          <p:attrName>ppt_x</p:attrName>
                                        </p:attrNameLst>
                                      </p:cBhvr>
                                      <p:tavLst>
                                        <p:tav tm="0">
                                          <p:val>
                                            <p:strVal val="#ppt_x-#ppt_w/2"/>
                                          </p:val>
                                        </p:tav>
                                        <p:tav tm="100000">
                                          <p:val>
                                            <p:strVal val="#ppt_x"/>
                                          </p:val>
                                        </p:tav>
                                      </p:tavLst>
                                    </p:anim>
                                    <p:anim calcmode="lin" valueType="num">
                                      <p:cBhvr>
                                        <p:cTn id="77" dur="100" fill="hold"/>
                                        <p:tgtEl>
                                          <p:spTgt spid="381992"/>
                                        </p:tgtEl>
                                        <p:attrNameLst>
                                          <p:attrName>ppt_y</p:attrName>
                                        </p:attrNameLst>
                                      </p:cBhvr>
                                      <p:tavLst>
                                        <p:tav tm="0">
                                          <p:val>
                                            <p:strVal val="#ppt_y"/>
                                          </p:val>
                                        </p:tav>
                                        <p:tav tm="100000">
                                          <p:val>
                                            <p:strVal val="#ppt_y"/>
                                          </p:val>
                                        </p:tav>
                                      </p:tavLst>
                                    </p:anim>
                                    <p:anim calcmode="lin" valueType="num">
                                      <p:cBhvr>
                                        <p:cTn id="78" dur="100" fill="hold"/>
                                        <p:tgtEl>
                                          <p:spTgt spid="381992"/>
                                        </p:tgtEl>
                                        <p:attrNameLst>
                                          <p:attrName>ppt_w</p:attrName>
                                        </p:attrNameLst>
                                      </p:cBhvr>
                                      <p:tavLst>
                                        <p:tav tm="0">
                                          <p:val>
                                            <p:fltVal val="0"/>
                                          </p:val>
                                        </p:tav>
                                        <p:tav tm="100000">
                                          <p:val>
                                            <p:strVal val="#ppt_w"/>
                                          </p:val>
                                        </p:tav>
                                      </p:tavLst>
                                    </p:anim>
                                    <p:anim calcmode="lin" valueType="num">
                                      <p:cBhvr>
                                        <p:cTn id="79" dur="100" fill="hold"/>
                                        <p:tgtEl>
                                          <p:spTgt spid="381992"/>
                                        </p:tgtEl>
                                        <p:attrNameLst>
                                          <p:attrName>ppt_h</p:attrName>
                                        </p:attrNameLst>
                                      </p:cBhvr>
                                      <p:tavLst>
                                        <p:tav tm="0">
                                          <p:val>
                                            <p:strVal val="#ppt_h"/>
                                          </p:val>
                                        </p:tav>
                                        <p:tav tm="100000">
                                          <p:val>
                                            <p:strVal val="#ppt_h"/>
                                          </p:val>
                                        </p:tav>
                                      </p:tavLst>
                                    </p:anim>
                                  </p:childTnLst>
                                </p:cTn>
                              </p:par>
                            </p:childTnLst>
                          </p:cTn>
                        </p:par>
                        <p:par>
                          <p:cTn id="80" fill="hold" nodeType="afterGroup">
                            <p:stCondLst>
                              <p:cond delay="1200"/>
                            </p:stCondLst>
                            <p:childTnLst>
                              <p:par>
                                <p:cTn id="81" presetID="17" presetClass="entr" presetSubtype="8" fill="hold" grpId="0" nodeType="afterEffect">
                                  <p:stCondLst>
                                    <p:cond delay="0"/>
                                  </p:stCondLst>
                                  <p:childTnLst>
                                    <p:set>
                                      <p:cBhvr>
                                        <p:cTn id="82" dur="1" fill="hold">
                                          <p:stCondLst>
                                            <p:cond delay="0"/>
                                          </p:stCondLst>
                                        </p:cTn>
                                        <p:tgtEl>
                                          <p:spTgt spid="381993"/>
                                        </p:tgtEl>
                                        <p:attrNameLst>
                                          <p:attrName>style.visibility</p:attrName>
                                        </p:attrNameLst>
                                      </p:cBhvr>
                                      <p:to>
                                        <p:strVal val="visible"/>
                                      </p:to>
                                    </p:set>
                                    <p:anim calcmode="lin" valueType="num">
                                      <p:cBhvr>
                                        <p:cTn id="83" dur="100" fill="hold"/>
                                        <p:tgtEl>
                                          <p:spTgt spid="381993"/>
                                        </p:tgtEl>
                                        <p:attrNameLst>
                                          <p:attrName>ppt_x</p:attrName>
                                        </p:attrNameLst>
                                      </p:cBhvr>
                                      <p:tavLst>
                                        <p:tav tm="0">
                                          <p:val>
                                            <p:strVal val="#ppt_x-#ppt_w/2"/>
                                          </p:val>
                                        </p:tav>
                                        <p:tav tm="100000">
                                          <p:val>
                                            <p:strVal val="#ppt_x"/>
                                          </p:val>
                                        </p:tav>
                                      </p:tavLst>
                                    </p:anim>
                                    <p:anim calcmode="lin" valueType="num">
                                      <p:cBhvr>
                                        <p:cTn id="84" dur="100" fill="hold"/>
                                        <p:tgtEl>
                                          <p:spTgt spid="381993"/>
                                        </p:tgtEl>
                                        <p:attrNameLst>
                                          <p:attrName>ppt_y</p:attrName>
                                        </p:attrNameLst>
                                      </p:cBhvr>
                                      <p:tavLst>
                                        <p:tav tm="0">
                                          <p:val>
                                            <p:strVal val="#ppt_y"/>
                                          </p:val>
                                        </p:tav>
                                        <p:tav tm="100000">
                                          <p:val>
                                            <p:strVal val="#ppt_y"/>
                                          </p:val>
                                        </p:tav>
                                      </p:tavLst>
                                    </p:anim>
                                    <p:anim calcmode="lin" valueType="num">
                                      <p:cBhvr>
                                        <p:cTn id="85" dur="100" fill="hold"/>
                                        <p:tgtEl>
                                          <p:spTgt spid="381993"/>
                                        </p:tgtEl>
                                        <p:attrNameLst>
                                          <p:attrName>ppt_w</p:attrName>
                                        </p:attrNameLst>
                                      </p:cBhvr>
                                      <p:tavLst>
                                        <p:tav tm="0">
                                          <p:val>
                                            <p:fltVal val="0"/>
                                          </p:val>
                                        </p:tav>
                                        <p:tav tm="100000">
                                          <p:val>
                                            <p:strVal val="#ppt_w"/>
                                          </p:val>
                                        </p:tav>
                                      </p:tavLst>
                                    </p:anim>
                                    <p:anim calcmode="lin" valueType="num">
                                      <p:cBhvr>
                                        <p:cTn id="86" dur="100" fill="hold"/>
                                        <p:tgtEl>
                                          <p:spTgt spid="381993"/>
                                        </p:tgtEl>
                                        <p:attrNameLst>
                                          <p:attrName>ppt_h</p:attrName>
                                        </p:attrNameLst>
                                      </p:cBhvr>
                                      <p:tavLst>
                                        <p:tav tm="0">
                                          <p:val>
                                            <p:strVal val="#ppt_h"/>
                                          </p:val>
                                        </p:tav>
                                        <p:tav tm="100000">
                                          <p:val>
                                            <p:strVal val="#ppt_h"/>
                                          </p:val>
                                        </p:tav>
                                      </p:tavLst>
                                    </p:anim>
                                  </p:childTnLst>
                                </p:cTn>
                              </p:par>
                            </p:childTnLst>
                          </p:cTn>
                        </p:par>
                        <p:par>
                          <p:cTn id="87" fill="hold" nodeType="afterGroup">
                            <p:stCondLst>
                              <p:cond delay="1300"/>
                            </p:stCondLst>
                            <p:childTnLst>
                              <p:par>
                                <p:cTn id="88" presetID="23" presetClass="entr" presetSubtype="16" fill="hold" grpId="0" nodeType="afterEffect">
                                  <p:stCondLst>
                                    <p:cond delay="0"/>
                                  </p:stCondLst>
                                  <p:childTnLst>
                                    <p:set>
                                      <p:cBhvr>
                                        <p:cTn id="89" dur="1" fill="hold">
                                          <p:stCondLst>
                                            <p:cond delay="0"/>
                                          </p:stCondLst>
                                        </p:cTn>
                                        <p:tgtEl>
                                          <p:spTgt spid="381994"/>
                                        </p:tgtEl>
                                        <p:attrNameLst>
                                          <p:attrName>style.visibility</p:attrName>
                                        </p:attrNameLst>
                                      </p:cBhvr>
                                      <p:to>
                                        <p:strVal val="visible"/>
                                      </p:to>
                                    </p:set>
                                    <p:anim calcmode="lin" valueType="num">
                                      <p:cBhvr>
                                        <p:cTn id="90" dur="100" fill="hold"/>
                                        <p:tgtEl>
                                          <p:spTgt spid="381994"/>
                                        </p:tgtEl>
                                        <p:attrNameLst>
                                          <p:attrName>ppt_w</p:attrName>
                                        </p:attrNameLst>
                                      </p:cBhvr>
                                      <p:tavLst>
                                        <p:tav tm="0">
                                          <p:val>
                                            <p:fltVal val="0"/>
                                          </p:val>
                                        </p:tav>
                                        <p:tav tm="100000">
                                          <p:val>
                                            <p:strVal val="#ppt_w"/>
                                          </p:val>
                                        </p:tav>
                                      </p:tavLst>
                                    </p:anim>
                                    <p:anim calcmode="lin" valueType="num">
                                      <p:cBhvr>
                                        <p:cTn id="91" dur="100" fill="hold"/>
                                        <p:tgtEl>
                                          <p:spTgt spid="381994"/>
                                        </p:tgtEl>
                                        <p:attrNameLst>
                                          <p:attrName>ppt_h</p:attrName>
                                        </p:attrNameLst>
                                      </p:cBhvr>
                                      <p:tavLst>
                                        <p:tav tm="0">
                                          <p:val>
                                            <p:fltVal val="0"/>
                                          </p:val>
                                        </p:tav>
                                        <p:tav tm="100000">
                                          <p:val>
                                            <p:strVal val="#ppt_h"/>
                                          </p:val>
                                        </p:tav>
                                      </p:tavLst>
                                    </p:anim>
                                  </p:childTnLst>
                                </p:cTn>
                              </p:par>
                            </p:childTnLst>
                          </p:cTn>
                        </p:par>
                        <p:par>
                          <p:cTn id="92" fill="hold" nodeType="afterGroup">
                            <p:stCondLst>
                              <p:cond delay="1400"/>
                            </p:stCondLst>
                            <p:childTnLst>
                              <p:par>
                                <p:cTn id="93" presetID="23" presetClass="entr" presetSubtype="16" fill="hold" grpId="0" nodeType="afterEffect">
                                  <p:stCondLst>
                                    <p:cond delay="0"/>
                                  </p:stCondLst>
                                  <p:childTnLst>
                                    <p:set>
                                      <p:cBhvr>
                                        <p:cTn id="94" dur="1" fill="hold">
                                          <p:stCondLst>
                                            <p:cond delay="0"/>
                                          </p:stCondLst>
                                        </p:cTn>
                                        <p:tgtEl>
                                          <p:spTgt spid="382010"/>
                                        </p:tgtEl>
                                        <p:attrNameLst>
                                          <p:attrName>style.visibility</p:attrName>
                                        </p:attrNameLst>
                                      </p:cBhvr>
                                      <p:to>
                                        <p:strVal val="visible"/>
                                      </p:to>
                                    </p:set>
                                    <p:anim calcmode="lin" valueType="num">
                                      <p:cBhvr>
                                        <p:cTn id="95" dur="100" fill="hold"/>
                                        <p:tgtEl>
                                          <p:spTgt spid="382010"/>
                                        </p:tgtEl>
                                        <p:attrNameLst>
                                          <p:attrName>ppt_w</p:attrName>
                                        </p:attrNameLst>
                                      </p:cBhvr>
                                      <p:tavLst>
                                        <p:tav tm="0">
                                          <p:val>
                                            <p:fltVal val="0"/>
                                          </p:val>
                                        </p:tav>
                                        <p:tav tm="100000">
                                          <p:val>
                                            <p:strVal val="#ppt_w"/>
                                          </p:val>
                                        </p:tav>
                                      </p:tavLst>
                                    </p:anim>
                                    <p:anim calcmode="lin" valueType="num">
                                      <p:cBhvr>
                                        <p:cTn id="96" dur="100" fill="hold"/>
                                        <p:tgtEl>
                                          <p:spTgt spid="382010"/>
                                        </p:tgtEl>
                                        <p:attrNameLst>
                                          <p:attrName>ppt_h</p:attrName>
                                        </p:attrNameLst>
                                      </p:cBhvr>
                                      <p:tavLst>
                                        <p:tav tm="0">
                                          <p:val>
                                            <p:fltVal val="0"/>
                                          </p:val>
                                        </p:tav>
                                        <p:tav tm="100000">
                                          <p:val>
                                            <p:strVal val="#ppt_h"/>
                                          </p:val>
                                        </p:tav>
                                      </p:tavLst>
                                    </p:anim>
                                  </p:childTnLst>
                                </p:cTn>
                              </p:par>
                              <p:par>
                                <p:cTn id="97" presetID="23" presetClass="entr" presetSubtype="16" fill="hold" grpId="0" nodeType="withEffect">
                                  <p:stCondLst>
                                    <p:cond delay="0"/>
                                  </p:stCondLst>
                                  <p:childTnLst>
                                    <p:set>
                                      <p:cBhvr>
                                        <p:cTn id="98" dur="1" fill="hold">
                                          <p:stCondLst>
                                            <p:cond delay="0"/>
                                          </p:stCondLst>
                                        </p:cTn>
                                        <p:tgtEl>
                                          <p:spTgt spid="381995"/>
                                        </p:tgtEl>
                                        <p:attrNameLst>
                                          <p:attrName>style.visibility</p:attrName>
                                        </p:attrNameLst>
                                      </p:cBhvr>
                                      <p:to>
                                        <p:strVal val="visible"/>
                                      </p:to>
                                    </p:set>
                                    <p:anim calcmode="lin" valueType="num">
                                      <p:cBhvr>
                                        <p:cTn id="99" dur="100" fill="hold"/>
                                        <p:tgtEl>
                                          <p:spTgt spid="381995"/>
                                        </p:tgtEl>
                                        <p:attrNameLst>
                                          <p:attrName>ppt_w</p:attrName>
                                        </p:attrNameLst>
                                      </p:cBhvr>
                                      <p:tavLst>
                                        <p:tav tm="0">
                                          <p:val>
                                            <p:fltVal val="0"/>
                                          </p:val>
                                        </p:tav>
                                        <p:tav tm="100000">
                                          <p:val>
                                            <p:strVal val="#ppt_w"/>
                                          </p:val>
                                        </p:tav>
                                      </p:tavLst>
                                    </p:anim>
                                    <p:anim calcmode="lin" valueType="num">
                                      <p:cBhvr>
                                        <p:cTn id="100" dur="100" fill="hold"/>
                                        <p:tgtEl>
                                          <p:spTgt spid="381995"/>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0"/>
                                  </p:stCondLst>
                                  <p:childTnLst>
                                    <p:set>
                                      <p:cBhvr>
                                        <p:cTn id="102" dur="1" fill="hold">
                                          <p:stCondLst>
                                            <p:cond delay="0"/>
                                          </p:stCondLst>
                                        </p:cTn>
                                        <p:tgtEl>
                                          <p:spTgt spid="381996"/>
                                        </p:tgtEl>
                                        <p:attrNameLst>
                                          <p:attrName>style.visibility</p:attrName>
                                        </p:attrNameLst>
                                      </p:cBhvr>
                                      <p:to>
                                        <p:strVal val="visible"/>
                                      </p:to>
                                    </p:set>
                                    <p:anim calcmode="lin" valueType="num">
                                      <p:cBhvr>
                                        <p:cTn id="103" dur="100" fill="hold"/>
                                        <p:tgtEl>
                                          <p:spTgt spid="381996"/>
                                        </p:tgtEl>
                                        <p:attrNameLst>
                                          <p:attrName>ppt_w</p:attrName>
                                        </p:attrNameLst>
                                      </p:cBhvr>
                                      <p:tavLst>
                                        <p:tav tm="0">
                                          <p:val>
                                            <p:fltVal val="0"/>
                                          </p:val>
                                        </p:tav>
                                        <p:tav tm="100000">
                                          <p:val>
                                            <p:strVal val="#ppt_w"/>
                                          </p:val>
                                        </p:tav>
                                      </p:tavLst>
                                    </p:anim>
                                    <p:anim calcmode="lin" valueType="num">
                                      <p:cBhvr>
                                        <p:cTn id="104" dur="100" fill="hold"/>
                                        <p:tgtEl>
                                          <p:spTgt spid="381996"/>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0"/>
                                  </p:stCondLst>
                                  <p:childTnLst>
                                    <p:set>
                                      <p:cBhvr>
                                        <p:cTn id="106" dur="1" fill="hold">
                                          <p:stCondLst>
                                            <p:cond delay="0"/>
                                          </p:stCondLst>
                                        </p:cTn>
                                        <p:tgtEl>
                                          <p:spTgt spid="381997"/>
                                        </p:tgtEl>
                                        <p:attrNameLst>
                                          <p:attrName>style.visibility</p:attrName>
                                        </p:attrNameLst>
                                      </p:cBhvr>
                                      <p:to>
                                        <p:strVal val="visible"/>
                                      </p:to>
                                    </p:set>
                                    <p:anim calcmode="lin" valueType="num">
                                      <p:cBhvr>
                                        <p:cTn id="107" dur="100" fill="hold"/>
                                        <p:tgtEl>
                                          <p:spTgt spid="381997"/>
                                        </p:tgtEl>
                                        <p:attrNameLst>
                                          <p:attrName>ppt_w</p:attrName>
                                        </p:attrNameLst>
                                      </p:cBhvr>
                                      <p:tavLst>
                                        <p:tav tm="0">
                                          <p:val>
                                            <p:fltVal val="0"/>
                                          </p:val>
                                        </p:tav>
                                        <p:tav tm="100000">
                                          <p:val>
                                            <p:strVal val="#ppt_w"/>
                                          </p:val>
                                        </p:tav>
                                      </p:tavLst>
                                    </p:anim>
                                    <p:anim calcmode="lin" valueType="num">
                                      <p:cBhvr>
                                        <p:cTn id="108" dur="100" fill="hold"/>
                                        <p:tgtEl>
                                          <p:spTgt spid="381997"/>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0"/>
                                  </p:stCondLst>
                                  <p:childTnLst>
                                    <p:set>
                                      <p:cBhvr>
                                        <p:cTn id="110" dur="1" fill="hold">
                                          <p:stCondLst>
                                            <p:cond delay="0"/>
                                          </p:stCondLst>
                                        </p:cTn>
                                        <p:tgtEl>
                                          <p:spTgt spid="381998"/>
                                        </p:tgtEl>
                                        <p:attrNameLst>
                                          <p:attrName>style.visibility</p:attrName>
                                        </p:attrNameLst>
                                      </p:cBhvr>
                                      <p:to>
                                        <p:strVal val="visible"/>
                                      </p:to>
                                    </p:set>
                                    <p:anim calcmode="lin" valueType="num">
                                      <p:cBhvr>
                                        <p:cTn id="111" dur="100" fill="hold"/>
                                        <p:tgtEl>
                                          <p:spTgt spid="381998"/>
                                        </p:tgtEl>
                                        <p:attrNameLst>
                                          <p:attrName>ppt_w</p:attrName>
                                        </p:attrNameLst>
                                      </p:cBhvr>
                                      <p:tavLst>
                                        <p:tav tm="0">
                                          <p:val>
                                            <p:fltVal val="0"/>
                                          </p:val>
                                        </p:tav>
                                        <p:tav tm="100000">
                                          <p:val>
                                            <p:strVal val="#ppt_w"/>
                                          </p:val>
                                        </p:tav>
                                      </p:tavLst>
                                    </p:anim>
                                    <p:anim calcmode="lin" valueType="num">
                                      <p:cBhvr>
                                        <p:cTn id="112" dur="100" fill="hold"/>
                                        <p:tgtEl>
                                          <p:spTgt spid="381998"/>
                                        </p:tgtEl>
                                        <p:attrNameLst>
                                          <p:attrName>ppt_h</p:attrName>
                                        </p:attrNameLst>
                                      </p:cBhvr>
                                      <p:tavLst>
                                        <p:tav tm="0">
                                          <p:val>
                                            <p:fltVal val="0"/>
                                          </p:val>
                                        </p:tav>
                                        <p:tav tm="100000">
                                          <p:val>
                                            <p:strVal val="#ppt_h"/>
                                          </p:val>
                                        </p:tav>
                                      </p:tavLst>
                                    </p:anim>
                                  </p:childTnLst>
                                </p:cTn>
                              </p:par>
                              <p:par>
                                <p:cTn id="113" presetID="23" presetClass="entr" presetSubtype="16" fill="hold" grpId="0" nodeType="withEffect">
                                  <p:stCondLst>
                                    <p:cond delay="0"/>
                                  </p:stCondLst>
                                  <p:childTnLst>
                                    <p:set>
                                      <p:cBhvr>
                                        <p:cTn id="114" dur="1" fill="hold">
                                          <p:stCondLst>
                                            <p:cond delay="0"/>
                                          </p:stCondLst>
                                        </p:cTn>
                                        <p:tgtEl>
                                          <p:spTgt spid="381999"/>
                                        </p:tgtEl>
                                        <p:attrNameLst>
                                          <p:attrName>style.visibility</p:attrName>
                                        </p:attrNameLst>
                                      </p:cBhvr>
                                      <p:to>
                                        <p:strVal val="visible"/>
                                      </p:to>
                                    </p:set>
                                    <p:anim calcmode="lin" valueType="num">
                                      <p:cBhvr>
                                        <p:cTn id="115" dur="100" fill="hold"/>
                                        <p:tgtEl>
                                          <p:spTgt spid="381999"/>
                                        </p:tgtEl>
                                        <p:attrNameLst>
                                          <p:attrName>ppt_w</p:attrName>
                                        </p:attrNameLst>
                                      </p:cBhvr>
                                      <p:tavLst>
                                        <p:tav tm="0">
                                          <p:val>
                                            <p:fltVal val="0"/>
                                          </p:val>
                                        </p:tav>
                                        <p:tav tm="100000">
                                          <p:val>
                                            <p:strVal val="#ppt_w"/>
                                          </p:val>
                                        </p:tav>
                                      </p:tavLst>
                                    </p:anim>
                                    <p:anim calcmode="lin" valueType="num">
                                      <p:cBhvr>
                                        <p:cTn id="116" dur="100" fill="hold"/>
                                        <p:tgtEl>
                                          <p:spTgt spid="381999"/>
                                        </p:tgtEl>
                                        <p:attrNameLst>
                                          <p:attrName>ppt_h</p:attrName>
                                        </p:attrNameLst>
                                      </p:cBhvr>
                                      <p:tavLst>
                                        <p:tav tm="0">
                                          <p:val>
                                            <p:fltVal val="0"/>
                                          </p:val>
                                        </p:tav>
                                        <p:tav tm="100000">
                                          <p:val>
                                            <p:strVal val="#ppt_h"/>
                                          </p:val>
                                        </p:tav>
                                      </p:tavLst>
                                    </p:anim>
                                  </p:childTnLst>
                                </p:cTn>
                              </p:par>
                              <p:par>
                                <p:cTn id="117" presetID="23" presetClass="entr" presetSubtype="16" fill="hold" grpId="0" nodeType="withEffect">
                                  <p:stCondLst>
                                    <p:cond delay="0"/>
                                  </p:stCondLst>
                                  <p:childTnLst>
                                    <p:set>
                                      <p:cBhvr>
                                        <p:cTn id="118" dur="1" fill="hold">
                                          <p:stCondLst>
                                            <p:cond delay="0"/>
                                          </p:stCondLst>
                                        </p:cTn>
                                        <p:tgtEl>
                                          <p:spTgt spid="382000"/>
                                        </p:tgtEl>
                                        <p:attrNameLst>
                                          <p:attrName>style.visibility</p:attrName>
                                        </p:attrNameLst>
                                      </p:cBhvr>
                                      <p:to>
                                        <p:strVal val="visible"/>
                                      </p:to>
                                    </p:set>
                                    <p:anim calcmode="lin" valueType="num">
                                      <p:cBhvr>
                                        <p:cTn id="119" dur="100" fill="hold"/>
                                        <p:tgtEl>
                                          <p:spTgt spid="382000"/>
                                        </p:tgtEl>
                                        <p:attrNameLst>
                                          <p:attrName>ppt_w</p:attrName>
                                        </p:attrNameLst>
                                      </p:cBhvr>
                                      <p:tavLst>
                                        <p:tav tm="0">
                                          <p:val>
                                            <p:fltVal val="0"/>
                                          </p:val>
                                        </p:tav>
                                        <p:tav tm="100000">
                                          <p:val>
                                            <p:strVal val="#ppt_w"/>
                                          </p:val>
                                        </p:tav>
                                      </p:tavLst>
                                    </p:anim>
                                    <p:anim calcmode="lin" valueType="num">
                                      <p:cBhvr>
                                        <p:cTn id="120" dur="100" fill="hold"/>
                                        <p:tgtEl>
                                          <p:spTgt spid="382000"/>
                                        </p:tgtEl>
                                        <p:attrNameLst>
                                          <p:attrName>ppt_h</p:attrName>
                                        </p:attrNameLst>
                                      </p:cBhvr>
                                      <p:tavLst>
                                        <p:tav tm="0">
                                          <p:val>
                                            <p:fltVal val="0"/>
                                          </p:val>
                                        </p:tav>
                                        <p:tav tm="100000">
                                          <p:val>
                                            <p:strVal val="#ppt_h"/>
                                          </p:val>
                                        </p:tav>
                                      </p:tavLst>
                                    </p:anim>
                                  </p:childTnLst>
                                </p:cTn>
                              </p:par>
                              <p:par>
                                <p:cTn id="121" presetID="23" presetClass="entr" presetSubtype="16" fill="hold" grpId="0" nodeType="withEffect">
                                  <p:stCondLst>
                                    <p:cond delay="0"/>
                                  </p:stCondLst>
                                  <p:childTnLst>
                                    <p:set>
                                      <p:cBhvr>
                                        <p:cTn id="122" dur="1" fill="hold">
                                          <p:stCondLst>
                                            <p:cond delay="0"/>
                                          </p:stCondLst>
                                        </p:cTn>
                                        <p:tgtEl>
                                          <p:spTgt spid="382001"/>
                                        </p:tgtEl>
                                        <p:attrNameLst>
                                          <p:attrName>style.visibility</p:attrName>
                                        </p:attrNameLst>
                                      </p:cBhvr>
                                      <p:to>
                                        <p:strVal val="visible"/>
                                      </p:to>
                                    </p:set>
                                    <p:anim calcmode="lin" valueType="num">
                                      <p:cBhvr>
                                        <p:cTn id="123" dur="100" fill="hold"/>
                                        <p:tgtEl>
                                          <p:spTgt spid="382001"/>
                                        </p:tgtEl>
                                        <p:attrNameLst>
                                          <p:attrName>ppt_w</p:attrName>
                                        </p:attrNameLst>
                                      </p:cBhvr>
                                      <p:tavLst>
                                        <p:tav tm="0">
                                          <p:val>
                                            <p:fltVal val="0"/>
                                          </p:val>
                                        </p:tav>
                                        <p:tav tm="100000">
                                          <p:val>
                                            <p:strVal val="#ppt_w"/>
                                          </p:val>
                                        </p:tav>
                                      </p:tavLst>
                                    </p:anim>
                                    <p:anim calcmode="lin" valueType="num">
                                      <p:cBhvr>
                                        <p:cTn id="124" dur="100" fill="hold"/>
                                        <p:tgtEl>
                                          <p:spTgt spid="382001"/>
                                        </p:tgtEl>
                                        <p:attrNameLst>
                                          <p:attrName>ppt_h</p:attrName>
                                        </p:attrNameLst>
                                      </p:cBhvr>
                                      <p:tavLst>
                                        <p:tav tm="0">
                                          <p:val>
                                            <p:fltVal val="0"/>
                                          </p:val>
                                        </p:tav>
                                        <p:tav tm="100000">
                                          <p:val>
                                            <p:strVal val="#ppt_h"/>
                                          </p:val>
                                        </p:tav>
                                      </p:tavLst>
                                    </p:anim>
                                  </p:childTnLst>
                                </p:cTn>
                              </p:par>
                            </p:childTnLst>
                          </p:cTn>
                        </p:par>
                        <p:par>
                          <p:cTn id="125" fill="hold" nodeType="afterGroup">
                            <p:stCondLst>
                              <p:cond delay="1500"/>
                            </p:stCondLst>
                            <p:childTnLst>
                              <p:par>
                                <p:cTn id="126" presetID="23" presetClass="entr" presetSubtype="16" fill="hold" nodeType="afterEffect">
                                  <p:stCondLst>
                                    <p:cond delay="0"/>
                                  </p:stCondLst>
                                  <p:childTnLst>
                                    <p:set>
                                      <p:cBhvr>
                                        <p:cTn id="127" dur="1" fill="hold">
                                          <p:stCondLst>
                                            <p:cond delay="0"/>
                                          </p:stCondLst>
                                        </p:cTn>
                                        <p:tgtEl>
                                          <p:spTgt spid="382008"/>
                                        </p:tgtEl>
                                        <p:attrNameLst>
                                          <p:attrName>style.visibility</p:attrName>
                                        </p:attrNameLst>
                                      </p:cBhvr>
                                      <p:to>
                                        <p:strVal val="visible"/>
                                      </p:to>
                                    </p:set>
                                    <p:anim calcmode="lin" valueType="num">
                                      <p:cBhvr>
                                        <p:cTn id="128" dur="300" fill="hold"/>
                                        <p:tgtEl>
                                          <p:spTgt spid="382008"/>
                                        </p:tgtEl>
                                        <p:attrNameLst>
                                          <p:attrName>ppt_w</p:attrName>
                                        </p:attrNameLst>
                                      </p:cBhvr>
                                      <p:tavLst>
                                        <p:tav tm="0">
                                          <p:val>
                                            <p:fltVal val="0"/>
                                          </p:val>
                                        </p:tav>
                                        <p:tav tm="100000">
                                          <p:val>
                                            <p:strVal val="#ppt_w"/>
                                          </p:val>
                                        </p:tav>
                                      </p:tavLst>
                                    </p:anim>
                                    <p:anim calcmode="lin" valueType="num">
                                      <p:cBhvr>
                                        <p:cTn id="129" dur="300" fill="hold"/>
                                        <p:tgtEl>
                                          <p:spTgt spid="382008"/>
                                        </p:tgtEl>
                                        <p:attrNameLst>
                                          <p:attrName>ppt_h</p:attrName>
                                        </p:attrNameLst>
                                      </p:cBhvr>
                                      <p:tavLst>
                                        <p:tav tm="0">
                                          <p:val>
                                            <p:fltVal val="0"/>
                                          </p:val>
                                        </p:tav>
                                        <p:tav tm="100000">
                                          <p:val>
                                            <p:strVal val="#ppt_h"/>
                                          </p:val>
                                        </p:tav>
                                      </p:tavLst>
                                    </p:anim>
                                  </p:childTnLst>
                                </p:cTn>
                              </p:par>
                            </p:childTnLst>
                          </p:cTn>
                        </p:par>
                        <p:par>
                          <p:cTn id="130" fill="hold" nodeType="afterGroup">
                            <p:stCondLst>
                              <p:cond delay="1800"/>
                            </p:stCondLst>
                            <p:childTnLst>
                              <p:par>
                                <p:cTn id="131" presetID="23" presetClass="entr" presetSubtype="16" fill="hold" grpId="0" nodeType="afterEffect">
                                  <p:stCondLst>
                                    <p:cond delay="0"/>
                                  </p:stCondLst>
                                  <p:childTnLst>
                                    <p:set>
                                      <p:cBhvr>
                                        <p:cTn id="132" dur="1" fill="hold">
                                          <p:stCondLst>
                                            <p:cond delay="0"/>
                                          </p:stCondLst>
                                        </p:cTn>
                                        <p:tgtEl>
                                          <p:spTgt spid="382009"/>
                                        </p:tgtEl>
                                        <p:attrNameLst>
                                          <p:attrName>style.visibility</p:attrName>
                                        </p:attrNameLst>
                                      </p:cBhvr>
                                      <p:to>
                                        <p:strVal val="visible"/>
                                      </p:to>
                                    </p:set>
                                    <p:anim calcmode="lin" valueType="num">
                                      <p:cBhvr>
                                        <p:cTn id="133" dur="300" fill="hold"/>
                                        <p:tgtEl>
                                          <p:spTgt spid="382009"/>
                                        </p:tgtEl>
                                        <p:attrNameLst>
                                          <p:attrName>ppt_w</p:attrName>
                                        </p:attrNameLst>
                                      </p:cBhvr>
                                      <p:tavLst>
                                        <p:tav tm="0">
                                          <p:val>
                                            <p:fltVal val="0"/>
                                          </p:val>
                                        </p:tav>
                                        <p:tav tm="100000">
                                          <p:val>
                                            <p:strVal val="#ppt_w"/>
                                          </p:val>
                                        </p:tav>
                                      </p:tavLst>
                                    </p:anim>
                                    <p:anim calcmode="lin" valueType="num">
                                      <p:cBhvr>
                                        <p:cTn id="134" dur="300" fill="hold"/>
                                        <p:tgtEl>
                                          <p:spTgt spid="382009"/>
                                        </p:tgtEl>
                                        <p:attrNameLst>
                                          <p:attrName>ppt_h</p:attrName>
                                        </p:attrNameLst>
                                      </p:cBhvr>
                                      <p:tavLst>
                                        <p:tav tm="0">
                                          <p:val>
                                            <p:fltVal val="0"/>
                                          </p:val>
                                        </p:tav>
                                        <p:tav tm="100000">
                                          <p:val>
                                            <p:strVal val="#ppt_h"/>
                                          </p:val>
                                        </p:tav>
                                      </p:tavLst>
                                    </p:anim>
                                  </p:childTnLst>
                                </p:cTn>
                              </p:par>
                            </p:childTnLst>
                          </p:cTn>
                        </p:par>
                        <p:par>
                          <p:cTn id="135" fill="hold" nodeType="afterGroup">
                            <p:stCondLst>
                              <p:cond delay="2100"/>
                            </p:stCondLst>
                            <p:childTnLst>
                              <p:par>
                                <p:cTn id="136" presetID="23" presetClass="entr" presetSubtype="16" fill="hold" grpId="0" nodeType="afterEffect">
                                  <p:stCondLst>
                                    <p:cond delay="0"/>
                                  </p:stCondLst>
                                  <p:childTnLst>
                                    <p:set>
                                      <p:cBhvr>
                                        <p:cTn id="137" dur="1" fill="hold">
                                          <p:stCondLst>
                                            <p:cond delay="0"/>
                                          </p:stCondLst>
                                        </p:cTn>
                                        <p:tgtEl>
                                          <p:spTgt spid="382011"/>
                                        </p:tgtEl>
                                        <p:attrNameLst>
                                          <p:attrName>style.visibility</p:attrName>
                                        </p:attrNameLst>
                                      </p:cBhvr>
                                      <p:to>
                                        <p:strVal val="visible"/>
                                      </p:to>
                                    </p:set>
                                    <p:anim calcmode="lin" valueType="num">
                                      <p:cBhvr>
                                        <p:cTn id="138" dur="300" fill="hold"/>
                                        <p:tgtEl>
                                          <p:spTgt spid="382011"/>
                                        </p:tgtEl>
                                        <p:attrNameLst>
                                          <p:attrName>ppt_w</p:attrName>
                                        </p:attrNameLst>
                                      </p:cBhvr>
                                      <p:tavLst>
                                        <p:tav tm="0">
                                          <p:val>
                                            <p:fltVal val="0"/>
                                          </p:val>
                                        </p:tav>
                                        <p:tav tm="100000">
                                          <p:val>
                                            <p:strVal val="#ppt_w"/>
                                          </p:val>
                                        </p:tav>
                                      </p:tavLst>
                                    </p:anim>
                                    <p:anim calcmode="lin" valueType="num">
                                      <p:cBhvr>
                                        <p:cTn id="139" dur="300" fill="hold"/>
                                        <p:tgtEl>
                                          <p:spTgt spid="382011"/>
                                        </p:tgtEl>
                                        <p:attrNameLst>
                                          <p:attrName>ppt_h</p:attrName>
                                        </p:attrNameLst>
                                      </p:cBhvr>
                                      <p:tavLst>
                                        <p:tav tm="0">
                                          <p:val>
                                            <p:fltVal val="0"/>
                                          </p:val>
                                        </p:tav>
                                        <p:tav tm="100000">
                                          <p:val>
                                            <p:strVal val="#ppt_h"/>
                                          </p:val>
                                        </p:tav>
                                      </p:tavLst>
                                    </p:anim>
                                  </p:childTnLst>
                                </p:cTn>
                              </p:par>
                            </p:childTnLst>
                          </p:cTn>
                        </p:par>
                        <p:par>
                          <p:cTn id="140" fill="hold" nodeType="afterGroup">
                            <p:stCondLst>
                              <p:cond delay="2400"/>
                            </p:stCondLst>
                            <p:childTnLst>
                              <p:par>
                                <p:cTn id="141" presetID="23" presetClass="entr" presetSubtype="16" fill="hold" nodeType="afterEffect">
                                  <p:stCondLst>
                                    <p:cond delay="0"/>
                                  </p:stCondLst>
                                  <p:childTnLst>
                                    <p:set>
                                      <p:cBhvr>
                                        <p:cTn id="142" dur="1" fill="hold">
                                          <p:stCondLst>
                                            <p:cond delay="0"/>
                                          </p:stCondLst>
                                        </p:cTn>
                                        <p:tgtEl>
                                          <p:spTgt spid="382012"/>
                                        </p:tgtEl>
                                        <p:attrNameLst>
                                          <p:attrName>style.visibility</p:attrName>
                                        </p:attrNameLst>
                                      </p:cBhvr>
                                      <p:to>
                                        <p:strVal val="visible"/>
                                      </p:to>
                                    </p:set>
                                    <p:anim calcmode="lin" valueType="num">
                                      <p:cBhvr>
                                        <p:cTn id="143" dur="300" fill="hold"/>
                                        <p:tgtEl>
                                          <p:spTgt spid="382012"/>
                                        </p:tgtEl>
                                        <p:attrNameLst>
                                          <p:attrName>ppt_w</p:attrName>
                                        </p:attrNameLst>
                                      </p:cBhvr>
                                      <p:tavLst>
                                        <p:tav tm="0">
                                          <p:val>
                                            <p:fltVal val="0"/>
                                          </p:val>
                                        </p:tav>
                                        <p:tav tm="100000">
                                          <p:val>
                                            <p:strVal val="#ppt_w"/>
                                          </p:val>
                                        </p:tav>
                                      </p:tavLst>
                                    </p:anim>
                                    <p:anim calcmode="lin" valueType="num">
                                      <p:cBhvr>
                                        <p:cTn id="144" dur="300" fill="hold"/>
                                        <p:tgtEl>
                                          <p:spTgt spid="382012"/>
                                        </p:tgtEl>
                                        <p:attrNameLst>
                                          <p:attrName>ppt_h</p:attrName>
                                        </p:attrNameLst>
                                      </p:cBhvr>
                                      <p:tavLst>
                                        <p:tav tm="0">
                                          <p:val>
                                            <p:fltVal val="0"/>
                                          </p:val>
                                        </p:tav>
                                        <p:tav tm="100000">
                                          <p:val>
                                            <p:strVal val="#ppt_h"/>
                                          </p:val>
                                        </p:tav>
                                      </p:tavLst>
                                    </p:anim>
                                  </p:childTnLst>
                                </p:cTn>
                              </p:par>
                            </p:childTnLst>
                          </p:cTn>
                        </p:par>
                        <p:par>
                          <p:cTn id="145" fill="hold" nodeType="afterGroup">
                            <p:stCondLst>
                              <p:cond delay="2700"/>
                            </p:stCondLst>
                            <p:childTnLst>
                              <p:par>
                                <p:cTn id="146" presetID="23" presetClass="entr" presetSubtype="16" fill="hold" grpId="0" nodeType="afterEffect">
                                  <p:stCondLst>
                                    <p:cond delay="0"/>
                                  </p:stCondLst>
                                  <p:childTnLst>
                                    <p:set>
                                      <p:cBhvr>
                                        <p:cTn id="147" dur="1" fill="hold">
                                          <p:stCondLst>
                                            <p:cond delay="0"/>
                                          </p:stCondLst>
                                        </p:cTn>
                                        <p:tgtEl>
                                          <p:spTgt spid="382005"/>
                                        </p:tgtEl>
                                        <p:attrNameLst>
                                          <p:attrName>style.visibility</p:attrName>
                                        </p:attrNameLst>
                                      </p:cBhvr>
                                      <p:to>
                                        <p:strVal val="visible"/>
                                      </p:to>
                                    </p:set>
                                    <p:anim calcmode="lin" valueType="num">
                                      <p:cBhvr>
                                        <p:cTn id="148" dur="300" fill="hold"/>
                                        <p:tgtEl>
                                          <p:spTgt spid="382005"/>
                                        </p:tgtEl>
                                        <p:attrNameLst>
                                          <p:attrName>ppt_w</p:attrName>
                                        </p:attrNameLst>
                                      </p:cBhvr>
                                      <p:tavLst>
                                        <p:tav tm="0">
                                          <p:val>
                                            <p:fltVal val="0"/>
                                          </p:val>
                                        </p:tav>
                                        <p:tav tm="100000">
                                          <p:val>
                                            <p:strVal val="#ppt_w"/>
                                          </p:val>
                                        </p:tav>
                                      </p:tavLst>
                                    </p:anim>
                                    <p:anim calcmode="lin" valueType="num">
                                      <p:cBhvr>
                                        <p:cTn id="149" dur="300" fill="hold"/>
                                        <p:tgtEl>
                                          <p:spTgt spid="382005"/>
                                        </p:tgtEl>
                                        <p:attrNameLst>
                                          <p:attrName>ppt_h</p:attrName>
                                        </p:attrNameLst>
                                      </p:cBhvr>
                                      <p:tavLst>
                                        <p:tav tm="0">
                                          <p:val>
                                            <p:fltVal val="0"/>
                                          </p:val>
                                        </p:tav>
                                        <p:tav tm="100000">
                                          <p:val>
                                            <p:strVal val="#ppt_h"/>
                                          </p:val>
                                        </p:tav>
                                      </p:tavLst>
                                    </p:anim>
                                  </p:childTnLst>
                                </p:cTn>
                              </p:par>
                            </p:childTnLst>
                          </p:cTn>
                        </p:par>
                        <p:par>
                          <p:cTn id="150" fill="hold" nodeType="afterGroup">
                            <p:stCondLst>
                              <p:cond delay="3000"/>
                            </p:stCondLst>
                            <p:childTnLst>
                              <p:par>
                                <p:cTn id="151" presetID="23" presetClass="entr" presetSubtype="16" fill="hold" grpId="0" nodeType="afterEffect">
                                  <p:stCondLst>
                                    <p:cond delay="0"/>
                                  </p:stCondLst>
                                  <p:childTnLst>
                                    <p:set>
                                      <p:cBhvr>
                                        <p:cTn id="152" dur="1" fill="hold">
                                          <p:stCondLst>
                                            <p:cond delay="0"/>
                                          </p:stCondLst>
                                        </p:cTn>
                                        <p:tgtEl>
                                          <p:spTgt spid="382006"/>
                                        </p:tgtEl>
                                        <p:attrNameLst>
                                          <p:attrName>style.visibility</p:attrName>
                                        </p:attrNameLst>
                                      </p:cBhvr>
                                      <p:to>
                                        <p:strVal val="visible"/>
                                      </p:to>
                                    </p:set>
                                    <p:anim calcmode="lin" valueType="num">
                                      <p:cBhvr>
                                        <p:cTn id="153" dur="300" fill="hold"/>
                                        <p:tgtEl>
                                          <p:spTgt spid="382006"/>
                                        </p:tgtEl>
                                        <p:attrNameLst>
                                          <p:attrName>ppt_w</p:attrName>
                                        </p:attrNameLst>
                                      </p:cBhvr>
                                      <p:tavLst>
                                        <p:tav tm="0">
                                          <p:val>
                                            <p:fltVal val="0"/>
                                          </p:val>
                                        </p:tav>
                                        <p:tav tm="100000">
                                          <p:val>
                                            <p:strVal val="#ppt_w"/>
                                          </p:val>
                                        </p:tav>
                                      </p:tavLst>
                                    </p:anim>
                                    <p:anim calcmode="lin" valueType="num">
                                      <p:cBhvr>
                                        <p:cTn id="154" dur="300" fill="hold"/>
                                        <p:tgtEl>
                                          <p:spTgt spid="382006"/>
                                        </p:tgtEl>
                                        <p:attrNameLst>
                                          <p:attrName>ppt_h</p:attrName>
                                        </p:attrNameLst>
                                      </p:cBhvr>
                                      <p:tavLst>
                                        <p:tav tm="0">
                                          <p:val>
                                            <p:fltVal val="0"/>
                                          </p:val>
                                        </p:tav>
                                        <p:tav tm="100000">
                                          <p:val>
                                            <p:strVal val="#ppt_h"/>
                                          </p:val>
                                        </p:tav>
                                      </p:tavLst>
                                    </p:anim>
                                  </p:childTnLst>
                                </p:cTn>
                              </p:par>
                            </p:childTnLst>
                          </p:cTn>
                        </p:par>
                        <p:par>
                          <p:cTn id="155" fill="hold" nodeType="afterGroup">
                            <p:stCondLst>
                              <p:cond delay="3300"/>
                            </p:stCondLst>
                            <p:childTnLst>
                              <p:par>
                                <p:cTn id="156" presetID="23" presetClass="entr" presetSubtype="16" fill="hold" grpId="0" nodeType="afterEffect">
                                  <p:stCondLst>
                                    <p:cond delay="0"/>
                                  </p:stCondLst>
                                  <p:childTnLst>
                                    <p:set>
                                      <p:cBhvr>
                                        <p:cTn id="157" dur="1" fill="hold">
                                          <p:stCondLst>
                                            <p:cond delay="0"/>
                                          </p:stCondLst>
                                        </p:cTn>
                                        <p:tgtEl>
                                          <p:spTgt spid="382002"/>
                                        </p:tgtEl>
                                        <p:attrNameLst>
                                          <p:attrName>style.visibility</p:attrName>
                                        </p:attrNameLst>
                                      </p:cBhvr>
                                      <p:to>
                                        <p:strVal val="visible"/>
                                      </p:to>
                                    </p:set>
                                    <p:anim calcmode="lin" valueType="num">
                                      <p:cBhvr>
                                        <p:cTn id="158" dur="300" fill="hold"/>
                                        <p:tgtEl>
                                          <p:spTgt spid="382002"/>
                                        </p:tgtEl>
                                        <p:attrNameLst>
                                          <p:attrName>ppt_w</p:attrName>
                                        </p:attrNameLst>
                                      </p:cBhvr>
                                      <p:tavLst>
                                        <p:tav tm="0">
                                          <p:val>
                                            <p:fltVal val="0"/>
                                          </p:val>
                                        </p:tav>
                                        <p:tav tm="100000">
                                          <p:val>
                                            <p:strVal val="#ppt_w"/>
                                          </p:val>
                                        </p:tav>
                                      </p:tavLst>
                                    </p:anim>
                                    <p:anim calcmode="lin" valueType="num">
                                      <p:cBhvr>
                                        <p:cTn id="159" dur="300" fill="hold"/>
                                        <p:tgtEl>
                                          <p:spTgt spid="382002"/>
                                        </p:tgtEl>
                                        <p:attrNameLst>
                                          <p:attrName>ppt_h</p:attrName>
                                        </p:attrNameLst>
                                      </p:cBhvr>
                                      <p:tavLst>
                                        <p:tav tm="0">
                                          <p:val>
                                            <p:fltVal val="0"/>
                                          </p:val>
                                        </p:tav>
                                        <p:tav tm="100000">
                                          <p:val>
                                            <p:strVal val="#ppt_h"/>
                                          </p:val>
                                        </p:tav>
                                      </p:tavLst>
                                    </p:anim>
                                  </p:childTnLst>
                                </p:cTn>
                              </p:par>
                            </p:childTnLst>
                          </p:cTn>
                        </p:par>
                        <p:par>
                          <p:cTn id="160" fill="hold" nodeType="afterGroup">
                            <p:stCondLst>
                              <p:cond delay="3600"/>
                            </p:stCondLst>
                            <p:childTnLst>
                              <p:par>
                                <p:cTn id="161" presetID="23" presetClass="entr" presetSubtype="16" fill="hold" nodeType="afterEffect">
                                  <p:stCondLst>
                                    <p:cond delay="0"/>
                                  </p:stCondLst>
                                  <p:childTnLst>
                                    <p:set>
                                      <p:cBhvr>
                                        <p:cTn id="162" dur="1" fill="hold">
                                          <p:stCondLst>
                                            <p:cond delay="0"/>
                                          </p:stCondLst>
                                        </p:cTn>
                                        <p:tgtEl>
                                          <p:spTgt spid="382003"/>
                                        </p:tgtEl>
                                        <p:attrNameLst>
                                          <p:attrName>style.visibility</p:attrName>
                                        </p:attrNameLst>
                                      </p:cBhvr>
                                      <p:to>
                                        <p:strVal val="visible"/>
                                      </p:to>
                                    </p:set>
                                    <p:anim calcmode="lin" valueType="num">
                                      <p:cBhvr>
                                        <p:cTn id="163" dur="300" fill="hold"/>
                                        <p:tgtEl>
                                          <p:spTgt spid="382003"/>
                                        </p:tgtEl>
                                        <p:attrNameLst>
                                          <p:attrName>ppt_w</p:attrName>
                                        </p:attrNameLst>
                                      </p:cBhvr>
                                      <p:tavLst>
                                        <p:tav tm="0">
                                          <p:val>
                                            <p:fltVal val="0"/>
                                          </p:val>
                                        </p:tav>
                                        <p:tav tm="100000">
                                          <p:val>
                                            <p:strVal val="#ppt_w"/>
                                          </p:val>
                                        </p:tav>
                                      </p:tavLst>
                                    </p:anim>
                                    <p:anim calcmode="lin" valueType="num">
                                      <p:cBhvr>
                                        <p:cTn id="164" dur="300" fill="hold"/>
                                        <p:tgtEl>
                                          <p:spTgt spid="382003"/>
                                        </p:tgtEl>
                                        <p:attrNameLst>
                                          <p:attrName>ppt_h</p:attrName>
                                        </p:attrNameLst>
                                      </p:cBhvr>
                                      <p:tavLst>
                                        <p:tav tm="0">
                                          <p:val>
                                            <p:fltVal val="0"/>
                                          </p:val>
                                        </p:tav>
                                        <p:tav tm="100000">
                                          <p:val>
                                            <p:strVal val="#ppt_h"/>
                                          </p:val>
                                        </p:tav>
                                      </p:tavLst>
                                    </p:anim>
                                  </p:childTnLst>
                                </p:cTn>
                              </p:par>
                            </p:childTnLst>
                          </p:cTn>
                        </p:par>
                        <p:par>
                          <p:cTn id="165" fill="hold" nodeType="afterGroup">
                            <p:stCondLst>
                              <p:cond delay="3900"/>
                            </p:stCondLst>
                            <p:childTnLst>
                              <p:par>
                                <p:cTn id="166" presetID="23" presetClass="entr" presetSubtype="16" fill="hold" nodeType="afterEffect">
                                  <p:stCondLst>
                                    <p:cond delay="0"/>
                                  </p:stCondLst>
                                  <p:childTnLst>
                                    <p:set>
                                      <p:cBhvr>
                                        <p:cTn id="167" dur="1" fill="hold">
                                          <p:stCondLst>
                                            <p:cond delay="0"/>
                                          </p:stCondLst>
                                        </p:cTn>
                                        <p:tgtEl>
                                          <p:spTgt spid="382004"/>
                                        </p:tgtEl>
                                        <p:attrNameLst>
                                          <p:attrName>style.visibility</p:attrName>
                                        </p:attrNameLst>
                                      </p:cBhvr>
                                      <p:to>
                                        <p:strVal val="visible"/>
                                      </p:to>
                                    </p:set>
                                    <p:anim calcmode="lin" valueType="num">
                                      <p:cBhvr>
                                        <p:cTn id="168" dur="300" fill="hold"/>
                                        <p:tgtEl>
                                          <p:spTgt spid="382004"/>
                                        </p:tgtEl>
                                        <p:attrNameLst>
                                          <p:attrName>ppt_w</p:attrName>
                                        </p:attrNameLst>
                                      </p:cBhvr>
                                      <p:tavLst>
                                        <p:tav tm="0">
                                          <p:val>
                                            <p:fltVal val="0"/>
                                          </p:val>
                                        </p:tav>
                                        <p:tav tm="100000">
                                          <p:val>
                                            <p:strVal val="#ppt_w"/>
                                          </p:val>
                                        </p:tav>
                                      </p:tavLst>
                                    </p:anim>
                                    <p:anim calcmode="lin" valueType="num">
                                      <p:cBhvr>
                                        <p:cTn id="169" dur="300" fill="hold"/>
                                        <p:tgtEl>
                                          <p:spTgt spid="382004"/>
                                        </p:tgtEl>
                                        <p:attrNameLst>
                                          <p:attrName>ppt_h</p:attrName>
                                        </p:attrNameLst>
                                      </p:cBhvr>
                                      <p:tavLst>
                                        <p:tav tm="0">
                                          <p:val>
                                            <p:fltVal val="0"/>
                                          </p:val>
                                        </p:tav>
                                        <p:tav tm="100000">
                                          <p:val>
                                            <p:strVal val="#ppt_h"/>
                                          </p:val>
                                        </p:tav>
                                      </p:tavLst>
                                    </p:anim>
                                  </p:childTnLst>
                                </p:cTn>
                              </p:par>
                            </p:childTnLst>
                          </p:cTn>
                        </p:par>
                        <p:par>
                          <p:cTn id="170" fill="hold">
                            <p:stCondLst>
                              <p:cond delay="4200"/>
                            </p:stCondLst>
                            <p:childTnLst>
                              <p:par>
                                <p:cTn id="171" presetID="22" presetClass="entr" presetSubtype="4" fill="hold" grpId="0" nodeType="afterEffect">
                                  <p:stCondLst>
                                    <p:cond delay="0"/>
                                  </p:stCondLst>
                                  <p:childTnLst>
                                    <p:set>
                                      <p:cBhvr>
                                        <p:cTn id="172" dur="1" fill="hold">
                                          <p:stCondLst>
                                            <p:cond delay="0"/>
                                          </p:stCondLst>
                                        </p:cTn>
                                        <p:tgtEl>
                                          <p:spTgt spid="382007"/>
                                        </p:tgtEl>
                                        <p:attrNameLst>
                                          <p:attrName>style.visibility</p:attrName>
                                        </p:attrNameLst>
                                      </p:cBhvr>
                                      <p:to>
                                        <p:strVal val="visible"/>
                                      </p:to>
                                    </p:set>
                                    <p:animEffect transition="in" filter="wipe(down)">
                                      <p:cBhvr>
                                        <p:cTn id="173" dur="500"/>
                                        <p:tgtEl>
                                          <p:spTgt spid="382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1983" grpId="0" animBg="1"/>
      <p:bldP spid="381984" grpId="0" animBg="1"/>
      <p:bldP spid="381985" grpId="0" animBg="1"/>
      <p:bldP spid="381986" grpId="0" animBg="1"/>
      <p:bldP spid="381987" grpId="0" animBg="1"/>
      <p:bldP spid="381988" grpId="0" animBg="1"/>
      <p:bldP spid="381989" grpId="0" animBg="1"/>
      <p:bldP spid="381990" grpId="0" animBg="1"/>
      <p:bldP spid="381991" grpId="0" animBg="1"/>
      <p:bldP spid="381992" grpId="0" animBg="1"/>
      <p:bldP spid="381993" grpId="0" animBg="1"/>
      <p:bldP spid="381994" grpId="0" animBg="1"/>
      <p:bldP spid="381995" grpId="0" animBg="1"/>
      <p:bldP spid="381996" grpId="0" animBg="1"/>
      <p:bldP spid="381997" grpId="0" animBg="1"/>
      <p:bldP spid="381998" grpId="0" animBg="1"/>
      <p:bldP spid="381999" grpId="0" animBg="1"/>
      <p:bldP spid="382000" grpId="0" animBg="1"/>
      <p:bldP spid="382001" grpId="0" animBg="1"/>
      <p:bldP spid="382002" grpId="0" animBg="1" autoUpdateAnimBg="0"/>
      <p:bldP spid="382005" grpId="0" animBg="1" autoUpdateAnimBg="0"/>
      <p:bldP spid="382006" grpId="0" animBg="1" autoUpdateAnimBg="0"/>
      <p:bldP spid="382009" grpId="0" animBg="1" autoUpdateAnimBg="0"/>
      <p:bldP spid="382010" grpId="0" animBg="1" autoUpdateAnimBg="0"/>
      <p:bldP spid="382011" grpId="0" animBg="1" autoUpdateAnimBg="0"/>
      <p:bldP spid="382013" grpId="0" animBg="1" autoUpdateAnimBg="0"/>
      <p:bldP spid="382014" grpId="0" animBg="1"/>
      <p:bldP spid="38200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022" name="AutoShape 70"/>
          <p:cNvSpPr>
            <a:spLocks noChangeArrowheads="1"/>
          </p:cNvSpPr>
          <p:nvPr/>
        </p:nvSpPr>
        <p:spPr bwMode="auto">
          <a:xfrm>
            <a:off x="2743200" y="856506"/>
            <a:ext cx="762000" cy="64918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adFill rotWithShape="0">
            <a:gsLst>
              <a:gs pos="0">
                <a:srgbClr val="99CCFF">
                  <a:gamma/>
                  <a:shade val="46275"/>
                  <a:invGamma/>
                </a:srgbClr>
              </a:gs>
              <a:gs pos="50000">
                <a:srgbClr val="99CCFF"/>
              </a:gs>
              <a:gs pos="100000">
                <a:srgbClr val="99CCFF">
                  <a:gamma/>
                  <a:shade val="46275"/>
                  <a:invGamma/>
                </a:srgbClr>
              </a:gs>
            </a:gsLst>
            <a:lin ang="5400000" scaled="1"/>
          </a:gra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21" name="AutoShape 69"/>
          <p:cNvSpPr>
            <a:spLocks noChangeArrowheads="1"/>
          </p:cNvSpPr>
          <p:nvPr/>
        </p:nvSpPr>
        <p:spPr bwMode="auto">
          <a:xfrm>
            <a:off x="7125387" y="676275"/>
            <a:ext cx="685800" cy="1085849"/>
          </a:xfrm>
          <a:prstGeom prst="irregularSeal2">
            <a:avLst/>
          </a:prstGeom>
          <a:solidFill>
            <a:srgbClr val="FF9900"/>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54" name="Rectangle 2"/>
          <p:cNvSpPr>
            <a:spLocks noGrp="1" noChangeArrowheads="1"/>
          </p:cNvSpPr>
          <p:nvPr>
            <p:ph type="title"/>
          </p:nvPr>
        </p:nvSpPr>
        <p:spPr>
          <a:xfrm>
            <a:off x="197589" y="63500"/>
            <a:ext cx="9356725" cy="762000"/>
          </a:xfrm>
        </p:spPr>
        <p:txBody>
          <a:bodyPr/>
          <a:lstStyle/>
          <a:p>
            <a:pPr algn="l"/>
            <a:r>
              <a:rPr lang="en-US" dirty="0">
                <a:solidFill>
                  <a:srgbClr val="FF9900"/>
                </a:solidFill>
                <a:effectLst>
                  <a:outerShdw blurRad="38100" dist="38100" dir="2700000" algn="tl">
                    <a:srgbClr val="FFFFFF"/>
                  </a:outerShdw>
                </a:effectLst>
              </a:rPr>
              <a:t>The Re/</a:t>
            </a:r>
            <a:r>
              <a:rPr lang="en-US" dirty="0" err="1">
                <a:solidFill>
                  <a:srgbClr val="FF9900"/>
                </a:solidFill>
                <a:effectLst>
                  <a:outerShdw blurRad="38100" dist="38100" dir="2700000" algn="tl">
                    <a:srgbClr val="FFFFFF"/>
                  </a:outerShdw>
                </a:effectLst>
              </a:rPr>
              <a:t>Os</a:t>
            </a:r>
            <a:r>
              <a:rPr lang="en-US" dirty="0">
                <a:solidFill>
                  <a:srgbClr val="FF9900"/>
                </a:solidFill>
                <a:effectLst>
                  <a:outerShdw blurRad="38100" dist="38100" dir="2700000" algn="tl">
                    <a:srgbClr val="FFFFFF"/>
                  </a:outerShdw>
                </a:effectLst>
              </a:rPr>
              <a:t> clock</a:t>
            </a:r>
          </a:p>
        </p:txBody>
      </p:sp>
      <p:sp>
        <p:nvSpPr>
          <p:cNvPr id="381955" name="Text Box 3"/>
          <p:cNvSpPr txBox="1">
            <a:spLocks noChangeArrowheads="1"/>
          </p:cNvSpPr>
          <p:nvPr/>
        </p:nvSpPr>
        <p:spPr bwMode="auto">
          <a:xfrm>
            <a:off x="1295400" y="4652963"/>
            <a:ext cx="914400" cy="914400"/>
          </a:xfrm>
          <a:prstGeom prst="rect">
            <a:avLst/>
          </a:prstGeom>
          <a:noFill/>
          <a:ln w="25400">
            <a:solidFill>
              <a:schemeClr val="tx1"/>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a:t>
            </a:r>
            <a:endPar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1956" name="Text Box 4"/>
          <p:cNvSpPr txBox="1">
            <a:spLocks noChangeArrowheads="1"/>
          </p:cNvSpPr>
          <p:nvPr/>
        </p:nvSpPr>
        <p:spPr bwMode="auto">
          <a:xfrm>
            <a:off x="2514600" y="46482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182</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26.3</a:t>
            </a:r>
          </a:p>
        </p:txBody>
      </p:sp>
      <p:sp>
        <p:nvSpPr>
          <p:cNvPr id="381957" name="Text Box 5"/>
          <p:cNvSpPr txBox="1">
            <a:spLocks noChangeArrowheads="1"/>
          </p:cNvSpPr>
          <p:nvPr/>
        </p:nvSpPr>
        <p:spPr bwMode="auto">
          <a:xfrm>
            <a:off x="1295400" y="3733800"/>
            <a:ext cx="914400" cy="914400"/>
          </a:xfrm>
          <a:prstGeom prst="rect">
            <a:avLst/>
          </a:prstGeom>
          <a:noFill/>
          <a:ln w="25400">
            <a:solidFill>
              <a:schemeClr val="tx1"/>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Re  </a:t>
            </a:r>
            <a:endPar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1958" name="Text Box 6"/>
          <p:cNvSpPr txBox="1">
            <a:spLocks noChangeArrowheads="1"/>
          </p:cNvSpPr>
          <p:nvPr/>
        </p:nvSpPr>
        <p:spPr bwMode="auto">
          <a:xfrm>
            <a:off x="1295400" y="2819400"/>
            <a:ext cx="914400" cy="914400"/>
          </a:xfrm>
          <a:prstGeom prst="rect">
            <a:avLst/>
          </a:prstGeom>
          <a:noFill/>
          <a:ln w="25400">
            <a:solidFill>
              <a:schemeClr val="tx1"/>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Os  </a:t>
            </a:r>
            <a:endPar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1959" name="Text Box 7"/>
          <p:cNvSpPr txBox="1">
            <a:spLocks noChangeArrowheads="1"/>
          </p:cNvSpPr>
          <p:nvPr/>
        </p:nvSpPr>
        <p:spPr bwMode="auto">
          <a:xfrm>
            <a:off x="2514600" y="3733800"/>
            <a:ext cx="914400" cy="914400"/>
          </a:xfrm>
          <a:prstGeom prst="rect">
            <a:avLst/>
          </a:prstGeom>
          <a:solidFill>
            <a:srgbClr val="FF3300"/>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183</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71 d</a:t>
            </a:r>
          </a:p>
        </p:txBody>
      </p:sp>
      <p:sp>
        <p:nvSpPr>
          <p:cNvPr id="381960" name="Text Box 8"/>
          <p:cNvSpPr txBox="1">
            <a:spLocks noChangeArrowheads="1"/>
          </p:cNvSpPr>
          <p:nvPr/>
        </p:nvSpPr>
        <p:spPr bwMode="auto">
          <a:xfrm>
            <a:off x="25146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184</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0.02</a:t>
            </a:r>
          </a:p>
        </p:txBody>
      </p:sp>
      <p:sp>
        <p:nvSpPr>
          <p:cNvPr id="381961" name="Text Box 9"/>
          <p:cNvSpPr txBox="1">
            <a:spLocks noChangeArrowheads="1"/>
          </p:cNvSpPr>
          <p:nvPr/>
        </p:nvSpPr>
        <p:spPr bwMode="auto">
          <a:xfrm>
            <a:off x="3429000" y="46482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183</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14.3</a:t>
            </a:r>
          </a:p>
        </p:txBody>
      </p:sp>
      <p:sp>
        <p:nvSpPr>
          <p:cNvPr id="381962" name="Text Box 10"/>
          <p:cNvSpPr txBox="1">
            <a:spLocks noChangeArrowheads="1"/>
          </p:cNvSpPr>
          <p:nvPr/>
        </p:nvSpPr>
        <p:spPr bwMode="auto">
          <a:xfrm>
            <a:off x="4343400" y="46482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184</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30.67</a:t>
            </a:r>
          </a:p>
        </p:txBody>
      </p:sp>
      <p:sp>
        <p:nvSpPr>
          <p:cNvPr id="381963" name="Text Box 11"/>
          <p:cNvSpPr txBox="1">
            <a:spLocks noChangeArrowheads="1"/>
          </p:cNvSpPr>
          <p:nvPr/>
        </p:nvSpPr>
        <p:spPr bwMode="auto">
          <a:xfrm>
            <a:off x="5257800" y="46482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185</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75.1 d</a:t>
            </a:r>
          </a:p>
        </p:txBody>
      </p:sp>
      <p:sp>
        <p:nvSpPr>
          <p:cNvPr id="381964" name="Text Box 12"/>
          <p:cNvSpPr txBox="1">
            <a:spLocks noChangeArrowheads="1"/>
          </p:cNvSpPr>
          <p:nvPr/>
        </p:nvSpPr>
        <p:spPr bwMode="auto">
          <a:xfrm>
            <a:off x="6172200" y="46482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186</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28.6</a:t>
            </a:r>
          </a:p>
        </p:txBody>
      </p:sp>
      <p:sp>
        <p:nvSpPr>
          <p:cNvPr id="381965" name="Text Box 13"/>
          <p:cNvSpPr txBox="1">
            <a:spLocks noChangeArrowheads="1"/>
          </p:cNvSpPr>
          <p:nvPr/>
        </p:nvSpPr>
        <p:spPr bwMode="auto">
          <a:xfrm>
            <a:off x="7086600" y="46482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187</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23.8 h</a:t>
            </a:r>
          </a:p>
        </p:txBody>
      </p:sp>
      <p:sp>
        <p:nvSpPr>
          <p:cNvPr id="381966" name="Text Box 14"/>
          <p:cNvSpPr txBox="1">
            <a:spLocks noChangeArrowheads="1"/>
          </p:cNvSpPr>
          <p:nvPr/>
        </p:nvSpPr>
        <p:spPr bwMode="auto">
          <a:xfrm>
            <a:off x="8001000" y="46482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W 188</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69 d</a:t>
            </a:r>
          </a:p>
        </p:txBody>
      </p:sp>
      <p:sp>
        <p:nvSpPr>
          <p:cNvPr id="381967" name="Text Box 15"/>
          <p:cNvSpPr txBox="1">
            <a:spLocks noChangeArrowheads="1"/>
          </p:cNvSpPr>
          <p:nvPr/>
        </p:nvSpPr>
        <p:spPr bwMode="auto">
          <a:xfrm>
            <a:off x="3429000" y="3733800"/>
            <a:ext cx="914400" cy="914400"/>
          </a:xfrm>
          <a:prstGeom prst="rect">
            <a:avLst/>
          </a:prstGeom>
          <a:solidFill>
            <a:srgbClr val="FF3300"/>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184</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38 d</a:t>
            </a:r>
          </a:p>
        </p:txBody>
      </p:sp>
      <p:sp>
        <p:nvSpPr>
          <p:cNvPr id="381968" name="Text Box 16"/>
          <p:cNvSpPr txBox="1">
            <a:spLocks noChangeArrowheads="1"/>
          </p:cNvSpPr>
          <p:nvPr/>
        </p:nvSpPr>
        <p:spPr bwMode="auto">
          <a:xfrm>
            <a:off x="4343400" y="37338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185</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37.4</a:t>
            </a:r>
          </a:p>
        </p:txBody>
      </p:sp>
      <p:sp>
        <p:nvSpPr>
          <p:cNvPr id="381969" name="Text Box 17"/>
          <p:cNvSpPr txBox="1">
            <a:spLocks noChangeArrowheads="1"/>
          </p:cNvSpPr>
          <p:nvPr/>
        </p:nvSpPr>
        <p:spPr bwMode="auto">
          <a:xfrm>
            <a:off x="5257800" y="37338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186</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90.64 h</a:t>
            </a:r>
          </a:p>
        </p:txBody>
      </p:sp>
      <p:sp>
        <p:nvSpPr>
          <p:cNvPr id="381970" name="Text Box 18"/>
          <p:cNvSpPr txBox="1">
            <a:spLocks noChangeArrowheads="1"/>
          </p:cNvSpPr>
          <p:nvPr/>
        </p:nvSpPr>
        <p:spPr bwMode="auto">
          <a:xfrm>
            <a:off x="6172200" y="37338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187</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62.6</a:t>
            </a:r>
          </a:p>
        </p:txBody>
      </p:sp>
      <p:sp>
        <p:nvSpPr>
          <p:cNvPr id="381971" name="Text Box 19"/>
          <p:cNvSpPr txBox="1">
            <a:spLocks noChangeArrowheads="1"/>
          </p:cNvSpPr>
          <p:nvPr/>
        </p:nvSpPr>
        <p:spPr bwMode="auto">
          <a:xfrm>
            <a:off x="6172200" y="4283076"/>
            <a:ext cx="914400" cy="365125"/>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42.3x10</a:t>
            </a:r>
            <a:r>
              <a:rPr kumimoji="0" lang="en-US" sz="12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9</a:t>
            </a: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a</a:t>
            </a:r>
          </a:p>
        </p:txBody>
      </p:sp>
      <p:sp>
        <p:nvSpPr>
          <p:cNvPr id="381972" name="Text Box 20"/>
          <p:cNvSpPr txBox="1">
            <a:spLocks noChangeArrowheads="1"/>
          </p:cNvSpPr>
          <p:nvPr/>
        </p:nvSpPr>
        <p:spPr bwMode="auto">
          <a:xfrm>
            <a:off x="7086600" y="37338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188</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16.98 h</a:t>
            </a:r>
          </a:p>
        </p:txBody>
      </p:sp>
      <p:sp>
        <p:nvSpPr>
          <p:cNvPr id="381973" name="Text Box 21"/>
          <p:cNvSpPr txBox="1">
            <a:spLocks noChangeArrowheads="1"/>
          </p:cNvSpPr>
          <p:nvPr/>
        </p:nvSpPr>
        <p:spPr bwMode="auto">
          <a:xfrm>
            <a:off x="8001000" y="37338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189</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24.3 h</a:t>
            </a:r>
          </a:p>
        </p:txBody>
      </p:sp>
      <p:sp>
        <p:nvSpPr>
          <p:cNvPr id="381974" name="Text Box 22"/>
          <p:cNvSpPr txBox="1">
            <a:spLocks noChangeArrowheads="1"/>
          </p:cNvSpPr>
          <p:nvPr/>
        </p:nvSpPr>
        <p:spPr bwMode="auto">
          <a:xfrm>
            <a:off x="8915400" y="37338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Re 190</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3.1 m</a:t>
            </a:r>
          </a:p>
        </p:txBody>
      </p:sp>
      <p:sp>
        <p:nvSpPr>
          <p:cNvPr id="381975" name="Text Box 23"/>
          <p:cNvSpPr txBox="1">
            <a:spLocks noChangeArrowheads="1"/>
          </p:cNvSpPr>
          <p:nvPr/>
        </p:nvSpPr>
        <p:spPr bwMode="auto">
          <a:xfrm>
            <a:off x="3429000" y="2819400"/>
            <a:ext cx="914400" cy="914400"/>
          </a:xfrm>
          <a:prstGeom prst="rect">
            <a:avLst/>
          </a:prstGeom>
          <a:solidFill>
            <a:srgbClr val="FF3300"/>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185</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94 d</a:t>
            </a:r>
          </a:p>
        </p:txBody>
      </p:sp>
      <p:sp>
        <p:nvSpPr>
          <p:cNvPr id="381976" name="Text Box 24"/>
          <p:cNvSpPr txBox="1">
            <a:spLocks noChangeArrowheads="1"/>
          </p:cNvSpPr>
          <p:nvPr/>
        </p:nvSpPr>
        <p:spPr bwMode="auto">
          <a:xfrm>
            <a:off x="43434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186</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1.58</a:t>
            </a:r>
          </a:p>
        </p:txBody>
      </p:sp>
      <p:sp>
        <p:nvSpPr>
          <p:cNvPr id="381977" name="Text Box 25"/>
          <p:cNvSpPr txBox="1">
            <a:spLocks noChangeArrowheads="1"/>
          </p:cNvSpPr>
          <p:nvPr/>
        </p:nvSpPr>
        <p:spPr bwMode="auto">
          <a:xfrm>
            <a:off x="52578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187</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1.6</a:t>
            </a:r>
          </a:p>
        </p:txBody>
      </p:sp>
      <p:sp>
        <p:nvSpPr>
          <p:cNvPr id="381978" name="Text Box 26"/>
          <p:cNvSpPr txBox="1">
            <a:spLocks noChangeArrowheads="1"/>
          </p:cNvSpPr>
          <p:nvPr/>
        </p:nvSpPr>
        <p:spPr bwMode="auto">
          <a:xfrm>
            <a:off x="61722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188</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13.3</a:t>
            </a:r>
          </a:p>
        </p:txBody>
      </p:sp>
      <p:sp>
        <p:nvSpPr>
          <p:cNvPr id="381979" name="Text Box 27"/>
          <p:cNvSpPr txBox="1">
            <a:spLocks noChangeArrowheads="1"/>
          </p:cNvSpPr>
          <p:nvPr/>
        </p:nvSpPr>
        <p:spPr bwMode="auto">
          <a:xfrm>
            <a:off x="70866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189</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16.1</a:t>
            </a:r>
          </a:p>
        </p:txBody>
      </p:sp>
      <p:sp>
        <p:nvSpPr>
          <p:cNvPr id="381980" name="Text Box 28"/>
          <p:cNvSpPr txBox="1">
            <a:spLocks noChangeArrowheads="1"/>
          </p:cNvSpPr>
          <p:nvPr/>
        </p:nvSpPr>
        <p:spPr bwMode="auto">
          <a:xfrm>
            <a:off x="80010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190</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26.4</a:t>
            </a:r>
          </a:p>
        </p:txBody>
      </p:sp>
      <p:sp>
        <p:nvSpPr>
          <p:cNvPr id="381981" name="Text Box 29"/>
          <p:cNvSpPr txBox="1">
            <a:spLocks noChangeArrowheads="1"/>
          </p:cNvSpPr>
          <p:nvPr/>
        </p:nvSpPr>
        <p:spPr bwMode="auto">
          <a:xfrm>
            <a:off x="8915400" y="2819400"/>
            <a:ext cx="914400" cy="914400"/>
          </a:xfrm>
          <a:prstGeom prst="rect">
            <a:avLst/>
          </a:prstGeom>
          <a:solidFill>
            <a:srgbClr val="3117EF"/>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191</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15.4 d</a:t>
            </a:r>
          </a:p>
        </p:txBody>
      </p:sp>
      <p:sp>
        <p:nvSpPr>
          <p:cNvPr id="381982" name="Text Box 30"/>
          <p:cNvSpPr txBox="1">
            <a:spLocks noChangeArrowheads="1"/>
          </p:cNvSpPr>
          <p:nvPr/>
        </p:nvSpPr>
        <p:spPr bwMode="auto">
          <a:xfrm>
            <a:off x="9829800" y="2819400"/>
            <a:ext cx="914400" cy="914400"/>
          </a:xfrm>
          <a:prstGeom prst="rect">
            <a:avLst/>
          </a:prstGeom>
          <a:solidFill>
            <a:schemeClr val="bg2"/>
          </a:solidFill>
          <a:ln w="25400">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18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Os 192</a:t>
            </a:r>
            <a:endParaRPr kumimoji="0" lang="it-IT" sz="20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      41.0</a:t>
            </a:r>
          </a:p>
        </p:txBody>
      </p:sp>
      <p:sp>
        <p:nvSpPr>
          <p:cNvPr id="381983" name="Line 31"/>
          <p:cNvSpPr>
            <a:spLocks noChangeShapeType="1"/>
          </p:cNvSpPr>
          <p:nvPr/>
        </p:nvSpPr>
        <p:spPr bwMode="auto">
          <a:xfrm>
            <a:off x="2971800" y="5194300"/>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4" name="Line 32"/>
          <p:cNvSpPr>
            <a:spLocks noChangeShapeType="1"/>
          </p:cNvSpPr>
          <p:nvPr/>
        </p:nvSpPr>
        <p:spPr bwMode="auto">
          <a:xfrm>
            <a:off x="3886200" y="5194300"/>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5" name="Line 33"/>
          <p:cNvSpPr>
            <a:spLocks noChangeShapeType="1"/>
          </p:cNvSpPr>
          <p:nvPr/>
        </p:nvSpPr>
        <p:spPr bwMode="auto">
          <a:xfrm>
            <a:off x="4800600" y="5194300"/>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6" name="Line 34"/>
          <p:cNvSpPr>
            <a:spLocks noChangeShapeType="1"/>
          </p:cNvSpPr>
          <p:nvPr/>
        </p:nvSpPr>
        <p:spPr bwMode="auto">
          <a:xfrm flipH="1" flipV="1">
            <a:off x="4800600" y="4267200"/>
            <a:ext cx="914400" cy="91440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7" name="Line 35"/>
          <p:cNvSpPr>
            <a:spLocks noChangeShapeType="1"/>
          </p:cNvSpPr>
          <p:nvPr/>
        </p:nvSpPr>
        <p:spPr bwMode="auto">
          <a:xfrm>
            <a:off x="4800600" y="4267200"/>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8" name="Line 36"/>
          <p:cNvSpPr>
            <a:spLocks noChangeShapeType="1"/>
          </p:cNvSpPr>
          <p:nvPr/>
        </p:nvSpPr>
        <p:spPr bwMode="auto">
          <a:xfrm flipH="1" flipV="1">
            <a:off x="4800600" y="3352800"/>
            <a:ext cx="914400" cy="91440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89" name="Line 37"/>
          <p:cNvSpPr>
            <a:spLocks noChangeShapeType="1"/>
          </p:cNvSpPr>
          <p:nvPr/>
        </p:nvSpPr>
        <p:spPr bwMode="auto">
          <a:xfrm>
            <a:off x="48006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0" name="Line 38"/>
          <p:cNvSpPr>
            <a:spLocks noChangeShapeType="1"/>
          </p:cNvSpPr>
          <p:nvPr/>
        </p:nvSpPr>
        <p:spPr bwMode="auto">
          <a:xfrm>
            <a:off x="57150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1" name="Line 39"/>
          <p:cNvSpPr>
            <a:spLocks noChangeShapeType="1"/>
          </p:cNvSpPr>
          <p:nvPr/>
        </p:nvSpPr>
        <p:spPr bwMode="auto">
          <a:xfrm>
            <a:off x="66294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2" name="Line 40"/>
          <p:cNvSpPr>
            <a:spLocks noChangeShapeType="1"/>
          </p:cNvSpPr>
          <p:nvPr/>
        </p:nvSpPr>
        <p:spPr bwMode="auto">
          <a:xfrm>
            <a:off x="75438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3" name="Line 41"/>
          <p:cNvSpPr>
            <a:spLocks noChangeShapeType="1"/>
          </p:cNvSpPr>
          <p:nvPr/>
        </p:nvSpPr>
        <p:spPr bwMode="auto">
          <a:xfrm>
            <a:off x="8458200" y="3367088"/>
            <a:ext cx="914400" cy="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4" name="Line 42"/>
          <p:cNvSpPr>
            <a:spLocks noChangeShapeType="1"/>
          </p:cNvSpPr>
          <p:nvPr/>
        </p:nvSpPr>
        <p:spPr bwMode="auto">
          <a:xfrm flipH="1" flipV="1">
            <a:off x="8458200" y="2438400"/>
            <a:ext cx="914400" cy="914400"/>
          </a:xfrm>
          <a:prstGeom prst="line">
            <a:avLst/>
          </a:prstGeom>
          <a:noFill/>
          <a:ln w="38100">
            <a:solidFill>
              <a:srgbClr val="FFFF00"/>
            </a:solidFill>
            <a:prstDash val="sysDot"/>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5" name="Line 43"/>
          <p:cNvSpPr>
            <a:spLocks noChangeShapeType="1"/>
          </p:cNvSpPr>
          <p:nvPr/>
        </p:nvSpPr>
        <p:spPr bwMode="auto">
          <a:xfrm flipH="1" flipV="1">
            <a:off x="4724400" y="5181600"/>
            <a:ext cx="914400" cy="9144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6" name="Line 44"/>
          <p:cNvSpPr>
            <a:spLocks noChangeShapeType="1"/>
          </p:cNvSpPr>
          <p:nvPr/>
        </p:nvSpPr>
        <p:spPr bwMode="auto">
          <a:xfrm flipH="1" flipV="1">
            <a:off x="5715000" y="5181600"/>
            <a:ext cx="914400" cy="9144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7" name="Line 45"/>
          <p:cNvSpPr>
            <a:spLocks noChangeShapeType="1"/>
          </p:cNvSpPr>
          <p:nvPr/>
        </p:nvSpPr>
        <p:spPr bwMode="auto">
          <a:xfrm flipH="1" flipV="1">
            <a:off x="6705600" y="5181600"/>
            <a:ext cx="914400" cy="9144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8" name="Line 46"/>
          <p:cNvSpPr>
            <a:spLocks noChangeShapeType="1"/>
          </p:cNvSpPr>
          <p:nvPr/>
        </p:nvSpPr>
        <p:spPr bwMode="auto">
          <a:xfrm flipH="1" flipV="1">
            <a:off x="6705600" y="4267200"/>
            <a:ext cx="1905000" cy="18288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1999" name="Line 47"/>
          <p:cNvSpPr>
            <a:spLocks noChangeShapeType="1"/>
          </p:cNvSpPr>
          <p:nvPr/>
        </p:nvSpPr>
        <p:spPr bwMode="auto">
          <a:xfrm flipH="1" flipV="1">
            <a:off x="6629400" y="3352800"/>
            <a:ext cx="2819400" cy="27432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00" name="Line 48"/>
          <p:cNvSpPr>
            <a:spLocks noChangeShapeType="1"/>
          </p:cNvSpPr>
          <p:nvPr/>
        </p:nvSpPr>
        <p:spPr bwMode="auto">
          <a:xfrm flipH="1" flipV="1">
            <a:off x="7543800" y="3352800"/>
            <a:ext cx="2819400" cy="27432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01" name="Line 49"/>
          <p:cNvSpPr>
            <a:spLocks noChangeShapeType="1"/>
          </p:cNvSpPr>
          <p:nvPr/>
        </p:nvSpPr>
        <p:spPr bwMode="auto">
          <a:xfrm flipH="1" flipV="1">
            <a:off x="8458200" y="3352800"/>
            <a:ext cx="2438400" cy="2362200"/>
          </a:xfrm>
          <a:prstGeom prst="line">
            <a:avLst/>
          </a:prstGeom>
          <a:noFill/>
          <a:ln w="38100">
            <a:solidFill>
              <a:srgbClr val="19ED46"/>
            </a:solidFill>
            <a:prstDash val="sysDot"/>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02" name="Text Box 50"/>
          <p:cNvSpPr txBox="1">
            <a:spLocks noChangeArrowheads="1"/>
          </p:cNvSpPr>
          <p:nvPr/>
        </p:nvSpPr>
        <p:spPr bwMode="auto">
          <a:xfrm>
            <a:off x="3459164" y="2019301"/>
            <a:ext cx="1007007" cy="461665"/>
          </a:xfrm>
          <a:prstGeom prst="rect">
            <a:avLst/>
          </a:prstGeom>
          <a:noFill/>
          <a:ln w="38100">
            <a:solidFill>
              <a:srgbClr val="FFFF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sym typeface="Symbol" charset="0"/>
              </a:rPr>
              <a:t>s-only</a:t>
            </a:r>
            <a:endParaRPr kumimoji="0" lang="en-US" sz="24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cxnSp>
        <p:nvCxnSpPr>
          <p:cNvPr id="382003" name="AutoShape 51"/>
          <p:cNvCxnSpPr>
            <a:cxnSpLocks noChangeShapeType="1"/>
          </p:cNvCxnSpPr>
          <p:nvPr/>
        </p:nvCxnSpPr>
        <p:spPr bwMode="auto">
          <a:xfrm>
            <a:off x="4486276" y="2270125"/>
            <a:ext cx="314325" cy="558800"/>
          </a:xfrm>
          <a:prstGeom prst="bentConnector2">
            <a:avLst/>
          </a:prstGeom>
          <a:noFill/>
          <a:ln w="38100">
            <a:solidFill>
              <a:srgbClr val="FFFF00"/>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82004" name="AutoShape 52"/>
          <p:cNvCxnSpPr>
            <a:cxnSpLocks noChangeShapeType="1"/>
            <a:endCxn id="382006" idx="0"/>
          </p:cNvCxnSpPr>
          <p:nvPr/>
        </p:nvCxnSpPr>
        <p:spPr bwMode="auto">
          <a:xfrm>
            <a:off x="4514850" y="2266950"/>
            <a:ext cx="1200150" cy="527050"/>
          </a:xfrm>
          <a:prstGeom prst="bentConnector2">
            <a:avLst/>
          </a:prstGeom>
          <a:noFill/>
          <a:ln w="38100">
            <a:solidFill>
              <a:srgbClr val="FFFF00"/>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82005" name="Text Box 53"/>
          <p:cNvSpPr txBox="1">
            <a:spLocks noChangeArrowheads="1"/>
          </p:cNvSpPr>
          <p:nvPr/>
        </p:nvSpPr>
        <p:spPr bwMode="auto">
          <a:xfrm>
            <a:off x="4343400" y="2819400"/>
            <a:ext cx="914400" cy="914400"/>
          </a:xfrm>
          <a:prstGeom prst="rect">
            <a:avLst/>
          </a:prstGeom>
          <a:noFill/>
          <a:ln w="50800">
            <a:solidFill>
              <a:srgbClr val="FFFF00"/>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GB"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06" name="Text Box 54"/>
          <p:cNvSpPr txBox="1">
            <a:spLocks noChangeArrowheads="1"/>
          </p:cNvSpPr>
          <p:nvPr/>
        </p:nvSpPr>
        <p:spPr bwMode="auto">
          <a:xfrm>
            <a:off x="5257800" y="2819400"/>
            <a:ext cx="914400" cy="914400"/>
          </a:xfrm>
          <a:prstGeom prst="rect">
            <a:avLst/>
          </a:prstGeom>
          <a:noFill/>
          <a:ln w="50800">
            <a:solidFill>
              <a:srgbClr val="FFFF00"/>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GB"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08" name="Text Box 56"/>
          <p:cNvSpPr txBox="1">
            <a:spLocks noChangeArrowheads="1"/>
          </p:cNvSpPr>
          <p:nvPr/>
        </p:nvSpPr>
        <p:spPr bwMode="auto">
          <a:xfrm>
            <a:off x="6172200" y="4648200"/>
            <a:ext cx="914400" cy="914400"/>
          </a:xfrm>
          <a:prstGeom prst="rect">
            <a:avLst/>
          </a:prstGeom>
          <a:noFill/>
          <a:ln w="50800">
            <a:solidFill>
              <a:srgbClr val="19ED46"/>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GB"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09" name="Text Box 57"/>
          <p:cNvSpPr txBox="1">
            <a:spLocks noChangeArrowheads="1"/>
          </p:cNvSpPr>
          <p:nvPr/>
        </p:nvSpPr>
        <p:spPr bwMode="auto">
          <a:xfrm>
            <a:off x="6172200" y="3733800"/>
            <a:ext cx="914400" cy="914400"/>
          </a:xfrm>
          <a:prstGeom prst="rect">
            <a:avLst/>
          </a:prstGeom>
          <a:noFill/>
          <a:ln w="50800">
            <a:solidFill>
              <a:srgbClr val="19ED46"/>
            </a:solidFill>
            <a:miter lim="800000"/>
            <a:headEnd/>
            <a:tailEnd/>
          </a:ln>
          <a:effectLst/>
          <a:extLst>
            <a:ext uri="{909E8E84-426E-40dd-AFC4-6F175D3DCCD1}">
              <a14:hiddenFill xmlns="" xmlns:a14="http://schemas.microsoft.com/office/drawing/2010/main">
                <a:solidFill>
                  <a:schemeClr val="bg2"/>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GB" sz="12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10" name="Text Box 58"/>
          <p:cNvSpPr txBox="1">
            <a:spLocks noChangeArrowheads="1"/>
          </p:cNvSpPr>
          <p:nvPr/>
        </p:nvSpPr>
        <p:spPr bwMode="auto">
          <a:xfrm>
            <a:off x="8716963" y="6210301"/>
            <a:ext cx="1468672" cy="461665"/>
          </a:xfrm>
          <a:prstGeom prst="rect">
            <a:avLst/>
          </a:prstGeom>
          <a:noFill/>
          <a:ln w="38100">
            <a:solidFill>
              <a:srgbClr val="19ED46"/>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sym typeface="Symbol" charset="0"/>
              </a:rPr>
              <a:t>r-process</a:t>
            </a:r>
            <a:endParaRPr kumimoji="0" lang="en-US" sz="24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11" name="Text Box 59"/>
          <p:cNvSpPr txBox="1">
            <a:spLocks noChangeArrowheads="1"/>
          </p:cNvSpPr>
          <p:nvPr/>
        </p:nvSpPr>
        <p:spPr bwMode="auto">
          <a:xfrm>
            <a:off x="6858001" y="6210301"/>
            <a:ext cx="955711" cy="461665"/>
          </a:xfrm>
          <a:prstGeom prst="rect">
            <a:avLst/>
          </a:prstGeom>
          <a:noFill/>
          <a:ln w="38100">
            <a:solidFill>
              <a:srgbClr val="19ED46"/>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sym typeface="Symbol" charset="0"/>
              </a:rPr>
              <a:t>r-only</a:t>
            </a:r>
            <a:endParaRPr kumimoji="0" lang="en-US" sz="24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cxnSp>
        <p:nvCxnSpPr>
          <p:cNvPr id="382012" name="AutoShape 60"/>
          <p:cNvCxnSpPr>
            <a:cxnSpLocks noChangeShapeType="1"/>
            <a:stCxn id="382011" idx="1"/>
          </p:cNvCxnSpPr>
          <p:nvPr/>
        </p:nvCxnSpPr>
        <p:spPr bwMode="auto">
          <a:xfrm rot="10800000">
            <a:off x="6629400" y="5562602"/>
            <a:ext cx="228600" cy="878533"/>
          </a:xfrm>
          <a:prstGeom prst="bentConnector2">
            <a:avLst/>
          </a:prstGeom>
          <a:noFill/>
          <a:ln w="38100">
            <a:solidFill>
              <a:srgbClr val="19ED46"/>
            </a:solidFill>
            <a:miter lim="800000"/>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82013" name="Text Box 61"/>
          <p:cNvSpPr txBox="1">
            <a:spLocks noChangeArrowheads="1"/>
          </p:cNvSpPr>
          <p:nvPr/>
        </p:nvSpPr>
        <p:spPr bwMode="auto">
          <a:xfrm>
            <a:off x="2286000" y="5867401"/>
            <a:ext cx="1519968" cy="461665"/>
          </a:xfrm>
          <a:prstGeom prst="rect">
            <a:avLst/>
          </a:prstGeom>
          <a:noFill/>
          <a:ln w="38100">
            <a:solidFill>
              <a:srgbClr val="FFFF0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sym typeface="Symbol" charset="0"/>
              </a:rPr>
              <a:t>s-process</a:t>
            </a:r>
            <a:endParaRPr kumimoji="0" lang="en-US" sz="2400" b="0" i="0" u="none" strike="noStrike" kern="1200" cap="none" spc="0" normalizeH="0" baseline="3000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14" name="Line 62"/>
          <p:cNvSpPr>
            <a:spLocks noChangeShapeType="1"/>
          </p:cNvSpPr>
          <p:nvPr/>
        </p:nvSpPr>
        <p:spPr bwMode="auto">
          <a:xfrm flipV="1">
            <a:off x="2590800" y="5181600"/>
            <a:ext cx="685800" cy="685800"/>
          </a:xfrm>
          <a:prstGeom prst="line">
            <a:avLst/>
          </a:prstGeom>
          <a:noFill/>
          <a:ln w="38100">
            <a:solidFill>
              <a:srgbClr val="FFFF00"/>
            </a:solidFill>
            <a:round/>
            <a:headEnd/>
            <a:tailEnd type="triangle" w="sm"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15" name="Line 63"/>
          <p:cNvSpPr>
            <a:spLocks noChangeShapeType="1"/>
          </p:cNvSpPr>
          <p:nvPr/>
        </p:nvSpPr>
        <p:spPr bwMode="auto">
          <a:xfrm flipH="1">
            <a:off x="7467600" y="1447800"/>
            <a:ext cx="2286000" cy="0"/>
          </a:xfrm>
          <a:prstGeom prst="line">
            <a:avLst/>
          </a:prstGeom>
          <a:noFill/>
          <a:ln w="50800">
            <a:solidFill>
              <a:schemeClr val="tx1"/>
            </a:solidFill>
            <a:round/>
            <a:headEnd type="triangle" w="med" len="me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16" name="Line 64"/>
          <p:cNvSpPr>
            <a:spLocks noChangeShapeType="1"/>
          </p:cNvSpPr>
          <p:nvPr/>
        </p:nvSpPr>
        <p:spPr bwMode="auto">
          <a:xfrm flipH="1">
            <a:off x="3048001" y="1447800"/>
            <a:ext cx="4418013" cy="0"/>
          </a:xfrm>
          <a:prstGeom prst="line">
            <a:avLst/>
          </a:prstGeom>
          <a:noFill/>
          <a:ln w="50800">
            <a:solidFill>
              <a:schemeClr val="tx1"/>
            </a:solidFill>
            <a:round/>
            <a:headEnd type="triangle" w="med" len="me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17" name="Text Box 65"/>
          <p:cNvSpPr txBox="1">
            <a:spLocks noChangeArrowheads="1"/>
          </p:cNvSpPr>
          <p:nvPr/>
        </p:nvSpPr>
        <p:spPr bwMode="auto">
          <a:xfrm>
            <a:off x="9554314" y="1466261"/>
            <a:ext cx="7953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Now</a:t>
            </a:r>
          </a:p>
        </p:txBody>
      </p:sp>
      <p:sp>
        <p:nvSpPr>
          <p:cNvPr id="382018" name="Oval 66"/>
          <p:cNvSpPr>
            <a:spLocks noChangeArrowheads="1"/>
          </p:cNvSpPr>
          <p:nvPr/>
        </p:nvSpPr>
        <p:spPr bwMode="auto">
          <a:xfrm>
            <a:off x="9761482" y="1110851"/>
            <a:ext cx="460800" cy="461665"/>
          </a:xfrm>
          <a:prstGeom prst="ellipse">
            <a:avLst/>
          </a:prstGeom>
          <a:solidFill>
            <a:srgbClr val="FFFF0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19" name="Text Box 67"/>
          <p:cNvSpPr txBox="1">
            <a:spLocks noChangeArrowheads="1"/>
          </p:cNvSpPr>
          <p:nvPr/>
        </p:nvSpPr>
        <p:spPr bwMode="auto">
          <a:xfrm>
            <a:off x="8077201" y="1447801"/>
            <a:ext cx="1108597"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4.6 </a:t>
            </a:r>
            <a:r>
              <a:rPr kumimoji="0" lang="en-US" sz="2400" b="0" i="0" u="none" strike="noStrike" kern="1200" cap="none" spc="0" normalizeH="0" baseline="0" noProof="0" dirty="0" err="1">
                <a:ln>
                  <a:noFill/>
                </a:ln>
                <a:solidFill>
                  <a:srgbClr val="FFFFFF"/>
                </a:solidFill>
                <a:effectLst>
                  <a:outerShdw blurRad="38100" dist="38100" dir="2700000" algn="tl">
                    <a:srgbClr val="000000">
                      <a:alpha val="43137"/>
                    </a:srgbClr>
                  </a:outerShdw>
                </a:effectLst>
                <a:uLnTx/>
                <a:uFillTx/>
                <a:latin typeface="Arial" charset="0"/>
                <a:ea typeface="+mn-ea"/>
                <a:cs typeface="+mn-cs"/>
              </a:rPr>
              <a:t>Ga</a:t>
            </a:r>
            <a:endParaRPr kumimoji="0" lang="en-US" sz="24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20" name="Line 68"/>
          <p:cNvSpPr>
            <a:spLocks noChangeShapeType="1"/>
          </p:cNvSpPr>
          <p:nvPr/>
        </p:nvSpPr>
        <p:spPr bwMode="auto">
          <a:xfrm flipH="1">
            <a:off x="2667000" y="1447800"/>
            <a:ext cx="381000" cy="0"/>
          </a:xfrm>
          <a:prstGeom prst="line">
            <a:avLst/>
          </a:prstGeom>
          <a:noFill/>
          <a:ln w="50800">
            <a:solidFill>
              <a:schemeClr val="tx1"/>
            </a:solidFill>
            <a:round/>
            <a:headEnd type="triangle" w="med" len="me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23" name="Oval 71"/>
          <p:cNvSpPr>
            <a:spLocks noChangeArrowheads="1"/>
          </p:cNvSpPr>
          <p:nvPr/>
        </p:nvSpPr>
        <p:spPr bwMode="auto">
          <a:xfrm>
            <a:off x="2929762" y="1045774"/>
            <a:ext cx="374065" cy="280144"/>
          </a:xfrm>
          <a:prstGeom prst="ellipse">
            <a:avLst/>
          </a:prstGeom>
          <a:solidFill>
            <a:schemeClr val="tx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chor="ct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sp>
        <p:nvSpPr>
          <p:cNvPr id="382024" name="Text Box 72"/>
          <p:cNvSpPr txBox="1">
            <a:spLocks noChangeArrowheads="1"/>
          </p:cNvSpPr>
          <p:nvPr/>
        </p:nvSpPr>
        <p:spPr bwMode="auto">
          <a:xfrm>
            <a:off x="1558926" y="1219200"/>
            <a:ext cx="11842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1"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rPr>
              <a:t>BANG!</a:t>
            </a:r>
            <a:endParaRPr kumimoji="0" lang="en-US" sz="2400" b="1"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25" name="Text Box 73"/>
          <p:cNvSpPr txBox="1">
            <a:spLocks noChangeArrowheads="1"/>
          </p:cNvSpPr>
          <p:nvPr/>
        </p:nvSpPr>
        <p:spPr bwMode="auto">
          <a:xfrm>
            <a:off x="5181601" y="1447800"/>
            <a:ext cx="36988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it-IT"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rPr>
              <a:t>?</a:t>
            </a:r>
            <a:endParaRPr kumimoji="0" lang="en-US" sz="2400" b="1"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mn-cs"/>
            </a:endParaRPr>
          </a:p>
        </p:txBody>
      </p:sp>
      <p:sp>
        <p:nvSpPr>
          <p:cNvPr id="382026" name="Text Box 74"/>
          <p:cNvSpPr txBox="1">
            <a:spLocks noChangeArrowheads="1"/>
          </p:cNvSpPr>
          <p:nvPr/>
        </p:nvSpPr>
        <p:spPr bwMode="auto">
          <a:xfrm>
            <a:off x="61055" y="6413500"/>
            <a:ext cx="3412986"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r>
              <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Arial" charset="0"/>
              </a:rPr>
              <a:t>(*) DD Clayton, </a:t>
            </a:r>
            <a:r>
              <a:rPr kumimoji="0" lang="en-US" sz="1600" b="0" i="0" u="none" strike="noStrike" kern="1200" cap="none" spc="0" normalizeH="0" baseline="0" noProof="0" dirty="0" err="1">
                <a:ln>
                  <a:noFill/>
                </a:ln>
                <a:solidFill>
                  <a:srgbClr val="FFFFFF"/>
                </a:solidFill>
                <a:effectLst>
                  <a:outerShdw blurRad="38100" dist="38100" dir="2700000" algn="tl">
                    <a:srgbClr val="000000">
                      <a:alpha val="43137"/>
                    </a:srgbClr>
                  </a:outerShdw>
                </a:effectLst>
                <a:uLnTx/>
                <a:uFillTx/>
                <a:latin typeface="Arial" charset="0"/>
                <a:ea typeface="+mn-ea"/>
                <a:cs typeface="Arial" charset="0"/>
              </a:rPr>
              <a:t>ApJ</a:t>
            </a:r>
            <a:r>
              <a:rPr kumimoji="0" lang="en-US" sz="16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Arial" charset="0"/>
                <a:ea typeface="+mn-ea"/>
                <a:cs typeface="Arial" charset="0"/>
              </a:rPr>
              <a:t> 139 (1964) 637</a:t>
            </a:r>
          </a:p>
        </p:txBody>
      </p:sp>
      <p:sp>
        <p:nvSpPr>
          <p:cNvPr id="382007" name="Line 55"/>
          <p:cNvSpPr>
            <a:spLocks noChangeShapeType="1"/>
          </p:cNvSpPr>
          <p:nvPr/>
        </p:nvSpPr>
        <p:spPr bwMode="auto">
          <a:xfrm flipH="1" flipV="1">
            <a:off x="5791200" y="3352800"/>
            <a:ext cx="914400" cy="914400"/>
          </a:xfrm>
          <a:prstGeom prst="line">
            <a:avLst/>
          </a:prstGeom>
          <a:noFill/>
          <a:ln w="50800">
            <a:solidFill>
              <a:srgbClr val="FF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algn="l" defTabSz="914400" rtl="0" eaLnBrk="1" fontAlgn="base" latinLnBrk="0" hangingPunct="1">
              <a:lnSpc>
                <a:spcPct val="100000"/>
              </a:lnSpc>
              <a:spcBef>
                <a:spcPct val="20000"/>
              </a:spcBef>
              <a:spcAft>
                <a:spcPct val="0"/>
              </a:spcAft>
              <a:buClr>
                <a:srgbClr val="ED9719"/>
              </a:buClr>
              <a:buSzPct val="65000"/>
              <a:buFontTx/>
              <a:buNone/>
              <a:tabLst/>
              <a:defRPr/>
            </a:pPr>
            <a:endParaRPr kumimoji="0" lang="en-US" sz="2400" b="0" i="0" u="none" strike="noStrike" kern="1200" cap="none" spc="0" normalizeH="0" baseline="0" noProof="0">
              <a:ln>
                <a:noFill/>
              </a:ln>
              <a:solidFill>
                <a:srgbClr val="FFFFFF"/>
              </a:solidFill>
              <a:effectLst>
                <a:outerShdw blurRad="38100" dist="38100" dir="2700000" algn="tl">
                  <a:srgbClr val="000000">
                    <a:alpha val="43137"/>
                  </a:srgbClr>
                </a:outerShdw>
              </a:effectLst>
              <a:uLnTx/>
              <a:uFillTx/>
              <a:latin typeface="Tahoma" charset="0"/>
              <a:ea typeface="+mn-ea"/>
              <a:cs typeface="+mn-cs"/>
            </a:endParaRPr>
          </a:p>
        </p:txBody>
      </p:sp>
      <p:pic>
        <p:nvPicPr>
          <p:cNvPr id="3" name="Picture 2" descr="A close up of a document&#10;&#10;Description automatically generated">
            <a:extLst>
              <a:ext uri="{FF2B5EF4-FFF2-40B4-BE49-F238E27FC236}">
                <a16:creationId xmlns:a16="http://schemas.microsoft.com/office/drawing/2014/main" id="{A97A069B-6262-A05A-F8E5-40B98FC23892}"/>
              </a:ext>
            </a:extLst>
          </p:cNvPr>
          <p:cNvPicPr>
            <a:picLocks noChangeAspect="1"/>
          </p:cNvPicPr>
          <p:nvPr/>
        </p:nvPicPr>
        <p:blipFill>
          <a:blip r:embed="rId3"/>
          <a:stretch>
            <a:fillRect/>
          </a:stretch>
        </p:blipFill>
        <p:spPr>
          <a:xfrm rot="19800000">
            <a:off x="336603" y="894441"/>
            <a:ext cx="7772400" cy="3868966"/>
          </a:xfrm>
          <a:prstGeom prst="rect">
            <a:avLst/>
          </a:prstGeom>
        </p:spPr>
      </p:pic>
      <p:pic>
        <p:nvPicPr>
          <p:cNvPr id="5" name="Picture 4" descr="A close-up of a paper&#10;&#10;Description automatically generated">
            <a:extLst>
              <a:ext uri="{FF2B5EF4-FFF2-40B4-BE49-F238E27FC236}">
                <a16:creationId xmlns:a16="http://schemas.microsoft.com/office/drawing/2014/main" id="{71CE6D6B-B03A-F549-A476-9CC49D940B78}"/>
              </a:ext>
            </a:extLst>
          </p:cNvPr>
          <p:cNvPicPr>
            <a:picLocks noChangeAspect="1"/>
          </p:cNvPicPr>
          <p:nvPr/>
        </p:nvPicPr>
        <p:blipFill>
          <a:blip r:embed="rId4"/>
          <a:stretch>
            <a:fillRect/>
          </a:stretch>
        </p:blipFill>
        <p:spPr>
          <a:xfrm rot="19784050">
            <a:off x="390686" y="2202795"/>
            <a:ext cx="9517486" cy="2632047"/>
          </a:xfrm>
          <a:prstGeom prst="rect">
            <a:avLst/>
          </a:prstGeom>
        </p:spPr>
      </p:pic>
      <p:pic>
        <p:nvPicPr>
          <p:cNvPr id="7" name="Picture 6" descr="A close-up of a text&#10;&#10;Description automatically generated">
            <a:extLst>
              <a:ext uri="{FF2B5EF4-FFF2-40B4-BE49-F238E27FC236}">
                <a16:creationId xmlns:a16="http://schemas.microsoft.com/office/drawing/2014/main" id="{2683F925-DE94-0BB6-28A4-CD6158339F87}"/>
              </a:ext>
            </a:extLst>
          </p:cNvPr>
          <p:cNvPicPr>
            <a:picLocks noChangeAspect="1"/>
          </p:cNvPicPr>
          <p:nvPr/>
        </p:nvPicPr>
        <p:blipFill>
          <a:blip r:embed="rId5"/>
          <a:stretch>
            <a:fillRect/>
          </a:stretch>
        </p:blipFill>
        <p:spPr>
          <a:xfrm rot="19800000">
            <a:off x="4568230" y="2357290"/>
            <a:ext cx="7772400" cy="3912458"/>
          </a:xfrm>
          <a:prstGeom prst="rect">
            <a:avLst/>
          </a:prstGeom>
        </p:spPr>
      </p:pic>
    </p:spTree>
    <p:extLst>
      <p:ext uri="{BB962C8B-B14F-4D97-AF65-F5344CB8AC3E}">
        <p14:creationId xmlns:p14="http://schemas.microsoft.com/office/powerpoint/2010/main" val="1489368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68A4B78-CBAC-744C-A6EA-D48CCB2A3E1A}"/>
              </a:ext>
            </a:extLst>
          </p:cNvPr>
          <p:cNvPicPr>
            <a:picLocks noChangeAspect="1"/>
          </p:cNvPicPr>
          <p:nvPr/>
        </p:nvPicPr>
        <p:blipFill>
          <a:blip r:embed="rId2"/>
          <a:stretch>
            <a:fillRect/>
          </a:stretch>
        </p:blipFill>
        <p:spPr>
          <a:xfrm>
            <a:off x="10739023" y="5815577"/>
            <a:ext cx="1449696" cy="1012706"/>
          </a:xfrm>
          <a:prstGeom prst="rect">
            <a:avLst/>
          </a:prstGeom>
        </p:spPr>
      </p:pic>
      <p:sp>
        <p:nvSpPr>
          <p:cNvPr id="5" name="TextBox 4">
            <a:extLst>
              <a:ext uri="{FF2B5EF4-FFF2-40B4-BE49-F238E27FC236}">
                <a16:creationId xmlns:a16="http://schemas.microsoft.com/office/drawing/2014/main" id="{F099567D-EFFA-AD44-B623-F3ADA6B9B341}"/>
              </a:ext>
            </a:extLst>
          </p:cNvPr>
          <p:cNvSpPr txBox="1"/>
          <p:nvPr/>
        </p:nvSpPr>
        <p:spPr>
          <a:xfrm>
            <a:off x="3971925" y="6615113"/>
            <a:ext cx="184731" cy="369332"/>
          </a:xfrm>
          <a:prstGeom prst="rect">
            <a:avLst/>
          </a:prstGeom>
          <a:noFill/>
        </p:spPr>
        <p:txBody>
          <a:bodyPr wrap="none" rtlCol="0">
            <a:spAutoFit/>
          </a:bodyPr>
          <a:lstStyle/>
          <a:p>
            <a:endParaRPr lang="en-US" dirty="0"/>
          </a:p>
        </p:txBody>
      </p:sp>
      <p:sp>
        <p:nvSpPr>
          <p:cNvPr id="9" name="Content Placeholder 2">
            <a:extLst>
              <a:ext uri="{FF2B5EF4-FFF2-40B4-BE49-F238E27FC236}">
                <a16:creationId xmlns:a16="http://schemas.microsoft.com/office/drawing/2014/main" id="{DC3650FD-98CD-F54D-B975-0FCC3D39E5F6}"/>
              </a:ext>
            </a:extLst>
          </p:cNvPr>
          <p:cNvSpPr>
            <a:spLocks noGrp="1"/>
          </p:cNvSpPr>
          <p:nvPr>
            <p:ph idx="1"/>
          </p:nvPr>
        </p:nvSpPr>
        <p:spPr>
          <a:xfrm>
            <a:off x="838200" y="1507489"/>
            <a:ext cx="10515600" cy="3984041"/>
          </a:xfrm>
        </p:spPr>
        <p:txBody>
          <a:bodyPr>
            <a:normAutofit/>
          </a:bodyPr>
          <a:lstStyle/>
          <a:p>
            <a:pPr algn="just"/>
            <a:r>
              <a:rPr lang="en-GB" sz="2400" dirty="0"/>
              <a:t>Based on an idea by Carlo Rubbia, n_TOF is a pulsed spallation neutron source, driven by the CERN PS, coupled to two flight paths (at 20 and at 186 meters) designed to study </a:t>
            </a:r>
            <a:r>
              <a:rPr lang="en-GB" sz="2400" b="1" dirty="0"/>
              <a:t>neutron-nucleus interactions </a:t>
            </a:r>
            <a:r>
              <a:rPr lang="en-GB" sz="2400" dirty="0"/>
              <a:t>for neutron kinetic energies ranging from a few milli-eV to several GeV. The neutron kinetic energy is determined by time-of-flight, hence the name n_TOF</a:t>
            </a:r>
          </a:p>
          <a:p>
            <a:pPr algn="just"/>
            <a:endParaRPr lang="en-GB" sz="2400" dirty="0"/>
          </a:p>
          <a:p>
            <a:pPr algn="just"/>
            <a:r>
              <a:rPr lang="en-GB" sz="2400" dirty="0"/>
              <a:t>The study of neutron-induced reactions is of paramount importance in a variety of research fields, ranging from </a:t>
            </a:r>
            <a:r>
              <a:rPr lang="en-GB" sz="2400" b="1" dirty="0"/>
              <a:t>big bang to stellar nucleosynthesis</a:t>
            </a:r>
            <a:r>
              <a:rPr lang="en-GB" sz="2400" dirty="0"/>
              <a:t>, symmetry breaking effects in compound nuclei, investigation of nuclear level densities, to applications to </a:t>
            </a:r>
            <a:r>
              <a:rPr lang="en-GB" sz="2400" b="1" dirty="0"/>
              <a:t>advanced nuclear technology</a:t>
            </a:r>
            <a:r>
              <a:rPr lang="en-GB" sz="2400" dirty="0"/>
              <a:t>, including the transmutation of nuclear waste, accelerator driven systems and nuclear fuel cycle investigations.</a:t>
            </a:r>
          </a:p>
        </p:txBody>
      </p:sp>
      <p:pic>
        <p:nvPicPr>
          <p:cNvPr id="1026" name="Picture 2" descr="CERN | Qualia Analytics">
            <a:extLst>
              <a:ext uri="{FF2B5EF4-FFF2-40B4-BE49-F238E27FC236}">
                <a16:creationId xmlns:a16="http://schemas.microsoft.com/office/drawing/2014/main" id="{700DAC9B-8FA8-FA93-C60A-83302719C9F9}"/>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2B85051-5A93-9762-7BB9-D65C8E12C1DF}"/>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n_TOF @ CERN</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19556788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DA1843-23AD-DC44-A942-0DE72F523126}"/>
              </a:ext>
            </a:extLst>
          </p:cNvPr>
          <p:cNvPicPr>
            <a:picLocks noChangeAspect="1"/>
          </p:cNvPicPr>
          <p:nvPr/>
        </p:nvPicPr>
        <p:blipFill>
          <a:blip r:embed="rId3"/>
          <a:stretch>
            <a:fillRect/>
          </a:stretch>
        </p:blipFill>
        <p:spPr>
          <a:xfrm>
            <a:off x="10739023" y="5815577"/>
            <a:ext cx="1449696" cy="1012707"/>
          </a:xfrm>
          <a:prstGeom prst="rect">
            <a:avLst/>
          </a:prstGeom>
        </p:spPr>
      </p:pic>
      <p:sp>
        <p:nvSpPr>
          <p:cNvPr id="3" name="TextBox 2">
            <a:extLst>
              <a:ext uri="{FF2B5EF4-FFF2-40B4-BE49-F238E27FC236}">
                <a16:creationId xmlns:a16="http://schemas.microsoft.com/office/drawing/2014/main" id="{5C242CC7-7DA8-1544-B624-5F4A7EA0AF64}"/>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50A21C71-E538-D25B-07D3-F9792AA50106}"/>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15F7585-A7D1-FA51-B84E-DF576A07F298}"/>
              </a:ext>
            </a:extLst>
          </p:cNvPr>
          <p:cNvSpPr txBox="1"/>
          <p:nvPr/>
        </p:nvSpPr>
        <p:spPr>
          <a:xfrm>
            <a:off x="5458646" y="2844225"/>
            <a:ext cx="1982678" cy="584775"/>
          </a:xfrm>
          <a:prstGeom prst="rect">
            <a:avLst/>
          </a:prstGeom>
          <a:noFill/>
        </p:spPr>
        <p:txBody>
          <a:bodyPr wrap="square" rtlCol="0">
            <a:spAutoFit/>
          </a:bodyPr>
          <a:lstStyle/>
          <a:p>
            <a:r>
              <a:rPr lang="en-US" sz="3200" dirty="0">
                <a:hlinkClick r:id="rId5" action="ppaction://hlinksldjump"/>
              </a:rPr>
              <a:t>&lt;&lt; back</a:t>
            </a:r>
            <a:endParaRPr lang="en-US" sz="3200" dirty="0"/>
          </a:p>
        </p:txBody>
      </p:sp>
    </p:spTree>
    <p:extLst>
      <p:ext uri="{BB962C8B-B14F-4D97-AF65-F5344CB8AC3E}">
        <p14:creationId xmlns:p14="http://schemas.microsoft.com/office/powerpoint/2010/main" val="3533456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04EB0C-4E04-BCE0-3B30-A071C58BFAF3}"/>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70BDA9B0-5E01-3024-576E-391CD45C2EE1}"/>
              </a:ext>
            </a:extLst>
          </p:cNvPr>
          <p:cNvPicPr>
            <a:picLocks noChangeAspect="1"/>
          </p:cNvPicPr>
          <p:nvPr/>
        </p:nvPicPr>
        <p:blipFill>
          <a:blip r:embed="rId2">
            <a:alphaModFix/>
            <a:extLst>
              <a:ext uri="{BEBA8EAE-BF5A-486C-A8C5-ECC9F3942E4B}">
                <a14:imgProps xmlns:a14="http://schemas.microsoft.com/office/drawing/2010/main">
                  <a14:imgLayer>
                    <a14:imgEffect>
                      <a14:saturation sat="40000"/>
                    </a14:imgEffect>
                    <a14:imgEffect>
                      <a14:brightnessContrast bright="-100000"/>
                    </a14:imgEffect>
                  </a14:imgLayer>
                </a14:imgProps>
              </a:ext>
            </a:extLst>
          </a:blip>
          <a:stretch>
            <a:fillRect/>
          </a:stretch>
        </p:blipFill>
        <p:spPr>
          <a:xfrm>
            <a:off x="165098" y="5895394"/>
            <a:ext cx="806448" cy="796136"/>
          </a:xfrm>
          <a:prstGeom prst="rect">
            <a:avLst/>
          </a:prstGeom>
          <a:solidFill>
            <a:schemeClr val="bg1"/>
          </a:solidFill>
          <a:effectLst/>
        </p:spPr>
      </p:pic>
      <p:sp>
        <p:nvSpPr>
          <p:cNvPr id="3" name="TextBox 2">
            <a:extLst>
              <a:ext uri="{FF2B5EF4-FFF2-40B4-BE49-F238E27FC236}">
                <a16:creationId xmlns:a16="http://schemas.microsoft.com/office/drawing/2014/main" id="{AE37A380-4DEB-1B8C-DD47-B72C7B07570A}"/>
              </a:ext>
            </a:extLst>
          </p:cNvPr>
          <p:cNvSpPr txBox="1"/>
          <p:nvPr/>
        </p:nvSpPr>
        <p:spPr>
          <a:xfrm>
            <a:off x="1149178" y="2508422"/>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C51C8C9-9D2D-EE07-D068-B1D7699DB9DE}"/>
              </a:ext>
            </a:extLst>
          </p:cNvPr>
          <p:cNvSpPr>
            <a:spLocks noGrp="1"/>
          </p:cNvSpPr>
          <p:nvPr>
            <p:ph type="title"/>
          </p:nvPr>
        </p:nvSpPr>
        <p:spPr>
          <a:xfrm>
            <a:off x="0" y="28262"/>
            <a:ext cx="11689491" cy="646331"/>
          </a:xfrm>
        </p:spPr>
        <p:txBody>
          <a:bodyPr wrap="square" anchor="t">
            <a:spAutoFit/>
          </a:bodyPr>
          <a:lstStyle/>
          <a:p>
            <a:r>
              <a:rPr lang="en-US" sz="4000" baseline="30000" dirty="0">
                <a:solidFill>
                  <a:schemeClr val="accent1"/>
                </a:solidFill>
                <a:effectLst>
                  <a:outerShdw blurRad="50800" dist="38100" dir="2700000" algn="tl" rotWithShape="0">
                    <a:prstClr val="black">
                      <a:alpha val="40000"/>
                    </a:prstClr>
                  </a:outerShdw>
                </a:effectLst>
              </a:rPr>
              <a:t>26</a:t>
            </a:r>
            <a:r>
              <a:rPr lang="en-US" sz="4000" dirty="0">
                <a:solidFill>
                  <a:schemeClr val="accent1"/>
                </a:solidFill>
                <a:effectLst>
                  <a:outerShdw blurRad="50800" dist="38100" dir="2700000" algn="tl" rotWithShape="0">
                    <a:prstClr val="black">
                      <a:alpha val="40000"/>
                    </a:prstClr>
                  </a:outerShdw>
                </a:effectLst>
              </a:rPr>
              <a:t>Al and the chemical elements production in our Galaxy</a:t>
            </a:r>
          </a:p>
        </p:txBody>
      </p:sp>
      <p:sp>
        <p:nvSpPr>
          <p:cNvPr id="10" name="TextBox 9">
            <a:extLst>
              <a:ext uri="{FF2B5EF4-FFF2-40B4-BE49-F238E27FC236}">
                <a16:creationId xmlns:a16="http://schemas.microsoft.com/office/drawing/2014/main" id="{B020ABA0-1787-C3CD-7210-047CA430EB92}"/>
              </a:ext>
            </a:extLst>
          </p:cNvPr>
          <p:cNvSpPr txBox="1"/>
          <p:nvPr/>
        </p:nvSpPr>
        <p:spPr>
          <a:xfrm>
            <a:off x="5635485" y="785392"/>
            <a:ext cx="6508246" cy="40934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H" sz="2000" b="1"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Al is a radioactive nucleus produced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in massive stars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GB" sz="2000" b="0"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Al half-life, 720 thousand years, very short </a:t>
            </a:r>
            <a:b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with respect to the age of Universe</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of 13.8</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billion years</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Each </a:t>
            </a:r>
            <a:r>
              <a:rPr kumimoji="0" lang="en-CH" sz="2000" b="1"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Al nucleus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decay produces one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highly energetic </a:t>
            </a:r>
            <a:b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2000" b="1" i="0" u="none" strike="noStrike" kern="1200" cap="none" spc="0" normalizeH="0" baseline="0" noProof="0" dirty="0" err="1">
                <a:ln>
                  <a:noFill/>
                </a:ln>
                <a:solidFill>
                  <a:prstClr val="black"/>
                </a:solidFill>
                <a:effectLst/>
                <a:uLnTx/>
                <a:uFillTx/>
                <a:latin typeface="Calibri" panose="020F0502020204030204"/>
                <a:ea typeface="+mn-ea"/>
                <a:cs typeface="+mn-cs"/>
              </a:rPr>
              <a:t>γ</a:t>
            </a:r>
            <a:r>
              <a:rPr kumimoji="0" lang="el-GR" sz="20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ray of 1.8 MeV</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interstellar medium is transparent to this ”light” </a:t>
            </a:r>
            <a:endParaRPr kumimoji="0" lang="el-GR" sz="20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By recording these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γ</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-rays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we have a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snapshot” of the </a:t>
            </a:r>
            <a:b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on-going nucleosynthesis in our Galaxy</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Accordingly, we can trace the dynamics of the Milky Way (rotational speed, expansion, star-formation rates, etc.)</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From the total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production</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destruction</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of </a:t>
            </a:r>
            <a:r>
              <a:rPr kumimoji="0" lang="en-GB" sz="2000" b="0"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Al, we can understand how the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c</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osmo-</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chemical element factories (stars) are producing energy and matter</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C457EBB0-4F43-3547-793D-5C82B0052B0F}"/>
              </a:ext>
            </a:extLst>
          </p:cNvPr>
          <p:cNvGrpSpPr/>
          <p:nvPr/>
        </p:nvGrpSpPr>
        <p:grpSpPr>
          <a:xfrm>
            <a:off x="152400" y="878278"/>
            <a:ext cx="5281587" cy="2777858"/>
            <a:chOff x="152400" y="980420"/>
            <a:chExt cx="5281587" cy="2777858"/>
          </a:xfrm>
        </p:grpSpPr>
        <p:sp>
          <p:nvSpPr>
            <p:cNvPr id="6" name="Rectangle 5">
              <a:extLst>
                <a:ext uri="{FF2B5EF4-FFF2-40B4-BE49-F238E27FC236}">
                  <a16:creationId xmlns:a16="http://schemas.microsoft.com/office/drawing/2014/main" id="{B2441C7B-D5C7-50EA-7480-23A25AB5EA3D}"/>
                </a:ext>
              </a:extLst>
            </p:cNvPr>
            <p:cNvSpPr/>
            <p:nvPr/>
          </p:nvSpPr>
          <p:spPr>
            <a:xfrm>
              <a:off x="152400" y="980420"/>
              <a:ext cx="5281587" cy="2756356"/>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mage" descr="Image">
              <a:extLst>
                <a:ext uri="{FF2B5EF4-FFF2-40B4-BE49-F238E27FC236}">
                  <a16:creationId xmlns:a16="http://schemas.microsoft.com/office/drawing/2014/main" id="{210C7CAC-0428-AC47-346A-6F55980A472F}"/>
                </a:ext>
              </a:extLst>
            </p:cNvPr>
            <p:cNvPicPr>
              <a:picLocks noChangeAspect="1"/>
            </p:cNvPicPr>
            <p:nvPr/>
          </p:nvPicPr>
          <p:blipFill>
            <a:blip r:embed="rId3"/>
            <a:stretch>
              <a:fillRect/>
            </a:stretch>
          </p:blipFill>
          <p:spPr>
            <a:xfrm>
              <a:off x="353898" y="1042774"/>
              <a:ext cx="4864907" cy="1762747"/>
            </a:xfrm>
            <a:prstGeom prst="rect">
              <a:avLst/>
            </a:prstGeom>
            <a:ln w="12700">
              <a:miter lim="400000"/>
            </a:ln>
          </p:spPr>
        </p:pic>
        <p:sp>
          <p:nvSpPr>
            <p:cNvPr id="11" name="TextBox 10">
              <a:extLst>
                <a:ext uri="{FF2B5EF4-FFF2-40B4-BE49-F238E27FC236}">
                  <a16:creationId xmlns:a16="http://schemas.microsoft.com/office/drawing/2014/main" id="{3459FEF7-68E8-7B7F-D0A8-44BE6237CD7D}"/>
                </a:ext>
              </a:extLst>
            </p:cNvPr>
            <p:cNvSpPr txBox="1"/>
            <p:nvPr/>
          </p:nvSpPr>
          <p:spPr>
            <a:xfrm>
              <a:off x="152400" y="2834948"/>
              <a:ext cx="5281587"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The distribution of the </a:t>
              </a:r>
              <a:r>
                <a:rPr kumimoji="0" lang="en-US" sz="1800" b="0" i="0" u="none" strike="noStrike" kern="1200" cap="none" spc="0" normalizeH="0" baseline="30000" noProof="0" dirty="0">
                  <a:ln>
                    <a:noFill/>
                  </a:ln>
                  <a:solidFill>
                    <a:prstClr val="white"/>
                  </a:solidFill>
                  <a:effectLst/>
                  <a:uLnTx/>
                  <a:uFillTx/>
                  <a:latin typeface="Calibri" panose="020F0502020204030204"/>
                  <a:ea typeface="+mn-ea"/>
                  <a:cs typeface="+mn-cs"/>
                </a:rPr>
                <a:t>26</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 “light “(1.8 MeV </a:t>
              </a:r>
              <a:r>
                <a:rPr kumimoji="0" lang="en-US" sz="1800" b="0" i="0" u="none" strike="noStrike" kern="1200" cap="none" spc="0" normalizeH="0" baseline="0" noProof="0" dirty="0" err="1">
                  <a:ln>
                    <a:noFill/>
                  </a:ln>
                  <a:solidFill>
                    <a:prstClr val="white"/>
                  </a:solidFill>
                  <a:effectLst/>
                  <a:uLnTx/>
                  <a:uFillTx/>
                  <a:latin typeface="Calibri" panose="020F0502020204030204"/>
                  <a:ea typeface="+mn-ea"/>
                  <a:cs typeface="+mn-cs"/>
                </a:rPr>
                <a:t>γ</a:t>
              </a:r>
              <a:r>
                <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rPr>
                <a:t>-</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rays) across the Milky Way. This is a “snapshot” of the ongoing chemical elements production in our Galaxy </a:t>
              </a:r>
              <a:endParaRPr kumimoji="0" lang="en-CH"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EB145C55-9414-222B-961F-0C49DC55F9A3}"/>
              </a:ext>
            </a:extLst>
          </p:cNvPr>
          <p:cNvGrpSpPr/>
          <p:nvPr/>
        </p:nvGrpSpPr>
        <p:grpSpPr>
          <a:xfrm>
            <a:off x="152399" y="3696988"/>
            <a:ext cx="5281587" cy="3099283"/>
            <a:chOff x="152400" y="3799130"/>
            <a:chExt cx="4978400" cy="2997141"/>
          </a:xfrm>
        </p:grpSpPr>
        <p:pic>
          <p:nvPicPr>
            <p:cNvPr id="12" name="Picture 11">
              <a:extLst>
                <a:ext uri="{FF2B5EF4-FFF2-40B4-BE49-F238E27FC236}">
                  <a16:creationId xmlns:a16="http://schemas.microsoft.com/office/drawing/2014/main" id="{0A67BBA3-A690-B690-D3EE-603F5B82E70A}"/>
                </a:ext>
              </a:extLst>
            </p:cNvPr>
            <p:cNvPicPr>
              <a:picLocks noChangeAspect="1"/>
            </p:cNvPicPr>
            <p:nvPr/>
          </p:nvPicPr>
          <p:blipFill>
            <a:blip r:embed="rId4"/>
            <a:stretch>
              <a:fillRect/>
            </a:stretch>
          </p:blipFill>
          <p:spPr>
            <a:xfrm>
              <a:off x="152400" y="3799130"/>
              <a:ext cx="4978400" cy="2989465"/>
            </a:xfrm>
            <a:prstGeom prst="rect">
              <a:avLst/>
            </a:prstGeom>
          </p:spPr>
        </p:pic>
        <p:sp>
          <p:nvSpPr>
            <p:cNvPr id="13" name="TextBox 12">
              <a:extLst>
                <a:ext uri="{FF2B5EF4-FFF2-40B4-BE49-F238E27FC236}">
                  <a16:creationId xmlns:a16="http://schemas.microsoft.com/office/drawing/2014/main" id="{6ADD1873-DF8A-CDF0-16DB-4738A49ECAA1}"/>
                </a:ext>
              </a:extLst>
            </p:cNvPr>
            <p:cNvSpPr txBox="1"/>
            <p:nvPr/>
          </p:nvSpPr>
          <p:spPr>
            <a:xfrm>
              <a:off x="653322" y="6426939"/>
              <a:ext cx="430173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800" b="0" i="0" u="none" strike="noStrike" kern="1200" cap="none" spc="0" normalizeH="0" baseline="0" noProof="0" dirty="0">
                  <a:ln>
                    <a:noFill/>
                  </a:ln>
                  <a:solidFill>
                    <a:prstClr val="white"/>
                  </a:solidFill>
                  <a:effectLst/>
                  <a:uLnTx/>
                  <a:uFillTx/>
                  <a:latin typeface="Calibri" panose="020F0502020204030204"/>
                  <a:ea typeface="+mn-ea"/>
                  <a:cs typeface="+mn-cs"/>
                </a:rPr>
                <a:t>ESA INTEGRAL mission detects </a:t>
              </a:r>
              <a:r>
                <a:rPr kumimoji="0" lang="en-CH" sz="1800" b="0" i="0" u="none" strike="noStrike" kern="1200" cap="none" spc="0" normalizeH="0" baseline="30000" noProof="0" dirty="0">
                  <a:ln>
                    <a:noFill/>
                  </a:ln>
                  <a:solidFill>
                    <a:prstClr val="white"/>
                  </a:solidFill>
                  <a:effectLst/>
                  <a:uLnTx/>
                  <a:uFillTx/>
                  <a:latin typeface="Calibri" panose="020F0502020204030204"/>
                  <a:ea typeface="+mn-ea"/>
                  <a:cs typeface="+mn-cs"/>
                </a:rPr>
                <a:t>26</a:t>
              </a:r>
              <a:r>
                <a:rPr kumimoji="0" lang="en-CH" sz="1800" b="0" i="0" u="none" strike="noStrike" kern="1200" cap="none" spc="0" normalizeH="0" baseline="0" noProof="0" dirty="0">
                  <a:ln>
                    <a:noFill/>
                  </a:ln>
                  <a:solidFill>
                    <a:prstClr val="white"/>
                  </a:solidFill>
                  <a:effectLst/>
                  <a:uLnTx/>
                  <a:uFillTx/>
                  <a:latin typeface="Calibri" panose="020F0502020204030204"/>
                  <a:ea typeface="+mn-ea"/>
                  <a:cs typeface="+mn-cs"/>
                </a:rPr>
                <a:t>Al γ</a:t>
              </a:r>
              <a:r>
                <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rPr>
                <a:t>-r</a:t>
              </a:r>
              <a:r>
                <a:rPr kumimoji="0" lang="en-US" sz="1800" b="0" i="0" u="none" strike="noStrike" kern="1200" cap="none" spc="0" normalizeH="0" baseline="0" noProof="0" dirty="0" err="1">
                  <a:ln>
                    <a:noFill/>
                  </a:ln>
                  <a:solidFill>
                    <a:prstClr val="white"/>
                  </a:solidFill>
                  <a:effectLst/>
                  <a:uLnTx/>
                  <a:uFillTx/>
                  <a:latin typeface="Calibri" panose="020F0502020204030204"/>
                  <a:ea typeface="+mn-ea"/>
                  <a:cs typeface="+mn-cs"/>
                </a:rPr>
                <a:t>ays</a:t>
              </a:r>
              <a:endParaRPr kumimoji="0" lang="en-CH"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4" name="TextBox 13">
            <a:extLst>
              <a:ext uri="{FF2B5EF4-FFF2-40B4-BE49-F238E27FC236}">
                <a16:creationId xmlns:a16="http://schemas.microsoft.com/office/drawing/2014/main" id="{6F3B1E71-70CB-6508-137E-CF968A5E7CCB}"/>
              </a:ext>
            </a:extLst>
          </p:cNvPr>
          <p:cNvSpPr txBox="1"/>
          <p:nvPr/>
        </p:nvSpPr>
        <p:spPr>
          <a:xfrm>
            <a:off x="5635485" y="5238370"/>
            <a:ext cx="6508246" cy="830997"/>
          </a:xfrm>
          <a:prstGeom prst="rect">
            <a:avLst/>
          </a:prstGeom>
          <a:solidFill>
            <a:schemeClr val="accent1">
              <a:lumMod val="20000"/>
              <a:lumOff val="8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Nuclear reaction data are necessary to quantify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the </a:t>
            </a:r>
            <a:r>
              <a:rPr kumimoji="0" lang="en-US" sz="2400" b="1" i="0" u="none" strike="noStrike" kern="1200" cap="none" spc="0" normalizeH="0" baseline="30000" noProof="0" dirty="0">
                <a:ln>
                  <a:noFill/>
                </a:ln>
                <a:solidFill>
                  <a:srgbClr val="FF0000"/>
                </a:solidFill>
                <a:effectLst/>
                <a:uLnTx/>
                <a:uFillTx/>
                <a:latin typeface="Calibri" panose="020F0502020204030204"/>
                <a:ea typeface="+mn-ea"/>
                <a:cs typeface="+mn-cs"/>
              </a:rPr>
              <a:t>26</a:t>
            </a: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Al net yield: production &amp; destruction</a:t>
            </a:r>
            <a:endParaRPr kumimoji="0" lang="en-CH"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54BC5027-4DE4-5598-8AD7-85487A71413D}"/>
              </a:ext>
            </a:extLst>
          </p:cNvPr>
          <p:cNvPicPr>
            <a:picLocks noChangeAspect="1"/>
          </p:cNvPicPr>
          <p:nvPr/>
        </p:nvPicPr>
        <p:blipFill>
          <a:blip r:embed="rId5"/>
          <a:stretch>
            <a:fillRect/>
          </a:stretch>
        </p:blipFill>
        <p:spPr>
          <a:xfrm>
            <a:off x="10739023" y="5815577"/>
            <a:ext cx="1449696" cy="1012706"/>
          </a:xfrm>
          <a:prstGeom prst="rect">
            <a:avLst/>
          </a:prstGeom>
        </p:spPr>
      </p:pic>
      <p:sp>
        <p:nvSpPr>
          <p:cNvPr id="7" name="TextBox 6">
            <a:extLst>
              <a:ext uri="{FF2B5EF4-FFF2-40B4-BE49-F238E27FC236}">
                <a16:creationId xmlns:a16="http://schemas.microsoft.com/office/drawing/2014/main" id="{8E3B1315-080E-DCF6-44A5-328DC8742497}"/>
              </a:ext>
            </a:extLst>
          </p:cNvPr>
          <p:cNvSpPr txBox="1"/>
          <p:nvPr/>
        </p:nvSpPr>
        <p:spPr>
          <a:xfrm>
            <a:off x="6096000" y="6244251"/>
            <a:ext cx="42414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measurement performed with 11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μg</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of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Al</a:t>
            </a:r>
          </a:p>
        </p:txBody>
      </p:sp>
    </p:spTree>
    <p:extLst>
      <p:ext uri="{BB962C8B-B14F-4D97-AF65-F5344CB8AC3E}">
        <p14:creationId xmlns:p14="http://schemas.microsoft.com/office/powerpoint/2010/main" val="30961821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63B860-6E8D-1831-4A61-323F9ED63BB3}"/>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980B97CC-667D-149B-2751-727578D44EF8}"/>
              </a:ext>
            </a:extLst>
          </p:cNvPr>
          <p:cNvSpPr txBox="1"/>
          <p:nvPr/>
        </p:nvSpPr>
        <p:spPr>
          <a:xfrm>
            <a:off x="6096000" y="6244251"/>
            <a:ext cx="42414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measurement performed with 11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μg</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of </a:t>
            </a:r>
            <a:r>
              <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Al</a:t>
            </a:r>
          </a:p>
        </p:txBody>
      </p:sp>
      <p:pic>
        <p:nvPicPr>
          <p:cNvPr id="5" name="Picture 4">
            <a:extLst>
              <a:ext uri="{FF2B5EF4-FFF2-40B4-BE49-F238E27FC236}">
                <a16:creationId xmlns:a16="http://schemas.microsoft.com/office/drawing/2014/main" id="{37A2FF69-6A0B-A4A8-4CE6-86B9DA7BD25E}"/>
              </a:ext>
            </a:extLst>
          </p:cNvPr>
          <p:cNvPicPr>
            <a:picLocks noChangeAspect="1"/>
          </p:cNvPicPr>
          <p:nvPr/>
        </p:nvPicPr>
        <p:blipFill>
          <a:blip r:embed="rId2">
            <a:alphaModFix/>
            <a:extLst>
              <a:ext uri="{BEBA8EAE-BF5A-486C-A8C5-ECC9F3942E4B}">
                <a14:imgProps xmlns:a14="http://schemas.microsoft.com/office/drawing/2010/main">
                  <a14:imgLayer>
                    <a14:imgEffect>
                      <a14:saturation sat="40000"/>
                    </a14:imgEffect>
                    <a14:imgEffect>
                      <a14:brightnessContrast bright="-100000"/>
                    </a14:imgEffect>
                  </a14:imgLayer>
                </a14:imgProps>
              </a:ext>
            </a:extLst>
          </a:blip>
          <a:stretch>
            <a:fillRect/>
          </a:stretch>
        </p:blipFill>
        <p:spPr>
          <a:xfrm>
            <a:off x="165098" y="5895394"/>
            <a:ext cx="806448" cy="796136"/>
          </a:xfrm>
          <a:prstGeom prst="rect">
            <a:avLst/>
          </a:prstGeom>
          <a:solidFill>
            <a:schemeClr val="bg1"/>
          </a:solidFill>
          <a:effectLst/>
        </p:spPr>
      </p:pic>
      <p:sp>
        <p:nvSpPr>
          <p:cNvPr id="3" name="TextBox 2">
            <a:extLst>
              <a:ext uri="{FF2B5EF4-FFF2-40B4-BE49-F238E27FC236}">
                <a16:creationId xmlns:a16="http://schemas.microsoft.com/office/drawing/2014/main" id="{79604D55-C1BD-6E2F-D34D-6E52F3C434D2}"/>
              </a:ext>
            </a:extLst>
          </p:cNvPr>
          <p:cNvSpPr txBox="1"/>
          <p:nvPr/>
        </p:nvSpPr>
        <p:spPr>
          <a:xfrm>
            <a:off x="1149178" y="2508422"/>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1AF9E5F-BF10-A2B7-2C24-03D28EBC7AF5}"/>
              </a:ext>
            </a:extLst>
          </p:cNvPr>
          <p:cNvSpPr>
            <a:spLocks noGrp="1"/>
          </p:cNvSpPr>
          <p:nvPr>
            <p:ph type="title"/>
          </p:nvPr>
        </p:nvSpPr>
        <p:spPr>
          <a:xfrm>
            <a:off x="0" y="28262"/>
            <a:ext cx="11689491" cy="646331"/>
          </a:xfrm>
        </p:spPr>
        <p:txBody>
          <a:bodyPr wrap="square" anchor="t">
            <a:spAutoFit/>
          </a:bodyPr>
          <a:lstStyle/>
          <a:p>
            <a:r>
              <a:rPr lang="en-US" sz="4000" baseline="30000" dirty="0">
                <a:solidFill>
                  <a:schemeClr val="accent1"/>
                </a:solidFill>
                <a:effectLst>
                  <a:outerShdw blurRad="50800" dist="38100" dir="2700000" algn="tl" rotWithShape="0">
                    <a:prstClr val="black">
                      <a:alpha val="40000"/>
                    </a:prstClr>
                  </a:outerShdw>
                </a:effectLst>
              </a:rPr>
              <a:t>26</a:t>
            </a:r>
            <a:r>
              <a:rPr lang="en-US" sz="4000" dirty="0">
                <a:solidFill>
                  <a:schemeClr val="accent1"/>
                </a:solidFill>
                <a:effectLst>
                  <a:outerShdw blurRad="50800" dist="38100" dir="2700000" algn="tl" rotWithShape="0">
                    <a:prstClr val="black">
                      <a:alpha val="40000"/>
                    </a:prstClr>
                  </a:outerShdw>
                </a:effectLst>
              </a:rPr>
              <a:t>Al and the chemical elements production in our Galaxy</a:t>
            </a:r>
          </a:p>
        </p:txBody>
      </p:sp>
      <p:sp>
        <p:nvSpPr>
          <p:cNvPr id="10" name="TextBox 9">
            <a:extLst>
              <a:ext uri="{FF2B5EF4-FFF2-40B4-BE49-F238E27FC236}">
                <a16:creationId xmlns:a16="http://schemas.microsoft.com/office/drawing/2014/main" id="{9012C166-6AAA-83C3-C130-A24B2B5E75C4}"/>
              </a:ext>
            </a:extLst>
          </p:cNvPr>
          <p:cNvSpPr txBox="1"/>
          <p:nvPr/>
        </p:nvSpPr>
        <p:spPr>
          <a:xfrm>
            <a:off x="5635485" y="785392"/>
            <a:ext cx="6508246" cy="40934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H" sz="2000" b="1"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Al is a radioactive nucleus produced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in massive stars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GB" sz="2000" b="0"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Al half-life, 720 thousand years, very short </a:t>
            </a:r>
            <a:b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with respect to the age of Universe</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of 13.8</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billion years</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Each </a:t>
            </a:r>
            <a:r>
              <a:rPr kumimoji="0" lang="en-CH" sz="2000" b="1"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mn-cs"/>
              </a:rPr>
              <a:t>Al nucleus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decay produces one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highly energetic </a:t>
            </a:r>
            <a:b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2000" b="1" i="0" u="none" strike="noStrike" kern="1200" cap="none" spc="0" normalizeH="0" baseline="0" noProof="0" dirty="0" err="1">
                <a:ln>
                  <a:noFill/>
                </a:ln>
                <a:solidFill>
                  <a:prstClr val="black"/>
                </a:solidFill>
                <a:effectLst/>
                <a:uLnTx/>
                <a:uFillTx/>
                <a:latin typeface="Calibri" panose="020F0502020204030204"/>
                <a:ea typeface="+mn-ea"/>
                <a:cs typeface="+mn-cs"/>
              </a:rPr>
              <a:t>γ</a:t>
            </a:r>
            <a:r>
              <a:rPr kumimoji="0" lang="el-GR" sz="20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ray of 1.8 MeV</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The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interstellar medium is transparent to this ”light” </a:t>
            </a:r>
            <a:endParaRPr kumimoji="0" lang="el-GR" sz="20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By recording these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γ</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-rays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we have a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snapshot” of the </a:t>
            </a:r>
            <a:b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on-going nucleosynthesis in our Galaxy</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Accordingly, we can trace the dynamics of the Milky Way (rotational speed, expansion, star-formation rates, etc.)</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From the total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production</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and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destruction</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 of </a:t>
            </a:r>
            <a:r>
              <a:rPr kumimoji="0" lang="en-GB" sz="2000" b="0" i="0" u="none" strike="noStrike" kern="1200" cap="none" spc="0" normalizeH="0" baseline="30000" noProof="0" dirty="0">
                <a:ln>
                  <a:noFill/>
                </a:ln>
                <a:solidFill>
                  <a:prstClr val="black"/>
                </a:solidFill>
                <a:effectLst/>
                <a:uLnTx/>
                <a:uFillTx/>
                <a:latin typeface="Calibri" panose="020F0502020204030204"/>
                <a:ea typeface="+mn-ea"/>
                <a:cs typeface="+mn-cs"/>
              </a:rPr>
              <a:t>26</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Al, we can understand how the </a:t>
            </a:r>
            <a:r>
              <a:rPr kumimoji="0" lang="el-GR" sz="2000" b="0" i="0" u="none" strike="noStrike" kern="1200" cap="none" spc="0" normalizeH="0" baseline="0" noProof="0" dirty="0">
                <a:ln>
                  <a:noFill/>
                </a:ln>
                <a:solidFill>
                  <a:prstClr val="black"/>
                </a:solidFill>
                <a:effectLst/>
                <a:uLnTx/>
                <a:uFillTx/>
                <a:latin typeface="Calibri" panose="020F0502020204030204"/>
                <a:ea typeface="+mn-ea"/>
                <a:cs typeface="+mn-cs"/>
              </a:rPr>
              <a:t>c</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osmo-</a:t>
            </a:r>
            <a:r>
              <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rPr>
              <a:t>chemical element factories (stars) are producing energy and matter</a:t>
            </a:r>
            <a:endParaRPr kumimoji="0" lang="en-CH"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7" name="Group 16">
            <a:extLst>
              <a:ext uri="{FF2B5EF4-FFF2-40B4-BE49-F238E27FC236}">
                <a16:creationId xmlns:a16="http://schemas.microsoft.com/office/drawing/2014/main" id="{A89B2D82-B696-7B7B-C159-8200D9982DAF}"/>
              </a:ext>
            </a:extLst>
          </p:cNvPr>
          <p:cNvGrpSpPr/>
          <p:nvPr/>
        </p:nvGrpSpPr>
        <p:grpSpPr>
          <a:xfrm>
            <a:off x="152400" y="878278"/>
            <a:ext cx="5281587" cy="2777858"/>
            <a:chOff x="152400" y="980420"/>
            <a:chExt cx="5281587" cy="2777858"/>
          </a:xfrm>
        </p:grpSpPr>
        <p:sp>
          <p:nvSpPr>
            <p:cNvPr id="6" name="Rectangle 5">
              <a:extLst>
                <a:ext uri="{FF2B5EF4-FFF2-40B4-BE49-F238E27FC236}">
                  <a16:creationId xmlns:a16="http://schemas.microsoft.com/office/drawing/2014/main" id="{E20FC0BD-E584-7313-9B24-F968437DAF25}"/>
                </a:ext>
              </a:extLst>
            </p:cNvPr>
            <p:cNvSpPr/>
            <p:nvPr/>
          </p:nvSpPr>
          <p:spPr>
            <a:xfrm>
              <a:off x="152400" y="980420"/>
              <a:ext cx="5281587" cy="2756356"/>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Image" descr="Image">
              <a:extLst>
                <a:ext uri="{FF2B5EF4-FFF2-40B4-BE49-F238E27FC236}">
                  <a16:creationId xmlns:a16="http://schemas.microsoft.com/office/drawing/2014/main" id="{3F96F092-7C0E-7C33-3145-61070923EA30}"/>
                </a:ext>
              </a:extLst>
            </p:cNvPr>
            <p:cNvPicPr>
              <a:picLocks noChangeAspect="1"/>
            </p:cNvPicPr>
            <p:nvPr/>
          </p:nvPicPr>
          <p:blipFill>
            <a:blip r:embed="rId3"/>
            <a:stretch>
              <a:fillRect/>
            </a:stretch>
          </p:blipFill>
          <p:spPr>
            <a:xfrm>
              <a:off x="353898" y="1042774"/>
              <a:ext cx="4864907" cy="1762747"/>
            </a:xfrm>
            <a:prstGeom prst="rect">
              <a:avLst/>
            </a:prstGeom>
            <a:ln w="12700">
              <a:miter lim="400000"/>
            </a:ln>
          </p:spPr>
        </p:pic>
        <p:sp>
          <p:nvSpPr>
            <p:cNvPr id="11" name="TextBox 10">
              <a:extLst>
                <a:ext uri="{FF2B5EF4-FFF2-40B4-BE49-F238E27FC236}">
                  <a16:creationId xmlns:a16="http://schemas.microsoft.com/office/drawing/2014/main" id="{7D5B7C37-BF26-6E1B-5594-5258F66DCFF8}"/>
                </a:ext>
              </a:extLst>
            </p:cNvPr>
            <p:cNvSpPr txBox="1"/>
            <p:nvPr/>
          </p:nvSpPr>
          <p:spPr>
            <a:xfrm>
              <a:off x="152400" y="2834948"/>
              <a:ext cx="5281587"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The distribution of the </a:t>
              </a:r>
              <a:r>
                <a:rPr kumimoji="0" lang="en-US" sz="1800" b="0" i="0" u="none" strike="noStrike" kern="1200" cap="none" spc="0" normalizeH="0" baseline="30000" noProof="0" dirty="0">
                  <a:ln>
                    <a:noFill/>
                  </a:ln>
                  <a:solidFill>
                    <a:prstClr val="white"/>
                  </a:solidFill>
                  <a:effectLst/>
                  <a:uLnTx/>
                  <a:uFillTx/>
                  <a:latin typeface="Calibri" panose="020F0502020204030204"/>
                  <a:ea typeface="+mn-ea"/>
                  <a:cs typeface="+mn-cs"/>
                </a:rPr>
                <a:t>26</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A “light “(1.8 MeV </a:t>
              </a:r>
              <a:r>
                <a:rPr kumimoji="0" lang="en-US" sz="1800" b="0" i="0" u="none" strike="noStrike" kern="1200" cap="none" spc="0" normalizeH="0" baseline="0" noProof="0" dirty="0" err="1">
                  <a:ln>
                    <a:noFill/>
                  </a:ln>
                  <a:solidFill>
                    <a:prstClr val="white"/>
                  </a:solidFill>
                  <a:effectLst/>
                  <a:uLnTx/>
                  <a:uFillTx/>
                  <a:latin typeface="Calibri" panose="020F0502020204030204"/>
                  <a:ea typeface="+mn-ea"/>
                  <a:cs typeface="+mn-cs"/>
                </a:rPr>
                <a:t>γ</a:t>
              </a:r>
              <a:r>
                <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rPr>
                <a:t>-</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rays) across the Milky Way. This is a “snapshot” of the ongoing chemical elements production in our Galaxy </a:t>
              </a:r>
              <a:endParaRPr kumimoji="0" lang="en-CH"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AA0FF5B5-E1F8-06A3-CAF2-9CE443435053}"/>
              </a:ext>
            </a:extLst>
          </p:cNvPr>
          <p:cNvGrpSpPr/>
          <p:nvPr/>
        </p:nvGrpSpPr>
        <p:grpSpPr>
          <a:xfrm>
            <a:off x="152399" y="3696988"/>
            <a:ext cx="5281587" cy="3099283"/>
            <a:chOff x="152400" y="3799130"/>
            <a:chExt cx="4978400" cy="2997141"/>
          </a:xfrm>
        </p:grpSpPr>
        <p:pic>
          <p:nvPicPr>
            <p:cNvPr id="12" name="Picture 11">
              <a:extLst>
                <a:ext uri="{FF2B5EF4-FFF2-40B4-BE49-F238E27FC236}">
                  <a16:creationId xmlns:a16="http://schemas.microsoft.com/office/drawing/2014/main" id="{A2776422-3685-507D-A663-9B5AF754AF4E}"/>
                </a:ext>
              </a:extLst>
            </p:cNvPr>
            <p:cNvPicPr>
              <a:picLocks noChangeAspect="1"/>
            </p:cNvPicPr>
            <p:nvPr/>
          </p:nvPicPr>
          <p:blipFill>
            <a:blip r:embed="rId4"/>
            <a:stretch>
              <a:fillRect/>
            </a:stretch>
          </p:blipFill>
          <p:spPr>
            <a:xfrm>
              <a:off x="152400" y="3799130"/>
              <a:ext cx="4978400" cy="2989465"/>
            </a:xfrm>
            <a:prstGeom prst="rect">
              <a:avLst/>
            </a:prstGeom>
          </p:spPr>
        </p:pic>
        <p:sp>
          <p:nvSpPr>
            <p:cNvPr id="13" name="TextBox 12">
              <a:extLst>
                <a:ext uri="{FF2B5EF4-FFF2-40B4-BE49-F238E27FC236}">
                  <a16:creationId xmlns:a16="http://schemas.microsoft.com/office/drawing/2014/main" id="{55D1DD90-2736-D39F-4FA9-A07C1383563A}"/>
                </a:ext>
              </a:extLst>
            </p:cNvPr>
            <p:cNvSpPr txBox="1"/>
            <p:nvPr/>
          </p:nvSpPr>
          <p:spPr>
            <a:xfrm>
              <a:off x="653322" y="6426939"/>
              <a:ext cx="430173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800" b="0" i="0" u="none" strike="noStrike" kern="1200" cap="none" spc="0" normalizeH="0" baseline="0" noProof="0" dirty="0">
                  <a:ln>
                    <a:noFill/>
                  </a:ln>
                  <a:solidFill>
                    <a:prstClr val="white"/>
                  </a:solidFill>
                  <a:effectLst/>
                  <a:uLnTx/>
                  <a:uFillTx/>
                  <a:latin typeface="Calibri" panose="020F0502020204030204"/>
                  <a:ea typeface="+mn-ea"/>
                  <a:cs typeface="+mn-cs"/>
                </a:rPr>
                <a:t>ESA INTEGRAL mission detects </a:t>
              </a:r>
              <a:r>
                <a:rPr kumimoji="0" lang="en-CH" sz="1800" b="0" i="0" u="none" strike="noStrike" kern="1200" cap="none" spc="0" normalizeH="0" baseline="30000" noProof="0" dirty="0">
                  <a:ln>
                    <a:noFill/>
                  </a:ln>
                  <a:solidFill>
                    <a:prstClr val="white"/>
                  </a:solidFill>
                  <a:effectLst/>
                  <a:uLnTx/>
                  <a:uFillTx/>
                  <a:latin typeface="Calibri" panose="020F0502020204030204"/>
                  <a:ea typeface="+mn-ea"/>
                  <a:cs typeface="+mn-cs"/>
                </a:rPr>
                <a:t>26</a:t>
              </a:r>
              <a:r>
                <a:rPr kumimoji="0" lang="en-CH" sz="1800" b="0" i="0" u="none" strike="noStrike" kern="1200" cap="none" spc="0" normalizeH="0" baseline="0" noProof="0" dirty="0">
                  <a:ln>
                    <a:noFill/>
                  </a:ln>
                  <a:solidFill>
                    <a:prstClr val="white"/>
                  </a:solidFill>
                  <a:effectLst/>
                  <a:uLnTx/>
                  <a:uFillTx/>
                  <a:latin typeface="Calibri" panose="020F0502020204030204"/>
                  <a:ea typeface="+mn-ea"/>
                  <a:cs typeface="+mn-cs"/>
                </a:rPr>
                <a:t>Al γ</a:t>
              </a:r>
              <a:r>
                <a:rPr kumimoji="0" lang="el-GR" sz="1800" b="0" i="0" u="none" strike="noStrike" kern="1200" cap="none" spc="0" normalizeH="0" baseline="0" noProof="0" dirty="0">
                  <a:ln>
                    <a:noFill/>
                  </a:ln>
                  <a:solidFill>
                    <a:prstClr val="white"/>
                  </a:solidFill>
                  <a:effectLst/>
                  <a:uLnTx/>
                  <a:uFillTx/>
                  <a:latin typeface="Calibri" panose="020F0502020204030204"/>
                  <a:ea typeface="+mn-ea"/>
                  <a:cs typeface="+mn-cs"/>
                </a:rPr>
                <a:t>-r</a:t>
              </a:r>
              <a:r>
                <a:rPr kumimoji="0" lang="en-US" sz="1800" b="0" i="0" u="none" strike="noStrike" kern="1200" cap="none" spc="0" normalizeH="0" baseline="0" noProof="0" dirty="0" err="1">
                  <a:ln>
                    <a:noFill/>
                  </a:ln>
                  <a:solidFill>
                    <a:prstClr val="white"/>
                  </a:solidFill>
                  <a:effectLst/>
                  <a:uLnTx/>
                  <a:uFillTx/>
                  <a:latin typeface="Calibri" panose="020F0502020204030204"/>
                  <a:ea typeface="+mn-ea"/>
                  <a:cs typeface="+mn-cs"/>
                </a:rPr>
                <a:t>ays</a:t>
              </a:r>
              <a:endParaRPr kumimoji="0" lang="en-CH"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sp>
        <p:nvSpPr>
          <p:cNvPr id="14" name="TextBox 13">
            <a:extLst>
              <a:ext uri="{FF2B5EF4-FFF2-40B4-BE49-F238E27FC236}">
                <a16:creationId xmlns:a16="http://schemas.microsoft.com/office/drawing/2014/main" id="{3F51BF49-9958-D9CB-8284-61176F12497F}"/>
              </a:ext>
            </a:extLst>
          </p:cNvPr>
          <p:cNvSpPr txBox="1"/>
          <p:nvPr/>
        </p:nvSpPr>
        <p:spPr>
          <a:xfrm>
            <a:off x="5635485" y="5238370"/>
            <a:ext cx="6508246" cy="830997"/>
          </a:xfrm>
          <a:prstGeom prst="rect">
            <a:avLst/>
          </a:prstGeom>
          <a:solidFill>
            <a:schemeClr val="accent1">
              <a:lumMod val="20000"/>
              <a:lumOff val="80000"/>
            </a:schemeClr>
          </a:solid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Nuclear reaction data are necessary to quantify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the </a:t>
            </a:r>
            <a:r>
              <a:rPr kumimoji="0" lang="en-US" sz="2400" b="1" i="0" u="none" strike="noStrike" kern="1200" cap="none" spc="0" normalizeH="0" baseline="30000" noProof="0" dirty="0">
                <a:ln>
                  <a:noFill/>
                </a:ln>
                <a:solidFill>
                  <a:srgbClr val="FF0000"/>
                </a:solidFill>
                <a:effectLst/>
                <a:uLnTx/>
                <a:uFillTx/>
                <a:latin typeface="Calibri" panose="020F0502020204030204"/>
                <a:ea typeface="+mn-ea"/>
                <a:cs typeface="+mn-cs"/>
              </a:rPr>
              <a:t>26</a:t>
            </a: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Al net yield: production &amp; destruction</a:t>
            </a:r>
            <a:endParaRPr kumimoji="0" lang="en-CH" sz="2400" b="1" i="0" u="none" strike="noStrike" kern="1200" cap="none" spc="0" normalizeH="0" baseline="0" noProof="0" dirty="0">
              <a:ln>
                <a:noFill/>
              </a:ln>
              <a:solidFill>
                <a:srgbClr val="FF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36382421-3241-F194-9C13-9D4B8F80E4C0}"/>
              </a:ext>
            </a:extLst>
          </p:cNvPr>
          <p:cNvPicPr>
            <a:picLocks noChangeAspect="1"/>
          </p:cNvPicPr>
          <p:nvPr/>
        </p:nvPicPr>
        <p:blipFill>
          <a:blip r:embed="rId5"/>
          <a:stretch>
            <a:fillRect/>
          </a:stretch>
        </p:blipFill>
        <p:spPr>
          <a:xfrm>
            <a:off x="10739023" y="5815577"/>
            <a:ext cx="1449696" cy="1012706"/>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7F678A65-BE3B-E100-D658-DC623E63E1E6}"/>
              </a:ext>
            </a:extLst>
          </p:cNvPr>
          <p:cNvPicPr>
            <a:picLocks noChangeAspect="1"/>
          </p:cNvPicPr>
          <p:nvPr/>
        </p:nvPicPr>
        <p:blipFill>
          <a:blip r:embed="rId6"/>
          <a:stretch>
            <a:fillRect/>
          </a:stretch>
        </p:blipFill>
        <p:spPr>
          <a:xfrm rot="19800000">
            <a:off x="-227734" y="39495"/>
            <a:ext cx="11552543" cy="3600000"/>
          </a:xfrm>
          <a:prstGeom prst="rect">
            <a:avLst/>
          </a:prstGeom>
        </p:spPr>
      </p:pic>
      <p:pic>
        <p:nvPicPr>
          <p:cNvPr id="19" name="Picture 18" descr="A screenshot of a computer&#10;&#10;Description automatically generated">
            <a:extLst>
              <a:ext uri="{FF2B5EF4-FFF2-40B4-BE49-F238E27FC236}">
                <a16:creationId xmlns:a16="http://schemas.microsoft.com/office/drawing/2014/main" id="{5B303354-3877-9636-3E3F-F238966D2EA4}"/>
              </a:ext>
            </a:extLst>
          </p:cNvPr>
          <p:cNvPicPr>
            <a:picLocks noChangeAspect="1"/>
          </p:cNvPicPr>
          <p:nvPr/>
        </p:nvPicPr>
        <p:blipFill>
          <a:blip r:embed="rId7"/>
          <a:stretch>
            <a:fillRect/>
          </a:stretch>
        </p:blipFill>
        <p:spPr>
          <a:xfrm rot="19800000">
            <a:off x="2738254" y="1227858"/>
            <a:ext cx="12302708" cy="3600000"/>
          </a:xfrm>
          <a:prstGeom prst="rect">
            <a:avLst/>
          </a:prstGeom>
        </p:spPr>
      </p:pic>
    </p:spTree>
    <p:extLst>
      <p:ext uri="{BB962C8B-B14F-4D97-AF65-F5344CB8AC3E}">
        <p14:creationId xmlns:p14="http://schemas.microsoft.com/office/powerpoint/2010/main" val="3088408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dissolve">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D639B8-B59F-A9C2-BB97-04D8D6A171B6}"/>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E951E1C0-90BC-3F41-D15E-D0F2C6775F82}"/>
              </a:ext>
            </a:extLst>
          </p:cNvPr>
          <p:cNvPicPr>
            <a:picLocks noChangeAspect="1"/>
          </p:cNvPicPr>
          <p:nvPr/>
        </p:nvPicPr>
        <p:blipFill>
          <a:blip r:embed="rId2"/>
          <a:stretch>
            <a:fillRect/>
          </a:stretch>
        </p:blipFill>
        <p:spPr>
          <a:xfrm>
            <a:off x="10739023" y="5815577"/>
            <a:ext cx="1449696" cy="1012706"/>
          </a:xfrm>
          <a:prstGeom prst="rect">
            <a:avLst/>
          </a:prstGeom>
        </p:spPr>
      </p:pic>
      <p:sp>
        <p:nvSpPr>
          <p:cNvPr id="2" name="TextBox 1">
            <a:extLst>
              <a:ext uri="{FF2B5EF4-FFF2-40B4-BE49-F238E27FC236}">
                <a16:creationId xmlns:a16="http://schemas.microsoft.com/office/drawing/2014/main" id="{9EBF6E27-34A3-F6E5-D02D-420E52C48CBB}"/>
              </a:ext>
            </a:extLst>
          </p:cNvPr>
          <p:cNvSpPr txBox="1"/>
          <p:nvPr/>
        </p:nvSpPr>
        <p:spPr>
          <a:xfrm>
            <a:off x="1177159" y="1705414"/>
            <a:ext cx="8144858" cy="2862322"/>
          </a:xfrm>
          <a:prstGeom prst="rect">
            <a:avLst/>
          </a:prstGeom>
          <a:noFill/>
        </p:spPr>
        <p:txBody>
          <a:bodyPr wrap="none" rtlCol="0">
            <a:spAutoFit/>
          </a:bodyPr>
          <a:lstStyle/>
          <a:p>
            <a:r>
              <a:rPr lang="en-US" sz="2000" b="1" dirty="0"/>
              <a:t>Explored</a:t>
            </a:r>
          </a:p>
          <a:p>
            <a:r>
              <a:rPr lang="en-US" sz="2000" dirty="0" err="1"/>
              <a:t>Cosmochronology</a:t>
            </a:r>
            <a:r>
              <a:rPr lang="en-US" sz="2000" dirty="0"/>
              <a:t> (nuclear clocks)	: Re/</a:t>
            </a:r>
            <a:r>
              <a:rPr lang="en-US" sz="2000" dirty="0" err="1"/>
              <a:t>Os</a:t>
            </a:r>
            <a:r>
              <a:rPr lang="en-US" sz="2000" dirty="0"/>
              <a:t> clock</a:t>
            </a:r>
          </a:p>
          <a:p>
            <a:r>
              <a:rPr lang="en-US" sz="2000" dirty="0"/>
              <a:t>BBN				: the cosmological lithium problem (CLiP)</a:t>
            </a:r>
          </a:p>
          <a:p>
            <a:endParaRPr lang="en-US" sz="2000" dirty="0"/>
          </a:p>
          <a:p>
            <a:r>
              <a:rPr lang="en-US" sz="2000" b="1" dirty="0"/>
              <a:t>Planned</a:t>
            </a:r>
          </a:p>
          <a:p>
            <a:r>
              <a:rPr lang="en-US" sz="2000" dirty="0"/>
              <a:t>NN-scattering length		: charge-symmetry breaking in QCD </a:t>
            </a:r>
          </a:p>
          <a:p>
            <a:endParaRPr lang="en-US" sz="2000" dirty="0"/>
          </a:p>
          <a:p>
            <a:r>
              <a:rPr lang="en-US" sz="2000" b="1" dirty="0"/>
              <a:t>To be explored</a:t>
            </a:r>
          </a:p>
          <a:p>
            <a:r>
              <a:rPr lang="en-US" sz="2000" dirty="0"/>
              <a:t>X17 (n+</a:t>
            </a:r>
            <a:r>
              <a:rPr lang="en-US" sz="2000" baseline="30000" dirty="0"/>
              <a:t>3</a:t>
            </a:r>
            <a:r>
              <a:rPr lang="en-US" sz="2000" dirty="0"/>
              <a:t>He, n+</a:t>
            </a:r>
            <a:r>
              <a:rPr lang="en-US" sz="2000" baseline="30000" dirty="0"/>
              <a:t>7</a:t>
            </a:r>
            <a:r>
              <a:rPr lang="en-US" sz="2000" dirty="0"/>
              <a:t>Be)		: dark photons/fifth force (?)</a:t>
            </a:r>
          </a:p>
        </p:txBody>
      </p:sp>
      <p:pic>
        <p:nvPicPr>
          <p:cNvPr id="3" name="Picture 2" descr="CERN | Qualia Analytics">
            <a:extLst>
              <a:ext uri="{FF2B5EF4-FFF2-40B4-BE49-F238E27FC236}">
                <a16:creationId xmlns:a16="http://schemas.microsoft.com/office/drawing/2014/main" id="{E669D243-BAD9-ACD6-7D70-0BB3F9129D3B}"/>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097AB07-545E-F32F-2B41-961814522330}"/>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Basic science at n_TOF</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11556016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DA1843-23AD-DC44-A942-0DE72F523126}"/>
              </a:ext>
            </a:extLst>
          </p:cNvPr>
          <p:cNvPicPr>
            <a:picLocks noChangeAspect="1"/>
          </p:cNvPicPr>
          <p:nvPr/>
        </p:nvPicPr>
        <p:blipFill>
          <a:blip r:embed="rId3"/>
          <a:stretch>
            <a:fillRect/>
          </a:stretch>
        </p:blipFill>
        <p:spPr>
          <a:xfrm>
            <a:off x="10739023" y="5815577"/>
            <a:ext cx="1449696" cy="1012707"/>
          </a:xfrm>
          <a:prstGeom prst="rect">
            <a:avLst/>
          </a:prstGeom>
        </p:spPr>
      </p:pic>
      <p:sp>
        <p:nvSpPr>
          <p:cNvPr id="3" name="TextBox 2">
            <a:extLst>
              <a:ext uri="{FF2B5EF4-FFF2-40B4-BE49-F238E27FC236}">
                <a16:creationId xmlns:a16="http://schemas.microsoft.com/office/drawing/2014/main" id="{5C242CC7-7DA8-1544-B624-5F4A7EA0AF64}"/>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50A21C71-E538-D25B-07D3-F9792AA50106}"/>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7265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3F285B-9B93-CEF2-F062-CDB128FECFD4}"/>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C1E322BB-3EE2-3A52-0EE8-4644595A1C28}"/>
              </a:ext>
            </a:extLst>
          </p:cNvPr>
          <p:cNvSpPr txBox="1"/>
          <p:nvPr/>
        </p:nvSpPr>
        <p:spPr>
          <a:xfrm>
            <a:off x="1617760" y="1206984"/>
            <a:ext cx="2531792" cy="646331"/>
          </a:xfrm>
          <a:prstGeom prst="rect">
            <a:avLst/>
          </a:prstGeom>
          <a:noFill/>
        </p:spPr>
        <p:txBody>
          <a:bodyPr wrap="square" lIns="91440" tIns="45720" rIns="91440" bIns="45720" rtlCol="0" anchor="t">
            <a:spAutoFit/>
          </a:bodyPr>
          <a:lstStyle/>
          <a:p>
            <a:pPr algn="r"/>
            <a:r>
              <a:rPr lang="en-GB" dirty="0"/>
              <a:t>n_TOF</a:t>
            </a:r>
            <a:r>
              <a:rPr lang="en-CH"/>
              <a:t> target area </a:t>
            </a:r>
            <a:r>
              <a:rPr lang="en-US" dirty="0"/>
              <a:t>s</a:t>
            </a:r>
            <a:r>
              <a:rPr lang="en-CH"/>
              <a:t>hielding </a:t>
            </a:r>
            <a:r>
              <a:rPr lang="en-US" b="1" dirty="0"/>
              <a:t>CLOSED</a:t>
            </a:r>
            <a:endParaRPr lang="en-CH" b="1" dirty="0"/>
          </a:p>
        </p:txBody>
      </p:sp>
      <p:pic>
        <p:nvPicPr>
          <p:cNvPr id="12" name="Picture 11">
            <a:extLst>
              <a:ext uri="{FF2B5EF4-FFF2-40B4-BE49-F238E27FC236}">
                <a16:creationId xmlns:a16="http://schemas.microsoft.com/office/drawing/2014/main" id="{265171F7-0AD6-5D02-AEF5-4E34F54F9EB6}"/>
              </a:ext>
            </a:extLst>
          </p:cNvPr>
          <p:cNvPicPr>
            <a:picLocks noChangeAspect="1"/>
          </p:cNvPicPr>
          <p:nvPr/>
        </p:nvPicPr>
        <p:blipFill>
          <a:blip r:embed="rId2" cstate="screen">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a:ext>
            </a:extLst>
          </a:blip>
          <a:stretch>
            <a:fillRect/>
          </a:stretch>
        </p:blipFill>
        <p:spPr bwMode="auto">
          <a:xfrm>
            <a:off x="4149552" y="1267814"/>
            <a:ext cx="7751303" cy="3592421"/>
          </a:xfrm>
          <a:prstGeom prst="rect">
            <a:avLst/>
          </a:prstGeom>
        </p:spPr>
      </p:pic>
      <p:sp>
        <p:nvSpPr>
          <p:cNvPr id="13" name="Title 1">
            <a:extLst>
              <a:ext uri="{FF2B5EF4-FFF2-40B4-BE49-F238E27FC236}">
                <a16:creationId xmlns:a16="http://schemas.microsoft.com/office/drawing/2014/main" id="{20F39729-5D93-89C8-B0DE-0D4122F8A6B0}"/>
              </a:ext>
            </a:extLst>
          </p:cNvPr>
          <p:cNvSpPr txBox="1">
            <a:spLocks/>
          </p:cNvSpPr>
          <p:nvPr/>
        </p:nvSpPr>
        <p:spPr bwMode="auto">
          <a:xfrm>
            <a:off x="0" y="316734"/>
            <a:ext cx="10515600" cy="89025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solidFill>
                  <a:schemeClr val="accent1">
                    <a:lumMod val="75000"/>
                  </a:schemeClr>
                </a:solidFill>
                <a:effectLst>
                  <a:outerShdw blurRad="50800" dist="38100" dir="2700000" algn="tl" rotWithShape="0">
                    <a:prstClr val="black">
                      <a:alpha val="40000"/>
                    </a:prstClr>
                  </a:outerShdw>
                </a:effectLst>
              </a:rPr>
              <a:t>NEAR Station (outer area)</a:t>
            </a:r>
          </a:p>
        </p:txBody>
      </p:sp>
      <p:cxnSp>
        <p:nvCxnSpPr>
          <p:cNvPr id="3" name="Straight Arrow Connector 2">
            <a:extLst>
              <a:ext uri="{FF2B5EF4-FFF2-40B4-BE49-F238E27FC236}">
                <a16:creationId xmlns:a16="http://schemas.microsoft.com/office/drawing/2014/main" id="{5D549587-E815-0D33-E70F-DC8FCC852F74}"/>
              </a:ext>
            </a:extLst>
          </p:cNvPr>
          <p:cNvCxnSpPr>
            <a:cxnSpLocks/>
          </p:cNvCxnSpPr>
          <p:nvPr/>
        </p:nvCxnSpPr>
        <p:spPr>
          <a:xfrm>
            <a:off x="7659756" y="3210340"/>
            <a:ext cx="887896" cy="34759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0E4289E-5DA5-105B-ED08-74C2C6E1AC13}"/>
              </a:ext>
            </a:extLst>
          </p:cNvPr>
          <p:cNvSpPr txBox="1"/>
          <p:nvPr/>
        </p:nvSpPr>
        <p:spPr>
          <a:xfrm rot="1182359">
            <a:off x="7691847" y="3025673"/>
            <a:ext cx="1030539" cy="369332"/>
          </a:xfrm>
          <a:prstGeom prst="rect">
            <a:avLst/>
          </a:prstGeom>
          <a:noFill/>
        </p:spPr>
        <p:txBody>
          <a:bodyPr wrap="none" rtlCol="0">
            <a:spAutoFit/>
          </a:bodyPr>
          <a:lstStyle/>
          <a:p>
            <a:r>
              <a:rPr lang="en-US" dirty="0">
                <a:solidFill>
                  <a:schemeClr val="bg1"/>
                </a:solidFill>
              </a:rPr>
              <a:t>neutrons</a:t>
            </a:r>
          </a:p>
        </p:txBody>
      </p:sp>
      <p:pic>
        <p:nvPicPr>
          <p:cNvPr id="21" name="Picture 20">
            <a:extLst>
              <a:ext uri="{FF2B5EF4-FFF2-40B4-BE49-F238E27FC236}">
                <a16:creationId xmlns:a16="http://schemas.microsoft.com/office/drawing/2014/main" id="{9184CBBE-4542-7051-58DB-7DBD1830DF1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130542" y="5909308"/>
            <a:ext cx="856258" cy="842447"/>
          </a:xfrm>
          <a:prstGeom prst="rect">
            <a:avLst/>
          </a:prstGeom>
        </p:spPr>
      </p:pic>
      <p:pic>
        <p:nvPicPr>
          <p:cNvPr id="22" name="Picture 21">
            <a:extLst>
              <a:ext uri="{FF2B5EF4-FFF2-40B4-BE49-F238E27FC236}">
                <a16:creationId xmlns:a16="http://schemas.microsoft.com/office/drawing/2014/main" id="{7D2062A3-46C4-DF48-7F0F-947C4F276679}"/>
              </a:ext>
            </a:extLst>
          </p:cNvPr>
          <p:cNvPicPr>
            <a:picLocks noChangeAspect="1"/>
          </p:cNvPicPr>
          <p:nvPr/>
        </p:nvPicPr>
        <p:blipFill>
          <a:blip r:embed="rId5"/>
          <a:stretch>
            <a:fillRect/>
          </a:stretch>
        </p:blipFill>
        <p:spPr>
          <a:xfrm>
            <a:off x="10739023" y="5815577"/>
            <a:ext cx="1449696" cy="1012706"/>
          </a:xfrm>
          <a:prstGeom prst="rect">
            <a:avLst/>
          </a:prstGeom>
        </p:spPr>
      </p:pic>
      <p:pic>
        <p:nvPicPr>
          <p:cNvPr id="4" name="Picture 3" descr="Diagram&#10;&#10;Description automatically generated with medium confidence">
            <a:extLst>
              <a:ext uri="{FF2B5EF4-FFF2-40B4-BE49-F238E27FC236}">
                <a16:creationId xmlns:a16="http://schemas.microsoft.com/office/drawing/2014/main" id="{CEC95E7C-0129-A48D-4F2D-82A348D327D2}"/>
              </a:ext>
            </a:extLst>
          </p:cNvPr>
          <p:cNvPicPr>
            <a:picLocks noChangeAspect="1"/>
          </p:cNvPicPr>
          <p:nvPr/>
        </p:nvPicPr>
        <p:blipFill>
          <a:blip r:embed="rId6"/>
          <a:stretch>
            <a:fillRect/>
          </a:stretch>
        </p:blipFill>
        <p:spPr>
          <a:xfrm>
            <a:off x="828401" y="1855494"/>
            <a:ext cx="3107761" cy="3004741"/>
          </a:xfrm>
          <a:prstGeom prst="rect">
            <a:avLst/>
          </a:prstGeom>
        </p:spPr>
      </p:pic>
      <p:sp>
        <p:nvSpPr>
          <p:cNvPr id="5" name="TextBox 4">
            <a:extLst>
              <a:ext uri="{FF2B5EF4-FFF2-40B4-BE49-F238E27FC236}">
                <a16:creationId xmlns:a16="http://schemas.microsoft.com/office/drawing/2014/main" id="{AEB74212-3265-8256-698E-3D9EC9264AA7}"/>
              </a:ext>
            </a:extLst>
          </p:cNvPr>
          <p:cNvSpPr txBox="1"/>
          <p:nvPr/>
        </p:nvSpPr>
        <p:spPr>
          <a:xfrm>
            <a:off x="790941" y="4487879"/>
            <a:ext cx="3251916" cy="369332"/>
          </a:xfrm>
          <a:prstGeom prst="rect">
            <a:avLst/>
          </a:prstGeom>
          <a:solidFill>
            <a:schemeClr val="bg1"/>
          </a:solidFill>
        </p:spPr>
        <p:txBody>
          <a:bodyPr wrap="none" rtlCol="0">
            <a:spAutoFit/>
          </a:bodyPr>
          <a:lstStyle/>
          <a:p>
            <a:r>
              <a:rPr lang="en-GB" dirty="0"/>
              <a:t>S</a:t>
            </a:r>
            <a:r>
              <a:rPr lang="en-IT" dirty="0"/>
              <a:t>ample + filter assembly support</a:t>
            </a:r>
          </a:p>
        </p:txBody>
      </p:sp>
      <p:cxnSp>
        <p:nvCxnSpPr>
          <p:cNvPr id="15" name="Straight Connector 14">
            <a:extLst>
              <a:ext uri="{FF2B5EF4-FFF2-40B4-BE49-F238E27FC236}">
                <a16:creationId xmlns:a16="http://schemas.microsoft.com/office/drawing/2014/main" id="{BC87FDED-69ED-04A5-D515-458AA92BDE30}"/>
              </a:ext>
            </a:extLst>
          </p:cNvPr>
          <p:cNvCxnSpPr>
            <a:cxnSpLocks/>
          </p:cNvCxnSpPr>
          <p:nvPr/>
        </p:nvCxnSpPr>
        <p:spPr>
          <a:xfrm flipH="1" flipV="1">
            <a:off x="3876703" y="1895874"/>
            <a:ext cx="3783051" cy="1146287"/>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0CA880E-E469-6BEE-14E6-96B0EE969520}"/>
              </a:ext>
            </a:extLst>
          </p:cNvPr>
          <p:cNvCxnSpPr>
            <a:cxnSpLocks/>
          </p:cNvCxnSpPr>
          <p:nvPr/>
        </p:nvCxnSpPr>
        <p:spPr>
          <a:xfrm flipH="1">
            <a:off x="3876703" y="3252899"/>
            <a:ext cx="3783051" cy="1204565"/>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95F340BF-E553-D7E4-E381-C419DAECE405}"/>
              </a:ext>
            </a:extLst>
          </p:cNvPr>
          <p:cNvPicPr>
            <a:picLocks noChangeAspect="1"/>
          </p:cNvPicPr>
          <p:nvPr/>
        </p:nvPicPr>
        <p:blipFill rotWithShape="1">
          <a:blip r:embed="rId7"/>
          <a:srcRect t="17897" b="11212"/>
          <a:stretch/>
        </p:blipFill>
        <p:spPr>
          <a:xfrm>
            <a:off x="1299024" y="1686910"/>
            <a:ext cx="9439999" cy="3764320"/>
          </a:xfrm>
          <a:prstGeom prst="rect">
            <a:avLst/>
          </a:prstGeom>
        </p:spPr>
      </p:pic>
    </p:spTree>
    <p:extLst>
      <p:ext uri="{BB962C8B-B14F-4D97-AF65-F5344CB8AC3E}">
        <p14:creationId xmlns:p14="http://schemas.microsoft.com/office/powerpoint/2010/main" val="549435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par>
                                <p:cTn id="11" presetID="9"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ssolve">
                                      <p:cBhvr>
                                        <p:cTn id="13" dur="500"/>
                                        <p:tgtEl>
                                          <p:spTgt spid="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ssolv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D1139-5E6B-2234-4961-FAB01DA5C7F1}"/>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505DCC11-5FEE-7634-83C0-3B708122BB89}"/>
              </a:ext>
            </a:extLst>
          </p:cNvPr>
          <p:cNvPicPr>
            <a:picLocks noChangeAspect="1"/>
          </p:cNvPicPr>
          <p:nvPr/>
        </p:nvPicPr>
        <p:blipFill>
          <a:blip r:embed="rId3"/>
          <a:stretch>
            <a:fillRect/>
          </a:stretch>
        </p:blipFill>
        <p:spPr>
          <a:xfrm>
            <a:off x="10739023" y="5815577"/>
            <a:ext cx="1449696" cy="1012706"/>
          </a:xfrm>
          <a:prstGeom prst="rect">
            <a:avLst/>
          </a:prstGeom>
        </p:spPr>
      </p:pic>
      <p:pic>
        <p:nvPicPr>
          <p:cNvPr id="7" name="Picture 6">
            <a:extLst>
              <a:ext uri="{FF2B5EF4-FFF2-40B4-BE49-F238E27FC236}">
                <a16:creationId xmlns:a16="http://schemas.microsoft.com/office/drawing/2014/main" id="{FF5124FD-C57C-8097-F991-17F8774F93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130542" y="5909308"/>
            <a:ext cx="856258" cy="842447"/>
          </a:xfrm>
          <a:prstGeom prst="rect">
            <a:avLst/>
          </a:prstGeom>
        </p:spPr>
      </p:pic>
      <p:sp>
        <p:nvSpPr>
          <p:cNvPr id="3" name="Title 1">
            <a:extLst>
              <a:ext uri="{FF2B5EF4-FFF2-40B4-BE49-F238E27FC236}">
                <a16:creationId xmlns:a16="http://schemas.microsoft.com/office/drawing/2014/main" id="{9F8724BB-CBFC-FEF1-8D6C-3A5ADB5F3B8B}"/>
              </a:ext>
            </a:extLst>
          </p:cNvPr>
          <p:cNvSpPr txBox="1">
            <a:spLocks/>
          </p:cNvSpPr>
          <p:nvPr/>
        </p:nvSpPr>
        <p:spPr bwMode="auto">
          <a:xfrm>
            <a:off x="0" y="316734"/>
            <a:ext cx="10515600" cy="89025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solidFill>
                  <a:schemeClr val="accent1">
                    <a:lumMod val="75000"/>
                  </a:schemeClr>
                </a:solidFill>
                <a:effectLst>
                  <a:outerShdw blurRad="50800" dist="38100" dir="2700000" algn="tl" rotWithShape="0">
                    <a:prstClr val="black">
                      <a:alpha val="40000"/>
                    </a:prstClr>
                  </a:outerShdw>
                </a:effectLst>
              </a:rPr>
              <a:t>NEAR Station (outer area)</a:t>
            </a:r>
          </a:p>
        </p:txBody>
      </p:sp>
      <p:pic>
        <p:nvPicPr>
          <p:cNvPr id="8" name="Picture 7">
            <a:extLst>
              <a:ext uri="{FF2B5EF4-FFF2-40B4-BE49-F238E27FC236}">
                <a16:creationId xmlns:a16="http://schemas.microsoft.com/office/drawing/2014/main" id="{AEAF4E96-AC14-40AF-EB9A-9F5F7679B6A2}"/>
              </a:ext>
            </a:extLst>
          </p:cNvPr>
          <p:cNvPicPr>
            <a:picLocks noChangeAspect="1"/>
          </p:cNvPicPr>
          <p:nvPr/>
        </p:nvPicPr>
        <p:blipFill rotWithShape="1">
          <a:blip r:embed="rId5"/>
          <a:srcRect t="13557" b="9545"/>
          <a:stretch/>
        </p:blipFill>
        <p:spPr>
          <a:xfrm>
            <a:off x="1296000" y="2159876"/>
            <a:ext cx="9440000" cy="4083269"/>
          </a:xfrm>
          <a:prstGeom prst="rect">
            <a:avLst/>
          </a:prstGeom>
        </p:spPr>
      </p:pic>
    </p:spTree>
    <p:extLst>
      <p:ext uri="{BB962C8B-B14F-4D97-AF65-F5344CB8AC3E}">
        <p14:creationId xmlns:p14="http://schemas.microsoft.com/office/powerpoint/2010/main" val="16755539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7E352-B6A6-7CB3-808D-84DC23A2B96F}"/>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0DE0BF8C-6D5D-F2C4-D834-888C924787CE}"/>
              </a:ext>
            </a:extLst>
          </p:cNvPr>
          <p:cNvPicPr>
            <a:picLocks noChangeAspect="1"/>
          </p:cNvPicPr>
          <p:nvPr/>
        </p:nvPicPr>
        <p:blipFill>
          <a:blip r:embed="rId3"/>
          <a:stretch>
            <a:fillRect/>
          </a:stretch>
        </p:blipFill>
        <p:spPr>
          <a:xfrm>
            <a:off x="10739023" y="5815577"/>
            <a:ext cx="1449696" cy="1012706"/>
          </a:xfrm>
          <a:prstGeom prst="rect">
            <a:avLst/>
          </a:prstGeom>
        </p:spPr>
      </p:pic>
      <p:pic>
        <p:nvPicPr>
          <p:cNvPr id="7" name="Picture 6">
            <a:extLst>
              <a:ext uri="{FF2B5EF4-FFF2-40B4-BE49-F238E27FC236}">
                <a16:creationId xmlns:a16="http://schemas.microsoft.com/office/drawing/2014/main" id="{4B42045C-B0E2-5AF2-1E78-F705EAF0612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130542" y="5909308"/>
            <a:ext cx="856258" cy="842447"/>
          </a:xfrm>
          <a:prstGeom prst="rect">
            <a:avLst/>
          </a:prstGeom>
        </p:spPr>
      </p:pic>
      <p:sp>
        <p:nvSpPr>
          <p:cNvPr id="3" name="Title 1">
            <a:extLst>
              <a:ext uri="{FF2B5EF4-FFF2-40B4-BE49-F238E27FC236}">
                <a16:creationId xmlns:a16="http://schemas.microsoft.com/office/drawing/2014/main" id="{6EAC4251-01D9-0434-7F4A-4290A1F8FF53}"/>
              </a:ext>
            </a:extLst>
          </p:cNvPr>
          <p:cNvSpPr txBox="1">
            <a:spLocks/>
          </p:cNvSpPr>
          <p:nvPr/>
        </p:nvSpPr>
        <p:spPr bwMode="auto">
          <a:xfrm>
            <a:off x="0" y="316734"/>
            <a:ext cx="10515600" cy="890250"/>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dirty="0">
                <a:solidFill>
                  <a:schemeClr val="accent1">
                    <a:lumMod val="75000"/>
                  </a:schemeClr>
                </a:solidFill>
                <a:effectLst>
                  <a:outerShdw blurRad="50800" dist="38100" dir="2700000" algn="tl" rotWithShape="0">
                    <a:prstClr val="black">
                      <a:alpha val="40000"/>
                    </a:prstClr>
                  </a:outerShdw>
                </a:effectLst>
              </a:rPr>
              <a:t>NEAR Station (outer area)</a:t>
            </a:r>
          </a:p>
        </p:txBody>
      </p:sp>
      <p:grpSp>
        <p:nvGrpSpPr>
          <p:cNvPr id="6" name="Group 5">
            <a:extLst>
              <a:ext uri="{FF2B5EF4-FFF2-40B4-BE49-F238E27FC236}">
                <a16:creationId xmlns:a16="http://schemas.microsoft.com/office/drawing/2014/main" id="{572362CA-8AA3-0864-A345-76C210F92787}"/>
              </a:ext>
            </a:extLst>
          </p:cNvPr>
          <p:cNvGrpSpPr/>
          <p:nvPr/>
        </p:nvGrpSpPr>
        <p:grpSpPr>
          <a:xfrm>
            <a:off x="1296000" y="2096814"/>
            <a:ext cx="9443023" cy="4075386"/>
            <a:chOff x="1296000" y="2096814"/>
            <a:chExt cx="9443023" cy="4075386"/>
          </a:xfrm>
        </p:grpSpPr>
        <p:pic>
          <p:nvPicPr>
            <p:cNvPr id="2" name="Picture 1">
              <a:extLst>
                <a:ext uri="{FF2B5EF4-FFF2-40B4-BE49-F238E27FC236}">
                  <a16:creationId xmlns:a16="http://schemas.microsoft.com/office/drawing/2014/main" id="{9ACC565D-2F5F-8394-D289-5846F476A133}"/>
                </a:ext>
              </a:extLst>
            </p:cNvPr>
            <p:cNvPicPr>
              <a:picLocks noChangeAspect="1"/>
            </p:cNvPicPr>
            <p:nvPr/>
          </p:nvPicPr>
          <p:blipFill rotWithShape="1">
            <a:blip r:embed="rId5"/>
            <a:srcRect t="12370" b="10881"/>
            <a:stretch/>
          </p:blipFill>
          <p:spPr>
            <a:xfrm>
              <a:off x="1296000" y="2096814"/>
              <a:ext cx="9440000" cy="4075386"/>
            </a:xfrm>
            <a:prstGeom prst="rect">
              <a:avLst/>
            </a:prstGeom>
          </p:spPr>
        </p:pic>
        <p:sp>
          <p:nvSpPr>
            <p:cNvPr id="5" name="Rectangle 4">
              <a:extLst>
                <a:ext uri="{FF2B5EF4-FFF2-40B4-BE49-F238E27FC236}">
                  <a16:creationId xmlns:a16="http://schemas.microsoft.com/office/drawing/2014/main" id="{42F47FD1-BF61-3F21-6C42-D8C1ACAC23B7}"/>
                </a:ext>
              </a:extLst>
            </p:cNvPr>
            <p:cNvSpPr/>
            <p:nvPr/>
          </p:nvSpPr>
          <p:spPr>
            <a:xfrm>
              <a:off x="4818185" y="5815577"/>
              <a:ext cx="5920838" cy="35662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50368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pic>
        <p:nvPicPr>
          <p:cNvPr id="200" name="Google Shape;200;p2"/>
          <p:cNvPicPr preferRelativeResize="0"/>
          <p:nvPr/>
        </p:nvPicPr>
        <p:blipFill rotWithShape="1">
          <a:blip r:embed="rId3">
            <a:alphaModFix/>
          </a:blip>
          <a:srcRect l="16544" t="22048" r="7857" b="12114"/>
          <a:stretch/>
        </p:blipFill>
        <p:spPr>
          <a:xfrm>
            <a:off x="338400" y="874080"/>
            <a:ext cx="11687397" cy="5234761"/>
          </a:xfrm>
          <a:prstGeom prst="rect">
            <a:avLst/>
          </a:prstGeom>
          <a:noFill/>
          <a:ln>
            <a:noFill/>
          </a:ln>
        </p:spPr>
      </p:pic>
      <p:sp>
        <p:nvSpPr>
          <p:cNvPr id="201" name="Google Shape;201;p2"/>
          <p:cNvSpPr/>
          <p:nvPr/>
        </p:nvSpPr>
        <p:spPr>
          <a:xfrm rot="10800000">
            <a:off x="11438600" y="5852323"/>
            <a:ext cx="459000" cy="213462"/>
          </a:xfrm>
          <a:custGeom>
            <a:avLst/>
            <a:gdLst/>
            <a:ahLst/>
            <a:cxnLst/>
            <a:rect l="l" t="t" r="r" b="b"/>
            <a:pathLst>
              <a:path w="21600" h="21600" extrusionOk="0">
                <a:moveTo>
                  <a:pt x="0" y="0"/>
                </a:moveTo>
                <a:lnTo>
                  <a:pt x="21600" y="21600"/>
                </a:lnTo>
              </a:path>
            </a:pathLst>
          </a:custGeom>
          <a:noFill/>
          <a:ln w="50800" cap="flat" cmpd="sng">
            <a:solidFill>
              <a:srgbClr val="FF0000"/>
            </a:solidFill>
            <a:prstDash val="solid"/>
            <a:miter lim="8000"/>
            <a:headEnd type="none" w="sm" len="sm"/>
            <a:tailEnd type="triangle" w="med" len="med"/>
          </a:ln>
        </p:spPr>
        <p:txBody>
          <a:bodyPr/>
          <a:lstStyle/>
          <a:p>
            <a:endParaRPr lang="en-US"/>
          </a:p>
        </p:txBody>
      </p:sp>
      <p:pic>
        <p:nvPicPr>
          <p:cNvPr id="202" name="Google Shape;202;p2"/>
          <p:cNvPicPr preferRelativeResize="0"/>
          <p:nvPr/>
        </p:nvPicPr>
        <p:blipFill rotWithShape="1">
          <a:blip r:embed="rId4">
            <a:alphaModFix/>
          </a:blip>
          <a:srcRect/>
          <a:stretch/>
        </p:blipFill>
        <p:spPr>
          <a:xfrm>
            <a:off x="10331280" y="1289520"/>
            <a:ext cx="1801800" cy="1343520"/>
          </a:xfrm>
          <a:prstGeom prst="rect">
            <a:avLst/>
          </a:prstGeom>
          <a:noFill/>
          <a:ln>
            <a:noFill/>
          </a:ln>
        </p:spPr>
      </p:pic>
      <p:pic>
        <p:nvPicPr>
          <p:cNvPr id="203" name="Google Shape;203;p2"/>
          <p:cNvPicPr preferRelativeResize="0"/>
          <p:nvPr/>
        </p:nvPicPr>
        <p:blipFill rotWithShape="1">
          <a:blip r:embed="rId5">
            <a:alphaModFix/>
          </a:blip>
          <a:srcRect/>
          <a:stretch/>
        </p:blipFill>
        <p:spPr>
          <a:xfrm>
            <a:off x="8571600" y="1310040"/>
            <a:ext cx="1698120" cy="2191320"/>
          </a:xfrm>
          <a:prstGeom prst="rect">
            <a:avLst/>
          </a:prstGeom>
          <a:noFill/>
          <a:ln>
            <a:noFill/>
          </a:ln>
        </p:spPr>
      </p:pic>
      <p:pic>
        <p:nvPicPr>
          <p:cNvPr id="204" name="Google Shape;204;p2"/>
          <p:cNvPicPr preferRelativeResize="0"/>
          <p:nvPr/>
        </p:nvPicPr>
        <p:blipFill rotWithShape="1">
          <a:blip r:embed="rId6">
            <a:alphaModFix/>
          </a:blip>
          <a:srcRect/>
          <a:stretch/>
        </p:blipFill>
        <p:spPr>
          <a:xfrm>
            <a:off x="76680" y="2765880"/>
            <a:ext cx="3161520" cy="2121840"/>
          </a:xfrm>
          <a:prstGeom prst="rect">
            <a:avLst/>
          </a:prstGeom>
          <a:noFill/>
          <a:ln>
            <a:noFill/>
          </a:ln>
        </p:spPr>
      </p:pic>
      <p:pic>
        <p:nvPicPr>
          <p:cNvPr id="206" name="Google Shape;206;p2"/>
          <p:cNvPicPr preferRelativeResize="0"/>
          <p:nvPr/>
        </p:nvPicPr>
        <p:blipFill>
          <a:blip r:embed="rId7">
            <a:alphaModFix/>
          </a:blip>
          <a:stretch>
            <a:fillRect/>
          </a:stretch>
        </p:blipFill>
        <p:spPr>
          <a:xfrm>
            <a:off x="5689961" y="4719625"/>
            <a:ext cx="2772576" cy="2001700"/>
          </a:xfrm>
          <a:prstGeom prst="rect">
            <a:avLst/>
          </a:prstGeom>
          <a:noFill/>
          <a:ln>
            <a:noFill/>
          </a:ln>
        </p:spPr>
      </p:pic>
      <p:sp>
        <p:nvSpPr>
          <p:cNvPr id="208" name="Google Shape;208;p2"/>
          <p:cNvSpPr txBox="1"/>
          <p:nvPr/>
        </p:nvSpPr>
        <p:spPr>
          <a:xfrm>
            <a:off x="5709450" y="5852288"/>
            <a:ext cx="7731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2000" dirty="0">
                <a:solidFill>
                  <a:srgbClr val="FF0000"/>
                </a:solidFill>
                <a:latin typeface="Calibri"/>
                <a:ea typeface="Calibri"/>
                <a:cs typeface="Calibri"/>
                <a:sym typeface="Calibri"/>
              </a:rPr>
              <a:t>NEAR</a:t>
            </a:r>
            <a:endParaRPr sz="2000" dirty="0">
              <a:solidFill>
                <a:srgbClr val="FF0000"/>
              </a:solidFill>
              <a:latin typeface="Calibri"/>
              <a:ea typeface="Calibri"/>
              <a:cs typeface="Calibri"/>
              <a:sym typeface="Calibri"/>
            </a:endParaRPr>
          </a:p>
        </p:txBody>
      </p:sp>
      <p:sp>
        <p:nvSpPr>
          <p:cNvPr id="209" name="Google Shape;209;p2"/>
          <p:cNvSpPr/>
          <p:nvPr/>
        </p:nvSpPr>
        <p:spPr>
          <a:xfrm>
            <a:off x="10379380" y="6072858"/>
            <a:ext cx="2118439" cy="644877"/>
          </a:xfrm>
          <a:prstGeom prst="rect">
            <a:avLst/>
          </a:prstGeom>
          <a:noFill/>
          <a:ln>
            <a:noFill/>
          </a:ln>
        </p:spPr>
        <p:txBody>
          <a:bodyPr spcFirstLastPara="1" wrap="square" lIns="90000" tIns="45000" rIns="90000" bIns="45000" anchor="t" anchorCtr="0">
            <a:spAutoFit/>
          </a:bodyPr>
          <a:lstStyle/>
          <a:p>
            <a:pPr marL="0" marR="0" lvl="0" indent="0" algn="l" rtl="0">
              <a:lnSpc>
                <a:spcPct val="100000"/>
              </a:lnSpc>
              <a:spcBef>
                <a:spcPts val="0"/>
              </a:spcBef>
              <a:spcAft>
                <a:spcPts val="0"/>
              </a:spcAft>
              <a:buClr>
                <a:srgbClr val="FF0000"/>
              </a:buClr>
              <a:buSzPts val="1800"/>
              <a:buFont typeface="Calibri"/>
              <a:buNone/>
            </a:pPr>
            <a:r>
              <a:rPr lang="de-DE" sz="1800" b="0" i="0" u="none" strike="noStrike" cap="none" dirty="0">
                <a:solidFill>
                  <a:srgbClr val="FF0000"/>
                </a:solidFill>
                <a:latin typeface="Calibri"/>
                <a:ea typeface="Calibri"/>
                <a:cs typeface="Calibri"/>
                <a:sym typeface="Calibri"/>
              </a:rPr>
              <a:t>20 </a:t>
            </a:r>
            <a:r>
              <a:rPr lang="de-DE" sz="1800" b="0" i="0" u="none" strike="noStrike" cap="none" dirty="0" err="1">
                <a:solidFill>
                  <a:srgbClr val="FF0000"/>
                </a:solidFill>
                <a:latin typeface="Calibri"/>
                <a:ea typeface="Calibri"/>
                <a:cs typeface="Calibri"/>
                <a:sym typeface="Calibri"/>
              </a:rPr>
              <a:t>GeV</a:t>
            </a:r>
            <a:r>
              <a:rPr lang="de-DE" sz="1800" b="0" i="0" u="none" strike="noStrike" cap="none" dirty="0">
                <a:solidFill>
                  <a:srgbClr val="FF0000"/>
                </a:solidFill>
                <a:latin typeface="Calibri"/>
                <a:ea typeface="Calibri"/>
                <a:cs typeface="Calibri"/>
                <a:sym typeface="Calibri"/>
              </a:rPr>
              <a:t>/c </a:t>
            </a:r>
            <a:r>
              <a:rPr lang="de-DE" sz="1800" b="0" i="0" u="none" strike="noStrike" cap="none" dirty="0" err="1">
                <a:solidFill>
                  <a:srgbClr val="FF0000"/>
                </a:solidFill>
                <a:latin typeface="Calibri"/>
                <a:ea typeface="Calibri"/>
                <a:cs typeface="Calibri"/>
                <a:sym typeface="Calibri"/>
              </a:rPr>
              <a:t>proton</a:t>
            </a:r>
            <a:r>
              <a:rPr lang="de-DE" sz="1800" b="0" i="0" u="none" strike="noStrike" cap="none" dirty="0">
                <a:solidFill>
                  <a:srgbClr val="FF0000"/>
                </a:solidFill>
                <a:latin typeface="Calibri"/>
                <a:ea typeface="Calibri"/>
                <a:cs typeface="Calibri"/>
                <a:sym typeface="Calibri"/>
              </a:rPr>
              <a:t> beam </a:t>
            </a:r>
            <a:r>
              <a:rPr lang="de-DE" sz="1800" b="0" i="0" u="none" strike="noStrike" cap="none" dirty="0" err="1">
                <a:solidFill>
                  <a:srgbClr val="FF0000"/>
                </a:solidFill>
                <a:latin typeface="Calibri"/>
                <a:ea typeface="Calibri"/>
                <a:cs typeface="Calibri"/>
                <a:sym typeface="Calibri"/>
              </a:rPr>
              <a:t>from</a:t>
            </a:r>
            <a:r>
              <a:rPr lang="de-DE" sz="1800" b="0" i="0" u="none" strike="noStrike" cap="none" dirty="0">
                <a:solidFill>
                  <a:srgbClr val="FF0000"/>
                </a:solidFill>
                <a:latin typeface="Calibri"/>
                <a:ea typeface="Calibri"/>
                <a:cs typeface="Calibri"/>
                <a:sym typeface="Calibri"/>
              </a:rPr>
              <a:t> </a:t>
            </a:r>
            <a:r>
              <a:rPr lang="de-DE" sz="1800" b="0" i="0" u="none" strike="noStrike" cap="none" dirty="0" err="1">
                <a:solidFill>
                  <a:srgbClr val="FF0000"/>
                </a:solidFill>
                <a:latin typeface="Calibri"/>
                <a:ea typeface="Calibri"/>
                <a:cs typeface="Calibri"/>
                <a:sym typeface="Calibri"/>
              </a:rPr>
              <a:t>the</a:t>
            </a:r>
            <a:r>
              <a:rPr lang="de-DE" sz="1800" b="0" i="0" u="none" strike="noStrike" cap="none" dirty="0">
                <a:solidFill>
                  <a:srgbClr val="FF0000"/>
                </a:solidFill>
                <a:latin typeface="Calibri"/>
                <a:ea typeface="Calibri"/>
                <a:cs typeface="Calibri"/>
                <a:sym typeface="Calibri"/>
              </a:rPr>
              <a:t> PS</a:t>
            </a:r>
            <a:endParaRPr sz="1800" b="0" i="0" u="none" strike="noStrike" cap="none" dirty="0">
              <a:latin typeface="Arial"/>
              <a:ea typeface="Arial"/>
              <a:cs typeface="Arial"/>
              <a:sym typeface="Arial"/>
            </a:endParaRPr>
          </a:p>
        </p:txBody>
      </p:sp>
      <p:sp>
        <p:nvSpPr>
          <p:cNvPr id="2" name="TextBox 1">
            <a:extLst>
              <a:ext uri="{FF2B5EF4-FFF2-40B4-BE49-F238E27FC236}">
                <a16:creationId xmlns:a16="http://schemas.microsoft.com/office/drawing/2014/main" id="{4D589924-D7F0-0FB1-A879-4B8068644AD6}"/>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The n_TOF facility</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
        <p:nvSpPr>
          <p:cNvPr id="4" name="TextBox 3">
            <a:extLst>
              <a:ext uri="{FF2B5EF4-FFF2-40B4-BE49-F238E27FC236}">
                <a16:creationId xmlns:a16="http://schemas.microsoft.com/office/drawing/2014/main" id="{2562555E-F195-EC33-BA8E-96C48C411899}"/>
              </a:ext>
            </a:extLst>
          </p:cNvPr>
          <p:cNvSpPr txBox="1"/>
          <p:nvPr/>
        </p:nvSpPr>
        <p:spPr>
          <a:xfrm>
            <a:off x="0" y="4913578"/>
            <a:ext cx="942246" cy="523220"/>
          </a:xfrm>
          <a:prstGeom prst="rect">
            <a:avLst/>
          </a:prstGeom>
          <a:noFill/>
        </p:spPr>
        <p:txBody>
          <a:bodyPr wrap="none" rtlCol="0">
            <a:spAutoFit/>
          </a:bodyPr>
          <a:lstStyle/>
          <a:p>
            <a:r>
              <a:rPr lang="en-US" sz="2800" dirty="0">
                <a:solidFill>
                  <a:schemeClr val="accent1"/>
                </a:solidFill>
                <a:effectLst>
                  <a:outerShdw blurRad="50800" dist="38100" dir="2700000" algn="tl" rotWithShape="0">
                    <a:prstClr val="black">
                      <a:alpha val="40000"/>
                    </a:prstClr>
                  </a:outerShdw>
                </a:effectLst>
              </a:rPr>
              <a:t>EAR1</a:t>
            </a:r>
          </a:p>
        </p:txBody>
      </p:sp>
      <p:sp>
        <p:nvSpPr>
          <p:cNvPr id="5" name="TextBox 4">
            <a:extLst>
              <a:ext uri="{FF2B5EF4-FFF2-40B4-BE49-F238E27FC236}">
                <a16:creationId xmlns:a16="http://schemas.microsoft.com/office/drawing/2014/main" id="{074835F5-1A53-B2EC-2A40-5E4604125866}"/>
              </a:ext>
            </a:extLst>
          </p:cNvPr>
          <p:cNvSpPr txBox="1"/>
          <p:nvPr/>
        </p:nvSpPr>
        <p:spPr>
          <a:xfrm>
            <a:off x="11180008" y="838162"/>
            <a:ext cx="942246" cy="523220"/>
          </a:xfrm>
          <a:prstGeom prst="rect">
            <a:avLst/>
          </a:prstGeom>
          <a:noFill/>
        </p:spPr>
        <p:txBody>
          <a:bodyPr wrap="none" rtlCol="0">
            <a:spAutoFit/>
          </a:bodyPr>
          <a:lstStyle/>
          <a:p>
            <a:r>
              <a:rPr lang="en-US" sz="2800" dirty="0">
                <a:solidFill>
                  <a:schemeClr val="accent1"/>
                </a:solidFill>
                <a:effectLst>
                  <a:outerShdw blurRad="50800" dist="38100" dir="2700000" algn="tl" rotWithShape="0">
                    <a:prstClr val="black">
                      <a:alpha val="40000"/>
                    </a:prstClr>
                  </a:outerShdw>
                </a:effectLst>
              </a:rPr>
              <a:t>EAR2</a:t>
            </a:r>
          </a:p>
        </p:txBody>
      </p:sp>
      <p:cxnSp>
        <p:nvCxnSpPr>
          <p:cNvPr id="7" name="Straight Connector 6">
            <a:extLst>
              <a:ext uri="{FF2B5EF4-FFF2-40B4-BE49-F238E27FC236}">
                <a16:creationId xmlns:a16="http://schemas.microsoft.com/office/drawing/2014/main" id="{57E15B2F-FD81-6EB9-6F2B-9016954E7BDC}"/>
              </a:ext>
            </a:extLst>
          </p:cNvPr>
          <p:cNvCxnSpPr>
            <a:cxnSpLocks/>
          </p:cNvCxnSpPr>
          <p:nvPr/>
        </p:nvCxnSpPr>
        <p:spPr>
          <a:xfrm>
            <a:off x="8102600" y="5295900"/>
            <a:ext cx="2578100" cy="3171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0BA8B47-CC9A-E6E6-6583-A5628B4CCE95}"/>
              </a:ext>
            </a:extLst>
          </p:cNvPr>
          <p:cNvCxnSpPr>
            <a:cxnSpLocks/>
          </p:cNvCxnSpPr>
          <p:nvPr/>
        </p:nvCxnSpPr>
        <p:spPr>
          <a:xfrm flipV="1">
            <a:off x="7997809" y="6044762"/>
            <a:ext cx="2916489" cy="274726"/>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298190C-AE65-F358-97F0-10A799D15724}"/>
              </a:ext>
            </a:extLst>
          </p:cNvPr>
          <p:cNvSpPr txBox="1"/>
          <p:nvPr/>
        </p:nvSpPr>
        <p:spPr>
          <a:xfrm>
            <a:off x="3189381" y="3316694"/>
            <a:ext cx="979755" cy="369332"/>
          </a:xfrm>
          <a:prstGeom prst="rect">
            <a:avLst/>
          </a:prstGeom>
          <a:noFill/>
        </p:spPr>
        <p:txBody>
          <a:bodyPr wrap="none" rtlCol="0">
            <a:spAutoFit/>
          </a:bodyPr>
          <a:lstStyle/>
          <a:p>
            <a:r>
              <a:rPr lang="en-US" dirty="0">
                <a:solidFill>
                  <a:schemeClr val="accent1"/>
                </a:solidFill>
              </a:rPr>
              <a:t>@186 m</a:t>
            </a:r>
          </a:p>
        </p:txBody>
      </p:sp>
      <p:sp>
        <p:nvSpPr>
          <p:cNvPr id="14" name="TextBox 13">
            <a:extLst>
              <a:ext uri="{FF2B5EF4-FFF2-40B4-BE49-F238E27FC236}">
                <a16:creationId xmlns:a16="http://schemas.microsoft.com/office/drawing/2014/main" id="{9A5C03D7-E23B-FD6F-7756-1670429AAAB3}"/>
              </a:ext>
            </a:extLst>
          </p:cNvPr>
          <p:cNvSpPr txBox="1"/>
          <p:nvPr/>
        </p:nvSpPr>
        <p:spPr>
          <a:xfrm>
            <a:off x="10245758" y="4144271"/>
            <a:ext cx="862737" cy="369332"/>
          </a:xfrm>
          <a:prstGeom prst="rect">
            <a:avLst/>
          </a:prstGeom>
          <a:noFill/>
        </p:spPr>
        <p:txBody>
          <a:bodyPr wrap="none" rtlCol="0">
            <a:spAutoFit/>
          </a:bodyPr>
          <a:lstStyle/>
          <a:p>
            <a:r>
              <a:rPr lang="en-US" dirty="0">
                <a:solidFill>
                  <a:schemeClr val="accent1"/>
                </a:solidFill>
              </a:rPr>
              <a:t>@20 m</a:t>
            </a:r>
          </a:p>
        </p:txBody>
      </p:sp>
      <p:pic>
        <p:nvPicPr>
          <p:cNvPr id="6" name="Picture 2" descr="CERN | Qualia Analytics">
            <a:extLst>
              <a:ext uri="{FF2B5EF4-FFF2-40B4-BE49-F238E27FC236}">
                <a16:creationId xmlns:a16="http://schemas.microsoft.com/office/drawing/2014/main" id="{C8F12794-22D0-9A5C-76FA-96BF74A39A56}"/>
              </a:ext>
            </a:extLst>
          </p:cNvPr>
          <p:cNvPicPr>
            <a:picLocks noChangeAspect="1" noChangeArrowheads="1"/>
          </p:cNvPicPr>
          <p:nvPr/>
        </p:nvPicPr>
        <p:blipFill rotWithShape="1">
          <a:blip r:embed="rId8">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D077BCBC-3FA2-50EF-E99C-4C652C6BEFB2}"/>
              </a:ext>
            </a:extLst>
          </p:cNvPr>
          <p:cNvGrpSpPr/>
          <p:nvPr/>
        </p:nvGrpSpPr>
        <p:grpSpPr>
          <a:xfrm>
            <a:off x="9802906" y="2765880"/>
            <a:ext cx="2222891" cy="2709542"/>
            <a:chOff x="9802906" y="2765880"/>
            <a:chExt cx="2222891" cy="2709542"/>
          </a:xfrm>
          <a:solidFill>
            <a:schemeClr val="bg1"/>
          </a:solidFill>
        </p:grpSpPr>
        <p:sp>
          <p:nvSpPr>
            <p:cNvPr id="3" name="Rectangle 2">
              <a:extLst>
                <a:ext uri="{FF2B5EF4-FFF2-40B4-BE49-F238E27FC236}">
                  <a16:creationId xmlns:a16="http://schemas.microsoft.com/office/drawing/2014/main" id="{BAAA34FC-B5C4-D861-3002-47007F5AAB5C}"/>
                </a:ext>
              </a:extLst>
            </p:cNvPr>
            <p:cNvSpPr/>
            <p:nvPr/>
          </p:nvSpPr>
          <p:spPr>
            <a:xfrm>
              <a:off x="10529047" y="2765880"/>
              <a:ext cx="1496750" cy="2147698"/>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B36426B6-1C59-30CE-94D5-86048C81C54D}"/>
                </a:ext>
              </a:extLst>
            </p:cNvPr>
            <p:cNvSpPr/>
            <p:nvPr/>
          </p:nvSpPr>
          <p:spPr>
            <a:xfrm>
              <a:off x="9802906" y="3501360"/>
              <a:ext cx="877794" cy="1012243"/>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17DB550-5B79-F286-3544-42ECBC323317}"/>
                </a:ext>
              </a:extLst>
            </p:cNvPr>
            <p:cNvSpPr/>
            <p:nvPr/>
          </p:nvSpPr>
          <p:spPr>
            <a:xfrm>
              <a:off x="11281157" y="4830545"/>
              <a:ext cx="459000" cy="644877"/>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3"/>
                                        </p:tgtEl>
                                        <p:attrNameLst>
                                          <p:attrName>style.visibility</p:attrName>
                                        </p:attrNameLst>
                                      </p:cBhvr>
                                      <p:to>
                                        <p:strVal val="visible"/>
                                      </p:to>
                                    </p:set>
                                    <p:animEffect transition="in" filter="dissolve">
                                      <p:cBhvr>
                                        <p:cTn id="7" dur="500"/>
                                        <p:tgtEl>
                                          <p:spTgt spid="203"/>
                                        </p:tgtEl>
                                      </p:cBhvr>
                                    </p:animEffect>
                                  </p:childTnLst>
                                </p:cTn>
                              </p:par>
                              <p:par>
                                <p:cTn id="8" presetID="9" presetClass="entr" presetSubtype="0" fill="hold" nodeType="withEffect">
                                  <p:stCondLst>
                                    <p:cond delay="0"/>
                                  </p:stCondLst>
                                  <p:childTnLst>
                                    <p:set>
                                      <p:cBhvr>
                                        <p:cTn id="9" dur="1" fill="hold">
                                          <p:stCondLst>
                                            <p:cond delay="0"/>
                                          </p:stCondLst>
                                        </p:cTn>
                                        <p:tgtEl>
                                          <p:spTgt spid="202"/>
                                        </p:tgtEl>
                                        <p:attrNameLst>
                                          <p:attrName>style.visibility</p:attrName>
                                        </p:attrNameLst>
                                      </p:cBhvr>
                                      <p:to>
                                        <p:strVal val="visible"/>
                                      </p:to>
                                    </p:set>
                                    <p:animEffect transition="in" filter="dissolve">
                                      <p:cBhvr>
                                        <p:cTn id="10" dur="500"/>
                                        <p:tgtEl>
                                          <p:spTgt spid="20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xit" presetSubtype="0" fill="hold" nodeType="withEffect">
                                  <p:stCondLst>
                                    <p:cond delay="0"/>
                                  </p:stCondLst>
                                  <p:childTnLst>
                                    <p:animEffect transition="out" filter="dissolve">
                                      <p:cBhvr>
                                        <p:cTn id="15" dur="500"/>
                                        <p:tgtEl>
                                          <p:spTgt spid="11"/>
                                        </p:tgtEl>
                                      </p:cBhvr>
                                    </p:animEffect>
                                    <p:set>
                                      <p:cBhvr>
                                        <p:cTn id="16" dur="1" fill="hold">
                                          <p:stCondLst>
                                            <p:cond delay="499"/>
                                          </p:stCondLst>
                                        </p:cTn>
                                        <p:tgtEl>
                                          <p:spTgt spid="11"/>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500"/>
                                        <p:tgtEl>
                                          <p:spTgt spid="7"/>
                                        </p:tgtEl>
                                      </p:cBhvr>
                                    </p:animEffect>
                                  </p:childTnLst>
                                </p:cTn>
                              </p:par>
                              <p:par>
                                <p:cTn id="22" presetID="9"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dissolve">
                                      <p:cBhvr>
                                        <p:cTn id="24" dur="500"/>
                                        <p:tgtEl>
                                          <p:spTgt spid="8"/>
                                        </p:tgtEl>
                                      </p:cBhvr>
                                    </p:animEffect>
                                  </p:childTnLst>
                                </p:cTn>
                              </p:par>
                              <p:par>
                                <p:cTn id="25" presetID="9" presetClass="entr" presetSubtype="0" fill="hold" nodeType="withEffect">
                                  <p:stCondLst>
                                    <p:cond delay="0"/>
                                  </p:stCondLst>
                                  <p:childTnLst>
                                    <p:set>
                                      <p:cBhvr>
                                        <p:cTn id="26" dur="1" fill="hold">
                                          <p:stCondLst>
                                            <p:cond delay="0"/>
                                          </p:stCondLst>
                                        </p:cTn>
                                        <p:tgtEl>
                                          <p:spTgt spid="206"/>
                                        </p:tgtEl>
                                        <p:attrNameLst>
                                          <p:attrName>style.visibility</p:attrName>
                                        </p:attrNameLst>
                                      </p:cBhvr>
                                      <p:to>
                                        <p:strVal val="visible"/>
                                      </p:to>
                                    </p:set>
                                    <p:animEffect transition="in" filter="dissolve">
                                      <p:cBhvr>
                                        <p:cTn id="27" dur="500"/>
                                        <p:tgtEl>
                                          <p:spTgt spid="206"/>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208"/>
                                        </p:tgtEl>
                                        <p:attrNameLst>
                                          <p:attrName>style.visibility</p:attrName>
                                        </p:attrNameLst>
                                      </p:cBhvr>
                                      <p:to>
                                        <p:strVal val="visible"/>
                                      </p:to>
                                    </p:set>
                                    <p:animEffect transition="in" filter="dissolve">
                                      <p:cBhvr>
                                        <p:cTn id="30" dur="50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99567D-EFFA-AD44-B623-F3ADA6B9B341}"/>
              </a:ext>
            </a:extLst>
          </p:cNvPr>
          <p:cNvSpPr txBox="1"/>
          <p:nvPr/>
        </p:nvSpPr>
        <p:spPr>
          <a:xfrm>
            <a:off x="3971925" y="6615113"/>
            <a:ext cx="184731" cy="369332"/>
          </a:xfrm>
          <a:prstGeom prst="rect">
            <a:avLst/>
          </a:prstGeom>
          <a:noFill/>
        </p:spPr>
        <p:txBody>
          <a:bodyPr wrap="none" rtlCol="0">
            <a:spAutoFit/>
          </a:bodyPr>
          <a:lstStyle/>
          <a:p>
            <a:endParaRPr lang="en-US" dirty="0"/>
          </a:p>
        </p:txBody>
      </p:sp>
      <p:pic>
        <p:nvPicPr>
          <p:cNvPr id="10" name="Picture 9" descr="A picture containing text, diagram, line, screenshot&#10;&#10;Description automatically generated">
            <a:extLst>
              <a:ext uri="{FF2B5EF4-FFF2-40B4-BE49-F238E27FC236}">
                <a16:creationId xmlns:a16="http://schemas.microsoft.com/office/drawing/2014/main" id="{81B6DC96-8CA8-4C2F-C4F1-B9CB7ED74DA9}"/>
              </a:ext>
            </a:extLst>
          </p:cNvPr>
          <p:cNvPicPr>
            <a:picLocks noChangeAspect="1"/>
          </p:cNvPicPr>
          <p:nvPr/>
        </p:nvPicPr>
        <p:blipFill>
          <a:blip r:embed="rId2"/>
          <a:stretch>
            <a:fillRect/>
          </a:stretch>
        </p:blipFill>
        <p:spPr>
          <a:xfrm>
            <a:off x="5142139" y="1210603"/>
            <a:ext cx="6884764" cy="5617680"/>
          </a:xfrm>
          <a:prstGeom prst="rect">
            <a:avLst/>
          </a:prstGeom>
        </p:spPr>
      </p:pic>
      <p:sp>
        <p:nvSpPr>
          <p:cNvPr id="12" name="TextBox 11">
            <a:extLst>
              <a:ext uri="{FF2B5EF4-FFF2-40B4-BE49-F238E27FC236}">
                <a16:creationId xmlns:a16="http://schemas.microsoft.com/office/drawing/2014/main" id="{B85AC3C6-E8A4-DD9B-1D5D-FD231674C48C}"/>
              </a:ext>
            </a:extLst>
          </p:cNvPr>
          <p:cNvSpPr txBox="1"/>
          <p:nvPr/>
        </p:nvSpPr>
        <p:spPr>
          <a:xfrm>
            <a:off x="165097" y="1668161"/>
            <a:ext cx="5111237" cy="1200329"/>
          </a:xfrm>
          <a:prstGeom prst="rect">
            <a:avLst/>
          </a:prstGeom>
          <a:noFill/>
        </p:spPr>
        <p:txBody>
          <a:bodyPr wrap="square" rtlCol="0">
            <a:spAutoFit/>
          </a:bodyPr>
          <a:lstStyle/>
          <a:p>
            <a:pPr marL="285750" indent="-285750">
              <a:buFont typeface="Arial" panose="020B0604020202020204" pitchFamily="34" charset="0"/>
              <a:buChar char="•"/>
            </a:pPr>
            <a:r>
              <a:rPr lang="en-US" sz="1800" dirty="0">
                <a:effectLst/>
                <a:latin typeface="Calibri" panose="020F0502020204030204" pitchFamily="34" charset="0"/>
                <a:ea typeface="Calibri" panose="020F0502020204030204" pitchFamily="34" charset="0"/>
              </a:rPr>
              <a:t>instantaneous intensity and energy distribution </a:t>
            </a:r>
          </a:p>
          <a:p>
            <a:pPr marL="285750" indent="-285750">
              <a:buFont typeface="Arial" panose="020B0604020202020204" pitchFamily="34" charset="0"/>
              <a:buChar char="•"/>
            </a:pPr>
            <a:r>
              <a:rPr lang="en-US" sz="1800" dirty="0">
                <a:effectLst/>
                <a:latin typeface="Calibri" panose="020F0502020204030204" pitchFamily="34" charset="0"/>
                <a:ea typeface="Calibri" panose="020F0502020204030204" pitchFamily="34" charset="0"/>
              </a:rPr>
              <a:t>repetition rate of the proton driver</a:t>
            </a:r>
          </a:p>
          <a:p>
            <a:pPr marL="285750" indent="-285750">
              <a:buFont typeface="Arial" panose="020B0604020202020204" pitchFamily="34" charset="0"/>
              <a:buChar char="•"/>
            </a:pPr>
            <a:r>
              <a:rPr lang="en-US" sz="1800" dirty="0">
                <a:effectLst/>
                <a:latin typeface="Calibri" panose="020F0502020204030204" pitchFamily="34" charset="0"/>
                <a:ea typeface="Calibri" panose="020F0502020204030204" pitchFamily="34" charset="0"/>
              </a:rPr>
              <a:t>time</a:t>
            </a:r>
            <a:r>
              <a:rPr lang="en-US" dirty="0">
                <a:latin typeface="Calibri" panose="020F0502020204030204" pitchFamily="34" charset="0"/>
                <a:ea typeface="Calibri" panose="020F0502020204030204" pitchFamily="34" charset="0"/>
              </a:rPr>
              <a:t>/</a:t>
            </a:r>
            <a:r>
              <a:rPr lang="en-US" sz="1800" dirty="0">
                <a:effectLst/>
                <a:latin typeface="Calibri" panose="020F0502020204030204" pitchFamily="34" charset="0"/>
                <a:ea typeface="Calibri" panose="020F0502020204030204" pitchFamily="34" charset="0"/>
              </a:rPr>
              <a:t>neutron-energy resolution (long flight-path) </a:t>
            </a:r>
          </a:p>
          <a:p>
            <a:pPr marL="285750" indent="-285750">
              <a:buFont typeface="Arial" panose="020B0604020202020204" pitchFamily="34" charset="0"/>
              <a:buChar char="•"/>
            </a:pPr>
            <a:r>
              <a:rPr lang="en-US" sz="1800" dirty="0">
                <a:effectLst/>
                <a:latin typeface="Calibri" panose="020F0502020204030204" pitchFamily="34" charset="0"/>
                <a:ea typeface="Calibri" panose="020F0502020204030204" pitchFamily="34" charset="0"/>
              </a:rPr>
              <a:t>background conditions </a:t>
            </a:r>
            <a:endParaRPr lang="en-US" dirty="0"/>
          </a:p>
        </p:txBody>
      </p:sp>
      <p:sp>
        <p:nvSpPr>
          <p:cNvPr id="14" name="TextBox 13">
            <a:extLst>
              <a:ext uri="{FF2B5EF4-FFF2-40B4-BE49-F238E27FC236}">
                <a16:creationId xmlns:a16="http://schemas.microsoft.com/office/drawing/2014/main" id="{05F70380-CCFD-E365-5B0F-6335BE37A47D}"/>
              </a:ext>
            </a:extLst>
          </p:cNvPr>
          <p:cNvSpPr txBox="1"/>
          <p:nvPr/>
        </p:nvSpPr>
        <p:spPr>
          <a:xfrm>
            <a:off x="6173214" y="672072"/>
            <a:ext cx="3446777" cy="600164"/>
          </a:xfrm>
          <a:prstGeom prst="rect">
            <a:avLst/>
          </a:prstGeom>
          <a:noFill/>
        </p:spPr>
        <p:txBody>
          <a:bodyPr wrap="none" rtlCol="0">
            <a:spAutoFit/>
          </a:bodyPr>
          <a:lstStyle/>
          <a:p>
            <a:r>
              <a:rPr lang="en-US" sz="1100" i="1" dirty="0">
                <a:effectLst/>
                <a:latin typeface="Calibri" panose="020F0502020204030204" pitchFamily="34" charset="0"/>
                <a:ea typeface="Calibri" panose="020F0502020204030204" pitchFamily="34" charset="0"/>
              </a:rPr>
              <a:t>Neutron Physics with particle accelerators</a:t>
            </a:r>
            <a:br>
              <a:rPr lang="en-US" sz="1100" dirty="0">
                <a:effectLst/>
                <a:latin typeface="Calibri" panose="020F0502020204030204" pitchFamily="34" charset="0"/>
                <a:ea typeface="Calibri" panose="020F0502020204030204" pitchFamily="34" charset="0"/>
              </a:rPr>
            </a:br>
            <a:r>
              <a:rPr lang="en-US" sz="1100" dirty="0">
                <a:effectLst/>
                <a:latin typeface="Calibri" panose="020F0502020204030204" pitchFamily="34" charset="0"/>
                <a:ea typeface="Calibri" panose="020F0502020204030204" pitchFamily="34" charset="0"/>
              </a:rPr>
              <a:t>N. Colonna, F. </a:t>
            </a:r>
            <a:r>
              <a:rPr lang="en-US" sz="1100" dirty="0" err="1">
                <a:effectLst/>
                <a:latin typeface="Calibri" panose="020F0502020204030204" pitchFamily="34" charset="0"/>
                <a:ea typeface="Calibri" panose="020F0502020204030204" pitchFamily="34" charset="0"/>
              </a:rPr>
              <a:t>Gunsing</a:t>
            </a:r>
            <a:r>
              <a:rPr lang="en-US" sz="1100" dirty="0">
                <a:effectLst/>
                <a:latin typeface="Calibri" panose="020F0502020204030204" pitchFamily="34" charset="0"/>
                <a:ea typeface="Calibri" panose="020F0502020204030204" pitchFamily="34" charset="0"/>
              </a:rPr>
              <a:t>, and F. </a:t>
            </a:r>
            <a:r>
              <a:rPr lang="en-US" sz="1100" dirty="0" err="1">
                <a:effectLst/>
                <a:latin typeface="Calibri" panose="020F0502020204030204" pitchFamily="34" charset="0"/>
                <a:ea typeface="Calibri" panose="020F0502020204030204" pitchFamily="34" charset="0"/>
              </a:rPr>
              <a:t>Käppeler</a:t>
            </a:r>
            <a:br>
              <a:rPr lang="en-US" sz="1100" dirty="0">
                <a:effectLst/>
                <a:latin typeface="Calibri" panose="020F0502020204030204" pitchFamily="34" charset="0"/>
                <a:ea typeface="Calibri" panose="020F0502020204030204" pitchFamily="34" charset="0"/>
              </a:rPr>
            </a:br>
            <a:r>
              <a:rPr lang="en-US" sz="1100" dirty="0">
                <a:effectLst/>
                <a:latin typeface="Calibri" panose="020F0502020204030204" pitchFamily="34" charset="0"/>
                <a:ea typeface="Calibri" panose="020F0502020204030204" pitchFamily="34" charset="0"/>
                <a:hlinkClick r:id="rId3"/>
              </a:rPr>
              <a:t>Progress in Particle and Nuclear Physics, </a:t>
            </a:r>
            <a:r>
              <a:rPr lang="en-US" sz="1100" b="1" dirty="0">
                <a:effectLst/>
                <a:latin typeface="Calibri" panose="020F0502020204030204" pitchFamily="34" charset="0"/>
                <a:ea typeface="Calibri" panose="020F0502020204030204" pitchFamily="34" charset="0"/>
                <a:hlinkClick r:id="rId3"/>
              </a:rPr>
              <a:t>101</a:t>
            </a:r>
            <a:r>
              <a:rPr lang="en-US" sz="1100" dirty="0">
                <a:effectLst/>
                <a:latin typeface="Calibri" panose="020F0502020204030204" pitchFamily="34" charset="0"/>
                <a:ea typeface="Calibri" panose="020F0502020204030204" pitchFamily="34" charset="0"/>
                <a:hlinkClick r:id="rId3"/>
              </a:rPr>
              <a:t>, 177 (2018) </a:t>
            </a:r>
            <a:endParaRPr lang="en-CH" sz="1100" dirty="0">
              <a:effectLst/>
              <a:latin typeface="Calibri" panose="020F0502020204030204" pitchFamily="34" charset="0"/>
              <a:ea typeface="Calibri" panose="020F0502020204030204" pitchFamily="34" charset="0"/>
            </a:endParaRPr>
          </a:p>
        </p:txBody>
      </p:sp>
      <p:sp>
        <p:nvSpPr>
          <p:cNvPr id="7" name="TextBox 6">
            <a:extLst>
              <a:ext uri="{FF2B5EF4-FFF2-40B4-BE49-F238E27FC236}">
                <a16:creationId xmlns:a16="http://schemas.microsoft.com/office/drawing/2014/main" id="{5596F9F8-1B96-9E24-8AFC-8EBC629C038A}"/>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Uniqueness of n_TOF</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9" name="Picture 2" descr="CERN | Qualia Analytics">
            <a:extLst>
              <a:ext uri="{FF2B5EF4-FFF2-40B4-BE49-F238E27FC236}">
                <a16:creationId xmlns:a16="http://schemas.microsoft.com/office/drawing/2014/main" id="{8B30B784-8DE3-F3C9-83C0-EBBD5C4F9A21}"/>
              </a:ext>
            </a:extLst>
          </p:cNvPr>
          <p:cNvPicPr>
            <a:picLocks noChangeAspect="1" noChangeArrowheads="1"/>
          </p:cNvPicPr>
          <p:nvPr/>
        </p:nvPicPr>
        <p:blipFill rotWithShape="1">
          <a:blip r:embed="rId4">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
        <p:nvSpPr>
          <p:cNvPr id="2" name="Rounded Rectangle 1">
            <a:extLst>
              <a:ext uri="{FF2B5EF4-FFF2-40B4-BE49-F238E27FC236}">
                <a16:creationId xmlns:a16="http://schemas.microsoft.com/office/drawing/2014/main" id="{50AFA22F-1B37-759F-31EC-AF1031562816}"/>
              </a:ext>
            </a:extLst>
          </p:cNvPr>
          <p:cNvSpPr/>
          <p:nvPr/>
        </p:nvSpPr>
        <p:spPr>
          <a:xfrm>
            <a:off x="6258723" y="1311944"/>
            <a:ext cx="1284316" cy="4644000"/>
          </a:xfrm>
          <a:prstGeom prst="roundRect">
            <a:avLst/>
          </a:prstGeom>
          <a:solidFill>
            <a:schemeClr val="accent1">
              <a:alpha val="4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AF834750-E4BB-250F-150D-829FEEC685EC}"/>
              </a:ext>
            </a:extLst>
          </p:cNvPr>
          <p:cNvSpPr txBox="1"/>
          <p:nvPr/>
        </p:nvSpPr>
        <p:spPr>
          <a:xfrm>
            <a:off x="422596" y="4545561"/>
            <a:ext cx="3909532" cy="646331"/>
          </a:xfrm>
          <a:prstGeom prst="rect">
            <a:avLst/>
          </a:prstGeom>
          <a:noFill/>
        </p:spPr>
        <p:txBody>
          <a:bodyPr wrap="none" rtlCol="0">
            <a:spAutoFit/>
          </a:bodyPr>
          <a:lstStyle/>
          <a:p>
            <a:r>
              <a:rPr lang="en-US" dirty="0"/>
              <a:t>energy range covered by other</a:t>
            </a:r>
          </a:p>
          <a:p>
            <a:r>
              <a:rPr lang="en-US" dirty="0"/>
              <a:t>spallation sources (ESS, SNS and others)</a:t>
            </a:r>
          </a:p>
        </p:txBody>
      </p:sp>
      <p:cxnSp>
        <p:nvCxnSpPr>
          <p:cNvPr id="6" name="Straight Arrow Connector 5">
            <a:extLst>
              <a:ext uri="{FF2B5EF4-FFF2-40B4-BE49-F238E27FC236}">
                <a16:creationId xmlns:a16="http://schemas.microsoft.com/office/drawing/2014/main" id="{7EF7A901-3C9E-88EE-4F56-40DBEE62F46E}"/>
              </a:ext>
            </a:extLst>
          </p:cNvPr>
          <p:cNvCxnSpPr>
            <a:cxnSpLocks/>
          </p:cNvCxnSpPr>
          <p:nvPr/>
        </p:nvCxnSpPr>
        <p:spPr>
          <a:xfrm flipV="1">
            <a:off x="3573100" y="3881064"/>
            <a:ext cx="2685623" cy="88053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2FB31E1-47B9-D1EC-E0DB-E5CF5F3A0ED6}"/>
              </a:ext>
            </a:extLst>
          </p:cNvPr>
          <p:cNvSpPr txBox="1"/>
          <p:nvPr/>
        </p:nvSpPr>
        <p:spPr>
          <a:xfrm>
            <a:off x="396547" y="5189839"/>
            <a:ext cx="4187300" cy="646331"/>
          </a:xfrm>
          <a:prstGeom prst="rect">
            <a:avLst/>
          </a:prstGeom>
          <a:noFill/>
        </p:spPr>
        <p:txBody>
          <a:bodyPr wrap="none" rtlCol="0">
            <a:spAutoFit/>
          </a:bodyPr>
          <a:lstStyle/>
          <a:p>
            <a:r>
              <a:rPr lang="en-US" dirty="0"/>
              <a:t>completely different science cases covered</a:t>
            </a:r>
          </a:p>
          <a:p>
            <a:r>
              <a:rPr lang="en-US" dirty="0"/>
              <a:t>(no nuclear physics at ESS, SNS and others)</a:t>
            </a:r>
          </a:p>
        </p:txBody>
      </p:sp>
      <p:sp>
        <p:nvSpPr>
          <p:cNvPr id="4" name="TextBox 3">
            <a:extLst>
              <a:ext uri="{FF2B5EF4-FFF2-40B4-BE49-F238E27FC236}">
                <a16:creationId xmlns:a16="http://schemas.microsoft.com/office/drawing/2014/main" id="{04DF5B2C-B976-30AC-8973-A876D450BEB1}"/>
              </a:ext>
            </a:extLst>
          </p:cNvPr>
          <p:cNvSpPr txBox="1"/>
          <p:nvPr/>
        </p:nvSpPr>
        <p:spPr>
          <a:xfrm>
            <a:off x="1121664" y="3584448"/>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79060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dissolv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dissolv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96989" y="1371050"/>
            <a:ext cx="6495011" cy="457200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44779" y="1458866"/>
            <a:ext cx="1514285" cy="5160524"/>
          </a:xfrm>
          <a:prstGeom prst="rect">
            <a:avLst/>
          </a:prstGeom>
        </p:spPr>
      </p:pic>
      <p:sp>
        <p:nvSpPr>
          <p:cNvPr id="6" name="TextBox 5">
            <a:extLst>
              <a:ext uri="{FF2B5EF4-FFF2-40B4-BE49-F238E27FC236}">
                <a16:creationId xmlns:a16="http://schemas.microsoft.com/office/drawing/2014/main" id="{ECA226AE-DC5D-1C4E-967F-D50FA9B5CA5A}"/>
              </a:ext>
            </a:extLst>
          </p:cNvPr>
          <p:cNvSpPr txBox="1"/>
          <p:nvPr/>
        </p:nvSpPr>
        <p:spPr>
          <a:xfrm>
            <a:off x="9013371" y="6286864"/>
            <a:ext cx="2980688" cy="369332"/>
          </a:xfrm>
          <a:prstGeom prst="rect">
            <a:avLst/>
          </a:prstGeom>
          <a:noFill/>
        </p:spPr>
        <p:txBody>
          <a:bodyPr wrap="none" rtlCol="0">
            <a:spAutoFit/>
          </a:bodyPr>
          <a:lstStyle/>
          <a:p>
            <a:r>
              <a:rPr lang="en-US" dirty="0"/>
              <a:t>courtesy of Oliver </a:t>
            </a:r>
            <a:r>
              <a:rPr lang="en-US" dirty="0" err="1"/>
              <a:t>Aberle</a:t>
            </a:r>
            <a:r>
              <a:rPr lang="en-US" dirty="0"/>
              <a:t>, CERN</a:t>
            </a:r>
          </a:p>
        </p:txBody>
      </p:sp>
      <p:pic>
        <p:nvPicPr>
          <p:cNvPr id="10" name="Picture 9">
            <a:extLst>
              <a:ext uri="{FF2B5EF4-FFF2-40B4-BE49-F238E27FC236}">
                <a16:creationId xmlns:a16="http://schemas.microsoft.com/office/drawing/2014/main" id="{A754DE98-88AB-7247-8F33-F024839ED2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1234023" y="5824170"/>
            <a:ext cx="747991" cy="747991"/>
          </a:xfrm>
          <a:prstGeom prst="rect">
            <a:avLst/>
          </a:prstGeom>
        </p:spPr>
      </p:pic>
      <p:pic>
        <p:nvPicPr>
          <p:cNvPr id="13" name="Picture 9" descr="A close up of a logo&#10;&#10;Description automatically generated">
            <a:extLst>
              <a:ext uri="{FF2B5EF4-FFF2-40B4-BE49-F238E27FC236}">
                <a16:creationId xmlns:a16="http://schemas.microsoft.com/office/drawing/2014/main" id="{10D82C94-5644-014B-BFF8-AE3A4BB3AD55}"/>
              </a:ext>
            </a:extLst>
          </p:cNvPr>
          <p:cNvPicPr>
            <a:picLocks noChangeAspect="1"/>
          </p:cNvPicPr>
          <p:nvPr/>
        </p:nvPicPr>
        <p:blipFill>
          <a:blip r:embed="rId5" cstate="screen">
            <a:extLst>
              <a:ext uri="{28A0092B-C50C-407E-A947-70E740481C1C}">
                <a14:useLocalDpi xmlns:a14="http://schemas.microsoft.com/office/drawing/2010/main"/>
              </a:ext>
            </a:extLst>
          </a:blip>
          <a:stretch/>
        </p:blipFill>
        <p:spPr bwMode="auto">
          <a:xfrm>
            <a:off x="2191273" y="5799130"/>
            <a:ext cx="1009504" cy="949880"/>
          </a:xfrm>
          <a:prstGeom prst="rect">
            <a:avLst/>
          </a:prstGeom>
        </p:spPr>
      </p:pic>
      <p:sp>
        <p:nvSpPr>
          <p:cNvPr id="2" name="TextBox 1">
            <a:extLst>
              <a:ext uri="{FF2B5EF4-FFF2-40B4-BE49-F238E27FC236}">
                <a16:creationId xmlns:a16="http://schemas.microsoft.com/office/drawing/2014/main" id="{84A9DB22-E617-0841-8A13-A22AFDFD75D4}"/>
              </a:ext>
            </a:extLst>
          </p:cNvPr>
          <p:cNvSpPr txBox="1"/>
          <p:nvPr/>
        </p:nvSpPr>
        <p:spPr>
          <a:xfrm>
            <a:off x="146331" y="1795896"/>
            <a:ext cx="4406656" cy="1015663"/>
          </a:xfrm>
          <a:prstGeom prst="rect">
            <a:avLst/>
          </a:prstGeom>
          <a:noFill/>
        </p:spPr>
        <p:txBody>
          <a:bodyPr wrap="none" rtlCol="0">
            <a:spAutoFit/>
          </a:bodyPr>
          <a:lstStyle/>
          <a:p>
            <a:r>
              <a:rPr lang="en-GB" sz="1200" i="1" dirty="0"/>
              <a:t>Design of the third-generation lead-based neutron spallation target </a:t>
            </a:r>
          </a:p>
          <a:p>
            <a:r>
              <a:rPr lang="en-GB" sz="1200" i="1" dirty="0"/>
              <a:t>for the neutron time-of-flight facility at CERN</a:t>
            </a:r>
          </a:p>
          <a:p>
            <a:r>
              <a:rPr lang="en-GB" sz="1200" dirty="0"/>
              <a:t>R. Esposito, M. </a:t>
            </a:r>
            <a:r>
              <a:rPr lang="en-GB" sz="1200" dirty="0" err="1"/>
              <a:t>Calviani</a:t>
            </a:r>
            <a:r>
              <a:rPr lang="en-GB" sz="1200" dirty="0"/>
              <a:t>, O. </a:t>
            </a:r>
            <a:r>
              <a:rPr lang="en-GB" sz="1200" dirty="0" err="1"/>
              <a:t>Aberle</a:t>
            </a:r>
            <a:r>
              <a:rPr lang="en-GB" sz="1200" dirty="0"/>
              <a:t> et al. (2021)</a:t>
            </a:r>
          </a:p>
          <a:p>
            <a:r>
              <a:rPr lang="en-GB" sz="1200" dirty="0">
                <a:hlinkClick r:id="rId6"/>
              </a:rPr>
              <a:t>Phys. Rev. Accel. Beams </a:t>
            </a:r>
            <a:r>
              <a:rPr lang="en-GB" sz="1200" b="1" dirty="0">
                <a:hlinkClick r:id="rId6"/>
              </a:rPr>
              <a:t>24</a:t>
            </a:r>
            <a:r>
              <a:rPr lang="en-GB" sz="1200" dirty="0">
                <a:hlinkClick r:id="rId6"/>
              </a:rPr>
              <a:t>, 093001 – 7 September 2021</a:t>
            </a:r>
            <a:endParaRPr lang="en-GB" sz="1200" dirty="0"/>
          </a:p>
          <a:p>
            <a:endParaRPr lang="en-GB" sz="1200" dirty="0"/>
          </a:p>
        </p:txBody>
      </p:sp>
      <p:sp>
        <p:nvSpPr>
          <p:cNvPr id="3" name="TextBox 2">
            <a:extLst>
              <a:ext uri="{FF2B5EF4-FFF2-40B4-BE49-F238E27FC236}">
                <a16:creationId xmlns:a16="http://schemas.microsoft.com/office/drawing/2014/main" id="{C6D28231-A90F-F04D-8129-B7481D16F125}"/>
              </a:ext>
            </a:extLst>
          </p:cNvPr>
          <p:cNvSpPr txBox="1"/>
          <p:nvPr/>
        </p:nvSpPr>
        <p:spPr>
          <a:xfrm>
            <a:off x="54300" y="3268438"/>
            <a:ext cx="4266361" cy="1477328"/>
          </a:xfrm>
          <a:prstGeom prst="rect">
            <a:avLst/>
          </a:prstGeom>
          <a:noFill/>
        </p:spPr>
        <p:txBody>
          <a:bodyPr wrap="none" rtlCol="0">
            <a:spAutoFit/>
          </a:bodyPr>
          <a:lstStyle/>
          <a:p>
            <a:pPr marL="285750" indent="-285750">
              <a:buFont typeface="Arial" panose="020B0604020202020204" pitchFamily="34" charset="0"/>
              <a:buChar char="•"/>
            </a:pPr>
            <a:r>
              <a:rPr lang="en-GB" dirty="0"/>
              <a:t>c</a:t>
            </a:r>
            <a:r>
              <a:rPr lang="en-IT"/>
              <a:t>ommissioning </a:t>
            </a:r>
            <a:r>
              <a:rPr lang="en-IT" dirty="0"/>
              <a:t>started on 19 July 2021</a:t>
            </a:r>
          </a:p>
          <a:p>
            <a:pPr marL="285750" indent="-285750">
              <a:buFont typeface="Arial" panose="020B0604020202020204" pitchFamily="34" charset="0"/>
              <a:buChar char="•"/>
            </a:pPr>
            <a:r>
              <a:rPr lang="en-US" dirty="0"/>
              <a:t>a</a:t>
            </a:r>
            <a:r>
              <a:rPr lang="en-IT"/>
              <a:t>ll </a:t>
            </a:r>
            <a:r>
              <a:rPr lang="en-IT" dirty="0"/>
              <a:t>systems working properly</a:t>
            </a:r>
          </a:p>
          <a:p>
            <a:pPr marL="285750" indent="-285750">
              <a:buFont typeface="Arial" panose="020B0604020202020204" pitchFamily="34" charset="0"/>
              <a:buChar char="•"/>
            </a:pPr>
            <a:r>
              <a:rPr lang="en-US" dirty="0"/>
              <a:t>r</a:t>
            </a:r>
            <a:r>
              <a:rPr lang="en-IT"/>
              <a:t>esults </a:t>
            </a:r>
            <a:r>
              <a:rPr lang="en-IT" dirty="0"/>
              <a:t>on neutron flux, </a:t>
            </a:r>
            <a:r>
              <a:rPr lang="en-IT"/>
              <a:t>resolution and</a:t>
            </a:r>
            <a:br>
              <a:rPr lang="en-US" dirty="0"/>
            </a:br>
            <a:r>
              <a:rPr lang="en-GB" dirty="0"/>
              <a:t>b</a:t>
            </a:r>
            <a:r>
              <a:rPr lang="en-IT" dirty="0"/>
              <a:t>ackground </a:t>
            </a:r>
            <a:r>
              <a:rPr lang="en-IT"/>
              <a:t>conditions </a:t>
            </a:r>
            <a:r>
              <a:rPr lang="en-US" dirty="0"/>
              <a:t>in full agreement</a:t>
            </a:r>
            <a:br>
              <a:rPr lang="en-US" dirty="0"/>
            </a:br>
            <a:r>
              <a:rPr lang="en-US" dirty="0"/>
              <a:t>with expectations</a:t>
            </a:r>
            <a:r>
              <a:rPr lang="en-IT"/>
              <a:t> </a:t>
            </a:r>
            <a:endParaRPr lang="en-IT" dirty="0"/>
          </a:p>
        </p:txBody>
      </p:sp>
      <p:sp>
        <p:nvSpPr>
          <p:cNvPr id="4" name="TextBox 3">
            <a:extLst>
              <a:ext uri="{FF2B5EF4-FFF2-40B4-BE49-F238E27FC236}">
                <a16:creationId xmlns:a16="http://schemas.microsoft.com/office/drawing/2014/main" id="{E6C15DC9-3CA1-EA76-A4E0-234D2BE7D32A}"/>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Uniqueness of n_TOF: 3</a:t>
            </a:r>
            <a:r>
              <a:rPr lang="en-US" sz="4400" baseline="30000" dirty="0">
                <a:solidFill>
                  <a:srgbClr val="1A63A0"/>
                </a:solidFill>
                <a:effectLst>
                  <a:outerShdw blurRad="50800" dist="38100" dir="2700000" algn="tl" rotWithShape="0">
                    <a:prstClr val="black">
                      <a:alpha val="40000"/>
                    </a:prstClr>
                  </a:outerShdw>
                </a:effectLst>
                <a:latin typeface="Roboto" panose="02000000000000000000" pitchFamily="2" charset="0"/>
              </a:rPr>
              <a:t>rd </a:t>
            </a:r>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generation target</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pic>
        <p:nvPicPr>
          <p:cNvPr id="5" name="Picture 2" descr="CERN | Qualia Analytics">
            <a:extLst>
              <a:ext uri="{FF2B5EF4-FFF2-40B4-BE49-F238E27FC236}">
                <a16:creationId xmlns:a16="http://schemas.microsoft.com/office/drawing/2014/main" id="{5437E323-6CBD-E1D5-B222-54A7B9C9DE54}"/>
              </a:ext>
            </a:extLst>
          </p:cNvPr>
          <p:cNvPicPr>
            <a:picLocks noChangeAspect="1" noChangeArrowheads="1"/>
          </p:cNvPicPr>
          <p:nvPr/>
        </p:nvPicPr>
        <p:blipFill rotWithShape="1">
          <a:blip r:embed="rId7">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711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C242CC7-7DA8-1544-B624-5F4A7EA0AF64}"/>
              </a:ext>
            </a:extLst>
          </p:cNvPr>
          <p:cNvSpPr txBox="1"/>
          <p:nvPr/>
        </p:nvSpPr>
        <p:spPr>
          <a:xfrm>
            <a:off x="1881817" y="331304"/>
            <a:ext cx="184731" cy="369332"/>
          </a:xfrm>
          <a:prstGeom prst="rect">
            <a:avLst/>
          </a:prstGeom>
          <a:noFill/>
        </p:spPr>
        <p:txBody>
          <a:bodyPr wrap="none" rtlCol="0">
            <a:spAutoFit/>
          </a:bodyPr>
          <a:lstStyle/>
          <a:p>
            <a:endParaRPr lang="en-IT" dirty="0"/>
          </a:p>
        </p:txBody>
      </p:sp>
      <p:pic>
        <p:nvPicPr>
          <p:cNvPr id="9" name="Picture 2" descr="CERN | Qualia Analytics">
            <a:extLst>
              <a:ext uri="{FF2B5EF4-FFF2-40B4-BE49-F238E27FC236}">
                <a16:creationId xmlns:a16="http://schemas.microsoft.com/office/drawing/2014/main" id="{50A21C71-E538-D25B-07D3-F9792AA50106}"/>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9730" t="9761" r="10119" b="11541"/>
          <a:stretch/>
        </p:blipFill>
        <p:spPr bwMode="auto">
          <a:xfrm>
            <a:off x="0" y="5684196"/>
            <a:ext cx="1175657" cy="114526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8ED55ACD-EE54-3A6B-A310-8C98DE957741}"/>
              </a:ext>
            </a:extLst>
          </p:cNvPr>
          <p:cNvPicPr>
            <a:picLocks noChangeAspect="1"/>
          </p:cNvPicPr>
          <p:nvPr/>
        </p:nvPicPr>
        <p:blipFill>
          <a:blip r:embed="rId4"/>
          <a:stretch>
            <a:fillRect/>
          </a:stretch>
        </p:blipFill>
        <p:spPr>
          <a:xfrm>
            <a:off x="10739023" y="5815577"/>
            <a:ext cx="1449696" cy="1012707"/>
          </a:xfrm>
          <a:prstGeom prst="rect">
            <a:avLst/>
          </a:prstGeom>
        </p:spPr>
      </p:pic>
      <p:sp>
        <p:nvSpPr>
          <p:cNvPr id="4" name="TextBox 3">
            <a:extLst>
              <a:ext uri="{FF2B5EF4-FFF2-40B4-BE49-F238E27FC236}">
                <a16:creationId xmlns:a16="http://schemas.microsoft.com/office/drawing/2014/main" id="{F3AC72E0-BE07-3D65-B94A-E742773B6807}"/>
              </a:ext>
            </a:extLst>
          </p:cNvPr>
          <p:cNvSpPr txBox="1"/>
          <p:nvPr/>
        </p:nvSpPr>
        <p:spPr>
          <a:xfrm>
            <a:off x="450579" y="198029"/>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Advanced nuclear technologies</a:t>
            </a:r>
            <a:endParaRPr lang="en-GB" sz="4400" dirty="0">
              <a:solidFill>
                <a:srgbClr val="1A63A0"/>
              </a:solidFill>
              <a:effectLst>
                <a:outerShdw blurRad="50800" dist="38100" dir="2700000" algn="tl" rotWithShape="0">
                  <a:prstClr val="black">
                    <a:alpha val="40000"/>
                  </a:prstClr>
                </a:outerShdw>
              </a:effectLst>
              <a:latin typeface="Roboto" panose="02000000000000000000" pitchFamily="2" charset="0"/>
            </a:endParaRPr>
          </a:p>
        </p:txBody>
      </p:sp>
    </p:spTree>
    <p:extLst>
      <p:ext uri="{BB962C8B-B14F-4D97-AF65-F5344CB8AC3E}">
        <p14:creationId xmlns:p14="http://schemas.microsoft.com/office/powerpoint/2010/main" val="2716990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0780FC4C-D4EC-B24C-B4A1-769375329D54}"/>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F07202F4-D50F-618C-FD19-029B9A224B48}"/>
              </a:ext>
            </a:extLst>
          </p:cNvPr>
          <p:cNvGrpSpPr/>
          <p:nvPr/>
        </p:nvGrpSpPr>
        <p:grpSpPr>
          <a:xfrm>
            <a:off x="1219200" y="914401"/>
            <a:ext cx="7772400" cy="5432425"/>
            <a:chOff x="1219200" y="914401"/>
            <a:chExt cx="7772400" cy="5432425"/>
          </a:xfrm>
        </p:grpSpPr>
        <p:pic>
          <p:nvPicPr>
            <p:cNvPr id="1173506" name="Picture 2">
              <a:extLst>
                <a:ext uri="{FF2B5EF4-FFF2-40B4-BE49-F238E27FC236}">
                  <a16:creationId xmlns:a16="http://schemas.microsoft.com/office/drawing/2014/main" id="{F1554AD8-854C-8878-CF82-7338F1D003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914401"/>
              <a:ext cx="7772400" cy="543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a:extLst>
                <a:ext uri="{FF2B5EF4-FFF2-40B4-BE49-F238E27FC236}">
                  <a16:creationId xmlns:a16="http://schemas.microsoft.com/office/drawing/2014/main" id="{B89ED420-E7DE-FBD9-D23F-DB93A0948F20}"/>
                </a:ext>
              </a:extLst>
            </p:cNvPr>
            <p:cNvSpPr/>
            <p:nvPr/>
          </p:nvSpPr>
          <p:spPr>
            <a:xfrm>
              <a:off x="6794938" y="4934607"/>
              <a:ext cx="2112579" cy="704193"/>
            </a:xfrm>
            <a:prstGeom prst="roundRect">
              <a:avLst/>
            </a:prstGeom>
            <a:solidFill>
              <a:srgbClr val="F6F8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73507" name="Text Box 3">
            <a:extLst>
              <a:ext uri="{FF2B5EF4-FFF2-40B4-BE49-F238E27FC236}">
                <a16:creationId xmlns:a16="http://schemas.microsoft.com/office/drawing/2014/main" id="{EEA6FC89-E55C-EBC5-EEDB-E7E58ADD7254}"/>
              </a:ext>
            </a:extLst>
          </p:cNvPr>
          <p:cNvSpPr txBox="1">
            <a:spLocks noChangeAspect="1" noChangeArrowheads="1"/>
          </p:cNvSpPr>
          <p:nvPr/>
        </p:nvSpPr>
        <p:spPr bwMode="auto">
          <a:xfrm>
            <a:off x="4306888" y="2438400"/>
            <a:ext cx="798512"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08" name="Line 4">
            <a:extLst>
              <a:ext uri="{FF2B5EF4-FFF2-40B4-BE49-F238E27FC236}">
                <a16:creationId xmlns:a16="http://schemas.microsoft.com/office/drawing/2014/main" id="{A2AA78D4-5932-B4AF-CCF8-6A14939CAD19}"/>
              </a:ext>
            </a:extLst>
          </p:cNvPr>
          <p:cNvSpPr>
            <a:spLocks noChangeShapeType="1"/>
          </p:cNvSpPr>
          <p:nvPr/>
        </p:nvSpPr>
        <p:spPr bwMode="auto">
          <a:xfrm flipH="1" flipV="1">
            <a:off x="4800600" y="2895600"/>
            <a:ext cx="762000" cy="762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73510" name="Text Box 6">
            <a:extLst>
              <a:ext uri="{FF2B5EF4-FFF2-40B4-BE49-F238E27FC236}">
                <a16:creationId xmlns:a16="http://schemas.microsoft.com/office/drawing/2014/main" id="{771D7B4B-A9B9-0D41-4429-BA3489291D38}"/>
              </a:ext>
            </a:extLst>
          </p:cNvPr>
          <p:cNvSpPr txBox="1">
            <a:spLocks noChangeArrowheads="1"/>
          </p:cNvSpPr>
          <p:nvPr/>
        </p:nvSpPr>
        <p:spPr bwMode="auto">
          <a:xfrm>
            <a:off x="9067800" y="2514600"/>
            <a:ext cx="1919288"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0"/>
              </a:spcBef>
              <a:buClrTx/>
              <a:buSzTx/>
              <a:buFontTx/>
              <a:buNone/>
            </a:pPr>
            <a:r>
              <a:rPr lang="it-IT" altLang="en-CH" baseline="30000">
                <a:latin typeface="Arial" panose="020B0604020202020204" pitchFamily="34" charset="0"/>
              </a:rPr>
              <a:t>239</a:t>
            </a:r>
            <a:r>
              <a:rPr lang="it-IT" altLang="en-CH">
                <a:latin typeface="Arial" panose="020B0604020202020204" pitchFamily="34" charset="0"/>
              </a:rPr>
              <a:t>Pu: 125 Kg/yr</a:t>
            </a:r>
            <a:endParaRPr lang="en-US" altLang="en-CH">
              <a:latin typeface="Arial" panose="020B0604020202020204" pitchFamily="34" charset="0"/>
            </a:endParaRPr>
          </a:p>
        </p:txBody>
      </p:sp>
      <p:sp>
        <p:nvSpPr>
          <p:cNvPr id="1173511" name="Text Box 7">
            <a:extLst>
              <a:ext uri="{FF2B5EF4-FFF2-40B4-BE49-F238E27FC236}">
                <a16:creationId xmlns:a16="http://schemas.microsoft.com/office/drawing/2014/main" id="{EDA75FE3-5350-510D-A522-081F87B0032F}"/>
              </a:ext>
            </a:extLst>
          </p:cNvPr>
          <p:cNvSpPr txBox="1">
            <a:spLocks noChangeAspect="1" noChangeArrowheads="1"/>
          </p:cNvSpPr>
          <p:nvPr/>
        </p:nvSpPr>
        <p:spPr bwMode="auto">
          <a:xfrm>
            <a:off x="2782888" y="3998914"/>
            <a:ext cx="798512" cy="801687"/>
          </a:xfrm>
          <a:prstGeom prst="rect">
            <a:avLst/>
          </a:prstGeom>
          <a:noFill/>
          <a:ln w="50800">
            <a:solidFill>
              <a:srgbClr val="3117EF"/>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12" name="Text Box 8">
            <a:extLst>
              <a:ext uri="{FF2B5EF4-FFF2-40B4-BE49-F238E27FC236}">
                <a16:creationId xmlns:a16="http://schemas.microsoft.com/office/drawing/2014/main" id="{C9AC648F-63C8-1766-55CA-AFF946E289EC}"/>
              </a:ext>
            </a:extLst>
          </p:cNvPr>
          <p:cNvSpPr txBox="1">
            <a:spLocks noChangeAspect="1" noChangeArrowheads="1"/>
          </p:cNvSpPr>
          <p:nvPr/>
        </p:nvSpPr>
        <p:spPr bwMode="auto">
          <a:xfrm>
            <a:off x="5105401" y="3998914"/>
            <a:ext cx="798513" cy="801687"/>
          </a:xfrm>
          <a:prstGeom prst="rect">
            <a:avLst/>
          </a:prstGeom>
          <a:noFill/>
          <a:ln w="50800">
            <a:solidFill>
              <a:srgbClr val="3117EF"/>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13" name="Line 9">
            <a:extLst>
              <a:ext uri="{FF2B5EF4-FFF2-40B4-BE49-F238E27FC236}">
                <a16:creationId xmlns:a16="http://schemas.microsoft.com/office/drawing/2014/main" id="{A7FD8C64-C5A9-C6AC-E5A3-D75DDB57D706}"/>
              </a:ext>
            </a:extLst>
          </p:cNvPr>
          <p:cNvSpPr>
            <a:spLocks noChangeShapeType="1"/>
          </p:cNvSpPr>
          <p:nvPr/>
        </p:nvSpPr>
        <p:spPr bwMode="auto">
          <a:xfrm>
            <a:off x="3886200" y="4343400"/>
            <a:ext cx="9144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73514" name="Text Box 10">
            <a:extLst>
              <a:ext uri="{FF2B5EF4-FFF2-40B4-BE49-F238E27FC236}">
                <a16:creationId xmlns:a16="http://schemas.microsoft.com/office/drawing/2014/main" id="{4F72F7A3-C583-96C1-FFD9-83EDFC960D91}"/>
              </a:ext>
            </a:extLst>
          </p:cNvPr>
          <p:cNvSpPr txBox="1">
            <a:spLocks noChangeArrowheads="1"/>
          </p:cNvSpPr>
          <p:nvPr/>
        </p:nvSpPr>
        <p:spPr bwMode="auto">
          <a:xfrm>
            <a:off x="9067800" y="3276600"/>
            <a:ext cx="1919288"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r>
              <a:rPr lang="it-IT" altLang="en-CH" baseline="30000">
                <a:latin typeface="Arial" panose="020B0604020202020204" pitchFamily="34" charset="0"/>
              </a:rPr>
              <a:t>237</a:t>
            </a:r>
            <a:r>
              <a:rPr lang="it-IT" altLang="en-CH">
                <a:latin typeface="Arial" panose="020B0604020202020204" pitchFamily="34" charset="0"/>
              </a:rPr>
              <a:t>Np: 16 Kg/yr </a:t>
            </a:r>
          </a:p>
          <a:p>
            <a:pPr>
              <a:spcBef>
                <a:spcPct val="0"/>
              </a:spcBef>
              <a:buClrTx/>
              <a:buSzTx/>
              <a:buFontTx/>
              <a:buNone/>
            </a:pPr>
            <a:endParaRPr lang="en-US" altLang="en-CH">
              <a:latin typeface="Arial" panose="020B0604020202020204" pitchFamily="34" charset="0"/>
            </a:endParaRPr>
          </a:p>
        </p:txBody>
      </p:sp>
      <p:sp>
        <p:nvSpPr>
          <p:cNvPr id="1173515" name="Text Box 11">
            <a:extLst>
              <a:ext uri="{FF2B5EF4-FFF2-40B4-BE49-F238E27FC236}">
                <a16:creationId xmlns:a16="http://schemas.microsoft.com/office/drawing/2014/main" id="{17CD90E5-3E62-B4FC-B8A8-0C3E430589D8}"/>
              </a:ext>
            </a:extLst>
          </p:cNvPr>
          <p:cNvSpPr txBox="1">
            <a:spLocks noChangeAspect="1" noChangeArrowheads="1"/>
          </p:cNvSpPr>
          <p:nvPr/>
        </p:nvSpPr>
        <p:spPr bwMode="auto">
          <a:xfrm>
            <a:off x="2782888" y="3998914"/>
            <a:ext cx="798512" cy="801687"/>
          </a:xfrm>
          <a:prstGeom prst="rect">
            <a:avLst/>
          </a:prstGeom>
          <a:noFill/>
          <a:ln w="50800">
            <a:solidFill>
              <a:srgbClr val="3117EF"/>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16" name="Text Box 12">
            <a:extLst>
              <a:ext uri="{FF2B5EF4-FFF2-40B4-BE49-F238E27FC236}">
                <a16:creationId xmlns:a16="http://schemas.microsoft.com/office/drawing/2014/main" id="{24790F22-49A1-B18B-E4F9-2148295034DF}"/>
              </a:ext>
            </a:extLst>
          </p:cNvPr>
          <p:cNvSpPr txBox="1">
            <a:spLocks noChangeAspect="1" noChangeArrowheads="1"/>
          </p:cNvSpPr>
          <p:nvPr/>
        </p:nvSpPr>
        <p:spPr bwMode="auto">
          <a:xfrm>
            <a:off x="5105401" y="3998914"/>
            <a:ext cx="798513" cy="801687"/>
          </a:xfrm>
          <a:prstGeom prst="rect">
            <a:avLst/>
          </a:prstGeom>
          <a:noFill/>
          <a:ln w="50800">
            <a:solidFill>
              <a:srgbClr val="3117EF"/>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17" name="Line 13">
            <a:extLst>
              <a:ext uri="{FF2B5EF4-FFF2-40B4-BE49-F238E27FC236}">
                <a16:creationId xmlns:a16="http://schemas.microsoft.com/office/drawing/2014/main" id="{B136D0A9-5808-D51F-CDAC-EFFBDECFAA18}"/>
              </a:ext>
            </a:extLst>
          </p:cNvPr>
          <p:cNvSpPr>
            <a:spLocks noChangeShapeType="1"/>
          </p:cNvSpPr>
          <p:nvPr/>
        </p:nvSpPr>
        <p:spPr bwMode="auto">
          <a:xfrm>
            <a:off x="3048000" y="4343400"/>
            <a:ext cx="9144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73518" name="Text Box 14">
            <a:extLst>
              <a:ext uri="{FF2B5EF4-FFF2-40B4-BE49-F238E27FC236}">
                <a16:creationId xmlns:a16="http://schemas.microsoft.com/office/drawing/2014/main" id="{97A89DC6-4F2A-293D-12C4-25502256E5E0}"/>
              </a:ext>
            </a:extLst>
          </p:cNvPr>
          <p:cNvSpPr txBox="1">
            <a:spLocks noChangeAspect="1" noChangeArrowheads="1"/>
          </p:cNvSpPr>
          <p:nvPr/>
        </p:nvSpPr>
        <p:spPr bwMode="auto">
          <a:xfrm>
            <a:off x="3544888" y="3252788"/>
            <a:ext cx="798512" cy="762000"/>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19" name="Line 15">
            <a:extLst>
              <a:ext uri="{FF2B5EF4-FFF2-40B4-BE49-F238E27FC236}">
                <a16:creationId xmlns:a16="http://schemas.microsoft.com/office/drawing/2014/main" id="{8F77299C-7055-1916-0F1B-FB99117710EE}"/>
              </a:ext>
            </a:extLst>
          </p:cNvPr>
          <p:cNvSpPr>
            <a:spLocks noChangeShapeType="1"/>
          </p:cNvSpPr>
          <p:nvPr/>
        </p:nvSpPr>
        <p:spPr bwMode="auto">
          <a:xfrm flipH="1" flipV="1">
            <a:off x="4038600" y="3581400"/>
            <a:ext cx="762000" cy="762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73520" name="Text Box 16">
            <a:extLst>
              <a:ext uri="{FF2B5EF4-FFF2-40B4-BE49-F238E27FC236}">
                <a16:creationId xmlns:a16="http://schemas.microsoft.com/office/drawing/2014/main" id="{78FCA4A2-6F22-5056-90AD-76C7AA2E5C94}"/>
              </a:ext>
            </a:extLst>
          </p:cNvPr>
          <p:cNvSpPr txBox="1">
            <a:spLocks noChangeAspect="1" noChangeArrowheads="1"/>
          </p:cNvSpPr>
          <p:nvPr/>
        </p:nvSpPr>
        <p:spPr bwMode="auto">
          <a:xfrm>
            <a:off x="5105401" y="1676400"/>
            <a:ext cx="798513"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21" name="Text Box 17">
            <a:extLst>
              <a:ext uri="{FF2B5EF4-FFF2-40B4-BE49-F238E27FC236}">
                <a16:creationId xmlns:a16="http://schemas.microsoft.com/office/drawing/2014/main" id="{11773716-CA30-E34C-064F-40BAB2EF0D0F}"/>
              </a:ext>
            </a:extLst>
          </p:cNvPr>
          <p:cNvSpPr txBox="1">
            <a:spLocks noChangeAspect="1" noChangeArrowheads="1"/>
          </p:cNvSpPr>
          <p:nvPr/>
        </p:nvSpPr>
        <p:spPr bwMode="auto">
          <a:xfrm>
            <a:off x="6629401" y="1676400"/>
            <a:ext cx="798513"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22" name="Text Box 18">
            <a:extLst>
              <a:ext uri="{FF2B5EF4-FFF2-40B4-BE49-F238E27FC236}">
                <a16:creationId xmlns:a16="http://schemas.microsoft.com/office/drawing/2014/main" id="{5378BCDD-28A6-EA4B-57BE-3138405BCFDF}"/>
              </a:ext>
            </a:extLst>
          </p:cNvPr>
          <p:cNvSpPr txBox="1">
            <a:spLocks noChangeAspect="1" noChangeArrowheads="1"/>
          </p:cNvSpPr>
          <p:nvPr/>
        </p:nvSpPr>
        <p:spPr bwMode="auto">
          <a:xfrm>
            <a:off x="6629401" y="914400"/>
            <a:ext cx="798513"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23" name="Text Box 19">
            <a:extLst>
              <a:ext uri="{FF2B5EF4-FFF2-40B4-BE49-F238E27FC236}">
                <a16:creationId xmlns:a16="http://schemas.microsoft.com/office/drawing/2014/main" id="{21D5AD2A-66BD-D424-21E7-3589403FA65C}"/>
              </a:ext>
            </a:extLst>
          </p:cNvPr>
          <p:cNvSpPr txBox="1">
            <a:spLocks noChangeArrowheads="1"/>
          </p:cNvSpPr>
          <p:nvPr/>
        </p:nvSpPr>
        <p:spPr bwMode="auto">
          <a:xfrm>
            <a:off x="9067800" y="1752600"/>
            <a:ext cx="1919288"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r>
              <a:rPr lang="it-IT" altLang="en-CH" baseline="30000">
                <a:latin typeface="Arial" panose="020B0604020202020204" pitchFamily="34" charset="0"/>
              </a:rPr>
              <a:t>241</a:t>
            </a:r>
            <a:r>
              <a:rPr lang="it-IT" altLang="en-CH">
                <a:latin typeface="Arial" panose="020B0604020202020204" pitchFamily="34" charset="0"/>
              </a:rPr>
              <a:t>Am:11.6 Kg/yr </a:t>
            </a:r>
          </a:p>
          <a:p>
            <a:pPr>
              <a:spcBef>
                <a:spcPct val="0"/>
              </a:spcBef>
              <a:buClrTx/>
              <a:buSzTx/>
              <a:buFontTx/>
              <a:buNone/>
            </a:pPr>
            <a:r>
              <a:rPr lang="it-IT" altLang="en-CH" baseline="30000">
                <a:latin typeface="Arial" panose="020B0604020202020204" pitchFamily="34" charset="0"/>
              </a:rPr>
              <a:t>243</a:t>
            </a:r>
            <a:r>
              <a:rPr lang="it-IT" altLang="en-CH">
                <a:latin typeface="Arial" panose="020B0604020202020204" pitchFamily="34" charset="0"/>
              </a:rPr>
              <a:t>Am:  4.8 Kg/yr</a:t>
            </a:r>
            <a:endParaRPr lang="en-US" altLang="en-CH">
              <a:latin typeface="Arial" panose="020B0604020202020204" pitchFamily="34" charset="0"/>
            </a:endParaRPr>
          </a:p>
        </p:txBody>
      </p:sp>
      <p:sp>
        <p:nvSpPr>
          <p:cNvPr id="1173524" name="Text Box 20">
            <a:extLst>
              <a:ext uri="{FF2B5EF4-FFF2-40B4-BE49-F238E27FC236}">
                <a16:creationId xmlns:a16="http://schemas.microsoft.com/office/drawing/2014/main" id="{722280D7-22A8-664C-19AA-934FDE394004}"/>
              </a:ext>
            </a:extLst>
          </p:cNvPr>
          <p:cNvSpPr txBox="1">
            <a:spLocks noChangeArrowheads="1"/>
          </p:cNvSpPr>
          <p:nvPr/>
        </p:nvSpPr>
        <p:spPr bwMode="auto">
          <a:xfrm>
            <a:off x="9067800" y="990600"/>
            <a:ext cx="1919288"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0"/>
              </a:spcBef>
              <a:buClrTx/>
              <a:buSzTx/>
              <a:buFontTx/>
              <a:buNone/>
            </a:pPr>
            <a:r>
              <a:rPr lang="it-IT" altLang="en-CH" baseline="30000">
                <a:latin typeface="Arial" panose="020B0604020202020204" pitchFamily="34" charset="0"/>
              </a:rPr>
              <a:t>244</a:t>
            </a:r>
            <a:r>
              <a:rPr lang="it-IT" altLang="en-CH">
                <a:latin typeface="Arial" panose="020B0604020202020204" pitchFamily="34" charset="0"/>
              </a:rPr>
              <a:t>Cm</a:t>
            </a:r>
          </a:p>
          <a:p>
            <a:pPr algn="ctr">
              <a:spcBef>
                <a:spcPct val="0"/>
              </a:spcBef>
              <a:buClrTx/>
              <a:buSzTx/>
              <a:buFontTx/>
              <a:buNone/>
            </a:pPr>
            <a:r>
              <a:rPr lang="it-IT" altLang="en-CH">
                <a:latin typeface="Arial" panose="020B0604020202020204" pitchFamily="34" charset="0"/>
              </a:rPr>
              <a:t>   1.5 Kg/yr</a:t>
            </a:r>
            <a:endParaRPr lang="en-US" altLang="en-CH">
              <a:latin typeface="Arial" panose="020B0604020202020204" pitchFamily="34" charset="0"/>
            </a:endParaRPr>
          </a:p>
        </p:txBody>
      </p:sp>
      <p:sp>
        <p:nvSpPr>
          <p:cNvPr id="1173525" name="Text Box 21">
            <a:extLst>
              <a:ext uri="{FF2B5EF4-FFF2-40B4-BE49-F238E27FC236}">
                <a16:creationId xmlns:a16="http://schemas.microsoft.com/office/drawing/2014/main" id="{3754E8CC-711D-AE05-8247-6CA856775FE6}"/>
              </a:ext>
            </a:extLst>
          </p:cNvPr>
          <p:cNvSpPr txBox="1">
            <a:spLocks noChangeAspect="1" noChangeArrowheads="1"/>
          </p:cNvSpPr>
          <p:nvPr/>
        </p:nvSpPr>
        <p:spPr bwMode="auto">
          <a:xfrm>
            <a:off x="7431088" y="914400"/>
            <a:ext cx="798512" cy="801688"/>
          </a:xfrm>
          <a:prstGeom prst="rect">
            <a:avLst/>
          </a:prstGeom>
          <a:noFill/>
          <a:ln w="50800">
            <a:solidFill>
              <a:srgbClr val="FF0000"/>
            </a:solidFill>
            <a:miter lim="800000"/>
            <a:headEnd/>
            <a:tailEnd/>
          </a:ln>
          <a:effectLst/>
          <a:extLst>
            <a:ext uri="{909E8E84-426E-40DD-AFC4-6F175D3DCCD1}">
              <a14:hiddenFill xmlns:a14="http://schemas.microsoft.com/office/drawing/2010/main">
                <a:solidFill>
                  <a:srgbClr val="3366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buClrTx/>
              <a:buSzTx/>
              <a:buFontTx/>
              <a:buNone/>
            </a:pPr>
            <a:endParaRPr lang="en-CH" altLang="en-CH" sz="1200">
              <a:latin typeface="Arial" panose="020B0604020202020204" pitchFamily="34" charset="0"/>
            </a:endParaRPr>
          </a:p>
        </p:txBody>
      </p:sp>
      <p:sp>
        <p:nvSpPr>
          <p:cNvPr id="1173526" name="Line 22">
            <a:extLst>
              <a:ext uri="{FF2B5EF4-FFF2-40B4-BE49-F238E27FC236}">
                <a16:creationId xmlns:a16="http://schemas.microsoft.com/office/drawing/2014/main" id="{EC9F6220-54CC-6E06-EE8F-8308E567A734}"/>
              </a:ext>
            </a:extLst>
          </p:cNvPr>
          <p:cNvSpPr>
            <a:spLocks noChangeShapeType="1"/>
          </p:cNvSpPr>
          <p:nvPr/>
        </p:nvSpPr>
        <p:spPr bwMode="auto">
          <a:xfrm flipH="1">
            <a:off x="2817813" y="4343400"/>
            <a:ext cx="1066800" cy="22098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73527" name="Line 23">
            <a:extLst>
              <a:ext uri="{FF2B5EF4-FFF2-40B4-BE49-F238E27FC236}">
                <a16:creationId xmlns:a16="http://schemas.microsoft.com/office/drawing/2014/main" id="{4D409504-3B7C-3FDA-1CEC-F3E6F21F08EA}"/>
              </a:ext>
            </a:extLst>
          </p:cNvPr>
          <p:cNvSpPr>
            <a:spLocks noChangeShapeType="1"/>
          </p:cNvSpPr>
          <p:nvPr/>
        </p:nvSpPr>
        <p:spPr bwMode="auto">
          <a:xfrm flipH="1">
            <a:off x="3503613" y="4343400"/>
            <a:ext cx="381000" cy="2286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73528" name="Text Box 24">
            <a:extLst>
              <a:ext uri="{FF2B5EF4-FFF2-40B4-BE49-F238E27FC236}">
                <a16:creationId xmlns:a16="http://schemas.microsoft.com/office/drawing/2014/main" id="{720A3084-6E25-25C5-3DF4-138BE15D2759}"/>
              </a:ext>
            </a:extLst>
          </p:cNvPr>
          <p:cNvSpPr txBox="1">
            <a:spLocks noChangeArrowheads="1"/>
          </p:cNvSpPr>
          <p:nvPr/>
        </p:nvSpPr>
        <p:spPr bwMode="auto">
          <a:xfrm>
            <a:off x="2667001" y="6477000"/>
            <a:ext cx="7360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buClrTx/>
              <a:buSzTx/>
              <a:buFontTx/>
              <a:buNone/>
            </a:pPr>
            <a:r>
              <a:rPr lang="it-IT" altLang="en-CH">
                <a:latin typeface="Arial" panose="020B0604020202020204" pitchFamily="34" charset="0"/>
              </a:rPr>
              <a:t>LLFP</a:t>
            </a:r>
            <a:endParaRPr lang="en-US" altLang="en-CH">
              <a:latin typeface="Arial" panose="020B0604020202020204" pitchFamily="34" charset="0"/>
            </a:endParaRPr>
          </a:p>
        </p:txBody>
      </p:sp>
      <p:sp>
        <p:nvSpPr>
          <p:cNvPr id="1173529" name="Text Box 25">
            <a:extLst>
              <a:ext uri="{FF2B5EF4-FFF2-40B4-BE49-F238E27FC236}">
                <a16:creationId xmlns:a16="http://schemas.microsoft.com/office/drawing/2014/main" id="{55CCA8D6-ABC9-87A7-A82A-C2010208A69C}"/>
              </a:ext>
            </a:extLst>
          </p:cNvPr>
          <p:cNvSpPr txBox="1">
            <a:spLocks noChangeArrowheads="1"/>
          </p:cNvSpPr>
          <p:nvPr/>
        </p:nvSpPr>
        <p:spPr bwMode="auto">
          <a:xfrm>
            <a:off x="9066214" y="5638800"/>
            <a:ext cx="1919287" cy="685800"/>
          </a:xfrm>
          <a:prstGeom prst="rect">
            <a:avLst/>
          </a:prstGeom>
          <a:noFill/>
          <a:ln w="254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0"/>
              </a:spcBef>
              <a:buClrTx/>
              <a:buSzTx/>
              <a:buFontTx/>
              <a:buNone/>
            </a:pPr>
            <a:r>
              <a:rPr lang="it-IT" altLang="en-CH">
                <a:latin typeface="Arial" panose="020B0604020202020204" pitchFamily="34" charset="0"/>
              </a:rPr>
              <a:t>LLFP</a:t>
            </a:r>
          </a:p>
          <a:p>
            <a:pPr algn="ctr">
              <a:spcBef>
                <a:spcPct val="0"/>
              </a:spcBef>
              <a:buClrTx/>
              <a:buSzTx/>
              <a:buFontTx/>
              <a:buNone/>
            </a:pPr>
            <a:r>
              <a:rPr lang="it-IT" altLang="en-CH">
                <a:latin typeface="Arial" panose="020B0604020202020204" pitchFamily="34" charset="0"/>
              </a:rPr>
              <a:t>   76.2 Kg/yr</a:t>
            </a:r>
            <a:endParaRPr lang="en-US" altLang="en-CH">
              <a:latin typeface="Arial" panose="020B0604020202020204" pitchFamily="34" charset="0"/>
            </a:endParaRPr>
          </a:p>
        </p:txBody>
      </p:sp>
      <p:sp>
        <p:nvSpPr>
          <p:cNvPr id="1173530" name="Line 26">
            <a:extLst>
              <a:ext uri="{FF2B5EF4-FFF2-40B4-BE49-F238E27FC236}">
                <a16:creationId xmlns:a16="http://schemas.microsoft.com/office/drawing/2014/main" id="{D0D0F563-6723-CC43-A23C-5B2374D8ACC3}"/>
              </a:ext>
            </a:extLst>
          </p:cNvPr>
          <p:cNvSpPr>
            <a:spLocks noChangeShapeType="1"/>
          </p:cNvSpPr>
          <p:nvPr/>
        </p:nvSpPr>
        <p:spPr bwMode="auto">
          <a:xfrm>
            <a:off x="3046413" y="4343400"/>
            <a:ext cx="9144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73531" name="Line 27">
            <a:extLst>
              <a:ext uri="{FF2B5EF4-FFF2-40B4-BE49-F238E27FC236}">
                <a16:creationId xmlns:a16="http://schemas.microsoft.com/office/drawing/2014/main" id="{6EE2FF18-5421-53C3-414A-1A3CB24D28AE}"/>
              </a:ext>
            </a:extLst>
          </p:cNvPr>
          <p:cNvSpPr>
            <a:spLocks noChangeShapeType="1"/>
          </p:cNvSpPr>
          <p:nvPr/>
        </p:nvSpPr>
        <p:spPr bwMode="auto">
          <a:xfrm flipH="1" flipV="1">
            <a:off x="5486400" y="3581400"/>
            <a:ext cx="762000" cy="7620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73532" name="Line 28">
            <a:extLst>
              <a:ext uri="{FF2B5EF4-FFF2-40B4-BE49-F238E27FC236}">
                <a16:creationId xmlns:a16="http://schemas.microsoft.com/office/drawing/2014/main" id="{BE059C50-8ECC-25A7-B9F0-4BB6FAF37D26}"/>
              </a:ext>
            </a:extLst>
          </p:cNvPr>
          <p:cNvSpPr>
            <a:spLocks noChangeShapeType="1"/>
          </p:cNvSpPr>
          <p:nvPr/>
        </p:nvSpPr>
        <p:spPr bwMode="auto">
          <a:xfrm>
            <a:off x="5410200" y="4343400"/>
            <a:ext cx="914400" cy="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173533" name="Text Box 29">
            <a:extLst>
              <a:ext uri="{FF2B5EF4-FFF2-40B4-BE49-F238E27FC236}">
                <a16:creationId xmlns:a16="http://schemas.microsoft.com/office/drawing/2014/main" id="{FC382CAD-B0FE-7A73-8782-65D32C709A25}"/>
              </a:ext>
            </a:extLst>
          </p:cNvPr>
          <p:cNvSpPr txBox="1">
            <a:spLocks noChangeArrowheads="1"/>
          </p:cNvSpPr>
          <p:nvPr/>
        </p:nvSpPr>
        <p:spPr bwMode="auto">
          <a:xfrm>
            <a:off x="5322888" y="6553200"/>
            <a:ext cx="57261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19075">
              <a:spcBef>
                <a:spcPct val="0"/>
              </a:spcBef>
              <a:defRPr>
                <a:solidFill>
                  <a:schemeClr val="tx1"/>
                </a:solidFill>
                <a:latin typeface="Arial" panose="020B0604020202020204" pitchFamily="34" charset="0"/>
              </a:defRPr>
            </a:lvl1pPr>
            <a:lvl2pPr defTabSz="219075">
              <a:spcBef>
                <a:spcPct val="0"/>
              </a:spcBef>
              <a:defRPr>
                <a:solidFill>
                  <a:schemeClr val="tx1"/>
                </a:solidFill>
                <a:latin typeface="Arial" panose="020B0604020202020204" pitchFamily="34" charset="0"/>
              </a:defRPr>
            </a:lvl2pPr>
            <a:lvl3pPr defTabSz="219075">
              <a:spcBef>
                <a:spcPct val="0"/>
              </a:spcBef>
              <a:defRPr>
                <a:solidFill>
                  <a:schemeClr val="tx1"/>
                </a:solidFill>
                <a:latin typeface="Arial" panose="020B0604020202020204" pitchFamily="34" charset="0"/>
              </a:defRPr>
            </a:lvl3pPr>
            <a:lvl4pPr defTabSz="219075">
              <a:spcBef>
                <a:spcPct val="0"/>
              </a:spcBef>
              <a:defRPr>
                <a:solidFill>
                  <a:schemeClr val="tx1"/>
                </a:solidFill>
                <a:latin typeface="Arial" panose="020B0604020202020204" pitchFamily="34" charset="0"/>
              </a:defRPr>
            </a:lvl4pPr>
            <a:lvl5pPr defTabSz="219075">
              <a:spcBef>
                <a:spcPct val="0"/>
              </a:spcBef>
              <a:defRPr>
                <a:solidFill>
                  <a:schemeClr val="tx1"/>
                </a:solidFill>
                <a:latin typeface="Arial" panose="020B0604020202020204" pitchFamily="34" charset="0"/>
              </a:defRPr>
            </a:lvl5pPr>
            <a:lvl6pPr defTabSz="219075" fontAlgn="base">
              <a:spcBef>
                <a:spcPct val="0"/>
              </a:spcBef>
              <a:spcAft>
                <a:spcPct val="0"/>
              </a:spcAft>
              <a:defRPr>
                <a:solidFill>
                  <a:schemeClr val="tx1"/>
                </a:solidFill>
                <a:latin typeface="Arial" panose="020B0604020202020204" pitchFamily="34" charset="0"/>
              </a:defRPr>
            </a:lvl6pPr>
            <a:lvl7pPr defTabSz="219075" fontAlgn="base">
              <a:spcBef>
                <a:spcPct val="0"/>
              </a:spcBef>
              <a:spcAft>
                <a:spcPct val="0"/>
              </a:spcAft>
              <a:defRPr>
                <a:solidFill>
                  <a:schemeClr val="tx1"/>
                </a:solidFill>
                <a:latin typeface="Arial" panose="020B0604020202020204" pitchFamily="34" charset="0"/>
              </a:defRPr>
            </a:lvl7pPr>
            <a:lvl8pPr defTabSz="219075" fontAlgn="base">
              <a:spcBef>
                <a:spcPct val="0"/>
              </a:spcBef>
              <a:spcAft>
                <a:spcPct val="0"/>
              </a:spcAft>
              <a:defRPr>
                <a:solidFill>
                  <a:schemeClr val="tx1"/>
                </a:solidFill>
                <a:latin typeface="Arial" panose="020B0604020202020204" pitchFamily="34" charset="0"/>
              </a:defRPr>
            </a:lvl8pPr>
            <a:lvl9pPr defTabSz="219075" fontAlgn="base">
              <a:spcBef>
                <a:spcPct val="0"/>
              </a:spcBef>
              <a:spcAft>
                <a:spcPct val="0"/>
              </a:spcAft>
              <a:defRPr>
                <a:solidFill>
                  <a:schemeClr val="tx1"/>
                </a:solidFill>
                <a:latin typeface="Arial" panose="020B0604020202020204" pitchFamily="34" charset="0"/>
              </a:defRPr>
            </a:lvl9pPr>
          </a:lstStyle>
          <a:p>
            <a:pPr eaLnBrk="0" hangingPunct="0">
              <a:buClrTx/>
              <a:buSzTx/>
              <a:buFontTx/>
              <a:buNone/>
            </a:pPr>
            <a:r>
              <a:rPr lang="en-US" altLang="en-CH" sz="1200"/>
              <a:t>source: Actinide and Fission Product Partitioning and Transmutation – NEA (1999)</a:t>
            </a:r>
          </a:p>
        </p:txBody>
      </p:sp>
      <p:sp>
        <p:nvSpPr>
          <p:cNvPr id="2" name="TextBox 1">
            <a:extLst>
              <a:ext uri="{FF2B5EF4-FFF2-40B4-BE49-F238E27FC236}">
                <a16:creationId xmlns:a16="http://schemas.microsoft.com/office/drawing/2014/main" id="{13E60DE2-2F84-A9DE-0382-252B77354EAF}"/>
              </a:ext>
            </a:extLst>
          </p:cNvPr>
          <p:cNvSpPr txBox="1"/>
          <p:nvPr/>
        </p:nvSpPr>
        <p:spPr>
          <a:xfrm>
            <a:off x="450000" y="198000"/>
            <a:ext cx="11382305" cy="1248175"/>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normAutofit/>
          </a:bodyPr>
          <a:lstStyle/>
          <a:p>
            <a:r>
              <a:rPr lang="en-US" sz="4400" dirty="0">
                <a:solidFill>
                  <a:srgbClr val="1A63A0"/>
                </a:solidFill>
                <a:effectLst>
                  <a:outerShdw blurRad="50800" dist="38100" dir="2700000" algn="tl" rotWithShape="0">
                    <a:prstClr val="black">
                      <a:alpha val="40000"/>
                    </a:prstClr>
                  </a:outerShdw>
                </a:effectLst>
                <a:latin typeface="Roboto" panose="02000000000000000000" pitchFamily="2" charset="0"/>
              </a:rPr>
              <a:t>Nuclear waste: TRU                       </a:t>
            </a:r>
            <a:r>
              <a:rPr lang="en-US" sz="3200" dirty="0"/>
              <a:t>1000 MWe  LWR</a:t>
            </a:r>
            <a:endParaRPr lang="en-GB" sz="3200" dirty="0"/>
          </a:p>
        </p:txBody>
      </p:sp>
    </p:spTree>
    <p:extLst>
      <p:ext uri="{BB962C8B-B14F-4D97-AF65-F5344CB8AC3E}">
        <p14:creationId xmlns:p14="http://schemas.microsoft.com/office/powerpoint/2010/main" val="34928993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8" fill="hold" nodeType="afterEffect">
                                  <p:stCondLst>
                                    <p:cond delay="0"/>
                                  </p:stCondLst>
                                  <p:childTnLst>
                                    <p:set>
                                      <p:cBhvr>
                                        <p:cTn id="6" dur="1" fill="hold">
                                          <p:stCondLst>
                                            <p:cond delay="0"/>
                                          </p:stCondLst>
                                        </p:cTn>
                                        <p:tgtEl>
                                          <p:spTgt spid="1173532"/>
                                        </p:tgtEl>
                                        <p:attrNameLst>
                                          <p:attrName>style.visibility</p:attrName>
                                        </p:attrNameLst>
                                      </p:cBhvr>
                                      <p:to>
                                        <p:strVal val="visible"/>
                                      </p:to>
                                    </p:set>
                                    <p:anim calcmode="lin" valueType="num">
                                      <p:cBhvr>
                                        <p:cTn id="7" dur="200" fill="hold"/>
                                        <p:tgtEl>
                                          <p:spTgt spid="1173532"/>
                                        </p:tgtEl>
                                        <p:attrNameLst>
                                          <p:attrName>ppt_x</p:attrName>
                                        </p:attrNameLst>
                                      </p:cBhvr>
                                      <p:tavLst>
                                        <p:tav tm="0">
                                          <p:val>
                                            <p:strVal val="#ppt_x-#ppt_w/2"/>
                                          </p:val>
                                        </p:tav>
                                        <p:tav tm="100000">
                                          <p:val>
                                            <p:strVal val="#ppt_x"/>
                                          </p:val>
                                        </p:tav>
                                      </p:tavLst>
                                    </p:anim>
                                    <p:anim calcmode="lin" valueType="num">
                                      <p:cBhvr>
                                        <p:cTn id="8" dur="200" fill="hold"/>
                                        <p:tgtEl>
                                          <p:spTgt spid="1173532"/>
                                        </p:tgtEl>
                                        <p:attrNameLst>
                                          <p:attrName>ppt_y</p:attrName>
                                        </p:attrNameLst>
                                      </p:cBhvr>
                                      <p:tavLst>
                                        <p:tav tm="0">
                                          <p:val>
                                            <p:strVal val="#ppt_y"/>
                                          </p:val>
                                        </p:tav>
                                        <p:tav tm="100000">
                                          <p:val>
                                            <p:strVal val="#ppt_y"/>
                                          </p:val>
                                        </p:tav>
                                      </p:tavLst>
                                    </p:anim>
                                    <p:anim calcmode="lin" valueType="num">
                                      <p:cBhvr>
                                        <p:cTn id="9" dur="200" fill="hold"/>
                                        <p:tgtEl>
                                          <p:spTgt spid="1173532"/>
                                        </p:tgtEl>
                                        <p:attrNameLst>
                                          <p:attrName>ppt_w</p:attrName>
                                        </p:attrNameLst>
                                      </p:cBhvr>
                                      <p:tavLst>
                                        <p:tav tm="0">
                                          <p:val>
                                            <p:fltVal val="0"/>
                                          </p:val>
                                        </p:tav>
                                        <p:tav tm="100000">
                                          <p:val>
                                            <p:strVal val="#ppt_w"/>
                                          </p:val>
                                        </p:tav>
                                      </p:tavLst>
                                    </p:anim>
                                    <p:anim calcmode="lin" valueType="num">
                                      <p:cBhvr>
                                        <p:cTn id="10" dur="200" fill="hold"/>
                                        <p:tgtEl>
                                          <p:spTgt spid="1173532"/>
                                        </p:tgtEl>
                                        <p:attrNameLst>
                                          <p:attrName>ppt_h</p:attrName>
                                        </p:attrNameLst>
                                      </p:cBhvr>
                                      <p:tavLst>
                                        <p:tav tm="0">
                                          <p:val>
                                            <p:strVal val="#ppt_h"/>
                                          </p:val>
                                        </p:tav>
                                        <p:tav tm="100000">
                                          <p:val>
                                            <p:strVal val="#ppt_h"/>
                                          </p:val>
                                        </p:tav>
                                      </p:tavLst>
                                    </p:anim>
                                  </p:childTnLst>
                                </p:cTn>
                              </p:par>
                            </p:childTnLst>
                          </p:cTn>
                        </p:par>
                        <p:par>
                          <p:cTn id="11" fill="hold" nodeType="afterGroup">
                            <p:stCondLst>
                              <p:cond delay="200"/>
                            </p:stCondLst>
                            <p:childTnLst>
                              <p:par>
                                <p:cTn id="12" presetID="23" presetClass="entr" presetSubtype="16" fill="hold" nodeType="afterEffect">
                                  <p:stCondLst>
                                    <p:cond delay="0"/>
                                  </p:stCondLst>
                                  <p:childTnLst>
                                    <p:set>
                                      <p:cBhvr>
                                        <p:cTn id="13" dur="1" fill="hold">
                                          <p:stCondLst>
                                            <p:cond delay="0"/>
                                          </p:stCondLst>
                                        </p:cTn>
                                        <p:tgtEl>
                                          <p:spTgt spid="1173531"/>
                                        </p:tgtEl>
                                        <p:attrNameLst>
                                          <p:attrName>style.visibility</p:attrName>
                                        </p:attrNameLst>
                                      </p:cBhvr>
                                      <p:to>
                                        <p:strVal val="visible"/>
                                      </p:to>
                                    </p:set>
                                    <p:anim calcmode="lin" valueType="num">
                                      <p:cBhvr>
                                        <p:cTn id="14" dur="200" fill="hold"/>
                                        <p:tgtEl>
                                          <p:spTgt spid="1173531"/>
                                        </p:tgtEl>
                                        <p:attrNameLst>
                                          <p:attrName>ppt_w</p:attrName>
                                        </p:attrNameLst>
                                      </p:cBhvr>
                                      <p:tavLst>
                                        <p:tav tm="0">
                                          <p:val>
                                            <p:fltVal val="0"/>
                                          </p:val>
                                        </p:tav>
                                        <p:tav tm="100000">
                                          <p:val>
                                            <p:strVal val="#ppt_w"/>
                                          </p:val>
                                        </p:tav>
                                      </p:tavLst>
                                    </p:anim>
                                    <p:anim calcmode="lin" valueType="num">
                                      <p:cBhvr>
                                        <p:cTn id="15" dur="200" fill="hold"/>
                                        <p:tgtEl>
                                          <p:spTgt spid="1173531"/>
                                        </p:tgtEl>
                                        <p:attrNameLst>
                                          <p:attrName>ppt_h</p:attrName>
                                        </p:attrNameLst>
                                      </p:cBhvr>
                                      <p:tavLst>
                                        <p:tav tm="0">
                                          <p:val>
                                            <p:fltVal val="0"/>
                                          </p:val>
                                        </p:tav>
                                        <p:tav tm="100000">
                                          <p:val>
                                            <p:strVal val="#ppt_h"/>
                                          </p:val>
                                        </p:tav>
                                      </p:tavLst>
                                    </p:anim>
                                  </p:childTnLst>
                                </p:cTn>
                              </p:par>
                            </p:childTnLst>
                          </p:cTn>
                        </p:par>
                        <p:par>
                          <p:cTn id="16" fill="hold" nodeType="afterGroup">
                            <p:stCondLst>
                              <p:cond delay="400"/>
                            </p:stCondLst>
                            <p:childTnLst>
                              <p:par>
                                <p:cTn id="17" presetID="23" presetClass="entr" presetSubtype="16" fill="hold" nodeType="afterEffect">
                                  <p:stCondLst>
                                    <p:cond delay="0"/>
                                  </p:stCondLst>
                                  <p:childTnLst>
                                    <p:set>
                                      <p:cBhvr>
                                        <p:cTn id="18" dur="1" fill="hold">
                                          <p:stCondLst>
                                            <p:cond delay="0"/>
                                          </p:stCondLst>
                                        </p:cTn>
                                        <p:tgtEl>
                                          <p:spTgt spid="1173508"/>
                                        </p:tgtEl>
                                        <p:attrNameLst>
                                          <p:attrName>style.visibility</p:attrName>
                                        </p:attrNameLst>
                                      </p:cBhvr>
                                      <p:to>
                                        <p:strVal val="visible"/>
                                      </p:to>
                                    </p:set>
                                    <p:anim calcmode="lin" valueType="num">
                                      <p:cBhvr>
                                        <p:cTn id="19" dur="200" fill="hold"/>
                                        <p:tgtEl>
                                          <p:spTgt spid="1173508"/>
                                        </p:tgtEl>
                                        <p:attrNameLst>
                                          <p:attrName>ppt_w</p:attrName>
                                        </p:attrNameLst>
                                      </p:cBhvr>
                                      <p:tavLst>
                                        <p:tav tm="0">
                                          <p:val>
                                            <p:fltVal val="0"/>
                                          </p:val>
                                        </p:tav>
                                        <p:tav tm="100000">
                                          <p:val>
                                            <p:strVal val="#ppt_w"/>
                                          </p:val>
                                        </p:tav>
                                      </p:tavLst>
                                    </p:anim>
                                    <p:anim calcmode="lin" valueType="num">
                                      <p:cBhvr>
                                        <p:cTn id="20" dur="200" fill="hold"/>
                                        <p:tgtEl>
                                          <p:spTgt spid="1173508"/>
                                        </p:tgtEl>
                                        <p:attrNameLst>
                                          <p:attrName>ppt_h</p:attrName>
                                        </p:attrNameLst>
                                      </p:cBhvr>
                                      <p:tavLst>
                                        <p:tav tm="0">
                                          <p:val>
                                            <p:fltVal val="0"/>
                                          </p:val>
                                        </p:tav>
                                        <p:tav tm="100000">
                                          <p:val>
                                            <p:strVal val="#ppt_h"/>
                                          </p:val>
                                        </p:tav>
                                      </p:tavLst>
                                    </p:anim>
                                  </p:childTnLst>
                                </p:cTn>
                              </p:par>
                            </p:childTnLst>
                          </p:cTn>
                        </p:par>
                        <p:par>
                          <p:cTn id="21" fill="hold" nodeType="afterGroup">
                            <p:stCondLst>
                              <p:cond delay="600"/>
                            </p:stCondLst>
                            <p:childTnLst>
                              <p:par>
                                <p:cTn id="22" presetID="23" presetClass="entr" presetSubtype="16" fill="hold" nodeType="afterEffect">
                                  <p:stCondLst>
                                    <p:cond delay="0"/>
                                  </p:stCondLst>
                                  <p:childTnLst>
                                    <p:set>
                                      <p:cBhvr>
                                        <p:cTn id="23" dur="1" fill="hold">
                                          <p:stCondLst>
                                            <p:cond delay="0"/>
                                          </p:stCondLst>
                                        </p:cTn>
                                        <p:tgtEl>
                                          <p:spTgt spid="1173507"/>
                                        </p:tgtEl>
                                        <p:attrNameLst>
                                          <p:attrName>style.visibility</p:attrName>
                                        </p:attrNameLst>
                                      </p:cBhvr>
                                      <p:to>
                                        <p:strVal val="visible"/>
                                      </p:to>
                                    </p:set>
                                    <p:anim calcmode="lin" valueType="num">
                                      <p:cBhvr>
                                        <p:cTn id="24" dur="200" fill="hold"/>
                                        <p:tgtEl>
                                          <p:spTgt spid="1173507"/>
                                        </p:tgtEl>
                                        <p:attrNameLst>
                                          <p:attrName>ppt_w</p:attrName>
                                        </p:attrNameLst>
                                      </p:cBhvr>
                                      <p:tavLst>
                                        <p:tav tm="0">
                                          <p:val>
                                            <p:fltVal val="0"/>
                                          </p:val>
                                        </p:tav>
                                        <p:tav tm="100000">
                                          <p:val>
                                            <p:strVal val="#ppt_w"/>
                                          </p:val>
                                        </p:tav>
                                      </p:tavLst>
                                    </p:anim>
                                    <p:anim calcmode="lin" valueType="num">
                                      <p:cBhvr>
                                        <p:cTn id="25" dur="200" fill="hold"/>
                                        <p:tgtEl>
                                          <p:spTgt spid="1173507"/>
                                        </p:tgtEl>
                                        <p:attrNameLst>
                                          <p:attrName>ppt_h</p:attrName>
                                        </p:attrNameLst>
                                      </p:cBhvr>
                                      <p:tavLst>
                                        <p:tav tm="0">
                                          <p:val>
                                            <p:fltVal val="0"/>
                                          </p:val>
                                        </p:tav>
                                        <p:tav tm="100000">
                                          <p:val>
                                            <p:strVal val="#ppt_h"/>
                                          </p:val>
                                        </p:tav>
                                      </p:tavLst>
                                    </p:anim>
                                  </p:childTnLst>
                                </p:cTn>
                              </p:par>
                            </p:childTnLst>
                          </p:cTn>
                        </p:par>
                        <p:par>
                          <p:cTn id="26" fill="hold" nodeType="afterGroup">
                            <p:stCondLst>
                              <p:cond delay="800"/>
                            </p:stCondLst>
                            <p:childTnLst>
                              <p:par>
                                <p:cTn id="27" presetID="2" presetClass="entr" presetSubtype="2" fill="hold" nodeType="afterEffect">
                                  <p:stCondLst>
                                    <p:cond delay="0"/>
                                  </p:stCondLst>
                                  <p:childTnLst>
                                    <p:set>
                                      <p:cBhvr>
                                        <p:cTn id="28" dur="1" fill="hold">
                                          <p:stCondLst>
                                            <p:cond delay="0"/>
                                          </p:stCondLst>
                                        </p:cTn>
                                        <p:tgtEl>
                                          <p:spTgt spid="1173510"/>
                                        </p:tgtEl>
                                        <p:attrNameLst>
                                          <p:attrName>style.visibility</p:attrName>
                                        </p:attrNameLst>
                                      </p:cBhvr>
                                      <p:to>
                                        <p:strVal val="visible"/>
                                      </p:to>
                                    </p:set>
                                    <p:anim calcmode="lin" valueType="num">
                                      <p:cBhvr additive="base">
                                        <p:cTn id="29" dur="200" fill="hold"/>
                                        <p:tgtEl>
                                          <p:spTgt spid="1173510"/>
                                        </p:tgtEl>
                                        <p:attrNameLst>
                                          <p:attrName>ppt_x</p:attrName>
                                        </p:attrNameLst>
                                      </p:cBhvr>
                                      <p:tavLst>
                                        <p:tav tm="0">
                                          <p:val>
                                            <p:strVal val="1+#ppt_w/2"/>
                                          </p:val>
                                        </p:tav>
                                        <p:tav tm="100000">
                                          <p:val>
                                            <p:strVal val="#ppt_x"/>
                                          </p:val>
                                        </p:tav>
                                      </p:tavLst>
                                    </p:anim>
                                    <p:anim calcmode="lin" valueType="num">
                                      <p:cBhvr additive="base">
                                        <p:cTn id="30" dur="200" fill="hold"/>
                                        <p:tgtEl>
                                          <p:spTgt spid="1173510"/>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1000"/>
                            </p:stCondLst>
                            <p:childTnLst>
                              <p:par>
                                <p:cTn id="32" presetID="17" presetClass="entr" presetSubtype="8" fill="hold" nodeType="afterEffect">
                                  <p:stCondLst>
                                    <p:cond delay="0"/>
                                  </p:stCondLst>
                                  <p:childTnLst>
                                    <p:set>
                                      <p:cBhvr>
                                        <p:cTn id="33" dur="1" fill="hold">
                                          <p:stCondLst>
                                            <p:cond delay="0"/>
                                          </p:stCondLst>
                                        </p:cTn>
                                        <p:tgtEl>
                                          <p:spTgt spid="1173517"/>
                                        </p:tgtEl>
                                        <p:attrNameLst>
                                          <p:attrName>style.visibility</p:attrName>
                                        </p:attrNameLst>
                                      </p:cBhvr>
                                      <p:to>
                                        <p:strVal val="visible"/>
                                      </p:to>
                                    </p:set>
                                    <p:anim calcmode="lin" valueType="num">
                                      <p:cBhvr>
                                        <p:cTn id="34" dur="200" fill="hold"/>
                                        <p:tgtEl>
                                          <p:spTgt spid="1173517"/>
                                        </p:tgtEl>
                                        <p:attrNameLst>
                                          <p:attrName>ppt_x</p:attrName>
                                        </p:attrNameLst>
                                      </p:cBhvr>
                                      <p:tavLst>
                                        <p:tav tm="0">
                                          <p:val>
                                            <p:strVal val="#ppt_x-#ppt_w/2"/>
                                          </p:val>
                                        </p:tav>
                                        <p:tav tm="100000">
                                          <p:val>
                                            <p:strVal val="#ppt_x"/>
                                          </p:val>
                                        </p:tav>
                                      </p:tavLst>
                                    </p:anim>
                                    <p:anim calcmode="lin" valueType="num">
                                      <p:cBhvr>
                                        <p:cTn id="35" dur="200" fill="hold"/>
                                        <p:tgtEl>
                                          <p:spTgt spid="1173517"/>
                                        </p:tgtEl>
                                        <p:attrNameLst>
                                          <p:attrName>ppt_y</p:attrName>
                                        </p:attrNameLst>
                                      </p:cBhvr>
                                      <p:tavLst>
                                        <p:tav tm="0">
                                          <p:val>
                                            <p:strVal val="#ppt_y"/>
                                          </p:val>
                                        </p:tav>
                                        <p:tav tm="100000">
                                          <p:val>
                                            <p:strVal val="#ppt_y"/>
                                          </p:val>
                                        </p:tav>
                                      </p:tavLst>
                                    </p:anim>
                                    <p:anim calcmode="lin" valueType="num">
                                      <p:cBhvr>
                                        <p:cTn id="36" dur="200" fill="hold"/>
                                        <p:tgtEl>
                                          <p:spTgt spid="1173517"/>
                                        </p:tgtEl>
                                        <p:attrNameLst>
                                          <p:attrName>ppt_w</p:attrName>
                                        </p:attrNameLst>
                                      </p:cBhvr>
                                      <p:tavLst>
                                        <p:tav tm="0">
                                          <p:val>
                                            <p:fltVal val="0"/>
                                          </p:val>
                                        </p:tav>
                                        <p:tav tm="100000">
                                          <p:val>
                                            <p:strVal val="#ppt_w"/>
                                          </p:val>
                                        </p:tav>
                                      </p:tavLst>
                                    </p:anim>
                                    <p:anim calcmode="lin" valueType="num">
                                      <p:cBhvr>
                                        <p:cTn id="37" dur="200" fill="hold"/>
                                        <p:tgtEl>
                                          <p:spTgt spid="1173517"/>
                                        </p:tgtEl>
                                        <p:attrNameLst>
                                          <p:attrName>ppt_h</p:attrName>
                                        </p:attrNameLst>
                                      </p:cBhvr>
                                      <p:tavLst>
                                        <p:tav tm="0">
                                          <p:val>
                                            <p:strVal val="#ppt_h"/>
                                          </p:val>
                                        </p:tav>
                                        <p:tav tm="100000">
                                          <p:val>
                                            <p:strVal val="#ppt_h"/>
                                          </p:val>
                                        </p:tav>
                                      </p:tavLst>
                                    </p:anim>
                                  </p:childTnLst>
                                </p:cTn>
                              </p:par>
                            </p:childTnLst>
                          </p:cTn>
                        </p:par>
                        <p:par>
                          <p:cTn id="38" fill="hold" nodeType="afterGroup">
                            <p:stCondLst>
                              <p:cond delay="1200"/>
                            </p:stCondLst>
                            <p:childTnLst>
                              <p:par>
                                <p:cTn id="39" presetID="17" presetClass="entr" presetSubtype="8" fill="hold" nodeType="afterEffect">
                                  <p:stCondLst>
                                    <p:cond delay="0"/>
                                  </p:stCondLst>
                                  <p:childTnLst>
                                    <p:set>
                                      <p:cBhvr>
                                        <p:cTn id="40" dur="1" fill="hold">
                                          <p:stCondLst>
                                            <p:cond delay="0"/>
                                          </p:stCondLst>
                                        </p:cTn>
                                        <p:tgtEl>
                                          <p:spTgt spid="1173513"/>
                                        </p:tgtEl>
                                        <p:attrNameLst>
                                          <p:attrName>style.visibility</p:attrName>
                                        </p:attrNameLst>
                                      </p:cBhvr>
                                      <p:to>
                                        <p:strVal val="visible"/>
                                      </p:to>
                                    </p:set>
                                    <p:anim calcmode="lin" valueType="num">
                                      <p:cBhvr>
                                        <p:cTn id="41" dur="200" fill="hold"/>
                                        <p:tgtEl>
                                          <p:spTgt spid="1173513"/>
                                        </p:tgtEl>
                                        <p:attrNameLst>
                                          <p:attrName>ppt_x</p:attrName>
                                        </p:attrNameLst>
                                      </p:cBhvr>
                                      <p:tavLst>
                                        <p:tav tm="0">
                                          <p:val>
                                            <p:strVal val="#ppt_x-#ppt_w/2"/>
                                          </p:val>
                                        </p:tav>
                                        <p:tav tm="100000">
                                          <p:val>
                                            <p:strVal val="#ppt_x"/>
                                          </p:val>
                                        </p:tav>
                                      </p:tavLst>
                                    </p:anim>
                                    <p:anim calcmode="lin" valueType="num">
                                      <p:cBhvr>
                                        <p:cTn id="42" dur="200" fill="hold"/>
                                        <p:tgtEl>
                                          <p:spTgt spid="1173513"/>
                                        </p:tgtEl>
                                        <p:attrNameLst>
                                          <p:attrName>ppt_y</p:attrName>
                                        </p:attrNameLst>
                                      </p:cBhvr>
                                      <p:tavLst>
                                        <p:tav tm="0">
                                          <p:val>
                                            <p:strVal val="#ppt_y"/>
                                          </p:val>
                                        </p:tav>
                                        <p:tav tm="100000">
                                          <p:val>
                                            <p:strVal val="#ppt_y"/>
                                          </p:val>
                                        </p:tav>
                                      </p:tavLst>
                                    </p:anim>
                                    <p:anim calcmode="lin" valueType="num">
                                      <p:cBhvr>
                                        <p:cTn id="43" dur="200" fill="hold"/>
                                        <p:tgtEl>
                                          <p:spTgt spid="1173513"/>
                                        </p:tgtEl>
                                        <p:attrNameLst>
                                          <p:attrName>ppt_w</p:attrName>
                                        </p:attrNameLst>
                                      </p:cBhvr>
                                      <p:tavLst>
                                        <p:tav tm="0">
                                          <p:val>
                                            <p:fltVal val="0"/>
                                          </p:val>
                                        </p:tav>
                                        <p:tav tm="100000">
                                          <p:val>
                                            <p:strVal val="#ppt_w"/>
                                          </p:val>
                                        </p:tav>
                                      </p:tavLst>
                                    </p:anim>
                                    <p:anim calcmode="lin" valueType="num">
                                      <p:cBhvr>
                                        <p:cTn id="44" dur="200" fill="hold"/>
                                        <p:tgtEl>
                                          <p:spTgt spid="1173513"/>
                                        </p:tgtEl>
                                        <p:attrNameLst>
                                          <p:attrName>ppt_h</p:attrName>
                                        </p:attrNameLst>
                                      </p:cBhvr>
                                      <p:tavLst>
                                        <p:tav tm="0">
                                          <p:val>
                                            <p:strVal val="#ppt_h"/>
                                          </p:val>
                                        </p:tav>
                                        <p:tav tm="100000">
                                          <p:val>
                                            <p:strVal val="#ppt_h"/>
                                          </p:val>
                                        </p:tav>
                                      </p:tavLst>
                                    </p:anim>
                                  </p:childTnLst>
                                </p:cTn>
                              </p:par>
                            </p:childTnLst>
                          </p:cTn>
                        </p:par>
                        <p:par>
                          <p:cTn id="45" fill="hold" nodeType="afterGroup">
                            <p:stCondLst>
                              <p:cond delay="1400"/>
                            </p:stCondLst>
                            <p:childTnLst>
                              <p:par>
                                <p:cTn id="46" presetID="23" presetClass="entr" presetSubtype="16" fill="hold" nodeType="afterEffect">
                                  <p:stCondLst>
                                    <p:cond delay="0"/>
                                  </p:stCondLst>
                                  <p:childTnLst>
                                    <p:set>
                                      <p:cBhvr>
                                        <p:cTn id="47" dur="1" fill="hold">
                                          <p:stCondLst>
                                            <p:cond delay="0"/>
                                          </p:stCondLst>
                                        </p:cTn>
                                        <p:tgtEl>
                                          <p:spTgt spid="1173519"/>
                                        </p:tgtEl>
                                        <p:attrNameLst>
                                          <p:attrName>style.visibility</p:attrName>
                                        </p:attrNameLst>
                                      </p:cBhvr>
                                      <p:to>
                                        <p:strVal val="visible"/>
                                      </p:to>
                                    </p:set>
                                    <p:anim calcmode="lin" valueType="num">
                                      <p:cBhvr>
                                        <p:cTn id="48" dur="200" fill="hold"/>
                                        <p:tgtEl>
                                          <p:spTgt spid="1173519"/>
                                        </p:tgtEl>
                                        <p:attrNameLst>
                                          <p:attrName>ppt_w</p:attrName>
                                        </p:attrNameLst>
                                      </p:cBhvr>
                                      <p:tavLst>
                                        <p:tav tm="0">
                                          <p:val>
                                            <p:fltVal val="0"/>
                                          </p:val>
                                        </p:tav>
                                        <p:tav tm="100000">
                                          <p:val>
                                            <p:strVal val="#ppt_w"/>
                                          </p:val>
                                        </p:tav>
                                      </p:tavLst>
                                    </p:anim>
                                    <p:anim calcmode="lin" valueType="num">
                                      <p:cBhvr>
                                        <p:cTn id="49" dur="200" fill="hold"/>
                                        <p:tgtEl>
                                          <p:spTgt spid="1173519"/>
                                        </p:tgtEl>
                                        <p:attrNameLst>
                                          <p:attrName>ppt_h</p:attrName>
                                        </p:attrNameLst>
                                      </p:cBhvr>
                                      <p:tavLst>
                                        <p:tav tm="0">
                                          <p:val>
                                            <p:fltVal val="0"/>
                                          </p:val>
                                        </p:tav>
                                        <p:tav tm="100000">
                                          <p:val>
                                            <p:strVal val="#ppt_h"/>
                                          </p:val>
                                        </p:tav>
                                      </p:tavLst>
                                    </p:anim>
                                  </p:childTnLst>
                                </p:cTn>
                              </p:par>
                            </p:childTnLst>
                          </p:cTn>
                        </p:par>
                        <p:par>
                          <p:cTn id="50" fill="hold" nodeType="afterGroup">
                            <p:stCondLst>
                              <p:cond delay="1600"/>
                            </p:stCondLst>
                            <p:childTnLst>
                              <p:par>
                                <p:cTn id="51" presetID="23" presetClass="entr" presetSubtype="16" fill="hold" nodeType="afterEffect">
                                  <p:stCondLst>
                                    <p:cond delay="0"/>
                                  </p:stCondLst>
                                  <p:childTnLst>
                                    <p:set>
                                      <p:cBhvr>
                                        <p:cTn id="52" dur="1" fill="hold">
                                          <p:stCondLst>
                                            <p:cond delay="0"/>
                                          </p:stCondLst>
                                        </p:cTn>
                                        <p:tgtEl>
                                          <p:spTgt spid="1173518"/>
                                        </p:tgtEl>
                                        <p:attrNameLst>
                                          <p:attrName>style.visibility</p:attrName>
                                        </p:attrNameLst>
                                      </p:cBhvr>
                                      <p:to>
                                        <p:strVal val="visible"/>
                                      </p:to>
                                    </p:set>
                                    <p:anim calcmode="lin" valueType="num">
                                      <p:cBhvr>
                                        <p:cTn id="53" dur="200" fill="hold"/>
                                        <p:tgtEl>
                                          <p:spTgt spid="1173518"/>
                                        </p:tgtEl>
                                        <p:attrNameLst>
                                          <p:attrName>ppt_w</p:attrName>
                                        </p:attrNameLst>
                                      </p:cBhvr>
                                      <p:tavLst>
                                        <p:tav tm="0">
                                          <p:val>
                                            <p:fltVal val="0"/>
                                          </p:val>
                                        </p:tav>
                                        <p:tav tm="100000">
                                          <p:val>
                                            <p:strVal val="#ppt_w"/>
                                          </p:val>
                                        </p:tav>
                                      </p:tavLst>
                                    </p:anim>
                                    <p:anim calcmode="lin" valueType="num">
                                      <p:cBhvr>
                                        <p:cTn id="54" dur="200" fill="hold"/>
                                        <p:tgtEl>
                                          <p:spTgt spid="1173518"/>
                                        </p:tgtEl>
                                        <p:attrNameLst>
                                          <p:attrName>ppt_h</p:attrName>
                                        </p:attrNameLst>
                                      </p:cBhvr>
                                      <p:tavLst>
                                        <p:tav tm="0">
                                          <p:val>
                                            <p:fltVal val="0"/>
                                          </p:val>
                                        </p:tav>
                                        <p:tav tm="100000">
                                          <p:val>
                                            <p:strVal val="#ppt_h"/>
                                          </p:val>
                                        </p:tav>
                                      </p:tavLst>
                                    </p:anim>
                                  </p:childTnLst>
                                </p:cTn>
                              </p:par>
                            </p:childTnLst>
                          </p:cTn>
                        </p:par>
                        <p:par>
                          <p:cTn id="55" fill="hold" nodeType="afterGroup">
                            <p:stCondLst>
                              <p:cond delay="1800"/>
                            </p:stCondLst>
                            <p:childTnLst>
                              <p:par>
                                <p:cTn id="56" presetID="2" presetClass="entr" presetSubtype="2" fill="hold" nodeType="afterEffect">
                                  <p:stCondLst>
                                    <p:cond delay="0"/>
                                  </p:stCondLst>
                                  <p:childTnLst>
                                    <p:set>
                                      <p:cBhvr>
                                        <p:cTn id="57" dur="1" fill="hold">
                                          <p:stCondLst>
                                            <p:cond delay="0"/>
                                          </p:stCondLst>
                                        </p:cTn>
                                        <p:tgtEl>
                                          <p:spTgt spid="1173514"/>
                                        </p:tgtEl>
                                        <p:attrNameLst>
                                          <p:attrName>style.visibility</p:attrName>
                                        </p:attrNameLst>
                                      </p:cBhvr>
                                      <p:to>
                                        <p:strVal val="visible"/>
                                      </p:to>
                                    </p:set>
                                    <p:anim calcmode="lin" valueType="num">
                                      <p:cBhvr additive="base">
                                        <p:cTn id="58" dur="200" fill="hold"/>
                                        <p:tgtEl>
                                          <p:spTgt spid="1173514"/>
                                        </p:tgtEl>
                                        <p:attrNameLst>
                                          <p:attrName>ppt_x</p:attrName>
                                        </p:attrNameLst>
                                      </p:cBhvr>
                                      <p:tavLst>
                                        <p:tav tm="0">
                                          <p:val>
                                            <p:strVal val="1+#ppt_w/2"/>
                                          </p:val>
                                        </p:tav>
                                        <p:tav tm="100000">
                                          <p:val>
                                            <p:strVal val="#ppt_x"/>
                                          </p:val>
                                        </p:tav>
                                      </p:tavLst>
                                    </p:anim>
                                    <p:anim calcmode="lin" valueType="num">
                                      <p:cBhvr additive="base">
                                        <p:cTn id="59" dur="200" fill="hold"/>
                                        <p:tgtEl>
                                          <p:spTgt spid="1173514"/>
                                        </p:tgtEl>
                                        <p:attrNameLst>
                                          <p:attrName>ppt_y</p:attrName>
                                        </p:attrNameLst>
                                      </p:cBhvr>
                                      <p:tavLst>
                                        <p:tav tm="0">
                                          <p:val>
                                            <p:strVal val="#ppt_y"/>
                                          </p:val>
                                        </p:tav>
                                        <p:tav tm="100000">
                                          <p:val>
                                            <p:strVal val="#ppt_y"/>
                                          </p:val>
                                        </p:tav>
                                      </p:tavLst>
                                    </p:anim>
                                  </p:childTnLst>
                                </p:cTn>
                              </p:par>
                            </p:childTnLst>
                          </p:cTn>
                        </p:par>
                        <p:par>
                          <p:cTn id="60" fill="hold" nodeType="afterGroup">
                            <p:stCondLst>
                              <p:cond delay="2000"/>
                            </p:stCondLst>
                            <p:childTnLst>
                              <p:par>
                                <p:cTn id="61" presetID="23" presetClass="entr" presetSubtype="16" fill="hold" nodeType="afterEffect">
                                  <p:stCondLst>
                                    <p:cond delay="0"/>
                                  </p:stCondLst>
                                  <p:childTnLst>
                                    <p:set>
                                      <p:cBhvr>
                                        <p:cTn id="62" dur="1" fill="hold">
                                          <p:stCondLst>
                                            <p:cond delay="0"/>
                                          </p:stCondLst>
                                        </p:cTn>
                                        <p:tgtEl>
                                          <p:spTgt spid="1173520"/>
                                        </p:tgtEl>
                                        <p:attrNameLst>
                                          <p:attrName>style.visibility</p:attrName>
                                        </p:attrNameLst>
                                      </p:cBhvr>
                                      <p:to>
                                        <p:strVal val="visible"/>
                                      </p:to>
                                    </p:set>
                                    <p:anim calcmode="lin" valueType="num">
                                      <p:cBhvr>
                                        <p:cTn id="63" dur="200" fill="hold"/>
                                        <p:tgtEl>
                                          <p:spTgt spid="1173520"/>
                                        </p:tgtEl>
                                        <p:attrNameLst>
                                          <p:attrName>ppt_w</p:attrName>
                                        </p:attrNameLst>
                                      </p:cBhvr>
                                      <p:tavLst>
                                        <p:tav tm="0">
                                          <p:val>
                                            <p:fltVal val="0"/>
                                          </p:val>
                                        </p:tav>
                                        <p:tav tm="100000">
                                          <p:val>
                                            <p:strVal val="#ppt_w"/>
                                          </p:val>
                                        </p:tav>
                                      </p:tavLst>
                                    </p:anim>
                                    <p:anim calcmode="lin" valueType="num">
                                      <p:cBhvr>
                                        <p:cTn id="64" dur="200" fill="hold"/>
                                        <p:tgtEl>
                                          <p:spTgt spid="1173520"/>
                                        </p:tgtEl>
                                        <p:attrNameLst>
                                          <p:attrName>ppt_h</p:attrName>
                                        </p:attrNameLst>
                                      </p:cBhvr>
                                      <p:tavLst>
                                        <p:tav tm="0">
                                          <p:val>
                                            <p:fltVal val="0"/>
                                          </p:val>
                                        </p:tav>
                                        <p:tav tm="100000">
                                          <p:val>
                                            <p:strVal val="#ppt_h"/>
                                          </p:val>
                                        </p:tav>
                                      </p:tavLst>
                                    </p:anim>
                                  </p:childTnLst>
                                </p:cTn>
                              </p:par>
                            </p:childTnLst>
                          </p:cTn>
                        </p:par>
                        <p:par>
                          <p:cTn id="65" fill="hold" nodeType="afterGroup">
                            <p:stCondLst>
                              <p:cond delay="2200"/>
                            </p:stCondLst>
                            <p:childTnLst>
                              <p:par>
                                <p:cTn id="66" presetID="23" presetClass="entr" presetSubtype="16" fill="hold" nodeType="afterEffect">
                                  <p:stCondLst>
                                    <p:cond delay="0"/>
                                  </p:stCondLst>
                                  <p:childTnLst>
                                    <p:set>
                                      <p:cBhvr>
                                        <p:cTn id="67" dur="1" fill="hold">
                                          <p:stCondLst>
                                            <p:cond delay="0"/>
                                          </p:stCondLst>
                                        </p:cTn>
                                        <p:tgtEl>
                                          <p:spTgt spid="1173521"/>
                                        </p:tgtEl>
                                        <p:attrNameLst>
                                          <p:attrName>style.visibility</p:attrName>
                                        </p:attrNameLst>
                                      </p:cBhvr>
                                      <p:to>
                                        <p:strVal val="visible"/>
                                      </p:to>
                                    </p:set>
                                    <p:anim calcmode="lin" valueType="num">
                                      <p:cBhvr>
                                        <p:cTn id="68" dur="200" fill="hold"/>
                                        <p:tgtEl>
                                          <p:spTgt spid="1173521"/>
                                        </p:tgtEl>
                                        <p:attrNameLst>
                                          <p:attrName>ppt_w</p:attrName>
                                        </p:attrNameLst>
                                      </p:cBhvr>
                                      <p:tavLst>
                                        <p:tav tm="0">
                                          <p:val>
                                            <p:fltVal val="0"/>
                                          </p:val>
                                        </p:tav>
                                        <p:tav tm="100000">
                                          <p:val>
                                            <p:strVal val="#ppt_w"/>
                                          </p:val>
                                        </p:tav>
                                      </p:tavLst>
                                    </p:anim>
                                    <p:anim calcmode="lin" valueType="num">
                                      <p:cBhvr>
                                        <p:cTn id="69" dur="200" fill="hold"/>
                                        <p:tgtEl>
                                          <p:spTgt spid="1173521"/>
                                        </p:tgtEl>
                                        <p:attrNameLst>
                                          <p:attrName>ppt_h</p:attrName>
                                        </p:attrNameLst>
                                      </p:cBhvr>
                                      <p:tavLst>
                                        <p:tav tm="0">
                                          <p:val>
                                            <p:fltVal val="0"/>
                                          </p:val>
                                        </p:tav>
                                        <p:tav tm="100000">
                                          <p:val>
                                            <p:strVal val="#ppt_h"/>
                                          </p:val>
                                        </p:tav>
                                      </p:tavLst>
                                    </p:anim>
                                  </p:childTnLst>
                                </p:cTn>
                              </p:par>
                            </p:childTnLst>
                          </p:cTn>
                        </p:par>
                        <p:par>
                          <p:cTn id="70" fill="hold" nodeType="afterGroup">
                            <p:stCondLst>
                              <p:cond delay="2400"/>
                            </p:stCondLst>
                            <p:childTnLst>
                              <p:par>
                                <p:cTn id="71" presetID="23" presetClass="entr" presetSubtype="16" fill="hold" nodeType="afterEffect">
                                  <p:stCondLst>
                                    <p:cond delay="0"/>
                                  </p:stCondLst>
                                  <p:childTnLst>
                                    <p:set>
                                      <p:cBhvr>
                                        <p:cTn id="72" dur="1" fill="hold">
                                          <p:stCondLst>
                                            <p:cond delay="0"/>
                                          </p:stCondLst>
                                        </p:cTn>
                                        <p:tgtEl>
                                          <p:spTgt spid="1173522"/>
                                        </p:tgtEl>
                                        <p:attrNameLst>
                                          <p:attrName>style.visibility</p:attrName>
                                        </p:attrNameLst>
                                      </p:cBhvr>
                                      <p:to>
                                        <p:strVal val="visible"/>
                                      </p:to>
                                    </p:set>
                                    <p:anim calcmode="lin" valueType="num">
                                      <p:cBhvr>
                                        <p:cTn id="73" dur="200" fill="hold"/>
                                        <p:tgtEl>
                                          <p:spTgt spid="1173522"/>
                                        </p:tgtEl>
                                        <p:attrNameLst>
                                          <p:attrName>ppt_w</p:attrName>
                                        </p:attrNameLst>
                                      </p:cBhvr>
                                      <p:tavLst>
                                        <p:tav tm="0">
                                          <p:val>
                                            <p:fltVal val="0"/>
                                          </p:val>
                                        </p:tav>
                                        <p:tav tm="100000">
                                          <p:val>
                                            <p:strVal val="#ppt_w"/>
                                          </p:val>
                                        </p:tav>
                                      </p:tavLst>
                                    </p:anim>
                                    <p:anim calcmode="lin" valueType="num">
                                      <p:cBhvr>
                                        <p:cTn id="74" dur="200" fill="hold"/>
                                        <p:tgtEl>
                                          <p:spTgt spid="1173522"/>
                                        </p:tgtEl>
                                        <p:attrNameLst>
                                          <p:attrName>ppt_h</p:attrName>
                                        </p:attrNameLst>
                                      </p:cBhvr>
                                      <p:tavLst>
                                        <p:tav tm="0">
                                          <p:val>
                                            <p:fltVal val="0"/>
                                          </p:val>
                                        </p:tav>
                                        <p:tav tm="100000">
                                          <p:val>
                                            <p:strVal val="#ppt_h"/>
                                          </p:val>
                                        </p:tav>
                                      </p:tavLst>
                                    </p:anim>
                                  </p:childTnLst>
                                </p:cTn>
                              </p:par>
                            </p:childTnLst>
                          </p:cTn>
                        </p:par>
                        <p:par>
                          <p:cTn id="75" fill="hold" nodeType="afterGroup">
                            <p:stCondLst>
                              <p:cond delay="2600"/>
                            </p:stCondLst>
                            <p:childTnLst>
                              <p:par>
                                <p:cTn id="76" presetID="23" presetClass="entr" presetSubtype="16" fill="hold" nodeType="afterEffect">
                                  <p:stCondLst>
                                    <p:cond delay="0"/>
                                  </p:stCondLst>
                                  <p:childTnLst>
                                    <p:set>
                                      <p:cBhvr>
                                        <p:cTn id="77" dur="1" fill="hold">
                                          <p:stCondLst>
                                            <p:cond delay="0"/>
                                          </p:stCondLst>
                                        </p:cTn>
                                        <p:tgtEl>
                                          <p:spTgt spid="1173525"/>
                                        </p:tgtEl>
                                        <p:attrNameLst>
                                          <p:attrName>style.visibility</p:attrName>
                                        </p:attrNameLst>
                                      </p:cBhvr>
                                      <p:to>
                                        <p:strVal val="visible"/>
                                      </p:to>
                                    </p:set>
                                    <p:anim calcmode="lin" valueType="num">
                                      <p:cBhvr>
                                        <p:cTn id="78" dur="200" fill="hold"/>
                                        <p:tgtEl>
                                          <p:spTgt spid="1173525"/>
                                        </p:tgtEl>
                                        <p:attrNameLst>
                                          <p:attrName>ppt_w</p:attrName>
                                        </p:attrNameLst>
                                      </p:cBhvr>
                                      <p:tavLst>
                                        <p:tav tm="0">
                                          <p:val>
                                            <p:fltVal val="0"/>
                                          </p:val>
                                        </p:tav>
                                        <p:tav tm="100000">
                                          <p:val>
                                            <p:strVal val="#ppt_w"/>
                                          </p:val>
                                        </p:tav>
                                      </p:tavLst>
                                    </p:anim>
                                    <p:anim calcmode="lin" valueType="num">
                                      <p:cBhvr>
                                        <p:cTn id="79" dur="200" fill="hold"/>
                                        <p:tgtEl>
                                          <p:spTgt spid="1173525"/>
                                        </p:tgtEl>
                                        <p:attrNameLst>
                                          <p:attrName>ppt_h</p:attrName>
                                        </p:attrNameLst>
                                      </p:cBhvr>
                                      <p:tavLst>
                                        <p:tav tm="0">
                                          <p:val>
                                            <p:fltVal val="0"/>
                                          </p:val>
                                        </p:tav>
                                        <p:tav tm="100000">
                                          <p:val>
                                            <p:strVal val="#ppt_h"/>
                                          </p:val>
                                        </p:tav>
                                      </p:tavLst>
                                    </p:anim>
                                  </p:childTnLst>
                                </p:cTn>
                              </p:par>
                            </p:childTnLst>
                          </p:cTn>
                        </p:par>
                        <p:par>
                          <p:cTn id="80" fill="hold" nodeType="afterGroup">
                            <p:stCondLst>
                              <p:cond delay="2800"/>
                            </p:stCondLst>
                            <p:childTnLst>
                              <p:par>
                                <p:cTn id="81" presetID="2" presetClass="entr" presetSubtype="2" fill="hold" nodeType="afterEffect">
                                  <p:stCondLst>
                                    <p:cond delay="0"/>
                                  </p:stCondLst>
                                  <p:childTnLst>
                                    <p:set>
                                      <p:cBhvr>
                                        <p:cTn id="82" dur="1" fill="hold">
                                          <p:stCondLst>
                                            <p:cond delay="0"/>
                                          </p:stCondLst>
                                        </p:cTn>
                                        <p:tgtEl>
                                          <p:spTgt spid="1173523"/>
                                        </p:tgtEl>
                                        <p:attrNameLst>
                                          <p:attrName>style.visibility</p:attrName>
                                        </p:attrNameLst>
                                      </p:cBhvr>
                                      <p:to>
                                        <p:strVal val="visible"/>
                                      </p:to>
                                    </p:set>
                                    <p:anim calcmode="lin" valueType="num">
                                      <p:cBhvr additive="base">
                                        <p:cTn id="83" dur="200" fill="hold"/>
                                        <p:tgtEl>
                                          <p:spTgt spid="1173523"/>
                                        </p:tgtEl>
                                        <p:attrNameLst>
                                          <p:attrName>ppt_x</p:attrName>
                                        </p:attrNameLst>
                                      </p:cBhvr>
                                      <p:tavLst>
                                        <p:tav tm="0">
                                          <p:val>
                                            <p:strVal val="1+#ppt_w/2"/>
                                          </p:val>
                                        </p:tav>
                                        <p:tav tm="100000">
                                          <p:val>
                                            <p:strVal val="#ppt_x"/>
                                          </p:val>
                                        </p:tav>
                                      </p:tavLst>
                                    </p:anim>
                                    <p:anim calcmode="lin" valueType="num">
                                      <p:cBhvr additive="base">
                                        <p:cTn id="84" dur="200" fill="hold"/>
                                        <p:tgtEl>
                                          <p:spTgt spid="1173523"/>
                                        </p:tgtEl>
                                        <p:attrNameLst>
                                          <p:attrName>ppt_y</p:attrName>
                                        </p:attrNameLst>
                                      </p:cBhvr>
                                      <p:tavLst>
                                        <p:tav tm="0">
                                          <p:val>
                                            <p:strVal val="#ppt_y"/>
                                          </p:val>
                                        </p:tav>
                                        <p:tav tm="100000">
                                          <p:val>
                                            <p:strVal val="#ppt_y"/>
                                          </p:val>
                                        </p:tav>
                                      </p:tavLst>
                                    </p:anim>
                                  </p:childTnLst>
                                </p:cTn>
                              </p:par>
                            </p:childTnLst>
                          </p:cTn>
                        </p:par>
                        <p:par>
                          <p:cTn id="85" fill="hold" nodeType="afterGroup">
                            <p:stCondLst>
                              <p:cond delay="3000"/>
                            </p:stCondLst>
                            <p:childTnLst>
                              <p:par>
                                <p:cTn id="86" presetID="2" presetClass="entr" presetSubtype="2" fill="hold" nodeType="afterEffect">
                                  <p:stCondLst>
                                    <p:cond delay="0"/>
                                  </p:stCondLst>
                                  <p:childTnLst>
                                    <p:set>
                                      <p:cBhvr>
                                        <p:cTn id="87" dur="1" fill="hold">
                                          <p:stCondLst>
                                            <p:cond delay="0"/>
                                          </p:stCondLst>
                                        </p:cTn>
                                        <p:tgtEl>
                                          <p:spTgt spid="1173524"/>
                                        </p:tgtEl>
                                        <p:attrNameLst>
                                          <p:attrName>style.visibility</p:attrName>
                                        </p:attrNameLst>
                                      </p:cBhvr>
                                      <p:to>
                                        <p:strVal val="visible"/>
                                      </p:to>
                                    </p:set>
                                    <p:anim calcmode="lin" valueType="num">
                                      <p:cBhvr additive="base">
                                        <p:cTn id="88" dur="200" fill="hold"/>
                                        <p:tgtEl>
                                          <p:spTgt spid="1173524"/>
                                        </p:tgtEl>
                                        <p:attrNameLst>
                                          <p:attrName>ppt_x</p:attrName>
                                        </p:attrNameLst>
                                      </p:cBhvr>
                                      <p:tavLst>
                                        <p:tav tm="0">
                                          <p:val>
                                            <p:strVal val="1+#ppt_w/2"/>
                                          </p:val>
                                        </p:tav>
                                        <p:tav tm="100000">
                                          <p:val>
                                            <p:strVal val="#ppt_x"/>
                                          </p:val>
                                        </p:tav>
                                      </p:tavLst>
                                    </p:anim>
                                    <p:anim calcmode="lin" valueType="num">
                                      <p:cBhvr additive="base">
                                        <p:cTn id="89" dur="200" fill="hold"/>
                                        <p:tgtEl>
                                          <p:spTgt spid="1173524"/>
                                        </p:tgtEl>
                                        <p:attrNameLst>
                                          <p:attrName>ppt_y</p:attrName>
                                        </p:attrNameLst>
                                      </p:cBhvr>
                                      <p:tavLst>
                                        <p:tav tm="0">
                                          <p:val>
                                            <p:strVal val="#ppt_y"/>
                                          </p:val>
                                        </p:tav>
                                        <p:tav tm="100000">
                                          <p:val>
                                            <p:strVal val="#ppt_y"/>
                                          </p:val>
                                        </p:tav>
                                      </p:tavLst>
                                    </p:anim>
                                  </p:childTnLst>
                                </p:cTn>
                              </p:par>
                            </p:childTnLst>
                          </p:cTn>
                        </p:par>
                        <p:par>
                          <p:cTn id="90" fill="hold" nodeType="afterGroup">
                            <p:stCondLst>
                              <p:cond delay="3200"/>
                            </p:stCondLst>
                            <p:childTnLst>
                              <p:par>
                                <p:cTn id="91" presetID="17" presetClass="entr" presetSubtype="8" fill="hold" nodeType="afterEffect">
                                  <p:stCondLst>
                                    <p:cond delay="0"/>
                                  </p:stCondLst>
                                  <p:childTnLst>
                                    <p:set>
                                      <p:cBhvr>
                                        <p:cTn id="92" dur="1" fill="hold">
                                          <p:stCondLst>
                                            <p:cond delay="0"/>
                                          </p:stCondLst>
                                        </p:cTn>
                                        <p:tgtEl>
                                          <p:spTgt spid="1173530"/>
                                        </p:tgtEl>
                                        <p:attrNameLst>
                                          <p:attrName>style.visibility</p:attrName>
                                        </p:attrNameLst>
                                      </p:cBhvr>
                                      <p:to>
                                        <p:strVal val="visible"/>
                                      </p:to>
                                    </p:set>
                                    <p:anim calcmode="lin" valueType="num">
                                      <p:cBhvr>
                                        <p:cTn id="93" dur="200" fill="hold"/>
                                        <p:tgtEl>
                                          <p:spTgt spid="1173530"/>
                                        </p:tgtEl>
                                        <p:attrNameLst>
                                          <p:attrName>ppt_x</p:attrName>
                                        </p:attrNameLst>
                                      </p:cBhvr>
                                      <p:tavLst>
                                        <p:tav tm="0">
                                          <p:val>
                                            <p:strVal val="#ppt_x-#ppt_w/2"/>
                                          </p:val>
                                        </p:tav>
                                        <p:tav tm="100000">
                                          <p:val>
                                            <p:strVal val="#ppt_x"/>
                                          </p:val>
                                        </p:tav>
                                      </p:tavLst>
                                    </p:anim>
                                    <p:anim calcmode="lin" valueType="num">
                                      <p:cBhvr>
                                        <p:cTn id="94" dur="200" fill="hold"/>
                                        <p:tgtEl>
                                          <p:spTgt spid="1173530"/>
                                        </p:tgtEl>
                                        <p:attrNameLst>
                                          <p:attrName>ppt_y</p:attrName>
                                        </p:attrNameLst>
                                      </p:cBhvr>
                                      <p:tavLst>
                                        <p:tav tm="0">
                                          <p:val>
                                            <p:strVal val="#ppt_y"/>
                                          </p:val>
                                        </p:tav>
                                        <p:tav tm="100000">
                                          <p:val>
                                            <p:strVal val="#ppt_y"/>
                                          </p:val>
                                        </p:tav>
                                      </p:tavLst>
                                    </p:anim>
                                    <p:anim calcmode="lin" valueType="num">
                                      <p:cBhvr>
                                        <p:cTn id="95" dur="200" fill="hold"/>
                                        <p:tgtEl>
                                          <p:spTgt spid="1173530"/>
                                        </p:tgtEl>
                                        <p:attrNameLst>
                                          <p:attrName>ppt_w</p:attrName>
                                        </p:attrNameLst>
                                      </p:cBhvr>
                                      <p:tavLst>
                                        <p:tav tm="0">
                                          <p:val>
                                            <p:fltVal val="0"/>
                                          </p:val>
                                        </p:tav>
                                        <p:tav tm="100000">
                                          <p:val>
                                            <p:strVal val="#ppt_w"/>
                                          </p:val>
                                        </p:tav>
                                      </p:tavLst>
                                    </p:anim>
                                    <p:anim calcmode="lin" valueType="num">
                                      <p:cBhvr>
                                        <p:cTn id="96" dur="200" fill="hold"/>
                                        <p:tgtEl>
                                          <p:spTgt spid="1173530"/>
                                        </p:tgtEl>
                                        <p:attrNameLst>
                                          <p:attrName>ppt_h</p:attrName>
                                        </p:attrNameLst>
                                      </p:cBhvr>
                                      <p:tavLst>
                                        <p:tav tm="0">
                                          <p:val>
                                            <p:strVal val="#ppt_h"/>
                                          </p:val>
                                        </p:tav>
                                        <p:tav tm="100000">
                                          <p:val>
                                            <p:strVal val="#ppt_h"/>
                                          </p:val>
                                        </p:tav>
                                      </p:tavLst>
                                    </p:anim>
                                  </p:childTnLst>
                                </p:cTn>
                              </p:par>
                            </p:childTnLst>
                          </p:cTn>
                        </p:par>
                        <p:par>
                          <p:cTn id="97" fill="hold" nodeType="afterGroup">
                            <p:stCondLst>
                              <p:cond delay="3400"/>
                            </p:stCondLst>
                            <p:childTnLst>
                              <p:par>
                                <p:cTn id="98" presetID="23" presetClass="entr" presetSubtype="16" fill="hold" nodeType="afterEffect">
                                  <p:stCondLst>
                                    <p:cond delay="0"/>
                                  </p:stCondLst>
                                  <p:childTnLst>
                                    <p:set>
                                      <p:cBhvr>
                                        <p:cTn id="99" dur="1" fill="hold">
                                          <p:stCondLst>
                                            <p:cond delay="0"/>
                                          </p:stCondLst>
                                        </p:cTn>
                                        <p:tgtEl>
                                          <p:spTgt spid="1173526"/>
                                        </p:tgtEl>
                                        <p:attrNameLst>
                                          <p:attrName>style.visibility</p:attrName>
                                        </p:attrNameLst>
                                      </p:cBhvr>
                                      <p:to>
                                        <p:strVal val="visible"/>
                                      </p:to>
                                    </p:set>
                                    <p:anim calcmode="lin" valueType="num">
                                      <p:cBhvr>
                                        <p:cTn id="100" dur="200" fill="hold"/>
                                        <p:tgtEl>
                                          <p:spTgt spid="1173526"/>
                                        </p:tgtEl>
                                        <p:attrNameLst>
                                          <p:attrName>ppt_w</p:attrName>
                                        </p:attrNameLst>
                                      </p:cBhvr>
                                      <p:tavLst>
                                        <p:tav tm="0">
                                          <p:val>
                                            <p:fltVal val="0"/>
                                          </p:val>
                                        </p:tav>
                                        <p:tav tm="100000">
                                          <p:val>
                                            <p:strVal val="#ppt_w"/>
                                          </p:val>
                                        </p:tav>
                                      </p:tavLst>
                                    </p:anim>
                                    <p:anim calcmode="lin" valueType="num">
                                      <p:cBhvr>
                                        <p:cTn id="101" dur="200" fill="hold"/>
                                        <p:tgtEl>
                                          <p:spTgt spid="1173526"/>
                                        </p:tgtEl>
                                        <p:attrNameLst>
                                          <p:attrName>ppt_h</p:attrName>
                                        </p:attrNameLst>
                                      </p:cBhvr>
                                      <p:tavLst>
                                        <p:tav tm="0">
                                          <p:val>
                                            <p:fltVal val="0"/>
                                          </p:val>
                                        </p:tav>
                                        <p:tav tm="100000">
                                          <p:val>
                                            <p:strVal val="#ppt_h"/>
                                          </p:val>
                                        </p:tav>
                                      </p:tavLst>
                                    </p:anim>
                                  </p:childTnLst>
                                </p:cTn>
                              </p:par>
                            </p:childTnLst>
                          </p:cTn>
                        </p:par>
                        <p:par>
                          <p:cTn id="102" fill="hold" nodeType="afterGroup">
                            <p:stCondLst>
                              <p:cond delay="3600"/>
                            </p:stCondLst>
                            <p:childTnLst>
                              <p:par>
                                <p:cTn id="103" presetID="23" presetClass="entr" presetSubtype="16" fill="hold" nodeType="afterEffect">
                                  <p:stCondLst>
                                    <p:cond delay="0"/>
                                  </p:stCondLst>
                                  <p:childTnLst>
                                    <p:set>
                                      <p:cBhvr>
                                        <p:cTn id="104" dur="1" fill="hold">
                                          <p:stCondLst>
                                            <p:cond delay="0"/>
                                          </p:stCondLst>
                                        </p:cTn>
                                        <p:tgtEl>
                                          <p:spTgt spid="1173527"/>
                                        </p:tgtEl>
                                        <p:attrNameLst>
                                          <p:attrName>style.visibility</p:attrName>
                                        </p:attrNameLst>
                                      </p:cBhvr>
                                      <p:to>
                                        <p:strVal val="visible"/>
                                      </p:to>
                                    </p:set>
                                    <p:anim calcmode="lin" valueType="num">
                                      <p:cBhvr>
                                        <p:cTn id="105" dur="200" fill="hold"/>
                                        <p:tgtEl>
                                          <p:spTgt spid="1173527"/>
                                        </p:tgtEl>
                                        <p:attrNameLst>
                                          <p:attrName>ppt_w</p:attrName>
                                        </p:attrNameLst>
                                      </p:cBhvr>
                                      <p:tavLst>
                                        <p:tav tm="0">
                                          <p:val>
                                            <p:fltVal val="0"/>
                                          </p:val>
                                        </p:tav>
                                        <p:tav tm="100000">
                                          <p:val>
                                            <p:strVal val="#ppt_w"/>
                                          </p:val>
                                        </p:tav>
                                      </p:tavLst>
                                    </p:anim>
                                    <p:anim calcmode="lin" valueType="num">
                                      <p:cBhvr>
                                        <p:cTn id="106" dur="200" fill="hold"/>
                                        <p:tgtEl>
                                          <p:spTgt spid="1173527"/>
                                        </p:tgtEl>
                                        <p:attrNameLst>
                                          <p:attrName>ppt_h</p:attrName>
                                        </p:attrNameLst>
                                      </p:cBhvr>
                                      <p:tavLst>
                                        <p:tav tm="0">
                                          <p:val>
                                            <p:fltVal val="0"/>
                                          </p:val>
                                        </p:tav>
                                        <p:tav tm="100000">
                                          <p:val>
                                            <p:strVal val="#ppt_h"/>
                                          </p:val>
                                        </p:tav>
                                      </p:tavLst>
                                    </p:anim>
                                  </p:childTnLst>
                                </p:cTn>
                              </p:par>
                            </p:childTnLst>
                          </p:cTn>
                        </p:par>
                        <p:par>
                          <p:cTn id="107" fill="hold" nodeType="afterGroup">
                            <p:stCondLst>
                              <p:cond delay="3800"/>
                            </p:stCondLst>
                            <p:childTnLst>
                              <p:par>
                                <p:cTn id="108" presetID="2" presetClass="entr" presetSubtype="4" fill="hold" nodeType="afterEffect">
                                  <p:stCondLst>
                                    <p:cond delay="0"/>
                                  </p:stCondLst>
                                  <p:childTnLst>
                                    <p:set>
                                      <p:cBhvr>
                                        <p:cTn id="109" dur="1" fill="hold">
                                          <p:stCondLst>
                                            <p:cond delay="0"/>
                                          </p:stCondLst>
                                        </p:cTn>
                                        <p:tgtEl>
                                          <p:spTgt spid="1173528"/>
                                        </p:tgtEl>
                                        <p:attrNameLst>
                                          <p:attrName>style.visibility</p:attrName>
                                        </p:attrNameLst>
                                      </p:cBhvr>
                                      <p:to>
                                        <p:strVal val="visible"/>
                                      </p:to>
                                    </p:set>
                                    <p:anim calcmode="lin" valueType="num">
                                      <p:cBhvr additive="base">
                                        <p:cTn id="110" dur="200" fill="hold"/>
                                        <p:tgtEl>
                                          <p:spTgt spid="1173528"/>
                                        </p:tgtEl>
                                        <p:attrNameLst>
                                          <p:attrName>ppt_x</p:attrName>
                                        </p:attrNameLst>
                                      </p:cBhvr>
                                      <p:tavLst>
                                        <p:tav tm="0">
                                          <p:val>
                                            <p:strVal val="#ppt_x"/>
                                          </p:val>
                                        </p:tav>
                                        <p:tav tm="100000">
                                          <p:val>
                                            <p:strVal val="#ppt_x"/>
                                          </p:val>
                                        </p:tav>
                                      </p:tavLst>
                                    </p:anim>
                                    <p:anim calcmode="lin" valueType="num">
                                      <p:cBhvr additive="base">
                                        <p:cTn id="111" dur="200" fill="hold"/>
                                        <p:tgtEl>
                                          <p:spTgt spid="1173528"/>
                                        </p:tgtEl>
                                        <p:attrNameLst>
                                          <p:attrName>ppt_y</p:attrName>
                                        </p:attrNameLst>
                                      </p:cBhvr>
                                      <p:tavLst>
                                        <p:tav tm="0">
                                          <p:val>
                                            <p:strVal val="1+#ppt_h/2"/>
                                          </p:val>
                                        </p:tav>
                                        <p:tav tm="100000">
                                          <p:val>
                                            <p:strVal val="#ppt_y"/>
                                          </p:val>
                                        </p:tav>
                                      </p:tavLst>
                                    </p:anim>
                                  </p:childTnLst>
                                </p:cTn>
                              </p:par>
                            </p:childTnLst>
                          </p:cTn>
                        </p:par>
                        <p:par>
                          <p:cTn id="112" fill="hold" nodeType="afterGroup">
                            <p:stCondLst>
                              <p:cond delay="4000"/>
                            </p:stCondLst>
                            <p:childTnLst>
                              <p:par>
                                <p:cTn id="113" presetID="2" presetClass="entr" presetSubtype="2" fill="hold" nodeType="afterEffect">
                                  <p:stCondLst>
                                    <p:cond delay="0"/>
                                  </p:stCondLst>
                                  <p:childTnLst>
                                    <p:set>
                                      <p:cBhvr>
                                        <p:cTn id="114" dur="1" fill="hold">
                                          <p:stCondLst>
                                            <p:cond delay="0"/>
                                          </p:stCondLst>
                                        </p:cTn>
                                        <p:tgtEl>
                                          <p:spTgt spid="1173529"/>
                                        </p:tgtEl>
                                        <p:attrNameLst>
                                          <p:attrName>style.visibility</p:attrName>
                                        </p:attrNameLst>
                                      </p:cBhvr>
                                      <p:to>
                                        <p:strVal val="visible"/>
                                      </p:to>
                                    </p:set>
                                    <p:anim calcmode="lin" valueType="num">
                                      <p:cBhvr additive="base">
                                        <p:cTn id="115" dur="200" fill="hold"/>
                                        <p:tgtEl>
                                          <p:spTgt spid="1173529"/>
                                        </p:tgtEl>
                                        <p:attrNameLst>
                                          <p:attrName>ppt_x</p:attrName>
                                        </p:attrNameLst>
                                      </p:cBhvr>
                                      <p:tavLst>
                                        <p:tav tm="0">
                                          <p:val>
                                            <p:strVal val="1+#ppt_w/2"/>
                                          </p:val>
                                        </p:tav>
                                        <p:tav tm="100000">
                                          <p:val>
                                            <p:strVal val="#ppt_x"/>
                                          </p:val>
                                        </p:tav>
                                      </p:tavLst>
                                    </p:anim>
                                    <p:anim calcmode="lin" valueType="num">
                                      <p:cBhvr additive="base">
                                        <p:cTn id="116" dur="200" fill="hold"/>
                                        <p:tgtEl>
                                          <p:spTgt spid="11735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3507" grpId="0" animBg="1" autoUpdateAnimBg="0"/>
      <p:bldP spid="1173510" grpId="0" animBg="1" autoUpdateAnimBg="0"/>
      <p:bldP spid="1173514" grpId="0" animBg="1" autoUpdateAnimBg="0"/>
      <p:bldP spid="1173518" grpId="0" animBg="1" autoUpdateAnimBg="0"/>
      <p:bldP spid="1173520" grpId="0" animBg="1" autoUpdateAnimBg="0"/>
      <p:bldP spid="1173521" grpId="0" animBg="1" autoUpdateAnimBg="0"/>
      <p:bldP spid="1173522" grpId="0" animBg="1" autoUpdateAnimBg="0"/>
      <p:bldP spid="1173523" grpId="0" animBg="1" autoUpdateAnimBg="0"/>
      <p:bldP spid="1173524" grpId="0" animBg="1" autoUpdateAnimBg="0"/>
      <p:bldP spid="1173525" grpId="0" animBg="1" autoUpdateAnimBg="0"/>
      <p:bldP spid="1173528" grpId="0" autoUpdateAnimBg="0"/>
      <p:bldP spid="1173529" grpId="0" animBg="1"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xtured">
  <a:themeElements>
    <a:clrScheme name="Textured 11">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FFFFFF"/>
      </a:hlink>
      <a:folHlink>
        <a:srgbClr val="FFFFFF"/>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defRPr kumimoji="0" lang="en-US" alt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76238" marR="0" indent="-376238" algn="l" defTabSz="1001713" rtl="0" eaLnBrk="1" fontAlgn="base" latinLnBrk="0" hangingPunct="1">
          <a:lnSpc>
            <a:spcPct val="100000"/>
          </a:lnSpc>
          <a:spcBef>
            <a:spcPct val="20000"/>
          </a:spcBef>
          <a:spcAft>
            <a:spcPct val="0"/>
          </a:spcAft>
          <a:buClr>
            <a:srgbClr val="ED9719"/>
          </a:buClr>
          <a:buSzPct val="65000"/>
          <a:buFont typeface="Wingdings" charset="2"/>
          <a:buNone/>
          <a:tabLst/>
          <a:defRPr kumimoji="0" lang="en-US" altLang="en-US" sz="2400" b="0" i="0" u="none" strike="noStrike" cap="none" normalizeH="0" baseline="0">
            <a:ln>
              <a:noFill/>
            </a:ln>
            <a:solidFill>
              <a:schemeClr val="tx1"/>
            </a:solidFill>
            <a:effectLst>
              <a:outerShdw blurRad="38100" dist="38100" dir="2700000" algn="tl">
                <a:srgbClr val="000000">
                  <a:alpha val="43137"/>
                </a:srgbClr>
              </a:outerShdw>
            </a:effectLst>
            <a:latin typeface="Tahoma"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
      <a:clrScheme name="Textured 9">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10">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FFFFFF"/>
        </a:hlink>
        <a:folHlink>
          <a:srgbClr val="FFCC00"/>
        </a:folHlink>
      </a:clrScheme>
      <a:clrMap bg1="dk2" tx1="lt1" bg2="dk1" tx2="lt2" accent1="accent1" accent2="accent2" accent3="accent3" accent4="accent4" accent5="accent5" accent6="accent6" hlink="hlink" folHlink="folHlink"/>
    </a:extraClrScheme>
    <a:extraClrScheme>
      <a:clrScheme name="Textured 11">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FFFFFF"/>
        </a:hlink>
        <a:folHlink>
          <a:srgbClr val="FFFFFF"/>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6455</TotalTime>
  <Words>2595</Words>
  <Application>Microsoft Macintosh PowerPoint</Application>
  <PresentationFormat>Widescreen</PresentationFormat>
  <Paragraphs>574</Paragraphs>
  <Slides>47</Slides>
  <Notes>28</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47</vt:i4>
      </vt:variant>
    </vt:vector>
  </HeadingPairs>
  <TitlesOfParts>
    <vt:vector size="58" baseType="lpstr">
      <vt:lpstr>Arial</vt:lpstr>
      <vt:lpstr>Calibri</vt:lpstr>
      <vt:lpstr>Calibri Light</vt:lpstr>
      <vt:lpstr>Helvetica</vt:lpstr>
      <vt:lpstr>Roboto</vt:lpstr>
      <vt:lpstr>Tahoma</vt:lpstr>
      <vt:lpstr>Times New Roman</vt:lpstr>
      <vt:lpstr>Wingdings</vt:lpstr>
      <vt:lpstr>Office Theme</vt:lpstr>
      <vt:lpstr>Textured</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n_TOF Collaboration</vt:lpstr>
      <vt:lpstr>PowerPoint Presentation</vt:lpstr>
      <vt:lpstr>The n_TOF Collaboration</vt:lpstr>
      <vt:lpstr>PowerPoint Presentation</vt:lpstr>
      <vt:lpstr>PowerPoint Presentation</vt:lpstr>
      <vt:lpstr>PowerPoint Presentation</vt:lpstr>
      <vt:lpstr>PowerPoint Presentation</vt:lpstr>
      <vt:lpstr>PowerPoint Presentation</vt:lpstr>
      <vt:lpstr>The Re/Os clock</vt:lpstr>
      <vt:lpstr>The Re/Os clock</vt:lpstr>
      <vt:lpstr>PowerPoint Presentation</vt:lpstr>
      <vt:lpstr>26Al and the chemical elements production in our Galaxy</vt:lpstr>
      <vt:lpstr>26Al and the chemical elements production in our Galaxy</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Alberto Mengoni</dc:creator>
  <cp:lastModifiedBy>Alberto Mengoni</cp:lastModifiedBy>
  <cp:revision>179</cp:revision>
  <cp:lastPrinted>2021-10-20T06:17:33Z</cp:lastPrinted>
  <dcterms:created xsi:type="dcterms:W3CDTF">2020-10-28T06:17:44Z</dcterms:created>
  <dcterms:modified xsi:type="dcterms:W3CDTF">2024-02-14T10:54:05Z</dcterms:modified>
</cp:coreProperties>
</file>