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5" r:id="rId2"/>
    <p:sldId id="264" r:id="rId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64" autoAdjust="0"/>
    <p:restoredTop sz="97505"/>
  </p:normalViewPr>
  <p:slideViewPr>
    <p:cSldViewPr>
      <p:cViewPr varScale="1">
        <p:scale>
          <a:sx n="124" d="100"/>
          <a:sy n="124" d="100"/>
        </p:scale>
        <p:origin x="1912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2/12/24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2/12/24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2/12/24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2/12/24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2/12/24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2/12/24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2/12/24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2/12/24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2/12/24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2/12/24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2/12/24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2/12/24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2/12/24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2/12/24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2/12/24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2/12/24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complex&#10;&#10;Description automatically generated">
            <a:extLst>
              <a:ext uri="{FF2B5EF4-FFF2-40B4-BE49-F238E27FC236}">
                <a16:creationId xmlns:a16="http://schemas.microsoft.com/office/drawing/2014/main" id="{0AAAD518-BD56-0B0E-99BE-269B5D80EB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62" b="23849"/>
          <a:stretch/>
        </p:blipFill>
        <p:spPr>
          <a:xfrm>
            <a:off x="627038" y="404664"/>
            <a:ext cx="10937924" cy="57606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6E9DF9-49EC-57DF-8FDE-3C3F82D83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C66FD31-F344-8CA2-BBCC-29315D37383C}"/>
              </a:ext>
            </a:extLst>
          </p:cNvPr>
          <p:cNvGrpSpPr/>
          <p:nvPr/>
        </p:nvGrpSpPr>
        <p:grpSpPr>
          <a:xfrm>
            <a:off x="98089" y="2122802"/>
            <a:ext cx="5815366" cy="2213676"/>
            <a:chOff x="98089" y="2122802"/>
            <a:chExt cx="5815366" cy="2213676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E2F96506-BC15-E1B7-AAEA-CDDACDC5A7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89" y="2122802"/>
              <a:ext cx="1591080" cy="2213676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772110A-A74C-62E0-CFBF-BE9B7637E90A}"/>
                </a:ext>
              </a:extLst>
            </p:cNvPr>
            <p:cNvSpPr/>
            <p:nvPr/>
          </p:nvSpPr>
          <p:spPr>
            <a:xfrm>
              <a:off x="5015880" y="2568105"/>
              <a:ext cx="897575" cy="867712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13BB13-B041-EB76-5E6E-C3CA46CC29C0}"/>
              </a:ext>
            </a:extLst>
          </p:cNvPr>
          <p:cNvGrpSpPr/>
          <p:nvPr/>
        </p:nvGrpSpPr>
        <p:grpSpPr>
          <a:xfrm>
            <a:off x="118997" y="72089"/>
            <a:ext cx="6975664" cy="3580535"/>
            <a:chOff x="118997" y="72089"/>
            <a:chExt cx="6975664" cy="358053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49DFD44-5EE5-CC22-C3F3-B45CB4529DF8}"/>
                </a:ext>
              </a:extLst>
            </p:cNvPr>
            <p:cNvSpPr/>
            <p:nvPr/>
          </p:nvSpPr>
          <p:spPr>
            <a:xfrm>
              <a:off x="6421496" y="3205375"/>
              <a:ext cx="673165" cy="447249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000" dirty="0">
                  <a:solidFill>
                    <a:schemeClr val="tx2"/>
                  </a:solidFill>
                </a:rPr>
                <a:t>BB5</a:t>
              </a:r>
            </a:p>
          </p:txBody>
        </p:sp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D7B9AEB2-6FEA-5725-64A8-8A4F58C164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97" y="72089"/>
              <a:ext cx="2091696" cy="1673357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251D6EB-ABD5-0B09-90B9-46EA92A3F437}"/>
              </a:ext>
            </a:extLst>
          </p:cNvPr>
          <p:cNvGrpSpPr/>
          <p:nvPr/>
        </p:nvGrpSpPr>
        <p:grpSpPr>
          <a:xfrm>
            <a:off x="7464152" y="52237"/>
            <a:ext cx="4596795" cy="1823864"/>
            <a:chOff x="7464152" y="52237"/>
            <a:chExt cx="4596795" cy="182386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2FFFD18-1773-4844-AE78-DA489A6F5B04}"/>
                </a:ext>
              </a:extLst>
            </p:cNvPr>
            <p:cNvSpPr/>
            <p:nvPr/>
          </p:nvSpPr>
          <p:spPr>
            <a:xfrm>
              <a:off x="7464152" y="873050"/>
              <a:ext cx="936104" cy="435664"/>
            </a:xfrm>
            <a:prstGeom prst="ellipse">
              <a:avLst/>
            </a:prstGeom>
            <a:noFill/>
            <a:ln w="381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000" dirty="0">
                  <a:solidFill>
                    <a:schemeClr val="tx2"/>
                  </a:solidFill>
                </a:rPr>
                <a:t>Point 6</a:t>
              </a:r>
            </a:p>
          </p:txBody>
        </p:sp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2B1F891E-C19F-67DB-43E5-30437FF1D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9128" y="52237"/>
              <a:ext cx="2431819" cy="1823864"/>
            </a:xfrm>
            <a:prstGeom prst="rect">
              <a:avLst/>
            </a:prstGeom>
            <a:noFill/>
            <a:ln w="38100">
              <a:solidFill>
                <a:schemeClr val="tx1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7C2147E5-AC98-B7EC-3F8A-85CCBB792351}"/>
              </a:ext>
            </a:extLst>
          </p:cNvPr>
          <p:cNvSpPr/>
          <p:nvPr/>
        </p:nvSpPr>
        <p:spPr>
          <a:xfrm>
            <a:off x="17105804" y="1245715"/>
            <a:ext cx="230232" cy="149925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7030A0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F152DEF-A06D-7BC6-F346-93AFB9341601}"/>
              </a:ext>
            </a:extLst>
          </p:cNvPr>
          <p:cNvGrpSpPr/>
          <p:nvPr/>
        </p:nvGrpSpPr>
        <p:grpSpPr>
          <a:xfrm>
            <a:off x="117173" y="2780928"/>
            <a:ext cx="12019717" cy="3462110"/>
            <a:chOff x="117173" y="2780928"/>
            <a:chExt cx="12019717" cy="346211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294705B-B056-EAE0-58EB-EEF3EA0E62B0}"/>
                </a:ext>
              </a:extLst>
            </p:cNvPr>
            <p:cNvGrpSpPr/>
            <p:nvPr/>
          </p:nvGrpSpPr>
          <p:grpSpPr>
            <a:xfrm>
              <a:off x="117173" y="4338728"/>
              <a:ext cx="3904496" cy="1904310"/>
              <a:chOff x="117173" y="4338728"/>
              <a:chExt cx="3904496" cy="1904310"/>
            </a:xfrm>
          </p:grpSpPr>
          <p:pic>
            <p:nvPicPr>
              <p:cNvPr id="1028" name="Picture 4">
                <a:extLst>
                  <a:ext uri="{FF2B5EF4-FFF2-40B4-BE49-F238E27FC236}">
                    <a16:creationId xmlns:a16="http://schemas.microsoft.com/office/drawing/2014/main" id="{856A9F9B-4D34-55A7-8E9C-4C739164A0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173" y="4569680"/>
                <a:ext cx="2507326" cy="1673358"/>
              </a:xfrm>
              <a:prstGeom prst="rect">
                <a:avLst/>
              </a:prstGeom>
              <a:noFill/>
              <a:ln w="38100">
                <a:solidFill>
                  <a:srgbClr val="FFC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F76ABC09-84AF-276F-0B39-02EA10C819BE}"/>
                  </a:ext>
                </a:extLst>
              </p:cNvPr>
              <p:cNvSpPr/>
              <p:nvPr/>
            </p:nvSpPr>
            <p:spPr>
              <a:xfrm>
                <a:off x="2834602" y="4338728"/>
                <a:ext cx="1187067" cy="1041209"/>
              </a:xfrm>
              <a:prstGeom prst="ellipse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CCA8FD2-2603-C14F-2749-AD9C047B566B}"/>
                </a:ext>
              </a:extLst>
            </p:cNvPr>
            <p:cNvGrpSpPr/>
            <p:nvPr/>
          </p:nvGrpSpPr>
          <p:grpSpPr>
            <a:xfrm>
              <a:off x="7638358" y="2780928"/>
              <a:ext cx="4498532" cy="1434958"/>
              <a:chOff x="7638358" y="2780928"/>
              <a:chExt cx="4498532" cy="1434958"/>
            </a:xfrm>
          </p:grpSpPr>
          <p:pic>
            <p:nvPicPr>
              <p:cNvPr id="1034" name="Picture 10">
                <a:extLst>
                  <a:ext uri="{FF2B5EF4-FFF2-40B4-BE49-F238E27FC236}">
                    <a16:creationId xmlns:a16="http://schemas.microsoft.com/office/drawing/2014/main" id="{CB0B1922-A913-D2BC-7490-EC19AB9B4F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69321" y="2780928"/>
                <a:ext cx="1667569" cy="1111018"/>
              </a:xfrm>
              <a:prstGeom prst="rect">
                <a:avLst/>
              </a:prstGeom>
              <a:noFill/>
              <a:ln w="38100">
                <a:solidFill>
                  <a:srgbClr val="7030A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A98BE298-E81D-011B-6D56-D0B3DCA015DF}"/>
                  </a:ext>
                </a:extLst>
              </p:cNvPr>
              <p:cNvSpPr/>
              <p:nvPr/>
            </p:nvSpPr>
            <p:spPr>
              <a:xfrm>
                <a:off x="7638358" y="3001961"/>
                <a:ext cx="1558791" cy="1213925"/>
              </a:xfrm>
              <a:prstGeom prst="ellipse">
                <a:avLst/>
              </a:prstGeom>
              <a:noFill/>
              <a:ln w="381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681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Safety measures during CERN underground visit</a:t>
            </a:r>
            <a:endParaRPr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AC8FF9-9661-DCFC-C85C-0BAAFF06C1A0}"/>
              </a:ext>
            </a:extLst>
          </p:cNvPr>
          <p:cNvSpPr txBox="1"/>
          <p:nvPr/>
        </p:nvSpPr>
        <p:spPr bwMode="auto">
          <a:xfrm>
            <a:off x="409989" y="1196752"/>
            <a:ext cx="95770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Forbidden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Pregnant</a:t>
            </a:r>
            <a:r>
              <a:rPr lang="en-GB" dirty="0"/>
              <a:t> women, </a:t>
            </a:r>
            <a:r>
              <a:rPr lang="en-GB" b="1" dirty="0"/>
              <a:t>minors</a:t>
            </a:r>
            <a:r>
              <a:rPr lang="en-GB" dirty="0"/>
              <a:t> under the age of 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Persons with </a:t>
            </a:r>
            <a:r>
              <a:rPr lang="en-GB" b="1" dirty="0"/>
              <a:t>reduced mobility </a:t>
            </a:r>
            <a:r>
              <a:rPr lang="en-GB" dirty="0"/>
              <a:t>(e.g. wheelchair, walking stick, difficulty to walk)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Persons carrying </a:t>
            </a:r>
            <a:r>
              <a:rPr lang="en-GB" b="1" dirty="0"/>
              <a:t>cardiac pacemaker </a:t>
            </a:r>
            <a:r>
              <a:rPr lang="en-GB" dirty="0"/>
              <a:t>and </a:t>
            </a:r>
            <a:r>
              <a:rPr lang="en-GB" b="1" dirty="0"/>
              <a:t>implantable defibrillator </a:t>
            </a:r>
            <a:r>
              <a:rPr lang="en-GB" dirty="0"/>
              <a:t>bearers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Persons suffering from </a:t>
            </a:r>
            <a:r>
              <a:rPr lang="en-GB" b="1" dirty="0"/>
              <a:t>claustrophobia</a:t>
            </a:r>
            <a:r>
              <a:rPr lang="en-GB" dirty="0"/>
              <a:t> or </a:t>
            </a:r>
            <a:r>
              <a:rPr lang="en-GB" b="1" dirty="0"/>
              <a:t>vertigo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Eating and drinking </a:t>
            </a:r>
            <a:r>
              <a:rPr lang="en-GB" dirty="0"/>
              <a:t>underground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Bags</a:t>
            </a:r>
            <a:r>
              <a:rPr lang="en-GB" dirty="0"/>
              <a:t> bigger than 10 litres</a:t>
            </a:r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AB0CF0-0669-B50B-63A9-CAD809A28130}"/>
              </a:ext>
            </a:extLst>
          </p:cNvPr>
          <p:cNvSpPr txBox="1"/>
          <p:nvPr/>
        </p:nvSpPr>
        <p:spPr bwMode="auto">
          <a:xfrm>
            <a:off x="410480" y="3710068"/>
            <a:ext cx="113760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Safety recommendations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Closed and flat shoes </a:t>
            </a:r>
            <a:r>
              <a:rPr lang="en-GB" dirty="0"/>
              <a:t>are mandatory for the visit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Helmets</a:t>
            </a:r>
            <a:r>
              <a:rPr lang="en-GB" dirty="0"/>
              <a:t> with chinstraps will be provided to each visitor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Guide will use a </a:t>
            </a:r>
            <a:r>
              <a:rPr lang="en-GB" b="1" dirty="0"/>
              <a:t>dosimeter</a:t>
            </a:r>
            <a:r>
              <a:rPr lang="en-GB" dirty="0"/>
              <a:t> to ascertain that the dose received during your visit is negligible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Always follow the instructions of your guide and stay with the guide and the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Do not touch any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the unlikely event of an </a:t>
            </a:r>
            <a:r>
              <a:rPr lang="en-GB" b="1" dirty="0"/>
              <a:t>alarm</a:t>
            </a:r>
            <a:r>
              <a:rPr lang="en-GB" dirty="0"/>
              <a:t>, please follow the instructions given by your guide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89</TotalTime>
  <Words>134</Words>
  <Application>Microsoft Macintosh PowerPoint</Application>
  <DocSecurity>0</DocSecurity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Safety measures during CERN underground visit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Ana-Paula Bernardes</cp:lastModifiedBy>
  <cp:revision>9</cp:revision>
  <dcterms:created xsi:type="dcterms:W3CDTF">2021-11-08T12:53:02Z</dcterms:created>
  <dcterms:modified xsi:type="dcterms:W3CDTF">2024-02-12T16:24:44Z</dcterms:modified>
  <cp:category/>
  <dc:identifier/>
  <cp:contentStatus/>
  <dc:language/>
  <cp:version/>
</cp:coreProperties>
</file>