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0"/>
  </p:notesMasterIdLst>
  <p:handoutMasterIdLst>
    <p:handoutMasterId r:id="rId51"/>
  </p:handoutMasterIdLst>
  <p:sldIdLst>
    <p:sldId id="1835" r:id="rId2"/>
    <p:sldId id="1962" r:id="rId3"/>
    <p:sldId id="1949" r:id="rId4"/>
    <p:sldId id="1951" r:id="rId5"/>
    <p:sldId id="1785" r:id="rId6"/>
    <p:sldId id="1933" r:id="rId7"/>
    <p:sldId id="1964" r:id="rId8"/>
    <p:sldId id="1972" r:id="rId9"/>
    <p:sldId id="1973" r:id="rId10"/>
    <p:sldId id="1974" r:id="rId11"/>
    <p:sldId id="268" r:id="rId12"/>
    <p:sldId id="1965" r:id="rId13"/>
    <p:sldId id="1836" r:id="rId14"/>
    <p:sldId id="1921" r:id="rId15"/>
    <p:sldId id="1975" r:id="rId16"/>
    <p:sldId id="1953" r:id="rId17"/>
    <p:sldId id="1961" r:id="rId18"/>
    <p:sldId id="1892" r:id="rId19"/>
    <p:sldId id="269" r:id="rId20"/>
    <p:sldId id="1907" r:id="rId21"/>
    <p:sldId id="1815" r:id="rId22"/>
    <p:sldId id="1916" r:id="rId23"/>
    <p:sldId id="1966" r:id="rId24"/>
    <p:sldId id="1967" r:id="rId25"/>
    <p:sldId id="1758" r:id="rId26"/>
    <p:sldId id="1765" r:id="rId27"/>
    <p:sldId id="1786" r:id="rId28"/>
    <p:sldId id="1969" r:id="rId29"/>
    <p:sldId id="1968" r:id="rId30"/>
    <p:sldId id="1979" r:id="rId31"/>
    <p:sldId id="1878" r:id="rId32"/>
    <p:sldId id="1917" r:id="rId33"/>
    <p:sldId id="1840" r:id="rId34"/>
    <p:sldId id="1793" r:id="rId35"/>
    <p:sldId id="1681" r:id="rId36"/>
    <p:sldId id="1920" r:id="rId37"/>
    <p:sldId id="1922" r:id="rId38"/>
    <p:sldId id="274" r:id="rId39"/>
    <p:sldId id="275" r:id="rId40"/>
    <p:sldId id="1980" r:id="rId41"/>
    <p:sldId id="1929" r:id="rId42"/>
    <p:sldId id="1853" r:id="rId43"/>
    <p:sldId id="1843" r:id="rId44"/>
    <p:sldId id="1761" r:id="rId45"/>
    <p:sldId id="1924" r:id="rId46"/>
    <p:sldId id="1925" r:id="rId47"/>
    <p:sldId id="1923" r:id="rId48"/>
    <p:sldId id="1919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8AD8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604DE2-AA88-5C4F-A7C2-31996E65CD12}" v="1175" dt="2025-09-22T07:39:38.6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81644"/>
  </p:normalViewPr>
  <p:slideViewPr>
    <p:cSldViewPr snapToGrid="0">
      <p:cViewPr>
        <p:scale>
          <a:sx n="105" d="100"/>
          <a:sy n="105" d="100"/>
        </p:scale>
        <p:origin x="93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05" d="100"/>
          <a:sy n="105" d="100"/>
        </p:scale>
        <p:origin x="420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26BBF6-32A9-A162-26ED-A25CB39B96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D23EDF-1EF1-1E52-02AB-0049BDCD89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F36A5-0413-B845-92FC-C5136A8423F3}" type="datetimeFigureOut">
              <a:rPr lang="en-US" smtClean="0"/>
              <a:t>9/20/25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782727-AA3E-2CA0-8747-6DBF2EE383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066998-3027-D827-15F2-73EE85F8C7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3477B-EEDB-F541-9735-334938132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720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80E05-18A0-4B4B-BAD0-9D2B8696002E}" type="datetimeFigureOut">
              <a:rPr lang="en-US" smtClean="0"/>
              <a:t>9/17/25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891D5-13AB-A545-909F-08C69BA91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8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209.6330" TargetMode="External"/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doe logo, </a:t>
            </a:r>
            <a:r>
              <a:rPr lang="en-US" dirty="0" err="1"/>
              <a:t>qm</a:t>
            </a:r>
            <a:r>
              <a:rPr lang="en-US" dirty="0"/>
              <a:t> logo</a:t>
            </a:r>
          </a:p>
          <a:p>
            <a:r>
              <a:rPr lang="en-US" dirty="0"/>
              <a:t>footnote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399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516EF3-4CCA-C468-0A56-C44FAFC6A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E906A1-A0FE-C276-F056-7B210AD191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BCDEBC-7436-B5C4-D6DE-5D5386C01B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latin typeface="Helvetica" pitchFamily="2" charset="0"/>
              </a:rPr>
              <a:t>k2: hydrodynamic response</a:t>
            </a:r>
          </a:p>
          <a:p>
            <a:endParaRPr lang="en-US" sz="1200" dirty="0">
              <a:latin typeface="Helvetica" pitchFamily="2" charset="0"/>
            </a:endParaRPr>
          </a:p>
          <a:p>
            <a:r>
              <a:rPr lang="en-US" dirty="0"/>
              <a:t>Here is a nice analogy with the expansion of a lithium gas cloud, where one can also clearly see elliptic flow.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978652-146E-306C-4CA3-AF8C9B127A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360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our understanding of heavy-ion collisions has deepened, something unexpected emerged in much smaller systems.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847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1DF38C-3FD9-3680-9C0D-AF9B3FC57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E34FF0-9FF6-24C8-4922-BF6369AF1F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8C6762-B41F-204A-4CD4-AD1691AD84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extracted v₂ from two-particle correlations for all three systems and compared them on the same plot.</a:t>
            </a:r>
          </a:p>
          <a:p>
            <a:r>
              <a:rPr lang="en-US" dirty="0"/>
              <a:t>The results align with the expected origin of v₂:</a:t>
            </a:r>
          </a:p>
          <a:p>
            <a:r>
              <a:rPr lang="en-US" dirty="0"/>
              <a:t>Initial geometry is present in all three systems.</a:t>
            </a:r>
          </a:p>
          <a:p>
            <a:r>
              <a:rPr lang="en-US" dirty="0"/>
              <a:t>The measured v₂ roughly follows the ordering set by that geometry.</a:t>
            </a:r>
          </a:p>
          <a:p>
            <a:r>
              <a:rPr lang="en-US" dirty="0"/>
              <a:t>As we move to lower multiplicities, the amount of partonic </a:t>
            </a:r>
            <a:r>
              <a:rPr lang="en-US" dirty="0" err="1"/>
              <a:t>rescattering</a:t>
            </a:r>
            <a:r>
              <a:rPr lang="en-US" dirty="0"/>
              <a:t> decreases, and correspondingly v₂ diminishes.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137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kinetic and hydrodynamic calculations predict that </a:t>
            </a:r>
            <a:r>
              <a:rPr lang="en-US" b="1" dirty="0"/>
              <a:t>v₂ divided by the eccentricity</a:t>
            </a:r>
            <a:r>
              <a:rPr lang="en-US" dirty="0"/>
              <a:t> depends only on the system’s opacity.</a:t>
            </a:r>
          </a:p>
          <a:p>
            <a:endParaRPr lang="en-US" dirty="0"/>
          </a:p>
          <a:p>
            <a:r>
              <a:rPr lang="en-US" dirty="0"/>
              <a:t>the model suggest </a:t>
            </a:r>
            <a:br>
              <a:rPr lang="en-US" dirty="0"/>
            </a:br>
            <a:r>
              <a:rPr lang="en-US" dirty="0"/>
              <a:t>add backup </a:t>
            </a:r>
          </a:p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/event/1334113/contributions/6291369/attachments/3045615/5390548/QM_2025_Poster_bullet.pdf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753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CD1C99-0406-FFB8-5984-969F3D344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FCA0D9-EAA9-9792-A119-FDE8AAE989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09B881-0BA9-63FA-C967-E7800B96CB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/>
              <a:t>All these discoveries in small systems naturally lead us to ask: </a:t>
            </a:r>
            <a:r>
              <a:rPr lang="en-US" sz="1800" b="1" dirty="0"/>
              <a:t>how small a QGP droplet can be created?</a:t>
            </a:r>
            <a:endParaRPr lang="en-US" sz="1800" dirty="0"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</a:rPr>
              <a:t>To push the boundaries even further, it has been postulated that a QGP droplet could be initiated by a single </a:t>
            </a:r>
            <a:r>
              <a:rPr lang="en-US" sz="1800" dirty="0" err="1">
                <a:effectLst/>
                <a:latin typeface="Calibri" panose="020F0502020204030204" pitchFamily="34" charset="0"/>
              </a:rPr>
              <a:t>parton</a:t>
            </a:r>
            <a:r>
              <a:rPr lang="en-US" sz="1800" dirty="0">
                <a:effectLst/>
                <a:latin typeface="Calibri" panose="020F0502020204030204" pitchFamily="34" charset="0"/>
              </a:rPr>
              <a:t> propagating through the vacuum.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B10F6F-0B83-78E3-ACAE-DC54F4E4AF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6101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6FB3CA-3824-035F-1BD2-634952E345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B14FF9-3535-171C-7871-E3378FFE5F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5485F4-BEAB-FC26-4068-DCFDCCD43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96089-66B2-FE95-8B95-B7941D1584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36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0AFE98-1080-FD55-3153-E64B9DE9AD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B1CD5A-F636-FC19-36A6-C0C452B5FB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26F96A-5E4D-7CFD-4425-0D8DCC0717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94BE45-1048-44B5-51CA-014EA325B7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286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CAB47B-12FB-25A2-CA34-5CA0FAE52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0E8F6C-5443-4119-D454-F51A98FE54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E19FF6-22EE-5042-C6BC-234B4D5AC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particularly interesting case is </a:t>
            </a:r>
            <a:r>
              <a:rPr lang="en-US" b="1" dirty="0"/>
              <a:t>high-multiplicity jets</a:t>
            </a:r>
            <a:r>
              <a:rPr lang="en-US" dirty="0"/>
              <a:t>: systems that are small but very dense. If the energy density is high enough, they may become highly non-perturbative, perhaps even reach a regime that can be described by hydrodynamics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174D3-F56F-601A-2668-CDBCEFAD2D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2372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FB74D-0FA8-DAF7-4BE7-FC9A25D32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F7E982-3EF3-564D-D8F7-400A1FDF6B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4DD33E-52C1-2F8E-10A7-1EA299F392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3400"/>
              </a:lnSpc>
            </a:pPr>
            <a:r>
              <a:rPr lang="en-US" dirty="0"/>
              <a:t>These high-multiplicity jets are extremely rare, but they do exist.</a:t>
            </a:r>
            <a:br>
              <a:rPr lang="en-US" dirty="0"/>
            </a:br>
            <a:r>
              <a:rPr lang="en-US" dirty="0"/>
              <a:t>With all the Run-2 data, CMS recorded about </a:t>
            </a:r>
            <a:r>
              <a:rPr lang="en-US" b="1" dirty="0"/>
              <a:t>2,500 jets with </a:t>
            </a:r>
            <a:r>
              <a:rPr lang="en-US" b="1" dirty="0" err="1"/>
              <a:t>Nch</a:t>
            </a:r>
            <a:r>
              <a:rPr lang="en-US" b="1" dirty="0"/>
              <a:t> &gt; 95</a:t>
            </a:r>
            <a:r>
              <a:rPr lang="en-US" dirty="0"/>
              <a:t>, enabling us to study this ultimate small system.</a:t>
            </a:r>
            <a:endParaRPr lang="en-US" sz="1200" dirty="0">
              <a:latin typeface="Helvetica" pitchFamily="2" charset="0"/>
            </a:endParaRPr>
          </a:p>
          <a:p>
            <a:pPr>
              <a:lnSpc>
                <a:spcPts val="3400"/>
              </a:lnSpc>
            </a:pPr>
            <a:endParaRPr lang="en-US" sz="1200" dirty="0">
              <a:latin typeface="Helvetica" pitchFamily="2" charset="0"/>
            </a:endParaRPr>
          </a:p>
          <a:p>
            <a:pPr>
              <a:lnSpc>
                <a:spcPts val="3400"/>
              </a:lnSpc>
            </a:pPr>
            <a:r>
              <a:rPr lang="en-US" sz="1200" dirty="0">
                <a:latin typeface="Helvetica" pitchFamily="2" charset="0"/>
              </a:rPr>
              <a:t>standard </a:t>
            </a:r>
            <a:r>
              <a:rPr lang="en-US" sz="1200" dirty="0" err="1">
                <a:latin typeface="Helvetica" pitchFamily="2" charset="0"/>
              </a:rPr>
              <a:t>cms</a:t>
            </a:r>
            <a:r>
              <a:rPr lang="en-US" sz="1200" dirty="0">
                <a:latin typeface="Helvetica" pitchFamily="2" charset="0"/>
              </a:rPr>
              <a:t> procedure for pileup mitigation called </a:t>
            </a:r>
            <a:r>
              <a:rPr lang="en-US" sz="1200" dirty="0" err="1">
                <a:latin typeface="Helvetica" pitchFamily="2" charset="0"/>
              </a:rPr>
              <a:t>puppi</a:t>
            </a:r>
            <a:br>
              <a:rPr lang="en-US" sz="1200" dirty="0">
                <a:latin typeface="Helvetica" pitchFamily="2" charset="0"/>
              </a:rPr>
            </a:br>
            <a:br>
              <a:rPr lang="en-US" sz="1200" dirty="0">
                <a:latin typeface="Helvetica" pitchFamily="2" charset="0"/>
              </a:rPr>
            </a:br>
            <a:r>
              <a:rPr lang="en-US" sz="1200" dirty="0">
                <a:latin typeface="Helvetica" pitchFamily="2" charset="0"/>
              </a:rPr>
              <a:t>what is </a:t>
            </a:r>
            <a:r>
              <a:rPr lang="en-US" sz="1200" dirty="0" err="1">
                <a:latin typeface="Helvetica" pitchFamily="2" charset="0"/>
              </a:rPr>
              <a:t>vn</a:t>
            </a:r>
            <a:r>
              <a:rPr lang="en-US" sz="1200" dirty="0">
                <a:latin typeface="Helvetica" pitchFamily="2" charset="0"/>
              </a:rPr>
              <a:t> </a:t>
            </a:r>
          </a:p>
          <a:p>
            <a:pPr>
              <a:lnSpc>
                <a:spcPts val="3400"/>
              </a:lnSpc>
            </a:pPr>
            <a:r>
              <a:rPr lang="en-US" dirty="0">
                <a:latin typeface="Helvetica" pitchFamily="2" charset="0"/>
              </a:rPr>
              <a:t>transverse anisotropy </a:t>
            </a:r>
          </a:p>
          <a:p>
            <a:pPr>
              <a:lnSpc>
                <a:spcPts val="3400"/>
              </a:lnSpc>
            </a:pPr>
            <a:r>
              <a:rPr lang="en-US" sz="1200" dirty="0">
                <a:latin typeface="Helvetica" pitchFamily="2" charset="0"/>
              </a:rPr>
              <a:t>comes from initial geometry </a:t>
            </a:r>
          </a:p>
          <a:p>
            <a:pPr>
              <a:lnSpc>
                <a:spcPts val="3400"/>
              </a:lnSpc>
            </a:pPr>
            <a:r>
              <a:rPr lang="en-US" dirty="0">
                <a:latin typeface="Helvetica" pitchFamily="2" charset="0"/>
              </a:rPr>
              <a:t>the fact it </a:t>
            </a:r>
            <a:r>
              <a:rPr lang="en-US" sz="1200" dirty="0">
                <a:latin typeface="Helvetica" pitchFamily="2" charset="0"/>
              </a:rPr>
              <a:t>converts initial anisotropy to the final state extremely efficient  suggests it is strongly coupled and low viscosity (viscosity will smear out the fine </a:t>
            </a:r>
            <a:r>
              <a:rPr lang="en-US" sz="1200" dirty="0" err="1">
                <a:latin typeface="Helvetica" pitchFamily="2" charset="0"/>
              </a:rPr>
              <a:t>strucure</a:t>
            </a:r>
            <a:r>
              <a:rPr lang="en-US" sz="1200" dirty="0">
                <a:latin typeface="Helvetica" pitchFamily="2" charset="0"/>
              </a:rPr>
              <a:t> of flow )</a:t>
            </a:r>
          </a:p>
          <a:p>
            <a:pPr>
              <a:lnSpc>
                <a:spcPts val="3400"/>
              </a:lnSpc>
            </a:pPr>
            <a:endParaRPr lang="en-US" sz="1200" dirty="0">
              <a:latin typeface="Helvetica" pitchFamily="2" charset="0"/>
            </a:endParaRPr>
          </a:p>
          <a:p>
            <a:pPr>
              <a:lnSpc>
                <a:spcPts val="3400"/>
              </a:lnSpc>
            </a:pPr>
            <a:r>
              <a:rPr lang="en-US" sz="1200" dirty="0">
                <a:latin typeface="Helvetica" pitchFamily="2" charset="0"/>
              </a:rPr>
              <a:t>the cartoon we have in mind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57A0BE-0331-F082-3DAA-FAA815378D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CC6779-5DD7-BD4F-A0D2-87FD82FEFB6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855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Before showing results, let me emphasize an important aspect of any measurement within a jet.</a:t>
            </a:r>
          </a:p>
          <a:p>
            <a:endParaRPr lang="en-US" dirty="0"/>
          </a:p>
          <a:p>
            <a:r>
              <a:rPr lang="en-US" dirty="0"/>
              <a:t>When a jet propagates, all transverse activity happens </a:t>
            </a:r>
            <a:r>
              <a:rPr lang="en-US" b="1" dirty="0"/>
              <a:t>relative to the jet axis</a:t>
            </a:r>
            <a:r>
              <a:rPr lang="en-US" dirty="0"/>
              <a:t>. Therefore, any azimuthal correlations we measure should also be defined with respect to the jet axis, not the beam axis.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67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52045-E25E-9C8E-BA0E-F8A9BACC2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7C2AFC-F349-0942-FA96-D1973D1AE1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A26845-4CED-1832-83F1-3AAB59ED50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to begin with a brief introduction to what we do in high-energy nuclear experiments: in general, we are interested in </a:t>
            </a:r>
            <a:r>
              <a:rPr lang="en-US" b="1" dirty="0"/>
              <a:t>matter under extreme conditions</a:t>
            </a:r>
            <a:r>
              <a:rPr lang="en-US" dirty="0"/>
              <a:t>.</a:t>
            </a:r>
          </a:p>
          <a:p>
            <a:r>
              <a:rPr lang="en-US" dirty="0"/>
              <a:t>Quantum Chromodynamics predicts the existence of a deconfined state of matter — the </a:t>
            </a:r>
            <a:r>
              <a:rPr lang="en-US" b="1" dirty="0"/>
              <a:t>quark–gluon plasma, or QGP</a:t>
            </a:r>
            <a:r>
              <a:rPr lang="en-US" dirty="0"/>
              <a:t> — at very high energy densities. We are able to reach such conditions through </a:t>
            </a:r>
            <a:r>
              <a:rPr lang="en-US" b="1" dirty="0"/>
              <a:t>relativistic heavy-ion collisions</a:t>
            </a:r>
            <a:r>
              <a:rPr lang="en-US" dirty="0"/>
              <a:t>.</a:t>
            </a:r>
          </a:p>
          <a:p>
            <a:r>
              <a:rPr lang="en-US" dirty="0"/>
              <a:t>In these collisions, the temperature at the center can reach trillions of degrees, hot enough to melt protons and neutrons, creating a small droplet of QGP.</a:t>
            </a:r>
          </a:p>
          <a:p>
            <a:r>
              <a:rPr lang="en-US" dirty="0"/>
              <a:t>As a comparison, in </a:t>
            </a:r>
            <a:r>
              <a:rPr lang="en-US" b="1" dirty="0"/>
              <a:t>minimum-bias proton–proton collisions</a:t>
            </a:r>
            <a:r>
              <a:rPr lang="en-US" dirty="0"/>
              <a:t>, the protons are effectively point-like, the system is too small for significant partonic </a:t>
            </a:r>
            <a:r>
              <a:rPr lang="en-US" dirty="0" err="1"/>
              <a:t>rescattering</a:t>
            </a:r>
            <a:r>
              <a:rPr lang="en-US" dirty="0"/>
              <a:t>, and therefore no QGP is expected to form.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0000"/>
                </a:solidFill>
                <a:effectLst/>
                <a:latin typeface="Helvetica" pitchFamily="2" charset="0"/>
              </a:rPr>
              <a:t>QGP: Deconfined matter over large distances, interact and evolve (~10</a:t>
            </a:r>
            <a:r>
              <a:rPr lang="en-US" sz="300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Helvetica" pitchFamily="2" charset="0"/>
              </a:rPr>
              <a:t>fm</a:t>
            </a:r>
            <a:r>
              <a:rPr lang="en-US" sz="1200" dirty="0">
                <a:solidFill>
                  <a:srgbClr val="000000"/>
                </a:solidFill>
                <a:effectLst/>
                <a:latin typeface="Helvetica" pitchFamily="2" charset="0"/>
              </a:rPr>
              <a:t>/c) nonperturbatively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7C809E-8B5E-4647-D663-8F19B6EF3E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301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shift towards smaller eta, high </a:t>
            </a:r>
            <a:r>
              <a:rPr lang="en-US" dirty="0" err="1"/>
              <a:t>Nch</a:t>
            </a:r>
            <a:r>
              <a:rPr lang="en-US" dirty="0"/>
              <a:t> gluon radiation, large angle </a:t>
            </a:r>
          </a:p>
          <a:p>
            <a:r>
              <a:rPr lang="en-US" dirty="0"/>
              <a:t>reach peripheral Heavy ion collisions (</a:t>
            </a:r>
            <a:r>
              <a:rPr lang="en-US" dirty="0" err="1"/>
              <a:t>rhic</a:t>
            </a:r>
            <a:r>
              <a:rPr lang="en-US" dirty="0"/>
              <a:t> energy)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24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Now let’s take a look at </a:t>
            </a:r>
            <a:r>
              <a:rPr lang="en-US" b="1" dirty="0"/>
              <a:t>v₂ in the jet frame</a:t>
            </a:r>
            <a:r>
              <a:rPr lang="en-US" dirty="0"/>
              <a:t>.</a:t>
            </a:r>
          </a:p>
          <a:p>
            <a:r>
              <a:rPr lang="en-US" dirty="0"/>
              <a:t>A </a:t>
            </a:r>
            <a:r>
              <a:rPr lang="en-US" b="1" dirty="0"/>
              <a:t>surprising v₂ enhancement</a:t>
            </a:r>
            <a:r>
              <a:rPr lang="en-US" dirty="0"/>
              <a:t> is observed at high </a:t>
            </a:r>
            <a:r>
              <a:rPr lang="en-US" dirty="0" err="1"/>
              <a:t>Nch</a:t>
            </a:r>
            <a:r>
              <a:rPr lang="en-US" dirty="0"/>
              <a:t>.</a:t>
            </a:r>
          </a:p>
          <a:p>
            <a:r>
              <a:rPr lang="en-US" dirty="0"/>
              <a:t>This enhancement cannot be explained by models such as Pythia8 or Sherpa.</a:t>
            </a:r>
          </a:p>
          <a:p>
            <a:r>
              <a:rPr lang="en-US" dirty="0"/>
              <a:t>This result is intriguing, because it may indicate the </a:t>
            </a:r>
            <a:r>
              <a:rPr lang="en-US" b="1" dirty="0"/>
              <a:t>onset of collectivity within jets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659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5BCD6-AABB-7BCD-1812-A542E194B2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F7E203-5101-0AF1-5157-5438F114FE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192E64-092D-B9A9-23A2-E61E619F2B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About three months after CMS published these results, a theoretical model combining Pythia </a:t>
            </a:r>
            <a:r>
              <a:rPr lang="en-US" dirty="0" err="1"/>
              <a:t>parton</a:t>
            </a:r>
            <a:r>
              <a:rPr lang="en-US" dirty="0"/>
              <a:t> showers with a transport model was able to reproduce the CMS measurement.</a:t>
            </a:r>
          </a:p>
          <a:p>
            <a:r>
              <a:rPr lang="en-US" dirty="0"/>
              <a:t>The enhanced v₂ arises from </a:t>
            </a:r>
            <a:r>
              <a:rPr lang="en-US" b="1" dirty="0"/>
              <a:t>partonic and hadronic </a:t>
            </a:r>
            <a:r>
              <a:rPr lang="en-US" b="1" dirty="0" err="1"/>
              <a:t>rescatterings</a:t>
            </a:r>
            <a:r>
              <a:rPr lang="en-US" dirty="0"/>
              <a:t> — but importantly, </a:t>
            </a:r>
            <a:r>
              <a:rPr lang="en-US" b="1" dirty="0"/>
              <a:t>hadronic </a:t>
            </a:r>
            <a:r>
              <a:rPr lang="en-US" b="1" dirty="0" err="1"/>
              <a:t>rescattering</a:t>
            </a:r>
            <a:r>
              <a:rPr lang="en-US" b="1" dirty="0"/>
              <a:t> alone</a:t>
            </a:r>
            <a:r>
              <a:rPr lang="en-US" dirty="0"/>
              <a:t> is not sufficient.</a:t>
            </a:r>
          </a:p>
          <a:p>
            <a:r>
              <a:rPr lang="en-US" dirty="0"/>
              <a:t>Besides </a:t>
            </a:r>
            <a:r>
              <a:rPr lang="en-US" dirty="0" err="1"/>
              <a:t>rescattering</a:t>
            </a:r>
            <a:r>
              <a:rPr lang="en-US" dirty="0"/>
              <a:t>, another essential ingredient for v₂ is the </a:t>
            </a:r>
            <a:r>
              <a:rPr lang="en-US" b="1" dirty="0"/>
              <a:t>initial geometry</a:t>
            </a:r>
            <a:r>
              <a:rPr lang="en-US" dirty="0"/>
              <a:t>.</a:t>
            </a:r>
          </a:p>
          <a:p>
            <a:r>
              <a:rPr lang="en-US" dirty="0"/>
              <a:t>So, a natural question is: </a:t>
            </a:r>
            <a:r>
              <a:rPr lang="en-US" b="1" dirty="0"/>
              <a:t>is the enhanced v₂ related to the initial jet geometry?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070E0-2A4C-C8AB-D22C-B6E0648E96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555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EC156-A71D-4747-988E-EDF165886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99C77D-8C9E-4556-5AF1-A19E38717A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16B80D-53DF-304E-75FD-453345938A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we look at the space-time evolution of </a:t>
            </a:r>
            <a:r>
              <a:rPr lang="en-US" dirty="0" err="1"/>
              <a:t>parton</a:t>
            </a:r>
            <a:r>
              <a:rPr lang="en-US" dirty="0"/>
              <a:t> showers from Pythia8, in the jet frame.</a:t>
            </a:r>
          </a:p>
          <a:p>
            <a:r>
              <a:rPr lang="en-US" dirty="0"/>
              <a:t>Focusing on the transverse direction, we can quantify the initial jet geometry by the </a:t>
            </a:r>
            <a:r>
              <a:rPr lang="en-US" b="1" dirty="0"/>
              <a:t>eccentricity</a:t>
            </a:r>
            <a:r>
              <a:rPr lang="en-US" dirty="0"/>
              <a:t> of the </a:t>
            </a:r>
            <a:r>
              <a:rPr lang="en-US" dirty="0" err="1"/>
              <a:t>partons</a:t>
            </a:r>
            <a:r>
              <a:rPr lang="en-US" dirty="0"/>
              <a:t>.</a:t>
            </a:r>
          </a:p>
          <a:p>
            <a:r>
              <a:rPr lang="en-US" dirty="0"/>
              <a:t>The plot on the right shows the time evolution of eccentricity for low-, high-, and inclusive jets. You see that a sizable initial eccentricity exists for all of them.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B70CD-A85D-7AF3-529D-6C07D2A56D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4419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258BA7-41BB-F056-33A2-C2BE64620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A03502-3954-612B-1E03-E60CC4E3EB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872D45-1175-BB74-255B-B0CA48AC90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Focusing on the transverse direction, we can quantify the initial jet geometry by the </a:t>
            </a:r>
            <a:r>
              <a:rPr lang="en-US" b="1" dirty="0"/>
              <a:t>eccentricity</a:t>
            </a:r>
            <a:r>
              <a:rPr lang="en-US" dirty="0"/>
              <a:t> of the </a:t>
            </a:r>
            <a:r>
              <a:rPr lang="en-US" dirty="0" err="1"/>
              <a:t>partons</a:t>
            </a:r>
            <a:r>
              <a:rPr lang="en-US" dirty="0"/>
              <a:t>.</a:t>
            </a:r>
          </a:p>
          <a:p>
            <a:r>
              <a:rPr lang="en-US" dirty="0"/>
              <a:t>The plot on the right shows the time evolution of eccentricity for low-, high-, and inclusive jets. You see that a sizable initial eccentricity exists for all of them.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boldsymbol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varepsilon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}_n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varepsilon_n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e^{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Phi_n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equiv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\frac{\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sum_j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w_j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e^{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 \phi^{*,\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{coord}}_j}}{\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sum_j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w_j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},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qquad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\phi^{*,\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{coord}}_j = \arctan\!\left(\frac{y^*_j -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y^*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rangle_p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}{x^*_j -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x^*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rangle_p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}\right)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CD4F92-A950-441E-E488-CF4A3CD1AB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758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the combination, z&lt;sub&gt;g&lt;/sub&gt;·</a:t>
            </a:r>
            <a:r>
              <a:rPr lang="el-GR" dirty="0"/>
              <a:t>θ&lt;</a:t>
            </a:r>
            <a:r>
              <a:rPr lang="en-US" dirty="0"/>
              <a:t>sub&gt;g&lt;/sub&gt;, to characterize the jet’s substructure shape.</a:t>
            </a:r>
          </a:p>
          <a:p>
            <a:r>
              <a:rPr lang="en-US" dirty="0"/>
              <a:t>This distribution shows z&lt;sub&gt;g&lt;/sub&gt;·</a:t>
            </a:r>
            <a:r>
              <a:rPr lang="el-GR" dirty="0"/>
              <a:t>θ&lt;</a:t>
            </a:r>
            <a:r>
              <a:rPr lang="en-US" dirty="0"/>
              <a:t>sub&gt;g&lt;/sub&gt; for low- and high-multiplicity jets in Pythia8.</a:t>
            </a:r>
          </a:p>
          <a:p>
            <a:r>
              <a:rPr lang="en-US" dirty="0"/>
              <a:t>The larger this observable is, the more prominent the </a:t>
            </a:r>
            <a:r>
              <a:rPr lang="en-US" b="1" dirty="0"/>
              <a:t>two-prong substructure</a:t>
            </a:r>
            <a:r>
              <a:rPr lang="en-US" dirty="0"/>
              <a:t> within the jet.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787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Two-prong jets are particularly interesting, because they may correspond to larger eccentricities at the early stage of the </a:t>
            </a:r>
            <a:r>
              <a:rPr lang="en-US" dirty="0" err="1"/>
              <a:t>parton</a:t>
            </a:r>
            <a:r>
              <a:rPr lang="en-US" dirty="0"/>
              <a:t> shower — somewhat like comparing d–Au to p–Au collisions.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654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studies confirm this: eccentricity strongly correlates with z&lt;sub&gt;g&lt;/sub&gt;·</a:t>
            </a:r>
            <a:r>
              <a:rPr lang="el-GR" dirty="0"/>
              <a:t>θ&lt;</a:t>
            </a:r>
            <a:r>
              <a:rPr lang="en-US" dirty="0"/>
              <a:t>sub&gt;g&lt;/sub&gt;.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646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latin typeface="Helvetica" pitchFamily="2" charset="0"/>
                <a:cs typeface="Calibri" panose="020F0502020204030204" pitchFamily="34" charset="0"/>
              </a:rPr>
              <a:t>suggesting possible connections to the initial jet geometry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978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is also worth mentioning that the average z&lt;sub&gt;g&lt;/sub&gt;·</a:t>
            </a:r>
            <a:r>
              <a:rPr lang="el-GR" dirty="0"/>
              <a:t>θ&lt;</a:t>
            </a:r>
            <a:r>
              <a:rPr lang="en-US" dirty="0"/>
              <a:t>sub&gt;g&lt;/sub&gt; across all multiplicities is well described by Pythia, leaving no room for exotic configurations present in data but missing in simulation.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1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BE7266-6372-ED9B-B685-C4F41BC183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91EFE1-8716-2C8B-69EB-49A675BD6A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C17276-F0C1-5456-4026-9510654F00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CMS has a </a:t>
            </a:r>
            <a:r>
              <a:rPr lang="en-US" b="1" dirty="0"/>
              <a:t>large fiducial coverage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4700C-9ACD-51F8-97E9-D082C31DAE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4A040-9BB5-4949-8F3B-B2F8BAFE1D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661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44066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beginning, future plan 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125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1784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3E019-D97B-1ED3-251F-9F0A3B413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1111F3-0E9A-52AD-D464-AED6E53789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B2CB3E-16A8-EA0F-3223-555FCD4E05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3400"/>
              </a:lnSpc>
            </a:pPr>
            <a:r>
              <a:rPr lang="en-US" sz="1200" dirty="0">
                <a:latin typeface="Helvetica" pitchFamily="2" charset="0"/>
              </a:rPr>
              <a:t>v1: there is a displacement along the x axis</a:t>
            </a:r>
          </a:p>
          <a:p>
            <a:pPr>
              <a:lnSpc>
                <a:spcPts val="3400"/>
              </a:lnSpc>
            </a:pPr>
            <a:endParaRPr lang="en-US" sz="1200" dirty="0">
              <a:latin typeface="Helvetica" pitchFamily="2" charset="0"/>
            </a:endParaRPr>
          </a:p>
          <a:p>
            <a:pPr>
              <a:lnSpc>
                <a:spcPts val="3400"/>
              </a:lnSpc>
            </a:pPr>
            <a:r>
              <a:rPr lang="en-US" sz="1200" dirty="0">
                <a:latin typeface="Helvetica" pitchFamily="2" charset="0"/>
              </a:rPr>
              <a:t>what is </a:t>
            </a:r>
            <a:r>
              <a:rPr lang="en-US" sz="1200" dirty="0" err="1">
                <a:latin typeface="Helvetica" pitchFamily="2" charset="0"/>
              </a:rPr>
              <a:t>vn</a:t>
            </a:r>
            <a:r>
              <a:rPr lang="en-US" sz="1200" dirty="0">
                <a:latin typeface="Helvetica" pitchFamily="2" charset="0"/>
              </a:rPr>
              <a:t> </a:t>
            </a:r>
          </a:p>
          <a:p>
            <a:pPr>
              <a:lnSpc>
                <a:spcPts val="3400"/>
              </a:lnSpc>
            </a:pPr>
            <a:r>
              <a:rPr lang="en-US" dirty="0">
                <a:latin typeface="Helvetica" pitchFamily="2" charset="0"/>
              </a:rPr>
              <a:t>transverse anisotropy </a:t>
            </a:r>
          </a:p>
          <a:p>
            <a:pPr>
              <a:lnSpc>
                <a:spcPts val="3400"/>
              </a:lnSpc>
            </a:pPr>
            <a:r>
              <a:rPr lang="en-US" sz="1200" dirty="0">
                <a:latin typeface="Helvetica" pitchFamily="2" charset="0"/>
              </a:rPr>
              <a:t>comes from initial geometry </a:t>
            </a:r>
          </a:p>
          <a:p>
            <a:pPr>
              <a:lnSpc>
                <a:spcPts val="3400"/>
              </a:lnSpc>
            </a:pPr>
            <a:r>
              <a:rPr lang="en-US" dirty="0">
                <a:latin typeface="Helvetica" pitchFamily="2" charset="0"/>
              </a:rPr>
              <a:t>the fact it </a:t>
            </a:r>
            <a:r>
              <a:rPr lang="en-US" sz="1200" dirty="0">
                <a:latin typeface="Helvetica" pitchFamily="2" charset="0"/>
              </a:rPr>
              <a:t>converts initial anisotropy to the final state extremely efficient  suggests it is strongly coupled and low viscosity (viscosity will smear out the fine </a:t>
            </a:r>
            <a:r>
              <a:rPr lang="en-US" sz="1200" dirty="0" err="1">
                <a:latin typeface="Helvetica" pitchFamily="2" charset="0"/>
              </a:rPr>
              <a:t>strucure</a:t>
            </a:r>
            <a:r>
              <a:rPr lang="en-US" sz="1200" dirty="0">
                <a:latin typeface="Helvetica" pitchFamily="2" charset="0"/>
              </a:rPr>
              <a:t> of flow )</a:t>
            </a:r>
          </a:p>
          <a:p>
            <a:pPr>
              <a:lnSpc>
                <a:spcPts val="3400"/>
              </a:lnSpc>
            </a:pPr>
            <a:endParaRPr lang="en-US" sz="1200" dirty="0">
              <a:latin typeface="Helvetica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{d}N^{\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{pairs}}}{\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{d}\Delta\phi}=\frac{N^{\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{pairs}}}{2\pi}[1+\sum_{n}2v_n^2\cos{(n\Delta\phi)}].</a:t>
            </a:r>
          </a:p>
          <a:p>
            <a:pPr>
              <a:lnSpc>
                <a:spcPts val="3400"/>
              </a:lnSpc>
            </a:pPr>
            <a:endParaRPr lang="en-US" sz="1200" dirty="0"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889B6-F411-2071-3798-2AF72626A5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CC6779-5DD7-BD4F-A0D2-87FD82FEFB6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858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 algn="just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Helvetica" pitchFamily="2" charset="0"/>
                  </a:rPr>
                  <a:t>Hydrodynamics can effectively describe QGP.</a:t>
                </a:r>
              </a:p>
              <a:p>
                <a:pPr marL="342900" indent="-342900" algn="just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Helvetica" pitchFamily="2" charset="0"/>
                  </a:rPr>
                  <a:t>Provide access to equation of state (</a:t>
                </a:r>
                <a:r>
                  <a:rPr lang="en-US" sz="1800" dirty="0" err="1">
                    <a:latin typeface="Helvetica" pitchFamily="2" charset="0"/>
                  </a:rPr>
                  <a:t>EoS</a:t>
                </a:r>
                <a:r>
                  <a:rPr lang="en-US" sz="1800" dirty="0">
                    <a:latin typeface="Helvetica" pitchFamily="2" charset="0"/>
                  </a:rPr>
                  <a:t>) and transport coefficient of QGP.</a:t>
                </a:r>
                <a:endParaRPr lang="en-US" sz="1800" dirty="0">
                  <a:effectLst/>
                  <a:latin typeface="CMR9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800" dirty="0">
                    <a:effectLst/>
                    <a:latin typeface="CMR9"/>
                  </a:rPr>
                  <a:t>[6]  C. Gale, S. Jeon, and B. Schenke, Hydrodynamic Mod- </a:t>
                </a:r>
                <a:r>
                  <a:rPr lang="en-US" sz="1800" dirty="0" err="1">
                    <a:effectLst/>
                    <a:latin typeface="CMR9"/>
                  </a:rPr>
                  <a:t>eling</a:t>
                </a:r>
                <a:r>
                  <a:rPr lang="en-US" sz="1800" dirty="0">
                    <a:effectLst/>
                    <a:latin typeface="CMR9"/>
                  </a:rPr>
                  <a:t> of Heavy-Ion Collisions, Int. J. Mod. Phys. A </a:t>
                </a:r>
                <a:r>
                  <a:rPr lang="en-US" sz="1800" dirty="0">
                    <a:effectLst/>
                    <a:latin typeface="CMBX9"/>
                  </a:rPr>
                  <a:t>28</a:t>
                </a:r>
                <a:r>
                  <a:rPr lang="en-US" sz="1800" dirty="0">
                    <a:effectLst/>
                    <a:latin typeface="CMR9"/>
                  </a:rPr>
                  <a:t>, 1340011 (2013), arXiv:1301.5893 [</a:t>
                </a:r>
                <a:r>
                  <a:rPr lang="en-US" sz="1800" dirty="0" err="1">
                    <a:effectLst/>
                    <a:latin typeface="CMR9"/>
                  </a:rPr>
                  <a:t>nucl-th</a:t>
                </a:r>
                <a:r>
                  <a:rPr lang="en-US" sz="1800" dirty="0">
                    <a:effectLst/>
                    <a:latin typeface="CMR9"/>
                  </a:rPr>
                  <a:t>].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effectLst/>
                    <a:latin typeface="CMR10"/>
                  </a:rPr>
                  <a:t>The QGP created at RHIC can be understood remarkably well when modeled as a hydrodynamic system [6], providing access to the equation of state (</a:t>
                </a:r>
                <a:r>
                  <a:rPr lang="en-US" sz="1200" dirty="0" err="1">
                    <a:effectLst/>
                    <a:latin typeface="CMR10"/>
                  </a:rPr>
                  <a:t>EoS</a:t>
                </a:r>
                <a:r>
                  <a:rPr lang="en-US" sz="1200" dirty="0">
                    <a:effectLst/>
                    <a:latin typeface="CMR10"/>
                  </a:rPr>
                  <a:t>) and transport coefficients [7, 8] of the QCD matter under extreme conditions.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chemeClr val="accent5"/>
                    </a:solidFill>
                    <a:latin typeface="Helvetica" pitchFamily="2" charset="0"/>
                  </a:rPr>
                  <a:t>shear viscosity (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>
                    <a:solidFill>
                      <a:schemeClr val="accent5"/>
                    </a:solidFill>
                    <a:latin typeface="Helvetica" pitchFamily="2" charset="0"/>
                  </a:rPr>
                  <a:t>): resistance to deformation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>
                  <a:effectLst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 algn="just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Helvetica" pitchFamily="2" charset="0"/>
                  </a:rPr>
                  <a:t>Hydrodynamics can effectively describe QGP.</a:t>
                </a:r>
              </a:p>
              <a:p>
                <a:pPr marL="342900" indent="-342900" algn="just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Helvetica" pitchFamily="2" charset="0"/>
                  </a:rPr>
                  <a:t>Provide access to equation of state (</a:t>
                </a:r>
                <a:r>
                  <a:rPr lang="en-US" sz="1800" dirty="0" err="1">
                    <a:latin typeface="Helvetica" pitchFamily="2" charset="0"/>
                  </a:rPr>
                  <a:t>EoS</a:t>
                </a:r>
                <a:r>
                  <a:rPr lang="en-US" sz="1800" dirty="0">
                    <a:latin typeface="Helvetica" pitchFamily="2" charset="0"/>
                  </a:rPr>
                  <a:t>) and transport coefficient of QGP.</a:t>
                </a:r>
                <a:endParaRPr lang="en-US" sz="1800" dirty="0">
                  <a:effectLst/>
                  <a:latin typeface="CMR9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800" dirty="0">
                    <a:effectLst/>
                    <a:latin typeface="CMR9"/>
                  </a:rPr>
                  <a:t>[6]  C. Gale, S. Jeon, and B. Schenke, Hydrodynamic Mod- </a:t>
                </a:r>
                <a:r>
                  <a:rPr lang="en-US" sz="1800" dirty="0" err="1">
                    <a:effectLst/>
                    <a:latin typeface="CMR9"/>
                  </a:rPr>
                  <a:t>eling</a:t>
                </a:r>
                <a:r>
                  <a:rPr lang="en-US" sz="1800" dirty="0">
                    <a:effectLst/>
                    <a:latin typeface="CMR9"/>
                  </a:rPr>
                  <a:t> of Heavy-Ion Collisions, Int. J. Mod. Phys. A </a:t>
                </a:r>
                <a:r>
                  <a:rPr lang="en-US" sz="1800" dirty="0">
                    <a:effectLst/>
                    <a:latin typeface="CMBX9"/>
                  </a:rPr>
                  <a:t>28</a:t>
                </a:r>
                <a:r>
                  <a:rPr lang="en-US" sz="1800" dirty="0">
                    <a:effectLst/>
                    <a:latin typeface="CMR9"/>
                  </a:rPr>
                  <a:t>, 1340011 (2013), arXiv:1301.5893 [</a:t>
                </a:r>
                <a:r>
                  <a:rPr lang="en-US" sz="1800" dirty="0" err="1">
                    <a:effectLst/>
                    <a:latin typeface="CMR9"/>
                  </a:rPr>
                  <a:t>nucl-th</a:t>
                </a:r>
                <a:r>
                  <a:rPr lang="en-US" sz="1800" dirty="0">
                    <a:effectLst/>
                    <a:latin typeface="CMR9"/>
                  </a:rPr>
                  <a:t>].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effectLst/>
                    <a:latin typeface="CMR10"/>
                  </a:rPr>
                  <a:t>The QGP created at RHIC can be understood remarkably well when modeled as a hydrodynamic system [6], providing access to the equation of state (</a:t>
                </a:r>
                <a:r>
                  <a:rPr lang="en-US" sz="1200" dirty="0" err="1">
                    <a:effectLst/>
                    <a:latin typeface="CMR10"/>
                  </a:rPr>
                  <a:t>EoS</a:t>
                </a:r>
                <a:r>
                  <a:rPr lang="en-US" sz="1200" dirty="0">
                    <a:effectLst/>
                    <a:latin typeface="CMR10"/>
                  </a:rPr>
                  <a:t>) and transport coefficients [7, 8] of the QCD matter under extreme conditions.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chemeClr val="accent5"/>
                    </a:solidFill>
                    <a:latin typeface="Helvetica" pitchFamily="2" charset="0"/>
                  </a:rPr>
                  <a:t>shear viscosity (</a:t>
                </a:r>
                <a:r>
                  <a:rPr lang="en-US" i="0">
                    <a:solidFill>
                      <a:schemeClr val="accent5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𝜂</a:t>
                </a:r>
                <a:r>
                  <a:rPr lang="en-US" dirty="0">
                    <a:solidFill>
                      <a:schemeClr val="accent5"/>
                    </a:solidFill>
                    <a:latin typeface="Helvetica" pitchFamily="2" charset="0"/>
                  </a:rPr>
                  <a:t>): resistance to deformation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>
                  <a:effectLst/>
                </a:endParaRP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912A-A04F-DD43-B133-ECCAF927338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044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D92F96-80B8-480C-33C2-8CE402112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2875E5-F5E4-4AA4-5DA3-8D21F37716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BF5CA0-B6E5-F2F9-595B-A26A5358AF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shift towards smaller eta, high </a:t>
            </a:r>
            <a:r>
              <a:rPr lang="en-US" dirty="0" err="1"/>
              <a:t>Nch</a:t>
            </a:r>
            <a:r>
              <a:rPr lang="en-US" dirty="0"/>
              <a:t> gluon radiation, large angle </a:t>
            </a:r>
          </a:p>
          <a:p>
            <a:r>
              <a:rPr lang="en-US" dirty="0"/>
              <a:t>reach peripheral Heavy ion collisions (</a:t>
            </a:r>
            <a:r>
              <a:rPr lang="en-US" dirty="0" err="1"/>
              <a:t>rhic</a:t>
            </a:r>
            <a:r>
              <a:rPr lang="en-US" dirty="0"/>
              <a:t> energy)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53F5D-C73D-076E-1BA5-3FADC02C2B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6561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S(\Delta\eta^*,\Delta\phi^*)=\frac{1}{N_{\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ch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trg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}}}\frac{\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{d}^2N^{\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{sig}}}{\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{d}\Delta\eta^*\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{d}\Delta\phi^*},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B(\Delta\eta^*,\Delta\phi^*)=\frac{1}{N_{\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ch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trg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}}}\frac{d^2N^{\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combin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}}}{\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{d}\Delta\eta^*\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{d}\Delta\phi^*},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84A4A-2A3C-5B43-93AD-AB21F57C5C3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988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\frac{1}{N_{\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ch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trg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}}}\frac{\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{d}^2N^{\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{pair}}}{\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{d}\Delta\eta^*\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{d}\Delta\phi^*}=B(0,0)\frac{S(\Delta\eta^*,\Delta\phi^*)}{B(\Delta\eta^*,\Delta\phi^*)}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\frac{1}{N_{\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ch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trg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}}}\frac{\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{d}^2N^{\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{pair}}}{\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{d}\Delta\phi^*}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propto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1+2\sum_{\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{n}=1}^{\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infty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}V_{\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{n}\Delta}^{*}\cos{(\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{n}\Delta\phi^{*})}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84A4A-2A3C-5B43-93AD-AB21F57C5C3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8220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study trigger us to think if it is onset of col... in this talk </a:t>
            </a:r>
            <a:r>
              <a:rPr lang="en-US" dirty="0" err="1"/>
              <a:t>i</a:t>
            </a:r>
            <a:r>
              <a:rPr lang="en-US" dirty="0"/>
              <a:t> WILL show you </a:t>
            </a:r>
            <a:r>
              <a:rPr lang="en-US" dirty="0" err="1"/>
              <a:t>soem</a:t>
            </a:r>
            <a:r>
              <a:rPr lang="en-US" dirty="0"/>
              <a:t> NEW studies.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6591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all charged particles are included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F5B89A-77F6-79EE-D740-2DBFCF528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40E7A5-F552-CA73-1CDF-67EF3881A0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6FB691-E509-89BA-D316-7329C8170E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example, we have measured the </a:t>
            </a:r>
            <a:r>
              <a:rPr lang="en-US" b="1" dirty="0"/>
              <a:t>speed of sound</a:t>
            </a:r>
            <a:r>
              <a:rPr lang="en-US" dirty="0"/>
              <a:t> in the medium. We have observed </a:t>
            </a:r>
            <a:r>
              <a:rPr lang="en-US" b="1" dirty="0"/>
              <a:t>quarkonium melting</a:t>
            </a:r>
            <a:r>
              <a:rPr lang="en-US" dirty="0"/>
              <a:t>, </a:t>
            </a:r>
            <a:r>
              <a:rPr lang="en-US" b="1" dirty="0"/>
              <a:t>jet quenching</a:t>
            </a:r>
            <a:r>
              <a:rPr lang="en-US" dirty="0"/>
              <a:t>, and, most relevant for today’s talk, strong </a:t>
            </a:r>
            <a:r>
              <a:rPr lang="en-US" b="1" dirty="0"/>
              <a:t>collective behavior</a:t>
            </a:r>
            <a:r>
              <a:rPr lang="en-US" dirty="0"/>
              <a:t>.</a:t>
            </a:r>
          </a:p>
          <a:p>
            <a:r>
              <a:rPr lang="en-US" dirty="0"/>
              <a:t>For the rest of my presentation, I’m going to focus on this collective behavior.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8F0D80-2CA0-D972-F30B-AA4C1DBE22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4A040-9BB5-4949-8F3B-B2F8BAFE1D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0710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the right plots, </a:t>
            </a:r>
            <a:br>
              <a:rPr lang="en-US" dirty="0"/>
            </a:br>
            <a:r>
              <a:rPr lang="en-US" dirty="0"/>
              <a:t>how did you </a:t>
            </a:r>
            <a:r>
              <a:rPr lang="en-US" dirty="0" err="1"/>
              <a:t>knwo</a:t>
            </a:r>
            <a:r>
              <a:rPr lang="en-US" dirty="0"/>
              <a:t> </a:t>
            </a:r>
            <a:r>
              <a:rPr lang="en-US" dirty="0" err="1"/>
              <a:t>parton</a:t>
            </a:r>
            <a:r>
              <a:rPr lang="en-US" dirty="0"/>
              <a:t> position -&gt; derived from momentum and virtuality.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The illustration shows the evolving energy density of the QGP created in a non-central collision. Pressure gradients act on the initial geometrical anisotropy to create a final velocity field (arrows), which may be decomposed into elliptic (yellow), triangular (teal) and higher order components. (Image: MUSIC/</a:t>
            </a:r>
            <a:r>
              <a:rPr lang="en-US" dirty="0">
                <a:hlinkClick r:id="rId3"/>
              </a:rPr>
              <a:t>arXiv:1209.6330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spatial 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A894B-8BA1-9B46-9FDD-DFDD83A9B4F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4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common observable to study collectivity in heavy-ion collisions is the </a:t>
            </a:r>
            <a:r>
              <a:rPr lang="en-US" b="1" dirty="0"/>
              <a:t>two-particle correlation function</a:t>
            </a:r>
            <a:r>
              <a:rPr lang="en-US" dirty="0"/>
              <a:t>.</a:t>
            </a:r>
          </a:p>
          <a:p>
            <a:r>
              <a:rPr lang="en-US" dirty="0"/>
              <a:t>The distribution you see on the right is typical of heavy-ion collisions. While it may look familiar now, when it was first observed it was quite surprising — because of the </a:t>
            </a:r>
            <a:r>
              <a:rPr lang="en-US" b="1" dirty="0"/>
              <a:t>long-range near-side ridge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163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They all share a preferred emission angle, as illustrated in the event display on the right.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38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79343-2F2E-3914-C663-C2D6F82C3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7878CB-E586-7401-D6A6-5BE351C785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5258FB-2B03-0E7F-6CC3-C72935CACB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now understand that this ridge originates from </a:t>
            </a:r>
            <a:r>
              <a:rPr lang="en-US" b="1" dirty="0"/>
              <a:t>flow</a:t>
            </a:r>
            <a:r>
              <a:rPr lang="en-US" dirty="0"/>
              <a:t>, an important property of QGP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F80949-5B44-341B-92A4-0FFEC4636B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25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B2E2F-DB14-B817-E0AF-EF6AB293C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79644B-0B6C-DD8F-CA72-5B8E10044B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CC6AC1-CF7C-06D7-84B9-D11A59AC25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a result, the final-state particle distribution is </a:t>
            </a:r>
            <a:r>
              <a:rPr lang="en-US" b="1" dirty="0"/>
              <a:t>anisotropic</a:t>
            </a:r>
            <a:r>
              <a:rPr lang="en-US" dirty="0"/>
              <a:t>. All particles are correlated via this short axis at the initial stage. This collective behavior is called flow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93C65-41E3-E3CA-C19C-886568E521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929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0FC756-27CD-6C7D-501B-E913837C4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DC1C16-A579-BAF3-898A-04A2801219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A38423-C351-700C-E824-08744E3D00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Flow tells us that QGP is extremely efficient in converting the </a:t>
            </a:r>
            <a:r>
              <a:rPr lang="en-US" b="1" dirty="0"/>
              <a:t>initial-state anisotropy</a:t>
            </a:r>
            <a:r>
              <a:rPr lang="en-US" dirty="0"/>
              <a:t> into the </a:t>
            </a:r>
            <a:r>
              <a:rPr lang="en-US" b="1" dirty="0"/>
              <a:t>final-state anisotropy</a:t>
            </a:r>
            <a:r>
              <a:rPr lang="en-US" dirty="0"/>
              <a:t>. It also tells us that QGP behaves as a strongly coupled, nearly perfect fluid.</a:t>
            </a:r>
            <a:endParaRPr lang="en-US" sz="1200" dirty="0">
              <a:latin typeface="Helvetica" pitchFamily="2" charset="0"/>
            </a:endParaRPr>
          </a:p>
          <a:p>
            <a:r>
              <a:rPr lang="en-US" sz="1200" dirty="0">
                <a:latin typeface="Helvetica" pitchFamily="2" charset="0"/>
              </a:rPr>
              <a:t>k2: hydrodynamic response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A28F49-17B5-F805-D366-E34D67F1B9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7891D5-13AB-A545-909F-08C69BA917E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06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fld id="{880EF92F-1955-8D4C-A8A8-B9A0E06A8918}" type="datetime1">
              <a:rPr lang="en-US" smtClean="0"/>
              <a:t>9/20/25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71574"/>
            <a:ext cx="4114800" cy="365125"/>
          </a:xfrm>
        </p:spPr>
        <p:txBody>
          <a:bodyPr/>
          <a:lstStyle/>
          <a:p>
            <a:r>
              <a:rPr lang="en-US"/>
              <a:t>ISMD 2025 | Xiaoyu Liu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B38D-1D87-6646-BA88-DFF7AAFCD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16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2D31-1F8A-0B44-BA9B-1E12E3EE49AA}" type="datetime1">
              <a:rPr lang="en-US" smtClean="0"/>
              <a:t>9/20/25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B38D-1D87-6646-BA88-DFF7AAFCD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3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A73E-1216-194D-9A48-1CAF5E5F2867}" type="datetime1">
              <a:rPr lang="en-US" smtClean="0"/>
              <a:t>9/20/25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B38D-1D87-6646-BA88-DFF7AAFCD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25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fld id="{1D104736-A377-8540-B6BF-2368CF9F18E2}" type="datetime1">
              <a:rPr lang="en-US" smtClean="0"/>
              <a:t>9/20/25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/>
              <a:t>ISMD 2025 | Xiaoyu Liu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>
            <a:lvl1pPr>
              <a:defRPr sz="2400" b="0" i="0"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defRPr>
            </a:lvl1pPr>
          </a:lstStyle>
          <a:p>
            <a:fld id="{1A8FB38D-1D87-6646-BA88-DFF7AAFCD5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7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9967-A0C2-D049-A2EF-9AFC5BCA9F50}" type="datetime1">
              <a:rPr lang="en-US" smtClean="0"/>
              <a:t>9/20/25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B38D-1D87-6646-BA88-DFF7AAFCD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3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A0A-EBA2-BB43-8F27-A05024C9988E}" type="datetime1">
              <a:rPr lang="en-US" smtClean="0"/>
              <a:t>9/20/25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B38D-1D87-6646-BA88-DFF7AAFCD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23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5D654-632B-F544-82CB-272D4D08A8A0}" type="datetime1">
              <a:rPr lang="en-US" smtClean="0"/>
              <a:t>9/20/25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B38D-1D87-6646-BA88-DFF7AAFCD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06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fld id="{8DFF29DB-36A4-914E-8E0E-5E3ECE801117}" type="datetime1">
              <a:rPr lang="en-US" smtClean="0"/>
              <a:t>9/20/25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lang="en-US"/>
              <a:t>ISMD 2025 | Xiaoyu Liu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0" y="6492873"/>
            <a:ext cx="2743200" cy="365125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defRPr>
            </a:lvl1pPr>
          </a:lstStyle>
          <a:p>
            <a:fld id="{1A8FB38D-1D87-6646-BA88-DFF7AAFCD5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840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fld id="{C369E917-268D-AC45-A91D-B38247CC45D2}" type="datetime1">
              <a:rPr lang="en-US" smtClean="0"/>
              <a:t>9/20/25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92873"/>
            <a:ext cx="2743200" cy="365125"/>
          </a:xfrm>
        </p:spPr>
        <p:txBody>
          <a:bodyPr/>
          <a:lstStyle>
            <a:lvl1pPr>
              <a:defRPr sz="2400" b="0" i="0"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defRPr>
            </a:lvl1pPr>
          </a:lstStyle>
          <a:p>
            <a:fld id="{1A8FB38D-1D87-6646-BA88-DFF7AAFCD5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46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6D492-E2DB-4E4E-9436-D7750BF4953B}" type="datetime1">
              <a:rPr lang="en-US" smtClean="0"/>
              <a:t>9/20/25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B38D-1D87-6646-BA88-DFF7AAFCD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479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093D-0EA8-4844-AE0E-C8ACF2D919C6}" type="datetime1">
              <a:rPr lang="en-US" smtClean="0"/>
              <a:t>9/20/25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B38D-1D87-6646-BA88-DFF7AAFCD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2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620EFF-946B-0246-8720-D592D168234B}" type="datetime1">
              <a:rPr lang="en-US" smtClean="0"/>
              <a:t>9/20/25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ISMD 2025 | Xiaoyu Liu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8FB38D-1D87-6646-BA88-DFF7AAFCD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25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26.emf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0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NUL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7.png"/><Relationship Id="rId7" Type="http://schemas.openxmlformats.org/officeDocument/2006/relationships/image" Target="../media/image8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820.png"/><Relationship Id="rId4" Type="http://schemas.openxmlformats.org/officeDocument/2006/relationships/image" Target="../media/image8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emf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NUL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../media/image44.png"/><Relationship Id="rId4" Type="http://schemas.openxmlformats.org/officeDocument/2006/relationships/image" Target="NUL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gif"/><Relationship Id="rId9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5.gif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jp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hyperlink" Target="https://cms-results.web.cern.ch/cms-results/public-results/preliminary-results/HIN-24-024/index.html" TargetMode="External"/><Relationship Id="rId4" Type="http://schemas.openxmlformats.org/officeDocument/2006/relationships/image" Target="../media/image70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9.emf"/><Relationship Id="rId7" Type="http://schemas.openxmlformats.org/officeDocument/2006/relationships/image" Target="../media/image7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hyperlink" Target="https://cms-results.web.cern.ch/cms-results/public-results/preliminary-results/HIN-24-024/index.html" TargetMode="External"/><Relationship Id="rId4" Type="http://schemas.openxmlformats.org/officeDocument/2006/relationships/image" Target="../media/image7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9.emf"/><Relationship Id="rId7" Type="http://schemas.openxmlformats.org/officeDocument/2006/relationships/image" Target="../media/image72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hyperlink" Target="https://cms-results.web.cern.ch/cms-results/public-results/preliminary-results/HIN-24-024/index.html" TargetMode="External"/><Relationship Id="rId4" Type="http://schemas.openxmlformats.org/officeDocument/2006/relationships/image" Target="../media/image70.emf"/><Relationship Id="rId9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3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10" Type="http://schemas.openxmlformats.org/officeDocument/2006/relationships/image" Target="../media/image80.png"/><Relationship Id="rId4" Type="http://schemas.openxmlformats.org/officeDocument/2006/relationships/image" Target="../media/image74.tiff"/><Relationship Id="rId9" Type="http://schemas.openxmlformats.org/officeDocument/2006/relationships/image" Target="../media/image26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3" Type="http://schemas.openxmlformats.org/officeDocument/2006/relationships/image" Target="../media/image430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78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../media/image44.png"/><Relationship Id="rId4" Type="http://schemas.openxmlformats.org/officeDocument/2006/relationships/image" Target="NUL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4.emf"/><Relationship Id="rId4" Type="http://schemas.openxmlformats.org/officeDocument/2006/relationships/image" Target="../media/image93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emf"/><Relationship Id="rId5" Type="http://schemas.openxmlformats.org/officeDocument/2006/relationships/image" Target="../media/image97.emf"/><Relationship Id="rId4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8.pn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jpeg"/><Relationship Id="rId4" Type="http://schemas.openxmlformats.org/officeDocument/2006/relationships/image" Target="../media/image10.gif"/><Relationship Id="rId9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320.png"/><Relationship Id="rId4" Type="http://schemas.openxmlformats.org/officeDocument/2006/relationships/image" Target="../media/image31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02.emf"/><Relationship Id="rId7" Type="http://schemas.openxmlformats.org/officeDocument/2006/relationships/image" Target="NUL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emf"/><Relationship Id="rId11" Type="http://schemas.openxmlformats.org/officeDocument/2006/relationships/image" Target="../media/image106.emf"/><Relationship Id="rId5" Type="http://schemas.openxmlformats.org/officeDocument/2006/relationships/image" Target="../media/image104.emf"/><Relationship Id="rId10" Type="http://schemas.openxmlformats.org/officeDocument/2006/relationships/image" Target="NULL"/><Relationship Id="rId4" Type="http://schemas.openxmlformats.org/officeDocument/2006/relationships/image" Target="../media/image103.emf"/><Relationship Id="rId9" Type="http://schemas.openxmlformats.org/officeDocument/2006/relationships/image" Target="NUL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NULL"/><Relationship Id="rId9" Type="http://schemas.openxmlformats.org/officeDocument/2006/relationships/image" Target="../media/image11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9194BF6-5058-0843-DD0C-3E22E5752A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4922" y="3011686"/>
            <a:ext cx="9144000" cy="200442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Xiaoyu Liu</a:t>
            </a:r>
            <a:endParaRPr lang="en-US" baseline="30000" dirty="0">
              <a:solidFill>
                <a:srgbClr val="0070C0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r>
              <a:rPr lang="en-US" dirty="0">
                <a:latin typeface="Helvetica" pitchFamily="2" charset="0"/>
                <a:cs typeface="Calibri" panose="020F0502020204030204" pitchFamily="34" charset="0"/>
              </a:rPr>
              <a:t>for the CMS Collaboration</a:t>
            </a:r>
          </a:p>
          <a:p>
            <a:r>
              <a:rPr lang="en-US" dirty="0">
                <a:latin typeface="Helvetica" pitchFamily="2" charset="0"/>
                <a:cs typeface="Calibri" panose="020F0502020204030204" pitchFamily="34" charset="0"/>
              </a:rPr>
              <a:t>Rice University</a:t>
            </a:r>
          </a:p>
          <a:p>
            <a:endParaRPr 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CE9FD5-29A1-CE1F-7C01-16C98FC61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368" y="5628704"/>
            <a:ext cx="3057554" cy="11231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F63959-7521-C808-8930-73128ACC3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1360" y="5528080"/>
            <a:ext cx="1310640" cy="1310640"/>
          </a:xfrm>
          <a:prstGeom prst="rect">
            <a:avLst/>
          </a:prstGeom>
        </p:spPr>
      </p:pic>
      <p:pic>
        <p:nvPicPr>
          <p:cNvPr id="7" name="Picture 6" descr="A green and white logo&#10;&#10;AI-generated content may be incorrect.">
            <a:extLst>
              <a:ext uri="{FF2B5EF4-FFF2-40B4-BE49-F238E27FC236}">
                <a16:creationId xmlns:a16="http://schemas.microsoft.com/office/drawing/2014/main" id="{3FABCFD5-3FC5-D0FC-F1AB-01BAF7256C3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7333" y="5388121"/>
            <a:ext cx="4038600" cy="1469879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F34C29-3B0B-D8B0-5D10-9553CEF22B1E}"/>
              </a:ext>
            </a:extLst>
          </p:cNvPr>
          <p:cNvSpPr txBox="1"/>
          <p:nvPr/>
        </p:nvSpPr>
        <p:spPr>
          <a:xfrm>
            <a:off x="959639" y="4742480"/>
            <a:ext cx="10272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Helvetica" pitchFamily="2" charset="0"/>
              </a:rPr>
              <a:t>Based on the work: PRL 133 (2024) 142301, CMS-PAS-HIN-24-024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3D17926-2DFA-8E62-9D2F-71F65D315467}"/>
              </a:ext>
            </a:extLst>
          </p:cNvPr>
          <p:cNvSpPr txBox="1">
            <a:spLocks/>
          </p:cNvSpPr>
          <p:nvPr/>
        </p:nvSpPr>
        <p:spPr>
          <a:xfrm>
            <a:off x="204713" y="1371600"/>
            <a:ext cx="11782567" cy="14001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Helvetica" pitchFamily="2" charset="0"/>
              </a:rPr>
              <a:t>Collective phenomena in jets</a:t>
            </a:r>
            <a:br>
              <a:rPr lang="en-US" sz="4000" dirty="0">
                <a:latin typeface="Helvetica" pitchFamily="2" charset="0"/>
              </a:rPr>
            </a:br>
            <a:r>
              <a:rPr lang="en-US" sz="4000" dirty="0">
                <a:latin typeface="Helvetica" pitchFamily="2" charset="0"/>
              </a:rPr>
              <a:t> – a new window into the ultimate quark-gluon droplet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AB1F78B-9394-5ECA-11B6-1334ACC55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DEA64-FE4E-2041-85D7-4DFD3F5A763D}" type="datetime1">
              <a:rPr lang="en-US" smtClean="0"/>
              <a:t>9/21/25</a:t>
            </a:fld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BFD8E2A-F276-3361-D339-35993B095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B38D-1D87-6646-BA88-DFF7AAFCD53C}" type="slidenum">
              <a:rPr lang="en-US" smtClean="0"/>
              <a:t>1</a:t>
            </a:fld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43C48321-3B7D-60BB-BF22-F35FB135F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</p:spTree>
    <p:extLst>
      <p:ext uri="{BB962C8B-B14F-4D97-AF65-F5344CB8AC3E}">
        <p14:creationId xmlns:p14="http://schemas.microsoft.com/office/powerpoint/2010/main" val="1773983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497FB-CA51-EE23-F408-7CD2D3DF3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EFDF4C-7E7B-6AAF-0DF6-7BAD7C10E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10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7351A6-EA43-C686-40E0-9F5B57B7B481}"/>
              </a:ext>
            </a:extLst>
          </p:cNvPr>
          <p:cNvSpPr txBox="1"/>
          <p:nvPr/>
        </p:nvSpPr>
        <p:spPr>
          <a:xfrm>
            <a:off x="874646" y="916658"/>
            <a:ext cx="348845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600" dirty="0">
                <a:latin typeface="Helvetica" pitchFamily="2" charset="0"/>
              </a:rPr>
              <a:t>Initial State Geometry: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DBEC94C-196D-94AE-E9A9-093D8478FB9D}"/>
              </a:ext>
            </a:extLst>
          </p:cNvPr>
          <p:cNvGrpSpPr>
            <a:grpSpLocks noChangeAspect="1"/>
          </p:cNvGrpSpPr>
          <p:nvPr/>
        </p:nvGrpSpPr>
        <p:grpSpPr>
          <a:xfrm>
            <a:off x="8356647" y="1526967"/>
            <a:ext cx="2468880" cy="3030237"/>
            <a:chOff x="8356647" y="1698417"/>
            <a:chExt cx="2624328" cy="322103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778AD2C-F232-9712-E0CC-3C821783AC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56647" y="1698417"/>
              <a:ext cx="2624328" cy="3221030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5DCF7D5-EF98-62FF-2150-1A62DCD0BB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31932" y="1970644"/>
              <a:ext cx="2025506" cy="2713035"/>
            </a:xfrm>
            <a:prstGeom prst="straightConnector1">
              <a:avLst/>
            </a:prstGeom>
            <a:ln w="38100">
              <a:solidFill>
                <a:srgbClr val="FFFF00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B20FCD2-5CD7-9A15-9B70-CC11ACD57C72}"/>
              </a:ext>
            </a:extLst>
          </p:cNvPr>
          <p:cNvCxnSpPr/>
          <p:nvPr/>
        </p:nvCxnSpPr>
        <p:spPr>
          <a:xfrm>
            <a:off x="5200994" y="3429000"/>
            <a:ext cx="297444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DB4DD51-0BB4-8911-888C-1887DE845732}"/>
              </a:ext>
            </a:extLst>
          </p:cNvPr>
          <p:cNvSpPr txBox="1"/>
          <p:nvPr/>
        </p:nvSpPr>
        <p:spPr>
          <a:xfrm>
            <a:off x="5418476" y="2450915"/>
            <a:ext cx="253947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latin typeface="Helvetica" pitchFamily="2" charset="0"/>
              </a:rPr>
              <a:t>Pressure-driven</a:t>
            </a:r>
          </a:p>
          <a:p>
            <a:pPr algn="ctr"/>
            <a:r>
              <a:rPr lang="en-US" sz="2600" dirty="0">
                <a:latin typeface="Helvetica" pitchFamily="2" charset="0"/>
              </a:rPr>
              <a:t>expansion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B70218-9C9A-A26B-5F39-A441A088C13E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</a:rPr>
              <a:t>Flow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3B671F-FFA1-18F6-5C4C-16A4B6C04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3639-5BF4-B547-8A45-36C19DDBF938}" type="datetime1">
              <a:rPr lang="en-US" smtClean="0"/>
              <a:t>9/21/25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2E444-5EC3-0AC2-26E3-FB025E283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0D85341-FC4D-8894-3683-E7819AF615B2}"/>
              </a:ext>
            </a:extLst>
          </p:cNvPr>
          <p:cNvGrpSpPr>
            <a:grpSpLocks noChangeAspect="1"/>
          </p:cNvGrpSpPr>
          <p:nvPr/>
        </p:nvGrpSpPr>
        <p:grpSpPr>
          <a:xfrm>
            <a:off x="390195" y="1409090"/>
            <a:ext cx="5120640" cy="3511217"/>
            <a:chOff x="1112280" y="1262414"/>
            <a:chExt cx="5486400" cy="3762018"/>
          </a:xfrm>
        </p:grpSpPr>
        <p:pic>
          <p:nvPicPr>
            <p:cNvPr id="29" name="Picture 28" descr="A group of red green and blue circles&#10;&#10;AI-generated content may be incorrect.">
              <a:extLst>
                <a:ext uri="{FF2B5EF4-FFF2-40B4-BE49-F238E27FC236}">
                  <a16:creationId xmlns:a16="http://schemas.microsoft.com/office/drawing/2014/main" id="{03AB6E31-C099-5824-8DED-BD395A419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2280" y="1623852"/>
              <a:ext cx="5486400" cy="340058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24D93E9F-FC1C-E494-A9BB-8AC9002419D6}"/>
                    </a:ext>
                  </a:extLst>
                </p:cNvPr>
                <p:cNvSpPr txBox="1"/>
                <p:nvPr/>
              </p:nvSpPr>
              <p:spPr>
                <a:xfrm>
                  <a:off x="1960361" y="2540398"/>
                  <a:ext cx="561097" cy="52924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p>
                        </m:sSubSup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38EEEFB-AA29-1C77-33B8-14648278A2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60361" y="2540398"/>
                  <a:ext cx="561097" cy="529247"/>
                </a:xfrm>
                <a:prstGeom prst="rect">
                  <a:avLst/>
                </a:prstGeom>
                <a:blipFill>
                  <a:blip r:embed="rId5"/>
                  <a:stretch>
                    <a:fillRect r="-2381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2D14A888-9804-89F9-C96F-A4D63623AFC8}"/>
                    </a:ext>
                  </a:extLst>
                </p:cNvPr>
                <p:cNvSpPr txBox="1"/>
                <p:nvPr/>
              </p:nvSpPr>
              <p:spPr>
                <a:xfrm>
                  <a:off x="4815282" y="1262414"/>
                  <a:ext cx="561097" cy="52924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sup>
                        </m:sSubSup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F4748C4-8B20-AE2F-7D8C-F12851ED3D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5282" y="1262414"/>
                  <a:ext cx="561097" cy="529247"/>
                </a:xfrm>
                <a:prstGeom prst="rect">
                  <a:avLst/>
                </a:prstGeom>
                <a:blipFill>
                  <a:blip r:embed="rId6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FA10213-DB84-A126-EA8A-0EB0021004D3}"/>
                    </a:ext>
                  </a:extLst>
                </p:cNvPr>
                <p:cNvSpPr txBox="1"/>
                <p:nvPr/>
              </p:nvSpPr>
              <p:spPr>
                <a:xfrm>
                  <a:off x="3384975" y="1781293"/>
                  <a:ext cx="561098" cy="56059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FA10213-DB84-A126-EA8A-0EB0021004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4975" y="1781293"/>
                  <a:ext cx="561098" cy="560593"/>
                </a:xfrm>
                <a:prstGeom prst="rect">
                  <a:avLst/>
                </a:prstGeom>
                <a:blipFill>
                  <a:blip r:embed="rId7"/>
                  <a:stretch>
                    <a:fillRect b="-23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0A9B18D-CE2F-5F08-837C-8A1B17568A0A}"/>
              </a:ext>
            </a:extLst>
          </p:cNvPr>
          <p:cNvSpPr/>
          <p:nvPr/>
        </p:nvSpPr>
        <p:spPr>
          <a:xfrm>
            <a:off x="3929247" y="3615464"/>
            <a:ext cx="4333505" cy="94731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>
              <a:lnSpc>
                <a:spcPts val="3400"/>
              </a:lnSpc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Helvetica" pitchFamily="2" charset="0"/>
              </a:rPr>
              <a:t>QGP is a strongly coupled, nearly perfect fluid!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DB3371C-0C17-0066-9EE1-4AA6DBCC96C6}"/>
              </a:ext>
            </a:extLst>
          </p:cNvPr>
          <p:cNvGrpSpPr/>
          <p:nvPr/>
        </p:nvGrpSpPr>
        <p:grpSpPr>
          <a:xfrm>
            <a:off x="1672445" y="4949545"/>
            <a:ext cx="9118266" cy="1546671"/>
            <a:chOff x="1044751" y="5232835"/>
            <a:chExt cx="9118266" cy="154667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63C42F28-D95F-1264-0E80-F677AF3F3D06}"/>
                </a:ext>
              </a:extLst>
            </p:cNvPr>
            <p:cNvGrpSpPr/>
            <p:nvPr/>
          </p:nvGrpSpPr>
          <p:grpSpPr>
            <a:xfrm>
              <a:off x="1044751" y="5232835"/>
              <a:ext cx="7325320" cy="1546671"/>
              <a:chOff x="2302051" y="4940813"/>
              <a:chExt cx="7325320" cy="1546671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6833B8C8-E2B3-6F6B-329D-3AE556F2A46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302051" y="5140203"/>
                <a:ext cx="7325320" cy="1347281"/>
                <a:chOff x="1550890" y="5077696"/>
                <a:chExt cx="6415716" cy="117998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810D3A25-A597-3E0D-B95D-B32C303582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23018" y="5109170"/>
                  <a:ext cx="6343588" cy="1148510"/>
                  <a:chOff x="9" y="-15"/>
                  <a:chExt cx="6440" cy="1166"/>
                </a:xfrm>
              </p:grpSpPr>
              <p:sp>
                <p:nvSpPr>
                  <p:cNvPr id="45" name="Line 5">
                    <a:extLst>
                      <a:ext uri="{FF2B5EF4-FFF2-40B4-BE49-F238E27FC236}">
                        <a16:creationId xmlns:a16="http://schemas.microsoft.com/office/drawing/2014/main" id="{30A76895-3421-BB4C-F2CF-1B3A5BF8CF6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213" y="163"/>
                    <a:ext cx="660" cy="3"/>
                  </a:xfrm>
                  <a:prstGeom prst="line">
                    <a:avLst/>
                  </a:prstGeom>
                  <a:noFill/>
                  <a:ln w="38100" cap="flat" cmpd="sng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2118"/>
                  </a:p>
                </p:txBody>
              </p:sp>
              <p:sp>
                <p:nvSpPr>
                  <p:cNvPr id="46" name="Rectangle 6">
                    <a:extLst>
                      <a:ext uri="{FF2B5EF4-FFF2-40B4-BE49-F238E27FC236}">
                        <a16:creationId xmlns:a16="http://schemas.microsoft.com/office/drawing/2014/main" id="{7E05D74A-07F9-BEB4-87DE-35C867AAB0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73" y="-15"/>
                    <a:ext cx="540" cy="30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rgbClr val="000000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lIns="0" tIns="0" rIns="0" bIns="0" anchor="ctr">
                    <a:spAutoFit/>
                  </a:bodyPr>
                  <a:lstStyle/>
                  <a:p>
                    <a:pPr>
                      <a:lnSpc>
                        <a:spcPct val="104000"/>
                      </a:lnSpc>
                      <a:tabLst>
                        <a:tab pos="575187" algn="l"/>
                        <a:tab pos="1134616" algn="l"/>
                        <a:tab pos="1701924" algn="l"/>
                        <a:tab pos="2261352" algn="l"/>
                        <a:tab pos="2836539" algn="l"/>
                        <a:tab pos="3403847" algn="l"/>
                        <a:tab pos="3963276" algn="l"/>
                        <a:tab pos="4538463" algn="l"/>
                        <a:tab pos="5113650" algn="l"/>
                        <a:tab pos="5673078" algn="l"/>
                        <a:tab pos="6240387" algn="l"/>
                        <a:tab pos="6799815" algn="l"/>
                        <a:tab pos="7264692" algn="l"/>
                      </a:tabLst>
                    </a:pPr>
                    <a:r>
                      <a:rPr lang="en-US" sz="2000" baseline="0">
                        <a:latin typeface="Gill Sans" charset="0"/>
                        <a:ea typeface="Gill Sans" charset="0"/>
                        <a:cs typeface="Gill Sans" charset="0"/>
                      </a:rPr>
                      <a:t>Time</a:t>
                    </a:r>
                  </a:p>
                </p:txBody>
              </p:sp>
              <p:pic>
                <p:nvPicPr>
                  <p:cNvPr id="47" name="Picture 7">
                    <a:extLst>
                      <a:ext uri="{FF2B5EF4-FFF2-40B4-BE49-F238E27FC236}">
                        <a16:creationId xmlns:a16="http://schemas.microsoft.com/office/drawing/2014/main" id="{34116044-1300-4FA8-BEE7-99DBD74B41F1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" y="343"/>
                    <a:ext cx="6440" cy="80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cap="flat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44" name="Rectangle 7">
                  <a:extLst>
                    <a:ext uri="{FF2B5EF4-FFF2-40B4-BE49-F238E27FC236}">
                      <a16:creationId xmlns:a16="http://schemas.microsoft.com/office/drawing/2014/main" id="{ABEE05CB-F747-F9C5-9F96-F603812EEB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0890" y="5077696"/>
                  <a:ext cx="1742873" cy="3985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89896" tIns="44948" rIns="89896" bIns="44948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2000" baseline="30000">
                      <a:latin typeface="Gill Sans" charset="0"/>
                      <a:ea typeface="Gill Sans" charset="0"/>
                      <a:cs typeface="Gill Sans" charset="0"/>
                    </a:rPr>
                    <a:t>6</a:t>
                  </a:r>
                  <a:r>
                    <a:rPr lang="en-US" sz="2000" baseline="0">
                      <a:latin typeface="Gill Sans" charset="0"/>
                      <a:ea typeface="Gill Sans" charset="0"/>
                      <a:cs typeface="Gill Sans" charset="0"/>
                    </a:rPr>
                    <a:t>Li gas T=10</a:t>
                  </a:r>
                  <a:r>
                    <a:rPr lang="en-US" sz="2000" baseline="30000">
                      <a:latin typeface="Gill Sans" charset="0"/>
                      <a:ea typeface="Gill Sans" charset="0"/>
                      <a:cs typeface="Gill Sans" charset="0"/>
                    </a:rPr>
                    <a:t>-7</a:t>
                  </a:r>
                  <a:r>
                    <a:rPr lang="en-US" sz="2000" baseline="0">
                      <a:latin typeface="Gill Sans" charset="0"/>
                      <a:ea typeface="Gill Sans" charset="0"/>
                      <a:cs typeface="Gill Sans" charset="0"/>
                    </a:rPr>
                    <a:t>K</a:t>
                  </a:r>
                </a:p>
              </p:txBody>
            </p:sp>
          </p:grp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58AAFBE-D543-A114-81C8-DD6F0F37BD0C}"/>
                  </a:ext>
                </a:extLst>
              </p:cNvPr>
              <p:cNvSpPr txBox="1"/>
              <p:nvPr/>
            </p:nvSpPr>
            <p:spPr>
              <a:xfrm>
                <a:off x="4831529" y="4940813"/>
                <a:ext cx="2348720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>
                    <a:latin typeface="Helvetica" pitchFamily="2" charset="0"/>
                  </a:rPr>
                  <a:t>“Elliptic flow”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D64E215E-90DB-2CAC-1BB7-E50EDEFC2817}"/>
                    </a:ext>
                  </a:extLst>
                </p:cNvPr>
                <p:cNvSpPr txBox="1"/>
                <p:nvPr/>
              </p:nvSpPr>
              <p:spPr>
                <a:xfrm>
                  <a:off x="8438699" y="6088282"/>
                  <a:ext cx="1724318" cy="461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3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sSub>
                          <m:sSubPr>
                            <m:ctrlPr>
                              <a:rPr lang="en-US" sz="3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3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3000">
                    <a:latin typeface="Helvetica" pitchFamily="2" charset="0"/>
                  </a:endParaRPr>
                </a:p>
              </p:txBody>
            </p:sp>
          </mc:Choice>
          <mc:Fallback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D64E215E-90DB-2CAC-1BB7-E50EDEFC28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38699" y="6088282"/>
                  <a:ext cx="1724318" cy="461665"/>
                </a:xfrm>
                <a:prstGeom prst="rect">
                  <a:avLst/>
                </a:prstGeom>
                <a:blipFill>
                  <a:blip r:embed="rId9"/>
                  <a:stretch>
                    <a:fillRect l="-1460" r="-730" b="-131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1EDBDD1-B9EF-74D6-1B1E-6EA90411DCA6}"/>
              </a:ext>
            </a:extLst>
          </p:cNvPr>
          <p:cNvGrpSpPr/>
          <p:nvPr/>
        </p:nvGrpSpPr>
        <p:grpSpPr>
          <a:xfrm>
            <a:off x="7527359" y="4668013"/>
            <a:ext cx="3742324" cy="687281"/>
            <a:chOff x="7527359" y="4668013"/>
            <a:chExt cx="3742324" cy="687281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B6639624-15BD-47B7-CD1A-55691BFB2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t="-2" r="1577" b="-17907"/>
            <a:stretch>
              <a:fillRect/>
            </a:stretch>
          </p:blipFill>
          <p:spPr>
            <a:xfrm>
              <a:off x="7527359" y="4668013"/>
              <a:ext cx="3742324" cy="687281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E8B713D0-ACEF-122A-4789-631BF325D137}"/>
                </a:ext>
              </a:extLst>
            </p:cNvPr>
            <p:cNvSpPr/>
            <p:nvPr/>
          </p:nvSpPr>
          <p:spPr>
            <a:xfrm>
              <a:off x="10044826" y="4719266"/>
              <a:ext cx="239205" cy="429663"/>
            </a:xfrm>
            <a:prstGeom prst="rect">
              <a:avLst/>
            </a:prstGeom>
            <a:noFill/>
            <a:ln w="25400">
              <a:solidFill>
                <a:srgbClr val="FF7E79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9CCA718-6368-4E94-0BAC-C5885C5C4BBE}"/>
              </a:ext>
            </a:extLst>
          </p:cNvPr>
          <p:cNvSpPr txBox="1"/>
          <p:nvPr/>
        </p:nvSpPr>
        <p:spPr>
          <a:xfrm>
            <a:off x="7791004" y="916354"/>
            <a:ext cx="352635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600" dirty="0">
                <a:latin typeface="Helvetica" pitchFamily="2" charset="0"/>
              </a:rPr>
              <a:t>Final State Anisotropy:</a:t>
            </a:r>
          </a:p>
        </p:txBody>
      </p:sp>
    </p:spTree>
    <p:extLst>
      <p:ext uri="{BB962C8B-B14F-4D97-AF65-F5344CB8AC3E}">
        <p14:creationId xmlns:p14="http://schemas.microsoft.com/office/powerpoint/2010/main" val="3290561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014C02-0D18-992D-883F-55D1FB25EB8A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QGP signatures in small systems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0B47463-BE9E-16EB-5D4C-172963E3693C}"/>
              </a:ext>
            </a:extLst>
          </p:cNvPr>
          <p:cNvGrpSpPr>
            <a:grpSpLocks noChangeAspect="1"/>
          </p:cNvGrpSpPr>
          <p:nvPr/>
        </p:nvGrpSpPr>
        <p:grpSpPr>
          <a:xfrm>
            <a:off x="869158" y="1968073"/>
            <a:ext cx="10453683" cy="3502899"/>
            <a:chOff x="833490" y="2036064"/>
            <a:chExt cx="10858638" cy="3638594"/>
          </a:xfrm>
        </p:grpSpPr>
        <p:pic>
          <p:nvPicPr>
            <p:cNvPr id="4" name="Picture 2" descr="Relativistic Heavy Ion Physics">
              <a:extLst>
                <a:ext uri="{FF2B5EF4-FFF2-40B4-BE49-F238E27FC236}">
                  <a16:creationId xmlns:a16="http://schemas.microsoft.com/office/drawing/2014/main" id="{775DB000-91B7-D2D9-E0F2-ADD1EB3976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672"/>
            <a:stretch/>
          </p:blipFill>
          <p:spPr bwMode="auto">
            <a:xfrm>
              <a:off x="833490" y="2036064"/>
              <a:ext cx="10858638" cy="34847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E6A6D7F-DD7F-D012-B365-AFCBAA775EF9}"/>
                </a:ext>
              </a:extLst>
            </p:cNvPr>
            <p:cNvSpPr>
              <a:spLocks/>
            </p:cNvSpPr>
            <p:nvPr/>
          </p:nvSpPr>
          <p:spPr>
            <a:xfrm>
              <a:off x="833490" y="5366881"/>
              <a:ext cx="180376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Helvetica"/>
                  <a:cs typeface="Helvetica"/>
                </a:rPr>
                <a:t>JHEP 09 (2010) 091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4A0A49C-7AA0-987C-1A5C-68CC4A609305}"/>
                </a:ext>
              </a:extLst>
            </p:cNvPr>
            <p:cNvSpPr>
              <a:spLocks/>
            </p:cNvSpPr>
            <p:nvPr/>
          </p:nvSpPr>
          <p:spPr>
            <a:xfrm>
              <a:off x="5939544" y="5366881"/>
              <a:ext cx="17860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Helvetica"/>
                  <a:cs typeface="Helvetica"/>
                </a:rPr>
                <a:t>PLB 718 (2013) 795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5522EF7-C4C5-F794-7137-CBF39D515BD2}"/>
                </a:ext>
              </a:extLst>
            </p:cNvPr>
            <p:cNvSpPr>
              <a:spLocks/>
            </p:cNvSpPr>
            <p:nvPr/>
          </p:nvSpPr>
          <p:spPr>
            <a:xfrm>
              <a:off x="9785837" y="5366881"/>
              <a:ext cx="19062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Helvetica"/>
                  <a:cs typeface="Helvetica"/>
                </a:rPr>
                <a:t>EPJC 72 (2012) 2012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613C47E-4E7F-A122-4ABF-3591BB178747}"/>
              </a:ext>
            </a:extLst>
          </p:cNvPr>
          <p:cNvSpPr txBox="1"/>
          <p:nvPr/>
        </p:nvSpPr>
        <p:spPr>
          <a:xfrm>
            <a:off x="297324" y="1088699"/>
            <a:ext cx="9815508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  <a:cs typeface="Calibri" panose="020F0502020204030204" pitchFamily="34" charset="0"/>
              </a:rPr>
              <a:t>Near-side ridge discovered in high-multiplicity pp and </a:t>
            </a:r>
            <a:r>
              <a:rPr lang="en-US" sz="2400" dirty="0" err="1">
                <a:latin typeface="Helvetica" pitchFamily="2" charset="0"/>
                <a:cs typeface="Calibri" panose="020F0502020204030204" pitchFamily="34" charset="0"/>
              </a:rPr>
              <a:t>pPb</a:t>
            </a:r>
            <a:r>
              <a:rPr lang="en-US" sz="2400" dirty="0">
                <a:latin typeface="Helvetica" pitchFamily="2" charset="0"/>
                <a:cs typeface="Calibri" panose="020F0502020204030204" pitchFamily="34" charset="0"/>
              </a:rPr>
              <a:t> collisions.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346C1A-0724-70D1-F387-07B71845BDB1}"/>
              </a:ext>
            </a:extLst>
          </p:cNvPr>
          <p:cNvSpPr/>
          <p:nvPr/>
        </p:nvSpPr>
        <p:spPr>
          <a:xfrm>
            <a:off x="4303268" y="5888681"/>
            <a:ext cx="7206924" cy="319520"/>
          </a:xfrm>
          <a:prstGeom prst="rect">
            <a:avLst/>
          </a:prstGeom>
        </p:spPr>
        <p:txBody>
          <a:bodyPr wrap="square" lIns="91387" tIns="45693" rIns="91387" bIns="45693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Helvetica"/>
              </a:rPr>
              <a:t>Also see a review: K.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Helvetica"/>
              </a:rPr>
              <a:t>Dusling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Helvetica"/>
              </a:rPr>
              <a:t>, WL, B. Schenke,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Helvetica"/>
              </a:rPr>
              <a:t>Int.J.Mod.Phys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Helvetica"/>
              </a:rPr>
              <a:t>. E25 (2016) 01, 1630002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ACA8796C-91E4-911B-E425-FC6EDEBD9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71D97-C1C9-D44F-BEE8-04BC3F2B9A23}" type="datetime1">
              <a:rPr lang="en-US" smtClean="0"/>
              <a:t>9/20/25</a:t>
            </a:fld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4053116-3828-1583-99CD-F9E636F3C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7C8619-3AE7-B9CC-D443-33C78E325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29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4FE7B-6957-BFA2-E8C9-27792FA9A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14F6FC1C-FA83-C78E-5031-3C0F59DA3F32}"/>
              </a:ext>
            </a:extLst>
          </p:cNvPr>
          <p:cNvSpPr txBox="1"/>
          <p:nvPr/>
        </p:nvSpPr>
        <p:spPr>
          <a:xfrm>
            <a:off x="331177" y="5664633"/>
            <a:ext cx="67762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36538" indent="-236538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Ordered roughly by expected initial geometry</a:t>
            </a:r>
          </a:p>
          <a:p>
            <a:pPr marL="236538" indent="-236538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Diminishing toward low multiplicity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0A7815-5B8B-C1DD-399A-3A67F3022F41}"/>
              </a:ext>
            </a:extLst>
          </p:cNvPr>
          <p:cNvGrpSpPr>
            <a:grpSpLocks noChangeAspect="1"/>
          </p:cNvGrpSpPr>
          <p:nvPr/>
        </p:nvGrpSpPr>
        <p:grpSpPr>
          <a:xfrm>
            <a:off x="7274513" y="1711744"/>
            <a:ext cx="4553941" cy="4325609"/>
            <a:chOff x="7666848" y="2036621"/>
            <a:chExt cx="4093413" cy="38910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FC204998-74A8-652A-A292-F82CBC609B79}"/>
                    </a:ext>
                  </a:extLst>
                </p:cNvPr>
                <p:cNvSpPr txBox="1"/>
                <p:nvPr/>
              </p:nvSpPr>
              <p:spPr>
                <a:xfrm>
                  <a:off x="7666848" y="2036621"/>
                  <a:ext cx="4093413" cy="14119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latin typeface="Helvetica" pitchFamily="2" charset="0"/>
                    </a:rPr>
                    <a:t>Universal QCD collectivity across AA, </a:t>
                  </a:r>
                  <a:r>
                    <a:rPr lang="en-US" sz="2400" dirty="0" err="1">
                      <a:latin typeface="Helvetica" pitchFamily="2" charset="0"/>
                    </a:rPr>
                    <a:t>pA</a:t>
                  </a:r>
                  <a:r>
                    <a:rPr lang="en-US" sz="2400" dirty="0">
                      <a:latin typeface="Helvetica" pitchFamily="2" charset="0"/>
                    </a:rPr>
                    <a:t> to pp</a:t>
                  </a:r>
                </a:p>
                <a:p>
                  <a14:m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US" sz="2400" dirty="0">
                      <a:solidFill>
                        <a:srgbClr val="C00000"/>
                      </a:solidFill>
                      <a:latin typeface="Helvetica" pitchFamily="2" charset="0"/>
                    </a:rPr>
                    <a:t> Role of strong partonic re-scatterings at subfermi scales</a:t>
                  </a:r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FC204998-74A8-652A-A292-F82CBC609B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6848" y="2036621"/>
                  <a:ext cx="4093413" cy="1411963"/>
                </a:xfrm>
                <a:prstGeom prst="rect">
                  <a:avLst/>
                </a:prstGeom>
                <a:blipFill>
                  <a:blip r:embed="rId4"/>
                  <a:stretch>
                    <a:fillRect l="-1944" t="-2400" b="-88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54A98D3-F019-956F-3408-8D790E2E93D4}"/>
                </a:ext>
              </a:extLst>
            </p:cNvPr>
            <p:cNvSpPr txBox="1"/>
            <p:nvPr/>
          </p:nvSpPr>
          <p:spPr>
            <a:xfrm>
              <a:off x="7772861" y="5429316"/>
              <a:ext cx="3722666" cy="4983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000" dirty="0">
                  <a:solidFill>
                    <a:srgbClr val="C00000"/>
                  </a:solidFill>
                  <a:latin typeface="Helvetica" pitchFamily="2" charset="0"/>
                </a:rPr>
                <a:t>“QGP” everywhere!?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A36F016-9739-9348-3CB9-44CAF3B666C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837927" y="3572472"/>
              <a:ext cx="3657600" cy="1708220"/>
              <a:chOff x="6058018" y="864751"/>
              <a:chExt cx="4429312" cy="206863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FC8920AA-5745-466F-66F9-8D798EF8FDA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058018" y="864751"/>
                <a:ext cx="4429312" cy="2068636"/>
                <a:chOff x="7159036" y="1216181"/>
                <a:chExt cx="3047794" cy="1423421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D3DE736B-01E2-6EE6-F05E-03982A12E0F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243622" y="1216181"/>
                  <a:ext cx="787386" cy="1423421"/>
                  <a:chOff x="5464753" y="2283017"/>
                  <a:chExt cx="1327932" cy="2400610"/>
                </a:xfrm>
              </p:grpSpPr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528CC3CD-E62F-B66B-2041-4318A4079DE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5464753" y="2283017"/>
                    <a:ext cx="1285032" cy="2400610"/>
                  </a:xfrm>
                  <a:prstGeom prst="rect">
                    <a:avLst/>
                  </a:prstGeom>
                </p:spPr>
              </p:pic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87EC04E7-F564-7653-6B81-133C716A79D4}"/>
                      </a:ext>
                    </a:extLst>
                  </p:cNvPr>
                  <p:cNvSpPr/>
                  <p:nvPr/>
                </p:nvSpPr>
                <p:spPr>
                  <a:xfrm>
                    <a:off x="6630306" y="3037114"/>
                    <a:ext cx="162379" cy="18505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5F2B6161-03F4-B79A-C7CD-E2E35D805AA7}"/>
                      </a:ext>
                    </a:extLst>
                  </p:cNvPr>
                  <p:cNvSpPr/>
                  <p:nvPr/>
                </p:nvSpPr>
                <p:spPr>
                  <a:xfrm>
                    <a:off x="6598002" y="4186933"/>
                    <a:ext cx="162379" cy="18505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id="{E9CE01DD-6BCC-F926-75C4-B0CFF82A8580}"/>
                      </a:ext>
                    </a:extLst>
                  </p:cNvPr>
                  <p:cNvSpPr/>
                  <p:nvPr/>
                </p:nvSpPr>
                <p:spPr>
                  <a:xfrm>
                    <a:off x="5497916" y="3594840"/>
                    <a:ext cx="162379" cy="18505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A31209A7-5213-6393-6501-821B9A2B1793}"/>
                    </a:ext>
                  </a:extLst>
                </p:cNvPr>
                <p:cNvCxnSpPr/>
                <p:nvPr/>
              </p:nvCxnSpPr>
              <p:spPr>
                <a:xfrm>
                  <a:off x="7159036" y="1896114"/>
                  <a:ext cx="74818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470F5900-D28F-B8F9-C5FB-C74C7EE6E068}"/>
                    </a:ext>
                  </a:extLst>
                </p:cNvPr>
                <p:cNvCxnSpPr/>
                <p:nvPr/>
              </p:nvCxnSpPr>
              <p:spPr>
                <a:xfrm flipH="1">
                  <a:off x="9458647" y="1896118"/>
                  <a:ext cx="74818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1E4E43D9-7001-9B91-4880-050457C583BA}"/>
                    </a:ext>
                  </a:extLst>
                </p:cNvPr>
                <p:cNvSpPr txBox="1"/>
                <p:nvPr/>
              </p:nvSpPr>
              <p:spPr>
                <a:xfrm>
                  <a:off x="7220999" y="1413557"/>
                  <a:ext cx="660724" cy="474021"/>
                </a:xfrm>
                <a:prstGeom prst="rect">
                  <a:avLst/>
                </a:prstGeom>
                <a:noFill/>
              </p:spPr>
              <p:txBody>
                <a:bodyPr wrap="none" lIns="91429" tIns="45714" rIns="91429" bIns="45714" rtlCol="0">
                  <a:spAutoFit/>
                </a:bodyPr>
                <a:lstStyle/>
                <a:p>
                  <a:r>
                    <a:rPr lang="en-US" sz="2600" dirty="0">
                      <a:latin typeface="Arial"/>
                      <a:cs typeface="Arial"/>
                    </a:rPr>
                    <a:t>p/A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CDF935F-4AD1-6069-2216-9550CAF949A2}"/>
                    </a:ext>
                  </a:extLst>
                </p:cNvPr>
                <p:cNvSpPr txBox="1"/>
                <p:nvPr/>
              </p:nvSpPr>
              <p:spPr>
                <a:xfrm>
                  <a:off x="9508575" y="1421576"/>
                  <a:ext cx="660724" cy="474021"/>
                </a:xfrm>
                <a:prstGeom prst="rect">
                  <a:avLst/>
                </a:prstGeom>
                <a:noFill/>
              </p:spPr>
              <p:txBody>
                <a:bodyPr wrap="none" lIns="91429" tIns="45714" rIns="91429" bIns="45714" rtlCol="0">
                  <a:spAutoFit/>
                </a:bodyPr>
                <a:lstStyle/>
                <a:p>
                  <a:r>
                    <a:rPr lang="en-US" sz="2600" dirty="0">
                      <a:latin typeface="Arial"/>
                      <a:cs typeface="Arial"/>
                    </a:rPr>
                    <a:t>p/A</a:t>
                  </a:r>
                </a:p>
              </p:txBody>
            </p:sp>
          </p:grp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A8CE5B09-C28F-B7A9-EB50-D77AEF487EB6}"/>
                  </a:ext>
                </a:extLst>
              </p:cNvPr>
              <p:cNvSpPr/>
              <p:nvPr/>
            </p:nvSpPr>
            <p:spPr>
              <a:xfrm>
                <a:off x="7329722" y="975709"/>
                <a:ext cx="368103" cy="1752853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7B90C21B-C0A1-8C27-09EB-D306C6758248}"/>
                  </a:ext>
                </a:extLst>
              </p:cNvPr>
              <p:cNvSpPr/>
              <p:nvPr/>
            </p:nvSpPr>
            <p:spPr>
              <a:xfrm>
                <a:off x="8823249" y="964055"/>
                <a:ext cx="368103" cy="1752853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4241FC7-0457-F425-E14E-180F8D67F93D}"/>
              </a:ext>
            </a:extLst>
          </p:cNvPr>
          <p:cNvGrpSpPr/>
          <p:nvPr/>
        </p:nvGrpSpPr>
        <p:grpSpPr>
          <a:xfrm>
            <a:off x="363547" y="1674530"/>
            <a:ext cx="6289961" cy="3808825"/>
            <a:chOff x="805737" y="1674530"/>
            <a:chExt cx="6289961" cy="3808825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6770E390-904C-C3A1-126A-91D34243FCB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05737" y="1771224"/>
              <a:ext cx="5669280" cy="3712131"/>
              <a:chOff x="739725" y="1599010"/>
              <a:chExt cx="5865298" cy="384048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C1C11BF2-3C35-FA4D-531A-2E11024BA1B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39725" y="1599010"/>
                <a:ext cx="5865298" cy="3840480"/>
                <a:chOff x="2552700" y="1466850"/>
                <a:chExt cx="7098030" cy="4647650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1BCA6CD4-6B3A-D6EC-E936-C165D91AE6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552700" y="1466850"/>
                  <a:ext cx="7086600" cy="3924300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7852469C-B70A-20A8-5955-986CC878B2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564130" y="5390600"/>
                  <a:ext cx="7086600" cy="723900"/>
                </a:xfrm>
                <a:prstGeom prst="rect">
                  <a:avLst/>
                </a:prstGeom>
              </p:spPr>
            </p:pic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116EB3D-3649-D17F-1281-AF4406F69D9A}"/>
                  </a:ext>
                </a:extLst>
              </p:cNvPr>
              <p:cNvSpPr txBox="1"/>
              <p:nvPr/>
            </p:nvSpPr>
            <p:spPr>
              <a:xfrm>
                <a:off x="5600215" y="2015461"/>
                <a:ext cx="81304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Helvetica" pitchFamily="2" charset="0"/>
                  </a:rPr>
                  <a:t>PbPb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16AB0CA-ABED-99F5-DF3B-AD7E8F3FAF09}"/>
                  </a:ext>
                </a:extLst>
              </p:cNvPr>
              <p:cNvSpPr txBox="1"/>
              <p:nvPr/>
            </p:nvSpPr>
            <p:spPr>
              <a:xfrm>
                <a:off x="5614201" y="2763903"/>
                <a:ext cx="64152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Helvetica" pitchFamily="2" charset="0"/>
                  </a:rPr>
                  <a:t>pPb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47ED882-3560-5155-E032-A7FEF2242C01}"/>
                  </a:ext>
                </a:extLst>
              </p:cNvPr>
              <p:cNvSpPr txBox="1"/>
              <p:nvPr/>
            </p:nvSpPr>
            <p:spPr>
              <a:xfrm>
                <a:off x="3834979" y="3390903"/>
                <a:ext cx="4700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Helvetica" pitchFamily="2" charset="0"/>
                  </a:rPr>
                  <a:t>pp</a:t>
                </a:r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280B244-F4B0-638F-1FC1-5E0093EF7113}"/>
                </a:ext>
              </a:extLst>
            </p:cNvPr>
            <p:cNvSpPr/>
            <p:nvPr/>
          </p:nvSpPr>
          <p:spPr>
            <a:xfrm>
              <a:off x="4688951" y="1674530"/>
              <a:ext cx="17860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Helvetica"/>
                  <a:cs typeface="Helvetica"/>
                </a:rPr>
                <a:t>PLB 765 (2017) 193</a:t>
              </a: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C37421C-3B44-2616-23A8-C88CDDC197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97548" y="3897222"/>
              <a:ext cx="493776" cy="529647"/>
            </a:xfrm>
            <a:prstGeom prst="rect">
              <a:avLst/>
            </a:prstGeom>
          </p:spPr>
        </p:pic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E3565CF-E991-FDA2-2BF8-1AA10D8067E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91572" y="2338152"/>
              <a:ext cx="685800" cy="520343"/>
              <a:chOff x="8258027" y="5693731"/>
              <a:chExt cx="1368919" cy="1038653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9510ED67-9095-B094-FDAF-EB1222284593}"/>
                  </a:ext>
                </a:extLst>
              </p:cNvPr>
              <p:cNvPicPr>
                <a:picLocks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flipH="1">
                <a:off x="8532645" y="5701424"/>
                <a:ext cx="795777" cy="1030960"/>
              </a:xfrm>
              <a:prstGeom prst="rect">
                <a:avLst/>
              </a:prstGeom>
            </p:spPr>
          </p:pic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2C7A1AF-A3FE-649B-D252-8B6FD760106B}"/>
                  </a:ext>
                </a:extLst>
              </p:cNvPr>
              <p:cNvSpPr/>
              <p:nvPr/>
            </p:nvSpPr>
            <p:spPr>
              <a:xfrm>
                <a:off x="8258027" y="5693731"/>
                <a:ext cx="1005840" cy="103632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101870" tIns="50935" rIns="101870" bIns="50935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F51A934B-EEBE-D47C-BADD-DCDDA866AB20}"/>
                  </a:ext>
                </a:extLst>
              </p:cNvPr>
              <p:cNvSpPr/>
              <p:nvPr/>
            </p:nvSpPr>
            <p:spPr>
              <a:xfrm>
                <a:off x="8621105" y="5693731"/>
                <a:ext cx="1005841" cy="1036321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101870" tIns="50935" rIns="101870" bIns="50935"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B511C427-67D1-9D5F-ADD9-7037F12C65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264366" y="3046965"/>
              <a:ext cx="831332" cy="793545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850A533-1657-BF1F-B253-917BFEA232A9}"/>
              </a:ext>
            </a:extLst>
          </p:cNvPr>
          <p:cNvSpPr/>
          <p:nvPr/>
        </p:nvSpPr>
        <p:spPr>
          <a:xfrm>
            <a:off x="331177" y="933695"/>
            <a:ext cx="6805482" cy="511294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>
              <a:lnSpc>
                <a:spcPts val="3400"/>
              </a:lnSpc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Helvetica" pitchFamily="2" charset="0"/>
              </a:rPr>
              <a:t>Flow: Initial geometry + partonic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Helvetica" pitchFamily="2" charset="0"/>
              </a:rPr>
              <a:t>rescattering</a:t>
            </a:r>
            <a:endParaRPr lang="en-US" sz="2600" dirty="0">
              <a:solidFill>
                <a:schemeClr val="accent2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FFF994-4AF3-2211-34DB-0EBC1AD9B714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QGP signatures in small systems</a:t>
            </a:r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F2C310A1-FD99-E0C9-FA92-6196CFB19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100E-A566-6248-A2DF-89B7893D8949}" type="datetime1">
              <a:rPr lang="en-US" smtClean="0"/>
              <a:t>9/20/25</a:t>
            </a:fld>
            <a:endParaRPr lang="en-US"/>
          </a:p>
        </p:txBody>
      </p:sp>
      <p:sp>
        <p:nvSpPr>
          <p:cNvPr id="42" name="Slide Number Placeholder 15">
            <a:extLst>
              <a:ext uri="{FF2B5EF4-FFF2-40B4-BE49-F238E27FC236}">
                <a16:creationId xmlns:a16="http://schemas.microsoft.com/office/drawing/2014/main" id="{659AB088-1AD7-EC0E-72BF-78C88FA3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3"/>
            <a:ext cx="2743200" cy="365125"/>
          </a:xfrm>
        </p:spPr>
        <p:txBody>
          <a:bodyPr/>
          <a:lstStyle/>
          <a:p>
            <a:fld id="{16B4A6A2-B544-4641-B3C3-51895BE423AC}" type="slidenum">
              <a:rPr lang="en-US" smtClean="0"/>
              <a:t>12</a:t>
            </a:fld>
            <a:endParaRPr lang="en-US" dirty="0"/>
          </a:p>
        </p:txBody>
      </p:sp>
      <p:sp>
        <p:nvSpPr>
          <p:cNvPr id="43" name="Footer Placeholder 42">
            <a:extLst>
              <a:ext uri="{FF2B5EF4-FFF2-40B4-BE49-F238E27FC236}">
                <a16:creationId xmlns:a16="http://schemas.microsoft.com/office/drawing/2014/main" id="{FF7A2EB2-6271-2802-7A53-A67907DF5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890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312"/>
    </mc:Choice>
    <mc:Fallback xmlns="">
      <p:transition spd="slow" advTm="56312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9EEB60-B683-505F-9ACB-393BAD1E0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A8D408C1-D545-A2A6-44E9-E785745949C5}"/>
              </a:ext>
            </a:extLst>
          </p:cNvPr>
          <p:cNvGrpSpPr>
            <a:grpSpLocks noChangeAspect="1"/>
          </p:cNvGrpSpPr>
          <p:nvPr/>
        </p:nvGrpSpPr>
        <p:grpSpPr>
          <a:xfrm>
            <a:off x="2209800" y="945644"/>
            <a:ext cx="7194610" cy="5037936"/>
            <a:chOff x="2002699" y="1715637"/>
            <a:chExt cx="6367697" cy="445890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3C4A03F-F3ED-1DCF-3FF9-0E55E032D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87098" y="1803715"/>
              <a:ext cx="6183298" cy="437082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C319B5A-47DC-CC20-026C-2E20860B5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82537" y="2251471"/>
              <a:ext cx="1519310" cy="54864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94E05564-25B4-DE16-ED2E-FBB2E370A3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62305" y="3625667"/>
              <a:ext cx="1828800" cy="1431035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ED7266A-2F4B-D3E0-7DDD-09DF1424CCD8}"/>
                </a:ext>
              </a:extLst>
            </p:cNvPr>
            <p:cNvSpPr/>
            <p:nvPr/>
          </p:nvSpPr>
          <p:spPr>
            <a:xfrm>
              <a:off x="5158898" y="5891488"/>
              <a:ext cx="985324" cy="28305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BF85359-3E55-BD55-89DE-3333930BFF3A}"/>
                </a:ext>
              </a:extLst>
            </p:cNvPr>
            <p:cNvSpPr/>
            <p:nvPr/>
          </p:nvSpPr>
          <p:spPr>
            <a:xfrm>
              <a:off x="2187098" y="2725378"/>
              <a:ext cx="422910" cy="21602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846B1D6-F597-8EB2-1AEA-932D8E59E488}"/>
                </a:ext>
              </a:extLst>
            </p:cNvPr>
            <p:cNvGrpSpPr/>
            <p:nvPr/>
          </p:nvGrpSpPr>
          <p:grpSpPr>
            <a:xfrm>
              <a:off x="2002699" y="1768375"/>
              <a:ext cx="670248" cy="3575952"/>
              <a:chOff x="2336428" y="1719627"/>
              <a:chExt cx="670248" cy="35759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2F0243EC-345C-19A1-871A-CE14F7E9E9E7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763792" y="2292263"/>
                    <a:ext cx="1815519" cy="67024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≅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2F0243EC-345C-19A1-871A-CE14F7E9E9E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1763792" y="2292263"/>
                    <a:ext cx="1815519" cy="67024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436C51F-3FCF-BDAB-BA28-7533814A2AEA}"/>
                  </a:ext>
                </a:extLst>
              </p:cNvPr>
              <p:cNvSpPr txBox="1"/>
              <p:nvPr/>
            </p:nvSpPr>
            <p:spPr>
              <a:xfrm rot="16200000">
                <a:off x="1360732" y="3804946"/>
                <a:ext cx="25811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000" dirty="0">
                    <a:latin typeface="Helvetica" pitchFamily="2" charset="0"/>
                  </a:rPr>
                  <a:t>Elliptic flow response</a:t>
                </a: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C8E75C3-6E21-84F7-A795-7CF97896D222}"/>
                </a:ext>
              </a:extLst>
            </p:cNvPr>
            <p:cNvSpPr txBox="1"/>
            <p:nvPr/>
          </p:nvSpPr>
          <p:spPr>
            <a:xfrm>
              <a:off x="6813139" y="1715637"/>
              <a:ext cx="143186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Sören Schlichting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9A01148-C30C-6B0C-575A-BAC6F205FA39}"/>
              </a:ext>
            </a:extLst>
          </p:cNvPr>
          <p:cNvSpPr/>
          <p:nvPr/>
        </p:nvSpPr>
        <p:spPr>
          <a:xfrm>
            <a:off x="5497830" y="5834308"/>
            <a:ext cx="1440180" cy="63137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92C817-0E01-28CD-1D6B-A66795C7880A}"/>
              </a:ext>
            </a:extLst>
          </p:cNvPr>
          <p:cNvSpPr txBox="1"/>
          <p:nvPr/>
        </p:nvSpPr>
        <p:spPr>
          <a:xfrm>
            <a:off x="278737" y="212260"/>
            <a:ext cx="119966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 new paradigm - Universal QGP across systems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5DD20E8-49B3-341D-042A-7AD95F5F9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9570-1C8D-824B-BD85-D3020B2FBD91}" type="datetime1">
              <a:rPr lang="en-US" smtClean="0"/>
              <a:t>9/20/25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6BC1AF3-3E9E-D7C4-C8E8-387BF8F3F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F7EAD6-3555-FE37-9B8A-2595FB928295}"/>
                  </a:ext>
                </a:extLst>
              </p:cNvPr>
              <p:cNvSpPr txBox="1"/>
              <p:nvPr/>
            </p:nvSpPr>
            <p:spPr>
              <a:xfrm>
                <a:off x="4070170" y="5597480"/>
                <a:ext cx="4660239" cy="772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Helvetica" pitchFamily="2" charset="0"/>
                  </a:rPr>
                  <a:t>Opacity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acc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mfp</m:t>
                            </m:r>
                          </m:sub>
                        </m:sSub>
                      </m:den>
                    </m:f>
                    <m: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ch</m:t>
                            </m:r>
                          </m:sub>
                        </m:s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F7EAD6-3555-FE37-9B8A-2595FB9282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0170" y="5597480"/>
                <a:ext cx="4660239" cy="772199"/>
              </a:xfrm>
              <a:prstGeom prst="rect">
                <a:avLst/>
              </a:prstGeom>
              <a:blipFill>
                <a:blip r:embed="rId7"/>
                <a:stretch>
                  <a:fillRect l="-2174" b="-4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0D8BBC-BC02-6E0A-EF47-59398C583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</p:spTree>
    <p:extLst>
      <p:ext uri="{BB962C8B-B14F-4D97-AF65-F5344CB8AC3E}">
        <p14:creationId xmlns:p14="http://schemas.microsoft.com/office/powerpoint/2010/main" val="2533211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812C4-ABDC-06F3-6F80-2E12D6E5D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FDB24A9-6EF4-3941-5AD0-BE67CC785A68}"/>
              </a:ext>
            </a:extLst>
          </p:cNvPr>
          <p:cNvSpPr txBox="1"/>
          <p:nvPr/>
        </p:nvSpPr>
        <p:spPr>
          <a:xfrm>
            <a:off x="278737" y="212260"/>
            <a:ext cx="119966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How small a QGP droplet can be ?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F207820-7667-8DA7-6A91-B7486F983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11AF8-CE6D-5440-8312-8EA4F465C1A9}" type="datetime1">
              <a:rPr lang="en-US" smtClean="0"/>
              <a:t>9/20/25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3591EAF-99A1-7AA7-B13D-8DCB1561C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14</a:t>
            </a:fld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720B9BC-4360-7F65-155F-121138AD5482}"/>
              </a:ext>
            </a:extLst>
          </p:cNvPr>
          <p:cNvGrpSpPr/>
          <p:nvPr/>
        </p:nvGrpSpPr>
        <p:grpSpPr>
          <a:xfrm>
            <a:off x="4457180" y="1624811"/>
            <a:ext cx="2775127" cy="1262072"/>
            <a:chOff x="3880142" y="2608607"/>
            <a:chExt cx="2775127" cy="126207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207712B-7D95-804D-8F21-F1FF321F60A8}"/>
                </a:ext>
              </a:extLst>
            </p:cNvPr>
            <p:cNvSpPr txBox="1"/>
            <p:nvPr/>
          </p:nvSpPr>
          <p:spPr>
            <a:xfrm>
              <a:off x="4070006" y="2608607"/>
              <a:ext cx="356166" cy="461653"/>
            </a:xfrm>
            <a:prstGeom prst="rect">
              <a:avLst/>
            </a:prstGeom>
            <a:noFill/>
          </p:spPr>
          <p:txBody>
            <a:bodyPr wrap="none" lIns="91429" tIns="45714" rIns="91429" bIns="45714" rtlCol="0">
              <a:spAutoFit/>
            </a:bodyPr>
            <a:lstStyle/>
            <a:p>
              <a:r>
                <a:rPr lang="en-US" sz="2400" dirty="0">
                  <a:latin typeface="Helvetica" pitchFamily="2" charset="0"/>
                  <a:cs typeface="Arial"/>
                </a:rPr>
                <a:t>p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163A872-7A63-AB52-0C93-FF94E897AF1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80142" y="2627751"/>
              <a:ext cx="2775127" cy="1242928"/>
              <a:chOff x="3627360" y="1121452"/>
              <a:chExt cx="2103479" cy="914400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78E32EEE-F14F-5F7D-0C1A-F2A12D8A5249}"/>
                  </a:ext>
                </a:extLst>
              </p:cNvPr>
              <p:cNvGrpSpPr/>
              <p:nvPr/>
            </p:nvGrpSpPr>
            <p:grpSpPr>
              <a:xfrm>
                <a:off x="3655270" y="1121452"/>
                <a:ext cx="1998019" cy="914400"/>
                <a:chOff x="3655270" y="1121452"/>
                <a:chExt cx="1998019" cy="914400"/>
              </a:xfrm>
            </p:grpSpPr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931CD70D-4ABD-0E6A-050F-ADE422E646C8}"/>
                    </a:ext>
                  </a:extLst>
                </p:cNvPr>
                <p:cNvGrpSpPr/>
                <p:nvPr/>
              </p:nvGrpSpPr>
              <p:grpSpPr>
                <a:xfrm>
                  <a:off x="3655270" y="1562589"/>
                  <a:ext cx="1998019" cy="3"/>
                  <a:chOff x="1130635" y="1812282"/>
                  <a:chExt cx="1998019" cy="3"/>
                </a:xfrm>
              </p:grpSpPr>
              <p:cxnSp>
                <p:nvCxnSpPr>
                  <p:cNvPr id="31" name="Straight Arrow Connector 30">
                    <a:extLst>
                      <a:ext uri="{FF2B5EF4-FFF2-40B4-BE49-F238E27FC236}">
                        <a16:creationId xmlns:a16="http://schemas.microsoft.com/office/drawing/2014/main" id="{F73D71D5-C80E-98DE-6AFD-E91E9DCEF36D}"/>
                      </a:ext>
                    </a:extLst>
                  </p:cNvPr>
                  <p:cNvCxnSpPr/>
                  <p:nvPr/>
                </p:nvCxnSpPr>
                <p:spPr>
                  <a:xfrm>
                    <a:off x="1130635" y="1812282"/>
                    <a:ext cx="542096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C3B97B35-47EF-07A2-5402-0118E159C14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491120" y="1812285"/>
                    <a:ext cx="637534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847BDFE7-128D-1F70-8C3A-85254F141CDA}"/>
                    </a:ext>
                  </a:extLst>
                </p:cNvPr>
                <p:cNvSpPr/>
                <p:nvPr/>
              </p:nvSpPr>
              <p:spPr>
                <a:xfrm>
                  <a:off x="4197366" y="1469655"/>
                  <a:ext cx="170373" cy="18587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9" name="Picture 28" descr="Untitled.png">
                  <a:extLst>
                    <a:ext uri="{FF2B5EF4-FFF2-40B4-BE49-F238E27FC236}">
                      <a16:creationId xmlns:a16="http://schemas.microsoft.com/office/drawing/2014/main" id="{B59F7159-A793-AB0D-52D5-22764A3F8829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87155" y="1121452"/>
                  <a:ext cx="228600" cy="914400"/>
                </a:xfrm>
                <a:prstGeom prst="rect">
                  <a:avLst/>
                </a:prstGeom>
              </p:spPr>
            </p:pic>
          </p:grpSp>
          <p:sp>
            <p:nvSpPr>
              <p:cNvPr id="20" name="Can 19">
                <a:extLst>
                  <a:ext uri="{FF2B5EF4-FFF2-40B4-BE49-F238E27FC236}">
                    <a16:creationId xmlns:a16="http://schemas.microsoft.com/office/drawing/2014/main" id="{BBB8643D-686E-43E2-FF45-748A985CAFFD}"/>
                  </a:ext>
                </a:extLst>
              </p:cNvPr>
              <p:cNvSpPr/>
              <p:nvPr/>
            </p:nvSpPr>
            <p:spPr>
              <a:xfrm rot="5400000">
                <a:off x="4805152" y="1437231"/>
                <a:ext cx="200808" cy="237743"/>
              </a:xfrm>
              <a:prstGeom prst="can">
                <a:avLst/>
              </a:prstGeom>
              <a:solidFill>
                <a:schemeClr val="accent2">
                  <a:alpha val="67000"/>
                </a:schemeClr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929C2548-46EF-D13B-6062-2CBF5163B7E0}"/>
                  </a:ext>
                </a:extLst>
              </p:cNvPr>
              <p:cNvCxnSpPr/>
              <p:nvPr/>
            </p:nvCxnSpPr>
            <p:spPr>
              <a:xfrm>
                <a:off x="3627360" y="1448853"/>
                <a:ext cx="2090629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54EB67ED-2A00-0DFB-4B9F-BD81083CC65F}"/>
                  </a:ext>
                </a:extLst>
              </p:cNvPr>
              <p:cNvCxnSpPr/>
              <p:nvPr/>
            </p:nvCxnSpPr>
            <p:spPr>
              <a:xfrm>
                <a:off x="3640210" y="1671038"/>
                <a:ext cx="2090629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3ACF7C4-BDDF-5FD4-50E9-DC3F939DCC3B}"/>
                </a:ext>
              </a:extLst>
            </p:cNvPr>
            <p:cNvSpPr txBox="1"/>
            <p:nvPr/>
          </p:nvSpPr>
          <p:spPr>
            <a:xfrm>
              <a:off x="5784953" y="2608607"/>
              <a:ext cx="561350" cy="461654"/>
            </a:xfrm>
            <a:prstGeom prst="rect">
              <a:avLst/>
            </a:prstGeom>
            <a:noFill/>
          </p:spPr>
          <p:txBody>
            <a:bodyPr wrap="none" lIns="91429" tIns="45714" rIns="91429" bIns="45714" rtlCol="0">
              <a:spAutoFit/>
            </a:bodyPr>
            <a:lstStyle/>
            <a:p>
              <a:r>
                <a:rPr lang="en-US" sz="2400" dirty="0" err="1">
                  <a:latin typeface="Helvetica" pitchFamily="2" charset="0"/>
                  <a:cs typeface="Arial"/>
                </a:rPr>
                <a:t>Pb</a:t>
              </a:r>
              <a:endParaRPr lang="en-US" sz="2400" dirty="0">
                <a:latin typeface="Helvetica" pitchFamily="2" charset="0"/>
                <a:cs typeface="Arial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0C180D7-BA50-EE8C-CC66-B34B916AC5CF}"/>
              </a:ext>
            </a:extLst>
          </p:cNvPr>
          <p:cNvGrpSpPr/>
          <p:nvPr/>
        </p:nvGrpSpPr>
        <p:grpSpPr>
          <a:xfrm>
            <a:off x="1644104" y="1658034"/>
            <a:ext cx="2535665" cy="1195626"/>
            <a:chOff x="846850" y="2598498"/>
            <a:chExt cx="2535665" cy="119562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58B3E14-C8F8-9061-C481-8945036DFEE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6850" y="2598498"/>
              <a:ext cx="2535665" cy="1195626"/>
              <a:chOff x="6317422" y="1163323"/>
              <a:chExt cx="1998019" cy="914400"/>
            </a:xfrm>
          </p:grpSpPr>
          <p:pic>
            <p:nvPicPr>
              <p:cNvPr id="5" name="Picture 4" descr="Untitled.png">
                <a:extLst>
                  <a:ext uri="{FF2B5EF4-FFF2-40B4-BE49-F238E27FC236}">
                    <a16:creationId xmlns:a16="http://schemas.microsoft.com/office/drawing/2014/main" id="{2D179B3F-C73C-F778-C06E-ABCB5033A6DE}"/>
                  </a:ext>
                </a:extLst>
              </p:cNvPr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59316" y="1163323"/>
                <a:ext cx="228600" cy="914400"/>
              </a:xfrm>
              <a:prstGeom prst="rect">
                <a:avLst/>
              </a:prstGeom>
            </p:spPr>
          </p:pic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439DB091-645B-1B0B-1189-B91605D1103F}"/>
                  </a:ext>
                </a:extLst>
              </p:cNvPr>
              <p:cNvGrpSpPr/>
              <p:nvPr/>
            </p:nvGrpSpPr>
            <p:grpSpPr>
              <a:xfrm>
                <a:off x="6317422" y="1636602"/>
                <a:ext cx="1998019" cy="3"/>
                <a:chOff x="1130635" y="1812282"/>
                <a:chExt cx="1998019" cy="3"/>
              </a:xfrm>
            </p:grpSpPr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BE2DBFD8-2668-767F-0552-5A8BFAF186F7}"/>
                    </a:ext>
                  </a:extLst>
                </p:cNvPr>
                <p:cNvCxnSpPr/>
                <p:nvPr/>
              </p:nvCxnSpPr>
              <p:spPr>
                <a:xfrm>
                  <a:off x="1130635" y="1812282"/>
                  <a:ext cx="542096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1DA3D538-87A4-8C23-9B16-4CD926C88E7C}"/>
                    </a:ext>
                  </a:extLst>
                </p:cNvPr>
                <p:cNvCxnSpPr/>
                <p:nvPr/>
              </p:nvCxnSpPr>
              <p:spPr>
                <a:xfrm flipH="1">
                  <a:off x="2491120" y="1812285"/>
                  <a:ext cx="63753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2ECF70-338A-5CF5-88F5-56B1F0364D7D}"/>
                  </a:ext>
                </a:extLst>
              </p:cNvPr>
              <p:cNvSpPr txBox="1"/>
              <p:nvPr/>
            </p:nvSpPr>
            <p:spPr>
              <a:xfrm>
                <a:off x="6350139" y="1267816"/>
                <a:ext cx="442325" cy="353067"/>
              </a:xfrm>
              <a:prstGeom prst="rect">
                <a:avLst/>
              </a:prstGeom>
              <a:noFill/>
            </p:spPr>
            <p:txBody>
              <a:bodyPr wrap="none" lIns="91429" tIns="45714" rIns="91429" bIns="45714" rtlCol="0">
                <a:spAutoFit/>
              </a:bodyPr>
              <a:lstStyle/>
              <a:p>
                <a:r>
                  <a:rPr lang="en-US" sz="2400" dirty="0" err="1">
                    <a:latin typeface="Helvetica" pitchFamily="2" charset="0"/>
                    <a:cs typeface="Arial"/>
                  </a:rPr>
                  <a:t>Pb</a:t>
                </a:r>
                <a:endParaRPr lang="en-US" sz="2400" dirty="0">
                  <a:latin typeface="Helvetica" pitchFamily="2" charset="0"/>
                  <a:cs typeface="Arial"/>
                </a:endParaRPr>
              </a:p>
            </p:txBody>
          </p:sp>
          <p:pic>
            <p:nvPicPr>
              <p:cNvPr id="13" name="Picture 12" descr="Untitled.png">
                <a:extLst>
                  <a:ext uri="{FF2B5EF4-FFF2-40B4-BE49-F238E27FC236}">
                    <a16:creationId xmlns:a16="http://schemas.microsoft.com/office/drawing/2014/main" id="{82DE0BEB-4663-8889-67CD-C840B469C0D0}"/>
                  </a:ext>
                </a:extLst>
              </p:cNvPr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45563" y="1163323"/>
                <a:ext cx="228600" cy="914400"/>
              </a:xfrm>
              <a:prstGeom prst="rect">
                <a:avLst/>
              </a:prstGeom>
            </p:spPr>
          </p:pic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24753B8-2322-F1EC-7A73-6412E71EC8E5}"/>
                </a:ext>
              </a:extLst>
            </p:cNvPr>
            <p:cNvSpPr txBox="1"/>
            <p:nvPr/>
          </p:nvSpPr>
          <p:spPr>
            <a:xfrm>
              <a:off x="2655514" y="2735128"/>
              <a:ext cx="561350" cy="461654"/>
            </a:xfrm>
            <a:prstGeom prst="rect">
              <a:avLst/>
            </a:prstGeom>
            <a:noFill/>
          </p:spPr>
          <p:txBody>
            <a:bodyPr wrap="none" lIns="91429" tIns="45714" rIns="91429" bIns="45714" rtlCol="0">
              <a:spAutoFit/>
            </a:bodyPr>
            <a:lstStyle/>
            <a:p>
              <a:r>
                <a:rPr lang="en-US" sz="2400" dirty="0">
                  <a:latin typeface="Helvetica" pitchFamily="2" charset="0"/>
                  <a:cs typeface="Arial"/>
                </a:rPr>
                <a:t>Pb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E6CBDAF-0FA4-2333-61F3-DBD21CE3CC35}"/>
              </a:ext>
            </a:extLst>
          </p:cNvPr>
          <p:cNvGrpSpPr/>
          <p:nvPr/>
        </p:nvGrpSpPr>
        <p:grpSpPr>
          <a:xfrm>
            <a:off x="7374720" y="1643955"/>
            <a:ext cx="2068655" cy="735384"/>
            <a:chOff x="6790175" y="2639404"/>
            <a:chExt cx="2068655" cy="73538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CA3ABE8-ED91-1991-AEFF-7065F6E23199}"/>
                </a:ext>
              </a:extLst>
            </p:cNvPr>
            <p:cNvGrpSpPr/>
            <p:nvPr/>
          </p:nvGrpSpPr>
          <p:grpSpPr>
            <a:xfrm>
              <a:off x="6790175" y="3107622"/>
              <a:ext cx="2068655" cy="267166"/>
              <a:chOff x="3993168" y="1324740"/>
              <a:chExt cx="1072358" cy="124752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3AB5F4DD-B453-3D04-1FDE-BAD7C06D3E25}"/>
                  </a:ext>
                </a:extLst>
              </p:cNvPr>
              <p:cNvGrpSpPr/>
              <p:nvPr/>
            </p:nvGrpSpPr>
            <p:grpSpPr>
              <a:xfrm>
                <a:off x="3993168" y="1326690"/>
                <a:ext cx="1072358" cy="122802"/>
                <a:chOff x="3655270" y="1450430"/>
                <a:chExt cx="1951030" cy="216853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7E5C02A5-3ED0-60A9-74FA-ABAE3BB96B72}"/>
                    </a:ext>
                  </a:extLst>
                </p:cNvPr>
                <p:cNvGrpSpPr/>
                <p:nvPr/>
              </p:nvGrpSpPr>
              <p:grpSpPr>
                <a:xfrm>
                  <a:off x="3655270" y="1562589"/>
                  <a:ext cx="1951030" cy="3"/>
                  <a:chOff x="1130635" y="1812282"/>
                  <a:chExt cx="1951030" cy="3"/>
                </a:xfrm>
              </p:grpSpPr>
              <p:cxnSp>
                <p:nvCxnSpPr>
                  <p:cNvPr id="47" name="Straight Arrow Connector 46">
                    <a:extLst>
                      <a:ext uri="{FF2B5EF4-FFF2-40B4-BE49-F238E27FC236}">
                        <a16:creationId xmlns:a16="http://schemas.microsoft.com/office/drawing/2014/main" id="{0A27B088-B008-9809-17F0-5CC71E1E482B}"/>
                      </a:ext>
                    </a:extLst>
                  </p:cNvPr>
                  <p:cNvCxnSpPr/>
                  <p:nvPr/>
                </p:nvCxnSpPr>
                <p:spPr>
                  <a:xfrm>
                    <a:off x="1130635" y="1812282"/>
                    <a:ext cx="542096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6315D8E9-DC8E-6235-E3A7-D18CF7CF932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444131" y="1812285"/>
                    <a:ext cx="637534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68A646A3-0FD2-3945-F844-8BBEAD979819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217170" y="1450430"/>
                  <a:ext cx="216274" cy="21685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F3F76924-1D43-F49B-4B47-7D7796B3B71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85585" y="1324740"/>
                <a:ext cx="118872" cy="12280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7C706A3-E2BD-DE52-15B8-7CB3C90EAC60}"/>
                </a:ext>
              </a:extLst>
            </p:cNvPr>
            <p:cNvSpPr txBox="1"/>
            <p:nvPr/>
          </p:nvSpPr>
          <p:spPr>
            <a:xfrm>
              <a:off x="6993671" y="2639404"/>
              <a:ext cx="356166" cy="461653"/>
            </a:xfrm>
            <a:prstGeom prst="rect">
              <a:avLst/>
            </a:prstGeom>
            <a:noFill/>
          </p:spPr>
          <p:txBody>
            <a:bodyPr wrap="none" lIns="91429" tIns="45714" rIns="91429" bIns="45714" rtlCol="0">
              <a:spAutoFit/>
            </a:bodyPr>
            <a:lstStyle/>
            <a:p>
              <a:r>
                <a:rPr lang="en-US" sz="2400" dirty="0">
                  <a:latin typeface="Helvetica" pitchFamily="2" charset="0"/>
                  <a:cs typeface="Arial"/>
                </a:rPr>
                <a:t>p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0B72C0C-2182-AF06-DBBE-68F6B8112079}"/>
                </a:ext>
              </a:extLst>
            </p:cNvPr>
            <p:cNvSpPr txBox="1"/>
            <p:nvPr/>
          </p:nvSpPr>
          <p:spPr>
            <a:xfrm>
              <a:off x="8199829" y="2649895"/>
              <a:ext cx="356166" cy="461653"/>
            </a:xfrm>
            <a:prstGeom prst="rect">
              <a:avLst/>
            </a:prstGeom>
            <a:noFill/>
          </p:spPr>
          <p:txBody>
            <a:bodyPr wrap="none" lIns="91429" tIns="45714" rIns="91429" bIns="45714" rtlCol="0">
              <a:spAutoFit/>
            </a:bodyPr>
            <a:lstStyle/>
            <a:p>
              <a:r>
                <a:rPr lang="en-US" sz="2400" dirty="0">
                  <a:latin typeface="Helvetica" pitchFamily="2" charset="0"/>
                  <a:cs typeface="Arial"/>
                </a:rPr>
                <a:t>p</a:t>
              </a:r>
            </a:p>
          </p:txBody>
        </p:sp>
      </p:grp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99DDAD6-0BB0-D9E8-C7EB-EC32194EBA48}"/>
              </a:ext>
            </a:extLst>
          </p:cNvPr>
          <p:cNvCxnSpPr>
            <a:cxnSpLocks/>
          </p:cNvCxnSpPr>
          <p:nvPr/>
        </p:nvCxnSpPr>
        <p:spPr>
          <a:xfrm>
            <a:off x="5869644" y="3094479"/>
            <a:ext cx="0" cy="798122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ED6DCE5-BCD9-E578-A9BC-C11E59BC9B1F}"/>
              </a:ext>
            </a:extLst>
          </p:cNvPr>
          <p:cNvSpPr txBox="1"/>
          <p:nvPr/>
        </p:nvSpPr>
        <p:spPr>
          <a:xfrm>
            <a:off x="5922135" y="3293327"/>
            <a:ext cx="1935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ultimate limit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A4C5FD4-53BF-1512-FB7E-5B0FD46A39A3}"/>
              </a:ext>
            </a:extLst>
          </p:cNvPr>
          <p:cNvGrpSpPr/>
          <p:nvPr/>
        </p:nvGrpSpPr>
        <p:grpSpPr>
          <a:xfrm>
            <a:off x="4793995" y="3874358"/>
            <a:ext cx="2136290" cy="938258"/>
            <a:chOff x="861080" y="935515"/>
            <a:chExt cx="2136290" cy="938258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76FC906-1C94-1B9D-4B1D-F4219C6C62E5}"/>
                </a:ext>
              </a:extLst>
            </p:cNvPr>
            <p:cNvSpPr txBox="1"/>
            <p:nvPr/>
          </p:nvSpPr>
          <p:spPr>
            <a:xfrm>
              <a:off x="861080" y="935515"/>
              <a:ext cx="21362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400" dirty="0">
                  <a:latin typeface="Helvetica" pitchFamily="2" charset="0"/>
                </a:rPr>
                <a:t>A single q or g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AEFE68D-1D76-7BC3-52C4-8888FBCB0912}"/>
                </a:ext>
              </a:extLst>
            </p:cNvPr>
            <p:cNvGrpSpPr/>
            <p:nvPr/>
          </p:nvGrpSpPr>
          <p:grpSpPr>
            <a:xfrm>
              <a:off x="1792065" y="1544589"/>
              <a:ext cx="637904" cy="329184"/>
              <a:chOff x="1323981" y="1520818"/>
              <a:chExt cx="637904" cy="329184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0749720C-FFFD-D39C-C774-42E0A77D128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23981" y="1520818"/>
                <a:ext cx="137160" cy="32918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7000">
                    <a:schemeClr val="bg1">
                      <a:lumMod val="61000"/>
                      <a:lumOff val="39000"/>
                    </a:schemeClr>
                  </a:gs>
                  <a:gs pos="40000">
                    <a:srgbClr val="EF23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  <a:prstDash val="dash"/>
              </a:ln>
              <a:effectLst>
                <a:glow rad="228600">
                  <a:schemeClr val="accent2">
                    <a:satMod val="175000"/>
                    <a:alpha val="85000"/>
                  </a:schemeClr>
                </a:glow>
                <a:softEdge rad="12700"/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B3F79EC3-65B2-6EF8-E97F-F2AFD9FF242D}"/>
                  </a:ext>
                </a:extLst>
              </p:cNvPr>
              <p:cNvCxnSpPr/>
              <p:nvPr/>
            </p:nvCxnSpPr>
            <p:spPr>
              <a:xfrm>
                <a:off x="1504685" y="1693133"/>
                <a:ext cx="4572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C159807-D8A9-86D2-791B-8D77847E55C9}"/>
              </a:ext>
            </a:extLst>
          </p:cNvPr>
          <p:cNvGrpSpPr/>
          <p:nvPr/>
        </p:nvGrpSpPr>
        <p:grpSpPr>
          <a:xfrm>
            <a:off x="645605" y="5224660"/>
            <a:ext cx="10977358" cy="845257"/>
            <a:chOff x="607321" y="4949625"/>
            <a:chExt cx="10977358" cy="845257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97FFB3B-A1EB-FB86-7595-B439E79AB277}"/>
                </a:ext>
              </a:extLst>
            </p:cNvPr>
            <p:cNvSpPr txBox="1"/>
            <p:nvPr/>
          </p:nvSpPr>
          <p:spPr>
            <a:xfrm>
              <a:off x="607321" y="4949625"/>
              <a:ext cx="109773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800" dirty="0">
                  <a:latin typeface="Helvetica" pitchFamily="2" charset="0"/>
                </a:rPr>
                <a:t>Can a QGP droplet be initiated by a “single </a:t>
              </a:r>
              <a:r>
                <a:rPr lang="en-US" sz="2800" dirty="0" err="1">
                  <a:latin typeface="Helvetica" pitchFamily="2" charset="0"/>
                </a:rPr>
                <a:t>parton</a:t>
              </a:r>
              <a:r>
                <a:rPr lang="en-US" sz="2800" dirty="0">
                  <a:latin typeface="Helvetica" pitchFamily="2" charset="0"/>
                </a:rPr>
                <a:t>” in the vacuum? 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A6B92A9-89A1-38B8-35EE-319FAF540062}"/>
                </a:ext>
              </a:extLst>
            </p:cNvPr>
            <p:cNvSpPr txBox="1"/>
            <p:nvPr/>
          </p:nvSpPr>
          <p:spPr>
            <a:xfrm>
              <a:off x="7153939" y="5487105"/>
              <a:ext cx="40837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>
                  <a:solidFill>
                    <a:schemeClr val="bg1">
                      <a:lumMod val="65000"/>
                    </a:schemeClr>
                  </a:solidFill>
                  <a:effectLst/>
                  <a:latin typeface="Helvetica" pitchFamily="2" charset="0"/>
                </a:rPr>
                <a:t>A. Baty, P. Gardner, WL, PRC 107 (2023) 064908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Helvetica" pitchFamily="2" charset="0"/>
              </a:endParaRPr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53B127-BA4A-B72E-FA1A-F949C31D1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</p:spTree>
    <p:extLst>
      <p:ext uri="{BB962C8B-B14F-4D97-AF65-F5344CB8AC3E}">
        <p14:creationId xmlns:p14="http://schemas.microsoft.com/office/powerpoint/2010/main" val="584901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C6C95-0412-C14E-D091-88FDBE432E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4FD32F-0B3F-F2AF-C451-3D4AA3714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15</a:t>
            </a:fld>
            <a:endParaRPr lang="en-US"/>
          </a:p>
        </p:txBody>
      </p:sp>
      <p:sp>
        <p:nvSpPr>
          <p:cNvPr id="1394" name="TextBox 1393">
            <a:extLst>
              <a:ext uri="{FF2B5EF4-FFF2-40B4-BE49-F238E27FC236}">
                <a16:creationId xmlns:a16="http://schemas.microsoft.com/office/drawing/2014/main" id="{B93B0830-860C-07C1-E6B3-46EE9C8DD31A}"/>
              </a:ext>
            </a:extLst>
          </p:cNvPr>
          <p:cNvSpPr txBox="1"/>
          <p:nvPr/>
        </p:nvSpPr>
        <p:spPr>
          <a:xfrm>
            <a:off x="278737" y="212260"/>
            <a:ext cx="110999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Jet: a proxy for system initiated by a </a:t>
            </a:r>
            <a:r>
              <a:rPr lang="en-US" sz="4000" dirty="0" err="1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parton</a:t>
            </a:r>
            <a:endParaRPr lang="en-US" sz="4000" dirty="0">
              <a:solidFill>
                <a:srgbClr val="0070C0"/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  <p:grpSp>
        <p:nvGrpSpPr>
          <p:cNvPr id="1392" name="Group 1391">
            <a:extLst>
              <a:ext uri="{FF2B5EF4-FFF2-40B4-BE49-F238E27FC236}">
                <a16:creationId xmlns:a16="http://schemas.microsoft.com/office/drawing/2014/main" id="{CB7DA59A-3C43-B5DA-B87E-0791E0E3F13E}"/>
              </a:ext>
            </a:extLst>
          </p:cNvPr>
          <p:cNvGrpSpPr/>
          <p:nvPr/>
        </p:nvGrpSpPr>
        <p:grpSpPr>
          <a:xfrm rot="3975746">
            <a:off x="610294" y="1805731"/>
            <a:ext cx="4506414" cy="3863990"/>
            <a:chOff x="-391470" y="1947836"/>
            <a:chExt cx="5708124" cy="4894387"/>
          </a:xfrm>
        </p:grpSpPr>
        <p:grpSp>
          <p:nvGrpSpPr>
            <p:cNvPr id="1393" name="Group 1392">
              <a:extLst>
                <a:ext uri="{FF2B5EF4-FFF2-40B4-BE49-F238E27FC236}">
                  <a16:creationId xmlns:a16="http://schemas.microsoft.com/office/drawing/2014/main" id="{3446D162-4C28-9C29-BDAC-266DCE69E765}"/>
                </a:ext>
              </a:extLst>
            </p:cNvPr>
            <p:cNvGrpSpPr/>
            <p:nvPr/>
          </p:nvGrpSpPr>
          <p:grpSpPr>
            <a:xfrm>
              <a:off x="-391470" y="1947836"/>
              <a:ext cx="5708124" cy="4894387"/>
              <a:chOff x="672445" y="2081601"/>
              <a:chExt cx="5708124" cy="4894387"/>
            </a:xfrm>
          </p:grpSpPr>
          <p:grpSp>
            <p:nvGrpSpPr>
              <p:cNvPr id="1399" name="Group 1398">
                <a:extLst>
                  <a:ext uri="{FF2B5EF4-FFF2-40B4-BE49-F238E27FC236}">
                    <a16:creationId xmlns:a16="http://schemas.microsoft.com/office/drawing/2014/main" id="{FCD87691-E2AA-802B-00F1-3CE5DDF9CAD6}"/>
                  </a:ext>
                </a:extLst>
              </p:cNvPr>
              <p:cNvGrpSpPr/>
              <p:nvPr/>
            </p:nvGrpSpPr>
            <p:grpSpPr>
              <a:xfrm>
                <a:off x="672445" y="2081601"/>
                <a:ext cx="5708124" cy="4894387"/>
                <a:chOff x="686093" y="2081601"/>
                <a:chExt cx="5708124" cy="4894387"/>
              </a:xfrm>
            </p:grpSpPr>
            <p:cxnSp>
              <p:nvCxnSpPr>
                <p:cNvPr id="1401" name="Straight Arrow Connector 1400">
                  <a:extLst>
                    <a:ext uri="{FF2B5EF4-FFF2-40B4-BE49-F238E27FC236}">
                      <a16:creationId xmlns:a16="http://schemas.microsoft.com/office/drawing/2014/main" id="{7C741E4E-B7CC-23B7-5361-3BEB32A3F3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652585">
                  <a:off x="2487044" y="3453201"/>
                  <a:ext cx="2743200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lgDash"/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2" name="Straight Arrow Connector 1401">
                  <a:extLst>
                    <a:ext uri="{FF2B5EF4-FFF2-40B4-BE49-F238E27FC236}">
                      <a16:creationId xmlns:a16="http://schemas.microsoft.com/office/drawing/2014/main" id="{DCDD0F79-BE34-FEF7-7D9A-C242FA90BB87}"/>
                    </a:ext>
                  </a:extLst>
                </p:cNvPr>
                <p:cNvCxnSpPr/>
                <p:nvPr/>
              </p:nvCxnSpPr>
              <p:spPr>
                <a:xfrm rot="17652585">
                  <a:off x="1344250" y="3503239"/>
                  <a:ext cx="1109143" cy="24254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3" name="Straight Arrow Connector 1402">
                  <a:extLst>
                    <a:ext uri="{FF2B5EF4-FFF2-40B4-BE49-F238E27FC236}">
                      <a16:creationId xmlns:a16="http://schemas.microsoft.com/office/drawing/2014/main" id="{8D5C6F06-1F47-8F93-24BE-2F5223A1B3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852585">
                  <a:off x="4174461" y="3465653"/>
                  <a:ext cx="1109143" cy="24254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4" name="TextBox 1403">
                  <a:extLst>
                    <a:ext uri="{FF2B5EF4-FFF2-40B4-BE49-F238E27FC236}">
                      <a16:creationId xmlns:a16="http://schemas.microsoft.com/office/drawing/2014/main" id="{FCB138D4-C444-9D20-42B1-2AC159B362FD}"/>
                    </a:ext>
                  </a:extLst>
                </p:cNvPr>
                <p:cNvSpPr txBox="1"/>
                <p:nvPr/>
              </p:nvSpPr>
              <p:spPr>
                <a:xfrm rot="21519613">
                  <a:off x="1581066" y="4156091"/>
                  <a:ext cx="767924" cy="5787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369" dirty="0">
                      <a:latin typeface="Helvetica" pitchFamily="2" charset="0"/>
                    </a:rPr>
                    <a:t>e/p</a:t>
                  </a:r>
                </a:p>
              </p:txBody>
            </p:sp>
            <p:sp>
              <p:nvSpPr>
                <p:cNvPr id="1405" name="TextBox 1404">
                  <a:extLst>
                    <a:ext uri="{FF2B5EF4-FFF2-40B4-BE49-F238E27FC236}">
                      <a16:creationId xmlns:a16="http://schemas.microsoft.com/office/drawing/2014/main" id="{FC187A6C-5D05-C288-3DFC-7506797A6FE2}"/>
                    </a:ext>
                  </a:extLst>
                </p:cNvPr>
                <p:cNvSpPr txBox="1"/>
                <p:nvPr/>
              </p:nvSpPr>
              <p:spPr>
                <a:xfrm rot="21519613">
                  <a:off x="4291754" y="4118524"/>
                  <a:ext cx="767924" cy="5787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369" dirty="0">
                      <a:latin typeface="Helvetica" pitchFamily="2" charset="0"/>
                    </a:rPr>
                    <a:t>e/p</a:t>
                  </a:r>
                </a:p>
              </p:txBody>
            </p:sp>
            <p:sp>
              <p:nvSpPr>
                <p:cNvPr id="1406" name="TextBox 1405">
                  <a:extLst>
                    <a:ext uri="{FF2B5EF4-FFF2-40B4-BE49-F238E27FC236}">
                      <a16:creationId xmlns:a16="http://schemas.microsoft.com/office/drawing/2014/main" id="{BEB94151-A066-5A82-6341-D57A5C1B7A8A}"/>
                    </a:ext>
                  </a:extLst>
                </p:cNvPr>
                <p:cNvSpPr txBox="1"/>
                <p:nvPr/>
              </p:nvSpPr>
              <p:spPr>
                <a:xfrm rot="21541428">
                  <a:off x="4174894" y="4667631"/>
                  <a:ext cx="2219323" cy="578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369" dirty="0">
                      <a:latin typeface="Helvetica" pitchFamily="2" charset="0"/>
                    </a:rPr>
                    <a:t>Beam axis</a:t>
                  </a:r>
                </a:p>
              </p:txBody>
            </p:sp>
            <p:grpSp>
              <p:nvGrpSpPr>
                <p:cNvPr id="1407" name="Group 1406">
                  <a:extLst>
                    <a:ext uri="{FF2B5EF4-FFF2-40B4-BE49-F238E27FC236}">
                      <a16:creationId xmlns:a16="http://schemas.microsoft.com/office/drawing/2014/main" id="{923B9D77-5C2A-EC12-E559-92F0BED9CD6B}"/>
                    </a:ext>
                  </a:extLst>
                </p:cNvPr>
                <p:cNvGrpSpPr/>
                <p:nvPr/>
              </p:nvGrpSpPr>
              <p:grpSpPr>
                <a:xfrm rot="17652585">
                  <a:off x="2953076" y="4926064"/>
                  <a:ext cx="1686855" cy="1852605"/>
                  <a:chOff x="52964" y="3469051"/>
                  <a:chExt cx="1686855" cy="1852605"/>
                </a:xfrm>
              </p:grpSpPr>
              <p:sp>
                <p:nvSpPr>
                  <p:cNvPr id="1146" name="Oval 1145">
                    <a:extLst>
                      <a:ext uri="{FF2B5EF4-FFF2-40B4-BE49-F238E27FC236}">
                        <a16:creationId xmlns:a16="http://schemas.microsoft.com/office/drawing/2014/main" id="{F2AAB23D-43BD-4562-304D-426A61517E2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8756526">
                    <a:off x="596019" y="4171401"/>
                    <a:ext cx="274320" cy="1360429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  <a:alpha val="50000"/>
                    </a:schemeClr>
                  </a:solidFill>
                  <a:ln>
                    <a:solidFill>
                      <a:schemeClr val="accent1">
                        <a:shade val="50000"/>
                        <a:alpha val="50000"/>
                      </a:schemeClr>
                    </a:solidFill>
                    <a:prstDash val="lg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cxnSp>
                <p:nvCxnSpPr>
                  <p:cNvPr id="1147" name="Straight Connector 1146">
                    <a:extLst>
                      <a:ext uri="{FF2B5EF4-FFF2-40B4-BE49-F238E27FC236}">
                        <a16:creationId xmlns:a16="http://schemas.microsoft.com/office/drawing/2014/main" id="{F12A85AA-4CE3-DDE5-2B2A-CDDE69BC37C6}"/>
                      </a:ext>
                    </a:extLst>
                  </p:cNvPr>
                  <p:cNvCxnSpPr>
                    <a:cxnSpLocks/>
                    <a:endCxn id="1146" idx="0"/>
                  </p:cNvCxnSpPr>
                  <p:nvPr/>
                </p:nvCxnSpPr>
                <p:spPr>
                  <a:xfrm flipH="1">
                    <a:off x="232546" y="3469051"/>
                    <a:ext cx="1475192" cy="92206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8" name="Straight Connector 1407">
                    <a:extLst>
                      <a:ext uri="{FF2B5EF4-FFF2-40B4-BE49-F238E27FC236}">
                        <a16:creationId xmlns:a16="http://schemas.microsoft.com/office/drawing/2014/main" id="{F6FA3929-2B9A-C6CB-FF70-D5D54864D4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258112" y="3494630"/>
                    <a:ext cx="481707" cy="182702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44" name="Straight Arrow Connector 1143">
                  <a:extLst>
                    <a:ext uri="{FF2B5EF4-FFF2-40B4-BE49-F238E27FC236}">
                      <a16:creationId xmlns:a16="http://schemas.microsoft.com/office/drawing/2014/main" id="{559887FF-CF6E-5AF2-6756-2777AB8CD7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09054" y="4737499"/>
                  <a:ext cx="1307214" cy="2238489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lgDash"/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00" name="Oval 1399">
                <a:extLst>
                  <a:ext uri="{FF2B5EF4-FFF2-40B4-BE49-F238E27FC236}">
                    <a16:creationId xmlns:a16="http://schemas.microsoft.com/office/drawing/2014/main" id="{8A6C5CE7-77A7-6E15-7741-178EBD85BDE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7683127">
                <a:off x="3937115" y="1342403"/>
                <a:ext cx="502920" cy="2494120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  <a:alpha val="50000"/>
                </a:schemeClr>
              </a:solidFill>
              <a:ln>
                <a:solidFill>
                  <a:schemeClr val="accent1">
                    <a:shade val="50000"/>
                    <a:alpha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</p:grpSp>
        <p:grpSp>
          <p:nvGrpSpPr>
            <p:cNvPr id="1395" name="Group 1394">
              <a:extLst>
                <a:ext uri="{FF2B5EF4-FFF2-40B4-BE49-F238E27FC236}">
                  <a16:creationId xmlns:a16="http://schemas.microsoft.com/office/drawing/2014/main" id="{AF2E98D8-819D-FE07-286F-C9313CE172F9}"/>
                </a:ext>
              </a:extLst>
            </p:cNvPr>
            <p:cNvGrpSpPr>
              <a:grpSpLocks noChangeAspect="1"/>
            </p:cNvGrpSpPr>
            <p:nvPr/>
          </p:nvGrpSpPr>
          <p:grpSpPr>
            <a:xfrm rot="17728686">
              <a:off x="1762605" y="2583537"/>
              <a:ext cx="2597967" cy="2320023"/>
              <a:chOff x="1784128" y="2652859"/>
              <a:chExt cx="6522554" cy="5824739"/>
            </a:xfrm>
          </p:grpSpPr>
          <p:cxnSp>
            <p:nvCxnSpPr>
              <p:cNvPr id="1397" name="Straight Connector 1396">
                <a:extLst>
                  <a:ext uri="{FF2B5EF4-FFF2-40B4-BE49-F238E27FC236}">
                    <a16:creationId xmlns:a16="http://schemas.microsoft.com/office/drawing/2014/main" id="{B72283BA-37A3-25F6-7EB3-A66733C89848}"/>
                  </a:ext>
                </a:extLst>
              </p:cNvPr>
              <p:cNvCxnSpPr>
                <a:cxnSpLocks/>
              </p:cNvCxnSpPr>
              <p:nvPr/>
            </p:nvCxnSpPr>
            <p:spPr>
              <a:xfrm rot="3871314" flipV="1">
                <a:off x="2528077" y="4006745"/>
                <a:ext cx="5032650" cy="390905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98" name="Straight Connector 1397">
                <a:extLst>
                  <a:ext uri="{FF2B5EF4-FFF2-40B4-BE49-F238E27FC236}">
                    <a16:creationId xmlns:a16="http://schemas.microsoft.com/office/drawing/2014/main" id="{8486DC6B-CFD5-8A06-37DE-9EE4731E7018}"/>
                  </a:ext>
                </a:extLst>
              </p:cNvPr>
              <p:cNvCxnSpPr>
                <a:cxnSpLocks/>
              </p:cNvCxnSpPr>
              <p:nvPr/>
            </p:nvCxnSpPr>
            <p:spPr>
              <a:xfrm rot="3871314" flipH="1" flipV="1">
                <a:off x="4795236" y="-358249"/>
                <a:ext cx="500338" cy="652255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96" name="TextBox 1395">
              <a:extLst>
                <a:ext uri="{FF2B5EF4-FFF2-40B4-BE49-F238E27FC236}">
                  <a16:creationId xmlns:a16="http://schemas.microsoft.com/office/drawing/2014/main" id="{98C6CD9D-E9AF-F6C4-04F1-511D3A33BCE4}"/>
                </a:ext>
              </a:extLst>
            </p:cNvPr>
            <p:cNvSpPr txBox="1"/>
            <p:nvPr/>
          </p:nvSpPr>
          <p:spPr>
            <a:xfrm>
              <a:off x="2317980" y="2031796"/>
              <a:ext cx="847112" cy="486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9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Helvetica" pitchFamily="2" charset="0"/>
                </a:rPr>
                <a:t>“Jet”</a:t>
              </a:r>
            </a:p>
          </p:txBody>
        </p:sp>
      </p:grpSp>
      <p:sp>
        <p:nvSpPr>
          <p:cNvPr id="1409" name="Date Placeholder 1408">
            <a:extLst>
              <a:ext uri="{FF2B5EF4-FFF2-40B4-BE49-F238E27FC236}">
                <a16:creationId xmlns:a16="http://schemas.microsoft.com/office/drawing/2014/main" id="{834DC31A-112A-2E12-2EE0-729519C98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5675-8C42-674F-BE68-633CB1798350}" type="datetime1">
              <a:rPr lang="en-US" smtClean="0"/>
              <a:t>9/21/25</a:t>
            </a:fld>
            <a:endParaRPr lang="en-US"/>
          </a:p>
        </p:txBody>
      </p:sp>
      <p:sp>
        <p:nvSpPr>
          <p:cNvPr id="1410" name="Footer Placeholder 1409">
            <a:extLst>
              <a:ext uri="{FF2B5EF4-FFF2-40B4-BE49-F238E27FC236}">
                <a16:creationId xmlns:a16="http://schemas.microsoft.com/office/drawing/2014/main" id="{6A3697B0-2CE7-46A1-CBDC-651D28605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643B12-5180-D681-0CF5-B84CE2A7747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327918" y="932088"/>
            <a:ext cx="9240253" cy="5186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325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81C2C-CB13-6925-075A-5C50D289B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D1CD5-EC33-F9C3-B383-F8547C4B9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16</a:t>
            </a:fld>
            <a:endParaRPr lang="en-US"/>
          </a:p>
        </p:txBody>
      </p:sp>
      <p:sp>
        <p:nvSpPr>
          <p:cNvPr id="1394" name="TextBox 1393">
            <a:extLst>
              <a:ext uri="{FF2B5EF4-FFF2-40B4-BE49-F238E27FC236}">
                <a16:creationId xmlns:a16="http://schemas.microsoft.com/office/drawing/2014/main" id="{5A747F1C-0387-A343-DDFB-43EEA00D035F}"/>
              </a:ext>
            </a:extLst>
          </p:cNvPr>
          <p:cNvSpPr txBox="1"/>
          <p:nvPr/>
        </p:nvSpPr>
        <p:spPr>
          <a:xfrm>
            <a:off x="278737" y="212260"/>
            <a:ext cx="110999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Jet: a proxy for system initiated by a </a:t>
            </a:r>
            <a:r>
              <a:rPr lang="en-US" sz="4000" dirty="0" err="1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parton</a:t>
            </a:r>
            <a:endParaRPr lang="en-US" sz="4000" dirty="0">
              <a:solidFill>
                <a:srgbClr val="0070C0"/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  <p:grpSp>
        <p:nvGrpSpPr>
          <p:cNvPr id="1392" name="Group 1391">
            <a:extLst>
              <a:ext uri="{FF2B5EF4-FFF2-40B4-BE49-F238E27FC236}">
                <a16:creationId xmlns:a16="http://schemas.microsoft.com/office/drawing/2014/main" id="{7F529C32-D492-7FD9-D1A1-0BF893802F3D}"/>
              </a:ext>
            </a:extLst>
          </p:cNvPr>
          <p:cNvGrpSpPr/>
          <p:nvPr/>
        </p:nvGrpSpPr>
        <p:grpSpPr>
          <a:xfrm rot="3975746">
            <a:off x="610294" y="1805731"/>
            <a:ext cx="4506414" cy="3863990"/>
            <a:chOff x="-391470" y="1947836"/>
            <a:chExt cx="5708124" cy="4894387"/>
          </a:xfrm>
        </p:grpSpPr>
        <p:grpSp>
          <p:nvGrpSpPr>
            <p:cNvPr id="1393" name="Group 1392">
              <a:extLst>
                <a:ext uri="{FF2B5EF4-FFF2-40B4-BE49-F238E27FC236}">
                  <a16:creationId xmlns:a16="http://schemas.microsoft.com/office/drawing/2014/main" id="{A0FC517D-5571-0BD5-9421-8E0BADF6C53F}"/>
                </a:ext>
              </a:extLst>
            </p:cNvPr>
            <p:cNvGrpSpPr/>
            <p:nvPr/>
          </p:nvGrpSpPr>
          <p:grpSpPr>
            <a:xfrm>
              <a:off x="-391470" y="1947836"/>
              <a:ext cx="5708124" cy="4894387"/>
              <a:chOff x="672445" y="2081601"/>
              <a:chExt cx="5708124" cy="4894387"/>
            </a:xfrm>
          </p:grpSpPr>
          <p:grpSp>
            <p:nvGrpSpPr>
              <p:cNvPr id="1399" name="Group 1398">
                <a:extLst>
                  <a:ext uri="{FF2B5EF4-FFF2-40B4-BE49-F238E27FC236}">
                    <a16:creationId xmlns:a16="http://schemas.microsoft.com/office/drawing/2014/main" id="{3C67AB10-F426-47CE-8768-8DBD0B67966C}"/>
                  </a:ext>
                </a:extLst>
              </p:cNvPr>
              <p:cNvGrpSpPr/>
              <p:nvPr/>
            </p:nvGrpSpPr>
            <p:grpSpPr>
              <a:xfrm>
                <a:off x="672445" y="2081601"/>
                <a:ext cx="5708124" cy="4894387"/>
                <a:chOff x="686093" y="2081601"/>
                <a:chExt cx="5708124" cy="4894387"/>
              </a:xfrm>
            </p:grpSpPr>
            <p:cxnSp>
              <p:nvCxnSpPr>
                <p:cNvPr id="1401" name="Straight Arrow Connector 1400">
                  <a:extLst>
                    <a:ext uri="{FF2B5EF4-FFF2-40B4-BE49-F238E27FC236}">
                      <a16:creationId xmlns:a16="http://schemas.microsoft.com/office/drawing/2014/main" id="{A042538F-14C6-D72F-827E-A32EECBC2B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652585">
                  <a:off x="2487044" y="3453201"/>
                  <a:ext cx="2743200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lgDash"/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2" name="Straight Arrow Connector 1401">
                  <a:extLst>
                    <a:ext uri="{FF2B5EF4-FFF2-40B4-BE49-F238E27FC236}">
                      <a16:creationId xmlns:a16="http://schemas.microsoft.com/office/drawing/2014/main" id="{76C0D3DC-E080-D7B9-5570-6573BAC1D013}"/>
                    </a:ext>
                  </a:extLst>
                </p:cNvPr>
                <p:cNvCxnSpPr/>
                <p:nvPr/>
              </p:nvCxnSpPr>
              <p:spPr>
                <a:xfrm rot="17652585">
                  <a:off x="1344250" y="3503239"/>
                  <a:ext cx="1109143" cy="24254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3" name="Straight Arrow Connector 1402">
                  <a:extLst>
                    <a:ext uri="{FF2B5EF4-FFF2-40B4-BE49-F238E27FC236}">
                      <a16:creationId xmlns:a16="http://schemas.microsoft.com/office/drawing/2014/main" id="{B525F0E8-FBAD-08D7-A62C-17C078CFB8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852585">
                  <a:off x="4174461" y="3465653"/>
                  <a:ext cx="1109143" cy="24254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4" name="TextBox 1403">
                  <a:extLst>
                    <a:ext uri="{FF2B5EF4-FFF2-40B4-BE49-F238E27FC236}">
                      <a16:creationId xmlns:a16="http://schemas.microsoft.com/office/drawing/2014/main" id="{32164B62-0E61-CBE3-7DBD-9F876CBF762E}"/>
                    </a:ext>
                  </a:extLst>
                </p:cNvPr>
                <p:cNvSpPr txBox="1"/>
                <p:nvPr/>
              </p:nvSpPr>
              <p:spPr>
                <a:xfrm rot="21519613">
                  <a:off x="1581066" y="4156091"/>
                  <a:ext cx="767924" cy="5787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369" dirty="0">
                      <a:latin typeface="Helvetica" pitchFamily="2" charset="0"/>
                    </a:rPr>
                    <a:t>e/p</a:t>
                  </a:r>
                </a:p>
              </p:txBody>
            </p:sp>
            <p:sp>
              <p:nvSpPr>
                <p:cNvPr id="1405" name="TextBox 1404">
                  <a:extLst>
                    <a:ext uri="{FF2B5EF4-FFF2-40B4-BE49-F238E27FC236}">
                      <a16:creationId xmlns:a16="http://schemas.microsoft.com/office/drawing/2014/main" id="{813B2943-61EA-5A70-F33C-268828A88E06}"/>
                    </a:ext>
                  </a:extLst>
                </p:cNvPr>
                <p:cNvSpPr txBox="1"/>
                <p:nvPr/>
              </p:nvSpPr>
              <p:spPr>
                <a:xfrm rot="21519613">
                  <a:off x="4291754" y="4118524"/>
                  <a:ext cx="767924" cy="5787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369" dirty="0">
                      <a:latin typeface="Helvetica" pitchFamily="2" charset="0"/>
                    </a:rPr>
                    <a:t>e/p</a:t>
                  </a:r>
                </a:p>
              </p:txBody>
            </p:sp>
            <p:sp>
              <p:nvSpPr>
                <p:cNvPr id="1406" name="TextBox 1405">
                  <a:extLst>
                    <a:ext uri="{FF2B5EF4-FFF2-40B4-BE49-F238E27FC236}">
                      <a16:creationId xmlns:a16="http://schemas.microsoft.com/office/drawing/2014/main" id="{7A358904-A04B-055D-EFDA-1FB1DF2AA590}"/>
                    </a:ext>
                  </a:extLst>
                </p:cNvPr>
                <p:cNvSpPr txBox="1"/>
                <p:nvPr/>
              </p:nvSpPr>
              <p:spPr>
                <a:xfrm rot="21541428">
                  <a:off x="4174894" y="4667631"/>
                  <a:ext cx="2219323" cy="578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369" dirty="0">
                      <a:latin typeface="Helvetica" pitchFamily="2" charset="0"/>
                    </a:rPr>
                    <a:t>Beam axis</a:t>
                  </a:r>
                </a:p>
              </p:txBody>
            </p:sp>
            <p:grpSp>
              <p:nvGrpSpPr>
                <p:cNvPr id="1407" name="Group 1406">
                  <a:extLst>
                    <a:ext uri="{FF2B5EF4-FFF2-40B4-BE49-F238E27FC236}">
                      <a16:creationId xmlns:a16="http://schemas.microsoft.com/office/drawing/2014/main" id="{E22EDA78-EEDD-BD39-FF99-D1259ADAAC7C}"/>
                    </a:ext>
                  </a:extLst>
                </p:cNvPr>
                <p:cNvGrpSpPr/>
                <p:nvPr/>
              </p:nvGrpSpPr>
              <p:grpSpPr>
                <a:xfrm rot="17652585">
                  <a:off x="2953076" y="4926064"/>
                  <a:ext cx="1686855" cy="1852605"/>
                  <a:chOff x="52964" y="3469051"/>
                  <a:chExt cx="1686855" cy="1852605"/>
                </a:xfrm>
              </p:grpSpPr>
              <p:sp>
                <p:nvSpPr>
                  <p:cNvPr id="1146" name="Oval 1145">
                    <a:extLst>
                      <a:ext uri="{FF2B5EF4-FFF2-40B4-BE49-F238E27FC236}">
                        <a16:creationId xmlns:a16="http://schemas.microsoft.com/office/drawing/2014/main" id="{CF601CBE-EBEA-5F70-C344-911EC20AA49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8756526">
                    <a:off x="596019" y="4171401"/>
                    <a:ext cx="274320" cy="1360429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  <a:alpha val="50000"/>
                    </a:schemeClr>
                  </a:solidFill>
                  <a:ln>
                    <a:solidFill>
                      <a:schemeClr val="accent1">
                        <a:shade val="50000"/>
                        <a:alpha val="50000"/>
                      </a:schemeClr>
                    </a:solidFill>
                    <a:prstDash val="lg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cxnSp>
                <p:nvCxnSpPr>
                  <p:cNvPr id="1147" name="Straight Connector 1146">
                    <a:extLst>
                      <a:ext uri="{FF2B5EF4-FFF2-40B4-BE49-F238E27FC236}">
                        <a16:creationId xmlns:a16="http://schemas.microsoft.com/office/drawing/2014/main" id="{D5A7D1DF-0A75-BA38-EF0C-7C989C29C893}"/>
                      </a:ext>
                    </a:extLst>
                  </p:cNvPr>
                  <p:cNvCxnSpPr>
                    <a:cxnSpLocks/>
                    <a:endCxn id="1146" idx="0"/>
                  </p:cNvCxnSpPr>
                  <p:nvPr/>
                </p:nvCxnSpPr>
                <p:spPr>
                  <a:xfrm flipH="1">
                    <a:off x="232546" y="3469051"/>
                    <a:ext cx="1475192" cy="92206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8" name="Straight Connector 1407">
                    <a:extLst>
                      <a:ext uri="{FF2B5EF4-FFF2-40B4-BE49-F238E27FC236}">
                        <a16:creationId xmlns:a16="http://schemas.microsoft.com/office/drawing/2014/main" id="{560A0B3A-D0DE-3942-343E-CBD43A7B48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258112" y="3494630"/>
                    <a:ext cx="481707" cy="182702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44" name="Straight Arrow Connector 1143">
                  <a:extLst>
                    <a:ext uri="{FF2B5EF4-FFF2-40B4-BE49-F238E27FC236}">
                      <a16:creationId xmlns:a16="http://schemas.microsoft.com/office/drawing/2014/main" id="{4D339DFB-A84C-832E-6721-8F8B33991D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09054" y="4737499"/>
                  <a:ext cx="1307214" cy="2238489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lgDash"/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00" name="Oval 1399">
                <a:extLst>
                  <a:ext uri="{FF2B5EF4-FFF2-40B4-BE49-F238E27FC236}">
                    <a16:creationId xmlns:a16="http://schemas.microsoft.com/office/drawing/2014/main" id="{CD801734-1AD9-E2A6-25C8-5BB6CF6F6FA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7683127">
                <a:off x="3937115" y="1342403"/>
                <a:ext cx="502920" cy="2494120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  <a:alpha val="50000"/>
                </a:schemeClr>
              </a:solidFill>
              <a:ln>
                <a:solidFill>
                  <a:schemeClr val="accent1">
                    <a:shade val="50000"/>
                    <a:alpha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</p:grpSp>
        <p:grpSp>
          <p:nvGrpSpPr>
            <p:cNvPr id="1395" name="Group 1394">
              <a:extLst>
                <a:ext uri="{FF2B5EF4-FFF2-40B4-BE49-F238E27FC236}">
                  <a16:creationId xmlns:a16="http://schemas.microsoft.com/office/drawing/2014/main" id="{AC486223-9A8C-35C6-B9B4-6195E29DCC00}"/>
                </a:ext>
              </a:extLst>
            </p:cNvPr>
            <p:cNvGrpSpPr>
              <a:grpSpLocks noChangeAspect="1"/>
            </p:cNvGrpSpPr>
            <p:nvPr/>
          </p:nvGrpSpPr>
          <p:grpSpPr>
            <a:xfrm rot="17728686">
              <a:off x="1762605" y="2583537"/>
              <a:ext cx="2597967" cy="2320023"/>
              <a:chOff x="1784128" y="2652859"/>
              <a:chExt cx="6522554" cy="5824739"/>
            </a:xfrm>
          </p:grpSpPr>
          <p:cxnSp>
            <p:nvCxnSpPr>
              <p:cNvPr id="1397" name="Straight Connector 1396">
                <a:extLst>
                  <a:ext uri="{FF2B5EF4-FFF2-40B4-BE49-F238E27FC236}">
                    <a16:creationId xmlns:a16="http://schemas.microsoft.com/office/drawing/2014/main" id="{EA076D83-9B1C-71CB-E2A1-A29F989AB6AE}"/>
                  </a:ext>
                </a:extLst>
              </p:cNvPr>
              <p:cNvCxnSpPr>
                <a:cxnSpLocks/>
              </p:cNvCxnSpPr>
              <p:nvPr/>
            </p:nvCxnSpPr>
            <p:spPr>
              <a:xfrm rot="3871314" flipV="1">
                <a:off x="2528077" y="4006745"/>
                <a:ext cx="5032650" cy="390905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98" name="Straight Connector 1397">
                <a:extLst>
                  <a:ext uri="{FF2B5EF4-FFF2-40B4-BE49-F238E27FC236}">
                    <a16:creationId xmlns:a16="http://schemas.microsoft.com/office/drawing/2014/main" id="{45FB98EF-C812-0B0E-EB2B-F1B3AA4F7D84}"/>
                  </a:ext>
                </a:extLst>
              </p:cNvPr>
              <p:cNvCxnSpPr>
                <a:cxnSpLocks/>
              </p:cNvCxnSpPr>
              <p:nvPr/>
            </p:nvCxnSpPr>
            <p:spPr>
              <a:xfrm rot="3871314" flipH="1" flipV="1">
                <a:off x="4795236" y="-358249"/>
                <a:ext cx="500338" cy="652255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96" name="TextBox 1395">
              <a:extLst>
                <a:ext uri="{FF2B5EF4-FFF2-40B4-BE49-F238E27FC236}">
                  <a16:creationId xmlns:a16="http://schemas.microsoft.com/office/drawing/2014/main" id="{A7178351-AEB5-8A9D-9F85-223E9ECC5C45}"/>
                </a:ext>
              </a:extLst>
            </p:cNvPr>
            <p:cNvSpPr txBox="1"/>
            <p:nvPr/>
          </p:nvSpPr>
          <p:spPr>
            <a:xfrm>
              <a:off x="2317980" y="2031796"/>
              <a:ext cx="847112" cy="486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9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Helvetica" pitchFamily="2" charset="0"/>
                </a:rPr>
                <a:t>“Jet”</a:t>
              </a:r>
            </a:p>
          </p:txBody>
        </p:sp>
      </p:grpSp>
      <p:sp>
        <p:nvSpPr>
          <p:cNvPr id="1409" name="Date Placeholder 1408">
            <a:extLst>
              <a:ext uri="{FF2B5EF4-FFF2-40B4-BE49-F238E27FC236}">
                <a16:creationId xmlns:a16="http://schemas.microsoft.com/office/drawing/2014/main" id="{2B5CCE02-7783-3E58-C9AF-93E3AC966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5675-8C42-674F-BE68-633CB1798350}" type="datetime1">
              <a:rPr lang="en-US" smtClean="0"/>
              <a:t>9/21/25</a:t>
            </a:fld>
            <a:endParaRPr lang="en-US"/>
          </a:p>
        </p:txBody>
      </p:sp>
      <p:sp>
        <p:nvSpPr>
          <p:cNvPr id="1410" name="Footer Placeholder 1409">
            <a:extLst>
              <a:ext uri="{FF2B5EF4-FFF2-40B4-BE49-F238E27FC236}">
                <a16:creationId xmlns:a16="http://schemas.microsoft.com/office/drawing/2014/main" id="{6D47C341-5ED2-5F56-3B0B-397E78154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sp>
        <p:nvSpPr>
          <p:cNvPr id="1411" name="TextBox 1410">
            <a:extLst>
              <a:ext uri="{FF2B5EF4-FFF2-40B4-BE49-F238E27FC236}">
                <a16:creationId xmlns:a16="http://schemas.microsoft.com/office/drawing/2014/main" id="{452B7760-B875-196F-094C-79E27DAF5EDB}"/>
              </a:ext>
            </a:extLst>
          </p:cNvPr>
          <p:cNvSpPr txBox="1"/>
          <p:nvPr/>
        </p:nvSpPr>
        <p:spPr>
          <a:xfrm>
            <a:off x="340044" y="6094740"/>
            <a:ext cx="10977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Helvetica" pitchFamily="2" charset="0"/>
              </a:rPr>
              <a:t>Filled with virtual color charges – </a:t>
            </a:r>
            <a:r>
              <a:rPr lang="en-US" sz="2800" b="1" dirty="0">
                <a:latin typeface="Helvetica" pitchFamily="2" charset="0"/>
              </a:rPr>
              <a:t>chiral condensates</a:t>
            </a:r>
          </a:p>
        </p:txBody>
      </p:sp>
      <p:pic>
        <p:nvPicPr>
          <p:cNvPr id="1412" name="Picture 1411">
            <a:extLst>
              <a:ext uri="{FF2B5EF4-FFF2-40B4-BE49-F238E27FC236}">
                <a16:creationId xmlns:a16="http://schemas.microsoft.com/office/drawing/2014/main" id="{7771C567-F2F7-10AA-9C89-0290F684F0C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327918" y="932088"/>
            <a:ext cx="9240253" cy="5186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84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1B561-314B-0B6A-5AB3-0823DE524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BB9E7F-95A1-793F-416E-4C68DD2D7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17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7F6643-E558-5DD1-C4B6-DB0CDF9421B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327918" y="957846"/>
            <a:ext cx="9240253" cy="5186186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394" name="TextBox 1393">
            <a:extLst>
              <a:ext uri="{FF2B5EF4-FFF2-40B4-BE49-F238E27FC236}">
                <a16:creationId xmlns:a16="http://schemas.microsoft.com/office/drawing/2014/main" id="{9B6558A0-42DC-F520-6990-8345B60CF938}"/>
              </a:ext>
            </a:extLst>
          </p:cNvPr>
          <p:cNvSpPr txBox="1"/>
          <p:nvPr/>
        </p:nvSpPr>
        <p:spPr>
          <a:xfrm>
            <a:off x="278737" y="212260"/>
            <a:ext cx="110999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Jet: a proxy for system initiated by a </a:t>
            </a:r>
            <a:r>
              <a:rPr lang="en-US" sz="4000" dirty="0" err="1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parton</a:t>
            </a:r>
            <a:endParaRPr lang="en-US" sz="4000" dirty="0">
              <a:solidFill>
                <a:srgbClr val="0070C0"/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FBA22D-AD1D-F90D-5A9E-CFCB615625D7}"/>
              </a:ext>
            </a:extLst>
          </p:cNvPr>
          <p:cNvGrpSpPr/>
          <p:nvPr/>
        </p:nvGrpSpPr>
        <p:grpSpPr>
          <a:xfrm rot="3975746">
            <a:off x="610294" y="1805731"/>
            <a:ext cx="4506414" cy="3863990"/>
            <a:chOff x="-391470" y="1947836"/>
            <a:chExt cx="5708124" cy="489438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FBDC133-2F88-FED2-36CC-232B1AAC538E}"/>
                </a:ext>
              </a:extLst>
            </p:cNvPr>
            <p:cNvGrpSpPr/>
            <p:nvPr/>
          </p:nvGrpSpPr>
          <p:grpSpPr>
            <a:xfrm>
              <a:off x="-391470" y="1947836"/>
              <a:ext cx="5708124" cy="4894387"/>
              <a:chOff x="672445" y="2081601"/>
              <a:chExt cx="5708124" cy="4894387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5489A2B0-E1D7-C3AB-2510-6BF9A43471AF}"/>
                  </a:ext>
                </a:extLst>
              </p:cNvPr>
              <p:cNvGrpSpPr/>
              <p:nvPr/>
            </p:nvGrpSpPr>
            <p:grpSpPr>
              <a:xfrm>
                <a:off x="672445" y="2081601"/>
                <a:ext cx="5708124" cy="4894387"/>
                <a:chOff x="686093" y="2081601"/>
                <a:chExt cx="5708124" cy="4894387"/>
              </a:xfrm>
            </p:grpSpPr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FB493928-ADDA-1FD7-4887-C4693116C3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652585">
                  <a:off x="2487044" y="3453201"/>
                  <a:ext cx="2743200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lgDash"/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BE4D9013-AEAA-179E-94D5-6E3EBAA99D6A}"/>
                    </a:ext>
                  </a:extLst>
                </p:cNvPr>
                <p:cNvCxnSpPr/>
                <p:nvPr/>
              </p:nvCxnSpPr>
              <p:spPr>
                <a:xfrm rot="17652585">
                  <a:off x="1344250" y="3503239"/>
                  <a:ext cx="1109143" cy="24254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0345D7B4-2677-80B9-6C7B-44B3172151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852585">
                  <a:off x="4174461" y="3465653"/>
                  <a:ext cx="1109143" cy="242545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6D13439E-54D4-F5DD-DE99-5104D7FB0E77}"/>
                    </a:ext>
                  </a:extLst>
                </p:cNvPr>
                <p:cNvSpPr txBox="1"/>
                <p:nvPr/>
              </p:nvSpPr>
              <p:spPr>
                <a:xfrm rot="21519613">
                  <a:off x="1581066" y="4156091"/>
                  <a:ext cx="767924" cy="5787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369" dirty="0">
                      <a:latin typeface="Helvetica" pitchFamily="2" charset="0"/>
                    </a:rPr>
                    <a:t>e/p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76B76337-1886-E285-B63F-16BF9EBBBF1C}"/>
                    </a:ext>
                  </a:extLst>
                </p:cNvPr>
                <p:cNvSpPr txBox="1"/>
                <p:nvPr/>
              </p:nvSpPr>
              <p:spPr>
                <a:xfrm rot="21519613">
                  <a:off x="4291754" y="4118524"/>
                  <a:ext cx="767924" cy="5787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369" dirty="0">
                      <a:latin typeface="Helvetica" pitchFamily="2" charset="0"/>
                    </a:rPr>
                    <a:t>e/p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37EA2EB-0CB8-9067-FA06-ED682177D36F}"/>
                    </a:ext>
                  </a:extLst>
                </p:cNvPr>
                <p:cNvSpPr txBox="1"/>
                <p:nvPr/>
              </p:nvSpPr>
              <p:spPr>
                <a:xfrm rot="21541428">
                  <a:off x="4174894" y="4667631"/>
                  <a:ext cx="2219323" cy="578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369" dirty="0">
                      <a:latin typeface="Helvetica" pitchFamily="2" charset="0"/>
                    </a:rPr>
                    <a:t>Beam axis</a:t>
                  </a:r>
                </a:p>
              </p:txBody>
            </p: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7D893FFD-2671-67EF-00C7-1CFF2D3B28E8}"/>
                    </a:ext>
                  </a:extLst>
                </p:cNvPr>
                <p:cNvGrpSpPr/>
                <p:nvPr/>
              </p:nvGrpSpPr>
              <p:grpSpPr>
                <a:xfrm rot="17652585">
                  <a:off x="2953076" y="4926064"/>
                  <a:ext cx="1686855" cy="1852605"/>
                  <a:chOff x="52964" y="3469051"/>
                  <a:chExt cx="1686855" cy="1852605"/>
                </a:xfrm>
              </p:grpSpPr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56BD7D87-2618-E1D2-F676-F9047D062F8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8756526">
                    <a:off x="596019" y="4171401"/>
                    <a:ext cx="274320" cy="1360429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  <a:alpha val="50000"/>
                    </a:schemeClr>
                  </a:solidFill>
                  <a:ln>
                    <a:solidFill>
                      <a:schemeClr val="accent1">
                        <a:shade val="50000"/>
                        <a:alpha val="50000"/>
                      </a:schemeClr>
                    </a:solidFill>
                    <a:prstDash val="lg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ED340BAE-C74B-C691-C1F8-88EBF73EC0C8}"/>
                      </a:ext>
                    </a:extLst>
                  </p:cNvPr>
                  <p:cNvCxnSpPr>
                    <a:cxnSpLocks/>
                    <a:endCxn id="20" idx="0"/>
                  </p:cNvCxnSpPr>
                  <p:nvPr/>
                </p:nvCxnSpPr>
                <p:spPr>
                  <a:xfrm flipH="1">
                    <a:off x="232546" y="3469051"/>
                    <a:ext cx="1475192" cy="92206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3ED506D5-A312-17D5-C03F-DC4DAF03AF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258112" y="3494630"/>
                    <a:ext cx="481707" cy="182702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1084A100-71B4-9C1C-28E7-A87297FC43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09054" y="4737499"/>
                  <a:ext cx="1307214" cy="2238489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lgDash"/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02258157-69A5-F59C-6A98-50A6675CFA3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7683127">
                <a:off x="3937115" y="1342403"/>
                <a:ext cx="502920" cy="2494120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  <a:alpha val="50000"/>
                </a:schemeClr>
              </a:solidFill>
              <a:ln>
                <a:solidFill>
                  <a:schemeClr val="accent1">
                    <a:shade val="50000"/>
                    <a:alpha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E0F7AF4-102E-D50E-21D7-ACEFE10A620B}"/>
                </a:ext>
              </a:extLst>
            </p:cNvPr>
            <p:cNvGrpSpPr>
              <a:grpSpLocks noChangeAspect="1"/>
            </p:cNvGrpSpPr>
            <p:nvPr/>
          </p:nvGrpSpPr>
          <p:grpSpPr>
            <a:xfrm rot="17728686">
              <a:off x="1762605" y="2583537"/>
              <a:ext cx="2597967" cy="2320023"/>
              <a:chOff x="1784128" y="2652859"/>
              <a:chExt cx="6522554" cy="5824739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9A07A13D-559A-3044-CA00-CE8AC62793ED}"/>
                  </a:ext>
                </a:extLst>
              </p:cNvPr>
              <p:cNvCxnSpPr>
                <a:cxnSpLocks/>
              </p:cNvCxnSpPr>
              <p:nvPr/>
            </p:nvCxnSpPr>
            <p:spPr>
              <a:xfrm rot="3871314" flipV="1">
                <a:off x="2528077" y="4006745"/>
                <a:ext cx="5032650" cy="390905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C65920F3-5A41-7ACA-F956-4D767BA70258}"/>
                  </a:ext>
                </a:extLst>
              </p:cNvPr>
              <p:cNvCxnSpPr>
                <a:cxnSpLocks/>
              </p:cNvCxnSpPr>
              <p:nvPr/>
            </p:nvCxnSpPr>
            <p:spPr>
              <a:xfrm rot="3871314" flipH="1" flipV="1">
                <a:off x="4795236" y="-358249"/>
                <a:ext cx="500338" cy="652255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4607FAC-1ED8-2364-3C18-2C3EB96CC924}"/>
                </a:ext>
              </a:extLst>
            </p:cNvPr>
            <p:cNvSpPr txBox="1"/>
            <p:nvPr/>
          </p:nvSpPr>
          <p:spPr>
            <a:xfrm>
              <a:off x="2317980" y="2031796"/>
              <a:ext cx="847112" cy="486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9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Helvetica" pitchFamily="2" charset="0"/>
                </a:rPr>
                <a:t>“Jet”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065418D-6A74-CC93-A6FA-FB66CE3FBA82}"/>
              </a:ext>
            </a:extLst>
          </p:cNvPr>
          <p:cNvGrpSpPr/>
          <p:nvPr/>
        </p:nvGrpSpPr>
        <p:grpSpPr>
          <a:xfrm>
            <a:off x="2642244" y="1070799"/>
            <a:ext cx="6743938" cy="5089358"/>
            <a:chOff x="2176855" y="1312360"/>
            <a:chExt cx="8542321" cy="644652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C9D745-ABA8-4CAE-A1A4-FE7F2A012EC2}"/>
                </a:ext>
              </a:extLst>
            </p:cNvPr>
            <p:cNvSpPr txBox="1"/>
            <p:nvPr/>
          </p:nvSpPr>
          <p:spPr>
            <a:xfrm>
              <a:off x="6912218" y="3643271"/>
              <a:ext cx="847112" cy="6093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26" b="1" dirty="0">
                  <a:latin typeface="Helvetica" pitchFamily="2" charset="0"/>
                </a:rPr>
                <a:t>q/g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940D49A-158F-C58E-3F5B-12646AEFDD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99830" y="5585955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0B05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2" baseline="-25000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31EC4B6-CB0F-2AD2-5040-0AFC904E0D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03661" y="4088638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0B05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2" baseline="-25000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B7BE16-2166-B5FB-E33D-DF840B7106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20993" y="3614021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0B05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2" baseline="-25000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5EE215D-91DE-B420-DDDF-5F7EE18C31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29414" y="4160043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FF26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9DCBCFC-BB71-207D-9F50-BE4488C36A5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21966" y="3478926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FF26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CDEEB3F-C4C6-083F-D571-0721EA974E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29425" y="4709976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432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11541E0-2DED-A8C1-9F98-7F736E024F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7497" y="3948023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432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187F95E-A4A1-A5B8-C4BE-EF3E3E9A5E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4034" y="4237463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432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871D9B1-BED6-3031-09C0-E1F669401E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24907" y="2720200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432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BC8B0AF-A4AA-7205-0134-26E9161F6A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06779" y="3239131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432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9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61DD2E1-A2E2-3C59-F3FD-F33EA79FEF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43747" y="4297491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FF26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127528E-8757-F596-451E-E557817CF68E}"/>
                </a:ext>
              </a:extLst>
            </p:cNvPr>
            <p:cNvGrpSpPr>
              <a:grpSpLocks/>
            </p:cNvGrpSpPr>
            <p:nvPr/>
          </p:nvGrpSpPr>
          <p:grpSpPr>
            <a:xfrm rot="2590261">
              <a:off x="4277098" y="5261937"/>
              <a:ext cx="914400" cy="305461"/>
              <a:chOff x="5398567" y="4736512"/>
              <a:chExt cx="3727911" cy="2075550"/>
            </a:xfrm>
          </p:grpSpPr>
          <p:sp>
            <p:nvSpPr>
              <p:cNvPr id="1635" name="Arc 1634">
                <a:extLst>
                  <a:ext uri="{FF2B5EF4-FFF2-40B4-BE49-F238E27FC236}">
                    <a16:creationId xmlns:a16="http://schemas.microsoft.com/office/drawing/2014/main" id="{94EC95C4-519B-20E8-FAD4-B6AF073CB19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636" name="Arc 1635">
                <a:extLst>
                  <a:ext uri="{FF2B5EF4-FFF2-40B4-BE49-F238E27FC236}">
                    <a16:creationId xmlns:a16="http://schemas.microsoft.com/office/drawing/2014/main" id="{3DCDFADF-3E6A-1FFD-8E67-8AB8A4F2FF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637" name="Arc 1636">
                <a:extLst>
                  <a:ext uri="{FF2B5EF4-FFF2-40B4-BE49-F238E27FC236}">
                    <a16:creationId xmlns:a16="http://schemas.microsoft.com/office/drawing/2014/main" id="{ADCEB04C-1722-2C93-B2FF-7487C2A7DA5B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638" name="Arc 1637">
                <a:extLst>
                  <a:ext uri="{FF2B5EF4-FFF2-40B4-BE49-F238E27FC236}">
                    <a16:creationId xmlns:a16="http://schemas.microsoft.com/office/drawing/2014/main" id="{F9524827-67A1-22A6-9D46-CABDE5A9C5A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639" name="Arc 1638">
                <a:extLst>
                  <a:ext uri="{FF2B5EF4-FFF2-40B4-BE49-F238E27FC236}">
                    <a16:creationId xmlns:a16="http://schemas.microsoft.com/office/drawing/2014/main" id="{8C3D3C50-78E7-E066-1C38-C2598A6CC64F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640" name="Arc 1639">
                <a:extLst>
                  <a:ext uri="{FF2B5EF4-FFF2-40B4-BE49-F238E27FC236}">
                    <a16:creationId xmlns:a16="http://schemas.microsoft.com/office/drawing/2014/main" id="{FEA235BF-6284-1ED4-0018-3C4D2BFA80C8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641" name="Arc 1640">
                <a:extLst>
                  <a:ext uri="{FF2B5EF4-FFF2-40B4-BE49-F238E27FC236}">
                    <a16:creationId xmlns:a16="http://schemas.microsoft.com/office/drawing/2014/main" id="{111AE76E-6081-3F4A-3C00-231A1F70C8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A8D227C-D48F-3DE0-2B9B-F56A922CDD48}"/>
                </a:ext>
              </a:extLst>
            </p:cNvPr>
            <p:cNvGrpSpPr>
              <a:grpSpLocks/>
            </p:cNvGrpSpPr>
            <p:nvPr/>
          </p:nvGrpSpPr>
          <p:grpSpPr>
            <a:xfrm rot="12052044">
              <a:off x="4153484" y="3936189"/>
              <a:ext cx="822960" cy="320040"/>
              <a:chOff x="5398567" y="4736512"/>
              <a:chExt cx="3727911" cy="2075550"/>
            </a:xfrm>
          </p:grpSpPr>
          <p:sp>
            <p:nvSpPr>
              <p:cNvPr id="1628" name="Arc 1627">
                <a:extLst>
                  <a:ext uri="{FF2B5EF4-FFF2-40B4-BE49-F238E27FC236}">
                    <a16:creationId xmlns:a16="http://schemas.microsoft.com/office/drawing/2014/main" id="{FD18A8C8-A413-FB5E-6EA1-15247058A84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29" name="Arc 1628">
                <a:extLst>
                  <a:ext uri="{FF2B5EF4-FFF2-40B4-BE49-F238E27FC236}">
                    <a16:creationId xmlns:a16="http://schemas.microsoft.com/office/drawing/2014/main" id="{642DDBEA-C511-4C3A-15DB-F5B3B810D12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30" name="Arc 1629">
                <a:extLst>
                  <a:ext uri="{FF2B5EF4-FFF2-40B4-BE49-F238E27FC236}">
                    <a16:creationId xmlns:a16="http://schemas.microsoft.com/office/drawing/2014/main" id="{90D11A96-B5E4-9706-BF7F-E0412AE6B382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31" name="Arc 1630">
                <a:extLst>
                  <a:ext uri="{FF2B5EF4-FFF2-40B4-BE49-F238E27FC236}">
                    <a16:creationId xmlns:a16="http://schemas.microsoft.com/office/drawing/2014/main" id="{A2A6D098-ECE0-3118-4B99-AE3BD2A08F9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32" name="Arc 1631">
                <a:extLst>
                  <a:ext uri="{FF2B5EF4-FFF2-40B4-BE49-F238E27FC236}">
                    <a16:creationId xmlns:a16="http://schemas.microsoft.com/office/drawing/2014/main" id="{167ACFA5-D3E7-0008-187C-6F081E9F03AD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33" name="Arc 1632">
                <a:extLst>
                  <a:ext uri="{FF2B5EF4-FFF2-40B4-BE49-F238E27FC236}">
                    <a16:creationId xmlns:a16="http://schemas.microsoft.com/office/drawing/2014/main" id="{2FAA9EA8-5693-EC37-A057-F681BD491399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34" name="Arc 1633">
                <a:extLst>
                  <a:ext uri="{FF2B5EF4-FFF2-40B4-BE49-F238E27FC236}">
                    <a16:creationId xmlns:a16="http://schemas.microsoft.com/office/drawing/2014/main" id="{0F4FF0F4-6F2E-9B11-8B20-75E129BBDA5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6B3507B-632F-78B3-FD09-B2042D197F7B}"/>
                </a:ext>
              </a:extLst>
            </p:cNvPr>
            <p:cNvGrpSpPr>
              <a:grpSpLocks/>
            </p:cNvGrpSpPr>
            <p:nvPr/>
          </p:nvGrpSpPr>
          <p:grpSpPr>
            <a:xfrm rot="4501722">
              <a:off x="3887436" y="5281708"/>
              <a:ext cx="731520" cy="301752"/>
              <a:chOff x="5398567" y="4736512"/>
              <a:chExt cx="3727911" cy="2075550"/>
            </a:xfrm>
          </p:grpSpPr>
          <p:sp>
            <p:nvSpPr>
              <p:cNvPr id="1621" name="Arc 1620">
                <a:extLst>
                  <a:ext uri="{FF2B5EF4-FFF2-40B4-BE49-F238E27FC236}">
                    <a16:creationId xmlns:a16="http://schemas.microsoft.com/office/drawing/2014/main" id="{4247D549-F66B-DFF9-A404-113B68D54E7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22" name="Arc 1621">
                <a:extLst>
                  <a:ext uri="{FF2B5EF4-FFF2-40B4-BE49-F238E27FC236}">
                    <a16:creationId xmlns:a16="http://schemas.microsoft.com/office/drawing/2014/main" id="{4871ECE1-BF4E-15AC-917B-321A2B0AC50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23" name="Arc 1622">
                <a:extLst>
                  <a:ext uri="{FF2B5EF4-FFF2-40B4-BE49-F238E27FC236}">
                    <a16:creationId xmlns:a16="http://schemas.microsoft.com/office/drawing/2014/main" id="{7614E81E-D252-07A5-5A53-C38B5295066D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24" name="Arc 1623">
                <a:extLst>
                  <a:ext uri="{FF2B5EF4-FFF2-40B4-BE49-F238E27FC236}">
                    <a16:creationId xmlns:a16="http://schemas.microsoft.com/office/drawing/2014/main" id="{6C50EEEB-6965-4759-9C91-18B827FE79C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25" name="Arc 1624">
                <a:extLst>
                  <a:ext uri="{FF2B5EF4-FFF2-40B4-BE49-F238E27FC236}">
                    <a16:creationId xmlns:a16="http://schemas.microsoft.com/office/drawing/2014/main" id="{254ACCFB-2F60-2D85-7A0F-A5586C11A84C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26" name="Arc 1625">
                <a:extLst>
                  <a:ext uri="{FF2B5EF4-FFF2-40B4-BE49-F238E27FC236}">
                    <a16:creationId xmlns:a16="http://schemas.microsoft.com/office/drawing/2014/main" id="{8CEC63EC-8C5F-4E74-17D3-DF78B46511B2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27" name="Arc 1626">
                <a:extLst>
                  <a:ext uri="{FF2B5EF4-FFF2-40B4-BE49-F238E27FC236}">
                    <a16:creationId xmlns:a16="http://schemas.microsoft.com/office/drawing/2014/main" id="{1F4F141F-E107-4058-BBC8-070BA84D193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D592D02-40BF-06D6-9B6E-09543A769721}"/>
                </a:ext>
              </a:extLst>
            </p:cNvPr>
            <p:cNvGrpSpPr>
              <a:grpSpLocks/>
            </p:cNvGrpSpPr>
            <p:nvPr/>
          </p:nvGrpSpPr>
          <p:grpSpPr>
            <a:xfrm rot="13331668">
              <a:off x="5242698" y="4643417"/>
              <a:ext cx="640080" cy="301752"/>
              <a:chOff x="5398567" y="4736512"/>
              <a:chExt cx="3727911" cy="2075550"/>
            </a:xfrm>
          </p:grpSpPr>
          <p:sp>
            <p:nvSpPr>
              <p:cNvPr id="1614" name="Arc 1613">
                <a:extLst>
                  <a:ext uri="{FF2B5EF4-FFF2-40B4-BE49-F238E27FC236}">
                    <a16:creationId xmlns:a16="http://schemas.microsoft.com/office/drawing/2014/main" id="{3282A7D9-D3CF-EA8E-CE99-ABCC4AFF7BF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15" name="Arc 1614">
                <a:extLst>
                  <a:ext uri="{FF2B5EF4-FFF2-40B4-BE49-F238E27FC236}">
                    <a16:creationId xmlns:a16="http://schemas.microsoft.com/office/drawing/2014/main" id="{EBDBEAD0-29F7-6831-579B-68EC6AD56BF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16" name="Arc 1615">
                <a:extLst>
                  <a:ext uri="{FF2B5EF4-FFF2-40B4-BE49-F238E27FC236}">
                    <a16:creationId xmlns:a16="http://schemas.microsoft.com/office/drawing/2014/main" id="{B3BA8706-6672-FC12-5E10-D79112478865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17" name="Arc 1616">
                <a:extLst>
                  <a:ext uri="{FF2B5EF4-FFF2-40B4-BE49-F238E27FC236}">
                    <a16:creationId xmlns:a16="http://schemas.microsoft.com/office/drawing/2014/main" id="{01ADF3DC-7E7D-751E-23B5-AEC213A892E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18" name="Arc 1617">
                <a:extLst>
                  <a:ext uri="{FF2B5EF4-FFF2-40B4-BE49-F238E27FC236}">
                    <a16:creationId xmlns:a16="http://schemas.microsoft.com/office/drawing/2014/main" id="{6B29A9A9-04C6-8637-0DCC-F15F3DD57A3C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19" name="Arc 1618">
                <a:extLst>
                  <a:ext uri="{FF2B5EF4-FFF2-40B4-BE49-F238E27FC236}">
                    <a16:creationId xmlns:a16="http://schemas.microsoft.com/office/drawing/2014/main" id="{A738371D-C8C1-442E-A29A-3C97CACF9C24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20" name="Arc 1619">
                <a:extLst>
                  <a:ext uri="{FF2B5EF4-FFF2-40B4-BE49-F238E27FC236}">
                    <a16:creationId xmlns:a16="http://schemas.microsoft.com/office/drawing/2014/main" id="{C2B9638D-9CEE-ACF9-CC28-DA8719EE3AB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AF4C7F91-1DD7-ACCD-19D7-C55C1C41C674}"/>
                </a:ext>
              </a:extLst>
            </p:cNvPr>
            <p:cNvGrpSpPr>
              <a:grpSpLocks/>
            </p:cNvGrpSpPr>
            <p:nvPr/>
          </p:nvGrpSpPr>
          <p:grpSpPr>
            <a:xfrm rot="8948672">
              <a:off x="5893237" y="4219019"/>
              <a:ext cx="640080" cy="305461"/>
              <a:chOff x="5398567" y="4736512"/>
              <a:chExt cx="3727911" cy="2075550"/>
            </a:xfrm>
          </p:grpSpPr>
          <p:sp>
            <p:nvSpPr>
              <p:cNvPr id="1607" name="Arc 1606">
                <a:extLst>
                  <a:ext uri="{FF2B5EF4-FFF2-40B4-BE49-F238E27FC236}">
                    <a16:creationId xmlns:a16="http://schemas.microsoft.com/office/drawing/2014/main" id="{317A41C7-709C-AF6C-A591-4CAD3E766C7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08" name="Arc 1607">
                <a:extLst>
                  <a:ext uri="{FF2B5EF4-FFF2-40B4-BE49-F238E27FC236}">
                    <a16:creationId xmlns:a16="http://schemas.microsoft.com/office/drawing/2014/main" id="{0F63D24F-D35F-DCFA-DD7D-BCF1D32E85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09" name="Arc 1608">
                <a:extLst>
                  <a:ext uri="{FF2B5EF4-FFF2-40B4-BE49-F238E27FC236}">
                    <a16:creationId xmlns:a16="http://schemas.microsoft.com/office/drawing/2014/main" id="{1AE45B11-97C8-995C-F6CB-D25D54F259D5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10" name="Arc 1609">
                <a:extLst>
                  <a:ext uri="{FF2B5EF4-FFF2-40B4-BE49-F238E27FC236}">
                    <a16:creationId xmlns:a16="http://schemas.microsoft.com/office/drawing/2014/main" id="{93B1C7E1-CE63-C48C-5963-C3336AD473D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11" name="Arc 1610">
                <a:extLst>
                  <a:ext uri="{FF2B5EF4-FFF2-40B4-BE49-F238E27FC236}">
                    <a16:creationId xmlns:a16="http://schemas.microsoft.com/office/drawing/2014/main" id="{867CA886-6F60-1FEB-4AFB-756450FF261A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12" name="Arc 1611">
                <a:extLst>
                  <a:ext uri="{FF2B5EF4-FFF2-40B4-BE49-F238E27FC236}">
                    <a16:creationId xmlns:a16="http://schemas.microsoft.com/office/drawing/2014/main" id="{E1CAC65A-BBC8-353A-2F72-25A7E7986099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13" name="Arc 1612">
                <a:extLst>
                  <a:ext uri="{FF2B5EF4-FFF2-40B4-BE49-F238E27FC236}">
                    <a16:creationId xmlns:a16="http://schemas.microsoft.com/office/drawing/2014/main" id="{C1BEFDA1-4258-03CB-C6E8-6D18A0C6FC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A9D35E1-E723-272D-4AB9-BDCCE480B11E}"/>
                </a:ext>
              </a:extLst>
            </p:cNvPr>
            <p:cNvGrpSpPr>
              <a:grpSpLocks/>
            </p:cNvGrpSpPr>
            <p:nvPr/>
          </p:nvGrpSpPr>
          <p:grpSpPr>
            <a:xfrm rot="11715816">
              <a:off x="6134074" y="4812137"/>
              <a:ext cx="640080" cy="305461"/>
              <a:chOff x="5398567" y="4736512"/>
              <a:chExt cx="3727911" cy="2075550"/>
            </a:xfrm>
          </p:grpSpPr>
          <p:sp>
            <p:nvSpPr>
              <p:cNvPr id="1600" name="Arc 1599">
                <a:extLst>
                  <a:ext uri="{FF2B5EF4-FFF2-40B4-BE49-F238E27FC236}">
                    <a16:creationId xmlns:a16="http://schemas.microsoft.com/office/drawing/2014/main" id="{3A6638F3-3D9B-0558-8D28-60DF667E309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01" name="Arc 1600">
                <a:extLst>
                  <a:ext uri="{FF2B5EF4-FFF2-40B4-BE49-F238E27FC236}">
                    <a16:creationId xmlns:a16="http://schemas.microsoft.com/office/drawing/2014/main" id="{5CF59D0A-52C1-3A10-2F1D-54B7940994D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02" name="Arc 1601">
                <a:extLst>
                  <a:ext uri="{FF2B5EF4-FFF2-40B4-BE49-F238E27FC236}">
                    <a16:creationId xmlns:a16="http://schemas.microsoft.com/office/drawing/2014/main" id="{FBBB3B35-9894-A026-E390-682524064DBE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03" name="Arc 1602">
                <a:extLst>
                  <a:ext uri="{FF2B5EF4-FFF2-40B4-BE49-F238E27FC236}">
                    <a16:creationId xmlns:a16="http://schemas.microsoft.com/office/drawing/2014/main" id="{10890CC6-A392-68B9-FBCF-AF6B78B4D55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604" name="Arc 1603">
                <a:extLst>
                  <a:ext uri="{FF2B5EF4-FFF2-40B4-BE49-F238E27FC236}">
                    <a16:creationId xmlns:a16="http://schemas.microsoft.com/office/drawing/2014/main" id="{3B8E7CD1-D8A0-C3AB-B8EE-707A27202D9A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05" name="Arc 1604">
                <a:extLst>
                  <a:ext uri="{FF2B5EF4-FFF2-40B4-BE49-F238E27FC236}">
                    <a16:creationId xmlns:a16="http://schemas.microsoft.com/office/drawing/2014/main" id="{649492D0-C368-57EE-F9EA-BE9DA12E91F9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606" name="Arc 1605">
                <a:extLst>
                  <a:ext uri="{FF2B5EF4-FFF2-40B4-BE49-F238E27FC236}">
                    <a16:creationId xmlns:a16="http://schemas.microsoft.com/office/drawing/2014/main" id="{23F2FA5C-9C02-141D-21B9-6506F12D9FC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E191B83-30C0-D537-594E-EED8F4ACCB8F}"/>
                </a:ext>
              </a:extLst>
            </p:cNvPr>
            <p:cNvGrpSpPr>
              <a:grpSpLocks/>
            </p:cNvGrpSpPr>
            <p:nvPr/>
          </p:nvGrpSpPr>
          <p:grpSpPr>
            <a:xfrm rot="7149343">
              <a:off x="6476610" y="3868169"/>
              <a:ext cx="640080" cy="320040"/>
              <a:chOff x="5398567" y="4736512"/>
              <a:chExt cx="3727911" cy="2075550"/>
            </a:xfrm>
          </p:grpSpPr>
          <p:sp>
            <p:nvSpPr>
              <p:cNvPr id="1593" name="Arc 1592">
                <a:extLst>
                  <a:ext uri="{FF2B5EF4-FFF2-40B4-BE49-F238E27FC236}">
                    <a16:creationId xmlns:a16="http://schemas.microsoft.com/office/drawing/2014/main" id="{4D8E2D3D-324F-DAB6-6C41-CA170484F55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594" name="Arc 1593">
                <a:extLst>
                  <a:ext uri="{FF2B5EF4-FFF2-40B4-BE49-F238E27FC236}">
                    <a16:creationId xmlns:a16="http://schemas.microsoft.com/office/drawing/2014/main" id="{9D90E1D7-5893-8A95-DC08-41F5BB7BED8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595" name="Arc 1594">
                <a:extLst>
                  <a:ext uri="{FF2B5EF4-FFF2-40B4-BE49-F238E27FC236}">
                    <a16:creationId xmlns:a16="http://schemas.microsoft.com/office/drawing/2014/main" id="{E41E3F22-4705-3C5E-91D4-BB6FDBFEF790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596" name="Arc 1595">
                <a:extLst>
                  <a:ext uri="{FF2B5EF4-FFF2-40B4-BE49-F238E27FC236}">
                    <a16:creationId xmlns:a16="http://schemas.microsoft.com/office/drawing/2014/main" id="{A2E74EC3-7865-C79D-F94E-B7939CB3B1A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597" name="Arc 1596">
                <a:extLst>
                  <a:ext uri="{FF2B5EF4-FFF2-40B4-BE49-F238E27FC236}">
                    <a16:creationId xmlns:a16="http://schemas.microsoft.com/office/drawing/2014/main" id="{657146A3-4313-DCE9-38DC-8190D28617A7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598" name="Arc 1597">
                <a:extLst>
                  <a:ext uri="{FF2B5EF4-FFF2-40B4-BE49-F238E27FC236}">
                    <a16:creationId xmlns:a16="http://schemas.microsoft.com/office/drawing/2014/main" id="{7D3EEA52-8720-E61C-8268-12B8409F7134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599" name="Arc 1598">
                <a:extLst>
                  <a:ext uri="{FF2B5EF4-FFF2-40B4-BE49-F238E27FC236}">
                    <a16:creationId xmlns:a16="http://schemas.microsoft.com/office/drawing/2014/main" id="{0A9C7735-3082-4BCA-D4E4-1D8312D1DF9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</p:grp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CE88BE9B-0FD3-C167-66AA-F4F2CE1F9AEE}"/>
                </a:ext>
              </a:extLst>
            </p:cNvPr>
            <p:cNvCxnSpPr>
              <a:cxnSpLocks/>
            </p:cNvCxnSpPr>
            <p:nvPr/>
          </p:nvCxnSpPr>
          <p:spPr>
            <a:xfrm>
              <a:off x="2176855" y="4539866"/>
              <a:ext cx="566788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lgDash"/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5B1029B-4A67-F624-35E5-06C169F32F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08902" y="1408842"/>
              <a:ext cx="5727931" cy="3122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2985D336-AAA4-BE45-E291-016142ACCD0E}"/>
                </a:ext>
              </a:extLst>
            </p:cNvPr>
            <p:cNvSpPr/>
            <p:nvPr/>
          </p:nvSpPr>
          <p:spPr>
            <a:xfrm>
              <a:off x="7649557" y="1312360"/>
              <a:ext cx="962298" cy="644652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85000"/>
              </a:schemeClr>
            </a:solidFill>
            <a:ln>
              <a:solidFill>
                <a:schemeClr val="accent1">
                  <a:shade val="50000"/>
                  <a:alpha val="72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577D34A-3413-238C-1558-07D1E88182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92885" y="4747613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432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C885EB2-6920-9CA8-78C8-E84BB7D957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33949" y="4612995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0B05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2" baseline="-25000" dirty="0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BAF0C256-4A51-2B0A-9AAB-736AC1E56AE5}"/>
                </a:ext>
              </a:extLst>
            </p:cNvPr>
            <p:cNvGrpSpPr>
              <a:grpSpLocks/>
            </p:cNvGrpSpPr>
            <p:nvPr/>
          </p:nvGrpSpPr>
          <p:grpSpPr>
            <a:xfrm rot="1037530">
              <a:off x="5808732" y="3970257"/>
              <a:ext cx="640080" cy="320040"/>
              <a:chOff x="5398567" y="4736512"/>
              <a:chExt cx="3727911" cy="2075550"/>
            </a:xfrm>
          </p:grpSpPr>
          <p:sp>
            <p:nvSpPr>
              <p:cNvPr id="1586" name="Arc 1585">
                <a:extLst>
                  <a:ext uri="{FF2B5EF4-FFF2-40B4-BE49-F238E27FC236}">
                    <a16:creationId xmlns:a16="http://schemas.microsoft.com/office/drawing/2014/main" id="{64D946A9-B6C1-C7E6-D902-0F75F3F88D5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587" name="Arc 1586">
                <a:extLst>
                  <a:ext uri="{FF2B5EF4-FFF2-40B4-BE49-F238E27FC236}">
                    <a16:creationId xmlns:a16="http://schemas.microsoft.com/office/drawing/2014/main" id="{F490648A-788A-668C-49F7-B9693CDEABB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588" name="Arc 1587">
                <a:extLst>
                  <a:ext uri="{FF2B5EF4-FFF2-40B4-BE49-F238E27FC236}">
                    <a16:creationId xmlns:a16="http://schemas.microsoft.com/office/drawing/2014/main" id="{E07CA33B-9FB0-9A28-704D-AA6463FF5C3C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589" name="Arc 1588">
                <a:extLst>
                  <a:ext uri="{FF2B5EF4-FFF2-40B4-BE49-F238E27FC236}">
                    <a16:creationId xmlns:a16="http://schemas.microsoft.com/office/drawing/2014/main" id="{6AFFA7D6-0740-07AC-9477-FFA7E6142A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590" name="Arc 1589">
                <a:extLst>
                  <a:ext uri="{FF2B5EF4-FFF2-40B4-BE49-F238E27FC236}">
                    <a16:creationId xmlns:a16="http://schemas.microsoft.com/office/drawing/2014/main" id="{47C842C0-46F0-5D1A-8EC9-6F7C06BAA24C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591" name="Arc 1590">
                <a:extLst>
                  <a:ext uri="{FF2B5EF4-FFF2-40B4-BE49-F238E27FC236}">
                    <a16:creationId xmlns:a16="http://schemas.microsoft.com/office/drawing/2014/main" id="{0DC49970-EEF3-B42C-65F9-D3A6E0E7A029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592" name="Arc 1591">
                <a:extLst>
                  <a:ext uri="{FF2B5EF4-FFF2-40B4-BE49-F238E27FC236}">
                    <a16:creationId xmlns:a16="http://schemas.microsoft.com/office/drawing/2014/main" id="{60B83C2F-F49A-052E-71B5-D2EB07BDE94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9DFDF087-04F9-3592-E151-6ECB1125CB15}"/>
                    </a:ext>
                  </a:extLst>
                </p:cNvPr>
                <p:cNvSpPr txBox="1"/>
                <p:nvPr/>
              </p:nvSpPr>
              <p:spPr>
                <a:xfrm>
                  <a:off x="8828682" y="1408842"/>
                  <a:ext cx="654218" cy="6709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42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oMath>
                    </m:oMathPara>
                  </a14:m>
                  <a:endParaRPr lang="en-US" sz="2842" b="1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E0500556-E793-93DC-8331-ACC93BC2F2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28682" y="1408842"/>
                  <a:ext cx="654218" cy="67095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F778573-44C2-0F4A-5FE9-4DA9FF16B965}"/>
                </a:ext>
              </a:extLst>
            </p:cNvPr>
            <p:cNvSpPr txBox="1"/>
            <p:nvPr/>
          </p:nvSpPr>
          <p:spPr>
            <a:xfrm>
              <a:off x="9488079" y="4439890"/>
              <a:ext cx="467415" cy="640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84" b="1" dirty="0">
                  <a:solidFill>
                    <a:srgbClr val="0432FF"/>
                  </a:solidFill>
                </a:rPr>
                <a:t>p</a:t>
              </a:r>
            </a:p>
          </p:txBody>
        </p:sp>
        <p:sp>
          <p:nvSpPr>
            <p:cNvPr id="60" name="Up Arrow 59">
              <a:extLst>
                <a:ext uri="{FF2B5EF4-FFF2-40B4-BE49-F238E27FC236}">
                  <a16:creationId xmlns:a16="http://schemas.microsoft.com/office/drawing/2014/main" id="{185A11C8-A493-CEDB-4E4D-CC91091282B2}"/>
                </a:ext>
              </a:extLst>
            </p:cNvPr>
            <p:cNvSpPr/>
            <p:nvPr/>
          </p:nvSpPr>
          <p:spPr>
            <a:xfrm>
              <a:off x="3332702" y="3130990"/>
              <a:ext cx="438912" cy="599947"/>
            </a:xfrm>
            <a:prstGeom prst="up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21"/>
            </a:p>
          </p:txBody>
        </p:sp>
        <p:sp>
          <p:nvSpPr>
            <p:cNvPr id="61" name="Up Arrow 60">
              <a:extLst>
                <a:ext uri="{FF2B5EF4-FFF2-40B4-BE49-F238E27FC236}">
                  <a16:creationId xmlns:a16="http://schemas.microsoft.com/office/drawing/2014/main" id="{99334FB6-39E4-97BE-057C-0C45F40FE4D9}"/>
                </a:ext>
              </a:extLst>
            </p:cNvPr>
            <p:cNvSpPr/>
            <p:nvPr/>
          </p:nvSpPr>
          <p:spPr>
            <a:xfrm>
              <a:off x="5145489" y="2500690"/>
              <a:ext cx="438912" cy="599947"/>
            </a:xfrm>
            <a:prstGeom prst="up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62" name="Up Arrow 61">
              <a:extLst>
                <a:ext uri="{FF2B5EF4-FFF2-40B4-BE49-F238E27FC236}">
                  <a16:creationId xmlns:a16="http://schemas.microsoft.com/office/drawing/2014/main" id="{A266303A-AA32-DF4C-9997-D97E6065DA82}"/>
                </a:ext>
              </a:extLst>
            </p:cNvPr>
            <p:cNvSpPr/>
            <p:nvPr/>
          </p:nvSpPr>
          <p:spPr>
            <a:xfrm rot="10800000">
              <a:off x="5145489" y="5960158"/>
              <a:ext cx="438912" cy="599947"/>
            </a:xfrm>
            <a:prstGeom prst="up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21"/>
            </a:p>
          </p:txBody>
        </p:sp>
        <p:sp>
          <p:nvSpPr>
            <p:cNvPr id="63" name="Up Arrow 62">
              <a:extLst>
                <a:ext uri="{FF2B5EF4-FFF2-40B4-BE49-F238E27FC236}">
                  <a16:creationId xmlns:a16="http://schemas.microsoft.com/office/drawing/2014/main" id="{96751963-2CD5-FA85-1FA5-465EA0BE5E4E}"/>
                </a:ext>
              </a:extLst>
            </p:cNvPr>
            <p:cNvSpPr/>
            <p:nvPr/>
          </p:nvSpPr>
          <p:spPr>
            <a:xfrm rot="10800000">
              <a:off x="3332702" y="5345366"/>
              <a:ext cx="438912" cy="599947"/>
            </a:xfrm>
            <a:prstGeom prst="up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21"/>
            </a:p>
          </p:txBody>
        </p:sp>
        <p:sp>
          <p:nvSpPr>
            <p:cNvPr id="1344" name="TextBox 1343">
              <a:extLst>
                <a:ext uri="{FF2B5EF4-FFF2-40B4-BE49-F238E27FC236}">
                  <a16:creationId xmlns:a16="http://schemas.microsoft.com/office/drawing/2014/main" id="{61A3170C-5C78-2255-FF1E-B9F1DDAC18BD}"/>
                </a:ext>
              </a:extLst>
            </p:cNvPr>
            <p:cNvSpPr txBox="1"/>
            <p:nvPr/>
          </p:nvSpPr>
          <p:spPr>
            <a:xfrm rot="5400000">
              <a:off x="9979110" y="5628554"/>
              <a:ext cx="747620" cy="732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158" dirty="0">
                  <a:latin typeface="Helvetica" pitchFamily="2" charset="0"/>
                </a:rPr>
                <a:t>…</a:t>
              </a:r>
            </a:p>
          </p:txBody>
        </p:sp>
        <p:sp>
          <p:nvSpPr>
            <p:cNvPr id="1345" name="Oval 1344">
              <a:extLst>
                <a:ext uri="{FF2B5EF4-FFF2-40B4-BE49-F238E27FC236}">
                  <a16:creationId xmlns:a16="http://schemas.microsoft.com/office/drawing/2014/main" id="{3F428AF1-2AF7-B94C-08CC-149FB8A8C358}"/>
                </a:ext>
              </a:extLst>
            </p:cNvPr>
            <p:cNvSpPr>
              <a:spLocks/>
            </p:cNvSpPr>
            <p:nvPr/>
          </p:nvSpPr>
          <p:spPr>
            <a:xfrm>
              <a:off x="7190565" y="4258430"/>
              <a:ext cx="228600" cy="5486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7000">
                  <a:schemeClr val="bg1">
                    <a:lumMod val="61000"/>
                    <a:lumOff val="39000"/>
                  </a:schemeClr>
                </a:gs>
                <a:gs pos="40000">
                  <a:srgbClr val="EF23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  <a:prstDash val="dash"/>
            </a:ln>
            <a:effectLst>
              <a:glow rad="228600">
                <a:schemeClr val="accent2">
                  <a:satMod val="175000"/>
                  <a:alpha val="85000"/>
                </a:schemeClr>
              </a:glow>
              <a:softEdge rad="12700"/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cxnSp>
          <p:nvCxnSpPr>
            <p:cNvPr id="1346" name="Straight Connector 1345">
              <a:extLst>
                <a:ext uri="{FF2B5EF4-FFF2-40B4-BE49-F238E27FC236}">
                  <a16:creationId xmlns:a16="http://schemas.microsoft.com/office/drawing/2014/main" id="{C0057475-EB54-5BDA-4388-DD652FFAE98A}"/>
                </a:ext>
              </a:extLst>
            </p:cNvPr>
            <p:cNvCxnSpPr>
              <a:cxnSpLocks/>
            </p:cNvCxnSpPr>
            <p:nvPr/>
          </p:nvCxnSpPr>
          <p:spPr>
            <a:xfrm>
              <a:off x="2197515" y="4530432"/>
              <a:ext cx="5739318" cy="31308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347" name="Group 1346">
              <a:extLst>
                <a:ext uri="{FF2B5EF4-FFF2-40B4-BE49-F238E27FC236}">
                  <a16:creationId xmlns:a16="http://schemas.microsoft.com/office/drawing/2014/main" id="{72A1FDCF-BBAD-0A12-6076-79E2D76DC7D7}"/>
                </a:ext>
              </a:extLst>
            </p:cNvPr>
            <p:cNvGrpSpPr/>
            <p:nvPr/>
          </p:nvGrpSpPr>
          <p:grpSpPr>
            <a:xfrm rot="282757">
              <a:off x="2756739" y="3640807"/>
              <a:ext cx="2027708" cy="893996"/>
              <a:chOff x="1981705" y="1260345"/>
              <a:chExt cx="2027708" cy="893996"/>
            </a:xfrm>
          </p:grpSpPr>
          <p:grpSp>
            <p:nvGrpSpPr>
              <p:cNvPr id="1562" name="Group 1561">
                <a:extLst>
                  <a:ext uri="{FF2B5EF4-FFF2-40B4-BE49-F238E27FC236}">
                    <a16:creationId xmlns:a16="http://schemas.microsoft.com/office/drawing/2014/main" id="{68E8CF56-F6B2-7792-9762-FE0197F79DA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9868317">
                <a:off x="2531146" y="1556639"/>
                <a:ext cx="940156" cy="305461"/>
                <a:chOff x="5398567" y="4736512"/>
                <a:chExt cx="3727911" cy="2075550"/>
              </a:xfrm>
            </p:grpSpPr>
            <p:sp>
              <p:nvSpPr>
                <p:cNvPr id="1579" name="Arc 1578">
                  <a:extLst>
                    <a:ext uri="{FF2B5EF4-FFF2-40B4-BE49-F238E27FC236}">
                      <a16:creationId xmlns:a16="http://schemas.microsoft.com/office/drawing/2014/main" id="{B8512305-248A-5FB2-9CE9-36C0E1250EA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398567" y="4736512"/>
                  <a:ext cx="1322039" cy="2075550"/>
                </a:xfrm>
                <a:prstGeom prst="arc">
                  <a:avLst>
                    <a:gd name="adj1" fmla="val 10799068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80" name="Arc 1579">
                  <a:extLst>
                    <a:ext uri="{FF2B5EF4-FFF2-40B4-BE49-F238E27FC236}">
                      <a16:creationId xmlns:a16="http://schemas.microsoft.com/office/drawing/2014/main" id="{77CB65C4-5192-6E99-BA09-9BC2BFBECE48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099668" y="4763408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81" name="Arc 1580">
                  <a:extLst>
                    <a:ext uri="{FF2B5EF4-FFF2-40B4-BE49-F238E27FC236}">
                      <a16:creationId xmlns:a16="http://schemas.microsoft.com/office/drawing/2014/main" id="{5744F127-9678-F36A-97AC-8114E982AB9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099669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82" name="Arc 1581">
                  <a:extLst>
                    <a:ext uri="{FF2B5EF4-FFF2-40B4-BE49-F238E27FC236}">
                      <a16:creationId xmlns:a16="http://schemas.microsoft.com/office/drawing/2014/main" id="{FB64E67F-EEC5-9633-A5AF-4CA841EEC3E1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87168" y="4772374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83" name="Arc 1582">
                  <a:extLst>
                    <a:ext uri="{FF2B5EF4-FFF2-40B4-BE49-F238E27FC236}">
                      <a16:creationId xmlns:a16="http://schemas.microsoft.com/office/drawing/2014/main" id="{2711F865-9D07-3631-BFC6-A15BCAFC714C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987166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84" name="Arc 1583">
                  <a:extLst>
                    <a:ext uri="{FF2B5EF4-FFF2-40B4-BE49-F238E27FC236}">
                      <a16:creationId xmlns:a16="http://schemas.microsoft.com/office/drawing/2014/main" id="{2AD0FD10-A739-A549-23A4-99937D06896B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7874671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85" name="Arc 1584">
                  <a:extLst>
                    <a:ext uri="{FF2B5EF4-FFF2-40B4-BE49-F238E27FC236}">
                      <a16:creationId xmlns:a16="http://schemas.microsoft.com/office/drawing/2014/main" id="{89D9334D-56EA-82E2-CEC5-BAD53BB0AE4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874669" y="4772374"/>
                  <a:ext cx="1251809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</p:grpSp>
          <p:grpSp>
            <p:nvGrpSpPr>
              <p:cNvPr id="1563" name="Group 1562">
                <a:extLst>
                  <a:ext uri="{FF2B5EF4-FFF2-40B4-BE49-F238E27FC236}">
                    <a16:creationId xmlns:a16="http://schemas.microsoft.com/office/drawing/2014/main" id="{D0CF2095-8F4C-B396-DEAC-43614F65296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9868317">
                <a:off x="1981705" y="1848880"/>
                <a:ext cx="940156" cy="305461"/>
                <a:chOff x="5398567" y="4736512"/>
                <a:chExt cx="3727911" cy="2075550"/>
              </a:xfrm>
            </p:grpSpPr>
            <p:sp>
              <p:nvSpPr>
                <p:cNvPr id="1572" name="Arc 1571">
                  <a:extLst>
                    <a:ext uri="{FF2B5EF4-FFF2-40B4-BE49-F238E27FC236}">
                      <a16:creationId xmlns:a16="http://schemas.microsoft.com/office/drawing/2014/main" id="{3E1B3433-FC13-8564-742A-87D40A09EB0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398567" y="4736512"/>
                  <a:ext cx="1322039" cy="2075550"/>
                </a:xfrm>
                <a:prstGeom prst="arc">
                  <a:avLst>
                    <a:gd name="adj1" fmla="val 10799068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73" name="Arc 1572">
                  <a:extLst>
                    <a:ext uri="{FF2B5EF4-FFF2-40B4-BE49-F238E27FC236}">
                      <a16:creationId xmlns:a16="http://schemas.microsoft.com/office/drawing/2014/main" id="{6336DB30-5A3E-5518-FDAF-07DFF263B4C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099668" y="4763408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74" name="Arc 1573">
                  <a:extLst>
                    <a:ext uri="{FF2B5EF4-FFF2-40B4-BE49-F238E27FC236}">
                      <a16:creationId xmlns:a16="http://schemas.microsoft.com/office/drawing/2014/main" id="{324300C8-94D6-3B92-8FEA-DB18B78328F4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099669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75" name="Arc 1574">
                  <a:extLst>
                    <a:ext uri="{FF2B5EF4-FFF2-40B4-BE49-F238E27FC236}">
                      <a16:creationId xmlns:a16="http://schemas.microsoft.com/office/drawing/2014/main" id="{9F4BD94E-A7CC-230D-D411-10D3E2B063B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87168" y="4772374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76" name="Arc 1575">
                  <a:extLst>
                    <a:ext uri="{FF2B5EF4-FFF2-40B4-BE49-F238E27FC236}">
                      <a16:creationId xmlns:a16="http://schemas.microsoft.com/office/drawing/2014/main" id="{22538450-121C-88A5-B4A5-8AFE3094DA0D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987166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77" name="Arc 1576">
                  <a:extLst>
                    <a:ext uri="{FF2B5EF4-FFF2-40B4-BE49-F238E27FC236}">
                      <a16:creationId xmlns:a16="http://schemas.microsoft.com/office/drawing/2014/main" id="{8F82242C-7B58-5FD3-C4DA-2852A296A7A0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7874671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78" name="Arc 1577">
                  <a:extLst>
                    <a:ext uri="{FF2B5EF4-FFF2-40B4-BE49-F238E27FC236}">
                      <a16:creationId xmlns:a16="http://schemas.microsoft.com/office/drawing/2014/main" id="{4AFEA5E0-C546-C3DD-F89A-233F81F0027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874669" y="4772374"/>
                  <a:ext cx="1251809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</p:grpSp>
          <p:grpSp>
            <p:nvGrpSpPr>
              <p:cNvPr id="1564" name="Group 1563">
                <a:extLst>
                  <a:ext uri="{FF2B5EF4-FFF2-40B4-BE49-F238E27FC236}">
                    <a16:creationId xmlns:a16="http://schemas.microsoft.com/office/drawing/2014/main" id="{6A77A6FA-8867-95E7-D0D2-62430B9ABB3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9868317">
                <a:off x="3069257" y="1260345"/>
                <a:ext cx="940156" cy="305461"/>
                <a:chOff x="5398567" y="4736512"/>
                <a:chExt cx="3727911" cy="2075550"/>
              </a:xfrm>
            </p:grpSpPr>
            <p:sp>
              <p:nvSpPr>
                <p:cNvPr id="1565" name="Arc 1564">
                  <a:extLst>
                    <a:ext uri="{FF2B5EF4-FFF2-40B4-BE49-F238E27FC236}">
                      <a16:creationId xmlns:a16="http://schemas.microsoft.com/office/drawing/2014/main" id="{69E0E2F5-F2F0-E25A-F18D-5535FCC8AA7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398567" y="4736512"/>
                  <a:ext cx="1322039" cy="2075550"/>
                </a:xfrm>
                <a:prstGeom prst="arc">
                  <a:avLst>
                    <a:gd name="adj1" fmla="val 10799068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66" name="Arc 1565">
                  <a:extLst>
                    <a:ext uri="{FF2B5EF4-FFF2-40B4-BE49-F238E27FC236}">
                      <a16:creationId xmlns:a16="http://schemas.microsoft.com/office/drawing/2014/main" id="{84A5619B-7D4D-8757-123D-CDB99D8A082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099668" y="4763408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67" name="Arc 1566">
                  <a:extLst>
                    <a:ext uri="{FF2B5EF4-FFF2-40B4-BE49-F238E27FC236}">
                      <a16:creationId xmlns:a16="http://schemas.microsoft.com/office/drawing/2014/main" id="{09753891-1058-24F1-F8AC-6F6AEB0BF05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099669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68" name="Arc 1567">
                  <a:extLst>
                    <a:ext uri="{FF2B5EF4-FFF2-40B4-BE49-F238E27FC236}">
                      <a16:creationId xmlns:a16="http://schemas.microsoft.com/office/drawing/2014/main" id="{1F6F48B4-F134-93C3-7D23-569078FECAB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87168" y="4772374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69" name="Arc 1568">
                  <a:extLst>
                    <a:ext uri="{FF2B5EF4-FFF2-40B4-BE49-F238E27FC236}">
                      <a16:creationId xmlns:a16="http://schemas.microsoft.com/office/drawing/2014/main" id="{A7E9F5E1-21BD-D3C6-8C39-AE1C90E28549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987166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70" name="Arc 1569">
                  <a:extLst>
                    <a:ext uri="{FF2B5EF4-FFF2-40B4-BE49-F238E27FC236}">
                      <a16:creationId xmlns:a16="http://schemas.microsoft.com/office/drawing/2014/main" id="{F50D1CA0-7D89-226D-1317-F4E54193E666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7874671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71" name="Arc 1570">
                  <a:extLst>
                    <a:ext uri="{FF2B5EF4-FFF2-40B4-BE49-F238E27FC236}">
                      <a16:creationId xmlns:a16="http://schemas.microsoft.com/office/drawing/2014/main" id="{EE72AB76-562E-B293-38FE-BC98F38BFC8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874669" y="4772374"/>
                  <a:ext cx="1251809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</p:grpSp>
        </p:grp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208BB127-FAA6-E219-70C5-8CE97B1EE5D5}"/>
                </a:ext>
              </a:extLst>
            </p:cNvPr>
            <p:cNvGrpSpPr/>
            <p:nvPr/>
          </p:nvGrpSpPr>
          <p:grpSpPr>
            <a:xfrm>
              <a:off x="3667313" y="4551657"/>
              <a:ext cx="2650357" cy="943057"/>
              <a:chOff x="3490326" y="6512118"/>
              <a:chExt cx="2650357" cy="943057"/>
            </a:xfrm>
          </p:grpSpPr>
          <p:grpSp>
            <p:nvGrpSpPr>
              <p:cNvPr id="1529" name="Group 1528">
                <a:extLst>
                  <a:ext uri="{FF2B5EF4-FFF2-40B4-BE49-F238E27FC236}">
                    <a16:creationId xmlns:a16="http://schemas.microsoft.com/office/drawing/2014/main" id="{F4CCDF57-7B9F-3B82-7B99-74590F7D1B46}"/>
                  </a:ext>
                </a:extLst>
              </p:cNvPr>
              <p:cNvGrpSpPr/>
              <p:nvPr/>
            </p:nvGrpSpPr>
            <p:grpSpPr>
              <a:xfrm rot="2692751">
                <a:off x="3490326" y="6512118"/>
                <a:ext cx="2027708" cy="893996"/>
                <a:chOff x="1981705" y="1260345"/>
                <a:chExt cx="2027708" cy="893996"/>
              </a:xfrm>
            </p:grpSpPr>
            <p:grpSp>
              <p:nvGrpSpPr>
                <p:cNvPr id="1538" name="Group 1537">
                  <a:extLst>
                    <a:ext uri="{FF2B5EF4-FFF2-40B4-BE49-F238E27FC236}">
                      <a16:creationId xmlns:a16="http://schemas.microsoft.com/office/drawing/2014/main" id="{04F96F61-8FA4-DF70-998C-29AF82628A0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9868317">
                  <a:off x="2531146" y="1556639"/>
                  <a:ext cx="940156" cy="305461"/>
                  <a:chOff x="5398567" y="4736512"/>
                  <a:chExt cx="3727911" cy="2075550"/>
                </a:xfrm>
              </p:grpSpPr>
              <p:sp>
                <p:nvSpPr>
                  <p:cNvPr id="1555" name="Arc 1554">
                    <a:extLst>
                      <a:ext uri="{FF2B5EF4-FFF2-40B4-BE49-F238E27FC236}">
                        <a16:creationId xmlns:a16="http://schemas.microsoft.com/office/drawing/2014/main" id="{A7E96166-59B4-C91D-0D64-ABCD5795FE6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398567" y="4736512"/>
                    <a:ext cx="1322039" cy="2075550"/>
                  </a:xfrm>
                  <a:prstGeom prst="arc">
                    <a:avLst>
                      <a:gd name="adj1" fmla="val 10799068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556" name="Arc 1555">
                    <a:extLst>
                      <a:ext uri="{FF2B5EF4-FFF2-40B4-BE49-F238E27FC236}">
                        <a16:creationId xmlns:a16="http://schemas.microsoft.com/office/drawing/2014/main" id="{4C219A9C-4BBA-6FEE-8661-FFCC247DFF9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099668" y="4763408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557" name="Arc 1556">
                    <a:extLst>
                      <a:ext uri="{FF2B5EF4-FFF2-40B4-BE49-F238E27FC236}">
                        <a16:creationId xmlns:a16="http://schemas.microsoft.com/office/drawing/2014/main" id="{0CDED2BE-02C3-AB37-EA57-E246080EC79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099669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558" name="Arc 1557">
                    <a:extLst>
                      <a:ext uri="{FF2B5EF4-FFF2-40B4-BE49-F238E27FC236}">
                        <a16:creationId xmlns:a16="http://schemas.microsoft.com/office/drawing/2014/main" id="{9E69A855-56BC-4F1B-03C2-AF88A15AB52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987168" y="4772374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559" name="Arc 1558">
                    <a:extLst>
                      <a:ext uri="{FF2B5EF4-FFF2-40B4-BE49-F238E27FC236}">
                        <a16:creationId xmlns:a16="http://schemas.microsoft.com/office/drawing/2014/main" id="{3A838C5F-39B1-D9F9-2877-102084201C6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987166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560" name="Arc 1559">
                    <a:extLst>
                      <a:ext uri="{FF2B5EF4-FFF2-40B4-BE49-F238E27FC236}">
                        <a16:creationId xmlns:a16="http://schemas.microsoft.com/office/drawing/2014/main" id="{430E10D6-27E0-6F87-4245-666E49D350C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7874671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561" name="Arc 1560">
                    <a:extLst>
                      <a:ext uri="{FF2B5EF4-FFF2-40B4-BE49-F238E27FC236}">
                        <a16:creationId xmlns:a16="http://schemas.microsoft.com/office/drawing/2014/main" id="{9A8EDF20-3BEF-A171-8CB2-56F341646C0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874669" y="4772374"/>
                    <a:ext cx="1251809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</p:grpSp>
            <p:grpSp>
              <p:nvGrpSpPr>
                <p:cNvPr id="1539" name="Group 1538">
                  <a:extLst>
                    <a:ext uri="{FF2B5EF4-FFF2-40B4-BE49-F238E27FC236}">
                      <a16:creationId xmlns:a16="http://schemas.microsoft.com/office/drawing/2014/main" id="{D2AE5046-9D4D-D51D-67EB-5188D8925D3B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9868317">
                  <a:off x="1981705" y="1848880"/>
                  <a:ext cx="940156" cy="305461"/>
                  <a:chOff x="5398567" y="4736512"/>
                  <a:chExt cx="3727911" cy="2075550"/>
                </a:xfrm>
              </p:grpSpPr>
              <p:sp>
                <p:nvSpPr>
                  <p:cNvPr id="1548" name="Arc 1547">
                    <a:extLst>
                      <a:ext uri="{FF2B5EF4-FFF2-40B4-BE49-F238E27FC236}">
                        <a16:creationId xmlns:a16="http://schemas.microsoft.com/office/drawing/2014/main" id="{FC380324-EEEC-02F9-CB49-5D18C572051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398567" y="4736512"/>
                    <a:ext cx="1322039" cy="2075550"/>
                  </a:xfrm>
                  <a:prstGeom prst="arc">
                    <a:avLst>
                      <a:gd name="adj1" fmla="val 10799068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549" name="Arc 1548">
                    <a:extLst>
                      <a:ext uri="{FF2B5EF4-FFF2-40B4-BE49-F238E27FC236}">
                        <a16:creationId xmlns:a16="http://schemas.microsoft.com/office/drawing/2014/main" id="{FC9A7B67-F638-D4CE-9680-7F6FF6CAF34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099668" y="4763408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550" name="Arc 1549">
                    <a:extLst>
                      <a:ext uri="{FF2B5EF4-FFF2-40B4-BE49-F238E27FC236}">
                        <a16:creationId xmlns:a16="http://schemas.microsoft.com/office/drawing/2014/main" id="{F89D21CE-AA3A-8743-915D-0D5898AFAD0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099669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551" name="Arc 1550">
                    <a:extLst>
                      <a:ext uri="{FF2B5EF4-FFF2-40B4-BE49-F238E27FC236}">
                        <a16:creationId xmlns:a16="http://schemas.microsoft.com/office/drawing/2014/main" id="{C22A15BF-779D-234A-44ED-CCC8085006A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987168" y="4772374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552" name="Arc 1551">
                    <a:extLst>
                      <a:ext uri="{FF2B5EF4-FFF2-40B4-BE49-F238E27FC236}">
                        <a16:creationId xmlns:a16="http://schemas.microsoft.com/office/drawing/2014/main" id="{89E2E25C-ABD6-6D2D-4833-8AF8A7E6075F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987166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553" name="Arc 1552">
                    <a:extLst>
                      <a:ext uri="{FF2B5EF4-FFF2-40B4-BE49-F238E27FC236}">
                        <a16:creationId xmlns:a16="http://schemas.microsoft.com/office/drawing/2014/main" id="{C7D326C1-FE91-0423-8F09-9641E9F5B1C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7874671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554" name="Arc 1553">
                    <a:extLst>
                      <a:ext uri="{FF2B5EF4-FFF2-40B4-BE49-F238E27FC236}">
                        <a16:creationId xmlns:a16="http://schemas.microsoft.com/office/drawing/2014/main" id="{D41639DE-1EE8-7AE9-AFEE-A89502BF260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874669" y="4772374"/>
                    <a:ext cx="1251809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</p:grpSp>
            <p:grpSp>
              <p:nvGrpSpPr>
                <p:cNvPr id="1540" name="Group 1539">
                  <a:extLst>
                    <a:ext uri="{FF2B5EF4-FFF2-40B4-BE49-F238E27FC236}">
                      <a16:creationId xmlns:a16="http://schemas.microsoft.com/office/drawing/2014/main" id="{ED033D88-483D-CA06-1F20-9EA12FE035CA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9868317">
                  <a:off x="3069257" y="1260345"/>
                  <a:ext cx="940156" cy="305461"/>
                  <a:chOff x="5398567" y="4736512"/>
                  <a:chExt cx="3727911" cy="2075550"/>
                </a:xfrm>
              </p:grpSpPr>
              <p:sp>
                <p:nvSpPr>
                  <p:cNvPr id="1541" name="Arc 1540">
                    <a:extLst>
                      <a:ext uri="{FF2B5EF4-FFF2-40B4-BE49-F238E27FC236}">
                        <a16:creationId xmlns:a16="http://schemas.microsoft.com/office/drawing/2014/main" id="{7647ED90-9179-7174-0832-0FE0198B615B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398567" y="4736512"/>
                    <a:ext cx="1322039" cy="2075550"/>
                  </a:xfrm>
                  <a:prstGeom prst="arc">
                    <a:avLst>
                      <a:gd name="adj1" fmla="val 10799068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542" name="Arc 1541">
                    <a:extLst>
                      <a:ext uri="{FF2B5EF4-FFF2-40B4-BE49-F238E27FC236}">
                        <a16:creationId xmlns:a16="http://schemas.microsoft.com/office/drawing/2014/main" id="{9DC27A96-2698-DE28-2DAD-9283B767DF8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099668" y="4763408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543" name="Arc 1542">
                    <a:extLst>
                      <a:ext uri="{FF2B5EF4-FFF2-40B4-BE49-F238E27FC236}">
                        <a16:creationId xmlns:a16="http://schemas.microsoft.com/office/drawing/2014/main" id="{7565B356-2440-6E95-329E-5204771CB2F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099669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544" name="Arc 1543">
                    <a:extLst>
                      <a:ext uri="{FF2B5EF4-FFF2-40B4-BE49-F238E27FC236}">
                        <a16:creationId xmlns:a16="http://schemas.microsoft.com/office/drawing/2014/main" id="{BC5BCE10-5AE5-E9CA-8AE9-EA1ECDC430E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987168" y="4772374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545" name="Arc 1544">
                    <a:extLst>
                      <a:ext uri="{FF2B5EF4-FFF2-40B4-BE49-F238E27FC236}">
                        <a16:creationId xmlns:a16="http://schemas.microsoft.com/office/drawing/2014/main" id="{F522A795-CFE6-2954-4CFB-405B936FB73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987166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546" name="Arc 1545">
                    <a:extLst>
                      <a:ext uri="{FF2B5EF4-FFF2-40B4-BE49-F238E27FC236}">
                        <a16:creationId xmlns:a16="http://schemas.microsoft.com/office/drawing/2014/main" id="{B0F307D7-326E-E384-2D56-08530935FF1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7874671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547" name="Arc 1546">
                    <a:extLst>
                      <a:ext uri="{FF2B5EF4-FFF2-40B4-BE49-F238E27FC236}">
                        <a16:creationId xmlns:a16="http://schemas.microsoft.com/office/drawing/2014/main" id="{97E0A578-9D17-4E67-E633-61B9544F85D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874669" y="4772374"/>
                    <a:ext cx="1251809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</p:grpSp>
          </p:grpSp>
          <p:grpSp>
            <p:nvGrpSpPr>
              <p:cNvPr id="1530" name="Group 1529">
                <a:extLst>
                  <a:ext uri="{FF2B5EF4-FFF2-40B4-BE49-F238E27FC236}">
                    <a16:creationId xmlns:a16="http://schemas.microsoft.com/office/drawing/2014/main" id="{0C4E9B9D-A9B5-1E4A-A0C1-563A47E16566}"/>
                  </a:ext>
                </a:extLst>
              </p:cNvPr>
              <p:cNvGrpSpPr>
                <a:grpSpLocks/>
              </p:cNvGrpSpPr>
              <p:nvPr/>
            </p:nvGrpSpPr>
            <p:grpSpPr>
              <a:xfrm rot="1010325">
                <a:off x="5226283" y="7162567"/>
                <a:ext cx="914400" cy="292608"/>
                <a:chOff x="5398567" y="4736512"/>
                <a:chExt cx="3727911" cy="2075550"/>
              </a:xfrm>
            </p:grpSpPr>
            <p:sp>
              <p:nvSpPr>
                <p:cNvPr id="1531" name="Arc 1530">
                  <a:extLst>
                    <a:ext uri="{FF2B5EF4-FFF2-40B4-BE49-F238E27FC236}">
                      <a16:creationId xmlns:a16="http://schemas.microsoft.com/office/drawing/2014/main" id="{F3385CB9-D812-0949-3EF3-F0F92DF4018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398567" y="4736512"/>
                  <a:ext cx="1322039" cy="2075550"/>
                </a:xfrm>
                <a:prstGeom prst="arc">
                  <a:avLst>
                    <a:gd name="adj1" fmla="val 10799068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/>
                </a:p>
              </p:txBody>
            </p:sp>
            <p:sp>
              <p:nvSpPr>
                <p:cNvPr id="1532" name="Arc 1531">
                  <a:extLst>
                    <a:ext uri="{FF2B5EF4-FFF2-40B4-BE49-F238E27FC236}">
                      <a16:creationId xmlns:a16="http://schemas.microsoft.com/office/drawing/2014/main" id="{393F18F2-14D8-F441-FAB7-5847F12D248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099668" y="4763408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/>
                </a:p>
              </p:txBody>
            </p:sp>
            <p:sp>
              <p:nvSpPr>
                <p:cNvPr id="1533" name="Arc 1532">
                  <a:extLst>
                    <a:ext uri="{FF2B5EF4-FFF2-40B4-BE49-F238E27FC236}">
                      <a16:creationId xmlns:a16="http://schemas.microsoft.com/office/drawing/2014/main" id="{3E75B738-6152-49AC-4D2D-26715EC33DF1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099669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 dirty="0"/>
                </a:p>
              </p:txBody>
            </p:sp>
            <p:sp>
              <p:nvSpPr>
                <p:cNvPr id="1534" name="Arc 1533">
                  <a:extLst>
                    <a:ext uri="{FF2B5EF4-FFF2-40B4-BE49-F238E27FC236}">
                      <a16:creationId xmlns:a16="http://schemas.microsoft.com/office/drawing/2014/main" id="{AC65D51B-2E27-68BD-925F-90F4F60BCA4C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87168" y="4772374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/>
                </a:p>
              </p:txBody>
            </p:sp>
            <p:sp>
              <p:nvSpPr>
                <p:cNvPr id="1535" name="Arc 1534">
                  <a:extLst>
                    <a:ext uri="{FF2B5EF4-FFF2-40B4-BE49-F238E27FC236}">
                      <a16:creationId xmlns:a16="http://schemas.microsoft.com/office/drawing/2014/main" id="{B83F581A-5333-ED73-987C-D26AA65242E2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987166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 dirty="0"/>
                </a:p>
              </p:txBody>
            </p:sp>
            <p:sp>
              <p:nvSpPr>
                <p:cNvPr id="1536" name="Arc 1535">
                  <a:extLst>
                    <a:ext uri="{FF2B5EF4-FFF2-40B4-BE49-F238E27FC236}">
                      <a16:creationId xmlns:a16="http://schemas.microsoft.com/office/drawing/2014/main" id="{486D4E39-F136-AC3B-FAFA-7DA01E4E1BDC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7874671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 dirty="0"/>
                </a:p>
              </p:txBody>
            </p:sp>
            <p:sp>
              <p:nvSpPr>
                <p:cNvPr id="1537" name="Arc 1536">
                  <a:extLst>
                    <a:ext uri="{FF2B5EF4-FFF2-40B4-BE49-F238E27FC236}">
                      <a16:creationId xmlns:a16="http://schemas.microsoft.com/office/drawing/2014/main" id="{148537A2-66C5-81F5-5C59-4386DD37EFC2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874669" y="4772374"/>
                  <a:ext cx="1251809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/>
                </a:p>
              </p:txBody>
            </p:sp>
          </p:grpSp>
        </p:grpSp>
        <p:sp>
          <p:nvSpPr>
            <p:cNvPr id="1349" name="Oval 1348">
              <a:extLst>
                <a:ext uri="{FF2B5EF4-FFF2-40B4-BE49-F238E27FC236}">
                  <a16:creationId xmlns:a16="http://schemas.microsoft.com/office/drawing/2014/main" id="{C43E79D0-E37B-67AA-30BB-5C67766975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84855" y="4405508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432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1350" name="Oval 1349">
              <a:extLst>
                <a:ext uri="{FF2B5EF4-FFF2-40B4-BE49-F238E27FC236}">
                  <a16:creationId xmlns:a16="http://schemas.microsoft.com/office/drawing/2014/main" id="{8061CFE4-A43B-617F-1FE6-2343D73432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27247" y="5398460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432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1351" name="Oval 1350">
              <a:extLst>
                <a:ext uri="{FF2B5EF4-FFF2-40B4-BE49-F238E27FC236}">
                  <a16:creationId xmlns:a16="http://schemas.microsoft.com/office/drawing/2014/main" id="{87468416-5F4D-73D8-F942-3754E49277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99741" y="3209542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0B05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2" baseline="-25000" dirty="0"/>
            </a:p>
          </p:txBody>
        </p:sp>
        <p:grpSp>
          <p:nvGrpSpPr>
            <p:cNvPr id="1352" name="Group 1351">
              <a:extLst>
                <a:ext uri="{FF2B5EF4-FFF2-40B4-BE49-F238E27FC236}">
                  <a16:creationId xmlns:a16="http://schemas.microsoft.com/office/drawing/2014/main" id="{C892A7CC-3003-FFEE-BFB8-3ECE7605B262}"/>
                </a:ext>
              </a:extLst>
            </p:cNvPr>
            <p:cNvGrpSpPr>
              <a:grpSpLocks/>
            </p:cNvGrpSpPr>
            <p:nvPr/>
          </p:nvGrpSpPr>
          <p:grpSpPr>
            <a:xfrm rot="544610">
              <a:off x="4907814" y="3612022"/>
              <a:ext cx="914400" cy="305461"/>
              <a:chOff x="5398567" y="4736512"/>
              <a:chExt cx="3727911" cy="2075550"/>
            </a:xfrm>
          </p:grpSpPr>
          <p:sp>
            <p:nvSpPr>
              <p:cNvPr id="1522" name="Arc 1521">
                <a:extLst>
                  <a:ext uri="{FF2B5EF4-FFF2-40B4-BE49-F238E27FC236}">
                    <a16:creationId xmlns:a16="http://schemas.microsoft.com/office/drawing/2014/main" id="{0C7D9438-03A4-1D46-C3E9-5EFCB78ABBF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523" name="Arc 1522">
                <a:extLst>
                  <a:ext uri="{FF2B5EF4-FFF2-40B4-BE49-F238E27FC236}">
                    <a16:creationId xmlns:a16="http://schemas.microsoft.com/office/drawing/2014/main" id="{75BD93D1-5243-55A2-2489-016B75FD48B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524" name="Arc 1523">
                <a:extLst>
                  <a:ext uri="{FF2B5EF4-FFF2-40B4-BE49-F238E27FC236}">
                    <a16:creationId xmlns:a16="http://schemas.microsoft.com/office/drawing/2014/main" id="{2B245016-5748-D756-BA10-636BB6EB0D6F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525" name="Arc 1524">
                <a:extLst>
                  <a:ext uri="{FF2B5EF4-FFF2-40B4-BE49-F238E27FC236}">
                    <a16:creationId xmlns:a16="http://schemas.microsoft.com/office/drawing/2014/main" id="{78875088-841C-5B7B-972F-65C1DBB1E03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526" name="Arc 1525">
                <a:extLst>
                  <a:ext uri="{FF2B5EF4-FFF2-40B4-BE49-F238E27FC236}">
                    <a16:creationId xmlns:a16="http://schemas.microsoft.com/office/drawing/2014/main" id="{C8B161A0-D732-4AE9-4C86-E746DE939E24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527" name="Arc 1526">
                <a:extLst>
                  <a:ext uri="{FF2B5EF4-FFF2-40B4-BE49-F238E27FC236}">
                    <a16:creationId xmlns:a16="http://schemas.microsoft.com/office/drawing/2014/main" id="{D572B1C5-1CCE-76C5-6485-EF0D26C05790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528" name="Arc 1527">
                <a:extLst>
                  <a:ext uri="{FF2B5EF4-FFF2-40B4-BE49-F238E27FC236}">
                    <a16:creationId xmlns:a16="http://schemas.microsoft.com/office/drawing/2014/main" id="{A7E11792-4676-48DB-31B3-95FE9A9EBD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</p:grpSp>
        <p:grpSp>
          <p:nvGrpSpPr>
            <p:cNvPr id="1353" name="Group 1352">
              <a:extLst>
                <a:ext uri="{FF2B5EF4-FFF2-40B4-BE49-F238E27FC236}">
                  <a16:creationId xmlns:a16="http://schemas.microsoft.com/office/drawing/2014/main" id="{3BE11437-6FD9-CE2E-D044-8A419967E3F5}"/>
                </a:ext>
              </a:extLst>
            </p:cNvPr>
            <p:cNvGrpSpPr>
              <a:grpSpLocks/>
            </p:cNvGrpSpPr>
            <p:nvPr/>
          </p:nvGrpSpPr>
          <p:grpSpPr>
            <a:xfrm rot="21161873">
              <a:off x="5087380" y="3109019"/>
              <a:ext cx="914400" cy="305461"/>
              <a:chOff x="5398567" y="4736512"/>
              <a:chExt cx="3727911" cy="2075550"/>
            </a:xfrm>
          </p:grpSpPr>
          <p:sp>
            <p:nvSpPr>
              <p:cNvPr id="1515" name="Arc 1514">
                <a:extLst>
                  <a:ext uri="{FF2B5EF4-FFF2-40B4-BE49-F238E27FC236}">
                    <a16:creationId xmlns:a16="http://schemas.microsoft.com/office/drawing/2014/main" id="{589C7F3C-E5DA-9083-4343-AB1FFF31F11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516" name="Arc 1515">
                <a:extLst>
                  <a:ext uri="{FF2B5EF4-FFF2-40B4-BE49-F238E27FC236}">
                    <a16:creationId xmlns:a16="http://schemas.microsoft.com/office/drawing/2014/main" id="{CB15704C-3BF3-17ED-BBBA-CA893CDF4FD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517" name="Arc 1516">
                <a:extLst>
                  <a:ext uri="{FF2B5EF4-FFF2-40B4-BE49-F238E27FC236}">
                    <a16:creationId xmlns:a16="http://schemas.microsoft.com/office/drawing/2014/main" id="{176AEF77-30CB-CBBF-F710-28050D71F56D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518" name="Arc 1517">
                <a:extLst>
                  <a:ext uri="{FF2B5EF4-FFF2-40B4-BE49-F238E27FC236}">
                    <a16:creationId xmlns:a16="http://schemas.microsoft.com/office/drawing/2014/main" id="{17AD35F0-CD65-7D47-A721-28BB4BB4A7A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519" name="Arc 1518">
                <a:extLst>
                  <a:ext uri="{FF2B5EF4-FFF2-40B4-BE49-F238E27FC236}">
                    <a16:creationId xmlns:a16="http://schemas.microsoft.com/office/drawing/2014/main" id="{653FAEF0-D4E1-2F20-CD30-4E7BA9D271B7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520" name="Arc 1519">
                <a:extLst>
                  <a:ext uri="{FF2B5EF4-FFF2-40B4-BE49-F238E27FC236}">
                    <a16:creationId xmlns:a16="http://schemas.microsoft.com/office/drawing/2014/main" id="{57B3F2F8-1D57-18A5-4D03-2824BCC5FDC5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521" name="Arc 1520">
                <a:extLst>
                  <a:ext uri="{FF2B5EF4-FFF2-40B4-BE49-F238E27FC236}">
                    <a16:creationId xmlns:a16="http://schemas.microsoft.com/office/drawing/2014/main" id="{64132E8F-EDC6-F8CA-DAFF-625D65B56F5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</p:grpSp>
        <p:grpSp>
          <p:nvGrpSpPr>
            <p:cNvPr id="1354" name="Group 1353">
              <a:extLst>
                <a:ext uri="{FF2B5EF4-FFF2-40B4-BE49-F238E27FC236}">
                  <a16:creationId xmlns:a16="http://schemas.microsoft.com/office/drawing/2014/main" id="{E878E87F-E3D2-C0B6-C29B-5F145F839C1B}"/>
                </a:ext>
              </a:extLst>
            </p:cNvPr>
            <p:cNvGrpSpPr>
              <a:grpSpLocks/>
            </p:cNvGrpSpPr>
            <p:nvPr/>
          </p:nvGrpSpPr>
          <p:grpSpPr>
            <a:xfrm>
              <a:off x="6105519" y="5291425"/>
              <a:ext cx="914400" cy="305461"/>
              <a:chOff x="5398567" y="4736512"/>
              <a:chExt cx="3727911" cy="2075550"/>
            </a:xfrm>
          </p:grpSpPr>
          <p:sp>
            <p:nvSpPr>
              <p:cNvPr id="1508" name="Arc 1507">
                <a:extLst>
                  <a:ext uri="{FF2B5EF4-FFF2-40B4-BE49-F238E27FC236}">
                    <a16:creationId xmlns:a16="http://schemas.microsoft.com/office/drawing/2014/main" id="{69131CD8-D636-3F74-48E2-E637824432D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509" name="Arc 1508">
                <a:extLst>
                  <a:ext uri="{FF2B5EF4-FFF2-40B4-BE49-F238E27FC236}">
                    <a16:creationId xmlns:a16="http://schemas.microsoft.com/office/drawing/2014/main" id="{57BC8BC0-D960-24EA-353D-F6241A8B597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510" name="Arc 1509">
                <a:extLst>
                  <a:ext uri="{FF2B5EF4-FFF2-40B4-BE49-F238E27FC236}">
                    <a16:creationId xmlns:a16="http://schemas.microsoft.com/office/drawing/2014/main" id="{89BF1709-D46B-209E-3D86-FB5A2B9BA350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511" name="Arc 1510">
                <a:extLst>
                  <a:ext uri="{FF2B5EF4-FFF2-40B4-BE49-F238E27FC236}">
                    <a16:creationId xmlns:a16="http://schemas.microsoft.com/office/drawing/2014/main" id="{E78834AB-1FAC-2F5C-0EC4-893546492FA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512" name="Arc 1511">
                <a:extLst>
                  <a:ext uri="{FF2B5EF4-FFF2-40B4-BE49-F238E27FC236}">
                    <a16:creationId xmlns:a16="http://schemas.microsoft.com/office/drawing/2014/main" id="{F6A5EA3F-6B80-A48C-AF9D-9DAF9CD0C4D2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513" name="Arc 1512">
                <a:extLst>
                  <a:ext uri="{FF2B5EF4-FFF2-40B4-BE49-F238E27FC236}">
                    <a16:creationId xmlns:a16="http://schemas.microsoft.com/office/drawing/2014/main" id="{E1C15007-3C57-2E09-286F-D6C14D648C11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514" name="Arc 1513">
                <a:extLst>
                  <a:ext uri="{FF2B5EF4-FFF2-40B4-BE49-F238E27FC236}">
                    <a16:creationId xmlns:a16="http://schemas.microsoft.com/office/drawing/2014/main" id="{EB148FF9-BEB2-9E83-337D-5E3FDE6F482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</p:grpSp>
        <p:grpSp>
          <p:nvGrpSpPr>
            <p:cNvPr id="1355" name="Group 1354">
              <a:extLst>
                <a:ext uri="{FF2B5EF4-FFF2-40B4-BE49-F238E27FC236}">
                  <a16:creationId xmlns:a16="http://schemas.microsoft.com/office/drawing/2014/main" id="{FB464440-43C1-BB09-B897-DFE76C9F2662}"/>
                </a:ext>
              </a:extLst>
            </p:cNvPr>
            <p:cNvGrpSpPr/>
            <p:nvPr/>
          </p:nvGrpSpPr>
          <p:grpSpPr>
            <a:xfrm rot="5400000">
              <a:off x="5482405" y="5739996"/>
              <a:ext cx="1511749" cy="551573"/>
              <a:chOff x="3737937" y="6578302"/>
              <a:chExt cx="1511749" cy="551573"/>
            </a:xfrm>
          </p:grpSpPr>
          <p:grpSp>
            <p:nvGrpSpPr>
              <p:cNvPr id="1492" name="Group 1491">
                <a:extLst>
                  <a:ext uri="{FF2B5EF4-FFF2-40B4-BE49-F238E27FC236}">
                    <a16:creationId xmlns:a16="http://schemas.microsoft.com/office/drawing/2014/main" id="{A8C7C3C3-3ABC-6AFB-3CCA-C520182068C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20151074">
                <a:off x="4309530" y="6578302"/>
                <a:ext cx="940156" cy="305461"/>
                <a:chOff x="5398567" y="4736512"/>
                <a:chExt cx="3727911" cy="2075550"/>
              </a:xfrm>
            </p:grpSpPr>
            <p:sp>
              <p:nvSpPr>
                <p:cNvPr id="1501" name="Arc 1500">
                  <a:extLst>
                    <a:ext uri="{FF2B5EF4-FFF2-40B4-BE49-F238E27FC236}">
                      <a16:creationId xmlns:a16="http://schemas.microsoft.com/office/drawing/2014/main" id="{AFB10AD6-012B-8F27-AFB6-FBBE26B4000E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398567" y="4736512"/>
                  <a:ext cx="1322039" cy="2075550"/>
                </a:xfrm>
                <a:prstGeom prst="arc">
                  <a:avLst>
                    <a:gd name="adj1" fmla="val 10799068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02" name="Arc 1501">
                  <a:extLst>
                    <a:ext uri="{FF2B5EF4-FFF2-40B4-BE49-F238E27FC236}">
                      <a16:creationId xmlns:a16="http://schemas.microsoft.com/office/drawing/2014/main" id="{F830471A-330B-DE75-03E9-CA416D009B4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099668" y="4763408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03" name="Arc 1502">
                  <a:extLst>
                    <a:ext uri="{FF2B5EF4-FFF2-40B4-BE49-F238E27FC236}">
                      <a16:creationId xmlns:a16="http://schemas.microsoft.com/office/drawing/2014/main" id="{337DA71A-29CE-A9D6-09A1-10BFA9138089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099669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04" name="Arc 1503">
                  <a:extLst>
                    <a:ext uri="{FF2B5EF4-FFF2-40B4-BE49-F238E27FC236}">
                      <a16:creationId xmlns:a16="http://schemas.microsoft.com/office/drawing/2014/main" id="{008C0B4C-1871-695B-D6D6-ABE40512F27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87168" y="4772374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505" name="Arc 1504">
                  <a:extLst>
                    <a:ext uri="{FF2B5EF4-FFF2-40B4-BE49-F238E27FC236}">
                      <a16:creationId xmlns:a16="http://schemas.microsoft.com/office/drawing/2014/main" id="{0CFC4BC5-71A8-5285-509D-34530B91AC6E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987166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06" name="Arc 1505">
                  <a:extLst>
                    <a:ext uri="{FF2B5EF4-FFF2-40B4-BE49-F238E27FC236}">
                      <a16:creationId xmlns:a16="http://schemas.microsoft.com/office/drawing/2014/main" id="{272EF8E5-F625-2AD6-804B-E09F8D0353FF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7874671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07" name="Arc 1506">
                  <a:extLst>
                    <a:ext uri="{FF2B5EF4-FFF2-40B4-BE49-F238E27FC236}">
                      <a16:creationId xmlns:a16="http://schemas.microsoft.com/office/drawing/2014/main" id="{97232FD6-9AD0-0302-878E-2EEA75304A0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874669" y="4772374"/>
                  <a:ext cx="1251809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</p:grpSp>
          <p:grpSp>
            <p:nvGrpSpPr>
              <p:cNvPr id="1493" name="Group 1492">
                <a:extLst>
                  <a:ext uri="{FF2B5EF4-FFF2-40B4-BE49-F238E27FC236}">
                    <a16:creationId xmlns:a16="http://schemas.microsoft.com/office/drawing/2014/main" id="{0DD5F24F-56B3-E030-CB68-19AAFE45086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20151074">
                <a:off x="3737937" y="6824414"/>
                <a:ext cx="940156" cy="305461"/>
                <a:chOff x="5398567" y="4736512"/>
                <a:chExt cx="3727911" cy="2075550"/>
              </a:xfrm>
            </p:grpSpPr>
            <p:sp>
              <p:nvSpPr>
                <p:cNvPr id="1494" name="Arc 1493">
                  <a:extLst>
                    <a:ext uri="{FF2B5EF4-FFF2-40B4-BE49-F238E27FC236}">
                      <a16:creationId xmlns:a16="http://schemas.microsoft.com/office/drawing/2014/main" id="{95BB4715-F3FF-53FC-D0A3-63E02340B62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398567" y="4736512"/>
                  <a:ext cx="1322039" cy="2075550"/>
                </a:xfrm>
                <a:prstGeom prst="arc">
                  <a:avLst>
                    <a:gd name="adj1" fmla="val 10799068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495" name="Arc 1494">
                  <a:extLst>
                    <a:ext uri="{FF2B5EF4-FFF2-40B4-BE49-F238E27FC236}">
                      <a16:creationId xmlns:a16="http://schemas.microsoft.com/office/drawing/2014/main" id="{E83FEDBB-05A4-2EF6-4215-F785CF26D28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099668" y="4763408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496" name="Arc 1495">
                  <a:extLst>
                    <a:ext uri="{FF2B5EF4-FFF2-40B4-BE49-F238E27FC236}">
                      <a16:creationId xmlns:a16="http://schemas.microsoft.com/office/drawing/2014/main" id="{32F9A36E-C700-D155-69A3-43FDBF7585D8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099669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497" name="Arc 1496">
                  <a:extLst>
                    <a:ext uri="{FF2B5EF4-FFF2-40B4-BE49-F238E27FC236}">
                      <a16:creationId xmlns:a16="http://schemas.microsoft.com/office/drawing/2014/main" id="{9A115B9C-3DC2-D0E6-88EF-22A4F80AEFB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87168" y="4772374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498" name="Arc 1497">
                  <a:extLst>
                    <a:ext uri="{FF2B5EF4-FFF2-40B4-BE49-F238E27FC236}">
                      <a16:creationId xmlns:a16="http://schemas.microsoft.com/office/drawing/2014/main" id="{BF3CB1C1-D3B2-ABF6-A63C-85B9DE18DECA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987166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499" name="Arc 1498">
                  <a:extLst>
                    <a:ext uri="{FF2B5EF4-FFF2-40B4-BE49-F238E27FC236}">
                      <a16:creationId xmlns:a16="http://schemas.microsoft.com/office/drawing/2014/main" id="{4E53C75E-EF5A-1EFA-3C11-3230814DF731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7874671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500" name="Arc 1499">
                  <a:extLst>
                    <a:ext uri="{FF2B5EF4-FFF2-40B4-BE49-F238E27FC236}">
                      <a16:creationId xmlns:a16="http://schemas.microsoft.com/office/drawing/2014/main" id="{8232640C-418D-36AB-BDA6-657EA42D8AC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874669" y="4772374"/>
                  <a:ext cx="1251809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</p:grpSp>
        </p:grpSp>
        <p:grpSp>
          <p:nvGrpSpPr>
            <p:cNvPr id="1356" name="Group 1355">
              <a:extLst>
                <a:ext uri="{FF2B5EF4-FFF2-40B4-BE49-F238E27FC236}">
                  <a16:creationId xmlns:a16="http://schemas.microsoft.com/office/drawing/2014/main" id="{86C89819-3B33-82D0-FCEE-9F603E4FB02C}"/>
                </a:ext>
              </a:extLst>
            </p:cNvPr>
            <p:cNvGrpSpPr>
              <a:grpSpLocks/>
            </p:cNvGrpSpPr>
            <p:nvPr/>
          </p:nvGrpSpPr>
          <p:grpSpPr>
            <a:xfrm rot="19655079">
              <a:off x="4659932" y="4557013"/>
              <a:ext cx="914400" cy="305461"/>
              <a:chOff x="5398567" y="4736512"/>
              <a:chExt cx="3727911" cy="2075550"/>
            </a:xfrm>
          </p:grpSpPr>
          <p:sp>
            <p:nvSpPr>
              <p:cNvPr id="1485" name="Arc 1484">
                <a:extLst>
                  <a:ext uri="{FF2B5EF4-FFF2-40B4-BE49-F238E27FC236}">
                    <a16:creationId xmlns:a16="http://schemas.microsoft.com/office/drawing/2014/main" id="{D9375F22-AB26-B6E4-728C-AEA6D9325ED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86" name="Arc 1485">
                <a:extLst>
                  <a:ext uri="{FF2B5EF4-FFF2-40B4-BE49-F238E27FC236}">
                    <a16:creationId xmlns:a16="http://schemas.microsoft.com/office/drawing/2014/main" id="{A54E0634-35F6-564B-75BB-032639E193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87" name="Arc 1486">
                <a:extLst>
                  <a:ext uri="{FF2B5EF4-FFF2-40B4-BE49-F238E27FC236}">
                    <a16:creationId xmlns:a16="http://schemas.microsoft.com/office/drawing/2014/main" id="{4E4E6B5C-ADE1-2441-F7E4-33C86CD06704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88" name="Arc 1487">
                <a:extLst>
                  <a:ext uri="{FF2B5EF4-FFF2-40B4-BE49-F238E27FC236}">
                    <a16:creationId xmlns:a16="http://schemas.microsoft.com/office/drawing/2014/main" id="{70007F69-2F1D-5D71-E0A7-3B8E121804D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89" name="Arc 1488">
                <a:extLst>
                  <a:ext uri="{FF2B5EF4-FFF2-40B4-BE49-F238E27FC236}">
                    <a16:creationId xmlns:a16="http://schemas.microsoft.com/office/drawing/2014/main" id="{6D45EFC1-93E1-20BF-E76F-09840DFCF8DD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90" name="Arc 1489">
                <a:extLst>
                  <a:ext uri="{FF2B5EF4-FFF2-40B4-BE49-F238E27FC236}">
                    <a16:creationId xmlns:a16="http://schemas.microsoft.com/office/drawing/2014/main" id="{247C3868-1A04-890F-383D-F0D50A80FEDF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91" name="Arc 1490">
                <a:extLst>
                  <a:ext uri="{FF2B5EF4-FFF2-40B4-BE49-F238E27FC236}">
                    <a16:creationId xmlns:a16="http://schemas.microsoft.com/office/drawing/2014/main" id="{D848FED5-A5EF-C9C3-0740-375BAD70391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</p:grpSp>
        <p:grpSp>
          <p:nvGrpSpPr>
            <p:cNvPr id="1357" name="Group 1356">
              <a:extLst>
                <a:ext uri="{FF2B5EF4-FFF2-40B4-BE49-F238E27FC236}">
                  <a16:creationId xmlns:a16="http://schemas.microsoft.com/office/drawing/2014/main" id="{82535D45-2B40-5063-930D-AA8B493A102B}"/>
                </a:ext>
              </a:extLst>
            </p:cNvPr>
            <p:cNvGrpSpPr/>
            <p:nvPr/>
          </p:nvGrpSpPr>
          <p:grpSpPr>
            <a:xfrm rot="19315257">
              <a:off x="5086648" y="3095310"/>
              <a:ext cx="2650357" cy="943057"/>
              <a:chOff x="3490326" y="6512118"/>
              <a:chExt cx="2650357" cy="943057"/>
            </a:xfrm>
          </p:grpSpPr>
          <p:grpSp>
            <p:nvGrpSpPr>
              <p:cNvPr id="1452" name="Group 1451">
                <a:extLst>
                  <a:ext uri="{FF2B5EF4-FFF2-40B4-BE49-F238E27FC236}">
                    <a16:creationId xmlns:a16="http://schemas.microsoft.com/office/drawing/2014/main" id="{37E6A9B9-820F-0ADA-20D0-E7722DA29B0A}"/>
                  </a:ext>
                </a:extLst>
              </p:cNvPr>
              <p:cNvGrpSpPr/>
              <p:nvPr/>
            </p:nvGrpSpPr>
            <p:grpSpPr>
              <a:xfrm rot="2692751">
                <a:off x="3490326" y="6512118"/>
                <a:ext cx="2027708" cy="893996"/>
                <a:chOff x="1981705" y="1260345"/>
                <a:chExt cx="2027708" cy="893996"/>
              </a:xfrm>
            </p:grpSpPr>
            <p:grpSp>
              <p:nvGrpSpPr>
                <p:cNvPr id="1461" name="Group 1460">
                  <a:extLst>
                    <a:ext uri="{FF2B5EF4-FFF2-40B4-BE49-F238E27FC236}">
                      <a16:creationId xmlns:a16="http://schemas.microsoft.com/office/drawing/2014/main" id="{0840C6A5-7F84-18C9-52C0-DE875B12998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9868317">
                  <a:off x="2531146" y="1556639"/>
                  <a:ext cx="940156" cy="305461"/>
                  <a:chOff x="5398567" y="4736512"/>
                  <a:chExt cx="3727911" cy="2075550"/>
                </a:xfrm>
              </p:grpSpPr>
              <p:sp>
                <p:nvSpPr>
                  <p:cNvPr id="1478" name="Arc 1477">
                    <a:extLst>
                      <a:ext uri="{FF2B5EF4-FFF2-40B4-BE49-F238E27FC236}">
                        <a16:creationId xmlns:a16="http://schemas.microsoft.com/office/drawing/2014/main" id="{651E80A7-691A-28E0-7B16-B55547CCCA6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398567" y="4736512"/>
                    <a:ext cx="1322039" cy="2075550"/>
                  </a:xfrm>
                  <a:prstGeom prst="arc">
                    <a:avLst>
                      <a:gd name="adj1" fmla="val 10799068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479" name="Arc 1478">
                    <a:extLst>
                      <a:ext uri="{FF2B5EF4-FFF2-40B4-BE49-F238E27FC236}">
                        <a16:creationId xmlns:a16="http://schemas.microsoft.com/office/drawing/2014/main" id="{47061248-E099-E86D-679C-AE2CD29B884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099668" y="4763408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480" name="Arc 1479">
                    <a:extLst>
                      <a:ext uri="{FF2B5EF4-FFF2-40B4-BE49-F238E27FC236}">
                        <a16:creationId xmlns:a16="http://schemas.microsoft.com/office/drawing/2014/main" id="{C377FFC8-68C0-483B-B694-1B66E03BF98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099669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481" name="Arc 1480">
                    <a:extLst>
                      <a:ext uri="{FF2B5EF4-FFF2-40B4-BE49-F238E27FC236}">
                        <a16:creationId xmlns:a16="http://schemas.microsoft.com/office/drawing/2014/main" id="{90E6E4AB-75C5-EA39-7C0C-61984B1E630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987168" y="4772374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482" name="Arc 1481">
                    <a:extLst>
                      <a:ext uri="{FF2B5EF4-FFF2-40B4-BE49-F238E27FC236}">
                        <a16:creationId xmlns:a16="http://schemas.microsoft.com/office/drawing/2014/main" id="{EFEC4848-7A1D-8DBC-A81A-846186090D5E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987166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483" name="Arc 1482">
                    <a:extLst>
                      <a:ext uri="{FF2B5EF4-FFF2-40B4-BE49-F238E27FC236}">
                        <a16:creationId xmlns:a16="http://schemas.microsoft.com/office/drawing/2014/main" id="{181A6F24-A101-4D55-BF24-4A7622906E9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7874671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484" name="Arc 1483">
                    <a:extLst>
                      <a:ext uri="{FF2B5EF4-FFF2-40B4-BE49-F238E27FC236}">
                        <a16:creationId xmlns:a16="http://schemas.microsoft.com/office/drawing/2014/main" id="{D0289288-AA3D-7409-F1AB-EB5F4908069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874669" y="4772374"/>
                    <a:ext cx="1251809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</p:grpSp>
            <p:grpSp>
              <p:nvGrpSpPr>
                <p:cNvPr id="1462" name="Group 1461">
                  <a:extLst>
                    <a:ext uri="{FF2B5EF4-FFF2-40B4-BE49-F238E27FC236}">
                      <a16:creationId xmlns:a16="http://schemas.microsoft.com/office/drawing/2014/main" id="{E0A796C8-24F7-803E-8040-5A32C3A1928E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9868317">
                  <a:off x="1981705" y="1848880"/>
                  <a:ext cx="940156" cy="305461"/>
                  <a:chOff x="5398567" y="4736512"/>
                  <a:chExt cx="3727911" cy="2075550"/>
                </a:xfrm>
              </p:grpSpPr>
              <p:sp>
                <p:nvSpPr>
                  <p:cNvPr id="1471" name="Arc 1470">
                    <a:extLst>
                      <a:ext uri="{FF2B5EF4-FFF2-40B4-BE49-F238E27FC236}">
                        <a16:creationId xmlns:a16="http://schemas.microsoft.com/office/drawing/2014/main" id="{8DDE1501-86F2-B0DE-4685-07DC5A93448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398567" y="4736512"/>
                    <a:ext cx="1322039" cy="2075550"/>
                  </a:xfrm>
                  <a:prstGeom prst="arc">
                    <a:avLst>
                      <a:gd name="adj1" fmla="val 10799068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472" name="Arc 1471">
                    <a:extLst>
                      <a:ext uri="{FF2B5EF4-FFF2-40B4-BE49-F238E27FC236}">
                        <a16:creationId xmlns:a16="http://schemas.microsoft.com/office/drawing/2014/main" id="{45EABBD0-D58B-8E1D-BEA3-BA780E14329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099668" y="4763408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473" name="Arc 1472">
                    <a:extLst>
                      <a:ext uri="{FF2B5EF4-FFF2-40B4-BE49-F238E27FC236}">
                        <a16:creationId xmlns:a16="http://schemas.microsoft.com/office/drawing/2014/main" id="{A9572F95-A236-85DD-DEF3-1608CF115BD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099669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474" name="Arc 1473">
                    <a:extLst>
                      <a:ext uri="{FF2B5EF4-FFF2-40B4-BE49-F238E27FC236}">
                        <a16:creationId xmlns:a16="http://schemas.microsoft.com/office/drawing/2014/main" id="{8CFC29EE-BC4B-51DE-BF6C-07E3DBA5B92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987168" y="4772374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475" name="Arc 1474">
                    <a:extLst>
                      <a:ext uri="{FF2B5EF4-FFF2-40B4-BE49-F238E27FC236}">
                        <a16:creationId xmlns:a16="http://schemas.microsoft.com/office/drawing/2014/main" id="{B60A1DB0-B305-ED1E-F77F-C86C62FB5D5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987166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476" name="Arc 1475">
                    <a:extLst>
                      <a:ext uri="{FF2B5EF4-FFF2-40B4-BE49-F238E27FC236}">
                        <a16:creationId xmlns:a16="http://schemas.microsoft.com/office/drawing/2014/main" id="{B51FA21B-783F-3D48-DD4B-B7F0EF90B64B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7874671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477" name="Arc 1476">
                    <a:extLst>
                      <a:ext uri="{FF2B5EF4-FFF2-40B4-BE49-F238E27FC236}">
                        <a16:creationId xmlns:a16="http://schemas.microsoft.com/office/drawing/2014/main" id="{BD6B2751-C1FD-DDE6-17DB-73D0FF802B8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874669" y="4772374"/>
                    <a:ext cx="1251809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</p:grpSp>
            <p:grpSp>
              <p:nvGrpSpPr>
                <p:cNvPr id="1463" name="Group 1462">
                  <a:extLst>
                    <a:ext uri="{FF2B5EF4-FFF2-40B4-BE49-F238E27FC236}">
                      <a16:creationId xmlns:a16="http://schemas.microsoft.com/office/drawing/2014/main" id="{26E7CDB6-5281-6942-7865-D9AA0D4F68E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9868317">
                  <a:off x="3069257" y="1260345"/>
                  <a:ext cx="940156" cy="305461"/>
                  <a:chOff x="5398567" y="4736512"/>
                  <a:chExt cx="3727911" cy="2075550"/>
                </a:xfrm>
              </p:grpSpPr>
              <p:sp>
                <p:nvSpPr>
                  <p:cNvPr id="1464" name="Arc 1463">
                    <a:extLst>
                      <a:ext uri="{FF2B5EF4-FFF2-40B4-BE49-F238E27FC236}">
                        <a16:creationId xmlns:a16="http://schemas.microsoft.com/office/drawing/2014/main" id="{FC1C720F-EBD1-4DD1-FC3A-AEC550DF98D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398567" y="4736512"/>
                    <a:ext cx="1322039" cy="2075550"/>
                  </a:xfrm>
                  <a:prstGeom prst="arc">
                    <a:avLst>
                      <a:gd name="adj1" fmla="val 10799068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465" name="Arc 1464">
                    <a:extLst>
                      <a:ext uri="{FF2B5EF4-FFF2-40B4-BE49-F238E27FC236}">
                        <a16:creationId xmlns:a16="http://schemas.microsoft.com/office/drawing/2014/main" id="{01426F08-35D0-683D-050A-2DA2AD79A68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099668" y="4763408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466" name="Arc 1465">
                    <a:extLst>
                      <a:ext uri="{FF2B5EF4-FFF2-40B4-BE49-F238E27FC236}">
                        <a16:creationId xmlns:a16="http://schemas.microsoft.com/office/drawing/2014/main" id="{561BDB18-16A0-DD8B-D8C3-4D511DB08BD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099669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467" name="Arc 1466">
                    <a:extLst>
                      <a:ext uri="{FF2B5EF4-FFF2-40B4-BE49-F238E27FC236}">
                        <a16:creationId xmlns:a16="http://schemas.microsoft.com/office/drawing/2014/main" id="{7C8B7905-0E84-DCDF-3BBD-1A932E73669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6987168" y="4772374"/>
                    <a:ext cx="1508440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  <p:sp>
                <p:nvSpPr>
                  <p:cNvPr id="1468" name="Arc 1467">
                    <a:extLst>
                      <a:ext uri="{FF2B5EF4-FFF2-40B4-BE49-F238E27FC236}">
                        <a16:creationId xmlns:a16="http://schemas.microsoft.com/office/drawing/2014/main" id="{B6B29BFB-2142-9322-4499-82B2CC922E8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6987166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469" name="Arc 1468">
                    <a:extLst>
                      <a:ext uri="{FF2B5EF4-FFF2-40B4-BE49-F238E27FC236}">
                        <a16:creationId xmlns:a16="http://schemas.microsoft.com/office/drawing/2014/main" id="{B5F15E6B-C1E7-6018-E6E8-7F0792352E7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7874671" y="4980354"/>
                    <a:ext cx="620934" cy="1199479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 dirty="0"/>
                  </a:p>
                </p:txBody>
              </p:sp>
              <p:sp>
                <p:nvSpPr>
                  <p:cNvPr id="1470" name="Arc 1469">
                    <a:extLst>
                      <a:ext uri="{FF2B5EF4-FFF2-40B4-BE49-F238E27FC236}">
                        <a16:creationId xmlns:a16="http://schemas.microsoft.com/office/drawing/2014/main" id="{3B9FA455-7D9A-D256-8E1A-E4E04D89087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874669" y="4772374"/>
                    <a:ext cx="1251809" cy="1797770"/>
                  </a:xfrm>
                  <a:prstGeom prst="arc">
                    <a:avLst>
                      <a:gd name="adj1" fmla="val 10874720"/>
                      <a:gd name="adj2" fmla="val 0"/>
                    </a:avLst>
                  </a:prstGeom>
                  <a:ln w="3810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69"/>
                  </a:p>
                </p:txBody>
              </p:sp>
            </p:grpSp>
          </p:grpSp>
          <p:grpSp>
            <p:nvGrpSpPr>
              <p:cNvPr id="1453" name="Group 1452">
                <a:extLst>
                  <a:ext uri="{FF2B5EF4-FFF2-40B4-BE49-F238E27FC236}">
                    <a16:creationId xmlns:a16="http://schemas.microsoft.com/office/drawing/2014/main" id="{97E07DB4-5B2C-CBE7-B6DD-8923B504EA64}"/>
                  </a:ext>
                </a:extLst>
              </p:cNvPr>
              <p:cNvGrpSpPr>
                <a:grpSpLocks/>
              </p:cNvGrpSpPr>
              <p:nvPr/>
            </p:nvGrpSpPr>
            <p:grpSpPr>
              <a:xfrm rot="1010325">
                <a:off x="5226283" y="7162567"/>
                <a:ext cx="914400" cy="292608"/>
                <a:chOff x="5398567" y="4736512"/>
                <a:chExt cx="3727911" cy="2075550"/>
              </a:xfrm>
            </p:grpSpPr>
            <p:sp>
              <p:nvSpPr>
                <p:cNvPr id="1454" name="Arc 1453">
                  <a:extLst>
                    <a:ext uri="{FF2B5EF4-FFF2-40B4-BE49-F238E27FC236}">
                      <a16:creationId xmlns:a16="http://schemas.microsoft.com/office/drawing/2014/main" id="{23C7028C-9527-7F46-9D09-462142E10D7C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398567" y="4736512"/>
                  <a:ext cx="1322039" cy="2075550"/>
                </a:xfrm>
                <a:prstGeom prst="arc">
                  <a:avLst>
                    <a:gd name="adj1" fmla="val 10799068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/>
                </a:p>
              </p:txBody>
            </p:sp>
            <p:sp>
              <p:nvSpPr>
                <p:cNvPr id="1455" name="Arc 1454">
                  <a:extLst>
                    <a:ext uri="{FF2B5EF4-FFF2-40B4-BE49-F238E27FC236}">
                      <a16:creationId xmlns:a16="http://schemas.microsoft.com/office/drawing/2014/main" id="{894C01C7-DBE3-205C-437E-03FBEF52F5A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099668" y="4763408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/>
                </a:p>
              </p:txBody>
            </p:sp>
            <p:sp>
              <p:nvSpPr>
                <p:cNvPr id="1456" name="Arc 1455">
                  <a:extLst>
                    <a:ext uri="{FF2B5EF4-FFF2-40B4-BE49-F238E27FC236}">
                      <a16:creationId xmlns:a16="http://schemas.microsoft.com/office/drawing/2014/main" id="{6047B831-8735-78EC-1395-081410ED0067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099669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 dirty="0"/>
                </a:p>
              </p:txBody>
            </p:sp>
            <p:sp>
              <p:nvSpPr>
                <p:cNvPr id="1457" name="Arc 1456">
                  <a:extLst>
                    <a:ext uri="{FF2B5EF4-FFF2-40B4-BE49-F238E27FC236}">
                      <a16:creationId xmlns:a16="http://schemas.microsoft.com/office/drawing/2014/main" id="{099264CD-5609-E176-B7F3-97C39D61FCD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87168" y="4772374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/>
                </a:p>
              </p:txBody>
            </p:sp>
            <p:sp>
              <p:nvSpPr>
                <p:cNvPr id="1458" name="Arc 1457">
                  <a:extLst>
                    <a:ext uri="{FF2B5EF4-FFF2-40B4-BE49-F238E27FC236}">
                      <a16:creationId xmlns:a16="http://schemas.microsoft.com/office/drawing/2014/main" id="{B8E70FAA-A539-72BA-4014-8666AE1280B9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987166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 dirty="0"/>
                </a:p>
              </p:txBody>
            </p:sp>
            <p:sp>
              <p:nvSpPr>
                <p:cNvPr id="1459" name="Arc 1458">
                  <a:extLst>
                    <a:ext uri="{FF2B5EF4-FFF2-40B4-BE49-F238E27FC236}">
                      <a16:creationId xmlns:a16="http://schemas.microsoft.com/office/drawing/2014/main" id="{14F97F61-9FED-A28C-40CB-93D073C84CDD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7874671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 dirty="0"/>
                </a:p>
              </p:txBody>
            </p:sp>
            <p:sp>
              <p:nvSpPr>
                <p:cNvPr id="1460" name="Arc 1459">
                  <a:extLst>
                    <a:ext uri="{FF2B5EF4-FFF2-40B4-BE49-F238E27FC236}">
                      <a16:creationId xmlns:a16="http://schemas.microsoft.com/office/drawing/2014/main" id="{65C50E33-AB20-A4E8-7ED7-115A480C1B39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874669" y="4772374"/>
                  <a:ext cx="1251809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21"/>
                </a:p>
              </p:txBody>
            </p:sp>
          </p:grpSp>
        </p:grpSp>
        <p:grpSp>
          <p:nvGrpSpPr>
            <p:cNvPr id="1358" name="Group 1357">
              <a:extLst>
                <a:ext uri="{FF2B5EF4-FFF2-40B4-BE49-F238E27FC236}">
                  <a16:creationId xmlns:a16="http://schemas.microsoft.com/office/drawing/2014/main" id="{CCE77888-6BE1-D575-9B21-24ED81788E55}"/>
                </a:ext>
              </a:extLst>
            </p:cNvPr>
            <p:cNvGrpSpPr/>
            <p:nvPr/>
          </p:nvGrpSpPr>
          <p:grpSpPr>
            <a:xfrm rot="19116612">
              <a:off x="6154165" y="2549021"/>
              <a:ext cx="1511749" cy="551573"/>
              <a:chOff x="3737937" y="6578302"/>
              <a:chExt cx="1511749" cy="551573"/>
            </a:xfrm>
          </p:grpSpPr>
          <p:grpSp>
            <p:nvGrpSpPr>
              <p:cNvPr id="1436" name="Group 1435">
                <a:extLst>
                  <a:ext uri="{FF2B5EF4-FFF2-40B4-BE49-F238E27FC236}">
                    <a16:creationId xmlns:a16="http://schemas.microsoft.com/office/drawing/2014/main" id="{7E93E036-976D-EC43-3CE8-256EFBE1F39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20151074">
                <a:off x="4309530" y="6578302"/>
                <a:ext cx="940156" cy="305461"/>
                <a:chOff x="5398567" y="4736512"/>
                <a:chExt cx="3727911" cy="2075550"/>
              </a:xfrm>
            </p:grpSpPr>
            <p:sp>
              <p:nvSpPr>
                <p:cNvPr id="1445" name="Arc 1444">
                  <a:extLst>
                    <a:ext uri="{FF2B5EF4-FFF2-40B4-BE49-F238E27FC236}">
                      <a16:creationId xmlns:a16="http://schemas.microsoft.com/office/drawing/2014/main" id="{3E720594-8469-C433-259C-F3907DFB371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398567" y="4736512"/>
                  <a:ext cx="1322039" cy="2075550"/>
                </a:xfrm>
                <a:prstGeom prst="arc">
                  <a:avLst>
                    <a:gd name="adj1" fmla="val 10799068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446" name="Arc 1445">
                  <a:extLst>
                    <a:ext uri="{FF2B5EF4-FFF2-40B4-BE49-F238E27FC236}">
                      <a16:creationId xmlns:a16="http://schemas.microsoft.com/office/drawing/2014/main" id="{C9554E15-836A-C4DF-D0DA-286A368FC88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099668" y="4763408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447" name="Arc 1446">
                  <a:extLst>
                    <a:ext uri="{FF2B5EF4-FFF2-40B4-BE49-F238E27FC236}">
                      <a16:creationId xmlns:a16="http://schemas.microsoft.com/office/drawing/2014/main" id="{E50A32F5-7043-7F27-6B54-C5BDFB91695A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099669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448" name="Arc 1447">
                  <a:extLst>
                    <a:ext uri="{FF2B5EF4-FFF2-40B4-BE49-F238E27FC236}">
                      <a16:creationId xmlns:a16="http://schemas.microsoft.com/office/drawing/2014/main" id="{DA4F5D4F-6EC2-F165-496D-4E32B4DECCC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87168" y="4772374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449" name="Arc 1448">
                  <a:extLst>
                    <a:ext uri="{FF2B5EF4-FFF2-40B4-BE49-F238E27FC236}">
                      <a16:creationId xmlns:a16="http://schemas.microsoft.com/office/drawing/2014/main" id="{FF248AD1-682B-6A7D-3321-344CAB70B46E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987166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450" name="Arc 1449">
                  <a:extLst>
                    <a:ext uri="{FF2B5EF4-FFF2-40B4-BE49-F238E27FC236}">
                      <a16:creationId xmlns:a16="http://schemas.microsoft.com/office/drawing/2014/main" id="{4ED94F4C-9A4E-9018-7FE8-9F6F4BCE190C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7874671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451" name="Arc 1450">
                  <a:extLst>
                    <a:ext uri="{FF2B5EF4-FFF2-40B4-BE49-F238E27FC236}">
                      <a16:creationId xmlns:a16="http://schemas.microsoft.com/office/drawing/2014/main" id="{2B7D021A-A757-0AB6-EE9E-A2E97839D10D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874669" y="4772374"/>
                  <a:ext cx="1251809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</p:grpSp>
          <p:grpSp>
            <p:nvGrpSpPr>
              <p:cNvPr id="1437" name="Group 1436">
                <a:extLst>
                  <a:ext uri="{FF2B5EF4-FFF2-40B4-BE49-F238E27FC236}">
                    <a16:creationId xmlns:a16="http://schemas.microsoft.com/office/drawing/2014/main" id="{9813F279-171E-E3B1-34D6-5ACBDA6A444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20151074">
                <a:off x="3737937" y="6824414"/>
                <a:ext cx="940156" cy="305461"/>
                <a:chOff x="5398567" y="4736512"/>
                <a:chExt cx="3727911" cy="2075550"/>
              </a:xfrm>
            </p:grpSpPr>
            <p:sp>
              <p:nvSpPr>
                <p:cNvPr id="1438" name="Arc 1437">
                  <a:extLst>
                    <a:ext uri="{FF2B5EF4-FFF2-40B4-BE49-F238E27FC236}">
                      <a16:creationId xmlns:a16="http://schemas.microsoft.com/office/drawing/2014/main" id="{C58AEE17-4C51-7EBE-D64F-F31545A4AE2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398567" y="4736512"/>
                  <a:ext cx="1322039" cy="2075550"/>
                </a:xfrm>
                <a:prstGeom prst="arc">
                  <a:avLst>
                    <a:gd name="adj1" fmla="val 10799068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439" name="Arc 1438">
                  <a:extLst>
                    <a:ext uri="{FF2B5EF4-FFF2-40B4-BE49-F238E27FC236}">
                      <a16:creationId xmlns:a16="http://schemas.microsoft.com/office/drawing/2014/main" id="{8C0268DC-65EE-3F84-A2E7-354300E09EF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099668" y="4763408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440" name="Arc 1439">
                  <a:extLst>
                    <a:ext uri="{FF2B5EF4-FFF2-40B4-BE49-F238E27FC236}">
                      <a16:creationId xmlns:a16="http://schemas.microsoft.com/office/drawing/2014/main" id="{B4458F99-5C07-8712-F844-22FFE6F1A448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099669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441" name="Arc 1440">
                  <a:extLst>
                    <a:ext uri="{FF2B5EF4-FFF2-40B4-BE49-F238E27FC236}">
                      <a16:creationId xmlns:a16="http://schemas.microsoft.com/office/drawing/2014/main" id="{7564B980-168E-5F16-CE7C-F139F4F0CD38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87168" y="4772374"/>
                  <a:ext cx="1508440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  <p:sp>
              <p:nvSpPr>
                <p:cNvPr id="1442" name="Arc 1441">
                  <a:extLst>
                    <a:ext uri="{FF2B5EF4-FFF2-40B4-BE49-F238E27FC236}">
                      <a16:creationId xmlns:a16="http://schemas.microsoft.com/office/drawing/2014/main" id="{BAFE6D66-43BF-1CF7-CC4B-431BFAADBF1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6987166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443" name="Arc 1442">
                  <a:extLst>
                    <a:ext uri="{FF2B5EF4-FFF2-40B4-BE49-F238E27FC236}">
                      <a16:creationId xmlns:a16="http://schemas.microsoft.com/office/drawing/2014/main" id="{FFE5FD9B-4A6C-7BB4-29B6-67634DA397C5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7874671" y="4980354"/>
                  <a:ext cx="620934" cy="1199479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 dirty="0"/>
                </a:p>
              </p:txBody>
            </p:sp>
            <p:sp>
              <p:nvSpPr>
                <p:cNvPr id="1444" name="Arc 1443">
                  <a:extLst>
                    <a:ext uri="{FF2B5EF4-FFF2-40B4-BE49-F238E27FC236}">
                      <a16:creationId xmlns:a16="http://schemas.microsoft.com/office/drawing/2014/main" id="{0FBA0CC5-DCA3-B936-E7F6-09D32D9E87A3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874669" y="4772374"/>
                  <a:ext cx="1251809" cy="1797770"/>
                </a:xfrm>
                <a:prstGeom prst="arc">
                  <a:avLst>
                    <a:gd name="adj1" fmla="val 10874720"/>
                    <a:gd name="adj2" fmla="val 0"/>
                  </a:avLst>
                </a:prstGeom>
                <a:ln w="381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369"/>
                </a:p>
              </p:txBody>
            </p:sp>
          </p:grpSp>
        </p:grpSp>
        <p:grpSp>
          <p:nvGrpSpPr>
            <p:cNvPr id="1359" name="Group 1358">
              <a:extLst>
                <a:ext uri="{FF2B5EF4-FFF2-40B4-BE49-F238E27FC236}">
                  <a16:creationId xmlns:a16="http://schemas.microsoft.com/office/drawing/2014/main" id="{B0FBEED9-807F-D478-E1E8-FA4CBA759557}"/>
                </a:ext>
              </a:extLst>
            </p:cNvPr>
            <p:cNvGrpSpPr>
              <a:grpSpLocks/>
            </p:cNvGrpSpPr>
            <p:nvPr/>
          </p:nvGrpSpPr>
          <p:grpSpPr>
            <a:xfrm rot="21080962">
              <a:off x="6858430" y="2548670"/>
              <a:ext cx="914400" cy="305461"/>
              <a:chOff x="5398567" y="4736512"/>
              <a:chExt cx="3727911" cy="2075550"/>
            </a:xfrm>
          </p:grpSpPr>
          <p:sp>
            <p:nvSpPr>
              <p:cNvPr id="1429" name="Arc 1428">
                <a:extLst>
                  <a:ext uri="{FF2B5EF4-FFF2-40B4-BE49-F238E27FC236}">
                    <a16:creationId xmlns:a16="http://schemas.microsoft.com/office/drawing/2014/main" id="{6556033C-2C45-1A6E-7BAE-28EB0453B78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30" name="Arc 1429">
                <a:extLst>
                  <a:ext uri="{FF2B5EF4-FFF2-40B4-BE49-F238E27FC236}">
                    <a16:creationId xmlns:a16="http://schemas.microsoft.com/office/drawing/2014/main" id="{CA4E5C03-2E81-C3CD-14AF-E38FFC6233A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31" name="Arc 1430">
                <a:extLst>
                  <a:ext uri="{FF2B5EF4-FFF2-40B4-BE49-F238E27FC236}">
                    <a16:creationId xmlns:a16="http://schemas.microsoft.com/office/drawing/2014/main" id="{A638F9C0-017D-255F-4C54-2DDF17771BD6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32" name="Arc 1431">
                <a:extLst>
                  <a:ext uri="{FF2B5EF4-FFF2-40B4-BE49-F238E27FC236}">
                    <a16:creationId xmlns:a16="http://schemas.microsoft.com/office/drawing/2014/main" id="{3CA9969C-2660-48EF-25E0-5B0BF303CDB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33" name="Arc 1432">
                <a:extLst>
                  <a:ext uri="{FF2B5EF4-FFF2-40B4-BE49-F238E27FC236}">
                    <a16:creationId xmlns:a16="http://schemas.microsoft.com/office/drawing/2014/main" id="{017A3C0A-42CB-8A46-3FDE-2FAFC6E75C7C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34" name="Arc 1433">
                <a:extLst>
                  <a:ext uri="{FF2B5EF4-FFF2-40B4-BE49-F238E27FC236}">
                    <a16:creationId xmlns:a16="http://schemas.microsoft.com/office/drawing/2014/main" id="{7D2B80D1-7518-68BA-9977-35FD0CC0C185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35" name="Arc 1434">
                <a:extLst>
                  <a:ext uri="{FF2B5EF4-FFF2-40B4-BE49-F238E27FC236}">
                    <a16:creationId xmlns:a16="http://schemas.microsoft.com/office/drawing/2014/main" id="{4D2F5ABE-F6C3-2623-D1C1-397EF24DF18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</p:grpSp>
        <p:grpSp>
          <p:nvGrpSpPr>
            <p:cNvPr id="1360" name="Group 1359">
              <a:extLst>
                <a:ext uri="{FF2B5EF4-FFF2-40B4-BE49-F238E27FC236}">
                  <a16:creationId xmlns:a16="http://schemas.microsoft.com/office/drawing/2014/main" id="{269B202D-2654-F966-F7F2-276D14BC6741}"/>
                </a:ext>
              </a:extLst>
            </p:cNvPr>
            <p:cNvGrpSpPr>
              <a:grpSpLocks/>
            </p:cNvGrpSpPr>
            <p:nvPr/>
          </p:nvGrpSpPr>
          <p:grpSpPr>
            <a:xfrm rot="1368243">
              <a:off x="6492410" y="6604900"/>
              <a:ext cx="914400" cy="305461"/>
              <a:chOff x="5398567" y="4736512"/>
              <a:chExt cx="3727911" cy="2075550"/>
            </a:xfrm>
          </p:grpSpPr>
          <p:sp>
            <p:nvSpPr>
              <p:cNvPr id="1422" name="Arc 1421">
                <a:extLst>
                  <a:ext uri="{FF2B5EF4-FFF2-40B4-BE49-F238E27FC236}">
                    <a16:creationId xmlns:a16="http://schemas.microsoft.com/office/drawing/2014/main" id="{E609D00E-BA2A-CB6E-13BE-AD316E784C7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23" name="Arc 1422">
                <a:extLst>
                  <a:ext uri="{FF2B5EF4-FFF2-40B4-BE49-F238E27FC236}">
                    <a16:creationId xmlns:a16="http://schemas.microsoft.com/office/drawing/2014/main" id="{867A8000-A5B7-4C7E-344C-70521A0C2A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24" name="Arc 1423">
                <a:extLst>
                  <a:ext uri="{FF2B5EF4-FFF2-40B4-BE49-F238E27FC236}">
                    <a16:creationId xmlns:a16="http://schemas.microsoft.com/office/drawing/2014/main" id="{213129B0-E640-574D-4DCB-62186410876B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25" name="Arc 1424">
                <a:extLst>
                  <a:ext uri="{FF2B5EF4-FFF2-40B4-BE49-F238E27FC236}">
                    <a16:creationId xmlns:a16="http://schemas.microsoft.com/office/drawing/2014/main" id="{FF825F79-7043-8407-3E4C-F2B2B9E4281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26" name="Arc 1425">
                <a:extLst>
                  <a:ext uri="{FF2B5EF4-FFF2-40B4-BE49-F238E27FC236}">
                    <a16:creationId xmlns:a16="http://schemas.microsoft.com/office/drawing/2014/main" id="{4AA0D3F1-F38A-0F37-6EE4-DFBFEFA9EE4A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27" name="Arc 1426">
                <a:extLst>
                  <a:ext uri="{FF2B5EF4-FFF2-40B4-BE49-F238E27FC236}">
                    <a16:creationId xmlns:a16="http://schemas.microsoft.com/office/drawing/2014/main" id="{5154FEE9-1969-C89E-87C2-D0E388E9A461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28" name="Arc 1427">
                <a:extLst>
                  <a:ext uri="{FF2B5EF4-FFF2-40B4-BE49-F238E27FC236}">
                    <a16:creationId xmlns:a16="http://schemas.microsoft.com/office/drawing/2014/main" id="{3D451CE6-9626-C240-F4D9-411FC9D7B7C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</p:grpSp>
        <p:grpSp>
          <p:nvGrpSpPr>
            <p:cNvPr id="1361" name="Group 1360">
              <a:extLst>
                <a:ext uri="{FF2B5EF4-FFF2-40B4-BE49-F238E27FC236}">
                  <a16:creationId xmlns:a16="http://schemas.microsoft.com/office/drawing/2014/main" id="{A9707C16-A94A-A4C0-ED98-A0CECE0DF2EE}"/>
                </a:ext>
              </a:extLst>
            </p:cNvPr>
            <p:cNvGrpSpPr>
              <a:grpSpLocks/>
            </p:cNvGrpSpPr>
            <p:nvPr/>
          </p:nvGrpSpPr>
          <p:grpSpPr>
            <a:xfrm rot="17436584">
              <a:off x="6658458" y="6033967"/>
              <a:ext cx="914400" cy="305461"/>
              <a:chOff x="5398567" y="4736512"/>
              <a:chExt cx="3727911" cy="2075550"/>
            </a:xfrm>
          </p:grpSpPr>
          <p:sp>
            <p:nvSpPr>
              <p:cNvPr id="1415" name="Arc 1414">
                <a:extLst>
                  <a:ext uri="{FF2B5EF4-FFF2-40B4-BE49-F238E27FC236}">
                    <a16:creationId xmlns:a16="http://schemas.microsoft.com/office/drawing/2014/main" id="{51B08E4E-0479-D655-3D39-D164D33702A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16" name="Arc 1415">
                <a:extLst>
                  <a:ext uri="{FF2B5EF4-FFF2-40B4-BE49-F238E27FC236}">
                    <a16:creationId xmlns:a16="http://schemas.microsoft.com/office/drawing/2014/main" id="{EF88CAAF-E7F4-812C-87D5-2BC41502C2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17" name="Arc 1416">
                <a:extLst>
                  <a:ext uri="{FF2B5EF4-FFF2-40B4-BE49-F238E27FC236}">
                    <a16:creationId xmlns:a16="http://schemas.microsoft.com/office/drawing/2014/main" id="{03CAEE63-F081-EE06-8C44-F5842521CC35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18" name="Arc 1417">
                <a:extLst>
                  <a:ext uri="{FF2B5EF4-FFF2-40B4-BE49-F238E27FC236}">
                    <a16:creationId xmlns:a16="http://schemas.microsoft.com/office/drawing/2014/main" id="{7F56158B-7DD4-F690-1243-2CA58338450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19" name="Arc 1418">
                <a:extLst>
                  <a:ext uri="{FF2B5EF4-FFF2-40B4-BE49-F238E27FC236}">
                    <a16:creationId xmlns:a16="http://schemas.microsoft.com/office/drawing/2014/main" id="{9674E34F-4557-F1DF-A0F5-C187F57CB6D9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20" name="Arc 1419">
                <a:extLst>
                  <a:ext uri="{FF2B5EF4-FFF2-40B4-BE49-F238E27FC236}">
                    <a16:creationId xmlns:a16="http://schemas.microsoft.com/office/drawing/2014/main" id="{C9226100-F0D8-267A-7081-AEC91FEFC2C4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21" name="Arc 1420">
                <a:extLst>
                  <a:ext uri="{FF2B5EF4-FFF2-40B4-BE49-F238E27FC236}">
                    <a16:creationId xmlns:a16="http://schemas.microsoft.com/office/drawing/2014/main" id="{0C254524-FDB1-34C7-6A08-74D9BE8E3D0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</p:grpSp>
        <p:grpSp>
          <p:nvGrpSpPr>
            <p:cNvPr id="1362" name="Group 1361">
              <a:extLst>
                <a:ext uri="{FF2B5EF4-FFF2-40B4-BE49-F238E27FC236}">
                  <a16:creationId xmlns:a16="http://schemas.microsoft.com/office/drawing/2014/main" id="{75B9DEC6-FE29-773F-8EB9-A1B740848B85}"/>
                </a:ext>
              </a:extLst>
            </p:cNvPr>
            <p:cNvGrpSpPr>
              <a:grpSpLocks/>
            </p:cNvGrpSpPr>
            <p:nvPr/>
          </p:nvGrpSpPr>
          <p:grpSpPr>
            <a:xfrm rot="19398781">
              <a:off x="5992878" y="2433568"/>
              <a:ext cx="914400" cy="305461"/>
              <a:chOff x="5398567" y="4736512"/>
              <a:chExt cx="3727911" cy="2075550"/>
            </a:xfrm>
          </p:grpSpPr>
          <p:sp>
            <p:nvSpPr>
              <p:cNvPr id="1408" name="Arc 1407">
                <a:extLst>
                  <a:ext uri="{FF2B5EF4-FFF2-40B4-BE49-F238E27FC236}">
                    <a16:creationId xmlns:a16="http://schemas.microsoft.com/office/drawing/2014/main" id="{3D82DAA3-F36F-91FC-AFB1-39CE8AFFCF3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09" name="Arc 1408">
                <a:extLst>
                  <a:ext uri="{FF2B5EF4-FFF2-40B4-BE49-F238E27FC236}">
                    <a16:creationId xmlns:a16="http://schemas.microsoft.com/office/drawing/2014/main" id="{6FC15BB4-200A-5DF4-645F-26814E3215E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10" name="Arc 1409">
                <a:extLst>
                  <a:ext uri="{FF2B5EF4-FFF2-40B4-BE49-F238E27FC236}">
                    <a16:creationId xmlns:a16="http://schemas.microsoft.com/office/drawing/2014/main" id="{EB3DC813-B4BF-0D56-D027-98225FCEDCC3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11" name="Arc 1410">
                <a:extLst>
                  <a:ext uri="{FF2B5EF4-FFF2-40B4-BE49-F238E27FC236}">
                    <a16:creationId xmlns:a16="http://schemas.microsoft.com/office/drawing/2014/main" id="{93371E9B-F978-3D21-97DF-AE03B4F2752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12" name="Arc 1411">
                <a:extLst>
                  <a:ext uri="{FF2B5EF4-FFF2-40B4-BE49-F238E27FC236}">
                    <a16:creationId xmlns:a16="http://schemas.microsoft.com/office/drawing/2014/main" id="{22E98A90-B52C-C0B2-DBBA-9B281EF0D08F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13" name="Arc 1412">
                <a:extLst>
                  <a:ext uri="{FF2B5EF4-FFF2-40B4-BE49-F238E27FC236}">
                    <a16:creationId xmlns:a16="http://schemas.microsoft.com/office/drawing/2014/main" id="{6570BEAF-538F-A6B6-4FB5-52BCCDD8C9B0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14" name="Arc 1413">
                <a:extLst>
                  <a:ext uri="{FF2B5EF4-FFF2-40B4-BE49-F238E27FC236}">
                    <a16:creationId xmlns:a16="http://schemas.microsoft.com/office/drawing/2014/main" id="{DB4F208B-AE3D-5402-A1FF-F2839528F42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</p:grpSp>
        <p:grpSp>
          <p:nvGrpSpPr>
            <p:cNvPr id="1363" name="Group 1362">
              <a:extLst>
                <a:ext uri="{FF2B5EF4-FFF2-40B4-BE49-F238E27FC236}">
                  <a16:creationId xmlns:a16="http://schemas.microsoft.com/office/drawing/2014/main" id="{13543ACB-ECC3-BE8C-E507-0A1BAE62E7A3}"/>
                </a:ext>
              </a:extLst>
            </p:cNvPr>
            <p:cNvGrpSpPr>
              <a:grpSpLocks/>
            </p:cNvGrpSpPr>
            <p:nvPr/>
          </p:nvGrpSpPr>
          <p:grpSpPr>
            <a:xfrm rot="3174462">
              <a:off x="5129516" y="5841824"/>
              <a:ext cx="914400" cy="305461"/>
              <a:chOff x="5398567" y="4736512"/>
              <a:chExt cx="3727911" cy="2075550"/>
            </a:xfrm>
          </p:grpSpPr>
          <p:sp>
            <p:nvSpPr>
              <p:cNvPr id="1401" name="Arc 1400">
                <a:extLst>
                  <a:ext uri="{FF2B5EF4-FFF2-40B4-BE49-F238E27FC236}">
                    <a16:creationId xmlns:a16="http://schemas.microsoft.com/office/drawing/2014/main" id="{408B0476-C091-5C69-FD75-BD16B965706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02" name="Arc 1401">
                <a:extLst>
                  <a:ext uri="{FF2B5EF4-FFF2-40B4-BE49-F238E27FC236}">
                    <a16:creationId xmlns:a16="http://schemas.microsoft.com/office/drawing/2014/main" id="{45ECA51D-24BE-3DD8-3CF6-836856B334F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03" name="Arc 1402">
                <a:extLst>
                  <a:ext uri="{FF2B5EF4-FFF2-40B4-BE49-F238E27FC236}">
                    <a16:creationId xmlns:a16="http://schemas.microsoft.com/office/drawing/2014/main" id="{CF680603-16BD-6B16-748E-CF33ED87F925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04" name="Arc 1403">
                <a:extLst>
                  <a:ext uri="{FF2B5EF4-FFF2-40B4-BE49-F238E27FC236}">
                    <a16:creationId xmlns:a16="http://schemas.microsoft.com/office/drawing/2014/main" id="{FBD0903D-A10C-44BC-7D72-49D95A36CFD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405" name="Arc 1404">
                <a:extLst>
                  <a:ext uri="{FF2B5EF4-FFF2-40B4-BE49-F238E27FC236}">
                    <a16:creationId xmlns:a16="http://schemas.microsoft.com/office/drawing/2014/main" id="{BFE39E92-CEF8-FD08-7143-29F48E5AAFA4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06" name="Arc 1405">
                <a:extLst>
                  <a:ext uri="{FF2B5EF4-FFF2-40B4-BE49-F238E27FC236}">
                    <a16:creationId xmlns:a16="http://schemas.microsoft.com/office/drawing/2014/main" id="{0810F96E-A932-73FC-867D-C54FFD34CEB0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07" name="Arc 1406">
                <a:extLst>
                  <a:ext uri="{FF2B5EF4-FFF2-40B4-BE49-F238E27FC236}">
                    <a16:creationId xmlns:a16="http://schemas.microsoft.com/office/drawing/2014/main" id="{52ED072C-6F8E-E526-F13F-475F6A6669A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</p:grpSp>
        <p:sp>
          <p:nvSpPr>
            <p:cNvPr id="1364" name="Oval 1363">
              <a:extLst>
                <a:ext uri="{FF2B5EF4-FFF2-40B4-BE49-F238E27FC236}">
                  <a16:creationId xmlns:a16="http://schemas.microsoft.com/office/drawing/2014/main" id="{2631533F-863A-423B-569C-7FD627E259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14201" y="6429037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FF26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1365" name="Oval 1364">
              <a:extLst>
                <a:ext uri="{FF2B5EF4-FFF2-40B4-BE49-F238E27FC236}">
                  <a16:creationId xmlns:a16="http://schemas.microsoft.com/office/drawing/2014/main" id="{B24368C1-5CD5-A2E8-C444-E2A8C0A561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00340" y="5691623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432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1366" name="Oval 1365">
              <a:extLst>
                <a:ext uri="{FF2B5EF4-FFF2-40B4-BE49-F238E27FC236}">
                  <a16:creationId xmlns:a16="http://schemas.microsoft.com/office/drawing/2014/main" id="{9B06F8F4-590C-619A-6C94-1AC5635BA9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00751" y="5051995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00B05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2" baseline="-25000" dirty="0"/>
            </a:p>
          </p:txBody>
        </p:sp>
        <p:sp>
          <p:nvSpPr>
            <p:cNvPr id="1367" name="Oval 1366">
              <a:extLst>
                <a:ext uri="{FF2B5EF4-FFF2-40B4-BE49-F238E27FC236}">
                  <a16:creationId xmlns:a16="http://schemas.microsoft.com/office/drawing/2014/main" id="{A340CC75-68CC-5403-577B-EFABC73535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15310" y="1925352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FF26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sp>
          <p:nvSpPr>
            <p:cNvPr id="1368" name="Oval 1367">
              <a:extLst>
                <a:ext uri="{FF2B5EF4-FFF2-40B4-BE49-F238E27FC236}">
                  <a16:creationId xmlns:a16="http://schemas.microsoft.com/office/drawing/2014/main" id="{C4D5350F-54C5-C1B1-4A5D-D0E44E853C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5221" y="5585143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FF26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grpSp>
          <p:nvGrpSpPr>
            <p:cNvPr id="1369" name="Group 1368">
              <a:extLst>
                <a:ext uri="{FF2B5EF4-FFF2-40B4-BE49-F238E27FC236}">
                  <a16:creationId xmlns:a16="http://schemas.microsoft.com/office/drawing/2014/main" id="{82D53A90-75F4-6A41-66D6-34AC8A51FC56}"/>
                </a:ext>
              </a:extLst>
            </p:cNvPr>
            <p:cNvGrpSpPr>
              <a:grpSpLocks/>
            </p:cNvGrpSpPr>
            <p:nvPr/>
          </p:nvGrpSpPr>
          <p:grpSpPr>
            <a:xfrm rot="6675709">
              <a:off x="5343330" y="5787737"/>
              <a:ext cx="914400" cy="305461"/>
              <a:chOff x="5398567" y="4736512"/>
              <a:chExt cx="3727911" cy="2075550"/>
            </a:xfrm>
          </p:grpSpPr>
          <p:sp>
            <p:nvSpPr>
              <p:cNvPr id="1393" name="Arc 1392">
                <a:extLst>
                  <a:ext uri="{FF2B5EF4-FFF2-40B4-BE49-F238E27FC236}">
                    <a16:creationId xmlns:a16="http://schemas.microsoft.com/office/drawing/2014/main" id="{D3105341-C69B-B783-F9A5-B040E5346E5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395" name="Arc 1394">
                <a:extLst>
                  <a:ext uri="{FF2B5EF4-FFF2-40B4-BE49-F238E27FC236}">
                    <a16:creationId xmlns:a16="http://schemas.microsoft.com/office/drawing/2014/main" id="{6A6416DE-E946-4227-32C2-2086E7B0270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396" name="Arc 1395">
                <a:extLst>
                  <a:ext uri="{FF2B5EF4-FFF2-40B4-BE49-F238E27FC236}">
                    <a16:creationId xmlns:a16="http://schemas.microsoft.com/office/drawing/2014/main" id="{8DFCC0F9-0F14-22FC-272A-1462663C8579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397" name="Arc 1396">
                <a:extLst>
                  <a:ext uri="{FF2B5EF4-FFF2-40B4-BE49-F238E27FC236}">
                    <a16:creationId xmlns:a16="http://schemas.microsoft.com/office/drawing/2014/main" id="{4A0D8BF3-502F-A312-1A8F-DBC47228B95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  <p:sp>
            <p:nvSpPr>
              <p:cNvPr id="1398" name="Arc 1397">
                <a:extLst>
                  <a:ext uri="{FF2B5EF4-FFF2-40B4-BE49-F238E27FC236}">
                    <a16:creationId xmlns:a16="http://schemas.microsoft.com/office/drawing/2014/main" id="{20D8B329-CB06-CC9F-98E6-F69D577A1430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399" name="Arc 1398">
                <a:extLst>
                  <a:ext uri="{FF2B5EF4-FFF2-40B4-BE49-F238E27FC236}">
                    <a16:creationId xmlns:a16="http://schemas.microsoft.com/office/drawing/2014/main" id="{ABBDF71F-6A3D-66C7-4B2F-2425999A3261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 dirty="0"/>
              </a:p>
            </p:txBody>
          </p:sp>
          <p:sp>
            <p:nvSpPr>
              <p:cNvPr id="1400" name="Arc 1399">
                <a:extLst>
                  <a:ext uri="{FF2B5EF4-FFF2-40B4-BE49-F238E27FC236}">
                    <a16:creationId xmlns:a16="http://schemas.microsoft.com/office/drawing/2014/main" id="{9F44CD38-235B-4150-1026-E7275A56788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369"/>
              </a:p>
            </p:txBody>
          </p:sp>
        </p:grpSp>
        <p:sp>
          <p:nvSpPr>
            <p:cNvPr id="1370" name="Oval 1369">
              <a:extLst>
                <a:ext uri="{FF2B5EF4-FFF2-40B4-BE49-F238E27FC236}">
                  <a16:creationId xmlns:a16="http://schemas.microsoft.com/office/drawing/2014/main" id="{239A9A84-79EB-C1F6-DD34-3E28835199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22698" y="4881246"/>
              <a:ext cx="320040" cy="32004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6000">
                  <a:schemeClr val="accent1">
                    <a:lumMod val="0"/>
                    <a:lumOff val="100000"/>
                  </a:schemeClr>
                </a:gs>
                <a:gs pos="100000">
                  <a:srgbClr val="FF26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21" dirty="0"/>
            </a:p>
          </p:txBody>
        </p:sp>
        <p:grpSp>
          <p:nvGrpSpPr>
            <p:cNvPr id="1371" name="Group 1370">
              <a:extLst>
                <a:ext uri="{FF2B5EF4-FFF2-40B4-BE49-F238E27FC236}">
                  <a16:creationId xmlns:a16="http://schemas.microsoft.com/office/drawing/2014/main" id="{5BE7AEA6-39AD-2BEA-5F3D-A108E4883833}"/>
                </a:ext>
              </a:extLst>
            </p:cNvPr>
            <p:cNvGrpSpPr>
              <a:grpSpLocks/>
            </p:cNvGrpSpPr>
            <p:nvPr/>
          </p:nvGrpSpPr>
          <p:grpSpPr>
            <a:xfrm rot="1128694">
              <a:off x="6345196" y="5896975"/>
              <a:ext cx="731520" cy="301752"/>
              <a:chOff x="5398567" y="4736512"/>
              <a:chExt cx="3727911" cy="2075550"/>
            </a:xfrm>
          </p:grpSpPr>
          <p:sp>
            <p:nvSpPr>
              <p:cNvPr id="1386" name="Arc 1385">
                <a:extLst>
                  <a:ext uri="{FF2B5EF4-FFF2-40B4-BE49-F238E27FC236}">
                    <a16:creationId xmlns:a16="http://schemas.microsoft.com/office/drawing/2014/main" id="{7F090426-9A2C-1681-74FB-0A1EE1AAADE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398567" y="4736512"/>
                <a:ext cx="1322039" cy="2075550"/>
              </a:xfrm>
              <a:prstGeom prst="arc">
                <a:avLst>
                  <a:gd name="adj1" fmla="val 10799068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387" name="Arc 1386">
                <a:extLst>
                  <a:ext uri="{FF2B5EF4-FFF2-40B4-BE49-F238E27FC236}">
                    <a16:creationId xmlns:a16="http://schemas.microsoft.com/office/drawing/2014/main" id="{871610FA-1C75-F816-3F59-10A6E104E75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9668" y="4763408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388" name="Arc 1387">
                <a:extLst>
                  <a:ext uri="{FF2B5EF4-FFF2-40B4-BE49-F238E27FC236}">
                    <a16:creationId xmlns:a16="http://schemas.microsoft.com/office/drawing/2014/main" id="{4263E014-E483-7732-49D1-EAC3B8C57D45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099669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389" name="Arc 1388">
                <a:extLst>
                  <a:ext uri="{FF2B5EF4-FFF2-40B4-BE49-F238E27FC236}">
                    <a16:creationId xmlns:a16="http://schemas.microsoft.com/office/drawing/2014/main" id="{D21A189D-EBBB-F37D-D48B-7CFF45F9F90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987168" y="4772374"/>
                <a:ext cx="1508440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  <p:sp>
            <p:nvSpPr>
              <p:cNvPr id="1390" name="Arc 1389">
                <a:extLst>
                  <a:ext uri="{FF2B5EF4-FFF2-40B4-BE49-F238E27FC236}">
                    <a16:creationId xmlns:a16="http://schemas.microsoft.com/office/drawing/2014/main" id="{F576E2A5-DB8C-DF1D-4BFF-6C8102776A73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987166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391" name="Arc 1390">
                <a:extLst>
                  <a:ext uri="{FF2B5EF4-FFF2-40B4-BE49-F238E27FC236}">
                    <a16:creationId xmlns:a16="http://schemas.microsoft.com/office/drawing/2014/main" id="{DCD7C09F-B69B-FE48-55BD-7676238F8535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7874671" y="4980354"/>
                <a:ext cx="620934" cy="1199479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 dirty="0"/>
              </a:p>
            </p:txBody>
          </p:sp>
          <p:sp>
            <p:nvSpPr>
              <p:cNvPr id="1392" name="Arc 1391">
                <a:extLst>
                  <a:ext uri="{FF2B5EF4-FFF2-40B4-BE49-F238E27FC236}">
                    <a16:creationId xmlns:a16="http://schemas.microsoft.com/office/drawing/2014/main" id="{56965F24-B473-A80C-5103-40B6EAC68DF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874669" y="4772374"/>
                <a:ext cx="1251809" cy="1797770"/>
              </a:xfrm>
              <a:prstGeom prst="arc">
                <a:avLst>
                  <a:gd name="adj1" fmla="val 10874720"/>
                  <a:gd name="adj2" fmla="val 0"/>
                </a:avLst>
              </a:prstGeom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21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2" name="TextBox 1371">
                  <a:extLst>
                    <a:ext uri="{FF2B5EF4-FFF2-40B4-BE49-F238E27FC236}">
                      <a16:creationId xmlns:a16="http://schemas.microsoft.com/office/drawing/2014/main" id="{D316F9A4-CD12-3F23-5A83-C029CC4640B5}"/>
                    </a:ext>
                  </a:extLst>
                </p:cNvPr>
                <p:cNvSpPr txBox="1"/>
                <p:nvPr/>
              </p:nvSpPr>
              <p:spPr>
                <a:xfrm>
                  <a:off x="9706719" y="5375048"/>
                  <a:ext cx="615638" cy="67095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42" b="1" i="1">
                            <a:solidFill>
                              <a:srgbClr val="F6D10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oMath>
                    </m:oMathPara>
                  </a14:m>
                  <a:endParaRPr lang="en-US" sz="2842" b="1" dirty="0"/>
                </a:p>
              </p:txBody>
            </p:sp>
          </mc:Choice>
          <mc:Fallback xmlns="">
            <p:sp>
              <p:nvSpPr>
                <p:cNvPr id="1108" name="TextBox 1107">
                  <a:extLst>
                    <a:ext uri="{FF2B5EF4-FFF2-40B4-BE49-F238E27FC236}">
                      <a16:creationId xmlns:a16="http://schemas.microsoft.com/office/drawing/2014/main" id="{2F0DC3E2-577C-0E4D-0950-A55A90FF92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06719" y="5375048"/>
                  <a:ext cx="615638" cy="670950"/>
                </a:xfrm>
                <a:prstGeom prst="rect">
                  <a:avLst/>
                </a:prstGeom>
                <a:blipFill>
                  <a:blip r:embed="rId5"/>
                  <a:stretch>
                    <a:fillRect b="-1162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373" name="Picture 1372">
              <a:extLst>
                <a:ext uri="{FF2B5EF4-FFF2-40B4-BE49-F238E27FC236}">
                  <a16:creationId xmlns:a16="http://schemas.microsoft.com/office/drawing/2014/main" id="{CAF1FA14-37FC-937E-7A2E-0186B1DA6578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85000"/>
            </a:blip>
            <a:stretch>
              <a:fillRect/>
            </a:stretch>
          </p:blipFill>
          <p:spPr>
            <a:xfrm rot="5400000">
              <a:off x="4922986" y="4075568"/>
              <a:ext cx="6411377" cy="9144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4" name="TextBox 1373">
                  <a:extLst>
                    <a:ext uri="{FF2B5EF4-FFF2-40B4-BE49-F238E27FC236}">
                      <a16:creationId xmlns:a16="http://schemas.microsoft.com/office/drawing/2014/main" id="{B7927926-68CB-F7F1-8F82-8EFA807C4B87}"/>
                    </a:ext>
                  </a:extLst>
                </p:cNvPr>
                <p:cNvSpPr txBox="1"/>
                <p:nvPr/>
              </p:nvSpPr>
              <p:spPr>
                <a:xfrm>
                  <a:off x="9327369" y="3223838"/>
                  <a:ext cx="615638" cy="5787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369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oMath>
                    </m:oMathPara>
                  </a14:m>
                  <a:endParaRPr lang="en-US" sz="2369" b="1" dirty="0"/>
                </a:p>
              </p:txBody>
            </p:sp>
          </mc:Choice>
          <mc:Fallback xmlns="">
            <p:sp>
              <p:nvSpPr>
                <p:cNvPr id="1110" name="TextBox 1109">
                  <a:extLst>
                    <a:ext uri="{FF2B5EF4-FFF2-40B4-BE49-F238E27FC236}">
                      <a16:creationId xmlns:a16="http://schemas.microsoft.com/office/drawing/2014/main" id="{227DF59A-4C56-FBB0-CE9A-BDCF2EFE78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7369" y="3223838"/>
                  <a:ext cx="615638" cy="5787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75" name="TextBox 1374">
              <a:extLst>
                <a:ext uri="{FF2B5EF4-FFF2-40B4-BE49-F238E27FC236}">
                  <a16:creationId xmlns:a16="http://schemas.microsoft.com/office/drawing/2014/main" id="{06CCE573-1F38-AD17-8BA2-C41FEA121158}"/>
                </a:ext>
              </a:extLst>
            </p:cNvPr>
            <p:cNvSpPr txBox="1"/>
            <p:nvPr/>
          </p:nvSpPr>
          <p:spPr>
            <a:xfrm rot="16200000">
              <a:off x="6827319" y="4213106"/>
              <a:ext cx="2603470" cy="5787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36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2" charset="0"/>
                </a:rPr>
                <a:t>Hadronization</a:t>
              </a:r>
            </a:p>
          </p:txBody>
        </p:sp>
        <p:cxnSp>
          <p:nvCxnSpPr>
            <p:cNvPr id="1376" name="Straight Arrow Connector 1375">
              <a:extLst>
                <a:ext uri="{FF2B5EF4-FFF2-40B4-BE49-F238E27FC236}">
                  <a16:creationId xmlns:a16="http://schemas.microsoft.com/office/drawing/2014/main" id="{4E29436E-BFF0-A38D-4F5F-2F01680033EC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7936833" y="1890337"/>
              <a:ext cx="1767999" cy="62660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7" name="Straight Arrow Connector 1376">
              <a:extLst>
                <a:ext uri="{FF2B5EF4-FFF2-40B4-BE49-F238E27FC236}">
                  <a16:creationId xmlns:a16="http://schemas.microsoft.com/office/drawing/2014/main" id="{472AFB1E-A74B-F07E-EB70-15C044F588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53279" y="2828459"/>
              <a:ext cx="1263553" cy="246157"/>
            </a:xfrm>
            <a:prstGeom prst="straightConnector1">
              <a:avLst/>
            </a:prstGeom>
            <a:ln w="9525"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78" name="Straight Arrow Connector 1377">
              <a:extLst>
                <a:ext uri="{FF2B5EF4-FFF2-40B4-BE49-F238E27FC236}">
                  <a16:creationId xmlns:a16="http://schemas.microsoft.com/office/drawing/2014/main" id="{213C14D6-10E8-7806-C08F-1CE6AF04A0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22151" y="3765023"/>
              <a:ext cx="1648130" cy="15729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9" name="Straight Arrow Connector 1378">
              <a:extLst>
                <a:ext uri="{FF2B5EF4-FFF2-40B4-BE49-F238E27FC236}">
                  <a16:creationId xmlns:a16="http://schemas.microsoft.com/office/drawing/2014/main" id="{64697025-FD9A-FBE3-C9F6-3E1D02D444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61196" y="4290010"/>
              <a:ext cx="1498762" cy="54054"/>
            </a:xfrm>
            <a:prstGeom prst="straightConnector1">
              <a:avLst/>
            </a:prstGeom>
            <a:ln w="9525"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80" name="Straight Arrow Connector 1379">
              <a:extLst>
                <a:ext uri="{FF2B5EF4-FFF2-40B4-BE49-F238E27FC236}">
                  <a16:creationId xmlns:a16="http://schemas.microsoft.com/office/drawing/2014/main" id="{EA220FDC-4565-460B-DA00-04816DF6837B}"/>
                </a:ext>
              </a:extLst>
            </p:cNvPr>
            <p:cNvCxnSpPr>
              <a:cxnSpLocks/>
            </p:cNvCxnSpPr>
            <p:nvPr/>
          </p:nvCxnSpPr>
          <p:spPr>
            <a:xfrm>
              <a:off x="8440054" y="5028660"/>
              <a:ext cx="1572543" cy="108621"/>
            </a:xfrm>
            <a:prstGeom prst="straightConnector1">
              <a:avLst/>
            </a:prstGeom>
            <a:ln w="28575">
              <a:solidFill>
                <a:srgbClr val="0432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81" name="Group 1380">
              <a:extLst>
                <a:ext uri="{FF2B5EF4-FFF2-40B4-BE49-F238E27FC236}">
                  <a16:creationId xmlns:a16="http://schemas.microsoft.com/office/drawing/2014/main" id="{0FA7AE90-2C52-B054-9694-0D300018B9C3}"/>
                </a:ext>
              </a:extLst>
            </p:cNvPr>
            <p:cNvGrpSpPr>
              <a:grpSpLocks noChangeAspect="1"/>
            </p:cNvGrpSpPr>
            <p:nvPr/>
          </p:nvGrpSpPr>
          <p:grpSpPr>
            <a:xfrm rot="729311">
              <a:off x="8535100" y="5342455"/>
              <a:ext cx="1097280" cy="617667"/>
              <a:chOff x="7363340" y="3370856"/>
              <a:chExt cx="3093881" cy="1741570"/>
            </a:xfrm>
          </p:grpSpPr>
          <p:cxnSp>
            <p:nvCxnSpPr>
              <p:cNvPr id="1384" name="Curved Connector 1383">
                <a:extLst>
                  <a:ext uri="{FF2B5EF4-FFF2-40B4-BE49-F238E27FC236}">
                    <a16:creationId xmlns:a16="http://schemas.microsoft.com/office/drawing/2014/main" id="{4CCAA436-B98D-43CF-B1C2-4F8CF290BB4D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7800000" flipH="1" flipV="1">
                <a:off x="7231741" y="3689545"/>
                <a:ext cx="1554480" cy="1291282"/>
              </a:xfrm>
              <a:prstGeom prst="curvedConnector3">
                <a:avLst>
                  <a:gd name="adj1" fmla="val 55968"/>
                </a:avLst>
              </a:prstGeom>
              <a:ln w="57150">
                <a:solidFill>
                  <a:srgbClr val="F6D10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5" name="Curved Connector 1384">
                <a:extLst>
                  <a:ext uri="{FF2B5EF4-FFF2-40B4-BE49-F238E27FC236}">
                    <a16:creationId xmlns:a16="http://schemas.microsoft.com/office/drawing/2014/main" id="{1F288B72-DD94-8915-D4EE-F93D7C127ACD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7800000" flipH="1" flipV="1">
                <a:off x="9034340" y="3502455"/>
                <a:ext cx="1554480" cy="1291282"/>
              </a:xfrm>
              <a:prstGeom prst="curvedConnector3">
                <a:avLst>
                  <a:gd name="adj1" fmla="val 55968"/>
                </a:avLst>
              </a:prstGeom>
              <a:ln w="57150">
                <a:solidFill>
                  <a:srgbClr val="F6D10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82" name="Straight Arrow Connector 1381">
              <a:extLst>
                <a:ext uri="{FF2B5EF4-FFF2-40B4-BE49-F238E27FC236}">
                  <a16:creationId xmlns:a16="http://schemas.microsoft.com/office/drawing/2014/main" id="{BE310098-DCB2-73A7-78BF-968173D31631}"/>
                </a:ext>
              </a:extLst>
            </p:cNvPr>
            <p:cNvCxnSpPr>
              <a:cxnSpLocks/>
            </p:cNvCxnSpPr>
            <p:nvPr/>
          </p:nvCxnSpPr>
          <p:spPr>
            <a:xfrm>
              <a:off x="8399684" y="6086028"/>
              <a:ext cx="1248843" cy="238704"/>
            </a:xfrm>
            <a:prstGeom prst="straightConnector1">
              <a:avLst/>
            </a:prstGeom>
            <a:ln w="9525"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83" name="Straight Arrow Connector 1382">
              <a:extLst>
                <a:ext uri="{FF2B5EF4-FFF2-40B4-BE49-F238E27FC236}">
                  <a16:creationId xmlns:a16="http://schemas.microsoft.com/office/drawing/2014/main" id="{DC9B54FD-586A-66A5-77C8-A8432FDE8170}"/>
                </a:ext>
              </a:extLst>
            </p:cNvPr>
            <p:cNvCxnSpPr>
              <a:cxnSpLocks/>
            </p:cNvCxnSpPr>
            <p:nvPr/>
          </p:nvCxnSpPr>
          <p:spPr>
            <a:xfrm>
              <a:off x="8299182" y="6741013"/>
              <a:ext cx="1229175" cy="499299"/>
            </a:xfrm>
            <a:prstGeom prst="straightConnector1">
              <a:avLst/>
            </a:prstGeom>
            <a:ln w="9525"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42" name="Group 1641">
            <a:extLst>
              <a:ext uri="{FF2B5EF4-FFF2-40B4-BE49-F238E27FC236}">
                <a16:creationId xmlns:a16="http://schemas.microsoft.com/office/drawing/2014/main" id="{B407B376-57A9-D0FC-3CB6-869112052666}"/>
              </a:ext>
            </a:extLst>
          </p:cNvPr>
          <p:cNvGrpSpPr/>
          <p:nvPr/>
        </p:nvGrpSpPr>
        <p:grpSpPr>
          <a:xfrm>
            <a:off x="2241423" y="982959"/>
            <a:ext cx="5486400" cy="5762724"/>
            <a:chOff x="2241423" y="982959"/>
            <a:chExt cx="5486400" cy="5762724"/>
          </a:xfrm>
        </p:grpSpPr>
        <p:pic>
          <p:nvPicPr>
            <p:cNvPr id="1643" name="Picture 1642">
              <a:extLst>
                <a:ext uri="{FF2B5EF4-FFF2-40B4-BE49-F238E27FC236}">
                  <a16:creationId xmlns:a16="http://schemas.microsoft.com/office/drawing/2014/main" id="{614D94E6-E04E-21B1-F183-B4106F2D9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41423" y="6179778"/>
              <a:ext cx="5486400" cy="565905"/>
            </a:xfrm>
            <a:prstGeom prst="rect">
              <a:avLst/>
            </a:prstGeom>
          </p:spPr>
        </p:pic>
        <p:sp>
          <p:nvSpPr>
            <p:cNvPr id="1644" name="TextBox 1643">
              <a:extLst>
                <a:ext uri="{FF2B5EF4-FFF2-40B4-BE49-F238E27FC236}">
                  <a16:creationId xmlns:a16="http://schemas.microsoft.com/office/drawing/2014/main" id="{AF727C7C-C068-D28F-772C-8EF6E62800FE}"/>
                </a:ext>
              </a:extLst>
            </p:cNvPr>
            <p:cNvSpPr txBox="1"/>
            <p:nvPr/>
          </p:nvSpPr>
          <p:spPr>
            <a:xfrm>
              <a:off x="2498754" y="982959"/>
              <a:ext cx="3207929" cy="46166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2400" b="1" dirty="0">
                  <a:latin typeface="Helvetica" pitchFamily="2" charset="0"/>
                </a:rPr>
                <a:t>High-multiplicity jets</a:t>
              </a:r>
            </a:p>
          </p:txBody>
        </p:sp>
      </p:grpSp>
      <p:sp>
        <p:nvSpPr>
          <p:cNvPr id="1646" name="Date Placeholder 1645">
            <a:extLst>
              <a:ext uri="{FF2B5EF4-FFF2-40B4-BE49-F238E27FC236}">
                <a16:creationId xmlns:a16="http://schemas.microsoft.com/office/drawing/2014/main" id="{9D8D25E8-D22A-C69D-C67B-40742A3F2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2D010-82A4-AB48-A8DD-F4A8EAFD7535}" type="datetime1">
              <a:rPr lang="en-US" smtClean="0"/>
              <a:t>9/20/25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57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9A9502-C1F1-D20F-DC70-51D295099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8B9C90-364D-4308-FEC5-5F271ADC0640}"/>
              </a:ext>
            </a:extLst>
          </p:cNvPr>
          <p:cNvSpPr/>
          <p:nvPr/>
        </p:nvSpPr>
        <p:spPr>
          <a:xfrm>
            <a:off x="0" y="-5078"/>
            <a:ext cx="12292314" cy="697953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3A520A1-2748-8E01-A837-BE917B00A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600E-03F8-D64C-8EA9-0490CE9A7D28}" type="datetime1">
              <a:rPr lang="en-US" smtClean="0"/>
              <a:t>9/20/25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5757E-6499-105E-5F22-8FAF1641A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64DD-AFE0-B24E-8A0D-CC9E3EA6FBDB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FCAC3F-7969-EDE7-70F8-1884BDB03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4010" y="0"/>
            <a:ext cx="10561320" cy="68567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59AD0F-5FD3-60CA-8678-78675B8968F4}"/>
              </a:ext>
            </a:extLst>
          </p:cNvPr>
          <p:cNvSpPr txBox="1"/>
          <p:nvPr/>
        </p:nvSpPr>
        <p:spPr>
          <a:xfrm>
            <a:off x="373441" y="1317814"/>
            <a:ext cx="29594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Helvetica" pitchFamily="2" charset="0"/>
              </a:rPr>
              <a:t>Full nominal pp data</a:t>
            </a:r>
          </a:p>
          <a:p>
            <a:pPr algn="l"/>
            <a:r>
              <a:rPr lang="en-US" sz="2400" dirty="0">
                <a:solidFill>
                  <a:schemeClr val="bg1"/>
                </a:solidFill>
                <a:latin typeface="Helvetica" pitchFamily="2" charset="0"/>
              </a:rPr>
              <a:t>from Run 2 (138/fb)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381C67-C5FE-BC89-3855-A3A9DB68B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942" y="4861688"/>
            <a:ext cx="2187836" cy="14002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9B2AD63-6F14-A97D-3569-13501E937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4010" y="1237"/>
            <a:ext cx="10561320" cy="685676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F4A1C7A-784F-1A78-D0F3-98010823CEED}"/>
              </a:ext>
            </a:extLst>
          </p:cNvPr>
          <p:cNvGrpSpPr/>
          <p:nvPr/>
        </p:nvGrpSpPr>
        <p:grpSpPr>
          <a:xfrm>
            <a:off x="7929267" y="459824"/>
            <a:ext cx="4198622" cy="5968375"/>
            <a:chOff x="7929267" y="459824"/>
            <a:chExt cx="4198622" cy="596837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0F7E667-747D-D388-6BDE-8284157A1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9736" y="459824"/>
              <a:ext cx="3474720" cy="3375442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D3E0E4D-09DE-BF03-B30E-A21BF2EB0AF0}"/>
                </a:ext>
              </a:extLst>
            </p:cNvPr>
            <p:cNvCxnSpPr/>
            <p:nvPr/>
          </p:nvCxnSpPr>
          <p:spPr>
            <a:xfrm flipV="1">
              <a:off x="11015015" y="2212540"/>
              <a:ext cx="0" cy="11887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0EF1050-4A43-1495-E258-46F15AA71172}"/>
                </a:ext>
              </a:extLst>
            </p:cNvPr>
            <p:cNvCxnSpPr>
              <a:cxnSpLocks/>
            </p:cNvCxnSpPr>
            <p:nvPr/>
          </p:nvCxnSpPr>
          <p:spPr>
            <a:xfrm>
              <a:off x="11015015" y="2224115"/>
              <a:ext cx="365760" cy="0"/>
            </a:xfrm>
            <a:prstGeom prst="line">
              <a:avLst/>
            </a:prstGeom>
            <a:ln w="1905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518DFE4-A9F0-BE2A-FD77-20041852DA99}"/>
                </a:ext>
              </a:extLst>
            </p:cNvPr>
            <p:cNvSpPr txBox="1"/>
            <p:nvPr/>
          </p:nvSpPr>
          <p:spPr>
            <a:xfrm>
              <a:off x="7929267" y="4119875"/>
              <a:ext cx="41986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bg1"/>
                  </a:solidFill>
                  <a:latin typeface="Helvetica" pitchFamily="2" charset="0"/>
                </a:rPr>
                <a:t>Select top ~2,500 jets in </a:t>
              </a:r>
              <a:r>
                <a:rPr lang="en-US" sz="2400" dirty="0" err="1">
                  <a:solidFill>
                    <a:schemeClr val="bg1"/>
                  </a:solidFill>
                  <a:latin typeface="Helvetica" pitchFamily="2" charset="0"/>
                </a:rPr>
                <a:t>N</a:t>
              </a:r>
              <a:r>
                <a:rPr lang="en-US" sz="2400" baseline="-25000" dirty="0" err="1">
                  <a:solidFill>
                    <a:schemeClr val="bg1"/>
                  </a:solidFill>
                  <a:latin typeface="Helvetica" pitchFamily="2" charset="0"/>
                </a:rPr>
                <a:t>ch</a:t>
              </a:r>
              <a:r>
                <a:rPr lang="en-US" sz="2400" dirty="0">
                  <a:solidFill>
                    <a:schemeClr val="bg1"/>
                  </a:solidFill>
                  <a:latin typeface="Helvetica" pitchFamily="2" charset="0"/>
                </a:rPr>
                <a:t> out of 10</a:t>
              </a:r>
              <a:r>
                <a:rPr lang="en-US" sz="2400" baseline="30000" dirty="0">
                  <a:solidFill>
                    <a:schemeClr val="bg1"/>
                  </a:solidFill>
                  <a:latin typeface="Helvetica" pitchFamily="2" charset="0"/>
                </a:rPr>
                <a:t>8</a:t>
              </a:r>
              <a:r>
                <a:rPr lang="en-US" sz="2400" dirty="0">
                  <a:solidFill>
                    <a:schemeClr val="bg1"/>
                  </a:solidFill>
                  <a:latin typeface="Helvetica" pitchFamily="2" charset="0"/>
                </a:rPr>
                <a:t> jets analyzed</a:t>
              </a:r>
            </a:p>
            <a:p>
              <a:pPr marL="228600" indent="-228600">
                <a:buFont typeface="Arial" panose="020B0604020202020204" pitchFamily="34" charset="0"/>
                <a:buChar char="•"/>
              </a:pPr>
              <a:endParaRPr lang="en-US" sz="2400" dirty="0">
                <a:solidFill>
                  <a:schemeClr val="bg1"/>
                </a:solidFill>
                <a:latin typeface="Helvetica" pitchFamily="2" charset="0"/>
              </a:endParaRPr>
            </a:p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bg1"/>
                  </a:solidFill>
                  <a:effectLst/>
                  <a:latin typeface="Helvetica" pitchFamily="2" charset="0"/>
                </a:rPr>
                <a:t>Analyzing only particles clustered into a jet</a:t>
              </a:r>
            </a:p>
            <a:p>
              <a:endParaRPr lang="en-US" sz="2400" dirty="0">
                <a:solidFill>
                  <a:schemeClr val="bg1"/>
                </a:solidFill>
                <a:latin typeface="Helvetica" pitchFamily="2" charset="0"/>
              </a:endParaRP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03D5F05C-EB92-1F57-5DF4-B2A79AD0E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342" y="5014088"/>
            <a:ext cx="2187836" cy="14002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1ABBD1-8DE2-62CF-B8A8-EAF6C96D4CF0}"/>
              </a:ext>
            </a:extLst>
          </p:cNvPr>
          <p:cNvSpPr txBox="1"/>
          <p:nvPr/>
        </p:nvSpPr>
        <p:spPr>
          <a:xfrm>
            <a:off x="525841" y="1470214"/>
            <a:ext cx="32576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Helvetica" pitchFamily="2" charset="0"/>
              </a:rPr>
              <a:t>Full nominal pp data</a:t>
            </a:r>
          </a:p>
          <a:p>
            <a:pPr algn="l"/>
            <a:r>
              <a:rPr lang="en-US" sz="2400" dirty="0">
                <a:solidFill>
                  <a:schemeClr val="bg1"/>
                </a:solidFill>
                <a:latin typeface="Helvetica" pitchFamily="2" charset="0"/>
              </a:rPr>
              <a:t>from Run 2 (138/fb)</a:t>
            </a:r>
          </a:p>
          <a:p>
            <a:r>
              <a:rPr lang="en-US" sz="2400" dirty="0">
                <a:solidFill>
                  <a:schemeClr val="bg1"/>
                </a:solidFill>
                <a:latin typeface="Helvetica" pitchFamily="2" charset="0"/>
              </a:rPr>
              <a:t>Pileups (~ 40) mitigate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BEAF1-504E-9D3D-37F0-C873B74DD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589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C4B77F3-CB97-EF4C-B0FB-A5BB6FA3C3AF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Rotation to the Jet Frame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9EA48EC-8C43-930F-B8DD-A52182EADAE6}"/>
              </a:ext>
            </a:extLst>
          </p:cNvPr>
          <p:cNvGrpSpPr/>
          <p:nvPr/>
        </p:nvGrpSpPr>
        <p:grpSpPr>
          <a:xfrm>
            <a:off x="278737" y="1034599"/>
            <a:ext cx="5222047" cy="3971512"/>
            <a:chOff x="278737" y="1034599"/>
            <a:chExt cx="5222047" cy="397151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C16BD7C-C9B6-D066-EC80-A65B43DD3A92}"/>
                </a:ext>
              </a:extLst>
            </p:cNvPr>
            <p:cNvGrpSpPr/>
            <p:nvPr/>
          </p:nvGrpSpPr>
          <p:grpSpPr>
            <a:xfrm>
              <a:off x="278737" y="1034599"/>
              <a:ext cx="5222047" cy="3971512"/>
              <a:chOff x="278737" y="1034599"/>
              <a:chExt cx="5222047" cy="3971512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C28871BB-E4A1-72C0-94A5-C9F3F5A567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8737" y="1328546"/>
                <a:ext cx="5222047" cy="3677565"/>
              </a:xfrm>
              <a:prstGeom prst="rect">
                <a:avLst/>
              </a:prstGeom>
            </p:spPr>
          </p:pic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DDD00A-2A0E-8DB9-FC3B-BA35985C9ABD}"/>
                  </a:ext>
                </a:extLst>
              </p:cNvPr>
              <p:cNvSpPr/>
              <p:nvPr/>
            </p:nvSpPr>
            <p:spPr>
              <a:xfrm>
                <a:off x="3014115" y="1397183"/>
                <a:ext cx="824262" cy="20986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4735670C-2B4B-7FC5-1525-469C78DF0B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17717" y="1048437"/>
                <a:ext cx="171841" cy="2446253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B9B3723-4936-94FF-7AFF-078ABFF71B67}"/>
                  </a:ext>
                </a:extLst>
              </p:cNvPr>
              <p:cNvSpPr txBox="1"/>
              <p:nvPr/>
            </p:nvSpPr>
            <p:spPr>
              <a:xfrm>
                <a:off x="3457226" y="1034599"/>
                <a:ext cx="106037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Jet axis 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B6E4CB8-BADC-D70F-39ED-58D8BC41C595}"/>
                </a:ext>
              </a:extLst>
            </p:cNvPr>
            <p:cNvSpPr txBox="1"/>
            <p:nvPr/>
          </p:nvSpPr>
          <p:spPr>
            <a:xfrm>
              <a:off x="3426246" y="3536414"/>
              <a:ext cx="15313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beam axis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A5307D-6EBE-D2C4-0AA1-F2908C79535E}"/>
              </a:ext>
            </a:extLst>
          </p:cNvPr>
          <p:cNvGrpSpPr/>
          <p:nvPr/>
        </p:nvGrpSpPr>
        <p:grpSpPr>
          <a:xfrm>
            <a:off x="5753587" y="526292"/>
            <a:ext cx="5395079" cy="4896761"/>
            <a:chOff x="6650523" y="718947"/>
            <a:chExt cx="5395079" cy="489676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BD05D90-00CB-1A7D-F185-80EF9FFC93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50523" y="718947"/>
              <a:ext cx="5280022" cy="489676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732F70-4D3B-6854-C957-475413BDA8CC}"/>
                </a:ext>
              </a:extLst>
            </p:cNvPr>
            <p:cNvSpPr txBox="1"/>
            <p:nvPr/>
          </p:nvSpPr>
          <p:spPr>
            <a:xfrm rot="5076703">
              <a:off x="7262306" y="4225877"/>
              <a:ext cx="15313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beam axis 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47F3EC5-CBA9-2B5A-3FCE-F0D22938EFF6}"/>
                </a:ext>
              </a:extLst>
            </p:cNvPr>
            <p:cNvCxnSpPr>
              <a:cxnSpLocks/>
            </p:cNvCxnSpPr>
            <p:nvPr/>
          </p:nvCxnSpPr>
          <p:spPr>
            <a:xfrm>
              <a:off x="10985228" y="3494690"/>
              <a:ext cx="0" cy="44183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0C45362-E497-18AA-2349-B6C21C35B224}"/>
                    </a:ext>
                  </a:extLst>
                </p:cNvPr>
                <p:cNvSpPr txBox="1"/>
                <p:nvPr/>
              </p:nvSpPr>
              <p:spPr>
                <a:xfrm>
                  <a:off x="10576788" y="3903883"/>
                  <a:ext cx="1060374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0C45362-E497-18AA-2349-B6C21C35B2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6788" y="3903883"/>
                  <a:ext cx="1060374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C67B9A9-A319-62F4-C261-CE97FAEE5EEB}"/>
                </a:ext>
              </a:extLst>
            </p:cNvPr>
            <p:cNvSpPr txBox="1"/>
            <p:nvPr/>
          </p:nvSpPr>
          <p:spPr>
            <a:xfrm>
              <a:off x="10985228" y="3077382"/>
              <a:ext cx="106037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Jet axis 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8B9EDDC-41AC-AD30-0C82-5A071BF773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41465" y="3494690"/>
              <a:ext cx="3258893" cy="356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974672-0965-D346-81EC-B2A033326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64D4-6399-DF44-A2FC-5F98D93EB21E}" type="datetime1">
              <a:rPr lang="en-US" smtClean="0"/>
              <a:t>9/20/25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B5B5C-625B-D32B-7531-C60B076BB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 descr="A diagram of a diagram of a structure&#10;&#10;Description automatically generated with medium confidence">
            <a:extLst>
              <a:ext uri="{FF2B5EF4-FFF2-40B4-BE49-F238E27FC236}">
                <a16:creationId xmlns:a16="http://schemas.microsoft.com/office/drawing/2014/main" id="{1FF3117D-27C0-AA56-2CBC-B955B83B81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7728" y="163808"/>
            <a:ext cx="3258893" cy="17666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6469709-874B-F1E7-DFB3-60A9D049109F}"/>
                  </a:ext>
                </a:extLst>
              </p:cNvPr>
              <p:cNvSpPr txBox="1"/>
              <p:nvPr/>
            </p:nvSpPr>
            <p:spPr>
              <a:xfrm>
                <a:off x="2267181" y="5521654"/>
                <a:ext cx="75594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Helvetica" pitchFamily="2" charset="0"/>
                    <a:cs typeface="Calibri" panose="020F0502020204030204" pitchFamily="34" charset="0"/>
                  </a:rPr>
                  <a:t>Rotation is done for every jet individually.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sz="2400" dirty="0">
                    <a:latin typeface="Helvetica" pitchFamily="2" charset="0"/>
                    <a:cs typeface="Calibri" panose="020F0502020204030204" pitchFamily="34" charset="0"/>
                  </a:rPr>
                  <a:t> ➜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endParaRPr lang="en-US" sz="2400" b="0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6469709-874B-F1E7-DFB3-60A9D04910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181" y="5521654"/>
                <a:ext cx="7559416" cy="830997"/>
              </a:xfrm>
              <a:prstGeom prst="rect">
                <a:avLst/>
              </a:prstGeom>
              <a:blipFill>
                <a:blip r:embed="rId7"/>
                <a:stretch>
                  <a:fillRect t="-4478" b="-13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E1251AC-7ACC-BD7D-5EC6-AAC7E0CAF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235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F688D-4795-5331-A735-3F8DCD76F2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E4A8700-C4C5-4F60-142D-3A67EEE4F374}"/>
              </a:ext>
            </a:extLst>
          </p:cNvPr>
          <p:cNvSpPr/>
          <p:nvPr/>
        </p:nvSpPr>
        <p:spPr>
          <a:xfrm>
            <a:off x="-154235" y="-137303"/>
            <a:ext cx="12669397" cy="69953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69984A8-2F27-58D3-2BAA-D733A96CDD08}"/>
              </a:ext>
            </a:extLst>
          </p:cNvPr>
          <p:cNvGrpSpPr/>
          <p:nvPr/>
        </p:nvGrpSpPr>
        <p:grpSpPr>
          <a:xfrm>
            <a:off x="-154235" y="706641"/>
            <a:ext cx="5435223" cy="6152606"/>
            <a:chOff x="253903" y="-300879"/>
            <a:chExt cx="5435223" cy="6152606"/>
          </a:xfrm>
        </p:grpSpPr>
        <p:pic>
          <p:nvPicPr>
            <p:cNvPr id="5" name="Picture 4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1E421FCE-79CD-9F9E-03E8-DB41CE204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18" t="1" b="-629"/>
            <a:stretch>
              <a:fillRect/>
            </a:stretch>
          </p:blipFill>
          <p:spPr>
            <a:xfrm>
              <a:off x="253903" y="-300879"/>
              <a:ext cx="5435223" cy="615260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80849AA-106C-CF34-241F-0071E67C7D35}"/>
                </a:ext>
              </a:extLst>
            </p:cNvPr>
            <p:cNvSpPr txBox="1"/>
            <p:nvPr/>
          </p:nvSpPr>
          <p:spPr>
            <a:xfrm>
              <a:off x="1724982" y="5116467"/>
              <a:ext cx="3336246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Baryon chemical potential  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D807A37-F7C3-04F2-F48A-B53A68AA5139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Helvetica" pitchFamily="2" charset="0"/>
              </a:rPr>
              <a:t>Matter in extreme conditions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1827A1-CD0B-EA4C-AF2D-FD67006456D6}"/>
              </a:ext>
            </a:extLst>
          </p:cNvPr>
          <p:cNvSpPr txBox="1"/>
          <p:nvPr/>
        </p:nvSpPr>
        <p:spPr>
          <a:xfrm>
            <a:off x="5144023" y="1136065"/>
            <a:ext cx="6933339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bg1"/>
                </a:solidFill>
                <a:latin typeface="Helvetica" pitchFamily="2" charset="0"/>
              </a:rPr>
              <a:t>QCD predicts a color deconfined matter: </a:t>
            </a:r>
            <a:r>
              <a:rPr lang="en-US" sz="2600" dirty="0">
                <a:solidFill>
                  <a:schemeClr val="accent4">
                    <a:lumMod val="40000"/>
                    <a:lumOff val="60000"/>
                  </a:schemeClr>
                </a:solidFill>
                <a:latin typeface="Helvetica" pitchFamily="2" charset="0"/>
              </a:rPr>
              <a:t>Quark Gluon Plasma, </a:t>
            </a:r>
            <a:r>
              <a:rPr lang="en-US" sz="2600" dirty="0">
                <a:solidFill>
                  <a:schemeClr val="bg1"/>
                </a:solidFill>
                <a:latin typeface="Helvetica" pitchFamily="2" charset="0"/>
              </a:rPr>
              <a:t>at extreme energy densities.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bg1"/>
              </a:solidFill>
              <a:latin typeface="Helvetica" pitchFamily="2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bg1"/>
                </a:solidFill>
                <a:latin typeface="Helvetica" pitchFamily="2" charset="0"/>
              </a:rPr>
              <a:t>Produced in </a:t>
            </a:r>
            <a:r>
              <a:rPr lang="en-US" sz="2600" dirty="0">
                <a:solidFill>
                  <a:schemeClr val="accent4">
                    <a:lumMod val="40000"/>
                    <a:lumOff val="60000"/>
                  </a:schemeClr>
                </a:solidFill>
                <a:latin typeface="Helvetica" pitchFamily="2" charset="0"/>
              </a:rPr>
              <a:t>relativistic heavy-ion collisions</a:t>
            </a:r>
            <a:r>
              <a:rPr lang="en-US" sz="2600" dirty="0">
                <a:solidFill>
                  <a:schemeClr val="bg1"/>
                </a:solidFill>
                <a:latin typeface="Helvetica" pitchFamily="2" charset="0"/>
              </a:rPr>
              <a:t>.</a:t>
            </a:r>
          </a:p>
        </p:txBody>
      </p:sp>
      <p:pic>
        <p:nvPicPr>
          <p:cNvPr id="21" name="Picture 20" descr="A diagram of a diagram of a diagram of a diagram of a diagram of a diagram of a diagram of a diagram of a diagram of a diagram of a diagram of a diagram of a diagram of&#10;&#10;AI-generated content may be incorrect.">
            <a:extLst>
              <a:ext uri="{FF2B5EF4-FFF2-40B4-BE49-F238E27FC236}">
                <a16:creationId xmlns:a16="http://schemas.microsoft.com/office/drawing/2014/main" id="{E59B0DA9-260B-9126-440D-92AFE5C4753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6089"/>
          <a:stretch>
            <a:fillRect/>
          </a:stretch>
        </p:blipFill>
        <p:spPr>
          <a:xfrm>
            <a:off x="5144023" y="3541238"/>
            <a:ext cx="2703891" cy="2438887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5F953A1D-9EA7-050D-6D93-765A0C3F3E28}"/>
              </a:ext>
            </a:extLst>
          </p:cNvPr>
          <p:cNvSpPr txBox="1"/>
          <p:nvPr/>
        </p:nvSpPr>
        <p:spPr>
          <a:xfrm>
            <a:off x="9290534" y="5994472"/>
            <a:ext cx="25629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i="1" dirty="0">
                <a:solidFill>
                  <a:schemeClr val="bg1"/>
                </a:solidFill>
                <a:latin typeface="Helvetica" pitchFamily="2" charset="0"/>
              </a:rPr>
              <a:t>Point-like, too small for partonic </a:t>
            </a:r>
            <a:r>
              <a:rPr lang="en-US" i="1" dirty="0" err="1">
                <a:solidFill>
                  <a:schemeClr val="bg1"/>
                </a:solidFill>
                <a:latin typeface="Helvetica" pitchFamily="2" charset="0"/>
              </a:rPr>
              <a:t>rescattering</a:t>
            </a:r>
            <a:r>
              <a:rPr lang="en-US" i="1" dirty="0">
                <a:solidFill>
                  <a:schemeClr val="bg1"/>
                </a:solidFill>
                <a:latin typeface="Helvetica" pitchFamily="2" charset="0"/>
              </a:rPr>
              <a:t>.</a:t>
            </a:r>
          </a:p>
        </p:txBody>
      </p:sp>
      <p:pic>
        <p:nvPicPr>
          <p:cNvPr id="44" name="Picture 43" descr="A diagram of a diagram of a diagram of a diagram of a diagram of a diagram of a diagram of a diagram of a diagram of a diagram of a diagram of a diagram of a diagram of&#10;&#10;AI-generated content may be incorrect.">
            <a:extLst>
              <a:ext uri="{FF2B5EF4-FFF2-40B4-BE49-F238E27FC236}">
                <a16:creationId xmlns:a16="http://schemas.microsoft.com/office/drawing/2014/main" id="{28E3F934-DBF2-7E42-9295-9478969FE67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4934"/>
          <a:stretch>
            <a:fillRect/>
          </a:stretch>
        </p:blipFill>
        <p:spPr>
          <a:xfrm>
            <a:off x="7642971" y="3498874"/>
            <a:ext cx="916988" cy="2438887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FFC261E5-9D98-6CE3-6960-90CBB94CC7B4}"/>
              </a:ext>
            </a:extLst>
          </p:cNvPr>
          <p:cNvSpPr txBox="1"/>
          <p:nvPr/>
        </p:nvSpPr>
        <p:spPr>
          <a:xfrm>
            <a:off x="8559959" y="4718317"/>
            <a:ext cx="6641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chemeClr val="bg1"/>
                </a:solidFill>
                <a:latin typeface="Helvetica" pitchFamily="2" charset="0"/>
              </a:rPr>
              <a:t>vs.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A75EA1C-33C1-A79B-7CB0-FE5D2413164E}"/>
              </a:ext>
            </a:extLst>
          </p:cNvPr>
          <p:cNvGrpSpPr/>
          <p:nvPr/>
        </p:nvGrpSpPr>
        <p:grpSpPr>
          <a:xfrm>
            <a:off x="9248202" y="3281994"/>
            <a:ext cx="2829160" cy="2505541"/>
            <a:chOff x="9248202" y="3281994"/>
            <a:chExt cx="2829160" cy="2505541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4C3E4631-4592-FAC7-C0AB-9F2621441D7F}"/>
                </a:ext>
              </a:extLst>
            </p:cNvPr>
            <p:cNvGrpSpPr/>
            <p:nvPr/>
          </p:nvGrpSpPr>
          <p:grpSpPr>
            <a:xfrm>
              <a:off x="9619327" y="3281994"/>
              <a:ext cx="2458035" cy="2505541"/>
              <a:chOff x="9357093" y="3380292"/>
              <a:chExt cx="2458035" cy="2505541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45072DDE-A7A0-1531-113B-64B2150057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31807" r="21898"/>
              <a:stretch>
                <a:fillRect/>
              </a:stretch>
            </p:blipFill>
            <p:spPr>
              <a:xfrm>
                <a:off x="9357093" y="3380292"/>
                <a:ext cx="1739876" cy="2505541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0B917BB8-013F-B1B5-1C29-1889E4482A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11807" t="32103" r="79838" b="34321"/>
              <a:stretch>
                <a:fillRect/>
              </a:stretch>
            </p:blipFill>
            <p:spPr>
              <a:xfrm>
                <a:off x="11564267" y="4348426"/>
                <a:ext cx="250861" cy="672161"/>
              </a:xfrm>
              <a:prstGeom prst="rect">
                <a:avLst/>
              </a:prstGeom>
            </p:spPr>
          </p:pic>
        </p:grpSp>
        <p:pic>
          <p:nvPicPr>
            <p:cNvPr id="49" name="Picture 48" descr="baryon.png">
              <a:extLst>
                <a:ext uri="{FF2B5EF4-FFF2-40B4-BE49-F238E27FC236}">
                  <a16:creationId xmlns:a16="http://schemas.microsoft.com/office/drawing/2014/main" id="{266A4D77-65A6-316E-5F2D-4718E3B67EA3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8202" y="4108783"/>
              <a:ext cx="395188" cy="572495"/>
            </a:xfrm>
            <a:prstGeom prst="rect">
              <a:avLst/>
            </a:prstGeom>
          </p:spPr>
        </p:pic>
        <p:pic>
          <p:nvPicPr>
            <p:cNvPr id="50" name="Picture 49" descr="baryon.png">
              <a:extLst>
                <a:ext uri="{FF2B5EF4-FFF2-40B4-BE49-F238E27FC236}">
                  <a16:creationId xmlns:a16="http://schemas.microsoft.com/office/drawing/2014/main" id="{3FB565A1-E30A-1234-EED0-AF33CB16E6C5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51421" y="4311754"/>
              <a:ext cx="395188" cy="572495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EF56EE-E6FE-4EB9-6860-DF10C429A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237D-F0B2-7245-BA0B-E982F3763483}" type="datetime1">
              <a:rPr lang="en-US" smtClean="0"/>
              <a:t>9/20/25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E4AE4A-FEAF-EE39-2C28-6DB11340E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B38D-1D87-6646-BA88-DFF7AAFCD53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2DF70DB-543C-BC1A-545A-3F8D1BC70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126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B4E09B-67F8-A8A3-DFB9-F5439EC56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4854920-61CA-2DF1-77E3-8DD59AE61041}"/>
              </a:ext>
            </a:extLst>
          </p:cNvPr>
          <p:cNvGrpSpPr>
            <a:grpSpLocks noChangeAspect="1"/>
          </p:cNvGrpSpPr>
          <p:nvPr/>
        </p:nvGrpSpPr>
        <p:grpSpPr>
          <a:xfrm>
            <a:off x="840424" y="1047128"/>
            <a:ext cx="4619780" cy="4582919"/>
            <a:chOff x="6760755" y="1104000"/>
            <a:chExt cx="4917866" cy="487862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F1EFEAC-83E4-B5F0-CD6A-A828B44030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60755" y="1104000"/>
              <a:ext cx="4917866" cy="4878627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850E0F6-A6D1-4742-2C47-849CEB7EE526}"/>
                </a:ext>
              </a:extLst>
            </p:cNvPr>
            <p:cNvCxnSpPr>
              <a:cxnSpLocks/>
            </p:cNvCxnSpPr>
            <p:nvPr/>
          </p:nvCxnSpPr>
          <p:spPr>
            <a:xfrm>
              <a:off x="7229136" y="1807285"/>
              <a:ext cx="164592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4D03BB0-9A28-E38E-4898-1AF3D12A156F}"/>
                </a:ext>
              </a:extLst>
            </p:cNvPr>
            <p:cNvSpPr txBox="1"/>
            <p:nvPr/>
          </p:nvSpPr>
          <p:spPr>
            <a:xfrm>
              <a:off x="6845199" y="161798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C00000"/>
                  </a:solidFill>
                  <a:latin typeface="Helvetica" pitchFamily="2" charset="0"/>
                </a:rPr>
                <a:t>70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ECD499-7BBA-B45A-2045-A0EA2DE2B5BF}"/>
                  </a:ext>
                </a:extLst>
              </p:cNvPr>
              <p:cNvSpPr txBox="1"/>
              <p:nvPr/>
            </p:nvSpPr>
            <p:spPr>
              <a:xfrm>
                <a:off x="2267181" y="5521654"/>
                <a:ext cx="75594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Helvetica" pitchFamily="2" charset="0"/>
                    <a:cs typeface="Calibri" panose="020F0502020204030204" pitchFamily="34" charset="0"/>
                  </a:rPr>
                  <a:t>Rotation is done for every jet individually.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sz="2400" dirty="0">
                    <a:latin typeface="Helvetica" pitchFamily="2" charset="0"/>
                    <a:cs typeface="Calibri" panose="020F0502020204030204" pitchFamily="34" charset="0"/>
                  </a:rPr>
                  <a:t> ➜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endParaRPr lang="en-US" sz="2400" b="0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ECD499-7BBA-B45A-2045-A0EA2DE2B5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181" y="5521654"/>
                <a:ext cx="7559416" cy="830997"/>
              </a:xfrm>
              <a:prstGeom prst="rect">
                <a:avLst/>
              </a:prstGeom>
              <a:blipFill>
                <a:blip r:embed="rId4"/>
                <a:stretch>
                  <a:fillRect t="-4478" b="-13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DB4475F-4EDF-908C-EAB6-9E80406D255D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Rotation to the Jet Frame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23B05CB-247D-D148-9ACD-8E5F8B56356F}"/>
              </a:ext>
            </a:extLst>
          </p:cNvPr>
          <p:cNvGrpSpPr/>
          <p:nvPr/>
        </p:nvGrpSpPr>
        <p:grpSpPr>
          <a:xfrm>
            <a:off x="5753587" y="526292"/>
            <a:ext cx="5395079" cy="4896761"/>
            <a:chOff x="6650523" y="718947"/>
            <a:chExt cx="5395079" cy="489676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72A27A0-8C00-33D9-0774-05712D30B6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50523" y="718947"/>
              <a:ext cx="5280022" cy="489676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EDF9558-D136-54D1-E635-C72F849B95E2}"/>
                </a:ext>
              </a:extLst>
            </p:cNvPr>
            <p:cNvSpPr txBox="1"/>
            <p:nvPr/>
          </p:nvSpPr>
          <p:spPr>
            <a:xfrm rot="5076703">
              <a:off x="7262306" y="4225877"/>
              <a:ext cx="15313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beam axis 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3675E10-3F3B-7B42-0895-AC66DEF9A369}"/>
                </a:ext>
              </a:extLst>
            </p:cNvPr>
            <p:cNvCxnSpPr>
              <a:cxnSpLocks/>
            </p:cNvCxnSpPr>
            <p:nvPr/>
          </p:nvCxnSpPr>
          <p:spPr>
            <a:xfrm>
              <a:off x="10985228" y="3494690"/>
              <a:ext cx="0" cy="44183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8794AB5-A846-87EA-3DB9-81AB371D93AF}"/>
                    </a:ext>
                  </a:extLst>
                </p:cNvPr>
                <p:cNvSpPr txBox="1"/>
                <p:nvPr/>
              </p:nvSpPr>
              <p:spPr>
                <a:xfrm>
                  <a:off x="10576788" y="3903883"/>
                  <a:ext cx="1060374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8794AB5-A846-87EA-3DB9-81AB371D93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6788" y="3903883"/>
                  <a:ext cx="1060374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EFA3A0-F91E-E4FB-3989-AE3612691468}"/>
                </a:ext>
              </a:extLst>
            </p:cNvPr>
            <p:cNvSpPr txBox="1"/>
            <p:nvPr/>
          </p:nvSpPr>
          <p:spPr>
            <a:xfrm>
              <a:off x="10985228" y="3077382"/>
              <a:ext cx="106037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Jet axis 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0809367-4548-2D78-C58B-3901E11543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41465" y="3494690"/>
              <a:ext cx="3258893" cy="356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D7DAE5-488C-F5C8-7CA3-B71F07162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2FFB-E6AC-B745-AAFA-247995DAA945}" type="datetime1">
              <a:rPr lang="en-US" smtClean="0"/>
              <a:t>9/20/25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BA390F-31EE-5F80-23AF-355239BE7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20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B7625E8-C4D9-7BD8-B3E0-8D701E62C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  <p:pic>
        <p:nvPicPr>
          <p:cNvPr id="16" name="Picture 15" descr="A diagram of a diagram of a structure&#10;&#10;Description automatically generated with medium confidence">
            <a:extLst>
              <a:ext uri="{FF2B5EF4-FFF2-40B4-BE49-F238E27FC236}">
                <a16:creationId xmlns:a16="http://schemas.microsoft.com/office/drawing/2014/main" id="{21DCA826-D55C-9700-253D-05AA21035A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37728" y="163808"/>
            <a:ext cx="3258893" cy="176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1994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6A6740-91DD-C744-E234-9BC7EC7D2A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C9BF7C2-FF8C-A82C-ED9A-0C9290CD03F4}"/>
                  </a:ext>
                </a:extLst>
              </p:cNvPr>
              <p:cNvSpPr txBox="1"/>
              <p:nvPr/>
            </p:nvSpPr>
            <p:spPr>
              <a:xfrm>
                <a:off x="278737" y="212260"/>
                <a:ext cx="901179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  <a:cs typeface="Calibri" panose="020F0502020204030204" pitchFamily="34" charset="0"/>
                  </a:rPr>
                  <a:t>Elliptic flow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sz="4000" dirty="0">
                  <a:solidFill>
                    <a:srgbClr val="0070C0"/>
                  </a:solidFill>
                  <a:latin typeface="Helvetica" pitchFamily="2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C9BF7C2-FF8C-A82C-ED9A-0C9290CD0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37" y="212260"/>
                <a:ext cx="9011797" cy="707886"/>
              </a:xfrm>
              <a:prstGeom prst="rect">
                <a:avLst/>
              </a:prstGeom>
              <a:blipFill>
                <a:blip r:embed="rId3"/>
                <a:stretch>
                  <a:fillRect l="-2535" t="-14035" b="-35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D478A1-4FC2-57EE-800B-615813500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D35A-03A1-9640-BF4A-16016EEF5D0D}" type="datetime1">
              <a:rPr lang="en-US" smtClean="0"/>
              <a:t>9/21/25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676254-56BA-DB02-A882-798E35F60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490B73C-E951-C2AF-6062-01259AA1A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8D5C1DD-D900-1528-B0EA-8951B27BCBA3}"/>
              </a:ext>
            </a:extLst>
          </p:cNvPr>
          <p:cNvGrpSpPr/>
          <p:nvPr/>
        </p:nvGrpSpPr>
        <p:grpSpPr>
          <a:xfrm>
            <a:off x="329609" y="1229221"/>
            <a:ext cx="5766390" cy="4399557"/>
            <a:chOff x="102618" y="1144502"/>
            <a:chExt cx="5766390" cy="4399557"/>
          </a:xfrm>
        </p:grpSpPr>
        <p:pic>
          <p:nvPicPr>
            <p:cNvPr id="5" name="Picture 4" descr="A graph of data and a graph of data&#10;&#10;Description automatically generated with medium confidence">
              <a:extLst>
                <a:ext uri="{FF2B5EF4-FFF2-40B4-BE49-F238E27FC236}">
                  <a16:creationId xmlns:a16="http://schemas.microsoft.com/office/drawing/2014/main" id="{5922B7B7-8BFE-1A34-BC40-9639FF5B74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51297"/>
            <a:stretch>
              <a:fillRect/>
            </a:stretch>
          </p:blipFill>
          <p:spPr>
            <a:xfrm>
              <a:off x="102618" y="1144502"/>
              <a:ext cx="5766390" cy="3817446"/>
            </a:xfrm>
            <a:prstGeom prst="rect">
              <a:avLst/>
            </a:prstGeom>
          </p:spPr>
        </p:pic>
        <p:pic>
          <p:nvPicPr>
            <p:cNvPr id="14" name="Picture 13" descr="A graph of data and a graph of data&#10;&#10;Description automatically generated with medium confidence">
              <a:extLst>
                <a:ext uri="{FF2B5EF4-FFF2-40B4-BE49-F238E27FC236}">
                  <a16:creationId xmlns:a16="http://schemas.microsoft.com/office/drawing/2014/main" id="{A18C1D2F-7CBA-17FD-AC7D-91466AB04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89031" b="757"/>
            <a:stretch>
              <a:fillRect/>
            </a:stretch>
          </p:blipFill>
          <p:spPr>
            <a:xfrm>
              <a:off x="102618" y="4743588"/>
              <a:ext cx="5766390" cy="800471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10EF37D-3049-7F13-4A8F-F3005B2F6904}"/>
              </a:ext>
            </a:extLst>
          </p:cNvPr>
          <p:cNvSpPr txBox="1"/>
          <p:nvPr/>
        </p:nvSpPr>
        <p:spPr>
          <a:xfrm>
            <a:off x="6095999" y="2394550"/>
            <a:ext cx="5553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Enhanced elliptic anisotropies at high multiplicities. </a:t>
            </a:r>
          </a:p>
          <a:p>
            <a:pPr algn="just"/>
            <a:endParaRPr lang="en-US" sz="2400" dirty="0">
              <a:latin typeface="Helvetica" pitchFamily="2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Helvetica" pitchFamily="2" charset="0"/>
              </a:rPr>
              <a:t>Onset of collectivity?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9A7806-E85F-B1C0-F35F-9F5E10ACBCF8}"/>
              </a:ext>
            </a:extLst>
          </p:cNvPr>
          <p:cNvSpPr/>
          <p:nvPr/>
        </p:nvSpPr>
        <p:spPr>
          <a:xfrm>
            <a:off x="3837766" y="5469018"/>
            <a:ext cx="2117510" cy="319520"/>
          </a:xfrm>
          <a:prstGeom prst="rect">
            <a:avLst/>
          </a:prstGeom>
        </p:spPr>
        <p:txBody>
          <a:bodyPr wrap="square" lIns="91387" tIns="45693" rIns="91387" bIns="45693">
            <a:spAutoFit/>
          </a:bodyPr>
          <a:lstStyle/>
          <a:p>
            <a:pPr algn="r">
              <a:lnSpc>
                <a:spcPct val="110000"/>
              </a:lnSpc>
            </a:pPr>
            <a:r>
              <a:rPr lang="hu-HU" sz="1400" baseline="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PRL 133 (2024) 142301</a:t>
            </a:r>
          </a:p>
        </p:txBody>
      </p:sp>
    </p:spTree>
    <p:extLst>
      <p:ext uri="{BB962C8B-B14F-4D97-AF65-F5344CB8AC3E}">
        <p14:creationId xmlns:p14="http://schemas.microsoft.com/office/powerpoint/2010/main" val="19283063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15EAD0-4A21-8D79-2818-767D347CC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F0A3290-5343-5141-E08B-0F3D2A293321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Recent theoretical developments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ED5F0E0-AFD8-EFF1-DF7E-A1E34DCAC4A9}"/>
              </a:ext>
            </a:extLst>
          </p:cNvPr>
          <p:cNvGrpSpPr>
            <a:grpSpLocks noChangeAspect="1"/>
          </p:cNvGrpSpPr>
          <p:nvPr/>
        </p:nvGrpSpPr>
        <p:grpSpPr>
          <a:xfrm>
            <a:off x="278737" y="924500"/>
            <a:ext cx="4612686" cy="5083315"/>
            <a:chOff x="1" y="1572210"/>
            <a:chExt cx="3466767" cy="382047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06972BC-DC5D-726F-0A56-BD0A4E7728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46310"/>
            <a:stretch>
              <a:fillRect/>
            </a:stretch>
          </p:blipFill>
          <p:spPr>
            <a:xfrm>
              <a:off x="1" y="1735089"/>
              <a:ext cx="3466767" cy="36576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476F47E-0CA5-5D8B-259B-4AE928C2410C}"/>
                </a:ext>
              </a:extLst>
            </p:cNvPr>
            <p:cNvSpPr txBox="1"/>
            <p:nvPr/>
          </p:nvSpPr>
          <p:spPr>
            <a:xfrm>
              <a:off x="976993" y="1572210"/>
              <a:ext cx="2489775" cy="2313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W. Zhao et. al.,arXiv:2401.13137</a:t>
              </a:r>
            </a:p>
          </p:txBody>
        </p:sp>
      </p:grp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1260EBD5-8754-9F37-4032-CAB44ABAB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156FC-1519-9C49-BAAB-6E1EA84EECF8}" type="datetime1">
              <a:rPr lang="en-US" smtClean="0"/>
              <a:t>9/20/25</a:t>
            </a:fld>
            <a:endParaRPr lang="en-US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2196DF75-6D45-9AB9-3D19-62F58364A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7D19731-20F3-8DC5-C28D-9D9903DC52AF}"/>
                  </a:ext>
                </a:extLst>
              </p:cNvPr>
              <p:cNvSpPr txBox="1"/>
              <p:nvPr/>
            </p:nvSpPr>
            <p:spPr>
              <a:xfrm>
                <a:off x="5352543" y="1730033"/>
                <a:ext cx="6255878" cy="3816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2563" indent="-182563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0000"/>
                    </a:solidFill>
                    <a:effectLst/>
                    <a:latin typeface="Helvetica" pitchFamily="2" charset="0"/>
                  </a:rPr>
                  <a:t>PYTHIA8 </a:t>
                </a:r>
                <a:r>
                  <a:rPr lang="en-US" sz="2400" dirty="0" err="1">
                    <a:solidFill>
                      <a:srgbClr val="000000"/>
                    </a:solidFill>
                    <a:effectLst/>
                    <a:latin typeface="Helvetica" pitchFamily="2" charset="0"/>
                  </a:rPr>
                  <a:t>parton</a:t>
                </a:r>
                <a:r>
                  <a:rPr lang="en-US" sz="2400" dirty="0">
                    <a:solidFill>
                      <a:srgbClr val="000000"/>
                    </a:solidFill>
                    <a:effectLst/>
                    <a:latin typeface="Helvetica" pitchFamily="2" charset="0"/>
                  </a:rPr>
                  <a:t> shower + transport model</a:t>
                </a:r>
              </a:p>
              <a:p>
                <a:pPr marL="182563" indent="-182563" algn="just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pPr marL="182563" indent="-182563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Helvetica" pitchFamily="2" charset="0"/>
                  </a:rPr>
                  <a:t>Enhanced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400" dirty="0">
                    <a:latin typeface="Helvetica" pitchFamily="2" charset="0"/>
                  </a:rPr>
                  <a:t> observed from partonic and hadronic </a:t>
                </a:r>
                <a:r>
                  <a:rPr lang="en-US" sz="2400" dirty="0" err="1">
                    <a:latin typeface="Helvetica" pitchFamily="2" charset="0"/>
                  </a:rPr>
                  <a:t>rescatterings</a:t>
                </a:r>
                <a:r>
                  <a:rPr lang="en-US" sz="2400" dirty="0">
                    <a:latin typeface="Helvetica" pitchFamily="2" charset="0"/>
                  </a:rPr>
                  <a:t>.</a:t>
                </a:r>
              </a:p>
              <a:p>
                <a:pPr marL="182563" indent="-182563" algn="just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000000"/>
                  </a:solidFill>
                  <a:effectLst/>
                  <a:latin typeface="Helvetica" pitchFamily="2" charset="0"/>
                </a:endParaRPr>
              </a:p>
              <a:p>
                <a:pPr marL="176213" indent="-176213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C00000"/>
                    </a:solidFill>
                    <a:latin typeface="Helvetica" pitchFamily="2" charset="0"/>
                  </a:rPr>
                  <a:t>Is the enhanced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i="1" baseline="-25000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400" dirty="0">
                    <a:solidFill>
                      <a:srgbClr val="C00000"/>
                    </a:solidFill>
                    <a:latin typeface="Helvetica" pitchFamily="2" charset="0"/>
                  </a:rPr>
                  <a:t> w/ FSI related to the “initial jet geometry”?</a:t>
                </a:r>
              </a:p>
              <a:p>
                <a:pPr marL="176213" indent="-176213" algn="just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C00000"/>
                  </a:solidFill>
                  <a:latin typeface="Helvetica" pitchFamily="2" charset="0"/>
                </a:endParaRPr>
              </a:p>
              <a:p>
                <a:pPr marL="176213" indent="-176213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C00000"/>
                    </a:solidFill>
                    <a:latin typeface="Helvetica" pitchFamily="2" charset="0"/>
                  </a:rPr>
                  <a:t>What is the initial state of a jet?</a:t>
                </a: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C0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7D19731-20F3-8DC5-C28D-9D9903DC52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2543" y="1730033"/>
                <a:ext cx="6255878" cy="3816429"/>
              </a:xfrm>
              <a:prstGeom prst="rect">
                <a:avLst/>
              </a:prstGeom>
              <a:blipFill>
                <a:blip r:embed="rId4"/>
                <a:stretch>
                  <a:fillRect l="-1420" t="-1329" r="-1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488421-2724-E253-943A-5C98B8A42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18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B468C-F1A1-9A27-2E74-BF4ABE4A6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F2900C1-7476-A5E0-382F-08029E68CDE9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Initial stages of a jet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83674F7D-5061-FB82-E530-5595A94C0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64C0-512C-A248-A21A-C0247C197E2A}" type="datetime1">
              <a:rPr lang="en-US" smtClean="0"/>
              <a:t>9/22/25</a:t>
            </a:fld>
            <a:endParaRPr lang="en-US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3465BFF3-5B95-55C7-EC84-6312E9C8C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CE24E2B-BAB7-F267-E14D-B0AC1BF676D7}"/>
              </a:ext>
            </a:extLst>
          </p:cNvPr>
          <p:cNvGrpSpPr/>
          <p:nvPr/>
        </p:nvGrpSpPr>
        <p:grpSpPr>
          <a:xfrm>
            <a:off x="278737" y="909252"/>
            <a:ext cx="5906411" cy="4536617"/>
            <a:chOff x="304414" y="807623"/>
            <a:chExt cx="5906411" cy="453661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370BA5A-5994-CB96-6A17-ED246E74E417}"/>
                </a:ext>
              </a:extLst>
            </p:cNvPr>
            <p:cNvSpPr txBox="1"/>
            <p:nvPr/>
          </p:nvSpPr>
          <p:spPr>
            <a:xfrm>
              <a:off x="3726886" y="1254280"/>
              <a:ext cx="9659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Helvetica" pitchFamily="2" charset="0"/>
                </a:rPr>
                <a:t>MUSIC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E5462EB-9FE9-98CD-F17C-30CEC9C65A2E}"/>
                </a:ext>
              </a:extLst>
            </p:cNvPr>
            <p:cNvGrpSpPr/>
            <p:nvPr/>
          </p:nvGrpSpPr>
          <p:grpSpPr>
            <a:xfrm>
              <a:off x="304414" y="807623"/>
              <a:ext cx="5906411" cy="4536617"/>
              <a:chOff x="870789" y="564154"/>
              <a:chExt cx="5906411" cy="4536617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845F2746-E854-826C-F1C1-BAF7CEDC90B6}"/>
                      </a:ext>
                    </a:extLst>
                  </p:cNvPr>
                  <p:cNvSpPr txBox="1"/>
                  <p:nvPr/>
                </p:nvSpPr>
                <p:spPr>
                  <a:xfrm>
                    <a:off x="1504698" y="3809520"/>
                    <a:ext cx="3289627" cy="129125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400" dirty="0">
                        <a:latin typeface="Helvetica" pitchFamily="2" charset="0"/>
                        <a:cs typeface="Calibri" panose="020F0502020204030204" pitchFamily="34" charset="0"/>
                      </a:rPr>
                      <a:t>transverse to jet axis</a:t>
                    </a:r>
                  </a:p>
                  <a:p>
                    <a:pPr algn="ctr"/>
                    <a:endParaRPr lang="en-US" sz="2400" dirty="0">
                      <a:latin typeface="Helvetica" pitchFamily="2" charset="0"/>
                      <a:cs typeface="Calibri" panose="020F0502020204030204" pitchFamily="34" charset="0"/>
                    </a:endParaRPr>
                  </a:p>
                  <a:p>
                    <a:pPr algn="ctr"/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ch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</m:oMath>
                    </a14:m>
                    <a:r>
                      <a:rPr lang="en-US" sz="2400" dirty="0">
                        <a:latin typeface="Helvetica" pitchFamily="2" charset="0"/>
                      </a:rPr>
                      <a:t>&gt;100</a:t>
                    </a:r>
                    <a:endParaRPr lang="en-US" sz="2400" dirty="0">
                      <a:latin typeface="Helvetica" pitchFamily="2" charset="0"/>
                      <a:cs typeface="Calibri" panose="020F0502020204030204" pitchFamily="34" charset="0"/>
                    </a:endParaRPr>
                  </a:p>
                </p:txBody>
              </p:sp>
            </mc:Choice>
            <mc:Fallback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845F2746-E854-826C-F1C1-BAF7CEDC90B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04698" y="3809520"/>
                    <a:ext cx="3289627" cy="1291251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t="-3922" b="-980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9566719-3D93-D082-BC3B-75A3ABE8904F}"/>
                  </a:ext>
                </a:extLst>
              </p:cNvPr>
              <p:cNvSpPr txBox="1"/>
              <p:nvPr/>
            </p:nvSpPr>
            <p:spPr>
              <a:xfrm>
                <a:off x="870789" y="564154"/>
                <a:ext cx="59064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Helvetica" pitchFamily="2" charset="0"/>
                  </a:rPr>
                  <a:t>Space-time evolution of </a:t>
                </a:r>
                <a:r>
                  <a:rPr lang="en-US" sz="2400" dirty="0" err="1">
                    <a:latin typeface="Helvetica" pitchFamily="2" charset="0"/>
                  </a:rPr>
                  <a:t>parton</a:t>
                </a:r>
                <a:r>
                  <a:rPr lang="en-US" sz="2400" dirty="0">
                    <a:latin typeface="Helvetica" pitchFamily="2" charset="0"/>
                  </a:rPr>
                  <a:t> showers </a:t>
                </a:r>
              </a:p>
            </p:txBody>
          </p:sp>
        </p:grp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6CD8E09E-9777-88B0-208F-824BC5CF6539}"/>
              </a:ext>
            </a:extLst>
          </p:cNvPr>
          <p:cNvSpPr/>
          <p:nvPr/>
        </p:nvSpPr>
        <p:spPr>
          <a:xfrm rot="1583974">
            <a:off x="7298278" y="1723769"/>
            <a:ext cx="830594" cy="14238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87B5E6C-64C2-DE8F-11DD-01CE9B23069E}"/>
              </a:ext>
            </a:extLst>
          </p:cNvPr>
          <p:cNvSpPr txBox="1"/>
          <p:nvPr/>
        </p:nvSpPr>
        <p:spPr>
          <a:xfrm>
            <a:off x="7741548" y="1355909"/>
            <a:ext cx="965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Helvetica" pitchFamily="2" charset="0"/>
              </a:rPr>
              <a:t>PYTHIA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AADE61-1FC0-E58E-4D6E-A8B9A942E7AD}"/>
              </a:ext>
            </a:extLst>
          </p:cNvPr>
          <p:cNvGrpSpPr>
            <a:grpSpLocks noChangeAspect="1"/>
          </p:cNvGrpSpPr>
          <p:nvPr/>
        </p:nvGrpSpPr>
        <p:grpSpPr>
          <a:xfrm>
            <a:off x="5221372" y="1355909"/>
            <a:ext cx="6460337" cy="2605249"/>
            <a:chOff x="6342650" y="3863949"/>
            <a:chExt cx="5305914" cy="213970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C6B9A81-159D-E088-C0F4-6A43CE49490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45044" y="3863949"/>
              <a:ext cx="5303520" cy="2139707"/>
              <a:chOff x="923830" y="4527580"/>
              <a:chExt cx="4759545" cy="192024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44E39A2-A660-3DB7-F636-5102324D72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3830" y="4527580"/>
                <a:ext cx="3840480" cy="1920240"/>
              </a:xfrm>
              <a:prstGeom prst="rect">
                <a:avLst/>
              </a:prstGeom>
            </p:spPr>
          </p:pic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3C44EEC2-D733-F00B-D960-DFE70A799066}"/>
                  </a:ext>
                </a:extLst>
              </p:cNvPr>
              <p:cNvGrpSpPr/>
              <p:nvPr/>
            </p:nvGrpSpPr>
            <p:grpSpPr>
              <a:xfrm>
                <a:off x="2680763" y="4672511"/>
                <a:ext cx="3002612" cy="1691640"/>
                <a:chOff x="2680763" y="4672511"/>
                <a:chExt cx="3002612" cy="1691640"/>
              </a:xfrm>
            </p:grpSpPr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C1AC372A-186F-27BA-8DEC-4C16D1B008D6}"/>
                    </a:ext>
                  </a:extLst>
                </p:cNvPr>
                <p:cNvCxnSpPr/>
                <p:nvPr/>
              </p:nvCxnSpPr>
              <p:spPr>
                <a:xfrm>
                  <a:off x="2680763" y="5524900"/>
                  <a:ext cx="2743200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prstDash val="lg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9773F444-CDE6-0D7A-6A62-F0C3BE08F569}"/>
                    </a:ext>
                  </a:extLst>
                </p:cNvPr>
                <p:cNvSpPr txBox="1"/>
                <p:nvPr/>
              </p:nvSpPr>
              <p:spPr>
                <a:xfrm>
                  <a:off x="4750700" y="5129253"/>
                  <a:ext cx="93267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800" dirty="0">
                      <a:latin typeface="Helvetica" pitchFamily="2" charset="0"/>
                    </a:rPr>
                    <a:t>jet axis</a:t>
                  </a:r>
                  <a:endParaRPr lang="en-US" dirty="0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3834BC55-DF28-4027-15E0-B5F08B4E4A4C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flipV="1">
                  <a:off x="2680763" y="4684543"/>
                  <a:ext cx="914400" cy="824934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D4E5B296-6E10-0778-B149-C05148CA81B1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>
                  <a:off x="2700813" y="5534778"/>
                  <a:ext cx="914400" cy="824934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660201F8-CA1C-39BC-0F72-5334316D4B54}"/>
                    </a:ext>
                  </a:extLst>
                </p:cNvPr>
                <p:cNvSpPr/>
                <p:nvPr/>
              </p:nvSpPr>
              <p:spPr>
                <a:xfrm>
                  <a:off x="3555053" y="4672511"/>
                  <a:ext cx="186766" cy="1691640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A41BA9A-50EE-B616-0DFD-5EB0875BC0B3}"/>
                </a:ext>
              </a:extLst>
            </p:cNvPr>
            <p:cNvSpPr/>
            <p:nvPr/>
          </p:nvSpPr>
          <p:spPr>
            <a:xfrm>
              <a:off x="6413311" y="4777730"/>
              <a:ext cx="162014" cy="395048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E2B29AAB-A642-72E2-B19B-1D81B8CDC7AB}"/>
                    </a:ext>
                  </a:extLst>
                </p:cNvPr>
                <p:cNvSpPr txBox="1"/>
                <p:nvPr/>
              </p:nvSpPr>
              <p:spPr>
                <a:xfrm rot="16200000">
                  <a:off x="6209142" y="4884291"/>
                  <a:ext cx="570352" cy="3033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[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E2B29AAB-A642-72E2-B19B-1D81B8CDC7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209142" y="4884291"/>
                  <a:ext cx="570352" cy="303335"/>
                </a:xfrm>
                <a:prstGeom prst="rect">
                  <a:avLst/>
                </a:prstGeom>
                <a:blipFill>
                  <a:blip r:embed="rId5"/>
                  <a:stretch>
                    <a:fillRect t="-30909" r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91040B0-9A62-5170-73B8-E11A3D730E09}"/>
                </a:ext>
              </a:extLst>
            </p:cNvPr>
            <p:cNvSpPr/>
            <p:nvPr/>
          </p:nvSpPr>
          <p:spPr>
            <a:xfrm rot="5400000">
              <a:off x="8460941" y="5646237"/>
              <a:ext cx="162014" cy="395048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4487450F-B30F-46D5-6074-CE3CA23BF133}"/>
                    </a:ext>
                  </a:extLst>
                </p:cNvPr>
                <p:cNvSpPr txBox="1"/>
                <p:nvPr/>
              </p:nvSpPr>
              <p:spPr>
                <a:xfrm>
                  <a:off x="8199575" y="5698901"/>
                  <a:ext cx="570352" cy="3033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[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4487450F-B30F-46D5-6074-CE3CA23BF1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9575" y="5698901"/>
                  <a:ext cx="570352" cy="303335"/>
                </a:xfrm>
                <a:prstGeom prst="rect">
                  <a:avLst/>
                </a:prstGeom>
                <a:blipFill>
                  <a:blip r:embed="rId6"/>
                  <a:stretch>
                    <a:fillRect r="-28571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4" name="Footer Placeholder 53">
            <a:extLst>
              <a:ext uri="{FF2B5EF4-FFF2-40B4-BE49-F238E27FC236}">
                <a16:creationId xmlns:a16="http://schemas.microsoft.com/office/drawing/2014/main" id="{E9C31100-F3BB-EEFA-20A9-4AF39E285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56A5E48-8D3B-2A16-35DD-232D3A7F1177}"/>
              </a:ext>
            </a:extLst>
          </p:cNvPr>
          <p:cNvGrpSpPr/>
          <p:nvPr/>
        </p:nvGrpSpPr>
        <p:grpSpPr>
          <a:xfrm>
            <a:off x="1089980" y="1340393"/>
            <a:ext cx="2846667" cy="2685891"/>
            <a:chOff x="6248662" y="1355909"/>
            <a:chExt cx="2458801" cy="238876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3780535-CF46-8718-FEC3-6C326A13C18F}"/>
                </a:ext>
              </a:extLst>
            </p:cNvPr>
            <p:cNvSpPr/>
            <p:nvPr/>
          </p:nvSpPr>
          <p:spPr>
            <a:xfrm rot="1583974">
              <a:off x="7298278" y="1723769"/>
              <a:ext cx="830594" cy="142384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7" name="Google Shape;60;p14">
              <a:extLst>
                <a:ext uri="{FF2B5EF4-FFF2-40B4-BE49-F238E27FC236}">
                  <a16:creationId xmlns:a16="http://schemas.microsoft.com/office/drawing/2014/main" id="{B698C078-BF41-5743-AC80-4088FA39B097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331634" y="1384186"/>
              <a:ext cx="2303416" cy="23034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9DC7D5B-07C0-39BA-BF86-3EC826DABAC7}"/>
                </a:ext>
              </a:extLst>
            </p:cNvPr>
            <p:cNvSpPr txBox="1"/>
            <p:nvPr/>
          </p:nvSpPr>
          <p:spPr>
            <a:xfrm>
              <a:off x="7741548" y="1355909"/>
              <a:ext cx="965915" cy="301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Helvetica" pitchFamily="2" charset="0"/>
                </a:rPr>
                <a:t>PYTHIA8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D3CF3B4-02F4-8316-8D02-F1AAF3AC9436}"/>
                </a:ext>
              </a:extLst>
            </p:cNvPr>
            <p:cNvSpPr/>
            <p:nvPr/>
          </p:nvSpPr>
          <p:spPr>
            <a:xfrm>
              <a:off x="6331634" y="2417248"/>
              <a:ext cx="82563" cy="312422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DDAE4E72-F4A2-827B-8CBA-C104039F921F}"/>
                </a:ext>
              </a:extLst>
            </p:cNvPr>
            <p:cNvSpPr/>
            <p:nvPr/>
          </p:nvSpPr>
          <p:spPr>
            <a:xfrm rot="5400000">
              <a:off x="7459425" y="3425378"/>
              <a:ext cx="82563" cy="312422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2B891052-3FC4-4C62-3871-4B65AF95EFBA}"/>
                    </a:ext>
                  </a:extLst>
                </p:cNvPr>
                <p:cNvSpPr txBox="1"/>
                <p:nvPr/>
              </p:nvSpPr>
              <p:spPr>
                <a:xfrm rot="16200000">
                  <a:off x="6122991" y="2390242"/>
                  <a:ext cx="570352" cy="3190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[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2B891052-3FC4-4C62-3871-4B65AF95EF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122991" y="2390242"/>
                  <a:ext cx="570352" cy="319009"/>
                </a:xfrm>
                <a:prstGeom prst="rect">
                  <a:avLst/>
                </a:prstGeom>
                <a:blipFill>
                  <a:blip r:embed="rId8"/>
                  <a:stretch>
                    <a:fillRect t="-38462" r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6CA27369-DFA4-214F-F161-4501006C2609}"/>
                    </a:ext>
                  </a:extLst>
                </p:cNvPr>
                <p:cNvSpPr txBox="1"/>
                <p:nvPr/>
              </p:nvSpPr>
              <p:spPr>
                <a:xfrm>
                  <a:off x="7171196" y="3416198"/>
                  <a:ext cx="570352" cy="3284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[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6CA27369-DFA4-214F-F161-4501006C26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1196" y="3416198"/>
                  <a:ext cx="570352" cy="328475"/>
                </a:xfrm>
                <a:prstGeom prst="rect">
                  <a:avLst/>
                </a:prstGeom>
                <a:blipFill>
                  <a:blip r:embed="rId9"/>
                  <a:stretch>
                    <a:fillRect r="-35849" b="-172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1F0EF629-43DB-11AF-3955-E62D2FB1937C}"/>
              </a:ext>
            </a:extLst>
          </p:cNvPr>
          <p:cNvSpPr txBox="1"/>
          <p:nvPr/>
        </p:nvSpPr>
        <p:spPr>
          <a:xfrm>
            <a:off x="9465956" y="1377201"/>
            <a:ext cx="1118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Helvetica" pitchFamily="2" charset="0"/>
              </a:rPr>
              <a:t>PYTHIA8</a:t>
            </a:r>
          </a:p>
        </p:txBody>
      </p:sp>
    </p:spTree>
    <p:extLst>
      <p:ext uri="{BB962C8B-B14F-4D97-AF65-F5344CB8AC3E}">
        <p14:creationId xmlns:p14="http://schemas.microsoft.com/office/powerpoint/2010/main" val="4863354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504D9-F5C5-85A9-3231-B06C16BCF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6B36F46-38E8-EA0E-1465-BA1E3090D675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Initial stages of a jet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40D0E2E7-25AE-68B2-5F3F-9F8862556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5473-69EA-B34C-AED7-3E1F028E475D}" type="datetime1">
              <a:rPr lang="en-US" smtClean="0"/>
              <a:t>9/22/25</a:t>
            </a:fld>
            <a:endParaRPr lang="en-US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AF8D0219-7C8B-351D-5730-6507714BB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BE33D17-2C26-BD09-F716-249BA929F9B2}"/>
              </a:ext>
            </a:extLst>
          </p:cNvPr>
          <p:cNvGrpSpPr/>
          <p:nvPr/>
        </p:nvGrpSpPr>
        <p:grpSpPr>
          <a:xfrm>
            <a:off x="1186042" y="1340393"/>
            <a:ext cx="2750607" cy="2621721"/>
            <a:chOff x="6331634" y="1355909"/>
            <a:chExt cx="2375829" cy="233169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4A9804F-4CF6-413F-911F-62A667BDA386}"/>
                </a:ext>
              </a:extLst>
            </p:cNvPr>
            <p:cNvSpPr/>
            <p:nvPr/>
          </p:nvSpPr>
          <p:spPr>
            <a:xfrm rot="1583974">
              <a:off x="7298278" y="1723769"/>
              <a:ext cx="830594" cy="142384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7" name="Google Shape;60;p14">
              <a:extLst>
                <a:ext uri="{FF2B5EF4-FFF2-40B4-BE49-F238E27FC236}">
                  <a16:creationId xmlns:a16="http://schemas.microsoft.com/office/drawing/2014/main" id="{6271EBD1-F8B5-36AF-7616-CAF614EA4ECD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331634" y="1384186"/>
              <a:ext cx="2303416" cy="23034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0F55371-7F56-7C8A-A075-6B13E7E0EA83}"/>
                </a:ext>
              </a:extLst>
            </p:cNvPr>
            <p:cNvSpPr txBox="1"/>
            <p:nvPr/>
          </p:nvSpPr>
          <p:spPr>
            <a:xfrm>
              <a:off x="7741548" y="1355909"/>
              <a:ext cx="965915" cy="301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Helvetica" pitchFamily="2" charset="0"/>
                </a:rPr>
                <a:t>PYTHIA8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613DBE8-A9D0-1365-26D0-928E46F4F335}"/>
                </a:ext>
              </a:extLst>
            </p:cNvPr>
            <p:cNvSpPr/>
            <p:nvPr/>
          </p:nvSpPr>
          <p:spPr>
            <a:xfrm>
              <a:off x="6331634" y="2417248"/>
              <a:ext cx="82563" cy="312422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1C34DAF-A38B-46B3-997D-539AAFE07C85}"/>
                </a:ext>
              </a:extLst>
            </p:cNvPr>
            <p:cNvSpPr/>
            <p:nvPr/>
          </p:nvSpPr>
          <p:spPr>
            <a:xfrm rot="5400000">
              <a:off x="7459425" y="3425378"/>
              <a:ext cx="82563" cy="312422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6" name="Picture 25" descr="A graph of numbers and symbols&#10;&#10;AI-generated content may be incorrect.">
            <a:extLst>
              <a:ext uri="{FF2B5EF4-FFF2-40B4-BE49-F238E27FC236}">
                <a16:creationId xmlns:a16="http://schemas.microsoft.com/office/drawing/2014/main" id="{EB205214-111A-FD0E-1CD2-A8B839555B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965" y="1181989"/>
            <a:ext cx="5316745" cy="383765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D16545D-1DFC-7EDA-C83A-140979AD4FAA}"/>
              </a:ext>
            </a:extLst>
          </p:cNvPr>
          <p:cNvSpPr txBox="1"/>
          <p:nvPr/>
        </p:nvSpPr>
        <p:spPr>
          <a:xfrm>
            <a:off x="1785891" y="925029"/>
            <a:ext cx="146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Helvetica" pitchFamily="2" charset="0"/>
              </a:rPr>
              <a:t>Jet frame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2E6063D-5BC9-416D-5626-DC569A75A6A6}"/>
              </a:ext>
            </a:extLst>
          </p:cNvPr>
          <p:cNvSpPr txBox="1"/>
          <p:nvPr/>
        </p:nvSpPr>
        <p:spPr>
          <a:xfrm>
            <a:off x="5783056" y="5321684"/>
            <a:ext cx="4740687" cy="492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600" dirty="0">
                <a:solidFill>
                  <a:srgbClr val="C00000"/>
                </a:solidFill>
                <a:latin typeface="Helvetica" pitchFamily="2" charset="0"/>
              </a:rPr>
              <a:t>Sizable initial-state eccentricity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EA1F17A-7A57-3450-068B-914934B1566B}"/>
              </a:ext>
            </a:extLst>
          </p:cNvPr>
          <p:cNvSpPr txBox="1"/>
          <p:nvPr/>
        </p:nvSpPr>
        <p:spPr>
          <a:xfrm>
            <a:off x="6411117" y="915334"/>
            <a:ext cx="369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Helvetica" pitchFamily="2" charset="0"/>
              </a:rPr>
              <a:t>Transverse “jet geometry”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7AFBDFB2-2FCD-4117-798D-C47864B29F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098710"/>
            <a:ext cx="4279900" cy="9525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0878F1F3-5B41-4E95-8451-5D595B71D6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5384901"/>
            <a:ext cx="4076700" cy="927100"/>
          </a:xfrm>
          <a:prstGeom prst="rect">
            <a:avLst/>
          </a:prstGeom>
        </p:spPr>
      </p:pic>
      <p:sp>
        <p:nvSpPr>
          <p:cNvPr id="58" name="Footer Placeholder 57">
            <a:extLst>
              <a:ext uri="{FF2B5EF4-FFF2-40B4-BE49-F238E27FC236}">
                <a16:creationId xmlns:a16="http://schemas.microsoft.com/office/drawing/2014/main" id="{ED7C1C7C-71D2-783C-37DE-BDAEF50AE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A7C4CD72-AAD6-86B2-D59F-B547FAE9B3B6}"/>
                  </a:ext>
                </a:extLst>
              </p:cNvPr>
              <p:cNvSpPr txBox="1"/>
              <p:nvPr/>
            </p:nvSpPr>
            <p:spPr>
              <a:xfrm rot="16200000">
                <a:off x="953999" y="2498061"/>
                <a:ext cx="641295" cy="36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A7C4CD72-AAD6-86B2-D59F-B547FAE9B3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53999" y="2498061"/>
                <a:ext cx="641295" cy="369331"/>
              </a:xfrm>
              <a:prstGeom prst="rect">
                <a:avLst/>
              </a:prstGeom>
              <a:blipFill>
                <a:blip r:embed="rId7"/>
                <a:stretch>
                  <a:fillRect t="-38462" r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6FC44EB-CCA5-6701-399D-8C436354F480}"/>
                  </a:ext>
                </a:extLst>
              </p:cNvPr>
              <p:cNvSpPr txBox="1"/>
              <p:nvPr/>
            </p:nvSpPr>
            <p:spPr>
              <a:xfrm>
                <a:off x="2158040" y="3656952"/>
                <a:ext cx="6603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6FC44EB-CCA5-6701-399D-8C436354F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040" y="3656952"/>
                <a:ext cx="660323" cy="369332"/>
              </a:xfrm>
              <a:prstGeom prst="rect">
                <a:avLst/>
              </a:prstGeom>
              <a:blipFill>
                <a:blip r:embed="rId8"/>
                <a:stretch>
                  <a:fillRect r="-35849"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67214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5D8721-6DF9-4147-AED0-3D2D98659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25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624475B-7C89-C9A3-041D-269DE1AFDCB1}"/>
              </a:ext>
            </a:extLst>
          </p:cNvPr>
          <p:cNvGrpSpPr>
            <a:grpSpLocks noChangeAspect="1"/>
          </p:cNvGrpSpPr>
          <p:nvPr/>
        </p:nvGrpSpPr>
        <p:grpSpPr>
          <a:xfrm>
            <a:off x="907665" y="1913978"/>
            <a:ext cx="4458646" cy="3657600"/>
            <a:chOff x="1452447" y="1524356"/>
            <a:chExt cx="4643553" cy="3809287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7F11387-0E4F-92F5-504D-525AD5A262E7}"/>
                </a:ext>
              </a:extLst>
            </p:cNvPr>
            <p:cNvGrpSpPr/>
            <p:nvPr/>
          </p:nvGrpSpPr>
          <p:grpSpPr>
            <a:xfrm>
              <a:off x="1452447" y="1524356"/>
              <a:ext cx="4643553" cy="3809287"/>
              <a:chOff x="396607" y="2016284"/>
              <a:chExt cx="4643553" cy="3809287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1ADCBC5C-F801-182B-9541-2988B82215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6607" y="2016284"/>
                <a:ext cx="4643553" cy="3809287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A429103-E5C8-BB0E-758A-AA93976B305C}"/>
                  </a:ext>
                </a:extLst>
              </p:cNvPr>
              <p:cNvSpPr txBox="1"/>
              <p:nvPr/>
            </p:nvSpPr>
            <p:spPr>
              <a:xfrm>
                <a:off x="550843" y="5440303"/>
                <a:ext cx="9793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Helvetica" pitchFamily="2" charset="0"/>
                  </a:rPr>
                  <a:t>J. Thaler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9A38230-20AC-2B05-4863-81D9F85705C7}"/>
                    </a:ext>
                  </a:extLst>
                </p:cNvPr>
                <p:cNvSpPr txBox="1"/>
                <p:nvPr/>
              </p:nvSpPr>
              <p:spPr>
                <a:xfrm>
                  <a:off x="1565269" y="1695369"/>
                  <a:ext cx="2361609" cy="7742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⁡(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2000" dirty="0">
                    <a:latin typeface="Helvetica" pitchFamily="2" charset="0"/>
                  </a:endParaRPr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9A38230-20AC-2B05-4863-81D9F85705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65269" y="1695369"/>
                  <a:ext cx="2361609" cy="774251"/>
                </a:xfrm>
                <a:prstGeom prst="rect">
                  <a:avLst/>
                </a:prstGeom>
                <a:blipFill>
                  <a:blip r:embed="rId4"/>
                  <a:stretch>
                    <a:fillRect r="-1117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0D8E023-787A-C5D6-6EED-D359B061231A}"/>
              </a:ext>
            </a:extLst>
          </p:cNvPr>
          <p:cNvGrpSpPr>
            <a:grpSpLocks noChangeAspect="1"/>
          </p:cNvGrpSpPr>
          <p:nvPr/>
        </p:nvGrpSpPr>
        <p:grpSpPr>
          <a:xfrm>
            <a:off x="5996608" y="953234"/>
            <a:ext cx="5943600" cy="4397067"/>
            <a:chOff x="5653708" y="1636989"/>
            <a:chExt cx="5067300" cy="374878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9DCAA8F-1AED-787D-C6F0-74C37A051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53708" y="1728170"/>
              <a:ext cx="5067300" cy="36576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EB4F6A-923D-5F8A-A3C9-FDC0B94D50F8}"/>
                </a:ext>
              </a:extLst>
            </p:cNvPr>
            <p:cNvSpPr txBox="1"/>
            <p:nvPr/>
          </p:nvSpPr>
          <p:spPr>
            <a:xfrm>
              <a:off x="8074197" y="1636989"/>
              <a:ext cx="2172848" cy="341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dirty="0">
                  <a:latin typeface="Helvetica" pitchFamily="2" charset="0"/>
                </a:rPr>
                <a:t>PYTHIA 8 pp 13 TeV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700BD2B-446D-F4D9-80BA-3C9797AAE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01987" y="2149455"/>
              <a:ext cx="1169377" cy="60661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5DA0F8-9578-E375-0D44-7E065DFCA2C1}"/>
              </a:ext>
            </a:extLst>
          </p:cNvPr>
          <p:cNvGrpSpPr>
            <a:grpSpLocks noChangeAspect="1"/>
          </p:cNvGrpSpPr>
          <p:nvPr/>
        </p:nvGrpSpPr>
        <p:grpSpPr>
          <a:xfrm>
            <a:off x="9668941" y="5046488"/>
            <a:ext cx="1099636" cy="1097280"/>
            <a:chOff x="9417481" y="5422057"/>
            <a:chExt cx="1303527" cy="130073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40D6B58-A669-8F04-4A66-E66F11FADA50}"/>
                </a:ext>
              </a:extLst>
            </p:cNvPr>
            <p:cNvGrpSpPr/>
            <p:nvPr/>
          </p:nvGrpSpPr>
          <p:grpSpPr>
            <a:xfrm rot="5400000">
              <a:off x="9363117" y="5510767"/>
              <a:ext cx="1300734" cy="1123314"/>
              <a:chOff x="6252210" y="5657850"/>
              <a:chExt cx="1300734" cy="1123314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FDBB732E-42A2-069E-A909-7CD7DC27DA7D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CC41142-FA45-FF9E-6728-793CA7F6EC83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AE1975B-B9D8-8442-0B9F-799A20CF6AB2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A11EFC1-289B-55D3-191B-6B036CB06B5B}"/>
                </a:ext>
              </a:extLst>
            </p:cNvPr>
            <p:cNvGrpSpPr/>
            <p:nvPr/>
          </p:nvGrpSpPr>
          <p:grpSpPr>
            <a:xfrm rot="4390681">
              <a:off x="9883442" y="523570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0A8869D9-DF34-FD05-CDF6-5F70C2F37E4B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E505580-01F2-1D53-C173-60A12E361318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FDFB00C-F914-B741-5FBD-43060CCA070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3B894DF-BC05-3217-9841-DA5300AC3104}"/>
                </a:ext>
              </a:extLst>
            </p:cNvPr>
            <p:cNvGrpSpPr/>
            <p:nvPr/>
          </p:nvGrpSpPr>
          <p:grpSpPr>
            <a:xfrm rot="6492491">
              <a:off x="9883953" y="5626168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B4990A59-B411-D124-29E0-E197F6035C30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7317987-B3CD-364C-B4C1-B4B07365F8F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50E98560-2FF0-6971-FAA8-FF5F907C3DE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59E406D-C6D2-7393-A2F5-01AC792C4DB5}"/>
              </a:ext>
            </a:extLst>
          </p:cNvPr>
          <p:cNvGrpSpPr>
            <a:grpSpLocks noChangeAspect="1"/>
          </p:cNvGrpSpPr>
          <p:nvPr/>
        </p:nvGrpSpPr>
        <p:grpSpPr>
          <a:xfrm>
            <a:off x="6182935" y="5046488"/>
            <a:ext cx="1099988" cy="1097280"/>
            <a:chOff x="6083028" y="5271327"/>
            <a:chExt cx="1303944" cy="130073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91A2B0F-5405-B0FA-C85A-50897F0613C1}"/>
                </a:ext>
              </a:extLst>
            </p:cNvPr>
            <p:cNvGrpSpPr/>
            <p:nvPr/>
          </p:nvGrpSpPr>
          <p:grpSpPr>
            <a:xfrm rot="5400000">
              <a:off x="5995302" y="5360037"/>
              <a:ext cx="1300734" cy="1123314"/>
              <a:chOff x="6252210" y="5657850"/>
              <a:chExt cx="1300734" cy="112331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E40B86C-031E-BA83-5D02-7FF065EA8F43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5326E29A-8D18-6395-C0FC-997BA9472B18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C77143B-3B70-91B3-3423-7A1FA34D3F0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6808DB5-2C34-1B9E-6C2A-011B97EA72A6}"/>
                </a:ext>
              </a:extLst>
            </p:cNvPr>
            <p:cNvGrpSpPr/>
            <p:nvPr/>
          </p:nvGrpSpPr>
          <p:grpSpPr>
            <a:xfrm rot="4997529">
              <a:off x="6549917" y="518784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A75A4D31-E671-AF7C-CB08-DB93B55B33B4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CC0CF677-72AD-99D9-4442-05F67A63AE94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BEF0037-FD7B-F1FF-8DDB-3E5F6961D25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45446EA-DDCD-1C20-40ED-6F190581EEBE}"/>
                </a:ext>
              </a:extLst>
            </p:cNvPr>
            <p:cNvGrpSpPr>
              <a:grpSpLocks noChangeAspect="1"/>
            </p:cNvGrpSpPr>
            <p:nvPr/>
          </p:nvGrpSpPr>
          <p:grpSpPr>
            <a:xfrm rot="6254381">
              <a:off x="6216903" y="5758718"/>
              <a:ext cx="182880" cy="450629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C93622AE-5F99-C90F-32B5-51C9CA57AD22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331DE16B-88C7-EEE0-5CE0-F7A966A2FCC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5C0ABD69-E0A6-D21E-F06E-C123D8FB2B0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C53586D4-2EE3-8DF2-EF50-5C0F79522E01}"/>
              </a:ext>
            </a:extLst>
          </p:cNvPr>
          <p:cNvSpPr txBox="1"/>
          <p:nvPr/>
        </p:nvSpPr>
        <p:spPr>
          <a:xfrm>
            <a:off x="10230028" y="2312052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>
                <a:latin typeface="Helvetica" pitchFamily="2" charset="0"/>
              </a:rPr>
              <a:t>z</a:t>
            </a:r>
            <a:r>
              <a:rPr lang="en-US" baseline="-25000" dirty="0" err="1">
                <a:latin typeface="Helvetica" pitchFamily="2" charset="0"/>
              </a:rPr>
              <a:t>cut</a:t>
            </a:r>
            <a:r>
              <a:rPr lang="en-US" dirty="0">
                <a:latin typeface="Helvetica" pitchFamily="2" charset="0"/>
              </a:rPr>
              <a:t>=0.1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E775E4-BF0C-52D8-D9C8-2574FEEA07AE}"/>
              </a:ext>
            </a:extLst>
          </p:cNvPr>
          <p:cNvSpPr txBox="1"/>
          <p:nvPr/>
        </p:nvSpPr>
        <p:spPr>
          <a:xfrm>
            <a:off x="618903" y="1311457"/>
            <a:ext cx="4926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Helvetica" pitchFamily="2" charset="0"/>
              </a:rPr>
              <a:t>Jet substructure engineering (JSE)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1DF82BA-B647-6158-B66E-772CE19A69A0}"/>
                  </a:ext>
                </a:extLst>
              </p:cNvPr>
              <p:cNvSpPr txBox="1"/>
              <p:nvPr/>
            </p:nvSpPr>
            <p:spPr>
              <a:xfrm>
                <a:off x="278737" y="212260"/>
                <a:ext cx="98123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  <a:cs typeface="Calibri" panose="020F0502020204030204" pitchFamily="34" charset="0"/>
                  </a:rPr>
                  <a:t>Does final-state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40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40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  <a:cs typeface="Calibri" panose="020F0502020204030204" pitchFamily="34" charset="0"/>
                  </a:rPr>
                  <a:t> correlate with initial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>
                            <a:solidFill>
                              <a:srgbClr val="0070C0"/>
                            </a:solidFill>
                            <a:latin typeface="Helvetica" pitchFamily="2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4000">
                            <a:solidFill>
                              <a:srgbClr val="0070C0"/>
                            </a:solidFill>
                            <a:latin typeface="Helvetica" pitchFamily="2" charset="0"/>
                            <a:cs typeface="Calibri" panose="020F0502020204030204" pitchFamily="34" charset="0"/>
                          </a:rPr>
                          <m:t>𝜀</m:t>
                        </m:r>
                      </m:e>
                      <m:sub>
                        <m:r>
                          <a:rPr lang="en-US" sz="40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  <a:cs typeface="Calibri" panose="020F0502020204030204" pitchFamily="34" charset="0"/>
                  </a:rPr>
                  <a:t>?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1DF82BA-B647-6158-B66E-772CE19A6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37" y="212260"/>
                <a:ext cx="9812320" cy="707886"/>
              </a:xfrm>
              <a:prstGeom prst="rect">
                <a:avLst/>
              </a:prstGeom>
              <a:blipFill>
                <a:blip r:embed="rId7"/>
                <a:stretch>
                  <a:fillRect l="-2329" t="-14035" r="-1164" b="-35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08637C35-0C6C-DE6B-B2B2-37BC8C6C4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75076-5C2E-6548-AFF0-DA24D6D77553}" type="datetime1">
              <a:rPr lang="en-US" smtClean="0"/>
              <a:t>9/20/25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DF9AD8FB-0B4E-53CF-164A-A993661AE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</p:spTree>
    <p:extLst>
      <p:ext uri="{BB962C8B-B14F-4D97-AF65-F5344CB8AC3E}">
        <p14:creationId xmlns:p14="http://schemas.microsoft.com/office/powerpoint/2010/main" val="2085720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5D8721-6DF9-4147-AED0-3D2D98659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26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0D8E023-787A-C5D6-6EED-D359B061231A}"/>
              </a:ext>
            </a:extLst>
          </p:cNvPr>
          <p:cNvGrpSpPr>
            <a:grpSpLocks noChangeAspect="1"/>
          </p:cNvGrpSpPr>
          <p:nvPr/>
        </p:nvGrpSpPr>
        <p:grpSpPr>
          <a:xfrm>
            <a:off x="5996608" y="953234"/>
            <a:ext cx="5943600" cy="4397067"/>
            <a:chOff x="5653708" y="1636989"/>
            <a:chExt cx="5067300" cy="374878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9DCAA8F-1AED-787D-C6F0-74C37A051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53708" y="1728170"/>
              <a:ext cx="5067300" cy="36576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EB4F6A-923D-5F8A-A3C9-FDC0B94D50F8}"/>
                </a:ext>
              </a:extLst>
            </p:cNvPr>
            <p:cNvSpPr txBox="1"/>
            <p:nvPr/>
          </p:nvSpPr>
          <p:spPr>
            <a:xfrm>
              <a:off x="8074197" y="1636989"/>
              <a:ext cx="2172848" cy="341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dirty="0">
                  <a:latin typeface="Helvetica" pitchFamily="2" charset="0"/>
                </a:rPr>
                <a:t>PYTHIA 8 pp 13 TeV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700BD2B-446D-F4D9-80BA-3C9797AAE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01987" y="2149455"/>
              <a:ext cx="1169377" cy="60661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5DA0F8-9578-E375-0D44-7E065DFCA2C1}"/>
              </a:ext>
            </a:extLst>
          </p:cNvPr>
          <p:cNvGrpSpPr>
            <a:grpSpLocks noChangeAspect="1"/>
          </p:cNvGrpSpPr>
          <p:nvPr/>
        </p:nvGrpSpPr>
        <p:grpSpPr>
          <a:xfrm>
            <a:off x="9668941" y="5046488"/>
            <a:ext cx="1099636" cy="1097280"/>
            <a:chOff x="9417481" y="5422057"/>
            <a:chExt cx="1303527" cy="130073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40D6B58-A669-8F04-4A66-E66F11FADA50}"/>
                </a:ext>
              </a:extLst>
            </p:cNvPr>
            <p:cNvGrpSpPr/>
            <p:nvPr/>
          </p:nvGrpSpPr>
          <p:grpSpPr>
            <a:xfrm rot="5400000">
              <a:off x="9363117" y="5510767"/>
              <a:ext cx="1300734" cy="1123314"/>
              <a:chOff x="6252210" y="5657850"/>
              <a:chExt cx="1300734" cy="1123314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FDBB732E-42A2-069E-A909-7CD7DC27DA7D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CC41142-FA45-FF9E-6728-793CA7F6EC83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AE1975B-B9D8-8442-0B9F-799A20CF6AB2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A11EFC1-289B-55D3-191B-6B036CB06B5B}"/>
                </a:ext>
              </a:extLst>
            </p:cNvPr>
            <p:cNvGrpSpPr/>
            <p:nvPr/>
          </p:nvGrpSpPr>
          <p:grpSpPr>
            <a:xfrm rot="4390681">
              <a:off x="9883442" y="523570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0A8869D9-DF34-FD05-CDF6-5F70C2F37E4B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E505580-01F2-1D53-C173-60A12E361318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FDFB00C-F914-B741-5FBD-43060CCA070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3B894DF-BC05-3217-9841-DA5300AC3104}"/>
                </a:ext>
              </a:extLst>
            </p:cNvPr>
            <p:cNvGrpSpPr/>
            <p:nvPr/>
          </p:nvGrpSpPr>
          <p:grpSpPr>
            <a:xfrm rot="6492491">
              <a:off x="9883953" y="5626168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B4990A59-B411-D124-29E0-E197F6035C30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7317987-B3CD-364C-B4C1-B4B07365F8F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50E98560-2FF0-6971-FAA8-FF5F907C3DE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59E406D-C6D2-7393-A2F5-01AC792C4DB5}"/>
              </a:ext>
            </a:extLst>
          </p:cNvPr>
          <p:cNvGrpSpPr>
            <a:grpSpLocks noChangeAspect="1"/>
          </p:cNvGrpSpPr>
          <p:nvPr/>
        </p:nvGrpSpPr>
        <p:grpSpPr>
          <a:xfrm>
            <a:off x="6182935" y="5046488"/>
            <a:ext cx="1099988" cy="1097280"/>
            <a:chOff x="6083028" y="5271327"/>
            <a:chExt cx="1303944" cy="130073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91A2B0F-5405-B0FA-C85A-50897F0613C1}"/>
                </a:ext>
              </a:extLst>
            </p:cNvPr>
            <p:cNvGrpSpPr/>
            <p:nvPr/>
          </p:nvGrpSpPr>
          <p:grpSpPr>
            <a:xfrm rot="5400000">
              <a:off x="5995302" y="5360037"/>
              <a:ext cx="1300734" cy="1123314"/>
              <a:chOff x="6252210" y="5657850"/>
              <a:chExt cx="1300734" cy="1123314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E40B86C-031E-BA83-5D02-7FF065EA8F43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5326E29A-8D18-6395-C0FC-997BA9472B18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C77143B-3B70-91B3-3423-7A1FA34D3F0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6808DB5-2C34-1B9E-6C2A-011B97EA72A6}"/>
                </a:ext>
              </a:extLst>
            </p:cNvPr>
            <p:cNvGrpSpPr/>
            <p:nvPr/>
          </p:nvGrpSpPr>
          <p:grpSpPr>
            <a:xfrm rot="4997529">
              <a:off x="6549917" y="518784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A75A4D31-E671-AF7C-CB08-DB93B55B33B4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CC0CF677-72AD-99D9-4442-05F67A63AE94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BEF0037-FD7B-F1FF-8DDB-3E5F6961D25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45446EA-DDCD-1C20-40ED-6F190581EEBE}"/>
                </a:ext>
              </a:extLst>
            </p:cNvPr>
            <p:cNvGrpSpPr>
              <a:grpSpLocks noChangeAspect="1"/>
            </p:cNvGrpSpPr>
            <p:nvPr/>
          </p:nvGrpSpPr>
          <p:grpSpPr>
            <a:xfrm rot="6254381">
              <a:off x="6216903" y="5758718"/>
              <a:ext cx="182880" cy="450629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C93622AE-5F99-C90F-32B5-51C9CA57AD22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331DE16B-88C7-EEE0-5CE0-F7A966A2FCC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5C0ABD69-E0A6-D21E-F06E-C123D8FB2B0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C5494CC-EC81-8EEB-3B78-ADC081F919F4}"/>
              </a:ext>
            </a:extLst>
          </p:cNvPr>
          <p:cNvCxnSpPr/>
          <p:nvPr/>
        </p:nvCxnSpPr>
        <p:spPr>
          <a:xfrm>
            <a:off x="7440930" y="5836258"/>
            <a:ext cx="21089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EE4D56BE-6738-28AC-134E-91CBC4AFEB32}"/>
              </a:ext>
            </a:extLst>
          </p:cNvPr>
          <p:cNvSpPr txBox="1"/>
          <p:nvPr/>
        </p:nvSpPr>
        <p:spPr>
          <a:xfrm>
            <a:off x="7622238" y="5131524"/>
            <a:ext cx="1790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Helvetica" pitchFamily="2" charset="0"/>
              </a:rPr>
              <a:t>Increasing eccentricity?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53586D4-2EE3-8DF2-EF50-5C0F79522E01}"/>
              </a:ext>
            </a:extLst>
          </p:cNvPr>
          <p:cNvSpPr txBox="1"/>
          <p:nvPr/>
        </p:nvSpPr>
        <p:spPr>
          <a:xfrm>
            <a:off x="10230028" y="2312052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>
                <a:latin typeface="Helvetica" pitchFamily="2" charset="0"/>
              </a:rPr>
              <a:t>z</a:t>
            </a:r>
            <a:r>
              <a:rPr lang="en-US" baseline="-25000" dirty="0" err="1">
                <a:latin typeface="Helvetica" pitchFamily="2" charset="0"/>
              </a:rPr>
              <a:t>cut</a:t>
            </a:r>
            <a:r>
              <a:rPr lang="en-US" dirty="0">
                <a:latin typeface="Helvetica" pitchFamily="2" charset="0"/>
              </a:rPr>
              <a:t>=0.1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30C154-C645-3808-9623-2ED8D5D844B8}"/>
              </a:ext>
            </a:extLst>
          </p:cNvPr>
          <p:cNvGrpSpPr>
            <a:grpSpLocks noChangeAspect="1"/>
          </p:cNvGrpSpPr>
          <p:nvPr/>
        </p:nvGrpSpPr>
        <p:grpSpPr>
          <a:xfrm>
            <a:off x="361102" y="1320340"/>
            <a:ext cx="5356246" cy="4572000"/>
            <a:chOff x="346934" y="1399292"/>
            <a:chExt cx="5486400" cy="46830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7E50A01-BACC-6026-466C-E59198DF9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0042" y="3099159"/>
              <a:ext cx="5303520" cy="298323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9D589C6-4B49-C5D4-9876-89323F63A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6934" y="1399292"/>
              <a:ext cx="5486400" cy="153913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0D8E14C-9132-2797-ECC9-5C11AE1DD8FC}"/>
              </a:ext>
            </a:extLst>
          </p:cNvPr>
          <p:cNvSpPr txBox="1"/>
          <p:nvPr/>
        </p:nvSpPr>
        <p:spPr>
          <a:xfrm>
            <a:off x="278737" y="212260"/>
            <a:ext cx="9812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Jet substructure engineering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5A056A-89FC-B67E-A999-53ABEFFEB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51BA-9A89-6D47-BDE7-CA4AFBD85EEA}" type="datetime1">
              <a:rPr lang="en-US" smtClean="0"/>
              <a:t>9/20/25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F239B2-9137-FE62-2FC1-8853A38C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</p:spTree>
    <p:extLst>
      <p:ext uri="{BB962C8B-B14F-4D97-AF65-F5344CB8AC3E}">
        <p14:creationId xmlns:p14="http://schemas.microsoft.com/office/powerpoint/2010/main" val="15919271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A graph of numbers and symbols&#10;&#10;AI-generated content may be incorrect.">
            <a:extLst>
              <a:ext uri="{FF2B5EF4-FFF2-40B4-BE49-F238E27FC236}">
                <a16:creationId xmlns:a16="http://schemas.microsoft.com/office/drawing/2014/main" id="{186A44A5-B562-68E5-D9A3-C1B0DA84C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719" y="1308679"/>
            <a:ext cx="5700713" cy="41148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5D8721-6DF9-4147-AED0-3D2D98659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27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479D6A9-EF2E-6050-6C11-81F87F4C3E93}"/>
              </a:ext>
            </a:extLst>
          </p:cNvPr>
          <p:cNvGrpSpPr>
            <a:grpSpLocks noChangeAspect="1"/>
          </p:cNvGrpSpPr>
          <p:nvPr/>
        </p:nvGrpSpPr>
        <p:grpSpPr>
          <a:xfrm>
            <a:off x="7057407" y="918890"/>
            <a:ext cx="1099636" cy="1097280"/>
            <a:chOff x="9417481" y="5422057"/>
            <a:chExt cx="1303527" cy="130073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CF30E90-9376-C9EF-5193-224047FF0E9B}"/>
                </a:ext>
              </a:extLst>
            </p:cNvPr>
            <p:cNvGrpSpPr/>
            <p:nvPr/>
          </p:nvGrpSpPr>
          <p:grpSpPr>
            <a:xfrm rot="5400000">
              <a:off x="9363117" y="5510767"/>
              <a:ext cx="1300734" cy="1123314"/>
              <a:chOff x="6252210" y="5657850"/>
              <a:chExt cx="1300734" cy="1123314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D012120-FB99-FAD6-7909-4B79E906B957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3FF6FF8-2821-E833-31C1-090D0797BF40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6EE1112-5C93-9F3A-8A7F-2F1B45985C3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841C14F-7550-E299-92BA-C3B42F5C483F}"/>
                </a:ext>
              </a:extLst>
            </p:cNvPr>
            <p:cNvGrpSpPr/>
            <p:nvPr/>
          </p:nvGrpSpPr>
          <p:grpSpPr>
            <a:xfrm rot="4390681">
              <a:off x="9883442" y="523570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36EDD2DE-A456-73B0-8FCB-A2A37146B6D9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D5A10C45-5A40-7F19-71EE-3073A2CF6F13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8BC11362-9684-DA4D-588C-98367DBB8E9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27D9677-0D3F-5E5B-B389-7DCE6A8B863F}"/>
                </a:ext>
              </a:extLst>
            </p:cNvPr>
            <p:cNvGrpSpPr/>
            <p:nvPr/>
          </p:nvGrpSpPr>
          <p:grpSpPr>
            <a:xfrm rot="6492491">
              <a:off x="9883953" y="5626168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24947FB-6372-8C3D-4730-3526B7182123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59232FBB-9FBD-05A4-EDE2-7142A7584702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A5A0391-8321-8379-A3DD-0DE060546724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B02D766-828F-5BE9-3FEA-F1774FDC760D}"/>
              </a:ext>
            </a:extLst>
          </p:cNvPr>
          <p:cNvGrpSpPr>
            <a:grpSpLocks noChangeAspect="1"/>
          </p:cNvGrpSpPr>
          <p:nvPr/>
        </p:nvGrpSpPr>
        <p:grpSpPr>
          <a:xfrm>
            <a:off x="3618874" y="918890"/>
            <a:ext cx="1099988" cy="1097280"/>
            <a:chOff x="6083028" y="5271327"/>
            <a:chExt cx="1303944" cy="130073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1E3343A-01BC-795A-95DC-F5CE49D65CCB}"/>
                </a:ext>
              </a:extLst>
            </p:cNvPr>
            <p:cNvGrpSpPr/>
            <p:nvPr/>
          </p:nvGrpSpPr>
          <p:grpSpPr>
            <a:xfrm rot="5400000">
              <a:off x="5995302" y="5360037"/>
              <a:ext cx="1300734" cy="1123314"/>
              <a:chOff x="6252210" y="5657850"/>
              <a:chExt cx="1300734" cy="112331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ACA660C-63FA-F349-4669-FC4B7A6AC640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BBF5C88F-4211-16CE-EB16-73DAE4C0F4F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7428AAA-E952-103B-AC43-EC155D48E94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05DA125-B6DF-F053-B343-83B432895F8A}"/>
                </a:ext>
              </a:extLst>
            </p:cNvPr>
            <p:cNvGrpSpPr/>
            <p:nvPr/>
          </p:nvGrpSpPr>
          <p:grpSpPr>
            <a:xfrm rot="4997529">
              <a:off x="6549917" y="518784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1EDD934B-B259-2E36-603D-8D6E72814C34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8DE7BBE5-D46C-AA80-E4CF-9C61017BBB3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9D8732F-C955-185F-3CBE-2D727A50C5D8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BF1CABF-F517-818B-DBD4-4A938F8D303B}"/>
                </a:ext>
              </a:extLst>
            </p:cNvPr>
            <p:cNvGrpSpPr>
              <a:grpSpLocks noChangeAspect="1"/>
            </p:cNvGrpSpPr>
            <p:nvPr/>
          </p:nvGrpSpPr>
          <p:grpSpPr>
            <a:xfrm rot="6254381">
              <a:off x="6216903" y="5758718"/>
              <a:ext cx="182880" cy="450629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6D9812D9-760F-6C84-5CB8-044D62F941E1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2A939B89-A104-1EC8-8C70-DCAA8EC31EC8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CF4C8E2-E948-907E-E4E8-1A874BD70CF2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A027784-04DF-45E8-3FCB-5567C783F1E7}"/>
              </a:ext>
            </a:extLst>
          </p:cNvPr>
          <p:cNvSpPr txBox="1"/>
          <p:nvPr/>
        </p:nvSpPr>
        <p:spPr>
          <a:xfrm>
            <a:off x="1032309" y="5445422"/>
            <a:ext cx="101250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rgbClr val="C00000"/>
                </a:solidFill>
                <a:latin typeface="Helvetica" pitchFamily="2" charset="0"/>
              </a:rPr>
              <a:t>Engineering the substructure does vary the “initial jet geometry”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A9F466-C831-4048-6AEE-D2D4257E17B6}"/>
              </a:ext>
            </a:extLst>
          </p:cNvPr>
          <p:cNvSpPr txBox="1"/>
          <p:nvPr/>
        </p:nvSpPr>
        <p:spPr>
          <a:xfrm>
            <a:off x="5400704" y="4480212"/>
            <a:ext cx="301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Helvetica" pitchFamily="2" charset="0"/>
              </a:rPr>
              <a:t>PYTHIA8 + transport model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067900-B6F7-0298-DC50-77EFCD7E2ABA}"/>
              </a:ext>
            </a:extLst>
          </p:cNvPr>
          <p:cNvSpPr txBox="1"/>
          <p:nvPr/>
        </p:nvSpPr>
        <p:spPr>
          <a:xfrm>
            <a:off x="278737" y="212260"/>
            <a:ext cx="9812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Jet substructure engineering</a:t>
            </a:r>
          </a:p>
        </p:txBody>
      </p:sp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0019A3FF-F181-71C8-1E82-81EBBAFDF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CBFB-5A0F-8947-9A43-D32EC403C376}" type="datetime1">
              <a:rPr lang="en-US" smtClean="0"/>
              <a:t>9/21/25</a:t>
            </a:fld>
            <a:endParaRPr lang="en-US"/>
          </a:p>
        </p:txBody>
      </p:sp>
      <p:sp>
        <p:nvSpPr>
          <p:cNvPr id="38" name="Footer Placeholder 37">
            <a:extLst>
              <a:ext uri="{FF2B5EF4-FFF2-40B4-BE49-F238E27FC236}">
                <a16:creationId xmlns:a16="http://schemas.microsoft.com/office/drawing/2014/main" id="{3827CF43-BF56-41D2-9CF0-A5EA31CDC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D175933-5A4A-7EEF-AC50-0D23F666CDE5}"/>
                  </a:ext>
                </a:extLst>
              </p:cNvPr>
              <p:cNvSpPr txBox="1"/>
              <p:nvPr/>
            </p:nvSpPr>
            <p:spPr>
              <a:xfrm>
                <a:off x="2112591" y="6086853"/>
                <a:ext cx="7978466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600" dirty="0">
                    <a:solidFill>
                      <a:schemeClr val="tx1"/>
                    </a:solidFill>
                    <a:latin typeface="Helvetica" pitchFamily="2" charset="0"/>
                  </a:rPr>
                  <a:t>Will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600" i="1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600" dirty="0">
                    <a:solidFill>
                      <a:schemeClr val="tx1"/>
                    </a:solidFill>
                    <a:latin typeface="Helvetica" pitchFamily="2" charset="0"/>
                  </a:rPr>
                  <a:t> in jets be correlated with the jet substructure?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D175933-5A4A-7EEF-AC50-0D23F666C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2591" y="6086853"/>
                <a:ext cx="7978466" cy="492443"/>
              </a:xfrm>
              <a:prstGeom prst="rect">
                <a:avLst/>
              </a:prstGeom>
              <a:blipFill>
                <a:blip r:embed="rId4"/>
                <a:stretch>
                  <a:fillRect l="-1431" t="-12821" b="-3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86565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3A9DE2-8C90-CE62-0189-247B1DB55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58E9AB7-FA78-3232-7328-06A46A8B1BB4}"/>
              </a:ext>
            </a:extLst>
          </p:cNvPr>
          <p:cNvGrpSpPr/>
          <p:nvPr/>
        </p:nvGrpSpPr>
        <p:grpSpPr>
          <a:xfrm>
            <a:off x="19939" y="1024310"/>
            <a:ext cx="5703142" cy="4325320"/>
            <a:chOff x="392859" y="710235"/>
            <a:chExt cx="5703142" cy="432532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59FB4FA-B76A-51CA-8A1B-A1518D350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263" r="49368"/>
            <a:stretch>
              <a:fillRect/>
            </a:stretch>
          </p:blipFill>
          <p:spPr>
            <a:xfrm>
              <a:off x="392859" y="710235"/>
              <a:ext cx="5703142" cy="432532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FDC36ED8-2089-D2B0-ECF3-738C0FC2A1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1660" t="64339" r="25148" b="14108"/>
            <a:stretch/>
          </p:blipFill>
          <p:spPr>
            <a:xfrm>
              <a:off x="1246347" y="3563556"/>
              <a:ext cx="2792253" cy="932210"/>
            </a:xfrm>
            <a:prstGeom prst="rect">
              <a:avLst/>
            </a:prstGeom>
          </p:spPr>
        </p:pic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AA6BE9-DAF0-CB8D-DB3E-97EACF1C1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28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85F5CAF-F070-04B9-E34B-A51484C07D9D}"/>
              </a:ext>
            </a:extLst>
          </p:cNvPr>
          <p:cNvGrpSpPr>
            <a:grpSpLocks noChangeAspect="1"/>
          </p:cNvGrpSpPr>
          <p:nvPr/>
        </p:nvGrpSpPr>
        <p:grpSpPr>
          <a:xfrm>
            <a:off x="5793068" y="2456177"/>
            <a:ext cx="914400" cy="912441"/>
            <a:chOff x="9417481" y="5422057"/>
            <a:chExt cx="1303527" cy="130073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49FADC-26D2-1F01-34D9-1422F39D73C0}"/>
                </a:ext>
              </a:extLst>
            </p:cNvPr>
            <p:cNvGrpSpPr/>
            <p:nvPr/>
          </p:nvGrpSpPr>
          <p:grpSpPr>
            <a:xfrm rot="5400000">
              <a:off x="9363117" y="5510767"/>
              <a:ext cx="1300734" cy="1123314"/>
              <a:chOff x="6252210" y="5657850"/>
              <a:chExt cx="1300734" cy="1123314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59CBADC9-8E71-7FDA-C9ED-5E1394D69232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25BBF0D-DABC-C64D-F4DB-1AA6FA70DE0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4A058FF6-CE2A-22B2-4039-9A881647F88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19C5B87-9A72-037D-574C-CB1BB26E5AF8}"/>
                </a:ext>
              </a:extLst>
            </p:cNvPr>
            <p:cNvGrpSpPr/>
            <p:nvPr/>
          </p:nvGrpSpPr>
          <p:grpSpPr>
            <a:xfrm rot="4390681">
              <a:off x="9883442" y="523570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CE2E088-93DC-00C4-55FE-AFA238CC35CB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939A18B9-FDB8-5E34-40D7-A188E848769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93E8B327-78AA-00CE-6AF9-7DE2B50402A1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73C6662-5164-E2FD-80B5-F16B5799B205}"/>
                </a:ext>
              </a:extLst>
            </p:cNvPr>
            <p:cNvGrpSpPr/>
            <p:nvPr/>
          </p:nvGrpSpPr>
          <p:grpSpPr>
            <a:xfrm rot="6492491">
              <a:off x="9883953" y="5626168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7FD764F-F337-49C9-62B8-306995FE1841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94A9540-5C40-E241-DF09-1C3BEE2BC16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13537D6D-A1D4-89CB-AF16-B67027955B8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F760D17-1332-5E0B-0952-02F56A53CA32}"/>
              </a:ext>
            </a:extLst>
          </p:cNvPr>
          <p:cNvGrpSpPr>
            <a:grpSpLocks noChangeAspect="1"/>
          </p:cNvGrpSpPr>
          <p:nvPr/>
        </p:nvGrpSpPr>
        <p:grpSpPr>
          <a:xfrm>
            <a:off x="5837381" y="4042783"/>
            <a:ext cx="914400" cy="912149"/>
            <a:chOff x="6083028" y="5271327"/>
            <a:chExt cx="1303944" cy="1300734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5A55096-FBF5-2971-4E32-AD1A2B80141E}"/>
                </a:ext>
              </a:extLst>
            </p:cNvPr>
            <p:cNvGrpSpPr/>
            <p:nvPr/>
          </p:nvGrpSpPr>
          <p:grpSpPr>
            <a:xfrm rot="5400000">
              <a:off x="5995302" y="5360037"/>
              <a:ext cx="1300734" cy="1123314"/>
              <a:chOff x="6252210" y="5657850"/>
              <a:chExt cx="1300734" cy="112331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F1C12DFA-E493-10DE-C982-0F30408DE642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6399C144-BA5A-D55B-D630-99E5C1BEA77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A316846C-F8D7-B7BC-31C4-63A693C39548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48767FC-FD31-5B09-FDFE-2EAD340DBC1A}"/>
                </a:ext>
              </a:extLst>
            </p:cNvPr>
            <p:cNvGrpSpPr/>
            <p:nvPr/>
          </p:nvGrpSpPr>
          <p:grpSpPr>
            <a:xfrm rot="4997529">
              <a:off x="6549917" y="518784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04C6C721-FE4A-8634-D3D3-8CCC59721556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D813F8C-D6C4-673A-2CFF-FA16D2871BB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4DDE256-0830-1785-DC17-F9E0D0CB2F56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11B2980-F994-1EE4-C096-ABBF5C6673C3}"/>
                </a:ext>
              </a:extLst>
            </p:cNvPr>
            <p:cNvGrpSpPr>
              <a:grpSpLocks noChangeAspect="1"/>
            </p:cNvGrpSpPr>
            <p:nvPr/>
          </p:nvGrpSpPr>
          <p:grpSpPr>
            <a:xfrm rot="6254381">
              <a:off x="6216903" y="5758718"/>
              <a:ext cx="182880" cy="450629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3A54C1D4-8E1E-32CD-C1E9-27190F97C842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4A350C99-C3F7-4552-D50A-1A097E6E62E7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CCC2B2B-B2AC-2F2F-1B16-5145E91B203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407CE67-873F-4E9C-EC0C-7874395910DC}"/>
              </a:ext>
            </a:extLst>
          </p:cNvPr>
          <p:cNvSpPr txBox="1"/>
          <p:nvPr/>
        </p:nvSpPr>
        <p:spPr>
          <a:xfrm>
            <a:off x="3543063" y="1339093"/>
            <a:ext cx="22309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Helvetica" pitchFamily="2" charset="0"/>
                <a:hlinkClick r:id="rId5"/>
              </a:rPr>
              <a:t>CMS-PAS-HIN-24-024</a:t>
            </a:r>
            <a:endParaRPr lang="en-US" sz="1600" dirty="0"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C2FAE8E-9265-94C5-C99F-6877426C0467}"/>
                  </a:ext>
                </a:extLst>
              </p:cNvPr>
              <p:cNvSpPr txBox="1"/>
              <p:nvPr/>
            </p:nvSpPr>
            <p:spPr>
              <a:xfrm>
                <a:off x="278737" y="212260"/>
                <a:ext cx="9812320" cy="859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  <a:cs typeface="Calibri" panose="020F0502020204030204" pitchFamily="34" charset="0"/>
                  </a:rPr>
                  <a:t>Jet substructure classified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  <m:sup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  <m:r>
                      <a:rPr lang="en-US" sz="4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sSubSup>
                      <m:sSubSupPr>
                        <m:ctrlPr>
                          <a:rPr lang="en-US" sz="4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ch</m:t>
                        </m:r>
                      </m:sub>
                      <m:sup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𝑗</m:t>
                        </m:r>
                      </m:sup>
                    </m:sSubSup>
                    <m:r>
                      <a:rPr lang="en-US" sz="4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sz="4000" dirty="0">
                    <a:solidFill>
                      <a:srgbClr val="0070C0"/>
                    </a:solidFill>
                    <a:cs typeface="Calibri" panose="020F0502020204030204" pitchFamily="34" charset="0"/>
                  </a:rPr>
                  <a:t> </a:t>
                </a:r>
                <a:endParaRPr lang="en-US" sz="4000" dirty="0">
                  <a:solidFill>
                    <a:srgbClr val="0070C0"/>
                  </a:solidFill>
                  <a:latin typeface="Helvetica" pitchFamily="2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C2FAE8E-9265-94C5-C99F-6877426C04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37" y="212260"/>
                <a:ext cx="9812320" cy="859402"/>
              </a:xfrm>
              <a:prstGeom prst="rect">
                <a:avLst/>
              </a:prstGeom>
              <a:blipFill>
                <a:blip r:embed="rId6"/>
                <a:stretch>
                  <a:fillRect l="-2329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63DC2D5-1A41-3193-FDCC-8843B24BEC32}"/>
                  </a:ext>
                </a:extLst>
              </p:cNvPr>
              <p:cNvSpPr txBox="1"/>
              <p:nvPr/>
            </p:nvSpPr>
            <p:spPr>
              <a:xfrm>
                <a:off x="424446" y="5490419"/>
                <a:ext cx="5825688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  <a:latin typeface="Helvetica" pitchFamily="2" charset="0"/>
                  </a:rPr>
                  <a:t>Enhancement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4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24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  <m:sup>
                        <m:r>
                          <a:rPr lang="en-US" sz="24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C00000"/>
                    </a:solidFill>
                    <a:latin typeface="Helvetica" pitchFamily="2" charset="0"/>
                  </a:rPr>
                  <a:t> relative to MC mainly for two-prone jets – </a:t>
                </a:r>
                <a:r>
                  <a:rPr lang="en-US" sz="2400" i="1" dirty="0">
                    <a:solidFill>
                      <a:srgbClr val="C00000"/>
                    </a:solidFill>
                    <a:latin typeface="Helvetica" pitchFamily="2" charset="0"/>
                  </a:rPr>
                  <a:t>Geometry driven?</a:t>
                </a:r>
                <a:endParaRPr lang="en-US" sz="2400" dirty="0">
                  <a:solidFill>
                    <a:srgbClr val="C00000"/>
                  </a:solidFill>
                  <a:latin typeface="Helvetica" pitchFamily="2" charset="0"/>
                </a:endParaRPr>
              </a:p>
              <a:p>
                <a:endParaRPr lang="en-US" sz="400" dirty="0">
                  <a:solidFill>
                    <a:srgbClr val="C0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63DC2D5-1A41-3193-FDCC-8843B24BEC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446" y="5490419"/>
                <a:ext cx="5825688" cy="892552"/>
              </a:xfrm>
              <a:prstGeom prst="rect">
                <a:avLst/>
              </a:prstGeom>
              <a:blipFill>
                <a:blip r:embed="rId7"/>
                <a:stretch>
                  <a:fillRect l="-1739" t="-5634" r="-1304"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FE3052-2CE5-8947-A37E-C2B9C7375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3C6DB-4261-CE4B-8DA4-8F05380B5224}" type="datetime1">
              <a:rPr lang="en-US" smtClean="0"/>
              <a:t>9/20/25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5FA6DF-639D-D3E1-A582-5290D3E26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</p:spTree>
    <p:extLst>
      <p:ext uri="{BB962C8B-B14F-4D97-AF65-F5344CB8AC3E}">
        <p14:creationId xmlns:p14="http://schemas.microsoft.com/office/powerpoint/2010/main" val="4075507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CEAD4B-BCDF-B3B1-F60C-4E09629D7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452A4D7-AF8B-1695-2D32-F41987A7EA34}"/>
              </a:ext>
            </a:extLst>
          </p:cNvPr>
          <p:cNvGrpSpPr/>
          <p:nvPr/>
        </p:nvGrpSpPr>
        <p:grpSpPr>
          <a:xfrm>
            <a:off x="19939" y="1024310"/>
            <a:ext cx="5703142" cy="4325320"/>
            <a:chOff x="392859" y="710235"/>
            <a:chExt cx="5703142" cy="432532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55ABFCE9-AADC-62E2-7DC6-28C823D9FC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263" r="49368"/>
            <a:stretch>
              <a:fillRect/>
            </a:stretch>
          </p:blipFill>
          <p:spPr>
            <a:xfrm>
              <a:off x="392859" y="710235"/>
              <a:ext cx="5703142" cy="432532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257559C-372C-43DB-6F7A-E44AE2542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1660" t="64339" r="25148" b="14108"/>
            <a:stretch/>
          </p:blipFill>
          <p:spPr>
            <a:xfrm>
              <a:off x="1246347" y="3563556"/>
              <a:ext cx="2792253" cy="932210"/>
            </a:xfrm>
            <a:prstGeom prst="rect">
              <a:avLst/>
            </a:prstGeom>
          </p:spPr>
        </p:pic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5B6D3F-C0B6-1D29-9D0F-4A0DF536C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29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FAA552-9E05-66EE-020E-B87F31564FCD}"/>
              </a:ext>
            </a:extLst>
          </p:cNvPr>
          <p:cNvGrpSpPr>
            <a:grpSpLocks noChangeAspect="1"/>
          </p:cNvGrpSpPr>
          <p:nvPr/>
        </p:nvGrpSpPr>
        <p:grpSpPr>
          <a:xfrm>
            <a:off x="5793068" y="2456177"/>
            <a:ext cx="914400" cy="912441"/>
            <a:chOff x="9417481" y="5422057"/>
            <a:chExt cx="1303527" cy="130073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45F47C8-BDA7-E239-37B8-CD00255A8A51}"/>
                </a:ext>
              </a:extLst>
            </p:cNvPr>
            <p:cNvGrpSpPr/>
            <p:nvPr/>
          </p:nvGrpSpPr>
          <p:grpSpPr>
            <a:xfrm rot="5400000">
              <a:off x="9363117" y="5510767"/>
              <a:ext cx="1300734" cy="1123314"/>
              <a:chOff x="6252210" y="5657850"/>
              <a:chExt cx="1300734" cy="1123314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7A710A7A-7018-F6D4-050E-97EB05EE8992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E9F4C449-2742-D0B8-ACD3-C571035B8F5F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8122BB50-C34F-D0C6-A3F2-4B2D2517E4B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6AFF5C1-DD2B-281A-D195-48EE047B6B4F}"/>
                </a:ext>
              </a:extLst>
            </p:cNvPr>
            <p:cNvGrpSpPr/>
            <p:nvPr/>
          </p:nvGrpSpPr>
          <p:grpSpPr>
            <a:xfrm rot="4390681">
              <a:off x="9883442" y="523570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D0D5935-55C0-ABD8-5F4C-AB9751460F08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D8DED95F-E96E-E5CC-6622-06C71E6D59B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020A0E32-3A02-E5AC-1B7C-526C12EF131F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4894EF7-0CAC-F990-A656-8A12CA246D28}"/>
                </a:ext>
              </a:extLst>
            </p:cNvPr>
            <p:cNvGrpSpPr/>
            <p:nvPr/>
          </p:nvGrpSpPr>
          <p:grpSpPr>
            <a:xfrm rot="6492491">
              <a:off x="9883953" y="5626168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A7F20EB-B893-7ED6-0F92-1B4BC875F7BA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05E1255-1DCD-7DAE-2C31-2DA92D45C47D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B61E6943-CCB5-81EA-587B-025B885D490F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27E6313-130F-829A-9FFF-B606B4EEE77C}"/>
              </a:ext>
            </a:extLst>
          </p:cNvPr>
          <p:cNvGrpSpPr>
            <a:grpSpLocks noChangeAspect="1"/>
          </p:cNvGrpSpPr>
          <p:nvPr/>
        </p:nvGrpSpPr>
        <p:grpSpPr>
          <a:xfrm>
            <a:off x="5837381" y="4042783"/>
            <a:ext cx="914400" cy="912149"/>
            <a:chOff x="6083028" y="5271327"/>
            <a:chExt cx="1303944" cy="1300734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C5A8D11-9C1D-8FDD-447A-4D7C68470E61}"/>
                </a:ext>
              </a:extLst>
            </p:cNvPr>
            <p:cNvGrpSpPr/>
            <p:nvPr/>
          </p:nvGrpSpPr>
          <p:grpSpPr>
            <a:xfrm rot="5400000">
              <a:off x="5995302" y="5360037"/>
              <a:ext cx="1300734" cy="1123314"/>
              <a:chOff x="6252210" y="5657850"/>
              <a:chExt cx="1300734" cy="112331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86DE8412-9406-3691-0F2C-D5F34C4FE731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D84C1E5A-5101-C0A1-4712-E9A13464F234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9C4454C4-A39A-9EC5-C9CB-83489BC28CB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EAED6CB-B67F-7919-5C1E-D7D98872B7FE}"/>
                </a:ext>
              </a:extLst>
            </p:cNvPr>
            <p:cNvGrpSpPr/>
            <p:nvPr/>
          </p:nvGrpSpPr>
          <p:grpSpPr>
            <a:xfrm rot="4997529">
              <a:off x="6549917" y="518784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0A93C64F-C475-1EF5-B8D1-278644B53234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1B1CCF57-E503-E183-112B-155744FF3792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1246661D-FFA5-8330-C698-2AAB060C91A2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25050F6-435E-67B9-0C9D-198E2BF01157}"/>
                </a:ext>
              </a:extLst>
            </p:cNvPr>
            <p:cNvGrpSpPr>
              <a:grpSpLocks noChangeAspect="1"/>
            </p:cNvGrpSpPr>
            <p:nvPr/>
          </p:nvGrpSpPr>
          <p:grpSpPr>
            <a:xfrm rot="6254381">
              <a:off x="6216903" y="5758718"/>
              <a:ext cx="182880" cy="450629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21750FF-0474-0040-0E2F-D64C586A5A58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E6D90F2D-4493-8C0D-5E25-3F89D578CD60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9F440C59-B002-52C7-1517-7DCA2C77E2BD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9C2C6BC-6D87-446A-E6A4-A61DC093E57E}"/>
              </a:ext>
            </a:extLst>
          </p:cNvPr>
          <p:cNvSpPr txBox="1"/>
          <p:nvPr/>
        </p:nvSpPr>
        <p:spPr>
          <a:xfrm>
            <a:off x="3543063" y="1339093"/>
            <a:ext cx="22309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Helvetica" pitchFamily="2" charset="0"/>
                <a:hlinkClick r:id="rId5"/>
              </a:rPr>
              <a:t>CMS-PAS-HIN-24-024</a:t>
            </a:r>
            <a:endParaRPr lang="en-US" sz="1600" dirty="0"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996227F-9D6D-059F-5D2D-2D18246BCB56}"/>
                  </a:ext>
                </a:extLst>
              </p:cNvPr>
              <p:cNvSpPr txBox="1"/>
              <p:nvPr/>
            </p:nvSpPr>
            <p:spPr>
              <a:xfrm>
                <a:off x="278737" y="212260"/>
                <a:ext cx="9812320" cy="859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  <a:cs typeface="Calibri" panose="020F0502020204030204" pitchFamily="34" charset="0"/>
                  </a:rPr>
                  <a:t>Jet substructure classified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  <m:sup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  <m:r>
                      <a:rPr lang="en-US" sz="4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sSubSup>
                      <m:sSubSupPr>
                        <m:ctrlPr>
                          <a:rPr lang="en-US" sz="4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ch</m:t>
                        </m:r>
                      </m:sub>
                      <m:sup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𝑗</m:t>
                        </m:r>
                      </m:sup>
                    </m:sSubSup>
                    <m:r>
                      <a:rPr lang="en-US" sz="4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sz="4000" dirty="0">
                    <a:solidFill>
                      <a:srgbClr val="0070C0"/>
                    </a:solidFill>
                    <a:cs typeface="Calibri" panose="020F0502020204030204" pitchFamily="34" charset="0"/>
                  </a:rPr>
                  <a:t> </a:t>
                </a:r>
                <a:endParaRPr lang="en-US" sz="4000" dirty="0">
                  <a:solidFill>
                    <a:srgbClr val="0070C0"/>
                  </a:solidFill>
                  <a:latin typeface="Helvetica" pitchFamily="2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996227F-9D6D-059F-5D2D-2D18246BCB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37" y="212260"/>
                <a:ext cx="9812320" cy="859402"/>
              </a:xfrm>
              <a:prstGeom prst="rect">
                <a:avLst/>
              </a:prstGeom>
              <a:blipFill>
                <a:blip r:embed="rId6"/>
                <a:stretch>
                  <a:fillRect l="-2329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>
            <a:extLst>
              <a:ext uri="{FF2B5EF4-FFF2-40B4-BE49-F238E27FC236}">
                <a16:creationId xmlns:a16="http://schemas.microsoft.com/office/drawing/2014/main" id="{7B6AAEBC-73A1-0373-B514-256F32AF2D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7848084" y="943413"/>
            <a:ext cx="3413236" cy="4731797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D944D6F-A27A-C55B-9908-D2B31DBAE3FC}"/>
              </a:ext>
            </a:extLst>
          </p:cNvPr>
          <p:cNvSpPr txBox="1"/>
          <p:nvPr/>
        </p:nvSpPr>
        <p:spPr>
          <a:xfrm>
            <a:off x="7188803" y="5094466"/>
            <a:ext cx="485495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latin typeface="Helvetica" pitchFamily="2" charset="0"/>
              </a:rPr>
              <a:t>Average jet substructure data </a:t>
            </a:r>
          </a:p>
          <a:p>
            <a:pPr algn="l"/>
            <a:r>
              <a:rPr lang="en-US" sz="2400" dirty="0">
                <a:latin typeface="Helvetica" pitchFamily="2" charset="0"/>
              </a:rPr>
              <a:t>well described by PYTHIA8</a:t>
            </a:r>
          </a:p>
          <a:p>
            <a:pPr algn="l"/>
            <a:endParaRPr lang="en-US" sz="400" dirty="0">
              <a:latin typeface="Helvetica" pitchFamily="2" charset="0"/>
            </a:endParaRPr>
          </a:p>
          <a:p>
            <a:pPr algn="l"/>
            <a:r>
              <a:rPr lang="en-US" sz="2400" dirty="0">
                <a:latin typeface="Helvetica" pitchFamily="2" charset="0"/>
              </a:rPr>
              <a:t>- No room for exotic configurations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019CA35-2602-0734-7BAA-FC36666A7270}"/>
                  </a:ext>
                </a:extLst>
              </p:cNvPr>
              <p:cNvSpPr txBox="1"/>
              <p:nvPr/>
            </p:nvSpPr>
            <p:spPr>
              <a:xfrm>
                <a:off x="424446" y="5490419"/>
                <a:ext cx="5825688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  <a:latin typeface="Helvetica" pitchFamily="2" charset="0"/>
                  </a:rPr>
                  <a:t>Enhancement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4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24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  <m:sup>
                        <m:r>
                          <a:rPr lang="en-US" sz="24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C00000"/>
                    </a:solidFill>
                    <a:latin typeface="Helvetica" pitchFamily="2" charset="0"/>
                  </a:rPr>
                  <a:t> relative to MC mainly for two-prone jets – </a:t>
                </a:r>
                <a:r>
                  <a:rPr lang="en-US" sz="2400" i="1" dirty="0">
                    <a:solidFill>
                      <a:srgbClr val="C00000"/>
                    </a:solidFill>
                    <a:latin typeface="Helvetica" pitchFamily="2" charset="0"/>
                  </a:rPr>
                  <a:t>Geometry driven?</a:t>
                </a:r>
                <a:endParaRPr lang="en-US" sz="2400" dirty="0">
                  <a:solidFill>
                    <a:srgbClr val="C00000"/>
                  </a:solidFill>
                  <a:latin typeface="Helvetica" pitchFamily="2" charset="0"/>
                </a:endParaRPr>
              </a:p>
              <a:p>
                <a:endParaRPr lang="en-US" sz="400" dirty="0">
                  <a:solidFill>
                    <a:srgbClr val="C0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019CA35-2602-0734-7BAA-FC36666A72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446" y="5490419"/>
                <a:ext cx="5825688" cy="892552"/>
              </a:xfrm>
              <a:prstGeom prst="rect">
                <a:avLst/>
              </a:prstGeom>
              <a:blipFill>
                <a:blip r:embed="rId8"/>
                <a:stretch>
                  <a:fillRect l="-1739" t="-5634" r="-1304"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Date Placeholder 46">
            <a:extLst>
              <a:ext uri="{FF2B5EF4-FFF2-40B4-BE49-F238E27FC236}">
                <a16:creationId xmlns:a16="http://schemas.microsoft.com/office/drawing/2014/main" id="{DEF939FE-D2E6-03FD-B8F7-18AD75770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B7DA-09FF-8242-89CF-124DA36B58D7}" type="datetime1">
              <a:rPr lang="en-US" smtClean="0"/>
              <a:t>9/20/25</a:t>
            </a:fld>
            <a:endParaRPr lang="en-US"/>
          </a:p>
        </p:txBody>
      </p:sp>
      <p:sp>
        <p:nvSpPr>
          <p:cNvPr id="48" name="Footer Placeholder 47">
            <a:extLst>
              <a:ext uri="{FF2B5EF4-FFF2-40B4-BE49-F238E27FC236}">
                <a16:creationId xmlns:a16="http://schemas.microsoft.com/office/drawing/2014/main" id="{E7B67683-340E-6567-B898-B789613E5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</p:spTree>
    <p:extLst>
      <p:ext uri="{BB962C8B-B14F-4D97-AF65-F5344CB8AC3E}">
        <p14:creationId xmlns:p14="http://schemas.microsoft.com/office/powerpoint/2010/main" val="2380757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4B53E-8FAC-43D3-9AF9-655AE63DE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68FFCF9-C118-04AC-EDAF-42F50BB0F8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297"/>
          <a:stretch>
            <a:fillRect/>
          </a:stretch>
        </p:blipFill>
        <p:spPr>
          <a:xfrm>
            <a:off x="0" y="0"/>
            <a:ext cx="12192000" cy="6911478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14259EA-05E1-6A2F-9FEB-2E71B9A97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65B5-340B-BA42-BD95-5B1F406CCAF9}" type="datetime1">
              <a:rPr lang="en-US" smtClean="0"/>
              <a:t>9/20/25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D55619-750A-CD73-1424-12415D641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64DD-AFE0-B24E-8A0D-CC9E3EA6FBDB}" type="slidenum">
              <a:rPr lang="en-US" smtClean="0"/>
              <a:t>3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EC99BF-000C-CFF9-196E-B5C2E26F5336}"/>
              </a:ext>
            </a:extLst>
          </p:cNvPr>
          <p:cNvGrpSpPr>
            <a:grpSpLocks noChangeAspect="1"/>
          </p:cNvGrpSpPr>
          <p:nvPr/>
        </p:nvGrpSpPr>
        <p:grpSpPr>
          <a:xfrm>
            <a:off x="1" y="4811920"/>
            <a:ext cx="5930756" cy="1463040"/>
            <a:chOff x="3199887" y="4787127"/>
            <a:chExt cx="8277879" cy="187980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C82C008-DDE8-889D-3020-B7D87BCDD3F9}"/>
                </a:ext>
              </a:extLst>
            </p:cNvPr>
            <p:cNvSpPr/>
            <p:nvPr/>
          </p:nvSpPr>
          <p:spPr>
            <a:xfrm>
              <a:off x="3367395" y="4787127"/>
              <a:ext cx="8110371" cy="18798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">
              <a:extLst>
                <a:ext uri="{FF2B5EF4-FFF2-40B4-BE49-F238E27FC236}">
                  <a16:creationId xmlns:a16="http://schemas.microsoft.com/office/drawing/2014/main" id="{C5D678C2-F5B1-6451-70BB-524CC1259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071" y="4787128"/>
              <a:ext cx="6400800" cy="1879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A901FA9-4EBB-894F-69A2-605DDB55DDF2}"/>
                </a:ext>
              </a:extLst>
            </p:cNvPr>
            <p:cNvSpPr/>
            <p:nvPr/>
          </p:nvSpPr>
          <p:spPr>
            <a:xfrm>
              <a:off x="10196126" y="5390865"/>
              <a:ext cx="791570" cy="36576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  <a:latin typeface="Helvetica" pitchFamily="2" charset="0"/>
                </a:rPr>
                <a:t>ZDC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246EDC7-2F60-C49B-7307-7B50CF5A0ACB}"/>
                </a:ext>
              </a:extLst>
            </p:cNvPr>
            <p:cNvSpPr/>
            <p:nvPr/>
          </p:nvSpPr>
          <p:spPr>
            <a:xfrm>
              <a:off x="3199887" y="5390865"/>
              <a:ext cx="791570" cy="36576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  <a:latin typeface="Helvetica" pitchFamily="2" charset="0"/>
                </a:rPr>
                <a:t>ZDC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304C2D9-149F-EB69-2C0E-23EE271B2378}"/>
              </a:ext>
            </a:extLst>
          </p:cNvPr>
          <p:cNvSpPr txBox="1"/>
          <p:nvPr/>
        </p:nvSpPr>
        <p:spPr>
          <a:xfrm>
            <a:off x="6304958" y="3229495"/>
            <a:ext cx="1527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Helvetica" pitchFamily="2" charset="0"/>
              </a:rPr>
              <a:t>QGP?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F7D11E-6447-47A6-FF61-C4B11A44E1D9}"/>
              </a:ext>
            </a:extLst>
          </p:cNvPr>
          <p:cNvSpPr txBox="1"/>
          <p:nvPr/>
        </p:nvSpPr>
        <p:spPr>
          <a:xfrm>
            <a:off x="7205272" y="334606"/>
            <a:ext cx="5108647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600" dirty="0">
                <a:solidFill>
                  <a:schemeClr val="accent6">
                    <a:lumMod val="40000"/>
                    <a:lumOff val="60000"/>
                  </a:schemeClr>
                </a:solidFill>
                <a:latin typeface="Helvetica" pitchFamily="2" charset="0"/>
              </a:rPr>
              <a:t>Central PbPb event</a:t>
            </a:r>
          </a:p>
          <a:p>
            <a:r>
              <a:rPr lang="en-US" sz="2600" dirty="0">
                <a:solidFill>
                  <a:schemeClr val="accent6">
                    <a:lumMod val="40000"/>
                    <a:lumOff val="60000"/>
                  </a:schemeClr>
                </a:solidFill>
                <a:latin typeface="Helvetica" pitchFamily="2" charset="0"/>
              </a:rPr>
              <a:t>Up to 20,000 particles produced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8744640-F141-907F-813B-944C999CD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716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D858F-36C2-A60A-8207-13A0522E37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5A258CAD-214E-6766-1C45-944CEF006023}"/>
              </a:ext>
            </a:extLst>
          </p:cNvPr>
          <p:cNvGrpSpPr/>
          <p:nvPr/>
        </p:nvGrpSpPr>
        <p:grpSpPr>
          <a:xfrm>
            <a:off x="19939" y="1024310"/>
            <a:ext cx="5703142" cy="4325320"/>
            <a:chOff x="392859" y="710235"/>
            <a:chExt cx="5703142" cy="432532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C5C69FB-465B-551F-1EDF-A65E5AD9ED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263" r="49368"/>
            <a:stretch>
              <a:fillRect/>
            </a:stretch>
          </p:blipFill>
          <p:spPr>
            <a:xfrm>
              <a:off x="392859" y="710235"/>
              <a:ext cx="5703142" cy="432532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F46543A3-3D29-3800-171E-6778FAF8A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1660" t="64339" r="25148" b="14108"/>
            <a:stretch/>
          </p:blipFill>
          <p:spPr>
            <a:xfrm>
              <a:off x="1246347" y="3563556"/>
              <a:ext cx="2792253" cy="932210"/>
            </a:xfrm>
            <a:prstGeom prst="rect">
              <a:avLst/>
            </a:prstGeom>
          </p:spPr>
        </p:pic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A8769A-EDCE-541E-375A-0DADDD1CF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30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3C8452-FDA4-A5D2-66EE-F6E662B3FD12}"/>
              </a:ext>
            </a:extLst>
          </p:cNvPr>
          <p:cNvGrpSpPr>
            <a:grpSpLocks noChangeAspect="1"/>
          </p:cNvGrpSpPr>
          <p:nvPr/>
        </p:nvGrpSpPr>
        <p:grpSpPr>
          <a:xfrm>
            <a:off x="5793068" y="2456177"/>
            <a:ext cx="914400" cy="912441"/>
            <a:chOff x="9417481" y="5422057"/>
            <a:chExt cx="1303527" cy="130073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069336C-E5A9-DAC7-B566-9ACFBA4470F0}"/>
                </a:ext>
              </a:extLst>
            </p:cNvPr>
            <p:cNvGrpSpPr/>
            <p:nvPr/>
          </p:nvGrpSpPr>
          <p:grpSpPr>
            <a:xfrm rot="5400000">
              <a:off x="9363117" y="5510767"/>
              <a:ext cx="1300734" cy="1123314"/>
              <a:chOff x="6252210" y="5657850"/>
              <a:chExt cx="1300734" cy="1123314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25B693B-0967-520A-D660-02C65A91FAA1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B0DDE4D8-3330-6656-2035-F005F04C3D21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18F0F635-71B8-AD34-03F8-0EA23033797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D5F0301-B0C3-FDA3-176D-2218980926B7}"/>
                </a:ext>
              </a:extLst>
            </p:cNvPr>
            <p:cNvGrpSpPr/>
            <p:nvPr/>
          </p:nvGrpSpPr>
          <p:grpSpPr>
            <a:xfrm rot="4390681">
              <a:off x="9883442" y="523570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B55044AE-287D-959F-69F0-D9C7476BF4A5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9E28F28E-FFC1-2B6D-7A01-7669F1ED8B4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CF345BEC-A584-29CD-7B76-C8CE12F8F7A1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C97B809-42A6-E372-967A-7B49A11BBCED}"/>
                </a:ext>
              </a:extLst>
            </p:cNvPr>
            <p:cNvGrpSpPr/>
            <p:nvPr/>
          </p:nvGrpSpPr>
          <p:grpSpPr>
            <a:xfrm rot="6492491">
              <a:off x="9883953" y="5626168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E4E3039-73F4-3AB9-1728-5147997CDC24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6551F7C0-ADCC-2085-F009-00AC3FB3FE9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44D15B3-F8B7-1E19-6E49-6DD98EED1E53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9814D8B-45D8-2B98-08A9-BFCE7D3E2225}"/>
              </a:ext>
            </a:extLst>
          </p:cNvPr>
          <p:cNvGrpSpPr>
            <a:grpSpLocks noChangeAspect="1"/>
          </p:cNvGrpSpPr>
          <p:nvPr/>
        </p:nvGrpSpPr>
        <p:grpSpPr>
          <a:xfrm>
            <a:off x="5837381" y="4042783"/>
            <a:ext cx="914400" cy="912149"/>
            <a:chOff x="6083028" y="5271327"/>
            <a:chExt cx="1303944" cy="1300734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62C5DC9-CCAA-3065-C829-B10C8793504A}"/>
                </a:ext>
              </a:extLst>
            </p:cNvPr>
            <p:cNvGrpSpPr/>
            <p:nvPr/>
          </p:nvGrpSpPr>
          <p:grpSpPr>
            <a:xfrm rot="5400000">
              <a:off x="5995302" y="5360037"/>
              <a:ext cx="1300734" cy="1123314"/>
              <a:chOff x="6252210" y="5657850"/>
              <a:chExt cx="1300734" cy="112331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CBE30DF8-9CDF-EFB9-B2CA-C0EE62124F97}"/>
                  </a:ext>
                </a:extLst>
              </p:cNvPr>
              <p:cNvSpPr/>
              <p:nvPr/>
            </p:nvSpPr>
            <p:spPr>
              <a:xfrm>
                <a:off x="6263640" y="5657850"/>
                <a:ext cx="1280160" cy="26289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5E6825-DDDA-E858-97D0-1DCA4BC936A1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625221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8651CE2-BAFA-209E-BC16-A106CB55E3C6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6903720" y="5789294"/>
                <a:ext cx="649224" cy="99187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C673373-6D5C-B824-9994-7E81F4471C24}"/>
                </a:ext>
              </a:extLst>
            </p:cNvPr>
            <p:cNvGrpSpPr/>
            <p:nvPr/>
          </p:nvGrpSpPr>
          <p:grpSpPr>
            <a:xfrm rot="4997529">
              <a:off x="6549917" y="5187841"/>
              <a:ext cx="371094" cy="1303016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A3FB2511-0093-7633-B5AB-D199AD84A0C0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01EE25D-07AE-D389-1E00-EA10F4C736B3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7B1A219C-CF02-1FFC-B4D0-37190EB993F3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6F02AF-29A8-8AC4-F76D-ED4943140171}"/>
                </a:ext>
              </a:extLst>
            </p:cNvPr>
            <p:cNvGrpSpPr>
              <a:grpSpLocks noChangeAspect="1"/>
            </p:cNvGrpSpPr>
            <p:nvPr/>
          </p:nvGrpSpPr>
          <p:grpSpPr>
            <a:xfrm rot="6254381">
              <a:off x="6216903" y="5758718"/>
              <a:ext cx="182880" cy="450629"/>
              <a:chOff x="7924136" y="5437221"/>
              <a:chExt cx="371094" cy="83101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0CCF1609-2F9A-5BC8-EC58-6DE469965A36}"/>
                  </a:ext>
                </a:extLst>
              </p:cNvPr>
              <p:cNvSpPr/>
              <p:nvPr/>
            </p:nvSpPr>
            <p:spPr>
              <a:xfrm>
                <a:off x="7929470" y="5437221"/>
                <a:ext cx="365760" cy="8747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5CA3823C-169D-35E3-FFE6-CC98E2ABE58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7924136" y="5474735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E1AC8FC-5AC8-310D-441B-A8A17F7AA2C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8110943" y="5473809"/>
                <a:ext cx="182880" cy="79349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E22D148-760C-FCE2-621B-21696D99B7CC}"/>
              </a:ext>
            </a:extLst>
          </p:cNvPr>
          <p:cNvSpPr txBox="1"/>
          <p:nvPr/>
        </p:nvSpPr>
        <p:spPr>
          <a:xfrm>
            <a:off x="3543063" y="1339093"/>
            <a:ext cx="22309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Helvetica" pitchFamily="2" charset="0"/>
                <a:hlinkClick r:id="rId5"/>
              </a:rPr>
              <a:t>CMS-PAS-HIN-24-024</a:t>
            </a:r>
            <a:endParaRPr lang="en-US" sz="1600" dirty="0"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3E56F98-2CFA-A6F7-806F-8B0F9FE4D5EC}"/>
                  </a:ext>
                </a:extLst>
              </p:cNvPr>
              <p:cNvSpPr txBox="1"/>
              <p:nvPr/>
            </p:nvSpPr>
            <p:spPr>
              <a:xfrm>
                <a:off x="278737" y="212260"/>
                <a:ext cx="9812320" cy="859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  <a:cs typeface="Calibri" panose="020F0502020204030204" pitchFamily="34" charset="0"/>
                  </a:rPr>
                  <a:t>Jet substructure classified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  <m:sup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  <m:r>
                      <a:rPr lang="en-US" sz="4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sSubSup>
                      <m:sSubSupPr>
                        <m:ctrlPr>
                          <a:rPr lang="en-US" sz="4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ch</m:t>
                        </m:r>
                      </m:sub>
                      <m:sup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𝑗</m:t>
                        </m:r>
                      </m:sup>
                    </m:sSubSup>
                    <m:r>
                      <a:rPr lang="en-US" sz="4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sz="4000" dirty="0">
                    <a:solidFill>
                      <a:srgbClr val="0070C0"/>
                    </a:solidFill>
                    <a:cs typeface="Calibri" panose="020F0502020204030204" pitchFamily="34" charset="0"/>
                  </a:rPr>
                  <a:t> </a:t>
                </a:r>
                <a:endParaRPr lang="en-US" sz="4000" dirty="0">
                  <a:solidFill>
                    <a:srgbClr val="0070C0"/>
                  </a:solidFill>
                  <a:latin typeface="Helvetica" pitchFamily="2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3E56F98-2CFA-A6F7-806F-8B0F9FE4D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37" y="212260"/>
                <a:ext cx="9812320" cy="859402"/>
              </a:xfrm>
              <a:prstGeom prst="rect">
                <a:avLst/>
              </a:prstGeom>
              <a:blipFill>
                <a:blip r:embed="rId6"/>
                <a:stretch>
                  <a:fillRect l="-2329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F8E4CAC7-1399-803D-3459-46B0EFE46E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8029515" y="924453"/>
            <a:ext cx="2907312" cy="40304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11E001-06EE-6EA0-57CD-12C05B2F6CEC}"/>
                  </a:ext>
                </a:extLst>
              </p:cNvPr>
              <p:cNvSpPr txBox="1"/>
              <p:nvPr/>
            </p:nvSpPr>
            <p:spPr>
              <a:xfrm>
                <a:off x="424446" y="5490419"/>
                <a:ext cx="5825688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  <a:latin typeface="Helvetica" pitchFamily="2" charset="0"/>
                  </a:rPr>
                  <a:t>Enhancement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4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24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  <m:sup>
                        <m:r>
                          <a:rPr lang="en-US" sz="24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C00000"/>
                    </a:solidFill>
                    <a:latin typeface="Helvetica" pitchFamily="2" charset="0"/>
                  </a:rPr>
                  <a:t> relative to MC mainly for two-prone jets – </a:t>
                </a:r>
                <a:r>
                  <a:rPr lang="en-US" sz="2400" i="1" dirty="0">
                    <a:solidFill>
                      <a:srgbClr val="C00000"/>
                    </a:solidFill>
                    <a:latin typeface="Helvetica" pitchFamily="2" charset="0"/>
                  </a:rPr>
                  <a:t>Geometry driven?</a:t>
                </a:r>
                <a:endParaRPr lang="en-US" sz="2400" dirty="0">
                  <a:solidFill>
                    <a:srgbClr val="C00000"/>
                  </a:solidFill>
                  <a:latin typeface="Helvetica" pitchFamily="2" charset="0"/>
                </a:endParaRPr>
              </a:p>
              <a:p>
                <a:endParaRPr lang="en-US" sz="400" dirty="0">
                  <a:solidFill>
                    <a:srgbClr val="C0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11E001-06EE-6EA0-57CD-12C05B2F6C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446" y="5490419"/>
                <a:ext cx="5825688" cy="892552"/>
              </a:xfrm>
              <a:prstGeom prst="rect">
                <a:avLst/>
              </a:prstGeom>
              <a:blipFill>
                <a:blip r:embed="rId8"/>
                <a:stretch>
                  <a:fillRect l="-1739" t="-5634" r="-1304"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35C92C8-19E3-89DF-D41D-FCB63711C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1F959-7567-5842-83CE-D1F72DB6D6E1}" type="datetime1">
              <a:rPr lang="en-US" smtClean="0"/>
              <a:t>9/22/25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CD7C4AF-76DE-7BC0-5CA5-96413736B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8D2B16-B63D-9A35-3200-B3B5D71500AF}"/>
                  </a:ext>
                </a:extLst>
              </p:cNvPr>
              <p:cNvSpPr txBox="1"/>
              <p:nvPr/>
            </p:nvSpPr>
            <p:spPr>
              <a:xfrm>
                <a:off x="7633221" y="4722069"/>
                <a:ext cx="4219255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Helvetica" pitchFamily="2" charset="0"/>
                    <a:cs typeface="Gill Sans"/>
                  </a:rPr>
                  <a:t>Only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Gill Sans"/>
                      </a:rPr>
                      <m:t>~5%</m:t>
                    </m:r>
                  </m:oMath>
                </a14:m>
                <a:r>
                  <a:rPr lang="en-US" sz="2400" dirty="0">
                    <a:latin typeface="Helvetica" pitchFamily="2" charset="0"/>
                    <a:cs typeface="Gill Sans"/>
                  </a:rPr>
                  <a:t> data explored (pp), more HM jets in HL-LHC era! </a:t>
                </a:r>
              </a:p>
              <a:p>
                <a:r>
                  <a:rPr lang="en-US" sz="2400" dirty="0">
                    <a:latin typeface="Helvetica" pitchFamily="2" charset="0"/>
                    <a:cs typeface="Gill Sans"/>
                  </a:rPr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8D2B16-B63D-9A35-3200-B3B5D71500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221" y="4722069"/>
                <a:ext cx="4219255" cy="1200329"/>
              </a:xfrm>
              <a:prstGeom prst="rect">
                <a:avLst/>
              </a:prstGeom>
              <a:blipFill>
                <a:blip r:embed="rId9"/>
                <a:stretch>
                  <a:fillRect l="-2096" t="-4211" r="-3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19529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C001B-0E97-B76F-2E40-B4071790D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1BE834-5BD1-D335-F144-796E990AC615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Summary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CB8E62-5AD3-70C6-5319-C49DFD986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0ED7-5EB5-DE4F-BA4A-C8923949B925}" type="datetime1">
              <a:rPr lang="en-US" smtClean="0"/>
              <a:t>9/20/25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FB97BB-FC26-84A4-6A08-E0C24268D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31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08D4619-C20F-F43B-1592-13AE93D29E18}"/>
              </a:ext>
            </a:extLst>
          </p:cNvPr>
          <p:cNvGrpSpPr/>
          <p:nvPr/>
        </p:nvGrpSpPr>
        <p:grpSpPr>
          <a:xfrm>
            <a:off x="1776814" y="1154792"/>
            <a:ext cx="8475670" cy="1828800"/>
            <a:chOff x="1499711" y="1393789"/>
            <a:chExt cx="8475670" cy="182880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A61805-7032-9813-439B-A1620F88AC3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99711" y="1535956"/>
              <a:ext cx="3703814" cy="1555706"/>
              <a:chOff x="6058018" y="911993"/>
              <a:chExt cx="4429312" cy="1860437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C0B6D3D2-B419-6658-7F90-C581CA78F23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058018" y="911993"/>
                <a:ext cx="4429312" cy="1860437"/>
                <a:chOff x="7159036" y="1248688"/>
                <a:chExt cx="3047794" cy="1280160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C054B6E0-2D90-34BE-DD6E-9E97261F10C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263284" y="1248688"/>
                  <a:ext cx="767722" cy="1280160"/>
                  <a:chOff x="5497916" y="2337839"/>
                  <a:chExt cx="1294769" cy="2159000"/>
                </a:xfrm>
              </p:grpSpPr>
              <p:pic>
                <p:nvPicPr>
                  <p:cNvPr id="36" name="Picture 35">
                    <a:extLst>
                      <a:ext uri="{FF2B5EF4-FFF2-40B4-BE49-F238E27FC236}">
                        <a16:creationId xmlns:a16="http://schemas.microsoft.com/office/drawing/2014/main" id="{3C24CD8A-0B91-8F33-FCF4-56078DC43A3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5576453" y="2337839"/>
                    <a:ext cx="1155699" cy="2159000"/>
                  </a:xfrm>
                  <a:prstGeom prst="rect">
                    <a:avLst/>
                  </a:prstGeom>
                </p:spPr>
              </p:pic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63E3E5C3-5E80-7E6B-5EE6-0DD27AC59E84}"/>
                      </a:ext>
                    </a:extLst>
                  </p:cNvPr>
                  <p:cNvSpPr/>
                  <p:nvPr/>
                </p:nvSpPr>
                <p:spPr>
                  <a:xfrm>
                    <a:off x="6630306" y="3037114"/>
                    <a:ext cx="162379" cy="18505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E3C26A22-D6B0-41D6-CF5B-1551AB526500}"/>
                      </a:ext>
                    </a:extLst>
                  </p:cNvPr>
                  <p:cNvSpPr/>
                  <p:nvPr/>
                </p:nvSpPr>
                <p:spPr>
                  <a:xfrm>
                    <a:off x="6598002" y="4186933"/>
                    <a:ext cx="162379" cy="18505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CFE7ACD2-0481-C0DF-9125-933186B92A4F}"/>
                      </a:ext>
                    </a:extLst>
                  </p:cNvPr>
                  <p:cNvSpPr/>
                  <p:nvPr/>
                </p:nvSpPr>
                <p:spPr>
                  <a:xfrm>
                    <a:off x="5497916" y="3594840"/>
                    <a:ext cx="162379" cy="18505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6C9CED01-C19F-906A-9611-9C3045E021A9}"/>
                    </a:ext>
                  </a:extLst>
                </p:cNvPr>
                <p:cNvCxnSpPr/>
                <p:nvPr/>
              </p:nvCxnSpPr>
              <p:spPr>
                <a:xfrm>
                  <a:off x="7159036" y="1896114"/>
                  <a:ext cx="74818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051F7855-8138-8B3D-3A0F-DCDBD8424F9D}"/>
                    </a:ext>
                  </a:extLst>
                </p:cNvPr>
                <p:cNvCxnSpPr/>
                <p:nvPr/>
              </p:nvCxnSpPr>
              <p:spPr>
                <a:xfrm flipH="1">
                  <a:off x="9458647" y="1896118"/>
                  <a:ext cx="74818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3036117D-5C19-CF48-CE26-D6DC36FEC478}"/>
                    </a:ext>
                  </a:extLst>
                </p:cNvPr>
                <p:cNvSpPr txBox="1"/>
                <p:nvPr/>
              </p:nvSpPr>
              <p:spPr>
                <a:xfrm>
                  <a:off x="7220999" y="1384984"/>
                  <a:ext cx="660724" cy="474021"/>
                </a:xfrm>
                <a:prstGeom prst="rect">
                  <a:avLst/>
                </a:prstGeom>
                <a:noFill/>
              </p:spPr>
              <p:txBody>
                <a:bodyPr wrap="none" lIns="91429" tIns="45714" rIns="91429" bIns="45714" rtlCol="0">
                  <a:spAutoFit/>
                </a:bodyPr>
                <a:lstStyle/>
                <a:p>
                  <a:r>
                    <a:rPr lang="en-US" sz="2600" dirty="0">
                      <a:latin typeface="Arial"/>
                      <a:cs typeface="Arial"/>
                    </a:rPr>
                    <a:t>p/A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A62F590A-34AD-66AC-2069-806775861F92}"/>
                    </a:ext>
                  </a:extLst>
                </p:cNvPr>
                <p:cNvSpPr txBox="1"/>
                <p:nvPr/>
              </p:nvSpPr>
              <p:spPr>
                <a:xfrm>
                  <a:off x="9508575" y="1402528"/>
                  <a:ext cx="660724" cy="474021"/>
                </a:xfrm>
                <a:prstGeom prst="rect">
                  <a:avLst/>
                </a:prstGeom>
                <a:noFill/>
              </p:spPr>
              <p:txBody>
                <a:bodyPr wrap="none" lIns="91429" tIns="45714" rIns="91429" bIns="45714" rtlCol="0">
                  <a:spAutoFit/>
                </a:bodyPr>
                <a:lstStyle/>
                <a:p>
                  <a:r>
                    <a:rPr lang="en-US" sz="2600" dirty="0">
                      <a:latin typeface="Arial"/>
                      <a:cs typeface="Arial"/>
                    </a:rPr>
                    <a:t>p/A</a:t>
                  </a:r>
                </a:p>
              </p:txBody>
            </p:sp>
          </p:grp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A69A901B-9132-E986-3F40-52920498842E}"/>
                  </a:ext>
                </a:extLst>
              </p:cNvPr>
              <p:cNvSpPr/>
              <p:nvPr/>
            </p:nvSpPr>
            <p:spPr>
              <a:xfrm>
                <a:off x="7271848" y="967316"/>
                <a:ext cx="368103" cy="1752853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21E6B30-DD55-A853-ACC5-8F9E672798D8}"/>
                  </a:ext>
                </a:extLst>
              </p:cNvPr>
              <p:cNvSpPr/>
              <p:nvPr/>
            </p:nvSpPr>
            <p:spPr>
              <a:xfrm>
                <a:off x="8908979" y="967316"/>
                <a:ext cx="368103" cy="1752853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4EB661E-A3A5-A0B5-0FFE-46E26C4D412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301189" y="1393789"/>
              <a:ext cx="2674192" cy="1828800"/>
              <a:chOff x="7518203" y="1117397"/>
              <a:chExt cx="1944633" cy="1329876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3D6D0ABB-12A7-18C3-F4ED-CEB4447CBE5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518203" y="1117397"/>
                <a:ext cx="1944633" cy="1329876"/>
                <a:chOff x="7159036" y="1248688"/>
                <a:chExt cx="1871933" cy="1280160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6FD0C587-2786-7E5B-0AFD-B215EB54C0BA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051078" y="1248688"/>
                  <a:ext cx="979891" cy="1280160"/>
                  <a:chOff x="5140076" y="2337839"/>
                  <a:chExt cx="1652609" cy="2159000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30DC9DDA-8873-4D0B-D335-83DC0070D80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5140076" y="2337839"/>
                    <a:ext cx="1155692" cy="2159000"/>
                  </a:xfrm>
                  <a:prstGeom prst="rect">
                    <a:avLst/>
                  </a:prstGeom>
                </p:spPr>
              </p:pic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74D09C31-547F-971D-ABF7-035FA7BDF5E7}"/>
                      </a:ext>
                    </a:extLst>
                  </p:cNvPr>
                  <p:cNvSpPr/>
                  <p:nvPr/>
                </p:nvSpPr>
                <p:spPr>
                  <a:xfrm>
                    <a:off x="6630306" y="3037114"/>
                    <a:ext cx="162379" cy="18505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DB81C7EE-ED0D-F4BD-F3D7-CDDB1261AA10}"/>
                      </a:ext>
                    </a:extLst>
                  </p:cNvPr>
                  <p:cNvSpPr/>
                  <p:nvPr/>
                </p:nvSpPr>
                <p:spPr>
                  <a:xfrm>
                    <a:off x="6598002" y="4186933"/>
                    <a:ext cx="162379" cy="18505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id="{8EE7D9F0-D4B1-577F-C284-5C3178E4DB6B}"/>
                      </a:ext>
                    </a:extLst>
                  </p:cNvPr>
                  <p:cNvSpPr/>
                  <p:nvPr/>
                </p:nvSpPr>
                <p:spPr>
                  <a:xfrm>
                    <a:off x="5497916" y="3594840"/>
                    <a:ext cx="162379" cy="18505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0C2FBE2F-91F6-D251-2CE8-95A57FA32EDD}"/>
                    </a:ext>
                  </a:extLst>
                </p:cNvPr>
                <p:cNvCxnSpPr/>
                <p:nvPr/>
              </p:nvCxnSpPr>
              <p:spPr>
                <a:xfrm>
                  <a:off x="7159036" y="1896114"/>
                  <a:ext cx="74818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73D8E00-1EC7-7BF0-98E7-4AD07A315F6A}"/>
                    </a:ext>
                  </a:extLst>
                </p:cNvPr>
                <p:cNvSpPr txBox="1"/>
                <p:nvPr/>
              </p:nvSpPr>
              <p:spPr>
                <a:xfrm>
                  <a:off x="7272762" y="1441652"/>
                  <a:ext cx="625233" cy="474021"/>
                </a:xfrm>
                <a:prstGeom prst="rect">
                  <a:avLst/>
                </a:prstGeom>
                <a:noFill/>
              </p:spPr>
              <p:txBody>
                <a:bodyPr wrap="none" lIns="91429" tIns="45714" rIns="91429" bIns="45714" rtlCol="0">
                  <a:spAutoFit/>
                </a:bodyPr>
                <a:lstStyle/>
                <a:p>
                  <a:r>
                    <a:rPr lang="en-US" sz="2600" dirty="0">
                      <a:latin typeface="Arial"/>
                      <a:cs typeface="Arial"/>
                    </a:rPr>
                    <a:t>q/g</a:t>
                  </a:r>
                </a:p>
              </p:txBody>
            </p:sp>
          </p:grp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B01E55B-BA9E-88CA-1557-117F43CB469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883" y="1611671"/>
                <a:ext cx="137160" cy="32918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7000">
                    <a:schemeClr val="bg1">
                      <a:lumMod val="61000"/>
                      <a:lumOff val="39000"/>
                    </a:schemeClr>
                  </a:gs>
                  <a:gs pos="40000">
                    <a:srgbClr val="EF23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  <a:prstDash val="dash"/>
              </a:ln>
              <a:effectLst>
                <a:glow rad="228600">
                  <a:schemeClr val="accent2">
                    <a:satMod val="175000"/>
                    <a:alpha val="85000"/>
                  </a:schemeClr>
                </a:glow>
                <a:softEdge rad="12700"/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B8F603-0115-975B-FD37-126A456C3D12}"/>
                </a:ext>
              </a:extLst>
            </p:cNvPr>
            <p:cNvGrpSpPr/>
            <p:nvPr/>
          </p:nvGrpSpPr>
          <p:grpSpPr>
            <a:xfrm>
              <a:off x="5808201" y="1639902"/>
              <a:ext cx="852716" cy="1117103"/>
              <a:chOff x="5381686" y="2393198"/>
              <a:chExt cx="934550" cy="95494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42D1272B-9747-D272-8D7A-5B8C2F3712DF}"/>
                      </a:ext>
                    </a:extLst>
                  </p:cNvPr>
                  <p:cNvSpPr txBox="1"/>
                  <p:nvPr/>
                </p:nvSpPr>
                <p:spPr>
                  <a:xfrm>
                    <a:off x="5381686" y="2578699"/>
                    <a:ext cx="934550" cy="76944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5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⟺</m:t>
                          </m:r>
                        </m:oMath>
                      </m:oMathPara>
                    </a14:m>
                    <a:endParaRPr lang="en-US" sz="5000" dirty="0"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74CF54A3-5A5B-8CE8-094D-6300EF98A27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81686" y="2578699"/>
                    <a:ext cx="934550" cy="76944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4706" r="-1323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A839FD-B264-0386-F6E1-D3B6BCDE817D}"/>
                  </a:ext>
                </a:extLst>
              </p:cNvPr>
              <p:cNvSpPr txBox="1"/>
              <p:nvPr/>
            </p:nvSpPr>
            <p:spPr>
              <a:xfrm>
                <a:off x="5654407" y="2393198"/>
                <a:ext cx="39786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3000" dirty="0">
                    <a:latin typeface="Helvetica" pitchFamily="2" charset="0"/>
                  </a:rPr>
                  <a:t>?</a:t>
                </a:r>
              </a:p>
            </p:txBody>
          </p:sp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B530417-BE6D-814A-53E9-D17B241C40ED}"/>
              </a:ext>
            </a:extLst>
          </p:cNvPr>
          <p:cNvSpPr txBox="1"/>
          <p:nvPr/>
        </p:nvSpPr>
        <p:spPr>
          <a:xfrm>
            <a:off x="1045372" y="3674107"/>
            <a:ext cx="1014688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Helvetica" pitchFamily="2" charset="0"/>
              <a:cs typeface="Gill Sans"/>
            </a:endParaRPr>
          </a:p>
          <a:p>
            <a:r>
              <a:rPr lang="en-US" sz="2400" dirty="0">
                <a:latin typeface="Helvetica" pitchFamily="2" charset="0"/>
                <a:cs typeface="Gill Sans"/>
              </a:rPr>
              <a:t>Collectivity is universal across QCD systems?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200" dirty="0">
              <a:latin typeface="Helvetica" pitchFamily="2" charset="0"/>
              <a:cs typeface="Gill Sans"/>
            </a:endParaRPr>
          </a:p>
          <a:p>
            <a:r>
              <a:rPr lang="en-US" sz="2400" dirty="0">
                <a:latin typeface="Helvetica" pitchFamily="2" charset="0"/>
                <a:cs typeface="Gill Sans"/>
              </a:rPr>
              <a:t>Jets provide a new femto-lab to probe the smallest scales.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200" dirty="0">
              <a:latin typeface="Helvetica" pitchFamily="2" charset="0"/>
              <a:cs typeface="Gill Sans"/>
            </a:endParaRPr>
          </a:p>
          <a:p>
            <a:r>
              <a:rPr lang="en-US" sz="2400" dirty="0">
                <a:solidFill>
                  <a:srgbClr val="0000FF"/>
                </a:solidFill>
                <a:latin typeface="Helvetica" pitchFamily="2" charset="0"/>
                <a:cs typeface="Gill Sans"/>
              </a:rPr>
              <a:t>Open question: </a:t>
            </a:r>
            <a:r>
              <a:rPr lang="en-US" sz="2400" i="1" dirty="0">
                <a:solidFill>
                  <a:srgbClr val="0000FF"/>
                </a:solidFill>
                <a:latin typeface="Helvetica" pitchFamily="2" charset="0"/>
                <a:cs typeface="Gill Sans"/>
              </a:rPr>
              <a:t>is collectivity a generic property of excited QCD vacuum?</a:t>
            </a:r>
          </a:p>
          <a:p>
            <a:endParaRPr lang="en-US" sz="2000" dirty="0">
              <a:solidFill>
                <a:srgbClr val="0000FF"/>
              </a:solidFill>
              <a:latin typeface="Helvetica" pitchFamily="2" charset="0"/>
              <a:cs typeface="Gill San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751B95D-1431-62B7-3A93-FE50EB88C8D0}"/>
              </a:ext>
            </a:extLst>
          </p:cNvPr>
          <p:cNvSpPr txBox="1"/>
          <p:nvPr/>
        </p:nvSpPr>
        <p:spPr>
          <a:xfrm>
            <a:off x="891630" y="5606626"/>
            <a:ext cx="10254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C00000"/>
                </a:solidFill>
                <a:latin typeface="Helvetica" pitchFamily="2" charset="0"/>
                <a:cs typeface="Gill Sans"/>
              </a:rPr>
              <a:t>A very rich program ahead at the LHC. Stay tuned!</a:t>
            </a:r>
          </a:p>
        </p:txBody>
      </p:sp>
      <p:sp>
        <p:nvSpPr>
          <p:cNvPr id="42" name="Footer Placeholder 41">
            <a:extLst>
              <a:ext uri="{FF2B5EF4-FFF2-40B4-BE49-F238E27FC236}">
                <a16:creationId xmlns:a16="http://schemas.microsoft.com/office/drawing/2014/main" id="{1814F4C0-677E-9AAE-7502-60C580178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ISMD 2025 | Xiaoyu Liu</a:t>
            </a:r>
          </a:p>
        </p:txBody>
      </p:sp>
    </p:spTree>
    <p:extLst>
      <p:ext uri="{BB962C8B-B14F-4D97-AF65-F5344CB8AC3E}">
        <p14:creationId xmlns:p14="http://schemas.microsoft.com/office/powerpoint/2010/main" val="7608139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E074B-D985-5149-905D-497E3F98CE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C79AEF-7B1B-FB2C-3FF5-54C42CF230EC}"/>
              </a:ext>
            </a:extLst>
          </p:cNvPr>
          <p:cNvSpPr txBox="1"/>
          <p:nvPr/>
        </p:nvSpPr>
        <p:spPr>
          <a:xfrm>
            <a:off x="4588799" y="3075057"/>
            <a:ext cx="3014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dirty="0">
                <a:solidFill>
                  <a:srgbClr val="0070C0"/>
                </a:solidFill>
              </a:rPr>
              <a:t>Thank you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FA1F67-2364-B8BC-2F82-6E77638CA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D0F7-7224-AF45-9AEE-B620CBC88448}" type="datetime1">
              <a:rPr lang="en-US" smtClean="0"/>
              <a:t>9/20/25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F0C61E5-BE26-C410-838F-753052D24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32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9E8212-6B96-4E84-6BCB-FBE8298E8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7484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028FE9-CCE1-EB92-8DF2-32B9C5E7F452}"/>
              </a:ext>
            </a:extLst>
          </p:cNvPr>
          <p:cNvSpPr txBox="1"/>
          <p:nvPr/>
        </p:nvSpPr>
        <p:spPr>
          <a:xfrm>
            <a:off x="4986598" y="3075057"/>
            <a:ext cx="2218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dirty="0">
                <a:solidFill>
                  <a:srgbClr val="0070C0"/>
                </a:solidFill>
              </a:rPr>
              <a:t>Backup</a:t>
            </a:r>
            <a:r>
              <a:rPr lang="en-US" sz="40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B526411-151D-314A-BB12-0AA108035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0A79-595C-5646-BE3C-4C62AB43F748}" type="datetime1">
              <a:rPr lang="en-US" smtClean="0"/>
              <a:t>9/20/25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8568473-79AD-F6AD-E999-09B5473EB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33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E94D76-644F-14A9-D94C-23429A176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174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0BF3D-3355-BF89-6ADF-6B6018193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8F801BC-0B35-3193-3338-FD4350D07248}"/>
              </a:ext>
            </a:extLst>
          </p:cNvPr>
          <p:cNvSpPr txBox="1"/>
          <p:nvPr/>
        </p:nvSpPr>
        <p:spPr>
          <a:xfrm>
            <a:off x="278737" y="1084726"/>
            <a:ext cx="1144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Two particle correlation method: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>
              <a:latin typeface="Helvetica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D3864BC-08B1-4DC9-E7B3-1C34BC567789}"/>
                  </a:ext>
                </a:extLst>
              </p:cNvPr>
              <p:cNvSpPr txBox="1"/>
              <p:nvPr/>
            </p:nvSpPr>
            <p:spPr>
              <a:xfrm>
                <a:off x="278737" y="212260"/>
                <a:ext cx="901179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</a:rPr>
                  <a:t>Anisotropic flow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</a:rPr>
                  <a:t>)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D3864BC-08B1-4DC9-E7B3-1C34BC567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37" y="212260"/>
                <a:ext cx="9011797" cy="707886"/>
              </a:xfrm>
              <a:prstGeom prst="rect">
                <a:avLst/>
              </a:prstGeom>
              <a:blipFill>
                <a:blip r:embed="rId3"/>
                <a:stretch>
                  <a:fillRect l="-2535" t="-14035" b="-35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95F1819-BB6E-3CA3-7988-489388DF0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F46C-DF74-4042-B3DD-03B1F4D39DD2}" type="datetime1">
              <a:rPr lang="en-US" smtClean="0"/>
              <a:t>9/20/25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249402-E701-AABF-59D3-C3F3D1A87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64DD-AFE0-B24E-8A0D-CC9E3EA6FBDB}" type="slidenum">
              <a:rPr lang="en-US" smtClean="0"/>
              <a:t>34</a:t>
            </a:fld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BF3A95-B0DE-F451-A1B3-98CB379A6CD2}"/>
              </a:ext>
            </a:extLst>
          </p:cNvPr>
          <p:cNvSpPr/>
          <p:nvPr/>
        </p:nvSpPr>
        <p:spPr>
          <a:xfrm>
            <a:off x="8787654" y="1084726"/>
            <a:ext cx="349624" cy="481912"/>
          </a:xfrm>
          <a:prstGeom prst="rect">
            <a:avLst/>
          </a:prstGeom>
          <a:noFill/>
          <a:ln w="25400">
            <a:solidFill>
              <a:srgbClr val="FF7E7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CC890E-2D8A-EFE1-475B-5E172A1A956A}"/>
              </a:ext>
            </a:extLst>
          </p:cNvPr>
          <p:cNvGrpSpPr>
            <a:grpSpLocks noChangeAspect="1"/>
          </p:cNvGrpSpPr>
          <p:nvPr/>
        </p:nvGrpSpPr>
        <p:grpSpPr>
          <a:xfrm>
            <a:off x="278737" y="1527588"/>
            <a:ext cx="10518394" cy="4922943"/>
            <a:chOff x="1736054" y="2406527"/>
            <a:chExt cx="8585227" cy="401815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C26C587-D533-8811-BFD6-1B10383410CE}"/>
                </a:ext>
              </a:extLst>
            </p:cNvPr>
            <p:cNvGrpSpPr/>
            <p:nvPr/>
          </p:nvGrpSpPr>
          <p:grpSpPr>
            <a:xfrm>
              <a:off x="1736054" y="2406527"/>
              <a:ext cx="8585227" cy="4018159"/>
              <a:chOff x="-155555" y="1239922"/>
              <a:chExt cx="8585227" cy="401815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58B0C20-6B9C-B7C4-1CA1-D3ED2D20339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-63497" y="1239922"/>
                <a:ext cx="4376825" cy="3840473"/>
                <a:chOff x="-152821" y="1010119"/>
                <a:chExt cx="4619322" cy="4053253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7319C8C1-7435-A827-7355-95625B68344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-152821" y="1010119"/>
                  <a:ext cx="4619322" cy="4053253"/>
                  <a:chOff x="-157991" y="1010120"/>
                  <a:chExt cx="5124077" cy="4496154"/>
                </a:xfrm>
              </p:grpSpPr>
              <p:grpSp>
                <p:nvGrpSpPr>
                  <p:cNvPr id="20" name="Group 19">
                    <a:extLst>
                      <a:ext uri="{FF2B5EF4-FFF2-40B4-BE49-F238E27FC236}">
                        <a16:creationId xmlns:a16="http://schemas.microsoft.com/office/drawing/2014/main" id="{C34E16FB-7433-E7E6-7E48-A3637FD9953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74792" y="1252787"/>
                    <a:ext cx="4791294" cy="4253487"/>
                    <a:chOff x="2273230" y="1134405"/>
                    <a:chExt cx="5989116" cy="5316857"/>
                  </a:xfrm>
                </p:grpSpPr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0795B2AB-E101-FDEA-0030-CE18E1304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73230" y="2457696"/>
                      <a:ext cx="779436" cy="2066312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endParaRPr lang="en-US" sz="3300" baseline="0" err="1">
                        <a:latin typeface="Gill Sans"/>
                        <a:cs typeface="Gill Sans"/>
                      </a:endParaRPr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519902B0-08BC-0105-DC3E-73A311751E6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rot="16200000">
                      <a:off x="2864487" y="700065"/>
                      <a:ext cx="1028700" cy="1897380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endParaRPr lang="en-US" sz="3300" baseline="0" err="1">
                        <a:latin typeface="Gill Sans"/>
                        <a:cs typeface="Gill Sans"/>
                      </a:endParaRPr>
                    </a:p>
                  </p:txBody>
                </p:sp>
                <p:pic>
                  <p:nvPicPr>
                    <p:cNvPr id="25" name="Picture 24">
                      <a:extLst>
                        <a:ext uri="{FF2B5EF4-FFF2-40B4-BE49-F238E27FC236}">
                          <a16:creationId xmlns:a16="http://schemas.microsoft.com/office/drawing/2014/main" id="{13B70DAB-93E4-695A-A904-E7777A62285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2521946" y="1422062"/>
                      <a:ext cx="5740400" cy="5029200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BE002AB4-4404-1B19-6674-0BE3EFD6964B}"/>
                      </a:ext>
                    </a:extLst>
                  </p:cNvPr>
                  <p:cNvGrpSpPr/>
                  <p:nvPr/>
                </p:nvGrpSpPr>
                <p:grpSpPr>
                  <a:xfrm>
                    <a:off x="-157991" y="1010120"/>
                    <a:ext cx="4815180" cy="1168959"/>
                    <a:chOff x="4548848" y="3642044"/>
                    <a:chExt cx="3835925" cy="910154"/>
                  </a:xfrm>
                </p:grpSpPr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29DC286E-A028-DF08-1608-7078E5DA29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1889" y="3642044"/>
                      <a:ext cx="1302884" cy="170074"/>
                    </a:xfrm>
                    <a:prstGeom prst="rect">
                      <a:avLst/>
                    </a:prstGeom>
                    <a:ln>
                      <a:solidFill>
                        <a:srgbClr val="FFFFFF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0CD50CE4-6DB9-BB76-5665-8898DEEE20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0661" y="3965310"/>
                      <a:ext cx="1836951" cy="487955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" name="Rectangle 41">
                      <a:extLst>
                        <a:ext uri="{FF2B5EF4-FFF2-40B4-BE49-F238E27FC236}">
                          <a16:creationId xmlns:a16="http://schemas.microsoft.com/office/drawing/2014/main" id="{864C3642-2779-2686-6C0F-80A7D2ACCDB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48848" y="3971682"/>
                      <a:ext cx="2032306" cy="58051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82058" tIns="41029" rIns="82058" bIns="41029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r>
                        <a:rPr lang="en-US" err="1">
                          <a:solidFill>
                            <a:srgbClr val="000000"/>
                          </a:solidFill>
                          <a:latin typeface="Helvetica" pitchFamily="2" charset="0"/>
                          <a:cs typeface="Gill Sans"/>
                        </a:rPr>
                        <a:t>PbPb</a:t>
                      </a:r>
                      <a:r>
                        <a:rPr lang="en-US">
                          <a:solidFill>
                            <a:srgbClr val="000000"/>
                          </a:solidFill>
                          <a:latin typeface="Helvetica" pitchFamily="2" charset="0"/>
                          <a:cs typeface="Gill Sans"/>
                        </a:rPr>
                        <a:t> 2.76 TeV </a:t>
                      </a:r>
                    </a:p>
                    <a:p>
                      <a:r>
                        <a:rPr lang="en-US">
                          <a:solidFill>
                            <a:srgbClr val="000000"/>
                          </a:solidFill>
                          <a:latin typeface="Helvetica" pitchFamily="2" charset="0"/>
                          <a:cs typeface="Gill Sans"/>
                        </a:rPr>
                        <a:t>Head-on (top 0.2%)</a:t>
                      </a:r>
                    </a:p>
                  </p:txBody>
                </p:sp>
              </p:grpSp>
            </p:grpSp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B8D20FD6-8BE8-E2DC-A04F-563ABBFDBF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3677" y="2332270"/>
                  <a:ext cx="768096" cy="1463040"/>
                </a:xfrm>
                <a:prstGeom prst="rect">
                  <a:avLst/>
                </a:prstGeom>
              </p:spPr>
            </p:pic>
          </p:grp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BAD56B96-5249-3C7B-D5E1-F5649CF25A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99430" y="1798674"/>
                <a:ext cx="4130242" cy="3459407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858A64B-909D-D8F0-DCC7-F28815CD6903}"/>
                  </a:ext>
                </a:extLst>
              </p:cNvPr>
              <p:cNvSpPr/>
              <p:nvPr/>
            </p:nvSpPr>
            <p:spPr>
              <a:xfrm>
                <a:off x="3557781" y="1666796"/>
                <a:ext cx="1186249" cy="3263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8E464F4A-1C33-52D5-2235-F3F1E850A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55555" y="4789931"/>
                <a:ext cx="2243409" cy="36933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US" b="0">
                    <a:latin typeface="Helvetica"/>
                    <a:cs typeface="Helvetica"/>
                  </a:rPr>
                  <a:t>1 &lt; </a:t>
                </a:r>
                <a:r>
                  <a:rPr lang="en-US" b="0" err="1">
                    <a:latin typeface="Helvetica"/>
                    <a:cs typeface="Helvetica"/>
                  </a:rPr>
                  <a:t>p</a:t>
                </a:r>
                <a:r>
                  <a:rPr lang="en-US" b="0" baseline="-25000" err="1">
                    <a:latin typeface="Helvetica"/>
                    <a:cs typeface="Helvetica"/>
                  </a:rPr>
                  <a:t>T</a:t>
                </a:r>
                <a:r>
                  <a:rPr lang="en-US" baseline="30000" err="1">
                    <a:latin typeface="Helvetica"/>
                    <a:cs typeface="Helvetica"/>
                  </a:rPr>
                  <a:t>a</a:t>
                </a:r>
                <a:r>
                  <a:rPr lang="en-US" b="0">
                    <a:latin typeface="Helvetica"/>
                    <a:cs typeface="Helvetica"/>
                  </a:rPr>
                  <a:t>, </a:t>
                </a:r>
                <a:r>
                  <a:rPr lang="en-US" b="0" err="1">
                    <a:latin typeface="Helvetica"/>
                    <a:cs typeface="Helvetica"/>
                  </a:rPr>
                  <a:t>p</a:t>
                </a:r>
                <a:r>
                  <a:rPr lang="en-US" b="0" baseline="-25000" err="1">
                    <a:latin typeface="Helvetica"/>
                    <a:cs typeface="Helvetica"/>
                  </a:rPr>
                  <a:t>T</a:t>
                </a:r>
                <a:r>
                  <a:rPr lang="en-US" baseline="30000" err="1">
                    <a:latin typeface="Helvetica"/>
                    <a:cs typeface="Helvetica"/>
                  </a:rPr>
                  <a:t>b</a:t>
                </a:r>
                <a:r>
                  <a:rPr lang="en-US">
                    <a:latin typeface="Helvetica"/>
                    <a:cs typeface="Helvetica"/>
                  </a:rPr>
                  <a:t> &lt; </a:t>
                </a:r>
                <a:r>
                  <a:rPr lang="en-US" b="0">
                    <a:latin typeface="Helvetica"/>
                    <a:cs typeface="Helvetica"/>
                  </a:rPr>
                  <a:t>3 GeV</a:t>
                </a:r>
              </a:p>
            </p:txBody>
          </p:sp>
        </p:grp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054814BB-57A7-9DEB-8AEE-EA74B18F2B2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84758" y="2789780"/>
              <a:ext cx="741649" cy="668030"/>
            </a:xfrm>
            <a:prstGeom prst="rect">
              <a:avLst/>
            </a:prstGeom>
          </p:spPr>
        </p:pic>
        <p:sp>
          <p:nvSpPr>
            <p:cNvPr id="5" name="Parallelogram 4">
              <a:extLst>
                <a:ext uri="{FF2B5EF4-FFF2-40B4-BE49-F238E27FC236}">
                  <a16:creationId xmlns:a16="http://schemas.microsoft.com/office/drawing/2014/main" id="{0D52DD4F-68F0-33D2-BD0A-4AB8B21A9649}"/>
                </a:ext>
              </a:extLst>
            </p:cNvPr>
            <p:cNvSpPr/>
            <p:nvPr/>
          </p:nvSpPr>
          <p:spPr>
            <a:xfrm rot="18938254">
              <a:off x="3529903" y="4016818"/>
              <a:ext cx="680711" cy="2028825"/>
            </a:xfrm>
            <a:prstGeom prst="parallelogram">
              <a:avLst/>
            </a:prstGeom>
            <a:solidFill>
              <a:srgbClr val="FFFF00">
                <a:alpha val="69928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7B78105-CAD4-3608-FD36-459A2E8838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9780" y="4413225"/>
              <a:ext cx="1280160" cy="1444751"/>
            </a:xfrm>
            <a:custGeom>
              <a:avLst/>
              <a:gdLst>
                <a:gd name="connsiteX0" fmla="*/ 1240466 w 1240466"/>
                <a:gd name="connsiteY0" fmla="*/ 1399954 h 1399954"/>
                <a:gd name="connsiteX1" fmla="*/ 1181396 w 1240466"/>
                <a:gd name="connsiteY1" fmla="*/ 1311349 h 1399954"/>
                <a:gd name="connsiteX2" fmla="*/ 1140047 w 1240466"/>
                <a:gd name="connsiteY2" fmla="*/ 1205024 h 1399954"/>
                <a:gd name="connsiteX3" fmla="*/ 1098698 w 1240466"/>
                <a:gd name="connsiteY3" fmla="*/ 1092791 h 1399954"/>
                <a:gd name="connsiteX4" fmla="*/ 1057349 w 1240466"/>
                <a:gd name="connsiteY4" fmla="*/ 956931 h 1399954"/>
                <a:gd name="connsiteX5" fmla="*/ 1016000 w 1240466"/>
                <a:gd name="connsiteY5" fmla="*/ 838791 h 1399954"/>
                <a:gd name="connsiteX6" fmla="*/ 939210 w 1240466"/>
                <a:gd name="connsiteY6" fmla="*/ 909675 h 1399954"/>
                <a:gd name="connsiteX7" fmla="*/ 880140 w 1240466"/>
                <a:gd name="connsiteY7" fmla="*/ 945117 h 1399954"/>
                <a:gd name="connsiteX8" fmla="*/ 826977 w 1240466"/>
                <a:gd name="connsiteY8" fmla="*/ 974652 h 1399954"/>
                <a:gd name="connsiteX9" fmla="*/ 773814 w 1240466"/>
                <a:gd name="connsiteY9" fmla="*/ 956931 h 1399954"/>
                <a:gd name="connsiteX10" fmla="*/ 726559 w 1240466"/>
                <a:gd name="connsiteY10" fmla="*/ 874233 h 1399954"/>
                <a:gd name="connsiteX11" fmla="*/ 685210 w 1240466"/>
                <a:gd name="connsiteY11" fmla="*/ 750186 h 1399954"/>
                <a:gd name="connsiteX12" fmla="*/ 637954 w 1240466"/>
                <a:gd name="connsiteY12" fmla="*/ 661582 h 1399954"/>
                <a:gd name="connsiteX13" fmla="*/ 596605 w 1240466"/>
                <a:gd name="connsiteY13" fmla="*/ 578884 h 1399954"/>
                <a:gd name="connsiteX14" fmla="*/ 543442 w 1240466"/>
                <a:gd name="connsiteY14" fmla="*/ 531628 h 1399954"/>
                <a:gd name="connsiteX15" fmla="*/ 472559 w 1240466"/>
                <a:gd name="connsiteY15" fmla="*/ 478466 h 1399954"/>
                <a:gd name="connsiteX16" fmla="*/ 401675 w 1240466"/>
                <a:gd name="connsiteY16" fmla="*/ 443024 h 1399954"/>
                <a:gd name="connsiteX17" fmla="*/ 342605 w 1240466"/>
                <a:gd name="connsiteY17" fmla="*/ 419396 h 1399954"/>
                <a:gd name="connsiteX18" fmla="*/ 307163 w 1240466"/>
                <a:gd name="connsiteY18" fmla="*/ 401675 h 1399954"/>
                <a:gd name="connsiteX19" fmla="*/ 265814 w 1240466"/>
                <a:gd name="connsiteY19" fmla="*/ 360326 h 1399954"/>
                <a:gd name="connsiteX20" fmla="*/ 212652 w 1240466"/>
                <a:gd name="connsiteY20" fmla="*/ 277628 h 1399954"/>
                <a:gd name="connsiteX21" fmla="*/ 153582 w 1240466"/>
                <a:gd name="connsiteY21" fmla="*/ 200838 h 1399954"/>
                <a:gd name="connsiteX22" fmla="*/ 82698 w 1240466"/>
                <a:gd name="connsiteY22" fmla="*/ 94512 h 1399954"/>
                <a:gd name="connsiteX23" fmla="*/ 0 w 1240466"/>
                <a:gd name="connsiteY23" fmla="*/ 0 h 139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40466" h="1399954">
                  <a:moveTo>
                    <a:pt x="1240466" y="1399954"/>
                  </a:moveTo>
                  <a:cubicBezTo>
                    <a:pt x="1219299" y="1371895"/>
                    <a:pt x="1198132" y="1343837"/>
                    <a:pt x="1181396" y="1311349"/>
                  </a:cubicBezTo>
                  <a:cubicBezTo>
                    <a:pt x="1164660" y="1278861"/>
                    <a:pt x="1153830" y="1241450"/>
                    <a:pt x="1140047" y="1205024"/>
                  </a:cubicBezTo>
                  <a:cubicBezTo>
                    <a:pt x="1126264" y="1168598"/>
                    <a:pt x="1112481" y="1134140"/>
                    <a:pt x="1098698" y="1092791"/>
                  </a:cubicBezTo>
                  <a:cubicBezTo>
                    <a:pt x="1084915" y="1051442"/>
                    <a:pt x="1071132" y="999264"/>
                    <a:pt x="1057349" y="956931"/>
                  </a:cubicBezTo>
                  <a:cubicBezTo>
                    <a:pt x="1043566" y="914598"/>
                    <a:pt x="1035690" y="846667"/>
                    <a:pt x="1016000" y="838791"/>
                  </a:cubicBezTo>
                  <a:cubicBezTo>
                    <a:pt x="996310" y="830915"/>
                    <a:pt x="961853" y="891954"/>
                    <a:pt x="939210" y="909675"/>
                  </a:cubicBezTo>
                  <a:cubicBezTo>
                    <a:pt x="916567" y="927396"/>
                    <a:pt x="898845" y="934288"/>
                    <a:pt x="880140" y="945117"/>
                  </a:cubicBezTo>
                  <a:cubicBezTo>
                    <a:pt x="861435" y="955946"/>
                    <a:pt x="844698" y="972683"/>
                    <a:pt x="826977" y="974652"/>
                  </a:cubicBezTo>
                  <a:cubicBezTo>
                    <a:pt x="809256" y="976621"/>
                    <a:pt x="790550" y="973667"/>
                    <a:pt x="773814" y="956931"/>
                  </a:cubicBezTo>
                  <a:cubicBezTo>
                    <a:pt x="757078" y="940194"/>
                    <a:pt x="741326" y="908690"/>
                    <a:pt x="726559" y="874233"/>
                  </a:cubicBezTo>
                  <a:cubicBezTo>
                    <a:pt x="711792" y="839776"/>
                    <a:pt x="699977" y="785628"/>
                    <a:pt x="685210" y="750186"/>
                  </a:cubicBezTo>
                  <a:cubicBezTo>
                    <a:pt x="670443" y="714744"/>
                    <a:pt x="652721" y="690132"/>
                    <a:pt x="637954" y="661582"/>
                  </a:cubicBezTo>
                  <a:cubicBezTo>
                    <a:pt x="623187" y="633032"/>
                    <a:pt x="612357" y="600543"/>
                    <a:pt x="596605" y="578884"/>
                  </a:cubicBezTo>
                  <a:cubicBezTo>
                    <a:pt x="580853" y="557225"/>
                    <a:pt x="564116" y="548364"/>
                    <a:pt x="543442" y="531628"/>
                  </a:cubicBezTo>
                  <a:cubicBezTo>
                    <a:pt x="522768" y="514892"/>
                    <a:pt x="496187" y="493233"/>
                    <a:pt x="472559" y="478466"/>
                  </a:cubicBezTo>
                  <a:cubicBezTo>
                    <a:pt x="448931" y="463699"/>
                    <a:pt x="423334" y="452869"/>
                    <a:pt x="401675" y="443024"/>
                  </a:cubicBezTo>
                  <a:cubicBezTo>
                    <a:pt x="380016" y="433179"/>
                    <a:pt x="358357" y="426287"/>
                    <a:pt x="342605" y="419396"/>
                  </a:cubicBezTo>
                  <a:cubicBezTo>
                    <a:pt x="326853" y="412505"/>
                    <a:pt x="319961" y="411520"/>
                    <a:pt x="307163" y="401675"/>
                  </a:cubicBezTo>
                  <a:cubicBezTo>
                    <a:pt x="294365" y="391830"/>
                    <a:pt x="281566" y="381001"/>
                    <a:pt x="265814" y="360326"/>
                  </a:cubicBezTo>
                  <a:cubicBezTo>
                    <a:pt x="250062" y="339651"/>
                    <a:pt x="231357" y="304209"/>
                    <a:pt x="212652" y="277628"/>
                  </a:cubicBezTo>
                  <a:cubicBezTo>
                    <a:pt x="193947" y="251047"/>
                    <a:pt x="175241" y="231357"/>
                    <a:pt x="153582" y="200838"/>
                  </a:cubicBezTo>
                  <a:cubicBezTo>
                    <a:pt x="131923" y="170319"/>
                    <a:pt x="108295" y="127985"/>
                    <a:pt x="82698" y="94512"/>
                  </a:cubicBezTo>
                  <a:cubicBezTo>
                    <a:pt x="57101" y="61039"/>
                    <a:pt x="0" y="0"/>
                    <a:pt x="0" y="0"/>
                  </a:cubicBezTo>
                </a:path>
              </a:pathLst>
            </a:custGeom>
            <a:ln w="57150" cmpd="sng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lIns="100514" tIns="50257" rIns="100514" bIns="50257" spcCol="0" rtlCol="0" anchor="ctr"/>
            <a:lstStyle/>
            <a:p>
              <a:pPr algn="ctr"/>
              <a:endParaRPr lang="en-US" sz="297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65FEC6E-4555-2CED-F1DD-2F2FBA8F2619}"/>
                    </a:ext>
                  </a:extLst>
                </p:cNvPr>
                <p:cNvSpPr txBox="1"/>
                <p:nvPr/>
              </p:nvSpPr>
              <p:spPr>
                <a:xfrm>
                  <a:off x="8212085" y="2680352"/>
                  <a:ext cx="93807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m:rPr>
                                <m:sty m:val="p"/>
                              </m:rPr>
                              <a:rPr lang="el-GR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>
                    <a:solidFill>
                      <a:srgbClr val="0070C0"/>
                    </a:solidFill>
                  </a:endParaRPr>
                </a:p>
              </p:txBody>
            </p:sp>
          </mc:Choice>
          <mc:Fallback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65FEC6E-4555-2CED-F1DD-2F2FBA8F26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12085" y="2680352"/>
                  <a:ext cx="938077" cy="276999"/>
                </a:xfrm>
                <a:prstGeom prst="rect">
                  <a:avLst/>
                </a:prstGeom>
                <a:blipFill>
                  <a:blip r:embed="rId8"/>
                  <a:stretch>
                    <a:fillRect t="-3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13E3B5B-E575-B47A-CFE1-335CDE2055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42596" y="928575"/>
            <a:ext cx="5384800" cy="8255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89695310-55D2-6EF1-1F68-9CF7BAAD82C3}"/>
              </a:ext>
            </a:extLst>
          </p:cNvPr>
          <p:cNvGrpSpPr>
            <a:grpSpLocks noChangeAspect="1"/>
          </p:cNvGrpSpPr>
          <p:nvPr/>
        </p:nvGrpSpPr>
        <p:grpSpPr>
          <a:xfrm>
            <a:off x="11189024" y="2450444"/>
            <a:ext cx="747686" cy="3382701"/>
            <a:chOff x="10006313" y="2288699"/>
            <a:chExt cx="903406" cy="4087213"/>
          </a:xfrm>
        </p:grpSpPr>
        <p:pic>
          <p:nvPicPr>
            <p:cNvPr id="50" name="Picture 49" descr="A group of ovals with different colors&#10;&#10;AI-generated content may be incorrect.">
              <a:extLst>
                <a:ext uri="{FF2B5EF4-FFF2-40B4-BE49-F238E27FC236}">
                  <a16:creationId xmlns:a16="http://schemas.microsoft.com/office/drawing/2014/main" id="{FB4EBA07-1C95-A03F-B942-C24950821A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5478" r="63747"/>
            <a:stretch/>
          </p:blipFill>
          <p:spPr>
            <a:xfrm>
              <a:off x="10006313" y="2288699"/>
              <a:ext cx="903406" cy="1381967"/>
            </a:xfrm>
            <a:prstGeom prst="rect">
              <a:avLst/>
            </a:prstGeom>
          </p:spPr>
        </p:pic>
        <p:pic>
          <p:nvPicPr>
            <p:cNvPr id="51" name="Picture 50" descr="A group of ovals with different colors&#10;&#10;AI-generated content may be incorrect.">
              <a:extLst>
                <a:ext uri="{FF2B5EF4-FFF2-40B4-BE49-F238E27FC236}">
                  <a16:creationId xmlns:a16="http://schemas.microsoft.com/office/drawing/2014/main" id="{149BDC23-CBE7-548D-8EAB-47885A71B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39804" t="-811" r="29421" b="811"/>
            <a:stretch/>
          </p:blipFill>
          <p:spPr>
            <a:xfrm>
              <a:off x="10006313" y="3631540"/>
              <a:ext cx="903406" cy="1381967"/>
            </a:xfrm>
            <a:prstGeom prst="rect">
              <a:avLst/>
            </a:prstGeom>
          </p:spPr>
        </p:pic>
        <p:pic>
          <p:nvPicPr>
            <p:cNvPr id="52" name="Picture 51" descr="A group of ovals with different colors&#10;&#10;AI-generated content may be incorrect.">
              <a:extLst>
                <a:ext uri="{FF2B5EF4-FFF2-40B4-BE49-F238E27FC236}">
                  <a16:creationId xmlns:a16="http://schemas.microsoft.com/office/drawing/2014/main" id="{0D4F66BD-FC15-9089-641D-9E0FD34456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69225" t="1324" b="-1324"/>
            <a:stretch/>
          </p:blipFill>
          <p:spPr>
            <a:xfrm>
              <a:off x="10006313" y="4993945"/>
              <a:ext cx="903406" cy="1381967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5280A42-6CBF-7509-41F2-7F3704AD7819}"/>
              </a:ext>
            </a:extLst>
          </p:cNvPr>
          <p:cNvGrpSpPr/>
          <p:nvPr/>
        </p:nvGrpSpPr>
        <p:grpSpPr>
          <a:xfrm>
            <a:off x="11056755" y="5021336"/>
            <a:ext cx="889054" cy="928783"/>
            <a:chOff x="11080376" y="4994622"/>
            <a:chExt cx="889054" cy="928783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507B1E8F-E48A-E6CB-E78D-7F66C537E4BE}"/>
                </a:ext>
              </a:extLst>
            </p:cNvPr>
            <p:cNvCxnSpPr/>
            <p:nvPr/>
          </p:nvCxnSpPr>
          <p:spPr>
            <a:xfrm flipV="1">
              <a:off x="11080376" y="4994622"/>
              <a:ext cx="0" cy="92878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F0CB1118-F090-A983-2FFE-604CF7707819}"/>
                </a:ext>
              </a:extLst>
            </p:cNvPr>
            <p:cNvCxnSpPr>
              <a:cxnSpLocks/>
            </p:cNvCxnSpPr>
            <p:nvPr/>
          </p:nvCxnSpPr>
          <p:spPr>
            <a:xfrm>
              <a:off x="11080376" y="5923405"/>
              <a:ext cx="88905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06945F1A-A399-61A3-1848-AD0CD898F803}"/>
              </a:ext>
            </a:extLst>
          </p:cNvPr>
          <p:cNvSpPr txBox="1"/>
          <p:nvPr/>
        </p:nvSpPr>
        <p:spPr>
          <a:xfrm>
            <a:off x="11928036" y="576545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x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68179AC-3A56-9AD9-F357-CFE3273D9B04}"/>
              </a:ext>
            </a:extLst>
          </p:cNvPr>
          <p:cNvSpPr txBox="1"/>
          <p:nvPr/>
        </p:nvSpPr>
        <p:spPr>
          <a:xfrm>
            <a:off x="10888942" y="463788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E1CED6-D748-6591-6CB0-519C20A34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3527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F7C823-9A84-CA42-A0FE-B12F49EE0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35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81D0D68D-6CB2-E342-E6B3-6991F2F1B2AB}"/>
                  </a:ext>
                </a:extLst>
              </p:cNvPr>
              <p:cNvSpPr/>
              <p:nvPr/>
            </p:nvSpPr>
            <p:spPr>
              <a:xfrm>
                <a:off x="817124" y="5574840"/>
                <a:ext cx="10576028" cy="947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3400"/>
                  </a:lnSpc>
                </a:pPr>
                <a:r>
                  <a:rPr lang="en-US" sz="2600" dirty="0">
                    <a:latin typeface="Helvetica" pitchFamily="2" charset="0"/>
                  </a:rPr>
                  <a:t>QGP is a </a:t>
                </a:r>
                <a:r>
                  <a:rPr lang="en-US" sz="2600" dirty="0">
                    <a:solidFill>
                      <a:srgbClr val="C00000"/>
                    </a:solidFill>
                    <a:latin typeface="Helvetica" pitchFamily="2" charset="0"/>
                  </a:rPr>
                  <a:t>strongly coupled, nearly “perfect” liquid (</a:t>
                </a:r>
                <a14:m>
                  <m:oMath xmlns:m="http://schemas.openxmlformats.org/officeDocument/2006/math">
                    <m:r>
                      <a:rPr lang="en-US" sz="26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sz="2600" dirty="0">
                    <a:solidFill>
                      <a:srgbClr val="C00000"/>
                    </a:solidFill>
                    <a:latin typeface="Helvetica" pitchFamily="2" charset="0"/>
                  </a:rPr>
                  <a:t>/s ~ 0)</a:t>
                </a:r>
                <a:r>
                  <a:rPr lang="en-US" sz="2600" dirty="0">
                    <a:latin typeface="Helvetica" pitchFamily="2" charset="0"/>
                  </a:rPr>
                  <a:t>, and extremely efficient in converting initial anisotropy to the final state.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81D0D68D-6CB2-E342-E6B3-6991F2F1B2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124" y="5574840"/>
                <a:ext cx="10576028" cy="947311"/>
              </a:xfrm>
              <a:prstGeom prst="rect">
                <a:avLst/>
              </a:prstGeom>
              <a:blipFill>
                <a:blip r:embed="rId3"/>
                <a:stretch>
                  <a:fillRect t="-4000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4" name="Group 63">
            <a:extLst>
              <a:ext uri="{FF2B5EF4-FFF2-40B4-BE49-F238E27FC236}">
                <a16:creationId xmlns:a16="http://schemas.microsoft.com/office/drawing/2014/main" id="{0396D81C-AF0E-F6B4-E5CB-B1998996EF82}"/>
              </a:ext>
            </a:extLst>
          </p:cNvPr>
          <p:cNvGrpSpPr>
            <a:grpSpLocks noChangeAspect="1"/>
          </p:cNvGrpSpPr>
          <p:nvPr/>
        </p:nvGrpSpPr>
        <p:grpSpPr>
          <a:xfrm>
            <a:off x="473892" y="1348090"/>
            <a:ext cx="5486400" cy="4224481"/>
            <a:chOff x="175295" y="1245742"/>
            <a:chExt cx="5259322" cy="404963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084742D-2BF8-40BB-3DF9-D29689FCFBA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75295" y="1245742"/>
              <a:ext cx="5259322" cy="4049637"/>
              <a:chOff x="95770" y="1217374"/>
              <a:chExt cx="5529112" cy="4257361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72B27083-A762-828B-B9CD-C4201E7E8DCF}"/>
                  </a:ext>
                </a:extLst>
              </p:cNvPr>
              <p:cNvGrpSpPr/>
              <p:nvPr/>
            </p:nvGrpSpPr>
            <p:grpSpPr>
              <a:xfrm>
                <a:off x="95770" y="1727645"/>
                <a:ext cx="4868067" cy="3747090"/>
                <a:chOff x="104639" y="1861855"/>
                <a:chExt cx="4868067" cy="3747090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AA61D21E-9857-7486-7DEE-7F09E69E955A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04639" y="1861855"/>
                  <a:ext cx="4868067" cy="3747090"/>
                  <a:chOff x="621704" y="1501997"/>
                  <a:chExt cx="3420626" cy="2632952"/>
                </a:xfrm>
              </p:grpSpPr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126F1C83-584B-27D4-539D-AE9398FC380E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621704" y="1603236"/>
                    <a:ext cx="3420626" cy="2531713"/>
                  </a:xfrm>
                  <a:prstGeom prst="rect">
                    <a:avLst/>
                  </a:prstGeom>
                </p:spPr>
              </p:pic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id="{06F1FF10-FD68-3C6F-2015-43249BE1A98B}"/>
                      </a:ext>
                    </a:extLst>
                  </p:cNvPr>
                  <p:cNvSpPr/>
                  <p:nvPr/>
                </p:nvSpPr>
                <p:spPr>
                  <a:xfrm>
                    <a:off x="1465987" y="1851169"/>
                    <a:ext cx="501442" cy="148826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39255449-FEB3-3CEB-D30D-FDC30F9DCDD9}"/>
                      </a:ext>
                    </a:extLst>
                  </p:cNvPr>
                  <p:cNvSpPr txBox="1"/>
                  <p:nvPr/>
                </p:nvSpPr>
                <p:spPr>
                  <a:xfrm>
                    <a:off x="1422633" y="1846693"/>
                    <a:ext cx="876846" cy="19272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Helvetica" pitchFamily="2" charset="0"/>
                      </a:rPr>
                      <a:t>CMS Flow Data</a:t>
                    </a:r>
                  </a:p>
                </p:txBody>
              </p:sp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5D58ECE7-0652-4EA3-51B7-53423F990E5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746082" y="1501997"/>
                    <a:ext cx="954297" cy="85956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AC25D4B-4678-E900-DA65-5653464EA471}"/>
                    </a:ext>
                  </a:extLst>
                </p:cNvPr>
                <p:cNvSpPr/>
                <p:nvPr/>
              </p:nvSpPr>
              <p:spPr>
                <a:xfrm>
                  <a:off x="3751481" y="2322206"/>
                  <a:ext cx="1097280" cy="31376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416972F0-8108-C68B-7C83-A7CE7E563C1F}"/>
                      </a:ext>
                    </a:extLst>
                  </p:cNvPr>
                  <p:cNvSpPr txBox="1"/>
                  <p:nvPr/>
                </p:nvSpPr>
                <p:spPr>
                  <a:xfrm>
                    <a:off x="309364" y="1217374"/>
                    <a:ext cx="5315518" cy="46525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en-US" sz="2400" dirty="0">
                        <a:latin typeface="Helvetica" pitchFamily="2" charset="0"/>
                      </a:rPr>
                      <a:t>Elliptic (</a:t>
                    </a:r>
                    <a14:m>
                      <m:oMath xmlns:m="http://schemas.openxmlformats.org/officeDocument/2006/math"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400" i="1" baseline="-25000" dirty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a14:m>
                    <a:r>
                      <a:rPr lang="en-US" sz="2400" dirty="0">
                        <a:latin typeface="Helvetica" pitchFamily="2" charset="0"/>
                      </a:rPr>
                      <a:t>) and high-order (</a:t>
                    </a:r>
                    <a14:m>
                      <m:oMath xmlns:m="http://schemas.openxmlformats.org/officeDocument/2006/math"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400" i="1" baseline="-25000" dirty="0" err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a14:m>
                    <a:r>
                      <a:rPr lang="en-US" sz="2400" dirty="0">
                        <a:latin typeface="Helvetica" pitchFamily="2" charset="0"/>
                      </a:rPr>
                      <a:t>) flow</a:t>
                    </a: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416972F0-8108-C68B-7C83-A7CE7E563C1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9364" y="1217374"/>
                    <a:ext cx="5315518" cy="46525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923" t="-10811" b="-2973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4A97273-989E-24C0-EB96-BE1B21394112}"/>
                </a:ext>
              </a:extLst>
            </p:cNvPr>
            <p:cNvSpPr/>
            <p:nvPr/>
          </p:nvSpPr>
          <p:spPr>
            <a:xfrm>
              <a:off x="1056558" y="4541837"/>
              <a:ext cx="157177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Helvetica" pitchFamily="2" charset="0"/>
                </a:rPr>
                <a:t>JHEP 02 (2014) 088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C6F007-09BA-34C2-613A-BF03963E6BB2}"/>
              </a:ext>
            </a:extLst>
          </p:cNvPr>
          <p:cNvGrpSpPr/>
          <p:nvPr/>
        </p:nvGrpSpPr>
        <p:grpSpPr>
          <a:xfrm>
            <a:off x="5834142" y="1044651"/>
            <a:ext cx="5802017" cy="4521962"/>
            <a:chOff x="5719842" y="992525"/>
            <a:chExt cx="5802017" cy="45219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7370052B-0E46-3387-E9D4-ADBF824861C3}"/>
                    </a:ext>
                  </a:extLst>
                </p:cNvPr>
                <p:cNvSpPr txBox="1"/>
                <p:nvPr/>
              </p:nvSpPr>
              <p:spPr>
                <a:xfrm>
                  <a:off x="5966107" y="992525"/>
                  <a:ext cx="5555752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2400" dirty="0">
                      <a:solidFill>
                        <a:schemeClr val="accent2">
                          <a:lumMod val="75000"/>
                        </a:schemeClr>
                      </a:solidFill>
                      <a:latin typeface="Helvetica" pitchFamily="2" charset="0"/>
                    </a:rPr>
                    <a:t>Shear viscosity to entropy density (</a:t>
                  </a:r>
                  <a14:m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</m:oMath>
                  </a14:m>
                  <a:r>
                    <a:rPr lang="en-US" sz="2400" dirty="0">
                      <a:solidFill>
                        <a:schemeClr val="accent2">
                          <a:lumMod val="75000"/>
                        </a:schemeClr>
                      </a:solidFill>
                      <a:latin typeface="Helvetica" pitchFamily="2" charset="0"/>
                    </a:rPr>
                    <a:t>/s)</a:t>
                  </a:r>
                </a:p>
                <a:p>
                  <a:pPr algn="l"/>
                  <a:r>
                    <a:rPr lang="en-US" sz="2400" dirty="0">
                      <a:latin typeface="Helvetica" pitchFamily="2" charset="0"/>
                    </a:rPr>
                    <a:t>from Bayesian analysis of </a:t>
                  </a:r>
                  <a14:m>
                    <m:oMath xmlns:m="http://schemas.openxmlformats.org/officeDocument/2006/math"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400" i="1" baseline="-25000" dirty="0" err="1">
                          <a:latin typeface="Cambria Math" panose="02040503050406030204" pitchFamily="18" charset="0"/>
                        </a:rPr>
                        <m:t>𝑛</m:t>
                      </m:r>
                    </m:oMath>
                  </a14:m>
                  <a:r>
                    <a:rPr lang="en-US" sz="2400" dirty="0">
                      <a:latin typeface="Helvetica" pitchFamily="2" charset="0"/>
                    </a:rPr>
                    <a:t> data</a:t>
                  </a:r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7370052B-0E46-3387-E9D4-ADBF824861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6107" y="992525"/>
                  <a:ext cx="5555752" cy="830997"/>
                </a:xfrm>
                <a:prstGeom prst="rect">
                  <a:avLst/>
                </a:prstGeom>
                <a:blipFill>
                  <a:blip r:embed="rId7"/>
                  <a:stretch>
                    <a:fillRect l="-1595" t="-6061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B1656A9-85CF-207F-F3A4-F91649E8D05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19842" y="1856887"/>
              <a:ext cx="5673310" cy="3657600"/>
              <a:chOff x="5905853" y="1741968"/>
              <a:chExt cx="6013708" cy="3877056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16909BDA-BD52-B3A5-AFF4-DE3707B489C4}"/>
                  </a:ext>
                </a:extLst>
              </p:cNvPr>
              <p:cNvGrpSpPr/>
              <p:nvPr/>
            </p:nvGrpSpPr>
            <p:grpSpPr>
              <a:xfrm>
                <a:off x="5905853" y="1741968"/>
                <a:ext cx="6013708" cy="3877056"/>
                <a:chOff x="6001236" y="1356126"/>
                <a:chExt cx="6013708" cy="3877056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0E8C7A5B-F33A-CFBE-AF9E-68F34B355BB8}"/>
                    </a:ext>
                  </a:extLst>
                </p:cNvPr>
                <p:cNvGrpSpPr/>
                <p:nvPr/>
              </p:nvGrpSpPr>
              <p:grpSpPr>
                <a:xfrm>
                  <a:off x="6307056" y="1356126"/>
                  <a:ext cx="5707888" cy="3877056"/>
                  <a:chOff x="6209520" y="1721886"/>
                  <a:chExt cx="5707888" cy="3877056"/>
                </a:xfrm>
              </p:grpSpPr>
              <p:pic>
                <p:nvPicPr>
                  <p:cNvPr id="9" name="Picture 8">
                    <a:extLst>
                      <a:ext uri="{FF2B5EF4-FFF2-40B4-BE49-F238E27FC236}">
                        <a16:creationId xmlns:a16="http://schemas.microsoft.com/office/drawing/2014/main" id="{6605FAC2-0CB0-C51D-75E2-94AE14B6719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6209520" y="1721886"/>
                    <a:ext cx="5707888" cy="3877056"/>
                  </a:xfrm>
                  <a:prstGeom prst="rect">
                    <a:avLst/>
                  </a:prstGeom>
                </p:spPr>
              </p:pic>
              <p:pic>
                <p:nvPicPr>
                  <p:cNvPr id="10" name="Picture 9">
                    <a:extLst>
                      <a:ext uri="{FF2B5EF4-FFF2-40B4-BE49-F238E27FC236}">
                        <a16:creationId xmlns:a16="http://schemas.microsoft.com/office/drawing/2014/main" id="{8B67BDA1-68A9-0E6A-7DA8-CF3783FAC4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8787385" y="3905099"/>
                    <a:ext cx="1828800" cy="406400"/>
                  </a:xfrm>
                  <a:prstGeom prst="rect">
                    <a:avLst/>
                  </a:prstGeom>
                </p:spPr>
              </p:pic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20D709F7-9A10-D462-8505-475B0C23F97A}"/>
                      </a:ext>
                    </a:extLst>
                  </p:cNvPr>
                  <p:cNvSpPr/>
                  <p:nvPr/>
                </p:nvSpPr>
                <p:spPr>
                  <a:xfrm>
                    <a:off x="7144512" y="4727693"/>
                    <a:ext cx="1414272" cy="182771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2" name="Straight Connector 11">
                    <a:extLst>
                      <a:ext uri="{FF2B5EF4-FFF2-40B4-BE49-F238E27FC236}">
                        <a16:creationId xmlns:a16="http://schemas.microsoft.com/office/drawing/2014/main" id="{BC7CA5F4-DE68-70C4-671B-98079A67700E}"/>
                      </a:ext>
                    </a:extLst>
                  </p:cNvPr>
                  <p:cNvCxnSpPr/>
                  <p:nvPr/>
                </p:nvCxnSpPr>
                <p:spPr>
                  <a:xfrm>
                    <a:off x="6778754" y="4828032"/>
                    <a:ext cx="4572000" cy="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EF8F6950-D38B-160E-9338-FA23D083A9A4}"/>
                      </a:ext>
                    </a:extLst>
                  </p:cNvPr>
                  <p:cNvSpPr/>
                  <p:nvPr/>
                </p:nvSpPr>
                <p:spPr>
                  <a:xfrm>
                    <a:off x="6815330" y="4365136"/>
                    <a:ext cx="182774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rgbClr val="ED210A"/>
                        </a:solidFill>
                        <a:latin typeface="Helvetica" pitchFamily="2" charset="0"/>
                      </a:rPr>
                      <a:t>Theoretical limit from </a:t>
                    </a:r>
                  </a:p>
                  <a:p>
                    <a:r>
                      <a:rPr lang="en-US" sz="1200" b="1" dirty="0">
                        <a:solidFill>
                          <a:srgbClr val="ED210A"/>
                        </a:solidFill>
                        <a:latin typeface="Helvetica" pitchFamily="2" charset="0"/>
                      </a:rPr>
                      <a:t>ADS/CFT calculations </a:t>
                    </a:r>
                    <a:endParaRPr lang="en-US" sz="1200" dirty="0">
                      <a:solidFill>
                        <a:srgbClr val="ED210A"/>
                      </a:solidFill>
                      <a:effectLst/>
                      <a:latin typeface="Helvetica" pitchFamily="2" charset="0"/>
                    </a:endParaRPr>
                  </a:p>
                </p:txBody>
              </p:sp>
            </p:grpSp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6D20E565-FB54-8D61-7913-FBED2DF4EA66}"/>
                    </a:ext>
                  </a:extLst>
                </p:cNvPr>
                <p:cNvSpPr/>
                <p:nvPr/>
              </p:nvSpPr>
              <p:spPr>
                <a:xfrm>
                  <a:off x="6307056" y="2929341"/>
                  <a:ext cx="276624" cy="49965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3CDE4B85-7D61-E12A-ED25-E8E2E8A472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001236" y="2929186"/>
                  <a:ext cx="640080" cy="880110"/>
                </a:xfrm>
                <a:prstGeom prst="rect">
                  <a:avLst/>
                </a:prstGeom>
              </p:spPr>
            </p:pic>
          </p:grp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591076AF-6640-5C0B-1FAB-13C9FF3B62ED}"/>
                  </a:ext>
                </a:extLst>
              </p:cNvPr>
              <p:cNvSpPr/>
              <p:nvPr/>
            </p:nvSpPr>
            <p:spPr>
              <a:xfrm>
                <a:off x="9134089" y="1824296"/>
                <a:ext cx="272465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50000"/>
                      </a:schemeClr>
                    </a:solidFill>
                    <a:latin typeface="Helvetica" pitchFamily="2" charset="0"/>
                  </a:rPr>
                  <a:t>Nature Physics 15, 1113 (2019) </a:t>
                </a:r>
                <a:endParaRPr lang="en-US" sz="14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 pitchFamily="2" charset="0"/>
                </a:endParaRPr>
              </a:p>
            </p:txBody>
          </p:sp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5468FFBA-DDFA-ABA7-DD68-3F5941BFB7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962749" y="3589499"/>
                <a:ext cx="707495" cy="625691"/>
              </a:xfrm>
              <a:prstGeom prst="rect">
                <a:avLst/>
              </a:prstGeom>
            </p:spPr>
          </p:pic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5C827615-21B3-EB4F-2BD5-02DDFC840E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887563" y="1851096"/>
                <a:ext cx="1061243" cy="707496"/>
              </a:xfrm>
              <a:prstGeom prst="rect">
                <a:avLst/>
              </a:prstGeom>
            </p:spPr>
          </p:pic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C77DD140-F576-54A0-6F86-2D1982B456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0828820" y="3989782"/>
                <a:ext cx="707495" cy="740637"/>
              </a:xfrm>
              <a:prstGeom prst="rect">
                <a:avLst/>
              </a:prstGeom>
            </p:spPr>
          </p:pic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F5BDD4D-9F03-E2D6-FFD8-10CF0E41B25A}"/>
              </a:ext>
            </a:extLst>
          </p:cNvPr>
          <p:cNvSpPr txBox="1"/>
          <p:nvPr/>
        </p:nvSpPr>
        <p:spPr>
          <a:xfrm>
            <a:off x="153334" y="202745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</a:rPr>
              <a:t>Discovery of ideal fluid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926529-2EAA-2FF0-0A55-5B9CDE927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EFA3-D6EF-4149-AF15-C267FA883F07}" type="datetime1">
              <a:rPr lang="en-US" smtClean="0"/>
              <a:t>9/20/25</a:t>
            </a:fld>
            <a:endParaRPr lang="en-US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7E4486C-0E4E-4550-40B6-66503681D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</p:spTree>
    <p:extLst>
      <p:ext uri="{BB962C8B-B14F-4D97-AF65-F5344CB8AC3E}">
        <p14:creationId xmlns:p14="http://schemas.microsoft.com/office/powerpoint/2010/main" val="42029984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AF8C2-5D34-A5C0-B20A-D9F7FDC80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2185-46B6-0A47-A72F-7372D71D103E}" type="datetime1">
              <a:rPr lang="en-US" smtClean="0"/>
              <a:t>9/20/25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544FD-4D34-B044-BF31-6214FF554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A42A-D39B-4240-973E-E8EA362AE358}" type="slidenum">
              <a:rPr lang="en-US" smtClean="0"/>
              <a:pPr/>
              <a:t>36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CDC6083-4274-2AB2-1C4F-1570856B466C}"/>
                  </a:ext>
                </a:extLst>
              </p:cNvPr>
              <p:cNvSpPr txBox="1"/>
              <p:nvPr/>
            </p:nvSpPr>
            <p:spPr>
              <a:xfrm>
                <a:off x="2125038" y="1083066"/>
                <a:ext cx="7941924" cy="5246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Helvetica" pitchFamily="2" charset="0"/>
                  </a:rPr>
                  <a:t>Total entropy: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ch</m:t>
                        </m:r>
                      </m:sub>
                    </m:sSub>
                  </m:oMath>
                </a14:m>
                <a:endParaRPr lang="en-US" sz="2400" dirty="0">
                  <a:latin typeface="Helvetica" pitchFamily="2" charset="0"/>
                </a:endParaRPr>
              </a:p>
              <a:p>
                <a:pPr algn="ctr"/>
                <a:endParaRPr lang="en-US" sz="2400" dirty="0">
                  <a:latin typeface="Helvetica" pitchFamily="2" charset="0"/>
                </a:endParaRPr>
              </a:p>
              <a:p>
                <a:pPr algn="ctr"/>
                <a:r>
                  <a:rPr lang="en-US" sz="2400" dirty="0">
                    <a:latin typeface="Helvetica" pitchFamily="2" charset="0"/>
                  </a:rPr>
                  <a:t>Entropy density: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>
                  <a:latin typeface="Helvetica" pitchFamily="2" charset="0"/>
                </a:endParaRPr>
              </a:p>
              <a:p>
                <a:pPr algn="ctr"/>
                <a:endParaRPr lang="en-US" sz="2400" dirty="0">
                  <a:latin typeface="Helvetica" pitchFamily="2" charset="0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ch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>
                    <a:latin typeface="Helvetica" pitchFamily="2" charset="0"/>
                  </a:rPr>
                  <a:t> </a:t>
                </a:r>
              </a:p>
              <a:p>
                <a:pPr algn="ctr"/>
                <a:endParaRPr lang="en-US" sz="2400" dirty="0">
                  <a:latin typeface="Helvetica" pitchFamily="2" charset="0"/>
                </a:endParaRPr>
              </a:p>
              <a:p>
                <a:pPr algn="ctr"/>
                <a:r>
                  <a:rPr lang="en-US" sz="2400" dirty="0">
                    <a:latin typeface="Helvetica" pitchFamily="2" charset="0"/>
                  </a:rPr>
                  <a:t>Mean free path: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mfp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endParaRPr lang="en-US" sz="2400" dirty="0">
                  <a:latin typeface="Helvetica" pitchFamily="2" charset="0"/>
                  <a:ea typeface="Cambria Math" panose="02040503050406030204" pitchFamily="18" charset="0"/>
                </a:endParaRPr>
              </a:p>
              <a:p>
                <a:pPr algn="ctr"/>
                <a:endParaRPr lang="en-US" sz="2400" dirty="0">
                  <a:latin typeface="Helvetica" pitchFamily="2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mfp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ch</m:t>
                        </m:r>
                      </m:sub>
                    </m:sSub>
                  </m:oMath>
                </a14:m>
                <a:r>
                  <a:rPr lang="en-US" sz="2400" dirty="0">
                    <a:latin typeface="Helvetica" pitchFamily="2" charset="0"/>
                  </a:rPr>
                  <a:t> </a:t>
                </a:r>
              </a:p>
              <a:p>
                <a:pPr algn="ctr"/>
                <a:endParaRPr lang="en-US" sz="2400" dirty="0">
                  <a:latin typeface="Helvetica" pitchFamily="2" charset="0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mfp</m:t>
                            </m:r>
                          </m:sub>
                        </m:sSub>
                      </m:den>
                    </m:f>
                    <m: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ch</m:t>
                            </m:r>
                          </m:sub>
                        </m:s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400" dirty="0">
                    <a:latin typeface="Helvetica" pitchFamily="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CDC6083-4274-2AB2-1C4F-1570856B4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5038" y="1083066"/>
                <a:ext cx="7941924" cy="5246886"/>
              </a:xfrm>
              <a:prstGeom prst="rect">
                <a:avLst/>
              </a:prstGeom>
              <a:blipFill>
                <a:blip r:embed="rId2"/>
                <a:stretch>
                  <a:fillRect t="-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F3765FEF-7D8B-5760-5C27-9A8563836E33}"/>
              </a:ext>
            </a:extLst>
          </p:cNvPr>
          <p:cNvSpPr txBox="1"/>
          <p:nvPr/>
        </p:nvSpPr>
        <p:spPr>
          <a:xfrm>
            <a:off x="278737" y="212260"/>
            <a:ext cx="119966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Opacity and multiplicity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040F80F-22EB-9DB2-49E2-E9E855568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3096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4122A-2337-028A-D4A8-3559F6ACC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FF9D56-6554-A5A2-652E-2760FDA664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123" y="745427"/>
            <a:ext cx="5195336" cy="4846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EA3CF7B-D835-E654-6B03-44355943FE34}"/>
                  </a:ext>
                </a:extLst>
              </p:cNvPr>
              <p:cNvSpPr txBox="1"/>
              <p:nvPr/>
            </p:nvSpPr>
            <p:spPr>
              <a:xfrm>
                <a:off x="2267181" y="5521654"/>
                <a:ext cx="75594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Helvetica" pitchFamily="2" charset="0"/>
                    <a:cs typeface="Calibri" panose="020F0502020204030204" pitchFamily="34" charset="0"/>
                  </a:rPr>
                  <a:t>Rotation is done for every jet individually.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sz="2400" dirty="0">
                    <a:latin typeface="Helvetica" pitchFamily="2" charset="0"/>
                    <a:cs typeface="Calibri" panose="020F0502020204030204" pitchFamily="34" charset="0"/>
                  </a:rPr>
                  <a:t> ➜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endParaRPr lang="en-US" sz="2400" b="0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EA3CF7B-D835-E654-6B03-44355943FE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181" y="5521654"/>
                <a:ext cx="7559416" cy="830997"/>
              </a:xfrm>
              <a:prstGeom prst="rect">
                <a:avLst/>
              </a:prstGeom>
              <a:blipFill>
                <a:blip r:embed="rId4"/>
                <a:stretch>
                  <a:fillRect t="-4478" b="-13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ACFC6B1-BA5A-217F-A356-C8792D0B077E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Rotation to the Jet Frame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85FD187-3733-DA85-DD36-484B38261485}"/>
              </a:ext>
            </a:extLst>
          </p:cNvPr>
          <p:cNvGrpSpPr/>
          <p:nvPr/>
        </p:nvGrpSpPr>
        <p:grpSpPr>
          <a:xfrm>
            <a:off x="5753587" y="526292"/>
            <a:ext cx="5395079" cy="4896761"/>
            <a:chOff x="6650523" y="718947"/>
            <a:chExt cx="5395079" cy="489676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5E13CC9-B1F5-8FE0-DC6E-1D3D86D92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50523" y="718947"/>
              <a:ext cx="5280022" cy="489676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B437485-0DF4-1D33-64C3-B5EB739783B7}"/>
                </a:ext>
              </a:extLst>
            </p:cNvPr>
            <p:cNvSpPr txBox="1"/>
            <p:nvPr/>
          </p:nvSpPr>
          <p:spPr>
            <a:xfrm rot="5076703">
              <a:off x="7262306" y="4225877"/>
              <a:ext cx="15313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beam axis 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8F0E0A3-E47B-6741-E88F-DF75ADE55EE6}"/>
                </a:ext>
              </a:extLst>
            </p:cNvPr>
            <p:cNvCxnSpPr>
              <a:cxnSpLocks/>
            </p:cNvCxnSpPr>
            <p:nvPr/>
          </p:nvCxnSpPr>
          <p:spPr>
            <a:xfrm>
              <a:off x="10985228" y="3494690"/>
              <a:ext cx="0" cy="44183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01B41326-3CA6-8471-E480-9207C29F0F1D}"/>
                    </a:ext>
                  </a:extLst>
                </p:cNvPr>
                <p:cNvSpPr txBox="1"/>
                <p:nvPr/>
              </p:nvSpPr>
              <p:spPr>
                <a:xfrm>
                  <a:off x="10576788" y="3903883"/>
                  <a:ext cx="1060374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01B41326-3CA6-8471-E480-9207C29F0F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6788" y="3903883"/>
                  <a:ext cx="1060374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12B20D3-4A60-3B59-3E09-22A8D0E842D9}"/>
                </a:ext>
              </a:extLst>
            </p:cNvPr>
            <p:cNvSpPr txBox="1"/>
            <p:nvPr/>
          </p:nvSpPr>
          <p:spPr>
            <a:xfrm>
              <a:off x="10985228" y="3077382"/>
              <a:ext cx="106037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Jet axis 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330CDE6-611B-2431-B052-5AFA7B35F5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41465" y="3494690"/>
              <a:ext cx="3258893" cy="356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AEAE67-AF79-E6B6-71A6-684312A77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26F4-AC81-884D-B433-8E38B0A353AD}" type="datetime1">
              <a:rPr lang="en-US" smtClean="0"/>
              <a:t>9/20/25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1406E5-7DD3-C490-C3BF-13653C125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37</a:t>
            </a:fld>
            <a:endParaRPr lang="en-US"/>
          </a:p>
        </p:txBody>
      </p:sp>
      <p:pic>
        <p:nvPicPr>
          <p:cNvPr id="8" name="Picture 7" descr="A diagram of a diagram of a structure&#10;&#10;Description automatically generated with medium confidence">
            <a:extLst>
              <a:ext uri="{FF2B5EF4-FFF2-40B4-BE49-F238E27FC236}">
                <a16:creationId xmlns:a16="http://schemas.microsoft.com/office/drawing/2014/main" id="{66C8E00B-826F-2CBC-95C9-3D80AB24F5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37728" y="163808"/>
            <a:ext cx="3258893" cy="1766643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B29C2CB-E45B-D6D3-0DE8-67B1003EB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5026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3EC34-20D0-5B5A-5846-8816D1448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E1AA89-1EFF-C0CD-5B02-5D669674B194}"/>
              </a:ext>
            </a:extLst>
          </p:cNvPr>
          <p:cNvSpPr txBox="1"/>
          <p:nvPr/>
        </p:nvSpPr>
        <p:spPr>
          <a:xfrm>
            <a:off x="278737" y="212260"/>
            <a:ext cx="9839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Two-particle correlation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61908F-D55E-BFCD-EA79-45FFB8208B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000"/>
          <a:stretch/>
        </p:blipFill>
        <p:spPr>
          <a:xfrm>
            <a:off x="192287" y="1047426"/>
            <a:ext cx="5203224" cy="41740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99FF52-045A-1A08-9169-5EAFDA0563D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622"/>
          <a:stretch/>
        </p:blipFill>
        <p:spPr>
          <a:xfrm>
            <a:off x="6008988" y="1047426"/>
            <a:ext cx="5203224" cy="414276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6BFF9C5-2160-B8D9-B4F5-337396025E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897" y="5476194"/>
            <a:ext cx="4279900" cy="8001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D57E04B-7CBF-7C5F-D2A2-89846D9B27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6364" y="5476194"/>
            <a:ext cx="4419600" cy="8128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2A118C-7B2B-BFCB-F402-A2DDB5207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AD5F-D65D-D147-9A21-65EB918F08E4}" type="datetime1">
              <a:rPr lang="en-US" smtClean="0"/>
              <a:t>9/22/25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7A8E55-9506-AFBF-8857-7FB1900CD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38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2FE030-E183-888D-DE64-39450193F169}"/>
              </a:ext>
            </a:extLst>
          </p:cNvPr>
          <p:cNvSpPr txBox="1"/>
          <p:nvPr/>
        </p:nvSpPr>
        <p:spPr>
          <a:xfrm>
            <a:off x="7644666" y="335370"/>
            <a:ext cx="3567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Charged jet constituents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6DF41C4-E1A3-93E6-D7D2-4F1769E45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290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D46C0-74D8-1E29-4662-CC852018B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6BE967-DFE7-A1B2-620F-726AA299AD16}"/>
              </a:ext>
            </a:extLst>
          </p:cNvPr>
          <p:cNvSpPr txBox="1"/>
          <p:nvPr/>
        </p:nvSpPr>
        <p:spPr>
          <a:xfrm>
            <a:off x="278737" y="212260"/>
            <a:ext cx="9839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Two-particle correlation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2DFA35E-D9CC-C088-3940-AC4CFF7B863A}"/>
              </a:ext>
            </a:extLst>
          </p:cNvPr>
          <p:cNvGrpSpPr>
            <a:grpSpLocks noChangeAspect="1"/>
          </p:cNvGrpSpPr>
          <p:nvPr/>
        </p:nvGrpSpPr>
        <p:grpSpPr>
          <a:xfrm>
            <a:off x="1359400" y="920145"/>
            <a:ext cx="4363914" cy="4008017"/>
            <a:chOff x="1053983" y="1311007"/>
            <a:chExt cx="4010004" cy="368297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81C9864-0A64-D29D-67A5-D664D316C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3983" y="1333040"/>
              <a:ext cx="4010004" cy="366093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A1CD3FD-9F02-9C07-45EC-DC6A67B2121E}"/>
                </a:ext>
              </a:extLst>
            </p:cNvPr>
            <p:cNvSpPr/>
            <p:nvPr/>
          </p:nvSpPr>
          <p:spPr>
            <a:xfrm>
              <a:off x="1575412" y="1311007"/>
              <a:ext cx="804231" cy="19830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F59A3AC-0222-6EA0-FDBD-88041B676DA2}"/>
              </a:ext>
            </a:extLst>
          </p:cNvPr>
          <p:cNvGrpSpPr>
            <a:grpSpLocks noChangeAspect="1"/>
          </p:cNvGrpSpPr>
          <p:nvPr/>
        </p:nvGrpSpPr>
        <p:grpSpPr>
          <a:xfrm>
            <a:off x="6468689" y="946171"/>
            <a:ext cx="4730450" cy="3981992"/>
            <a:chOff x="5878417" y="1124993"/>
            <a:chExt cx="4596202" cy="386898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F9A7B48-5E63-5FEF-FB7A-87710DDA18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78417" y="1124993"/>
              <a:ext cx="4596202" cy="386898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B9D4809-4B9E-7A8E-73DA-CE2DD404960B}"/>
                </a:ext>
              </a:extLst>
            </p:cNvPr>
            <p:cNvSpPr/>
            <p:nvPr/>
          </p:nvSpPr>
          <p:spPr>
            <a:xfrm>
              <a:off x="7048959" y="1222871"/>
              <a:ext cx="1070472" cy="28643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C7A5778D-E989-6AE8-7C40-DFA37F93C586}"/>
              </a:ext>
            </a:extLst>
          </p:cNvPr>
          <p:cNvSpPr/>
          <p:nvPr/>
        </p:nvSpPr>
        <p:spPr>
          <a:xfrm>
            <a:off x="2023896" y="916056"/>
            <a:ext cx="2117510" cy="556508"/>
          </a:xfrm>
          <a:prstGeom prst="rect">
            <a:avLst/>
          </a:prstGeom>
        </p:spPr>
        <p:txBody>
          <a:bodyPr wrap="square" lIns="91387" tIns="45693" rIns="91387" bIns="45693">
            <a:spAutoFit/>
          </a:bodyPr>
          <a:lstStyle/>
          <a:p>
            <a:pPr algn="r">
              <a:lnSpc>
                <a:spcPct val="110000"/>
              </a:lnSpc>
            </a:pPr>
            <a:r>
              <a:rPr lang="hu-HU" sz="1400" baseline="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PRL 133 (2024) 142301</a:t>
            </a:r>
          </a:p>
          <a:p>
            <a:pPr algn="r">
              <a:lnSpc>
                <a:spcPct val="110000"/>
              </a:lnSpc>
            </a:pPr>
            <a:r>
              <a:rPr lang="hu-HU" sz="14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(HIN-21-013)</a:t>
            </a:r>
            <a:endParaRPr lang="hu-HU" sz="1400" baseline="0" dirty="0">
              <a:solidFill>
                <a:schemeClr val="bg1">
                  <a:lumMod val="50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5A8A079-FCEE-DF81-7FD6-80069A6CDD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361" y="5360396"/>
            <a:ext cx="5295900" cy="8001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1F124EB-7E22-18A5-8DFF-7528C70BB43F}"/>
              </a:ext>
            </a:extLst>
          </p:cNvPr>
          <p:cNvSpPr/>
          <p:nvPr/>
        </p:nvSpPr>
        <p:spPr>
          <a:xfrm rot="18760790">
            <a:off x="2665646" y="2375094"/>
            <a:ext cx="615828" cy="2610277"/>
          </a:xfrm>
          <a:prstGeom prst="rect">
            <a:avLst/>
          </a:prstGeom>
          <a:solidFill>
            <a:schemeClr val="accent2">
              <a:lumMod val="60000"/>
              <a:lumOff val="40000"/>
              <a:alpha val="497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10A85B-F256-EC30-AB98-4F593EAD6E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6182" y="4922092"/>
            <a:ext cx="4495800" cy="177800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F5B2943-523B-79AE-DE78-D1D7CE8E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1DD1-D081-A046-8470-26E5A1E3EF3B}" type="datetime1">
              <a:rPr lang="en-US" smtClean="0"/>
              <a:t>9/22/25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9F293D-A351-34FF-DDB2-28A49335B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39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022235-D26C-BB85-6E3E-029F62D81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957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87C49-3792-380C-CC1F-C99204609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25BBC10-9D31-EC1D-ED9C-8762D34E1D9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r="9297"/>
          <a:stretch>
            <a:fillRect/>
          </a:stretch>
        </p:blipFill>
        <p:spPr>
          <a:xfrm>
            <a:off x="0" y="0"/>
            <a:ext cx="12192000" cy="6911478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B5896B7-D4A1-D466-28BF-10603451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44E94-2035-754B-9978-B13D1732DD28}" type="datetime1">
              <a:rPr lang="en-US" smtClean="0"/>
              <a:t>9/20/25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0D29C0-B1B4-26F5-EA4C-376216239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64DD-AFE0-B24E-8A0D-CC9E3EA6FBDB}" type="slidenum">
              <a:rPr lang="en-US" smtClean="0"/>
              <a:t>4</a:t>
            </a:fld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86EA07D-3A5A-A506-701F-9924A7B16C9A}"/>
              </a:ext>
            </a:extLst>
          </p:cNvPr>
          <p:cNvGrpSpPr/>
          <p:nvPr/>
        </p:nvGrpSpPr>
        <p:grpSpPr>
          <a:xfrm>
            <a:off x="2181598" y="3683908"/>
            <a:ext cx="4114800" cy="2943744"/>
            <a:chOff x="2048594" y="3658150"/>
            <a:chExt cx="4114800" cy="2943744"/>
          </a:xfrm>
        </p:grpSpPr>
        <p:pic>
          <p:nvPicPr>
            <p:cNvPr id="39" name="Picture 2" descr="PhysicsResultsHIN10004 &amp;lt; CMSPublic &amp;lt; TWiki">
              <a:extLst>
                <a:ext uri="{FF2B5EF4-FFF2-40B4-BE49-F238E27FC236}">
                  <a16:creationId xmlns:a16="http://schemas.microsoft.com/office/drawing/2014/main" id="{CB394AA1-D8B9-F9EF-55E8-FF02FF156D6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48"/>
            <a:stretch/>
          </p:blipFill>
          <p:spPr bwMode="auto">
            <a:xfrm>
              <a:off x="2048594" y="3658150"/>
              <a:ext cx="4114800" cy="2943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Berkeley Lab News Center Feature Stories">
              <a:extLst>
                <a:ext uri="{FF2B5EF4-FFF2-40B4-BE49-F238E27FC236}">
                  <a16:creationId xmlns:a16="http://schemas.microsoft.com/office/drawing/2014/main" id="{91DA9CD0-9594-22AC-5D1A-27470C620E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393" y="3658150"/>
              <a:ext cx="1516579" cy="1065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5BCA1C8-BAA2-18DB-4DB2-2EAF028BA46F}"/>
                </a:ext>
              </a:extLst>
            </p:cNvPr>
            <p:cNvSpPr/>
            <p:nvPr/>
          </p:nvSpPr>
          <p:spPr>
            <a:xfrm>
              <a:off x="5926353" y="3658150"/>
              <a:ext cx="226698" cy="548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35C8926-8A08-1A18-1BF9-40508A1C243B}"/>
              </a:ext>
            </a:extLst>
          </p:cNvPr>
          <p:cNvGrpSpPr>
            <a:grpSpLocks noChangeAspect="1"/>
          </p:cNvGrpSpPr>
          <p:nvPr/>
        </p:nvGrpSpPr>
        <p:grpSpPr>
          <a:xfrm>
            <a:off x="6501768" y="86724"/>
            <a:ext cx="3569272" cy="3331931"/>
            <a:chOff x="5080953" y="3916528"/>
            <a:chExt cx="3526323" cy="3383280"/>
          </a:xfrm>
        </p:grpSpPr>
        <p:pic>
          <p:nvPicPr>
            <p:cNvPr id="43" name="Picture 42" descr="overlay5_masspeak_Hi.pdf">
              <a:extLst>
                <a:ext uri="{FF2B5EF4-FFF2-40B4-BE49-F238E27FC236}">
                  <a16:creationId xmlns:a16="http://schemas.microsoft.com/office/drawing/2014/main" id="{8E03469D-3239-3A02-FD2E-4E988F707B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152475" y="3845006"/>
              <a:ext cx="3383280" cy="3526323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F13A397-E4B3-EC89-B203-0780522F0490}"/>
                </a:ext>
              </a:extLst>
            </p:cNvPr>
            <p:cNvSpPr txBox="1"/>
            <p:nvPr/>
          </p:nvSpPr>
          <p:spPr>
            <a:xfrm>
              <a:off x="7567903" y="4594246"/>
              <a:ext cx="723875" cy="335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latin typeface="Helvetica"/>
                  <a:cs typeface="Helvetica"/>
                </a:rPr>
                <a:t>PbPb</a:t>
              </a:r>
              <a:endParaRPr lang="en-US" sz="1600" dirty="0">
                <a:latin typeface="Helvetica"/>
                <a:cs typeface="Helvetica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9A6F654-4F17-1BBB-7F1C-C021E6DF5D76}"/>
              </a:ext>
            </a:extLst>
          </p:cNvPr>
          <p:cNvGrpSpPr>
            <a:grpSpLocks noChangeAspect="1"/>
          </p:cNvGrpSpPr>
          <p:nvPr/>
        </p:nvGrpSpPr>
        <p:grpSpPr>
          <a:xfrm>
            <a:off x="6501768" y="3577507"/>
            <a:ext cx="3569273" cy="3162411"/>
            <a:chOff x="417093" y="1630180"/>
            <a:chExt cx="3309337" cy="2932106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BBFABEE4-AB38-9A0C-88E9-0A4A4E38B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7093" y="1639039"/>
              <a:ext cx="3309337" cy="2923247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A65D583-4C76-5875-A305-D4F28234609A}"/>
                </a:ext>
              </a:extLst>
            </p:cNvPr>
            <p:cNvSpPr/>
            <p:nvPr/>
          </p:nvSpPr>
          <p:spPr>
            <a:xfrm>
              <a:off x="817099" y="1630180"/>
              <a:ext cx="1254662" cy="24045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68CE06E-ED5D-F81E-A1E1-62E793B682B3}"/>
              </a:ext>
            </a:extLst>
          </p:cNvPr>
          <p:cNvGrpSpPr/>
          <p:nvPr/>
        </p:nvGrpSpPr>
        <p:grpSpPr>
          <a:xfrm>
            <a:off x="2181598" y="81094"/>
            <a:ext cx="4114800" cy="3350218"/>
            <a:chOff x="5920476" y="1928080"/>
            <a:chExt cx="5961357" cy="453267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2AA117B-D4D8-F4AF-5858-D0C23B6C6B63}"/>
                </a:ext>
              </a:extLst>
            </p:cNvPr>
            <p:cNvGrpSpPr/>
            <p:nvPr/>
          </p:nvGrpSpPr>
          <p:grpSpPr>
            <a:xfrm>
              <a:off x="5920476" y="1928080"/>
              <a:ext cx="5961357" cy="4532672"/>
              <a:chOff x="6011916" y="2076670"/>
              <a:chExt cx="5961357" cy="4532672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628424D-742A-86BD-3B02-C0FE83191F8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011916" y="2076670"/>
                <a:ext cx="5961356" cy="4068663"/>
                <a:chOff x="6366247" y="2037776"/>
                <a:chExt cx="5483007" cy="3742186"/>
              </a:xfrm>
            </p:grpSpPr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B80E0D92-2F67-4CE0-CEEF-4BA6B6AA84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5400000">
                  <a:off x="7241401" y="1162622"/>
                  <a:ext cx="3732700" cy="5483007"/>
                </a:xfrm>
                <a:prstGeom prst="rect">
                  <a:avLst/>
                </a:prstGeom>
              </p:spPr>
            </p:pic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07A11375-B533-C6F5-7998-5CEEF189742C}"/>
                    </a:ext>
                  </a:extLst>
                </p:cNvPr>
                <p:cNvCxnSpPr/>
                <p:nvPr/>
              </p:nvCxnSpPr>
              <p:spPr>
                <a:xfrm flipV="1">
                  <a:off x="7463790" y="2366010"/>
                  <a:ext cx="0" cy="2926080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  <a:prstDash val="lg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F5AAF9B8-BE01-E21F-F6B4-4B66D6B1A38B}"/>
                    </a:ext>
                  </a:extLst>
                </p:cNvPr>
                <p:cNvSpPr txBox="1"/>
                <p:nvPr/>
              </p:nvSpPr>
              <p:spPr>
                <a:xfrm>
                  <a:off x="7269486" y="5396969"/>
                  <a:ext cx="479765" cy="3829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1400" dirty="0">
                      <a:latin typeface="Helvetica" pitchFamily="2" charset="0"/>
                    </a:rPr>
                    <a:t>T</a:t>
                  </a:r>
                  <a:r>
                    <a:rPr lang="en-US" sz="1400" baseline="-25000" dirty="0">
                      <a:latin typeface="Helvetica" pitchFamily="2" charset="0"/>
                    </a:rPr>
                    <a:t>c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2B0E3DF-E669-EC66-EEEA-EA2507AEEDC2}"/>
                    </a:ext>
                  </a:extLst>
                </p:cNvPr>
                <p:cNvSpPr txBox="1"/>
                <p:nvPr/>
              </p:nvSpPr>
              <p:spPr>
                <a:xfrm>
                  <a:off x="7423827" y="2425651"/>
                  <a:ext cx="1412334" cy="3829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400" i="1" dirty="0">
                      <a:solidFill>
                        <a:schemeClr val="bg1">
                          <a:lumMod val="50000"/>
                        </a:schemeClr>
                      </a:solidFill>
                      <a:latin typeface="Helvetica" pitchFamily="2" charset="0"/>
                    </a:rPr>
                    <a:t>deconfined</a:t>
                  </a:r>
                  <a:endParaRPr lang="en-US" sz="1600" i="1" dirty="0">
                    <a:solidFill>
                      <a:schemeClr val="bg1">
                        <a:lumMod val="50000"/>
                      </a:schemeClr>
                    </a:solidFill>
                    <a:latin typeface="Helvetica" pitchFamily="2" charset="0"/>
                  </a:endParaRPr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A409D81-EFFA-AD21-A757-BA13DD4FD184}"/>
                  </a:ext>
                </a:extLst>
              </p:cNvPr>
              <p:cNvSpPr txBox="1"/>
              <p:nvPr/>
            </p:nvSpPr>
            <p:spPr>
              <a:xfrm>
                <a:off x="8021271" y="4298972"/>
                <a:ext cx="3786367" cy="3331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00" dirty="0">
                    <a:solidFill>
                      <a:schemeClr val="bg1">
                        <a:lumMod val="50000"/>
                      </a:schemeClr>
                    </a:solidFill>
                    <a:latin typeface="Helvetica" pitchFamily="2" charset="0"/>
                  </a:rPr>
                  <a:t>Rep. Prog. Phys. 87 (2024) 077801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6351DE1-E114-95D8-0429-2EACDA55CBF9}"/>
                  </a:ext>
                </a:extLst>
              </p:cNvPr>
              <p:cNvSpPr/>
              <p:nvPr/>
            </p:nvSpPr>
            <p:spPr>
              <a:xfrm>
                <a:off x="6011916" y="6135017"/>
                <a:ext cx="5961357" cy="4572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4847F50-107F-4BBF-723F-B0601CD18D3F}"/>
                  </a:ext>
                </a:extLst>
              </p:cNvPr>
              <p:cNvSpPr txBox="1"/>
              <p:nvPr/>
            </p:nvSpPr>
            <p:spPr>
              <a:xfrm>
                <a:off x="6071340" y="6151296"/>
                <a:ext cx="5836571" cy="4580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600" i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Helvetica" pitchFamily="2" charset="0"/>
                  </a:rPr>
                  <a:t>Direct evidence for deconfined QCD state</a:t>
                </a:r>
              </a:p>
            </p:txBody>
          </p: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0C67979-BAEC-FEC3-D353-8F27F96ED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109668" y="3306686"/>
              <a:ext cx="1428750" cy="365760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421F5CC-5F92-3B3C-0A49-0DE1515BDDA2}"/>
              </a:ext>
            </a:extLst>
          </p:cNvPr>
          <p:cNvSpPr txBox="1"/>
          <p:nvPr/>
        </p:nvSpPr>
        <p:spPr>
          <a:xfrm>
            <a:off x="127109" y="1422756"/>
            <a:ext cx="2054489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Speed of sound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69C2DE-0A78-BD84-3719-1252E568AA36}"/>
              </a:ext>
            </a:extLst>
          </p:cNvPr>
          <p:cNvSpPr txBox="1"/>
          <p:nvPr/>
        </p:nvSpPr>
        <p:spPr>
          <a:xfrm>
            <a:off x="174960" y="4650326"/>
            <a:ext cx="2034840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Jet quenching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67E6E2-B2C1-CBDE-B6B0-2820BD774974}"/>
              </a:ext>
            </a:extLst>
          </p:cNvPr>
          <p:cNvSpPr txBox="1"/>
          <p:nvPr/>
        </p:nvSpPr>
        <p:spPr>
          <a:xfrm>
            <a:off x="10205987" y="1396244"/>
            <a:ext cx="1747715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err="1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Quarkonia</a:t>
            </a:r>
            <a:r>
              <a:rPr lang="en-US" sz="2600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 melting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A81E6AA-536C-1F4F-C8D2-0A1B4FB6B291}"/>
              </a:ext>
            </a:extLst>
          </p:cNvPr>
          <p:cNvSpPr txBox="1"/>
          <p:nvPr/>
        </p:nvSpPr>
        <p:spPr>
          <a:xfrm>
            <a:off x="10250599" y="4450272"/>
            <a:ext cx="1610844" cy="1200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>
                <a:solidFill>
                  <a:srgbClr val="C00000"/>
                </a:solidFill>
                <a:latin typeface="Helvetica" pitchFamily="2" charset="0"/>
              </a:rPr>
              <a:t>Strong collective behavior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B81BC57-1CD5-703B-79A3-1EB5E476F22D}"/>
              </a:ext>
            </a:extLst>
          </p:cNvPr>
          <p:cNvSpPr/>
          <p:nvPr/>
        </p:nvSpPr>
        <p:spPr>
          <a:xfrm>
            <a:off x="6494778" y="3593148"/>
            <a:ext cx="3569273" cy="31283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605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6A6740-91DD-C744-E234-9BC7EC7D2A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data and a graph of data&#10;&#10;Description automatically generated with medium confidence">
            <a:extLst>
              <a:ext uri="{FF2B5EF4-FFF2-40B4-BE49-F238E27FC236}">
                <a16:creationId xmlns:a16="http://schemas.microsoft.com/office/drawing/2014/main" id="{5922B7B7-8BFE-1A34-BC40-9639FF5B7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277" y="1049338"/>
            <a:ext cx="4172848" cy="56721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C9BF7C2-FF8C-A82C-ED9A-0C9290CD03F4}"/>
                  </a:ext>
                </a:extLst>
              </p:cNvPr>
              <p:cNvSpPr txBox="1"/>
              <p:nvPr/>
            </p:nvSpPr>
            <p:spPr>
              <a:xfrm>
                <a:off x="278737" y="212260"/>
                <a:ext cx="901179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  <a:cs typeface="Calibri" panose="020F0502020204030204" pitchFamily="34" charset="0"/>
                  </a:rPr>
                  <a:t>Elliptic flow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sz="4000" dirty="0">
                  <a:solidFill>
                    <a:srgbClr val="0070C0"/>
                  </a:solidFill>
                  <a:latin typeface="Helvetica" pitchFamily="2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C9BF7C2-FF8C-A82C-ED9A-0C9290CD0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37" y="212260"/>
                <a:ext cx="9011797" cy="707886"/>
              </a:xfrm>
              <a:prstGeom prst="rect">
                <a:avLst/>
              </a:prstGeom>
              <a:blipFill>
                <a:blip r:embed="rId4"/>
                <a:stretch>
                  <a:fillRect l="-2535" t="-14035" b="-35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10EF37D-3049-7F13-4A8F-F3005B2F6904}"/>
                  </a:ext>
                </a:extLst>
              </p:cNvPr>
              <p:cNvSpPr txBox="1"/>
              <p:nvPr/>
            </p:nvSpPr>
            <p:spPr>
              <a:xfrm>
                <a:off x="5201202" y="4317007"/>
                <a:ext cx="6520388" cy="16605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Helvetica" pitchFamily="2" charset="0"/>
                  </a:rPr>
                  <a:t>A rising trend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dirty="0">
                    <a:latin typeface="Helvetica" pitchFamily="2" charset="0"/>
                  </a:rPr>
                  <a:t> at high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ch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bSup>
                  </m:oMath>
                </a14:m>
                <a:r>
                  <a:rPr lang="en-US" sz="2400" b="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&gt;80</m:t>
                    </m:r>
                  </m:oMath>
                </a14:m>
                <a:r>
                  <a:rPr lang="en-US" sz="2400" dirty="0">
                    <a:latin typeface="Helvetica" pitchFamily="2" charset="0"/>
                  </a:rPr>
                  <a:t> , cannot be explained by MC models.</a:t>
                </a:r>
              </a:p>
              <a:p>
                <a:pPr algn="just"/>
                <a:endParaRPr lang="en-US" sz="2400" dirty="0">
                  <a:latin typeface="Helvetica" pitchFamily="2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C00000"/>
                    </a:solidFill>
                    <a:latin typeface="Helvetica" pitchFamily="2" charset="0"/>
                  </a:rPr>
                  <a:t>Onset of collectivity?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10EF37D-3049-7F13-4A8F-F3005B2F6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202" y="4317007"/>
                <a:ext cx="6520388" cy="1660583"/>
              </a:xfrm>
              <a:prstGeom prst="rect">
                <a:avLst/>
              </a:prstGeom>
              <a:blipFill>
                <a:blip r:embed="rId5"/>
                <a:stretch>
                  <a:fillRect l="-1165" r="-1359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699A7806-E85F-B1C0-F35F-9F5E10ACBCF8}"/>
              </a:ext>
            </a:extLst>
          </p:cNvPr>
          <p:cNvSpPr/>
          <p:nvPr/>
        </p:nvSpPr>
        <p:spPr>
          <a:xfrm>
            <a:off x="933277" y="824982"/>
            <a:ext cx="2117510" cy="319520"/>
          </a:xfrm>
          <a:prstGeom prst="rect">
            <a:avLst/>
          </a:prstGeom>
        </p:spPr>
        <p:txBody>
          <a:bodyPr wrap="square" lIns="91387" tIns="45693" rIns="91387" bIns="45693">
            <a:spAutoFit/>
          </a:bodyPr>
          <a:lstStyle/>
          <a:p>
            <a:pPr>
              <a:lnSpc>
                <a:spcPct val="110000"/>
              </a:lnSpc>
            </a:pPr>
            <a:r>
              <a:rPr lang="hu-HU" sz="1400" baseline="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PRL 133 (2024) 142301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D478A1-4FC2-57EE-800B-615813500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3FE835-B44A-3E40-9553-5529D2AAE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 Matter 2025 | Xiaoyu Liu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676254-56BA-DB02-A882-798E35F60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40</a:t>
            </a:fld>
            <a:endParaRPr lang="en-US" dirty="0"/>
          </a:p>
        </p:txBody>
      </p:sp>
      <p:pic>
        <p:nvPicPr>
          <p:cNvPr id="3" name="Picture 2" descr="A graph of a graph of a graph&#10;&#10;Description automatically generated with low confidence">
            <a:extLst>
              <a:ext uri="{FF2B5EF4-FFF2-40B4-BE49-F238E27FC236}">
                <a16:creationId xmlns:a16="http://schemas.microsoft.com/office/drawing/2014/main" id="{8ACF3967-9DDA-4D85-FC3E-47974F3D0A0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50000"/>
          <a:stretch/>
        </p:blipFill>
        <p:spPr>
          <a:xfrm>
            <a:off x="5405368" y="1271678"/>
            <a:ext cx="3056028" cy="2898942"/>
          </a:xfrm>
          <a:prstGeom prst="rect">
            <a:avLst/>
          </a:prstGeom>
        </p:spPr>
      </p:pic>
      <p:pic>
        <p:nvPicPr>
          <p:cNvPr id="4" name="Picture 3" descr="A graph of a graph of a graph&#10;&#10;Description automatically generated with low confidence">
            <a:extLst>
              <a:ext uri="{FF2B5EF4-FFF2-40B4-BE49-F238E27FC236}">
                <a16:creationId xmlns:a16="http://schemas.microsoft.com/office/drawing/2014/main" id="{C5752E77-C230-6333-779D-798C9B9900A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0483" r="-484"/>
          <a:stretch/>
        </p:blipFill>
        <p:spPr>
          <a:xfrm>
            <a:off x="8665562" y="1271678"/>
            <a:ext cx="3056028" cy="2898942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889F6068-78A0-42B2-746E-958B1B0FDD29}"/>
              </a:ext>
            </a:extLst>
          </p:cNvPr>
          <p:cNvSpPr/>
          <p:nvPr/>
        </p:nvSpPr>
        <p:spPr>
          <a:xfrm>
            <a:off x="9597541" y="3020700"/>
            <a:ext cx="769317" cy="816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085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446868-D21B-2A4E-DD71-978085AE3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B8EED93-62A4-E820-1E0D-06A7CC85C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794537" y="1121169"/>
            <a:ext cx="3616476" cy="50135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F190E7-4C61-F99F-2AFF-C94ADD428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77699" y="1119871"/>
            <a:ext cx="3616476" cy="501355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C4B326-3B68-94D2-BA4E-6713DD05F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BF29-BEB1-1D4C-A364-B502556FDA56}" type="datetime1">
              <a:rPr lang="en-US" smtClean="0"/>
              <a:t>9/22/25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58E34B-B6C6-B002-30C3-88FB79E2C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B38D-1D87-6646-BA88-DFF7AAFCD53C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060C03-CF9E-8E22-6F01-F81622DC7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D18790-3150-9D3F-91D6-9E8C83AF995A}"/>
              </a:ext>
            </a:extLst>
          </p:cNvPr>
          <p:cNvSpPr txBox="1"/>
          <p:nvPr/>
        </p:nvSpPr>
        <p:spPr>
          <a:xfrm>
            <a:off x="299174" y="117772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Jet substructure observables</a:t>
            </a:r>
          </a:p>
        </p:txBody>
      </p:sp>
    </p:spTree>
    <p:extLst>
      <p:ext uri="{BB962C8B-B14F-4D97-AF65-F5344CB8AC3E}">
        <p14:creationId xmlns:p14="http://schemas.microsoft.com/office/powerpoint/2010/main" val="42411092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B90646-A4AA-0905-C515-16A04A1AE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D08EBD0-8BDA-EFBF-7DE0-9DB27C38982D}"/>
              </a:ext>
            </a:extLst>
          </p:cNvPr>
          <p:cNvGrpSpPr>
            <a:grpSpLocks noChangeAspect="1"/>
          </p:cNvGrpSpPr>
          <p:nvPr/>
        </p:nvGrpSpPr>
        <p:grpSpPr>
          <a:xfrm>
            <a:off x="2558967" y="1012406"/>
            <a:ext cx="7194334" cy="4959459"/>
            <a:chOff x="2558967" y="764530"/>
            <a:chExt cx="7553912" cy="5207336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558E301-882B-8D4C-6C59-1A4F95CBD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3077772" y="251071"/>
              <a:ext cx="2685960" cy="3723569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F6C6E0B-CDF8-23A7-B6A1-ECA97401E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3077771" y="2766778"/>
              <a:ext cx="2685961" cy="372357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8926765F-6BC4-C8BC-8417-B087DD271D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908111" y="245725"/>
              <a:ext cx="2685962" cy="3723571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BB7BF83-6A82-58A9-0F1B-40069C44E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5400000">
              <a:off x="6908111" y="2767098"/>
              <a:ext cx="2685963" cy="372357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030424C-67E9-B8F2-41CB-A5368B50A623}"/>
                  </a:ext>
                </a:extLst>
              </p:cNvPr>
              <p:cNvSpPr txBox="1"/>
              <p:nvPr/>
            </p:nvSpPr>
            <p:spPr>
              <a:xfrm>
                <a:off x="299174" y="117772"/>
                <a:ext cx="9011797" cy="766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𝑧</m:t>
                        </m:r>
                      </m:e>
                      <m:sub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𝑔</m:t>
                        </m:r>
                      </m:sub>
                    </m:sSub>
                    <m:sSub>
                      <m:sSubPr>
                        <m:ctrlPr>
                          <a:rPr lang="en-US" sz="4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𝜃</m:t>
                        </m:r>
                      </m:e>
                      <m:sub>
                        <m:r>
                          <a:rPr lang="en-US" sz="4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  <a:cs typeface="Calibri" panose="020F0502020204030204" pitchFamily="34" charset="0"/>
                  </a:rPr>
                  <a:t> classified 2D CF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030424C-67E9-B8F2-41CB-A5368B50A6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74" y="117772"/>
                <a:ext cx="9011797" cy="766172"/>
              </a:xfrm>
              <a:prstGeom prst="rect">
                <a:avLst/>
              </a:prstGeom>
              <a:blipFill>
                <a:blip r:embed="rId7"/>
                <a:stretch>
                  <a:fillRect l="-282" t="-13115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AB5F84-D0C6-C03C-F2A1-9E6AAD0D216A}"/>
                  </a:ext>
                </a:extLst>
              </p:cNvPr>
              <p:cNvSpPr txBox="1"/>
              <p:nvPr/>
            </p:nvSpPr>
            <p:spPr>
              <a:xfrm>
                <a:off x="542323" y="5930561"/>
                <a:ext cx="12233969" cy="5525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Helvetica" pitchFamily="2" charset="0"/>
                    <a:cs typeface="Calibri" panose="020F0502020204030204" pitchFamily="34" charset="0"/>
                  </a:rPr>
                  <a:t>long-range near-side pattern emerges in high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ch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𝑗</m:t>
                        </m:r>
                      </m:sup>
                    </m:sSubSup>
                  </m:oMath>
                </a14:m>
                <a:r>
                  <a:rPr lang="en-US" sz="2400" dirty="0">
                    <a:latin typeface="Helvetica" pitchFamily="2" charset="0"/>
                    <a:cs typeface="Calibri" panose="020F0502020204030204" pitchFamily="34" charset="0"/>
                  </a:rPr>
                  <a:t> jets with two-prong structures?!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AB5F84-D0C6-C03C-F2A1-9E6AAD0D2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323" y="5930561"/>
                <a:ext cx="12233969" cy="552587"/>
              </a:xfrm>
              <a:prstGeom prst="rect">
                <a:avLst/>
              </a:prstGeom>
              <a:blipFill>
                <a:blip r:embed="rId8"/>
                <a:stretch>
                  <a:fillRect l="-725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61CA9C1C-8EDE-1E1F-94C0-EA18302C6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8907-AE68-DB4D-A3F4-309228932678}" type="datetime1">
              <a:rPr lang="en-US" smtClean="0"/>
              <a:t>9/20/25</a:t>
            </a:fld>
            <a:endParaRPr lang="en-US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5C961F8-0007-DFF0-F62B-732067C7A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42</a:t>
            </a:fld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DA64EEF-EA4F-44C2-0075-3FEACBA38378}"/>
              </a:ext>
            </a:extLst>
          </p:cNvPr>
          <p:cNvCxnSpPr>
            <a:cxnSpLocks/>
          </p:cNvCxnSpPr>
          <p:nvPr/>
        </p:nvCxnSpPr>
        <p:spPr>
          <a:xfrm flipV="1">
            <a:off x="2345183" y="916681"/>
            <a:ext cx="46614" cy="495945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87AD087-D848-3DB5-8FD0-CE02E0C09464}"/>
                  </a:ext>
                </a:extLst>
              </p:cNvPr>
              <p:cNvSpPr txBox="1"/>
              <p:nvPr/>
            </p:nvSpPr>
            <p:spPr>
              <a:xfrm>
                <a:off x="9448800" y="5473699"/>
                <a:ext cx="918367" cy="5525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ch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𝑗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87AD087-D848-3DB5-8FD0-CE02E0C094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800" y="5473699"/>
                <a:ext cx="918367" cy="552587"/>
              </a:xfrm>
              <a:prstGeom prst="rect">
                <a:avLst/>
              </a:prstGeom>
              <a:blipFill>
                <a:blip r:embed="rId9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166F0EB-8BA0-E8ED-5945-1A4AE130113E}"/>
                  </a:ext>
                </a:extLst>
              </p:cNvPr>
              <p:cNvSpPr txBox="1"/>
              <p:nvPr/>
            </p:nvSpPr>
            <p:spPr>
              <a:xfrm>
                <a:off x="1216617" y="764529"/>
                <a:ext cx="1418095" cy="4917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𝑧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𝑔</m:t>
                          </m:r>
                        </m:sub>
                      </m:sSub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166F0EB-8BA0-E8ED-5945-1A4AE1301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6617" y="764529"/>
                <a:ext cx="1418095" cy="491738"/>
              </a:xfrm>
              <a:prstGeom prst="rect">
                <a:avLst/>
              </a:prstGeom>
              <a:blipFill>
                <a:blip r:embed="rId10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>
            <a:extLst>
              <a:ext uri="{FF2B5EF4-FFF2-40B4-BE49-F238E27FC236}">
                <a16:creationId xmlns:a16="http://schemas.microsoft.com/office/drawing/2014/main" id="{8C8DA6DB-E5B1-876D-581C-CA17DABB67BC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52356"/>
          <a:stretch/>
        </p:blipFill>
        <p:spPr>
          <a:xfrm>
            <a:off x="405890" y="1713129"/>
            <a:ext cx="1772123" cy="98888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C825614-4B1B-4BD7-1311-CC1C1C70246F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r="56073"/>
          <a:stretch/>
        </p:blipFill>
        <p:spPr>
          <a:xfrm>
            <a:off x="411135" y="4112493"/>
            <a:ext cx="1643046" cy="994416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DDFF98A-D704-2ACD-F2B4-ACBAB2B54B13}"/>
              </a:ext>
            </a:extLst>
          </p:cNvPr>
          <p:cNvCxnSpPr>
            <a:cxnSpLocks/>
          </p:cNvCxnSpPr>
          <p:nvPr/>
        </p:nvCxnSpPr>
        <p:spPr>
          <a:xfrm>
            <a:off x="2345183" y="5876139"/>
            <a:ext cx="7256017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C84DBF4-99F8-5227-CE08-0A62C25849D6}"/>
              </a:ext>
            </a:extLst>
          </p:cNvPr>
          <p:cNvSpPr txBox="1"/>
          <p:nvPr/>
        </p:nvSpPr>
        <p:spPr>
          <a:xfrm>
            <a:off x="9903655" y="2053883"/>
            <a:ext cx="1882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All charged particles are used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975F6A-1F6A-81B3-C986-DE5D59704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</p:spTree>
    <p:extLst>
      <p:ext uri="{BB962C8B-B14F-4D97-AF65-F5344CB8AC3E}">
        <p14:creationId xmlns:p14="http://schemas.microsoft.com/office/powerpoint/2010/main" val="23200593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FBF7F0-1697-756D-C977-AABABCDE2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ACBF683-1ACD-4722-A18A-8D18A19F838A}"/>
                  </a:ext>
                </a:extLst>
              </p:cNvPr>
              <p:cNvSpPr txBox="1"/>
              <p:nvPr/>
            </p:nvSpPr>
            <p:spPr>
              <a:xfrm>
                <a:off x="278737" y="212260"/>
                <a:ext cx="901179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  <a:cs typeface="Calibri" panose="020F0502020204030204" pitchFamily="34" charset="0"/>
                  </a:rPr>
                  <a:t>Origin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  <m:sup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dirty="0">
                    <a:solidFill>
                      <a:srgbClr val="0070C0"/>
                    </a:solidFill>
                    <a:latin typeface="Helvetica" pitchFamily="2" charset="0"/>
                    <a:cs typeface="Calibri" panose="020F0502020204030204" pitchFamily="34" charset="0"/>
                  </a:rPr>
                  <a:t> enhancement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ACBF683-1ACD-4722-A18A-8D18A19F83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37" y="212260"/>
                <a:ext cx="9011797" cy="707886"/>
              </a:xfrm>
              <a:prstGeom prst="rect">
                <a:avLst/>
              </a:prstGeom>
              <a:blipFill>
                <a:blip r:embed="rId3"/>
                <a:stretch>
                  <a:fillRect l="-2535" t="-14035" b="-35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6927A1A9-9273-5533-4BE8-244EAB454221}"/>
              </a:ext>
            </a:extLst>
          </p:cNvPr>
          <p:cNvSpPr txBox="1"/>
          <p:nvPr/>
        </p:nvSpPr>
        <p:spPr>
          <a:xfrm>
            <a:off x="10884723" y="4306617"/>
            <a:ext cx="11384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Helvetica" pitchFamily="2" charset="0"/>
                <a:cs typeface="Calibri" panose="020F0502020204030204" pitchFamily="34" charset="0"/>
              </a:rPr>
              <a:t>jet axis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4D83D4C-703E-6894-2D3A-440C1299B772}"/>
                  </a:ext>
                </a:extLst>
              </p:cNvPr>
              <p:cNvSpPr txBox="1"/>
              <p:nvPr/>
            </p:nvSpPr>
            <p:spPr>
              <a:xfrm>
                <a:off x="1283735" y="6128012"/>
                <a:ext cx="992329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Helvetica" pitchFamily="2" charset="0"/>
                  </a:rPr>
                  <a:t>Is the observed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dirty="0">
                    <a:latin typeface="Helvetica" pitchFamily="2" charset="0"/>
                  </a:rPr>
                  <a:t> enhancement related to the “initial </a:t>
                </a:r>
                <a:r>
                  <a:rPr lang="en-US" sz="2400" dirty="0" err="1">
                    <a:latin typeface="Helvetica" pitchFamily="2" charset="0"/>
                  </a:rPr>
                  <a:t>parton</a:t>
                </a:r>
                <a:r>
                  <a:rPr lang="en-US" sz="2400" dirty="0">
                    <a:latin typeface="Helvetica" pitchFamily="2" charset="0"/>
                  </a:rPr>
                  <a:t> geometry”?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US" sz="600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4D83D4C-703E-6894-2D3A-440C1299B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735" y="6128012"/>
                <a:ext cx="9923294" cy="553998"/>
              </a:xfrm>
              <a:prstGeom prst="rect">
                <a:avLst/>
              </a:prstGeom>
              <a:blipFill>
                <a:blip r:embed="rId4"/>
                <a:stretch>
                  <a:fillRect l="-895" t="-8889" r="-895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D2FB96F2-BEA6-253E-FF74-FFBE3BED2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4DE5-DB13-2E4A-8B49-019F47142305}" type="datetime1">
              <a:rPr lang="en-US" smtClean="0"/>
              <a:t>9/20/25</a:t>
            </a:fld>
            <a:endParaRPr lang="en-US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43B33C1-27B4-78C7-0AE1-F5598280A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A6A2-B544-4641-B3C3-51895BE423AC}" type="slidenum">
              <a:rPr lang="en-US" smtClean="0"/>
              <a:t>43</a:t>
            </a:fld>
            <a:endParaRPr 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C45F437-9C64-964F-DE3D-1D902C3287B9}"/>
              </a:ext>
            </a:extLst>
          </p:cNvPr>
          <p:cNvGrpSpPr/>
          <p:nvPr/>
        </p:nvGrpSpPr>
        <p:grpSpPr>
          <a:xfrm>
            <a:off x="1371600" y="920145"/>
            <a:ext cx="10776909" cy="5207867"/>
            <a:chOff x="1397277" y="818516"/>
            <a:chExt cx="10776909" cy="5207867"/>
          </a:xfrm>
        </p:grpSpPr>
        <p:pic>
          <p:nvPicPr>
            <p:cNvPr id="36" name="Picture 35" descr="A close-up of a diagram&#10;&#10;AI-generated content may be incorrect.">
              <a:extLst>
                <a:ext uri="{FF2B5EF4-FFF2-40B4-BE49-F238E27FC236}">
                  <a16:creationId xmlns:a16="http://schemas.microsoft.com/office/drawing/2014/main" id="{A4B037D2-421D-9D21-D6B9-F1A257092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0419" y="1164129"/>
              <a:ext cx="3342170" cy="4862254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BB82488-732C-20E4-8511-7254EC420E63}"/>
                </a:ext>
              </a:extLst>
            </p:cNvPr>
            <p:cNvSpPr txBox="1"/>
            <p:nvPr/>
          </p:nvSpPr>
          <p:spPr>
            <a:xfrm>
              <a:off x="4319051" y="3198679"/>
              <a:ext cx="9659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Helvetica" pitchFamily="2" charset="0"/>
                </a:rPr>
                <a:t>MUSIC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EC41E0C-2A3F-A2C5-4356-44AADA305EC2}"/>
                </a:ext>
              </a:extLst>
            </p:cNvPr>
            <p:cNvSpPr txBox="1"/>
            <p:nvPr/>
          </p:nvSpPr>
          <p:spPr>
            <a:xfrm>
              <a:off x="1397277" y="818517"/>
              <a:ext cx="44428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Helvetica" pitchFamily="2" charset="0"/>
                </a:rPr>
                <a:t>Energy density evolution in HI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9306457D-B3D5-C6B0-9874-53654E1F9E89}"/>
                </a:ext>
              </a:extLst>
            </p:cNvPr>
            <p:cNvGrpSpPr/>
            <p:nvPr/>
          </p:nvGrpSpPr>
          <p:grpSpPr>
            <a:xfrm>
              <a:off x="6267775" y="818516"/>
              <a:ext cx="5906411" cy="5105349"/>
              <a:chOff x="6834150" y="575047"/>
              <a:chExt cx="5906411" cy="5105349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EAACA9C2-BAAF-A591-131F-58DCF5717BFD}"/>
                  </a:ext>
                </a:extLst>
              </p:cNvPr>
              <p:cNvGrpSpPr/>
              <p:nvPr/>
            </p:nvGrpSpPr>
            <p:grpSpPr>
              <a:xfrm>
                <a:off x="9776527" y="1399060"/>
                <a:ext cx="1137062" cy="1315432"/>
                <a:chOff x="8190346" y="1963684"/>
                <a:chExt cx="648440" cy="787400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484E3B46-D1D7-897F-5150-A68B3C8D9583}"/>
                    </a:ext>
                  </a:extLst>
                </p:cNvPr>
                <p:cNvGrpSpPr/>
                <p:nvPr/>
              </p:nvGrpSpPr>
              <p:grpSpPr>
                <a:xfrm>
                  <a:off x="8190346" y="1963684"/>
                  <a:ext cx="648440" cy="787400"/>
                  <a:chOff x="8190346" y="1963684"/>
                  <a:chExt cx="648440" cy="787400"/>
                </a:xfrm>
              </p:grpSpPr>
              <p:pic>
                <p:nvPicPr>
                  <p:cNvPr id="18" name="Picture 17">
                    <a:extLst>
                      <a:ext uri="{FF2B5EF4-FFF2-40B4-BE49-F238E27FC236}">
                        <a16:creationId xmlns:a16="http://schemas.microsoft.com/office/drawing/2014/main" id="{9AB4C491-A395-50A5-C233-CAA18653971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rot="1240900">
                    <a:off x="8306733" y="1963684"/>
                    <a:ext cx="406400" cy="787400"/>
                  </a:xfrm>
                  <a:prstGeom prst="rect">
                    <a:avLst/>
                  </a:prstGeom>
                </p:spPr>
              </p:pic>
              <p:grpSp>
                <p:nvGrpSpPr>
                  <p:cNvPr id="19" name="Group 18">
                    <a:extLst>
                      <a:ext uri="{FF2B5EF4-FFF2-40B4-BE49-F238E27FC236}">
                        <a16:creationId xmlns:a16="http://schemas.microsoft.com/office/drawing/2014/main" id="{AAA099BA-D50C-40BB-D19E-25AE3AEEDE7E}"/>
                      </a:ext>
                    </a:extLst>
                  </p:cNvPr>
                  <p:cNvGrpSpPr/>
                  <p:nvPr/>
                </p:nvGrpSpPr>
                <p:grpSpPr>
                  <a:xfrm rot="433558">
                    <a:off x="8190346" y="2262694"/>
                    <a:ext cx="648440" cy="182864"/>
                    <a:chOff x="10334306" y="2744415"/>
                    <a:chExt cx="648440" cy="182864"/>
                  </a:xfrm>
                </p:grpSpPr>
                <p:cxnSp>
                  <p:nvCxnSpPr>
                    <p:cNvPr id="20" name="Straight Arrow Connector 19">
                      <a:extLst>
                        <a:ext uri="{FF2B5EF4-FFF2-40B4-BE49-F238E27FC236}">
                          <a16:creationId xmlns:a16="http://schemas.microsoft.com/office/drawing/2014/main" id="{8DFC6E79-2697-C984-2D0B-179DDADA8C1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166442">
                      <a:off x="10699563" y="2826579"/>
                      <a:ext cx="283183" cy="100700"/>
                    </a:xfrm>
                    <a:prstGeom prst="straightConnector1">
                      <a:avLst/>
                    </a:prstGeom>
                    <a:ln w="28575">
                      <a:solidFill>
                        <a:srgbClr val="FF0000"/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Arrow Connector 20">
                      <a:extLst>
                        <a:ext uri="{FF2B5EF4-FFF2-40B4-BE49-F238E27FC236}">
                          <a16:creationId xmlns:a16="http://schemas.microsoft.com/office/drawing/2014/main" id="{352BAB9A-7DF8-D77A-4B83-0C4AF9294B9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1166442" flipH="1" flipV="1">
                      <a:off x="10334306" y="2744415"/>
                      <a:ext cx="277285" cy="102503"/>
                    </a:xfrm>
                    <a:prstGeom prst="straightConnector1">
                      <a:avLst/>
                    </a:prstGeom>
                    <a:ln w="28575">
                      <a:solidFill>
                        <a:srgbClr val="FF0000"/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522B1A4-F9B0-E636-B230-2CE915F19CDC}"/>
                    </a:ext>
                  </a:extLst>
                </p:cNvPr>
                <p:cNvSpPr txBox="1"/>
                <p:nvPr/>
              </p:nvSpPr>
              <p:spPr>
                <a:xfrm>
                  <a:off x="8404125" y="2232387"/>
                  <a:ext cx="35618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2400" dirty="0">
                      <a:latin typeface="Helvetica" pitchFamily="2" charset="0"/>
                    </a:rPr>
                    <a:t>?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1CA45564-BE6C-2C55-992D-829C4D3FA53D}"/>
                      </a:ext>
                    </a:extLst>
                  </p:cNvPr>
                  <p:cNvSpPr txBox="1"/>
                  <p:nvPr/>
                </p:nvSpPr>
                <p:spPr>
                  <a:xfrm>
                    <a:off x="9332065" y="2907566"/>
                    <a:ext cx="177324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14:m>
                      <m:oMath xmlns:m="http://schemas.openxmlformats.org/officeDocument/2006/math"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oMath>
                    </a14:m>
                    <a:r>
                      <a:rPr lang="en-US" sz="2400" dirty="0">
                        <a:latin typeface="Helvetica" pitchFamily="2" charset="0"/>
                        <a:cs typeface="Calibri" panose="020F0502020204030204" pitchFamily="34" charset="0"/>
                      </a:rPr>
                      <a:t> to jet axis</a:t>
                    </a:r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1CA45564-BE6C-2C55-992D-829C4D3FA53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32065" y="2907566"/>
                    <a:ext cx="1773242" cy="46166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709" t="-10811" r="-4255" b="-2973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5" name="Picture 4" descr="A screen shot of a black background&#10;&#10;AI-generated content may be incorrect.">
                <a:extLst>
                  <a:ext uri="{FF2B5EF4-FFF2-40B4-BE49-F238E27FC236}">
                    <a16:creationId xmlns:a16="http://schemas.microsoft.com/office/drawing/2014/main" id="{6F10F0C8-5506-D3D4-B3C6-76548F93D8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04161" y="1003233"/>
                <a:ext cx="2335500" cy="2322000"/>
              </a:xfrm>
              <a:prstGeom prst="rect">
                <a:avLst/>
              </a:prstGeom>
            </p:spPr>
          </p:pic>
          <p:pic>
            <p:nvPicPr>
              <p:cNvPr id="13" name="Picture 12" descr="A screen shot of a black background&#10;&#10;AI-generated content may be incorrect.">
                <a:extLst>
                  <a:ext uri="{FF2B5EF4-FFF2-40B4-BE49-F238E27FC236}">
                    <a16:creationId xmlns:a16="http://schemas.microsoft.com/office/drawing/2014/main" id="{0D1C842C-A70B-3631-EECB-736562383F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04161" y="3390860"/>
                <a:ext cx="4546937" cy="2289536"/>
              </a:xfrm>
              <a:prstGeom prst="rect">
                <a:avLst/>
              </a:prstGeom>
            </p:spPr>
          </p:pic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2F697DA-8E02-67B5-1631-DA654D590450}"/>
                  </a:ext>
                </a:extLst>
              </p:cNvPr>
              <p:cNvSpPr txBox="1"/>
              <p:nvPr/>
            </p:nvSpPr>
            <p:spPr>
              <a:xfrm>
                <a:off x="6834150" y="575047"/>
                <a:ext cx="59064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Helvetica" pitchFamily="2" charset="0"/>
                  </a:rPr>
                  <a:t>Spatial distribution of </a:t>
                </a:r>
                <a:r>
                  <a:rPr lang="en-US" sz="2400" dirty="0" err="1">
                    <a:latin typeface="Helvetica" pitchFamily="2" charset="0"/>
                  </a:rPr>
                  <a:t>partons</a:t>
                </a:r>
                <a:r>
                  <a:rPr lang="en-US" sz="2400" dirty="0">
                    <a:latin typeface="Helvetica" pitchFamily="2" charset="0"/>
                  </a:rPr>
                  <a:t> in a jet</a:t>
                </a:r>
              </a:p>
            </p:txBody>
          </p:sp>
        </p:grp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456C907-58BB-7FA0-E07E-6A74F0A54557}"/>
              </a:ext>
            </a:extLst>
          </p:cNvPr>
          <p:cNvCxnSpPr>
            <a:cxnSpLocks/>
          </p:cNvCxnSpPr>
          <p:nvPr/>
        </p:nvCxnSpPr>
        <p:spPr>
          <a:xfrm>
            <a:off x="8611254" y="4949578"/>
            <a:ext cx="3411884" cy="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5A29032E-3F45-1982-E633-05EFC13ED51F}"/>
              </a:ext>
            </a:extLst>
          </p:cNvPr>
          <p:cNvSpPr/>
          <p:nvPr/>
        </p:nvSpPr>
        <p:spPr>
          <a:xfrm rot="1583974">
            <a:off x="7298278" y="1723769"/>
            <a:ext cx="830594" cy="14238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68C1B8-CCB1-7140-9DC7-12E91EB9B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5684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56F93B96-3AE2-F841-FAF8-07FBFC96C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09" y="1748002"/>
            <a:ext cx="9189635" cy="393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5D8721-6DF9-4147-AED0-3D2D98659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44</a:t>
            </a:fld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4DECDC8-2803-2A10-05CF-8A2395262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5" y="5714574"/>
            <a:ext cx="2142565" cy="91440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1D0393F-2A6C-2EBB-9A4F-9D49CCE38A73}"/>
              </a:ext>
            </a:extLst>
          </p:cNvPr>
          <p:cNvSpPr txBox="1"/>
          <p:nvPr/>
        </p:nvSpPr>
        <p:spPr>
          <a:xfrm>
            <a:off x="451259" y="906259"/>
            <a:ext cx="7216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baseline="0" dirty="0">
                <a:solidFill>
                  <a:srgbClr val="C00000"/>
                </a:solidFill>
                <a:latin typeface="Gill Sans" charset="0"/>
                <a:ea typeface="Gill Sans" charset="0"/>
                <a:cs typeface="Gill Sans" charset="0"/>
              </a:rPr>
              <a:t>5%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48FF90D-F962-99F4-6CAE-6158244154B2}"/>
              </a:ext>
            </a:extLst>
          </p:cNvPr>
          <p:cNvSpPr txBox="1"/>
          <p:nvPr/>
        </p:nvSpPr>
        <p:spPr>
          <a:xfrm>
            <a:off x="5502054" y="906259"/>
            <a:ext cx="9509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baseline="0" dirty="0">
                <a:solidFill>
                  <a:srgbClr val="C00000"/>
                </a:solidFill>
                <a:latin typeface="Gill Sans" charset="0"/>
                <a:ea typeface="Gill Sans" charset="0"/>
                <a:cs typeface="Gill Sans" charset="0"/>
              </a:rPr>
              <a:t>15%</a:t>
            </a:r>
            <a:endParaRPr lang="en-US" sz="3000" baseline="0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030EDA4-FDFD-952C-3A7B-446C3D4B0E8B}"/>
              </a:ext>
            </a:extLst>
          </p:cNvPr>
          <p:cNvSpPr txBox="1"/>
          <p:nvPr/>
        </p:nvSpPr>
        <p:spPr>
          <a:xfrm>
            <a:off x="2938245" y="5743676"/>
            <a:ext cx="188064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C00000"/>
                </a:solidFill>
                <a:latin typeface="Gill Sans" charset="0"/>
                <a:ea typeface="Gill Sans" charset="0"/>
                <a:cs typeface="Gill Sans" charset="0"/>
              </a:rPr>
              <a:t>3000 fb</a:t>
            </a:r>
            <a:r>
              <a:rPr lang="en-US" sz="3000" b="1" baseline="30000" dirty="0">
                <a:solidFill>
                  <a:srgbClr val="C00000"/>
                </a:solidFill>
                <a:latin typeface="Gill Sans" charset="0"/>
                <a:ea typeface="Gill Sans" charset="0"/>
                <a:cs typeface="Gill Sans" charset="0"/>
              </a:rPr>
              <a:t>-1</a:t>
            </a:r>
            <a:endParaRPr lang="en-US" sz="3000" baseline="30000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3317AF7-6695-20EA-4FA7-3E04D5F781D6}"/>
              </a:ext>
            </a:extLst>
          </p:cNvPr>
          <p:cNvSpPr/>
          <p:nvPr/>
        </p:nvSpPr>
        <p:spPr>
          <a:xfrm>
            <a:off x="7231972" y="4765782"/>
            <a:ext cx="2606849" cy="106993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7EEFAD4-5C94-0E10-EC7F-FA0239827BEA}"/>
                  </a:ext>
                </a:extLst>
              </p:cNvPr>
              <p:cNvSpPr txBox="1"/>
              <p:nvPr/>
            </p:nvSpPr>
            <p:spPr>
              <a:xfrm>
                <a:off x="6346248" y="5052652"/>
                <a:ext cx="5545462" cy="921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400" dirty="0">
                    <a:latin typeface="Helvetica" pitchFamily="2" charset="0"/>
                  </a:rPr>
                  <a:t>O(10</a:t>
                </a:r>
                <a:r>
                  <a:rPr lang="en-US" sz="2400" baseline="30000" dirty="0">
                    <a:latin typeface="Helvetica" pitchFamily="2" charset="0"/>
                  </a:rPr>
                  <a:t>5</a:t>
                </a:r>
                <a:r>
                  <a:rPr lang="en-US" sz="2400" dirty="0">
                    <a:latin typeface="Helvetica" pitchFamily="2" charset="0"/>
                  </a:rPr>
                  <a:t>) HM jets w/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ch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𝑗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&gt;100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400" dirty="0">
                    <a:latin typeface="Helvetica" pitchFamily="2" charset="0"/>
                  </a:rPr>
                  <a:t>to explore a multitude of QGP signatures!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7EEFAD4-5C94-0E10-EC7F-FA0239827B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6248" y="5052652"/>
                <a:ext cx="5545462" cy="921919"/>
              </a:xfrm>
              <a:prstGeom prst="rect">
                <a:avLst/>
              </a:prstGeom>
              <a:blipFill>
                <a:blip r:embed="rId4"/>
                <a:stretch>
                  <a:fillRect l="-1598" r="-1142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FCD233D-4227-4AD1-7F16-73C20EA874F9}"/>
              </a:ext>
            </a:extLst>
          </p:cNvPr>
          <p:cNvCxnSpPr/>
          <p:nvPr/>
        </p:nvCxnSpPr>
        <p:spPr>
          <a:xfrm>
            <a:off x="6469765" y="883016"/>
            <a:ext cx="0" cy="122459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A3127FB-5468-B41B-D153-B45D7C576400}"/>
              </a:ext>
            </a:extLst>
          </p:cNvPr>
          <p:cNvCxnSpPr/>
          <p:nvPr/>
        </p:nvCxnSpPr>
        <p:spPr>
          <a:xfrm>
            <a:off x="9997532" y="938709"/>
            <a:ext cx="0" cy="122459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6C4D5CF-E48E-E52F-0A06-FEBA842C823C}"/>
              </a:ext>
            </a:extLst>
          </p:cNvPr>
          <p:cNvCxnSpPr>
            <a:cxnSpLocks/>
          </p:cNvCxnSpPr>
          <p:nvPr/>
        </p:nvCxnSpPr>
        <p:spPr>
          <a:xfrm>
            <a:off x="4943211" y="3778614"/>
            <a:ext cx="0" cy="122459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972A81C-A6AE-2FCB-58ED-3F4F48AC969E}"/>
              </a:ext>
            </a:extLst>
          </p:cNvPr>
          <p:cNvCxnSpPr>
            <a:cxnSpLocks/>
          </p:cNvCxnSpPr>
          <p:nvPr/>
        </p:nvCxnSpPr>
        <p:spPr>
          <a:xfrm>
            <a:off x="6972685" y="3778614"/>
            <a:ext cx="0" cy="122459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Down Arrow 56">
            <a:extLst>
              <a:ext uri="{FF2B5EF4-FFF2-40B4-BE49-F238E27FC236}">
                <a16:creationId xmlns:a16="http://schemas.microsoft.com/office/drawing/2014/main" id="{3204A188-4F68-45DE-A749-9594FD7A0740}"/>
              </a:ext>
            </a:extLst>
          </p:cNvPr>
          <p:cNvSpPr/>
          <p:nvPr/>
        </p:nvSpPr>
        <p:spPr>
          <a:xfrm>
            <a:off x="6100734" y="1422859"/>
            <a:ext cx="164299" cy="25800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Down Arrow 57">
            <a:extLst>
              <a:ext uri="{FF2B5EF4-FFF2-40B4-BE49-F238E27FC236}">
                <a16:creationId xmlns:a16="http://schemas.microsoft.com/office/drawing/2014/main" id="{191CDEA6-D837-048F-BDEF-EBA28CA90DAA}"/>
              </a:ext>
            </a:extLst>
          </p:cNvPr>
          <p:cNvSpPr/>
          <p:nvPr/>
        </p:nvSpPr>
        <p:spPr>
          <a:xfrm>
            <a:off x="802048" y="1422859"/>
            <a:ext cx="164299" cy="25800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Down Arrow 58">
            <a:extLst>
              <a:ext uri="{FF2B5EF4-FFF2-40B4-BE49-F238E27FC236}">
                <a16:creationId xmlns:a16="http://schemas.microsoft.com/office/drawing/2014/main" id="{5357AD18-97B2-005A-F82B-A87247064B91}"/>
              </a:ext>
            </a:extLst>
          </p:cNvPr>
          <p:cNvSpPr/>
          <p:nvPr/>
        </p:nvSpPr>
        <p:spPr>
          <a:xfrm flipV="1">
            <a:off x="3795375" y="5546606"/>
            <a:ext cx="164299" cy="25800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A1FCA13-929A-790E-ED73-2127989F6C6E}"/>
              </a:ext>
            </a:extLst>
          </p:cNvPr>
          <p:cNvCxnSpPr/>
          <p:nvPr/>
        </p:nvCxnSpPr>
        <p:spPr>
          <a:xfrm>
            <a:off x="10091935" y="1562434"/>
            <a:ext cx="1554480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29655FF4-4BA5-B58F-8B6B-5999FA7389E6}"/>
              </a:ext>
            </a:extLst>
          </p:cNvPr>
          <p:cNvSpPr txBox="1"/>
          <p:nvPr/>
        </p:nvSpPr>
        <p:spPr>
          <a:xfrm>
            <a:off x="10048856" y="1038120"/>
            <a:ext cx="1423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600" b="1" dirty="0">
                <a:solidFill>
                  <a:srgbClr val="C00000"/>
                </a:solidFill>
                <a:latin typeface="Helvetica" pitchFamily="2" charset="0"/>
              </a:rPr>
              <a:t>HL-LHC</a:t>
            </a:r>
          </a:p>
        </p:txBody>
      </p:sp>
      <p:sp>
        <p:nvSpPr>
          <p:cNvPr id="5121" name="TextBox 5120">
            <a:extLst>
              <a:ext uri="{FF2B5EF4-FFF2-40B4-BE49-F238E27FC236}">
                <a16:creationId xmlns:a16="http://schemas.microsoft.com/office/drawing/2014/main" id="{9F57EB76-7452-76A5-71C1-8AE7B0128B1B}"/>
              </a:ext>
            </a:extLst>
          </p:cNvPr>
          <p:cNvSpPr txBox="1"/>
          <p:nvPr/>
        </p:nvSpPr>
        <p:spPr>
          <a:xfrm>
            <a:off x="4318564" y="2823148"/>
            <a:ext cx="157767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Helvetica" pitchFamily="2" charset="0"/>
              </a:rPr>
              <a:t>PbPb 5/</a:t>
            </a:r>
            <a:r>
              <a:rPr lang="en-US" sz="1600" dirty="0" err="1">
                <a:latin typeface="Helvetica" pitchFamily="2" charset="0"/>
              </a:rPr>
              <a:t>nb</a:t>
            </a:r>
            <a:r>
              <a:rPr lang="en-US" sz="1600" dirty="0">
                <a:latin typeface="Helvetica" pitchFamily="2" charset="0"/>
              </a:rPr>
              <a:t>, OO</a:t>
            </a:r>
          </a:p>
        </p:txBody>
      </p:sp>
      <p:sp>
        <p:nvSpPr>
          <p:cNvPr id="5123" name="TextBox 5122">
            <a:extLst>
              <a:ext uri="{FF2B5EF4-FFF2-40B4-BE49-F238E27FC236}">
                <a16:creationId xmlns:a16="http://schemas.microsoft.com/office/drawing/2014/main" id="{8E13A764-957A-5C18-10A6-99B14B6961B1}"/>
              </a:ext>
            </a:extLst>
          </p:cNvPr>
          <p:cNvSpPr txBox="1"/>
          <p:nvPr/>
        </p:nvSpPr>
        <p:spPr>
          <a:xfrm>
            <a:off x="2433214" y="4135098"/>
            <a:ext cx="1620957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Helvetica" pitchFamily="2" charset="0"/>
              </a:rPr>
              <a:t>PbPb 7/</a:t>
            </a:r>
            <a:r>
              <a:rPr lang="en-US" sz="1600" dirty="0" err="1">
                <a:latin typeface="Helvetica" pitchFamily="2" charset="0"/>
              </a:rPr>
              <a:t>nb</a:t>
            </a:r>
            <a:r>
              <a:rPr lang="en-US" sz="1600" dirty="0">
                <a:latin typeface="Helvetica" pitchFamily="2" charset="0"/>
              </a:rPr>
              <a:t>, pPb</a:t>
            </a:r>
          </a:p>
        </p:txBody>
      </p:sp>
      <p:sp>
        <p:nvSpPr>
          <p:cNvPr id="5125" name="TextBox 5124">
            <a:extLst>
              <a:ext uri="{FF2B5EF4-FFF2-40B4-BE49-F238E27FC236}">
                <a16:creationId xmlns:a16="http://schemas.microsoft.com/office/drawing/2014/main" id="{450EC7E2-5E21-B3AB-B246-1DA2B9DDE998}"/>
              </a:ext>
            </a:extLst>
          </p:cNvPr>
          <p:cNvSpPr txBox="1"/>
          <p:nvPr/>
        </p:nvSpPr>
        <p:spPr>
          <a:xfrm>
            <a:off x="8092725" y="4135098"/>
            <a:ext cx="1358064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Helvetica" pitchFamily="2" charset="0"/>
              </a:rPr>
              <a:t>Lighter ions?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850856-2A6A-FA8F-A66C-8844BB73AF5F}"/>
              </a:ext>
            </a:extLst>
          </p:cNvPr>
          <p:cNvSpPr txBox="1"/>
          <p:nvPr/>
        </p:nvSpPr>
        <p:spPr>
          <a:xfrm>
            <a:off x="1169329" y="969920"/>
            <a:ext cx="14722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>
                <a:latin typeface="Helvetica" pitchFamily="2" charset="0"/>
              </a:rPr>
              <a:t>Data used so far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4C7F31-40F6-E55B-5395-767724B6A38E}"/>
              </a:ext>
            </a:extLst>
          </p:cNvPr>
          <p:cNvSpPr txBox="1"/>
          <p:nvPr/>
        </p:nvSpPr>
        <p:spPr>
          <a:xfrm>
            <a:off x="278737" y="212260"/>
            <a:ext cx="11367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Future – exploit the full potential of LHC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F0762C-028A-0532-D6FA-E1BA5A65A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707F7-E8A0-AB44-A62C-A122CBF6EDF3}" type="datetime1">
              <a:rPr lang="en-US" smtClean="0"/>
              <a:t>9/20/25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AE05AB-E44B-A9C5-93A5-BF0C7F145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</p:spTree>
    <p:extLst>
      <p:ext uri="{BB962C8B-B14F-4D97-AF65-F5344CB8AC3E}">
        <p14:creationId xmlns:p14="http://schemas.microsoft.com/office/powerpoint/2010/main" val="2484658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BD50AD-DB5D-8D8F-901A-B550BC1F5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CFEF-B525-FF4E-A83C-CF29EC9F9A26}" type="datetime1">
              <a:rPr lang="en-US" smtClean="0"/>
              <a:t>9/20/25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1B6896-84A6-8855-53B8-6AB610D43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A42A-D39B-4240-973E-E8EA362AE358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318C74BF-6C64-ACEA-47FA-395908E02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200" y="901700"/>
            <a:ext cx="6451600" cy="5054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97B80F-239B-ED24-BC26-5FC051127EE7}"/>
              </a:ext>
            </a:extLst>
          </p:cNvPr>
          <p:cNvSpPr txBox="1"/>
          <p:nvPr/>
        </p:nvSpPr>
        <p:spPr>
          <a:xfrm>
            <a:off x="278737" y="212260"/>
            <a:ext cx="114255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Underlying event injection: random phase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F4DA79-C319-D54A-4079-2119CC968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3483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FAB1F-40EB-2F9C-3336-B220EC182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function&#10;&#10;AI-generated content may be incorrect.">
            <a:extLst>
              <a:ext uri="{FF2B5EF4-FFF2-40B4-BE49-F238E27FC236}">
                <a16:creationId xmlns:a16="http://schemas.microsoft.com/office/drawing/2014/main" id="{E5802960-B385-1D66-5D3C-5427DF4BD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704" y="895350"/>
            <a:ext cx="6464300" cy="50673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3CFD0B-4134-1E3F-41A2-65810EADB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37AA-2771-3548-9E2F-53E2AE90ABD4}" type="datetime1">
              <a:rPr lang="en-US" smtClean="0"/>
              <a:t>9/20/25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2066AD-4C15-8FE6-B824-F04D82FD2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A42A-D39B-4240-973E-E8EA362AE358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8C38DC-7A04-BF99-4E90-817B5D9D6519}"/>
              </a:ext>
            </a:extLst>
          </p:cNvPr>
          <p:cNvSpPr txBox="1"/>
          <p:nvPr/>
        </p:nvSpPr>
        <p:spPr>
          <a:xfrm>
            <a:off x="278737" y="212260"/>
            <a:ext cx="114255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Underlying event injection: phase locked with jet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AB2A2-650F-8FDB-F9E2-6DB893630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1263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8AEC-D96C-8C4A-DF18-38AE06E4E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8162-E67D-5D43-B0BC-2226ADEAF2F7}" type="datetime1">
              <a:rPr lang="en-US" smtClean="0"/>
              <a:t>9/20/25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FC8E14-0AAB-6D72-6EA2-26DCC789F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A42A-D39B-4240-973E-E8EA362AE358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138DB9C-2550-33CF-4FEF-0FD2F29CCE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738" b="11098"/>
          <a:stretch/>
        </p:blipFill>
        <p:spPr>
          <a:xfrm>
            <a:off x="710565" y="920147"/>
            <a:ext cx="10770870" cy="51148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5F5E07-74BF-9139-65AB-241C6C19A373}"/>
              </a:ext>
            </a:extLst>
          </p:cNvPr>
          <p:cNvSpPr txBox="1"/>
          <p:nvPr/>
        </p:nvSpPr>
        <p:spPr>
          <a:xfrm>
            <a:off x="278737" y="212260"/>
            <a:ext cx="9839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Pileup removal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D2FE7-7D79-0226-8A1F-C66C9E56B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610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ECC08A-EB77-73E8-A4BE-38B11E357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7A25A-DF36-1847-90F9-A9531A0D9CF9}" type="datetime1">
              <a:rPr lang="en-US" smtClean="0"/>
              <a:t>9/20/25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DFF1C-14B9-A416-399D-92D15CB25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1A42A-D39B-4240-973E-E8EA362AE358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6" name="Picture 5" descr="A screenshot of a graph&#10;&#10;AI-generated content may be incorrect.">
            <a:extLst>
              <a:ext uri="{FF2B5EF4-FFF2-40B4-BE49-F238E27FC236}">
                <a16:creationId xmlns:a16="http://schemas.microsoft.com/office/drawing/2014/main" id="{E9F55D23-C395-7248-EFA4-C6733116E2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90" b="677"/>
          <a:stretch/>
        </p:blipFill>
        <p:spPr>
          <a:xfrm>
            <a:off x="570684" y="122783"/>
            <a:ext cx="10799597" cy="637009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BBED2-51D8-BED7-0396-092EC182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955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AFC9F3-040C-1272-B475-7ECEA63C60B0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</a:rPr>
              <a:t>Two particle correlations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A3D79A0-5D4E-6E12-F17A-70A6AE605099}"/>
              </a:ext>
            </a:extLst>
          </p:cNvPr>
          <p:cNvGrpSpPr>
            <a:grpSpLocks noChangeAspect="1"/>
          </p:cNvGrpSpPr>
          <p:nvPr/>
        </p:nvGrpSpPr>
        <p:grpSpPr>
          <a:xfrm>
            <a:off x="6663153" y="1902691"/>
            <a:ext cx="4690647" cy="4051010"/>
            <a:chOff x="417093" y="1616330"/>
            <a:chExt cx="3657600" cy="318542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41A81C9-1BBD-6B9E-C09D-51B90A732D9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7093" y="1616330"/>
              <a:ext cx="3657600" cy="3185429"/>
              <a:chOff x="1198064" y="4449682"/>
              <a:chExt cx="2802319" cy="2440558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621F6629-84FC-E25E-6873-750F593A7A49}"/>
                  </a:ext>
                </a:extLst>
              </p:cNvPr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98064" y="4467080"/>
                <a:ext cx="2743200" cy="2423160"/>
              </a:xfrm>
              <a:prstGeom prst="rect">
                <a:avLst/>
              </a:prstGeom>
            </p:spPr>
          </p:pic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6883738F-CD4D-AD2B-14C5-0010A123D52C}"/>
                  </a:ext>
                </a:extLst>
              </p:cNvPr>
              <p:cNvSpPr/>
              <p:nvPr/>
            </p:nvSpPr>
            <p:spPr>
              <a:xfrm>
                <a:off x="3367266" y="4496734"/>
                <a:ext cx="553747" cy="18510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5507B8-7B04-00E0-E537-BB5BF6DBD09B}"/>
                  </a:ext>
                </a:extLst>
              </p:cNvPr>
              <p:cNvSpPr txBox="1"/>
              <p:nvPr/>
            </p:nvSpPr>
            <p:spPr>
              <a:xfrm>
                <a:off x="3108492" y="4449682"/>
                <a:ext cx="891891" cy="33855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91408" tIns="45704" rIns="91408" bIns="45704" rtlCol="0">
                <a:spAutoFit/>
              </a:bodyPr>
              <a:lstStyle/>
              <a:p>
                <a:r>
                  <a:rPr lang="en-US" sz="1600" baseline="0" dirty="0">
                    <a:latin typeface="Helvetica"/>
                    <a:cs typeface="Helvetica"/>
                  </a:rPr>
                  <a:t>35-40%</a:t>
                </a:r>
              </a:p>
            </p:txBody>
          </p:sp>
        </p:grp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BB61BEC-1532-D24A-5616-55632E8C593B}"/>
                </a:ext>
              </a:extLst>
            </p:cNvPr>
            <p:cNvSpPr/>
            <p:nvPr/>
          </p:nvSpPr>
          <p:spPr>
            <a:xfrm>
              <a:off x="828138" y="1643874"/>
              <a:ext cx="1254662" cy="24045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8DF0FC1-32F4-15F1-07FD-B25E97CB4361}"/>
                  </a:ext>
                </a:extLst>
              </p:cNvPr>
              <p:cNvSpPr txBox="1"/>
              <p:nvPr/>
            </p:nvSpPr>
            <p:spPr>
              <a:xfrm>
                <a:off x="278737" y="969564"/>
                <a:ext cx="106802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Helvetica" pitchFamily="2" charset="0"/>
                  </a:rPr>
                  <a:t>2D distribution of pairs in: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8DF0FC1-32F4-15F1-07FD-B25E97CB43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37" y="969564"/>
                <a:ext cx="10680202" cy="461665"/>
              </a:xfrm>
              <a:prstGeom prst="rect">
                <a:avLst/>
              </a:prstGeom>
              <a:blipFill>
                <a:blip r:embed="rId4"/>
                <a:stretch>
                  <a:fillRect l="-831" t="-10811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B7DB05-568B-33B7-608B-4A6472532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D8F5F-36CC-2D4F-81CC-912AFA615001}" type="datetime1">
              <a:rPr lang="en-US" smtClean="0"/>
              <a:t>9/20/25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1736DA-77B1-75E6-C6D6-042AD6ACC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64DD-AFE0-B24E-8A0D-CC9E3EA6FBDB}" type="slidenum">
              <a:rPr lang="en-US" smtClean="0"/>
              <a:t>5</a:t>
            </a:fld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10C64983-B448-971D-1D1A-6ED2F497FA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817" y="1708227"/>
            <a:ext cx="5789622" cy="443267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71FE0-8EBB-E454-B0F4-A85CAAF50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878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177662-F26F-1B9D-FB7F-E21E02103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35CF8A27-69A9-3B65-B1B6-9D45A7A0A35F}"/>
              </a:ext>
            </a:extLst>
          </p:cNvPr>
          <p:cNvSpPr/>
          <p:nvPr/>
        </p:nvSpPr>
        <p:spPr>
          <a:xfrm>
            <a:off x="1527426" y="962782"/>
            <a:ext cx="4214964" cy="52117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>
              <a:lnSpc>
                <a:spcPts val="3400"/>
              </a:lnSpc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Helvetica" pitchFamily="2" charset="0"/>
              </a:rPr>
              <a:t>A hallmark signature for QGP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8BC4A5-B56B-AED7-74E2-CA2C43C264A1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</a:rPr>
              <a:t>Long-range near-side ridge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ACE64-27EF-C11B-27C4-BD5E3E038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7C72-1CED-EE4D-897F-2D1943C7DC46}" type="datetime1">
              <a:rPr lang="en-US" smtClean="0"/>
              <a:t>9/21/25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2967ED-C566-01F6-FD06-1F81D3DB2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64DD-AFE0-B24E-8A0D-CC9E3EA6FBDB}" type="slidenum">
              <a:rPr lang="en-US" smtClean="0"/>
              <a:t>6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2404A1E-A30D-35FF-8A84-2302748282AF}"/>
              </a:ext>
            </a:extLst>
          </p:cNvPr>
          <p:cNvGrpSpPr>
            <a:grpSpLocks noChangeAspect="1"/>
          </p:cNvGrpSpPr>
          <p:nvPr/>
        </p:nvGrpSpPr>
        <p:grpSpPr>
          <a:xfrm>
            <a:off x="1096670" y="1876747"/>
            <a:ext cx="4853169" cy="4226659"/>
            <a:chOff x="1412071" y="1107341"/>
            <a:chExt cx="4199759" cy="36576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865B845-A504-D89D-F62C-30CA032D689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12071" y="1107341"/>
              <a:ext cx="4199759" cy="3657600"/>
              <a:chOff x="417093" y="1616330"/>
              <a:chExt cx="3657600" cy="3185429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082D6164-3A5E-5F53-E1CA-CD35A5979CD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17093" y="1616330"/>
                <a:ext cx="3657600" cy="3185429"/>
                <a:chOff x="1198064" y="4449682"/>
                <a:chExt cx="2802319" cy="2440558"/>
              </a:xfrm>
            </p:grpSpPr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4FCB1D6F-46D2-419F-0680-FEC3E8EB9911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198064" y="4467080"/>
                  <a:ext cx="2743200" cy="2423160"/>
                </a:xfrm>
                <a:prstGeom prst="rect">
                  <a:avLst/>
                </a:prstGeom>
              </p:spPr>
            </p:pic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38DC617-5561-DE7D-CC39-9A8D6300F3C0}"/>
                    </a:ext>
                  </a:extLst>
                </p:cNvPr>
                <p:cNvSpPr/>
                <p:nvPr/>
              </p:nvSpPr>
              <p:spPr>
                <a:xfrm>
                  <a:off x="3367266" y="4496734"/>
                  <a:ext cx="553747" cy="18510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9619D6C-B936-D07B-F981-6D56D84766E8}"/>
                    </a:ext>
                  </a:extLst>
                </p:cNvPr>
                <p:cNvSpPr txBox="1"/>
                <p:nvPr/>
              </p:nvSpPr>
              <p:spPr>
                <a:xfrm>
                  <a:off x="3108492" y="4449682"/>
                  <a:ext cx="891891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lIns="91408" tIns="45704" rIns="91408" bIns="45704" rtlCol="0">
                  <a:spAutoFit/>
                </a:bodyPr>
                <a:lstStyle/>
                <a:p>
                  <a:r>
                    <a:rPr lang="en-US" sz="1600" baseline="0" dirty="0">
                      <a:latin typeface="Helvetica"/>
                      <a:cs typeface="Helvetica"/>
                    </a:rPr>
                    <a:t>35-40%</a:t>
                  </a: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EAFDE1D-BD9B-0E04-FF07-981D779A0D39}"/>
                  </a:ext>
                </a:extLst>
              </p:cNvPr>
              <p:cNvSpPr/>
              <p:nvPr/>
            </p:nvSpPr>
            <p:spPr>
              <a:xfrm>
                <a:off x="828138" y="1643874"/>
                <a:ext cx="1254662" cy="2404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9DF25BA-88F0-16A3-078A-DE23D2DDEF1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20428" y="3146032"/>
              <a:ext cx="2000270" cy="614644"/>
              <a:chOff x="2139052" y="3327273"/>
              <a:chExt cx="1782849" cy="572737"/>
            </a:xfrm>
          </p:grpSpPr>
          <p:sp>
            <p:nvSpPr>
              <p:cNvPr id="25" name="Left-Right Arrow 24">
                <a:extLst>
                  <a:ext uri="{FF2B5EF4-FFF2-40B4-BE49-F238E27FC236}">
                    <a16:creationId xmlns:a16="http://schemas.microsoft.com/office/drawing/2014/main" id="{8B821165-C9FD-0E52-5705-F674B1BC7022}"/>
                  </a:ext>
                </a:extLst>
              </p:cNvPr>
              <p:cNvSpPr/>
              <p:nvPr/>
            </p:nvSpPr>
            <p:spPr>
              <a:xfrm rot="19817914">
                <a:off x="2139052" y="3327273"/>
                <a:ext cx="1782849" cy="572737"/>
              </a:xfrm>
              <a:prstGeom prst="leftRightArrow">
                <a:avLst/>
              </a:prstGeom>
              <a:gradFill>
                <a:gsLst>
                  <a:gs pos="95000">
                    <a:schemeClr val="accent6">
                      <a:tint val="50000"/>
                      <a:satMod val="300000"/>
                      <a:alpha val="70000"/>
                    </a:schemeClr>
                  </a:gs>
                  <a:gs pos="100000">
                    <a:schemeClr val="accent6">
                      <a:tint val="37000"/>
                      <a:satMod val="300000"/>
                    </a:schemeClr>
                  </a:gs>
                  <a:gs pos="100000">
                    <a:schemeClr val="accent6">
                      <a:tint val="15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 anchor="ctr">
                <a:spAutoFit/>
              </a:bodyPr>
              <a:lstStyle/>
              <a:p>
                <a:pPr algn="ctr"/>
                <a:endParaRPr lang="en-US" sz="3000" baseline="0" dirty="0" err="1">
                  <a:latin typeface="Gill Sans"/>
                  <a:cs typeface="Gill Sans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FE6B9C8-DCEA-EB20-C787-D42C56BB9F56}"/>
                  </a:ext>
                </a:extLst>
              </p:cNvPr>
              <p:cNvSpPr txBox="1"/>
              <p:nvPr/>
            </p:nvSpPr>
            <p:spPr>
              <a:xfrm rot="19851770">
                <a:off x="2608574" y="3430095"/>
                <a:ext cx="103265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000" dirty="0">
                    <a:latin typeface="Helvetica" pitchFamily="2" charset="0"/>
                  </a:rPr>
                  <a:t>“Ridge”</a:t>
                </a:r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699C1C5-09E2-E0E6-9260-3B39BF4E60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02699" y="3095778"/>
              <a:ext cx="1371600" cy="1203067"/>
            </a:xfrm>
            <a:custGeom>
              <a:avLst/>
              <a:gdLst>
                <a:gd name="connsiteX0" fmla="*/ 0 w 1594931"/>
                <a:gd name="connsiteY0" fmla="*/ 35443 h 1441357"/>
                <a:gd name="connsiteX1" fmla="*/ 94515 w 1594931"/>
                <a:gd name="connsiteY1" fmla="*/ 5907 h 1441357"/>
                <a:gd name="connsiteX2" fmla="*/ 200844 w 1594931"/>
                <a:gd name="connsiteY2" fmla="*/ 0 h 1441357"/>
                <a:gd name="connsiteX3" fmla="*/ 254008 w 1594931"/>
                <a:gd name="connsiteY3" fmla="*/ 29536 h 1441357"/>
                <a:gd name="connsiteX4" fmla="*/ 360337 w 1594931"/>
                <a:gd name="connsiteY4" fmla="*/ 64979 h 1441357"/>
                <a:gd name="connsiteX5" fmla="*/ 413501 w 1594931"/>
                <a:gd name="connsiteY5" fmla="*/ 135865 h 1441357"/>
                <a:gd name="connsiteX6" fmla="*/ 466665 w 1594931"/>
                <a:gd name="connsiteY6" fmla="*/ 194938 h 1441357"/>
                <a:gd name="connsiteX7" fmla="*/ 549365 w 1594931"/>
                <a:gd name="connsiteY7" fmla="*/ 324896 h 1441357"/>
                <a:gd name="connsiteX8" fmla="*/ 572994 w 1594931"/>
                <a:gd name="connsiteY8" fmla="*/ 407597 h 1441357"/>
                <a:gd name="connsiteX9" fmla="*/ 632065 w 1594931"/>
                <a:gd name="connsiteY9" fmla="*/ 478483 h 1441357"/>
                <a:gd name="connsiteX10" fmla="*/ 679323 w 1594931"/>
                <a:gd name="connsiteY10" fmla="*/ 590720 h 1441357"/>
                <a:gd name="connsiteX11" fmla="*/ 732487 w 1594931"/>
                <a:gd name="connsiteY11" fmla="*/ 649792 h 1441357"/>
                <a:gd name="connsiteX12" fmla="*/ 791559 w 1594931"/>
                <a:gd name="connsiteY12" fmla="*/ 738400 h 1441357"/>
                <a:gd name="connsiteX13" fmla="*/ 850630 w 1594931"/>
                <a:gd name="connsiteY13" fmla="*/ 785658 h 1441357"/>
                <a:gd name="connsiteX14" fmla="*/ 927423 w 1594931"/>
                <a:gd name="connsiteY14" fmla="*/ 809286 h 1441357"/>
                <a:gd name="connsiteX15" fmla="*/ 1010123 w 1594931"/>
                <a:gd name="connsiteY15" fmla="*/ 809286 h 1441357"/>
                <a:gd name="connsiteX16" fmla="*/ 1086916 w 1594931"/>
                <a:gd name="connsiteY16" fmla="*/ 779750 h 1441357"/>
                <a:gd name="connsiteX17" fmla="*/ 1134173 w 1594931"/>
                <a:gd name="connsiteY17" fmla="*/ 779750 h 1441357"/>
                <a:gd name="connsiteX18" fmla="*/ 1169616 w 1594931"/>
                <a:gd name="connsiteY18" fmla="*/ 773843 h 1441357"/>
                <a:gd name="connsiteX19" fmla="*/ 1169616 w 1594931"/>
                <a:gd name="connsiteY19" fmla="*/ 773843 h 1441357"/>
                <a:gd name="connsiteX20" fmla="*/ 1264131 w 1594931"/>
                <a:gd name="connsiteY20" fmla="*/ 850637 h 1441357"/>
                <a:gd name="connsiteX21" fmla="*/ 1311388 w 1594931"/>
                <a:gd name="connsiteY21" fmla="*/ 927430 h 1441357"/>
                <a:gd name="connsiteX22" fmla="*/ 1376366 w 1594931"/>
                <a:gd name="connsiteY22" fmla="*/ 1069203 h 1441357"/>
                <a:gd name="connsiteX23" fmla="*/ 1435438 w 1594931"/>
                <a:gd name="connsiteY23" fmla="*/ 1187347 h 1441357"/>
                <a:gd name="connsiteX24" fmla="*/ 1482695 w 1594931"/>
                <a:gd name="connsiteY24" fmla="*/ 1275955 h 1441357"/>
                <a:gd name="connsiteX25" fmla="*/ 1529952 w 1594931"/>
                <a:gd name="connsiteY25" fmla="*/ 1364563 h 1441357"/>
                <a:gd name="connsiteX26" fmla="*/ 1594931 w 1594931"/>
                <a:gd name="connsiteY26" fmla="*/ 1441357 h 144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94931" h="1441357">
                  <a:moveTo>
                    <a:pt x="0" y="35443"/>
                  </a:moveTo>
                  <a:lnTo>
                    <a:pt x="94515" y="5907"/>
                  </a:lnTo>
                  <a:lnTo>
                    <a:pt x="200844" y="0"/>
                  </a:lnTo>
                  <a:lnTo>
                    <a:pt x="254008" y="29536"/>
                  </a:lnTo>
                  <a:lnTo>
                    <a:pt x="360337" y="64979"/>
                  </a:lnTo>
                  <a:lnTo>
                    <a:pt x="413501" y="135865"/>
                  </a:lnTo>
                  <a:lnTo>
                    <a:pt x="466665" y="194938"/>
                  </a:lnTo>
                  <a:lnTo>
                    <a:pt x="549365" y="324896"/>
                  </a:lnTo>
                  <a:lnTo>
                    <a:pt x="572994" y="407597"/>
                  </a:lnTo>
                  <a:lnTo>
                    <a:pt x="632065" y="478483"/>
                  </a:lnTo>
                  <a:lnTo>
                    <a:pt x="679323" y="590720"/>
                  </a:lnTo>
                  <a:lnTo>
                    <a:pt x="732487" y="649792"/>
                  </a:lnTo>
                  <a:lnTo>
                    <a:pt x="791559" y="738400"/>
                  </a:lnTo>
                  <a:lnTo>
                    <a:pt x="850630" y="785658"/>
                  </a:lnTo>
                  <a:lnTo>
                    <a:pt x="927423" y="809286"/>
                  </a:lnTo>
                  <a:lnTo>
                    <a:pt x="1010123" y="809286"/>
                  </a:lnTo>
                  <a:lnTo>
                    <a:pt x="1086916" y="779750"/>
                  </a:lnTo>
                  <a:lnTo>
                    <a:pt x="1134173" y="779750"/>
                  </a:lnTo>
                  <a:lnTo>
                    <a:pt x="1169616" y="773843"/>
                  </a:lnTo>
                  <a:lnTo>
                    <a:pt x="1169616" y="773843"/>
                  </a:lnTo>
                  <a:lnTo>
                    <a:pt x="1264131" y="850637"/>
                  </a:lnTo>
                  <a:lnTo>
                    <a:pt x="1311388" y="927430"/>
                  </a:lnTo>
                  <a:lnTo>
                    <a:pt x="1376366" y="1069203"/>
                  </a:lnTo>
                  <a:lnTo>
                    <a:pt x="1435438" y="1187347"/>
                  </a:lnTo>
                  <a:lnTo>
                    <a:pt x="1482695" y="1275955"/>
                  </a:lnTo>
                  <a:lnTo>
                    <a:pt x="1529952" y="1364563"/>
                  </a:lnTo>
                  <a:lnTo>
                    <a:pt x="1594931" y="1441357"/>
                  </a:lnTo>
                </a:path>
              </a:pathLst>
            </a:custGeom>
            <a:ln w="76200" cmpd="sng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6B60697-302D-AB30-F031-03EDD50D3981}"/>
                </a:ext>
              </a:extLst>
            </p:cNvPr>
            <p:cNvSpPr txBox="1"/>
            <p:nvPr/>
          </p:nvSpPr>
          <p:spPr>
            <a:xfrm>
              <a:off x="1500702" y="3511962"/>
              <a:ext cx="1381911" cy="346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FF0000"/>
                  </a:solidFill>
                  <a:latin typeface="Helvetica" pitchFamily="2" charset="0"/>
                </a:rPr>
                <a:t>Long-range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B8B0C63-F226-350E-0D6E-F1B12ADB2956}"/>
                </a:ext>
              </a:extLst>
            </p:cNvPr>
            <p:cNvSpPr txBox="1"/>
            <p:nvPr/>
          </p:nvSpPr>
          <p:spPr>
            <a:xfrm>
              <a:off x="2708929" y="1773732"/>
              <a:ext cx="1417977" cy="346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0000FF"/>
                  </a:solidFill>
                  <a:latin typeface="Helvetica" pitchFamily="2" charset="0"/>
                </a:rPr>
                <a:t>Short-range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40BBC50-FF9B-3107-D53C-B357E979A599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>
              <a:off x="3417918" y="2119973"/>
              <a:ext cx="745260" cy="953197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3FA6162-12E8-D715-F41A-B3026CC2CFA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83309" y="1572476"/>
              <a:ext cx="550818" cy="417927"/>
              <a:chOff x="8258027" y="5693731"/>
              <a:chExt cx="1368919" cy="1038653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19F65D77-73E5-3D49-9EEF-4590279F07B6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flipH="1">
                <a:off x="8532645" y="5701424"/>
                <a:ext cx="795777" cy="1030960"/>
              </a:xfrm>
              <a:prstGeom prst="rect">
                <a:avLst/>
              </a:prstGeom>
            </p:spPr>
          </p:pic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1D2328C7-3D08-C677-30D8-1224F7761993}"/>
                  </a:ext>
                </a:extLst>
              </p:cNvPr>
              <p:cNvSpPr/>
              <p:nvPr/>
            </p:nvSpPr>
            <p:spPr>
              <a:xfrm>
                <a:off x="8258027" y="5693731"/>
                <a:ext cx="1005840" cy="103632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101870" tIns="50935" rIns="101870" bIns="50935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1077D3DE-37CE-0A90-7DFC-CBBBFFA94B03}"/>
                  </a:ext>
                </a:extLst>
              </p:cNvPr>
              <p:cNvSpPr/>
              <p:nvPr/>
            </p:nvSpPr>
            <p:spPr>
              <a:xfrm>
                <a:off x="8621105" y="5693731"/>
                <a:ext cx="1005841" cy="1036321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101870" tIns="50935" rIns="101870" bIns="50935"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1F277AC-D92D-25F5-A1C5-14E9B13A40E8}"/>
              </a:ext>
            </a:extLst>
          </p:cNvPr>
          <p:cNvGrpSpPr>
            <a:grpSpLocks noChangeAspect="1"/>
          </p:cNvGrpSpPr>
          <p:nvPr/>
        </p:nvGrpSpPr>
        <p:grpSpPr>
          <a:xfrm>
            <a:off x="7720946" y="1892092"/>
            <a:ext cx="3074898" cy="3774047"/>
            <a:chOff x="8356647" y="1698417"/>
            <a:chExt cx="2624328" cy="322103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1726EF97-DE4A-A70D-8205-75F1EE6AE9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56647" y="1698417"/>
              <a:ext cx="2624328" cy="3221030"/>
            </a:xfrm>
            <a:prstGeom prst="rect">
              <a:avLst/>
            </a:prstGeom>
          </p:spPr>
        </p:pic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E3340E47-10B9-76E4-287C-0B5947DC6E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31932" y="1970644"/>
              <a:ext cx="2025506" cy="2713035"/>
            </a:xfrm>
            <a:prstGeom prst="straightConnector1">
              <a:avLst/>
            </a:prstGeom>
            <a:ln w="38100">
              <a:solidFill>
                <a:srgbClr val="FFFF00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106A130E-ABA4-B75A-C461-DD57F2E20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55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C0125E-CC82-57D3-40C9-4AEF79332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2830A9-14EA-0C20-58F0-FED816C71AF1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</a:rPr>
              <a:t>Long-range near-side ridge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5DC07E-1727-ABF6-B9B0-AC24332E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4272-52EA-9D43-ADD4-6DC1F81CA173}" type="datetime1">
              <a:rPr lang="en-US" smtClean="0"/>
              <a:t>9/21/25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FB5AC7-0D1A-CF26-4E25-10D29F982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64DD-AFE0-B24E-8A0D-CC9E3EA6FBDB}" type="slidenum">
              <a:rPr lang="en-US" smtClean="0"/>
              <a:t>7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85ADA4-2CE2-86DD-1A1F-396CF39F07BF}"/>
              </a:ext>
            </a:extLst>
          </p:cNvPr>
          <p:cNvGrpSpPr>
            <a:grpSpLocks noChangeAspect="1"/>
          </p:cNvGrpSpPr>
          <p:nvPr/>
        </p:nvGrpSpPr>
        <p:grpSpPr>
          <a:xfrm>
            <a:off x="1096670" y="1876747"/>
            <a:ext cx="4853169" cy="4226659"/>
            <a:chOff x="1412071" y="1107341"/>
            <a:chExt cx="4199759" cy="36576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8FDC704-55FC-F9CE-E6CC-6216BCDAF9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12071" y="1107341"/>
              <a:ext cx="4199759" cy="3657600"/>
              <a:chOff x="417093" y="1616330"/>
              <a:chExt cx="3657600" cy="3185429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9EFBBFA-9C2F-2836-F124-FF8F123CFDE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17093" y="1616330"/>
                <a:ext cx="3657600" cy="3185429"/>
                <a:chOff x="1198064" y="4449682"/>
                <a:chExt cx="2802319" cy="2440558"/>
              </a:xfrm>
            </p:grpSpPr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44EC728E-54E2-6B42-9E13-C673DE59523C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198064" y="4467080"/>
                  <a:ext cx="2743200" cy="2423160"/>
                </a:xfrm>
                <a:prstGeom prst="rect">
                  <a:avLst/>
                </a:prstGeom>
              </p:spPr>
            </p:pic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29F7F2B9-2D29-2835-5681-3FB7B9171785}"/>
                    </a:ext>
                  </a:extLst>
                </p:cNvPr>
                <p:cNvSpPr/>
                <p:nvPr/>
              </p:nvSpPr>
              <p:spPr>
                <a:xfrm>
                  <a:off x="3367266" y="4496734"/>
                  <a:ext cx="553747" cy="18510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B61EA8B1-24A5-3AF5-1042-8070DD51A65C}"/>
                    </a:ext>
                  </a:extLst>
                </p:cNvPr>
                <p:cNvSpPr txBox="1"/>
                <p:nvPr/>
              </p:nvSpPr>
              <p:spPr>
                <a:xfrm>
                  <a:off x="3108492" y="4449682"/>
                  <a:ext cx="891891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lIns="91408" tIns="45704" rIns="91408" bIns="45704" rtlCol="0">
                  <a:spAutoFit/>
                </a:bodyPr>
                <a:lstStyle/>
                <a:p>
                  <a:r>
                    <a:rPr lang="en-US" sz="1600" baseline="0" dirty="0">
                      <a:latin typeface="Helvetica"/>
                      <a:cs typeface="Helvetica"/>
                    </a:rPr>
                    <a:t>35-40%</a:t>
                  </a: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305E947-FCDC-C3E2-AC16-5E555BC1B2DC}"/>
                  </a:ext>
                </a:extLst>
              </p:cNvPr>
              <p:cNvSpPr/>
              <p:nvPr/>
            </p:nvSpPr>
            <p:spPr>
              <a:xfrm>
                <a:off x="828138" y="1643874"/>
                <a:ext cx="1254662" cy="2404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5F7A081-AD72-6C87-D21B-D26353BCB32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20428" y="3146032"/>
              <a:ext cx="2000270" cy="614644"/>
              <a:chOff x="2139052" y="3327273"/>
              <a:chExt cx="1782849" cy="572737"/>
            </a:xfrm>
          </p:grpSpPr>
          <p:sp>
            <p:nvSpPr>
              <p:cNvPr id="25" name="Left-Right Arrow 24">
                <a:extLst>
                  <a:ext uri="{FF2B5EF4-FFF2-40B4-BE49-F238E27FC236}">
                    <a16:creationId xmlns:a16="http://schemas.microsoft.com/office/drawing/2014/main" id="{21810F7C-3FE7-6BBA-9314-5FE7F83F1ADC}"/>
                  </a:ext>
                </a:extLst>
              </p:cNvPr>
              <p:cNvSpPr/>
              <p:nvPr/>
            </p:nvSpPr>
            <p:spPr>
              <a:xfrm rot="19817914">
                <a:off x="2139052" y="3327273"/>
                <a:ext cx="1782849" cy="572737"/>
              </a:xfrm>
              <a:prstGeom prst="leftRightArrow">
                <a:avLst/>
              </a:prstGeom>
              <a:gradFill>
                <a:gsLst>
                  <a:gs pos="95000">
                    <a:schemeClr val="accent6">
                      <a:tint val="50000"/>
                      <a:satMod val="300000"/>
                      <a:alpha val="70000"/>
                    </a:schemeClr>
                  </a:gs>
                  <a:gs pos="100000">
                    <a:schemeClr val="accent6">
                      <a:tint val="37000"/>
                      <a:satMod val="300000"/>
                    </a:schemeClr>
                  </a:gs>
                  <a:gs pos="100000">
                    <a:schemeClr val="accent6">
                      <a:tint val="15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 anchor="ctr">
                <a:spAutoFit/>
              </a:bodyPr>
              <a:lstStyle/>
              <a:p>
                <a:pPr algn="ctr"/>
                <a:endParaRPr lang="en-US" sz="3000" baseline="0" dirty="0" err="1">
                  <a:latin typeface="Gill Sans"/>
                  <a:cs typeface="Gill Sans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4BDF4F0-9CC8-D495-90C8-18257579B502}"/>
                  </a:ext>
                </a:extLst>
              </p:cNvPr>
              <p:cNvSpPr txBox="1"/>
              <p:nvPr/>
            </p:nvSpPr>
            <p:spPr>
              <a:xfrm rot="19851770">
                <a:off x="2608574" y="3430095"/>
                <a:ext cx="103265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000" dirty="0">
                    <a:latin typeface="Helvetica" pitchFamily="2" charset="0"/>
                  </a:rPr>
                  <a:t>“Ridge”</a:t>
                </a:r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139BAEA-F29F-D222-DAA8-16A32D815A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02699" y="3095778"/>
              <a:ext cx="1371600" cy="1203067"/>
            </a:xfrm>
            <a:custGeom>
              <a:avLst/>
              <a:gdLst>
                <a:gd name="connsiteX0" fmla="*/ 0 w 1594931"/>
                <a:gd name="connsiteY0" fmla="*/ 35443 h 1441357"/>
                <a:gd name="connsiteX1" fmla="*/ 94515 w 1594931"/>
                <a:gd name="connsiteY1" fmla="*/ 5907 h 1441357"/>
                <a:gd name="connsiteX2" fmla="*/ 200844 w 1594931"/>
                <a:gd name="connsiteY2" fmla="*/ 0 h 1441357"/>
                <a:gd name="connsiteX3" fmla="*/ 254008 w 1594931"/>
                <a:gd name="connsiteY3" fmla="*/ 29536 h 1441357"/>
                <a:gd name="connsiteX4" fmla="*/ 360337 w 1594931"/>
                <a:gd name="connsiteY4" fmla="*/ 64979 h 1441357"/>
                <a:gd name="connsiteX5" fmla="*/ 413501 w 1594931"/>
                <a:gd name="connsiteY5" fmla="*/ 135865 h 1441357"/>
                <a:gd name="connsiteX6" fmla="*/ 466665 w 1594931"/>
                <a:gd name="connsiteY6" fmla="*/ 194938 h 1441357"/>
                <a:gd name="connsiteX7" fmla="*/ 549365 w 1594931"/>
                <a:gd name="connsiteY7" fmla="*/ 324896 h 1441357"/>
                <a:gd name="connsiteX8" fmla="*/ 572994 w 1594931"/>
                <a:gd name="connsiteY8" fmla="*/ 407597 h 1441357"/>
                <a:gd name="connsiteX9" fmla="*/ 632065 w 1594931"/>
                <a:gd name="connsiteY9" fmla="*/ 478483 h 1441357"/>
                <a:gd name="connsiteX10" fmla="*/ 679323 w 1594931"/>
                <a:gd name="connsiteY10" fmla="*/ 590720 h 1441357"/>
                <a:gd name="connsiteX11" fmla="*/ 732487 w 1594931"/>
                <a:gd name="connsiteY11" fmla="*/ 649792 h 1441357"/>
                <a:gd name="connsiteX12" fmla="*/ 791559 w 1594931"/>
                <a:gd name="connsiteY12" fmla="*/ 738400 h 1441357"/>
                <a:gd name="connsiteX13" fmla="*/ 850630 w 1594931"/>
                <a:gd name="connsiteY13" fmla="*/ 785658 h 1441357"/>
                <a:gd name="connsiteX14" fmla="*/ 927423 w 1594931"/>
                <a:gd name="connsiteY14" fmla="*/ 809286 h 1441357"/>
                <a:gd name="connsiteX15" fmla="*/ 1010123 w 1594931"/>
                <a:gd name="connsiteY15" fmla="*/ 809286 h 1441357"/>
                <a:gd name="connsiteX16" fmla="*/ 1086916 w 1594931"/>
                <a:gd name="connsiteY16" fmla="*/ 779750 h 1441357"/>
                <a:gd name="connsiteX17" fmla="*/ 1134173 w 1594931"/>
                <a:gd name="connsiteY17" fmla="*/ 779750 h 1441357"/>
                <a:gd name="connsiteX18" fmla="*/ 1169616 w 1594931"/>
                <a:gd name="connsiteY18" fmla="*/ 773843 h 1441357"/>
                <a:gd name="connsiteX19" fmla="*/ 1169616 w 1594931"/>
                <a:gd name="connsiteY19" fmla="*/ 773843 h 1441357"/>
                <a:gd name="connsiteX20" fmla="*/ 1264131 w 1594931"/>
                <a:gd name="connsiteY20" fmla="*/ 850637 h 1441357"/>
                <a:gd name="connsiteX21" fmla="*/ 1311388 w 1594931"/>
                <a:gd name="connsiteY21" fmla="*/ 927430 h 1441357"/>
                <a:gd name="connsiteX22" fmla="*/ 1376366 w 1594931"/>
                <a:gd name="connsiteY22" fmla="*/ 1069203 h 1441357"/>
                <a:gd name="connsiteX23" fmla="*/ 1435438 w 1594931"/>
                <a:gd name="connsiteY23" fmla="*/ 1187347 h 1441357"/>
                <a:gd name="connsiteX24" fmla="*/ 1482695 w 1594931"/>
                <a:gd name="connsiteY24" fmla="*/ 1275955 h 1441357"/>
                <a:gd name="connsiteX25" fmla="*/ 1529952 w 1594931"/>
                <a:gd name="connsiteY25" fmla="*/ 1364563 h 1441357"/>
                <a:gd name="connsiteX26" fmla="*/ 1594931 w 1594931"/>
                <a:gd name="connsiteY26" fmla="*/ 1441357 h 144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94931" h="1441357">
                  <a:moveTo>
                    <a:pt x="0" y="35443"/>
                  </a:moveTo>
                  <a:lnTo>
                    <a:pt x="94515" y="5907"/>
                  </a:lnTo>
                  <a:lnTo>
                    <a:pt x="200844" y="0"/>
                  </a:lnTo>
                  <a:lnTo>
                    <a:pt x="254008" y="29536"/>
                  </a:lnTo>
                  <a:lnTo>
                    <a:pt x="360337" y="64979"/>
                  </a:lnTo>
                  <a:lnTo>
                    <a:pt x="413501" y="135865"/>
                  </a:lnTo>
                  <a:lnTo>
                    <a:pt x="466665" y="194938"/>
                  </a:lnTo>
                  <a:lnTo>
                    <a:pt x="549365" y="324896"/>
                  </a:lnTo>
                  <a:lnTo>
                    <a:pt x="572994" y="407597"/>
                  </a:lnTo>
                  <a:lnTo>
                    <a:pt x="632065" y="478483"/>
                  </a:lnTo>
                  <a:lnTo>
                    <a:pt x="679323" y="590720"/>
                  </a:lnTo>
                  <a:lnTo>
                    <a:pt x="732487" y="649792"/>
                  </a:lnTo>
                  <a:lnTo>
                    <a:pt x="791559" y="738400"/>
                  </a:lnTo>
                  <a:lnTo>
                    <a:pt x="850630" y="785658"/>
                  </a:lnTo>
                  <a:lnTo>
                    <a:pt x="927423" y="809286"/>
                  </a:lnTo>
                  <a:lnTo>
                    <a:pt x="1010123" y="809286"/>
                  </a:lnTo>
                  <a:lnTo>
                    <a:pt x="1086916" y="779750"/>
                  </a:lnTo>
                  <a:lnTo>
                    <a:pt x="1134173" y="779750"/>
                  </a:lnTo>
                  <a:lnTo>
                    <a:pt x="1169616" y="773843"/>
                  </a:lnTo>
                  <a:lnTo>
                    <a:pt x="1169616" y="773843"/>
                  </a:lnTo>
                  <a:lnTo>
                    <a:pt x="1264131" y="850637"/>
                  </a:lnTo>
                  <a:lnTo>
                    <a:pt x="1311388" y="927430"/>
                  </a:lnTo>
                  <a:lnTo>
                    <a:pt x="1376366" y="1069203"/>
                  </a:lnTo>
                  <a:lnTo>
                    <a:pt x="1435438" y="1187347"/>
                  </a:lnTo>
                  <a:lnTo>
                    <a:pt x="1482695" y="1275955"/>
                  </a:lnTo>
                  <a:lnTo>
                    <a:pt x="1529952" y="1364563"/>
                  </a:lnTo>
                  <a:lnTo>
                    <a:pt x="1594931" y="1441357"/>
                  </a:lnTo>
                </a:path>
              </a:pathLst>
            </a:custGeom>
            <a:ln w="76200" cmpd="sng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7A5B481-6D78-98A6-7C13-7C11C0E886C2}"/>
                </a:ext>
              </a:extLst>
            </p:cNvPr>
            <p:cNvSpPr txBox="1"/>
            <p:nvPr/>
          </p:nvSpPr>
          <p:spPr>
            <a:xfrm>
              <a:off x="1500702" y="3511962"/>
              <a:ext cx="1381911" cy="346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FF0000"/>
                  </a:solidFill>
                  <a:latin typeface="Helvetica" pitchFamily="2" charset="0"/>
                </a:rPr>
                <a:t>Long-range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F068F02-5914-00BA-9554-B34C16402AE6}"/>
                </a:ext>
              </a:extLst>
            </p:cNvPr>
            <p:cNvSpPr txBox="1"/>
            <p:nvPr/>
          </p:nvSpPr>
          <p:spPr>
            <a:xfrm>
              <a:off x="2708929" y="1773732"/>
              <a:ext cx="1417977" cy="346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0000FF"/>
                  </a:solidFill>
                  <a:latin typeface="Helvetica" pitchFamily="2" charset="0"/>
                </a:rPr>
                <a:t>Short-range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EBDFE5A-AAE3-2BAF-8994-4139887881BF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>
              <a:off x="3417918" y="2119973"/>
              <a:ext cx="745260" cy="953197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4FF7C04-4D86-188C-7E68-2A061518FF0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83309" y="1572476"/>
              <a:ext cx="550818" cy="417927"/>
              <a:chOff x="8258027" y="5693731"/>
              <a:chExt cx="1368919" cy="1038653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6EE8E0FC-4544-303F-9F7E-E02ADC110B5F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flipH="1">
                <a:off x="8532645" y="5701424"/>
                <a:ext cx="795777" cy="1030960"/>
              </a:xfrm>
              <a:prstGeom prst="rect">
                <a:avLst/>
              </a:prstGeom>
            </p:spPr>
          </p:pic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778F5E07-C1F8-7DE9-D216-2F1F229FC684}"/>
                  </a:ext>
                </a:extLst>
              </p:cNvPr>
              <p:cNvSpPr/>
              <p:nvPr/>
            </p:nvSpPr>
            <p:spPr>
              <a:xfrm>
                <a:off x="8258027" y="5693731"/>
                <a:ext cx="1005840" cy="1036320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101870" tIns="50935" rIns="101870" bIns="50935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03D9E223-6E06-5D52-71C6-C9E596CC7A2A}"/>
                  </a:ext>
                </a:extLst>
              </p:cNvPr>
              <p:cNvSpPr/>
              <p:nvPr/>
            </p:nvSpPr>
            <p:spPr>
              <a:xfrm>
                <a:off x="8621105" y="5693731"/>
                <a:ext cx="1005841" cy="1036321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101870" tIns="50935" rIns="101870" bIns="50935"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BFC0F27-E091-7975-0BE1-499957B2DA19}"/>
              </a:ext>
            </a:extLst>
          </p:cNvPr>
          <p:cNvGrpSpPr>
            <a:grpSpLocks noChangeAspect="1"/>
          </p:cNvGrpSpPr>
          <p:nvPr/>
        </p:nvGrpSpPr>
        <p:grpSpPr>
          <a:xfrm>
            <a:off x="6181412" y="1460251"/>
            <a:ext cx="4992205" cy="4848430"/>
            <a:chOff x="6414889" y="1272166"/>
            <a:chExt cx="5227090" cy="507655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AD74F8F-3BF8-0A31-3BAE-78DA6371372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414889" y="1272166"/>
              <a:ext cx="5227090" cy="5076550"/>
              <a:chOff x="7854228" y="1281143"/>
              <a:chExt cx="4345959" cy="4220796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E0431DB0-EF66-B4A4-FC7F-A160952C17C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926728" y="1470703"/>
                <a:ext cx="4273459" cy="3657600"/>
                <a:chOff x="7243330" y="1401655"/>
                <a:chExt cx="4572601" cy="3913632"/>
              </a:xfrm>
            </p:grpSpPr>
            <p:pic>
              <p:nvPicPr>
                <p:cNvPr id="49" name="Picture 48">
                  <a:extLst>
                    <a:ext uri="{FF2B5EF4-FFF2-40B4-BE49-F238E27FC236}">
                      <a16:creationId xmlns:a16="http://schemas.microsoft.com/office/drawing/2014/main" id="{1B713E74-40DC-4E52-82C5-1813651041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243330" y="1401655"/>
                  <a:ext cx="4572601" cy="3913632"/>
                </a:xfrm>
                <a:prstGeom prst="rect">
                  <a:avLst/>
                </a:prstGeom>
              </p:spPr>
            </p:pic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9001D60A-819E-D5B8-90BF-6B09CDCA808E}"/>
                    </a:ext>
                  </a:extLst>
                </p:cNvPr>
                <p:cNvSpPr/>
                <p:nvPr/>
              </p:nvSpPr>
              <p:spPr>
                <a:xfrm>
                  <a:off x="8175952" y="3480823"/>
                  <a:ext cx="1488290" cy="1409958"/>
                </a:xfrm>
                <a:custGeom>
                  <a:avLst/>
                  <a:gdLst>
                    <a:gd name="connsiteX0" fmla="*/ 0 w 1378857"/>
                    <a:gd name="connsiteY0" fmla="*/ 0 h 1306285"/>
                    <a:gd name="connsiteX1" fmla="*/ 127000 w 1378857"/>
                    <a:gd name="connsiteY1" fmla="*/ 27214 h 1306285"/>
                    <a:gd name="connsiteX2" fmla="*/ 217714 w 1378857"/>
                    <a:gd name="connsiteY2" fmla="*/ 54428 h 1306285"/>
                    <a:gd name="connsiteX3" fmla="*/ 308428 w 1378857"/>
                    <a:gd name="connsiteY3" fmla="*/ 90714 h 1306285"/>
                    <a:gd name="connsiteX4" fmla="*/ 390071 w 1378857"/>
                    <a:gd name="connsiteY4" fmla="*/ 208642 h 1306285"/>
                    <a:gd name="connsiteX5" fmla="*/ 471714 w 1378857"/>
                    <a:gd name="connsiteY5" fmla="*/ 353785 h 1306285"/>
                    <a:gd name="connsiteX6" fmla="*/ 544285 w 1378857"/>
                    <a:gd name="connsiteY6" fmla="*/ 453571 h 1306285"/>
                    <a:gd name="connsiteX7" fmla="*/ 598714 w 1378857"/>
                    <a:gd name="connsiteY7" fmla="*/ 553357 h 1306285"/>
                    <a:gd name="connsiteX8" fmla="*/ 698500 w 1378857"/>
                    <a:gd name="connsiteY8" fmla="*/ 707571 h 1306285"/>
                    <a:gd name="connsiteX9" fmla="*/ 780142 w 1378857"/>
                    <a:gd name="connsiteY9" fmla="*/ 825500 h 1306285"/>
                    <a:gd name="connsiteX10" fmla="*/ 852714 w 1378857"/>
                    <a:gd name="connsiteY10" fmla="*/ 916214 h 1306285"/>
                    <a:gd name="connsiteX11" fmla="*/ 925285 w 1378857"/>
                    <a:gd name="connsiteY11" fmla="*/ 988785 h 1306285"/>
                    <a:gd name="connsiteX12" fmla="*/ 1061357 w 1378857"/>
                    <a:gd name="connsiteY12" fmla="*/ 1106714 h 1306285"/>
                    <a:gd name="connsiteX13" fmla="*/ 1179285 w 1378857"/>
                    <a:gd name="connsiteY13" fmla="*/ 1179285 h 1306285"/>
                    <a:gd name="connsiteX14" fmla="*/ 1297214 w 1378857"/>
                    <a:gd name="connsiteY14" fmla="*/ 1279071 h 1306285"/>
                    <a:gd name="connsiteX15" fmla="*/ 1378857 w 1378857"/>
                    <a:gd name="connsiteY15" fmla="*/ 1306285 h 1306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78857" h="1306285">
                      <a:moveTo>
                        <a:pt x="0" y="0"/>
                      </a:moveTo>
                      <a:cubicBezTo>
                        <a:pt x="45357" y="9071"/>
                        <a:pt x="90714" y="18143"/>
                        <a:pt x="127000" y="27214"/>
                      </a:cubicBezTo>
                      <a:cubicBezTo>
                        <a:pt x="163286" y="36285"/>
                        <a:pt x="187476" y="43845"/>
                        <a:pt x="217714" y="54428"/>
                      </a:cubicBezTo>
                      <a:cubicBezTo>
                        <a:pt x="247952" y="65011"/>
                        <a:pt x="279702" y="65012"/>
                        <a:pt x="308428" y="90714"/>
                      </a:cubicBezTo>
                      <a:cubicBezTo>
                        <a:pt x="337154" y="116416"/>
                        <a:pt x="362857" y="164797"/>
                        <a:pt x="390071" y="208642"/>
                      </a:cubicBezTo>
                      <a:cubicBezTo>
                        <a:pt x="417285" y="252487"/>
                        <a:pt x="446012" y="312964"/>
                        <a:pt x="471714" y="353785"/>
                      </a:cubicBezTo>
                      <a:cubicBezTo>
                        <a:pt x="497416" y="394606"/>
                        <a:pt x="523118" y="420309"/>
                        <a:pt x="544285" y="453571"/>
                      </a:cubicBezTo>
                      <a:cubicBezTo>
                        <a:pt x="565452" y="486833"/>
                        <a:pt x="573012" y="511024"/>
                        <a:pt x="598714" y="553357"/>
                      </a:cubicBezTo>
                      <a:cubicBezTo>
                        <a:pt x="624416" y="595690"/>
                        <a:pt x="668262" y="662214"/>
                        <a:pt x="698500" y="707571"/>
                      </a:cubicBezTo>
                      <a:cubicBezTo>
                        <a:pt x="728738" y="752928"/>
                        <a:pt x="754440" y="790726"/>
                        <a:pt x="780142" y="825500"/>
                      </a:cubicBezTo>
                      <a:cubicBezTo>
                        <a:pt x="805844" y="860274"/>
                        <a:pt x="828524" y="889000"/>
                        <a:pt x="852714" y="916214"/>
                      </a:cubicBezTo>
                      <a:cubicBezTo>
                        <a:pt x="876904" y="943428"/>
                        <a:pt x="890511" y="957035"/>
                        <a:pt x="925285" y="988785"/>
                      </a:cubicBezTo>
                      <a:cubicBezTo>
                        <a:pt x="960059" y="1020535"/>
                        <a:pt x="1019024" y="1074964"/>
                        <a:pt x="1061357" y="1106714"/>
                      </a:cubicBezTo>
                      <a:cubicBezTo>
                        <a:pt x="1103690" y="1138464"/>
                        <a:pt x="1139976" y="1150559"/>
                        <a:pt x="1179285" y="1179285"/>
                      </a:cubicBezTo>
                      <a:cubicBezTo>
                        <a:pt x="1218595" y="1208011"/>
                        <a:pt x="1263952" y="1257904"/>
                        <a:pt x="1297214" y="1279071"/>
                      </a:cubicBezTo>
                      <a:cubicBezTo>
                        <a:pt x="1330476" y="1300238"/>
                        <a:pt x="1378857" y="1306285"/>
                        <a:pt x="1378857" y="1306285"/>
                      </a:cubicBezTo>
                    </a:path>
                  </a:pathLst>
                </a:custGeom>
                <a:ln w="76200" cmpd="sng"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  <p:txBody>
                <a:bodyPr lIns="100514" tIns="50257" rIns="100514" bIns="50257" spcCol="0" rtlCol="0" anchor="ctr"/>
                <a:lstStyle/>
                <a:p>
                  <a:pPr algn="ctr"/>
                  <a:endParaRPr lang="en-US" sz="2970">
                    <a:solidFill>
                      <a:srgbClr val="0432FF"/>
                    </a:solidFill>
                  </a:endParaRPr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51B537A-378D-3E69-6E5C-58438298B5B3}"/>
                  </a:ext>
                </a:extLst>
              </p:cNvPr>
              <p:cNvSpPr txBox="1"/>
              <p:nvPr/>
            </p:nvSpPr>
            <p:spPr>
              <a:xfrm>
                <a:off x="8482499" y="5118097"/>
                <a:ext cx="3413529" cy="383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>
                    <a:solidFill>
                      <a:srgbClr val="0432FF"/>
                    </a:solidFill>
                    <a:latin typeface="Helvetica" pitchFamily="2" charset="0"/>
                    <a:cs typeface="Gill Sans"/>
                  </a:rPr>
                  <a:t>No near-side ridge in MB pp 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5BB466EC-AA38-BEEE-BF70-4BAFED9AC5E5}"/>
                  </a:ext>
                </a:extLst>
              </p:cNvPr>
              <p:cNvSpPr/>
              <p:nvPr/>
            </p:nvSpPr>
            <p:spPr>
              <a:xfrm>
                <a:off x="7854228" y="1477160"/>
                <a:ext cx="1700735" cy="81563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B402E72-2A71-FC1F-8CAE-677ACFFC23CB}"/>
                  </a:ext>
                </a:extLst>
              </p:cNvPr>
              <p:cNvSpPr txBox="1"/>
              <p:nvPr/>
            </p:nvSpPr>
            <p:spPr>
              <a:xfrm>
                <a:off x="8207347" y="1749823"/>
                <a:ext cx="1390925" cy="3680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90169" tIns="45085" rIns="90169" bIns="45085" rtlCol="0">
                <a:spAutoFit/>
              </a:bodyPr>
              <a:lstStyle/>
              <a:p>
                <a:r>
                  <a:rPr lang="en-US" baseline="0">
                    <a:solidFill>
                      <a:srgbClr val="000000"/>
                    </a:solidFill>
                    <a:latin typeface="Helvetica" pitchFamily="2" charset="0"/>
                    <a:cs typeface="Gill Sans"/>
                  </a:rPr>
                  <a:t>pp </a:t>
                </a:r>
                <a:r>
                  <a:rPr lang="en-US">
                    <a:solidFill>
                      <a:srgbClr val="000000"/>
                    </a:solidFill>
                    <a:latin typeface="Helvetica" pitchFamily="2" charset="0"/>
                    <a:cs typeface="Gill Sans"/>
                  </a:rPr>
                  <a:t>M</a:t>
                </a:r>
                <a:r>
                  <a:rPr lang="en-US" baseline="0">
                    <a:solidFill>
                      <a:srgbClr val="000000"/>
                    </a:solidFill>
                    <a:latin typeface="Helvetica" pitchFamily="2" charset="0"/>
                    <a:cs typeface="Gill Sans"/>
                  </a:rPr>
                  <a:t>inBias 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2971841A-D0C6-958B-704A-782978AC6BDE}"/>
                  </a:ext>
                </a:extLst>
              </p:cNvPr>
              <p:cNvSpPr/>
              <p:nvPr/>
            </p:nvSpPr>
            <p:spPr>
              <a:xfrm>
                <a:off x="11153287" y="1703796"/>
                <a:ext cx="806946" cy="46010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34BEC0C4-8E5A-17E5-AD43-9C7C4386998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94660" y="1281143"/>
                <a:ext cx="1068253" cy="10775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0B59581-E2CD-B5A4-15A2-970AD95552B7}"/>
                </a:ext>
              </a:extLst>
            </p:cNvPr>
            <p:cNvSpPr/>
            <p:nvPr/>
          </p:nvSpPr>
          <p:spPr>
            <a:xfrm>
              <a:off x="6894594" y="2347469"/>
              <a:ext cx="824579" cy="4426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6D6E8D-CBC3-8B30-F64E-0AFF197CD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AD2633-009C-D0A7-B534-5B79908FE598}"/>
              </a:ext>
            </a:extLst>
          </p:cNvPr>
          <p:cNvSpPr/>
          <p:nvPr/>
        </p:nvSpPr>
        <p:spPr>
          <a:xfrm>
            <a:off x="1527426" y="962782"/>
            <a:ext cx="4214964" cy="52117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>
              <a:lnSpc>
                <a:spcPts val="3400"/>
              </a:lnSpc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Helvetica" pitchFamily="2" charset="0"/>
              </a:rPr>
              <a:t>A hallmark signature for QGP</a:t>
            </a:r>
          </a:p>
        </p:txBody>
      </p:sp>
    </p:spTree>
    <p:extLst>
      <p:ext uri="{BB962C8B-B14F-4D97-AF65-F5344CB8AC3E}">
        <p14:creationId xmlns:p14="http://schemas.microsoft.com/office/powerpoint/2010/main" val="386149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C87F04-199C-263A-0E65-3DC54E852E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C546DDC-D9EA-04ED-E0F0-8BEAF0B2C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CC0DA5-CAD9-E239-9494-F3C7CDEAF96B}"/>
              </a:ext>
            </a:extLst>
          </p:cNvPr>
          <p:cNvSpPr txBox="1"/>
          <p:nvPr/>
        </p:nvSpPr>
        <p:spPr>
          <a:xfrm>
            <a:off x="874646" y="916658"/>
            <a:ext cx="348845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600" dirty="0">
                <a:latin typeface="Helvetica" pitchFamily="2" charset="0"/>
              </a:rPr>
              <a:t>Initial State Geometry: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0167DD-5425-E412-7454-119BB77A4239}"/>
              </a:ext>
            </a:extLst>
          </p:cNvPr>
          <p:cNvSpPr txBox="1"/>
          <p:nvPr/>
        </p:nvSpPr>
        <p:spPr>
          <a:xfrm>
            <a:off x="7791004" y="916354"/>
            <a:ext cx="352635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600" dirty="0">
                <a:latin typeface="Helvetica" pitchFamily="2" charset="0"/>
              </a:rPr>
              <a:t>Final State Anisotropy: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79ED05A-6A62-0C42-E82B-281378C97DC7}"/>
              </a:ext>
            </a:extLst>
          </p:cNvPr>
          <p:cNvGrpSpPr>
            <a:grpSpLocks noChangeAspect="1"/>
          </p:cNvGrpSpPr>
          <p:nvPr/>
        </p:nvGrpSpPr>
        <p:grpSpPr>
          <a:xfrm>
            <a:off x="8356647" y="1526967"/>
            <a:ext cx="2468880" cy="3030237"/>
            <a:chOff x="8356647" y="1698417"/>
            <a:chExt cx="2624328" cy="322103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D635971-BFE4-7274-5F3D-DCFC7D6D24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56647" y="1698417"/>
              <a:ext cx="2624328" cy="3221030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929B86A-197E-BB40-92F3-95CEC9043F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31932" y="1970644"/>
              <a:ext cx="2025506" cy="2713035"/>
            </a:xfrm>
            <a:prstGeom prst="straightConnector1">
              <a:avLst/>
            </a:prstGeom>
            <a:ln w="38100">
              <a:solidFill>
                <a:srgbClr val="FFFF00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8489E13-CB5D-6594-FBD1-E9B15225B509}"/>
              </a:ext>
            </a:extLst>
          </p:cNvPr>
          <p:cNvCxnSpPr/>
          <p:nvPr/>
        </p:nvCxnSpPr>
        <p:spPr>
          <a:xfrm>
            <a:off x="5200994" y="3429000"/>
            <a:ext cx="297444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5B301D0-C6F7-8E4B-048A-B4A41E450C5C}"/>
              </a:ext>
            </a:extLst>
          </p:cNvPr>
          <p:cNvSpPr txBox="1"/>
          <p:nvPr/>
        </p:nvSpPr>
        <p:spPr>
          <a:xfrm>
            <a:off x="5418476" y="2450915"/>
            <a:ext cx="253947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latin typeface="Helvetica" pitchFamily="2" charset="0"/>
              </a:rPr>
              <a:t>Pressure-driven</a:t>
            </a:r>
          </a:p>
          <a:p>
            <a:pPr algn="ctr"/>
            <a:r>
              <a:rPr lang="en-US" sz="2600" dirty="0">
                <a:latin typeface="Helvetica" pitchFamily="2" charset="0"/>
              </a:rPr>
              <a:t>expansion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5C4F52-99BE-7A08-A3D0-B60A2BC6A400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</a:rPr>
              <a:t>Flow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203957-CE52-4DEC-EBAD-829818CA2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3639-5BF4-B547-8A45-36C19DDBF938}" type="datetime1">
              <a:rPr lang="en-US" smtClean="0"/>
              <a:t>9/21/25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FB729-4A85-4F76-AA4F-BD2F6FF1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DC7DE71-483F-D184-7063-34601AFA5F54}"/>
              </a:ext>
            </a:extLst>
          </p:cNvPr>
          <p:cNvGrpSpPr>
            <a:grpSpLocks noChangeAspect="1"/>
          </p:cNvGrpSpPr>
          <p:nvPr/>
        </p:nvGrpSpPr>
        <p:grpSpPr>
          <a:xfrm>
            <a:off x="390195" y="1409090"/>
            <a:ext cx="5120640" cy="3511217"/>
            <a:chOff x="1112280" y="1262414"/>
            <a:chExt cx="5486400" cy="3762018"/>
          </a:xfrm>
        </p:grpSpPr>
        <p:pic>
          <p:nvPicPr>
            <p:cNvPr id="29" name="Picture 28" descr="A group of red green and blue circles&#10;&#10;AI-generated content may be incorrect.">
              <a:extLst>
                <a:ext uri="{FF2B5EF4-FFF2-40B4-BE49-F238E27FC236}">
                  <a16:creationId xmlns:a16="http://schemas.microsoft.com/office/drawing/2014/main" id="{307080A3-4C2E-1525-920F-82330EDFD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2280" y="1623852"/>
              <a:ext cx="5486400" cy="340058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6D6194C-633B-9708-1016-840CF3B74065}"/>
                    </a:ext>
                  </a:extLst>
                </p:cNvPr>
                <p:cNvSpPr txBox="1"/>
                <p:nvPr/>
              </p:nvSpPr>
              <p:spPr>
                <a:xfrm>
                  <a:off x="1960361" y="2540398"/>
                  <a:ext cx="561097" cy="52924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p>
                        </m:sSubSup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38EEEFB-AA29-1C77-33B8-14648278A2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60361" y="2540398"/>
                  <a:ext cx="561097" cy="529247"/>
                </a:xfrm>
                <a:prstGeom prst="rect">
                  <a:avLst/>
                </a:prstGeom>
                <a:blipFill>
                  <a:blip r:embed="rId5"/>
                  <a:stretch>
                    <a:fillRect r="-2381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5C7DA661-31F6-B305-5497-3CB0433DDF0B}"/>
                    </a:ext>
                  </a:extLst>
                </p:cNvPr>
                <p:cNvSpPr txBox="1"/>
                <p:nvPr/>
              </p:nvSpPr>
              <p:spPr>
                <a:xfrm>
                  <a:off x="4815282" y="1262414"/>
                  <a:ext cx="561097" cy="52924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sup>
                        </m:sSubSup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F4748C4-8B20-AE2F-7D8C-F12851ED3D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5282" y="1262414"/>
                  <a:ext cx="561097" cy="529247"/>
                </a:xfrm>
                <a:prstGeom prst="rect">
                  <a:avLst/>
                </a:prstGeom>
                <a:blipFill>
                  <a:blip r:embed="rId6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B7B41FAC-4C5B-F446-B18E-246AC67D092F}"/>
                    </a:ext>
                  </a:extLst>
                </p:cNvPr>
                <p:cNvSpPr txBox="1"/>
                <p:nvPr/>
              </p:nvSpPr>
              <p:spPr>
                <a:xfrm>
                  <a:off x="3384975" y="1781293"/>
                  <a:ext cx="561098" cy="56059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B7B41FAC-4C5B-F446-B18E-246AC67D09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4975" y="1781293"/>
                  <a:ext cx="561098" cy="560593"/>
                </a:xfrm>
                <a:prstGeom prst="rect">
                  <a:avLst/>
                </a:prstGeom>
                <a:blipFill>
                  <a:blip r:embed="rId7"/>
                  <a:stretch>
                    <a:fillRect b="-23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43370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4FC31-DE0F-480B-D7CF-5E90C1CFD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B92CDD2-A2D9-BFDC-7A2E-BE1FA50C8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372E-B081-1043-8253-99D9C237BC24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2F16B1-D6B7-B759-DEA2-767A3D67AC80}"/>
              </a:ext>
            </a:extLst>
          </p:cNvPr>
          <p:cNvSpPr txBox="1"/>
          <p:nvPr/>
        </p:nvSpPr>
        <p:spPr>
          <a:xfrm>
            <a:off x="874646" y="916658"/>
            <a:ext cx="348845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600" dirty="0">
                <a:latin typeface="Helvetica" pitchFamily="2" charset="0"/>
              </a:rPr>
              <a:t>Initial State Geometry: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1EB85CA-EFFB-D9A1-CF02-735A5CEAB2FA}"/>
              </a:ext>
            </a:extLst>
          </p:cNvPr>
          <p:cNvGrpSpPr>
            <a:grpSpLocks noChangeAspect="1"/>
          </p:cNvGrpSpPr>
          <p:nvPr/>
        </p:nvGrpSpPr>
        <p:grpSpPr>
          <a:xfrm>
            <a:off x="8356647" y="1526967"/>
            <a:ext cx="2468880" cy="3030237"/>
            <a:chOff x="8356647" y="1698417"/>
            <a:chExt cx="2624328" cy="322103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CF1D1EE-500C-BC4E-4D5B-6FEE10644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56647" y="1698417"/>
              <a:ext cx="2624328" cy="3221030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90EC485-023D-7CFB-89B5-C18EEED642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31932" y="1970644"/>
              <a:ext cx="2025506" cy="2713035"/>
            </a:xfrm>
            <a:prstGeom prst="straightConnector1">
              <a:avLst/>
            </a:prstGeom>
            <a:ln w="38100">
              <a:solidFill>
                <a:srgbClr val="FFFF00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C6C28E9-690F-C107-595C-C6DFF6D4368C}"/>
              </a:ext>
            </a:extLst>
          </p:cNvPr>
          <p:cNvCxnSpPr/>
          <p:nvPr/>
        </p:nvCxnSpPr>
        <p:spPr>
          <a:xfrm>
            <a:off x="5200994" y="3429000"/>
            <a:ext cx="297444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B984814-8CF8-B0F4-EAB7-5484443F9AE3}"/>
              </a:ext>
            </a:extLst>
          </p:cNvPr>
          <p:cNvSpPr txBox="1"/>
          <p:nvPr/>
        </p:nvSpPr>
        <p:spPr>
          <a:xfrm>
            <a:off x="5418476" y="2450915"/>
            <a:ext cx="253947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latin typeface="Helvetica" pitchFamily="2" charset="0"/>
              </a:rPr>
              <a:t>Pressure-driven</a:t>
            </a:r>
          </a:p>
          <a:p>
            <a:pPr algn="ctr"/>
            <a:r>
              <a:rPr lang="en-US" sz="2600" dirty="0">
                <a:latin typeface="Helvetica" pitchFamily="2" charset="0"/>
              </a:rPr>
              <a:t>expansion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239DE2-1F2E-1B75-528C-A41B748B3443}"/>
              </a:ext>
            </a:extLst>
          </p:cNvPr>
          <p:cNvSpPr txBox="1"/>
          <p:nvPr/>
        </p:nvSpPr>
        <p:spPr>
          <a:xfrm>
            <a:off x="278737" y="212260"/>
            <a:ext cx="901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Helvetica" pitchFamily="2" charset="0"/>
              </a:rPr>
              <a:t>Flow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006D4F-C82B-C49F-EFA8-927DB0F3B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3639-5BF4-B547-8A45-36C19DDBF938}" type="datetime1">
              <a:rPr lang="en-US" smtClean="0"/>
              <a:t>9/21/25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E62AE8-EADF-E943-96BE-740D802AD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 2025 | Xiaoyu Liu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919DB33-B2A3-23FC-8DBC-8B79B92FD492}"/>
              </a:ext>
            </a:extLst>
          </p:cNvPr>
          <p:cNvGrpSpPr>
            <a:grpSpLocks noChangeAspect="1"/>
          </p:cNvGrpSpPr>
          <p:nvPr/>
        </p:nvGrpSpPr>
        <p:grpSpPr>
          <a:xfrm>
            <a:off x="390195" y="1409090"/>
            <a:ext cx="5120640" cy="3511217"/>
            <a:chOff x="1112280" y="1262414"/>
            <a:chExt cx="5486400" cy="3762018"/>
          </a:xfrm>
        </p:grpSpPr>
        <p:pic>
          <p:nvPicPr>
            <p:cNvPr id="29" name="Picture 28" descr="A group of red green and blue circles&#10;&#10;AI-generated content may be incorrect.">
              <a:extLst>
                <a:ext uri="{FF2B5EF4-FFF2-40B4-BE49-F238E27FC236}">
                  <a16:creationId xmlns:a16="http://schemas.microsoft.com/office/drawing/2014/main" id="{46546ACE-102C-E4AC-E711-0E5F39B43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2280" y="1623852"/>
              <a:ext cx="5486400" cy="340058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E1BA6655-E1B7-1B40-BB49-D976BBA347C9}"/>
                    </a:ext>
                  </a:extLst>
                </p:cNvPr>
                <p:cNvSpPr txBox="1"/>
                <p:nvPr/>
              </p:nvSpPr>
              <p:spPr>
                <a:xfrm>
                  <a:off x="1960361" y="2540398"/>
                  <a:ext cx="561097" cy="52924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p>
                        </m:sSubSup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38EEEFB-AA29-1C77-33B8-14648278A2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60361" y="2540398"/>
                  <a:ext cx="561097" cy="529247"/>
                </a:xfrm>
                <a:prstGeom prst="rect">
                  <a:avLst/>
                </a:prstGeom>
                <a:blipFill>
                  <a:blip r:embed="rId5"/>
                  <a:stretch>
                    <a:fillRect r="-2381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A39FB01F-11A1-3235-DA61-F47258AEBD27}"/>
                    </a:ext>
                  </a:extLst>
                </p:cNvPr>
                <p:cNvSpPr txBox="1"/>
                <p:nvPr/>
              </p:nvSpPr>
              <p:spPr>
                <a:xfrm>
                  <a:off x="4815282" y="1262414"/>
                  <a:ext cx="561097" cy="52924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sup>
                        </m:sSubSup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F4748C4-8B20-AE2F-7D8C-F12851ED3D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5282" y="1262414"/>
                  <a:ext cx="561097" cy="529247"/>
                </a:xfrm>
                <a:prstGeom prst="rect">
                  <a:avLst/>
                </a:prstGeom>
                <a:blipFill>
                  <a:blip r:embed="rId6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24416AB7-2B5F-C3EC-5A51-234427580BE8}"/>
                    </a:ext>
                  </a:extLst>
                </p:cNvPr>
                <p:cNvSpPr txBox="1"/>
                <p:nvPr/>
              </p:nvSpPr>
              <p:spPr>
                <a:xfrm>
                  <a:off x="3384975" y="1781293"/>
                  <a:ext cx="561098" cy="56059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24416AB7-2B5F-C3EC-5A51-234427580B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4975" y="1781293"/>
                  <a:ext cx="561098" cy="560593"/>
                </a:xfrm>
                <a:prstGeom prst="rect">
                  <a:avLst/>
                </a:prstGeom>
                <a:blipFill>
                  <a:blip r:embed="rId7"/>
                  <a:stretch>
                    <a:fillRect b="-23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80DCB7E3-16F0-21FC-1564-EC4509B9DA7B}"/>
              </a:ext>
            </a:extLst>
          </p:cNvPr>
          <p:cNvSpPr/>
          <p:nvPr/>
        </p:nvSpPr>
        <p:spPr>
          <a:xfrm>
            <a:off x="3929247" y="3615464"/>
            <a:ext cx="4333505" cy="94731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>
              <a:lnSpc>
                <a:spcPts val="3400"/>
              </a:lnSpc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Helvetica" pitchFamily="2" charset="0"/>
              </a:rPr>
              <a:t>QGP is a strongly coupled, nearly perfect fluid!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DA7BAB-89B5-823D-C438-5A41C6E3A610}"/>
              </a:ext>
            </a:extLst>
          </p:cNvPr>
          <p:cNvSpPr txBox="1"/>
          <p:nvPr/>
        </p:nvSpPr>
        <p:spPr>
          <a:xfrm>
            <a:off x="7791004" y="916354"/>
            <a:ext cx="352635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600" dirty="0">
                <a:latin typeface="Helvetica" pitchFamily="2" charset="0"/>
              </a:rPr>
              <a:t>Final State Anisotropy:</a:t>
            </a:r>
          </a:p>
        </p:txBody>
      </p:sp>
    </p:spTree>
    <p:extLst>
      <p:ext uri="{BB962C8B-B14F-4D97-AF65-F5344CB8AC3E}">
        <p14:creationId xmlns:p14="http://schemas.microsoft.com/office/powerpoint/2010/main" val="37225571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6"/>
</p:tagLst>
</file>

<file path=ppt/theme/theme1.xml><?xml version="1.0" encoding="utf-8"?>
<a:theme xmlns:a="http://schemas.openxmlformats.org/drawingml/2006/main" name="Office Theme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7007</TotalTime>
  <Words>3667</Words>
  <Application>Microsoft Macintosh PowerPoint</Application>
  <PresentationFormat>Widescreen</PresentationFormat>
  <Paragraphs>584</Paragraphs>
  <Slides>48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61" baseType="lpstr">
      <vt:lpstr>CMBX9</vt:lpstr>
      <vt:lpstr>CMR10</vt:lpstr>
      <vt:lpstr>CMR9</vt:lpstr>
      <vt:lpstr>Aptos</vt:lpstr>
      <vt:lpstr>Aptos Display</vt:lpstr>
      <vt:lpstr>Arial</vt:lpstr>
      <vt:lpstr>Calibri</vt:lpstr>
      <vt:lpstr>Cambria Math</vt:lpstr>
      <vt:lpstr>Cavolini</vt:lpstr>
      <vt:lpstr>Gill Sans</vt:lpstr>
      <vt:lpstr>Helvetica</vt:lpstr>
      <vt:lpstr>Monaco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xiaoyu liu</dc:creator>
  <cp:lastModifiedBy>Xiaoyu Liu</cp:lastModifiedBy>
  <cp:revision>2</cp:revision>
  <dcterms:created xsi:type="dcterms:W3CDTF">2025-09-17T10:52:32Z</dcterms:created>
  <dcterms:modified xsi:type="dcterms:W3CDTF">2025-09-22T07:39:55Z</dcterms:modified>
</cp:coreProperties>
</file>