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465" r:id="rId3"/>
    <p:sldId id="445" r:id="rId4"/>
    <p:sldId id="654" r:id="rId5"/>
    <p:sldId id="433" r:id="rId6"/>
    <p:sldId id="651" r:id="rId7"/>
    <p:sldId id="652" r:id="rId8"/>
    <p:sldId id="653" r:id="rId9"/>
    <p:sldId id="427" r:id="rId10"/>
    <p:sldId id="657" r:id="rId11"/>
    <p:sldId id="643" r:id="rId12"/>
    <p:sldId id="656" r:id="rId13"/>
    <p:sldId id="649" r:id="rId14"/>
  </p:sldIdLst>
  <p:sldSz cx="12192000" cy="6858000"/>
  <p:notesSz cx="7099300" cy="10234613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Alapértelmezett szakasz" id="{266A25B1-37F3-4F99-A123-2023A26296F5}">
          <p14:sldIdLst>
            <p14:sldId id="256"/>
            <p14:sldId id="465"/>
            <p14:sldId id="445"/>
            <p14:sldId id="654"/>
            <p14:sldId id="433"/>
            <p14:sldId id="651"/>
            <p14:sldId id="652"/>
            <p14:sldId id="653"/>
            <p14:sldId id="427"/>
            <p14:sldId id="657"/>
            <p14:sldId id="643"/>
            <p14:sldId id="656"/>
            <p14:sldId id="64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DD08E8"/>
    <a:srgbClr val="FF0000"/>
    <a:srgbClr val="000000"/>
    <a:srgbClr val="385D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Közepesen sötét stílus 2 – 5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799" autoAdjust="0"/>
    <p:restoredTop sz="91730" autoAdjust="0"/>
  </p:normalViewPr>
  <p:slideViewPr>
    <p:cSldViewPr>
      <p:cViewPr varScale="1">
        <p:scale>
          <a:sx n="71" d="100"/>
          <a:sy n="71" d="100"/>
        </p:scale>
        <p:origin x="67" y="125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2323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080520" cy="51120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compatLnSpc="1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/>
            </a:pPr>
            <a:endParaRPr lang="hu-HU" sz="1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3" name="Dátum helye 2"/>
          <p:cNvSpPr txBox="1">
            <a:spLocks noGrp="1"/>
          </p:cNvSpPr>
          <p:nvPr>
            <p:ph type="dt" sz="quarter" idx="1"/>
          </p:nvPr>
        </p:nvSpPr>
        <p:spPr>
          <a:xfrm>
            <a:off x="4018320" y="0"/>
            <a:ext cx="3080520" cy="51120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compatLnSpc="1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/>
            </a:pPr>
            <a:fld id="{389DC73A-65FC-4DC7-9880-A0BCA7F38A36}" type="datetimeFigureOut">
              <a:t>2025. 09. 24.</a:t>
            </a:fld>
            <a:endParaRPr lang="hu-HU" sz="1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4" name="Élőláb helye 3"/>
          <p:cNvSpPr txBox="1">
            <a:spLocks noGrp="1"/>
          </p:cNvSpPr>
          <p:nvPr>
            <p:ph type="ftr" sz="quarter" idx="2"/>
          </p:nvPr>
        </p:nvSpPr>
        <p:spPr>
          <a:xfrm>
            <a:off x="0" y="9723240"/>
            <a:ext cx="3080520" cy="51120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="b" compatLnSpc="1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/>
            </a:pPr>
            <a:endParaRPr lang="hu-HU" sz="1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5" name="Dia számának helye 4"/>
          <p:cNvSpPr txBox="1">
            <a:spLocks noGrp="1"/>
          </p:cNvSpPr>
          <p:nvPr>
            <p:ph type="sldNum" sz="quarter" idx="3"/>
          </p:nvPr>
        </p:nvSpPr>
        <p:spPr>
          <a:xfrm>
            <a:off x="4018320" y="9723240"/>
            <a:ext cx="3080520" cy="51120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="b" compatLnSpc="1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/>
            </a:pPr>
            <a:fld id="{7066AFAC-24ED-4B1A-B4CB-B719CDDB8C6E}" type="slidenum">
              <a:t>‹#›</a:t>
            </a:fld>
            <a:endParaRPr lang="hu-HU" sz="1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4529861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>
            <a:spLocks noMove="1" noResize="1"/>
          </p:cNvSpPr>
          <p:nvPr/>
        </p:nvSpPr>
        <p:spPr>
          <a:xfrm>
            <a:off x="0" y="0"/>
            <a:ext cx="7099200" cy="10234800"/>
          </a:xfrm>
          <a:prstGeom prst="rect">
            <a:avLst/>
          </a:prstGeom>
          <a:solidFill>
            <a:srgbClr val="FFFFFF"/>
          </a:solidFill>
          <a:ln>
            <a:noFill/>
            <a:prstDash val="solid"/>
          </a:ln>
        </p:spPr>
        <p:txBody>
          <a:bodyPr vert="horz" lIns="0" tIns="0" rIns="0" bIns="0" anchor="ctr" anchorCtr="1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Szabadkézi sokszög 2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Szabadkézi sokszög 3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zabadkézi sokszög 4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6" name="Szabadkézi sokszög 5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7" name="Szabadkézi sokszög 6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8" name="Szabadkézi sokszög 7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9" name="Szabadkézi sokszög 8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0" name="Szabadkézi sokszög 9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1" name="Szabadkézi sokszög 10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2" name="Szabadkézi sokszög 11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3" name="Szabadkézi sokszög 12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4" name="Szabadkézi sokszög 13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5" name="Szabadkézi sokszög 14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6" name="Szabadkézi sokszög 15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7" name="Szabadkézi sokszög 16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8" name="Szabadkézi sokszög 17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9" name="Szabadkézi sokszög 18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0" name="Szabadkézi sokszög 19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1" name="Szabadkézi sokszög 20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2" name="Szabadkézi sokszög 21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3" name="Szabadkézi sokszög 22"/>
          <p:cNvSpPr/>
          <p:nvPr/>
        </p:nvSpPr>
        <p:spPr>
          <a:xfrm>
            <a:off x="0" y="339840"/>
            <a:ext cx="33288120" cy="249663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4" name="Jegyzetek helye 23"/>
          <p:cNvSpPr txBox="1">
            <a:spLocks noGrp="1"/>
          </p:cNvSpPr>
          <p:nvPr>
            <p:ph type="body" sz="quarter" idx="3"/>
          </p:nvPr>
        </p:nvSpPr>
        <p:spPr>
          <a:xfrm>
            <a:off x="522000" y="4830480"/>
            <a:ext cx="6041879" cy="452304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compatLnSpc="1"/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  <p:sp>
        <p:nvSpPr>
          <p:cNvPr id="25" name="Diakép helye 24"/>
          <p:cNvSpPr>
            <a:spLocks noGrp="1" noRot="1" noChangeAspect="1"/>
          </p:cNvSpPr>
          <p:nvPr>
            <p:ph type="sldImg" idx="2"/>
          </p:nvPr>
        </p:nvSpPr>
        <p:spPr>
          <a:xfrm>
            <a:off x="147638" y="777875"/>
            <a:ext cx="6781800" cy="3816350"/>
          </a:xfrm>
          <a:prstGeom prst="rect">
            <a:avLst/>
          </a:prstGeom>
          <a:noFill/>
          <a:ln>
            <a:noFill/>
            <a:prstDash val="solid"/>
          </a:ln>
        </p:spPr>
      </p:sp>
    </p:spTree>
    <p:extLst>
      <p:ext uri="{BB962C8B-B14F-4D97-AF65-F5344CB8AC3E}">
        <p14:creationId xmlns:p14="http://schemas.microsoft.com/office/powerpoint/2010/main" val="33053818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indent="0" algn="l" rtl="0" hangingPunct="0">
      <a:lnSpc>
        <a:spcPct val="100000"/>
      </a:lnSpc>
      <a:spcBef>
        <a:spcPts val="448"/>
      </a:spcBef>
      <a:spcAft>
        <a:spcPts val="0"/>
      </a:spcAft>
      <a:tabLst>
        <a:tab pos="0" algn="l"/>
        <a:tab pos="457200" algn="l"/>
        <a:tab pos="914400" algn="l"/>
        <a:tab pos="1371599" algn="l"/>
        <a:tab pos="1828800" algn="l"/>
        <a:tab pos="2286000" algn="l"/>
        <a:tab pos="2743199" algn="l"/>
        <a:tab pos="3200400" algn="l"/>
        <a:tab pos="3657600" algn="l"/>
        <a:tab pos="4114800" algn="l"/>
        <a:tab pos="4572000" algn="l"/>
        <a:tab pos="5029200" algn="l"/>
        <a:tab pos="5486399" algn="l"/>
        <a:tab pos="5943600" algn="l"/>
        <a:tab pos="6400799" algn="l"/>
        <a:tab pos="6858000" algn="l"/>
        <a:tab pos="7315200" algn="l"/>
        <a:tab pos="7772400" algn="l"/>
        <a:tab pos="8229600" algn="l"/>
        <a:tab pos="8686800" algn="l"/>
        <a:tab pos="9144000" algn="l"/>
      </a:tabLst>
      <a:defRPr lang="hu-HU" sz="1200" b="0" i="0" u="none" strike="noStrike" baseline="0">
        <a:ln>
          <a:noFill/>
        </a:ln>
        <a:solidFill>
          <a:srgbClr val="000000"/>
        </a:solidFill>
        <a:latin typeface="Times New Roman" pitchFamily="18"/>
        <a:ea typeface="MS Gothic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990719" y="768240"/>
            <a:ext cx="5116320" cy="3837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709560" y="4862160"/>
            <a:ext cx="5680079" cy="271401"/>
          </a:xfrm>
        </p:spPr>
        <p:txBody>
          <a:bodyPr wrap="square" lIns="95040" tIns="47520" rIns="95040" bIns="47520" anchor="t" anchorCtr="0"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lvl="0" hangingPunct="1">
              <a:lnSpc>
                <a:spcPct val="95000"/>
              </a:lnSpc>
              <a:buNone/>
            </a:pPr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273218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8797346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6333671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9367214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4757841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539775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772330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032411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2593245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5153939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7562801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>
              <a:buFontTx/>
              <a:buNone/>
              <a:defRPr/>
            </a:lvl1pPr>
          </a:lstStyle>
          <a:p>
            <a:r>
              <a:rPr lang="hu-HU" dirty="0"/>
              <a:t>Mintacím szerkesztése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Alcím mintájának szerkesztése</a:t>
            </a:r>
          </a:p>
        </p:txBody>
      </p:sp>
    </p:spTree>
    <p:extLst>
      <p:ext uri="{BB962C8B-B14F-4D97-AF65-F5344CB8AC3E}">
        <p14:creationId xmlns:p14="http://schemas.microsoft.com/office/powerpoint/2010/main" val="22490901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</p:spTree>
    <p:extLst>
      <p:ext uri="{BB962C8B-B14F-4D97-AF65-F5344CB8AC3E}">
        <p14:creationId xmlns:p14="http://schemas.microsoft.com/office/powerpoint/2010/main" val="870540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9154585" y="-25400"/>
            <a:ext cx="3050116" cy="5459413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0" y="-25400"/>
            <a:ext cx="8951384" cy="5459413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</p:spTree>
    <p:extLst>
      <p:ext uri="{BB962C8B-B14F-4D97-AF65-F5344CB8AC3E}">
        <p14:creationId xmlns:p14="http://schemas.microsoft.com/office/powerpoint/2010/main" val="3877360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</p:spTree>
    <p:extLst>
      <p:ext uri="{BB962C8B-B14F-4D97-AF65-F5344CB8AC3E}">
        <p14:creationId xmlns:p14="http://schemas.microsoft.com/office/powerpoint/2010/main" val="10849716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</p:spTree>
    <p:extLst>
      <p:ext uri="{BB962C8B-B14F-4D97-AF65-F5344CB8AC3E}">
        <p14:creationId xmlns:p14="http://schemas.microsoft.com/office/powerpoint/2010/main" val="3872270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719668" y="908051"/>
            <a:ext cx="490643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5829301" y="908051"/>
            <a:ext cx="490643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</p:spTree>
    <p:extLst>
      <p:ext uri="{BB962C8B-B14F-4D97-AF65-F5344CB8AC3E}">
        <p14:creationId xmlns:p14="http://schemas.microsoft.com/office/powerpoint/2010/main" val="1339553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</p:spTree>
    <p:extLst>
      <p:ext uri="{BB962C8B-B14F-4D97-AF65-F5344CB8AC3E}">
        <p14:creationId xmlns:p14="http://schemas.microsoft.com/office/powerpoint/2010/main" val="828052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buFontTx/>
              <a:buNone/>
              <a:defRPr/>
            </a:lvl1pPr>
          </a:lstStyle>
          <a:p>
            <a:r>
              <a:rPr lang="hu-HU" dirty="0"/>
              <a:t>Mintacím szerkesztése</a:t>
            </a:r>
          </a:p>
        </p:txBody>
      </p:sp>
    </p:spTree>
    <p:extLst>
      <p:ext uri="{BB962C8B-B14F-4D97-AF65-F5344CB8AC3E}">
        <p14:creationId xmlns:p14="http://schemas.microsoft.com/office/powerpoint/2010/main" val="30933371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5221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</p:spTree>
    <p:extLst>
      <p:ext uri="{BB962C8B-B14F-4D97-AF65-F5344CB8AC3E}">
        <p14:creationId xmlns:p14="http://schemas.microsoft.com/office/powerpoint/2010/main" val="1414642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</p:spTree>
    <p:extLst>
      <p:ext uri="{BB962C8B-B14F-4D97-AF65-F5344CB8AC3E}">
        <p14:creationId xmlns:p14="http://schemas.microsoft.com/office/powerpoint/2010/main" val="8508140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50000">
              <a:srgbClr val="0000CC"/>
            </a:gs>
            <a:gs pos="100000">
              <a:srgbClr val="000000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gyenes összekötő 1"/>
          <p:cNvSpPr/>
          <p:nvPr/>
        </p:nvSpPr>
        <p:spPr>
          <a:xfrm>
            <a:off x="0" y="685799"/>
            <a:ext cx="12192000" cy="1440"/>
          </a:xfrm>
          <a:prstGeom prst="line">
            <a:avLst/>
          </a:prstGeom>
          <a:noFill/>
          <a:ln w="18360">
            <a:solidFill>
              <a:srgbClr val="FFFFFF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Szabadkézi sokszög 2"/>
          <p:cNvSpPr/>
          <p:nvPr/>
        </p:nvSpPr>
        <p:spPr>
          <a:xfrm>
            <a:off x="42240" y="3046320"/>
            <a:ext cx="12192000" cy="1800"/>
          </a:xfrm>
          <a:custGeom>
            <a:avLst>
              <a:gd name="f0" fmla="val 108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Szabadkézi sokszög 3"/>
          <p:cNvSpPr/>
          <p:nvPr/>
        </p:nvSpPr>
        <p:spPr>
          <a:xfrm>
            <a:off x="0" y="3200400"/>
            <a:ext cx="12192000" cy="1440"/>
          </a:xfrm>
          <a:custGeom>
            <a:avLst>
              <a:gd name="f0" fmla="val 108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grpSp>
        <p:nvGrpSpPr>
          <p:cNvPr id="5" name="Csoportba foglalás 4"/>
          <p:cNvGrpSpPr/>
          <p:nvPr/>
        </p:nvGrpSpPr>
        <p:grpSpPr>
          <a:xfrm>
            <a:off x="2853120" y="2987640"/>
            <a:ext cx="6472800" cy="885960"/>
            <a:chOff x="2139840" y="2987640"/>
            <a:chExt cx="4854600" cy="885960"/>
          </a:xfrm>
        </p:grpSpPr>
        <p:sp>
          <p:nvSpPr>
            <p:cNvPr id="6" name="Szabadkézi sokszög 5"/>
            <p:cNvSpPr/>
            <p:nvPr/>
          </p:nvSpPr>
          <p:spPr>
            <a:xfrm>
              <a:off x="2139840" y="2987640"/>
              <a:ext cx="3125880" cy="1800"/>
            </a:xfrm>
            <a:custGeom>
              <a:avLst>
                <a:gd name="f0" fmla="val 108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grpSp>
          <p:nvGrpSpPr>
            <p:cNvPr id="7" name="Csoportba foglalás 6"/>
            <p:cNvGrpSpPr/>
            <p:nvPr/>
          </p:nvGrpSpPr>
          <p:grpSpPr>
            <a:xfrm>
              <a:off x="2139840" y="2987640"/>
              <a:ext cx="4854600" cy="885960"/>
              <a:chOff x="2139840" y="2987640"/>
              <a:chExt cx="4854600" cy="885960"/>
            </a:xfrm>
          </p:grpSpPr>
          <p:sp>
            <p:nvSpPr>
              <p:cNvPr id="8" name="Szabadkézi sokszög 7"/>
              <p:cNvSpPr/>
              <p:nvPr/>
            </p:nvSpPr>
            <p:spPr>
              <a:xfrm>
                <a:off x="2139840" y="2987640"/>
                <a:ext cx="4854600" cy="857159"/>
              </a:xfrm>
              <a:custGeom>
                <a:avLst>
                  <a:gd name="f0" fmla="val 40"/>
                </a:avLst>
                <a:gdLst>
                  <a:gd name="f1" fmla="val 10800000"/>
                  <a:gd name="f2" fmla="val 5400000"/>
                  <a:gd name="f3" fmla="val 16200000"/>
                  <a:gd name="f4" fmla="val w"/>
                  <a:gd name="f5" fmla="val h"/>
                  <a:gd name="f6" fmla="val ss"/>
                  <a:gd name="f7" fmla="val 0"/>
                  <a:gd name="f8" fmla="*/ 5419351 1 1725033"/>
                  <a:gd name="f9" fmla="val 45"/>
                  <a:gd name="f10" fmla="val 10800"/>
                  <a:gd name="f11" fmla="val -2147483647"/>
                  <a:gd name="f12" fmla="val 2147483647"/>
                  <a:gd name="f13" fmla="abs f4"/>
                  <a:gd name="f14" fmla="abs f5"/>
                  <a:gd name="f15" fmla="abs f6"/>
                  <a:gd name="f16" fmla="*/ f8 1 180"/>
                  <a:gd name="f17" fmla="pin 0 f0 10800"/>
                  <a:gd name="f18" fmla="+- 0 0 f2"/>
                  <a:gd name="f19" fmla="?: f13 f4 1"/>
                  <a:gd name="f20" fmla="?: f14 f5 1"/>
                  <a:gd name="f21" fmla="?: f15 f6 1"/>
                  <a:gd name="f22" fmla="*/ f9 f16 1"/>
                  <a:gd name="f23" fmla="+- f7 f17 0"/>
                  <a:gd name="f24" fmla="*/ f19 1 21600"/>
                  <a:gd name="f25" fmla="*/ f20 1 21600"/>
                  <a:gd name="f26" fmla="*/ 21600 f19 1"/>
                  <a:gd name="f27" fmla="*/ 21600 f20 1"/>
                  <a:gd name="f28" fmla="+- 0 0 f22"/>
                  <a:gd name="f29" fmla="min f25 f24"/>
                  <a:gd name="f30" fmla="*/ f26 1 f21"/>
                  <a:gd name="f31" fmla="*/ f27 1 f21"/>
                  <a:gd name="f32" fmla="*/ f28 f1 1"/>
                  <a:gd name="f33" fmla="*/ f32 1 f8"/>
                  <a:gd name="f34" fmla="+- f31 0 f17"/>
                  <a:gd name="f35" fmla="+- f30 0 f17"/>
                  <a:gd name="f36" fmla="*/ f17 f29 1"/>
                  <a:gd name="f37" fmla="*/ f7 f29 1"/>
                  <a:gd name="f38" fmla="*/ f23 f29 1"/>
                  <a:gd name="f39" fmla="*/ f31 f29 1"/>
                  <a:gd name="f40" fmla="*/ f30 f29 1"/>
                  <a:gd name="f41" fmla="+- f33 0 f2"/>
                  <a:gd name="f42" fmla="+- f37 0 f38"/>
                  <a:gd name="f43" fmla="+- f38 0 f37"/>
                  <a:gd name="f44" fmla="*/ f34 f29 1"/>
                  <a:gd name="f45" fmla="*/ f35 f29 1"/>
                  <a:gd name="f46" fmla="cos 1 f41"/>
                  <a:gd name="f47" fmla="abs f42"/>
                  <a:gd name="f48" fmla="abs f43"/>
                  <a:gd name="f49" fmla="?: f42 f18 f2"/>
                  <a:gd name="f50" fmla="?: f42 f2 f18"/>
                  <a:gd name="f51" fmla="?: f42 f3 f2"/>
                  <a:gd name="f52" fmla="?: f42 f2 f3"/>
                  <a:gd name="f53" fmla="+- f39 0 f44"/>
                  <a:gd name="f54" fmla="?: f43 f18 f2"/>
                  <a:gd name="f55" fmla="?: f43 f2 f18"/>
                  <a:gd name="f56" fmla="+- f40 0 f45"/>
                  <a:gd name="f57" fmla="+- f44 0 f39"/>
                  <a:gd name="f58" fmla="+- f45 0 f40"/>
                  <a:gd name="f59" fmla="?: f42 0 f1"/>
                  <a:gd name="f60" fmla="?: f42 f1 0"/>
                  <a:gd name="f61" fmla="+- 0 0 f46"/>
                  <a:gd name="f62" fmla="?: f42 f52 f51"/>
                  <a:gd name="f63" fmla="?: f42 f51 f52"/>
                  <a:gd name="f64" fmla="?: f43 f50 f49"/>
                  <a:gd name="f65" fmla="abs f53"/>
                  <a:gd name="f66" fmla="?: f53 0 f1"/>
                  <a:gd name="f67" fmla="?: f53 f1 0"/>
                  <a:gd name="f68" fmla="?: f53 f54 f55"/>
                  <a:gd name="f69" fmla="abs f56"/>
                  <a:gd name="f70" fmla="abs f57"/>
                  <a:gd name="f71" fmla="?: f56 f18 f2"/>
                  <a:gd name="f72" fmla="?: f56 f2 f18"/>
                  <a:gd name="f73" fmla="?: f56 f3 f2"/>
                  <a:gd name="f74" fmla="?: f56 f2 f3"/>
                  <a:gd name="f75" fmla="abs f58"/>
                  <a:gd name="f76" fmla="?: f58 f18 f2"/>
                  <a:gd name="f77" fmla="?: f58 f2 f18"/>
                  <a:gd name="f78" fmla="?: f58 f60 f59"/>
                  <a:gd name="f79" fmla="?: f58 f59 f60"/>
                  <a:gd name="f80" fmla="*/ f17 f61 1"/>
                  <a:gd name="f81" fmla="?: f43 f63 f62"/>
                  <a:gd name="f82" fmla="?: f43 f67 f66"/>
                  <a:gd name="f83" fmla="?: f43 f66 f67"/>
                  <a:gd name="f84" fmla="?: f56 f74 f73"/>
                  <a:gd name="f85" fmla="?: f56 f73 f74"/>
                  <a:gd name="f86" fmla="?: f57 f72 f71"/>
                  <a:gd name="f87" fmla="?: f42 f78 f79"/>
                  <a:gd name="f88" fmla="?: f42 f76 f77"/>
                  <a:gd name="f89" fmla="*/ f80 3163 1"/>
                  <a:gd name="f90" fmla="?: f53 f82 f83"/>
                  <a:gd name="f91" fmla="?: f57 f85 f84"/>
                  <a:gd name="f92" fmla="*/ f89 1 7636"/>
                  <a:gd name="f93" fmla="+- f7 f92 0"/>
                  <a:gd name="f94" fmla="+- f30 0 f92"/>
                  <a:gd name="f95" fmla="+- f31 0 f92"/>
                  <a:gd name="f96" fmla="*/ f93 f29 1"/>
                  <a:gd name="f97" fmla="*/ f94 f29 1"/>
                  <a:gd name="f98" fmla="*/ f95 f29 1"/>
                </a:gdLst>
                <a:ahLst>
                  <a:ahXY gdRefX="f0" minX="f7" maxX="f10">
                    <a:pos x="f36" y="f37"/>
                  </a:ahXY>
                </a:ahLst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96" t="f96" r="f97" b="f98"/>
                <a:pathLst>
                  <a:path>
                    <a:moveTo>
                      <a:pt x="f38" y="f37"/>
                    </a:moveTo>
                    <a:arcTo wR="f47" hR="f48" stAng="f81" swAng="f64"/>
                    <a:lnTo>
                      <a:pt x="f37" y="f44"/>
                    </a:lnTo>
                    <a:arcTo wR="f48" hR="f65" stAng="f90" swAng="f68"/>
                    <a:lnTo>
                      <a:pt x="f45" y="f39"/>
                    </a:lnTo>
                    <a:arcTo wR="f69" hR="f70" stAng="f91" swAng="f86"/>
                    <a:lnTo>
                      <a:pt x="f40" y="f38"/>
                    </a:lnTo>
                    <a:arcTo wR="f75" hR="f47" stAng="f87" swAng="f88"/>
                    <a:close/>
                  </a:path>
                </a:pathLst>
              </a:custGeom>
              <a:noFill/>
              <a:ln>
                <a:noFill/>
                <a:prstDash val="solid"/>
              </a:ln>
            </p:spPr>
            <p:txBody>
              <a:bodyPr vert="horz" wrap="none" lIns="90000" tIns="46800" rIns="90000" bIns="46800" anchor="ctr" anchorCtr="0" compatLnSpc="0"/>
              <a:lstStyle/>
              <a:p>
                <a:pPr lvl="0" rtl="0" hangingPunct="0">
                  <a:buNone/>
                  <a:tabLst/>
                </a:pPr>
                <a:endParaRPr lang="hu-HU" sz="2400">
                  <a:latin typeface="Times New Roman" pitchFamily="18"/>
                  <a:ea typeface="Arial Unicode MS" pitchFamily="2"/>
                  <a:cs typeface="Tahoma" pitchFamily="2"/>
                </a:endParaRPr>
              </a:p>
            </p:txBody>
          </p:sp>
          <p:sp>
            <p:nvSpPr>
              <p:cNvPr id="9" name="Szabadkézi sokszög 8"/>
              <p:cNvSpPr/>
              <p:nvPr/>
            </p:nvSpPr>
            <p:spPr>
              <a:xfrm>
                <a:off x="2139840" y="2987640"/>
                <a:ext cx="4854600" cy="885960"/>
              </a:xfrm>
              <a:custGeom>
                <a:avLst/>
                <a:gdLst>
                  <a:gd name="f0" fmla="val 0"/>
                  <a:gd name="f1" fmla="val 21600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l" t="t" r="r" b="b"/>
                <a:pathLst>
                  <a:path w="21600" h="21600">
                    <a:moveTo>
                      <a:pt x="f0" y="f0"/>
                    </a:moveTo>
                    <a:lnTo>
                      <a:pt x="f1" y="f0"/>
                    </a:lnTo>
                    <a:lnTo>
                      <a:pt x="f1" y="f1"/>
                    </a:lnTo>
                    <a:lnTo>
                      <a:pt x="f0" y="f1"/>
                    </a:lnTo>
                    <a:lnTo>
                      <a:pt x="f0" y="f0"/>
                    </a:lnTo>
                    <a:close/>
                  </a:path>
                </a:pathLst>
              </a:custGeom>
              <a:noFill/>
              <a:ln>
                <a:noFill/>
                <a:prstDash val="solid"/>
              </a:ln>
            </p:spPr>
            <p:txBody>
              <a:bodyPr vert="horz" wrap="square" lIns="90000" tIns="46800" rIns="90000" bIns="46800" anchor="t" anchorCtr="0" compatLnSpc="0">
                <a:spAutoFit/>
              </a:bodyPr>
              <a:lstStyle/>
              <a:p>
                <a:pPr marL="0" marR="0" lvl="0" indent="0" rtl="0" hangingPunct="1">
                  <a:buNone/>
                  <a:tabLst/>
                </a:pPr>
                <a:r>
                  <a:rPr lang="en-GB" sz="2400">
                    <a:latin typeface="Times New Roman" pitchFamily="18"/>
                    <a:ea typeface="Arial Unicode MS" pitchFamily="2"/>
                    <a:cs typeface="Tahoma" pitchFamily="2"/>
                  </a:rPr>
                  <a:t>  </a:t>
                </a:r>
                <a:r>
                  <a:rPr lang="en-GB" sz="5200">
                    <a:latin typeface="Times New Roman" pitchFamily="18"/>
                    <a:ea typeface="Arial Unicode MS" pitchFamily="2"/>
                    <a:cs typeface="Tahoma" pitchFamily="2"/>
                  </a:rPr>
                  <a:t> </a:t>
                </a:r>
                <a:r>
                  <a:rPr lang="en-GB" sz="2400">
                    <a:latin typeface="Times New Roman" pitchFamily="18"/>
                    <a:ea typeface="Arial Unicode MS" pitchFamily="2"/>
                    <a:cs typeface="Tahoma" pitchFamily="2"/>
                  </a:rPr>
                  <a:t>                      </a:t>
                </a:r>
              </a:p>
            </p:txBody>
          </p:sp>
        </p:grpSp>
      </p:grpSp>
      <p:sp>
        <p:nvSpPr>
          <p:cNvPr id="11" name="Szabadkézi sokszög 10"/>
          <p:cNvSpPr/>
          <p:nvPr/>
        </p:nvSpPr>
        <p:spPr>
          <a:xfrm>
            <a:off x="0" y="6580440"/>
            <a:ext cx="4937040" cy="277560"/>
          </a:xfrm>
          <a:custGeom>
            <a:avLst>
              <a:gd name="f0" fmla="val 12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4" name="Szabadkézi sokszög 13"/>
          <p:cNvSpPr/>
          <p:nvPr/>
        </p:nvSpPr>
        <p:spPr>
          <a:xfrm>
            <a:off x="10691999" y="6624719"/>
            <a:ext cx="1531680" cy="277560"/>
          </a:xfrm>
          <a:custGeom>
            <a:avLst>
              <a:gd name="f0" fmla="val 12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6" name="Cím helye 15"/>
          <p:cNvSpPr txBox="1">
            <a:spLocks noGrp="1"/>
          </p:cNvSpPr>
          <p:nvPr>
            <p:ph type="title"/>
          </p:nvPr>
        </p:nvSpPr>
        <p:spPr>
          <a:xfrm>
            <a:off x="0" y="-25560"/>
            <a:ext cx="12204480" cy="6354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0" compatLnSpc="1"/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</a:defPPr>
            <a:lvl1pPr lvl="0">
              <a:buClr>
                <a:srgbClr val="FF9900"/>
              </a:buClr>
              <a:buSzPct val="100000"/>
              <a:buFont typeface="Arial Rounded MT Bold" pitchFamily="34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hu-HU" dirty="0"/>
              <a:t> Címszöveg formátumának szerkesztése</a:t>
            </a:r>
          </a:p>
        </p:txBody>
      </p:sp>
      <p:sp>
        <p:nvSpPr>
          <p:cNvPr id="17" name="Szöveg helye 16"/>
          <p:cNvSpPr txBox="1">
            <a:spLocks noGrp="1"/>
          </p:cNvSpPr>
          <p:nvPr>
            <p:ph type="body" idx="1"/>
          </p:nvPr>
        </p:nvSpPr>
        <p:spPr>
          <a:xfrm>
            <a:off x="719040" y="907919"/>
            <a:ext cx="10016160" cy="452628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compatLnSpc="1"/>
          <a:lstStyle>
            <a:defPPr marL="311040" marR="0" lvl="0" indent="-311040" algn="l" rtl="0" hangingPunct="1">
              <a:lnSpc>
                <a:spcPct val="97000"/>
              </a:lnSpc>
              <a:spcBef>
                <a:spcPts val="598"/>
              </a:spcBef>
              <a:spcAft>
                <a:spcPts val="0"/>
              </a:spcAft>
              <a:buClr>
                <a:srgbClr val="FFFFFF"/>
              </a:buClr>
              <a:buSzPct val="45000"/>
              <a:buFont typeface="Wingdings" pitchFamily="2"/>
              <a:buNone/>
              <a:tabLst>
                <a:tab pos="311040" algn="l"/>
                <a:tab pos="456840" algn="l"/>
                <a:tab pos="914040" algn="l"/>
                <a:tab pos="1371240" algn="l"/>
                <a:tab pos="1828440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40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39" algn="l"/>
                <a:tab pos="7772039" algn="l"/>
                <a:tab pos="8229239" algn="l"/>
                <a:tab pos="8686439" algn="l"/>
                <a:tab pos="9143640" algn="l"/>
              </a:tabLst>
              <a:defRPr lang="hu-HU" sz="2400" b="1" i="0" u="none" strike="noStrike" baseline="0">
                <a:ln>
                  <a:noFill/>
                </a:ln>
                <a:solidFill>
                  <a:srgbClr val="FFFFFF"/>
                </a:solidFill>
                <a:latin typeface="Verdana" pitchFamily="34"/>
                <a:ea typeface="Arial" pitchFamily="34"/>
                <a:cs typeface="Arial" pitchFamily="34"/>
              </a:defRPr>
            </a:defPPr>
            <a:lvl1pPr marL="311040" marR="0" lvl="0" indent="-311040" algn="l" rtl="0" hangingPunct="1">
              <a:lnSpc>
                <a:spcPct val="97000"/>
              </a:lnSpc>
              <a:spcBef>
                <a:spcPts val="598"/>
              </a:spcBef>
              <a:spcAft>
                <a:spcPts val="0"/>
              </a:spcAft>
              <a:buClr>
                <a:srgbClr val="FFFFFF"/>
              </a:buClr>
              <a:buSzPct val="45000"/>
              <a:buFont typeface="Wingdings" pitchFamily="2"/>
              <a:buChar char=""/>
              <a:tabLst>
                <a:tab pos="311040" algn="l"/>
                <a:tab pos="456840" algn="l"/>
                <a:tab pos="914040" algn="l"/>
                <a:tab pos="1371240" algn="l"/>
                <a:tab pos="1828440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40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39" algn="l"/>
                <a:tab pos="7772039" algn="l"/>
                <a:tab pos="8229239" algn="l"/>
                <a:tab pos="8686439" algn="l"/>
                <a:tab pos="9143640" algn="l"/>
              </a:tabLst>
              <a:defRPr lang="hu-HU" sz="2400" b="1" i="0" u="none" strike="noStrike" baseline="0">
                <a:ln>
                  <a:noFill/>
                </a:ln>
                <a:solidFill>
                  <a:srgbClr val="FFFFFF"/>
                </a:solidFill>
                <a:latin typeface="Verdana" pitchFamily="34"/>
                <a:ea typeface="Arial" pitchFamily="34"/>
                <a:cs typeface="Arial" pitchFamily="34"/>
              </a:defRPr>
            </a:lvl1pPr>
            <a:lvl2pPr marL="711000" marR="0" lvl="1" indent="-253800" algn="l" rtl="0" hangingPunct="1">
              <a:lnSpc>
                <a:spcPct val="97000"/>
              </a:lnSpc>
              <a:spcBef>
                <a:spcPts val="499"/>
              </a:spcBef>
              <a:spcAft>
                <a:spcPts val="0"/>
              </a:spcAft>
              <a:buClr>
                <a:srgbClr val="FFFF0D"/>
              </a:buClr>
              <a:buSzPct val="45000"/>
              <a:buFont typeface="Wingdings" pitchFamily="2"/>
              <a:buChar char=""/>
              <a:tabLst>
                <a:tab pos="711000" algn="l"/>
                <a:tab pos="914040" algn="l"/>
                <a:tab pos="1371240" algn="l"/>
                <a:tab pos="1828440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  <a:tab pos="9600840" algn="l"/>
              </a:tabLst>
              <a:defRPr lang="hu-HU" sz="2000" b="1" i="0" u="none" strike="noStrike" baseline="0">
                <a:ln>
                  <a:noFill/>
                </a:ln>
                <a:solidFill>
                  <a:srgbClr val="FFFF0D"/>
                </a:solidFill>
                <a:latin typeface="Verdana" pitchFamily="34"/>
                <a:ea typeface="Arial" pitchFamily="34"/>
                <a:cs typeface="Arial" pitchFamily="34"/>
              </a:defRPr>
            </a:lvl2pPr>
            <a:lvl3pPr marL="1143000" marR="0" lvl="2" indent="-228600" algn="l" rtl="0" hangingPunct="1">
              <a:lnSpc>
                <a:spcPct val="97000"/>
              </a:lnSpc>
              <a:spcBef>
                <a:spcPts val="448"/>
              </a:spcBef>
              <a:spcAft>
                <a:spcPts val="0"/>
              </a:spcAft>
              <a:buClr>
                <a:srgbClr val="FFCC66"/>
              </a:buClr>
              <a:buSzPct val="45000"/>
              <a:buFont typeface="Wingdings" pitchFamily="2"/>
              <a:buChar char=""/>
              <a:tabLst>
                <a:tab pos="1143000" algn="l"/>
                <a:tab pos="1371600" algn="l"/>
                <a:tab pos="1828799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799" algn="l"/>
                <a:tab pos="9143999" algn="l"/>
                <a:tab pos="9601200" algn="l"/>
                <a:tab pos="10058399" algn="l"/>
              </a:tabLst>
              <a:defRPr lang="hu-HU" sz="1800" b="1" i="0" u="none" strike="noStrike" baseline="0">
                <a:ln>
                  <a:noFill/>
                </a:ln>
                <a:solidFill>
                  <a:srgbClr val="FFCC66"/>
                </a:solidFill>
                <a:latin typeface="Verdana" pitchFamily="34"/>
                <a:ea typeface="Arial" pitchFamily="34"/>
                <a:cs typeface="Arial" pitchFamily="34"/>
              </a:defRPr>
            </a:lvl3pPr>
            <a:lvl4pPr marL="1600199" marR="0" lvl="3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1600200" algn="l"/>
                <a:tab pos="1828800" algn="l"/>
                <a:tab pos="2285999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3999" algn="l"/>
                <a:tab pos="9601199" algn="l"/>
                <a:tab pos="10058400" algn="l"/>
                <a:tab pos="10515599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00"/>
                </a:solidFill>
                <a:latin typeface="Verdana" pitchFamily="34"/>
                <a:ea typeface="Arial" pitchFamily="34"/>
                <a:cs typeface="Arial" pitchFamily="34"/>
              </a:defRPr>
            </a:lvl4pPr>
            <a:lvl5pPr marL="2057400" marR="0" lvl="4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5pPr>
            <a:lvl6pPr marL="2057400" marR="0" lvl="5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6pPr>
            <a:lvl7pPr marL="2057400" marR="0" lvl="6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7pPr>
            <a:lvl8pPr marL="2057400" marR="0" lvl="7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8pPr>
            <a:lvl9pPr marL="2057400" marR="0" lvl="8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9pPr>
          </a:lstStyle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18" name="Szabadkézi sokszög 17"/>
          <p:cNvSpPr/>
          <p:nvPr/>
        </p:nvSpPr>
        <p:spPr>
          <a:xfrm>
            <a:off x="5429280" y="6309320"/>
            <a:ext cx="1306080" cy="433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5000" rIns="90000" bIns="45000" anchor="t" anchorCtr="0" compatLnSpc="0"/>
          <a:lstStyle/>
          <a:p>
            <a:pPr marL="0" marR="0" lvl="0" indent="0" algn="ctr" rtl="0" hangingPunct="0">
              <a:lnSpc>
                <a:spcPct val="100000"/>
              </a:lnSpc>
              <a:buNone/>
              <a:tabLst/>
            </a:pPr>
            <a:endParaRPr lang="hu-HU" sz="1200">
              <a:solidFill>
                <a:srgbClr val="FFFFFF"/>
              </a:solidFill>
              <a:latin typeface="Verdana" pitchFamily="34"/>
              <a:ea typeface="Arial Unicode MS" pitchFamily="2"/>
              <a:cs typeface="Tahoma" pitchFamily="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marL="0" marR="0" lvl="0" indent="0" algn="ctr" rtl="0" hangingPunct="1">
        <a:lnSpc>
          <a:spcPct val="97000"/>
        </a:lnSpc>
        <a:spcBef>
          <a:spcPts val="0"/>
        </a:spcBef>
        <a:spcAft>
          <a:spcPts val="0"/>
        </a:spcAft>
        <a:buFontTx/>
        <a:buNone/>
        <a:tabLst>
          <a:tab pos="0" algn="l"/>
          <a:tab pos="457200" algn="l"/>
          <a:tab pos="914400" algn="l"/>
          <a:tab pos="1371599" algn="l"/>
          <a:tab pos="1828800" algn="l"/>
          <a:tab pos="2286000" algn="l"/>
          <a:tab pos="2743199" algn="l"/>
          <a:tab pos="3200400" algn="l"/>
          <a:tab pos="3657600" algn="l"/>
          <a:tab pos="4114800" algn="l"/>
          <a:tab pos="4572000" algn="l"/>
          <a:tab pos="5029200" algn="l"/>
          <a:tab pos="5486399" algn="l"/>
          <a:tab pos="5943600" algn="l"/>
          <a:tab pos="6400799" algn="l"/>
          <a:tab pos="6858000" algn="l"/>
          <a:tab pos="7315200" algn="l"/>
          <a:tab pos="7772400" algn="l"/>
          <a:tab pos="8229600" algn="l"/>
          <a:tab pos="8686800" algn="l"/>
          <a:tab pos="9144000" algn="l"/>
        </a:tabLst>
        <a:defRPr lang="hu-HU" sz="3200" b="1" i="0" u="none" strike="noStrike" baseline="0">
          <a:ln>
            <a:noFill/>
          </a:ln>
          <a:solidFill>
            <a:srgbClr val="FFFF00"/>
          </a:solidFill>
          <a:latin typeface="Verdana" pitchFamily="34"/>
          <a:ea typeface="Arial" pitchFamily="34"/>
          <a:cs typeface="Arial" pitchFamily="34"/>
        </a:defRPr>
      </a:lvl1pPr>
    </p:titleStyle>
    <p:bodyStyle>
      <a:lvl1pPr marL="0" marR="0" indent="0" algn="l" rtl="0" hangingPunct="1">
        <a:lnSpc>
          <a:spcPct val="97000"/>
        </a:lnSpc>
        <a:spcBef>
          <a:spcPts val="598"/>
        </a:spcBef>
        <a:spcAft>
          <a:spcPts val="0"/>
        </a:spcAft>
        <a:buFontTx/>
        <a:buNone/>
        <a:tabLst>
          <a:tab pos="311040" algn="l"/>
          <a:tab pos="456840" algn="l"/>
          <a:tab pos="914040" algn="l"/>
          <a:tab pos="1371240" algn="l"/>
          <a:tab pos="1828440" algn="l"/>
          <a:tab pos="2285640" algn="l"/>
          <a:tab pos="2742840" algn="l"/>
          <a:tab pos="3200040" algn="l"/>
          <a:tab pos="3657240" algn="l"/>
          <a:tab pos="4114440" algn="l"/>
          <a:tab pos="4571640" algn="l"/>
          <a:tab pos="5028840" algn="l"/>
          <a:tab pos="5486040" algn="l"/>
          <a:tab pos="5943240" algn="l"/>
          <a:tab pos="6400440" algn="l"/>
          <a:tab pos="6857640" algn="l"/>
          <a:tab pos="7314839" algn="l"/>
          <a:tab pos="7772039" algn="l"/>
          <a:tab pos="8229239" algn="l"/>
          <a:tab pos="8686439" algn="l"/>
          <a:tab pos="9143640" algn="l"/>
        </a:tabLst>
        <a:defRPr lang="hu-HU" sz="2400" b="1" i="0" u="none" strike="noStrike" baseline="0">
          <a:ln>
            <a:noFill/>
          </a:ln>
          <a:solidFill>
            <a:srgbClr val="FFFFFF"/>
          </a:solidFill>
          <a:latin typeface="Verdana" pitchFamily="34"/>
          <a:cs typeface="Arial" pitchFamily="34"/>
        </a:defRPr>
      </a:lvl1pPr>
      <a:lvl2pPr marL="457200" indent="0">
        <a:buFontTx/>
        <a:buNone/>
        <a:defRPr/>
      </a:lvl2pPr>
      <a:lvl3pPr marL="914400" indent="0">
        <a:buFontTx/>
        <a:buNone/>
        <a:defRPr/>
      </a:lvl3pPr>
      <a:lvl4pPr marL="1371599" indent="0">
        <a:buFontTx/>
        <a:buNone/>
        <a:defRPr/>
      </a:lvl4pPr>
      <a:lvl5pPr marL="1828800" indent="0">
        <a:buFontTx/>
        <a:buNone/>
        <a:defRPr/>
      </a:lvl5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 txBox="1">
            <a:spLocks noGrp="1"/>
          </p:cNvSpPr>
          <p:nvPr>
            <p:ph type="title" idx="4294967295"/>
          </p:nvPr>
        </p:nvSpPr>
        <p:spPr>
          <a:xfrm>
            <a:off x="0" y="116632"/>
            <a:ext cx="12192000" cy="984885"/>
          </a:xfrm>
        </p:spPr>
        <p:txBody>
          <a:bodyPr wrap="square">
            <a:sp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</a:defPPr>
            <a:lvl1pPr lvl="0">
              <a:buClr>
                <a:srgbClr val="FF9900"/>
              </a:buClr>
              <a:buSzPct val="100000"/>
              <a:buFont typeface="Arial Rounded MT Bold" pitchFamily="34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lnSpc>
                <a:spcPct val="100000"/>
              </a:lnSpc>
              <a:buNone/>
            </a:pPr>
            <a:r>
              <a:rPr lang="hu-HU" sz="3600" dirty="0">
                <a:effectLst>
                  <a:outerShdw dist="17961" dir="2700000">
                    <a:scrgbClr r="0" g="0" b="0"/>
                  </a:outerShdw>
                </a:effectLst>
              </a:rPr>
              <a:t>In Memoriam László </a:t>
            </a:r>
            <a:r>
              <a:rPr lang="hu-HU" sz="3600" dirty="0" err="1">
                <a:effectLst>
                  <a:outerShdw dist="17961" dir="2700000">
                    <a:scrgbClr r="0" g="0" b="0"/>
                  </a:outerShdw>
                </a:effectLst>
              </a:rPr>
              <a:t>Jenkovszky</a:t>
            </a:r>
            <a:br>
              <a:rPr lang="hu-HU" sz="2800" dirty="0">
                <a:effectLst>
                  <a:outerShdw dist="17961" dir="2700000">
                    <a:scrgbClr r="0" g="0" b="0"/>
                  </a:outerShdw>
                </a:effectLst>
              </a:rPr>
            </a:br>
            <a:r>
              <a:rPr lang="hu-HU" sz="2800" dirty="0" err="1">
                <a:effectLst>
                  <a:outerShdw dist="17961" dir="2700000">
                    <a:scrgbClr r="0" g="0" b="0"/>
                  </a:outerShdw>
                </a:effectLst>
              </a:rPr>
              <a:t>member</a:t>
            </a:r>
            <a:r>
              <a:rPr lang="hu-HU" sz="2800" dirty="0">
                <a:effectLst>
                  <a:outerShdw dist="17961" dir="2700000">
                    <a:scrgbClr r="0" g="0" b="0"/>
                  </a:outerShdw>
                </a:effectLst>
              </a:rPr>
              <a:t> of ISMD </a:t>
            </a:r>
            <a:r>
              <a:rPr lang="hu-HU" sz="2800" dirty="0" err="1">
                <a:effectLst>
                  <a:outerShdw dist="17961" dir="2700000">
                    <a:scrgbClr r="0" g="0" b="0"/>
                  </a:outerShdw>
                </a:effectLst>
              </a:rPr>
              <a:t>Board</a:t>
            </a:r>
            <a:r>
              <a:rPr lang="hu-HU" sz="2800" dirty="0">
                <a:effectLst>
                  <a:outerShdw dist="17961" dir="2700000">
                    <a:scrgbClr r="0" g="0" b="0"/>
                  </a:outerShdw>
                </a:effectLst>
              </a:rPr>
              <a:t> of </a:t>
            </a:r>
            <a:r>
              <a:rPr lang="hu-HU" sz="2800" dirty="0" err="1">
                <a:effectLst>
                  <a:outerShdw dist="17961" dir="2700000">
                    <a:scrgbClr r="0" g="0" b="0"/>
                  </a:outerShdw>
                </a:effectLst>
              </a:rPr>
              <a:t>Elders</a:t>
            </a:r>
            <a:endParaRPr lang="hu-HU" sz="4400" dirty="0">
              <a:effectLst>
                <a:outerShdw dist="17961" dir="2700000">
                  <a:scrgbClr r="0" g="0" b="0"/>
                </a:outerShdw>
              </a:effectLst>
            </a:endParaRPr>
          </a:p>
        </p:txBody>
      </p:sp>
      <p:sp>
        <p:nvSpPr>
          <p:cNvPr id="3" name="Szöveg helye 2"/>
          <p:cNvSpPr txBox="1">
            <a:spLocks noGrp="1"/>
          </p:cNvSpPr>
          <p:nvPr>
            <p:ph type="body" idx="4294967295"/>
          </p:nvPr>
        </p:nvSpPr>
        <p:spPr>
          <a:xfrm>
            <a:off x="371364" y="1340768"/>
            <a:ext cx="11449272" cy="5027400"/>
          </a:xfrm>
        </p:spPr>
        <p:txBody>
          <a:bodyPr vert="horz" wrap="square" lIns="92160" tIns="46080" rIns="92160" bIns="46080" anchor="t" anchorCtr="0" compatLnSpc="1"/>
          <a:lstStyle>
            <a:defPPr marL="311040" marR="0" lvl="0" indent="-311040" algn="l" rtl="0" hangingPunct="1">
              <a:lnSpc>
                <a:spcPct val="97000"/>
              </a:lnSpc>
              <a:spcBef>
                <a:spcPts val="598"/>
              </a:spcBef>
              <a:spcAft>
                <a:spcPts val="0"/>
              </a:spcAft>
              <a:buClr>
                <a:srgbClr val="FFFFFF"/>
              </a:buClr>
              <a:buSzPct val="45000"/>
              <a:buFont typeface="Wingdings" pitchFamily="2"/>
              <a:buNone/>
              <a:tabLst>
                <a:tab pos="311040" algn="l"/>
                <a:tab pos="456840" algn="l"/>
                <a:tab pos="914040" algn="l"/>
                <a:tab pos="1371240" algn="l"/>
                <a:tab pos="1828440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40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39" algn="l"/>
                <a:tab pos="7772039" algn="l"/>
                <a:tab pos="8229239" algn="l"/>
                <a:tab pos="8686439" algn="l"/>
                <a:tab pos="9143640" algn="l"/>
              </a:tabLst>
              <a:defRPr lang="hu-HU" sz="2400" b="1" i="0" u="none" strike="noStrike" baseline="0">
                <a:ln>
                  <a:noFill/>
                </a:ln>
                <a:solidFill>
                  <a:srgbClr val="FFFFFF"/>
                </a:solidFill>
                <a:latin typeface="Verdana" pitchFamily="34"/>
                <a:ea typeface="Arial" pitchFamily="34"/>
                <a:cs typeface="Arial" pitchFamily="34"/>
              </a:defRPr>
            </a:defPPr>
            <a:lvl1pPr marL="311040" marR="0" lvl="0" indent="-311040" algn="l" rtl="0" hangingPunct="1">
              <a:lnSpc>
                <a:spcPct val="97000"/>
              </a:lnSpc>
              <a:spcBef>
                <a:spcPts val="598"/>
              </a:spcBef>
              <a:spcAft>
                <a:spcPts val="0"/>
              </a:spcAft>
              <a:buClr>
                <a:srgbClr val="FFFFFF"/>
              </a:buClr>
              <a:buSzPct val="45000"/>
              <a:buFont typeface="Wingdings" pitchFamily="2"/>
              <a:buChar char=""/>
              <a:tabLst>
                <a:tab pos="311040" algn="l"/>
                <a:tab pos="456840" algn="l"/>
                <a:tab pos="914040" algn="l"/>
                <a:tab pos="1371240" algn="l"/>
                <a:tab pos="1828440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40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39" algn="l"/>
                <a:tab pos="7772039" algn="l"/>
                <a:tab pos="8229239" algn="l"/>
                <a:tab pos="8686439" algn="l"/>
                <a:tab pos="9143640" algn="l"/>
              </a:tabLst>
              <a:defRPr lang="hu-HU" sz="2400" b="1" i="0" u="none" strike="noStrike" baseline="0">
                <a:ln>
                  <a:noFill/>
                </a:ln>
                <a:solidFill>
                  <a:srgbClr val="FFFFFF"/>
                </a:solidFill>
                <a:latin typeface="Verdana" pitchFamily="34"/>
                <a:ea typeface="Arial" pitchFamily="34"/>
                <a:cs typeface="Arial" pitchFamily="34"/>
              </a:defRPr>
            </a:lvl1pPr>
            <a:lvl2pPr marL="711000" marR="0" lvl="1" indent="-253800" algn="l" rtl="0" hangingPunct="1">
              <a:lnSpc>
                <a:spcPct val="97000"/>
              </a:lnSpc>
              <a:spcBef>
                <a:spcPts val="499"/>
              </a:spcBef>
              <a:spcAft>
                <a:spcPts val="0"/>
              </a:spcAft>
              <a:buClr>
                <a:srgbClr val="FFFF0D"/>
              </a:buClr>
              <a:buSzPct val="45000"/>
              <a:buFont typeface="Wingdings" pitchFamily="2"/>
              <a:buChar char=""/>
              <a:tabLst>
                <a:tab pos="711000" algn="l"/>
                <a:tab pos="914040" algn="l"/>
                <a:tab pos="1371240" algn="l"/>
                <a:tab pos="1828440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  <a:tab pos="9600840" algn="l"/>
              </a:tabLst>
              <a:defRPr lang="hu-HU" sz="2000" b="1" i="0" u="none" strike="noStrike" baseline="0">
                <a:ln>
                  <a:noFill/>
                </a:ln>
                <a:solidFill>
                  <a:srgbClr val="FFFF0D"/>
                </a:solidFill>
                <a:latin typeface="Verdana" pitchFamily="34"/>
                <a:ea typeface="Arial" pitchFamily="34"/>
                <a:cs typeface="Arial" pitchFamily="34"/>
              </a:defRPr>
            </a:lvl2pPr>
            <a:lvl3pPr marL="1143000" marR="0" lvl="2" indent="-228600" algn="l" rtl="0" hangingPunct="1">
              <a:lnSpc>
                <a:spcPct val="97000"/>
              </a:lnSpc>
              <a:spcBef>
                <a:spcPts val="448"/>
              </a:spcBef>
              <a:spcAft>
                <a:spcPts val="0"/>
              </a:spcAft>
              <a:buClr>
                <a:srgbClr val="FFCC66"/>
              </a:buClr>
              <a:buSzPct val="45000"/>
              <a:buFont typeface="Wingdings" pitchFamily="2"/>
              <a:buChar char=""/>
              <a:tabLst>
                <a:tab pos="1143000" algn="l"/>
                <a:tab pos="1371600" algn="l"/>
                <a:tab pos="1828799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799" algn="l"/>
                <a:tab pos="9143999" algn="l"/>
                <a:tab pos="9601200" algn="l"/>
                <a:tab pos="10058399" algn="l"/>
              </a:tabLst>
              <a:defRPr lang="hu-HU" sz="1800" b="1" i="0" u="none" strike="noStrike" baseline="0">
                <a:ln>
                  <a:noFill/>
                </a:ln>
                <a:solidFill>
                  <a:srgbClr val="FFCC66"/>
                </a:solidFill>
                <a:latin typeface="Verdana" pitchFamily="34"/>
                <a:ea typeface="Arial" pitchFamily="34"/>
                <a:cs typeface="Arial" pitchFamily="34"/>
              </a:defRPr>
            </a:lvl3pPr>
            <a:lvl4pPr marL="1600199" marR="0" lvl="3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1600200" algn="l"/>
                <a:tab pos="1828800" algn="l"/>
                <a:tab pos="2285999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3999" algn="l"/>
                <a:tab pos="9601199" algn="l"/>
                <a:tab pos="10058400" algn="l"/>
                <a:tab pos="10515599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00"/>
                </a:solidFill>
                <a:latin typeface="Verdana" pitchFamily="34"/>
                <a:ea typeface="Arial" pitchFamily="34"/>
                <a:cs typeface="Arial" pitchFamily="34"/>
              </a:defRPr>
            </a:lvl4pPr>
            <a:lvl5pPr marL="2057400" marR="0" lvl="4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5pPr>
            <a:lvl6pPr marL="2057400" marR="0" lvl="5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6pPr>
            <a:lvl7pPr marL="2057400" marR="0" lvl="6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7pPr>
            <a:lvl8pPr marL="2057400" marR="0" lvl="7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8pPr>
            <a:lvl9pPr marL="2057400" marR="0" lvl="8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9pPr>
          </a:lstStyle>
          <a:p>
            <a:pPr algn="ctr">
              <a:lnSpc>
                <a:spcPct val="87000"/>
              </a:lnSpc>
              <a:spcBef>
                <a:spcPts val="799"/>
              </a:spcBef>
              <a:buNone/>
            </a:pPr>
            <a:r>
              <a:rPr lang="hu-HU" sz="2000" dirty="0">
                <a:effectLst>
                  <a:outerShdw dist="17961" dir="2700000">
                    <a:scrgbClr r="0" g="0" b="0"/>
                  </a:outerShdw>
                </a:effectLst>
              </a:rPr>
              <a:t>Tamás </a:t>
            </a:r>
            <a:r>
              <a:rPr lang="en-GB" sz="2000" dirty="0">
                <a:effectLst>
                  <a:outerShdw dist="17961" dir="2700000">
                    <a:scrgbClr r="0" g="0" b="0"/>
                  </a:outerShdw>
                </a:effectLst>
              </a:rPr>
              <a:t>Csörgő</a:t>
            </a:r>
            <a:r>
              <a:rPr lang="hu-HU" sz="2000" dirty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2000" baseline="30000" dirty="0">
                <a:effectLst>
                  <a:outerShdw dist="17961" dir="2700000">
                    <a:scrgbClr r="0" g="0" b="0"/>
                  </a:outerShdw>
                </a:effectLst>
              </a:rPr>
              <a:t>1,2</a:t>
            </a:r>
            <a:r>
              <a:rPr lang="hu-HU" baseline="30000" dirty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endParaRPr lang="en-GB" sz="2000" dirty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algn="ctr">
              <a:lnSpc>
                <a:spcPct val="87000"/>
              </a:lnSpc>
              <a:spcBef>
                <a:spcPts val="499"/>
              </a:spcBef>
              <a:buNone/>
            </a:pPr>
            <a:endParaRPr lang="en-GB" sz="110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  <a:p>
            <a:pPr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en-GB" sz="20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800" baseline="30000" dirty="0">
                <a:effectLst>
                  <a:outerShdw dist="17961" dir="2700000">
                    <a:scrgbClr r="0" g="0" b="0"/>
                  </a:outerShdw>
                </a:effectLst>
              </a:rPr>
              <a:t>1</a:t>
            </a:r>
            <a:r>
              <a:rPr lang="hu-HU" sz="18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HUN-REN W</a:t>
            </a:r>
            <a:r>
              <a:rPr lang="en-GB" sz="18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igner</a:t>
            </a:r>
            <a:r>
              <a:rPr lang="hu-HU" sz="18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FK</a:t>
            </a:r>
            <a:r>
              <a:rPr lang="en-GB" sz="18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, </a:t>
            </a:r>
            <a:r>
              <a:rPr lang="hu-HU" sz="18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Budapest, and</a:t>
            </a:r>
          </a:p>
          <a:p>
            <a:pPr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800" baseline="30000" dirty="0">
                <a:effectLst>
                  <a:outerShdw dist="17961" dir="2700000">
                    <a:scrgbClr r="0" g="0" b="0"/>
                  </a:outerShdw>
                </a:effectLst>
              </a:rPr>
              <a:t>2 </a:t>
            </a:r>
            <a:r>
              <a:rPr lang="hu-HU" sz="18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MATE Institute of </a:t>
            </a:r>
            <a:r>
              <a:rPr lang="hu-HU" sz="18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Technology</a:t>
            </a:r>
            <a:r>
              <a:rPr lang="hu-HU" sz="18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, KRC, Gyöngyös, Hungary</a:t>
            </a:r>
          </a:p>
          <a:p>
            <a:pPr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400" dirty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endParaRPr lang="hu-HU" sz="1800" dirty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algn="ctr">
              <a:lnSpc>
                <a:spcPct val="87000"/>
              </a:lnSpc>
              <a:spcBef>
                <a:spcPts val="499"/>
              </a:spcBef>
              <a:buNone/>
            </a:pPr>
            <a:endParaRPr lang="hu-HU" sz="2000" dirty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algn="ctr">
              <a:lnSpc>
                <a:spcPct val="87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hu-HU" sz="2000" dirty="0" err="1">
                <a:effectLst>
                  <a:outerShdw dist="17961" dir="2700000">
                    <a:scrgbClr r="0" g="0" b="0"/>
                  </a:outerShdw>
                </a:effectLst>
              </a:rPr>
              <a:t>Bio</a:t>
            </a:r>
            <a:r>
              <a:rPr lang="hu-HU" sz="2000" dirty="0">
                <a:effectLst>
                  <a:outerShdw dist="17961" dir="2700000">
                    <a:scrgbClr r="0" g="0" b="0"/>
                  </a:outerShdw>
                </a:effectLst>
              </a:rPr>
              <a:t>, </a:t>
            </a:r>
            <a:r>
              <a:rPr lang="hu-HU" sz="2000" dirty="0" err="1">
                <a:effectLst>
                  <a:outerShdw dist="17961" dir="2700000">
                    <a:scrgbClr r="0" g="0" b="0"/>
                  </a:outerShdw>
                </a:effectLst>
              </a:rPr>
              <a:t>Scientometrics</a:t>
            </a:r>
            <a:endParaRPr lang="hu-HU" sz="2000" dirty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algn="ctr">
              <a:lnSpc>
                <a:spcPct val="87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hu-HU" sz="2000" dirty="0" err="1">
                <a:effectLst>
                  <a:outerShdw dist="17961" dir="2700000">
                    <a:scrgbClr r="0" g="0" b="0"/>
                  </a:outerShdw>
                </a:effectLst>
              </a:rPr>
              <a:t>Initiator</a:t>
            </a:r>
            <a:r>
              <a:rPr lang="hu-HU" sz="2000" dirty="0">
                <a:effectLst>
                  <a:outerShdw dist="17961" dir="2700000">
                    <a:scrgbClr r="0" g="0" b="0"/>
                  </a:outerShdw>
                </a:effectLst>
              </a:rPr>
              <a:t> of </a:t>
            </a:r>
            <a:r>
              <a:rPr lang="hu-HU" sz="2000" dirty="0" err="1">
                <a:effectLst>
                  <a:outerShdw dist="17961" dir="2700000">
                    <a:scrgbClr r="0" g="0" b="0"/>
                  </a:outerShdw>
                </a:effectLst>
              </a:rPr>
              <a:t>collaborations</a:t>
            </a:r>
            <a:endParaRPr lang="hu-HU" sz="2000" dirty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algn="ctr">
              <a:lnSpc>
                <a:spcPct val="87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hu-HU" sz="2000" dirty="0" err="1">
                <a:effectLst>
                  <a:outerShdw dist="17961" dir="2700000">
                    <a:scrgbClr r="0" g="0" b="0"/>
                  </a:outerShdw>
                </a:effectLst>
              </a:rPr>
              <a:t>Training</a:t>
            </a:r>
            <a:r>
              <a:rPr lang="hu-HU" sz="2000" dirty="0">
                <a:effectLst>
                  <a:outerShdw dist="17961" dir="2700000">
                    <a:scrgbClr r="0" g="0" b="0"/>
                  </a:outerShdw>
                </a:effectLst>
              </a:rPr>
              <a:t> of a </a:t>
            </a:r>
            <a:r>
              <a:rPr lang="hu-HU" sz="2000" dirty="0" err="1">
                <a:effectLst>
                  <a:outerShdw dist="17961" dir="2700000">
                    <a:scrgbClr r="0" g="0" b="0"/>
                  </a:outerShdw>
                </a:effectLst>
              </a:rPr>
              <a:t>new</a:t>
            </a:r>
            <a:r>
              <a:rPr lang="hu-HU" sz="2000" dirty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2000" dirty="0" err="1">
                <a:effectLst>
                  <a:outerShdw dist="17961" dir="2700000">
                    <a:scrgbClr r="0" g="0" b="0"/>
                  </a:outerShdw>
                </a:effectLst>
              </a:rPr>
              <a:t>generation</a:t>
            </a:r>
            <a:endParaRPr lang="hu-HU" sz="2000" dirty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algn="ctr">
              <a:lnSpc>
                <a:spcPct val="87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hu-HU" sz="20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Initiator</a:t>
            </a:r>
            <a:r>
              <a:rPr lang="hu-HU" sz="20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of </a:t>
            </a:r>
            <a:r>
              <a:rPr lang="hu-HU" sz="20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conference</a:t>
            </a:r>
            <a:r>
              <a:rPr lang="hu-HU" sz="20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20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series</a:t>
            </a:r>
            <a:endParaRPr lang="hu-HU" sz="200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  <a:p>
            <a:pPr algn="ctr">
              <a:lnSpc>
                <a:spcPct val="87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hu-HU" sz="20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School</a:t>
            </a:r>
            <a:r>
              <a:rPr lang="hu-HU" sz="20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in Hungary, </a:t>
            </a:r>
            <a:r>
              <a:rPr lang="hu-HU" sz="20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heritage</a:t>
            </a:r>
            <a:endParaRPr lang="hu-HU" sz="200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  <a:p>
            <a:pPr algn="ctr">
              <a:lnSpc>
                <a:spcPct val="87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hu-HU" sz="200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  <a:p>
            <a:pPr algn="ctr">
              <a:lnSpc>
                <a:spcPct val="87000"/>
              </a:lnSpc>
              <a:spcBef>
                <a:spcPts val="499"/>
              </a:spcBef>
              <a:buNone/>
            </a:pPr>
            <a:endParaRPr lang="hu-HU" sz="2000" baseline="-2500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  <a:p>
            <a:pPr algn="ctr">
              <a:lnSpc>
                <a:spcPct val="87000"/>
              </a:lnSpc>
              <a:spcBef>
                <a:spcPts val="499"/>
              </a:spcBef>
              <a:buNone/>
            </a:pPr>
            <a:endParaRPr lang="hu-HU" sz="40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</p:txBody>
      </p:sp>
    </p:spTree>
  </p:cSld>
  <p:clrMapOvr>
    <a:masterClrMapping/>
  </p:clrMapOvr>
  <p:transition spd="med" advTm="2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Csoportba foglalás 8"/>
          <p:cNvGrpSpPr/>
          <p:nvPr/>
        </p:nvGrpSpPr>
        <p:grpSpPr>
          <a:xfrm>
            <a:off x="0" y="1"/>
            <a:ext cx="12192000" cy="685799"/>
            <a:chOff x="-1524000" y="0"/>
            <a:chExt cx="12192000" cy="685799"/>
          </a:xfrm>
        </p:grpSpPr>
        <p:sp>
          <p:nvSpPr>
            <p:cNvPr id="10" name="Szabadkézi sokszög 9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11" name="Szabadkézi sokszög 10"/>
            <p:cNvSpPr/>
            <p:nvPr/>
          </p:nvSpPr>
          <p:spPr>
            <a:xfrm>
              <a:off x="-1524000" y="94617"/>
              <a:ext cx="12192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indent="-190440" algn="ctr"/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FORWARDING PHYSICS WORLDWIDE, IN HUNGARY </a:t>
              </a:r>
            </a:p>
          </p:txBody>
        </p:sp>
      </p:grpSp>
      <p:sp>
        <p:nvSpPr>
          <p:cNvPr id="18" name="Szövegdoboz 17"/>
          <p:cNvSpPr txBox="1"/>
          <p:nvPr/>
        </p:nvSpPr>
        <p:spPr>
          <a:xfrm>
            <a:off x="11611388" y="6550224"/>
            <a:ext cx="5806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4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10</a:t>
            </a:fld>
            <a:endParaRPr lang="en-US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Szabadkézi sokszög 3">
            <a:extLst>
              <a:ext uri="{FF2B5EF4-FFF2-40B4-BE49-F238E27FC236}">
                <a16:creationId xmlns:a16="http://schemas.microsoft.com/office/drawing/2014/main" id="{C00072E1-772A-437C-A274-BB1909DC3FCE}"/>
              </a:ext>
            </a:extLst>
          </p:cNvPr>
          <p:cNvSpPr/>
          <p:nvPr/>
        </p:nvSpPr>
        <p:spPr>
          <a:xfrm>
            <a:off x="0" y="760350"/>
            <a:ext cx="12192000" cy="436402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ctr" anchorCtr="0" compatLnSpc="0">
            <a:spAutoFit/>
          </a:bodyPr>
          <a:lstStyle/>
          <a:p>
            <a:pPr marL="190440" indent="-190440" algn="ctr"/>
            <a:r>
              <a:rPr lang="hu-HU" sz="28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OUR MENTORS</a:t>
            </a:r>
            <a:endParaRPr lang="hu-HU" sz="2400" b="1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ea typeface="Arial Unicode MS" pitchFamily="2"/>
              <a:cs typeface="Tahoma" pitchFamily="2"/>
            </a:endParaRPr>
          </a:p>
        </p:txBody>
      </p:sp>
      <p:sp>
        <p:nvSpPr>
          <p:cNvPr id="15" name="Szabadkézi sokszög 3">
            <a:extLst>
              <a:ext uri="{FF2B5EF4-FFF2-40B4-BE49-F238E27FC236}">
                <a16:creationId xmlns:a16="http://schemas.microsoft.com/office/drawing/2014/main" id="{BFA2E204-805D-44EE-8FC7-547D6757E6BA}"/>
              </a:ext>
            </a:extLst>
          </p:cNvPr>
          <p:cNvSpPr/>
          <p:nvPr/>
        </p:nvSpPr>
        <p:spPr>
          <a:xfrm>
            <a:off x="24680" y="6016934"/>
            <a:ext cx="12192000" cy="436402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ctr" anchorCtr="0" compatLnSpc="0">
            <a:spAutoFit/>
          </a:bodyPr>
          <a:lstStyle/>
          <a:p>
            <a:pPr marL="190440" indent="-190440" algn="ctr"/>
            <a:r>
              <a:rPr lang="hu-HU" sz="28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László </a:t>
            </a:r>
            <a:r>
              <a:rPr lang="hu-HU" sz="2800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sprouted</a:t>
            </a:r>
            <a:r>
              <a:rPr lang="hu-HU" sz="28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a </a:t>
            </a:r>
            <a:r>
              <a:rPr lang="hu-HU" sz="2800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school</a:t>
            </a:r>
            <a:r>
              <a:rPr lang="hu-HU" sz="28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sz="2800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on</a:t>
            </a:r>
            <a:r>
              <a:rPr lang="hu-HU" sz="28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sz="2800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forward</a:t>
            </a:r>
            <a:r>
              <a:rPr lang="hu-HU" sz="28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sz="2800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physics</a:t>
            </a:r>
            <a:r>
              <a:rPr lang="hu-HU" sz="28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in Hungary</a:t>
            </a:r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48E79A36-8992-4CEA-99D6-6D6C046A93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5627" y="1412776"/>
            <a:ext cx="2690093" cy="3970364"/>
          </a:xfrm>
          <a:prstGeom prst="rect">
            <a:avLst/>
          </a:prstGeom>
        </p:spPr>
      </p:pic>
      <p:sp>
        <p:nvSpPr>
          <p:cNvPr id="16" name="Szövegdoboz 15">
            <a:extLst>
              <a:ext uri="{FF2B5EF4-FFF2-40B4-BE49-F238E27FC236}">
                <a16:creationId xmlns:a16="http://schemas.microsoft.com/office/drawing/2014/main" id="{A73CC80D-F71E-4C65-B261-1B74C4E69C7C}"/>
              </a:ext>
            </a:extLst>
          </p:cNvPr>
          <p:cNvSpPr txBox="1"/>
          <p:nvPr/>
        </p:nvSpPr>
        <p:spPr>
          <a:xfrm>
            <a:off x="455259" y="5435932"/>
            <a:ext cx="355250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hu-HU" sz="18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V.N. </a:t>
            </a:r>
            <a:r>
              <a:rPr lang="hu-HU" sz="1800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Gribov</a:t>
            </a:r>
            <a:r>
              <a:rPr lang="hu-HU" sz="18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(1930-1997) </a:t>
            </a:r>
            <a:endParaRPr lang="hu-HU" dirty="0"/>
          </a:p>
        </p:txBody>
      </p:sp>
      <p:pic>
        <p:nvPicPr>
          <p:cNvPr id="17" name="Kép 16">
            <a:extLst>
              <a:ext uri="{FF2B5EF4-FFF2-40B4-BE49-F238E27FC236}">
                <a16:creationId xmlns:a16="http://schemas.microsoft.com/office/drawing/2014/main" id="{8B63CD41-5A25-408D-82F8-D90BE651203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7575" y="1249032"/>
            <a:ext cx="2690093" cy="4035140"/>
          </a:xfrm>
          <a:prstGeom prst="rect">
            <a:avLst/>
          </a:prstGeom>
        </p:spPr>
      </p:pic>
      <p:sp>
        <p:nvSpPr>
          <p:cNvPr id="19" name="Szövegdoboz 18">
            <a:extLst>
              <a:ext uri="{FF2B5EF4-FFF2-40B4-BE49-F238E27FC236}">
                <a16:creationId xmlns:a16="http://schemas.microsoft.com/office/drawing/2014/main" id="{3C6A0D3F-4BC2-4C01-9B27-9FC3CA92049B}"/>
              </a:ext>
            </a:extLst>
          </p:cNvPr>
          <p:cNvSpPr txBox="1"/>
          <p:nvPr/>
        </p:nvSpPr>
        <p:spPr>
          <a:xfrm>
            <a:off x="4271683" y="5365040"/>
            <a:ext cx="355250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R. J. Glauber</a:t>
            </a:r>
            <a:r>
              <a:rPr lang="hu-HU" sz="18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(1925-2018) </a:t>
            </a:r>
            <a:endParaRPr lang="hu-HU" dirty="0"/>
          </a:p>
        </p:txBody>
      </p:sp>
      <p:pic>
        <p:nvPicPr>
          <p:cNvPr id="21" name="Kép 20">
            <a:extLst>
              <a:ext uri="{FF2B5EF4-FFF2-40B4-BE49-F238E27FC236}">
                <a16:creationId xmlns:a16="http://schemas.microsoft.com/office/drawing/2014/main" id="{43FB4C3D-32CD-4F7F-ADE5-140ECDD67D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80176" y="1916832"/>
            <a:ext cx="4397121" cy="2972058"/>
          </a:xfrm>
          <a:prstGeom prst="rect">
            <a:avLst/>
          </a:prstGeom>
        </p:spPr>
      </p:pic>
      <p:sp>
        <p:nvSpPr>
          <p:cNvPr id="22" name="Szövegdoboz 21">
            <a:extLst>
              <a:ext uri="{FF2B5EF4-FFF2-40B4-BE49-F238E27FC236}">
                <a16:creationId xmlns:a16="http://schemas.microsoft.com/office/drawing/2014/main" id="{C06BD0F2-4B7F-458B-8882-A679D327D4DE}"/>
              </a:ext>
            </a:extLst>
          </p:cNvPr>
          <p:cNvSpPr txBox="1"/>
          <p:nvPr/>
        </p:nvSpPr>
        <p:spPr>
          <a:xfrm>
            <a:off x="7680176" y="5445224"/>
            <a:ext cx="439712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hu-HU" sz="18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L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.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Jenkovszky</a:t>
            </a:r>
            <a:r>
              <a:rPr lang="hu-HU" sz="18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(1942-2025) 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142808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  <p:bldP spid="16" grpId="0"/>
      <p:bldP spid="19" grpId="0"/>
      <p:bldP spid="2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1"/>
            <a:ext cx="12192000" cy="685799"/>
            <a:chOff x="-1524000" y="0"/>
            <a:chExt cx="12192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-1524000" y="116631"/>
              <a:ext cx="12192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indent="-190440" algn="ctr"/>
              <a:r>
                <a:rPr lang="hu-HU" sz="28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FAMOUS PREDICTIONS I: ELASTIC pp @ LHC 7 </a:t>
              </a:r>
              <a:r>
                <a:rPr lang="hu-HU" sz="28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TeV</a:t>
              </a:r>
              <a:endParaRPr lang="hu-HU" sz="24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13" name="Szövegdoboz 12">
            <a:extLst>
              <a:ext uri="{FF2B5EF4-FFF2-40B4-BE49-F238E27FC236}">
                <a16:creationId xmlns:a16="http://schemas.microsoft.com/office/drawing/2014/main" id="{CC0EE2F7-DF7D-4013-BACF-06E67B726EF6}"/>
              </a:ext>
            </a:extLst>
          </p:cNvPr>
          <p:cNvSpPr txBox="1"/>
          <p:nvPr/>
        </p:nvSpPr>
        <p:spPr>
          <a:xfrm>
            <a:off x="11750854" y="6525345"/>
            <a:ext cx="4411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24942F06-CD1F-46D5-ABA6-6E76DB6D1968}" type="slidenum">
              <a:rPr lang="hu-HU" sz="14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11</a:t>
            </a:fld>
            <a:endParaRPr lang="en-US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" name="Kép 5">
            <a:extLst>
              <a:ext uri="{FF2B5EF4-FFF2-40B4-BE49-F238E27FC236}">
                <a16:creationId xmlns:a16="http://schemas.microsoft.com/office/drawing/2014/main" id="{F5C7B863-A2AE-47BE-B4EC-E6C12D8AAC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161" y="802431"/>
            <a:ext cx="7718031" cy="5960363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:a16="http://schemas.microsoft.com/office/drawing/2014/main" id="{09F3E8FE-772B-41B0-A1FC-87ACD41B6BE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3177" r="25342" b="20944"/>
          <a:stretch/>
        </p:blipFill>
        <p:spPr>
          <a:xfrm>
            <a:off x="5087888" y="3068960"/>
            <a:ext cx="7032104" cy="2520280"/>
          </a:xfrm>
          <a:prstGeom prst="rect">
            <a:avLst/>
          </a:prstGeom>
        </p:spPr>
      </p:pic>
      <p:sp>
        <p:nvSpPr>
          <p:cNvPr id="9" name="Ellipszis 8">
            <a:extLst>
              <a:ext uri="{FF2B5EF4-FFF2-40B4-BE49-F238E27FC236}">
                <a16:creationId xmlns:a16="http://schemas.microsoft.com/office/drawing/2014/main" id="{6F89EF1E-3054-4403-9142-6A644FE523BB}"/>
              </a:ext>
            </a:extLst>
          </p:cNvPr>
          <p:cNvSpPr/>
          <p:nvPr/>
        </p:nvSpPr>
        <p:spPr>
          <a:xfrm>
            <a:off x="5303912" y="1988840"/>
            <a:ext cx="2520280" cy="28803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57652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1"/>
            <a:ext cx="12192000" cy="685799"/>
            <a:chOff x="-1524000" y="0"/>
            <a:chExt cx="12192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-1524000" y="116631"/>
              <a:ext cx="12192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indent="-190440" algn="ctr"/>
              <a:r>
                <a:rPr lang="hu-HU" sz="28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PREDICTION II: ODDERON DISCOVERIES AT LHC</a:t>
              </a:r>
              <a:endParaRPr lang="hu-HU" sz="24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13" name="Szövegdoboz 12">
            <a:extLst>
              <a:ext uri="{FF2B5EF4-FFF2-40B4-BE49-F238E27FC236}">
                <a16:creationId xmlns:a16="http://schemas.microsoft.com/office/drawing/2014/main" id="{CC0EE2F7-DF7D-4013-BACF-06E67B726EF6}"/>
              </a:ext>
            </a:extLst>
          </p:cNvPr>
          <p:cNvSpPr txBox="1"/>
          <p:nvPr/>
        </p:nvSpPr>
        <p:spPr>
          <a:xfrm>
            <a:off x="11750854" y="6525345"/>
            <a:ext cx="4411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24942F06-CD1F-46D5-ABA6-6E76DB6D1968}" type="slidenum">
              <a:rPr lang="hu-HU" sz="14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12</a:t>
            </a:fld>
            <a:endParaRPr lang="en-US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8184ED9F-07A1-46BF-A3A5-68FF406B90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50" y="721676"/>
            <a:ext cx="7769198" cy="5688632"/>
          </a:xfrm>
          <a:prstGeom prst="rect">
            <a:avLst/>
          </a:prstGeom>
        </p:spPr>
      </p:pic>
      <p:pic>
        <p:nvPicPr>
          <p:cNvPr id="10" name="Kép 9">
            <a:extLst>
              <a:ext uri="{FF2B5EF4-FFF2-40B4-BE49-F238E27FC236}">
                <a16:creationId xmlns:a16="http://schemas.microsoft.com/office/drawing/2014/main" id="{7B1F001E-789C-4D76-9FDA-337477EA9E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39504" y="1057272"/>
            <a:ext cx="5128704" cy="5806943"/>
          </a:xfrm>
          <a:prstGeom prst="rect">
            <a:avLst/>
          </a:prstGeom>
        </p:spPr>
      </p:pic>
      <p:pic>
        <p:nvPicPr>
          <p:cNvPr id="12" name="Kép 11">
            <a:extLst>
              <a:ext uri="{FF2B5EF4-FFF2-40B4-BE49-F238E27FC236}">
                <a16:creationId xmlns:a16="http://schemas.microsoft.com/office/drawing/2014/main" id="{2B8E72FA-1D3F-48A0-9914-CC6A5824451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21569" y="1556792"/>
            <a:ext cx="4274329" cy="4903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6391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zabadkézi sokszög 2"/>
          <p:cNvSpPr/>
          <p:nvPr/>
        </p:nvSpPr>
        <p:spPr>
          <a:xfrm>
            <a:off x="1524000" y="1"/>
            <a:ext cx="9144000" cy="685799"/>
          </a:xfrm>
          <a:custGeom>
            <a:avLst>
              <a:gd name="f0" fmla="val 41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3" name="Szövegdoboz 12">
            <a:extLst>
              <a:ext uri="{FF2B5EF4-FFF2-40B4-BE49-F238E27FC236}">
                <a16:creationId xmlns:a16="http://schemas.microsoft.com/office/drawing/2014/main" id="{CC0EE2F7-DF7D-4013-BACF-06E67B726EF6}"/>
              </a:ext>
            </a:extLst>
          </p:cNvPr>
          <p:cNvSpPr txBox="1"/>
          <p:nvPr/>
        </p:nvSpPr>
        <p:spPr>
          <a:xfrm>
            <a:off x="11750854" y="6525345"/>
            <a:ext cx="4411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24942F06-CD1F-46D5-ABA6-6E76DB6D1968}" type="slidenum">
              <a:rPr lang="hu-HU" sz="14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13</a:t>
            </a:fld>
            <a:endParaRPr lang="en-US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35945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Kép 10">
            <a:extLst>
              <a:ext uri="{FF2B5EF4-FFF2-40B4-BE49-F238E27FC236}">
                <a16:creationId xmlns:a16="http://schemas.microsoft.com/office/drawing/2014/main" id="{36C8542B-2093-4B79-BAEE-BE92F491FF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352" y="689114"/>
            <a:ext cx="4942421" cy="6091991"/>
          </a:xfrm>
          <a:prstGeom prst="rect">
            <a:avLst/>
          </a:prstGeom>
        </p:spPr>
      </p:pic>
      <p:grpSp>
        <p:nvGrpSpPr>
          <p:cNvPr id="2" name="Csoportba foglalás 1"/>
          <p:cNvGrpSpPr/>
          <p:nvPr/>
        </p:nvGrpSpPr>
        <p:grpSpPr>
          <a:xfrm>
            <a:off x="0" y="130064"/>
            <a:ext cx="12072664" cy="850664"/>
            <a:chOff x="0" y="-115536"/>
            <a:chExt cx="10548664" cy="801335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-115536"/>
              <a:ext cx="10548664" cy="41109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indent="-190440" algn="ctr"/>
              <a:r>
                <a:rPr lang="hu-HU" sz="2800" b="1" cap="all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CV of László </a:t>
              </a:r>
              <a:r>
                <a:rPr lang="hu-HU" sz="2800" b="1" cap="all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Jenkovszky</a:t>
              </a:r>
              <a:r>
                <a:rPr lang="hu-HU" sz="2800" b="1" cap="all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</a:p>
          </p:txBody>
        </p:sp>
      </p:grpSp>
      <p:sp>
        <p:nvSpPr>
          <p:cNvPr id="9" name="Szövegdoboz 8"/>
          <p:cNvSpPr txBox="1"/>
          <p:nvPr/>
        </p:nvSpPr>
        <p:spPr>
          <a:xfrm>
            <a:off x="11899419" y="6400801"/>
            <a:ext cx="2925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4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2</a:t>
            </a:fld>
            <a:endParaRPr lang="en-US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7" name="Csoportba foglalás 6">
            <a:extLst>
              <a:ext uri="{FF2B5EF4-FFF2-40B4-BE49-F238E27FC236}">
                <a16:creationId xmlns:a16="http://schemas.microsoft.com/office/drawing/2014/main" id="{5543EBE0-3977-4193-ABCF-2518E59A3C7D}"/>
              </a:ext>
            </a:extLst>
          </p:cNvPr>
          <p:cNvGrpSpPr/>
          <p:nvPr/>
        </p:nvGrpSpPr>
        <p:grpSpPr>
          <a:xfrm>
            <a:off x="150509" y="5757229"/>
            <a:ext cx="10465064" cy="1305827"/>
            <a:chOff x="0" y="-544304"/>
            <a:chExt cx="9144000" cy="1230103"/>
          </a:xfrm>
        </p:grpSpPr>
        <p:sp>
          <p:nvSpPr>
            <p:cNvPr id="8" name="Szabadkézi sokszög 2">
              <a:extLst>
                <a:ext uri="{FF2B5EF4-FFF2-40B4-BE49-F238E27FC236}">
                  <a16:creationId xmlns:a16="http://schemas.microsoft.com/office/drawing/2014/main" id="{B17F42D8-E583-4B90-A9B2-B1E36E8BF79B}"/>
                </a:ext>
              </a:extLst>
            </p:cNvPr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10" name="Szabadkézi sokszög 3">
              <a:extLst>
                <a:ext uri="{FF2B5EF4-FFF2-40B4-BE49-F238E27FC236}">
                  <a16:creationId xmlns:a16="http://schemas.microsoft.com/office/drawing/2014/main" id="{1D8CF149-E516-4DC1-BB01-63173BE12BA4}"/>
                </a:ext>
              </a:extLst>
            </p:cNvPr>
            <p:cNvSpPr/>
            <p:nvPr/>
          </p:nvSpPr>
          <p:spPr>
            <a:xfrm>
              <a:off x="167190" y="-544304"/>
              <a:ext cx="4249920" cy="469805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indent="-190440"/>
              <a:r>
                <a:rPr lang="hu-HU" sz="1600" b="1" cap="all" dirty="0"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CV </a:t>
              </a:r>
              <a:r>
                <a:rPr lang="hu-HU" sz="1600" b="1" cap="all" dirty="0" err="1"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From</a:t>
              </a:r>
              <a:r>
                <a:rPr lang="hu-HU" sz="1600" b="1" cap="all" dirty="0"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a </a:t>
              </a:r>
              <a:r>
                <a:rPr lang="hu-HU" sz="1600" b="1" cap="all" dirty="0" err="1"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joint</a:t>
              </a:r>
              <a:r>
                <a:rPr lang="hu-HU" sz="1600" b="1" cap="all" dirty="0"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1600" b="1" cap="all" dirty="0" err="1"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grant</a:t>
              </a:r>
              <a:r>
                <a:rPr lang="hu-HU" sz="1600" b="1" cap="all" dirty="0"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1600" b="1" cap="all" dirty="0" err="1"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proposal</a:t>
              </a:r>
              <a:r>
                <a:rPr lang="hu-HU" sz="1600" b="1" cap="all" dirty="0"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, </a:t>
              </a:r>
            </a:p>
            <a:p>
              <a:pPr marL="190440" indent="-190440"/>
              <a:r>
                <a:rPr lang="hu-HU" sz="1600" b="1" cap="all" dirty="0"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08/2024, MATE, GYÖNGYÖS, HUNGARY  </a:t>
              </a:r>
            </a:p>
          </p:txBody>
        </p:sp>
      </p:grpSp>
      <p:sp>
        <p:nvSpPr>
          <p:cNvPr id="12" name="Szabadkézi sokszög 3">
            <a:extLst>
              <a:ext uri="{FF2B5EF4-FFF2-40B4-BE49-F238E27FC236}">
                <a16:creationId xmlns:a16="http://schemas.microsoft.com/office/drawing/2014/main" id="{A00B96F5-D60A-4054-AB4A-ABFEC5A7F9DE}"/>
              </a:ext>
            </a:extLst>
          </p:cNvPr>
          <p:cNvSpPr/>
          <p:nvPr/>
        </p:nvSpPr>
        <p:spPr>
          <a:xfrm>
            <a:off x="0" y="764704"/>
            <a:ext cx="11784632" cy="62337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ctr" anchorCtr="0" compatLnSpc="0">
            <a:spAutoFit/>
          </a:bodyPr>
          <a:lstStyle/>
          <a:p>
            <a:pPr marL="190440" indent="-190440" algn="r"/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 * May 2, 1942</a:t>
            </a:r>
          </a:p>
          <a:p>
            <a:pPr marL="190440" indent="-190440" algn="r"/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In Ungvár, </a:t>
            </a:r>
            <a:r>
              <a:rPr lang="hu-HU" sz="2000" b="1" cap="all" dirty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Hungary</a:t>
            </a:r>
          </a:p>
        </p:txBody>
      </p:sp>
      <p:sp>
        <p:nvSpPr>
          <p:cNvPr id="13" name="Szabadkézi sokszög 3">
            <a:extLst>
              <a:ext uri="{FF2B5EF4-FFF2-40B4-BE49-F238E27FC236}">
                <a16:creationId xmlns:a16="http://schemas.microsoft.com/office/drawing/2014/main" id="{37C761DE-6A7D-4F96-9D5D-5154741B1FFB}"/>
              </a:ext>
            </a:extLst>
          </p:cNvPr>
          <p:cNvSpPr/>
          <p:nvPr/>
        </p:nvSpPr>
        <p:spPr>
          <a:xfrm>
            <a:off x="0" y="1509480"/>
            <a:ext cx="11784632" cy="62337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ctr" anchorCtr="0" compatLnSpc="0">
            <a:spAutoFit/>
          </a:bodyPr>
          <a:lstStyle/>
          <a:p>
            <a:pPr marL="190440" indent="-190440" algn="r"/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 </a:t>
            </a:r>
            <a:r>
              <a:rPr lang="hu-HU" sz="2000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Primary</a:t>
            </a:r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sz="2000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school</a:t>
            </a:r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(1948-56):</a:t>
            </a:r>
          </a:p>
          <a:p>
            <a:pPr marL="190440" indent="-190440" algn="r"/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In </a:t>
            </a:r>
            <a:r>
              <a:rPr lang="hu-HU" sz="2000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Perecseny</a:t>
            </a:r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, </a:t>
            </a:r>
            <a:r>
              <a:rPr lang="hu-HU" sz="2000" b="1" cap="all" dirty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USSR</a:t>
            </a:r>
          </a:p>
        </p:txBody>
      </p:sp>
      <p:sp>
        <p:nvSpPr>
          <p:cNvPr id="14" name="Szabadkézi sokszög 3">
            <a:extLst>
              <a:ext uri="{FF2B5EF4-FFF2-40B4-BE49-F238E27FC236}">
                <a16:creationId xmlns:a16="http://schemas.microsoft.com/office/drawing/2014/main" id="{43C20C20-4F19-4BED-8C61-862C7B8C09A1}"/>
              </a:ext>
            </a:extLst>
          </p:cNvPr>
          <p:cNvSpPr/>
          <p:nvPr/>
        </p:nvSpPr>
        <p:spPr>
          <a:xfrm>
            <a:off x="119336" y="2276872"/>
            <a:ext cx="11665296" cy="62337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ctr" anchorCtr="0" compatLnSpc="0">
            <a:spAutoFit/>
          </a:bodyPr>
          <a:lstStyle/>
          <a:p>
            <a:pPr marL="190440" indent="-190440" algn="r"/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 University (1959-64):</a:t>
            </a:r>
          </a:p>
          <a:p>
            <a:pPr marL="190440" indent="-190440" algn="r"/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In UZHGOROD, </a:t>
            </a:r>
            <a:r>
              <a:rPr lang="hu-HU" sz="2000" b="1" cap="all" dirty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USSR</a:t>
            </a:r>
          </a:p>
        </p:txBody>
      </p:sp>
      <p:sp>
        <p:nvSpPr>
          <p:cNvPr id="15" name="Szabadkézi sokszög 3">
            <a:extLst>
              <a:ext uri="{FF2B5EF4-FFF2-40B4-BE49-F238E27FC236}">
                <a16:creationId xmlns:a16="http://schemas.microsoft.com/office/drawing/2014/main" id="{7207DB2E-C11A-4E79-B6D5-C83D798AC1FB}"/>
              </a:ext>
            </a:extLst>
          </p:cNvPr>
          <p:cNvSpPr/>
          <p:nvPr/>
        </p:nvSpPr>
        <p:spPr>
          <a:xfrm>
            <a:off x="119336" y="3021648"/>
            <a:ext cx="11665296" cy="62337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ctr" anchorCtr="0" compatLnSpc="0">
            <a:spAutoFit/>
          </a:bodyPr>
          <a:lstStyle/>
          <a:p>
            <a:pPr marL="190440" indent="-190440" algn="r"/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 </a:t>
            </a:r>
            <a:r>
              <a:rPr lang="hu-HU" sz="2000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P</a:t>
            </a:r>
            <a:r>
              <a:rPr lang="hu-HU" sz="2000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h</a:t>
            </a:r>
            <a:r>
              <a:rPr lang="hu-HU" sz="2000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.D</a:t>
            </a:r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(</a:t>
            </a:r>
            <a:r>
              <a:rPr lang="hu-HU" sz="2000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cand</a:t>
            </a:r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. </a:t>
            </a:r>
            <a:r>
              <a:rPr lang="hu-HU" sz="2000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Sci</a:t>
            </a:r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, 1964-67):</a:t>
            </a:r>
          </a:p>
          <a:p>
            <a:pPr marL="190440" indent="-190440" algn="r"/>
            <a:r>
              <a:rPr lang="hu-HU" sz="2000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At</a:t>
            </a:r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JINR, DUBNA, </a:t>
            </a:r>
            <a:r>
              <a:rPr lang="hu-HU" sz="2000" b="1" cap="all" dirty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USSR</a:t>
            </a:r>
          </a:p>
        </p:txBody>
      </p:sp>
      <p:sp>
        <p:nvSpPr>
          <p:cNvPr id="16" name="Szabadkézi sokszög 3">
            <a:extLst>
              <a:ext uri="{FF2B5EF4-FFF2-40B4-BE49-F238E27FC236}">
                <a16:creationId xmlns:a16="http://schemas.microsoft.com/office/drawing/2014/main" id="{B5C70DE2-7C91-4204-99B3-F0F17CA44477}"/>
              </a:ext>
            </a:extLst>
          </p:cNvPr>
          <p:cNvSpPr/>
          <p:nvPr/>
        </p:nvSpPr>
        <p:spPr>
          <a:xfrm>
            <a:off x="144016" y="4533816"/>
            <a:ext cx="11640616" cy="62337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ctr" anchorCtr="0" compatLnSpc="0">
            <a:spAutoFit/>
          </a:bodyPr>
          <a:lstStyle/>
          <a:p>
            <a:pPr marL="190440" indent="-190440" algn="r"/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6 </a:t>
            </a:r>
            <a:r>
              <a:rPr lang="hu-HU" sz="2000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languages</a:t>
            </a:r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: </a:t>
            </a:r>
            <a:r>
              <a:rPr lang="hu-HU" sz="2000" b="1" cap="all" dirty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English,</a:t>
            </a:r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sz="2000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Hungarian</a:t>
            </a:r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,</a:t>
            </a:r>
          </a:p>
          <a:p>
            <a:pPr marL="190440" indent="-190440" algn="r"/>
            <a:r>
              <a:rPr lang="hu-HU" sz="2000" b="1" cap="all" dirty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Italian, </a:t>
            </a:r>
            <a:r>
              <a:rPr lang="hu-HU" sz="2000" b="1" cap="all" dirty="0" err="1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Russian</a:t>
            </a:r>
            <a:r>
              <a:rPr lang="hu-HU" sz="2000" b="1" cap="all" dirty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, </a:t>
            </a:r>
            <a:r>
              <a:rPr lang="hu-HU" sz="2000" b="1" cap="all" dirty="0" err="1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spanish</a:t>
            </a:r>
            <a:r>
              <a:rPr lang="hu-HU" sz="2000" b="1" cap="all" dirty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, </a:t>
            </a:r>
            <a:r>
              <a:rPr lang="hu-HU" sz="2000" b="1" cap="all" dirty="0" err="1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Ukrainian</a:t>
            </a:r>
            <a:endParaRPr lang="hu-HU" sz="2000" b="1" cap="all" dirty="0">
              <a:solidFill>
                <a:schemeClr val="bg1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ea typeface="Arial Unicode MS" pitchFamily="2"/>
              <a:cs typeface="Tahoma" pitchFamily="2"/>
            </a:endParaRPr>
          </a:p>
        </p:txBody>
      </p:sp>
      <p:sp>
        <p:nvSpPr>
          <p:cNvPr id="17" name="Szabadkézi sokszög 3">
            <a:extLst>
              <a:ext uri="{FF2B5EF4-FFF2-40B4-BE49-F238E27FC236}">
                <a16:creationId xmlns:a16="http://schemas.microsoft.com/office/drawing/2014/main" id="{92D40CCA-DA6D-4291-BEBE-EDF9D7570620}"/>
              </a:ext>
            </a:extLst>
          </p:cNvPr>
          <p:cNvSpPr/>
          <p:nvPr/>
        </p:nvSpPr>
        <p:spPr>
          <a:xfrm>
            <a:off x="72008" y="5301208"/>
            <a:ext cx="11712624" cy="62337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ctr" anchorCtr="0" compatLnSpc="0">
            <a:spAutoFit/>
          </a:bodyPr>
          <a:lstStyle/>
          <a:p>
            <a:pPr marL="190440" indent="-190440" algn="r"/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 </a:t>
            </a:r>
            <a:r>
              <a:rPr lang="hu-HU" sz="2000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retired</a:t>
            </a:r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(2013) </a:t>
            </a:r>
            <a:r>
              <a:rPr lang="hu-HU" sz="2000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as</a:t>
            </a:r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sz="2000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leading</a:t>
            </a:r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sz="2000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researcher</a:t>
            </a:r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:</a:t>
            </a:r>
          </a:p>
          <a:p>
            <a:pPr marL="190440" indent="-190440" algn="r"/>
            <a:r>
              <a:rPr lang="hu-HU" sz="2000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Bogoliubov</a:t>
            </a:r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Institute, </a:t>
            </a:r>
            <a:r>
              <a:rPr lang="hu-HU" sz="2000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Kiev</a:t>
            </a:r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, </a:t>
            </a:r>
            <a:r>
              <a:rPr lang="hu-HU" sz="2000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Ukraine</a:t>
            </a:r>
            <a:endParaRPr lang="hu-HU" sz="2000" b="1" cap="all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ea typeface="Arial Unicode MS" pitchFamily="2"/>
              <a:cs typeface="Tahoma" pitchFamily="2"/>
            </a:endParaRPr>
          </a:p>
        </p:txBody>
      </p:sp>
      <p:sp>
        <p:nvSpPr>
          <p:cNvPr id="21" name="Szövegdoboz 20">
            <a:extLst>
              <a:ext uri="{FF2B5EF4-FFF2-40B4-BE49-F238E27FC236}">
                <a16:creationId xmlns:a16="http://schemas.microsoft.com/office/drawing/2014/main" id="{77F3FBD2-6B59-4427-ABD1-3F96D32D9AEF}"/>
              </a:ext>
            </a:extLst>
          </p:cNvPr>
          <p:cNvSpPr txBox="1"/>
          <p:nvPr/>
        </p:nvSpPr>
        <p:spPr>
          <a:xfrm>
            <a:off x="5628020" y="6033482"/>
            <a:ext cx="615661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90440" marR="0" lvl="0" indent="-19044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†</a:t>
            </a:r>
            <a:r>
              <a:rPr kumimoji="0" lang="hu-HU" sz="2000" b="1" i="0" u="none" strike="noStrike" kern="1200" cap="all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 August 16, 2025</a:t>
            </a:r>
          </a:p>
          <a:p>
            <a:pPr marL="190440" marR="0" lvl="0" indent="-19044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2000" b="1" i="0" u="none" strike="noStrike" kern="1200" cap="all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In </a:t>
            </a:r>
            <a:r>
              <a:rPr lang="hu-HU" sz="2000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kiev</a:t>
            </a:r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, </a:t>
            </a:r>
            <a:r>
              <a:rPr lang="hu-HU" sz="2000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ukraine</a:t>
            </a:r>
            <a:endParaRPr kumimoji="0" lang="hu-HU" sz="2000" b="1" i="0" u="none" strike="noStrike" kern="1200" cap="all" spc="0" normalizeH="0" baseline="0" noProof="0" dirty="0">
              <a:ln>
                <a:noFill/>
              </a:ln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uLnTx/>
              <a:uFillTx/>
              <a:latin typeface="Verdana" pitchFamily="34"/>
              <a:ea typeface="Arial Unicode MS" pitchFamily="2"/>
              <a:cs typeface="Tahoma" pitchFamily="2"/>
            </a:endParaRPr>
          </a:p>
        </p:txBody>
      </p:sp>
      <p:sp>
        <p:nvSpPr>
          <p:cNvPr id="22" name="Szabadkézi sokszög 3">
            <a:extLst>
              <a:ext uri="{FF2B5EF4-FFF2-40B4-BE49-F238E27FC236}">
                <a16:creationId xmlns:a16="http://schemas.microsoft.com/office/drawing/2014/main" id="{E5D3F98D-CECF-42D1-B050-B2F08D6F47D3}"/>
              </a:ext>
            </a:extLst>
          </p:cNvPr>
          <p:cNvSpPr/>
          <p:nvPr/>
        </p:nvSpPr>
        <p:spPr>
          <a:xfrm>
            <a:off x="144016" y="3789040"/>
            <a:ext cx="11640616" cy="62337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ctr" anchorCtr="0" compatLnSpc="0">
            <a:spAutoFit/>
          </a:bodyPr>
          <a:lstStyle/>
          <a:p>
            <a:pPr marL="190440" indent="-190440" algn="r"/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  </a:t>
            </a:r>
            <a:r>
              <a:rPr lang="hu-HU" sz="2000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leading</a:t>
            </a:r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sz="2000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Researcher</a:t>
            </a:r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</a:p>
          <a:p>
            <a:pPr marL="190440" indent="-190440" algn="r"/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1967-2013 In BITP, </a:t>
            </a:r>
            <a:r>
              <a:rPr lang="hu-HU" sz="2000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kiev</a:t>
            </a:r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, </a:t>
            </a:r>
            <a:r>
              <a:rPr lang="hu-HU" sz="2000" b="1" cap="all" dirty="0" err="1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ukraine</a:t>
            </a:r>
            <a:endParaRPr lang="hu-HU" sz="2000" b="1" cap="all" dirty="0">
              <a:solidFill>
                <a:schemeClr val="bg1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64734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  <p:bldP spid="21" grpId="0"/>
      <p:bldP spid="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130064"/>
            <a:ext cx="12072664" cy="850664"/>
            <a:chOff x="0" y="-115536"/>
            <a:chExt cx="10548664" cy="801335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-115536"/>
              <a:ext cx="10548664" cy="41109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indent="-190440" algn="ctr"/>
              <a:r>
                <a:rPr lang="hu-HU" sz="2800" b="1" cap="all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Scientometrics</a:t>
              </a:r>
              <a:endParaRPr lang="hu-HU" sz="28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9" name="Szövegdoboz 8"/>
          <p:cNvSpPr txBox="1"/>
          <p:nvPr/>
        </p:nvSpPr>
        <p:spPr>
          <a:xfrm>
            <a:off x="11899419" y="6400801"/>
            <a:ext cx="2925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4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3</a:t>
            </a:fld>
            <a:endParaRPr lang="en-US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" name="Kép 5">
            <a:extLst>
              <a:ext uri="{FF2B5EF4-FFF2-40B4-BE49-F238E27FC236}">
                <a16:creationId xmlns:a16="http://schemas.microsoft.com/office/drawing/2014/main" id="{33559513-EFEB-44E6-BC65-28A14C4BE7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8749" y="689114"/>
            <a:ext cx="2543251" cy="3243942"/>
          </a:xfrm>
          <a:prstGeom prst="rect">
            <a:avLst/>
          </a:prstGeom>
        </p:spPr>
      </p:pic>
      <p:pic>
        <p:nvPicPr>
          <p:cNvPr id="10" name="Kép 9">
            <a:extLst>
              <a:ext uri="{FF2B5EF4-FFF2-40B4-BE49-F238E27FC236}">
                <a16:creationId xmlns:a16="http://schemas.microsoft.com/office/drawing/2014/main" id="{25B45EE6-6116-4C17-957C-AFD758BDC3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355932" y="578660"/>
            <a:ext cx="10004681" cy="6182271"/>
          </a:xfrm>
          <a:prstGeom prst="rect">
            <a:avLst/>
          </a:prstGeom>
        </p:spPr>
      </p:pic>
      <p:sp>
        <p:nvSpPr>
          <p:cNvPr id="12" name="Szövegdoboz 11">
            <a:extLst>
              <a:ext uri="{FF2B5EF4-FFF2-40B4-BE49-F238E27FC236}">
                <a16:creationId xmlns:a16="http://schemas.microsoft.com/office/drawing/2014/main" id="{76D8A79E-18B5-4284-B7A7-237100EECAC2}"/>
              </a:ext>
            </a:extLst>
          </p:cNvPr>
          <p:cNvSpPr txBox="1"/>
          <p:nvPr/>
        </p:nvSpPr>
        <p:spPr>
          <a:xfrm>
            <a:off x="8688288" y="4005064"/>
            <a:ext cx="349231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90440" marR="0" lvl="0" indent="-19044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2000" b="1" cap="all" noProof="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†</a:t>
            </a:r>
            <a:r>
              <a:rPr kumimoji="0" lang="hu-HU" sz="2000" b="1" i="0" u="none" strike="noStrike" kern="1200" cap="all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 Aug. 16, 2025</a:t>
            </a:r>
          </a:p>
          <a:p>
            <a:pPr marL="190440" marR="0" lvl="0" indent="-19044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2000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kiev</a:t>
            </a:r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, </a:t>
            </a:r>
            <a:r>
              <a:rPr lang="hu-HU" sz="2000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ukraine</a:t>
            </a:r>
            <a:endParaRPr kumimoji="0" lang="hu-HU" sz="2000" b="1" i="0" u="none" strike="noStrike" kern="1200" cap="all" spc="0" normalizeH="0" baseline="0" noProof="0" dirty="0">
              <a:ln>
                <a:noFill/>
              </a:ln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uLnTx/>
              <a:uFillTx/>
              <a:latin typeface="Verdana" pitchFamily="34"/>
              <a:ea typeface="Arial Unicode MS" pitchFamily="2"/>
              <a:cs typeface="Tahoma" pitchFamily="2"/>
            </a:endParaRPr>
          </a:p>
        </p:txBody>
      </p:sp>
      <p:sp>
        <p:nvSpPr>
          <p:cNvPr id="13" name="Szövegdoboz 12">
            <a:extLst>
              <a:ext uri="{FF2B5EF4-FFF2-40B4-BE49-F238E27FC236}">
                <a16:creationId xmlns:a16="http://schemas.microsoft.com/office/drawing/2014/main" id="{4A04635C-9401-438B-A62D-CB9D30852392}"/>
              </a:ext>
            </a:extLst>
          </p:cNvPr>
          <p:cNvSpPr txBox="1"/>
          <p:nvPr/>
        </p:nvSpPr>
        <p:spPr>
          <a:xfrm>
            <a:off x="6023992" y="4789601"/>
            <a:ext cx="6156612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90440" marR="0" lvl="0" indent="-19044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2000" b="1" cap="all" noProof="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Two</a:t>
            </a:r>
            <a:r>
              <a:rPr lang="hu-HU" sz="2000" b="1" cap="all" noProof="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sz="2000" b="1" cap="all" noProof="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papers</a:t>
            </a:r>
            <a:endParaRPr lang="hu-HU" sz="2000" b="1" cap="all" noProof="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ea typeface="Arial Unicode MS" pitchFamily="2"/>
              <a:cs typeface="Tahoma" pitchFamily="2"/>
            </a:endParaRPr>
          </a:p>
          <a:p>
            <a:pPr marL="190440" marR="0" lvl="0" indent="-19044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2000" b="1" i="0" u="none" strike="noStrike" kern="1200" cap="all" spc="0" normalizeH="0" baseline="0" dirty="0" err="1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From</a:t>
            </a:r>
            <a:r>
              <a:rPr kumimoji="0" lang="hu-HU" sz="2000" b="1" i="0" u="none" strike="noStrike" kern="1200" cap="all" spc="0" normalizeH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 2025</a:t>
            </a:r>
          </a:p>
          <a:p>
            <a:pPr marL="190440" marR="0" lvl="0" indent="-19044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2000" b="1" cap="all" baseline="0" noProof="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At</a:t>
            </a:r>
            <a:r>
              <a:rPr lang="hu-HU" sz="2000" b="1" cap="all" noProof="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sz="2000" b="1" cap="all" noProof="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age</a:t>
            </a:r>
            <a:r>
              <a:rPr lang="hu-HU" sz="2000" b="1" cap="all" noProof="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of 83</a:t>
            </a:r>
            <a:endParaRPr kumimoji="0" lang="hu-HU" sz="2000" b="1" i="0" u="none" strike="noStrike" kern="1200" cap="all" spc="0" normalizeH="0" baseline="0" noProof="0" dirty="0">
              <a:ln>
                <a:noFill/>
              </a:ln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uLnTx/>
              <a:uFillTx/>
              <a:latin typeface="Verdana" pitchFamily="34"/>
              <a:ea typeface="Arial Unicode MS" pitchFamily="2"/>
              <a:cs typeface="Tahoma" pitchFamily="2"/>
            </a:endParaRPr>
          </a:p>
        </p:txBody>
      </p:sp>
      <p:sp>
        <p:nvSpPr>
          <p:cNvPr id="14" name="Szövegdoboz 13">
            <a:extLst>
              <a:ext uri="{FF2B5EF4-FFF2-40B4-BE49-F238E27FC236}">
                <a16:creationId xmlns:a16="http://schemas.microsoft.com/office/drawing/2014/main" id="{ADF31070-B4A5-4907-8D97-E8C4C4D59C2A}"/>
              </a:ext>
            </a:extLst>
          </p:cNvPr>
          <p:cNvSpPr txBox="1"/>
          <p:nvPr/>
        </p:nvSpPr>
        <p:spPr>
          <a:xfrm>
            <a:off x="6060068" y="5817458"/>
            <a:ext cx="6156612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90440" marR="0" lvl="0" indent="-19044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2000" b="1" cap="all" noProof="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Last CONF.:</a:t>
            </a:r>
          </a:p>
          <a:p>
            <a:pPr marL="190440" marR="0" lvl="0" indent="-19044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2000" b="1" i="0" u="none" strike="noStrike" kern="1200" cap="all" spc="0" normalizeH="0" baseline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BGL</a:t>
            </a:r>
            <a:r>
              <a:rPr kumimoji="0" lang="hu-HU" sz="2000" b="1" i="0" u="none" strike="noStrike" kern="1200" cap="all" spc="0" normalizeH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kumimoji="0" lang="hu-HU" sz="2000" b="1" i="0" u="none" strike="noStrike" kern="1200" cap="all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2025</a:t>
            </a:r>
          </a:p>
          <a:p>
            <a:pPr marL="190440" marR="0" lvl="0" indent="-19044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2000" b="1" i="0" u="none" strike="noStrike" kern="1200" cap="all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In </a:t>
            </a:r>
            <a:r>
              <a:rPr lang="hu-HU" sz="2000" b="1" cap="all" noProof="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MOROCCO</a:t>
            </a:r>
            <a:endParaRPr kumimoji="0" lang="hu-HU" sz="2000" b="1" i="0" u="none" strike="noStrike" kern="1200" cap="all" spc="0" normalizeH="0" baseline="0" noProof="0" dirty="0">
              <a:ln>
                <a:noFill/>
              </a:ln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uLnTx/>
              <a:uFillTx/>
              <a:latin typeface="Verdana" pitchFamily="34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693575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130064"/>
            <a:ext cx="12072664" cy="850664"/>
            <a:chOff x="0" y="-115536"/>
            <a:chExt cx="10548664" cy="801335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-115536"/>
              <a:ext cx="10548664" cy="41109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indent="-190440" algn="ctr"/>
              <a:r>
                <a:rPr lang="hu-HU" sz="2800" b="1" cap="all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HONORS AND PRIZES</a:t>
              </a:r>
            </a:p>
          </p:txBody>
        </p:sp>
      </p:grpSp>
      <p:sp>
        <p:nvSpPr>
          <p:cNvPr id="9" name="Szövegdoboz 8"/>
          <p:cNvSpPr txBox="1"/>
          <p:nvPr/>
        </p:nvSpPr>
        <p:spPr>
          <a:xfrm>
            <a:off x="11899419" y="6400801"/>
            <a:ext cx="2925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4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4</a:t>
            </a:fld>
            <a:endParaRPr lang="en-US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" name="Kép 5">
            <a:extLst>
              <a:ext uri="{FF2B5EF4-FFF2-40B4-BE49-F238E27FC236}">
                <a16:creationId xmlns:a16="http://schemas.microsoft.com/office/drawing/2014/main" id="{33559513-EFEB-44E6-BC65-28A14C4BE7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8749" y="689114"/>
            <a:ext cx="2543251" cy="3243942"/>
          </a:xfrm>
          <a:prstGeom prst="rect">
            <a:avLst/>
          </a:prstGeom>
        </p:spPr>
      </p:pic>
      <p:sp>
        <p:nvSpPr>
          <p:cNvPr id="12" name="Szövegdoboz 11">
            <a:extLst>
              <a:ext uri="{FF2B5EF4-FFF2-40B4-BE49-F238E27FC236}">
                <a16:creationId xmlns:a16="http://schemas.microsoft.com/office/drawing/2014/main" id="{76D8A79E-18B5-4284-B7A7-237100EECAC2}"/>
              </a:ext>
            </a:extLst>
          </p:cNvPr>
          <p:cNvSpPr txBox="1"/>
          <p:nvPr/>
        </p:nvSpPr>
        <p:spPr>
          <a:xfrm>
            <a:off x="2154226" y="980728"/>
            <a:ext cx="6156612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90440" lvl="0" indent="-190440" algn="r">
              <a:defRPr/>
            </a:pPr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2005: </a:t>
            </a:r>
            <a:r>
              <a:rPr lang="en-US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Joint Award by the </a:t>
            </a:r>
            <a:r>
              <a:rPr lang="en-US" sz="2000" b="1" cap="all" dirty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Ukrainian,</a:t>
            </a:r>
            <a:r>
              <a:rPr lang="en-US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en-US" sz="2000" b="1" cap="all" dirty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Belorussian</a:t>
            </a:r>
            <a:r>
              <a:rPr lang="en-US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and </a:t>
            </a:r>
            <a:r>
              <a:rPr lang="en-US" sz="2000" b="1" cap="all" dirty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Moldavian</a:t>
            </a:r>
            <a:r>
              <a:rPr lang="en-US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Academies of Sciences</a:t>
            </a:r>
            <a:r>
              <a:rPr lang="hu-HU" sz="2000" b="1" cap="all" noProof="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endParaRPr kumimoji="0" lang="hu-HU" sz="2000" b="1" i="0" u="none" strike="noStrike" kern="1200" cap="all" spc="0" normalizeH="0" baseline="0" noProof="0" dirty="0">
              <a:ln>
                <a:noFill/>
              </a:ln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uLnTx/>
              <a:uFillTx/>
              <a:latin typeface="Verdana" pitchFamily="34"/>
              <a:ea typeface="Arial Unicode MS" pitchFamily="2"/>
              <a:cs typeface="Tahoma" pitchFamily="2"/>
            </a:endParaRPr>
          </a:p>
        </p:txBody>
      </p:sp>
      <p:sp>
        <p:nvSpPr>
          <p:cNvPr id="13" name="Szövegdoboz 12">
            <a:extLst>
              <a:ext uri="{FF2B5EF4-FFF2-40B4-BE49-F238E27FC236}">
                <a16:creationId xmlns:a16="http://schemas.microsoft.com/office/drawing/2014/main" id="{4A04635C-9401-438B-A62D-CB9D30852392}"/>
              </a:ext>
            </a:extLst>
          </p:cNvPr>
          <p:cNvSpPr txBox="1"/>
          <p:nvPr/>
        </p:nvSpPr>
        <p:spPr>
          <a:xfrm>
            <a:off x="2154226" y="2073042"/>
            <a:ext cx="615661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90440" marR="0" lvl="0" indent="-19044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2008: </a:t>
            </a:r>
            <a:r>
              <a:rPr lang="hu-HU" sz="2000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External</a:t>
            </a:r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sz="2000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member</a:t>
            </a:r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,</a:t>
            </a:r>
          </a:p>
          <a:p>
            <a:pPr marL="190440" marR="0" lvl="0" indent="-19044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2000" b="1" cap="all" noProof="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Hungarian</a:t>
            </a:r>
            <a:r>
              <a:rPr lang="hu-HU" sz="2000" b="1" cap="all" noProof="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sz="2000" b="1" cap="all" noProof="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Academy</a:t>
            </a:r>
            <a:r>
              <a:rPr lang="hu-HU" sz="2000" b="1" cap="all" noProof="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of </a:t>
            </a:r>
            <a:r>
              <a:rPr lang="hu-HU" sz="2000" b="1" cap="all" noProof="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Sciences</a:t>
            </a:r>
            <a:endParaRPr lang="hu-HU" sz="2000" b="1" cap="all" noProof="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ea typeface="Arial Unicode MS" pitchFamily="2"/>
              <a:cs typeface="Tahoma" pitchFamily="2"/>
            </a:endParaRPr>
          </a:p>
        </p:txBody>
      </p:sp>
      <p:sp>
        <p:nvSpPr>
          <p:cNvPr id="14" name="Szövegdoboz 13">
            <a:extLst>
              <a:ext uri="{FF2B5EF4-FFF2-40B4-BE49-F238E27FC236}">
                <a16:creationId xmlns:a16="http://schemas.microsoft.com/office/drawing/2014/main" id="{ADF31070-B4A5-4907-8D97-E8C4C4D59C2A}"/>
              </a:ext>
            </a:extLst>
          </p:cNvPr>
          <p:cNvSpPr txBox="1"/>
          <p:nvPr/>
        </p:nvSpPr>
        <p:spPr>
          <a:xfrm>
            <a:off x="2154226" y="2996952"/>
            <a:ext cx="6156612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90440" marR="0" lvl="0" indent="-19044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2000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Member</a:t>
            </a:r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of </a:t>
            </a:r>
            <a:r>
              <a:rPr lang="hu-HU" sz="2000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presidency</a:t>
            </a:r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sz="2000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committee</a:t>
            </a:r>
            <a:endParaRPr lang="hu-HU" sz="2000" b="1" cap="all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ea typeface="Arial Unicode MS" pitchFamily="2"/>
              <a:cs typeface="Tahoma" pitchFamily="2"/>
            </a:endParaRPr>
          </a:p>
          <a:p>
            <a:pPr marL="190440" marR="0" lvl="0" indent="-19044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2000" b="1" cap="all" noProof="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Hungarian</a:t>
            </a:r>
            <a:r>
              <a:rPr lang="hu-HU" sz="2000" b="1" cap="all" noProof="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sz="2000" b="1" cap="all" noProof="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science</a:t>
            </a:r>
            <a:r>
              <a:rPr lang="hu-HU" sz="2000" b="1" cap="all" noProof="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sz="2000" b="1" cap="all" noProof="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council</a:t>
            </a:r>
            <a:r>
              <a:rPr lang="hu-HU" sz="2000" b="1" cap="all" noProof="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of </a:t>
            </a:r>
            <a:r>
              <a:rPr lang="hu-HU" sz="2000" b="1" cap="all" noProof="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subcarpathia</a:t>
            </a:r>
            <a:endParaRPr lang="hu-HU" sz="2000" b="1" cap="all" noProof="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ea typeface="Arial Unicode MS" pitchFamily="2"/>
              <a:cs typeface="Tahoma" pitchFamily="2"/>
            </a:endParaRPr>
          </a:p>
        </p:txBody>
      </p:sp>
      <p:sp>
        <p:nvSpPr>
          <p:cNvPr id="11" name="Szövegdoboz 10">
            <a:extLst>
              <a:ext uri="{FF2B5EF4-FFF2-40B4-BE49-F238E27FC236}">
                <a16:creationId xmlns:a16="http://schemas.microsoft.com/office/drawing/2014/main" id="{4864C1EE-0511-48A4-83E5-2E05A273BF95}"/>
              </a:ext>
            </a:extLst>
          </p:cNvPr>
          <p:cNvSpPr txBox="1"/>
          <p:nvPr/>
        </p:nvSpPr>
        <p:spPr>
          <a:xfrm>
            <a:off x="1271464" y="4206567"/>
            <a:ext cx="9361040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90440" marR="0" lvl="0" indent="-19044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2000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Member</a:t>
            </a:r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of  </a:t>
            </a:r>
            <a:r>
              <a:rPr lang="hu-HU" sz="2000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iAC</a:t>
            </a:r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/ PAC of </a:t>
            </a:r>
            <a:r>
              <a:rPr lang="hu-HU" sz="2000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several</a:t>
            </a:r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sz="2000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conference</a:t>
            </a:r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sz="2000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series</a:t>
            </a:r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, </a:t>
            </a:r>
            <a:r>
              <a:rPr lang="hu-HU" sz="2000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eg</a:t>
            </a:r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.</a:t>
            </a:r>
          </a:p>
          <a:p>
            <a:pPr marL="190440" marR="0" lvl="0" indent="-19044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sz="2000" b="1" cap="all" dirty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Bolyai-Gauss-</a:t>
            </a:r>
            <a:r>
              <a:rPr lang="hu-HU" sz="2000" b="1" cap="all" dirty="0" err="1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Lobachevskii</a:t>
            </a:r>
            <a:r>
              <a:rPr lang="hu-HU" sz="2000" b="1" cap="all" dirty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,</a:t>
            </a:r>
          </a:p>
          <a:p>
            <a:pPr marL="190440" lvl="0" indent="-190440" algn="ctr">
              <a:defRPr/>
            </a:pPr>
            <a:r>
              <a:rPr lang="hu-HU" sz="2000" b="1" cap="all" dirty="0" err="1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Diffraction</a:t>
            </a:r>
            <a:r>
              <a:rPr lang="hu-HU" sz="2000" b="1" cap="all" dirty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,</a:t>
            </a:r>
          </a:p>
          <a:p>
            <a:pPr marL="190440" lvl="0" indent="-190440" algn="ctr">
              <a:defRPr/>
            </a:pPr>
            <a:r>
              <a:rPr lang="hu-HU" sz="2000" b="1" cap="all" dirty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DUBNA JINR PARTICLE PHYSICS</a:t>
            </a:r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, </a:t>
            </a:r>
          </a:p>
          <a:p>
            <a:pPr marL="190440" indent="-190440" algn="ctr">
              <a:defRPr/>
            </a:pPr>
            <a:r>
              <a:rPr lang="hu-HU" sz="2000" b="1" cap="all" dirty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International </a:t>
            </a:r>
            <a:r>
              <a:rPr lang="hu-HU" sz="2000" b="1" cap="all" dirty="0" err="1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Symposium</a:t>
            </a:r>
            <a:r>
              <a:rPr lang="hu-HU" sz="2000" b="1" cap="all" dirty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sz="2000" b="1" cap="all" dirty="0" err="1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on</a:t>
            </a:r>
            <a:r>
              <a:rPr lang="hu-HU" sz="2000" b="1" cap="all" dirty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sz="2000" b="1" cap="all" dirty="0" err="1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Multiparticle</a:t>
            </a:r>
            <a:r>
              <a:rPr lang="hu-HU" sz="2000" b="1" cap="all" dirty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Dynamics,</a:t>
            </a:r>
          </a:p>
          <a:p>
            <a:pPr marL="190440" lvl="0" indent="-190440" algn="ctr">
              <a:defRPr/>
            </a:pPr>
            <a:r>
              <a:rPr lang="hu-HU" sz="2000" b="1" cap="all" dirty="0" err="1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Kruger</a:t>
            </a:r>
            <a:r>
              <a:rPr lang="hu-HU" sz="2000" b="1" cap="all" dirty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: </a:t>
            </a:r>
            <a:r>
              <a:rPr lang="hu-HU" sz="2000" b="1" cap="all" dirty="0" err="1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Discovery</a:t>
            </a:r>
            <a:r>
              <a:rPr lang="hu-HU" sz="2000" b="1" cap="all" dirty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sz="2000" b="1" cap="all" dirty="0" err="1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physics</a:t>
            </a:r>
            <a:r>
              <a:rPr lang="hu-HU" sz="2000" b="1" cap="all" dirty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sz="2000" b="1" cap="all" dirty="0" err="1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at</a:t>
            </a:r>
            <a:r>
              <a:rPr lang="hu-HU" sz="2000" b="1" cap="all" dirty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sz="2000" b="1" cap="all" dirty="0" err="1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the</a:t>
            </a:r>
            <a:r>
              <a:rPr lang="hu-HU" sz="2000" b="1" cap="all" dirty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LHC,</a:t>
            </a:r>
          </a:p>
          <a:p>
            <a:pPr marL="190440" marR="0" lvl="0" indent="-19044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2000" b="1" cap="all" dirty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NEW TRENDS in HEP, ...</a:t>
            </a:r>
          </a:p>
        </p:txBody>
      </p:sp>
    </p:spTree>
    <p:extLst>
      <p:ext uri="{BB962C8B-B14F-4D97-AF65-F5344CB8AC3E}">
        <p14:creationId xmlns:p14="http://schemas.microsoft.com/office/powerpoint/2010/main" val="1950837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1"/>
            <a:ext cx="12192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116632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indent="-190440" algn="ctr"/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Collaborators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: G. Cohen-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Tannoudji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, R.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Fiore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, A. Papa,</a:t>
              </a:r>
            </a:p>
          </p:txBody>
        </p:sp>
      </p:grpSp>
      <p:sp>
        <p:nvSpPr>
          <p:cNvPr id="16" name="Szövegdoboz 15"/>
          <p:cNvSpPr txBox="1"/>
          <p:nvPr/>
        </p:nvSpPr>
        <p:spPr>
          <a:xfrm>
            <a:off x="11712625" y="6525345"/>
            <a:ext cx="4793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24942F06-CD1F-46D5-ABA6-6E76DB6D1968}" type="slidenum">
              <a:rPr lang="hu-HU" sz="14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</a:t>
            </a:fld>
            <a:endParaRPr lang="en-US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9" name="Kép 8">
            <a:extLst>
              <a:ext uri="{FF2B5EF4-FFF2-40B4-BE49-F238E27FC236}">
                <a16:creationId xmlns:a16="http://schemas.microsoft.com/office/drawing/2014/main" id="{3C2F2261-6C22-46C9-AEE2-05E5F2B442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336" y="815649"/>
            <a:ext cx="8131245" cy="2880610"/>
          </a:xfrm>
          <a:prstGeom prst="rect">
            <a:avLst/>
          </a:prstGeom>
        </p:spPr>
      </p:pic>
      <p:pic>
        <p:nvPicPr>
          <p:cNvPr id="7" name="Kép 6">
            <a:extLst>
              <a:ext uri="{FF2B5EF4-FFF2-40B4-BE49-F238E27FC236}">
                <a16:creationId xmlns:a16="http://schemas.microsoft.com/office/drawing/2014/main" id="{9414ABB5-41F0-4D19-897F-2C730A59CC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336" y="3848745"/>
            <a:ext cx="4968552" cy="2886982"/>
          </a:xfrm>
          <a:prstGeom prst="rect">
            <a:avLst/>
          </a:prstGeom>
        </p:spPr>
      </p:pic>
      <p:sp>
        <p:nvSpPr>
          <p:cNvPr id="10" name="Szövegdoboz 9">
            <a:extLst>
              <a:ext uri="{FF2B5EF4-FFF2-40B4-BE49-F238E27FC236}">
                <a16:creationId xmlns:a16="http://schemas.microsoft.com/office/drawing/2014/main" id="{A96606B2-ED0F-4D25-BECA-F5B7B4BFD776}"/>
              </a:ext>
            </a:extLst>
          </p:cNvPr>
          <p:cNvSpPr txBox="1"/>
          <p:nvPr/>
        </p:nvSpPr>
        <p:spPr>
          <a:xfrm>
            <a:off x="119336" y="6042070"/>
            <a:ext cx="432048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90440" marR="0" lvl="0" indent="-19044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1600" b="1" cap="all" noProof="0" dirty="0"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FROM A. CHEPLAKOV’S</a:t>
            </a:r>
            <a:endParaRPr lang="hu-HU" sz="1600" b="1" cap="all" dirty="0">
              <a:effectLst>
                <a:outerShdw dist="17961" dir="2700000">
                  <a:scrgbClr r="0" g="0" b="0"/>
                </a:outerShdw>
              </a:effectLst>
              <a:latin typeface="Verdana" pitchFamily="34"/>
              <a:ea typeface="Arial Unicode MS" pitchFamily="2"/>
              <a:cs typeface="Tahoma" pitchFamily="2"/>
            </a:endParaRPr>
          </a:p>
          <a:p>
            <a:pPr marL="190440" marR="0" lvl="0" indent="-19044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1600" b="1" cap="all" noProof="0" dirty="0"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TALK </a:t>
            </a:r>
            <a:r>
              <a:rPr lang="hu-HU" sz="1600" b="1" cap="all" dirty="0"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AT NEW </a:t>
            </a:r>
            <a:r>
              <a:rPr lang="hu-HU" sz="1600" b="1" cap="all" dirty="0" err="1"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Trends</a:t>
            </a:r>
            <a:r>
              <a:rPr lang="hu-HU" sz="1600" b="1" cap="all" dirty="0"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IN HEP’25</a:t>
            </a:r>
            <a:endParaRPr kumimoji="0" lang="hu-HU" sz="1600" b="1" i="0" u="none" strike="noStrike" kern="1200" cap="all" spc="0" normalizeH="0" baseline="0" noProof="0" dirty="0">
              <a:ln>
                <a:noFill/>
              </a:ln>
              <a:effectLst>
                <a:outerShdw dist="17961" dir="2700000">
                  <a:scrgbClr r="0" g="0" b="0"/>
                </a:outerShdw>
              </a:effectLst>
              <a:uLnTx/>
              <a:uFillTx/>
              <a:latin typeface="Verdana" pitchFamily="34"/>
              <a:ea typeface="Arial Unicode MS" pitchFamily="2"/>
              <a:cs typeface="Tahoma" pitchFamily="2"/>
            </a:endParaRPr>
          </a:p>
        </p:txBody>
      </p:sp>
      <p:pic>
        <p:nvPicPr>
          <p:cNvPr id="8" name="Kép 7">
            <a:extLst>
              <a:ext uri="{FF2B5EF4-FFF2-40B4-BE49-F238E27FC236}">
                <a16:creationId xmlns:a16="http://schemas.microsoft.com/office/drawing/2014/main" id="{4274A3E3-5644-4339-ABB6-CB68A03718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29678" y="1441765"/>
            <a:ext cx="6341157" cy="4327614"/>
          </a:xfrm>
          <a:prstGeom prst="rect">
            <a:avLst/>
          </a:prstGeom>
        </p:spPr>
      </p:pic>
      <p:sp>
        <p:nvSpPr>
          <p:cNvPr id="22" name="Szövegdoboz 21">
            <a:extLst>
              <a:ext uri="{FF2B5EF4-FFF2-40B4-BE49-F238E27FC236}">
                <a16:creationId xmlns:a16="http://schemas.microsoft.com/office/drawing/2014/main" id="{28896B86-B268-4A56-8431-F3A724472422}"/>
              </a:ext>
            </a:extLst>
          </p:cNvPr>
          <p:cNvSpPr txBox="1"/>
          <p:nvPr/>
        </p:nvSpPr>
        <p:spPr>
          <a:xfrm>
            <a:off x="8444692" y="763999"/>
            <a:ext cx="374730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R. </a:t>
            </a:r>
            <a:r>
              <a:rPr lang="hu-HU" sz="3200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Schicker</a:t>
            </a:r>
            <a:r>
              <a: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, …</a:t>
            </a:r>
            <a:endParaRPr lang="hu-HU" dirty="0"/>
          </a:p>
        </p:txBody>
      </p:sp>
      <p:pic>
        <p:nvPicPr>
          <p:cNvPr id="6" name="Kép 5">
            <a:extLst>
              <a:ext uri="{FF2B5EF4-FFF2-40B4-BE49-F238E27FC236}">
                <a16:creationId xmlns:a16="http://schemas.microsoft.com/office/drawing/2014/main" id="{90762887-A9CF-4F1A-87BB-6A1F3FE1550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00056" y="2804592"/>
            <a:ext cx="5472608" cy="3919093"/>
          </a:xfrm>
          <a:prstGeom prst="rect">
            <a:avLst/>
          </a:prstGeom>
        </p:spPr>
      </p:pic>
      <p:pic>
        <p:nvPicPr>
          <p:cNvPr id="24" name="Kép 23">
            <a:extLst>
              <a:ext uri="{FF2B5EF4-FFF2-40B4-BE49-F238E27FC236}">
                <a16:creationId xmlns:a16="http://schemas.microsoft.com/office/drawing/2014/main" id="{122BC02F-BEA4-431A-9401-C1C967A35CF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55280" y="2010382"/>
            <a:ext cx="3315555" cy="4601396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73732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-31172"/>
            <a:ext cx="12192000" cy="685799"/>
            <a:chOff x="-1524000" y="0"/>
            <a:chExt cx="12192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solidFill>
                  <a:srgbClr val="FFFF00"/>
                </a:solidFill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-1524000" y="158184"/>
              <a:ext cx="12192000" cy="374077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indent="-190440" algn="ctr"/>
              <a:r>
                <a:rPr lang="hu-HU" sz="24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HADRONS (14 CONFERENCES)</a:t>
              </a:r>
            </a:p>
          </p:txBody>
        </p:sp>
      </p:grpSp>
      <p:sp>
        <p:nvSpPr>
          <p:cNvPr id="13" name="Szövegdoboz 12">
            <a:extLst>
              <a:ext uri="{FF2B5EF4-FFF2-40B4-BE49-F238E27FC236}">
                <a16:creationId xmlns:a16="http://schemas.microsoft.com/office/drawing/2014/main" id="{CC0EE2F7-DF7D-4013-BACF-06E67B726EF6}"/>
              </a:ext>
            </a:extLst>
          </p:cNvPr>
          <p:cNvSpPr txBox="1"/>
          <p:nvPr/>
        </p:nvSpPr>
        <p:spPr>
          <a:xfrm>
            <a:off x="11750854" y="6525345"/>
            <a:ext cx="4411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24942F06-CD1F-46D5-ABA6-6E76DB6D1968}" type="slidenum">
              <a:rPr lang="hu-HU" sz="14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</a:t>
            </a:fld>
            <a:endParaRPr lang="en-US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Kép 7">
            <a:extLst>
              <a:ext uri="{FF2B5EF4-FFF2-40B4-BE49-F238E27FC236}">
                <a16:creationId xmlns:a16="http://schemas.microsoft.com/office/drawing/2014/main" id="{23DFC3E5-3FAF-444E-83B7-63444FF986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176" y="1032324"/>
            <a:ext cx="8245555" cy="5646909"/>
          </a:xfrm>
          <a:prstGeom prst="rect">
            <a:avLst/>
          </a:prstGeom>
        </p:spPr>
      </p:pic>
      <p:pic>
        <p:nvPicPr>
          <p:cNvPr id="6" name="Kép 5">
            <a:extLst>
              <a:ext uri="{FF2B5EF4-FFF2-40B4-BE49-F238E27FC236}">
                <a16:creationId xmlns:a16="http://schemas.microsoft.com/office/drawing/2014/main" id="{C854460D-5DA2-4513-BC18-7A4796A3AC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63752" y="812811"/>
            <a:ext cx="8215072" cy="1447925"/>
          </a:xfrm>
          <a:prstGeom prst="rect">
            <a:avLst/>
          </a:prstGeom>
        </p:spPr>
      </p:pic>
      <p:sp>
        <p:nvSpPr>
          <p:cNvPr id="10" name="Szövegdoboz 9">
            <a:extLst>
              <a:ext uri="{FF2B5EF4-FFF2-40B4-BE49-F238E27FC236}">
                <a16:creationId xmlns:a16="http://schemas.microsoft.com/office/drawing/2014/main" id="{D0AE8ED9-5530-4A18-9752-9276DA8418D4}"/>
              </a:ext>
            </a:extLst>
          </p:cNvPr>
          <p:cNvSpPr txBox="1"/>
          <p:nvPr/>
        </p:nvSpPr>
        <p:spPr>
          <a:xfrm>
            <a:off x="6023992" y="4789601"/>
            <a:ext cx="6156612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90440" marR="0" lvl="0" indent="-19044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2000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Also</a:t>
            </a:r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IN MEMORIAM</a:t>
            </a:r>
            <a:endParaRPr lang="hu-HU" sz="2000" b="1" cap="all" noProof="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ea typeface="Arial Unicode MS" pitchFamily="2"/>
              <a:cs typeface="Tahoma" pitchFamily="2"/>
            </a:endParaRPr>
          </a:p>
          <a:p>
            <a:pPr marL="190440" marR="0" lvl="0" indent="-19044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E. MARTYNOV</a:t>
            </a:r>
            <a:endParaRPr kumimoji="0" lang="hu-HU" sz="2000" b="1" i="0" u="none" strike="noStrike" kern="1200" cap="all" spc="0" normalizeH="0" dirty="0">
              <a:ln>
                <a:noFill/>
              </a:ln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uLnTx/>
              <a:uFillTx/>
              <a:latin typeface="Verdana" pitchFamily="34"/>
              <a:ea typeface="Arial Unicode MS" pitchFamily="2"/>
              <a:cs typeface="Tahoma" pitchFamily="2"/>
            </a:endParaRPr>
          </a:p>
          <a:p>
            <a:pPr marL="190440" marR="0" lvl="0" indent="-19044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BITP, </a:t>
            </a:r>
            <a:r>
              <a:rPr lang="hu-HU" sz="2000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Kiev</a:t>
            </a:r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, †2025</a:t>
            </a:r>
            <a:endParaRPr kumimoji="0" lang="hu-HU" sz="2000" b="1" i="0" u="none" strike="noStrike" kern="1200" cap="all" spc="0" normalizeH="0" baseline="0" noProof="0" dirty="0">
              <a:ln>
                <a:noFill/>
              </a:ln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uLnTx/>
              <a:uFillTx/>
              <a:latin typeface="Verdana" pitchFamily="34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052008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-31172"/>
            <a:ext cx="12192000" cy="685799"/>
            <a:chOff x="-1524000" y="0"/>
            <a:chExt cx="12192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solidFill>
                  <a:srgbClr val="FFFF00"/>
                </a:solidFill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-1524000" y="158184"/>
              <a:ext cx="12192000" cy="374077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indent="-190440" algn="ctr"/>
              <a:r>
                <a:rPr lang="hu-HU" sz="24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BOLYAI-GAUSS-LOBACHEVSKII (13 CONFERENCES, 1997-2025)</a:t>
              </a:r>
            </a:p>
          </p:txBody>
        </p:sp>
      </p:grpSp>
      <p:sp>
        <p:nvSpPr>
          <p:cNvPr id="13" name="Szövegdoboz 12">
            <a:extLst>
              <a:ext uri="{FF2B5EF4-FFF2-40B4-BE49-F238E27FC236}">
                <a16:creationId xmlns:a16="http://schemas.microsoft.com/office/drawing/2014/main" id="{CC0EE2F7-DF7D-4013-BACF-06E67B726EF6}"/>
              </a:ext>
            </a:extLst>
          </p:cNvPr>
          <p:cNvSpPr txBox="1"/>
          <p:nvPr/>
        </p:nvSpPr>
        <p:spPr>
          <a:xfrm>
            <a:off x="11750854" y="6525345"/>
            <a:ext cx="4411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24942F06-CD1F-46D5-ABA6-6E76DB6D1968}" type="slidenum">
              <a:rPr lang="hu-HU" sz="14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</a:t>
            </a:fld>
            <a:endParaRPr lang="en-US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Szövegdoboz 9">
            <a:extLst>
              <a:ext uri="{FF2B5EF4-FFF2-40B4-BE49-F238E27FC236}">
                <a16:creationId xmlns:a16="http://schemas.microsoft.com/office/drawing/2014/main" id="{D0AE8ED9-5530-4A18-9752-9276DA8418D4}"/>
              </a:ext>
            </a:extLst>
          </p:cNvPr>
          <p:cNvSpPr txBox="1"/>
          <p:nvPr/>
        </p:nvSpPr>
        <p:spPr>
          <a:xfrm>
            <a:off x="6023992" y="4789601"/>
            <a:ext cx="615661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90440" marR="0" lvl="0" indent="-19044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2000" b="1" cap="all" noProof="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LAST CONFERENCE</a:t>
            </a:r>
          </a:p>
          <a:p>
            <a:pPr marL="190440" marR="0" lvl="0" indent="-19044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2000" b="1" cap="all" noProof="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Of László</a:t>
            </a:r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DA7F8E12-F9D9-4B2F-B5FE-A58814BEA1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352" y="686825"/>
            <a:ext cx="8280920" cy="6171175"/>
          </a:xfrm>
          <a:prstGeom prst="rect">
            <a:avLst/>
          </a:prstGeom>
        </p:spPr>
      </p:pic>
      <p:sp>
        <p:nvSpPr>
          <p:cNvPr id="11" name="Szövegdoboz 10">
            <a:extLst>
              <a:ext uri="{FF2B5EF4-FFF2-40B4-BE49-F238E27FC236}">
                <a16:creationId xmlns:a16="http://schemas.microsoft.com/office/drawing/2014/main" id="{1D222FA3-1E1B-499C-861F-0D53FF9B4EED}"/>
              </a:ext>
            </a:extLst>
          </p:cNvPr>
          <p:cNvSpPr txBox="1"/>
          <p:nvPr/>
        </p:nvSpPr>
        <p:spPr>
          <a:xfrm>
            <a:off x="6023992" y="5589240"/>
            <a:ext cx="615661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90440" marR="0" lvl="0" indent="-19044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2000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As</a:t>
            </a:r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far </a:t>
            </a:r>
          </a:p>
          <a:p>
            <a:pPr marL="190440" marR="0" lvl="0" indent="-19044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2000" b="1" cap="all" noProof="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As</a:t>
            </a:r>
            <a:r>
              <a:rPr lang="hu-HU" sz="2000" b="1" cap="all" noProof="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I </a:t>
            </a:r>
            <a:r>
              <a:rPr lang="hu-HU" sz="2000" b="1" cap="all" noProof="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know</a:t>
            </a:r>
            <a:r>
              <a:rPr lang="hu-HU" sz="2000" b="1" cap="all" noProof="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926447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-31172"/>
            <a:ext cx="12192000" cy="685799"/>
            <a:chOff x="-1524000" y="0"/>
            <a:chExt cx="12192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solidFill>
                  <a:srgbClr val="FFFF00"/>
                </a:solidFill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-1524000" y="158184"/>
              <a:ext cx="12192000" cy="374077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indent="-190440" algn="ctr"/>
              <a:r>
                <a:rPr lang="hu-HU" sz="24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NEW TRENDS IN HEP (2000-25, ~ 20 CONFERENCES)</a:t>
              </a:r>
            </a:p>
          </p:txBody>
        </p:sp>
      </p:grpSp>
      <p:sp>
        <p:nvSpPr>
          <p:cNvPr id="13" name="Szövegdoboz 12">
            <a:extLst>
              <a:ext uri="{FF2B5EF4-FFF2-40B4-BE49-F238E27FC236}">
                <a16:creationId xmlns:a16="http://schemas.microsoft.com/office/drawing/2014/main" id="{CC0EE2F7-DF7D-4013-BACF-06E67B726EF6}"/>
              </a:ext>
            </a:extLst>
          </p:cNvPr>
          <p:cNvSpPr txBox="1"/>
          <p:nvPr/>
        </p:nvSpPr>
        <p:spPr>
          <a:xfrm>
            <a:off x="11750854" y="6525345"/>
            <a:ext cx="4411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24942F06-CD1F-46D5-ABA6-6E76DB6D1968}" type="slidenum">
              <a:rPr lang="hu-HU" sz="14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8</a:t>
            </a:fld>
            <a:endParaRPr lang="en-US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Szövegdoboz 9">
            <a:extLst>
              <a:ext uri="{FF2B5EF4-FFF2-40B4-BE49-F238E27FC236}">
                <a16:creationId xmlns:a16="http://schemas.microsoft.com/office/drawing/2014/main" id="{D0AE8ED9-5530-4A18-9752-9276DA8418D4}"/>
              </a:ext>
            </a:extLst>
          </p:cNvPr>
          <p:cNvSpPr txBox="1"/>
          <p:nvPr/>
        </p:nvSpPr>
        <p:spPr>
          <a:xfrm>
            <a:off x="-19381" y="5025370"/>
            <a:ext cx="1217511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90440" marR="0" lvl="0" indent="-19044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2000" b="1" cap="all" noProof="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With</a:t>
            </a:r>
            <a:r>
              <a:rPr lang="hu-HU" sz="2000" b="1" cap="all" noProof="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R. </a:t>
            </a:r>
            <a:r>
              <a:rPr lang="hu-HU" sz="2000" b="1" cap="all" noProof="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Schicker</a:t>
            </a:r>
            <a:r>
              <a:rPr lang="hu-HU" sz="2000" b="1" cap="all" noProof="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, D. </a:t>
            </a:r>
            <a:r>
              <a:rPr lang="hu-HU" sz="2000" b="1" cap="all" noProof="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Savchenko</a:t>
            </a:r>
            <a:r>
              <a:rPr lang="hu-HU" sz="2000" b="1" cap="all" noProof="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, </a:t>
            </a:r>
            <a:r>
              <a:rPr lang="hu-HU" sz="2000" b="1" cap="all" noProof="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Ch</a:t>
            </a:r>
            <a:r>
              <a:rPr lang="hu-HU" sz="2000" b="1" cap="all" noProof="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. </a:t>
            </a:r>
            <a:r>
              <a:rPr lang="hu-HU" sz="2000" b="1" cap="all" noProof="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Royon</a:t>
            </a:r>
            <a:r>
              <a:rPr lang="hu-HU" sz="2000" b="1" cap="all" noProof="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, </a:t>
            </a:r>
            <a:r>
              <a:rPr lang="hu-HU" sz="2000" b="1" cap="all" noProof="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Sorina</a:t>
            </a:r>
            <a:r>
              <a:rPr lang="hu-HU" sz="2000" b="1" cap="all" noProof="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sz="2000" b="1" cap="all" noProof="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Popescu</a:t>
            </a:r>
            <a:r>
              <a:rPr lang="hu-HU" sz="2000" b="1" cap="all" noProof="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, F. </a:t>
            </a:r>
            <a:r>
              <a:rPr lang="hu-HU" sz="2000" b="1" cap="all" noProof="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Navarra</a:t>
            </a:r>
            <a:r>
              <a:rPr lang="hu-HU" sz="2000" b="1" cap="all" noProof="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, P.N. </a:t>
            </a:r>
            <a:r>
              <a:rPr lang="hu-HU" sz="2000" b="1" cap="all" noProof="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Bogoliubov</a:t>
            </a:r>
            <a:r>
              <a:rPr lang="hu-HU" sz="2000" b="1" cap="all" noProof="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…</a:t>
            </a:r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F092CACA-9623-484D-989B-501193B431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1744" y="692696"/>
            <a:ext cx="8377936" cy="4303936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:a16="http://schemas.microsoft.com/office/drawing/2014/main" id="{75096D4E-1B7B-4429-8B65-9D2C2F80E0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78" y="692696"/>
            <a:ext cx="5437750" cy="4320092"/>
          </a:xfrm>
          <a:prstGeom prst="rect">
            <a:avLst/>
          </a:prstGeom>
        </p:spPr>
      </p:pic>
      <p:sp>
        <p:nvSpPr>
          <p:cNvPr id="9" name="Szövegdoboz 8">
            <a:extLst>
              <a:ext uri="{FF2B5EF4-FFF2-40B4-BE49-F238E27FC236}">
                <a16:creationId xmlns:a16="http://schemas.microsoft.com/office/drawing/2014/main" id="{57B29CFB-4DAE-41B5-8034-AC858CEF7834}"/>
              </a:ext>
            </a:extLst>
          </p:cNvPr>
          <p:cNvSpPr txBox="1"/>
          <p:nvPr/>
        </p:nvSpPr>
        <p:spPr>
          <a:xfrm>
            <a:off x="1" y="5857984"/>
            <a:ext cx="1217655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90440" marR="0" lvl="0" indent="-19044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2000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Collaboration</a:t>
            </a:r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sz="2000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across</a:t>
            </a:r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sz="2000" b="1" cap="all" noProof="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Borders</a:t>
            </a:r>
            <a:r>
              <a:rPr lang="hu-HU" sz="2000" b="1" cap="all" noProof="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and </a:t>
            </a:r>
            <a:r>
              <a:rPr lang="hu-HU" sz="2000" b="1" cap="all" noProof="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generations</a:t>
            </a:r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.</a:t>
            </a:r>
            <a:endParaRPr lang="hu-HU" sz="2000" b="1" cap="all" noProof="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ea typeface="Arial Unicode MS" pitchFamily="2"/>
              <a:cs typeface="Tahoma" pitchFamily="2"/>
            </a:endParaRPr>
          </a:p>
        </p:txBody>
      </p:sp>
      <p:sp>
        <p:nvSpPr>
          <p:cNvPr id="11" name="Szövegdoboz 10">
            <a:extLst>
              <a:ext uri="{FF2B5EF4-FFF2-40B4-BE49-F238E27FC236}">
                <a16:creationId xmlns:a16="http://schemas.microsoft.com/office/drawing/2014/main" id="{FC8E2538-20AE-4CF4-9325-52ED4CA21C2C}"/>
              </a:ext>
            </a:extLst>
          </p:cNvPr>
          <p:cNvSpPr txBox="1"/>
          <p:nvPr/>
        </p:nvSpPr>
        <p:spPr>
          <a:xfrm>
            <a:off x="16884" y="6237312"/>
            <a:ext cx="1217006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90440" marR="0" lvl="0" indent="-19044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2000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Colleagues</a:t>
            </a:r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, </a:t>
            </a:r>
            <a:r>
              <a:rPr lang="hu-HU" sz="2000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collaborators</a:t>
            </a:r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sz="2000" b="1" cap="all" noProof="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And </a:t>
            </a:r>
            <a:r>
              <a:rPr lang="hu-HU" sz="2000" b="1" cap="all" noProof="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friends</a:t>
            </a:r>
            <a:r>
              <a:rPr lang="hu-HU" sz="2000" b="1" cap="all" noProof="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…</a:t>
            </a:r>
          </a:p>
        </p:txBody>
      </p:sp>
    </p:spTree>
    <p:extLst>
      <p:ext uri="{BB962C8B-B14F-4D97-AF65-F5344CB8AC3E}">
        <p14:creationId xmlns:p14="http://schemas.microsoft.com/office/powerpoint/2010/main" val="3949124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9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Csoportba foglalás 8"/>
          <p:cNvGrpSpPr/>
          <p:nvPr/>
        </p:nvGrpSpPr>
        <p:grpSpPr>
          <a:xfrm>
            <a:off x="0" y="1"/>
            <a:ext cx="12192000" cy="685799"/>
            <a:chOff x="-1524000" y="0"/>
            <a:chExt cx="12192000" cy="685799"/>
          </a:xfrm>
        </p:grpSpPr>
        <p:sp>
          <p:nvSpPr>
            <p:cNvPr id="10" name="Szabadkézi sokszög 9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11" name="Szabadkézi sokszög 10"/>
            <p:cNvSpPr/>
            <p:nvPr/>
          </p:nvSpPr>
          <p:spPr>
            <a:xfrm>
              <a:off x="-1524000" y="94617"/>
              <a:ext cx="12192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indent="-190440" algn="ctr"/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TRAINING TALENTS (SZANYI, MAGAS, BENCE, …) </a:t>
              </a:r>
            </a:p>
          </p:txBody>
        </p:sp>
      </p:grpSp>
      <p:sp>
        <p:nvSpPr>
          <p:cNvPr id="18" name="Szövegdoboz 17"/>
          <p:cNvSpPr txBox="1"/>
          <p:nvPr/>
        </p:nvSpPr>
        <p:spPr>
          <a:xfrm>
            <a:off x="11611388" y="6550224"/>
            <a:ext cx="5806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4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9</a:t>
            </a:fld>
            <a:endParaRPr lang="en-US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Kép 2">
            <a:extLst>
              <a:ext uri="{FF2B5EF4-FFF2-40B4-BE49-F238E27FC236}">
                <a16:creationId xmlns:a16="http://schemas.microsoft.com/office/drawing/2014/main" id="{F7A063EE-86C3-4FA1-84AC-5A656768FF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336" y="780417"/>
            <a:ext cx="4084674" cy="5791702"/>
          </a:xfrm>
          <a:prstGeom prst="rect">
            <a:avLst/>
          </a:prstGeom>
        </p:spPr>
      </p:pic>
      <p:pic>
        <p:nvPicPr>
          <p:cNvPr id="6" name="Kép 5">
            <a:extLst>
              <a:ext uri="{FF2B5EF4-FFF2-40B4-BE49-F238E27FC236}">
                <a16:creationId xmlns:a16="http://schemas.microsoft.com/office/drawing/2014/main" id="{0EE53DB7-3C82-4A87-BF38-F2E04D682C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28612" y="799936"/>
            <a:ext cx="3974843" cy="5791702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:a16="http://schemas.microsoft.com/office/drawing/2014/main" id="{C28C9DBA-37F3-463F-9DC4-21192CB9A27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70258" y="793344"/>
            <a:ext cx="4130398" cy="3139712"/>
          </a:xfrm>
          <a:prstGeom prst="rect">
            <a:avLst/>
          </a:prstGeom>
        </p:spPr>
      </p:pic>
      <p:pic>
        <p:nvPicPr>
          <p:cNvPr id="14" name="Kép 13">
            <a:extLst>
              <a:ext uri="{FF2B5EF4-FFF2-40B4-BE49-F238E27FC236}">
                <a16:creationId xmlns:a16="http://schemas.microsoft.com/office/drawing/2014/main" id="{6E296DA3-71D5-4C7E-BBC6-35763F3BCCD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86049" y="2332485"/>
            <a:ext cx="6832281" cy="4437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2950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Alapértelmezet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14158</TotalTime>
  <Words>461</Words>
  <Application>Microsoft Office PowerPoint</Application>
  <PresentationFormat>Szélesvásznú</PresentationFormat>
  <Paragraphs>92</Paragraphs>
  <Slides>13</Slides>
  <Notes>13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6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13</vt:i4>
      </vt:variant>
    </vt:vector>
  </HeadingPairs>
  <TitlesOfParts>
    <vt:vector size="20" baseType="lpstr">
      <vt:lpstr>Arial Rounded MT Bold</vt:lpstr>
      <vt:lpstr>Calibri</vt:lpstr>
      <vt:lpstr>StarSymbol</vt:lpstr>
      <vt:lpstr>Times New Roman</vt:lpstr>
      <vt:lpstr>Verdana</vt:lpstr>
      <vt:lpstr>Wingdings</vt:lpstr>
      <vt:lpstr>Alapértelmezett</vt:lpstr>
      <vt:lpstr>In Memoriam László Jenkovszky member of ISMD Board of Elders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 memoriam László Jenkovszky</dc:title>
  <dc:subject>STAR Regional Meeting, Warsaw, November 5, 2012</dc:subject>
  <dc:creator>Csörgő.Tamás</dc:creator>
  <cp:keywords>T. Csörgő (MATE IoT and Wigner RCP)</cp:keywords>
  <cp:lastModifiedBy>Dr. Csörgő Tamás</cp:lastModifiedBy>
  <cp:revision>619</cp:revision>
  <dcterms:modified xsi:type="dcterms:W3CDTF">2025-09-24T15:10:52Z</dcterms:modified>
  <cp:category>final results</cp:category>
</cp:coreProperties>
</file>