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89" r:id="rId2"/>
    <p:sldId id="432" r:id="rId3"/>
    <p:sldId id="266" r:id="rId4"/>
    <p:sldId id="445" r:id="rId5"/>
    <p:sldId id="437" r:id="rId6"/>
    <p:sldId id="436" r:id="rId7"/>
    <p:sldId id="438" r:id="rId8"/>
    <p:sldId id="440" r:id="rId9"/>
    <p:sldId id="439" r:id="rId10"/>
    <p:sldId id="442" r:id="rId11"/>
    <p:sldId id="434" r:id="rId12"/>
    <p:sldId id="444" r:id="rId13"/>
    <p:sldId id="446" r:id="rId14"/>
    <p:sldId id="447" r:id="rId15"/>
    <p:sldId id="448" r:id="rId16"/>
    <p:sldId id="449" r:id="rId17"/>
    <p:sldId id="450" r:id="rId18"/>
    <p:sldId id="456" r:id="rId19"/>
    <p:sldId id="455" r:id="rId20"/>
    <p:sldId id="452" r:id="rId21"/>
    <p:sldId id="453" r:id="rId22"/>
    <p:sldId id="454" r:id="rId23"/>
    <p:sldId id="458" r:id="rId24"/>
    <p:sldId id="459" r:id="rId25"/>
    <p:sldId id="463" r:id="rId26"/>
    <p:sldId id="460" r:id="rId27"/>
    <p:sldId id="461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D5EA"/>
    <a:srgbClr val="FFFFFF"/>
    <a:srgbClr val="E9EB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57" autoAdjust="0"/>
  </p:normalViewPr>
  <p:slideViewPr>
    <p:cSldViewPr snapToGrid="0">
      <p:cViewPr varScale="1">
        <p:scale>
          <a:sx n="151" d="100"/>
          <a:sy n="151" d="100"/>
        </p:scale>
        <p:origin x="630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4B2EC9-036B-491D-9370-141DC029BFE0}" type="datetimeFigureOut">
              <a:rPr lang="en-GB" smtClean="0"/>
              <a:t>23/01/2024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875CF6-1770-4E5A-A5E0-C4D13903DE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4409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8DCBD5-957C-45FF-8976-D390EE94DF47}" type="slidenum">
              <a:rPr kumimoji="0" lang="en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CH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02315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36146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2556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04981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21482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23727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8DCBD5-957C-45FF-8976-D390EE94DF47}" type="slidenum">
              <a:rPr kumimoji="0" lang="en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CH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26408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23925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11303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88207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42307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5382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83239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9446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6117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4B5076-6145-2C35-BADD-84D2F4875B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7C062E-7777-9FD5-CEF1-4D8AC2543C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26DF93-0A60-682D-2BEF-A0AA21EF29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2591E-C9AC-412C-8292-C9E10B66158F}" type="datetimeFigureOut">
              <a:rPr lang="en-GB" smtClean="0"/>
              <a:t>23/01/2024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2E1E21-BE82-5E5A-8AAD-9AA0A6894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63F05A-6E7E-15DE-808C-8FA1A07624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4131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5EB3A0-2E10-15EC-BD1C-AFD9E14B99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43A292-C3E0-9020-61DF-1A890333C2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3D2732-A734-F8EE-C791-FC23A1BD44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2591E-C9AC-412C-8292-C9E10B66158F}" type="datetimeFigureOut">
              <a:rPr lang="en-GB" smtClean="0"/>
              <a:t>23/01/2024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B8D5BE-754B-09ED-61CB-CDFEE7CEC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70C2B6-10D1-621E-9C4F-C07742C60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6303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05F70A1-3B38-8633-800D-06EAAB53D3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A92FDB-C3C0-95A3-467C-706AB4B3A8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BAB769-A365-6AB3-F4A4-0559266E24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2591E-C9AC-412C-8292-C9E10B66158F}" type="datetimeFigureOut">
              <a:rPr lang="en-GB" smtClean="0"/>
              <a:t>23/01/2024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E7A91C-49DC-01A1-3D5E-D68826B5B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1F3F5F-E660-D780-24EB-5704F76AB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54076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444446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0443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8CD9C4-10E8-708E-2122-B938ACA46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41C07A-C10C-F0EE-D6DD-B9496FE4D7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C6A51D-D001-D0DD-628A-A1E0C1991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2591E-C9AC-412C-8292-C9E10B66158F}" type="datetimeFigureOut">
              <a:rPr lang="en-GB" smtClean="0"/>
              <a:t>23/01/2024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3062DD-D70F-E598-B246-B0F4FE981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FEA966-9623-346B-3408-204342CE3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1513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7A1F06-2DAA-A473-7163-3016B872CE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1DC63C-4622-B95F-ECD9-33A43CA879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B1AB4F-431F-76C4-12FE-B70265429B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2591E-C9AC-412C-8292-C9E10B66158F}" type="datetimeFigureOut">
              <a:rPr lang="en-GB" smtClean="0"/>
              <a:t>23/01/2024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3DF6B6-CDB1-EE4C-775A-9C99346BD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057239-5E05-AF96-A736-1CC7DB7F2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6720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9848D-B6D3-85A8-DB25-1B327DE42F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86137C-B81B-A743-46E8-760D230763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29F7DE-79D1-06E3-351A-37B46F29BB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D0D136-24DF-27AE-84EA-4A907800A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2591E-C9AC-412C-8292-C9E10B66158F}" type="datetimeFigureOut">
              <a:rPr lang="en-GB" smtClean="0"/>
              <a:t>23/01/2024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1336D8-AF1A-B869-2DC9-D2CEAFA7C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F2AA86-8707-F2D6-38AC-731EDF77A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6518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B55D32-BBF5-C48A-358C-23309BD57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1D19B8-A1AD-E5DA-0DAF-C88BB6A69E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D1320D-2319-23D4-E842-E36394F85D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C50E24-CFBB-8DAB-C288-A4E8536A01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E4F62F-85A9-DD99-D758-4C44AEC0410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E6B7CA-453A-C7CA-5775-0603EDCE57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2591E-C9AC-412C-8292-C9E10B66158F}" type="datetimeFigureOut">
              <a:rPr lang="en-GB" smtClean="0"/>
              <a:t>23/01/2024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070731-4164-BD53-8275-36B468541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6435F5-2F58-B024-AC6A-26634B27A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440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7601A-D7F0-068D-DEB0-F85A9FAAA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DA2373-D786-11E0-8105-803E78C03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2591E-C9AC-412C-8292-C9E10B66158F}" type="datetimeFigureOut">
              <a:rPr lang="en-GB" smtClean="0"/>
              <a:t>23/01/2024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15E654-1CDC-7D7D-49F5-F252B621A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F7BE8E-B7FF-4D2E-38FE-321E9D3BC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8837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E8296B8-9115-F4BB-BFDE-46E5E2C72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2591E-C9AC-412C-8292-C9E10B66158F}" type="datetimeFigureOut">
              <a:rPr lang="en-GB" smtClean="0"/>
              <a:t>23/01/2024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E5258CB-5FF2-B2B2-1DC4-3EF120347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1B96E4-47D9-F0E2-6599-139D90E75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1564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3887A-F093-31DE-C6CA-8909A7B3B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FA9424-43BC-7A92-BE2C-1EF23AE095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236EB2-9074-3E3A-89CD-57FCDBF196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457EC1-18B0-8E34-2021-4AAF36A5A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2591E-C9AC-412C-8292-C9E10B66158F}" type="datetimeFigureOut">
              <a:rPr lang="en-GB" smtClean="0"/>
              <a:t>23/01/2024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553B88-5D69-F860-7125-86056D819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41FA74-EB23-7B93-495F-260550176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4231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1A0B2-FD6E-7E3C-5A58-8923122A9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83E755-381D-F95D-31F7-9C68581444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493611-284A-CD98-2AA7-A373253714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24D3B2-65C5-6942-58C5-285AD2879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2591E-C9AC-412C-8292-C9E10B66158F}" type="datetimeFigureOut">
              <a:rPr lang="en-GB" smtClean="0"/>
              <a:t>23/01/2024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93C46D-5E10-6E2C-819D-82AF2D225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A39E96-49F2-21BA-7A82-C61504B56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4854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23D1956-A3D0-D314-D0F8-133A94E95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3108BB-AA4B-FF48-1CD4-1B3BA0D41C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BC9276-053F-F46A-5B7A-930CA763AE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32591E-C9AC-412C-8292-C9E10B66158F}" type="datetimeFigureOut">
              <a:rPr lang="en-GB" smtClean="0"/>
              <a:t>23/01/2024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563AD9-10FB-BD70-A7E7-6961A2D784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C63BE3-4F2C-206A-5437-B05EC1563F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016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17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g"/><Relationship Id="rId5" Type="http://schemas.openxmlformats.org/officeDocument/2006/relationships/image" Target="../media/image30.jpg"/><Relationship Id="rId4" Type="http://schemas.openxmlformats.org/officeDocument/2006/relationships/image" Target="../media/image29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g"/><Relationship Id="rId5" Type="http://schemas.openxmlformats.org/officeDocument/2006/relationships/image" Target="../media/image34.jpg"/><Relationship Id="rId4" Type="http://schemas.openxmlformats.org/officeDocument/2006/relationships/image" Target="../media/image33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g"/><Relationship Id="rId5" Type="http://schemas.openxmlformats.org/officeDocument/2006/relationships/image" Target="../media/image38.jpg"/><Relationship Id="rId4" Type="http://schemas.openxmlformats.org/officeDocument/2006/relationships/image" Target="../media/image37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g"/><Relationship Id="rId5" Type="http://schemas.openxmlformats.org/officeDocument/2006/relationships/image" Target="../media/image42.jpg"/><Relationship Id="rId4" Type="http://schemas.openxmlformats.org/officeDocument/2006/relationships/image" Target="../media/image41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g"/><Relationship Id="rId5" Type="http://schemas.openxmlformats.org/officeDocument/2006/relationships/image" Target="../media/image46.jpg"/><Relationship Id="rId4" Type="http://schemas.openxmlformats.org/officeDocument/2006/relationships/image" Target="../media/image45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g"/><Relationship Id="rId5" Type="http://schemas.openxmlformats.org/officeDocument/2006/relationships/image" Target="../media/image50.jpg"/><Relationship Id="rId4" Type="http://schemas.openxmlformats.org/officeDocument/2006/relationships/image" Target="../media/image49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jpg"/><Relationship Id="rId5" Type="http://schemas.openxmlformats.org/officeDocument/2006/relationships/image" Target="../media/image54.jpg"/><Relationship Id="rId4" Type="http://schemas.openxmlformats.org/officeDocument/2006/relationships/image" Target="../media/image53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jpg"/><Relationship Id="rId5" Type="http://schemas.openxmlformats.org/officeDocument/2006/relationships/image" Target="../media/image58.jpg"/><Relationship Id="rId4" Type="http://schemas.openxmlformats.org/officeDocument/2006/relationships/image" Target="../media/image57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jpg"/><Relationship Id="rId5" Type="http://schemas.openxmlformats.org/officeDocument/2006/relationships/image" Target="../media/image62.jpg"/><Relationship Id="rId4" Type="http://schemas.openxmlformats.org/officeDocument/2006/relationships/image" Target="../media/image61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5.png"/><Relationship Id="rId7" Type="http://schemas.openxmlformats.org/officeDocument/2006/relationships/image" Target="../media/image6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Relationship Id="rId9" Type="http://schemas.openxmlformats.org/officeDocument/2006/relationships/image" Target="../media/image70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71.png"/><Relationship Id="rId7" Type="http://schemas.openxmlformats.org/officeDocument/2006/relationships/image" Target="../media/image7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7" Type="http://schemas.openxmlformats.org/officeDocument/2006/relationships/image" Target="../media/image7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8.png"/><Relationship Id="rId5" Type="http://schemas.openxmlformats.org/officeDocument/2006/relationships/image" Target="../media/image77.png"/><Relationship Id="rId4" Type="http://schemas.openxmlformats.org/officeDocument/2006/relationships/image" Target="../media/image72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F105D62D-0A63-3948-1252-8F5CFBF2A9E3}"/>
              </a:ext>
            </a:extLst>
          </p:cNvPr>
          <p:cNvSpPr txBox="1"/>
          <p:nvPr/>
        </p:nvSpPr>
        <p:spPr>
          <a:xfrm>
            <a:off x="234460" y="555326"/>
            <a:ext cx="1156676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400" dirty="0">
                <a:solidFill>
                  <a:prstClr val="white"/>
                </a:solidFill>
                <a:latin typeface="Calibri Light" panose="020F0302020204030204"/>
                <a:ea typeface="+mj-ea"/>
                <a:cs typeface="+mj-cs"/>
              </a:rPr>
              <a:t>S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tatus of 14T+ magnet design</a:t>
            </a:r>
            <a:endParaRPr lang="en-CH" sz="1400" dirty="0"/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A1AB81B3-B4BF-7B0C-116A-2C28A94D9B01}"/>
              </a:ext>
            </a:extLst>
          </p:cNvPr>
          <p:cNvSpPr txBox="1">
            <a:spLocks/>
          </p:cNvSpPr>
          <p:nvPr/>
        </p:nvSpPr>
        <p:spPr>
          <a:xfrm>
            <a:off x="1629769" y="4671441"/>
            <a:ext cx="8776149" cy="2817853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400" dirty="0">
                <a:solidFill>
                  <a:schemeClr val="tx1"/>
                </a:solidFill>
              </a:rPr>
              <a:t>Gloria Bellini</a:t>
            </a:r>
          </a:p>
          <a:p>
            <a:pPr>
              <a:lnSpc>
                <a:spcPct val="100000"/>
              </a:lnSpc>
            </a:pPr>
            <a:r>
              <a:rPr lang="en-US" sz="2400" dirty="0">
                <a:solidFill>
                  <a:schemeClr val="tx1"/>
                </a:solidFill>
              </a:rPr>
              <a:t>14T+ weekly meeting</a:t>
            </a:r>
          </a:p>
          <a:p>
            <a:pPr>
              <a:lnSpc>
                <a:spcPct val="100000"/>
              </a:lnSpc>
            </a:pPr>
            <a:endParaRPr lang="en-US" sz="2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r>
              <a:rPr lang="en-US" sz="1800" dirty="0">
                <a:solidFill>
                  <a:schemeClr val="tx1"/>
                </a:solidFill>
              </a:rPr>
              <a:t>23rd of January 2024</a:t>
            </a:r>
          </a:p>
          <a:p>
            <a:pPr>
              <a:lnSpc>
                <a:spcPct val="100000"/>
              </a:lnSpc>
            </a:pPr>
            <a:endParaRPr lang="en-US" sz="2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endParaRPr lang="en-US" sz="2400" u="sng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endParaRPr lang="en-US" sz="2400" u="sng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endParaRPr lang="en-US" sz="2400" dirty="0"/>
          </a:p>
          <a:p>
            <a:pPr>
              <a:lnSpc>
                <a:spcPct val="100000"/>
              </a:lnSpc>
            </a:pPr>
            <a:endParaRPr lang="en-US" sz="1600" dirty="0"/>
          </a:p>
          <a:p>
            <a:pPr>
              <a:lnSpc>
                <a:spcPct val="100000"/>
              </a:lnSpc>
            </a:pPr>
            <a:endParaRPr lang="en-US" sz="1600" dirty="0"/>
          </a:p>
          <a:p>
            <a:pPr>
              <a:lnSpc>
                <a:spcPct val="100000"/>
              </a:lnSpc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4832132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lide Number Placeholder 4">
            <a:extLst>
              <a:ext uri="{FF2B5EF4-FFF2-40B4-BE49-F238E27FC236}">
                <a16:creationId xmlns:a16="http://schemas.microsoft.com/office/drawing/2014/main" id="{95DECC07-4079-633A-739E-C02D0F72A0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CH"/>
            </a:defPPr>
            <a:lvl1pPr marL="0" algn="r" defTabSz="9144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E1A98CE-2E0C-683D-851B-843BF80AE0A0}"/>
              </a:ext>
            </a:extLst>
          </p:cNvPr>
          <p:cNvSpPr txBox="1">
            <a:spLocks/>
          </p:cNvSpPr>
          <p:nvPr/>
        </p:nvSpPr>
        <p:spPr>
          <a:xfrm>
            <a:off x="525460" y="398128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Magnetic modeling in ANSYS</a:t>
            </a:r>
            <a:endParaRPr lang="en-CH" sz="4000" dirty="0">
              <a:latin typeface="+mn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A5AD243-7E30-085B-D5A4-51BA9BABD7F0}"/>
              </a:ext>
            </a:extLst>
          </p:cNvPr>
          <p:cNvSpPr txBox="1"/>
          <p:nvPr/>
        </p:nvSpPr>
        <p:spPr>
          <a:xfrm>
            <a:off x="697401" y="1225119"/>
            <a:ext cx="2763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Correction of total current: 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BE819F9-DFA2-4BEF-EEDB-81E6B7C24A9B}"/>
              </a:ext>
            </a:extLst>
          </p:cNvPr>
          <p:cNvSpPr txBox="1"/>
          <p:nvPr/>
        </p:nvSpPr>
        <p:spPr>
          <a:xfrm>
            <a:off x="235132" y="324433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FOTO CAMPO MAGNETICO ROXIE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FAC2FCA-E64B-290F-DFF7-72028713E8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3316" y="4491874"/>
            <a:ext cx="5415030" cy="229133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3329EA4-16E9-AF07-2DD9-669DE41711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132" y="2808634"/>
            <a:ext cx="3323642" cy="222621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A0F1115-89CB-C390-4DF5-692B0C2470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1876" y="2202849"/>
            <a:ext cx="800100" cy="357187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780DD80-0980-6AC7-5BAE-99D34037C5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74234" y="980463"/>
            <a:ext cx="5435668" cy="244477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AD32938-2993-0283-A51A-04571D132DCA}"/>
              </a:ext>
            </a:extLst>
          </p:cNvPr>
          <p:cNvSpPr txBox="1"/>
          <p:nvPr/>
        </p:nvSpPr>
        <p:spPr>
          <a:xfrm>
            <a:off x="7056559" y="3570344"/>
            <a:ext cx="3154862" cy="92333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Bore field = 14.32T</a:t>
            </a:r>
          </a:p>
          <a:p>
            <a:pPr algn="ctr"/>
            <a:r>
              <a:rPr lang="en-GB" dirty="0"/>
              <a:t>Peak field = 14.70 T                                      </a:t>
            </a:r>
          </a:p>
          <a:p>
            <a:pPr algn="ctr"/>
            <a:r>
              <a:rPr lang="en-GB" dirty="0"/>
              <a:t>Current density = 318 A/mm^2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056AA74-6980-B77F-5215-BC84B5167896}"/>
              </a:ext>
            </a:extLst>
          </p:cNvPr>
          <p:cNvSpPr txBox="1"/>
          <p:nvPr/>
        </p:nvSpPr>
        <p:spPr>
          <a:xfrm>
            <a:off x="7332494" y="142248"/>
            <a:ext cx="2784748" cy="92333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 Bore field = 14.92 T                                             </a:t>
            </a:r>
          </a:p>
          <a:p>
            <a:pPr algn="ctr"/>
            <a:r>
              <a:rPr lang="en-GB" dirty="0"/>
              <a:t> Peak field = 15.31 T</a:t>
            </a:r>
          </a:p>
          <a:p>
            <a:pPr algn="ctr"/>
            <a:r>
              <a:rPr lang="en-GB" dirty="0"/>
              <a:t>Total current = 334 A/mm2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CB66AEA-1E09-8A87-686D-D4DF0BF491E7}"/>
                  </a:ext>
                </a:extLst>
              </p:cNvPr>
              <p:cNvSpPr txBox="1"/>
              <p:nvPr/>
            </p:nvSpPr>
            <p:spPr>
              <a:xfrm>
                <a:off x="4994988" y="5965090"/>
                <a:ext cx="2488163" cy="391261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dirty="0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GB" i="1" dirty="0" smtClean="0">
                              <a:latin typeface="Cambria Math" panose="02040503050406030204" pitchFamily="18" charset="0"/>
                            </a:rPr>
                            <m:t>𝑎𝑛𝑠𝑦𝑠</m:t>
                          </m:r>
                        </m:sub>
                      </m:sSub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=0.95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15757 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CB66AEA-1E09-8A87-686D-D4DF0BF491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4988" y="5965090"/>
                <a:ext cx="2488163" cy="391261"/>
              </a:xfrm>
              <a:prstGeom prst="rect">
                <a:avLst/>
              </a:prstGeom>
              <a:blipFill>
                <a:blip r:embed="rId6"/>
                <a:stretch>
                  <a:fillRect l="-244" b="-31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B73EECCC-668F-EB46-DE07-0A7D01E39F3C}"/>
              </a:ext>
            </a:extLst>
          </p:cNvPr>
          <p:cNvSpPr txBox="1"/>
          <p:nvPr/>
        </p:nvSpPr>
        <p:spPr>
          <a:xfrm>
            <a:off x="850426" y="2162303"/>
            <a:ext cx="2228951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Bore field = 14.20T</a:t>
            </a:r>
          </a:p>
          <a:p>
            <a:pPr algn="ctr"/>
            <a:r>
              <a:rPr lang="en-GB" dirty="0"/>
              <a:t>Peak field = 14.79 T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241330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C10D9EAC-4612-B333-9866-9C709278DB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9832" y="1579200"/>
            <a:ext cx="5249223" cy="523403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94F0806-A8D2-4221-CDD6-A796BA355F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872" y="1676089"/>
            <a:ext cx="5137150" cy="5137150"/>
          </a:xfrm>
          <a:prstGeom prst="rect">
            <a:avLst/>
          </a:prstGeom>
        </p:spPr>
      </p:pic>
      <p:sp>
        <p:nvSpPr>
          <p:cNvPr id="62" name="Slide Number Placeholder 4">
            <a:extLst>
              <a:ext uri="{FF2B5EF4-FFF2-40B4-BE49-F238E27FC236}">
                <a16:creationId xmlns:a16="http://schemas.microsoft.com/office/drawing/2014/main" id="{95DECC07-4079-633A-739E-C02D0F72A0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CH"/>
            </a:defPPr>
            <a:lvl1pPr marL="0" algn="r" defTabSz="9144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E1A98CE-2E0C-683D-851B-843BF80AE0A0}"/>
              </a:ext>
            </a:extLst>
          </p:cNvPr>
          <p:cNvSpPr txBox="1">
            <a:spLocks/>
          </p:cNvSpPr>
          <p:nvPr/>
        </p:nvSpPr>
        <p:spPr>
          <a:xfrm>
            <a:off x="525460" y="398128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Magnetic modeling in ANSYS</a:t>
            </a:r>
            <a:endParaRPr lang="en-CH" sz="4000" dirty="0">
              <a:latin typeface="+mn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A5AD243-7E30-085B-D5A4-51BA9BABD7F0}"/>
              </a:ext>
            </a:extLst>
          </p:cNvPr>
          <p:cNvSpPr txBox="1"/>
          <p:nvPr/>
        </p:nvSpPr>
        <p:spPr>
          <a:xfrm>
            <a:off x="697401" y="1254630"/>
            <a:ext cx="3264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Analysis of Boundary Conditions:</a:t>
            </a:r>
            <a:endParaRPr lang="en-GB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D89D2EA8-4B38-9D2F-4266-456EDE4BE7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0757" y="2802641"/>
            <a:ext cx="6015036" cy="2652712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F8C05132-3EE4-594D-AED2-09C2CF7B3B02}"/>
              </a:ext>
            </a:extLst>
          </p:cNvPr>
          <p:cNvSpPr txBox="1"/>
          <p:nvPr/>
        </p:nvSpPr>
        <p:spPr>
          <a:xfrm>
            <a:off x="10418306" y="43562"/>
            <a:ext cx="1659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>
                <a:solidFill>
                  <a:schemeClr val="accent6">
                    <a:lumMod val="75000"/>
                  </a:schemeClr>
                </a:solidFill>
              </a:rPr>
              <a:t>40mm aperture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8D25A25-FD15-1911-CDCC-C4F9217472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331" y="2833084"/>
            <a:ext cx="5730099" cy="2424653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95CABC5C-63EE-A039-6BF7-20E13E09BB7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32371" y="1579200"/>
            <a:ext cx="5147108" cy="518243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AF26224-E2C5-3FF6-2CE0-A6A075999BC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7296" y="1618823"/>
            <a:ext cx="5137150" cy="5142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568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lide Number Placeholder 4">
            <a:extLst>
              <a:ext uri="{FF2B5EF4-FFF2-40B4-BE49-F238E27FC236}">
                <a16:creationId xmlns:a16="http://schemas.microsoft.com/office/drawing/2014/main" id="{95DECC07-4079-633A-739E-C02D0F72A0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CH"/>
            </a:defPPr>
            <a:lvl1pPr marL="0" algn="r" defTabSz="9144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E1A98CE-2E0C-683D-851B-843BF80AE0A0}"/>
              </a:ext>
            </a:extLst>
          </p:cNvPr>
          <p:cNvSpPr txBox="1">
            <a:spLocks/>
          </p:cNvSpPr>
          <p:nvPr/>
        </p:nvSpPr>
        <p:spPr>
          <a:xfrm>
            <a:off x="525460" y="398128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Mechanical optimization</a:t>
            </a:r>
            <a:endParaRPr lang="en-CH" sz="4000" dirty="0">
              <a:latin typeface="+mn-lt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6C949F6-30BF-A235-6DFD-806962519E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9893772"/>
              </p:ext>
            </p:extLst>
          </p:nvPr>
        </p:nvGraphicFramePr>
        <p:xfrm>
          <a:off x="890743" y="2537905"/>
          <a:ext cx="3433363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9011">
                  <a:extLst>
                    <a:ext uri="{9D8B030D-6E8A-4147-A177-3AD203B41FA5}">
                      <a16:colId xmlns:a16="http://schemas.microsoft.com/office/drawing/2014/main" val="2336367120"/>
                    </a:ext>
                  </a:extLst>
                </a:gridCol>
                <a:gridCol w="1154352">
                  <a:extLst>
                    <a:ext uri="{9D8B030D-6E8A-4147-A177-3AD203B41FA5}">
                      <a16:colId xmlns:a16="http://schemas.microsoft.com/office/drawing/2014/main" val="3688083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Yoke bladders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50 MPa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00510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err="1"/>
                        <a:t>Hpad</a:t>
                      </a:r>
                      <a:r>
                        <a:rPr lang="en-US" b="0" dirty="0"/>
                        <a:t> bladders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50 MPa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4691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Vpad</a:t>
                      </a:r>
                      <a:r>
                        <a:rPr lang="en-US" dirty="0"/>
                        <a:t> bladder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50 MPa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4909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Key interference </a:t>
                      </a:r>
                      <a:r>
                        <a:rPr lang="en-US" dirty="0" err="1"/>
                        <a:t>hpad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0.7 mm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7549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Key interference </a:t>
                      </a:r>
                      <a:r>
                        <a:rPr lang="en-US" dirty="0" err="1"/>
                        <a:t>vpad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0.05 mm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77339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Yoke gap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 mm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5119620"/>
                  </a:ext>
                </a:extLst>
              </a:tr>
            </a:tbl>
          </a:graphicData>
        </a:graphic>
      </p:graphicFrame>
      <p:pic>
        <p:nvPicPr>
          <p:cNvPr id="6" name="Picture 5" descr="A blue and pink diagram&#10;&#10;Description automatically generated">
            <a:extLst>
              <a:ext uri="{FF2B5EF4-FFF2-40B4-BE49-F238E27FC236}">
                <a16:creationId xmlns:a16="http://schemas.microsoft.com/office/drawing/2014/main" id="{29AF2B71-AFA8-44D1-1FCE-CD572666A6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1" t="4807" r="28307" b="4671"/>
          <a:stretch/>
        </p:blipFill>
        <p:spPr>
          <a:xfrm>
            <a:off x="5685424" y="947125"/>
            <a:ext cx="5704144" cy="5647555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5CC306E4-D649-5106-ED29-52EBD1C97059}"/>
              </a:ext>
            </a:extLst>
          </p:cNvPr>
          <p:cNvSpPr/>
          <p:nvPr/>
        </p:nvSpPr>
        <p:spPr>
          <a:xfrm>
            <a:off x="8362122" y="5777947"/>
            <a:ext cx="53009" cy="623257"/>
          </a:xfrm>
          <a:prstGeom prst="ellipse">
            <a:avLst/>
          </a:prstGeom>
          <a:solidFill>
            <a:srgbClr val="FFC00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DBCC4771-8916-44C3-DD77-302107C4E41B}"/>
              </a:ext>
            </a:extLst>
          </p:cNvPr>
          <p:cNvSpPr/>
          <p:nvPr/>
        </p:nvSpPr>
        <p:spPr>
          <a:xfrm>
            <a:off x="8365218" y="4803912"/>
            <a:ext cx="53009" cy="623257"/>
          </a:xfrm>
          <a:prstGeom prst="ellipse">
            <a:avLst/>
          </a:prstGeom>
          <a:solidFill>
            <a:srgbClr val="FFC00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7B129274-8667-67AF-5AE7-3698807CDE6E}"/>
              </a:ext>
            </a:extLst>
          </p:cNvPr>
          <p:cNvSpPr/>
          <p:nvPr/>
        </p:nvSpPr>
        <p:spPr>
          <a:xfrm>
            <a:off x="5654248" y="3081280"/>
            <a:ext cx="62352" cy="953958"/>
          </a:xfrm>
          <a:prstGeom prst="ellipse">
            <a:avLst/>
          </a:prstGeom>
          <a:solidFill>
            <a:srgbClr val="FFC00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24C1A00-A7E3-36C4-99EF-48ADFDB95555}"/>
              </a:ext>
            </a:extLst>
          </p:cNvPr>
          <p:cNvSpPr/>
          <p:nvPr/>
        </p:nvSpPr>
        <p:spPr>
          <a:xfrm>
            <a:off x="5654248" y="2047610"/>
            <a:ext cx="62352" cy="953958"/>
          </a:xfrm>
          <a:prstGeom prst="ellipse">
            <a:avLst/>
          </a:prstGeom>
          <a:solidFill>
            <a:srgbClr val="FFC00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52E6C878-E845-194E-1293-830E3E1609D5}"/>
              </a:ext>
            </a:extLst>
          </p:cNvPr>
          <p:cNvSpPr/>
          <p:nvPr/>
        </p:nvSpPr>
        <p:spPr>
          <a:xfrm rot="16200000">
            <a:off x="5720509" y="4042950"/>
            <a:ext cx="62352" cy="953958"/>
          </a:xfrm>
          <a:prstGeom prst="ellipse">
            <a:avLst/>
          </a:prstGeom>
          <a:solidFill>
            <a:srgbClr val="FFC00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111BFE1-5B62-5E32-5BE6-AB063B251770}"/>
              </a:ext>
            </a:extLst>
          </p:cNvPr>
          <p:cNvSpPr txBox="1"/>
          <p:nvPr/>
        </p:nvSpPr>
        <p:spPr>
          <a:xfrm>
            <a:off x="5169675" y="4366039"/>
            <a:ext cx="571211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108 mm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101E197-4073-234A-1A9B-A582BA680760}"/>
              </a:ext>
            </a:extLst>
          </p:cNvPr>
          <p:cNvCxnSpPr>
            <a:cxnSpLocks/>
          </p:cNvCxnSpPr>
          <p:nvPr/>
        </p:nvCxnSpPr>
        <p:spPr>
          <a:xfrm>
            <a:off x="8501985" y="4820891"/>
            <a:ext cx="0" cy="606278"/>
          </a:xfrm>
          <a:prstGeom prst="straightConnector1">
            <a:avLst/>
          </a:prstGeom>
          <a:ln w="15875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A484F1B7-BF89-FB7A-F6FF-BA353358FAA8}"/>
              </a:ext>
            </a:extLst>
          </p:cNvPr>
          <p:cNvSpPr txBox="1"/>
          <p:nvPr/>
        </p:nvSpPr>
        <p:spPr>
          <a:xfrm>
            <a:off x="8605112" y="4905541"/>
            <a:ext cx="706247" cy="30777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37 mm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9F225CC-D395-D7DB-237B-87CCF47A54E5}"/>
              </a:ext>
            </a:extLst>
          </p:cNvPr>
          <p:cNvCxnSpPr>
            <a:cxnSpLocks/>
          </p:cNvCxnSpPr>
          <p:nvPr/>
        </p:nvCxnSpPr>
        <p:spPr>
          <a:xfrm>
            <a:off x="8501985" y="5774238"/>
            <a:ext cx="0" cy="626966"/>
          </a:xfrm>
          <a:prstGeom prst="straightConnector1">
            <a:avLst/>
          </a:prstGeom>
          <a:ln w="15875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620ADCD-401F-2188-B282-7C35FCED5E2D}"/>
              </a:ext>
            </a:extLst>
          </p:cNvPr>
          <p:cNvSpPr txBox="1"/>
          <p:nvPr/>
        </p:nvSpPr>
        <p:spPr>
          <a:xfrm>
            <a:off x="8605112" y="5858888"/>
            <a:ext cx="706247" cy="30777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37 mm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0816329-6296-EC6C-8B47-2FA8FD59A88C}"/>
              </a:ext>
            </a:extLst>
          </p:cNvPr>
          <p:cNvCxnSpPr>
            <a:cxnSpLocks/>
          </p:cNvCxnSpPr>
          <p:nvPr/>
        </p:nvCxnSpPr>
        <p:spPr>
          <a:xfrm>
            <a:off x="5569362" y="2057345"/>
            <a:ext cx="11031" cy="944223"/>
          </a:xfrm>
          <a:prstGeom prst="straightConnector1">
            <a:avLst/>
          </a:prstGeom>
          <a:ln w="15875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AC5D6638-6969-9AB1-7A11-E0D9F870A4A6}"/>
              </a:ext>
            </a:extLst>
          </p:cNvPr>
          <p:cNvSpPr txBox="1"/>
          <p:nvPr/>
        </p:nvSpPr>
        <p:spPr>
          <a:xfrm>
            <a:off x="4804090" y="2245156"/>
            <a:ext cx="8657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54 mm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E3D72B6-D5D1-FEE9-F6EE-CCC785AD5105}"/>
              </a:ext>
            </a:extLst>
          </p:cNvPr>
          <p:cNvCxnSpPr>
            <a:cxnSpLocks/>
          </p:cNvCxnSpPr>
          <p:nvPr/>
        </p:nvCxnSpPr>
        <p:spPr>
          <a:xfrm>
            <a:off x="5577156" y="3089055"/>
            <a:ext cx="11031" cy="944223"/>
          </a:xfrm>
          <a:prstGeom prst="straightConnector1">
            <a:avLst/>
          </a:prstGeom>
          <a:ln w="15875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F46641A1-DAF1-4A32-3F3C-9A8D7653F5A7}"/>
              </a:ext>
            </a:extLst>
          </p:cNvPr>
          <p:cNvSpPr txBox="1"/>
          <p:nvPr/>
        </p:nvSpPr>
        <p:spPr>
          <a:xfrm>
            <a:off x="4811884" y="3276866"/>
            <a:ext cx="8657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54 mm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7E99F5E-2909-ACEF-4C74-276A789B222A}"/>
              </a:ext>
            </a:extLst>
          </p:cNvPr>
          <p:cNvCxnSpPr>
            <a:cxnSpLocks/>
          </p:cNvCxnSpPr>
          <p:nvPr/>
        </p:nvCxnSpPr>
        <p:spPr>
          <a:xfrm>
            <a:off x="5756474" y="4681933"/>
            <a:ext cx="472190" cy="0"/>
          </a:xfrm>
          <a:prstGeom prst="straightConnector1">
            <a:avLst/>
          </a:prstGeom>
          <a:ln w="15875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C7595327-8BE4-9763-FA5F-13AC028396FF}"/>
              </a:ext>
            </a:extLst>
          </p:cNvPr>
          <p:cNvSpPr txBox="1"/>
          <p:nvPr/>
        </p:nvSpPr>
        <p:spPr>
          <a:xfrm>
            <a:off x="5756474" y="4792325"/>
            <a:ext cx="706247" cy="30777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27 mm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D8189C6-7A03-5E6D-7FDF-455FF6209B5B}"/>
              </a:ext>
            </a:extLst>
          </p:cNvPr>
          <p:cNvSpPr txBox="1"/>
          <p:nvPr/>
        </p:nvSpPr>
        <p:spPr>
          <a:xfrm>
            <a:off x="10418306" y="43562"/>
            <a:ext cx="1659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>
                <a:solidFill>
                  <a:schemeClr val="accent6">
                    <a:lumMod val="75000"/>
                  </a:schemeClr>
                </a:solidFill>
              </a:rPr>
              <a:t>40mm aperture</a:t>
            </a:r>
          </a:p>
        </p:txBody>
      </p:sp>
    </p:spTree>
    <p:extLst>
      <p:ext uri="{BB962C8B-B14F-4D97-AF65-F5344CB8AC3E}">
        <p14:creationId xmlns:p14="http://schemas.microsoft.com/office/powerpoint/2010/main" val="21379340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lide Number Placeholder 4">
            <a:extLst>
              <a:ext uri="{FF2B5EF4-FFF2-40B4-BE49-F238E27FC236}">
                <a16:creationId xmlns:a16="http://schemas.microsoft.com/office/drawing/2014/main" id="{95DECC07-4079-633A-739E-C02D0F72A0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CH"/>
            </a:defPPr>
            <a:lvl1pPr marL="0" algn="r" defTabSz="9144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E1A98CE-2E0C-683D-851B-843BF80AE0A0}"/>
              </a:ext>
            </a:extLst>
          </p:cNvPr>
          <p:cNvSpPr txBox="1">
            <a:spLocks/>
          </p:cNvSpPr>
          <p:nvPr/>
        </p:nvSpPr>
        <p:spPr>
          <a:xfrm>
            <a:off x="525460" y="398128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Mechanical optimization</a:t>
            </a:r>
            <a:endParaRPr lang="en-CH" sz="4000" dirty="0">
              <a:latin typeface="+mn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01A7F8B-F469-74A0-24F3-F7A38886D905}"/>
              </a:ext>
            </a:extLst>
          </p:cNvPr>
          <p:cNvSpPr txBox="1"/>
          <p:nvPr/>
        </p:nvSpPr>
        <p:spPr>
          <a:xfrm>
            <a:off x="697402" y="1254630"/>
            <a:ext cx="302645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 a unique model:</a:t>
            </a:r>
          </a:p>
          <a:p>
            <a:pPr marL="342900" indent="-342900">
              <a:buAutoNum type="arabicPeriod"/>
            </a:pPr>
            <a:r>
              <a:rPr lang="en-GB" dirty="0"/>
              <a:t>Bladder inflation</a:t>
            </a:r>
          </a:p>
          <a:p>
            <a:pPr marL="342900" indent="-342900">
              <a:buAutoNum type="arabicPeriod"/>
            </a:pPr>
            <a:r>
              <a:rPr lang="en-GB" dirty="0"/>
              <a:t>Key inserted</a:t>
            </a:r>
          </a:p>
          <a:p>
            <a:pPr marL="342900" indent="-342900">
              <a:buAutoNum type="arabicPeriod"/>
            </a:pPr>
            <a:r>
              <a:rPr lang="en-GB" dirty="0"/>
              <a:t>Cool-down</a:t>
            </a:r>
          </a:p>
          <a:p>
            <a:pPr marL="342900" indent="-342900">
              <a:buAutoNum type="arabicPeriod"/>
            </a:pPr>
            <a:r>
              <a:rPr lang="en-GB" dirty="0"/>
              <a:t>Powering of the magnet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37B2D7F-14EF-3C40-C42A-6FE96270D7EA}"/>
              </a:ext>
            </a:extLst>
          </p:cNvPr>
          <p:cNvSpPr txBox="1"/>
          <p:nvPr/>
        </p:nvSpPr>
        <p:spPr>
          <a:xfrm>
            <a:off x="697402" y="3066826"/>
            <a:ext cx="5075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Numerical issue: problem with the definition of the </a:t>
            </a:r>
          </a:p>
          <a:p>
            <a:r>
              <a:rPr lang="en-GB" dirty="0"/>
              <a:t>bladder between vertical pad and yoke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C0F7DD3-C550-33F2-843C-61E310B277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4425" y="1082351"/>
            <a:ext cx="5391789" cy="5147388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2D83DAC-FB73-D027-07C1-4E2CDC9F14A0}"/>
              </a:ext>
            </a:extLst>
          </p:cNvPr>
          <p:cNvCxnSpPr>
            <a:cxnSpLocks/>
          </p:cNvCxnSpPr>
          <p:nvPr/>
        </p:nvCxnSpPr>
        <p:spPr>
          <a:xfrm>
            <a:off x="6263951" y="2544147"/>
            <a:ext cx="0" cy="1225420"/>
          </a:xfrm>
          <a:prstGeom prst="straightConnector1">
            <a:avLst/>
          </a:prstGeom>
          <a:ln w="15875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02DD9994-F3A3-D79F-3DAD-FBBD0D0E90B1}"/>
              </a:ext>
            </a:extLst>
          </p:cNvPr>
          <p:cNvSpPr txBox="1"/>
          <p:nvPr/>
        </p:nvSpPr>
        <p:spPr>
          <a:xfrm>
            <a:off x="5498679" y="2731958"/>
            <a:ext cx="8657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108 mm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E7B8D8A-F81D-980D-90C9-4455CD073F82}"/>
              </a:ext>
            </a:extLst>
          </p:cNvPr>
          <p:cNvCxnSpPr>
            <a:cxnSpLocks/>
          </p:cNvCxnSpPr>
          <p:nvPr/>
        </p:nvCxnSpPr>
        <p:spPr>
          <a:xfrm>
            <a:off x="9431220" y="4658139"/>
            <a:ext cx="0" cy="477078"/>
          </a:xfrm>
          <a:prstGeom prst="straightConnector1">
            <a:avLst/>
          </a:prstGeom>
          <a:ln w="15875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1E6D029D-0F63-D77F-66C4-ECA3A6520006}"/>
              </a:ext>
            </a:extLst>
          </p:cNvPr>
          <p:cNvSpPr txBox="1"/>
          <p:nvPr/>
        </p:nvSpPr>
        <p:spPr>
          <a:xfrm>
            <a:off x="9534347" y="4742789"/>
            <a:ext cx="706247" cy="30777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37 mm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4AEB062-11CC-6616-698C-60A4C0027594}"/>
              </a:ext>
            </a:extLst>
          </p:cNvPr>
          <p:cNvCxnSpPr>
            <a:cxnSpLocks/>
          </p:cNvCxnSpPr>
          <p:nvPr/>
        </p:nvCxnSpPr>
        <p:spPr>
          <a:xfrm>
            <a:off x="9431220" y="5518720"/>
            <a:ext cx="0" cy="477078"/>
          </a:xfrm>
          <a:prstGeom prst="straightConnector1">
            <a:avLst/>
          </a:prstGeom>
          <a:ln w="15875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168B2A0-6B5C-073E-C1AD-8C64BB9D3D7E}"/>
              </a:ext>
            </a:extLst>
          </p:cNvPr>
          <p:cNvSpPr txBox="1"/>
          <p:nvPr/>
        </p:nvSpPr>
        <p:spPr>
          <a:xfrm>
            <a:off x="9534347" y="5603370"/>
            <a:ext cx="706247" cy="30777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37 mm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6C8ADE5-1995-B635-8EAA-1875AC2D60A1}"/>
              </a:ext>
            </a:extLst>
          </p:cNvPr>
          <p:cNvCxnSpPr>
            <a:cxnSpLocks/>
          </p:cNvCxnSpPr>
          <p:nvPr/>
        </p:nvCxnSpPr>
        <p:spPr>
          <a:xfrm>
            <a:off x="6674768" y="4650024"/>
            <a:ext cx="726571" cy="8115"/>
          </a:xfrm>
          <a:prstGeom prst="straightConnector1">
            <a:avLst/>
          </a:prstGeom>
          <a:ln w="15875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C746257A-A2BA-61CF-E7D3-A6A1A480BA8E}"/>
              </a:ext>
            </a:extLst>
          </p:cNvPr>
          <p:cNvSpPr txBox="1"/>
          <p:nvPr/>
        </p:nvSpPr>
        <p:spPr>
          <a:xfrm>
            <a:off x="6695092" y="4742789"/>
            <a:ext cx="706247" cy="307777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50 mm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E9AE2DB-3052-EA19-52B1-E44C367EEF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9350" y="4048025"/>
            <a:ext cx="3495675" cy="1438275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66A12E2B-580F-5CD1-AE3B-C713198C0BE7}"/>
              </a:ext>
            </a:extLst>
          </p:cNvPr>
          <p:cNvSpPr/>
          <p:nvPr/>
        </p:nvSpPr>
        <p:spPr>
          <a:xfrm>
            <a:off x="2517913" y="4896677"/>
            <a:ext cx="556591" cy="2385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ight Brace 25">
            <a:extLst>
              <a:ext uri="{FF2B5EF4-FFF2-40B4-BE49-F238E27FC236}">
                <a16:creationId xmlns:a16="http://schemas.microsoft.com/office/drawing/2014/main" id="{E88C4C7F-D90D-B4EB-FE54-36B3E557E989}"/>
              </a:ext>
            </a:extLst>
          </p:cNvPr>
          <p:cNvSpPr/>
          <p:nvPr/>
        </p:nvSpPr>
        <p:spPr>
          <a:xfrm>
            <a:off x="2736574" y="1596887"/>
            <a:ext cx="159026" cy="516835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20CD043-0BAA-43E7-7AAA-E2BBA226EA2F}"/>
              </a:ext>
            </a:extLst>
          </p:cNvPr>
          <p:cNvSpPr txBox="1"/>
          <p:nvPr/>
        </p:nvSpPr>
        <p:spPr>
          <a:xfrm>
            <a:off x="2839369" y="1588861"/>
            <a:ext cx="18310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1"/>
                </a:solidFill>
              </a:rPr>
              <a:t>By the definition of 2 sets of contact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B74FA41-8F3A-02B1-F7B1-BD49B0747F4D}"/>
              </a:ext>
            </a:extLst>
          </p:cNvPr>
          <p:cNvSpPr txBox="1"/>
          <p:nvPr/>
        </p:nvSpPr>
        <p:spPr>
          <a:xfrm>
            <a:off x="10418306" y="43562"/>
            <a:ext cx="1659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>
                <a:solidFill>
                  <a:schemeClr val="accent6">
                    <a:lumMod val="75000"/>
                  </a:schemeClr>
                </a:solidFill>
              </a:rPr>
              <a:t>40mm aperture</a:t>
            </a:r>
          </a:p>
        </p:txBody>
      </p:sp>
    </p:spTree>
    <p:extLst>
      <p:ext uri="{BB962C8B-B14F-4D97-AF65-F5344CB8AC3E}">
        <p14:creationId xmlns:p14="http://schemas.microsoft.com/office/powerpoint/2010/main" val="1730781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16" grpId="0" animBg="1"/>
      <p:bldP spid="18" grpId="0" animBg="1"/>
      <p:bldP spid="22" grpId="0" animBg="1"/>
      <p:bldP spid="25" grpId="0" animBg="1"/>
      <p:bldP spid="26" grpId="0" animBg="1"/>
      <p:bldP spid="2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lide Number Placeholder 4">
            <a:extLst>
              <a:ext uri="{FF2B5EF4-FFF2-40B4-BE49-F238E27FC236}">
                <a16:creationId xmlns:a16="http://schemas.microsoft.com/office/drawing/2014/main" id="{95DECC07-4079-633A-739E-C02D0F72A0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CH"/>
            </a:defPPr>
            <a:lvl1pPr marL="0" algn="r" defTabSz="9144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E1A98CE-2E0C-683D-851B-843BF80AE0A0}"/>
              </a:ext>
            </a:extLst>
          </p:cNvPr>
          <p:cNvSpPr txBox="1">
            <a:spLocks/>
          </p:cNvSpPr>
          <p:nvPr/>
        </p:nvSpPr>
        <p:spPr>
          <a:xfrm>
            <a:off x="525460" y="398128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Mechanical optimization</a:t>
            </a:r>
            <a:endParaRPr lang="en-CH" sz="4000" dirty="0">
              <a:latin typeface="+mn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A7F831D-4EB0-6541-1190-8B3FC950E863}"/>
              </a:ext>
            </a:extLst>
          </p:cNvPr>
          <p:cNvSpPr txBox="1"/>
          <p:nvPr/>
        </p:nvSpPr>
        <p:spPr>
          <a:xfrm>
            <a:off x="5276028" y="6514116"/>
            <a:ext cx="1847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Bladder insertion</a:t>
            </a:r>
          </a:p>
        </p:txBody>
      </p:sp>
      <p:pic>
        <p:nvPicPr>
          <p:cNvPr id="5" name="Picture 4" descr="A green rectangle with different colored circles&#10;&#10;Description automatically generated">
            <a:extLst>
              <a:ext uri="{FF2B5EF4-FFF2-40B4-BE49-F238E27FC236}">
                <a16:creationId xmlns:a16="http://schemas.microsoft.com/office/drawing/2014/main" id="{208D03BB-8CA5-98B3-F3E8-0C9A006E800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3" t="17236" r="3221" b="18601"/>
          <a:stretch/>
        </p:blipFill>
        <p:spPr>
          <a:xfrm>
            <a:off x="6637676" y="1060175"/>
            <a:ext cx="4856922" cy="2491410"/>
          </a:xfrm>
          <a:prstGeom prst="rect">
            <a:avLst/>
          </a:prstGeom>
        </p:spPr>
      </p:pic>
      <p:pic>
        <p:nvPicPr>
          <p:cNvPr id="7" name="Picture 6" descr="A green and yellow colored rectangular object&#10;&#10;Description automatically generated with medium confidence">
            <a:extLst>
              <a:ext uri="{FF2B5EF4-FFF2-40B4-BE49-F238E27FC236}">
                <a16:creationId xmlns:a16="http://schemas.microsoft.com/office/drawing/2014/main" id="{F9B5E8BD-AB62-F6E3-E4CF-159582507C9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0" t="17175" r="2061" b="17871"/>
          <a:stretch/>
        </p:blipFill>
        <p:spPr>
          <a:xfrm>
            <a:off x="490820" y="3979013"/>
            <a:ext cx="5036403" cy="2583894"/>
          </a:xfrm>
          <a:prstGeom prst="rect">
            <a:avLst/>
          </a:prstGeom>
        </p:spPr>
      </p:pic>
      <p:pic>
        <p:nvPicPr>
          <p:cNvPr id="9" name="Picture 8" descr="A diagram of a heat wave&#10;&#10;Description automatically generated with medium confidence">
            <a:extLst>
              <a:ext uri="{FF2B5EF4-FFF2-40B4-BE49-F238E27FC236}">
                <a16:creationId xmlns:a16="http://schemas.microsoft.com/office/drawing/2014/main" id="{2F0B06E6-FB0A-E587-39DB-BCDCE01BE40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5" t="16667" b="17265"/>
          <a:stretch/>
        </p:blipFill>
        <p:spPr>
          <a:xfrm>
            <a:off x="6621180" y="3943869"/>
            <a:ext cx="5047010" cy="258389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05FA108-6063-13B1-C14E-CB6B5D7A4DC6}"/>
              </a:ext>
            </a:extLst>
          </p:cNvPr>
          <p:cNvSpPr txBox="1"/>
          <p:nvPr/>
        </p:nvSpPr>
        <p:spPr>
          <a:xfrm>
            <a:off x="6637675" y="770926"/>
            <a:ext cx="1847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Seqv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068CEBD-5CAB-8F07-AEDB-86B1E68C07C4}"/>
              </a:ext>
            </a:extLst>
          </p:cNvPr>
          <p:cNvSpPr txBox="1"/>
          <p:nvPr/>
        </p:nvSpPr>
        <p:spPr>
          <a:xfrm>
            <a:off x="6636024" y="3759203"/>
            <a:ext cx="1847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</a:t>
            </a:r>
            <a:r>
              <a:rPr lang="en-GB" dirty="0"/>
              <a:t>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C5853D2-24F3-C060-CCA7-C5570DB6D4AA}"/>
              </a:ext>
            </a:extLst>
          </p:cNvPr>
          <p:cNvSpPr txBox="1"/>
          <p:nvPr/>
        </p:nvSpPr>
        <p:spPr>
          <a:xfrm>
            <a:off x="523810" y="3772850"/>
            <a:ext cx="1847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SX</a:t>
            </a:r>
            <a:endParaRPr lang="en-GB" dirty="0"/>
          </a:p>
        </p:txBody>
      </p:sp>
      <p:pic>
        <p:nvPicPr>
          <p:cNvPr id="14" name="Picture 13" descr="A diagram of a heat wave&#10;&#10;Description automatically generated with medium confidence">
            <a:extLst>
              <a:ext uri="{FF2B5EF4-FFF2-40B4-BE49-F238E27FC236}">
                <a16:creationId xmlns:a16="http://schemas.microsoft.com/office/drawing/2014/main" id="{EAFAC878-E5D2-7B05-4D14-44241C8E0FD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76"/>
          <a:stretch/>
        </p:blipFill>
        <p:spPr>
          <a:xfrm>
            <a:off x="1485962" y="1078834"/>
            <a:ext cx="3929822" cy="280556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9D08B75-737C-3648-1759-B90B733CF534}"/>
              </a:ext>
            </a:extLst>
          </p:cNvPr>
          <p:cNvSpPr txBox="1"/>
          <p:nvPr/>
        </p:nvSpPr>
        <p:spPr>
          <a:xfrm>
            <a:off x="8012290" y="370816"/>
            <a:ext cx="21076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1"/>
                </a:solidFill>
              </a:rPr>
              <a:t>Criteria: </a:t>
            </a:r>
            <a:r>
              <a:rPr lang="en-GB" sz="1400" dirty="0" err="1">
                <a:solidFill>
                  <a:schemeClr val="accent1"/>
                </a:solidFill>
              </a:rPr>
              <a:t>Seqv</a:t>
            </a:r>
            <a:r>
              <a:rPr lang="en-GB" sz="1400" dirty="0">
                <a:solidFill>
                  <a:schemeClr val="accent1"/>
                </a:solidFill>
              </a:rPr>
              <a:t> &lt; 110 MPa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69DA605-4DDA-E2A8-AC79-8DF6C893A504}"/>
              </a:ext>
            </a:extLst>
          </p:cNvPr>
          <p:cNvSpPr txBox="1"/>
          <p:nvPr/>
        </p:nvSpPr>
        <p:spPr>
          <a:xfrm>
            <a:off x="-20405" y="1821292"/>
            <a:ext cx="21076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1"/>
                </a:solidFill>
              </a:rPr>
              <a:t>Contact pole-coil </a:t>
            </a:r>
          </a:p>
          <a:p>
            <a:r>
              <a:rPr lang="en-GB" sz="1400" dirty="0">
                <a:solidFill>
                  <a:schemeClr val="accent1"/>
                </a:solidFill>
              </a:rPr>
              <a:t>criteria: Min 5MPa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AE801E4-402B-AF6D-188B-A698C49A9EA0}"/>
              </a:ext>
            </a:extLst>
          </p:cNvPr>
          <p:cNvSpPr txBox="1"/>
          <p:nvPr/>
        </p:nvSpPr>
        <p:spPr>
          <a:xfrm>
            <a:off x="10418306" y="43562"/>
            <a:ext cx="1659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>
                <a:solidFill>
                  <a:schemeClr val="accent6">
                    <a:lumMod val="75000"/>
                  </a:schemeClr>
                </a:solidFill>
              </a:rPr>
              <a:t>40mm aperture</a:t>
            </a:r>
          </a:p>
        </p:txBody>
      </p:sp>
    </p:spTree>
    <p:extLst>
      <p:ext uri="{BB962C8B-B14F-4D97-AF65-F5344CB8AC3E}">
        <p14:creationId xmlns:p14="http://schemas.microsoft.com/office/powerpoint/2010/main" val="1951558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lide Number Placeholder 4">
            <a:extLst>
              <a:ext uri="{FF2B5EF4-FFF2-40B4-BE49-F238E27FC236}">
                <a16:creationId xmlns:a16="http://schemas.microsoft.com/office/drawing/2014/main" id="{95DECC07-4079-633A-739E-C02D0F72A0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CH"/>
            </a:defPPr>
            <a:lvl1pPr marL="0" algn="r" defTabSz="9144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E1A98CE-2E0C-683D-851B-843BF80AE0A0}"/>
              </a:ext>
            </a:extLst>
          </p:cNvPr>
          <p:cNvSpPr txBox="1">
            <a:spLocks/>
          </p:cNvSpPr>
          <p:nvPr/>
        </p:nvSpPr>
        <p:spPr>
          <a:xfrm>
            <a:off x="525460" y="398128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Mechanical optimization</a:t>
            </a:r>
            <a:endParaRPr lang="en-CH" sz="4000" dirty="0">
              <a:latin typeface="+mn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A7F831D-4EB0-6541-1190-8B3FC950E863}"/>
              </a:ext>
            </a:extLst>
          </p:cNvPr>
          <p:cNvSpPr txBox="1"/>
          <p:nvPr/>
        </p:nvSpPr>
        <p:spPr>
          <a:xfrm>
            <a:off x="5276028" y="6514116"/>
            <a:ext cx="1847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Key inserted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08D03BB-8CA5-98B3-F3E8-0C9A006E800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4" t="13540" r="-340" b="18256"/>
          <a:stretch/>
        </p:blipFill>
        <p:spPr>
          <a:xfrm>
            <a:off x="6708775" y="1032522"/>
            <a:ext cx="4957765" cy="25809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9B5E8BD-AB62-F6E3-E4CF-159582507C9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3" t="20091" r="655" b="14834"/>
          <a:stretch/>
        </p:blipFill>
        <p:spPr>
          <a:xfrm>
            <a:off x="478710" y="4041358"/>
            <a:ext cx="5057666" cy="253510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F0B06E6-FB0A-E587-39DB-BCDCE01BE40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8" t="16661" b="16552"/>
          <a:stretch/>
        </p:blipFill>
        <p:spPr>
          <a:xfrm>
            <a:off x="6708775" y="3889625"/>
            <a:ext cx="5004515" cy="257024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05FA108-6063-13B1-C14E-CB6B5D7A4DC6}"/>
              </a:ext>
            </a:extLst>
          </p:cNvPr>
          <p:cNvSpPr txBox="1"/>
          <p:nvPr/>
        </p:nvSpPr>
        <p:spPr>
          <a:xfrm>
            <a:off x="6637675" y="770926"/>
            <a:ext cx="1847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Seqv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068CEBD-5CAB-8F07-AEDB-86B1E68C07C4}"/>
              </a:ext>
            </a:extLst>
          </p:cNvPr>
          <p:cNvSpPr txBox="1"/>
          <p:nvPr/>
        </p:nvSpPr>
        <p:spPr>
          <a:xfrm>
            <a:off x="6636024" y="3759203"/>
            <a:ext cx="1847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</a:t>
            </a:r>
            <a:r>
              <a:rPr lang="en-GB" dirty="0"/>
              <a:t>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C5853D2-24F3-C060-CCA7-C5570DB6D4AA}"/>
              </a:ext>
            </a:extLst>
          </p:cNvPr>
          <p:cNvSpPr txBox="1"/>
          <p:nvPr/>
        </p:nvSpPr>
        <p:spPr>
          <a:xfrm>
            <a:off x="523810" y="3772850"/>
            <a:ext cx="1847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SX</a:t>
            </a:r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AFAC878-E5D2-7B05-4D14-44241C8E0FD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32" b="5407"/>
          <a:stretch/>
        </p:blipFill>
        <p:spPr>
          <a:xfrm>
            <a:off x="1447317" y="1032522"/>
            <a:ext cx="3929822" cy="280556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412A35A-3D9D-AA0C-3D5B-D9BAD33FD7EB}"/>
              </a:ext>
            </a:extLst>
          </p:cNvPr>
          <p:cNvSpPr txBox="1"/>
          <p:nvPr/>
        </p:nvSpPr>
        <p:spPr>
          <a:xfrm>
            <a:off x="8012290" y="370816"/>
            <a:ext cx="21076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1"/>
                </a:solidFill>
              </a:rPr>
              <a:t>Criteria: </a:t>
            </a:r>
            <a:r>
              <a:rPr lang="en-GB" sz="1400" dirty="0" err="1">
                <a:solidFill>
                  <a:schemeClr val="accent1"/>
                </a:solidFill>
              </a:rPr>
              <a:t>Seqv</a:t>
            </a:r>
            <a:r>
              <a:rPr lang="en-GB" sz="1400" dirty="0">
                <a:solidFill>
                  <a:schemeClr val="accent1"/>
                </a:solidFill>
              </a:rPr>
              <a:t> &lt; 110 MPa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4CDC9C1-8F58-FF3A-5750-64648F5EE3FA}"/>
              </a:ext>
            </a:extLst>
          </p:cNvPr>
          <p:cNvSpPr txBox="1"/>
          <p:nvPr/>
        </p:nvSpPr>
        <p:spPr>
          <a:xfrm>
            <a:off x="-20405" y="1821292"/>
            <a:ext cx="21076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1"/>
                </a:solidFill>
              </a:rPr>
              <a:t>Contact pole-coil </a:t>
            </a:r>
          </a:p>
          <a:p>
            <a:r>
              <a:rPr lang="en-GB" sz="1400" dirty="0">
                <a:solidFill>
                  <a:schemeClr val="accent1"/>
                </a:solidFill>
              </a:rPr>
              <a:t>criteria: Min 5MPa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07DEBE3-6817-41FD-2285-71EA89C6E41E}"/>
              </a:ext>
            </a:extLst>
          </p:cNvPr>
          <p:cNvSpPr txBox="1"/>
          <p:nvPr/>
        </p:nvSpPr>
        <p:spPr>
          <a:xfrm>
            <a:off x="10418306" y="43562"/>
            <a:ext cx="1659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>
                <a:solidFill>
                  <a:schemeClr val="accent6">
                    <a:lumMod val="75000"/>
                  </a:schemeClr>
                </a:solidFill>
              </a:rPr>
              <a:t>40mm aperture</a:t>
            </a:r>
          </a:p>
        </p:txBody>
      </p:sp>
    </p:spTree>
    <p:extLst>
      <p:ext uri="{BB962C8B-B14F-4D97-AF65-F5344CB8AC3E}">
        <p14:creationId xmlns:p14="http://schemas.microsoft.com/office/powerpoint/2010/main" val="582134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lide Number Placeholder 4">
            <a:extLst>
              <a:ext uri="{FF2B5EF4-FFF2-40B4-BE49-F238E27FC236}">
                <a16:creationId xmlns:a16="http://schemas.microsoft.com/office/drawing/2014/main" id="{95DECC07-4079-633A-739E-C02D0F72A0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CH"/>
            </a:defPPr>
            <a:lvl1pPr marL="0" algn="r" defTabSz="9144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E1A98CE-2E0C-683D-851B-843BF80AE0A0}"/>
              </a:ext>
            </a:extLst>
          </p:cNvPr>
          <p:cNvSpPr txBox="1">
            <a:spLocks/>
          </p:cNvSpPr>
          <p:nvPr/>
        </p:nvSpPr>
        <p:spPr>
          <a:xfrm>
            <a:off x="525460" y="398128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Mechanical optimization</a:t>
            </a:r>
            <a:endParaRPr lang="en-CH" sz="4000" dirty="0">
              <a:latin typeface="+mn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A7F831D-4EB0-6541-1190-8B3FC950E863}"/>
              </a:ext>
            </a:extLst>
          </p:cNvPr>
          <p:cNvSpPr txBox="1"/>
          <p:nvPr/>
        </p:nvSpPr>
        <p:spPr>
          <a:xfrm>
            <a:off x="5276028" y="6514116"/>
            <a:ext cx="1847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Cool-down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08D03BB-8CA5-98B3-F3E8-0C9A006E800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" t="16818" b="18929"/>
          <a:stretch/>
        </p:blipFill>
        <p:spPr>
          <a:xfrm>
            <a:off x="6655626" y="1036559"/>
            <a:ext cx="5010914" cy="248545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9B5E8BD-AB62-F6E3-E4CF-159582507C9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4" t="17512" r="-185" b="18168"/>
          <a:stretch/>
        </p:blipFill>
        <p:spPr>
          <a:xfrm>
            <a:off x="547804" y="4029090"/>
            <a:ext cx="5085466" cy="250352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F0B06E6-FB0A-E587-39DB-BCDCE01BE40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8" t="17212" r="61" b="15928"/>
          <a:stretch/>
        </p:blipFill>
        <p:spPr>
          <a:xfrm>
            <a:off x="6636024" y="3995859"/>
            <a:ext cx="4950019" cy="253675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05FA108-6063-13B1-C14E-CB6B5D7A4DC6}"/>
              </a:ext>
            </a:extLst>
          </p:cNvPr>
          <p:cNvSpPr txBox="1"/>
          <p:nvPr/>
        </p:nvSpPr>
        <p:spPr>
          <a:xfrm>
            <a:off x="6637675" y="770926"/>
            <a:ext cx="1847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Seqv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068CEBD-5CAB-8F07-AEDB-86B1E68C07C4}"/>
              </a:ext>
            </a:extLst>
          </p:cNvPr>
          <p:cNvSpPr txBox="1"/>
          <p:nvPr/>
        </p:nvSpPr>
        <p:spPr>
          <a:xfrm>
            <a:off x="6636024" y="3759203"/>
            <a:ext cx="1847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</a:t>
            </a:r>
            <a:r>
              <a:rPr lang="en-GB" dirty="0"/>
              <a:t>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C5853D2-24F3-C060-CCA7-C5570DB6D4AA}"/>
              </a:ext>
            </a:extLst>
          </p:cNvPr>
          <p:cNvSpPr txBox="1"/>
          <p:nvPr/>
        </p:nvSpPr>
        <p:spPr>
          <a:xfrm>
            <a:off x="523810" y="3772850"/>
            <a:ext cx="1847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SX</a:t>
            </a:r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AFAC878-E5D2-7B05-4D14-44241C8E0FD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" b="4868"/>
          <a:stretch/>
        </p:blipFill>
        <p:spPr>
          <a:xfrm>
            <a:off x="1447317" y="1027513"/>
            <a:ext cx="3929822" cy="280556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DE9E5EF-AF82-98D2-923E-8EA738A3E43F}"/>
              </a:ext>
            </a:extLst>
          </p:cNvPr>
          <p:cNvSpPr txBox="1"/>
          <p:nvPr/>
        </p:nvSpPr>
        <p:spPr>
          <a:xfrm>
            <a:off x="8012290" y="370816"/>
            <a:ext cx="21076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1"/>
                </a:solidFill>
              </a:rPr>
              <a:t>Criteria: </a:t>
            </a:r>
            <a:r>
              <a:rPr lang="en-GB" sz="1400" dirty="0" err="1">
                <a:solidFill>
                  <a:schemeClr val="accent1"/>
                </a:solidFill>
              </a:rPr>
              <a:t>Seqv</a:t>
            </a:r>
            <a:r>
              <a:rPr lang="en-GB" sz="1400" dirty="0">
                <a:solidFill>
                  <a:schemeClr val="accent1"/>
                </a:solidFill>
              </a:rPr>
              <a:t> &lt; 150 MPa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637AD75-E20B-3868-7E82-B9089E4D02F6}"/>
              </a:ext>
            </a:extLst>
          </p:cNvPr>
          <p:cNvSpPr txBox="1"/>
          <p:nvPr/>
        </p:nvSpPr>
        <p:spPr>
          <a:xfrm>
            <a:off x="-20405" y="1821292"/>
            <a:ext cx="21076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1"/>
                </a:solidFill>
              </a:rPr>
              <a:t>Contact pole-coil </a:t>
            </a:r>
          </a:p>
          <a:p>
            <a:r>
              <a:rPr lang="en-GB" sz="1400" dirty="0">
                <a:solidFill>
                  <a:schemeClr val="accent1"/>
                </a:solidFill>
              </a:rPr>
              <a:t>criteria: Min 5MPa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38E294-F5AD-FCB9-29AF-C624635E3A64}"/>
              </a:ext>
            </a:extLst>
          </p:cNvPr>
          <p:cNvSpPr txBox="1"/>
          <p:nvPr/>
        </p:nvSpPr>
        <p:spPr>
          <a:xfrm>
            <a:off x="10418306" y="43562"/>
            <a:ext cx="1659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>
                <a:solidFill>
                  <a:schemeClr val="accent6">
                    <a:lumMod val="75000"/>
                  </a:schemeClr>
                </a:solidFill>
              </a:rPr>
              <a:t>40mm aperture</a:t>
            </a:r>
          </a:p>
        </p:txBody>
      </p:sp>
    </p:spTree>
    <p:extLst>
      <p:ext uri="{BB962C8B-B14F-4D97-AF65-F5344CB8AC3E}">
        <p14:creationId xmlns:p14="http://schemas.microsoft.com/office/powerpoint/2010/main" val="4098399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lide Number Placeholder 4">
            <a:extLst>
              <a:ext uri="{FF2B5EF4-FFF2-40B4-BE49-F238E27FC236}">
                <a16:creationId xmlns:a16="http://schemas.microsoft.com/office/drawing/2014/main" id="{95DECC07-4079-633A-739E-C02D0F72A0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CH"/>
            </a:defPPr>
            <a:lvl1pPr marL="0" algn="r" defTabSz="9144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E1A98CE-2E0C-683D-851B-843BF80AE0A0}"/>
              </a:ext>
            </a:extLst>
          </p:cNvPr>
          <p:cNvSpPr txBox="1">
            <a:spLocks/>
          </p:cNvSpPr>
          <p:nvPr/>
        </p:nvSpPr>
        <p:spPr>
          <a:xfrm>
            <a:off x="525460" y="398128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Mechanical optimization</a:t>
            </a:r>
            <a:endParaRPr lang="en-CH" sz="4000" dirty="0">
              <a:latin typeface="+mn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A7F831D-4EB0-6541-1190-8B3FC950E863}"/>
              </a:ext>
            </a:extLst>
          </p:cNvPr>
          <p:cNvSpPr txBox="1"/>
          <p:nvPr/>
        </p:nvSpPr>
        <p:spPr>
          <a:xfrm>
            <a:off x="5276028" y="6514116"/>
            <a:ext cx="1847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Powering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08D03BB-8CA5-98B3-F3E8-0C9A006E800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2" t="16602" b="15589"/>
          <a:stretch/>
        </p:blipFill>
        <p:spPr>
          <a:xfrm>
            <a:off x="6708775" y="1032522"/>
            <a:ext cx="4957765" cy="258899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9B5E8BD-AB62-F6E3-E4CF-159582507C9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8" t="16832" r="210" b="17986"/>
          <a:stretch/>
        </p:blipFill>
        <p:spPr>
          <a:xfrm>
            <a:off x="609599" y="3963062"/>
            <a:ext cx="5069191" cy="255105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F0B06E6-FB0A-E587-39DB-BCDCE01BE40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5" t="17089" b="15556"/>
          <a:stretch/>
        </p:blipFill>
        <p:spPr>
          <a:xfrm>
            <a:off x="6655626" y="3924676"/>
            <a:ext cx="5047067" cy="262449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05FA108-6063-13B1-C14E-CB6B5D7A4DC6}"/>
              </a:ext>
            </a:extLst>
          </p:cNvPr>
          <p:cNvSpPr txBox="1"/>
          <p:nvPr/>
        </p:nvSpPr>
        <p:spPr>
          <a:xfrm>
            <a:off x="6637675" y="770926"/>
            <a:ext cx="1847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Seqv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068CEBD-5CAB-8F07-AEDB-86B1E68C07C4}"/>
              </a:ext>
            </a:extLst>
          </p:cNvPr>
          <p:cNvSpPr txBox="1"/>
          <p:nvPr/>
        </p:nvSpPr>
        <p:spPr>
          <a:xfrm>
            <a:off x="6636024" y="3759203"/>
            <a:ext cx="1847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</a:t>
            </a:r>
            <a:r>
              <a:rPr lang="en-GB" dirty="0"/>
              <a:t>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C5853D2-24F3-C060-CCA7-C5570DB6D4AA}"/>
              </a:ext>
            </a:extLst>
          </p:cNvPr>
          <p:cNvSpPr txBox="1"/>
          <p:nvPr/>
        </p:nvSpPr>
        <p:spPr>
          <a:xfrm>
            <a:off x="523810" y="3772850"/>
            <a:ext cx="1847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SX</a:t>
            </a:r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AFAC878-E5D2-7B05-4D14-44241C8E0FD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9" b="4637"/>
          <a:stretch/>
        </p:blipFill>
        <p:spPr>
          <a:xfrm>
            <a:off x="1451459" y="967290"/>
            <a:ext cx="3929822" cy="280556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11A953A-485A-C3C5-A192-B8BA97EADC83}"/>
              </a:ext>
            </a:extLst>
          </p:cNvPr>
          <p:cNvSpPr txBox="1"/>
          <p:nvPr/>
        </p:nvSpPr>
        <p:spPr>
          <a:xfrm>
            <a:off x="8012290" y="370816"/>
            <a:ext cx="21076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1"/>
                </a:solidFill>
              </a:rPr>
              <a:t>Criteria: </a:t>
            </a:r>
            <a:r>
              <a:rPr lang="en-GB" sz="1400" dirty="0" err="1">
                <a:solidFill>
                  <a:schemeClr val="accent1"/>
                </a:solidFill>
              </a:rPr>
              <a:t>Seqv</a:t>
            </a:r>
            <a:r>
              <a:rPr lang="en-GB" sz="1400" dirty="0">
                <a:solidFill>
                  <a:schemeClr val="accent1"/>
                </a:solidFill>
              </a:rPr>
              <a:t> &lt; 150 MPa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AA1B6C5-912C-A3F0-291D-E73F4E7AEC45}"/>
              </a:ext>
            </a:extLst>
          </p:cNvPr>
          <p:cNvSpPr txBox="1"/>
          <p:nvPr/>
        </p:nvSpPr>
        <p:spPr>
          <a:xfrm>
            <a:off x="-20405" y="1821292"/>
            <a:ext cx="21076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1"/>
                </a:solidFill>
              </a:rPr>
              <a:t>Contact pole-coil </a:t>
            </a:r>
          </a:p>
          <a:p>
            <a:r>
              <a:rPr lang="en-GB" sz="1400" dirty="0">
                <a:solidFill>
                  <a:schemeClr val="accent1"/>
                </a:solidFill>
              </a:rPr>
              <a:t>criteria: Min 5MPa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7B0D268-CBDD-845B-87D8-B3806B8B6A84}"/>
              </a:ext>
            </a:extLst>
          </p:cNvPr>
          <p:cNvSpPr txBox="1"/>
          <p:nvPr/>
        </p:nvSpPr>
        <p:spPr>
          <a:xfrm>
            <a:off x="10418306" y="43562"/>
            <a:ext cx="1659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>
                <a:solidFill>
                  <a:schemeClr val="accent6">
                    <a:lumMod val="75000"/>
                  </a:schemeClr>
                </a:solidFill>
              </a:rPr>
              <a:t>40mm aperture</a:t>
            </a:r>
          </a:p>
        </p:txBody>
      </p:sp>
    </p:spTree>
    <p:extLst>
      <p:ext uri="{BB962C8B-B14F-4D97-AF65-F5344CB8AC3E}">
        <p14:creationId xmlns:p14="http://schemas.microsoft.com/office/powerpoint/2010/main" val="2709297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lide Number Placeholder 4">
            <a:extLst>
              <a:ext uri="{FF2B5EF4-FFF2-40B4-BE49-F238E27FC236}">
                <a16:creationId xmlns:a16="http://schemas.microsoft.com/office/drawing/2014/main" id="{95DECC07-4079-633A-739E-C02D0F72A0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CH"/>
            </a:defPPr>
            <a:lvl1pPr marL="0" algn="r" defTabSz="9144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E1A98CE-2E0C-683D-851B-843BF80AE0A0}"/>
              </a:ext>
            </a:extLst>
          </p:cNvPr>
          <p:cNvSpPr txBox="1">
            <a:spLocks/>
          </p:cNvSpPr>
          <p:nvPr/>
        </p:nvSpPr>
        <p:spPr>
          <a:xfrm>
            <a:off x="525460" y="398128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Mechanical optimization</a:t>
            </a:r>
            <a:endParaRPr lang="en-CH" sz="4000" dirty="0">
              <a:latin typeface="+mn-lt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5BC1A40-C368-A20B-DF59-9AC7C7EEFF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44414" y="3843085"/>
            <a:ext cx="3931024" cy="295648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EB72696-E026-0DF8-7E84-AAC7CB2D31A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36700" y="3901518"/>
            <a:ext cx="3931024" cy="295648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27D5DC9-95EE-79D2-70FB-3AEC53B121D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36701" y="969862"/>
            <a:ext cx="3931023" cy="295648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068B3EF-0063-CA6E-A46A-E6A6A4D821F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40686" y="678593"/>
            <a:ext cx="3931023" cy="295647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CD68FC5-241D-A4A5-0A0F-A700AA84A355}"/>
              </a:ext>
            </a:extLst>
          </p:cNvPr>
          <p:cNvSpPr txBox="1"/>
          <p:nvPr/>
        </p:nvSpPr>
        <p:spPr>
          <a:xfrm>
            <a:off x="10418306" y="43562"/>
            <a:ext cx="1659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>
                <a:solidFill>
                  <a:schemeClr val="accent6">
                    <a:lumMod val="75000"/>
                  </a:schemeClr>
                </a:solidFill>
              </a:rPr>
              <a:t>40mm aperture</a:t>
            </a:r>
          </a:p>
        </p:txBody>
      </p:sp>
    </p:spTree>
    <p:extLst>
      <p:ext uri="{BB962C8B-B14F-4D97-AF65-F5344CB8AC3E}">
        <p14:creationId xmlns:p14="http://schemas.microsoft.com/office/powerpoint/2010/main" val="3184677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lide Number Placeholder 4">
            <a:extLst>
              <a:ext uri="{FF2B5EF4-FFF2-40B4-BE49-F238E27FC236}">
                <a16:creationId xmlns:a16="http://schemas.microsoft.com/office/drawing/2014/main" id="{95DECC07-4079-633A-739E-C02D0F72A0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CH"/>
            </a:defPPr>
            <a:lvl1pPr marL="0" algn="r" defTabSz="9144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E1A98CE-2E0C-683D-851B-843BF80AE0A0}"/>
              </a:ext>
            </a:extLst>
          </p:cNvPr>
          <p:cNvSpPr txBox="1">
            <a:spLocks/>
          </p:cNvSpPr>
          <p:nvPr/>
        </p:nvSpPr>
        <p:spPr>
          <a:xfrm>
            <a:off x="525460" y="398128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Mechanical optimization</a:t>
            </a:r>
            <a:endParaRPr lang="en-CH" sz="4000" dirty="0">
              <a:latin typeface="+mn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A7F831D-4EB0-6541-1190-8B3FC950E863}"/>
              </a:ext>
            </a:extLst>
          </p:cNvPr>
          <p:cNvSpPr txBox="1"/>
          <p:nvPr/>
        </p:nvSpPr>
        <p:spPr>
          <a:xfrm>
            <a:off x="5276028" y="6514116"/>
            <a:ext cx="1847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Bladder inflation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5BC1A40-C368-A20B-DF59-9AC7C7EEFF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44414" y="3843085"/>
            <a:ext cx="3931024" cy="295648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EB72696-E026-0DF8-7E84-AAC7CB2D31A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36700" y="3901518"/>
            <a:ext cx="3931024" cy="295648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27D5DC9-95EE-79D2-70FB-3AEC53B121D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36701" y="969862"/>
            <a:ext cx="3931024" cy="295648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068B3EF-0063-CA6E-A46A-E6A6A4D821F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40686" y="678593"/>
            <a:ext cx="3931023" cy="295648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9AC5D04-570F-1151-BEBC-0A5C120E30FB}"/>
              </a:ext>
            </a:extLst>
          </p:cNvPr>
          <p:cNvSpPr txBox="1"/>
          <p:nvPr/>
        </p:nvSpPr>
        <p:spPr>
          <a:xfrm>
            <a:off x="10418306" y="43562"/>
            <a:ext cx="1659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>
                <a:solidFill>
                  <a:schemeClr val="accent6">
                    <a:lumMod val="75000"/>
                  </a:schemeClr>
                </a:solidFill>
              </a:rPr>
              <a:t>40mm aperture</a:t>
            </a:r>
          </a:p>
        </p:txBody>
      </p:sp>
    </p:spTree>
    <p:extLst>
      <p:ext uri="{BB962C8B-B14F-4D97-AF65-F5344CB8AC3E}">
        <p14:creationId xmlns:p14="http://schemas.microsoft.com/office/powerpoint/2010/main" val="3607555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282FB46-27D7-DD16-E6A5-579D460095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/>
              <a:t>Contents</a:t>
            </a:r>
            <a:endParaRPr lang="en-CH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79BFC5-12EF-422B-D73E-FADF3E7E8A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9197" y="1631028"/>
            <a:ext cx="3759697" cy="3183020"/>
          </a:xfrm>
        </p:spPr>
        <p:txBody>
          <a:bodyPr>
            <a:normAutofit/>
          </a:bodyPr>
          <a:lstStyle/>
          <a:p>
            <a:pPr marL="0" indent="0">
              <a:lnSpc>
                <a:spcPts val="2667"/>
              </a:lnSpc>
              <a:spcBef>
                <a:spcPts val="3200"/>
              </a:spcBef>
              <a:buNone/>
            </a:pPr>
            <a:r>
              <a:rPr lang="en-US" sz="2400" b="0" dirty="0">
                <a:solidFill>
                  <a:srgbClr val="FF0000"/>
                </a:solidFill>
              </a:rPr>
              <a:t>40 mm Aperture:</a:t>
            </a:r>
          </a:p>
          <a:p>
            <a:pPr>
              <a:lnSpc>
                <a:spcPts val="2667"/>
              </a:lnSpc>
              <a:spcBef>
                <a:spcPts val="3200"/>
              </a:spcBef>
            </a:pPr>
            <a:r>
              <a:rPr lang="en-US" sz="2400" b="0" dirty="0"/>
              <a:t>Magnetic optimization </a:t>
            </a:r>
          </a:p>
          <a:p>
            <a:pPr>
              <a:lnSpc>
                <a:spcPts val="2667"/>
              </a:lnSpc>
              <a:spcBef>
                <a:spcPts val="3200"/>
              </a:spcBef>
            </a:pPr>
            <a:r>
              <a:rPr lang="en-US" sz="2400" dirty="0"/>
              <a:t>EM modeling in ANSYS</a:t>
            </a:r>
            <a:endParaRPr lang="en-US" sz="2400" b="0" dirty="0"/>
          </a:p>
          <a:p>
            <a:pPr>
              <a:lnSpc>
                <a:spcPts val="2667"/>
              </a:lnSpc>
              <a:spcBef>
                <a:spcPts val="3200"/>
              </a:spcBef>
            </a:pPr>
            <a:r>
              <a:rPr lang="en-US" sz="2400" dirty="0"/>
              <a:t>Mechanical optimization </a:t>
            </a:r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2DB788A3-AC59-12DB-E7AD-FD4AB8F0DE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CH"/>
            </a:defPPr>
            <a:lvl1pPr marL="0" algn="r" defTabSz="9144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Content Placeholder 5">
            <a:extLst>
              <a:ext uri="{FF2B5EF4-FFF2-40B4-BE49-F238E27FC236}">
                <a16:creationId xmlns:a16="http://schemas.microsoft.com/office/drawing/2014/main" id="{BE966D48-A5B9-35C5-9C8A-DD69912D35F1}"/>
              </a:ext>
            </a:extLst>
          </p:cNvPr>
          <p:cNvSpPr txBox="1">
            <a:spLocks/>
          </p:cNvSpPr>
          <p:nvPr/>
        </p:nvSpPr>
        <p:spPr>
          <a:xfrm>
            <a:off x="6903821" y="1690688"/>
            <a:ext cx="3759697" cy="46554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>
                <a:solidFill>
                  <a:srgbClr val="FF0000"/>
                </a:solidFill>
              </a:rPr>
              <a:t>50 mm Aperture:</a:t>
            </a:r>
          </a:p>
          <a:p>
            <a:r>
              <a:rPr lang="en-US" sz="2400" dirty="0"/>
              <a:t>Magnetic analysis and optimization</a:t>
            </a:r>
            <a:endParaRPr lang="en-CH" sz="2400" dirty="0"/>
          </a:p>
          <a:p>
            <a:pPr marL="457189" indent="-457189">
              <a:lnSpc>
                <a:spcPts val="2667"/>
              </a:lnSpc>
              <a:spcBef>
                <a:spcPts val="3200"/>
              </a:spcBef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806345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lide Number Placeholder 4">
            <a:extLst>
              <a:ext uri="{FF2B5EF4-FFF2-40B4-BE49-F238E27FC236}">
                <a16:creationId xmlns:a16="http://schemas.microsoft.com/office/drawing/2014/main" id="{95DECC07-4079-633A-739E-C02D0F72A0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CH"/>
            </a:defPPr>
            <a:lvl1pPr marL="0" algn="r" defTabSz="9144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E1A98CE-2E0C-683D-851B-843BF80AE0A0}"/>
              </a:ext>
            </a:extLst>
          </p:cNvPr>
          <p:cNvSpPr txBox="1">
            <a:spLocks/>
          </p:cNvSpPr>
          <p:nvPr/>
        </p:nvSpPr>
        <p:spPr>
          <a:xfrm>
            <a:off x="525460" y="398128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Mechanical optimization</a:t>
            </a:r>
            <a:endParaRPr lang="en-CH" sz="4000" dirty="0">
              <a:latin typeface="+mn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A7F831D-4EB0-6541-1190-8B3FC950E863}"/>
              </a:ext>
            </a:extLst>
          </p:cNvPr>
          <p:cNvSpPr txBox="1"/>
          <p:nvPr/>
        </p:nvSpPr>
        <p:spPr>
          <a:xfrm>
            <a:off x="5276028" y="6514116"/>
            <a:ext cx="1847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Key inserted</a:t>
            </a:r>
          </a:p>
        </p:txBody>
      </p:sp>
      <p:pic>
        <p:nvPicPr>
          <p:cNvPr id="13" name="Picture 12" descr="A blue and green circle with a number of letters&#10;&#10;Description automatically generated with medium confidence">
            <a:extLst>
              <a:ext uri="{FF2B5EF4-FFF2-40B4-BE49-F238E27FC236}">
                <a16:creationId xmlns:a16="http://schemas.microsoft.com/office/drawing/2014/main" id="{D5BC1A40-C368-A20B-DF59-9AC7C7EEFF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4414" y="3843085"/>
            <a:ext cx="3931025" cy="2956481"/>
          </a:xfrm>
          <a:prstGeom prst="rect">
            <a:avLst/>
          </a:prstGeom>
        </p:spPr>
      </p:pic>
      <p:pic>
        <p:nvPicPr>
          <p:cNvPr id="16" name="Picture 15" descr="A map of a heat wave&#10;&#10;Description automatically generated with medium confidence">
            <a:extLst>
              <a:ext uri="{FF2B5EF4-FFF2-40B4-BE49-F238E27FC236}">
                <a16:creationId xmlns:a16="http://schemas.microsoft.com/office/drawing/2014/main" id="{4EB72696-E026-0DF8-7E84-AAC7CB2D31A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700" y="3901518"/>
            <a:ext cx="3931025" cy="2956481"/>
          </a:xfrm>
          <a:prstGeom prst="rect">
            <a:avLst/>
          </a:prstGeom>
        </p:spPr>
      </p:pic>
      <p:pic>
        <p:nvPicPr>
          <p:cNvPr id="18" name="Picture 17" descr="A blue and green diagram&#10;&#10;Description automatically generated with medium confidence">
            <a:extLst>
              <a:ext uri="{FF2B5EF4-FFF2-40B4-BE49-F238E27FC236}">
                <a16:creationId xmlns:a16="http://schemas.microsoft.com/office/drawing/2014/main" id="{927D5DC9-95EE-79D2-70FB-3AEC53B121D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701" y="969862"/>
            <a:ext cx="3931024" cy="2956481"/>
          </a:xfrm>
          <a:prstGeom prst="rect">
            <a:avLst/>
          </a:prstGeom>
        </p:spPr>
      </p:pic>
      <p:pic>
        <p:nvPicPr>
          <p:cNvPr id="20" name="Picture 19" descr="A rainbow colored arc with a diagram&#10;&#10;Description automatically generated with medium confidence">
            <a:extLst>
              <a:ext uri="{FF2B5EF4-FFF2-40B4-BE49-F238E27FC236}">
                <a16:creationId xmlns:a16="http://schemas.microsoft.com/office/drawing/2014/main" id="{7068B3EF-0063-CA6E-A46A-E6A6A4D821F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686" y="678593"/>
            <a:ext cx="3931024" cy="295648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8652310-598A-87DF-CF6A-AAF292EE58FB}"/>
              </a:ext>
            </a:extLst>
          </p:cNvPr>
          <p:cNvSpPr txBox="1"/>
          <p:nvPr/>
        </p:nvSpPr>
        <p:spPr>
          <a:xfrm>
            <a:off x="10418306" y="43562"/>
            <a:ext cx="1659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>
                <a:solidFill>
                  <a:schemeClr val="accent6">
                    <a:lumMod val="75000"/>
                  </a:schemeClr>
                </a:solidFill>
              </a:rPr>
              <a:t>40mm aperture</a:t>
            </a:r>
          </a:p>
        </p:txBody>
      </p:sp>
    </p:spTree>
    <p:extLst>
      <p:ext uri="{BB962C8B-B14F-4D97-AF65-F5344CB8AC3E}">
        <p14:creationId xmlns:p14="http://schemas.microsoft.com/office/powerpoint/2010/main" val="6719118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lide Number Placeholder 4">
            <a:extLst>
              <a:ext uri="{FF2B5EF4-FFF2-40B4-BE49-F238E27FC236}">
                <a16:creationId xmlns:a16="http://schemas.microsoft.com/office/drawing/2014/main" id="{95DECC07-4079-633A-739E-C02D0F72A0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CH"/>
            </a:defPPr>
            <a:lvl1pPr marL="0" algn="r" defTabSz="9144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E1A98CE-2E0C-683D-851B-843BF80AE0A0}"/>
              </a:ext>
            </a:extLst>
          </p:cNvPr>
          <p:cNvSpPr txBox="1">
            <a:spLocks/>
          </p:cNvSpPr>
          <p:nvPr/>
        </p:nvSpPr>
        <p:spPr>
          <a:xfrm>
            <a:off x="525460" y="398128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Mechanical optimization</a:t>
            </a:r>
            <a:endParaRPr lang="en-CH" sz="4000" dirty="0">
              <a:latin typeface="+mn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A7F831D-4EB0-6541-1190-8B3FC950E863}"/>
              </a:ext>
            </a:extLst>
          </p:cNvPr>
          <p:cNvSpPr txBox="1"/>
          <p:nvPr/>
        </p:nvSpPr>
        <p:spPr>
          <a:xfrm>
            <a:off x="5276028" y="6514116"/>
            <a:ext cx="1847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Cool-down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5BC1A40-C368-A20B-DF59-9AC7C7EEFF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44414" y="3843085"/>
            <a:ext cx="3931024" cy="295648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EB72696-E026-0DF8-7E84-AAC7CB2D31A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36700" y="3901518"/>
            <a:ext cx="3931024" cy="295648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27D5DC9-95EE-79D2-70FB-3AEC53B121D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36701" y="969862"/>
            <a:ext cx="3931024" cy="295648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068B3EF-0063-CA6E-A46A-E6A6A4D821F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40686" y="678593"/>
            <a:ext cx="3931023" cy="295648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B3D7653-5FEE-DA8E-29FA-578C9650E0DE}"/>
              </a:ext>
            </a:extLst>
          </p:cNvPr>
          <p:cNvSpPr txBox="1"/>
          <p:nvPr/>
        </p:nvSpPr>
        <p:spPr>
          <a:xfrm>
            <a:off x="10418306" y="43562"/>
            <a:ext cx="1659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>
                <a:solidFill>
                  <a:schemeClr val="accent6">
                    <a:lumMod val="75000"/>
                  </a:schemeClr>
                </a:solidFill>
              </a:rPr>
              <a:t>40mm aperture</a:t>
            </a:r>
          </a:p>
        </p:txBody>
      </p:sp>
    </p:spTree>
    <p:extLst>
      <p:ext uri="{BB962C8B-B14F-4D97-AF65-F5344CB8AC3E}">
        <p14:creationId xmlns:p14="http://schemas.microsoft.com/office/powerpoint/2010/main" val="16776599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lide Number Placeholder 4">
            <a:extLst>
              <a:ext uri="{FF2B5EF4-FFF2-40B4-BE49-F238E27FC236}">
                <a16:creationId xmlns:a16="http://schemas.microsoft.com/office/drawing/2014/main" id="{95DECC07-4079-633A-739E-C02D0F72A0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CH"/>
            </a:defPPr>
            <a:lvl1pPr marL="0" algn="r" defTabSz="9144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E1A98CE-2E0C-683D-851B-843BF80AE0A0}"/>
              </a:ext>
            </a:extLst>
          </p:cNvPr>
          <p:cNvSpPr txBox="1">
            <a:spLocks/>
          </p:cNvSpPr>
          <p:nvPr/>
        </p:nvSpPr>
        <p:spPr>
          <a:xfrm>
            <a:off x="525460" y="398128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Mechanical optimization</a:t>
            </a:r>
            <a:endParaRPr lang="en-CH" sz="4000" dirty="0">
              <a:latin typeface="+mn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A7F831D-4EB0-6541-1190-8B3FC950E863}"/>
              </a:ext>
            </a:extLst>
          </p:cNvPr>
          <p:cNvSpPr txBox="1"/>
          <p:nvPr/>
        </p:nvSpPr>
        <p:spPr>
          <a:xfrm>
            <a:off x="5276028" y="6514116"/>
            <a:ext cx="1847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Powering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5BC1A40-C368-A20B-DF59-9AC7C7EEFF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44414" y="3843085"/>
            <a:ext cx="3931024" cy="295648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EB72696-E026-0DF8-7E84-AAC7CB2D31A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36700" y="3901518"/>
            <a:ext cx="3931024" cy="295648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27D5DC9-95EE-79D2-70FB-3AEC53B121D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36701" y="969862"/>
            <a:ext cx="3931023" cy="295648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068B3EF-0063-CA6E-A46A-E6A6A4D821F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40686" y="678593"/>
            <a:ext cx="3931023" cy="295647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DC3EE77-5B3C-9AFF-3D15-3C9080299813}"/>
              </a:ext>
            </a:extLst>
          </p:cNvPr>
          <p:cNvSpPr txBox="1"/>
          <p:nvPr/>
        </p:nvSpPr>
        <p:spPr>
          <a:xfrm>
            <a:off x="10418306" y="43562"/>
            <a:ext cx="1659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>
                <a:solidFill>
                  <a:schemeClr val="accent6">
                    <a:lumMod val="75000"/>
                  </a:schemeClr>
                </a:solidFill>
              </a:rPr>
              <a:t>40mm aperture</a:t>
            </a:r>
          </a:p>
        </p:txBody>
      </p:sp>
    </p:spTree>
    <p:extLst>
      <p:ext uri="{BB962C8B-B14F-4D97-AF65-F5344CB8AC3E}">
        <p14:creationId xmlns:p14="http://schemas.microsoft.com/office/powerpoint/2010/main" val="14092412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67C0DC6D-5896-84A5-2972-E6398641FDE2}"/>
              </a:ext>
            </a:extLst>
          </p:cNvPr>
          <p:cNvSpPr txBox="1">
            <a:spLocks/>
          </p:cNvSpPr>
          <p:nvPr/>
        </p:nvSpPr>
        <p:spPr>
          <a:xfrm>
            <a:off x="525460" y="398128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Magnetic optimization in Roxie</a:t>
            </a:r>
            <a:endParaRPr lang="en-CH" sz="4000" dirty="0">
              <a:latin typeface="+mn-lt"/>
            </a:endParaRPr>
          </a:p>
        </p:txBody>
      </p:sp>
      <p:sp>
        <p:nvSpPr>
          <p:cNvPr id="62" name="Slide Number Placeholder 4">
            <a:extLst>
              <a:ext uri="{FF2B5EF4-FFF2-40B4-BE49-F238E27FC236}">
                <a16:creationId xmlns:a16="http://schemas.microsoft.com/office/drawing/2014/main" id="{95DECC07-4079-633A-739E-C02D0F72A0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CH"/>
            </a:defPPr>
            <a:lvl1pPr marL="0" algn="r" defTabSz="9144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5229A56-5836-8CE1-7F31-637D76DD7789}"/>
              </a:ext>
            </a:extLst>
          </p:cNvPr>
          <p:cNvSpPr txBox="1"/>
          <p:nvPr/>
        </p:nvSpPr>
        <p:spPr>
          <a:xfrm>
            <a:off x="697401" y="1254630"/>
            <a:ext cx="7175811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Parameters: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Link to the analysis: C:\Users\gbellini\14T </a:t>
            </a:r>
            <a:r>
              <a:rPr lang="en-GB" dirty="0" err="1"/>
              <a:t>ANSYS_test</a:t>
            </a:r>
            <a:r>
              <a:rPr lang="en-GB" dirty="0"/>
              <a:t>\v301ap50mm\Roxie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8E642746-BC59-4AC4-36C9-749902BEFC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704657"/>
              </p:ext>
            </p:extLst>
          </p:nvPr>
        </p:nvGraphicFramePr>
        <p:xfrm>
          <a:off x="1186497" y="1693137"/>
          <a:ext cx="4823532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1566">
                  <a:extLst>
                    <a:ext uri="{9D8B030D-6E8A-4147-A177-3AD203B41FA5}">
                      <a16:colId xmlns:a16="http://schemas.microsoft.com/office/drawing/2014/main" val="2336367120"/>
                    </a:ext>
                  </a:extLst>
                </a:gridCol>
                <a:gridCol w="1071154">
                  <a:extLst>
                    <a:ext uri="{9D8B030D-6E8A-4147-A177-3AD203B41FA5}">
                      <a16:colId xmlns:a16="http://schemas.microsoft.com/office/drawing/2014/main" val="2318763383"/>
                    </a:ext>
                  </a:extLst>
                </a:gridCol>
                <a:gridCol w="1090749">
                  <a:extLst>
                    <a:ext uri="{9D8B030D-6E8A-4147-A177-3AD203B41FA5}">
                      <a16:colId xmlns:a16="http://schemas.microsoft.com/office/drawing/2014/main" val="439041820"/>
                    </a:ext>
                  </a:extLst>
                </a:gridCol>
                <a:gridCol w="1020063">
                  <a:extLst>
                    <a:ext uri="{9D8B030D-6E8A-4147-A177-3AD203B41FA5}">
                      <a16:colId xmlns:a16="http://schemas.microsoft.com/office/drawing/2014/main" val="3688083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Cable #1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Cable #2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Cable #3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99624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Strand diameter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1.1 mm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 mm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0.85 mm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00510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/>
                        <a:t>Cu/SC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0.9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0.9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1.2</a:t>
                      </a:r>
                      <a:endParaRPr lang="en-GB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4691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# strands/cable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4909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I_nom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22374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28000 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17986 A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90792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Ncab</a:t>
                      </a:r>
                      <a:r>
                        <a:rPr lang="en-US" dirty="0"/>
                        <a:t> coil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29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51196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Ncab</a:t>
                      </a:r>
                      <a:r>
                        <a:rPr lang="en-US" dirty="0"/>
                        <a:t> coil 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0799353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201BCB28-8AB8-66C2-92B0-E64A84F809BA}"/>
              </a:ext>
            </a:extLst>
          </p:cNvPr>
          <p:cNvSpPr txBox="1"/>
          <p:nvPr/>
        </p:nvSpPr>
        <p:spPr>
          <a:xfrm>
            <a:off x="10418306" y="43562"/>
            <a:ext cx="1659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>
                <a:solidFill>
                  <a:schemeClr val="accent6">
                    <a:lumMod val="75000"/>
                  </a:schemeClr>
                </a:solidFill>
              </a:rPr>
              <a:t>50mm aperture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2C4AD7D-7190-5602-66B5-87949B49AC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8724" y="1042836"/>
            <a:ext cx="5095875" cy="4772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7420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67C0DC6D-5896-84A5-2972-E6398641FDE2}"/>
              </a:ext>
            </a:extLst>
          </p:cNvPr>
          <p:cNvSpPr txBox="1">
            <a:spLocks/>
          </p:cNvSpPr>
          <p:nvPr/>
        </p:nvSpPr>
        <p:spPr>
          <a:xfrm>
            <a:off x="525460" y="398128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Magnetic optimization in Roxie</a:t>
            </a:r>
            <a:endParaRPr lang="en-CH" sz="4000" dirty="0">
              <a:latin typeface="+mn-lt"/>
            </a:endParaRPr>
          </a:p>
        </p:txBody>
      </p:sp>
      <p:sp>
        <p:nvSpPr>
          <p:cNvPr id="62" name="Slide Number Placeholder 4">
            <a:extLst>
              <a:ext uri="{FF2B5EF4-FFF2-40B4-BE49-F238E27FC236}">
                <a16:creationId xmlns:a16="http://schemas.microsoft.com/office/drawing/2014/main" id="{95DECC07-4079-633A-739E-C02D0F72A0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CH"/>
            </a:defPPr>
            <a:lvl1pPr marL="0" algn="r" defTabSz="9144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5229A56-5836-8CE1-7F31-637D76DD7789}"/>
              </a:ext>
            </a:extLst>
          </p:cNvPr>
          <p:cNvSpPr txBox="1"/>
          <p:nvPr/>
        </p:nvSpPr>
        <p:spPr>
          <a:xfrm>
            <a:off x="697401" y="1254630"/>
            <a:ext cx="1311834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Parameters: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8E642746-BC59-4AC4-36C9-749902BEFC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639731"/>
              </p:ext>
            </p:extLst>
          </p:nvPr>
        </p:nvGraphicFramePr>
        <p:xfrm>
          <a:off x="1206667" y="1574800"/>
          <a:ext cx="4823532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1566">
                  <a:extLst>
                    <a:ext uri="{9D8B030D-6E8A-4147-A177-3AD203B41FA5}">
                      <a16:colId xmlns:a16="http://schemas.microsoft.com/office/drawing/2014/main" val="2336367120"/>
                    </a:ext>
                  </a:extLst>
                </a:gridCol>
                <a:gridCol w="1071154">
                  <a:extLst>
                    <a:ext uri="{9D8B030D-6E8A-4147-A177-3AD203B41FA5}">
                      <a16:colId xmlns:a16="http://schemas.microsoft.com/office/drawing/2014/main" val="2318763383"/>
                    </a:ext>
                  </a:extLst>
                </a:gridCol>
                <a:gridCol w="1090749">
                  <a:extLst>
                    <a:ext uri="{9D8B030D-6E8A-4147-A177-3AD203B41FA5}">
                      <a16:colId xmlns:a16="http://schemas.microsoft.com/office/drawing/2014/main" val="439041820"/>
                    </a:ext>
                  </a:extLst>
                </a:gridCol>
                <a:gridCol w="1020063">
                  <a:extLst>
                    <a:ext uri="{9D8B030D-6E8A-4147-A177-3AD203B41FA5}">
                      <a16:colId xmlns:a16="http://schemas.microsoft.com/office/drawing/2014/main" val="3688083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Cable #1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Cable #2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Cable #3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99624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Cable in Roxie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14TV01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14TV02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14TV03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00510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I_nom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22374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28000 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17986 A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4691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I @ 14 T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21074 A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19300 A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16986 A</a:t>
                      </a:r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49091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201BCB28-8AB8-66C2-92B0-E64A84F809BA}"/>
              </a:ext>
            </a:extLst>
          </p:cNvPr>
          <p:cNvSpPr txBox="1"/>
          <p:nvPr/>
        </p:nvSpPr>
        <p:spPr>
          <a:xfrm>
            <a:off x="10418306" y="43562"/>
            <a:ext cx="1659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>
                <a:solidFill>
                  <a:schemeClr val="accent6">
                    <a:lumMod val="75000"/>
                  </a:schemeClr>
                </a:solidFill>
              </a:rPr>
              <a:t>50mm aperture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0C82246-B53B-E849-5C16-153FD75FAC90}"/>
              </a:ext>
            </a:extLst>
          </p:cNvPr>
          <p:cNvSpPr txBox="1"/>
          <p:nvPr/>
        </p:nvSpPr>
        <p:spPr>
          <a:xfrm>
            <a:off x="8147267" y="189210"/>
            <a:ext cx="2350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Cable #1 (44 x 1.1 mm)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C4645D4-9B7F-8C63-D77D-DE488FA2A814}"/>
              </a:ext>
            </a:extLst>
          </p:cNvPr>
          <p:cNvSpPr txBox="1"/>
          <p:nvPr/>
        </p:nvSpPr>
        <p:spPr>
          <a:xfrm>
            <a:off x="2076475" y="3531676"/>
            <a:ext cx="2350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Cable #2 (48 x 1.0 mm)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C9C37DC-02DC-642A-C9E5-531ED53F2B36}"/>
              </a:ext>
            </a:extLst>
          </p:cNvPr>
          <p:cNvSpPr txBox="1"/>
          <p:nvPr/>
        </p:nvSpPr>
        <p:spPr>
          <a:xfrm>
            <a:off x="7882111" y="3531676"/>
            <a:ext cx="2457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Cable #3 (56 x 0.85 mm)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A7F3A86-1EB4-C97C-CCC5-3CE3540C6604}"/>
              </a:ext>
            </a:extLst>
          </p:cNvPr>
          <p:cNvSpPr txBox="1"/>
          <p:nvPr/>
        </p:nvSpPr>
        <p:spPr>
          <a:xfrm>
            <a:off x="82813" y="3670771"/>
            <a:ext cx="10796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  <a:r>
              <a:rPr lang="en-GB" dirty="0"/>
              <a:t>p/Bap = 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1.046</a:t>
            </a:r>
            <a:r>
              <a:rPr lang="en-GB" dirty="0"/>
              <a:t> 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2D4EC56-9B45-5824-1975-FAC88E7AA6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7734" y="3901008"/>
            <a:ext cx="3140596" cy="291591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2E90E7C-7D13-FB07-6E61-6A6722B35A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00890" y="3831950"/>
            <a:ext cx="3143603" cy="293836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D162EEE-BDAA-131E-C1E8-CF603EC959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09659" y="3824765"/>
            <a:ext cx="2920819" cy="299661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07BA7F7-A368-81D1-8E3C-49E9BBF3C33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52165" y="3861266"/>
            <a:ext cx="2877227" cy="295565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42C5DD9-B19C-2584-8FC5-06199A34702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90069" y="524250"/>
            <a:ext cx="3144112" cy="2944486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EF9981FF-9D8F-C3F6-9289-1B3D2CFE4FA3}"/>
              </a:ext>
            </a:extLst>
          </p:cNvPr>
          <p:cNvSpPr txBox="1"/>
          <p:nvPr/>
        </p:nvSpPr>
        <p:spPr>
          <a:xfrm>
            <a:off x="6168888" y="3670771"/>
            <a:ext cx="10796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  <a:r>
              <a:rPr lang="en-GB" dirty="0"/>
              <a:t>p/Bap = 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1.047</a:t>
            </a:r>
            <a:r>
              <a:rPr lang="en-GB" dirty="0"/>
              <a:t> 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CD23999-AF73-57B3-1445-5AD3D9D8BD99}"/>
              </a:ext>
            </a:extLst>
          </p:cNvPr>
          <p:cNvSpPr txBox="1"/>
          <p:nvPr/>
        </p:nvSpPr>
        <p:spPr>
          <a:xfrm>
            <a:off x="6489820" y="1338571"/>
            <a:ext cx="10796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  <a:r>
              <a:rPr lang="en-GB" dirty="0"/>
              <a:t>p/Bap = 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1.052</a:t>
            </a:r>
            <a:r>
              <a:rPr lang="en-GB" dirty="0"/>
              <a:t>  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3E6ACD78-CF80-2A59-D970-32B77EDF7CA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27007" y="524250"/>
            <a:ext cx="2843596" cy="295636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CA0398C4-C2E8-12D6-95DB-BCA6D43DD22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47574" y="1643645"/>
            <a:ext cx="4948484" cy="3517340"/>
          </a:xfrm>
          <a:prstGeom prst="rect">
            <a:avLst/>
          </a:prstGeom>
          <a:ln w="60325" cmpd="sng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567336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67C0DC6D-5896-84A5-2972-E6398641FDE2}"/>
              </a:ext>
            </a:extLst>
          </p:cNvPr>
          <p:cNvSpPr txBox="1">
            <a:spLocks/>
          </p:cNvSpPr>
          <p:nvPr/>
        </p:nvSpPr>
        <p:spPr>
          <a:xfrm>
            <a:off x="525460" y="398128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Magnetic optimization in Roxie</a:t>
            </a:r>
            <a:endParaRPr lang="en-CH" sz="4000" dirty="0">
              <a:latin typeface="+mn-lt"/>
            </a:endParaRPr>
          </a:p>
        </p:txBody>
      </p:sp>
      <p:sp>
        <p:nvSpPr>
          <p:cNvPr id="62" name="Slide Number Placeholder 4">
            <a:extLst>
              <a:ext uri="{FF2B5EF4-FFF2-40B4-BE49-F238E27FC236}">
                <a16:creationId xmlns:a16="http://schemas.microsoft.com/office/drawing/2014/main" id="{95DECC07-4079-633A-739E-C02D0F72A0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CH"/>
            </a:defPPr>
            <a:lvl1pPr marL="0" algn="r" defTabSz="9144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5229A56-5836-8CE1-7F31-637D76DD7789}"/>
              </a:ext>
            </a:extLst>
          </p:cNvPr>
          <p:cNvSpPr txBox="1"/>
          <p:nvPr/>
        </p:nvSpPr>
        <p:spPr>
          <a:xfrm>
            <a:off x="697401" y="1254630"/>
            <a:ext cx="1311834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Parameters: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8E642746-BC59-4AC4-36C9-749902BEFC89}"/>
              </a:ext>
            </a:extLst>
          </p:cNvPr>
          <p:cNvGraphicFramePr>
            <a:graphicFrameLocks noGrp="1"/>
          </p:cNvGraphicFramePr>
          <p:nvPr/>
        </p:nvGraphicFramePr>
        <p:xfrm>
          <a:off x="1206667" y="1574800"/>
          <a:ext cx="4823532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1566">
                  <a:extLst>
                    <a:ext uri="{9D8B030D-6E8A-4147-A177-3AD203B41FA5}">
                      <a16:colId xmlns:a16="http://schemas.microsoft.com/office/drawing/2014/main" val="2336367120"/>
                    </a:ext>
                  </a:extLst>
                </a:gridCol>
                <a:gridCol w="1071154">
                  <a:extLst>
                    <a:ext uri="{9D8B030D-6E8A-4147-A177-3AD203B41FA5}">
                      <a16:colId xmlns:a16="http://schemas.microsoft.com/office/drawing/2014/main" val="2318763383"/>
                    </a:ext>
                  </a:extLst>
                </a:gridCol>
                <a:gridCol w="1090749">
                  <a:extLst>
                    <a:ext uri="{9D8B030D-6E8A-4147-A177-3AD203B41FA5}">
                      <a16:colId xmlns:a16="http://schemas.microsoft.com/office/drawing/2014/main" val="439041820"/>
                    </a:ext>
                  </a:extLst>
                </a:gridCol>
                <a:gridCol w="1020063">
                  <a:extLst>
                    <a:ext uri="{9D8B030D-6E8A-4147-A177-3AD203B41FA5}">
                      <a16:colId xmlns:a16="http://schemas.microsoft.com/office/drawing/2014/main" val="3688083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Cable #1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Cable #2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Cable #3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99624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Cable in Roxie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14TV01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14TV02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14TV03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00510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I_nom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22374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28000 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17986 A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4691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I @ 14 T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21074 A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19300 A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16986 A</a:t>
                      </a:r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49091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201BCB28-8AB8-66C2-92B0-E64A84F809BA}"/>
              </a:ext>
            </a:extLst>
          </p:cNvPr>
          <p:cNvSpPr txBox="1"/>
          <p:nvPr/>
        </p:nvSpPr>
        <p:spPr>
          <a:xfrm>
            <a:off x="10418306" y="43562"/>
            <a:ext cx="1659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>
                <a:solidFill>
                  <a:schemeClr val="accent6">
                    <a:lumMod val="75000"/>
                  </a:schemeClr>
                </a:solidFill>
              </a:rPr>
              <a:t>50mm aperture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0C82246-B53B-E849-5C16-153FD75FAC90}"/>
              </a:ext>
            </a:extLst>
          </p:cNvPr>
          <p:cNvSpPr txBox="1"/>
          <p:nvPr/>
        </p:nvSpPr>
        <p:spPr>
          <a:xfrm>
            <a:off x="8147267" y="189210"/>
            <a:ext cx="2350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Cable #1 (44 x 1.1 mm)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C4645D4-9B7F-8C63-D77D-DE488FA2A814}"/>
              </a:ext>
            </a:extLst>
          </p:cNvPr>
          <p:cNvSpPr txBox="1"/>
          <p:nvPr/>
        </p:nvSpPr>
        <p:spPr>
          <a:xfrm>
            <a:off x="2076475" y="3531676"/>
            <a:ext cx="2350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Cable #2 (48 x 1.0 mm)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C9C37DC-02DC-642A-C9E5-531ED53F2B36}"/>
              </a:ext>
            </a:extLst>
          </p:cNvPr>
          <p:cNvSpPr txBox="1"/>
          <p:nvPr/>
        </p:nvSpPr>
        <p:spPr>
          <a:xfrm>
            <a:off x="7882111" y="3531676"/>
            <a:ext cx="2457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Cable #3 (56 x 0.85 mm)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A7F3A86-1EB4-C97C-CCC5-3CE3540C6604}"/>
              </a:ext>
            </a:extLst>
          </p:cNvPr>
          <p:cNvSpPr txBox="1"/>
          <p:nvPr/>
        </p:nvSpPr>
        <p:spPr>
          <a:xfrm>
            <a:off x="82813" y="3670771"/>
            <a:ext cx="10796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  <a:r>
              <a:rPr lang="en-GB" dirty="0"/>
              <a:t>p/Bap = 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1.046</a:t>
            </a:r>
            <a:r>
              <a:rPr lang="en-GB" dirty="0"/>
              <a:t> 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F9981FF-9D8F-C3F6-9289-1B3D2CFE4FA3}"/>
              </a:ext>
            </a:extLst>
          </p:cNvPr>
          <p:cNvSpPr txBox="1"/>
          <p:nvPr/>
        </p:nvSpPr>
        <p:spPr>
          <a:xfrm>
            <a:off x="6168888" y="3670771"/>
            <a:ext cx="10796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  <a:r>
              <a:rPr lang="en-GB" dirty="0"/>
              <a:t>p/Bap = 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1.047</a:t>
            </a:r>
            <a:r>
              <a:rPr lang="en-GB" dirty="0"/>
              <a:t> 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CD23999-AF73-57B3-1445-5AD3D9D8BD99}"/>
              </a:ext>
            </a:extLst>
          </p:cNvPr>
          <p:cNvSpPr txBox="1"/>
          <p:nvPr/>
        </p:nvSpPr>
        <p:spPr>
          <a:xfrm>
            <a:off x="6489820" y="1338571"/>
            <a:ext cx="10796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  <a:r>
              <a:rPr lang="en-GB" dirty="0"/>
              <a:t>p/Bap = 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1.0533</a:t>
            </a:r>
            <a:r>
              <a:rPr lang="en-GB" dirty="0"/>
              <a:t> 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0AE042A-CCFE-0047-4C21-54EEC932B9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4664" y="542242"/>
            <a:ext cx="3185756" cy="293836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9BE68EE-F47A-6494-0A8F-60488917D1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13420" y="552139"/>
            <a:ext cx="2841054" cy="292847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B3143E0-7D27-282E-4586-D434C4CBCE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34564" y="3883015"/>
            <a:ext cx="3111505" cy="29383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D80C171-AEAE-7A12-FC5C-AFBBF4CD53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76475" y="3883014"/>
            <a:ext cx="2826106" cy="293836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16619EB-A3A1-09F6-2DCA-7D7B9BF5BB0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31789" y="3856118"/>
            <a:ext cx="3111505" cy="304626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995374E-5076-D55C-9CC4-7A665A60301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08461" y="3856118"/>
            <a:ext cx="2923146" cy="3014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967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67C0DC6D-5896-84A5-2972-E6398641FDE2}"/>
              </a:ext>
            </a:extLst>
          </p:cNvPr>
          <p:cNvSpPr txBox="1">
            <a:spLocks/>
          </p:cNvSpPr>
          <p:nvPr/>
        </p:nvSpPr>
        <p:spPr>
          <a:xfrm>
            <a:off x="525460" y="398128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Magnetic optimization in Roxie</a:t>
            </a:r>
            <a:endParaRPr lang="en-CH" sz="4000" dirty="0">
              <a:latin typeface="+mn-lt"/>
            </a:endParaRPr>
          </a:p>
        </p:txBody>
      </p:sp>
      <p:sp>
        <p:nvSpPr>
          <p:cNvPr id="62" name="Slide Number Placeholder 4">
            <a:extLst>
              <a:ext uri="{FF2B5EF4-FFF2-40B4-BE49-F238E27FC236}">
                <a16:creationId xmlns:a16="http://schemas.microsoft.com/office/drawing/2014/main" id="{95DECC07-4079-633A-739E-C02D0F72A0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CH"/>
            </a:defPPr>
            <a:lvl1pPr marL="0" algn="r" defTabSz="9144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5229A56-5836-8CE1-7F31-637D76DD7789}"/>
              </a:ext>
            </a:extLst>
          </p:cNvPr>
          <p:cNvSpPr txBox="1"/>
          <p:nvPr/>
        </p:nvSpPr>
        <p:spPr>
          <a:xfrm>
            <a:off x="697401" y="1254630"/>
            <a:ext cx="486295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Cable #1 (44 x 1.1mm):</a:t>
            </a:r>
          </a:p>
          <a:p>
            <a:endParaRPr lang="en-GB" dirty="0"/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en-US" sz="1800" i="0" u="none" strike="noStrike" kern="1200" dirty="0" err="1">
                <a:effectLst/>
                <a:latin typeface="Calibri" panose="020F0502020204030204" pitchFamily="34" charset="0"/>
              </a:rPr>
              <a:t>Ncab</a:t>
            </a:r>
            <a:r>
              <a:rPr lang="en-US" sz="1800" i="0" u="none" strike="noStrike" kern="1200" dirty="0">
                <a:effectLst/>
                <a:latin typeface="Calibri" panose="020F0502020204030204" pitchFamily="34" charset="0"/>
              </a:rPr>
              <a:t> coil 1 = 21</a:t>
            </a:r>
            <a:endParaRPr lang="en-GB" sz="1800" i="0" u="none" strike="noStrike" dirty="0">
              <a:effectLst/>
              <a:latin typeface="Arial" panose="020B0604020202020204" pitchFamily="34" charset="0"/>
            </a:endParaRPr>
          </a:p>
          <a:p>
            <a:pPr marL="0" marR="0" indent="0" algn="l" rtl="0" eaLnBrk="1" fontAlgn="auto" latinLnBrk="0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0" i="0" u="none" strike="noStrike" kern="120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Ncab</a:t>
            </a:r>
            <a:r>
              <a:rPr lang="en-US" sz="1800" b="0" i="0" u="none" strike="noStrike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coil 2 = 29</a:t>
            </a: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Current = 21074 A</a:t>
            </a: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Peak Field = 14.84 T</a:t>
            </a: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Bore Field = 14.09 T</a:t>
            </a: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Peak Field/Bore field = 1.0533 </a:t>
            </a: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endParaRPr lang="en-GB" sz="1800" b="0" i="0" u="none" strike="noStrike" dirty="0">
              <a:effectLst/>
              <a:latin typeface="Arial" panose="020B0604020202020204" pitchFamily="34" charset="0"/>
            </a:endParaRP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01BCB28-8AB8-66C2-92B0-E64A84F809BA}"/>
              </a:ext>
            </a:extLst>
          </p:cNvPr>
          <p:cNvSpPr txBox="1"/>
          <p:nvPr/>
        </p:nvSpPr>
        <p:spPr>
          <a:xfrm>
            <a:off x="10418306" y="43562"/>
            <a:ext cx="1659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>
                <a:solidFill>
                  <a:schemeClr val="accent6">
                    <a:lumMod val="75000"/>
                  </a:schemeClr>
                </a:solidFill>
              </a:rPr>
              <a:t>50mm aperture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B6A9AA7-FA16-1B54-6BDF-8CCFAE33AE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8538" y="1404025"/>
            <a:ext cx="4921773" cy="45395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BE9CF8C-D62C-4E72-307C-6B00ABC930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4138" y="1070863"/>
            <a:ext cx="5572125" cy="574357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2D33F24-F3DA-1828-BD1C-33E01DDC7C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5233" y="3995781"/>
            <a:ext cx="5966016" cy="224836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60665BF-8809-6E24-3F10-19F3D32717A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5233" y="3995781"/>
            <a:ext cx="6086194" cy="254313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555886A-4BD0-A07A-BFFC-97E60062E6E4}"/>
              </a:ext>
            </a:extLst>
          </p:cNvPr>
          <p:cNvSpPr txBox="1"/>
          <p:nvPr/>
        </p:nvSpPr>
        <p:spPr>
          <a:xfrm>
            <a:off x="7148793" y="228228"/>
            <a:ext cx="609487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2 objectives: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Harmonics below 10 units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Peak field over bore field ratio as little as possible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5715E24-731C-B747-AE33-C10308896A9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43347" y="2011306"/>
            <a:ext cx="3540551" cy="2883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299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2227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67C0DC6D-5896-84A5-2972-E6398641FDE2}"/>
              </a:ext>
            </a:extLst>
          </p:cNvPr>
          <p:cNvSpPr txBox="1">
            <a:spLocks/>
          </p:cNvSpPr>
          <p:nvPr/>
        </p:nvSpPr>
        <p:spPr>
          <a:xfrm>
            <a:off x="525460" y="398128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Magnetic optimization in Roxie</a:t>
            </a:r>
            <a:endParaRPr lang="en-CH" sz="4000" dirty="0">
              <a:latin typeface="+mn-lt"/>
            </a:endParaRPr>
          </a:p>
        </p:txBody>
      </p:sp>
      <p:sp>
        <p:nvSpPr>
          <p:cNvPr id="62" name="Slide Number Placeholder 4">
            <a:extLst>
              <a:ext uri="{FF2B5EF4-FFF2-40B4-BE49-F238E27FC236}">
                <a16:creationId xmlns:a16="http://schemas.microsoft.com/office/drawing/2014/main" id="{95DECC07-4079-633A-739E-C02D0F72A0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CH"/>
            </a:defPPr>
            <a:lvl1pPr marL="0" algn="r" defTabSz="9144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5229A56-5836-8CE1-7F31-637D76DD7789}"/>
              </a:ext>
            </a:extLst>
          </p:cNvPr>
          <p:cNvSpPr txBox="1"/>
          <p:nvPr/>
        </p:nvSpPr>
        <p:spPr>
          <a:xfrm>
            <a:off x="697401" y="1254630"/>
            <a:ext cx="7175811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Parameters: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2 objectives: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Harmonics below 10 units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Peak field over bore field ratio as little as possible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Link to the analysis: C:\Users\gbellini\14T </a:t>
            </a:r>
            <a:r>
              <a:rPr lang="en-GB" dirty="0" err="1"/>
              <a:t>ANSYS_test</a:t>
            </a:r>
            <a:r>
              <a:rPr lang="en-GB" dirty="0"/>
              <a:t>\v301ap40mm\Roxie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8E642746-BC59-4AC4-36C9-749902BEFC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8528245"/>
              </p:ext>
            </p:extLst>
          </p:nvPr>
        </p:nvGraphicFramePr>
        <p:xfrm>
          <a:off x="1200842" y="1762376"/>
          <a:ext cx="3433363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2018">
                  <a:extLst>
                    <a:ext uri="{9D8B030D-6E8A-4147-A177-3AD203B41FA5}">
                      <a16:colId xmlns:a16="http://schemas.microsoft.com/office/drawing/2014/main" val="2336367120"/>
                    </a:ext>
                  </a:extLst>
                </a:gridCol>
                <a:gridCol w="1411345">
                  <a:extLst>
                    <a:ext uri="{9D8B030D-6E8A-4147-A177-3AD203B41FA5}">
                      <a16:colId xmlns:a16="http://schemas.microsoft.com/office/drawing/2014/main" val="3688083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Strand diameter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 mm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00510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/>
                        <a:t>Cu/SC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0.9</a:t>
                      </a:r>
                      <a:endParaRPr lang="en-GB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4691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# strands/cable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4909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# turns/quadrant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59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7549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Eq. coil width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55 mm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77339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I_nom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15757 A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51196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J_overall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338 A/mm2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4858266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1DF2012A-3C77-B4A5-366F-1E96402BAF92}"/>
              </a:ext>
            </a:extLst>
          </p:cNvPr>
          <p:cNvSpPr txBox="1"/>
          <p:nvPr/>
        </p:nvSpPr>
        <p:spPr>
          <a:xfrm>
            <a:off x="8385551" y="1199980"/>
            <a:ext cx="1838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Reference model: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01BCB28-8AB8-66C2-92B0-E64A84F809BA}"/>
              </a:ext>
            </a:extLst>
          </p:cNvPr>
          <p:cNvSpPr txBox="1"/>
          <p:nvPr/>
        </p:nvSpPr>
        <p:spPr>
          <a:xfrm>
            <a:off x="10418306" y="43562"/>
            <a:ext cx="1659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>
                <a:solidFill>
                  <a:schemeClr val="accent6">
                    <a:lumMod val="75000"/>
                  </a:schemeClr>
                </a:solidFill>
              </a:rPr>
              <a:t>40mm aperture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C68AE0D-A3D2-DB2B-7D43-93C30BB066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1959" y="1569312"/>
            <a:ext cx="4613093" cy="4137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592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67C0DC6D-5896-84A5-2972-E6398641FDE2}"/>
              </a:ext>
            </a:extLst>
          </p:cNvPr>
          <p:cNvSpPr txBox="1">
            <a:spLocks/>
          </p:cNvSpPr>
          <p:nvPr/>
        </p:nvSpPr>
        <p:spPr>
          <a:xfrm>
            <a:off x="525460" y="398128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Magnetic optimization in Roxie</a:t>
            </a:r>
            <a:endParaRPr lang="en-CH" sz="4000" dirty="0">
              <a:latin typeface="+mn-lt"/>
            </a:endParaRPr>
          </a:p>
        </p:txBody>
      </p:sp>
      <p:sp>
        <p:nvSpPr>
          <p:cNvPr id="62" name="Slide Number Placeholder 4">
            <a:extLst>
              <a:ext uri="{FF2B5EF4-FFF2-40B4-BE49-F238E27FC236}">
                <a16:creationId xmlns:a16="http://schemas.microsoft.com/office/drawing/2014/main" id="{95DECC07-4079-633A-739E-C02D0F72A0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CH"/>
            </a:defPPr>
            <a:lvl1pPr marL="0" algn="r" defTabSz="9144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5229A56-5836-8CE1-7F31-637D76DD7789}"/>
              </a:ext>
            </a:extLst>
          </p:cNvPr>
          <p:cNvSpPr txBox="1"/>
          <p:nvPr/>
        </p:nvSpPr>
        <p:spPr>
          <a:xfrm>
            <a:off x="697401" y="1254630"/>
            <a:ext cx="10486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Design 1:</a:t>
            </a:r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B6AFF27-3AD2-57CC-5BCF-AD660DE7F5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1047" y="1181874"/>
            <a:ext cx="6024077" cy="553960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993B441-8323-A591-DEA2-D28899E59B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460" y="2712568"/>
            <a:ext cx="3418259" cy="226978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804CC2F-CE5F-13AA-1ED4-B8A00F10606D}"/>
              </a:ext>
            </a:extLst>
          </p:cNvPr>
          <p:cNvSpPr txBox="1"/>
          <p:nvPr/>
        </p:nvSpPr>
        <p:spPr>
          <a:xfrm>
            <a:off x="10418306" y="43562"/>
            <a:ext cx="1659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>
                <a:solidFill>
                  <a:schemeClr val="accent6">
                    <a:lumMod val="75000"/>
                  </a:schemeClr>
                </a:solidFill>
              </a:rPr>
              <a:t>40mm aperture</a:t>
            </a:r>
          </a:p>
        </p:txBody>
      </p:sp>
    </p:spTree>
    <p:extLst>
      <p:ext uri="{BB962C8B-B14F-4D97-AF65-F5344CB8AC3E}">
        <p14:creationId xmlns:p14="http://schemas.microsoft.com/office/powerpoint/2010/main" val="23327714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67C0DC6D-5896-84A5-2972-E6398641FDE2}"/>
              </a:ext>
            </a:extLst>
          </p:cNvPr>
          <p:cNvSpPr txBox="1">
            <a:spLocks/>
          </p:cNvSpPr>
          <p:nvPr/>
        </p:nvSpPr>
        <p:spPr>
          <a:xfrm>
            <a:off x="525460" y="398128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Magnetic optimization in Roxie</a:t>
            </a:r>
            <a:endParaRPr lang="en-CH" sz="4000" dirty="0">
              <a:latin typeface="+mn-lt"/>
            </a:endParaRPr>
          </a:p>
        </p:txBody>
      </p:sp>
      <p:sp>
        <p:nvSpPr>
          <p:cNvPr id="62" name="Slide Number Placeholder 4">
            <a:extLst>
              <a:ext uri="{FF2B5EF4-FFF2-40B4-BE49-F238E27FC236}">
                <a16:creationId xmlns:a16="http://schemas.microsoft.com/office/drawing/2014/main" id="{95DECC07-4079-633A-739E-C02D0F72A0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CH"/>
            </a:defPPr>
            <a:lvl1pPr marL="0" algn="r" defTabSz="9144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5229A56-5836-8CE1-7F31-637D76DD7789}"/>
              </a:ext>
            </a:extLst>
          </p:cNvPr>
          <p:cNvSpPr txBox="1"/>
          <p:nvPr/>
        </p:nvSpPr>
        <p:spPr>
          <a:xfrm>
            <a:off x="697401" y="1254630"/>
            <a:ext cx="916539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Design 1: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FOTO ARMONICHE						FOTO CAMPO MAGNETICO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6C7B7F4-C2ED-00DB-1050-2A3DF34F9B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401" y="1663845"/>
            <a:ext cx="4784174" cy="523981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6F8E8EC-B71E-B250-4A9D-51621DCE3B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8184" y="2455178"/>
            <a:ext cx="3240496" cy="203473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31ADA4C-7AEC-A5FA-FB40-C22F4D278B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33717" y="1609725"/>
            <a:ext cx="914400" cy="363855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37AA19F-A48B-361B-0A27-9C21A762BD62}"/>
              </a:ext>
            </a:extLst>
          </p:cNvPr>
          <p:cNvSpPr txBox="1"/>
          <p:nvPr/>
        </p:nvSpPr>
        <p:spPr>
          <a:xfrm>
            <a:off x="10418306" y="43562"/>
            <a:ext cx="1659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>
                <a:solidFill>
                  <a:schemeClr val="accent6">
                    <a:lumMod val="75000"/>
                  </a:schemeClr>
                </a:solidFill>
              </a:rPr>
              <a:t>40mm aperture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FA42867-C3EA-AFC3-620F-FFB1CA1FC3B9}"/>
              </a:ext>
            </a:extLst>
          </p:cNvPr>
          <p:cNvSpPr txBox="1"/>
          <p:nvPr/>
        </p:nvSpPr>
        <p:spPr>
          <a:xfrm>
            <a:off x="7048895" y="5248315"/>
            <a:ext cx="8242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Bp/Bap = 1.042					FOTO CAMPO MAGNETICO</a:t>
            </a:r>
          </a:p>
        </p:txBody>
      </p:sp>
    </p:spTree>
    <p:extLst>
      <p:ext uri="{BB962C8B-B14F-4D97-AF65-F5344CB8AC3E}">
        <p14:creationId xmlns:p14="http://schemas.microsoft.com/office/powerpoint/2010/main" val="29653377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67C0DC6D-5896-84A5-2972-E6398641FDE2}"/>
              </a:ext>
            </a:extLst>
          </p:cNvPr>
          <p:cNvSpPr txBox="1">
            <a:spLocks/>
          </p:cNvSpPr>
          <p:nvPr/>
        </p:nvSpPr>
        <p:spPr>
          <a:xfrm>
            <a:off x="525460" y="398128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Magnetic optimization in Roxie</a:t>
            </a:r>
            <a:endParaRPr lang="en-CH" sz="4000" dirty="0">
              <a:latin typeface="+mn-lt"/>
            </a:endParaRPr>
          </a:p>
        </p:txBody>
      </p:sp>
      <p:sp>
        <p:nvSpPr>
          <p:cNvPr id="62" name="Slide Number Placeholder 4">
            <a:extLst>
              <a:ext uri="{FF2B5EF4-FFF2-40B4-BE49-F238E27FC236}">
                <a16:creationId xmlns:a16="http://schemas.microsoft.com/office/drawing/2014/main" id="{95DECC07-4079-633A-739E-C02D0F72A0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CH"/>
            </a:defPPr>
            <a:lvl1pPr marL="0" algn="r" defTabSz="9144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5229A56-5836-8CE1-7F31-637D76DD7789}"/>
              </a:ext>
            </a:extLst>
          </p:cNvPr>
          <p:cNvSpPr txBox="1"/>
          <p:nvPr/>
        </p:nvSpPr>
        <p:spPr>
          <a:xfrm>
            <a:off x="697401" y="1254630"/>
            <a:ext cx="10486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Design 1:</a:t>
            </a:r>
          </a:p>
          <a:p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66FD22E-3AE6-D59A-B72F-0F9CEB1780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5540" y="260563"/>
            <a:ext cx="5603992" cy="646091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3BA2EC8-1D49-C1F5-566B-94DE695F2A22}"/>
              </a:ext>
            </a:extLst>
          </p:cNvPr>
          <p:cNvSpPr txBox="1"/>
          <p:nvPr/>
        </p:nvSpPr>
        <p:spPr>
          <a:xfrm>
            <a:off x="10418306" y="43562"/>
            <a:ext cx="1659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>
                <a:solidFill>
                  <a:schemeClr val="accent6">
                    <a:lumMod val="75000"/>
                  </a:schemeClr>
                </a:solidFill>
              </a:rPr>
              <a:t>40mm aperture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BE4D6C7-75CE-0BFD-BB2E-A82C4EB02E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68" y="1049148"/>
            <a:ext cx="8410575" cy="40862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7003D4B-8785-25B9-E1FB-6B241B5242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41282" y="2673351"/>
            <a:ext cx="8858250" cy="4048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9804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67C0DC6D-5896-84A5-2972-E6398641FDE2}"/>
              </a:ext>
            </a:extLst>
          </p:cNvPr>
          <p:cNvSpPr txBox="1">
            <a:spLocks/>
          </p:cNvSpPr>
          <p:nvPr/>
        </p:nvSpPr>
        <p:spPr>
          <a:xfrm>
            <a:off x="525460" y="398128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Magnetic optimization in Roxie</a:t>
            </a:r>
            <a:endParaRPr lang="en-CH" sz="4000" dirty="0">
              <a:latin typeface="+mn-lt"/>
            </a:endParaRPr>
          </a:p>
        </p:txBody>
      </p:sp>
      <p:sp>
        <p:nvSpPr>
          <p:cNvPr id="62" name="Slide Number Placeholder 4">
            <a:extLst>
              <a:ext uri="{FF2B5EF4-FFF2-40B4-BE49-F238E27FC236}">
                <a16:creationId xmlns:a16="http://schemas.microsoft.com/office/drawing/2014/main" id="{95DECC07-4079-633A-739E-C02D0F72A0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CH"/>
            </a:defPPr>
            <a:lvl1pPr marL="0" algn="r" defTabSz="9144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5229A56-5836-8CE1-7F31-637D76DD7789}"/>
              </a:ext>
            </a:extLst>
          </p:cNvPr>
          <p:cNvSpPr txBox="1"/>
          <p:nvPr/>
        </p:nvSpPr>
        <p:spPr>
          <a:xfrm>
            <a:off x="697401" y="1254630"/>
            <a:ext cx="10486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Design 2:</a:t>
            </a:r>
          </a:p>
          <a:p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967F5FA-3AE2-4BFB-682C-BE268157FB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6010" y="1029906"/>
            <a:ext cx="6168589" cy="569156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450A165-0C84-B227-C1FA-06C9ED5947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400" y="2757463"/>
            <a:ext cx="4372927" cy="316747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19DE580-4D1A-7339-DDED-9ED2389C61B9}"/>
              </a:ext>
            </a:extLst>
          </p:cNvPr>
          <p:cNvSpPr txBox="1"/>
          <p:nvPr/>
        </p:nvSpPr>
        <p:spPr>
          <a:xfrm>
            <a:off x="10418306" y="43562"/>
            <a:ext cx="1659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>
                <a:solidFill>
                  <a:schemeClr val="accent6">
                    <a:lumMod val="75000"/>
                  </a:schemeClr>
                </a:solidFill>
              </a:rPr>
              <a:t>40mm aperture</a:t>
            </a:r>
          </a:p>
        </p:txBody>
      </p:sp>
    </p:spTree>
    <p:extLst>
      <p:ext uri="{BB962C8B-B14F-4D97-AF65-F5344CB8AC3E}">
        <p14:creationId xmlns:p14="http://schemas.microsoft.com/office/powerpoint/2010/main" val="27313095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67C0DC6D-5896-84A5-2972-E6398641FDE2}"/>
              </a:ext>
            </a:extLst>
          </p:cNvPr>
          <p:cNvSpPr txBox="1">
            <a:spLocks/>
          </p:cNvSpPr>
          <p:nvPr/>
        </p:nvSpPr>
        <p:spPr>
          <a:xfrm>
            <a:off x="525460" y="398128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Magnetic optimization in Roxie</a:t>
            </a:r>
            <a:endParaRPr lang="en-CH" sz="4000" dirty="0">
              <a:latin typeface="+mn-lt"/>
            </a:endParaRPr>
          </a:p>
        </p:txBody>
      </p:sp>
      <p:sp>
        <p:nvSpPr>
          <p:cNvPr id="62" name="Slide Number Placeholder 4">
            <a:extLst>
              <a:ext uri="{FF2B5EF4-FFF2-40B4-BE49-F238E27FC236}">
                <a16:creationId xmlns:a16="http://schemas.microsoft.com/office/drawing/2014/main" id="{95DECC07-4079-633A-739E-C02D0F72A0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CH"/>
            </a:defPPr>
            <a:lvl1pPr marL="0" algn="r" defTabSz="9144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5229A56-5836-8CE1-7F31-637D76DD7789}"/>
              </a:ext>
            </a:extLst>
          </p:cNvPr>
          <p:cNvSpPr txBox="1"/>
          <p:nvPr/>
        </p:nvSpPr>
        <p:spPr>
          <a:xfrm>
            <a:off x="697401" y="1254630"/>
            <a:ext cx="916539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Design 2: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FOTO ARMONICHE						FOTO CAMPO MAGNETICO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F34CD6B-4AA6-8E75-87D2-E046285E82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401" y="1557738"/>
            <a:ext cx="4901682" cy="530026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CE5128C-5EA7-95F7-1CD6-E51E8352A2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2919" y="2105802"/>
            <a:ext cx="3323642" cy="222621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B22E62A-B71C-2023-BA40-C0F265EC7E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9663" y="1500017"/>
            <a:ext cx="800100" cy="357187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D9CCDAE-0E05-2CF6-F385-125EFEFAAC73}"/>
              </a:ext>
            </a:extLst>
          </p:cNvPr>
          <p:cNvSpPr txBox="1"/>
          <p:nvPr/>
        </p:nvSpPr>
        <p:spPr>
          <a:xfrm>
            <a:off x="10418306" y="43562"/>
            <a:ext cx="1659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>
                <a:solidFill>
                  <a:schemeClr val="accent6">
                    <a:lumMod val="75000"/>
                  </a:schemeClr>
                </a:solidFill>
              </a:rPr>
              <a:t>40mm aperture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BEAE73B-5EF9-5878-583C-D33960105F47}"/>
              </a:ext>
            </a:extLst>
          </p:cNvPr>
          <p:cNvSpPr txBox="1"/>
          <p:nvPr/>
        </p:nvSpPr>
        <p:spPr>
          <a:xfrm>
            <a:off x="7048895" y="5248315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Bp/Bap = 1.042	</a:t>
            </a:r>
          </a:p>
        </p:txBody>
      </p:sp>
    </p:spTree>
    <p:extLst>
      <p:ext uri="{BB962C8B-B14F-4D97-AF65-F5344CB8AC3E}">
        <p14:creationId xmlns:p14="http://schemas.microsoft.com/office/powerpoint/2010/main" val="35463988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67C0DC6D-5896-84A5-2972-E6398641FDE2}"/>
              </a:ext>
            </a:extLst>
          </p:cNvPr>
          <p:cNvSpPr txBox="1">
            <a:spLocks/>
          </p:cNvSpPr>
          <p:nvPr/>
        </p:nvSpPr>
        <p:spPr>
          <a:xfrm>
            <a:off x="525460" y="398128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Magnetic optimization in Roxie</a:t>
            </a:r>
            <a:endParaRPr lang="en-CH" sz="4000" dirty="0">
              <a:latin typeface="+mn-lt"/>
            </a:endParaRPr>
          </a:p>
        </p:txBody>
      </p:sp>
      <p:sp>
        <p:nvSpPr>
          <p:cNvPr id="62" name="Slide Number Placeholder 4">
            <a:extLst>
              <a:ext uri="{FF2B5EF4-FFF2-40B4-BE49-F238E27FC236}">
                <a16:creationId xmlns:a16="http://schemas.microsoft.com/office/drawing/2014/main" id="{95DECC07-4079-633A-739E-C02D0F72A0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CH"/>
            </a:defPPr>
            <a:lvl1pPr marL="0" algn="r" defTabSz="9144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5229A56-5836-8CE1-7F31-637D76DD7789}"/>
              </a:ext>
            </a:extLst>
          </p:cNvPr>
          <p:cNvSpPr txBox="1"/>
          <p:nvPr/>
        </p:nvSpPr>
        <p:spPr>
          <a:xfrm>
            <a:off x="697401" y="1254630"/>
            <a:ext cx="10486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Design 2:</a:t>
            </a:r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7F9D375-C6E1-E57C-B3AC-3679B3A3A2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7272" y="1900961"/>
            <a:ext cx="10296562" cy="439628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D978CB7-AFAC-A882-CE6E-A0768F95E95A}"/>
              </a:ext>
            </a:extLst>
          </p:cNvPr>
          <p:cNvSpPr txBox="1"/>
          <p:nvPr/>
        </p:nvSpPr>
        <p:spPr>
          <a:xfrm>
            <a:off x="8423184" y="937706"/>
            <a:ext cx="2490651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Desing of choice for the mechanical analysis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923722F-5D94-CF93-9B80-4264F3F5AD25}"/>
              </a:ext>
            </a:extLst>
          </p:cNvPr>
          <p:cNvSpPr txBox="1"/>
          <p:nvPr/>
        </p:nvSpPr>
        <p:spPr>
          <a:xfrm>
            <a:off x="10418306" y="43562"/>
            <a:ext cx="1659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>
                <a:solidFill>
                  <a:schemeClr val="accent6">
                    <a:lumMod val="75000"/>
                  </a:schemeClr>
                </a:solidFill>
              </a:rPr>
              <a:t>40mm aperture</a:t>
            </a:r>
          </a:p>
        </p:txBody>
      </p:sp>
    </p:spTree>
    <p:extLst>
      <p:ext uri="{BB962C8B-B14F-4D97-AF65-F5344CB8AC3E}">
        <p14:creationId xmlns:p14="http://schemas.microsoft.com/office/powerpoint/2010/main" val="1735947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2670</TotalTime>
  <Words>855</Words>
  <Application>Microsoft Office PowerPoint</Application>
  <PresentationFormat>Widescreen</PresentationFormat>
  <Paragraphs>361</Paragraphs>
  <Slides>27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Arial</vt:lpstr>
      <vt:lpstr>Calibri</vt:lpstr>
      <vt:lpstr>Calibri Light</vt:lpstr>
      <vt:lpstr>Cambria Math</vt:lpstr>
      <vt:lpstr>Office Theme</vt:lpstr>
      <vt:lpstr>PowerPoint Presentation</vt:lpstr>
      <vt:lpstr>Contents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Gloria Bellini</dc:creator>
  <cp:lastModifiedBy>Gloria Bellini</cp:lastModifiedBy>
  <cp:revision>10</cp:revision>
  <dcterms:created xsi:type="dcterms:W3CDTF">2024-01-21T16:26:46Z</dcterms:created>
  <dcterms:modified xsi:type="dcterms:W3CDTF">2024-01-23T13:06:58Z</dcterms:modified>
</cp:coreProperties>
</file>