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6.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798" r:id="rId7"/>
  </p:sldMasterIdLst>
  <p:notesMasterIdLst>
    <p:notesMasterId r:id="rId34"/>
  </p:notesMasterIdLst>
  <p:sldIdLst>
    <p:sldId id="405" r:id="rId8"/>
    <p:sldId id="357" r:id="rId9"/>
    <p:sldId id="257" r:id="rId10"/>
    <p:sldId id="307" r:id="rId11"/>
    <p:sldId id="297" r:id="rId12"/>
    <p:sldId id="418" r:id="rId13"/>
    <p:sldId id="413" r:id="rId14"/>
    <p:sldId id="273" r:id="rId15"/>
    <p:sldId id="274" r:id="rId16"/>
    <p:sldId id="350" r:id="rId17"/>
    <p:sldId id="280" r:id="rId18"/>
    <p:sldId id="364" r:id="rId19"/>
    <p:sldId id="309" r:id="rId20"/>
    <p:sldId id="437" r:id="rId21"/>
    <p:sldId id="304" r:id="rId22"/>
    <p:sldId id="407" r:id="rId23"/>
    <p:sldId id="306" r:id="rId24"/>
    <p:sldId id="326" r:id="rId25"/>
    <p:sldId id="458" r:id="rId26"/>
    <p:sldId id="1665" r:id="rId27"/>
    <p:sldId id="258" r:id="rId28"/>
    <p:sldId id="260" r:id="rId29"/>
    <p:sldId id="4436" r:id="rId30"/>
    <p:sldId id="1762" r:id="rId31"/>
    <p:sldId id="271" r:id="rId32"/>
    <p:sldId id="1490" r:id="rId3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405"/>
            <p14:sldId id="357"/>
            <p14:sldId id="257"/>
          </p14:sldIdLst>
        </p14:section>
        <p14:section name="RESEARCH" id="{D670EF6F-A640-134A-9728-6F32167804A3}">
          <p14:sldIdLst>
            <p14:sldId id="307"/>
            <p14:sldId id="297"/>
            <p14:sldId id="418"/>
            <p14:sldId id="413"/>
            <p14:sldId id="273"/>
            <p14:sldId id="274"/>
            <p14:sldId id="350"/>
            <p14:sldId id="280"/>
            <p14:sldId id="364"/>
          </p14:sldIdLst>
        </p14:section>
        <p14:section name="COLLABORATION" id="{AE6AABEC-8DEF-334F-ABD2-7401B5EFA072}">
          <p14:sldIdLst>
            <p14:sldId id="309"/>
            <p14:sldId id="437"/>
          </p14:sldIdLst>
        </p14:section>
        <p14:section name="INNOVATION" id="{8708DAF8-4BBA-D143-A938-48541F954A12}">
          <p14:sldIdLst>
            <p14:sldId id="304"/>
            <p14:sldId id="407"/>
          </p14:sldIdLst>
        </p14:section>
        <p14:section name="EDUCATION &amp; TRAINING" id="{6BA0A48C-AB07-3844-9D9C-C0393A66C610}">
          <p14:sldIdLst>
            <p14:sldId id="306"/>
            <p14:sldId id="326"/>
            <p14:sldId id="458"/>
            <p14:sldId id="1665"/>
            <p14:sldId id="258"/>
            <p14:sldId id="260"/>
            <p14:sldId id="4436"/>
            <p14:sldId id="1762"/>
            <p14:sldId id="271"/>
            <p14:sldId id="1490"/>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A8CEE3"/>
    <a:srgbClr val="668BCC"/>
    <a:srgbClr val="B9CFFF"/>
    <a:srgbClr val="2F2F2F"/>
    <a:srgbClr val="BFBFCB"/>
    <a:srgbClr val="0033A0"/>
    <a:srgbClr val="1C446B"/>
    <a:srgbClr val="E15E32"/>
    <a:srgbClr val="000000"/>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95"/>
    <p:restoredTop sz="91020"/>
  </p:normalViewPr>
  <p:slideViewPr>
    <p:cSldViewPr snapToGrid="0" snapToObjects="1">
      <p:cViewPr varScale="1">
        <p:scale>
          <a:sx n="112" d="100"/>
          <a:sy n="112" d="100"/>
        </p:scale>
        <p:origin x="264" y="176"/>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slideMaster" Target="slideMasters/slideMaster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areaChart>
        <c:grouping val="stacked"/>
        <c:varyColors val="0"/>
        <c:ser>
          <c:idx val="0"/>
          <c:order val="0"/>
          <c:tx>
            <c:strRef>
              <c:f>Sheet1!$B$1</c:f>
              <c:strCache>
                <c:ptCount val="1"/>
                <c:pt idx="0">
                  <c:v>0</c:v>
                </c:pt>
              </c:strCache>
            </c:strRef>
          </c:tx>
          <c:spPr>
            <a:solidFill>
              <a:schemeClr val="accent4"/>
            </a:solidFill>
            <a:ln>
              <a:noFill/>
            </a:ln>
            <a:effectLst/>
          </c:spPr>
          <c:cat>
            <c:numRef>
              <c:f>Sheet1!$A$2:$A$92</c:f>
              <c:numCache>
                <c:formatCode>General</c:formatCode>
                <c:ptCount val="91"/>
                <c:pt idx="0">
                  <c:v>5</c:v>
                </c:pt>
                <c:pt idx="1">
                  <c:v>6</c:v>
                </c:pt>
                <c:pt idx="2">
                  <c:v>7</c:v>
                </c:pt>
                <c:pt idx="3">
                  <c:v>8</c:v>
                </c:pt>
                <c:pt idx="4">
                  <c:v>9</c:v>
                </c:pt>
                <c:pt idx="5">
                  <c:v>10</c:v>
                </c:pt>
                <c:pt idx="6">
                  <c:v>11</c:v>
                </c:pt>
                <c:pt idx="7">
                  <c:v>12</c:v>
                </c:pt>
                <c:pt idx="8">
                  <c:v>13</c:v>
                </c:pt>
                <c:pt idx="9">
                  <c:v>14</c:v>
                </c:pt>
                <c:pt idx="10">
                  <c:v>15</c:v>
                </c:pt>
                <c:pt idx="11">
                  <c:v>16</c:v>
                </c:pt>
                <c:pt idx="12">
                  <c:v>17</c:v>
                </c:pt>
                <c:pt idx="13">
                  <c:v>18</c:v>
                </c:pt>
                <c:pt idx="14">
                  <c:v>19</c:v>
                </c:pt>
                <c:pt idx="15">
                  <c:v>20</c:v>
                </c:pt>
                <c:pt idx="16">
                  <c:v>21</c:v>
                </c:pt>
                <c:pt idx="17">
                  <c:v>22</c:v>
                </c:pt>
                <c:pt idx="18">
                  <c:v>23</c:v>
                </c:pt>
                <c:pt idx="19">
                  <c:v>24</c:v>
                </c:pt>
                <c:pt idx="20">
                  <c:v>25</c:v>
                </c:pt>
                <c:pt idx="21">
                  <c:v>26</c:v>
                </c:pt>
                <c:pt idx="22">
                  <c:v>27</c:v>
                </c:pt>
                <c:pt idx="23">
                  <c:v>28</c:v>
                </c:pt>
                <c:pt idx="24">
                  <c:v>29</c:v>
                </c:pt>
                <c:pt idx="25">
                  <c:v>30</c:v>
                </c:pt>
                <c:pt idx="26">
                  <c:v>31</c:v>
                </c:pt>
                <c:pt idx="27">
                  <c:v>32</c:v>
                </c:pt>
                <c:pt idx="28">
                  <c:v>33</c:v>
                </c:pt>
                <c:pt idx="29">
                  <c:v>34</c:v>
                </c:pt>
                <c:pt idx="30">
                  <c:v>35</c:v>
                </c:pt>
                <c:pt idx="31">
                  <c:v>36</c:v>
                </c:pt>
                <c:pt idx="32">
                  <c:v>37</c:v>
                </c:pt>
                <c:pt idx="33">
                  <c:v>38</c:v>
                </c:pt>
                <c:pt idx="34">
                  <c:v>39</c:v>
                </c:pt>
                <c:pt idx="35">
                  <c:v>40</c:v>
                </c:pt>
                <c:pt idx="36">
                  <c:v>41</c:v>
                </c:pt>
                <c:pt idx="37">
                  <c:v>42</c:v>
                </c:pt>
                <c:pt idx="38">
                  <c:v>43</c:v>
                </c:pt>
                <c:pt idx="39">
                  <c:v>44</c:v>
                </c:pt>
                <c:pt idx="40">
                  <c:v>45</c:v>
                </c:pt>
                <c:pt idx="41">
                  <c:v>46</c:v>
                </c:pt>
                <c:pt idx="42">
                  <c:v>47</c:v>
                </c:pt>
                <c:pt idx="43">
                  <c:v>48</c:v>
                </c:pt>
                <c:pt idx="44">
                  <c:v>49</c:v>
                </c:pt>
                <c:pt idx="45">
                  <c:v>50</c:v>
                </c:pt>
                <c:pt idx="46">
                  <c:v>51</c:v>
                </c:pt>
                <c:pt idx="47">
                  <c:v>52</c:v>
                </c:pt>
                <c:pt idx="48">
                  <c:v>53</c:v>
                </c:pt>
                <c:pt idx="49">
                  <c:v>54</c:v>
                </c:pt>
                <c:pt idx="50">
                  <c:v>55</c:v>
                </c:pt>
                <c:pt idx="51">
                  <c:v>56</c:v>
                </c:pt>
                <c:pt idx="52">
                  <c:v>57</c:v>
                </c:pt>
                <c:pt idx="53">
                  <c:v>58</c:v>
                </c:pt>
                <c:pt idx="54">
                  <c:v>59</c:v>
                </c:pt>
                <c:pt idx="55">
                  <c:v>60</c:v>
                </c:pt>
                <c:pt idx="56">
                  <c:v>61</c:v>
                </c:pt>
                <c:pt idx="57">
                  <c:v>62</c:v>
                </c:pt>
                <c:pt idx="58">
                  <c:v>63</c:v>
                </c:pt>
                <c:pt idx="59">
                  <c:v>64</c:v>
                </c:pt>
                <c:pt idx="60">
                  <c:v>65</c:v>
                </c:pt>
                <c:pt idx="61">
                  <c:v>66</c:v>
                </c:pt>
                <c:pt idx="62">
                  <c:v>67</c:v>
                </c:pt>
                <c:pt idx="63">
                  <c:v>68</c:v>
                </c:pt>
                <c:pt idx="64">
                  <c:v>69</c:v>
                </c:pt>
                <c:pt idx="65">
                  <c:v>70</c:v>
                </c:pt>
                <c:pt idx="66">
                  <c:v>71</c:v>
                </c:pt>
                <c:pt idx="67">
                  <c:v>72</c:v>
                </c:pt>
                <c:pt idx="68">
                  <c:v>73</c:v>
                </c:pt>
                <c:pt idx="69">
                  <c:v>74</c:v>
                </c:pt>
                <c:pt idx="70">
                  <c:v>75</c:v>
                </c:pt>
                <c:pt idx="71">
                  <c:v>76</c:v>
                </c:pt>
                <c:pt idx="72">
                  <c:v>77</c:v>
                </c:pt>
                <c:pt idx="73">
                  <c:v>78</c:v>
                </c:pt>
                <c:pt idx="74">
                  <c:v>79</c:v>
                </c:pt>
                <c:pt idx="75">
                  <c:v>80</c:v>
                </c:pt>
                <c:pt idx="76">
                  <c:v>81</c:v>
                </c:pt>
                <c:pt idx="77">
                  <c:v>82</c:v>
                </c:pt>
                <c:pt idx="78">
                  <c:v>83</c:v>
                </c:pt>
                <c:pt idx="79">
                  <c:v>84</c:v>
                </c:pt>
                <c:pt idx="80">
                  <c:v>85</c:v>
                </c:pt>
                <c:pt idx="81">
                  <c:v>86</c:v>
                </c:pt>
                <c:pt idx="82">
                  <c:v>87</c:v>
                </c:pt>
                <c:pt idx="83">
                  <c:v>88</c:v>
                </c:pt>
                <c:pt idx="84">
                  <c:v>89</c:v>
                </c:pt>
                <c:pt idx="85">
                  <c:v>90</c:v>
                </c:pt>
                <c:pt idx="86">
                  <c:v>91</c:v>
                </c:pt>
                <c:pt idx="87">
                  <c:v>92</c:v>
                </c:pt>
                <c:pt idx="88">
                  <c:v>93</c:v>
                </c:pt>
                <c:pt idx="89">
                  <c:v>94</c:v>
                </c:pt>
                <c:pt idx="90">
                  <c:v>95</c:v>
                </c:pt>
              </c:numCache>
            </c:numRef>
          </c:cat>
          <c:val>
            <c:numRef>
              <c:f>Sheet1!$B$2:$B$92</c:f>
              <c:numCache>
                <c:formatCode>General</c:formatCode>
                <c:ptCount val="91"/>
                <c:pt idx="0">
                  <c:v>0</c:v>
                </c:pt>
                <c:pt idx="1">
                  <c:v>0</c:v>
                </c:pt>
                <c:pt idx="2">
                  <c:v>0</c:v>
                </c:pt>
                <c:pt idx="3">
                  <c:v>0</c:v>
                </c:pt>
                <c:pt idx="4">
                  <c:v>0</c:v>
                </c:pt>
                <c:pt idx="5">
                  <c:v>0</c:v>
                </c:pt>
                <c:pt idx="6">
                  <c:v>0</c:v>
                </c:pt>
                <c:pt idx="7">
                  <c:v>0</c:v>
                </c:pt>
                <c:pt idx="8">
                  <c:v>0</c:v>
                </c:pt>
                <c:pt idx="9">
                  <c:v>0</c:v>
                </c:pt>
                <c:pt idx="10">
                  <c:v>0</c:v>
                </c:pt>
                <c:pt idx="11">
                  <c:v>0</c:v>
                </c:pt>
                <c:pt idx="12">
                  <c:v>0</c:v>
                </c:pt>
                <c:pt idx="13">
                  <c:v>1</c:v>
                </c:pt>
                <c:pt idx="14">
                  <c:v>2</c:v>
                </c:pt>
                <c:pt idx="15">
                  <c:v>9</c:v>
                </c:pt>
                <c:pt idx="16">
                  <c:v>25</c:v>
                </c:pt>
                <c:pt idx="17">
                  <c:v>35</c:v>
                </c:pt>
                <c:pt idx="18">
                  <c:v>108</c:v>
                </c:pt>
                <c:pt idx="19">
                  <c:v>226</c:v>
                </c:pt>
                <c:pt idx="20">
                  <c:v>381</c:v>
                </c:pt>
                <c:pt idx="21">
                  <c:v>440</c:v>
                </c:pt>
                <c:pt idx="22">
                  <c:v>474</c:v>
                </c:pt>
                <c:pt idx="23">
                  <c:v>426</c:v>
                </c:pt>
                <c:pt idx="24">
                  <c:v>403</c:v>
                </c:pt>
                <c:pt idx="25">
                  <c:v>341</c:v>
                </c:pt>
                <c:pt idx="26">
                  <c:v>313</c:v>
                </c:pt>
                <c:pt idx="27">
                  <c:v>325</c:v>
                </c:pt>
                <c:pt idx="28">
                  <c:v>309</c:v>
                </c:pt>
                <c:pt idx="29">
                  <c:v>282</c:v>
                </c:pt>
                <c:pt idx="30">
                  <c:v>265</c:v>
                </c:pt>
                <c:pt idx="31">
                  <c:v>250</c:v>
                </c:pt>
                <c:pt idx="32">
                  <c:v>256</c:v>
                </c:pt>
                <c:pt idx="33">
                  <c:v>268</c:v>
                </c:pt>
                <c:pt idx="34">
                  <c:v>215</c:v>
                </c:pt>
                <c:pt idx="35">
                  <c:v>205</c:v>
                </c:pt>
                <c:pt idx="36">
                  <c:v>216</c:v>
                </c:pt>
                <c:pt idx="37">
                  <c:v>225</c:v>
                </c:pt>
                <c:pt idx="38">
                  <c:v>222</c:v>
                </c:pt>
                <c:pt idx="39">
                  <c:v>207</c:v>
                </c:pt>
                <c:pt idx="40">
                  <c:v>202</c:v>
                </c:pt>
                <c:pt idx="41">
                  <c:v>226</c:v>
                </c:pt>
                <c:pt idx="42">
                  <c:v>205</c:v>
                </c:pt>
                <c:pt idx="43">
                  <c:v>204</c:v>
                </c:pt>
                <c:pt idx="44">
                  <c:v>195</c:v>
                </c:pt>
                <c:pt idx="45">
                  <c:v>224</c:v>
                </c:pt>
                <c:pt idx="46">
                  <c:v>218</c:v>
                </c:pt>
                <c:pt idx="47">
                  <c:v>195</c:v>
                </c:pt>
                <c:pt idx="48">
                  <c:v>200</c:v>
                </c:pt>
                <c:pt idx="49">
                  <c:v>217</c:v>
                </c:pt>
                <c:pt idx="50">
                  <c:v>196</c:v>
                </c:pt>
                <c:pt idx="51">
                  <c:v>223</c:v>
                </c:pt>
                <c:pt idx="52">
                  <c:v>217</c:v>
                </c:pt>
                <c:pt idx="53">
                  <c:v>189</c:v>
                </c:pt>
                <c:pt idx="54">
                  <c:v>196</c:v>
                </c:pt>
                <c:pt idx="55">
                  <c:v>184</c:v>
                </c:pt>
                <c:pt idx="56">
                  <c:v>163</c:v>
                </c:pt>
                <c:pt idx="57">
                  <c:v>162</c:v>
                </c:pt>
                <c:pt idx="58">
                  <c:v>150</c:v>
                </c:pt>
                <c:pt idx="59">
                  <c:v>135</c:v>
                </c:pt>
                <c:pt idx="60">
                  <c:v>150</c:v>
                </c:pt>
                <c:pt idx="61">
                  <c:v>120</c:v>
                </c:pt>
                <c:pt idx="62">
                  <c:v>94</c:v>
                </c:pt>
                <c:pt idx="63">
                  <c:v>91</c:v>
                </c:pt>
                <c:pt idx="64">
                  <c:v>105</c:v>
                </c:pt>
                <c:pt idx="65">
                  <c:v>73</c:v>
                </c:pt>
                <c:pt idx="66">
                  <c:v>70</c:v>
                </c:pt>
                <c:pt idx="67">
                  <c:v>78</c:v>
                </c:pt>
                <c:pt idx="68">
                  <c:v>65</c:v>
                </c:pt>
                <c:pt idx="69">
                  <c:v>54</c:v>
                </c:pt>
                <c:pt idx="70">
                  <c:v>44</c:v>
                </c:pt>
                <c:pt idx="71">
                  <c:v>51</c:v>
                </c:pt>
                <c:pt idx="72">
                  <c:v>37</c:v>
                </c:pt>
                <c:pt idx="73">
                  <c:v>39</c:v>
                </c:pt>
                <c:pt idx="74">
                  <c:v>36</c:v>
                </c:pt>
                <c:pt idx="75">
                  <c:v>28</c:v>
                </c:pt>
                <c:pt idx="76">
                  <c:v>19</c:v>
                </c:pt>
                <c:pt idx="77">
                  <c:v>21</c:v>
                </c:pt>
                <c:pt idx="78">
                  <c:v>11</c:v>
                </c:pt>
                <c:pt idx="79">
                  <c:v>13</c:v>
                </c:pt>
                <c:pt idx="80">
                  <c:v>9</c:v>
                </c:pt>
                <c:pt idx="81">
                  <c:v>11</c:v>
                </c:pt>
                <c:pt idx="82">
                  <c:v>3</c:v>
                </c:pt>
                <c:pt idx="83">
                  <c:v>2</c:v>
                </c:pt>
                <c:pt idx="84">
                  <c:v>1</c:v>
                </c:pt>
                <c:pt idx="85">
                  <c:v>0</c:v>
                </c:pt>
                <c:pt idx="86">
                  <c:v>1</c:v>
                </c:pt>
                <c:pt idx="87">
                  <c:v>0</c:v>
                </c:pt>
                <c:pt idx="88">
                  <c:v>0</c:v>
                </c:pt>
                <c:pt idx="89">
                  <c:v>0</c:v>
                </c:pt>
                <c:pt idx="90">
                  <c:v>1</c:v>
                </c:pt>
              </c:numCache>
            </c:numRef>
          </c:val>
          <c:extLst>
            <c:ext xmlns:c16="http://schemas.microsoft.com/office/drawing/2014/chart" uri="{C3380CC4-5D6E-409C-BE32-E72D297353CC}">
              <c16:uniqueId val="{00000000-F899-9D48-8788-06240B2079B8}"/>
            </c:ext>
          </c:extLst>
        </c:ser>
        <c:dLbls>
          <c:showLegendKey val="0"/>
          <c:showVal val="0"/>
          <c:showCatName val="0"/>
          <c:showSerName val="0"/>
          <c:showPercent val="0"/>
          <c:showBubbleSize val="0"/>
        </c:dLbls>
        <c:axId val="401967056"/>
        <c:axId val="402043200"/>
      </c:areaChart>
      <c:catAx>
        <c:axId val="4019670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n-CH"/>
          </a:p>
        </c:txPr>
        <c:crossAx val="402043200"/>
        <c:crosses val="autoZero"/>
        <c:auto val="1"/>
        <c:lblAlgn val="ctr"/>
        <c:lblOffset val="100"/>
        <c:tickLblSkip val="5"/>
        <c:tickMarkSkip val="5"/>
        <c:noMultiLvlLbl val="0"/>
      </c:catAx>
      <c:valAx>
        <c:axId val="40204320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accent4"/>
                </a:solidFill>
                <a:latin typeface="+mn-lt"/>
                <a:ea typeface="+mn-ea"/>
                <a:cs typeface="+mn-cs"/>
              </a:defRPr>
            </a:pPr>
            <a:endParaRPr lang="en-CH"/>
          </a:p>
        </c:txPr>
        <c:crossAx val="4019670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15EC28-6451-4C5E-ABAA-FDDE18EA973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6DE11E9-B7DD-4366-AF31-251CFBB0074D}">
      <dgm:prSet/>
      <dgm:spPr>
        <a:solidFill>
          <a:srgbClr val="006892"/>
        </a:solidFill>
      </dgm:spPr>
      <dgm:t>
        <a:bodyPr/>
        <a:lstStyle/>
        <a:p>
          <a:r>
            <a:rPr lang="en-GB" dirty="0"/>
            <a:t>Gradual replacement of Internal Combustion Engine (ICE) cars by </a:t>
          </a:r>
          <a:r>
            <a:rPr lang="en-GB" b="1" dirty="0"/>
            <a:t>Battery Electric Vehicles</a:t>
          </a:r>
          <a:r>
            <a:rPr lang="en-GB" dirty="0"/>
            <a:t> (BEV)</a:t>
          </a:r>
          <a:r>
            <a:rPr lang="en-GB" b="1" dirty="0"/>
            <a:t> </a:t>
          </a:r>
          <a:r>
            <a:rPr lang="en-GB" dirty="0"/>
            <a:t>for car sharing, campus logistics, shuttles</a:t>
          </a:r>
          <a:endParaRPr lang="en-US" dirty="0"/>
        </a:p>
      </dgm:t>
    </dgm:pt>
    <dgm:pt modelId="{AD453457-11F9-4444-B549-6685B10F9B79}" type="parTrans" cxnId="{0F09EE4A-ADAB-45BB-855C-BFA15150B2D0}">
      <dgm:prSet/>
      <dgm:spPr/>
      <dgm:t>
        <a:bodyPr/>
        <a:lstStyle/>
        <a:p>
          <a:endParaRPr lang="en-US"/>
        </a:p>
      </dgm:t>
    </dgm:pt>
    <dgm:pt modelId="{3EBA1C77-4B43-41C0-A3CA-C95935FD122C}" type="sibTrans" cxnId="{0F09EE4A-ADAB-45BB-855C-BFA15150B2D0}">
      <dgm:prSet/>
      <dgm:spPr/>
      <dgm:t>
        <a:bodyPr/>
        <a:lstStyle/>
        <a:p>
          <a:endParaRPr lang="en-US"/>
        </a:p>
      </dgm:t>
    </dgm:pt>
    <dgm:pt modelId="{96F1479B-074A-44E9-B563-44B1DE9EEC62}">
      <dgm:prSet/>
      <dgm:spPr>
        <a:solidFill>
          <a:srgbClr val="006892"/>
        </a:solidFill>
      </dgm:spPr>
      <dgm:t>
        <a:bodyPr/>
        <a:lstStyle/>
        <a:p>
          <a:r>
            <a:rPr lang="en-GB" dirty="0"/>
            <a:t>Working with all Departments to </a:t>
          </a:r>
          <a:r>
            <a:rPr lang="en-GB" b="1" dirty="0"/>
            <a:t>reduce CERN’s car fleet by 25% </a:t>
          </a:r>
          <a:r>
            <a:rPr lang="en-GB" dirty="0"/>
            <a:t>in 2024</a:t>
          </a:r>
        </a:p>
      </dgm:t>
    </dgm:pt>
    <dgm:pt modelId="{D453F411-45E9-461A-83DF-5F08B54475A7}" type="parTrans" cxnId="{8DE228D4-7057-4DB6-9721-9C77DE628685}">
      <dgm:prSet/>
      <dgm:spPr/>
      <dgm:t>
        <a:bodyPr/>
        <a:lstStyle/>
        <a:p>
          <a:endParaRPr lang="en-US"/>
        </a:p>
      </dgm:t>
    </dgm:pt>
    <dgm:pt modelId="{51EAE299-0B11-4643-BA33-0C696C83766A}" type="sibTrans" cxnId="{8DE228D4-7057-4DB6-9721-9C77DE628685}">
      <dgm:prSet/>
      <dgm:spPr/>
      <dgm:t>
        <a:bodyPr/>
        <a:lstStyle/>
        <a:p>
          <a:endParaRPr lang="en-US"/>
        </a:p>
      </dgm:t>
    </dgm:pt>
    <dgm:pt modelId="{F14D078E-F0A5-470D-BEE3-60458D05E0FB}">
      <dgm:prSet/>
      <dgm:spPr>
        <a:solidFill>
          <a:srgbClr val="006892"/>
        </a:solidFill>
      </dgm:spPr>
      <dgm:t>
        <a:bodyPr/>
        <a:lstStyle/>
        <a:p>
          <a:r>
            <a:rPr lang="en-GB" b="1" dirty="0"/>
            <a:t>New car sharing service: </a:t>
          </a:r>
          <a:r>
            <a:rPr lang="en-GB" dirty="0"/>
            <a:t>600 users registered, 8,500 reservations in the year</a:t>
          </a:r>
          <a:endParaRPr lang="en-US" dirty="0"/>
        </a:p>
      </dgm:t>
    </dgm:pt>
    <dgm:pt modelId="{AFB9440B-BD26-4EED-931D-CA63E711FA46}" type="parTrans" cxnId="{8F6E2C3E-821F-4E7D-9AB2-0761885293F8}">
      <dgm:prSet/>
      <dgm:spPr/>
      <dgm:t>
        <a:bodyPr/>
        <a:lstStyle/>
        <a:p>
          <a:endParaRPr lang="en-US"/>
        </a:p>
      </dgm:t>
    </dgm:pt>
    <dgm:pt modelId="{AE20DC6C-5737-4D27-BAA2-77AF8BAFCE37}" type="sibTrans" cxnId="{8F6E2C3E-821F-4E7D-9AB2-0761885293F8}">
      <dgm:prSet/>
      <dgm:spPr/>
      <dgm:t>
        <a:bodyPr/>
        <a:lstStyle/>
        <a:p>
          <a:endParaRPr lang="en-US"/>
        </a:p>
      </dgm:t>
    </dgm:pt>
    <dgm:pt modelId="{159F2F0E-DC0C-4648-B009-AF7BD090BC6F}">
      <dgm:prSet/>
      <dgm:spPr>
        <a:solidFill>
          <a:srgbClr val="006892"/>
        </a:solidFill>
      </dgm:spPr>
      <dgm:t>
        <a:bodyPr/>
        <a:lstStyle/>
        <a:p>
          <a:r>
            <a:rPr lang="en-GB" b="1" dirty="0"/>
            <a:t>Central collectors </a:t>
          </a:r>
          <a:r>
            <a:rPr lang="en-GB" dirty="0"/>
            <a:t>of office waste in 8 buildings</a:t>
          </a:r>
        </a:p>
        <a:p>
          <a:endParaRPr lang="en-GB" dirty="0"/>
        </a:p>
        <a:p>
          <a:r>
            <a:rPr lang="en-GB" dirty="0"/>
            <a:t>Released </a:t>
          </a:r>
          <a:r>
            <a:rPr lang="en-GB" b="1" dirty="0"/>
            <a:t>CERN’s Waste Management Roadmap</a:t>
          </a:r>
          <a:endParaRPr lang="en-US" dirty="0"/>
        </a:p>
      </dgm:t>
    </dgm:pt>
    <dgm:pt modelId="{262DFF6C-FB60-4CE0-B5E4-4D4E8C26DF8F}" type="parTrans" cxnId="{B3CEB227-F82F-4136-AECB-3F5819C549CF}">
      <dgm:prSet/>
      <dgm:spPr/>
      <dgm:t>
        <a:bodyPr/>
        <a:lstStyle/>
        <a:p>
          <a:endParaRPr lang="en-US"/>
        </a:p>
      </dgm:t>
    </dgm:pt>
    <dgm:pt modelId="{D260ED9A-13DE-4D7E-93BF-0493032ECA6C}" type="sibTrans" cxnId="{B3CEB227-F82F-4136-AECB-3F5819C549CF}">
      <dgm:prSet/>
      <dgm:spPr/>
      <dgm:t>
        <a:bodyPr/>
        <a:lstStyle/>
        <a:p>
          <a:endParaRPr lang="en-US"/>
        </a:p>
      </dgm:t>
    </dgm:pt>
    <dgm:pt modelId="{E74FC7C2-BC85-4CDD-9FD5-F71BF4229A4F}">
      <dgm:prSet/>
      <dgm:spPr>
        <a:solidFill>
          <a:srgbClr val="006892"/>
        </a:solidFill>
      </dgm:spPr>
      <dgm:t>
        <a:bodyPr/>
        <a:lstStyle/>
        <a:p>
          <a:r>
            <a:rPr lang="en-GB" dirty="0"/>
            <a:t>Completed the </a:t>
          </a:r>
          <a:r>
            <a:rPr lang="en-GB" b="1" dirty="0"/>
            <a:t>inventory</a:t>
          </a:r>
          <a:r>
            <a:rPr lang="en-GB" dirty="0"/>
            <a:t> of storage buildings and migration to EAM (15 buildings, ~10k assets)</a:t>
          </a:r>
        </a:p>
        <a:p>
          <a:r>
            <a:rPr lang="en-GB" dirty="0"/>
            <a:t>Released </a:t>
          </a:r>
          <a:r>
            <a:rPr lang="en-GB" b="1" dirty="0"/>
            <a:t>CERN’s Storage Roadmap</a:t>
          </a:r>
          <a:endParaRPr lang="en-US" dirty="0"/>
        </a:p>
      </dgm:t>
    </dgm:pt>
    <dgm:pt modelId="{EABC319C-ABED-4E3D-8307-D3F809F0C154}" type="parTrans" cxnId="{780B30D2-5920-40CB-85DA-3BCAD7FB811A}">
      <dgm:prSet/>
      <dgm:spPr/>
      <dgm:t>
        <a:bodyPr/>
        <a:lstStyle/>
        <a:p>
          <a:endParaRPr lang="en-US"/>
        </a:p>
      </dgm:t>
    </dgm:pt>
    <dgm:pt modelId="{49356930-0268-4F5F-91EC-94DE8088A980}" type="sibTrans" cxnId="{780B30D2-5920-40CB-85DA-3BCAD7FB811A}">
      <dgm:prSet/>
      <dgm:spPr/>
      <dgm:t>
        <a:bodyPr/>
        <a:lstStyle/>
        <a:p>
          <a:endParaRPr lang="en-US"/>
        </a:p>
      </dgm:t>
    </dgm:pt>
    <dgm:pt modelId="{AF1B8B9A-C47D-4095-88AC-532B33569041}">
      <dgm:prSet/>
      <dgm:spPr>
        <a:solidFill>
          <a:srgbClr val="006892"/>
        </a:solidFill>
      </dgm:spPr>
      <dgm:t>
        <a:bodyPr/>
        <a:lstStyle/>
        <a:p>
          <a:r>
            <a:rPr lang="en-GB" b="1" dirty="0"/>
            <a:t>E-bike &amp; e-scooters station-to-station service </a:t>
          </a:r>
          <a:r>
            <a:rPr lang="en-GB" dirty="0"/>
            <a:t>consolidated: 3600 registered users, 44,000 reservations in the year</a:t>
          </a:r>
          <a:endParaRPr lang="en-US" dirty="0"/>
        </a:p>
      </dgm:t>
    </dgm:pt>
    <dgm:pt modelId="{7CAE8714-C79C-4E92-8A74-AE3FDC30F96F}" type="parTrans" cxnId="{651F9C02-87E3-4130-943F-D552E0F8B7A1}">
      <dgm:prSet/>
      <dgm:spPr/>
      <dgm:t>
        <a:bodyPr/>
        <a:lstStyle/>
        <a:p>
          <a:endParaRPr lang="en-US"/>
        </a:p>
      </dgm:t>
    </dgm:pt>
    <dgm:pt modelId="{82279834-0352-4233-A076-1999A71ADB16}" type="sibTrans" cxnId="{651F9C02-87E3-4130-943F-D552E0F8B7A1}">
      <dgm:prSet/>
      <dgm:spPr/>
      <dgm:t>
        <a:bodyPr/>
        <a:lstStyle/>
        <a:p>
          <a:endParaRPr lang="en-US"/>
        </a:p>
      </dgm:t>
    </dgm:pt>
    <dgm:pt modelId="{9A56C5E6-302E-4385-A216-89EE70A429E9}">
      <dgm:prSet/>
      <dgm:spPr>
        <a:solidFill>
          <a:srgbClr val="006892"/>
        </a:solidFill>
      </dgm:spPr>
      <dgm:t>
        <a:bodyPr/>
        <a:lstStyle/>
        <a:p>
          <a:r>
            <a:rPr lang="en-GB" b="1" dirty="0"/>
            <a:t>Laboratory waste sorting pilot </a:t>
          </a:r>
          <a:r>
            <a:rPr lang="en-GB" dirty="0"/>
            <a:t>for metals in 2 buildings and </a:t>
          </a:r>
          <a:r>
            <a:rPr lang="en-GB" b="1" dirty="0"/>
            <a:t>biowaste pilot </a:t>
          </a:r>
          <a:r>
            <a:rPr lang="en-GB" dirty="0"/>
            <a:t>for R3 and 2 office buildings</a:t>
          </a:r>
          <a:endParaRPr lang="en-US" dirty="0"/>
        </a:p>
      </dgm:t>
    </dgm:pt>
    <dgm:pt modelId="{68D56BDA-C7FA-4B5E-B674-A588401ECA28}" type="parTrans" cxnId="{D8561A36-8E7C-46E6-9C05-72C0EA30EC98}">
      <dgm:prSet/>
      <dgm:spPr/>
      <dgm:t>
        <a:bodyPr/>
        <a:lstStyle/>
        <a:p>
          <a:endParaRPr lang="en-US"/>
        </a:p>
      </dgm:t>
    </dgm:pt>
    <dgm:pt modelId="{DC62EE8E-E8A7-4345-9779-F73A1465B7B4}" type="sibTrans" cxnId="{D8561A36-8E7C-46E6-9C05-72C0EA30EC98}">
      <dgm:prSet/>
      <dgm:spPr/>
      <dgm:t>
        <a:bodyPr/>
        <a:lstStyle/>
        <a:p>
          <a:endParaRPr lang="en-US"/>
        </a:p>
      </dgm:t>
    </dgm:pt>
    <dgm:pt modelId="{114EE5A5-C71E-44C3-9DFB-B71E237075C9}">
      <dgm:prSet/>
      <dgm:spPr>
        <a:solidFill>
          <a:srgbClr val="006892"/>
        </a:solidFill>
      </dgm:spPr>
      <dgm:t>
        <a:bodyPr/>
        <a:lstStyle/>
        <a:p>
          <a:r>
            <a:rPr lang="en-GB" dirty="0"/>
            <a:t>Active </a:t>
          </a:r>
          <a:r>
            <a:rPr lang="en-GB" b="1" dirty="0"/>
            <a:t>standardization</a:t>
          </a:r>
          <a:r>
            <a:rPr lang="en-GB" dirty="0"/>
            <a:t> committees and sub-committees</a:t>
          </a:r>
          <a:endParaRPr lang="en-US" dirty="0"/>
        </a:p>
      </dgm:t>
    </dgm:pt>
    <dgm:pt modelId="{D76EA38D-89DD-45C5-BB05-3E50999AAB51}" type="parTrans" cxnId="{1E8DA666-3C62-4C9B-A4F9-362CB959ED71}">
      <dgm:prSet/>
      <dgm:spPr/>
      <dgm:t>
        <a:bodyPr/>
        <a:lstStyle/>
        <a:p>
          <a:endParaRPr lang="en-US"/>
        </a:p>
      </dgm:t>
    </dgm:pt>
    <dgm:pt modelId="{EDDEFD4C-5BC0-4343-95EE-19D732960A5D}" type="sibTrans" cxnId="{1E8DA666-3C62-4C9B-A4F9-362CB959ED71}">
      <dgm:prSet/>
      <dgm:spPr/>
      <dgm:t>
        <a:bodyPr/>
        <a:lstStyle/>
        <a:p>
          <a:endParaRPr lang="en-US"/>
        </a:p>
      </dgm:t>
    </dgm:pt>
    <dgm:pt modelId="{6E19D479-5569-4CF8-8E55-827CCA708D86}">
      <dgm:prSet/>
      <dgm:spPr>
        <a:solidFill>
          <a:srgbClr val="006892"/>
        </a:solidFill>
      </dgm:spPr>
      <dgm:t>
        <a:bodyPr/>
        <a:lstStyle/>
        <a:p>
          <a:r>
            <a:rPr lang="en-GB" noProof="0" dirty="0"/>
            <a:t>2-phase </a:t>
          </a:r>
          <a:r>
            <a:rPr lang="en-GB" b="1" noProof="0" dirty="0"/>
            <a:t>renovation of R1</a:t>
          </a:r>
          <a:r>
            <a:rPr lang="en-GB" noProof="0" dirty="0"/>
            <a:t>, vegan offer, catering survey </a:t>
          </a:r>
        </a:p>
      </dgm:t>
    </dgm:pt>
    <dgm:pt modelId="{A660D43F-7BD1-4518-9780-4F0C82EC27F1}" type="parTrans" cxnId="{EBB91A97-A457-4AB1-8F0A-3F876047C3E2}">
      <dgm:prSet/>
      <dgm:spPr/>
      <dgm:t>
        <a:bodyPr/>
        <a:lstStyle/>
        <a:p>
          <a:endParaRPr lang="en-US"/>
        </a:p>
      </dgm:t>
    </dgm:pt>
    <dgm:pt modelId="{A65D8A21-B2BC-414B-873A-7CD5B7FA9CC0}" type="sibTrans" cxnId="{EBB91A97-A457-4AB1-8F0A-3F876047C3E2}">
      <dgm:prSet/>
      <dgm:spPr/>
      <dgm:t>
        <a:bodyPr/>
        <a:lstStyle/>
        <a:p>
          <a:endParaRPr lang="en-US"/>
        </a:p>
      </dgm:t>
    </dgm:pt>
    <dgm:pt modelId="{97CCDDC4-B912-4ADF-A40B-21244C3E31BA}">
      <dgm:prSet/>
      <dgm:spPr>
        <a:solidFill>
          <a:srgbClr val="006892"/>
        </a:solidFill>
      </dgm:spPr>
      <dgm:t>
        <a:bodyPr/>
        <a:lstStyle/>
        <a:p>
          <a:r>
            <a:rPr lang="en-GB" noProof="0" dirty="0"/>
            <a:t>Renovation of all bathrooms at </a:t>
          </a:r>
          <a:r>
            <a:rPr lang="en-GB" b="1" noProof="0" dirty="0"/>
            <a:t>hotel B39</a:t>
          </a:r>
          <a:r>
            <a:rPr lang="en-GB" noProof="0" dirty="0"/>
            <a:t>, private market integrated in CERN market, renovation of an apartment</a:t>
          </a:r>
        </a:p>
      </dgm:t>
    </dgm:pt>
    <dgm:pt modelId="{2206094D-C841-419C-A9ED-6518381D7CE0}" type="parTrans" cxnId="{40AE47D8-D4B5-4C0D-BBB0-51916E1E97E1}">
      <dgm:prSet/>
      <dgm:spPr/>
      <dgm:t>
        <a:bodyPr/>
        <a:lstStyle/>
        <a:p>
          <a:endParaRPr lang="en-US"/>
        </a:p>
      </dgm:t>
    </dgm:pt>
    <dgm:pt modelId="{9C904104-052B-4A88-A5E2-E5523E2430C3}" type="sibTrans" cxnId="{40AE47D8-D4B5-4C0D-BBB0-51916E1E97E1}">
      <dgm:prSet/>
      <dgm:spPr/>
      <dgm:t>
        <a:bodyPr/>
        <a:lstStyle/>
        <a:p>
          <a:endParaRPr lang="en-US"/>
        </a:p>
      </dgm:t>
    </dgm:pt>
    <dgm:pt modelId="{C5EAE757-502C-5C49-9FE0-66C0EBE0D388}" type="pres">
      <dgm:prSet presAssocID="{B115EC28-6451-4C5E-ABAA-FDDE18EA973F}" presName="diagram" presStyleCnt="0">
        <dgm:presLayoutVars>
          <dgm:dir/>
          <dgm:resizeHandles val="exact"/>
        </dgm:presLayoutVars>
      </dgm:prSet>
      <dgm:spPr/>
    </dgm:pt>
    <dgm:pt modelId="{8EBD024F-5356-2A47-AA94-96E6C9D7DC37}" type="pres">
      <dgm:prSet presAssocID="{A6DE11E9-B7DD-4366-AF31-251CFBB0074D}" presName="node" presStyleLbl="node1" presStyleIdx="0" presStyleCnt="10">
        <dgm:presLayoutVars>
          <dgm:bulletEnabled val="1"/>
        </dgm:presLayoutVars>
      </dgm:prSet>
      <dgm:spPr/>
    </dgm:pt>
    <dgm:pt modelId="{03373B09-FB26-834A-8617-B06D12AFAC48}" type="pres">
      <dgm:prSet presAssocID="{3EBA1C77-4B43-41C0-A3CA-C95935FD122C}" presName="sibTrans" presStyleCnt="0"/>
      <dgm:spPr/>
    </dgm:pt>
    <dgm:pt modelId="{14711EF2-C36D-7F4D-8F01-37A597241A75}" type="pres">
      <dgm:prSet presAssocID="{F14D078E-F0A5-470D-BEE3-60458D05E0FB}" presName="node" presStyleLbl="node1" presStyleIdx="1" presStyleCnt="10">
        <dgm:presLayoutVars>
          <dgm:bulletEnabled val="1"/>
        </dgm:presLayoutVars>
      </dgm:prSet>
      <dgm:spPr/>
    </dgm:pt>
    <dgm:pt modelId="{6C17B7AC-29F5-594B-BFDC-0D7A700B2662}" type="pres">
      <dgm:prSet presAssocID="{AE20DC6C-5737-4D27-BAA2-77AF8BAFCE37}" presName="sibTrans" presStyleCnt="0"/>
      <dgm:spPr/>
    </dgm:pt>
    <dgm:pt modelId="{97AF823E-3B3E-F745-A6BA-7854B468DF45}" type="pres">
      <dgm:prSet presAssocID="{159F2F0E-DC0C-4648-B009-AF7BD090BC6F}" presName="node" presStyleLbl="node1" presStyleIdx="2" presStyleCnt="10">
        <dgm:presLayoutVars>
          <dgm:bulletEnabled val="1"/>
        </dgm:presLayoutVars>
      </dgm:prSet>
      <dgm:spPr/>
    </dgm:pt>
    <dgm:pt modelId="{6787091D-311A-5A48-A7EE-57446042D3AF}" type="pres">
      <dgm:prSet presAssocID="{D260ED9A-13DE-4D7E-93BF-0493032ECA6C}" presName="sibTrans" presStyleCnt="0"/>
      <dgm:spPr/>
    </dgm:pt>
    <dgm:pt modelId="{96F9F6A7-BE5F-FE42-B43A-26DC467FA239}" type="pres">
      <dgm:prSet presAssocID="{E74FC7C2-BC85-4CDD-9FD5-F71BF4229A4F}" presName="node" presStyleLbl="node1" presStyleIdx="3" presStyleCnt="10">
        <dgm:presLayoutVars>
          <dgm:bulletEnabled val="1"/>
        </dgm:presLayoutVars>
      </dgm:prSet>
      <dgm:spPr/>
    </dgm:pt>
    <dgm:pt modelId="{FB5E6FD8-9376-7047-BB7A-AF0A4CCF68DA}" type="pres">
      <dgm:prSet presAssocID="{49356930-0268-4F5F-91EC-94DE8088A980}" presName="sibTrans" presStyleCnt="0"/>
      <dgm:spPr/>
    </dgm:pt>
    <dgm:pt modelId="{7957CA49-60C0-224C-BBA0-B22B6C82FDDC}" type="pres">
      <dgm:prSet presAssocID="{96F1479B-074A-44E9-B563-44B1DE9EEC62}" presName="node" presStyleLbl="node1" presStyleIdx="4" presStyleCnt="10" custLinFactX="-200000" custLinFactY="17038" custLinFactNeighborX="-239404" custLinFactNeighborY="100000">
        <dgm:presLayoutVars>
          <dgm:bulletEnabled val="1"/>
        </dgm:presLayoutVars>
      </dgm:prSet>
      <dgm:spPr/>
    </dgm:pt>
    <dgm:pt modelId="{153ECD5F-9F96-104A-9101-02CD6E38BAFC}" type="pres">
      <dgm:prSet presAssocID="{51EAE299-0B11-4643-BA33-0C696C83766A}" presName="sibTrans" presStyleCnt="0"/>
      <dgm:spPr/>
    </dgm:pt>
    <dgm:pt modelId="{40776A5D-F0A8-FE4D-8974-FF31EA39C3FC}" type="pres">
      <dgm:prSet presAssocID="{AF1B8B9A-C47D-4095-88AC-532B33569041}" presName="node" presStyleLbl="node1" presStyleIdx="5" presStyleCnt="10" custLinFactX="8726" custLinFactNeighborX="100000" custLinFactNeighborY="371">
        <dgm:presLayoutVars>
          <dgm:bulletEnabled val="1"/>
        </dgm:presLayoutVars>
      </dgm:prSet>
      <dgm:spPr/>
    </dgm:pt>
    <dgm:pt modelId="{AF4CD346-B378-0248-B24E-3538AEC6EC3D}" type="pres">
      <dgm:prSet presAssocID="{82279834-0352-4233-A076-1999A71ADB16}" presName="sibTrans" presStyleCnt="0"/>
      <dgm:spPr/>
    </dgm:pt>
    <dgm:pt modelId="{D70E8CD9-9D40-824D-917B-3D6BB2D697E2}" type="pres">
      <dgm:prSet presAssocID="{9A56C5E6-302E-4385-A216-89EE70A429E9}" presName="node" presStyleLbl="node1" presStyleIdx="6" presStyleCnt="10" custLinFactX="8567" custLinFactNeighborX="100000" custLinFactNeighborY="371">
        <dgm:presLayoutVars>
          <dgm:bulletEnabled val="1"/>
        </dgm:presLayoutVars>
      </dgm:prSet>
      <dgm:spPr/>
    </dgm:pt>
    <dgm:pt modelId="{E29D2DF0-00EA-3E4E-BFD5-7EE834B4A5AD}" type="pres">
      <dgm:prSet presAssocID="{DC62EE8E-E8A7-4345-9779-F73A1465B7B4}" presName="sibTrans" presStyleCnt="0"/>
      <dgm:spPr/>
    </dgm:pt>
    <dgm:pt modelId="{7CB48EC0-17D3-B74A-96C4-EED831031A59}" type="pres">
      <dgm:prSet presAssocID="{114EE5A5-C71E-44C3-9DFB-B71E237075C9}" presName="node" presStyleLbl="node1" presStyleIdx="7" presStyleCnt="10" custLinFactX="11323" custLinFactNeighborX="100000" custLinFactNeighborY="371">
        <dgm:presLayoutVars>
          <dgm:bulletEnabled val="1"/>
        </dgm:presLayoutVars>
      </dgm:prSet>
      <dgm:spPr/>
    </dgm:pt>
    <dgm:pt modelId="{416BC9FF-5DAB-478F-938E-3C628728B3EF}" type="pres">
      <dgm:prSet presAssocID="{EDDEFD4C-5BC0-4343-95EE-19D732960A5D}" presName="sibTrans" presStyleCnt="0"/>
      <dgm:spPr/>
    </dgm:pt>
    <dgm:pt modelId="{7B32CC9F-819F-4C17-8164-E73892C24728}" type="pres">
      <dgm:prSet presAssocID="{6E19D479-5569-4CF8-8E55-827CCA708D86}" presName="node" presStyleLbl="node1" presStyleIdx="8" presStyleCnt="10" custLinFactX="9387" custLinFactY="-16711" custLinFactNeighborX="100000" custLinFactNeighborY="-100000">
        <dgm:presLayoutVars>
          <dgm:bulletEnabled val="1"/>
        </dgm:presLayoutVars>
      </dgm:prSet>
      <dgm:spPr/>
    </dgm:pt>
    <dgm:pt modelId="{B5477D59-AFA7-4568-BDB6-150A66435B43}" type="pres">
      <dgm:prSet presAssocID="{A65D8A21-B2BC-414B-873A-7CD5B7FA9CC0}" presName="sibTrans" presStyleCnt="0"/>
      <dgm:spPr/>
    </dgm:pt>
    <dgm:pt modelId="{8B918427-8651-4E92-A355-81DC384ECC3F}" type="pres">
      <dgm:prSet presAssocID="{97CCDDC4-B912-4ADF-A40B-21244C3E31BA}" presName="node" presStyleLbl="node1" presStyleIdx="9" presStyleCnt="10">
        <dgm:presLayoutVars>
          <dgm:bulletEnabled val="1"/>
        </dgm:presLayoutVars>
      </dgm:prSet>
      <dgm:spPr/>
    </dgm:pt>
  </dgm:ptLst>
  <dgm:cxnLst>
    <dgm:cxn modelId="{651F9C02-87E3-4130-943F-D552E0F8B7A1}" srcId="{B115EC28-6451-4C5E-ABAA-FDDE18EA973F}" destId="{AF1B8B9A-C47D-4095-88AC-532B33569041}" srcOrd="5" destOrd="0" parTransId="{7CAE8714-C79C-4E92-8A74-AE3FDC30F96F}" sibTransId="{82279834-0352-4233-A076-1999A71ADB16}"/>
    <dgm:cxn modelId="{9EC33512-79EB-624C-9900-78D0F172F0AD}" type="presOf" srcId="{96F1479B-074A-44E9-B563-44B1DE9EEC62}" destId="{7957CA49-60C0-224C-BBA0-B22B6C82FDDC}" srcOrd="0" destOrd="0" presId="urn:microsoft.com/office/officeart/2005/8/layout/default"/>
    <dgm:cxn modelId="{82403026-9964-D04B-A24D-DA44168AD7D1}" type="presOf" srcId="{AF1B8B9A-C47D-4095-88AC-532B33569041}" destId="{40776A5D-F0A8-FE4D-8974-FF31EA39C3FC}" srcOrd="0" destOrd="0" presId="urn:microsoft.com/office/officeart/2005/8/layout/default"/>
    <dgm:cxn modelId="{B3CEB227-F82F-4136-AECB-3F5819C549CF}" srcId="{B115EC28-6451-4C5E-ABAA-FDDE18EA973F}" destId="{159F2F0E-DC0C-4648-B009-AF7BD090BC6F}" srcOrd="2" destOrd="0" parTransId="{262DFF6C-FB60-4CE0-B5E4-4D4E8C26DF8F}" sibTransId="{D260ED9A-13DE-4D7E-93BF-0493032ECA6C}"/>
    <dgm:cxn modelId="{C49D052C-FC3A-9141-8D70-6B6EBB96E851}" type="presOf" srcId="{B115EC28-6451-4C5E-ABAA-FDDE18EA973F}" destId="{C5EAE757-502C-5C49-9FE0-66C0EBE0D388}" srcOrd="0" destOrd="0" presId="urn:microsoft.com/office/officeart/2005/8/layout/default"/>
    <dgm:cxn modelId="{D8561A36-8E7C-46E6-9C05-72C0EA30EC98}" srcId="{B115EC28-6451-4C5E-ABAA-FDDE18EA973F}" destId="{9A56C5E6-302E-4385-A216-89EE70A429E9}" srcOrd="6" destOrd="0" parTransId="{68D56BDA-C7FA-4B5E-B674-A588401ECA28}" sibTransId="{DC62EE8E-E8A7-4345-9779-F73A1465B7B4}"/>
    <dgm:cxn modelId="{8F6E2C3E-821F-4E7D-9AB2-0761885293F8}" srcId="{B115EC28-6451-4C5E-ABAA-FDDE18EA973F}" destId="{F14D078E-F0A5-470D-BEE3-60458D05E0FB}" srcOrd="1" destOrd="0" parTransId="{AFB9440B-BD26-4EED-931D-CA63E711FA46}" sibTransId="{AE20DC6C-5737-4D27-BAA2-77AF8BAFCE37}"/>
    <dgm:cxn modelId="{9618A445-3F4F-8249-A7BE-C1C51D9E476A}" type="presOf" srcId="{9A56C5E6-302E-4385-A216-89EE70A429E9}" destId="{D70E8CD9-9D40-824D-917B-3D6BB2D697E2}" srcOrd="0" destOrd="0" presId="urn:microsoft.com/office/officeart/2005/8/layout/default"/>
    <dgm:cxn modelId="{0F09EE4A-ADAB-45BB-855C-BFA15150B2D0}" srcId="{B115EC28-6451-4C5E-ABAA-FDDE18EA973F}" destId="{A6DE11E9-B7DD-4366-AF31-251CFBB0074D}" srcOrd="0" destOrd="0" parTransId="{AD453457-11F9-4444-B549-6685B10F9B79}" sibTransId="{3EBA1C77-4B43-41C0-A3CA-C95935FD122C}"/>
    <dgm:cxn modelId="{412B7054-A082-1948-B3E8-AD4CFBFBF510}" type="presOf" srcId="{A6DE11E9-B7DD-4366-AF31-251CFBB0074D}" destId="{8EBD024F-5356-2A47-AA94-96E6C9D7DC37}" srcOrd="0" destOrd="0" presId="urn:microsoft.com/office/officeart/2005/8/layout/default"/>
    <dgm:cxn modelId="{1E8DA666-3C62-4C9B-A4F9-362CB959ED71}" srcId="{B115EC28-6451-4C5E-ABAA-FDDE18EA973F}" destId="{114EE5A5-C71E-44C3-9DFB-B71E237075C9}" srcOrd="7" destOrd="0" parTransId="{D76EA38D-89DD-45C5-BB05-3E50999AAB51}" sibTransId="{EDDEFD4C-5BC0-4343-95EE-19D732960A5D}"/>
    <dgm:cxn modelId="{179BD37F-34A1-1441-8B1C-1ADF4EE2E8A3}" type="presOf" srcId="{F14D078E-F0A5-470D-BEE3-60458D05E0FB}" destId="{14711EF2-C36D-7F4D-8F01-37A597241A75}" srcOrd="0" destOrd="0" presId="urn:microsoft.com/office/officeart/2005/8/layout/default"/>
    <dgm:cxn modelId="{EBB91A97-A457-4AB1-8F0A-3F876047C3E2}" srcId="{B115EC28-6451-4C5E-ABAA-FDDE18EA973F}" destId="{6E19D479-5569-4CF8-8E55-827CCA708D86}" srcOrd="8" destOrd="0" parTransId="{A660D43F-7BD1-4518-9780-4F0C82EC27F1}" sibTransId="{A65D8A21-B2BC-414B-873A-7CD5B7FA9CC0}"/>
    <dgm:cxn modelId="{487D1FAC-9C6B-4B57-BC8D-D3D0B3B15830}" type="presOf" srcId="{97CCDDC4-B912-4ADF-A40B-21244C3E31BA}" destId="{8B918427-8651-4E92-A355-81DC384ECC3F}" srcOrd="0" destOrd="0" presId="urn:microsoft.com/office/officeart/2005/8/layout/default"/>
    <dgm:cxn modelId="{9B30D5B9-7E7E-460D-98FF-149F062CECDF}" type="presOf" srcId="{6E19D479-5569-4CF8-8E55-827CCA708D86}" destId="{7B32CC9F-819F-4C17-8164-E73892C24728}" srcOrd="0" destOrd="0" presId="urn:microsoft.com/office/officeart/2005/8/layout/default"/>
    <dgm:cxn modelId="{2D2C2EC6-76DD-3441-A4F2-7E9D6DBCBAD0}" type="presOf" srcId="{E74FC7C2-BC85-4CDD-9FD5-F71BF4229A4F}" destId="{96F9F6A7-BE5F-FE42-B43A-26DC467FA239}" srcOrd="0" destOrd="0" presId="urn:microsoft.com/office/officeart/2005/8/layout/default"/>
    <dgm:cxn modelId="{780B30D2-5920-40CB-85DA-3BCAD7FB811A}" srcId="{B115EC28-6451-4C5E-ABAA-FDDE18EA973F}" destId="{E74FC7C2-BC85-4CDD-9FD5-F71BF4229A4F}" srcOrd="3" destOrd="0" parTransId="{EABC319C-ABED-4E3D-8307-D3F809F0C154}" sibTransId="{49356930-0268-4F5F-91EC-94DE8088A980}"/>
    <dgm:cxn modelId="{8DE228D4-7057-4DB6-9721-9C77DE628685}" srcId="{B115EC28-6451-4C5E-ABAA-FDDE18EA973F}" destId="{96F1479B-074A-44E9-B563-44B1DE9EEC62}" srcOrd="4" destOrd="0" parTransId="{D453F411-45E9-461A-83DF-5F08B54475A7}" sibTransId="{51EAE299-0B11-4643-BA33-0C696C83766A}"/>
    <dgm:cxn modelId="{40AE47D8-D4B5-4C0D-BBB0-51916E1E97E1}" srcId="{B115EC28-6451-4C5E-ABAA-FDDE18EA973F}" destId="{97CCDDC4-B912-4ADF-A40B-21244C3E31BA}" srcOrd="9" destOrd="0" parTransId="{2206094D-C841-419C-A9ED-6518381D7CE0}" sibTransId="{9C904104-052B-4A88-A5E2-E5523E2430C3}"/>
    <dgm:cxn modelId="{1FE972E7-F498-5E49-A72F-7A84715F7855}" type="presOf" srcId="{159F2F0E-DC0C-4648-B009-AF7BD090BC6F}" destId="{97AF823E-3B3E-F745-A6BA-7854B468DF45}" srcOrd="0" destOrd="0" presId="urn:microsoft.com/office/officeart/2005/8/layout/default"/>
    <dgm:cxn modelId="{E66F97E7-1708-DE43-BF49-47FA7B73C1A1}" type="presOf" srcId="{114EE5A5-C71E-44C3-9DFB-B71E237075C9}" destId="{7CB48EC0-17D3-B74A-96C4-EED831031A59}" srcOrd="0" destOrd="0" presId="urn:microsoft.com/office/officeart/2005/8/layout/default"/>
    <dgm:cxn modelId="{7984285A-98DC-ED4E-BD19-7A98B9195FE2}" type="presParOf" srcId="{C5EAE757-502C-5C49-9FE0-66C0EBE0D388}" destId="{8EBD024F-5356-2A47-AA94-96E6C9D7DC37}" srcOrd="0" destOrd="0" presId="urn:microsoft.com/office/officeart/2005/8/layout/default"/>
    <dgm:cxn modelId="{6953D02B-178C-E848-92C3-48206246EE9C}" type="presParOf" srcId="{C5EAE757-502C-5C49-9FE0-66C0EBE0D388}" destId="{03373B09-FB26-834A-8617-B06D12AFAC48}" srcOrd="1" destOrd="0" presId="urn:microsoft.com/office/officeart/2005/8/layout/default"/>
    <dgm:cxn modelId="{2DA0C8C4-E63D-E544-8C57-AB9D3B732303}" type="presParOf" srcId="{C5EAE757-502C-5C49-9FE0-66C0EBE0D388}" destId="{14711EF2-C36D-7F4D-8F01-37A597241A75}" srcOrd="2" destOrd="0" presId="urn:microsoft.com/office/officeart/2005/8/layout/default"/>
    <dgm:cxn modelId="{C2EE2DE6-16B2-6742-B4DF-6BA53411FE07}" type="presParOf" srcId="{C5EAE757-502C-5C49-9FE0-66C0EBE0D388}" destId="{6C17B7AC-29F5-594B-BFDC-0D7A700B2662}" srcOrd="3" destOrd="0" presId="urn:microsoft.com/office/officeart/2005/8/layout/default"/>
    <dgm:cxn modelId="{389A165B-79E6-DC45-8CF1-451FC71BEF9F}" type="presParOf" srcId="{C5EAE757-502C-5C49-9FE0-66C0EBE0D388}" destId="{97AF823E-3B3E-F745-A6BA-7854B468DF45}" srcOrd="4" destOrd="0" presId="urn:microsoft.com/office/officeart/2005/8/layout/default"/>
    <dgm:cxn modelId="{30BBF673-0DC8-7D49-BDEC-3D7328326F62}" type="presParOf" srcId="{C5EAE757-502C-5C49-9FE0-66C0EBE0D388}" destId="{6787091D-311A-5A48-A7EE-57446042D3AF}" srcOrd="5" destOrd="0" presId="urn:microsoft.com/office/officeart/2005/8/layout/default"/>
    <dgm:cxn modelId="{A89E8B50-8D82-F648-8B94-C14D751DAFB9}" type="presParOf" srcId="{C5EAE757-502C-5C49-9FE0-66C0EBE0D388}" destId="{96F9F6A7-BE5F-FE42-B43A-26DC467FA239}" srcOrd="6" destOrd="0" presId="urn:microsoft.com/office/officeart/2005/8/layout/default"/>
    <dgm:cxn modelId="{F223B2D1-A761-654C-91A7-7E72FA965013}" type="presParOf" srcId="{C5EAE757-502C-5C49-9FE0-66C0EBE0D388}" destId="{FB5E6FD8-9376-7047-BB7A-AF0A4CCF68DA}" srcOrd="7" destOrd="0" presId="urn:microsoft.com/office/officeart/2005/8/layout/default"/>
    <dgm:cxn modelId="{CCBC706D-FEBB-AA4D-BFBA-716F38253409}" type="presParOf" srcId="{C5EAE757-502C-5C49-9FE0-66C0EBE0D388}" destId="{7957CA49-60C0-224C-BBA0-B22B6C82FDDC}" srcOrd="8" destOrd="0" presId="urn:microsoft.com/office/officeart/2005/8/layout/default"/>
    <dgm:cxn modelId="{4AEEEEBA-9022-D34E-9EDD-631B707C12D5}" type="presParOf" srcId="{C5EAE757-502C-5C49-9FE0-66C0EBE0D388}" destId="{153ECD5F-9F96-104A-9101-02CD6E38BAFC}" srcOrd="9" destOrd="0" presId="urn:microsoft.com/office/officeart/2005/8/layout/default"/>
    <dgm:cxn modelId="{08E61951-C168-124B-B2AE-BF6C9822995D}" type="presParOf" srcId="{C5EAE757-502C-5C49-9FE0-66C0EBE0D388}" destId="{40776A5D-F0A8-FE4D-8974-FF31EA39C3FC}" srcOrd="10" destOrd="0" presId="urn:microsoft.com/office/officeart/2005/8/layout/default"/>
    <dgm:cxn modelId="{0613473E-0B8F-7541-B5A4-7411DEB96FBC}" type="presParOf" srcId="{C5EAE757-502C-5C49-9FE0-66C0EBE0D388}" destId="{AF4CD346-B378-0248-B24E-3538AEC6EC3D}" srcOrd="11" destOrd="0" presId="urn:microsoft.com/office/officeart/2005/8/layout/default"/>
    <dgm:cxn modelId="{83B5F241-49ED-0F48-9C75-29753B84BAAB}" type="presParOf" srcId="{C5EAE757-502C-5C49-9FE0-66C0EBE0D388}" destId="{D70E8CD9-9D40-824D-917B-3D6BB2D697E2}" srcOrd="12" destOrd="0" presId="urn:microsoft.com/office/officeart/2005/8/layout/default"/>
    <dgm:cxn modelId="{AA2D12D6-4F61-0748-9D29-440FED24F4EB}" type="presParOf" srcId="{C5EAE757-502C-5C49-9FE0-66C0EBE0D388}" destId="{E29D2DF0-00EA-3E4E-BFD5-7EE834B4A5AD}" srcOrd="13" destOrd="0" presId="urn:microsoft.com/office/officeart/2005/8/layout/default"/>
    <dgm:cxn modelId="{7EB468F6-EDF8-E549-BD38-26AAD30CC15E}" type="presParOf" srcId="{C5EAE757-502C-5C49-9FE0-66C0EBE0D388}" destId="{7CB48EC0-17D3-B74A-96C4-EED831031A59}" srcOrd="14" destOrd="0" presId="urn:microsoft.com/office/officeart/2005/8/layout/default"/>
    <dgm:cxn modelId="{874FB2A4-AB7F-4C55-B48E-84720884E4B2}" type="presParOf" srcId="{C5EAE757-502C-5C49-9FE0-66C0EBE0D388}" destId="{416BC9FF-5DAB-478F-938E-3C628728B3EF}" srcOrd="15" destOrd="0" presId="urn:microsoft.com/office/officeart/2005/8/layout/default"/>
    <dgm:cxn modelId="{D39B1BEB-8CCA-4CBB-AF61-C745EF6B09C9}" type="presParOf" srcId="{C5EAE757-502C-5C49-9FE0-66C0EBE0D388}" destId="{7B32CC9F-819F-4C17-8164-E73892C24728}" srcOrd="16" destOrd="0" presId="urn:microsoft.com/office/officeart/2005/8/layout/default"/>
    <dgm:cxn modelId="{F84EDADD-093D-469A-BB70-055ED12F3261}" type="presParOf" srcId="{C5EAE757-502C-5C49-9FE0-66C0EBE0D388}" destId="{B5477D59-AFA7-4568-BDB6-150A66435B43}" srcOrd="17" destOrd="0" presId="urn:microsoft.com/office/officeart/2005/8/layout/default"/>
    <dgm:cxn modelId="{888A787D-1C24-4AF0-ADC2-32019D0B534B}" type="presParOf" srcId="{C5EAE757-502C-5C49-9FE0-66C0EBE0D388}" destId="{8B918427-8651-4E92-A355-81DC384ECC3F}" srcOrd="18"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BD024F-5356-2A47-AA94-96E6C9D7DC37}">
      <dsp:nvSpPr>
        <dsp:cNvPr id="0" name=""/>
        <dsp:cNvSpPr/>
      </dsp:nvSpPr>
      <dsp:spPr>
        <a:xfrm>
          <a:off x="3869" y="344006"/>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Gradual replacement of Internal Combustion Engine (ICE) cars by </a:t>
          </a:r>
          <a:r>
            <a:rPr lang="en-GB" sz="1200" b="1" kern="1200" dirty="0"/>
            <a:t>Battery Electric Vehicles</a:t>
          </a:r>
          <a:r>
            <a:rPr lang="en-GB" sz="1200" kern="1200" dirty="0"/>
            <a:t> (BEV)</a:t>
          </a:r>
          <a:r>
            <a:rPr lang="en-GB" sz="1200" b="1" kern="1200" dirty="0"/>
            <a:t> </a:t>
          </a:r>
          <a:r>
            <a:rPr lang="en-GB" sz="1200" kern="1200" dirty="0"/>
            <a:t>for car sharing, campus logistics, shuttles</a:t>
          </a:r>
          <a:endParaRPr lang="en-US" sz="1200" kern="1200" dirty="0"/>
        </a:p>
      </dsp:txBody>
      <dsp:txXfrm>
        <a:off x="3869" y="344006"/>
        <a:ext cx="2094926" cy="1256956"/>
      </dsp:txXfrm>
    </dsp:sp>
    <dsp:sp modelId="{14711EF2-C36D-7F4D-8F01-37A597241A75}">
      <dsp:nvSpPr>
        <dsp:cNvPr id="0" name=""/>
        <dsp:cNvSpPr/>
      </dsp:nvSpPr>
      <dsp:spPr>
        <a:xfrm>
          <a:off x="2308288" y="344006"/>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New car sharing service: </a:t>
          </a:r>
          <a:r>
            <a:rPr lang="en-GB" sz="1200" kern="1200" dirty="0"/>
            <a:t>600 users registered, 8,500 reservations in the year</a:t>
          </a:r>
          <a:endParaRPr lang="en-US" sz="1200" kern="1200" dirty="0"/>
        </a:p>
      </dsp:txBody>
      <dsp:txXfrm>
        <a:off x="2308288" y="344006"/>
        <a:ext cx="2094926" cy="1256956"/>
      </dsp:txXfrm>
    </dsp:sp>
    <dsp:sp modelId="{97AF823E-3B3E-F745-A6BA-7854B468DF45}">
      <dsp:nvSpPr>
        <dsp:cNvPr id="0" name=""/>
        <dsp:cNvSpPr/>
      </dsp:nvSpPr>
      <dsp:spPr>
        <a:xfrm>
          <a:off x="4612708" y="344006"/>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Central collectors </a:t>
          </a:r>
          <a:r>
            <a:rPr lang="en-GB" sz="1200" kern="1200" dirty="0"/>
            <a:t>of office waste in 8 buildings</a:t>
          </a:r>
        </a:p>
        <a:p>
          <a:pPr marL="0" lvl="0" indent="0" algn="ctr" defTabSz="533400">
            <a:lnSpc>
              <a:spcPct val="90000"/>
            </a:lnSpc>
            <a:spcBef>
              <a:spcPct val="0"/>
            </a:spcBef>
            <a:spcAft>
              <a:spcPct val="35000"/>
            </a:spcAft>
            <a:buNone/>
          </a:pPr>
          <a:endParaRPr lang="en-GB" sz="1200" kern="1200" dirty="0"/>
        </a:p>
        <a:p>
          <a:pPr marL="0" lvl="0" indent="0" algn="ctr" defTabSz="533400">
            <a:lnSpc>
              <a:spcPct val="90000"/>
            </a:lnSpc>
            <a:spcBef>
              <a:spcPct val="0"/>
            </a:spcBef>
            <a:spcAft>
              <a:spcPct val="35000"/>
            </a:spcAft>
            <a:buNone/>
          </a:pPr>
          <a:r>
            <a:rPr lang="en-GB" sz="1200" kern="1200" dirty="0"/>
            <a:t>Released </a:t>
          </a:r>
          <a:r>
            <a:rPr lang="en-GB" sz="1200" b="1" kern="1200" dirty="0"/>
            <a:t>CERN’s Waste Management Roadmap</a:t>
          </a:r>
          <a:endParaRPr lang="en-US" sz="1200" kern="1200" dirty="0"/>
        </a:p>
      </dsp:txBody>
      <dsp:txXfrm>
        <a:off x="4612708" y="344006"/>
        <a:ext cx="2094926" cy="1256956"/>
      </dsp:txXfrm>
    </dsp:sp>
    <dsp:sp modelId="{96F9F6A7-BE5F-FE42-B43A-26DC467FA239}">
      <dsp:nvSpPr>
        <dsp:cNvPr id="0" name=""/>
        <dsp:cNvSpPr/>
      </dsp:nvSpPr>
      <dsp:spPr>
        <a:xfrm>
          <a:off x="6917127" y="344006"/>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Completed the </a:t>
          </a:r>
          <a:r>
            <a:rPr lang="en-GB" sz="1200" b="1" kern="1200" dirty="0"/>
            <a:t>inventory</a:t>
          </a:r>
          <a:r>
            <a:rPr lang="en-GB" sz="1200" kern="1200" dirty="0"/>
            <a:t> of storage buildings and migration to EAM (15 buildings, ~10k assets)</a:t>
          </a:r>
        </a:p>
        <a:p>
          <a:pPr marL="0" lvl="0" indent="0" algn="ctr" defTabSz="533400">
            <a:lnSpc>
              <a:spcPct val="90000"/>
            </a:lnSpc>
            <a:spcBef>
              <a:spcPct val="0"/>
            </a:spcBef>
            <a:spcAft>
              <a:spcPct val="35000"/>
            </a:spcAft>
            <a:buNone/>
          </a:pPr>
          <a:r>
            <a:rPr lang="en-GB" sz="1200" kern="1200" dirty="0"/>
            <a:t>Released </a:t>
          </a:r>
          <a:r>
            <a:rPr lang="en-GB" sz="1200" b="1" kern="1200" dirty="0"/>
            <a:t>CERN’s Storage Roadmap</a:t>
          </a:r>
          <a:endParaRPr lang="en-US" sz="1200" kern="1200" dirty="0"/>
        </a:p>
      </dsp:txBody>
      <dsp:txXfrm>
        <a:off x="6917127" y="344006"/>
        <a:ext cx="2094926" cy="1256956"/>
      </dsp:txXfrm>
    </dsp:sp>
    <dsp:sp modelId="{7957CA49-60C0-224C-BBA0-B22B6C82FDDC}">
      <dsp:nvSpPr>
        <dsp:cNvPr id="0" name=""/>
        <dsp:cNvSpPr/>
      </dsp:nvSpPr>
      <dsp:spPr>
        <a:xfrm>
          <a:off x="16355" y="1815122"/>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Working with all Departments to </a:t>
          </a:r>
          <a:r>
            <a:rPr lang="en-GB" sz="1200" b="1" kern="1200" dirty="0"/>
            <a:t>reduce CERN’s car fleet by 25% </a:t>
          </a:r>
          <a:r>
            <a:rPr lang="en-GB" sz="1200" kern="1200" dirty="0"/>
            <a:t>in 2024</a:t>
          </a:r>
        </a:p>
      </dsp:txBody>
      <dsp:txXfrm>
        <a:off x="16355" y="1815122"/>
        <a:ext cx="2094926" cy="1256956"/>
      </dsp:txXfrm>
    </dsp:sp>
    <dsp:sp modelId="{40776A5D-F0A8-FE4D-8974-FF31EA39C3FC}">
      <dsp:nvSpPr>
        <dsp:cNvPr id="0" name=""/>
        <dsp:cNvSpPr/>
      </dsp:nvSpPr>
      <dsp:spPr>
        <a:xfrm>
          <a:off x="2281599" y="1815118"/>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E-bike &amp; e-scooters station-to-station service </a:t>
          </a:r>
          <a:r>
            <a:rPr lang="en-GB" sz="1200" kern="1200" dirty="0"/>
            <a:t>consolidated: 3600 registered users, 44,000 reservations in the year</a:t>
          </a:r>
          <a:endParaRPr lang="en-US" sz="1200" kern="1200" dirty="0"/>
        </a:p>
      </dsp:txBody>
      <dsp:txXfrm>
        <a:off x="2281599" y="1815118"/>
        <a:ext cx="2094926" cy="1256956"/>
      </dsp:txXfrm>
    </dsp:sp>
    <dsp:sp modelId="{D70E8CD9-9D40-824D-917B-3D6BB2D697E2}">
      <dsp:nvSpPr>
        <dsp:cNvPr id="0" name=""/>
        <dsp:cNvSpPr/>
      </dsp:nvSpPr>
      <dsp:spPr>
        <a:xfrm>
          <a:off x="4582687" y="1815118"/>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dirty="0"/>
            <a:t>Laboratory waste sorting pilot </a:t>
          </a:r>
          <a:r>
            <a:rPr lang="en-GB" sz="1200" kern="1200" dirty="0"/>
            <a:t>for metals in 2 buildings and </a:t>
          </a:r>
          <a:r>
            <a:rPr lang="en-GB" sz="1200" b="1" kern="1200" dirty="0"/>
            <a:t>biowaste pilot </a:t>
          </a:r>
          <a:r>
            <a:rPr lang="en-GB" sz="1200" kern="1200" dirty="0"/>
            <a:t>for R3 and 2 office buildings</a:t>
          </a:r>
          <a:endParaRPr lang="en-US" sz="1200" kern="1200" dirty="0"/>
        </a:p>
      </dsp:txBody>
      <dsp:txXfrm>
        <a:off x="4582687" y="1815118"/>
        <a:ext cx="2094926" cy="1256956"/>
      </dsp:txXfrm>
    </dsp:sp>
    <dsp:sp modelId="{7CB48EC0-17D3-B74A-96C4-EED831031A59}">
      <dsp:nvSpPr>
        <dsp:cNvPr id="0" name=""/>
        <dsp:cNvSpPr/>
      </dsp:nvSpPr>
      <dsp:spPr>
        <a:xfrm>
          <a:off x="6944843" y="1815118"/>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Active </a:t>
          </a:r>
          <a:r>
            <a:rPr lang="en-GB" sz="1200" b="1" kern="1200" dirty="0"/>
            <a:t>standardization</a:t>
          </a:r>
          <a:r>
            <a:rPr lang="en-GB" sz="1200" kern="1200" dirty="0"/>
            <a:t> committees and sub-committees</a:t>
          </a:r>
          <a:endParaRPr lang="en-US" sz="1200" kern="1200" dirty="0"/>
        </a:p>
      </dsp:txBody>
      <dsp:txXfrm>
        <a:off x="6944843" y="1815118"/>
        <a:ext cx="2094926" cy="1256956"/>
      </dsp:txXfrm>
    </dsp:sp>
    <dsp:sp modelId="{7B32CC9F-819F-4C17-8164-E73892C24728}">
      <dsp:nvSpPr>
        <dsp:cNvPr id="0" name=""/>
        <dsp:cNvSpPr/>
      </dsp:nvSpPr>
      <dsp:spPr>
        <a:xfrm>
          <a:off x="9208705" y="343449"/>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2-phase </a:t>
          </a:r>
          <a:r>
            <a:rPr lang="en-GB" sz="1200" b="1" kern="1200" noProof="0" dirty="0"/>
            <a:t>renovation of R1</a:t>
          </a:r>
          <a:r>
            <a:rPr lang="en-GB" sz="1200" kern="1200" noProof="0" dirty="0"/>
            <a:t>, vegan offer, catering survey </a:t>
          </a:r>
        </a:p>
      </dsp:txBody>
      <dsp:txXfrm>
        <a:off x="9208705" y="343449"/>
        <a:ext cx="2094926" cy="1256956"/>
      </dsp:txXfrm>
    </dsp:sp>
    <dsp:sp modelId="{8B918427-8651-4E92-A355-81DC384ECC3F}">
      <dsp:nvSpPr>
        <dsp:cNvPr id="0" name=""/>
        <dsp:cNvSpPr/>
      </dsp:nvSpPr>
      <dsp:spPr>
        <a:xfrm>
          <a:off x="9221546" y="1810455"/>
          <a:ext cx="2094926" cy="1256956"/>
        </a:xfrm>
        <a:prstGeom prst="rect">
          <a:avLst/>
        </a:prstGeom>
        <a:solidFill>
          <a:srgbClr val="00689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t>Renovation of all bathrooms at </a:t>
          </a:r>
          <a:r>
            <a:rPr lang="en-GB" sz="1200" b="1" kern="1200" noProof="0" dirty="0"/>
            <a:t>hotel B39</a:t>
          </a:r>
          <a:r>
            <a:rPr lang="en-GB" sz="1200" kern="1200" noProof="0" dirty="0"/>
            <a:t>, private market integrated in CERN market, renovation of an apartment</a:t>
          </a:r>
        </a:p>
      </dsp:txBody>
      <dsp:txXfrm>
        <a:off x="9221546" y="1810455"/>
        <a:ext cx="2094926" cy="125695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25/01/2024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a:p>
        </p:txBody>
      </p:sp>
    </p:spTree>
    <p:extLst>
      <p:ext uri="{BB962C8B-B14F-4D97-AF65-F5344CB8AC3E}">
        <p14:creationId xmlns:p14="http://schemas.microsoft.com/office/powerpoint/2010/main" val="3068879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ATLAS – is a general-purpose detector, designed to carry out research ranging from precise measurements of the Higgs boson to searches for new physics beyond the Standard Model, similar to CMS. It is the largest collider-detector ever built (44m in length and 25m in diameter). </a:t>
            </a:r>
          </a:p>
          <a:p>
            <a:pPr lvl="0"/>
            <a:r>
              <a:rPr lang="en-US" sz="1200" kern="1200" dirty="0">
                <a:solidFill>
                  <a:schemeClr val="tx1"/>
                </a:solidFill>
                <a:effectLst/>
                <a:latin typeface="+mn-lt"/>
                <a:ea typeface="+mn-ea"/>
                <a:cs typeface="+mn-cs"/>
              </a:rPr>
              <a:t>CMS - is a general-purpose detector, similar to ATLAS. It is one of the detectors, with ATLAS, where evidence for the Higgs boson was discovered and announced in 2012. It is the heaviest collider-detector (12.5 </a:t>
            </a:r>
            <a:r>
              <a:rPr lang="en-US" sz="1200" kern="1200" dirty="0" err="1">
                <a:solidFill>
                  <a:schemeClr val="tx1"/>
                </a:solidFill>
                <a:effectLst/>
                <a:latin typeface="+mn-lt"/>
                <a:ea typeface="+mn-ea"/>
                <a:cs typeface="+mn-cs"/>
              </a:rPr>
              <a:t>tonnes</a:t>
            </a:r>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ALICE – studies the properties of the so-called quark-gluon plasma, a state of matter that probably existed just after the Big Bang, before protons and neutrons were formed. </a:t>
            </a:r>
          </a:p>
          <a:p>
            <a:pPr lvl="0"/>
            <a:r>
              <a:rPr lang="en-US" sz="1200" kern="1200" dirty="0" err="1">
                <a:solidFill>
                  <a:schemeClr val="tx1"/>
                </a:solidFill>
                <a:effectLst/>
                <a:latin typeface="+mn-lt"/>
                <a:ea typeface="+mn-ea"/>
                <a:cs typeface="+mn-cs"/>
              </a:rPr>
              <a:t>LHCb</a:t>
            </a:r>
            <a:r>
              <a:rPr lang="en-US" sz="1200" kern="1200" dirty="0">
                <a:solidFill>
                  <a:schemeClr val="tx1"/>
                </a:solidFill>
                <a:effectLst/>
                <a:latin typeface="+mn-lt"/>
                <a:ea typeface="+mn-ea"/>
                <a:cs typeface="+mn-cs"/>
              </a:rPr>
              <a:t> – studies the asymmetry between matter and antimatter in interactions of particles containing the so-called b quark. This may help understand why our Universe is made up of only matter.</a:t>
            </a:r>
          </a:p>
        </p:txBody>
      </p:sp>
      <p:sp>
        <p:nvSpPr>
          <p:cNvPr id="4" name="Slide Number Placeholder 3"/>
          <p:cNvSpPr>
            <a:spLocks noGrp="1"/>
          </p:cNvSpPr>
          <p:nvPr>
            <p:ph type="sldNum" sz="quarter" idx="10"/>
          </p:nvPr>
        </p:nvSpPr>
        <p:spPr/>
        <p:txBody>
          <a:bodyPr/>
          <a:lstStyle/>
          <a:p>
            <a:fld id="{BC549E03-5E61-9344-9F2B-A7AC2BD1FB60}" type="slidenum">
              <a:rPr lang="fr-FR" smtClean="0"/>
              <a:t>10</a:t>
            </a:fld>
            <a:endParaRPr lang="fr-FR"/>
          </a:p>
        </p:txBody>
      </p:sp>
    </p:spTree>
    <p:extLst>
      <p:ext uri="{BB962C8B-B14F-4D97-AF65-F5344CB8AC3E}">
        <p14:creationId xmlns:p14="http://schemas.microsoft.com/office/powerpoint/2010/main" val="3726128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11</a:t>
            </a:fld>
            <a:endParaRPr lang="fr-FR"/>
          </a:p>
        </p:txBody>
      </p:sp>
    </p:spTree>
    <p:extLst>
      <p:ext uri="{BB962C8B-B14F-4D97-AF65-F5344CB8AC3E}">
        <p14:creationId xmlns:p14="http://schemas.microsoft.com/office/powerpoint/2010/main" val="1290946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12</a:t>
            </a:fld>
            <a:endParaRPr lang="fr-FR"/>
          </a:p>
        </p:txBody>
      </p:sp>
    </p:spTree>
    <p:extLst>
      <p:ext uri="{BB962C8B-B14F-4D97-AF65-F5344CB8AC3E}">
        <p14:creationId xmlns:p14="http://schemas.microsoft.com/office/powerpoint/2010/main" val="30140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13</a:t>
            </a:fld>
            <a:endParaRPr lang="fr-FR"/>
          </a:p>
        </p:txBody>
      </p:sp>
    </p:spTree>
    <p:extLst>
      <p:ext uri="{BB962C8B-B14F-4D97-AF65-F5344CB8AC3E}">
        <p14:creationId xmlns:p14="http://schemas.microsoft.com/office/powerpoint/2010/main" val="741586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More than 40% of CERN’s budget is returned to industry through materials, utilities and services </a:t>
            </a:r>
          </a:p>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14</a:t>
            </a:fld>
            <a:endParaRPr lang="fr-FR"/>
          </a:p>
        </p:txBody>
      </p:sp>
    </p:spTree>
    <p:extLst>
      <p:ext uri="{BB962C8B-B14F-4D97-AF65-F5344CB8AC3E}">
        <p14:creationId xmlns:p14="http://schemas.microsoft.com/office/powerpoint/2010/main" val="4241376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826188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16</a:t>
            </a:fld>
            <a:endParaRPr lang="fr-FR"/>
          </a:p>
        </p:txBody>
      </p:sp>
    </p:spTree>
    <p:extLst>
      <p:ext uri="{BB962C8B-B14F-4D97-AF65-F5344CB8AC3E}">
        <p14:creationId xmlns:p14="http://schemas.microsoft.com/office/powerpoint/2010/main" val="433660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17</a:t>
            </a:fld>
            <a:endParaRPr lang="fr-FR"/>
          </a:p>
        </p:txBody>
      </p:sp>
    </p:spTree>
    <p:extLst>
      <p:ext uri="{BB962C8B-B14F-4D97-AF65-F5344CB8AC3E}">
        <p14:creationId xmlns:p14="http://schemas.microsoft.com/office/powerpoint/2010/main" val="16446787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18</a:t>
            </a:fld>
            <a:endParaRPr lang="fr-FR"/>
          </a:p>
        </p:txBody>
      </p:sp>
    </p:spTree>
    <p:extLst>
      <p:ext uri="{BB962C8B-B14F-4D97-AF65-F5344CB8AC3E}">
        <p14:creationId xmlns:p14="http://schemas.microsoft.com/office/powerpoint/2010/main" val="16064171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19</a:t>
            </a:fld>
            <a:endParaRPr lang="fr-FR"/>
          </a:p>
        </p:txBody>
      </p:sp>
    </p:spTree>
    <p:extLst>
      <p:ext uri="{BB962C8B-B14F-4D97-AF65-F5344CB8AC3E}">
        <p14:creationId xmlns:p14="http://schemas.microsoft.com/office/powerpoint/2010/main" val="1255187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2673980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A71DDB63-C943-4771-A766-4EE832F14036}" type="slidenum">
              <a:rPr lang="en-US" smtClean="0"/>
              <a:t>20</a:t>
            </a:fld>
            <a:endParaRPr lang="en-US"/>
          </a:p>
        </p:txBody>
      </p:sp>
    </p:spTree>
    <p:extLst>
      <p:ext uri="{BB962C8B-B14F-4D97-AF65-F5344CB8AC3E}">
        <p14:creationId xmlns:p14="http://schemas.microsoft.com/office/powerpoint/2010/main" val="32865507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64CE7EE-4C62-4A23-92E1-FAC0EF45E1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2780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E64CE7EE-4C62-4A23-92E1-FAC0EF45E1CC}" type="slidenum">
              <a:rPr lang="en-US" smtClean="0"/>
              <a:t>22</a:t>
            </a:fld>
            <a:endParaRPr lang="en-US"/>
          </a:p>
        </p:txBody>
      </p:sp>
    </p:spTree>
    <p:extLst>
      <p:ext uri="{BB962C8B-B14F-4D97-AF65-F5344CB8AC3E}">
        <p14:creationId xmlns:p14="http://schemas.microsoft.com/office/powerpoint/2010/main" val="32466340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23</a:t>
            </a:fld>
            <a:endParaRPr lang="en-US"/>
          </a:p>
        </p:txBody>
      </p:sp>
    </p:spTree>
    <p:extLst>
      <p:ext uri="{BB962C8B-B14F-4D97-AF65-F5344CB8AC3E}">
        <p14:creationId xmlns:p14="http://schemas.microsoft.com/office/powerpoint/2010/main" val="16059378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400" dirty="0">
              <a:solidFill>
                <a:srgbClr val="006892"/>
              </a:solidFill>
              <a:latin typeface="+mj-lt"/>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F8BF2F3-6623-4EC0-9B6A-1DBD0789B98C}" type="slidenum">
              <a:rPr lang="en-US" smtClean="0"/>
              <a:t>24</a:t>
            </a:fld>
            <a:endParaRPr lang="en-US"/>
          </a:p>
        </p:txBody>
      </p:sp>
    </p:spTree>
    <p:extLst>
      <p:ext uri="{BB962C8B-B14F-4D97-AF65-F5344CB8AC3E}">
        <p14:creationId xmlns:p14="http://schemas.microsoft.com/office/powerpoint/2010/main" val="25254638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lvl="0"/>
            <a:fld id="{5C3002B8-7BE4-5F46-AEBE-68FEFD5DE100}" type="slidenum">
              <a:rPr lang="en-US" smtClean="0"/>
              <a:t>25</a:t>
            </a:fld>
            <a:endParaRPr lang="en-US" dirty="0"/>
          </a:p>
        </p:txBody>
      </p:sp>
    </p:spTree>
    <p:extLst>
      <p:ext uri="{BB962C8B-B14F-4D97-AF65-F5344CB8AC3E}">
        <p14:creationId xmlns:p14="http://schemas.microsoft.com/office/powerpoint/2010/main" val="980182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622151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a:p>
        </p:txBody>
      </p:sp>
    </p:spTree>
    <p:extLst>
      <p:ext uri="{BB962C8B-B14F-4D97-AF65-F5344CB8AC3E}">
        <p14:creationId xmlns:p14="http://schemas.microsoft.com/office/powerpoint/2010/main" val="2598663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5</a:t>
            </a:fld>
            <a:endParaRPr lang="fr-FR"/>
          </a:p>
        </p:txBody>
      </p:sp>
    </p:spTree>
    <p:extLst>
      <p:ext uri="{BB962C8B-B14F-4D97-AF65-F5344CB8AC3E}">
        <p14:creationId xmlns:p14="http://schemas.microsoft.com/office/powerpoint/2010/main" val="71363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“How did the Universe begin?”</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gain insight into the structure and evolution of the </a:t>
            </a:r>
            <a:r>
              <a:rPr lang="en-US" sz="1200" kern="1200" dirty="0" err="1">
                <a:solidFill>
                  <a:schemeClr val="tx1"/>
                </a:solidFill>
                <a:effectLst/>
                <a:latin typeface="+mn-lt"/>
                <a:ea typeface="+mn-ea"/>
                <a:cs typeface="+mn-cs"/>
              </a:rPr>
              <a:t>Univers</a:t>
            </a:r>
            <a:r>
              <a:rPr lang="en-GB" sz="1200" kern="1200" dirty="0">
                <a:solidFill>
                  <a:schemeClr val="tx1"/>
                </a:solidFill>
                <a:effectLst/>
                <a:latin typeface="+mn-lt"/>
                <a:ea typeface="+mn-ea"/>
                <a:cs typeface="+mn-cs"/>
              </a:rPr>
              <a:t>The other question that underpins research in particle physics is </a:t>
            </a:r>
            <a:r>
              <a:rPr lang="en-US" sz="1200" kern="1200" dirty="0">
                <a:solidFill>
                  <a:schemeClr val="tx1"/>
                </a:solidFill>
                <a:effectLst/>
                <a:latin typeface="+mn-lt"/>
                <a:ea typeface="+mn-ea"/>
                <a:cs typeface="+mn-cs"/>
              </a:rPr>
              <a:t>e, from the first billionth of a second (10</a:t>
            </a:r>
            <a:r>
              <a:rPr lang="en-US" sz="1200" kern="1200" baseline="30000" dirty="0">
                <a:solidFill>
                  <a:schemeClr val="tx1"/>
                </a:solidFill>
                <a:effectLst/>
                <a:latin typeface="+mn-lt"/>
                <a:ea typeface="+mn-ea"/>
                <a:cs typeface="+mn-cs"/>
              </a:rPr>
              <a:t>-12</a:t>
            </a:r>
            <a:r>
              <a:rPr lang="en-US" sz="1200" kern="1200" dirty="0">
                <a:solidFill>
                  <a:schemeClr val="tx1"/>
                </a:solidFill>
                <a:effectLst/>
                <a:latin typeface="+mn-lt"/>
                <a:ea typeface="+mn-ea"/>
                <a:cs typeface="+mn-cs"/>
              </a:rPr>
              <a:t>s) after the Big Bang.</a:t>
            </a:r>
          </a:p>
          <a:p>
            <a:r>
              <a:rPr lang="en-US" sz="1200" kern="1200" dirty="0">
                <a:solidFill>
                  <a:schemeClr val="tx1"/>
                </a:solidFill>
                <a:effectLst/>
                <a:latin typeface="+mn-lt"/>
                <a:ea typeface="+mn-ea"/>
                <a:cs typeface="+mn-cs"/>
              </a:rPr>
              <a:t>From the very small (particle physics at modern accelerators allows us to study the fundamental laws of nature on scales down to smaller than 10</a:t>
            </a:r>
            <a:r>
              <a:rPr lang="en-US" sz="1200" kern="1200" baseline="30000" dirty="0">
                <a:solidFill>
                  <a:schemeClr val="tx1"/>
                </a:solidFill>
                <a:effectLst/>
                <a:latin typeface="+mn-lt"/>
                <a:ea typeface="+mn-ea"/>
                <a:cs typeface="+mn-cs"/>
              </a:rPr>
              <a:t>-18</a:t>
            </a:r>
            <a:r>
              <a:rPr lang="en-US" sz="1200" kern="1200" dirty="0">
                <a:solidFill>
                  <a:schemeClr val="tx1"/>
                </a:solidFill>
                <a:effectLst/>
                <a:latin typeface="+mn-lt"/>
                <a:ea typeface="+mn-ea"/>
                <a:cs typeface="+mn-cs"/>
              </a:rPr>
              <a:t> m) to the very big (telescope-based astrophysics), we gain knowledge about the laws and evolution of the universe.</a:t>
            </a:r>
            <a:endParaRPr lang="en-GB" noProof="0" dirty="0"/>
          </a:p>
          <a:p>
            <a:endParaRPr lang="en-GB"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6</a:t>
            </a:fld>
            <a:endParaRPr lang="fr-FR"/>
          </a:p>
        </p:txBody>
      </p:sp>
    </p:spTree>
    <p:extLst>
      <p:ext uri="{BB962C8B-B14F-4D97-AF65-F5344CB8AC3E}">
        <p14:creationId xmlns:p14="http://schemas.microsoft.com/office/powerpoint/2010/main" val="1930425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1794920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8</a:t>
            </a:fld>
            <a:endParaRPr lang="fr-FR"/>
          </a:p>
        </p:txBody>
      </p:sp>
    </p:spTree>
    <p:extLst>
      <p:ext uri="{BB962C8B-B14F-4D97-AF65-F5344CB8AC3E}">
        <p14:creationId xmlns:p14="http://schemas.microsoft.com/office/powerpoint/2010/main" val="2043816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LHC is CERN’s flagship accelerator.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Possible additional information to complement what is on the slide (TIME PERMITTING):</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the world’s largest and most powerful particle accelerator</a:t>
            </a:r>
          </a:p>
          <a:p>
            <a:pPr lvl="0"/>
            <a:r>
              <a:rPr lang="en-GB" sz="1200" kern="1200" dirty="0">
                <a:solidFill>
                  <a:schemeClr val="tx1"/>
                </a:solidFill>
                <a:effectLst/>
                <a:latin typeface="+mn-lt"/>
                <a:ea typeface="+mn-ea"/>
                <a:cs typeface="+mn-cs"/>
              </a:rPr>
              <a:t>Protons (and lead ions) circulate in two beams, which travel in opposite directions in two separate beam pipes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Protons are accelerated to 99.9999991% the speed of light (11 245 turns/second)</a:t>
            </a:r>
          </a:p>
          <a:p>
            <a:pPr lvl="0"/>
            <a:r>
              <a:rPr lang="en-GB" sz="1200" kern="1200" dirty="0">
                <a:solidFill>
                  <a:schemeClr val="tx1"/>
                </a:solidFill>
                <a:effectLst/>
                <a:latin typeface="+mn-lt"/>
                <a:ea typeface="+mn-ea"/>
                <a:cs typeface="+mn-cs"/>
              </a:rPr>
              <a:t>The beam pipes are under ultrahigh vacuum, to avoid collisions between the particles and gas molecules. The vacuum in the beam pipes is 10</a:t>
            </a:r>
            <a:r>
              <a:rPr lang="en-GB" sz="1200" kern="1200" baseline="30000" dirty="0">
                <a:solidFill>
                  <a:schemeClr val="tx1"/>
                </a:solidFill>
                <a:effectLst/>
                <a:latin typeface="+mn-lt"/>
                <a:ea typeface="+mn-ea"/>
                <a:cs typeface="+mn-cs"/>
              </a:rPr>
              <a:t>-13</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 – similar to the atmosphere on the moon (10</a:t>
            </a:r>
            <a:r>
              <a:rPr lang="en-GB" sz="1200" kern="1200" baseline="30000" dirty="0">
                <a:solidFill>
                  <a:schemeClr val="tx1"/>
                </a:solidFill>
                <a:effectLst/>
                <a:latin typeface="+mn-lt"/>
                <a:ea typeface="+mn-ea"/>
                <a:cs typeface="+mn-cs"/>
              </a:rPr>
              <a:t>-15</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atm</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is one of the coldest places in the Universe (1.9K; -271.3°C) </a:t>
            </a:r>
          </a:p>
          <a:p>
            <a:pPr lvl="0"/>
            <a:r>
              <a:rPr lang="en-GB" sz="1200" kern="1200" dirty="0">
                <a:solidFill>
                  <a:schemeClr val="tx1"/>
                </a:solidFill>
                <a:effectLst/>
                <a:latin typeface="+mn-lt"/>
                <a:ea typeface="+mn-ea"/>
                <a:cs typeface="+mn-cs"/>
              </a:rPr>
              <a:t>Superconducting magnets are used to focus the beam (quadrupole magnets) and bend the beam around the circular accelerator (dipole magnets)</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The LHC is built in the same tunnel where CERN’s previous flagship accelerator was located – LEP, which accelerated electrons</a:t>
            </a:r>
            <a:r>
              <a:rPr lang="en-US" sz="1200" kern="1200" dirty="0">
                <a:solidFill>
                  <a:schemeClr val="tx1"/>
                </a:solidFill>
                <a:effectLst/>
                <a:latin typeface="+mn-lt"/>
                <a:ea typeface="+mn-ea"/>
                <a:cs typeface="+mn-cs"/>
              </a:rPr>
              <a:t>	</a:t>
            </a:r>
            <a:endParaRPr lang="en-GB" noProof="0" dirty="0"/>
          </a:p>
          <a:p>
            <a:pPr marL="171450" indent="-171450">
              <a:buFont typeface="Arial" panose="020B0604020202020204" pitchFamily="34" charset="0"/>
              <a:buChar char="•"/>
            </a:pPr>
            <a:endParaRPr lang="en-GB" u="sng" noProof="0" dirty="0"/>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9</a:t>
            </a:fld>
            <a:endParaRPr lang="fr-FR"/>
          </a:p>
        </p:txBody>
      </p:sp>
    </p:spTree>
    <p:extLst>
      <p:ext uri="{BB962C8B-B14F-4D97-AF65-F5344CB8AC3E}">
        <p14:creationId xmlns:p14="http://schemas.microsoft.com/office/powerpoint/2010/main" val="905752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PhAnim="0"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de-CH"/>
              <a:t>25/01/2024</a:t>
            </a:r>
            <a:endParaRPr lang="en-US"/>
          </a:p>
        </p:txBody>
      </p:sp>
      <p:sp>
        <p:nvSpPr>
          <p:cNvPr id="9" name="Footer Placeholder 5"/>
          <p:cNvSpPr>
            <a:spLocks noGrp="1"/>
          </p:cNvSpPr>
          <p:nvPr>
            <p:ph type="ftr" sz="quarter" idx="16"/>
          </p:nvPr>
        </p:nvSpPr>
        <p:spPr bwMode="auto"/>
        <p:txBody>
          <a:bodyPr/>
          <a:lstStyle/>
          <a:p>
            <a:pPr>
              <a:defRPr/>
            </a:pPr>
            <a:r>
              <a:rPr lang="en-US"/>
              <a:t>Mar Capeans | CERN</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356375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25/01/2024</a:t>
            </a:r>
            <a:endParaRPr lang="fr-FR"/>
          </a:p>
        </p:txBody>
      </p:sp>
      <p:sp>
        <p:nvSpPr>
          <p:cNvPr id="6" name="Espace réservé du pied de page 5"/>
          <p:cNvSpPr>
            <a:spLocks noGrp="1"/>
          </p:cNvSpPr>
          <p:nvPr>
            <p:ph type="ftr" sz="quarter" idx="11"/>
          </p:nvPr>
        </p:nvSpPr>
        <p:spPr/>
        <p:txBody>
          <a:bodyPr/>
          <a:lstStyle/>
          <a:p>
            <a:r>
              <a:rPr lang="fr-FR"/>
              <a:t>Mar Capeans | CERN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Mar Capeans | CERN</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Mar Capeans | CERN</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25/01/2024</a:t>
            </a:r>
            <a:endParaRPr lang="en-US"/>
          </a:p>
        </p:txBody>
      </p:sp>
      <p:sp>
        <p:nvSpPr>
          <p:cNvPr id="8" name="Footer Placeholder 5"/>
          <p:cNvSpPr>
            <a:spLocks noGrp="1"/>
          </p:cNvSpPr>
          <p:nvPr>
            <p:ph type="ftr" sz="quarter" idx="18"/>
          </p:nvPr>
        </p:nvSpPr>
        <p:spPr bwMode="auto"/>
        <p:txBody>
          <a:bodyPr/>
          <a:lstStyle/>
          <a:p>
            <a:pPr>
              <a:defRPr/>
            </a:pPr>
            <a:r>
              <a:rPr lang="en-US"/>
              <a:t>Mar Capeans | CERN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25/01/2024</a:t>
            </a:r>
            <a:endParaRPr lang="en-US"/>
          </a:p>
        </p:txBody>
      </p:sp>
      <p:sp>
        <p:nvSpPr>
          <p:cNvPr id="9" name="Footer Placeholder 3"/>
          <p:cNvSpPr>
            <a:spLocks noGrp="1"/>
          </p:cNvSpPr>
          <p:nvPr>
            <p:ph type="ftr" sz="quarter" idx="17"/>
          </p:nvPr>
        </p:nvSpPr>
        <p:spPr bwMode="auto"/>
        <p:txBody>
          <a:bodyPr/>
          <a:lstStyle/>
          <a:p>
            <a:pPr>
              <a:defRPr/>
            </a:pPr>
            <a:r>
              <a:rPr lang="en-US"/>
              <a:t>Mar Capeans | CERN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25/01/2024</a:t>
            </a:r>
            <a:endParaRPr lang="fr-FR"/>
          </a:p>
        </p:txBody>
      </p:sp>
      <p:sp>
        <p:nvSpPr>
          <p:cNvPr id="6" name="Espace réservé du pied de page 5"/>
          <p:cNvSpPr>
            <a:spLocks noGrp="1"/>
          </p:cNvSpPr>
          <p:nvPr>
            <p:ph type="ftr" sz="quarter" idx="11"/>
          </p:nvPr>
        </p:nvSpPr>
        <p:spPr/>
        <p:txBody>
          <a:bodyPr/>
          <a:lstStyle/>
          <a:p>
            <a:r>
              <a:rPr lang="fr-FR"/>
              <a:t>Mar Capeans | CERN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de-CH"/>
              <a:t>25/01/2024</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Mar Capeans | CERN</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25/01/2024</a:t>
            </a:r>
            <a:endParaRPr lang="en-US"/>
          </a:p>
        </p:txBody>
      </p:sp>
      <p:sp>
        <p:nvSpPr>
          <p:cNvPr id="8" name="Footer Placeholder 5"/>
          <p:cNvSpPr>
            <a:spLocks noGrp="1"/>
          </p:cNvSpPr>
          <p:nvPr>
            <p:ph type="ftr" sz="quarter" idx="18"/>
          </p:nvPr>
        </p:nvSpPr>
        <p:spPr bwMode="auto"/>
        <p:txBody>
          <a:bodyPr/>
          <a:lstStyle/>
          <a:p>
            <a:pPr>
              <a:defRPr/>
            </a:pPr>
            <a:r>
              <a:rPr lang="en-US"/>
              <a:t>Mar Capeans | CERN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25/01/2024</a:t>
            </a:r>
            <a:endParaRPr lang="en-US"/>
          </a:p>
        </p:txBody>
      </p:sp>
      <p:sp>
        <p:nvSpPr>
          <p:cNvPr id="9" name="Footer Placeholder 3"/>
          <p:cNvSpPr>
            <a:spLocks noGrp="1"/>
          </p:cNvSpPr>
          <p:nvPr>
            <p:ph type="ftr" sz="quarter" idx="17"/>
          </p:nvPr>
        </p:nvSpPr>
        <p:spPr bwMode="auto"/>
        <p:txBody>
          <a:bodyPr/>
          <a:lstStyle/>
          <a:p>
            <a:pPr>
              <a:defRPr/>
            </a:pPr>
            <a:r>
              <a:rPr lang="en-US"/>
              <a:t>Mar Capeans | CERN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25/01/2024</a:t>
            </a:r>
            <a:endParaRPr lang="fr-FR"/>
          </a:p>
        </p:txBody>
      </p:sp>
      <p:sp>
        <p:nvSpPr>
          <p:cNvPr id="6" name="Espace réservé du pied de page 5"/>
          <p:cNvSpPr>
            <a:spLocks noGrp="1"/>
          </p:cNvSpPr>
          <p:nvPr>
            <p:ph type="ftr" sz="quarter" idx="11"/>
          </p:nvPr>
        </p:nvSpPr>
        <p:spPr/>
        <p:txBody>
          <a:bodyPr/>
          <a:lstStyle/>
          <a:p>
            <a:r>
              <a:rPr lang="fr-FR"/>
              <a:t>Mar Capeans | CERN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Mar Capeans | CERN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25/01/2024</a:t>
            </a:r>
            <a:endParaRPr lang="en-US"/>
          </a:p>
        </p:txBody>
      </p:sp>
      <p:sp>
        <p:nvSpPr>
          <p:cNvPr id="8" name="Footer Placeholder 5"/>
          <p:cNvSpPr>
            <a:spLocks noGrp="1"/>
          </p:cNvSpPr>
          <p:nvPr>
            <p:ph type="ftr" sz="quarter" idx="18"/>
          </p:nvPr>
        </p:nvSpPr>
        <p:spPr bwMode="auto"/>
        <p:txBody>
          <a:bodyPr/>
          <a:lstStyle/>
          <a:p>
            <a:pPr>
              <a:defRPr/>
            </a:pPr>
            <a:r>
              <a:rPr lang="en-US"/>
              <a:t>Mar Capeans | CERN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25/01/2024</a:t>
            </a:r>
            <a:endParaRPr lang="en-US"/>
          </a:p>
        </p:txBody>
      </p:sp>
      <p:sp>
        <p:nvSpPr>
          <p:cNvPr id="9" name="Footer Placeholder 3"/>
          <p:cNvSpPr>
            <a:spLocks noGrp="1"/>
          </p:cNvSpPr>
          <p:nvPr>
            <p:ph type="ftr" sz="quarter" idx="17"/>
          </p:nvPr>
        </p:nvSpPr>
        <p:spPr bwMode="auto"/>
        <p:txBody>
          <a:bodyPr/>
          <a:lstStyle/>
          <a:p>
            <a:pPr>
              <a:defRPr/>
            </a:pPr>
            <a:r>
              <a:rPr lang="en-US"/>
              <a:t>Mar Capeans | CERN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25/01/2024</a:t>
            </a:r>
            <a:endParaRPr lang="fr-FR"/>
          </a:p>
        </p:txBody>
      </p:sp>
      <p:sp>
        <p:nvSpPr>
          <p:cNvPr id="6" name="Espace réservé du pied de page 5"/>
          <p:cNvSpPr>
            <a:spLocks noGrp="1"/>
          </p:cNvSpPr>
          <p:nvPr>
            <p:ph type="ftr" sz="quarter" idx="11"/>
          </p:nvPr>
        </p:nvSpPr>
        <p:spPr/>
        <p:txBody>
          <a:bodyPr/>
          <a:lstStyle/>
          <a:p>
            <a:r>
              <a:rPr lang="fr-FR"/>
              <a:t>Mar Capeans | CERN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25/01/2024</a:t>
            </a:r>
            <a:endParaRPr lang="en-US"/>
          </a:p>
        </p:txBody>
      </p:sp>
      <p:sp>
        <p:nvSpPr>
          <p:cNvPr id="8" name="Footer Placeholder 5"/>
          <p:cNvSpPr>
            <a:spLocks noGrp="1"/>
          </p:cNvSpPr>
          <p:nvPr>
            <p:ph type="ftr" sz="quarter" idx="18"/>
          </p:nvPr>
        </p:nvSpPr>
        <p:spPr bwMode="auto"/>
        <p:txBody>
          <a:bodyPr/>
          <a:lstStyle/>
          <a:p>
            <a:pPr>
              <a:defRPr/>
            </a:pPr>
            <a:r>
              <a:rPr lang="en-US"/>
              <a:t>Mar Capeans | CERN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Mar Capeans | CERN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de-CH"/>
              <a:t>25/01/2024</a:t>
            </a:r>
            <a:endParaRPr lang="en-US"/>
          </a:p>
        </p:txBody>
      </p:sp>
      <p:sp>
        <p:nvSpPr>
          <p:cNvPr id="8" name="Footer Placeholder 5"/>
          <p:cNvSpPr>
            <a:spLocks noGrp="1"/>
          </p:cNvSpPr>
          <p:nvPr>
            <p:ph type="ftr" sz="quarter" idx="18"/>
          </p:nvPr>
        </p:nvSpPr>
        <p:spPr bwMode="auto"/>
        <p:txBody>
          <a:bodyPr/>
          <a:lstStyle/>
          <a:p>
            <a:pPr>
              <a:defRPr/>
            </a:pPr>
            <a:r>
              <a:rPr lang="en-US"/>
              <a:t>Mar Capeans | CERN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25/01/2024</a:t>
            </a:r>
            <a:endParaRPr lang="en-US"/>
          </a:p>
        </p:txBody>
      </p:sp>
      <p:sp>
        <p:nvSpPr>
          <p:cNvPr id="9" name="Footer Placeholder 3"/>
          <p:cNvSpPr>
            <a:spLocks noGrp="1"/>
          </p:cNvSpPr>
          <p:nvPr>
            <p:ph type="ftr" sz="quarter" idx="17"/>
          </p:nvPr>
        </p:nvSpPr>
        <p:spPr bwMode="auto"/>
        <p:txBody>
          <a:bodyPr/>
          <a:lstStyle/>
          <a:p>
            <a:pPr>
              <a:defRPr/>
            </a:pPr>
            <a:r>
              <a:rPr lang="en-US"/>
              <a:t>Mar Capeans | CERN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25/01/2024</a:t>
            </a:r>
            <a:endParaRPr lang="fr-FR"/>
          </a:p>
        </p:txBody>
      </p:sp>
      <p:sp>
        <p:nvSpPr>
          <p:cNvPr id="6" name="Espace réservé du pied de page 5"/>
          <p:cNvSpPr>
            <a:spLocks noGrp="1"/>
          </p:cNvSpPr>
          <p:nvPr>
            <p:ph type="ftr" sz="quarter" idx="11"/>
          </p:nvPr>
        </p:nvSpPr>
        <p:spPr/>
        <p:txBody>
          <a:bodyPr/>
          <a:lstStyle/>
          <a:p>
            <a:r>
              <a:rPr lang="fr-FR"/>
              <a:t>Mar Capeans | CERN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Mar Capeans | CERN</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25/01/2024</a:t>
            </a:r>
            <a:endParaRPr lang="en-US"/>
          </a:p>
        </p:txBody>
      </p:sp>
      <p:sp>
        <p:nvSpPr>
          <p:cNvPr id="9" name="Footer Placeholder 3"/>
          <p:cNvSpPr>
            <a:spLocks noGrp="1"/>
          </p:cNvSpPr>
          <p:nvPr>
            <p:ph type="ftr" sz="quarter" idx="17"/>
          </p:nvPr>
        </p:nvSpPr>
        <p:spPr bwMode="auto"/>
        <p:txBody>
          <a:bodyPr/>
          <a:lstStyle/>
          <a:p>
            <a:pPr>
              <a:defRPr/>
            </a:pPr>
            <a:r>
              <a:rPr lang="en-US"/>
              <a:t>Mar Capeans | CERN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de-CH"/>
              <a:t>25/01/2024</a:t>
            </a:r>
            <a:endParaRPr lang="en-US"/>
          </a:p>
        </p:txBody>
      </p:sp>
      <p:sp>
        <p:nvSpPr>
          <p:cNvPr id="9" name="Footer Placeholder 3"/>
          <p:cNvSpPr>
            <a:spLocks noGrp="1"/>
          </p:cNvSpPr>
          <p:nvPr>
            <p:ph type="ftr" sz="quarter" idx="17"/>
          </p:nvPr>
        </p:nvSpPr>
        <p:spPr bwMode="auto"/>
        <p:txBody>
          <a:bodyPr/>
          <a:lstStyle/>
          <a:p>
            <a:pPr>
              <a:defRPr/>
            </a:pPr>
            <a:r>
              <a:rPr lang="en-US"/>
              <a:t>Mar Capeans | CERN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de-CH"/>
              <a:t>25/01/2024</a:t>
            </a:r>
            <a:endParaRPr lang="fr-FR"/>
          </a:p>
        </p:txBody>
      </p:sp>
      <p:sp>
        <p:nvSpPr>
          <p:cNvPr id="6" name="Espace réservé du pied de page 5"/>
          <p:cNvSpPr>
            <a:spLocks noGrp="1"/>
          </p:cNvSpPr>
          <p:nvPr>
            <p:ph type="ftr" sz="quarter" idx="11"/>
          </p:nvPr>
        </p:nvSpPr>
        <p:spPr/>
        <p:txBody>
          <a:bodyPr/>
          <a:lstStyle/>
          <a:p>
            <a:r>
              <a:rPr lang="fr-FR"/>
              <a:t>Mar Capeans | CERN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30B62-1D85-67F3-DE87-B8B156D4541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9B6F5074-85E6-409C-8E0A-180B244F07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19AF53B-D9FA-28C1-19A1-030D5F23AABB}"/>
              </a:ext>
            </a:extLst>
          </p:cNvPr>
          <p:cNvSpPr>
            <a:spLocks noGrp="1"/>
          </p:cNvSpPr>
          <p:nvPr>
            <p:ph type="dt" sz="half" idx="10"/>
          </p:nvPr>
        </p:nvSpPr>
        <p:spPr/>
        <p:txBody>
          <a:bodyPr/>
          <a:lstStyle/>
          <a:p>
            <a:r>
              <a:rPr lang="de-CH"/>
              <a:t>25/01/2024</a:t>
            </a:r>
            <a:endParaRPr lang="en-GB"/>
          </a:p>
        </p:txBody>
      </p:sp>
      <p:sp>
        <p:nvSpPr>
          <p:cNvPr id="5" name="Footer Placeholder 4">
            <a:extLst>
              <a:ext uri="{FF2B5EF4-FFF2-40B4-BE49-F238E27FC236}">
                <a16:creationId xmlns:a16="http://schemas.microsoft.com/office/drawing/2014/main" id="{7A8A4921-08EF-B53A-8CCC-59109D1AA508}"/>
              </a:ext>
            </a:extLst>
          </p:cNvPr>
          <p:cNvSpPr>
            <a:spLocks noGrp="1"/>
          </p:cNvSpPr>
          <p:nvPr>
            <p:ph type="ftr" sz="quarter" idx="11"/>
          </p:nvPr>
        </p:nvSpPr>
        <p:spPr/>
        <p:txBody>
          <a:bodyPr/>
          <a:lstStyle/>
          <a:p>
            <a:r>
              <a:rPr lang="en-GB"/>
              <a:t>Mar Capeans | CERN</a:t>
            </a:r>
          </a:p>
        </p:txBody>
      </p:sp>
      <p:sp>
        <p:nvSpPr>
          <p:cNvPr id="6" name="Slide Number Placeholder 5">
            <a:extLst>
              <a:ext uri="{FF2B5EF4-FFF2-40B4-BE49-F238E27FC236}">
                <a16:creationId xmlns:a16="http://schemas.microsoft.com/office/drawing/2014/main" id="{83520699-D2DF-899D-62DB-7614FD777EFD}"/>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452463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A6AA-599E-BF2D-3EAC-0670316A6AC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517005F7-E8DE-10D5-AFC4-DF20E540EFA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E0252F0-C17E-782A-1BBB-5E056B7B64AE}"/>
              </a:ext>
            </a:extLst>
          </p:cNvPr>
          <p:cNvSpPr>
            <a:spLocks noGrp="1"/>
          </p:cNvSpPr>
          <p:nvPr>
            <p:ph type="dt" sz="half" idx="10"/>
          </p:nvPr>
        </p:nvSpPr>
        <p:spPr>
          <a:xfrm>
            <a:off x="272143" y="6356350"/>
            <a:ext cx="2743200" cy="365125"/>
          </a:xfrm>
        </p:spPr>
        <p:txBody>
          <a:bodyPr/>
          <a:lstStyle/>
          <a:p>
            <a:r>
              <a:rPr lang="de-CH"/>
              <a:t>25/01/2024</a:t>
            </a:r>
            <a:endParaRPr lang="en-GB"/>
          </a:p>
        </p:txBody>
      </p:sp>
      <p:sp>
        <p:nvSpPr>
          <p:cNvPr id="5" name="Footer Placeholder 4">
            <a:extLst>
              <a:ext uri="{FF2B5EF4-FFF2-40B4-BE49-F238E27FC236}">
                <a16:creationId xmlns:a16="http://schemas.microsoft.com/office/drawing/2014/main" id="{E5534F1F-B101-9559-77CB-C46E668AB4B6}"/>
              </a:ext>
            </a:extLst>
          </p:cNvPr>
          <p:cNvSpPr>
            <a:spLocks noGrp="1"/>
          </p:cNvSpPr>
          <p:nvPr>
            <p:ph type="ftr" sz="quarter" idx="11"/>
          </p:nvPr>
        </p:nvSpPr>
        <p:spPr/>
        <p:txBody>
          <a:bodyPr/>
          <a:lstStyle/>
          <a:p>
            <a:r>
              <a:rPr lang="en-GB"/>
              <a:t>Mar Capeans | CERN</a:t>
            </a:r>
          </a:p>
        </p:txBody>
      </p:sp>
      <p:sp>
        <p:nvSpPr>
          <p:cNvPr id="6" name="Slide Number Placeholder 5">
            <a:extLst>
              <a:ext uri="{FF2B5EF4-FFF2-40B4-BE49-F238E27FC236}">
                <a16:creationId xmlns:a16="http://schemas.microsoft.com/office/drawing/2014/main" id="{F4AE1853-1961-786A-14E1-947E224776A0}"/>
              </a:ext>
            </a:extLst>
          </p:cNvPr>
          <p:cNvSpPr>
            <a:spLocks noGrp="1"/>
          </p:cNvSpPr>
          <p:nvPr>
            <p:ph type="sldNum" sz="quarter" idx="12"/>
          </p:nvPr>
        </p:nvSpPr>
        <p:spPr>
          <a:xfrm>
            <a:off x="9176657" y="6366329"/>
            <a:ext cx="2743200" cy="365125"/>
          </a:xfrm>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338390734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A02D6-9A55-F47E-0AD2-F70A682D95D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6A60B453-345F-6515-D6F0-D91D71D93D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6453B87-2500-9D4F-6699-951295F4C949}"/>
              </a:ext>
            </a:extLst>
          </p:cNvPr>
          <p:cNvSpPr>
            <a:spLocks noGrp="1"/>
          </p:cNvSpPr>
          <p:nvPr>
            <p:ph type="dt" sz="half" idx="10"/>
          </p:nvPr>
        </p:nvSpPr>
        <p:spPr/>
        <p:txBody>
          <a:bodyPr/>
          <a:lstStyle/>
          <a:p>
            <a:r>
              <a:rPr lang="de-CH"/>
              <a:t>25/01/2024</a:t>
            </a:r>
            <a:endParaRPr lang="en-GB"/>
          </a:p>
        </p:txBody>
      </p:sp>
      <p:sp>
        <p:nvSpPr>
          <p:cNvPr id="5" name="Footer Placeholder 4">
            <a:extLst>
              <a:ext uri="{FF2B5EF4-FFF2-40B4-BE49-F238E27FC236}">
                <a16:creationId xmlns:a16="http://schemas.microsoft.com/office/drawing/2014/main" id="{A6645BF7-5BD7-434D-2E5B-28E30329543E}"/>
              </a:ext>
            </a:extLst>
          </p:cNvPr>
          <p:cNvSpPr>
            <a:spLocks noGrp="1"/>
          </p:cNvSpPr>
          <p:nvPr>
            <p:ph type="ftr" sz="quarter" idx="11"/>
          </p:nvPr>
        </p:nvSpPr>
        <p:spPr/>
        <p:txBody>
          <a:bodyPr/>
          <a:lstStyle/>
          <a:p>
            <a:r>
              <a:rPr lang="en-GB"/>
              <a:t>Mar Capeans | CERN</a:t>
            </a:r>
          </a:p>
        </p:txBody>
      </p:sp>
      <p:sp>
        <p:nvSpPr>
          <p:cNvPr id="6" name="Slide Number Placeholder 5">
            <a:extLst>
              <a:ext uri="{FF2B5EF4-FFF2-40B4-BE49-F238E27FC236}">
                <a16:creationId xmlns:a16="http://schemas.microsoft.com/office/drawing/2014/main" id="{F32DFDF5-EC94-8E72-EA3D-CE085DF2D940}"/>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264619232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B6F9B-C137-37EA-7B1F-187786A4CB8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EFA56E4-A16A-60EE-B5F4-802B8EF4722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EE8D98C-EEDD-BB1D-3D31-51DFE50596C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9EF9B03D-A978-A0D0-DEDC-447F335B44C6}"/>
              </a:ext>
            </a:extLst>
          </p:cNvPr>
          <p:cNvSpPr>
            <a:spLocks noGrp="1"/>
          </p:cNvSpPr>
          <p:nvPr>
            <p:ph type="dt" sz="half" idx="10"/>
          </p:nvPr>
        </p:nvSpPr>
        <p:spPr/>
        <p:txBody>
          <a:bodyPr/>
          <a:lstStyle/>
          <a:p>
            <a:r>
              <a:rPr lang="de-CH"/>
              <a:t>25/01/2024</a:t>
            </a:r>
            <a:endParaRPr lang="en-GB"/>
          </a:p>
        </p:txBody>
      </p:sp>
      <p:sp>
        <p:nvSpPr>
          <p:cNvPr id="6" name="Footer Placeholder 5">
            <a:extLst>
              <a:ext uri="{FF2B5EF4-FFF2-40B4-BE49-F238E27FC236}">
                <a16:creationId xmlns:a16="http://schemas.microsoft.com/office/drawing/2014/main" id="{7C57B214-7C06-35E9-6258-63D473878447}"/>
              </a:ext>
            </a:extLst>
          </p:cNvPr>
          <p:cNvSpPr>
            <a:spLocks noGrp="1"/>
          </p:cNvSpPr>
          <p:nvPr>
            <p:ph type="ftr" sz="quarter" idx="11"/>
          </p:nvPr>
        </p:nvSpPr>
        <p:spPr/>
        <p:txBody>
          <a:bodyPr/>
          <a:lstStyle/>
          <a:p>
            <a:r>
              <a:rPr lang="en-GB"/>
              <a:t>Mar Capeans | CERN</a:t>
            </a:r>
          </a:p>
        </p:txBody>
      </p:sp>
      <p:sp>
        <p:nvSpPr>
          <p:cNvPr id="7" name="Slide Number Placeholder 6">
            <a:extLst>
              <a:ext uri="{FF2B5EF4-FFF2-40B4-BE49-F238E27FC236}">
                <a16:creationId xmlns:a16="http://schemas.microsoft.com/office/drawing/2014/main" id="{5F52F75E-DBAE-E07B-C5B5-443F63AEAABC}"/>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368321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5" name="Espace réservé du pied de page 4"/>
          <p:cNvSpPr>
            <a:spLocks noGrp="1"/>
          </p:cNvSpPr>
          <p:nvPr>
            <p:ph type="ftr" sz="quarter" idx="11"/>
          </p:nvPr>
        </p:nvSpPr>
        <p:spPr/>
        <p:txBody>
          <a:bodyPr/>
          <a:lstStyle/>
          <a:p>
            <a:r>
              <a:rPr lang="fr-FR"/>
              <a:t>Mar Capeans | CERN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8BD35-57FB-9F5E-2E47-F05F8319B8A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81FF5D6-F993-457C-78B1-B574FECCCE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2C12B7E-D584-3660-AAE1-3FE3EC5BF4E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8C02359-D08B-8BD1-DEBD-1E819F938E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84D21DD-F935-1AB7-406A-C168FD274F2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FD8D498-131A-B6BF-6C28-7DECDC7CDEBA}"/>
              </a:ext>
            </a:extLst>
          </p:cNvPr>
          <p:cNvSpPr>
            <a:spLocks noGrp="1"/>
          </p:cNvSpPr>
          <p:nvPr>
            <p:ph type="dt" sz="half" idx="10"/>
          </p:nvPr>
        </p:nvSpPr>
        <p:spPr/>
        <p:txBody>
          <a:bodyPr/>
          <a:lstStyle/>
          <a:p>
            <a:r>
              <a:rPr lang="de-CH"/>
              <a:t>25/01/2024</a:t>
            </a:r>
            <a:endParaRPr lang="en-GB"/>
          </a:p>
        </p:txBody>
      </p:sp>
      <p:sp>
        <p:nvSpPr>
          <p:cNvPr id="8" name="Footer Placeholder 7">
            <a:extLst>
              <a:ext uri="{FF2B5EF4-FFF2-40B4-BE49-F238E27FC236}">
                <a16:creationId xmlns:a16="http://schemas.microsoft.com/office/drawing/2014/main" id="{0D1E3C75-66A0-D914-81A0-3A3E4BF17B23}"/>
              </a:ext>
            </a:extLst>
          </p:cNvPr>
          <p:cNvSpPr>
            <a:spLocks noGrp="1"/>
          </p:cNvSpPr>
          <p:nvPr>
            <p:ph type="ftr" sz="quarter" idx="11"/>
          </p:nvPr>
        </p:nvSpPr>
        <p:spPr/>
        <p:txBody>
          <a:bodyPr/>
          <a:lstStyle/>
          <a:p>
            <a:r>
              <a:rPr lang="en-GB"/>
              <a:t>Mar Capeans | CERN</a:t>
            </a:r>
          </a:p>
        </p:txBody>
      </p:sp>
      <p:sp>
        <p:nvSpPr>
          <p:cNvPr id="9" name="Slide Number Placeholder 8">
            <a:extLst>
              <a:ext uri="{FF2B5EF4-FFF2-40B4-BE49-F238E27FC236}">
                <a16:creationId xmlns:a16="http://schemas.microsoft.com/office/drawing/2014/main" id="{714CD384-9EF2-43B9-EF7E-4DF366000963}"/>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407790806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3D93A-15A8-79F6-7048-499905F2A68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E541DEB-0647-8D79-68A0-30E9EE722890}"/>
              </a:ext>
            </a:extLst>
          </p:cNvPr>
          <p:cNvSpPr>
            <a:spLocks noGrp="1"/>
          </p:cNvSpPr>
          <p:nvPr>
            <p:ph type="dt" sz="half" idx="10"/>
          </p:nvPr>
        </p:nvSpPr>
        <p:spPr/>
        <p:txBody>
          <a:bodyPr/>
          <a:lstStyle/>
          <a:p>
            <a:r>
              <a:rPr lang="de-CH"/>
              <a:t>25/01/2024</a:t>
            </a:r>
            <a:endParaRPr lang="en-GB"/>
          </a:p>
        </p:txBody>
      </p:sp>
      <p:sp>
        <p:nvSpPr>
          <p:cNvPr id="4" name="Footer Placeholder 3">
            <a:extLst>
              <a:ext uri="{FF2B5EF4-FFF2-40B4-BE49-F238E27FC236}">
                <a16:creationId xmlns:a16="http://schemas.microsoft.com/office/drawing/2014/main" id="{01401159-31AE-B402-7EF7-CD135473D5EF}"/>
              </a:ext>
            </a:extLst>
          </p:cNvPr>
          <p:cNvSpPr>
            <a:spLocks noGrp="1"/>
          </p:cNvSpPr>
          <p:nvPr>
            <p:ph type="ftr" sz="quarter" idx="11"/>
          </p:nvPr>
        </p:nvSpPr>
        <p:spPr/>
        <p:txBody>
          <a:bodyPr/>
          <a:lstStyle/>
          <a:p>
            <a:r>
              <a:rPr lang="en-GB"/>
              <a:t>Mar Capeans | CERN</a:t>
            </a:r>
          </a:p>
        </p:txBody>
      </p:sp>
      <p:sp>
        <p:nvSpPr>
          <p:cNvPr id="5" name="Slide Number Placeholder 4">
            <a:extLst>
              <a:ext uri="{FF2B5EF4-FFF2-40B4-BE49-F238E27FC236}">
                <a16:creationId xmlns:a16="http://schemas.microsoft.com/office/drawing/2014/main" id="{97C8457A-1309-FDCC-B728-E2F6A515E8C4}"/>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428634501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9D9E36-7141-2EB8-98F7-078C13E75765}"/>
              </a:ext>
            </a:extLst>
          </p:cNvPr>
          <p:cNvSpPr>
            <a:spLocks noGrp="1"/>
          </p:cNvSpPr>
          <p:nvPr>
            <p:ph type="dt" sz="half" idx="10"/>
          </p:nvPr>
        </p:nvSpPr>
        <p:spPr/>
        <p:txBody>
          <a:bodyPr/>
          <a:lstStyle/>
          <a:p>
            <a:r>
              <a:rPr lang="de-CH"/>
              <a:t>25/01/2024</a:t>
            </a:r>
            <a:endParaRPr lang="en-GB"/>
          </a:p>
        </p:txBody>
      </p:sp>
      <p:sp>
        <p:nvSpPr>
          <p:cNvPr id="3" name="Footer Placeholder 2">
            <a:extLst>
              <a:ext uri="{FF2B5EF4-FFF2-40B4-BE49-F238E27FC236}">
                <a16:creationId xmlns:a16="http://schemas.microsoft.com/office/drawing/2014/main" id="{B0EF4B2F-3A94-238B-ADDF-D83ACF614EB7}"/>
              </a:ext>
            </a:extLst>
          </p:cNvPr>
          <p:cNvSpPr>
            <a:spLocks noGrp="1"/>
          </p:cNvSpPr>
          <p:nvPr>
            <p:ph type="ftr" sz="quarter" idx="11"/>
          </p:nvPr>
        </p:nvSpPr>
        <p:spPr/>
        <p:txBody>
          <a:bodyPr/>
          <a:lstStyle/>
          <a:p>
            <a:r>
              <a:rPr lang="en-GB"/>
              <a:t>Mar Capeans | CERN</a:t>
            </a:r>
          </a:p>
        </p:txBody>
      </p:sp>
      <p:sp>
        <p:nvSpPr>
          <p:cNvPr id="4" name="Slide Number Placeholder 3">
            <a:extLst>
              <a:ext uri="{FF2B5EF4-FFF2-40B4-BE49-F238E27FC236}">
                <a16:creationId xmlns:a16="http://schemas.microsoft.com/office/drawing/2014/main" id="{35EABD26-F898-9D74-6DF9-75869BB7E610}"/>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6875359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ACCC7-E09B-098D-A4FA-80FC944661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F6F9E8E6-CDE0-EAA6-B203-322D74EE8F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2B8E414-5107-17DA-50E7-95772DF5EB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822F0FF-6C62-5EBC-7660-483E1D22A03B}"/>
              </a:ext>
            </a:extLst>
          </p:cNvPr>
          <p:cNvSpPr>
            <a:spLocks noGrp="1"/>
          </p:cNvSpPr>
          <p:nvPr>
            <p:ph type="dt" sz="half" idx="10"/>
          </p:nvPr>
        </p:nvSpPr>
        <p:spPr/>
        <p:txBody>
          <a:bodyPr/>
          <a:lstStyle/>
          <a:p>
            <a:r>
              <a:rPr lang="de-CH"/>
              <a:t>25/01/2024</a:t>
            </a:r>
            <a:endParaRPr lang="en-GB"/>
          </a:p>
        </p:txBody>
      </p:sp>
      <p:sp>
        <p:nvSpPr>
          <p:cNvPr id="6" name="Footer Placeholder 5">
            <a:extLst>
              <a:ext uri="{FF2B5EF4-FFF2-40B4-BE49-F238E27FC236}">
                <a16:creationId xmlns:a16="http://schemas.microsoft.com/office/drawing/2014/main" id="{B24AFB3C-2F3D-1ECD-430F-68C10B1A86E0}"/>
              </a:ext>
            </a:extLst>
          </p:cNvPr>
          <p:cNvSpPr>
            <a:spLocks noGrp="1"/>
          </p:cNvSpPr>
          <p:nvPr>
            <p:ph type="ftr" sz="quarter" idx="11"/>
          </p:nvPr>
        </p:nvSpPr>
        <p:spPr/>
        <p:txBody>
          <a:bodyPr/>
          <a:lstStyle/>
          <a:p>
            <a:r>
              <a:rPr lang="en-GB"/>
              <a:t>Mar Capeans | CERN</a:t>
            </a:r>
          </a:p>
        </p:txBody>
      </p:sp>
      <p:sp>
        <p:nvSpPr>
          <p:cNvPr id="7" name="Slide Number Placeholder 6">
            <a:extLst>
              <a:ext uri="{FF2B5EF4-FFF2-40B4-BE49-F238E27FC236}">
                <a16:creationId xmlns:a16="http://schemas.microsoft.com/office/drawing/2014/main" id="{5EDB2E7F-339E-C32D-641C-9B58E29D2CDF}"/>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300702338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29C80-F7C5-2C41-6D35-A44190C936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47D5E352-1207-2296-3FC9-2D8828CAB2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BF111B-FC98-672C-FFF0-ADA8D52F76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F14D0A-5CFC-75D7-D7BE-A6E315945790}"/>
              </a:ext>
            </a:extLst>
          </p:cNvPr>
          <p:cNvSpPr>
            <a:spLocks noGrp="1"/>
          </p:cNvSpPr>
          <p:nvPr>
            <p:ph type="dt" sz="half" idx="10"/>
          </p:nvPr>
        </p:nvSpPr>
        <p:spPr/>
        <p:txBody>
          <a:bodyPr/>
          <a:lstStyle/>
          <a:p>
            <a:r>
              <a:rPr lang="de-CH"/>
              <a:t>25/01/2024</a:t>
            </a:r>
            <a:endParaRPr lang="en-GB"/>
          </a:p>
        </p:txBody>
      </p:sp>
      <p:sp>
        <p:nvSpPr>
          <p:cNvPr id="6" name="Footer Placeholder 5">
            <a:extLst>
              <a:ext uri="{FF2B5EF4-FFF2-40B4-BE49-F238E27FC236}">
                <a16:creationId xmlns:a16="http://schemas.microsoft.com/office/drawing/2014/main" id="{DDACCB45-B2FC-00DF-3E2C-235D4A8CCD3E}"/>
              </a:ext>
            </a:extLst>
          </p:cNvPr>
          <p:cNvSpPr>
            <a:spLocks noGrp="1"/>
          </p:cNvSpPr>
          <p:nvPr>
            <p:ph type="ftr" sz="quarter" idx="11"/>
          </p:nvPr>
        </p:nvSpPr>
        <p:spPr/>
        <p:txBody>
          <a:bodyPr/>
          <a:lstStyle/>
          <a:p>
            <a:r>
              <a:rPr lang="en-GB"/>
              <a:t>Mar Capeans | CERN</a:t>
            </a:r>
          </a:p>
        </p:txBody>
      </p:sp>
      <p:sp>
        <p:nvSpPr>
          <p:cNvPr id="7" name="Slide Number Placeholder 6">
            <a:extLst>
              <a:ext uri="{FF2B5EF4-FFF2-40B4-BE49-F238E27FC236}">
                <a16:creationId xmlns:a16="http://schemas.microsoft.com/office/drawing/2014/main" id="{D06CC1F1-17ED-FCA5-DDC8-3CF5AF6D6356}"/>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212858783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258F2-768F-A389-E753-0267876713F4}"/>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DBD1BC2-7756-3C89-EC26-0824558DC20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0D275CB-1C9E-299E-4466-67B1063B0AB8}"/>
              </a:ext>
            </a:extLst>
          </p:cNvPr>
          <p:cNvSpPr>
            <a:spLocks noGrp="1"/>
          </p:cNvSpPr>
          <p:nvPr>
            <p:ph type="dt" sz="half" idx="10"/>
          </p:nvPr>
        </p:nvSpPr>
        <p:spPr/>
        <p:txBody>
          <a:bodyPr/>
          <a:lstStyle/>
          <a:p>
            <a:r>
              <a:rPr lang="de-CH"/>
              <a:t>25/01/2024</a:t>
            </a:r>
            <a:endParaRPr lang="en-GB"/>
          </a:p>
        </p:txBody>
      </p:sp>
      <p:sp>
        <p:nvSpPr>
          <p:cNvPr id="5" name="Footer Placeholder 4">
            <a:extLst>
              <a:ext uri="{FF2B5EF4-FFF2-40B4-BE49-F238E27FC236}">
                <a16:creationId xmlns:a16="http://schemas.microsoft.com/office/drawing/2014/main" id="{263F50B5-836F-EDA1-CB38-5BC3CEEF1759}"/>
              </a:ext>
            </a:extLst>
          </p:cNvPr>
          <p:cNvSpPr>
            <a:spLocks noGrp="1"/>
          </p:cNvSpPr>
          <p:nvPr>
            <p:ph type="ftr" sz="quarter" idx="11"/>
          </p:nvPr>
        </p:nvSpPr>
        <p:spPr/>
        <p:txBody>
          <a:bodyPr/>
          <a:lstStyle/>
          <a:p>
            <a:r>
              <a:rPr lang="en-GB"/>
              <a:t>Mar Capeans | CERN</a:t>
            </a:r>
          </a:p>
        </p:txBody>
      </p:sp>
      <p:sp>
        <p:nvSpPr>
          <p:cNvPr id="6" name="Slide Number Placeholder 5">
            <a:extLst>
              <a:ext uri="{FF2B5EF4-FFF2-40B4-BE49-F238E27FC236}">
                <a16:creationId xmlns:a16="http://schemas.microsoft.com/office/drawing/2014/main" id="{EEAC1E4A-BE04-D291-8997-1362144B48D7}"/>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5770008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6FC1AF-D56A-3C6A-AE13-8022D679444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1227DBA-BACA-CCBA-E013-99E47C200DE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36F1E42-3CF7-21B6-5FD3-CDDF48ADC7A6}"/>
              </a:ext>
            </a:extLst>
          </p:cNvPr>
          <p:cNvSpPr>
            <a:spLocks noGrp="1"/>
          </p:cNvSpPr>
          <p:nvPr>
            <p:ph type="dt" sz="half" idx="10"/>
          </p:nvPr>
        </p:nvSpPr>
        <p:spPr/>
        <p:txBody>
          <a:bodyPr/>
          <a:lstStyle/>
          <a:p>
            <a:r>
              <a:rPr lang="de-CH"/>
              <a:t>25/01/2024</a:t>
            </a:r>
            <a:endParaRPr lang="en-GB"/>
          </a:p>
        </p:txBody>
      </p:sp>
      <p:sp>
        <p:nvSpPr>
          <p:cNvPr id="5" name="Footer Placeholder 4">
            <a:extLst>
              <a:ext uri="{FF2B5EF4-FFF2-40B4-BE49-F238E27FC236}">
                <a16:creationId xmlns:a16="http://schemas.microsoft.com/office/drawing/2014/main" id="{1BED7FB4-5A10-20CB-E406-4592663AF1A7}"/>
              </a:ext>
            </a:extLst>
          </p:cNvPr>
          <p:cNvSpPr>
            <a:spLocks noGrp="1"/>
          </p:cNvSpPr>
          <p:nvPr>
            <p:ph type="ftr" sz="quarter" idx="11"/>
          </p:nvPr>
        </p:nvSpPr>
        <p:spPr/>
        <p:txBody>
          <a:bodyPr/>
          <a:lstStyle/>
          <a:p>
            <a:r>
              <a:rPr lang="en-GB"/>
              <a:t>Mar Capeans | CERN</a:t>
            </a:r>
          </a:p>
        </p:txBody>
      </p:sp>
      <p:sp>
        <p:nvSpPr>
          <p:cNvPr id="6" name="Slide Number Placeholder 5">
            <a:extLst>
              <a:ext uri="{FF2B5EF4-FFF2-40B4-BE49-F238E27FC236}">
                <a16:creationId xmlns:a16="http://schemas.microsoft.com/office/drawing/2014/main" id="{02FCDE18-2B94-9044-AE4F-07FDF4D3417A}"/>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275783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25/01/2024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Mar Capeans |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5830090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25/01/2024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Mar Capeans |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284393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25/01/2024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Mar Capeans | 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60483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6" Type="http://schemas.openxmlformats.org/officeDocument/2006/relationships/theme" Target="../theme/theme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2" Type="http://schemas.openxmlformats.org/officeDocument/2006/relationships/slideLayout" Target="../slideLayouts/slideLayout87.xml"/><Relationship Id="rId16" Type="http://schemas.openxmlformats.org/officeDocument/2006/relationships/theme" Target="../theme/theme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de-CH"/>
              <a:t>25/01/2024</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Mar Capeans | CERN</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de-CH"/>
              <a:t>25/01/2024</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Mar Capeans | CERN</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de-CH"/>
              <a:t>25/01/2024</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Mar Capeans | CERN</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25/01/2024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Mar Capeans | CERN</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25/01/2024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Mar Capeans | CERN</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ft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de-CH"/>
              <a:t>25/01/2024</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Mar Capeans | CERN</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ft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F95726-002E-6E77-69EA-CA5D51A7BD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45B3CBC7-E10E-448A-6316-513782C8AC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0EE0A18-B929-EC16-510D-4593C9D795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25/01/2024</a:t>
            </a:r>
            <a:endParaRPr lang="en-GB"/>
          </a:p>
        </p:txBody>
      </p:sp>
      <p:sp>
        <p:nvSpPr>
          <p:cNvPr id="5" name="Footer Placeholder 4">
            <a:extLst>
              <a:ext uri="{FF2B5EF4-FFF2-40B4-BE49-F238E27FC236}">
                <a16:creationId xmlns:a16="http://schemas.microsoft.com/office/drawing/2014/main" id="{A51F8875-020C-A135-1FE0-013F0DDA0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Mar Capeans | CERN</a:t>
            </a:r>
          </a:p>
        </p:txBody>
      </p:sp>
      <p:sp>
        <p:nvSpPr>
          <p:cNvPr id="6" name="Slide Number Placeholder 5">
            <a:extLst>
              <a:ext uri="{FF2B5EF4-FFF2-40B4-BE49-F238E27FC236}">
                <a16:creationId xmlns:a16="http://schemas.microsoft.com/office/drawing/2014/main" id="{DF0401CD-1B8E-534D-CFBA-23F4CE6914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606D9-1424-D24D-8F08-847B0A6F25A1}" type="slidenum">
              <a:rPr lang="en-GB" smtClean="0"/>
              <a:t>‹#›</a:t>
            </a:fld>
            <a:endParaRPr lang="en-GB"/>
          </a:p>
        </p:txBody>
      </p:sp>
    </p:spTree>
    <p:extLst>
      <p:ext uri="{BB962C8B-B14F-4D97-AF65-F5344CB8AC3E}">
        <p14:creationId xmlns:p14="http://schemas.microsoft.com/office/powerpoint/2010/main" val="1267461727"/>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8" Type="http://schemas.openxmlformats.org/officeDocument/2006/relationships/image" Target="../media/image33.emf"/><Relationship Id="rId13" Type="http://schemas.openxmlformats.org/officeDocument/2006/relationships/image" Target="../media/image38.emf"/><Relationship Id="rId3" Type="http://schemas.openxmlformats.org/officeDocument/2006/relationships/chart" Target="../charts/chart1.xml"/><Relationship Id="rId7" Type="http://schemas.openxmlformats.org/officeDocument/2006/relationships/image" Target="../media/image32.emf"/><Relationship Id="rId12" Type="http://schemas.openxmlformats.org/officeDocument/2006/relationships/image" Target="../media/image37.emf"/><Relationship Id="rId2" Type="http://schemas.openxmlformats.org/officeDocument/2006/relationships/notesSlide" Target="../notesSlides/notesSlide18.xml"/><Relationship Id="rId1" Type="http://schemas.openxmlformats.org/officeDocument/2006/relationships/slideLayout" Target="../slideLayouts/slideLayout58.xml"/><Relationship Id="rId6" Type="http://schemas.openxmlformats.org/officeDocument/2006/relationships/image" Target="../media/image31.emf"/><Relationship Id="rId11" Type="http://schemas.openxmlformats.org/officeDocument/2006/relationships/image" Target="../media/image36.emf"/><Relationship Id="rId5" Type="http://schemas.openxmlformats.org/officeDocument/2006/relationships/image" Target="../media/image30.emf"/><Relationship Id="rId10" Type="http://schemas.openxmlformats.org/officeDocument/2006/relationships/image" Target="../media/image35.emf"/><Relationship Id="rId4" Type="http://schemas.openxmlformats.org/officeDocument/2006/relationships/image" Target="../media/image29.emf"/><Relationship Id="rId9" Type="http://schemas.openxmlformats.org/officeDocument/2006/relationships/image" Target="../media/image34.emf"/><Relationship Id="rId14" Type="http://schemas.openxmlformats.org/officeDocument/2006/relationships/image" Target="../media/image39.emf"/></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9.xml"/><Relationship Id="rId1" Type="http://schemas.openxmlformats.org/officeDocument/2006/relationships/slideLayout" Target="../slideLayouts/slideLayout61.xml"/><Relationship Id="rId4" Type="http://schemas.openxmlformats.org/officeDocument/2006/relationships/image" Target="../media/image4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0.xml"/><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87.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7.xml"/></Relationships>
</file>

<file path=ppt/slides/_rels/slide23.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notesSlide" Target="../notesSlides/notesSlide23.xml"/><Relationship Id="rId1" Type="http://schemas.openxmlformats.org/officeDocument/2006/relationships/slideLayout" Target="../slideLayouts/slideLayout100.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4.xml"/><Relationship Id="rId1" Type="http://schemas.openxmlformats.org/officeDocument/2006/relationships/slideLayout" Target="../slideLayouts/slideLayout100.xml"/><Relationship Id="rId6" Type="http://schemas.openxmlformats.org/officeDocument/2006/relationships/image" Target="../media/image54.jpe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sv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59.png"/><Relationship Id="rId17" Type="http://schemas.openxmlformats.org/officeDocument/2006/relationships/image" Target="../media/image64.svg"/><Relationship Id="rId2" Type="http://schemas.openxmlformats.org/officeDocument/2006/relationships/notesSlide" Target="../notesSlides/notesSlide25.xml"/><Relationship Id="rId16" Type="http://schemas.openxmlformats.org/officeDocument/2006/relationships/image" Target="../media/image63.png"/><Relationship Id="rId1" Type="http://schemas.openxmlformats.org/officeDocument/2006/relationships/slideLayout" Target="../slideLayouts/slideLayout87.xml"/><Relationship Id="rId6" Type="http://schemas.openxmlformats.org/officeDocument/2006/relationships/diagramColors" Target="../diagrams/colors1.xml"/><Relationship Id="rId11" Type="http://schemas.openxmlformats.org/officeDocument/2006/relationships/image" Target="../media/image58.svg"/><Relationship Id="rId5" Type="http://schemas.openxmlformats.org/officeDocument/2006/relationships/diagramQuickStyle" Target="../diagrams/quickStyle1.xml"/><Relationship Id="rId15" Type="http://schemas.openxmlformats.org/officeDocument/2006/relationships/image" Target="../media/image62.svg"/><Relationship Id="rId10" Type="http://schemas.openxmlformats.org/officeDocument/2006/relationships/image" Target="../media/image57.png"/><Relationship Id="rId4" Type="http://schemas.openxmlformats.org/officeDocument/2006/relationships/diagramLayout" Target="../diagrams/layout1.xml"/><Relationship Id="rId9" Type="http://schemas.openxmlformats.org/officeDocument/2006/relationships/image" Target="../media/image56.svg"/><Relationship Id="rId14" Type="http://schemas.openxmlformats.org/officeDocument/2006/relationships/image" Target="../media/image61.png"/></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9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4.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4" name="Espace réservé de la date 3"/>
          <p:cNvSpPr>
            <a:spLocks noGrp="1"/>
          </p:cNvSpPr>
          <p:nvPr>
            <p:ph type="dt" sz="half" idx="10"/>
          </p:nvPr>
        </p:nvSpPr>
        <p:spPr/>
        <p:txBody>
          <a:bodyPr/>
          <a:lstStyle/>
          <a:p>
            <a:r>
              <a:rPr lang="de-CH"/>
              <a:t>25/01/2024</a:t>
            </a:r>
            <a:endParaRPr lang="fr-FR" dirty="0"/>
          </a:p>
        </p:txBody>
      </p:sp>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1</a:t>
            </a:fld>
            <a:endParaRPr lang="fr-FR"/>
          </a:p>
        </p:txBody>
      </p:sp>
      <p:sp>
        <p:nvSpPr>
          <p:cNvPr id="3" name="Rectangle 2">
            <a:extLst>
              <a:ext uri="{FF2B5EF4-FFF2-40B4-BE49-F238E27FC236}">
                <a16:creationId xmlns:a16="http://schemas.microsoft.com/office/drawing/2014/main" id="{2B0F822C-BDE2-514A-8E12-5AF713C047A0}"/>
              </a:ext>
            </a:extLst>
          </p:cNvPr>
          <p:cNvSpPr/>
          <p:nvPr/>
        </p:nvSpPr>
        <p:spPr>
          <a:xfrm>
            <a:off x="2913439" y="3680373"/>
            <a:ext cx="6366934"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r>
              <a:rPr lang="fr-FR" b="1" dirty="0"/>
              <a:t>WELCOME TO CERN</a:t>
            </a:r>
          </a:p>
        </p:txBody>
      </p:sp>
      <p:sp>
        <p:nvSpPr>
          <p:cNvPr id="12" name="ZoneTexte 11"/>
          <p:cNvSpPr txBox="1"/>
          <p:nvPr/>
        </p:nvSpPr>
        <p:spPr>
          <a:xfrm>
            <a:off x="633751" y="4616782"/>
            <a:ext cx="10799999" cy="492443"/>
          </a:xfrm>
          <a:prstGeom prst="rect">
            <a:avLst/>
          </a:prstGeom>
          <a:noFill/>
        </p:spPr>
        <p:txBody>
          <a:bodyPr wrap="square" rtlCol="0">
            <a:spAutoFit/>
          </a:bodyPr>
          <a:lstStyle/>
          <a:p>
            <a:pPr algn="ctr"/>
            <a:r>
              <a:rPr lang="en-US" sz="2600" dirty="0"/>
              <a:t>CDSE Lab</a:t>
            </a:r>
            <a:endParaRPr lang="en-US" dirty="0"/>
          </a:p>
        </p:txBody>
      </p:sp>
    </p:spTree>
    <p:extLst>
      <p:ext uri="{BB962C8B-B14F-4D97-AF65-F5344CB8AC3E}">
        <p14:creationId xmlns:p14="http://schemas.microsoft.com/office/powerpoint/2010/main" val="2505837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4231A6C-0D8C-E247-954D-C14D6BC9DF83}"/>
              </a:ext>
            </a:extLst>
          </p:cNvPr>
          <p:cNvSpPr>
            <a:spLocks noGrp="1"/>
          </p:cNvSpPr>
          <p:nvPr>
            <p:ph type="dt" sz="half" idx="10"/>
          </p:nvPr>
        </p:nvSpPr>
        <p:spPr/>
        <p:txBody>
          <a:bodyPr/>
          <a:lstStyle/>
          <a:p>
            <a:r>
              <a:rPr lang="de-CH"/>
              <a:t>25/01/2024</a:t>
            </a:r>
            <a:endParaRPr lang="fr-FR"/>
          </a:p>
        </p:txBody>
      </p:sp>
      <p:sp>
        <p:nvSpPr>
          <p:cNvPr id="6" name="Slide Number Placeholder 5">
            <a:extLst>
              <a:ext uri="{FF2B5EF4-FFF2-40B4-BE49-F238E27FC236}">
                <a16:creationId xmlns:a16="http://schemas.microsoft.com/office/drawing/2014/main" id="{824E38CA-93D5-F440-A176-32D3690B2519}"/>
              </a:ext>
            </a:extLst>
          </p:cNvPr>
          <p:cNvSpPr>
            <a:spLocks noGrp="1"/>
          </p:cNvSpPr>
          <p:nvPr>
            <p:ph type="sldNum" sz="quarter" idx="12"/>
          </p:nvPr>
        </p:nvSpPr>
        <p:spPr/>
        <p:txBody>
          <a:bodyPr/>
          <a:lstStyle/>
          <a:p>
            <a:fld id="{490AA3F6-1618-3548-975A-DD1A2939A246}" type="slidenum">
              <a:rPr lang="fr-FR" smtClean="0"/>
              <a:t>10</a:t>
            </a:fld>
            <a:endParaRPr lang="fr-FR"/>
          </a:p>
        </p:txBody>
      </p:sp>
      <p:pic>
        <p:nvPicPr>
          <p:cNvPr id="36" name="Picture 35">
            <a:extLst>
              <a:ext uri="{FF2B5EF4-FFF2-40B4-BE49-F238E27FC236}">
                <a16:creationId xmlns:a16="http://schemas.microsoft.com/office/drawing/2014/main" id="{E7361ECC-BD05-2A48-AAEA-7DF4FFB8D8F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3586"/>
          <a:stretch/>
        </p:blipFill>
        <p:spPr>
          <a:xfrm>
            <a:off x="-24063" y="1582439"/>
            <a:ext cx="8990163" cy="5273681"/>
          </a:xfrm>
          <a:prstGeom prst="rect">
            <a:avLst/>
          </a:prstGeom>
        </p:spPr>
      </p:pic>
      <p:sp>
        <p:nvSpPr>
          <p:cNvPr id="38" name="Titre 4">
            <a:extLst>
              <a:ext uri="{FF2B5EF4-FFF2-40B4-BE49-F238E27FC236}">
                <a16:creationId xmlns:a16="http://schemas.microsoft.com/office/drawing/2014/main" id="{2504E1AE-6BD9-1A4E-A96E-261CC2209554}"/>
              </a:ext>
            </a:extLst>
          </p:cNvPr>
          <p:cNvSpPr>
            <a:spLocks noGrp="1"/>
          </p:cNvSpPr>
          <p:nvPr>
            <p:ph type="title"/>
          </p:nvPr>
        </p:nvSpPr>
        <p:spPr>
          <a:xfrm>
            <a:off x="696000" y="433507"/>
            <a:ext cx="10800000" cy="1116849"/>
          </a:xfrm>
        </p:spPr>
        <p:txBody>
          <a:bodyPr>
            <a:noAutofit/>
          </a:bodyPr>
          <a:lstStyle/>
          <a:p>
            <a:r>
              <a:rPr lang="en-US" dirty="0"/>
              <a:t>Giant detectors record the particles formed </a:t>
            </a:r>
            <a:br>
              <a:rPr lang="en-US" dirty="0"/>
            </a:br>
            <a:r>
              <a:rPr lang="en-US" dirty="0"/>
              <a:t>at the four collision points</a:t>
            </a:r>
            <a:endParaRPr lang="fr-FR" dirty="0"/>
          </a:p>
        </p:txBody>
      </p:sp>
      <p:sp>
        <p:nvSpPr>
          <p:cNvPr id="40" name="Rectangle 39">
            <a:extLst>
              <a:ext uri="{FF2B5EF4-FFF2-40B4-BE49-F238E27FC236}">
                <a16:creationId xmlns:a16="http://schemas.microsoft.com/office/drawing/2014/main" id="{55EAB8B3-4A68-E94F-92A0-61800C95DE46}"/>
              </a:ext>
            </a:extLst>
          </p:cNvPr>
          <p:cNvSpPr/>
          <p:nvPr/>
        </p:nvSpPr>
        <p:spPr>
          <a:xfrm>
            <a:off x="8232000" y="1582439"/>
            <a:ext cx="3960000" cy="52755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grpSp>
        <p:nvGrpSpPr>
          <p:cNvPr id="9" name="Group 8">
            <a:extLst>
              <a:ext uri="{FF2B5EF4-FFF2-40B4-BE49-F238E27FC236}">
                <a16:creationId xmlns:a16="http://schemas.microsoft.com/office/drawing/2014/main" id="{46670452-5817-454D-9783-AABE758A8BB6}"/>
              </a:ext>
            </a:extLst>
          </p:cNvPr>
          <p:cNvGrpSpPr/>
          <p:nvPr/>
        </p:nvGrpSpPr>
        <p:grpSpPr>
          <a:xfrm>
            <a:off x="4069826" y="2013766"/>
            <a:ext cx="684915" cy="363003"/>
            <a:chOff x="4069826" y="2013766"/>
            <a:chExt cx="684915" cy="363003"/>
          </a:xfrm>
        </p:grpSpPr>
        <p:sp>
          <p:nvSpPr>
            <p:cNvPr id="48" name="TextBox 47">
              <a:extLst>
                <a:ext uri="{FF2B5EF4-FFF2-40B4-BE49-F238E27FC236}">
                  <a16:creationId xmlns:a16="http://schemas.microsoft.com/office/drawing/2014/main" id="{9FF5A940-A9FF-5241-976F-21FF25E86BF5}"/>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49" name="Triangle 48">
              <a:extLst>
                <a:ext uri="{FF2B5EF4-FFF2-40B4-BE49-F238E27FC236}">
                  <a16:creationId xmlns:a16="http://schemas.microsoft.com/office/drawing/2014/main" id="{53764BFA-B1BA-FE4A-AB23-9E6B6CBE4459}"/>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 name="Group 1">
            <a:extLst>
              <a:ext uri="{FF2B5EF4-FFF2-40B4-BE49-F238E27FC236}">
                <a16:creationId xmlns:a16="http://schemas.microsoft.com/office/drawing/2014/main" id="{4FE2E6B7-007E-434E-899A-12D66953CAA0}"/>
              </a:ext>
            </a:extLst>
          </p:cNvPr>
          <p:cNvGrpSpPr/>
          <p:nvPr/>
        </p:nvGrpSpPr>
        <p:grpSpPr>
          <a:xfrm>
            <a:off x="3131858" y="5622632"/>
            <a:ext cx="894376" cy="340245"/>
            <a:chOff x="3131858" y="5622632"/>
            <a:chExt cx="894376" cy="340245"/>
          </a:xfrm>
        </p:grpSpPr>
        <p:sp>
          <p:nvSpPr>
            <p:cNvPr id="52" name="Triangle 51">
              <a:extLst>
                <a:ext uri="{FF2B5EF4-FFF2-40B4-BE49-F238E27FC236}">
                  <a16:creationId xmlns:a16="http://schemas.microsoft.com/office/drawing/2014/main" id="{4455A660-7B6C-7D43-9392-7AADD7A1B1F1}"/>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TextBox 52">
              <a:extLst>
                <a:ext uri="{FF2B5EF4-FFF2-40B4-BE49-F238E27FC236}">
                  <a16:creationId xmlns:a16="http://schemas.microsoft.com/office/drawing/2014/main" id="{63FCBBDE-5E18-7242-BCD2-0332B74735DC}"/>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0" name="Group 9">
            <a:extLst>
              <a:ext uri="{FF2B5EF4-FFF2-40B4-BE49-F238E27FC236}">
                <a16:creationId xmlns:a16="http://schemas.microsoft.com/office/drawing/2014/main" id="{BBCAC118-4885-2C46-AAAD-D3A5CA711B9F}"/>
              </a:ext>
            </a:extLst>
          </p:cNvPr>
          <p:cNvGrpSpPr/>
          <p:nvPr/>
        </p:nvGrpSpPr>
        <p:grpSpPr>
          <a:xfrm>
            <a:off x="4940376" y="5800822"/>
            <a:ext cx="744403" cy="180110"/>
            <a:chOff x="4973280" y="5801366"/>
            <a:chExt cx="744403" cy="290069"/>
          </a:xfrm>
        </p:grpSpPr>
        <p:sp>
          <p:nvSpPr>
            <p:cNvPr id="50" name="Triangle 49">
              <a:extLst>
                <a:ext uri="{FF2B5EF4-FFF2-40B4-BE49-F238E27FC236}">
                  <a16:creationId xmlns:a16="http://schemas.microsoft.com/office/drawing/2014/main" id="{11BEFBCB-70D3-7A43-8E5E-AE6521ECAF14}"/>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TextBox 53">
              <a:extLst>
                <a:ext uri="{FF2B5EF4-FFF2-40B4-BE49-F238E27FC236}">
                  <a16:creationId xmlns:a16="http://schemas.microsoft.com/office/drawing/2014/main" id="{3C5F4551-B962-5049-B85B-A3150EC9BA05}"/>
                </a:ext>
              </a:extLst>
            </p:cNvPr>
            <p:cNvSpPr txBox="1"/>
            <p:nvPr/>
          </p:nvSpPr>
          <p:spPr>
            <a:xfrm>
              <a:off x="4973280" y="5860198"/>
              <a:ext cx="744403" cy="231237"/>
            </a:xfrm>
            <a:prstGeom prst="rect">
              <a:avLst/>
            </a:prstGeom>
            <a:noFill/>
          </p:spPr>
          <p:txBody>
            <a:bodyPr wrap="square" rtlCol="0">
              <a:spAutoFit/>
            </a:bodyPr>
            <a:lstStyle/>
            <a:p>
              <a:pPr algn="ctr"/>
              <a:r>
                <a:rPr lang="en-US" sz="1400" b="1" err="1">
                  <a:solidFill>
                    <a:schemeClr val="bg1"/>
                  </a:solidFill>
                </a:rPr>
                <a:t>LHCb</a:t>
              </a:r>
              <a:endParaRPr lang="en-US" sz="1400" b="1">
                <a:solidFill>
                  <a:schemeClr val="bg1"/>
                </a:solidFill>
              </a:endParaRPr>
            </a:p>
          </p:txBody>
        </p:sp>
      </p:grpSp>
      <p:pic>
        <p:nvPicPr>
          <p:cNvPr id="30" name="Picture 29">
            <a:extLst>
              <a:ext uri="{FF2B5EF4-FFF2-40B4-BE49-F238E27FC236}">
                <a16:creationId xmlns:a16="http://schemas.microsoft.com/office/drawing/2014/main" id="{4CC28327-C0A5-A74D-81F0-BA270D1E0D9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376850" y="5622632"/>
            <a:ext cx="3670300" cy="1066800"/>
          </a:xfrm>
          <a:prstGeom prst="rect">
            <a:avLst/>
          </a:prstGeom>
          <a:ln w="12700">
            <a:solidFill>
              <a:schemeClr val="bg1"/>
            </a:solidFill>
          </a:ln>
        </p:spPr>
      </p:pic>
      <p:pic>
        <p:nvPicPr>
          <p:cNvPr id="31" name="Picture 30">
            <a:extLst>
              <a:ext uri="{FF2B5EF4-FFF2-40B4-BE49-F238E27FC236}">
                <a16:creationId xmlns:a16="http://schemas.microsoft.com/office/drawing/2014/main" id="{4930CEAC-2689-DB41-A1B9-E91971CFC6E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376850" y="1742293"/>
            <a:ext cx="3670300" cy="1066800"/>
          </a:xfrm>
          <a:prstGeom prst="rect">
            <a:avLst/>
          </a:prstGeom>
          <a:ln w="12700">
            <a:solidFill>
              <a:schemeClr val="bg1"/>
            </a:solidFill>
          </a:ln>
        </p:spPr>
      </p:pic>
      <p:grpSp>
        <p:nvGrpSpPr>
          <p:cNvPr id="7" name="Group 6">
            <a:extLst>
              <a:ext uri="{FF2B5EF4-FFF2-40B4-BE49-F238E27FC236}">
                <a16:creationId xmlns:a16="http://schemas.microsoft.com/office/drawing/2014/main" id="{C1758004-AC9F-FB4C-8ACC-4C0E9F9FC042}"/>
              </a:ext>
            </a:extLst>
          </p:cNvPr>
          <p:cNvGrpSpPr/>
          <p:nvPr/>
        </p:nvGrpSpPr>
        <p:grpSpPr>
          <a:xfrm>
            <a:off x="1688068" y="5274592"/>
            <a:ext cx="894376" cy="351017"/>
            <a:chOff x="1688068" y="5274592"/>
            <a:chExt cx="894376" cy="351017"/>
          </a:xfrm>
        </p:grpSpPr>
        <p:sp>
          <p:nvSpPr>
            <p:cNvPr id="51" name="Triangle 50">
              <a:extLst>
                <a:ext uri="{FF2B5EF4-FFF2-40B4-BE49-F238E27FC236}">
                  <a16:creationId xmlns:a16="http://schemas.microsoft.com/office/drawing/2014/main" id="{274ADCA1-4F60-DE4F-939A-3AC14AE947B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a:extLst>
                <a:ext uri="{FF2B5EF4-FFF2-40B4-BE49-F238E27FC236}">
                  <a16:creationId xmlns:a16="http://schemas.microsoft.com/office/drawing/2014/main" id="{4FB793F8-4BEB-4845-9924-E2CDA0BBF6B1}"/>
                </a:ext>
              </a:extLst>
            </p:cNvPr>
            <p:cNvSpPr txBox="1"/>
            <p:nvPr/>
          </p:nvSpPr>
          <p:spPr>
            <a:xfrm>
              <a:off x="1688068" y="5317832"/>
              <a:ext cx="894376" cy="307777"/>
            </a:xfrm>
            <a:prstGeom prst="rect">
              <a:avLst/>
            </a:prstGeom>
            <a:noFill/>
          </p:spPr>
          <p:txBody>
            <a:bodyPr wrap="square" rtlCol="0">
              <a:spAutoFit/>
            </a:bodyPr>
            <a:lstStyle/>
            <a:p>
              <a:pPr algn="ctr"/>
              <a:r>
                <a:rPr lang="en-US" sz="1400" b="1">
                  <a:solidFill>
                    <a:schemeClr val="bg1"/>
                  </a:solidFill>
                </a:rPr>
                <a:t>ALICE</a:t>
              </a:r>
            </a:p>
          </p:txBody>
        </p:sp>
      </p:grpSp>
      <p:pic>
        <p:nvPicPr>
          <p:cNvPr id="3" name="Picture 2">
            <a:extLst>
              <a:ext uri="{FF2B5EF4-FFF2-40B4-BE49-F238E27FC236}">
                <a16:creationId xmlns:a16="http://schemas.microsoft.com/office/drawing/2014/main" id="{59AA59FC-6621-164D-8D96-D8310AF4E5B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376850" y="4329185"/>
            <a:ext cx="3670300" cy="1066800"/>
          </a:xfrm>
          <a:prstGeom prst="rect">
            <a:avLst/>
          </a:prstGeom>
          <a:ln w="12700">
            <a:solidFill>
              <a:schemeClr val="bg1"/>
            </a:solidFill>
          </a:ln>
        </p:spPr>
      </p:pic>
      <p:pic>
        <p:nvPicPr>
          <p:cNvPr id="8" name="Picture 7">
            <a:extLst>
              <a:ext uri="{FF2B5EF4-FFF2-40B4-BE49-F238E27FC236}">
                <a16:creationId xmlns:a16="http://schemas.microsoft.com/office/drawing/2014/main" id="{CA1900E1-9A6C-E149-97BF-98153DD3734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376850" y="3035739"/>
            <a:ext cx="3670300" cy="1066800"/>
          </a:xfrm>
          <a:prstGeom prst="rect">
            <a:avLst/>
          </a:prstGeom>
          <a:ln w="12700">
            <a:solidFill>
              <a:schemeClr val="bg1"/>
            </a:solidFill>
          </a:ln>
        </p:spPr>
      </p:pic>
      <p:sp>
        <p:nvSpPr>
          <p:cNvPr id="24" name="ZoneTexte 45">
            <a:extLst>
              <a:ext uri="{FF2B5EF4-FFF2-40B4-BE49-F238E27FC236}">
                <a16:creationId xmlns:a16="http://schemas.microsoft.com/office/drawing/2014/main" id="{C4E89365-EA7A-1F46-837F-5FAA86CB7B4E}"/>
              </a:ext>
            </a:extLst>
          </p:cNvPr>
          <p:cNvSpPr txBox="1"/>
          <p:nvPr/>
        </p:nvSpPr>
        <p:spPr>
          <a:xfrm>
            <a:off x="11388725" y="1742292"/>
            <a:ext cx="658425" cy="271473"/>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ATLAS</a:t>
            </a:r>
          </a:p>
        </p:txBody>
      </p:sp>
      <p:sp>
        <p:nvSpPr>
          <p:cNvPr id="25" name="ZoneTexte 45">
            <a:extLst>
              <a:ext uri="{FF2B5EF4-FFF2-40B4-BE49-F238E27FC236}">
                <a16:creationId xmlns:a16="http://schemas.microsoft.com/office/drawing/2014/main" id="{90C1BBA3-D9AC-464F-B84A-9D17398AAFAE}"/>
              </a:ext>
            </a:extLst>
          </p:cNvPr>
          <p:cNvSpPr txBox="1"/>
          <p:nvPr/>
        </p:nvSpPr>
        <p:spPr>
          <a:xfrm>
            <a:off x="11388724" y="4329184"/>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ALICE</a:t>
            </a:r>
          </a:p>
        </p:txBody>
      </p:sp>
      <p:sp>
        <p:nvSpPr>
          <p:cNvPr id="26" name="ZoneTexte 47">
            <a:extLst>
              <a:ext uri="{FF2B5EF4-FFF2-40B4-BE49-F238E27FC236}">
                <a16:creationId xmlns:a16="http://schemas.microsoft.com/office/drawing/2014/main" id="{B3741C3D-63D7-644A-B12B-572938470E29}"/>
              </a:ext>
            </a:extLst>
          </p:cNvPr>
          <p:cNvSpPr txBox="1"/>
          <p:nvPr/>
        </p:nvSpPr>
        <p:spPr>
          <a:xfrm>
            <a:off x="11388724" y="3035738"/>
            <a:ext cx="658425" cy="261610"/>
          </a:xfrm>
          <a:prstGeom prst="rect">
            <a:avLst/>
          </a:prstGeom>
          <a:solidFill>
            <a:schemeClr val="tx1"/>
          </a:solidFill>
        </p:spPr>
        <p:txBody>
          <a:bodyPr wrap="square" rtlCol="0">
            <a:spAutoFit/>
          </a:bodyPr>
          <a:lstStyle/>
          <a:p>
            <a:pPr algn="ctr"/>
            <a:r>
              <a:rPr lang="en-US" sz="1100" b="1" dirty="0">
                <a:solidFill>
                  <a:schemeClr val="bg1"/>
                </a:solidFill>
                <a:latin typeface="Arial" charset="0"/>
                <a:ea typeface="Arial" charset="0"/>
                <a:cs typeface="Arial" charset="0"/>
              </a:rPr>
              <a:t>CMS</a:t>
            </a:r>
          </a:p>
        </p:txBody>
      </p:sp>
      <p:sp>
        <p:nvSpPr>
          <p:cNvPr id="27" name="ZoneTexte 48">
            <a:extLst>
              <a:ext uri="{FF2B5EF4-FFF2-40B4-BE49-F238E27FC236}">
                <a16:creationId xmlns:a16="http://schemas.microsoft.com/office/drawing/2014/main" id="{B6467FEB-5DC7-CA47-A1E5-02852FEFDA42}"/>
              </a:ext>
            </a:extLst>
          </p:cNvPr>
          <p:cNvSpPr txBox="1"/>
          <p:nvPr/>
        </p:nvSpPr>
        <p:spPr>
          <a:xfrm>
            <a:off x="11404902" y="5622632"/>
            <a:ext cx="642248" cy="261610"/>
          </a:xfrm>
          <a:prstGeom prst="rect">
            <a:avLst/>
          </a:prstGeom>
          <a:solidFill>
            <a:schemeClr val="tx1"/>
          </a:solidFill>
        </p:spPr>
        <p:txBody>
          <a:bodyPr wrap="square" rtlCol="0">
            <a:spAutoFit/>
          </a:bodyPr>
          <a:lstStyle/>
          <a:p>
            <a:pPr algn="ctr"/>
            <a:r>
              <a:rPr lang="en-US" sz="1100" b="1" dirty="0" err="1">
                <a:solidFill>
                  <a:schemeClr val="bg1"/>
                </a:solidFill>
                <a:latin typeface="Arial" charset="0"/>
                <a:ea typeface="Arial" charset="0"/>
                <a:cs typeface="Arial" charset="0"/>
              </a:rPr>
              <a:t>LHCb</a:t>
            </a:r>
            <a:endParaRPr lang="en-US" sz="1100" b="1"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97593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repeatCount="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500"/>
                                        <p:tgtEl>
                                          <p:spTgt spid="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en-US" dirty="0"/>
              <a:t>The LHC detectors are analogous to </a:t>
            </a:r>
            <a:br>
              <a:rPr lang="en-US" dirty="0"/>
            </a:br>
            <a:r>
              <a:rPr lang="en-US" dirty="0"/>
              <a:t>3D cameras</a:t>
            </a:r>
            <a:endParaRPr lang="fr-FR" dirty="0"/>
          </a:p>
        </p:txBody>
      </p:sp>
      <p:sp>
        <p:nvSpPr>
          <p:cNvPr id="4" name="Espace réservé de la date 3"/>
          <p:cNvSpPr>
            <a:spLocks noGrp="1"/>
          </p:cNvSpPr>
          <p:nvPr>
            <p:ph type="dt" sz="half" idx="10"/>
          </p:nvPr>
        </p:nvSpPr>
        <p:spPr/>
        <p:txBody>
          <a:bodyPr/>
          <a:lstStyle/>
          <a:p>
            <a:r>
              <a:rPr lang="de-CH"/>
              <a:t>25/01/2024</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11</a:t>
            </a:fld>
            <a:endParaRPr lang="fr-FR"/>
          </a:p>
        </p:txBody>
      </p:sp>
      <p:pic>
        <p:nvPicPr>
          <p:cNvPr id="7" name="Image 2"/>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1590" y="1836738"/>
            <a:ext cx="12193590"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er 8"/>
          <p:cNvGrpSpPr>
            <a:grpSpLocks/>
          </p:cNvGrpSpPr>
          <p:nvPr/>
        </p:nvGrpSpPr>
        <p:grpSpPr bwMode="auto">
          <a:xfrm>
            <a:off x="695325" y="4792663"/>
            <a:ext cx="3529013" cy="1603375"/>
            <a:chOff x="695999" y="4622800"/>
            <a:chExt cx="3528000" cy="1603572"/>
          </a:xfrm>
        </p:grpSpPr>
        <p:sp>
          <p:nvSpPr>
            <p:cNvPr id="10" name="ZoneTexte 9"/>
            <p:cNvSpPr txBox="1"/>
            <p:nvPr/>
          </p:nvSpPr>
          <p:spPr>
            <a:xfrm>
              <a:off x="695999" y="4622800"/>
              <a:ext cx="3528000" cy="1603572"/>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600" dirty="0">
                  <a:solidFill>
                    <a:schemeClr val="bg1"/>
                  </a:solidFill>
                  <a:ea typeface="Arial" charset="0"/>
                  <a:cs typeface="Arial" charset="0"/>
                </a:rPr>
                <a:t>The detectors measure the </a:t>
              </a:r>
              <a:r>
                <a:rPr lang="en-US" sz="1600" dirty="0">
                  <a:solidFill>
                    <a:schemeClr val="bg1"/>
                  </a:solidFill>
                </a:rPr>
                <a:t>energy, direction and charge </a:t>
              </a:r>
              <a:r>
                <a:rPr lang="en-US" altLang="x-none" sz="1600" dirty="0">
                  <a:solidFill>
                    <a:schemeClr val="bg1"/>
                  </a:solidFill>
                  <a:ea typeface="Arial" charset="0"/>
                  <a:cs typeface="Arial" charset="0"/>
                </a:rPr>
                <a:t>of new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particles formed.</a:t>
              </a:r>
              <a:endParaRPr lang="fr-FR" altLang="x-none" sz="1600" dirty="0">
                <a:solidFill>
                  <a:schemeClr val="bg1"/>
                </a:solidFill>
                <a:ea typeface="Arial" charset="0"/>
                <a:cs typeface="Arial" charset="0"/>
              </a:endParaRPr>
            </a:p>
          </p:txBody>
        </p:sp>
        <p:pic>
          <p:nvPicPr>
            <p:cNvPr id="11" name="Image 11"/>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2174020" y="4718541"/>
              <a:ext cx="57195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Grouper 11"/>
          <p:cNvGrpSpPr>
            <a:grpSpLocks/>
          </p:cNvGrpSpPr>
          <p:nvPr/>
        </p:nvGrpSpPr>
        <p:grpSpPr bwMode="auto">
          <a:xfrm>
            <a:off x="4332288" y="4792663"/>
            <a:ext cx="3527425" cy="1590675"/>
            <a:chOff x="4331999" y="4622800"/>
            <a:chExt cx="3528000" cy="1591671"/>
          </a:xfrm>
        </p:grpSpPr>
        <p:sp>
          <p:nvSpPr>
            <p:cNvPr id="13" name="ZoneTexte 12"/>
            <p:cNvSpPr txBox="1"/>
            <p:nvPr/>
          </p:nvSpPr>
          <p:spPr>
            <a:xfrm>
              <a:off x="4331999" y="4622800"/>
              <a:ext cx="3528000" cy="1591671"/>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r>
                <a:rPr lang="en-US" altLang="x-none" sz="1600" dirty="0">
                  <a:solidFill>
                    <a:schemeClr val="bg1"/>
                  </a:solidFill>
                  <a:ea typeface="Arial" charset="0"/>
                  <a:cs typeface="Arial" charset="0"/>
                </a:rPr>
                <a:t>They take 40 million pictures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a second. Only 1000 are </a:t>
              </a:r>
              <a:br>
                <a:rPr lang="en-US" altLang="x-none" sz="1600" dirty="0">
                  <a:solidFill>
                    <a:schemeClr val="bg1"/>
                  </a:solidFill>
                  <a:ea typeface="Arial" charset="0"/>
                  <a:cs typeface="Arial" charset="0"/>
                </a:rPr>
              </a:br>
              <a:r>
                <a:rPr lang="en-US" altLang="x-none" sz="1600" dirty="0">
                  <a:solidFill>
                    <a:schemeClr val="bg1"/>
                  </a:solidFill>
                  <a:ea typeface="Arial" charset="0"/>
                  <a:cs typeface="Arial" charset="0"/>
                </a:rPr>
                <a:t>recorded and stored.</a:t>
              </a:r>
              <a:endParaRPr lang="fr-FR" altLang="x-none" sz="1600" dirty="0">
                <a:solidFill>
                  <a:schemeClr val="bg1"/>
                </a:solidFill>
                <a:ea typeface="Arial" charset="0"/>
                <a:cs typeface="Arial" charset="0"/>
              </a:endParaRPr>
            </a:p>
          </p:txBody>
        </p:sp>
        <p:pic>
          <p:nvPicPr>
            <p:cNvPr id="14" name="Image 12"/>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5810020" y="4718541"/>
              <a:ext cx="57195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 name="Grouper 14"/>
          <p:cNvGrpSpPr>
            <a:grpSpLocks/>
          </p:cNvGrpSpPr>
          <p:nvPr/>
        </p:nvGrpSpPr>
        <p:grpSpPr bwMode="auto">
          <a:xfrm>
            <a:off x="7967663" y="4792662"/>
            <a:ext cx="3529012" cy="1590675"/>
            <a:chOff x="7968000" y="4622802"/>
            <a:chExt cx="3528001" cy="1591672"/>
          </a:xfrm>
        </p:grpSpPr>
        <p:sp>
          <p:nvSpPr>
            <p:cNvPr id="16" name="ZoneTexte 15"/>
            <p:cNvSpPr txBox="1"/>
            <p:nvPr/>
          </p:nvSpPr>
          <p:spPr>
            <a:xfrm>
              <a:off x="7968000" y="4622802"/>
              <a:ext cx="3528001" cy="1591672"/>
            </a:xfrm>
            <a:prstGeom prst="rect">
              <a:avLst/>
            </a:prstGeom>
            <a:solidFill>
              <a:schemeClr val="accent3"/>
            </a:solidFill>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x-none" sz="1600" dirty="0">
                  <a:solidFill>
                    <a:schemeClr val="bg1"/>
                  </a:solidFill>
                  <a:ea typeface="Arial" charset="0"/>
                  <a:cs typeface="Arial" charset="0"/>
                </a:rPr>
                <a:t>The LHC detectors have been built by international collaborations covering all regions </a:t>
              </a:r>
              <a:r>
                <a:rPr lang="en-US" sz="1600" dirty="0">
                  <a:solidFill>
                    <a:schemeClr val="bg2"/>
                  </a:solidFill>
                </a:rPr>
                <a:t>of the Globe.</a:t>
              </a:r>
              <a:endParaRPr lang="fr-FR" altLang="x-none" sz="1600" dirty="0">
                <a:solidFill>
                  <a:schemeClr val="bg1"/>
                </a:solidFill>
                <a:ea typeface="Arial" charset="0"/>
                <a:cs typeface="Arial" charset="0"/>
              </a:endParaRPr>
            </a:p>
          </p:txBody>
        </p:sp>
        <p:pic>
          <p:nvPicPr>
            <p:cNvPr id="17" name="Image 13"/>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9446020" y="4718541"/>
              <a:ext cx="53382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809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12</a:t>
            </a:fld>
            <a:endParaRPr lang="fr-FR"/>
          </a:p>
        </p:txBody>
      </p:sp>
      <p:sp>
        <p:nvSpPr>
          <p:cNvPr id="9" name="Titre 1"/>
          <p:cNvSpPr>
            <a:spLocks noGrp="1"/>
          </p:cNvSpPr>
          <p:nvPr>
            <p:ph type="title"/>
          </p:nvPr>
        </p:nvSpPr>
        <p:spPr>
          <a:xfrm>
            <a:off x="695325" y="465135"/>
            <a:ext cx="11075497" cy="1617662"/>
          </a:xfrm>
        </p:spPr>
        <p:txBody>
          <a:bodyPr rtlCol="0">
            <a:normAutofit/>
          </a:bodyPr>
          <a:lstStyle/>
          <a:p>
            <a:pPr fontAlgn="auto">
              <a:spcAft>
                <a:spcPts val="0"/>
              </a:spcAft>
              <a:defRPr/>
            </a:pPr>
            <a:r>
              <a:rPr lang="en-US" sz="3600" dirty="0"/>
              <a:t>The Worldwide LHC Computing Grid (WLCG)</a:t>
            </a:r>
            <a:endParaRPr lang="fr-FR" sz="3600" dirty="0"/>
          </a:p>
        </p:txBody>
      </p:sp>
      <p:pic>
        <p:nvPicPr>
          <p:cNvPr id="8" name="Picture 7">
            <a:extLst>
              <a:ext uri="{FF2B5EF4-FFF2-40B4-BE49-F238E27FC236}">
                <a16:creationId xmlns:a16="http://schemas.microsoft.com/office/drawing/2014/main" id="{2A54B9BF-8D2A-8540-9288-CBAC054D9D4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26"/>
          <a:stretch/>
        </p:blipFill>
        <p:spPr>
          <a:xfrm>
            <a:off x="6149453" y="1964631"/>
            <a:ext cx="6241877" cy="3209621"/>
          </a:xfrm>
          <a:prstGeom prst="rect">
            <a:avLst/>
          </a:prstGeom>
        </p:spPr>
      </p:pic>
      <p:pic>
        <p:nvPicPr>
          <p:cNvPr id="23" name="Picture 22">
            <a:extLst>
              <a:ext uri="{FF2B5EF4-FFF2-40B4-BE49-F238E27FC236}">
                <a16:creationId xmlns:a16="http://schemas.microsoft.com/office/drawing/2014/main" id="{21180764-90D1-5B41-9441-684F417A5A5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0" y="1964632"/>
            <a:ext cx="6037814" cy="3209621"/>
          </a:xfrm>
          <a:prstGeom prst="rect">
            <a:avLst/>
          </a:prstGeom>
        </p:spPr>
      </p:pic>
      <p:sp>
        <p:nvSpPr>
          <p:cNvPr id="13" name="ZoneTexte 9">
            <a:extLst>
              <a:ext uri="{FF2B5EF4-FFF2-40B4-BE49-F238E27FC236}">
                <a16:creationId xmlns:a16="http://schemas.microsoft.com/office/drawing/2014/main" id="{851B4776-47E5-C14C-B70E-5BE0E720AA75}"/>
              </a:ext>
            </a:extLst>
          </p:cNvPr>
          <p:cNvSpPr txBox="1"/>
          <p:nvPr/>
        </p:nvSpPr>
        <p:spPr bwMode="auto">
          <a:xfrm>
            <a:off x="690592" y="4966309"/>
            <a:ext cx="3529013" cy="86220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Bef>
                <a:spcPts val="600"/>
              </a:spcBef>
            </a:pPr>
            <a:r>
              <a:rPr lang="en-US" dirty="0">
                <a:solidFill>
                  <a:schemeClr val="bg2"/>
                </a:solidFill>
                <a:ea typeface="Arial" charset="0"/>
                <a:cs typeface="Arial" charset="0"/>
              </a:rPr>
              <a:t>Used to store, distribute, process and </a:t>
            </a:r>
            <a:r>
              <a:rPr lang="en-US" dirty="0" err="1">
                <a:solidFill>
                  <a:schemeClr val="bg2"/>
                </a:solidFill>
                <a:ea typeface="Arial" charset="0"/>
                <a:cs typeface="Arial" charset="0"/>
              </a:rPr>
              <a:t>analyse</a:t>
            </a:r>
            <a:r>
              <a:rPr lang="en-US" dirty="0">
                <a:solidFill>
                  <a:schemeClr val="bg2"/>
                </a:solidFill>
                <a:ea typeface="Arial" charset="0"/>
                <a:cs typeface="Arial" charset="0"/>
              </a:rPr>
              <a:t> data.</a:t>
            </a:r>
          </a:p>
        </p:txBody>
      </p:sp>
      <p:sp>
        <p:nvSpPr>
          <p:cNvPr id="16" name="ZoneTexte 12">
            <a:extLst>
              <a:ext uri="{FF2B5EF4-FFF2-40B4-BE49-F238E27FC236}">
                <a16:creationId xmlns:a16="http://schemas.microsoft.com/office/drawing/2014/main" id="{2756998B-4F80-F54E-944A-852BFEEA88C8}"/>
              </a:ext>
            </a:extLst>
          </p:cNvPr>
          <p:cNvSpPr txBox="1"/>
          <p:nvPr/>
        </p:nvSpPr>
        <p:spPr bwMode="auto">
          <a:xfrm>
            <a:off x="4327555" y="4960438"/>
            <a:ext cx="3527425" cy="85537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1 million processing cores in about 170 data </a:t>
            </a:r>
            <a:r>
              <a:rPr lang="en-US" dirty="0" err="1">
                <a:solidFill>
                  <a:schemeClr val="bg1"/>
                </a:solidFill>
              </a:rPr>
              <a:t>centres</a:t>
            </a:r>
            <a:r>
              <a:rPr lang="en-US" dirty="0">
                <a:solidFill>
                  <a:schemeClr val="bg1"/>
                </a:solidFill>
              </a:rPr>
              <a:t> </a:t>
            </a:r>
            <a:br>
              <a:rPr lang="en-US" dirty="0">
                <a:solidFill>
                  <a:schemeClr val="bg1"/>
                </a:solidFill>
              </a:rPr>
            </a:br>
            <a:r>
              <a:rPr lang="en-US" dirty="0">
                <a:solidFill>
                  <a:schemeClr val="bg1"/>
                </a:solidFill>
              </a:rPr>
              <a:t>and 42 countries.</a:t>
            </a:r>
            <a:endParaRPr lang="fr-FR" altLang="x-none" dirty="0">
              <a:solidFill>
                <a:schemeClr val="bg1"/>
              </a:solidFill>
              <a:ea typeface="Arial" charset="0"/>
              <a:cs typeface="Arial" charset="0"/>
            </a:endParaRPr>
          </a:p>
        </p:txBody>
      </p:sp>
      <p:sp>
        <p:nvSpPr>
          <p:cNvPr id="19" name="ZoneTexte 15">
            <a:extLst>
              <a:ext uri="{FF2B5EF4-FFF2-40B4-BE49-F238E27FC236}">
                <a16:creationId xmlns:a16="http://schemas.microsoft.com/office/drawing/2014/main" id="{2E3A9791-91D3-7844-B71F-3172585AC596}"/>
              </a:ext>
            </a:extLst>
          </p:cNvPr>
          <p:cNvSpPr txBox="1"/>
          <p:nvPr/>
        </p:nvSpPr>
        <p:spPr bwMode="auto">
          <a:xfrm>
            <a:off x="7962930" y="4960437"/>
            <a:ext cx="3529012" cy="85537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spcBef>
                <a:spcPts val="600"/>
              </a:spcBef>
            </a:pPr>
            <a:r>
              <a:rPr lang="en-US" dirty="0">
                <a:solidFill>
                  <a:schemeClr val="bg2"/>
                </a:solidFill>
                <a:ea typeface="Arial" charset="0"/>
                <a:cs typeface="Arial" charset="0"/>
              </a:rPr>
              <a:t>More than 1000 Petabytes</a:t>
            </a:r>
            <a:r>
              <a:rPr lang="en-US" dirty="0"/>
              <a:t> </a:t>
            </a:r>
            <a:r>
              <a:rPr lang="en-US" dirty="0">
                <a:solidFill>
                  <a:schemeClr val="bg2"/>
                </a:solidFill>
                <a:ea typeface="Arial" charset="0"/>
                <a:cs typeface="Arial" charset="0"/>
              </a:rPr>
              <a:t>of CERN data stored world-wide.</a:t>
            </a:r>
          </a:p>
        </p:txBody>
      </p:sp>
    </p:spTree>
    <p:extLst>
      <p:ext uri="{BB962C8B-B14F-4D97-AF65-F5344CB8AC3E}">
        <p14:creationId xmlns:p14="http://schemas.microsoft.com/office/powerpoint/2010/main" val="4199717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056A1-B5CC-A446-939C-D2349DF8A32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11667"/>
            <a:ext cx="12192000" cy="6646333"/>
          </a:xfrm>
          <a:prstGeom prst="rect">
            <a:avLst/>
          </a:prstGeom>
        </p:spPr>
      </p:pic>
      <p:sp>
        <p:nvSpPr>
          <p:cNvPr id="12" name="Larme 10"/>
          <p:cNvSpPr/>
          <p:nvPr/>
        </p:nvSpPr>
        <p:spPr>
          <a:xfrm rot="16200000">
            <a:off x="0" y="807570"/>
            <a:ext cx="4411157" cy="4411157"/>
          </a:xfrm>
          <a:prstGeom prst="teardrop">
            <a:avLst/>
          </a:prstGeom>
          <a:solidFill>
            <a:schemeClr val="accent2">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Larme 11"/>
          <p:cNvSpPr/>
          <p:nvPr/>
        </p:nvSpPr>
        <p:spPr>
          <a:xfrm rot="16200000">
            <a:off x="0" y="807569"/>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17616" y="2570591"/>
            <a:ext cx="4274152"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COLLABORATION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464713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en-US" sz="4000" dirty="0"/>
              <a:t>Science for peace</a:t>
            </a:r>
            <a:br>
              <a:rPr lang="en-US" sz="3800" dirty="0"/>
            </a:br>
            <a:r>
              <a:rPr lang="en-US" sz="3100" dirty="0"/>
              <a:t>CERN was founded in 1954 with 12 European Member States</a:t>
            </a:r>
          </a:p>
        </p:txBody>
      </p:sp>
      <p:sp>
        <p:nvSpPr>
          <p:cNvPr id="4" name="Date Placeholder 3">
            <a:extLst>
              <a:ext uri="{FF2B5EF4-FFF2-40B4-BE49-F238E27FC236}">
                <a16:creationId xmlns:a16="http://schemas.microsoft.com/office/drawing/2014/main" id="{DE423BC5-E744-C148-9F53-201BAFB93AE6}"/>
              </a:ext>
            </a:extLst>
          </p:cNvPr>
          <p:cNvSpPr>
            <a:spLocks noGrp="1"/>
          </p:cNvSpPr>
          <p:nvPr>
            <p:ph type="dt" sz="half" idx="10"/>
          </p:nvPr>
        </p:nvSpPr>
        <p:spPr/>
        <p:txBody>
          <a:bodyPr/>
          <a:lstStyle/>
          <a:p>
            <a:r>
              <a:rPr lang="de-CH"/>
              <a:t>25/01/2024</a:t>
            </a:r>
            <a:endParaRPr lang="fr-FR"/>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14</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3182192"/>
            <a:ext cx="3125001" cy="1035953"/>
          </a:xfrm>
          <a:prstGeom prst="rect">
            <a:avLst/>
          </a:prstGeom>
          <a:noFill/>
        </p:spPr>
        <p:txBody>
          <a:bodyPr wrap="square" lIns="0" tIns="0" rIns="0" bIns="0" rtlCol="0">
            <a:noAutofit/>
          </a:bodyPr>
          <a:lstStyle/>
          <a:p>
            <a:r>
              <a:rPr lang="en-US" b="1" dirty="0"/>
              <a:t>23 </a:t>
            </a:r>
            <a:r>
              <a:rPr lang="en-US" dirty="0">
                <a:latin typeface="Arial" charset="0"/>
                <a:ea typeface="Arial" charset="0"/>
                <a:cs typeface="Arial" charset="0"/>
              </a:rPr>
              <a:t>Member States</a:t>
            </a:r>
          </a:p>
          <a:p>
            <a:r>
              <a:rPr lang="en-US" sz="1000" dirty="0"/>
              <a:t>Austria – Belgium – Bulgaria – Czech Republic </a:t>
            </a:r>
            <a:br>
              <a:rPr lang="en-US" sz="1000" dirty="0"/>
            </a:br>
            <a:r>
              <a:rPr lang="en-US" sz="1000" dirty="0"/>
              <a:t>Denmark – Finland – France – Germany – Greece Hungary – Israel </a:t>
            </a:r>
            <a:r>
              <a:rPr lang="en-US" sz="1000" dirty="0">
                <a:solidFill>
                  <a:srgbClr val="0055A0"/>
                </a:solidFill>
              </a:rPr>
              <a:t>–</a:t>
            </a:r>
            <a:r>
              <a:rPr lang="en-US" sz="1000" dirty="0"/>
              <a:t> Italy – Netherlands – Norway </a:t>
            </a:r>
            <a:br>
              <a:rPr lang="en-US" sz="1000" dirty="0"/>
            </a:br>
            <a:r>
              <a:rPr lang="en-US" sz="1000" dirty="0"/>
              <a:t>Poland – Portugal – Romania – Serbia – Slovakia Spain – Sweden – Switzerland – United Kingdom</a:t>
            </a:r>
            <a:endParaRPr lang="en-US"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377023" y="4326012"/>
            <a:ext cx="3710481" cy="2376026"/>
          </a:xfrm>
          <a:prstGeom prst="rect">
            <a:avLst/>
          </a:prstGeom>
          <a:noFill/>
        </p:spPr>
        <p:txBody>
          <a:bodyPr wrap="square" lIns="324000" rIns="72000" rtlCol="0">
            <a:noAutofit/>
          </a:bodyPr>
          <a:lstStyle/>
          <a:p>
            <a:pPr marL="450850" indent="-450850"/>
            <a:r>
              <a:rPr lang="fr-FR" sz="1600" b="1" dirty="0">
                <a:solidFill>
                  <a:schemeClr val="accent4">
                    <a:lumMod val="75000"/>
                  </a:schemeClr>
                </a:solidFill>
                <a:latin typeface="Arial" charset="0"/>
                <a:ea typeface="Arial" charset="0"/>
                <a:cs typeface="Arial" charset="0"/>
              </a:rPr>
              <a:t>3 </a:t>
            </a:r>
            <a:r>
              <a:rPr lang="fr-FR" sz="1600" dirty="0" err="1">
                <a:solidFill>
                  <a:schemeClr val="accent4">
                    <a:lumMod val="75000"/>
                  </a:schemeClr>
                </a:solidFill>
                <a:latin typeface="Arial" charset="0"/>
                <a:ea typeface="Arial" charset="0"/>
                <a:cs typeface="Arial" charset="0"/>
              </a:rPr>
              <a:t>Associate</a:t>
            </a:r>
            <a:r>
              <a:rPr lang="fr-FR" sz="1600" dirty="0">
                <a:solidFill>
                  <a:schemeClr val="accent4">
                    <a:lumMod val="75000"/>
                  </a:schemeClr>
                </a:solidFill>
                <a:latin typeface="Arial" charset="0"/>
                <a:ea typeface="Arial" charset="0"/>
                <a:cs typeface="Arial" charset="0"/>
              </a:rPr>
              <a:t> </a:t>
            </a:r>
            <a:r>
              <a:rPr lang="fr-FR" sz="1600" dirty="0" err="1">
                <a:solidFill>
                  <a:schemeClr val="accent4">
                    <a:lumMod val="75000"/>
                  </a:schemeClr>
                </a:solidFill>
                <a:latin typeface="Arial" charset="0"/>
                <a:ea typeface="Arial" charset="0"/>
                <a:cs typeface="Arial" charset="0"/>
              </a:rPr>
              <a:t>Member</a:t>
            </a:r>
            <a:r>
              <a:rPr lang="fr-FR" sz="1600" dirty="0">
                <a:solidFill>
                  <a:schemeClr val="accent4">
                    <a:lumMod val="75000"/>
                  </a:schemeClr>
                </a:solidFill>
                <a:latin typeface="Arial" charset="0"/>
                <a:ea typeface="Arial" charset="0"/>
                <a:cs typeface="Arial" charset="0"/>
              </a:rPr>
              <a:t> States </a:t>
            </a:r>
          </a:p>
          <a:p>
            <a:pPr marL="450850" indent="-450850"/>
            <a:r>
              <a:rPr lang="fr-FR" sz="1600" dirty="0">
                <a:solidFill>
                  <a:schemeClr val="accent4">
                    <a:lumMod val="75000"/>
                  </a:schemeClr>
                </a:solidFill>
                <a:latin typeface="Arial" charset="0"/>
                <a:ea typeface="Arial" charset="0"/>
                <a:cs typeface="Arial" charset="0"/>
              </a:rPr>
              <a:t>in the </a:t>
            </a:r>
            <a:r>
              <a:rPr lang="fr-FR" sz="1600" dirty="0" err="1">
                <a:solidFill>
                  <a:schemeClr val="accent4">
                    <a:lumMod val="75000"/>
                  </a:schemeClr>
                </a:solidFill>
                <a:latin typeface="Arial" charset="0"/>
                <a:ea typeface="Arial" charset="0"/>
                <a:cs typeface="Arial" charset="0"/>
              </a:rPr>
              <a:t>pre</a:t>
            </a:r>
            <a:r>
              <a:rPr lang="fr-FR" sz="1600" dirty="0">
                <a:solidFill>
                  <a:schemeClr val="accent4">
                    <a:lumMod val="75000"/>
                  </a:schemeClr>
                </a:solidFill>
                <a:latin typeface="Arial" charset="0"/>
                <a:ea typeface="Arial" charset="0"/>
                <a:cs typeface="Arial" charset="0"/>
              </a:rPr>
              <a:t>-stage to </a:t>
            </a:r>
            <a:r>
              <a:rPr lang="fr-FR" sz="1600" dirty="0" err="1">
                <a:solidFill>
                  <a:schemeClr val="accent4">
                    <a:lumMod val="75000"/>
                  </a:schemeClr>
                </a:solidFill>
                <a:latin typeface="Arial" charset="0"/>
                <a:ea typeface="Arial" charset="0"/>
                <a:cs typeface="Arial" charset="0"/>
              </a:rPr>
              <a:t>membership</a:t>
            </a:r>
            <a:endParaRPr lang="fr-FR" sz="1600" dirty="0">
              <a:solidFill>
                <a:schemeClr val="accent4">
                  <a:lumMod val="75000"/>
                </a:schemeClr>
              </a:solidFill>
              <a:latin typeface="Arial" charset="0"/>
              <a:ea typeface="Arial" charset="0"/>
              <a:cs typeface="Arial" charset="0"/>
            </a:endParaRPr>
          </a:p>
          <a:p>
            <a:pPr marL="450850" indent="-450850"/>
            <a:r>
              <a:rPr lang="en-US" sz="1000" dirty="0">
                <a:solidFill>
                  <a:schemeClr val="accent4">
                    <a:lumMod val="75000"/>
                  </a:schemeClr>
                </a:solidFill>
              </a:rPr>
              <a:t>Cyprus – Estonia – Slovenia </a:t>
            </a:r>
          </a:p>
          <a:p>
            <a:pPr marL="450850" indent="-450850"/>
            <a:endParaRPr lang="fr-FR" sz="900" b="1" dirty="0">
              <a:solidFill>
                <a:srgbClr val="6698CB"/>
              </a:solidFill>
              <a:latin typeface="Arial" charset="0"/>
              <a:ea typeface="Arial" charset="0"/>
              <a:cs typeface="Arial" charset="0"/>
            </a:endParaRPr>
          </a:p>
          <a:p>
            <a:r>
              <a:rPr lang="fr-FR" sz="1600" b="1" dirty="0">
                <a:solidFill>
                  <a:srgbClr val="668BCC"/>
                </a:solidFill>
                <a:latin typeface="Arial" charset="0"/>
                <a:ea typeface="Arial" charset="0"/>
                <a:cs typeface="Arial" charset="0"/>
              </a:rPr>
              <a:t>7</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Associate</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Member</a:t>
            </a:r>
            <a:r>
              <a:rPr lang="fr-FR" sz="1600" dirty="0">
                <a:solidFill>
                  <a:srgbClr val="668BCC"/>
                </a:solidFill>
                <a:latin typeface="Arial" charset="0"/>
                <a:ea typeface="Arial" charset="0"/>
                <a:cs typeface="Arial" charset="0"/>
              </a:rPr>
              <a:t> States</a:t>
            </a:r>
          </a:p>
          <a:p>
            <a:r>
              <a:rPr lang="en-US" sz="1000" dirty="0">
                <a:solidFill>
                  <a:srgbClr val="668BCC"/>
                </a:solidFill>
              </a:rPr>
              <a:t>Croatia – India –  Latvia – Lithuania – Pakistan</a:t>
            </a:r>
            <a:br>
              <a:rPr lang="en-US" sz="1000" dirty="0">
                <a:solidFill>
                  <a:srgbClr val="668BCC"/>
                </a:solidFill>
              </a:rPr>
            </a:br>
            <a:r>
              <a:rPr lang="en-US" sz="1000" dirty="0" err="1">
                <a:solidFill>
                  <a:srgbClr val="668BCC"/>
                </a:solidFill>
              </a:rPr>
              <a:t>Türkiye</a:t>
            </a:r>
            <a:r>
              <a:rPr lang="en-US" sz="1000" dirty="0">
                <a:solidFill>
                  <a:srgbClr val="668BCC"/>
                </a:solidFill>
              </a:rPr>
              <a:t> – Ukraine</a:t>
            </a:r>
          </a:p>
          <a:p>
            <a:endParaRPr lang="en-US" sz="1000" b="1" dirty="0">
              <a:solidFill>
                <a:schemeClr val="tx1">
                  <a:lumMod val="60000"/>
                  <a:lumOff val="40000"/>
                </a:schemeClr>
              </a:solidFill>
              <a:latin typeface="Arial" charset="0"/>
              <a:ea typeface="Arial" charset="0"/>
              <a:cs typeface="Arial" charset="0"/>
            </a:endParaRPr>
          </a:p>
          <a:p>
            <a:r>
              <a:rPr lang="fr-FR" sz="1600" b="1" dirty="0">
                <a:solidFill>
                  <a:schemeClr val="tx1">
                    <a:lumMod val="60000"/>
                    <a:lumOff val="40000"/>
                  </a:schemeClr>
                </a:solidFill>
                <a:latin typeface="Arial" charset="0"/>
                <a:ea typeface="Arial" charset="0"/>
                <a:cs typeface="Arial" charset="0"/>
              </a:rPr>
              <a:t>6</a:t>
            </a:r>
            <a:r>
              <a:rPr lang="fr-FR" sz="1600" dirty="0">
                <a:solidFill>
                  <a:schemeClr val="tx1">
                    <a:lumMod val="60000"/>
                    <a:lumOff val="40000"/>
                  </a:schemeClr>
                </a:solidFill>
                <a:latin typeface="Arial" charset="0"/>
                <a:ea typeface="Arial" charset="0"/>
                <a:cs typeface="Arial" charset="0"/>
              </a:rPr>
              <a:t> </a:t>
            </a:r>
            <a:r>
              <a:rPr lang="fr-FR" sz="1600" dirty="0" err="1">
                <a:solidFill>
                  <a:schemeClr val="tx1">
                    <a:lumMod val="60000"/>
                    <a:lumOff val="40000"/>
                  </a:schemeClr>
                </a:solidFill>
                <a:latin typeface="Arial" charset="0"/>
                <a:ea typeface="Arial" charset="0"/>
                <a:cs typeface="Arial" charset="0"/>
              </a:rPr>
              <a:t>Observers</a:t>
            </a:r>
            <a:endParaRPr lang="fr-FR" sz="1600" dirty="0">
              <a:solidFill>
                <a:schemeClr val="tx1">
                  <a:lumMod val="60000"/>
                  <a:lumOff val="40000"/>
                </a:schemeClr>
              </a:solidFill>
              <a:latin typeface="Arial" charset="0"/>
              <a:ea typeface="Arial" charset="0"/>
              <a:cs typeface="Arial" charset="0"/>
            </a:endParaRPr>
          </a:p>
          <a:p>
            <a:r>
              <a:rPr lang="en-US" sz="1000" dirty="0">
                <a:solidFill>
                  <a:schemeClr val="tx1">
                    <a:lumMod val="60000"/>
                    <a:lumOff val="40000"/>
                  </a:schemeClr>
                </a:solidFill>
              </a:rPr>
              <a:t>Japan – Russia (suspended) – USA</a:t>
            </a:r>
          </a:p>
          <a:p>
            <a:r>
              <a:rPr lang="en-US" sz="1000" dirty="0">
                <a:solidFill>
                  <a:schemeClr val="tx1">
                    <a:lumMod val="60000"/>
                    <a:lumOff val="40000"/>
                  </a:schemeClr>
                </a:solidFill>
              </a:rPr>
              <a:t>European Union – JINR (suspended) – UNESCO</a:t>
            </a:r>
          </a:p>
          <a:p>
            <a:r>
              <a:rPr lang="en-US" sz="100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507202"/>
            </a:xfrm>
            <a:prstGeom prst="rect">
              <a:avLst/>
            </a:prstGeom>
            <a:noFill/>
          </p:spPr>
          <p:txBody>
            <a:bodyPr wrap="square" rtlCol="0">
              <a:spAutoFit/>
            </a:bodyPr>
            <a:lstStyle/>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As of </a:t>
              </a:r>
              <a:r>
                <a:rPr lang="en-US" sz="1500" dirty="0">
                  <a:solidFill>
                    <a:schemeClr val="bg1"/>
                  </a:solidFill>
                </a:rPr>
                <a:t>31 December 2022</a:t>
              </a:r>
              <a:endParaRPr lang="en-US" sz="1500" dirty="0">
                <a:solidFill>
                  <a:schemeClr val="bg1"/>
                </a:solidFill>
                <a:effectLst>
                  <a:outerShdw sx="1000" sy="1000" algn="ctr" rotWithShape="0">
                    <a:schemeClr val="tx1"/>
                  </a:outerShdw>
                </a:effectLst>
              </a:endParaRPr>
            </a:p>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2658 </a:t>
              </a:r>
              <a:r>
                <a:rPr lang="en-US" sz="1500" dirty="0">
                  <a:solidFill>
                    <a:schemeClr val="bg1"/>
                  </a:solidFill>
                  <a:effectLst>
                    <a:outerShdw sx="1000" sy="1000" algn="ctr" rotWithShape="0">
                      <a:schemeClr val="tx1"/>
                    </a:outerShdw>
                  </a:effectLst>
                </a:rPr>
                <a:t>staff, </a:t>
              </a:r>
              <a:r>
                <a:rPr lang="en-US" sz="1500" b="1" dirty="0">
                  <a:solidFill>
                    <a:schemeClr val="bg1"/>
                  </a:solidFill>
                  <a:effectLst>
                    <a:outerShdw sx="1000" sy="1000" algn="ctr" rotWithShape="0">
                      <a:schemeClr val="tx1"/>
                    </a:outerShdw>
                  </a:effectLst>
                </a:rPr>
                <a:t>900</a:t>
              </a:r>
              <a:r>
                <a:rPr lang="en-US" sz="1500" dirty="0">
                  <a:solidFill>
                    <a:schemeClr val="bg1"/>
                  </a:solidFill>
                  <a:effectLst>
                    <a:outerShdw sx="1000" sy="1000" algn="ctr" rotWithShape="0">
                      <a:schemeClr val="tx1"/>
                    </a:outerShdw>
                  </a:effectLst>
                </a:rPr>
                <a:t> fellows</a:t>
              </a:r>
            </a:p>
            <a:p>
              <a:pPr marL="171450" indent="-171450">
                <a:lnSpc>
                  <a:spcPct val="80000"/>
                </a:lnSpc>
                <a:spcBef>
                  <a:spcPct val="20000"/>
                </a:spcBef>
                <a:buSzPct val="65000"/>
                <a:defRPr/>
              </a:pPr>
              <a:endParaRPr lang="en-US" sz="1500" dirty="0">
                <a:solidFill>
                  <a:schemeClr val="bg2"/>
                </a:solidFill>
              </a:endParaRPr>
            </a:p>
            <a:p>
              <a:pPr marL="171450" indent="-171450">
                <a:lnSpc>
                  <a:spcPct val="80000"/>
                </a:lnSpc>
                <a:spcBef>
                  <a:spcPct val="20000"/>
                </a:spcBef>
                <a:buSzPct val="65000"/>
                <a:defRPr/>
              </a:pPr>
              <a:r>
                <a:rPr lang="en-US" sz="1500" dirty="0">
                  <a:solidFill>
                    <a:schemeClr val="bg2"/>
                  </a:solidFill>
                </a:rPr>
                <a:t>Associates:</a:t>
              </a:r>
              <a:r>
                <a:rPr lang="en-US" sz="15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11 860 </a:t>
              </a:r>
              <a:r>
                <a:rPr lang="en-US" sz="1500" dirty="0">
                  <a:solidFill>
                    <a:schemeClr val="bg1"/>
                  </a:solidFill>
                  <a:effectLst>
                    <a:outerShdw sx="1000" sy="1000" algn="ctr" rotWithShape="0">
                      <a:schemeClr val="tx1"/>
                    </a:outerShdw>
                  </a:effectLst>
                </a:rPr>
                <a:t>users, </a:t>
              </a:r>
              <a:r>
                <a:rPr lang="en-US" sz="1500" b="1" dirty="0">
                  <a:solidFill>
                    <a:schemeClr val="bg1"/>
                  </a:solidFill>
                  <a:effectLst>
                    <a:outerShdw sx="1000" sy="1000" algn="ctr" rotWithShape="0">
                      <a:schemeClr val="tx1"/>
                    </a:outerShdw>
                  </a:effectLst>
                </a:rPr>
                <a:t>1516 </a:t>
              </a:r>
              <a:r>
                <a:rPr lang="en-US" sz="1500" dirty="0">
                  <a:solidFill>
                    <a:schemeClr val="bg1"/>
                  </a:solidFill>
                  <a:effectLst>
                    <a:outerShdw sx="1000" sy="1000" algn="ctr" rotWithShape="0">
                      <a:schemeClr val="tx1"/>
                    </a:outerShdw>
                  </a:effectLst>
                </a:rPr>
                <a:t>others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ZoneTexte 2">
            <a:extLst>
              <a:ext uri="{FF2B5EF4-FFF2-40B4-BE49-F238E27FC236}">
                <a16:creationId xmlns:a16="http://schemas.microsoft.com/office/drawing/2014/main" id="{550A0A85-68F3-AD4E-BC01-61C37573C952}"/>
              </a:ext>
            </a:extLst>
          </p:cNvPr>
          <p:cNvSpPr txBox="1"/>
          <p:nvPr/>
        </p:nvSpPr>
        <p:spPr>
          <a:xfrm>
            <a:off x="9109466" y="2509982"/>
            <a:ext cx="2744702" cy="1015663"/>
          </a:xfrm>
          <a:prstGeom prst="rect">
            <a:avLst/>
          </a:prstGeom>
          <a:noFill/>
        </p:spPr>
        <p:txBody>
          <a:bodyPr wrap="square" rtlCol="0">
            <a:spAutoFit/>
          </a:bodyPr>
          <a:lstStyle/>
          <a:p>
            <a:r>
              <a:rPr lang="en-US" sz="1500" dirty="0">
                <a:solidFill>
                  <a:schemeClr val="bg1"/>
                </a:solidFill>
                <a:latin typeface="Arial" charset="0"/>
                <a:ea typeface="Arial" charset="0"/>
                <a:cs typeface="Arial" charset="0"/>
              </a:rPr>
              <a:t>CERN’s annual budget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is 1200 MCHF (equivalent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to a medium-sized European university)</a:t>
            </a:r>
          </a:p>
        </p:txBody>
      </p:sp>
      <p:pic>
        <p:nvPicPr>
          <p:cNvPr id="19" name="Picture 18">
            <a:extLst>
              <a:ext uri="{FF2B5EF4-FFF2-40B4-BE49-F238E27FC236}">
                <a16:creationId xmlns:a16="http://schemas.microsoft.com/office/drawing/2014/main" id="{3A709612-5C3B-A642-A5D1-6DF331BB23E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58354" y="1513146"/>
            <a:ext cx="5613400" cy="3581400"/>
          </a:xfrm>
          <a:prstGeom prst="rect">
            <a:avLst/>
          </a:prstGeom>
        </p:spPr>
      </p:pic>
      <p:sp>
        <p:nvSpPr>
          <p:cNvPr id="16" name="TextBox 15">
            <a:extLst>
              <a:ext uri="{FF2B5EF4-FFF2-40B4-BE49-F238E27FC236}">
                <a16:creationId xmlns:a16="http://schemas.microsoft.com/office/drawing/2014/main" id="{097E8936-EC78-E142-B8DB-84FC50F36B5B}"/>
              </a:ext>
            </a:extLst>
          </p:cNvPr>
          <p:cNvSpPr txBox="1"/>
          <p:nvPr/>
        </p:nvSpPr>
        <p:spPr>
          <a:xfrm>
            <a:off x="4771009" y="5077238"/>
            <a:ext cx="6811391" cy="1641892"/>
          </a:xfrm>
          <a:prstGeom prst="rect">
            <a:avLst/>
          </a:prstGeom>
          <a:noFill/>
        </p:spPr>
        <p:txBody>
          <a:bodyPr wrap="none" rtlCol="0" anchor="t" anchorCtr="0">
            <a:noAutofit/>
          </a:bodyPr>
          <a:lstStyle/>
          <a:p>
            <a:r>
              <a:rPr lang="en-US" sz="1600" dirty="0">
                <a:solidFill>
                  <a:schemeClr val="tx2">
                    <a:lumMod val="75000"/>
                    <a:lumOff val="25000"/>
                  </a:schemeClr>
                </a:solidFill>
              </a:rPr>
              <a:t>Around 50 Cooperation Agreements </a:t>
            </a:r>
            <a:br>
              <a:rPr lang="en-US" sz="1600" dirty="0">
                <a:solidFill>
                  <a:schemeClr val="tx2">
                    <a:lumMod val="75000"/>
                    <a:lumOff val="25000"/>
                  </a:schemeClr>
                </a:solidFill>
              </a:rPr>
            </a:br>
            <a:r>
              <a:rPr lang="en-US" sz="1600" dirty="0">
                <a:solidFill>
                  <a:schemeClr val="tx2">
                    <a:lumMod val="75000"/>
                    <a:lumOff val="25000"/>
                  </a:schemeClr>
                </a:solidFill>
              </a:rPr>
              <a:t>with non-Member States and Territories</a:t>
            </a:r>
          </a:p>
          <a:p>
            <a:r>
              <a:rPr lang="en-US" sz="1000" dirty="0">
                <a:solidFill>
                  <a:schemeClr val="tx2">
                    <a:lumMod val="75000"/>
                    <a:lumOff val="25000"/>
                  </a:schemeClr>
                </a:solidFill>
              </a:rPr>
              <a:t>Albania – Algeria – Argentina – Armenia – Australia – Azerbaijan – Bangladesh – Belarus – Bolivia</a:t>
            </a:r>
            <a:br>
              <a:rPr lang="en-US" sz="1000" dirty="0">
                <a:solidFill>
                  <a:schemeClr val="tx2">
                    <a:lumMod val="75000"/>
                    <a:lumOff val="25000"/>
                  </a:schemeClr>
                </a:solidFill>
              </a:rPr>
            </a:br>
            <a:r>
              <a:rPr lang="en-US" sz="1000" dirty="0">
                <a:solidFill>
                  <a:schemeClr val="tx2">
                    <a:lumMod val="75000"/>
                    <a:lumOff val="25000"/>
                  </a:schemeClr>
                </a:solidFill>
              </a:rPr>
              <a:t>Bosnia and Herzegovina –  Brazil – Canada – Chile – Colombia – Costa Rica – Ecuador – Egypt – Georgia – Honduras</a:t>
            </a:r>
          </a:p>
          <a:p>
            <a:r>
              <a:rPr lang="en-US" sz="1000" dirty="0">
                <a:solidFill>
                  <a:schemeClr val="tx2">
                    <a:lumMod val="75000"/>
                    <a:lumOff val="25000"/>
                  </a:schemeClr>
                </a:solidFill>
              </a:rPr>
              <a:t>Iceland – Iran – Jordan – Kazakhstan – Lebanon – Malta – Mexico – Mongolia – Montenegro – Morocco – Nepal  </a:t>
            </a:r>
          </a:p>
          <a:p>
            <a:r>
              <a:rPr lang="en-US" sz="1000" dirty="0">
                <a:solidFill>
                  <a:schemeClr val="tx2">
                    <a:lumMod val="75000"/>
                    <a:lumOff val="25000"/>
                  </a:schemeClr>
                </a:solidFill>
              </a:rPr>
              <a:t>New Zealand – North Macedonia – Palestine – Paraguay – People's Republic of China – Peru – Philippines – Qatar</a:t>
            </a:r>
          </a:p>
          <a:p>
            <a:r>
              <a:rPr lang="en-US" sz="1000" dirty="0">
                <a:solidFill>
                  <a:schemeClr val="tx2">
                    <a:lumMod val="75000"/>
                    <a:lumOff val="25000"/>
                  </a:schemeClr>
                </a:solidFill>
              </a:rPr>
              <a:t>Republic of Korea – Saudi Arabia – Sri Lanka – South Africa – Thailand – Tunisia – United Arab Emirates – Vietnam</a:t>
            </a:r>
            <a:endParaRPr lang="fr-FR" dirty="0">
              <a:solidFill>
                <a:schemeClr val="tx2">
                  <a:lumMod val="75000"/>
                  <a:lumOff val="25000"/>
                </a:schemeClr>
              </a:solidFill>
              <a:latin typeface="Arial" charset="0"/>
              <a:ea typeface="Arial" charset="0"/>
              <a:cs typeface="Arial" charset="0"/>
            </a:endParaRPr>
          </a:p>
        </p:txBody>
      </p:sp>
    </p:spTree>
    <p:extLst>
      <p:ext uri="{BB962C8B-B14F-4D97-AF65-F5344CB8AC3E}">
        <p14:creationId xmlns:p14="http://schemas.microsoft.com/office/powerpoint/2010/main" val="3708357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p:pic>
      <p:sp>
        <p:nvSpPr>
          <p:cNvPr id="4" name="Larme 10"/>
          <p:cNvSpPr/>
          <p:nvPr/>
        </p:nvSpPr>
        <p:spPr>
          <a:xfrm>
            <a:off x="7780842" y="841436"/>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841436"/>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8284742" y="2333033"/>
            <a:ext cx="3642137"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TECHNOLOGY &amp; INNOVATION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931010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ACD16B46-C685-1847-98B2-DB6E8998727A}"/>
              </a:ext>
            </a:extLst>
          </p:cNvPr>
          <p:cNvPicPr>
            <a:picLocks noGrp="1" noChangeAspect="1"/>
          </p:cNvPicPr>
          <p:nvPr>
            <p:ph type="pic" sz="quarter" idx="13"/>
          </p:nvPr>
        </p:nvPicPr>
        <p:blipFill>
          <a:blip r:embed="rId3" cstate="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9" name="Title 4">
            <a:extLst>
              <a:ext uri="{FF2B5EF4-FFF2-40B4-BE49-F238E27FC236}">
                <a16:creationId xmlns:a16="http://schemas.microsoft.com/office/drawing/2014/main" id="{527B638B-972E-7847-B5FE-EACC9C6E7E76}"/>
              </a:ext>
            </a:extLst>
          </p:cNvPr>
          <p:cNvSpPr txBox="1">
            <a:spLocks/>
          </p:cNvSpPr>
          <p:nvPr/>
        </p:nvSpPr>
        <p:spPr>
          <a:xfrm>
            <a:off x="696000" y="465591"/>
            <a:ext cx="10800000" cy="1116849"/>
          </a:xfrm>
          <a:prstGeom prst="rect">
            <a:avLst/>
          </a:prstGeom>
        </p:spPr>
        <p:txBody>
          <a:bodyPr>
            <a:normAutofit lnSpcReduction="100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4000">
                <a:solidFill>
                  <a:schemeClr val="bg1"/>
                </a:solidFill>
              </a:rPr>
              <a:t>CERN’s technological innovations have applications in many fields</a:t>
            </a:r>
            <a:endParaRPr lang="fr-FR" sz="4000">
              <a:solidFill>
                <a:schemeClr val="bg1"/>
              </a:solidFill>
            </a:endParaRPr>
          </a:p>
          <a:p>
            <a:endParaRPr lang="en-US" sz="3800"/>
          </a:p>
        </p:txBody>
      </p:sp>
      <p:sp>
        <p:nvSpPr>
          <p:cNvPr id="10" name="ZoneTexte 8">
            <a:extLst>
              <a:ext uri="{FF2B5EF4-FFF2-40B4-BE49-F238E27FC236}">
                <a16:creationId xmlns:a16="http://schemas.microsoft.com/office/drawing/2014/main" id="{80F94B63-14ED-B545-B948-BB56C1A8649A}"/>
              </a:ext>
            </a:extLst>
          </p:cNvPr>
          <p:cNvSpPr txBox="1"/>
          <p:nvPr/>
        </p:nvSpPr>
        <p:spPr>
          <a:xfrm>
            <a:off x="7476633" y="2558986"/>
            <a:ext cx="3440247" cy="931569"/>
          </a:xfrm>
          <a:prstGeom prst="rect">
            <a:avLst/>
          </a:prstGeom>
          <a:solidFill>
            <a:schemeClr val="accent1">
              <a:alpha val="70000"/>
            </a:schemeClr>
          </a:solidFill>
          <a:ln>
            <a:noFill/>
          </a:ln>
        </p:spPr>
        <p:txBody>
          <a:bodyPr wrap="square" lIns="216000" tIns="144000" rIns="216000" bIns="108000" rtlCol="0">
            <a:spAutoFit/>
          </a:bodyPr>
          <a:lstStyle/>
          <a:p>
            <a:r>
              <a:rPr lang="en-US" sz="2200" dirty="0">
                <a:solidFill>
                  <a:schemeClr val="bg1"/>
                </a:solidFill>
                <a:latin typeface="Arial" charset="0"/>
                <a:ea typeface="Arial" charset="0"/>
                <a:cs typeface="Arial" charset="0"/>
              </a:rPr>
              <a:t>CERN is the birthplace of the World Wide Web</a:t>
            </a:r>
            <a:endParaRPr lang="fr-FR" sz="2200" dirty="0">
              <a:solidFill>
                <a:schemeClr val="bg1"/>
              </a:solidFill>
              <a:latin typeface="Arial" charset="0"/>
              <a:ea typeface="Arial" charset="0"/>
              <a:cs typeface="Arial" charset="0"/>
            </a:endParaRPr>
          </a:p>
        </p:txBody>
      </p:sp>
      <p:sp>
        <p:nvSpPr>
          <p:cNvPr id="5" name="ZoneTexte 8">
            <a:extLst>
              <a:ext uri="{FF2B5EF4-FFF2-40B4-BE49-F238E27FC236}">
                <a16:creationId xmlns:a16="http://schemas.microsoft.com/office/drawing/2014/main" id="{2C9CF98D-FD39-1545-81B0-FA3F508FA320}"/>
              </a:ext>
            </a:extLst>
          </p:cNvPr>
          <p:cNvSpPr txBox="1"/>
          <p:nvPr/>
        </p:nvSpPr>
        <p:spPr>
          <a:xfrm>
            <a:off x="2552007" y="5135521"/>
            <a:ext cx="8944668" cy="1177791"/>
          </a:xfrm>
          <a:prstGeom prst="rect">
            <a:avLst/>
          </a:prstGeom>
          <a:solidFill>
            <a:schemeClr val="accent1">
              <a:alpha val="60000"/>
            </a:schemeClr>
          </a:solidFill>
          <a:ln>
            <a:noFill/>
          </a:ln>
        </p:spPr>
        <p:txBody>
          <a:bodyPr wrap="square" lIns="216000" tIns="144000" rIns="216000" bIns="108000" rtlCol="0">
            <a:spAutoFit/>
          </a:bodyPr>
          <a:lstStyle/>
          <a:p>
            <a:r>
              <a:rPr lang="en-US" sz="2000" b="1" dirty="0">
                <a:solidFill>
                  <a:schemeClr val="bg1"/>
                </a:solidFill>
                <a:latin typeface="Arial" charset="0"/>
                <a:ea typeface="Arial" charset="0"/>
                <a:cs typeface="Arial" charset="0"/>
              </a:rPr>
              <a:t>And there are many more examples</a:t>
            </a:r>
          </a:p>
          <a:p>
            <a:r>
              <a:rPr lang="en-US" sz="2000" dirty="0">
                <a:solidFill>
                  <a:schemeClr val="bg1"/>
                </a:solidFill>
                <a:latin typeface="Arial" charset="0"/>
                <a:ea typeface="Arial" charset="0"/>
                <a:cs typeface="Arial" charset="0"/>
              </a:rPr>
              <a:t>Medical imaging, cancer therapy, material science, cultural heritage, aerospace, automotive, environment, health &amp; safety, industrial processes.</a:t>
            </a:r>
          </a:p>
        </p:txBody>
      </p:sp>
    </p:spTree>
    <p:extLst>
      <p:ext uri="{BB962C8B-B14F-4D97-AF65-F5344CB8AC3E}">
        <p14:creationId xmlns:p14="http://schemas.microsoft.com/office/powerpoint/2010/main" val="40325284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rotWithShape="1">
          <a:blip r:embed="rId3" cstate="print">
            <a:extLst>
              <a:ext uri="{28A0092B-C50C-407E-A947-70E740481C1C}">
                <a14:useLocalDpi xmlns:a14="http://schemas.microsoft.com/office/drawing/2010/main"/>
              </a:ext>
            </a:extLst>
          </a:blip>
          <a:srcRect/>
          <a:stretch/>
        </p:blipFill>
        <p:spPr>
          <a:xfrm>
            <a:off x="0" y="222792"/>
            <a:ext cx="12192000" cy="6649276"/>
          </a:xfrm>
        </p:spPr>
      </p:pic>
      <p:sp>
        <p:nvSpPr>
          <p:cNvPr id="4" name="Larme 14"/>
          <p:cNvSpPr/>
          <p:nvPr/>
        </p:nvSpPr>
        <p:spPr>
          <a:xfrm rot="16200000">
            <a:off x="0" y="1417508"/>
            <a:ext cx="4411157" cy="4411157"/>
          </a:xfrm>
          <a:prstGeom prst="teardrop">
            <a:avLst/>
          </a:prstGeom>
          <a:solidFill>
            <a:schemeClr val="accent4">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5"/>
          <p:cNvSpPr/>
          <p:nvPr/>
        </p:nvSpPr>
        <p:spPr>
          <a:xfrm rot="16200000">
            <a:off x="0" y="1417508"/>
            <a:ext cx="4172378" cy="4172378"/>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a:off x="162040" y="2899811"/>
            <a:ext cx="4010339" cy="1200329"/>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EDUCATION</a:t>
            </a:r>
          </a:p>
          <a:p>
            <a:pPr algn="ctr"/>
            <a:r>
              <a:rPr lang="en-US" sz="3600">
                <a:solidFill>
                  <a:schemeClr val="bg1"/>
                </a:solidFill>
                <a:latin typeface="Arial" charset="0"/>
                <a:ea typeface="Arial" charset="0"/>
                <a:cs typeface="Arial" charset="0"/>
              </a:rPr>
              <a:t>&amp; TRAINING </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233805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0730F-37E7-D54F-A7F7-35B179B81AA8}"/>
              </a:ext>
            </a:extLst>
          </p:cNvPr>
          <p:cNvSpPr>
            <a:spLocks noGrp="1"/>
          </p:cNvSpPr>
          <p:nvPr>
            <p:ph type="title"/>
          </p:nvPr>
        </p:nvSpPr>
        <p:spPr>
          <a:xfrm>
            <a:off x="696000" y="465591"/>
            <a:ext cx="10800000" cy="1116849"/>
          </a:xfrm>
        </p:spPr>
        <p:txBody>
          <a:bodyPr/>
          <a:lstStyle/>
          <a:p>
            <a:r>
              <a:rPr lang="en-US" dirty="0"/>
              <a:t>CERN opens a world </a:t>
            </a:r>
            <a:r>
              <a:rPr lang="en-US" dirty="0">
                <a:solidFill>
                  <a:srgbClr val="0033A0"/>
                </a:solidFill>
              </a:rPr>
              <a:t>of</a:t>
            </a:r>
            <a:r>
              <a:rPr lang="en-US" dirty="0"/>
              <a:t> career opportunities </a:t>
            </a:r>
          </a:p>
        </p:txBody>
      </p:sp>
      <p:sp>
        <p:nvSpPr>
          <p:cNvPr id="4" name="Date Placeholder 3">
            <a:extLst>
              <a:ext uri="{FF2B5EF4-FFF2-40B4-BE49-F238E27FC236}">
                <a16:creationId xmlns:a16="http://schemas.microsoft.com/office/drawing/2014/main" id="{FE32B2DA-2BDD-3F40-83F3-76B40018E084}"/>
              </a:ext>
            </a:extLst>
          </p:cNvPr>
          <p:cNvSpPr>
            <a:spLocks noGrp="1"/>
          </p:cNvSpPr>
          <p:nvPr>
            <p:ph type="dt" sz="half" idx="10"/>
          </p:nvPr>
        </p:nvSpPr>
        <p:spPr/>
        <p:txBody>
          <a:bodyPr/>
          <a:lstStyle/>
          <a:p>
            <a:r>
              <a:rPr lang="de-CH"/>
              <a:t>25/01/2024</a:t>
            </a:r>
            <a:endParaRPr lang="fr-FR" dirty="0"/>
          </a:p>
        </p:txBody>
      </p:sp>
      <p:sp>
        <p:nvSpPr>
          <p:cNvPr id="6" name="Slide Number Placeholder 5">
            <a:extLst>
              <a:ext uri="{FF2B5EF4-FFF2-40B4-BE49-F238E27FC236}">
                <a16:creationId xmlns:a16="http://schemas.microsoft.com/office/drawing/2014/main" id="{3351147A-DFB5-8840-81A5-CA200E9381A4}"/>
              </a:ext>
            </a:extLst>
          </p:cNvPr>
          <p:cNvSpPr>
            <a:spLocks noGrp="1"/>
          </p:cNvSpPr>
          <p:nvPr>
            <p:ph type="sldNum" sz="quarter" idx="12"/>
          </p:nvPr>
        </p:nvSpPr>
        <p:spPr/>
        <p:txBody>
          <a:bodyPr/>
          <a:lstStyle/>
          <a:p>
            <a:fld id="{490AA3F6-1618-3548-975A-DD1A2939A246}" type="slidenum">
              <a:rPr lang="fr-FR" smtClean="0"/>
              <a:t>18</a:t>
            </a:fld>
            <a:endParaRPr lang="fr-FR" dirty="0"/>
          </a:p>
        </p:txBody>
      </p:sp>
      <p:sp>
        <p:nvSpPr>
          <p:cNvPr id="30" name="Rectangle 29">
            <a:extLst>
              <a:ext uri="{FF2B5EF4-FFF2-40B4-BE49-F238E27FC236}">
                <a16:creationId xmlns:a16="http://schemas.microsoft.com/office/drawing/2014/main" id="{6731CABF-E908-4B4B-8CB0-AE80BD867331}"/>
              </a:ext>
            </a:extLst>
          </p:cNvPr>
          <p:cNvSpPr/>
          <p:nvPr/>
        </p:nvSpPr>
        <p:spPr>
          <a:xfrm rot="5400000" flipH="1">
            <a:off x="8439645" y="4076645"/>
            <a:ext cx="1344832" cy="252731"/>
          </a:xfrm>
          <a:custGeom>
            <a:avLst/>
            <a:gdLst>
              <a:gd name="connsiteX0" fmla="*/ 0 w 1419045"/>
              <a:gd name="connsiteY0" fmla="*/ 0 h 265054"/>
              <a:gd name="connsiteX1" fmla="*/ 1419045 w 1419045"/>
              <a:gd name="connsiteY1" fmla="*/ 0 h 265054"/>
              <a:gd name="connsiteX2" fmla="*/ 1419045 w 1419045"/>
              <a:gd name="connsiteY2" fmla="*/ 265054 h 265054"/>
              <a:gd name="connsiteX3" fmla="*/ 0 w 1419045"/>
              <a:gd name="connsiteY3" fmla="*/ 265054 h 265054"/>
              <a:gd name="connsiteX4" fmla="*/ 0 w 1419045"/>
              <a:gd name="connsiteY4" fmla="*/ 0 h 265054"/>
              <a:gd name="connsiteX0" fmla="*/ 0 w 1419045"/>
              <a:gd name="connsiteY0" fmla="*/ 0 h 265057"/>
              <a:gd name="connsiteX1" fmla="*/ 1419045 w 1419045"/>
              <a:gd name="connsiteY1" fmla="*/ 0 h 265057"/>
              <a:gd name="connsiteX2" fmla="*/ 1168879 w 1419045"/>
              <a:gd name="connsiteY2" fmla="*/ 265057 h 265057"/>
              <a:gd name="connsiteX3" fmla="*/ 0 w 1419045"/>
              <a:gd name="connsiteY3" fmla="*/ 265054 h 265057"/>
              <a:gd name="connsiteX4" fmla="*/ 0 w 1419045"/>
              <a:gd name="connsiteY4" fmla="*/ 0 h 265057"/>
              <a:gd name="connsiteX0" fmla="*/ 0 w 1410419"/>
              <a:gd name="connsiteY0" fmla="*/ 0 h 265057"/>
              <a:gd name="connsiteX1" fmla="*/ 1410419 w 1410419"/>
              <a:gd name="connsiteY1" fmla="*/ 0 h 265057"/>
              <a:gd name="connsiteX2" fmla="*/ 1168879 w 1410419"/>
              <a:gd name="connsiteY2" fmla="*/ 265057 h 265057"/>
              <a:gd name="connsiteX3" fmla="*/ 0 w 1410419"/>
              <a:gd name="connsiteY3" fmla="*/ 265054 h 265057"/>
              <a:gd name="connsiteX4" fmla="*/ 0 w 1410419"/>
              <a:gd name="connsiteY4" fmla="*/ 0 h 265057"/>
              <a:gd name="connsiteX0" fmla="*/ 0 w 1410419"/>
              <a:gd name="connsiteY0" fmla="*/ 0 h 265057"/>
              <a:gd name="connsiteX1" fmla="*/ 1410419 w 1410419"/>
              <a:gd name="connsiteY1" fmla="*/ 0 h 265057"/>
              <a:gd name="connsiteX2" fmla="*/ 1151627 w 1410419"/>
              <a:gd name="connsiteY2" fmla="*/ 265057 h 265057"/>
              <a:gd name="connsiteX3" fmla="*/ 0 w 1410419"/>
              <a:gd name="connsiteY3" fmla="*/ 265054 h 265057"/>
              <a:gd name="connsiteX4" fmla="*/ 0 w 1410419"/>
              <a:gd name="connsiteY4" fmla="*/ 0 h 265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0419" h="265057">
                <a:moveTo>
                  <a:pt x="0" y="0"/>
                </a:moveTo>
                <a:lnTo>
                  <a:pt x="1410419" y="0"/>
                </a:lnTo>
                <a:lnTo>
                  <a:pt x="1151627" y="265057"/>
                </a:lnTo>
                <a:lnTo>
                  <a:pt x="0" y="265054"/>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F490F13-A6A3-8D4F-98D3-9FC818B0A2D8}"/>
              </a:ext>
            </a:extLst>
          </p:cNvPr>
          <p:cNvGrpSpPr/>
          <p:nvPr/>
        </p:nvGrpSpPr>
        <p:grpSpPr>
          <a:xfrm flipH="1">
            <a:off x="8984005" y="3335127"/>
            <a:ext cx="901918" cy="611977"/>
            <a:chOff x="4081436" y="3297300"/>
            <a:chExt cx="945904" cy="641823"/>
          </a:xfrm>
        </p:grpSpPr>
        <p:sp>
          <p:nvSpPr>
            <p:cNvPr id="25" name="Freeform 31">
              <a:extLst>
                <a:ext uri="{FF2B5EF4-FFF2-40B4-BE49-F238E27FC236}">
                  <a16:creationId xmlns:a16="http://schemas.microsoft.com/office/drawing/2014/main" id="{3A0CC6FD-8610-F447-9C98-B0F6E13FD56C}"/>
                </a:ext>
              </a:extLst>
            </p:cNvPr>
            <p:cNvSpPr>
              <a:spLocks/>
            </p:cNvSpPr>
            <p:nvPr/>
          </p:nvSpPr>
          <p:spPr bwMode="auto">
            <a:xfrm>
              <a:off x="4393371" y="3488859"/>
              <a:ext cx="633969" cy="265054"/>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0">
                  <a:moveTo>
                    <a:pt x="0" y="10120"/>
                  </a:moveTo>
                  <a:lnTo>
                    <a:pt x="10000" y="10120"/>
                  </a:lnTo>
                  <a:lnTo>
                    <a:pt x="6069" y="0"/>
                  </a:lnTo>
                  <a:lnTo>
                    <a:pt x="0" y="120"/>
                  </a:lnTo>
                  <a:lnTo>
                    <a:pt x="0" y="10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26" name="Freeform 33">
              <a:extLst>
                <a:ext uri="{FF2B5EF4-FFF2-40B4-BE49-F238E27FC236}">
                  <a16:creationId xmlns:a16="http://schemas.microsoft.com/office/drawing/2014/main" id="{F50420D3-7AFD-8949-8705-B2F5A9BBB616}"/>
                </a:ext>
              </a:extLst>
            </p:cNvPr>
            <p:cNvSpPr>
              <a:spLocks/>
            </p:cNvSpPr>
            <p:nvPr/>
          </p:nvSpPr>
          <p:spPr bwMode="auto">
            <a:xfrm>
              <a:off x="4081436" y="3297300"/>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50" name="Freeform 49">
            <a:extLst>
              <a:ext uri="{FF2B5EF4-FFF2-40B4-BE49-F238E27FC236}">
                <a16:creationId xmlns:a16="http://schemas.microsoft.com/office/drawing/2014/main" id="{1B1B0B5F-C105-5E4C-BFF3-D8B976C6F00D}"/>
              </a:ext>
            </a:extLst>
          </p:cNvPr>
          <p:cNvSpPr/>
          <p:nvPr/>
        </p:nvSpPr>
        <p:spPr>
          <a:xfrm rot="5400000" flipH="1">
            <a:off x="7201932" y="2943861"/>
            <a:ext cx="2797902" cy="248416"/>
          </a:xfrm>
          <a:custGeom>
            <a:avLst/>
            <a:gdLst>
              <a:gd name="connsiteX0" fmla="*/ 2985327 w 2985327"/>
              <a:gd name="connsiteY0" fmla="*/ 0 h 265057"/>
              <a:gd name="connsiteX1" fmla="*/ 1668975 w 2985327"/>
              <a:gd name="connsiteY1" fmla="*/ 0 h 265057"/>
              <a:gd name="connsiteX2" fmla="*/ 1574908 w 2985327"/>
              <a:gd name="connsiteY2" fmla="*/ 0 h 265057"/>
              <a:gd name="connsiteX3" fmla="*/ 0 w 2985327"/>
              <a:gd name="connsiteY3" fmla="*/ 0 h 265057"/>
              <a:gd name="connsiteX4" fmla="*/ 0 w 2985327"/>
              <a:gd name="connsiteY4" fmla="*/ 265057 h 265057"/>
              <a:gd name="connsiteX5" fmla="*/ 1668975 w 2985327"/>
              <a:gd name="connsiteY5" fmla="*/ 265057 h 265057"/>
              <a:gd name="connsiteX6" fmla="*/ 1668975 w 2985327"/>
              <a:gd name="connsiteY6" fmla="*/ 265054 h 265057"/>
              <a:gd name="connsiteX7" fmla="*/ 2726535 w 2985327"/>
              <a:gd name="connsiteY7" fmla="*/ 265057 h 26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85327" h="265057">
                <a:moveTo>
                  <a:pt x="2985327" y="0"/>
                </a:moveTo>
                <a:lnTo>
                  <a:pt x="1668975" y="0"/>
                </a:lnTo>
                <a:lnTo>
                  <a:pt x="1574908" y="0"/>
                </a:lnTo>
                <a:lnTo>
                  <a:pt x="0" y="0"/>
                </a:lnTo>
                <a:lnTo>
                  <a:pt x="0" y="265057"/>
                </a:lnTo>
                <a:lnTo>
                  <a:pt x="1668975" y="265057"/>
                </a:lnTo>
                <a:lnTo>
                  <a:pt x="1668975" y="265054"/>
                </a:lnTo>
                <a:lnTo>
                  <a:pt x="2726535" y="26505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a:extLst>
              <a:ext uri="{FF2B5EF4-FFF2-40B4-BE49-F238E27FC236}">
                <a16:creationId xmlns:a16="http://schemas.microsoft.com/office/drawing/2014/main" id="{B3A3B499-D2B0-474A-ABCF-954B42A26FE8}"/>
              </a:ext>
            </a:extLst>
          </p:cNvPr>
          <p:cNvGrpSpPr/>
          <p:nvPr/>
        </p:nvGrpSpPr>
        <p:grpSpPr>
          <a:xfrm>
            <a:off x="8476675" y="1491385"/>
            <a:ext cx="1230432" cy="601528"/>
            <a:chOff x="6108479" y="1592581"/>
            <a:chExt cx="1312856" cy="641823"/>
          </a:xfrm>
        </p:grpSpPr>
        <p:sp>
          <p:nvSpPr>
            <p:cNvPr id="42" name="Freeform 31">
              <a:extLst>
                <a:ext uri="{FF2B5EF4-FFF2-40B4-BE49-F238E27FC236}">
                  <a16:creationId xmlns:a16="http://schemas.microsoft.com/office/drawing/2014/main" id="{0FC6DDB6-1C5B-8B44-A520-9B42E53BCDC1}"/>
                </a:ext>
              </a:extLst>
            </p:cNvPr>
            <p:cNvSpPr>
              <a:spLocks/>
            </p:cNvSpPr>
            <p:nvPr/>
          </p:nvSpPr>
          <p:spPr bwMode="auto">
            <a:xfrm flipH="1">
              <a:off x="6108479" y="1782290"/>
              <a:ext cx="960526" cy="261911"/>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 name="connsiteX0" fmla="*/ 0 w 15151"/>
                <a:gd name="connsiteY0" fmla="*/ 10120 h 10120"/>
                <a:gd name="connsiteX1" fmla="*/ 15151 w 15151"/>
                <a:gd name="connsiteY1" fmla="*/ 10120 h 10120"/>
                <a:gd name="connsiteX2" fmla="*/ 6069 w 15151"/>
                <a:gd name="connsiteY2" fmla="*/ 0 h 10120"/>
                <a:gd name="connsiteX3" fmla="*/ 0 w 15151"/>
                <a:gd name="connsiteY3" fmla="*/ 120 h 10120"/>
                <a:gd name="connsiteX4" fmla="*/ 0 w 15151"/>
                <a:gd name="connsiteY4" fmla="*/ 10120 h 10120"/>
                <a:gd name="connsiteX0" fmla="*/ 0 w 15151"/>
                <a:gd name="connsiteY0" fmla="*/ 10120 h 10120"/>
                <a:gd name="connsiteX1" fmla="*/ 15151 w 15151"/>
                <a:gd name="connsiteY1" fmla="*/ 10120 h 10120"/>
                <a:gd name="connsiteX2" fmla="*/ 10769 w 15151"/>
                <a:gd name="connsiteY2" fmla="*/ 0 h 10120"/>
                <a:gd name="connsiteX3" fmla="*/ 0 w 15151"/>
                <a:gd name="connsiteY3" fmla="*/ 120 h 10120"/>
                <a:gd name="connsiteX4" fmla="*/ 0 w 15151"/>
                <a:gd name="connsiteY4" fmla="*/ 10120 h 10120"/>
                <a:gd name="connsiteX0" fmla="*/ 0 w 15151"/>
                <a:gd name="connsiteY0" fmla="*/ 10000 h 10000"/>
                <a:gd name="connsiteX1" fmla="*/ 15151 w 15151"/>
                <a:gd name="connsiteY1" fmla="*/ 10000 h 10000"/>
                <a:gd name="connsiteX2" fmla="*/ 11091 w 15151"/>
                <a:gd name="connsiteY2" fmla="*/ 36 h 10000"/>
                <a:gd name="connsiteX3" fmla="*/ 0 w 15151"/>
                <a:gd name="connsiteY3" fmla="*/ 0 h 10000"/>
                <a:gd name="connsiteX4" fmla="*/ 0 w 15151"/>
                <a:gd name="connsiteY4" fmla="*/ 1000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51" h="10000">
                  <a:moveTo>
                    <a:pt x="0" y="10000"/>
                  </a:moveTo>
                  <a:lnTo>
                    <a:pt x="15151" y="10000"/>
                  </a:lnTo>
                  <a:lnTo>
                    <a:pt x="11091" y="36"/>
                  </a:lnTo>
                  <a:lnTo>
                    <a:pt x="0" y="0"/>
                  </a:lnTo>
                  <a:lnTo>
                    <a:pt x="0" y="1000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43" name="Freeform 33">
              <a:extLst>
                <a:ext uri="{FF2B5EF4-FFF2-40B4-BE49-F238E27FC236}">
                  <a16:creationId xmlns:a16="http://schemas.microsoft.com/office/drawing/2014/main" id="{33E1F4A2-5D88-DD44-845E-8A15F3DA59F2}"/>
                </a:ext>
              </a:extLst>
            </p:cNvPr>
            <p:cNvSpPr>
              <a:spLocks/>
            </p:cNvSpPr>
            <p:nvPr/>
          </p:nvSpPr>
          <p:spPr bwMode="auto">
            <a:xfrm flipH="1">
              <a:off x="7069005" y="1592581"/>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51" name="Freeform 50">
            <a:extLst>
              <a:ext uri="{FF2B5EF4-FFF2-40B4-BE49-F238E27FC236}">
                <a16:creationId xmlns:a16="http://schemas.microsoft.com/office/drawing/2014/main" id="{EFBABB73-12F1-FB4B-AA8E-9A8920FD96D3}"/>
              </a:ext>
            </a:extLst>
          </p:cNvPr>
          <p:cNvSpPr/>
          <p:nvPr/>
        </p:nvSpPr>
        <p:spPr>
          <a:xfrm rot="16200000">
            <a:off x="6961224" y="3448053"/>
            <a:ext cx="2064517" cy="229664"/>
          </a:xfrm>
          <a:custGeom>
            <a:avLst/>
            <a:gdLst>
              <a:gd name="connsiteX0" fmla="*/ 2382675 w 2382675"/>
              <a:gd name="connsiteY0" fmla="*/ 0 h 265057"/>
              <a:gd name="connsiteX1" fmla="*/ 1066322 w 2382675"/>
              <a:gd name="connsiteY1" fmla="*/ 0 h 265057"/>
              <a:gd name="connsiteX2" fmla="*/ 972256 w 2382675"/>
              <a:gd name="connsiteY2" fmla="*/ 0 h 265057"/>
              <a:gd name="connsiteX3" fmla="*/ 0 w 2382675"/>
              <a:gd name="connsiteY3" fmla="*/ 0 h 265057"/>
              <a:gd name="connsiteX4" fmla="*/ 0 w 2382675"/>
              <a:gd name="connsiteY4" fmla="*/ 265057 h 265057"/>
              <a:gd name="connsiteX5" fmla="*/ 1066322 w 2382675"/>
              <a:gd name="connsiteY5" fmla="*/ 265057 h 265057"/>
              <a:gd name="connsiteX6" fmla="*/ 1066322 w 2382675"/>
              <a:gd name="connsiteY6" fmla="*/ 265054 h 265057"/>
              <a:gd name="connsiteX7" fmla="*/ 2123883 w 2382675"/>
              <a:gd name="connsiteY7" fmla="*/ 265057 h 26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2675" h="265057">
                <a:moveTo>
                  <a:pt x="2382675" y="0"/>
                </a:moveTo>
                <a:lnTo>
                  <a:pt x="1066322" y="0"/>
                </a:lnTo>
                <a:lnTo>
                  <a:pt x="972256" y="0"/>
                </a:lnTo>
                <a:lnTo>
                  <a:pt x="0" y="0"/>
                </a:lnTo>
                <a:lnTo>
                  <a:pt x="0" y="265057"/>
                </a:lnTo>
                <a:lnTo>
                  <a:pt x="1066322" y="265057"/>
                </a:lnTo>
                <a:lnTo>
                  <a:pt x="1066322" y="265054"/>
                </a:lnTo>
                <a:lnTo>
                  <a:pt x="2123883" y="265057"/>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487F04C2-84F6-F349-998C-C5024B238EB2}"/>
              </a:ext>
            </a:extLst>
          </p:cNvPr>
          <p:cNvGrpSpPr/>
          <p:nvPr/>
        </p:nvGrpSpPr>
        <p:grpSpPr>
          <a:xfrm>
            <a:off x="7289030" y="2354316"/>
            <a:ext cx="819598" cy="556121"/>
            <a:chOff x="4081436" y="3297300"/>
            <a:chExt cx="945904" cy="641823"/>
          </a:xfrm>
        </p:grpSpPr>
        <p:sp>
          <p:nvSpPr>
            <p:cNvPr id="37" name="Freeform 31">
              <a:extLst>
                <a:ext uri="{FF2B5EF4-FFF2-40B4-BE49-F238E27FC236}">
                  <a16:creationId xmlns:a16="http://schemas.microsoft.com/office/drawing/2014/main" id="{30578DE9-9CB9-BF41-8ADB-516C08BAF9D4}"/>
                </a:ext>
              </a:extLst>
            </p:cNvPr>
            <p:cNvSpPr>
              <a:spLocks/>
            </p:cNvSpPr>
            <p:nvPr/>
          </p:nvSpPr>
          <p:spPr bwMode="auto">
            <a:xfrm>
              <a:off x="4393371" y="3488859"/>
              <a:ext cx="633969" cy="265054"/>
            </a:xfrm>
            <a:custGeom>
              <a:avLst/>
              <a:gdLst>
                <a:gd name="T0" fmla="*/ 0 w 565"/>
                <a:gd name="T1" fmla="*/ 290 h 290"/>
                <a:gd name="T2" fmla="*/ 565 w 565"/>
                <a:gd name="T3" fmla="*/ 290 h 290"/>
                <a:gd name="T4" fmla="*/ 275 w 565"/>
                <a:gd name="T5" fmla="*/ 0 h 290"/>
                <a:gd name="T6" fmla="*/ 0 w 565"/>
                <a:gd name="T7" fmla="*/ 0 h 290"/>
                <a:gd name="T8" fmla="*/ 0 w 565"/>
                <a:gd name="T9" fmla="*/ 290 h 290"/>
                <a:gd name="connsiteX0" fmla="*/ 0 w 10000"/>
                <a:gd name="connsiteY0" fmla="*/ 10000 h 10000"/>
                <a:gd name="connsiteX1" fmla="*/ 10000 w 10000"/>
                <a:gd name="connsiteY1" fmla="*/ 10000 h 10000"/>
                <a:gd name="connsiteX2" fmla="*/ 4867 w 10000"/>
                <a:gd name="connsiteY2" fmla="*/ 0 h 10000"/>
                <a:gd name="connsiteX3" fmla="*/ 0 w 10000"/>
                <a:gd name="connsiteY3" fmla="*/ 1951 h 10000"/>
                <a:gd name="connsiteX4" fmla="*/ 0 w 10000"/>
                <a:gd name="connsiteY4" fmla="*/ 10000 h 10000"/>
                <a:gd name="connsiteX0" fmla="*/ 0 w 10000"/>
                <a:gd name="connsiteY0" fmla="*/ 8341 h 8341"/>
                <a:gd name="connsiteX1" fmla="*/ 10000 w 10000"/>
                <a:gd name="connsiteY1" fmla="*/ 8341 h 8341"/>
                <a:gd name="connsiteX2" fmla="*/ 5819 w 10000"/>
                <a:gd name="connsiteY2" fmla="*/ 0 h 8341"/>
                <a:gd name="connsiteX3" fmla="*/ 0 w 10000"/>
                <a:gd name="connsiteY3" fmla="*/ 292 h 8341"/>
                <a:gd name="connsiteX4" fmla="*/ 0 w 10000"/>
                <a:gd name="connsiteY4" fmla="*/ 8341 h 8341"/>
                <a:gd name="connsiteX0" fmla="*/ 0 w 10000"/>
                <a:gd name="connsiteY0" fmla="*/ 9766 h 9766"/>
                <a:gd name="connsiteX1" fmla="*/ 10000 w 10000"/>
                <a:gd name="connsiteY1" fmla="*/ 9766 h 9766"/>
                <a:gd name="connsiteX2" fmla="*/ 5969 w 10000"/>
                <a:gd name="connsiteY2" fmla="*/ 0 h 9766"/>
                <a:gd name="connsiteX3" fmla="*/ 0 w 10000"/>
                <a:gd name="connsiteY3" fmla="*/ 116 h 9766"/>
                <a:gd name="connsiteX4" fmla="*/ 0 w 10000"/>
                <a:gd name="connsiteY4" fmla="*/ 9766 h 9766"/>
                <a:gd name="connsiteX0" fmla="*/ 0 w 10000"/>
                <a:gd name="connsiteY0" fmla="*/ 9881 h 9881"/>
                <a:gd name="connsiteX1" fmla="*/ 10000 w 10000"/>
                <a:gd name="connsiteY1" fmla="*/ 9881 h 9881"/>
                <a:gd name="connsiteX2" fmla="*/ 6069 w 10000"/>
                <a:gd name="connsiteY2" fmla="*/ 121 h 9881"/>
                <a:gd name="connsiteX3" fmla="*/ 0 w 10000"/>
                <a:gd name="connsiteY3" fmla="*/ 0 h 9881"/>
                <a:gd name="connsiteX4" fmla="*/ 0 w 10000"/>
                <a:gd name="connsiteY4" fmla="*/ 9881 h 9881"/>
                <a:gd name="connsiteX0" fmla="*/ 0 w 10000"/>
                <a:gd name="connsiteY0" fmla="*/ 10120 h 10120"/>
                <a:gd name="connsiteX1" fmla="*/ 10000 w 10000"/>
                <a:gd name="connsiteY1" fmla="*/ 10120 h 10120"/>
                <a:gd name="connsiteX2" fmla="*/ 6069 w 10000"/>
                <a:gd name="connsiteY2" fmla="*/ 0 h 10120"/>
                <a:gd name="connsiteX3" fmla="*/ 0 w 10000"/>
                <a:gd name="connsiteY3" fmla="*/ 120 h 10120"/>
                <a:gd name="connsiteX4" fmla="*/ 0 w 10000"/>
                <a:gd name="connsiteY4" fmla="*/ 10120 h 10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0">
                  <a:moveTo>
                    <a:pt x="0" y="10120"/>
                  </a:moveTo>
                  <a:lnTo>
                    <a:pt x="10000" y="10120"/>
                  </a:lnTo>
                  <a:lnTo>
                    <a:pt x="6069" y="0"/>
                  </a:lnTo>
                  <a:lnTo>
                    <a:pt x="0" y="120"/>
                  </a:lnTo>
                  <a:lnTo>
                    <a:pt x="0" y="1012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sp>
          <p:nvSpPr>
            <p:cNvPr id="38" name="Freeform 33">
              <a:extLst>
                <a:ext uri="{FF2B5EF4-FFF2-40B4-BE49-F238E27FC236}">
                  <a16:creationId xmlns:a16="http://schemas.microsoft.com/office/drawing/2014/main" id="{CDCD5660-9C38-F34A-9531-6B8B08B8D621}"/>
                </a:ext>
              </a:extLst>
            </p:cNvPr>
            <p:cNvSpPr>
              <a:spLocks/>
            </p:cNvSpPr>
            <p:nvPr/>
          </p:nvSpPr>
          <p:spPr bwMode="auto">
            <a:xfrm>
              <a:off x="4081436" y="3297300"/>
              <a:ext cx="352330" cy="641823"/>
            </a:xfrm>
            <a:custGeom>
              <a:avLst/>
              <a:gdLst>
                <a:gd name="T0" fmla="*/ 0 w 314"/>
                <a:gd name="T1" fmla="*/ 286 h 572"/>
                <a:gd name="T2" fmla="*/ 314 w 314"/>
                <a:gd name="T3" fmla="*/ 0 h 572"/>
                <a:gd name="T4" fmla="*/ 314 w 314"/>
                <a:gd name="T5" fmla="*/ 286 h 572"/>
                <a:gd name="T6" fmla="*/ 314 w 314"/>
                <a:gd name="T7" fmla="*/ 572 h 572"/>
                <a:gd name="T8" fmla="*/ 0 w 314"/>
                <a:gd name="T9" fmla="*/ 286 h 572"/>
              </a:gdLst>
              <a:ahLst/>
              <a:cxnLst>
                <a:cxn ang="0">
                  <a:pos x="T0" y="T1"/>
                </a:cxn>
                <a:cxn ang="0">
                  <a:pos x="T2" y="T3"/>
                </a:cxn>
                <a:cxn ang="0">
                  <a:pos x="T4" y="T5"/>
                </a:cxn>
                <a:cxn ang="0">
                  <a:pos x="T6" y="T7"/>
                </a:cxn>
                <a:cxn ang="0">
                  <a:pos x="T8" y="T9"/>
                </a:cxn>
              </a:cxnLst>
              <a:rect l="0" t="0" r="r" b="b"/>
              <a:pathLst>
                <a:path w="314" h="572">
                  <a:moveTo>
                    <a:pt x="0" y="286"/>
                  </a:moveTo>
                  <a:lnTo>
                    <a:pt x="314" y="0"/>
                  </a:lnTo>
                  <a:lnTo>
                    <a:pt x="314" y="286"/>
                  </a:lnTo>
                  <a:lnTo>
                    <a:pt x="314" y="572"/>
                  </a:lnTo>
                  <a:lnTo>
                    <a:pt x="0" y="2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latin typeface="Source Sans Pro" charset="0"/>
              </a:endParaRPr>
            </a:p>
          </p:txBody>
        </p:sp>
      </p:grpSp>
      <p:sp>
        <p:nvSpPr>
          <p:cNvPr id="3" name="TextBox 2">
            <a:extLst>
              <a:ext uri="{FF2B5EF4-FFF2-40B4-BE49-F238E27FC236}">
                <a16:creationId xmlns:a16="http://schemas.microsoft.com/office/drawing/2014/main" id="{36B90C9B-FC62-6B4F-9FE0-BE2122EE4C95}"/>
              </a:ext>
            </a:extLst>
          </p:cNvPr>
          <p:cNvSpPr txBox="1"/>
          <p:nvPr/>
        </p:nvSpPr>
        <p:spPr>
          <a:xfrm>
            <a:off x="6736034" y="6169814"/>
            <a:ext cx="3822295" cy="307777"/>
          </a:xfrm>
          <a:prstGeom prst="rect">
            <a:avLst/>
          </a:prstGeom>
          <a:noFill/>
        </p:spPr>
        <p:txBody>
          <a:bodyPr wrap="square" rtlCol="0">
            <a:spAutoFit/>
          </a:bodyPr>
          <a:lstStyle/>
          <a:p>
            <a:r>
              <a:rPr lang="en-US" sz="1400" b="1" i="1" dirty="0"/>
              <a:t>PhD and Technical students leaving CERN</a:t>
            </a:r>
          </a:p>
        </p:txBody>
      </p:sp>
      <p:graphicFrame>
        <p:nvGraphicFramePr>
          <p:cNvPr id="34" name="Chart 33">
            <a:extLst>
              <a:ext uri="{FF2B5EF4-FFF2-40B4-BE49-F238E27FC236}">
                <a16:creationId xmlns:a16="http://schemas.microsoft.com/office/drawing/2014/main" id="{4083DCA7-9F7A-B544-A1ED-1E190C5CB47B}"/>
              </a:ext>
            </a:extLst>
          </p:cNvPr>
          <p:cNvGraphicFramePr/>
          <p:nvPr>
            <p:extLst>
              <p:ext uri="{D42A27DB-BD31-4B8C-83A1-F6EECF244321}">
                <p14:modId xmlns:p14="http://schemas.microsoft.com/office/powerpoint/2010/main" val="1884122651"/>
              </p:ext>
            </p:extLst>
          </p:nvPr>
        </p:nvGraphicFramePr>
        <p:xfrm>
          <a:off x="615409" y="2099160"/>
          <a:ext cx="5390308" cy="3494977"/>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F9B96EE0-A889-5140-AC78-29EE0B18D996}"/>
              </a:ext>
            </a:extLst>
          </p:cNvPr>
          <p:cNvSpPr txBox="1"/>
          <p:nvPr/>
        </p:nvSpPr>
        <p:spPr>
          <a:xfrm>
            <a:off x="2090692" y="2235097"/>
            <a:ext cx="288560" cy="153888"/>
          </a:xfrm>
          <a:prstGeom prst="rect">
            <a:avLst/>
          </a:prstGeom>
          <a:noFill/>
        </p:spPr>
        <p:txBody>
          <a:bodyPr wrap="square" lIns="0" tIns="0" rIns="0" bIns="0" rtlCol="0">
            <a:spAutoFit/>
          </a:bodyPr>
          <a:lstStyle/>
          <a:p>
            <a:r>
              <a:rPr lang="en-US" sz="1000" b="1" dirty="0"/>
              <a:t>27</a:t>
            </a:r>
          </a:p>
        </p:txBody>
      </p:sp>
      <p:sp>
        <p:nvSpPr>
          <p:cNvPr id="45" name="TextBox 44">
            <a:extLst>
              <a:ext uri="{FF2B5EF4-FFF2-40B4-BE49-F238E27FC236}">
                <a16:creationId xmlns:a16="http://schemas.microsoft.com/office/drawing/2014/main" id="{CF8EB1B3-3FE9-FB42-AF4B-4FE17ACE63AF}"/>
              </a:ext>
            </a:extLst>
          </p:cNvPr>
          <p:cNvSpPr txBox="1"/>
          <p:nvPr/>
        </p:nvSpPr>
        <p:spPr>
          <a:xfrm>
            <a:off x="4144631" y="4193334"/>
            <a:ext cx="288560" cy="153888"/>
          </a:xfrm>
          <a:prstGeom prst="rect">
            <a:avLst/>
          </a:prstGeom>
          <a:noFill/>
        </p:spPr>
        <p:txBody>
          <a:bodyPr wrap="square" lIns="0" tIns="0" rIns="0" bIns="0" rtlCol="0">
            <a:spAutoFit/>
          </a:bodyPr>
          <a:lstStyle/>
          <a:p>
            <a:r>
              <a:rPr lang="en-US" sz="1000" b="1" dirty="0"/>
              <a:t>65</a:t>
            </a:r>
          </a:p>
        </p:txBody>
      </p:sp>
      <p:sp>
        <p:nvSpPr>
          <p:cNvPr id="7" name="TextBox 6">
            <a:extLst>
              <a:ext uri="{FF2B5EF4-FFF2-40B4-BE49-F238E27FC236}">
                <a16:creationId xmlns:a16="http://schemas.microsoft.com/office/drawing/2014/main" id="{396347F0-FDFF-4948-BACB-05619D880E21}"/>
              </a:ext>
            </a:extLst>
          </p:cNvPr>
          <p:cNvSpPr txBox="1"/>
          <p:nvPr/>
        </p:nvSpPr>
        <p:spPr>
          <a:xfrm>
            <a:off x="596392" y="5319791"/>
            <a:ext cx="377026" cy="230832"/>
          </a:xfrm>
          <a:prstGeom prst="rect">
            <a:avLst/>
          </a:prstGeom>
          <a:noFill/>
        </p:spPr>
        <p:txBody>
          <a:bodyPr wrap="none" rtlCol="0">
            <a:spAutoFit/>
          </a:bodyPr>
          <a:lstStyle/>
          <a:p>
            <a:r>
              <a:rPr lang="en-US" sz="900"/>
              <a:t>age</a:t>
            </a:r>
          </a:p>
        </p:txBody>
      </p:sp>
      <p:sp>
        <p:nvSpPr>
          <p:cNvPr id="46" name="TextBox 45">
            <a:extLst>
              <a:ext uri="{FF2B5EF4-FFF2-40B4-BE49-F238E27FC236}">
                <a16:creationId xmlns:a16="http://schemas.microsoft.com/office/drawing/2014/main" id="{523DF7F2-CA0F-3A49-9222-34D0CEA3F786}"/>
              </a:ext>
            </a:extLst>
          </p:cNvPr>
          <p:cNvSpPr txBox="1"/>
          <p:nvPr/>
        </p:nvSpPr>
        <p:spPr>
          <a:xfrm>
            <a:off x="614159" y="1646417"/>
            <a:ext cx="736099" cy="369332"/>
          </a:xfrm>
          <a:prstGeom prst="rect">
            <a:avLst/>
          </a:prstGeom>
          <a:noFill/>
        </p:spPr>
        <p:txBody>
          <a:bodyPr wrap="none" rtlCol="0">
            <a:spAutoFit/>
          </a:bodyPr>
          <a:lstStyle/>
          <a:p>
            <a:r>
              <a:rPr lang="en-US" sz="900">
                <a:solidFill>
                  <a:schemeClr val="accent4"/>
                </a:solidFill>
              </a:rPr>
              <a:t>Number </a:t>
            </a:r>
            <a:br>
              <a:rPr lang="en-US" sz="900">
                <a:solidFill>
                  <a:schemeClr val="accent4"/>
                </a:solidFill>
              </a:rPr>
            </a:br>
            <a:r>
              <a:rPr lang="en-US" sz="900">
                <a:solidFill>
                  <a:schemeClr val="accent4"/>
                </a:solidFill>
              </a:rPr>
              <a:t>of Persons</a:t>
            </a:r>
          </a:p>
        </p:txBody>
      </p:sp>
      <p:sp>
        <p:nvSpPr>
          <p:cNvPr id="11" name="TextBox 10">
            <a:extLst>
              <a:ext uri="{FF2B5EF4-FFF2-40B4-BE49-F238E27FC236}">
                <a16:creationId xmlns:a16="http://schemas.microsoft.com/office/drawing/2014/main" id="{E6984863-39F1-614A-BBF3-25EFF5B1DE17}"/>
              </a:ext>
            </a:extLst>
          </p:cNvPr>
          <p:cNvSpPr txBox="1"/>
          <p:nvPr/>
        </p:nvSpPr>
        <p:spPr>
          <a:xfrm>
            <a:off x="696000" y="5716482"/>
            <a:ext cx="5400000" cy="584775"/>
          </a:xfrm>
          <a:prstGeom prst="rect">
            <a:avLst/>
          </a:prstGeom>
          <a:noFill/>
        </p:spPr>
        <p:txBody>
          <a:bodyPr wrap="square" rtlCol="0">
            <a:spAutoFit/>
          </a:bodyPr>
          <a:lstStyle/>
          <a:p>
            <a:pPr algn="ctr"/>
            <a:r>
              <a:rPr lang="en-GB" sz="1400" b="1" i="1" dirty="0">
                <a:ea typeface="ＭＳ Ｐゴシック" pitchFamily="-112" charset="-128"/>
                <a:cs typeface="Arial" pitchFamily="34" charset="0"/>
              </a:rPr>
              <a:t>Age Distribution of Scientists working at CERN </a:t>
            </a:r>
          </a:p>
          <a:p>
            <a:endParaRPr lang="en-US" dirty="0"/>
          </a:p>
        </p:txBody>
      </p:sp>
      <p:cxnSp>
        <p:nvCxnSpPr>
          <p:cNvPr id="13" name="Straight Connector 12">
            <a:extLst>
              <a:ext uri="{FF2B5EF4-FFF2-40B4-BE49-F238E27FC236}">
                <a16:creationId xmlns:a16="http://schemas.microsoft.com/office/drawing/2014/main" id="{CD33F151-F156-6349-812B-EF6F3861EF21}"/>
              </a:ext>
            </a:extLst>
          </p:cNvPr>
          <p:cNvCxnSpPr/>
          <p:nvPr/>
        </p:nvCxnSpPr>
        <p:spPr>
          <a:xfrm>
            <a:off x="2144389" y="2388985"/>
            <a:ext cx="0" cy="2930806"/>
          </a:xfrm>
          <a:prstGeom prst="line">
            <a:avLst/>
          </a:prstGeom>
          <a:ln>
            <a:prstDash val="dash"/>
          </a:ln>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0FAF6CCF-9D2D-2042-995F-19818448BE69}"/>
              </a:ext>
            </a:extLst>
          </p:cNvPr>
          <p:cNvCxnSpPr/>
          <p:nvPr/>
        </p:nvCxnSpPr>
        <p:spPr>
          <a:xfrm>
            <a:off x="4191674" y="4397019"/>
            <a:ext cx="0" cy="91468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4" name="Picture 43">
            <a:extLst>
              <a:ext uri="{FF2B5EF4-FFF2-40B4-BE49-F238E27FC236}">
                <a16:creationId xmlns:a16="http://schemas.microsoft.com/office/drawing/2014/main" id="{A3451E18-5F9B-D44B-9E21-BCE800C6CE5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9262" y="5110245"/>
            <a:ext cx="285668" cy="207403"/>
          </a:xfrm>
          <a:prstGeom prst="rect">
            <a:avLst/>
          </a:prstGeom>
        </p:spPr>
      </p:pic>
      <p:pic>
        <p:nvPicPr>
          <p:cNvPr id="62" name="Picture 61">
            <a:extLst>
              <a:ext uri="{FF2B5EF4-FFF2-40B4-BE49-F238E27FC236}">
                <a16:creationId xmlns:a16="http://schemas.microsoft.com/office/drawing/2014/main" id="{84A9DF28-E2D7-E446-B37D-3D739EA283B0}"/>
              </a:ext>
            </a:extLst>
          </p:cNvPr>
          <p:cNvPicPr>
            <a:picLocks noChangeAspect="1"/>
          </p:cNvPicPr>
          <p:nvPr/>
        </p:nvPicPr>
        <p:blipFill>
          <a:blip r:embed="rId5"/>
          <a:stretch>
            <a:fillRect/>
          </a:stretch>
        </p:blipFill>
        <p:spPr>
          <a:xfrm>
            <a:off x="1000573" y="4884650"/>
            <a:ext cx="530635" cy="432998"/>
          </a:xfrm>
          <a:prstGeom prst="rect">
            <a:avLst/>
          </a:prstGeom>
        </p:spPr>
      </p:pic>
      <p:pic>
        <p:nvPicPr>
          <p:cNvPr id="63" name="Picture 62">
            <a:extLst>
              <a:ext uri="{FF2B5EF4-FFF2-40B4-BE49-F238E27FC236}">
                <a16:creationId xmlns:a16="http://schemas.microsoft.com/office/drawing/2014/main" id="{0F6289BA-AAF1-C64D-972D-C4E5B99738F1}"/>
              </a:ext>
            </a:extLst>
          </p:cNvPr>
          <p:cNvPicPr>
            <a:picLocks noChangeAspect="1"/>
          </p:cNvPicPr>
          <p:nvPr/>
        </p:nvPicPr>
        <p:blipFill>
          <a:blip r:embed="rId6"/>
          <a:stretch>
            <a:fillRect/>
          </a:stretch>
        </p:blipFill>
        <p:spPr>
          <a:xfrm>
            <a:off x="1919100" y="4722299"/>
            <a:ext cx="515690" cy="595349"/>
          </a:xfrm>
          <a:prstGeom prst="rect">
            <a:avLst/>
          </a:prstGeom>
        </p:spPr>
      </p:pic>
      <p:pic>
        <p:nvPicPr>
          <p:cNvPr id="65" name="Picture 64">
            <a:extLst>
              <a:ext uri="{FF2B5EF4-FFF2-40B4-BE49-F238E27FC236}">
                <a16:creationId xmlns:a16="http://schemas.microsoft.com/office/drawing/2014/main" id="{5D84CA29-02E5-F74C-8EBD-2A2439E4662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239146" y="4801036"/>
            <a:ext cx="410009" cy="516612"/>
          </a:xfrm>
          <a:prstGeom prst="rect">
            <a:avLst/>
          </a:prstGeom>
        </p:spPr>
      </p:pic>
      <p:pic>
        <p:nvPicPr>
          <p:cNvPr id="66" name="Picture 65">
            <a:extLst>
              <a:ext uri="{FF2B5EF4-FFF2-40B4-BE49-F238E27FC236}">
                <a16:creationId xmlns:a16="http://schemas.microsoft.com/office/drawing/2014/main" id="{DD118EEC-6C63-F643-84E9-92AD61233A5D}"/>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696719" y="4784902"/>
            <a:ext cx="557334" cy="532746"/>
          </a:xfrm>
          <a:prstGeom prst="rect">
            <a:avLst/>
          </a:prstGeom>
        </p:spPr>
      </p:pic>
      <p:pic>
        <p:nvPicPr>
          <p:cNvPr id="69" name="Picture 68">
            <a:extLst>
              <a:ext uri="{FF2B5EF4-FFF2-40B4-BE49-F238E27FC236}">
                <a16:creationId xmlns:a16="http://schemas.microsoft.com/office/drawing/2014/main" id="{EC8D06ED-4275-4349-A7A9-C8928093885E}"/>
              </a:ext>
            </a:extLst>
          </p:cNvPr>
          <p:cNvPicPr>
            <a:picLocks noChangeAspect="1"/>
          </p:cNvPicPr>
          <p:nvPr/>
        </p:nvPicPr>
        <p:blipFill>
          <a:blip r:embed="rId9"/>
          <a:stretch>
            <a:fillRect/>
          </a:stretch>
        </p:blipFill>
        <p:spPr>
          <a:xfrm>
            <a:off x="8367207" y="4214357"/>
            <a:ext cx="455584" cy="531515"/>
          </a:xfrm>
          <a:prstGeom prst="rect">
            <a:avLst/>
          </a:prstGeom>
        </p:spPr>
      </p:pic>
      <p:pic>
        <p:nvPicPr>
          <p:cNvPr id="71" name="Picture 70">
            <a:extLst>
              <a:ext uri="{FF2B5EF4-FFF2-40B4-BE49-F238E27FC236}">
                <a16:creationId xmlns:a16="http://schemas.microsoft.com/office/drawing/2014/main" id="{4E5925F1-AF91-2749-B722-7B4AE01FCFB2}"/>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7730570" y="4548239"/>
            <a:ext cx="573618" cy="1633481"/>
          </a:xfrm>
          <a:prstGeom prst="rect">
            <a:avLst/>
          </a:prstGeom>
        </p:spPr>
      </p:pic>
      <p:pic>
        <p:nvPicPr>
          <p:cNvPr id="72" name="Picture 71">
            <a:extLst>
              <a:ext uri="{FF2B5EF4-FFF2-40B4-BE49-F238E27FC236}">
                <a16:creationId xmlns:a16="http://schemas.microsoft.com/office/drawing/2014/main" id="{AC6F8854-16C3-234A-A9C2-E17A6CA30B38}"/>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8862721" y="4595144"/>
            <a:ext cx="751412" cy="1547264"/>
          </a:xfrm>
          <a:prstGeom prst="rect">
            <a:avLst/>
          </a:prstGeom>
        </p:spPr>
      </p:pic>
      <p:grpSp>
        <p:nvGrpSpPr>
          <p:cNvPr id="75" name="Group 74">
            <a:extLst>
              <a:ext uri="{FF2B5EF4-FFF2-40B4-BE49-F238E27FC236}">
                <a16:creationId xmlns:a16="http://schemas.microsoft.com/office/drawing/2014/main" id="{A53D60C6-E12E-574B-9534-C4B135C89655}"/>
              </a:ext>
            </a:extLst>
          </p:cNvPr>
          <p:cNvGrpSpPr/>
          <p:nvPr/>
        </p:nvGrpSpPr>
        <p:grpSpPr>
          <a:xfrm>
            <a:off x="9229725" y="3168626"/>
            <a:ext cx="2458002" cy="1361690"/>
            <a:chOff x="8970083" y="3433912"/>
            <a:chExt cx="2458002" cy="1361690"/>
          </a:xfrm>
        </p:grpSpPr>
        <p:sp>
          <p:nvSpPr>
            <p:cNvPr id="52" name="TextBox 51">
              <a:extLst>
                <a:ext uri="{FF2B5EF4-FFF2-40B4-BE49-F238E27FC236}">
                  <a16:creationId xmlns:a16="http://schemas.microsoft.com/office/drawing/2014/main" id="{55C48610-6EF8-0046-8B1E-BE11DFB3C9B6}"/>
                </a:ext>
              </a:extLst>
            </p:cNvPr>
            <p:cNvSpPr txBox="1"/>
            <p:nvPr/>
          </p:nvSpPr>
          <p:spPr>
            <a:xfrm>
              <a:off x="8970083" y="4210827"/>
              <a:ext cx="2458002" cy="584775"/>
            </a:xfrm>
            <a:prstGeom prst="rect">
              <a:avLst/>
            </a:prstGeom>
            <a:noFill/>
          </p:spPr>
          <p:txBody>
            <a:bodyPr wrap="square" rtlCol="0">
              <a:spAutoFit/>
            </a:bodyPr>
            <a:lstStyle/>
            <a:p>
              <a:pPr algn="ctr"/>
              <a:r>
                <a:rPr lang="fr-CH" sz="1600" b="1"/>
                <a:t>36% </a:t>
              </a:r>
              <a:endParaRPr lang="en-US" sz="1600" b="1"/>
            </a:p>
            <a:p>
              <a:pPr algn="ctr"/>
              <a:r>
                <a:rPr lang="fr-CH" sz="1600"/>
                <a:t>Academia or </a:t>
              </a:r>
              <a:r>
                <a:rPr lang="fr-CH" sz="1600" err="1"/>
                <a:t>Research</a:t>
              </a:r>
              <a:endParaRPr lang="en-US" sz="1600"/>
            </a:p>
          </p:txBody>
        </p:sp>
        <p:pic>
          <p:nvPicPr>
            <p:cNvPr id="74" name="Picture 73">
              <a:extLst>
                <a:ext uri="{FF2B5EF4-FFF2-40B4-BE49-F238E27FC236}">
                  <a16:creationId xmlns:a16="http://schemas.microsoft.com/office/drawing/2014/main" id="{6EB51E5C-AC1B-D949-A767-102EA3283E8D}"/>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9698879" y="3433912"/>
              <a:ext cx="1199617" cy="766369"/>
            </a:xfrm>
            <a:prstGeom prst="rect">
              <a:avLst/>
            </a:prstGeom>
          </p:spPr>
        </p:pic>
      </p:grpSp>
      <p:grpSp>
        <p:nvGrpSpPr>
          <p:cNvPr id="78" name="Group 77">
            <a:extLst>
              <a:ext uri="{FF2B5EF4-FFF2-40B4-BE49-F238E27FC236}">
                <a16:creationId xmlns:a16="http://schemas.microsoft.com/office/drawing/2014/main" id="{9AAB90DE-093F-9B47-8312-CFA469C793D2}"/>
              </a:ext>
            </a:extLst>
          </p:cNvPr>
          <p:cNvGrpSpPr/>
          <p:nvPr/>
        </p:nvGrpSpPr>
        <p:grpSpPr>
          <a:xfrm>
            <a:off x="6027376" y="2322811"/>
            <a:ext cx="1686628" cy="1299533"/>
            <a:chOff x="5829039" y="2481565"/>
            <a:chExt cx="1686628" cy="1299533"/>
          </a:xfrm>
        </p:grpSpPr>
        <p:sp>
          <p:nvSpPr>
            <p:cNvPr id="53" name="TextBox 52">
              <a:extLst>
                <a:ext uri="{FF2B5EF4-FFF2-40B4-BE49-F238E27FC236}">
                  <a16:creationId xmlns:a16="http://schemas.microsoft.com/office/drawing/2014/main" id="{8DD9B966-F815-794E-8373-F18349FA6227}"/>
                </a:ext>
              </a:extLst>
            </p:cNvPr>
            <p:cNvSpPr txBox="1"/>
            <p:nvPr/>
          </p:nvSpPr>
          <p:spPr>
            <a:xfrm>
              <a:off x="5829039" y="3196323"/>
              <a:ext cx="1686628" cy="584775"/>
            </a:xfrm>
            <a:prstGeom prst="rect">
              <a:avLst/>
            </a:prstGeom>
            <a:noFill/>
          </p:spPr>
          <p:txBody>
            <a:bodyPr wrap="square" rtlCol="0">
              <a:spAutoFit/>
            </a:bodyPr>
            <a:lstStyle/>
            <a:p>
              <a:pPr algn="ctr"/>
              <a:r>
                <a:rPr lang="fr-CH" sz="1600" b="1"/>
                <a:t>45% </a:t>
              </a:r>
              <a:endParaRPr lang="en-US" sz="1600" b="1"/>
            </a:p>
            <a:p>
              <a:pPr algn="ctr"/>
              <a:r>
                <a:rPr lang="fr-CH" sz="1600" err="1"/>
                <a:t>Industry</a:t>
              </a:r>
              <a:endParaRPr lang="en-US" sz="1600"/>
            </a:p>
          </p:txBody>
        </p:sp>
        <p:pic>
          <p:nvPicPr>
            <p:cNvPr id="77" name="Picture 76">
              <a:extLst>
                <a:ext uri="{FF2B5EF4-FFF2-40B4-BE49-F238E27FC236}">
                  <a16:creationId xmlns:a16="http://schemas.microsoft.com/office/drawing/2014/main" id="{0BE157E3-00B0-BC4A-9AA9-DD18188C2EDC}"/>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6379993" y="2481565"/>
              <a:ext cx="650240" cy="617220"/>
            </a:xfrm>
            <a:prstGeom prst="rect">
              <a:avLst/>
            </a:prstGeom>
          </p:spPr>
        </p:pic>
      </p:grpSp>
      <p:grpSp>
        <p:nvGrpSpPr>
          <p:cNvPr id="81" name="Group 80">
            <a:extLst>
              <a:ext uri="{FF2B5EF4-FFF2-40B4-BE49-F238E27FC236}">
                <a16:creationId xmlns:a16="http://schemas.microsoft.com/office/drawing/2014/main" id="{013D4E3B-C039-9646-87BD-F9A523757C56}"/>
              </a:ext>
            </a:extLst>
          </p:cNvPr>
          <p:cNvGrpSpPr/>
          <p:nvPr/>
        </p:nvGrpSpPr>
        <p:grpSpPr>
          <a:xfrm>
            <a:off x="8739666" y="1256318"/>
            <a:ext cx="2964880" cy="1650848"/>
            <a:chOff x="8497273" y="1399638"/>
            <a:chExt cx="2964880" cy="1650848"/>
          </a:xfrm>
        </p:grpSpPr>
        <p:sp>
          <p:nvSpPr>
            <p:cNvPr id="54" name="TextBox 53">
              <a:extLst>
                <a:ext uri="{FF2B5EF4-FFF2-40B4-BE49-F238E27FC236}">
                  <a16:creationId xmlns:a16="http://schemas.microsoft.com/office/drawing/2014/main" id="{A73A0381-0A68-9A4B-93C5-14E17DB02C90}"/>
                </a:ext>
              </a:extLst>
            </p:cNvPr>
            <p:cNvSpPr txBox="1"/>
            <p:nvPr/>
          </p:nvSpPr>
          <p:spPr>
            <a:xfrm>
              <a:off x="8497273" y="2219489"/>
              <a:ext cx="2964880" cy="830997"/>
            </a:xfrm>
            <a:prstGeom prst="rect">
              <a:avLst/>
            </a:prstGeom>
            <a:noFill/>
          </p:spPr>
          <p:txBody>
            <a:bodyPr wrap="square" rtlCol="0">
              <a:spAutoFit/>
            </a:bodyPr>
            <a:lstStyle/>
            <a:p>
              <a:pPr algn="ctr"/>
              <a:r>
                <a:rPr lang="fr-CH" sz="1600" b="1"/>
                <a:t>19% </a:t>
              </a:r>
              <a:endParaRPr lang="en-US" sz="1600" b="1"/>
            </a:p>
            <a:p>
              <a:pPr algn="ctr"/>
              <a:r>
                <a:rPr lang="fr-CH" sz="1600" err="1"/>
                <a:t>Other</a:t>
              </a:r>
              <a:r>
                <a:rPr lang="fr-CH" sz="1600"/>
                <a:t> </a:t>
              </a:r>
              <a:r>
                <a:rPr lang="fr-CH" sz="1600" err="1"/>
                <a:t>fields</a:t>
              </a:r>
              <a:r>
                <a:rPr lang="fr-CH" sz="1600"/>
                <a:t>, </a:t>
              </a:r>
              <a:r>
                <a:rPr lang="fr-CH" sz="1600" err="1"/>
                <a:t>including</a:t>
              </a:r>
              <a:r>
                <a:rPr lang="fr-CH" sz="1600"/>
                <a:t> </a:t>
              </a:r>
              <a:br>
                <a:rPr lang="fr-CH" sz="1600"/>
              </a:br>
              <a:r>
                <a:rPr lang="fr-CH" sz="1600" err="1"/>
                <a:t>government</a:t>
              </a:r>
              <a:r>
                <a:rPr lang="fr-CH" sz="1600"/>
                <a:t> organisations</a:t>
              </a:r>
              <a:endParaRPr lang="en-US" sz="1600"/>
            </a:p>
          </p:txBody>
        </p:sp>
        <p:pic>
          <p:nvPicPr>
            <p:cNvPr id="80" name="Picture 79">
              <a:extLst>
                <a:ext uri="{FF2B5EF4-FFF2-40B4-BE49-F238E27FC236}">
                  <a16:creationId xmlns:a16="http://schemas.microsoft.com/office/drawing/2014/main" id="{5C819733-F48D-4F45-913F-FD93FA542195}"/>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9659745" y="1399638"/>
              <a:ext cx="480018" cy="628138"/>
            </a:xfrm>
            <a:prstGeom prst="rect">
              <a:avLst/>
            </a:prstGeom>
          </p:spPr>
        </p:pic>
      </p:grpSp>
      <p:sp>
        <p:nvSpPr>
          <p:cNvPr id="8" name="TextBox 7">
            <a:extLst>
              <a:ext uri="{FF2B5EF4-FFF2-40B4-BE49-F238E27FC236}">
                <a16:creationId xmlns:a16="http://schemas.microsoft.com/office/drawing/2014/main" id="{28A8E230-DA2A-2242-B41D-88FEEFC6B1C8}"/>
              </a:ext>
            </a:extLst>
          </p:cNvPr>
          <p:cNvSpPr txBox="1"/>
          <p:nvPr/>
        </p:nvSpPr>
        <p:spPr>
          <a:xfrm>
            <a:off x="9358827" y="6001056"/>
            <a:ext cx="1645002" cy="200055"/>
          </a:xfrm>
          <a:prstGeom prst="rect">
            <a:avLst/>
          </a:prstGeom>
          <a:noFill/>
        </p:spPr>
        <p:txBody>
          <a:bodyPr wrap="none" rtlCol="0">
            <a:spAutoFit/>
          </a:bodyPr>
          <a:lstStyle/>
          <a:p>
            <a:r>
              <a:rPr lang="en-US" sz="700" i="1" dirty="0"/>
              <a:t>Source: CERN Alumni survey (2014)</a:t>
            </a:r>
            <a:endParaRPr lang="en-US" sz="700" dirty="0"/>
          </a:p>
        </p:txBody>
      </p:sp>
    </p:spTree>
    <p:extLst>
      <p:ext uri="{BB962C8B-B14F-4D97-AF65-F5344CB8AC3E}">
        <p14:creationId xmlns:p14="http://schemas.microsoft.com/office/powerpoint/2010/main" val="306958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par>
                                <p:cTn id="8" presetID="22" presetClass="entr" presetSubtype="2" fill="hold"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wipe(right)">
                                      <p:cBhvr>
                                        <p:cTn id="10" dur="500"/>
                                        <p:tgtEl>
                                          <p:spTgt spid="36"/>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500"/>
                                        <p:tgtEl>
                                          <p:spTgt spid="78"/>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30"/>
                                        </p:tgtEl>
                                        <p:attrNameLst>
                                          <p:attrName>style.visibility</p:attrName>
                                        </p:attrNameLst>
                                      </p:cBhvr>
                                      <p:to>
                                        <p:strVal val="visible"/>
                                      </p:to>
                                    </p:set>
                                    <p:animEffect transition="in" filter="wipe(down)">
                                      <p:cBhvr>
                                        <p:cTn id="17" dur="500"/>
                                        <p:tgtEl>
                                          <p:spTgt spid="30"/>
                                        </p:tgtEl>
                                      </p:cBhvr>
                                    </p:animEffect>
                                  </p:childTnLst>
                                </p:cTn>
                              </p:par>
                              <p:par>
                                <p:cTn id="18" presetID="22" presetClass="entr" presetSubtype="8" fill="hold" nodeType="withEffect">
                                  <p:stCondLst>
                                    <p:cond delay="50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par>
                          <p:cTn id="21" fill="hold">
                            <p:stCondLst>
                              <p:cond delay="1750"/>
                            </p:stCondLst>
                            <p:childTnLst>
                              <p:par>
                                <p:cTn id="22" presetID="10" presetClass="entr" presetSubtype="0"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500"/>
                                        <p:tgtEl>
                                          <p:spTgt spid="75"/>
                                        </p:tgtEl>
                                      </p:cBhvr>
                                    </p:animEffect>
                                  </p:childTnLst>
                                </p:cTn>
                              </p:par>
                              <p:par>
                                <p:cTn id="25" presetID="22" presetClass="entr" presetSubtype="4" fill="hold" grpId="0" nodeType="withEffect">
                                  <p:stCondLst>
                                    <p:cond delay="100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500"/>
                                        <p:tgtEl>
                                          <p:spTgt spid="50"/>
                                        </p:tgtEl>
                                      </p:cBhvr>
                                    </p:animEffect>
                                  </p:childTnLst>
                                </p:cTn>
                              </p:par>
                              <p:par>
                                <p:cTn id="28" presetID="22" presetClass="entr" presetSubtype="8" fill="hold" nodeType="withEffect">
                                  <p:stCondLst>
                                    <p:cond delay="125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500"/>
                                        <p:tgtEl>
                                          <p:spTgt spid="57"/>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fade">
                                      <p:cBhvr>
                                        <p:cTn id="34"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0" grpId="0" animBg="1"/>
      <p:bldP spid="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25/01/2024</a:t>
            </a:r>
            <a:endParaRPr lang="fr-FR"/>
          </a:p>
        </p:txBody>
      </p:sp>
      <p:pic>
        <p:nvPicPr>
          <p:cNvPr id="15" name="Picture Placeholder 7">
            <a:extLst>
              <a:ext uri="{FF2B5EF4-FFF2-40B4-BE49-F238E27FC236}">
                <a16:creationId xmlns:a16="http://schemas.microsoft.com/office/drawing/2014/main" id="{BE2E030C-DC86-4E44-AA9A-2189B80D35B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95999" y="2700181"/>
            <a:ext cx="4652135" cy="2402805"/>
          </a:xfrm>
          <a:prstGeom prst="rect">
            <a:avLst/>
          </a:prstGeom>
          <a:pattFill prst="smCheck">
            <a:fgClr>
              <a:schemeClr val="bg2"/>
            </a:fgClr>
            <a:bgClr>
              <a:schemeClr val="bg1"/>
            </a:bgClr>
          </a:pattFill>
        </p:spPr>
      </p:pic>
      <p:sp>
        <p:nvSpPr>
          <p:cNvPr id="4" name="Slide Number Placeholder 3"/>
          <p:cNvSpPr>
            <a:spLocks noGrp="1"/>
          </p:cNvSpPr>
          <p:nvPr>
            <p:ph type="sldNum" sz="quarter" idx="12"/>
          </p:nvPr>
        </p:nvSpPr>
        <p:spPr/>
        <p:txBody>
          <a:bodyPr/>
          <a:lstStyle/>
          <a:p>
            <a:fld id="{490AA3F6-1618-3548-975A-DD1A2939A246}" type="slidenum">
              <a:rPr lang="fr-FR" smtClean="0"/>
              <a:t>19</a:t>
            </a:fld>
            <a:endParaRPr lang="fr-FR"/>
          </a:p>
        </p:txBody>
      </p:sp>
      <p:sp>
        <p:nvSpPr>
          <p:cNvPr id="5" name="Title 4"/>
          <p:cNvSpPr>
            <a:spLocks noGrp="1"/>
          </p:cNvSpPr>
          <p:nvPr>
            <p:ph type="title"/>
          </p:nvPr>
        </p:nvSpPr>
        <p:spPr/>
        <p:txBody>
          <a:bodyPr>
            <a:noAutofit/>
          </a:bodyPr>
          <a:lstStyle/>
          <a:p>
            <a:r>
              <a:rPr lang="en-US" sz="3600" dirty="0"/>
              <a:t>CERN’s training, education </a:t>
            </a:r>
            <a:br>
              <a:rPr lang="en-US" sz="3600" dirty="0"/>
            </a:br>
            <a:r>
              <a:rPr lang="en-US" sz="3600" dirty="0"/>
              <a:t>and outreach </a:t>
            </a:r>
            <a:r>
              <a:rPr lang="en-US" sz="3600" dirty="0" err="1"/>
              <a:t>programmes</a:t>
            </a:r>
            <a:endParaRPr lang="en-US" sz="3600" dirty="0"/>
          </a:p>
        </p:txBody>
      </p:sp>
      <p:sp>
        <p:nvSpPr>
          <p:cNvPr id="8" name="ZoneTexte 9"/>
          <p:cNvSpPr txBox="1"/>
          <p:nvPr/>
        </p:nvSpPr>
        <p:spPr>
          <a:xfrm>
            <a:off x="695999" y="1670570"/>
            <a:ext cx="3528000" cy="824601"/>
          </a:xfrm>
          <a:prstGeom prst="rect">
            <a:avLst/>
          </a:prstGeom>
          <a:solidFill>
            <a:schemeClr val="accent4"/>
          </a:solidFill>
        </p:spPr>
        <p:txBody>
          <a:bodyPr wrap="square" rtlCol="0">
            <a:noAutofit/>
          </a:bodyPr>
          <a:lstStyle/>
          <a:p>
            <a:pPr algn="ctr"/>
            <a:r>
              <a:rPr lang="en-US" sz="1600" dirty="0">
                <a:solidFill>
                  <a:schemeClr val="bg1"/>
                </a:solidFill>
                <a:latin typeface="Arial" charset="0"/>
                <a:ea typeface="Arial" charset="0"/>
                <a:cs typeface="Arial" charset="0"/>
              </a:rPr>
              <a:t>300 Undergraduate students in </a:t>
            </a:r>
            <a:br>
              <a:rPr lang="en-US" sz="1600" dirty="0">
                <a:solidFill>
                  <a:schemeClr val="bg1"/>
                </a:solidFill>
                <a:latin typeface="Arial" charset="0"/>
                <a:ea typeface="Arial" charset="0"/>
                <a:cs typeface="Arial" charset="0"/>
              </a:rPr>
            </a:br>
            <a:r>
              <a:rPr lang="en-US" sz="1600" dirty="0">
                <a:solidFill>
                  <a:schemeClr val="bg1"/>
                </a:solidFill>
                <a:latin typeface="Arial" charset="0"/>
                <a:ea typeface="Arial" charset="0"/>
                <a:cs typeface="Arial" charset="0"/>
              </a:rPr>
              <a:t>Summer </a:t>
            </a:r>
            <a:r>
              <a:rPr lang="en-US" sz="1600" dirty="0" err="1">
                <a:solidFill>
                  <a:schemeClr val="bg1"/>
                </a:solidFill>
                <a:latin typeface="Arial" charset="0"/>
                <a:ea typeface="Arial" charset="0"/>
                <a:cs typeface="Arial" charset="0"/>
              </a:rPr>
              <a:t>programmes</a:t>
            </a:r>
            <a:r>
              <a:rPr lang="en-US" sz="1600" dirty="0">
                <a:solidFill>
                  <a:schemeClr val="bg1"/>
                </a:solidFill>
                <a:latin typeface="Arial" charset="0"/>
                <a:ea typeface="Arial" charset="0"/>
                <a:cs typeface="Arial" charset="0"/>
              </a:rPr>
              <a:t> </a:t>
            </a:r>
          </a:p>
          <a:p>
            <a:pPr algn="ctr"/>
            <a:r>
              <a:rPr lang="en-US" sz="1600" dirty="0">
                <a:solidFill>
                  <a:schemeClr val="bg1"/>
                </a:solidFill>
                <a:latin typeface="Arial" charset="0"/>
                <a:ea typeface="Arial" charset="0"/>
                <a:cs typeface="Arial" charset="0"/>
              </a:rPr>
              <a:t>&gt;3000 registered PhD students.</a:t>
            </a:r>
          </a:p>
        </p:txBody>
      </p:sp>
      <p:sp>
        <p:nvSpPr>
          <p:cNvPr id="9" name="ZoneTexte 10"/>
          <p:cNvSpPr txBox="1"/>
          <p:nvPr/>
        </p:nvSpPr>
        <p:spPr>
          <a:xfrm>
            <a:off x="4331999" y="1670568"/>
            <a:ext cx="3528000" cy="824600"/>
          </a:xfrm>
          <a:prstGeom prst="rect">
            <a:avLst/>
          </a:prstGeom>
          <a:solidFill>
            <a:schemeClr val="accent4"/>
          </a:solidFill>
        </p:spPr>
        <p:txBody>
          <a:bodyPr wrap="square" rtlCol="0">
            <a:noAutofit/>
          </a:bodyPr>
          <a:lstStyle/>
          <a:p>
            <a:pPr algn="ctr"/>
            <a:r>
              <a:rPr lang="en-US" sz="1530" dirty="0">
                <a:solidFill>
                  <a:schemeClr val="bg1"/>
                </a:solidFill>
                <a:latin typeface="Arial" charset="0"/>
                <a:ea typeface="Arial" charset="0"/>
                <a:cs typeface="Arial" charset="0"/>
              </a:rPr>
              <a:t>&gt;1000 Fellows, Technical and Doctoral Students in research and applied physics, engineering and computing.</a:t>
            </a:r>
          </a:p>
        </p:txBody>
      </p:sp>
      <p:sp>
        <p:nvSpPr>
          <p:cNvPr id="10" name="ZoneTexte 11"/>
          <p:cNvSpPr txBox="1"/>
          <p:nvPr/>
        </p:nvSpPr>
        <p:spPr>
          <a:xfrm>
            <a:off x="7967998" y="1670569"/>
            <a:ext cx="3528000" cy="824601"/>
          </a:xfrm>
          <a:prstGeom prst="rect">
            <a:avLst/>
          </a:prstGeom>
          <a:solidFill>
            <a:schemeClr val="accent4"/>
          </a:solidFill>
        </p:spPr>
        <p:txBody>
          <a:bodyPr wrap="square" rtlCol="0" anchor="ctr" anchorCtr="0">
            <a:noAutofit/>
          </a:bodyPr>
          <a:lstStyle/>
          <a:p>
            <a:pPr algn="ctr"/>
            <a:r>
              <a:rPr lang="en-CH" sz="1600" dirty="0">
                <a:solidFill>
                  <a:schemeClr val="bg1"/>
                </a:solidFill>
              </a:rPr>
              <a:t>13 304 </a:t>
            </a:r>
            <a:r>
              <a:rPr lang="en-US" sz="1600" dirty="0">
                <a:solidFill>
                  <a:schemeClr val="bg1"/>
                </a:solidFill>
              </a:rPr>
              <a:t>teachers since 1998 and 2000 </a:t>
            </a:r>
            <a:r>
              <a:rPr lang="en-GB" sz="1600" dirty="0">
                <a:solidFill>
                  <a:schemeClr val="bg1"/>
                </a:solidFill>
              </a:rPr>
              <a:t>participants in the webinar since 2020</a:t>
            </a:r>
            <a:r>
              <a:rPr lang="en-US" sz="1600" dirty="0">
                <a:solidFill>
                  <a:schemeClr val="bg1"/>
                </a:solidFill>
              </a:rPr>
              <a:t>.</a:t>
            </a:r>
            <a:endParaRPr lang="en-US" sz="1600" dirty="0">
              <a:solidFill>
                <a:schemeClr val="bg1"/>
              </a:solidFill>
              <a:latin typeface="Arial" charset="0"/>
              <a:ea typeface="Arial" charset="0"/>
              <a:cs typeface="Arial" charset="0"/>
            </a:endParaRPr>
          </a:p>
        </p:txBody>
      </p:sp>
      <p:sp>
        <p:nvSpPr>
          <p:cNvPr id="11" name="ZoneTexte 12"/>
          <p:cNvSpPr txBox="1"/>
          <p:nvPr/>
        </p:nvSpPr>
        <p:spPr>
          <a:xfrm>
            <a:off x="7967998"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mj-lt"/>
                <a:ea typeface="Arial" charset="0"/>
                <a:cs typeface="Arial" charset="0"/>
              </a:rPr>
              <a:t>Science Gateway expands CERN’s outreach reach and impact, locally and globally.</a:t>
            </a:r>
          </a:p>
        </p:txBody>
      </p:sp>
      <p:sp>
        <p:nvSpPr>
          <p:cNvPr id="12" name="ZoneTexte 13"/>
          <p:cNvSpPr txBox="1"/>
          <p:nvPr/>
        </p:nvSpPr>
        <p:spPr>
          <a:xfrm>
            <a:off x="695999" y="5363178"/>
            <a:ext cx="3528000" cy="1077217"/>
          </a:xfrm>
          <a:prstGeom prst="rect">
            <a:avLst/>
          </a:prstGeom>
          <a:solidFill>
            <a:schemeClr val="accent4"/>
          </a:solidFill>
        </p:spPr>
        <p:txBody>
          <a:bodyPr wrap="square" rtlCol="0" anchor="ctr" anchorCtr="0">
            <a:noAutofit/>
          </a:bodyPr>
          <a:lstStyle/>
          <a:p>
            <a:pPr algn="ctr"/>
            <a:r>
              <a:rPr lang="en-US" sz="1600" dirty="0">
                <a:solidFill>
                  <a:schemeClr val="bg1"/>
                </a:solidFill>
                <a:latin typeface="Arial" charset="0"/>
                <a:ea typeface="Arial" charset="0"/>
                <a:cs typeface="Arial" charset="0"/>
              </a:rPr>
              <a:t>151 000 visitors on guided tours of CERN in 2019, from 95 countries.</a:t>
            </a:r>
            <a:endParaRPr lang="en-US" sz="1600" dirty="0">
              <a:solidFill>
                <a:schemeClr val="bg2"/>
              </a:solidFill>
              <a:latin typeface="Arial" charset="0"/>
              <a:ea typeface="Arial" charset="0"/>
              <a:cs typeface="Arial" charset="0"/>
            </a:endParaRPr>
          </a:p>
        </p:txBody>
      </p:sp>
      <p:sp>
        <p:nvSpPr>
          <p:cNvPr id="13" name="ZoneTexte 14"/>
          <p:cNvSpPr txBox="1"/>
          <p:nvPr/>
        </p:nvSpPr>
        <p:spPr>
          <a:xfrm>
            <a:off x="4379946" y="5363179"/>
            <a:ext cx="3522039" cy="1077218"/>
          </a:xfrm>
          <a:prstGeom prst="rect">
            <a:avLst/>
          </a:prstGeom>
          <a:solidFill>
            <a:srgbClr val="61C5D3"/>
          </a:solidFill>
        </p:spPr>
        <p:txBody>
          <a:bodyPr wrap="square" rtlCol="0" anchor="ctr" anchorCtr="0">
            <a:noAutofit/>
          </a:bodyPr>
          <a:lstStyle/>
          <a:p>
            <a:pPr algn="ctr"/>
            <a:r>
              <a:rPr lang="en-US" sz="1600" dirty="0">
                <a:solidFill>
                  <a:schemeClr val="bg1"/>
                </a:solidFill>
                <a:latin typeface="+mj-lt"/>
              </a:rPr>
              <a:t>CERN engages with citizens </a:t>
            </a:r>
            <a:br>
              <a:rPr lang="en-US" sz="1600" dirty="0">
                <a:solidFill>
                  <a:schemeClr val="bg1"/>
                </a:solidFill>
                <a:latin typeface="+mj-lt"/>
              </a:rPr>
            </a:br>
            <a:r>
              <a:rPr lang="en-US" sz="1600" dirty="0">
                <a:solidFill>
                  <a:schemeClr val="bg1"/>
                </a:solidFill>
                <a:latin typeface="+mj-lt"/>
              </a:rPr>
              <a:t>across the globe:</a:t>
            </a:r>
          </a:p>
          <a:p>
            <a:pPr algn="ctr"/>
            <a:r>
              <a:rPr lang="en-US" sz="1600" dirty="0">
                <a:solidFill>
                  <a:schemeClr val="bg1"/>
                </a:solidFill>
                <a:latin typeface="+mj-lt"/>
                <a:ea typeface="Arial" charset="0"/>
                <a:cs typeface="Arial" charset="0"/>
              </a:rPr>
              <a:t>on-site and travelling exhibitions </a:t>
            </a:r>
          </a:p>
          <a:p>
            <a:pPr algn="ctr"/>
            <a:r>
              <a:rPr lang="en-US" sz="1600" dirty="0">
                <a:solidFill>
                  <a:schemeClr val="bg1"/>
                </a:solidFill>
                <a:latin typeface="+mj-lt"/>
                <a:ea typeface="Arial" charset="0"/>
                <a:cs typeface="Arial" charset="0"/>
              </a:rPr>
              <a:t>in 15 countries, &gt; 1 million visitors</a:t>
            </a:r>
          </a:p>
        </p:txBody>
      </p:sp>
      <p:pic>
        <p:nvPicPr>
          <p:cNvPr id="6" name="Picture Placeholder 10">
            <a:extLst>
              <a:ext uri="{FF2B5EF4-FFF2-40B4-BE49-F238E27FC236}">
                <a16:creationId xmlns:a16="http://schemas.microsoft.com/office/drawing/2014/main" id="{DD00F9B1-E905-4A49-E507-69D582CFE4C8}"/>
              </a:ext>
            </a:extLst>
          </p:cNvPr>
          <p:cNvPicPr>
            <a:picLocks noGrp="1" noChangeAspect="1"/>
          </p:cNvPicPr>
          <p:nvPr>
            <p:ph type="pic" sz="quarter" idx="13"/>
          </p:nvPr>
        </p:nvPicPr>
        <p:blipFill rotWithShape="1">
          <a:blip r:embed="rId4" cstate="print">
            <a:extLst>
              <a:ext uri="{28A0092B-C50C-407E-A947-70E740481C1C}">
                <a14:useLocalDpi xmlns:a14="http://schemas.microsoft.com/office/drawing/2010/main"/>
              </a:ext>
            </a:extLst>
          </a:blip>
          <a:srcRect/>
          <a:stretch/>
        </p:blipFill>
        <p:spPr>
          <a:xfrm>
            <a:off x="5345370" y="2700181"/>
            <a:ext cx="6172200" cy="2402805"/>
          </a:xfrm>
        </p:spPr>
      </p:pic>
    </p:spTree>
    <p:extLst>
      <p:ext uri="{BB962C8B-B14F-4D97-AF65-F5344CB8AC3E}">
        <p14:creationId xmlns:p14="http://schemas.microsoft.com/office/powerpoint/2010/main" val="1287020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a:ext>
            </a:extLst>
          </a:blip>
          <a:srcRect/>
          <a:stretch/>
        </p:blipFill>
        <p:spPr>
          <a:xfrm>
            <a:off x="0" y="208724"/>
            <a:ext cx="12192000" cy="6649276"/>
          </a:xfrm>
        </p:spPr>
      </p:pic>
      <p:sp>
        <p:nvSpPr>
          <p:cNvPr id="5" name="Rectangle 4">
            <a:extLst>
              <a:ext uri="{FF2B5EF4-FFF2-40B4-BE49-F238E27FC236}">
                <a16:creationId xmlns:a16="http://schemas.microsoft.com/office/drawing/2014/main" id="{CDF412CD-289F-2942-806A-F92101D4D7C6}"/>
              </a:ext>
            </a:extLst>
          </p:cNvPr>
          <p:cNvSpPr/>
          <p:nvPr/>
        </p:nvSpPr>
        <p:spPr>
          <a:xfrm>
            <a:off x="7704666" y="1616291"/>
            <a:ext cx="4487333" cy="163693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7848600" y="1683561"/>
            <a:ext cx="3911600" cy="1569660"/>
          </a:xfrm>
          <a:prstGeom prst="rect">
            <a:avLst/>
          </a:prstGeom>
          <a:noFill/>
        </p:spPr>
        <p:txBody>
          <a:bodyPr wrap="square" rtlCol="0">
            <a:spAutoFit/>
          </a:bodyPr>
          <a:lstStyle/>
          <a:p>
            <a:r>
              <a:rPr lang="en-US" sz="2400" dirty="0">
                <a:solidFill>
                  <a:schemeClr val="bg1"/>
                </a:solidFill>
                <a:latin typeface="Arial" charset="0"/>
                <a:ea typeface="Arial" charset="0"/>
                <a:cs typeface="Arial" charset="0"/>
              </a:rPr>
              <a:t>Our goal is to understand the most fundamental particles and laws </a:t>
            </a:r>
            <a:br>
              <a:rPr lang="en-US" sz="2400" dirty="0">
                <a:solidFill>
                  <a:schemeClr val="bg1"/>
                </a:solidFill>
                <a:latin typeface="Arial" charset="0"/>
                <a:ea typeface="Arial" charset="0"/>
                <a:cs typeface="Arial" charset="0"/>
              </a:rPr>
            </a:br>
            <a:r>
              <a:rPr lang="en-US" sz="2400" dirty="0">
                <a:solidFill>
                  <a:schemeClr val="bg1"/>
                </a:solidFill>
                <a:latin typeface="Arial" charset="0"/>
                <a:ea typeface="Arial" charset="0"/>
                <a:cs typeface="Arial" charset="0"/>
              </a:rPr>
              <a:t>of the universe.</a:t>
            </a:r>
            <a:endParaRPr lang="fr-FR" sz="2400" dirty="0">
              <a:solidFill>
                <a:schemeClr val="bg1"/>
              </a:solidFill>
              <a:latin typeface="Arial" charset="0"/>
              <a:ea typeface="Arial" charset="0"/>
              <a:cs typeface="Arial" charset="0"/>
            </a:endParaRPr>
          </a:p>
        </p:txBody>
      </p:sp>
      <p:sp>
        <p:nvSpPr>
          <p:cNvPr id="7" name="Rectangle 6">
            <a:extLst>
              <a:ext uri="{FF2B5EF4-FFF2-40B4-BE49-F238E27FC236}">
                <a16:creationId xmlns:a16="http://schemas.microsoft.com/office/drawing/2014/main" id="{01BA2F55-BD1B-2C4D-BF71-51ECEF7BDBB5}"/>
              </a:ext>
            </a:extLst>
          </p:cNvPr>
          <p:cNvSpPr/>
          <p:nvPr/>
        </p:nvSpPr>
        <p:spPr>
          <a:xfrm>
            <a:off x="7704667" y="205121"/>
            <a:ext cx="4487333"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7848600" y="291656"/>
            <a:ext cx="3954952" cy="1200329"/>
          </a:xfrm>
          <a:prstGeom prst="rect">
            <a:avLst/>
          </a:prstGeom>
          <a:noFill/>
        </p:spPr>
        <p:txBody>
          <a:bodyPr wrap="square" rtlCol="0">
            <a:spAutoFit/>
          </a:bodyPr>
          <a:lstStyle/>
          <a:p>
            <a:r>
              <a:rPr lang="en-US" sz="2400" dirty="0">
                <a:solidFill>
                  <a:schemeClr val="bg1"/>
                </a:solidFill>
                <a:latin typeface="Arial" charset="0"/>
                <a:ea typeface="Arial" charset="0"/>
                <a:cs typeface="Arial" charset="0"/>
              </a:rPr>
              <a:t>CERN is the world’s biggest laboratory </a:t>
            </a:r>
            <a:br>
              <a:rPr lang="en-US" sz="2400" dirty="0">
                <a:solidFill>
                  <a:schemeClr val="bg1"/>
                </a:solidFill>
                <a:latin typeface="Arial" charset="0"/>
                <a:ea typeface="Arial" charset="0"/>
                <a:cs typeface="Arial" charset="0"/>
              </a:rPr>
            </a:br>
            <a:r>
              <a:rPr lang="en-US" sz="2400" dirty="0">
                <a:solidFill>
                  <a:schemeClr val="bg1"/>
                </a:solidFill>
                <a:latin typeface="Arial" charset="0"/>
                <a:ea typeface="Arial" charset="0"/>
                <a:cs typeface="Arial" charset="0"/>
              </a:rPr>
              <a:t>for particle physics</a:t>
            </a:r>
            <a:r>
              <a:rPr lang="fr-FR" sz="2400" dirty="0">
                <a:solidFill>
                  <a:schemeClr val="bg1"/>
                </a:solidFill>
              </a:rPr>
              <a:t>.</a:t>
            </a:r>
            <a:endParaRPr lang="fr-FR" sz="24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370313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nature, shore&#10;&#10;Description automatically generated">
            <a:extLst>
              <a:ext uri="{FF2B5EF4-FFF2-40B4-BE49-F238E27FC236}">
                <a16:creationId xmlns:a16="http://schemas.microsoft.com/office/drawing/2014/main" id="{26CEBC4C-5BF5-437C-AA70-19CFA38F1D60}"/>
              </a:ext>
            </a:extLst>
          </p:cNvPr>
          <p:cNvPicPr>
            <a:picLocks noChangeAspect="1"/>
          </p:cNvPicPr>
          <p:nvPr/>
        </p:nvPicPr>
        <p:blipFill rotWithShape="1">
          <a:blip r:embed="rId3" cstate="hqprint">
            <a:alphaModFix amt="70000"/>
            <a:extLst>
              <a:ext uri="{28A0092B-C50C-407E-A947-70E740481C1C}">
                <a14:useLocalDpi xmlns:a14="http://schemas.microsoft.com/office/drawing/2010/main"/>
              </a:ext>
            </a:extLst>
          </a:blip>
          <a:srcRect/>
          <a:stretch/>
        </p:blipFill>
        <p:spPr>
          <a:xfrm>
            <a:off x="0" y="3462111"/>
            <a:ext cx="12192000" cy="3397628"/>
          </a:xfrm>
          <a:prstGeom prst="rect">
            <a:avLst/>
          </a:prstGeom>
        </p:spPr>
      </p:pic>
      <p:sp>
        <p:nvSpPr>
          <p:cNvPr id="6" name="Rectangle 5">
            <a:extLst>
              <a:ext uri="{FF2B5EF4-FFF2-40B4-BE49-F238E27FC236}">
                <a16:creationId xmlns:a16="http://schemas.microsoft.com/office/drawing/2014/main" id="{294D47B5-653C-104D-A78B-17E8E09256DE}"/>
              </a:ext>
            </a:extLst>
          </p:cNvPr>
          <p:cNvSpPr/>
          <p:nvPr/>
        </p:nvSpPr>
        <p:spPr>
          <a:xfrm>
            <a:off x="1074085" y="1286818"/>
            <a:ext cx="4888433" cy="2031325"/>
          </a:xfrm>
          <a:prstGeom prst="rect">
            <a:avLst/>
          </a:prstGeom>
        </p:spPr>
        <p:txBody>
          <a:bodyPr wrap="square">
            <a:spAutoFit/>
          </a:bodyPr>
          <a:lstStyle/>
          <a:p>
            <a:pPr marL="285750" indent="-285750">
              <a:buClr>
                <a:schemeClr val="bg1">
                  <a:lumMod val="65000"/>
                </a:schemeClr>
              </a:buClr>
              <a:buFont typeface="Arial" panose="020B0604020202020204" pitchFamily="34" charset="0"/>
              <a:buChar char="•"/>
            </a:pPr>
            <a:r>
              <a:rPr lang="en-GB" dirty="0">
                <a:solidFill>
                  <a:srgbClr val="006892"/>
                </a:solidFill>
                <a:latin typeface="+mj-lt"/>
              </a:rPr>
              <a:t>590 ha (220 fenced)</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2 main sites and 15 satellite sites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670 buildings from 10 m</a:t>
            </a:r>
            <a:r>
              <a:rPr lang="en-GB" baseline="30000" dirty="0">
                <a:solidFill>
                  <a:srgbClr val="006892"/>
                </a:solidFill>
                <a:latin typeface="+mj-lt"/>
              </a:rPr>
              <a:t>2</a:t>
            </a:r>
            <a:r>
              <a:rPr lang="en-GB" dirty="0">
                <a:solidFill>
                  <a:srgbClr val="006892"/>
                </a:solidFill>
                <a:latin typeface="+mj-lt"/>
              </a:rPr>
              <a:t> to 20.000 m</a:t>
            </a:r>
            <a:r>
              <a:rPr lang="en-GB" baseline="30000" dirty="0">
                <a:solidFill>
                  <a:srgbClr val="006892"/>
                </a:solidFill>
                <a:latin typeface="+mj-lt"/>
              </a:rPr>
              <a:t>2</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65% built before the 70’s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70 km tunnels and 80 caverns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30 km roads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1000 km technical galleries and trenches</a:t>
            </a:r>
          </a:p>
        </p:txBody>
      </p:sp>
      <p:sp>
        <p:nvSpPr>
          <p:cNvPr id="10" name="Rectangle 9">
            <a:extLst>
              <a:ext uri="{FF2B5EF4-FFF2-40B4-BE49-F238E27FC236}">
                <a16:creationId xmlns:a16="http://schemas.microsoft.com/office/drawing/2014/main" id="{60CDB81F-B8FD-214F-8FD3-136E7A1659C3}"/>
              </a:ext>
            </a:extLst>
          </p:cNvPr>
          <p:cNvSpPr/>
          <p:nvPr/>
        </p:nvSpPr>
        <p:spPr>
          <a:xfrm>
            <a:off x="6096000" y="1292522"/>
            <a:ext cx="5211745" cy="2031325"/>
          </a:xfrm>
          <a:prstGeom prst="rect">
            <a:avLst/>
          </a:prstGeom>
        </p:spPr>
        <p:txBody>
          <a:bodyPr wrap="square">
            <a:spAutoFit/>
          </a:bodyPr>
          <a:lstStyle/>
          <a:p>
            <a:pPr marL="285750" indent="-285750">
              <a:buClr>
                <a:schemeClr val="bg1">
                  <a:lumMod val="65000"/>
                </a:schemeClr>
              </a:buClr>
              <a:buFont typeface="Arial" panose="020B0604020202020204" pitchFamily="34" charset="0"/>
              <a:buChar char="•"/>
            </a:pPr>
            <a:r>
              <a:rPr lang="en-US" dirty="0">
                <a:solidFill>
                  <a:srgbClr val="006892"/>
                </a:solidFill>
                <a:latin typeface="+mj-lt"/>
              </a:rPr>
              <a:t>9000 persons/daily</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490 hostel rooms</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8500 working places</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4300 parking places in Meyrin, 1400 in Prévessin</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25000 daily movements to- and inter-sites</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Public transport links in CH, not in FR</a:t>
            </a:r>
          </a:p>
          <a:p>
            <a:pPr marL="285750" indent="-285750">
              <a:buClr>
                <a:schemeClr val="bg1">
                  <a:lumMod val="65000"/>
                </a:schemeClr>
              </a:buClr>
              <a:buFont typeface="Arial" panose="020B0604020202020204" pitchFamily="34" charset="0"/>
              <a:buChar char="•"/>
            </a:pPr>
            <a:endParaRPr lang="fr-FR" dirty="0">
              <a:solidFill>
                <a:srgbClr val="006892"/>
              </a:solidFill>
              <a:latin typeface="+mj-lt"/>
            </a:endParaRPr>
          </a:p>
        </p:txBody>
      </p:sp>
      <p:sp>
        <p:nvSpPr>
          <p:cNvPr id="11" name="Title 6">
            <a:extLst>
              <a:ext uri="{FF2B5EF4-FFF2-40B4-BE49-F238E27FC236}">
                <a16:creationId xmlns:a16="http://schemas.microsoft.com/office/drawing/2014/main" id="{B81A9887-A667-45B7-B640-8F00456085B6}"/>
              </a:ext>
            </a:extLst>
          </p:cNvPr>
          <p:cNvSpPr/>
          <p:nvPr/>
        </p:nvSpPr>
        <p:spPr bwMode="auto">
          <a:xfrm>
            <a:off x="245022" y="415330"/>
            <a:ext cx="1170195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4000" spc="-300" dirty="0">
                <a:solidFill>
                  <a:srgbClr val="AAAAA4"/>
                </a:solidFill>
                <a:latin typeface="Franklin Gothic Heavy" panose="020B0903020102020204" pitchFamily="34" charset="0"/>
              </a:rPr>
              <a:t>CERN SITE</a:t>
            </a:r>
            <a:r>
              <a:rPr lang="fr-CH" sz="4000" spc="-300" dirty="0">
                <a:solidFill>
                  <a:srgbClr val="006892"/>
                </a:solidFill>
                <a:latin typeface="Franklin Gothic Heavy" panose="020B0903020102020204" pitchFamily="34" charset="0"/>
              </a:rPr>
              <a:t> FIGURES</a:t>
            </a:r>
            <a:endParaRPr lang="en-GB" sz="4000" spc="-300" dirty="0">
              <a:solidFill>
                <a:srgbClr val="006892"/>
              </a:solidFill>
              <a:latin typeface="Franklin Gothic Heavy" panose="020B0903020102020204" pitchFamily="34" charset="0"/>
            </a:endParaRPr>
          </a:p>
        </p:txBody>
      </p:sp>
      <p:sp>
        <p:nvSpPr>
          <p:cNvPr id="4" name="Slide Number Placeholder 3">
            <a:extLst>
              <a:ext uri="{FF2B5EF4-FFF2-40B4-BE49-F238E27FC236}">
                <a16:creationId xmlns:a16="http://schemas.microsoft.com/office/drawing/2014/main" id="{9736C1D4-1350-6E46-97D6-2AE98EDB9840}"/>
              </a:ext>
            </a:extLst>
          </p:cNvPr>
          <p:cNvSpPr>
            <a:spLocks noGrp="1"/>
          </p:cNvSpPr>
          <p:nvPr>
            <p:ph type="sldNum" sz="quarter" idx="12"/>
          </p:nvPr>
        </p:nvSpPr>
        <p:spPr/>
        <p:txBody>
          <a:bodyPr/>
          <a:lstStyle/>
          <a:p>
            <a:fld id="{4FA9E149-D6D1-4A86-9F00-929CE2A8D097}" type="slidenum">
              <a:rPr lang="en-US" smtClean="0"/>
              <a:t>20</a:t>
            </a:fld>
            <a:endParaRPr lang="en-US"/>
          </a:p>
        </p:txBody>
      </p:sp>
      <p:sp>
        <p:nvSpPr>
          <p:cNvPr id="2" name="Date Placeholder 1">
            <a:extLst>
              <a:ext uri="{FF2B5EF4-FFF2-40B4-BE49-F238E27FC236}">
                <a16:creationId xmlns:a16="http://schemas.microsoft.com/office/drawing/2014/main" id="{8BF33692-8483-1C1C-E36A-C545EC78C9A7}"/>
              </a:ext>
            </a:extLst>
          </p:cNvPr>
          <p:cNvSpPr>
            <a:spLocks noGrp="1"/>
          </p:cNvSpPr>
          <p:nvPr>
            <p:ph type="dt" sz="half" idx="10"/>
          </p:nvPr>
        </p:nvSpPr>
        <p:spPr/>
        <p:txBody>
          <a:bodyPr/>
          <a:lstStyle/>
          <a:p>
            <a:r>
              <a:rPr lang="de-CH"/>
              <a:t>25/01/2024</a:t>
            </a:r>
            <a:endParaRPr lang="en-GB"/>
          </a:p>
        </p:txBody>
      </p:sp>
    </p:spTree>
    <p:extLst>
      <p:ext uri="{BB962C8B-B14F-4D97-AF65-F5344CB8AC3E}">
        <p14:creationId xmlns:p14="http://schemas.microsoft.com/office/powerpoint/2010/main" val="1356629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3"/>
          <a:stretch/>
        </p:blipFill>
        <p:spPr bwMode="auto">
          <a:xfrm>
            <a:off x="0" y="0"/>
            <a:ext cx="12192000" cy="6857999"/>
          </a:xfrm>
          <a:prstGeom prst="rect">
            <a:avLst/>
          </a:prstGeom>
        </p:spPr>
      </p:pic>
      <p:sp>
        <p:nvSpPr>
          <p:cNvPr id="5" name="Title 3"/>
          <p:cNvSpPr>
            <a:spLocks noGrp="1"/>
          </p:cNvSpPr>
          <p:nvPr>
            <p:ph type="title"/>
          </p:nvPr>
        </p:nvSpPr>
        <p:spPr bwMode="auto"/>
        <p:txBody>
          <a:bodyPr/>
          <a:lstStyle/>
          <a:p>
            <a:pPr>
              <a:defRPr/>
            </a:pPr>
            <a:r>
              <a:rPr lang="en-GB"/>
              <a:t>Site and Civil Engineering (SCE) Department </a:t>
            </a:r>
            <a:endParaRPr lang="en-US"/>
          </a:p>
        </p:txBody>
      </p:sp>
      <p:sp>
        <p:nvSpPr>
          <p:cNvPr id="7" name="TextBox 9"/>
          <p:cNvSpPr/>
          <p:nvPr/>
        </p:nvSpPr>
        <p:spPr bwMode="auto">
          <a:xfrm>
            <a:off x="983432" y="1547981"/>
            <a:ext cx="11089232" cy="1107996"/>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44546A"/>
                </a:solidFill>
                <a:effectLst/>
                <a:uLnTx/>
                <a:uFillTx/>
                <a:latin typeface="Calibri Light" panose="020F0302020204030204"/>
                <a:ea typeface="+mn-ea"/>
                <a:cs typeface="+mn-cs"/>
              </a:rPr>
              <a:t>The Site and Civil Engineering (SCE) Department manages and develops CERN’s real estate assets and infrastructures in agreement with CERN’s scientific strategy, as well as all the services related to the caretaking and operation of the CERN site.</a:t>
            </a:r>
            <a:endParaRPr kumimoji="0" lang="en-US" sz="2200" b="0" i="0" u="none" strike="noStrike" kern="1200" cap="none" spc="0" normalizeH="0" baseline="0" noProof="0" dirty="0">
              <a:ln>
                <a:noFill/>
              </a:ln>
              <a:solidFill>
                <a:srgbClr val="44546A"/>
              </a:solidFill>
              <a:effectLst/>
              <a:uLnTx/>
              <a:uFillTx/>
              <a:latin typeface="Calibri Light" panose="020F0302020204030204"/>
              <a:ea typeface="+mn-ea"/>
              <a:cs typeface="+mn-cs"/>
            </a:endParaRPr>
          </a:p>
        </p:txBody>
      </p:sp>
      <p:sp>
        <p:nvSpPr>
          <p:cNvPr id="8" name="Slide Number Placeholder 2"/>
          <p:cNvSpPr>
            <a:spLocks noGrp="1"/>
          </p:cNvSpPr>
          <p:nvPr>
            <p:ph type="sldNum" sz="quarter" idx="12"/>
          </p:nvPr>
        </p:nvSpPr>
        <p:spPr bwMode="auto"/>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9C689C-9C66-4714-9D69-AC61A4CE8780}"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9" name="Picture 8" descr="Diagram&#10;&#10;Description automatically generated">
            <a:extLst>
              <a:ext uri="{FF2B5EF4-FFF2-40B4-BE49-F238E27FC236}">
                <a16:creationId xmlns:a16="http://schemas.microsoft.com/office/drawing/2014/main" id="{3F7371F5-4C99-09FC-F7A4-B37701221A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342" y="2873544"/>
            <a:ext cx="5164118" cy="3706398"/>
          </a:xfrm>
          <a:prstGeom prst="rect">
            <a:avLst/>
          </a:prstGeom>
        </p:spPr>
      </p:pic>
      <p:sp>
        <p:nvSpPr>
          <p:cNvPr id="10" name="Rectangle 9">
            <a:extLst>
              <a:ext uri="{FF2B5EF4-FFF2-40B4-BE49-F238E27FC236}">
                <a16:creationId xmlns:a16="http://schemas.microsoft.com/office/drawing/2014/main" id="{A47952EB-06C8-8D64-DE8A-D0F28603F5A8}"/>
              </a:ext>
            </a:extLst>
          </p:cNvPr>
          <p:cNvSpPr/>
          <p:nvPr/>
        </p:nvSpPr>
        <p:spPr>
          <a:xfrm>
            <a:off x="2495600" y="6021288"/>
            <a:ext cx="1080120" cy="55865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Date Placeholder 1">
            <a:extLst>
              <a:ext uri="{FF2B5EF4-FFF2-40B4-BE49-F238E27FC236}">
                <a16:creationId xmlns:a16="http://schemas.microsoft.com/office/drawing/2014/main" id="{A0AEC3A5-5E28-BCD0-CCA1-91D46C30B363}"/>
              </a:ext>
            </a:extLst>
          </p:cNvPr>
          <p:cNvSpPr>
            <a:spLocks noGrp="1"/>
          </p:cNvSpPr>
          <p:nvPr>
            <p:ph type="dt" sz="half" idx="10"/>
          </p:nvPr>
        </p:nvSpPr>
        <p:spPr/>
        <p:txBody>
          <a:bodyPr/>
          <a:lstStyle/>
          <a:p>
            <a:r>
              <a:rPr lang="de-CH"/>
              <a:t>25/01/2024</a:t>
            </a:r>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4" name="Straight Connector 31"/>
          <p:cNvCxnSpPr>
            <a:cxnSpLocks/>
          </p:cNvCxnSpPr>
          <p:nvPr/>
        </p:nvCxnSpPr>
        <p:spPr bwMode="auto">
          <a:xfrm flipH="1">
            <a:off x="10124083" y="2276872"/>
            <a:ext cx="1587" cy="33813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25"/>
          <p:cNvCxnSpPr>
            <a:cxnSpLocks/>
          </p:cNvCxnSpPr>
          <p:nvPr/>
        </p:nvCxnSpPr>
        <p:spPr bwMode="auto">
          <a:xfrm>
            <a:off x="1706909" y="2251893"/>
            <a:ext cx="841638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1"/>
          <p:cNvSpPr/>
          <p:nvPr/>
        </p:nvSpPr>
        <p:spPr bwMode="auto">
          <a:xfrm>
            <a:off x="4511824" y="363220"/>
            <a:ext cx="2889250" cy="788988"/>
          </a:xfrm>
          <a:prstGeom prst="rect">
            <a:avLst/>
          </a:prstGeom>
          <a:no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600" b="1">
                <a:solidFill>
                  <a:srgbClr val="4472C4">
                    <a:lumMod val="75000"/>
                  </a:srgbClr>
                </a:solidFill>
              </a:rPr>
              <a:t>Site and Civil Engineering</a:t>
            </a:r>
            <a:endParaRPr/>
          </a:p>
          <a:p>
            <a:pPr algn="ctr">
              <a:spcBef>
                <a:spcPts val="0"/>
              </a:spcBef>
              <a:spcAft>
                <a:spcPts val="0"/>
              </a:spcAft>
              <a:defRPr/>
            </a:pPr>
            <a:r>
              <a:rPr lang="en-GB" sz="1600" b="1">
                <a:solidFill>
                  <a:srgbClr val="4472C4">
                    <a:lumMod val="75000"/>
                  </a:srgbClr>
                </a:solidFill>
              </a:rPr>
              <a:t>(SCE)</a:t>
            </a:r>
            <a:endParaRPr/>
          </a:p>
        </p:txBody>
      </p:sp>
      <p:sp>
        <p:nvSpPr>
          <p:cNvPr id="8" name="Rectangle 2"/>
          <p:cNvSpPr/>
          <p:nvPr/>
        </p:nvSpPr>
        <p:spPr bwMode="auto">
          <a:xfrm>
            <a:off x="4511824" y="352424"/>
            <a:ext cx="2889250" cy="61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9" name="Rectangle 61"/>
          <p:cNvSpPr/>
          <p:nvPr/>
        </p:nvSpPr>
        <p:spPr bwMode="auto">
          <a:xfrm>
            <a:off x="3331963" y="2708920"/>
            <a:ext cx="2295525"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Site Asset </a:t>
            </a:r>
            <a:br>
              <a:rPr lang="en-GB" sz="1350">
                <a:solidFill>
                  <a:schemeClr val="bg1"/>
                </a:solidFill>
              </a:rPr>
            </a:br>
            <a:r>
              <a:rPr lang="en-GB" sz="1350">
                <a:solidFill>
                  <a:schemeClr val="bg1"/>
                </a:solidFill>
              </a:rPr>
              <a:t>Management</a:t>
            </a:r>
            <a:endParaRPr/>
          </a:p>
          <a:p>
            <a:pPr algn="ctr">
              <a:spcBef>
                <a:spcPts val="0"/>
              </a:spcBef>
              <a:spcAft>
                <a:spcPts val="0"/>
              </a:spcAft>
              <a:defRPr/>
            </a:pPr>
            <a:r>
              <a:rPr lang="en-GB" sz="1350">
                <a:solidFill>
                  <a:schemeClr val="bg1"/>
                </a:solidFill>
              </a:rPr>
              <a:t>(SAM)</a:t>
            </a:r>
            <a:endParaRPr/>
          </a:p>
        </p:txBody>
      </p:sp>
      <p:sp>
        <p:nvSpPr>
          <p:cNvPr id="10" name="Rectangle 62"/>
          <p:cNvSpPr/>
          <p:nvPr/>
        </p:nvSpPr>
        <p:spPr bwMode="auto">
          <a:xfrm>
            <a:off x="590897" y="2708920"/>
            <a:ext cx="2325687"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Project Portfolio </a:t>
            </a:r>
            <a:br>
              <a:rPr lang="en-GB" sz="1350">
                <a:solidFill>
                  <a:schemeClr val="bg1"/>
                </a:solidFill>
              </a:rPr>
            </a:br>
            <a:r>
              <a:rPr lang="en-GB" sz="1350">
                <a:solidFill>
                  <a:schemeClr val="bg1"/>
                </a:solidFill>
              </a:rPr>
              <a:t>Management</a:t>
            </a:r>
            <a:endParaRPr/>
          </a:p>
          <a:p>
            <a:pPr algn="ctr">
              <a:spcBef>
                <a:spcPts val="0"/>
              </a:spcBef>
              <a:spcAft>
                <a:spcPts val="0"/>
              </a:spcAft>
              <a:defRPr/>
            </a:pPr>
            <a:r>
              <a:rPr lang="en-GB" sz="1350">
                <a:solidFill>
                  <a:schemeClr val="bg1"/>
                </a:solidFill>
              </a:rPr>
              <a:t>(PPM)</a:t>
            </a:r>
            <a:endParaRPr/>
          </a:p>
        </p:txBody>
      </p:sp>
      <p:sp>
        <p:nvSpPr>
          <p:cNvPr id="11" name="Rectangle 63"/>
          <p:cNvSpPr/>
          <p:nvPr/>
        </p:nvSpPr>
        <p:spPr bwMode="auto">
          <a:xfrm>
            <a:off x="6168008" y="2708920"/>
            <a:ext cx="2295525"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Services </a:t>
            </a:r>
            <a:br>
              <a:rPr lang="en-GB" sz="1350">
                <a:solidFill>
                  <a:schemeClr val="bg1"/>
                </a:solidFill>
              </a:rPr>
            </a:br>
            <a:r>
              <a:rPr lang="en-GB" sz="1350">
                <a:solidFill>
                  <a:schemeClr val="bg1"/>
                </a:solidFill>
              </a:rPr>
              <a:t>and Supply Chain</a:t>
            </a:r>
            <a:endParaRPr/>
          </a:p>
          <a:p>
            <a:pPr algn="ctr">
              <a:spcBef>
                <a:spcPts val="0"/>
              </a:spcBef>
              <a:spcAft>
                <a:spcPts val="0"/>
              </a:spcAft>
              <a:defRPr/>
            </a:pPr>
            <a:r>
              <a:rPr lang="en-GB" sz="1350">
                <a:solidFill>
                  <a:schemeClr val="bg1"/>
                </a:solidFill>
              </a:rPr>
              <a:t>(SSC)</a:t>
            </a:r>
            <a:endParaRPr/>
          </a:p>
        </p:txBody>
      </p:sp>
      <p:sp>
        <p:nvSpPr>
          <p:cNvPr id="12" name="Rectangle 64"/>
          <p:cNvSpPr/>
          <p:nvPr/>
        </p:nvSpPr>
        <p:spPr bwMode="auto">
          <a:xfrm>
            <a:off x="8976320" y="2708920"/>
            <a:ext cx="2293938"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Service Management </a:t>
            </a:r>
            <a:br>
              <a:rPr lang="en-GB" sz="1350">
                <a:solidFill>
                  <a:schemeClr val="bg1"/>
                </a:solidFill>
              </a:rPr>
            </a:br>
            <a:r>
              <a:rPr lang="en-GB" sz="1350">
                <a:solidFill>
                  <a:schemeClr val="bg1"/>
                </a:solidFill>
              </a:rPr>
              <a:t>and Support</a:t>
            </a:r>
            <a:endParaRPr/>
          </a:p>
          <a:p>
            <a:pPr algn="ctr">
              <a:spcBef>
                <a:spcPts val="0"/>
              </a:spcBef>
              <a:spcAft>
                <a:spcPts val="0"/>
              </a:spcAft>
              <a:defRPr/>
            </a:pPr>
            <a:r>
              <a:rPr lang="en-GB" sz="1350">
                <a:solidFill>
                  <a:schemeClr val="bg1"/>
                </a:solidFill>
              </a:rPr>
              <a:t>(SMS)</a:t>
            </a:r>
            <a:endParaRPr/>
          </a:p>
        </p:txBody>
      </p:sp>
      <p:sp>
        <p:nvSpPr>
          <p:cNvPr id="13" name="Rectangle 65"/>
          <p:cNvSpPr/>
          <p:nvPr/>
        </p:nvSpPr>
        <p:spPr bwMode="auto">
          <a:xfrm>
            <a:off x="7968209" y="836712"/>
            <a:ext cx="3298878"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dirty="0">
                <a:solidFill>
                  <a:schemeClr val="bg1"/>
                </a:solidFill>
              </a:rPr>
              <a:t>Departmental Operation and Development</a:t>
            </a:r>
            <a:endParaRPr dirty="0"/>
          </a:p>
          <a:p>
            <a:pPr algn="ctr">
              <a:spcBef>
                <a:spcPts val="0"/>
              </a:spcBef>
              <a:spcAft>
                <a:spcPts val="0"/>
              </a:spcAft>
              <a:defRPr/>
            </a:pPr>
            <a:r>
              <a:rPr lang="en-GB" sz="1350" dirty="0">
                <a:solidFill>
                  <a:schemeClr val="bg1"/>
                </a:solidFill>
              </a:rPr>
              <a:t>(DOD)</a:t>
            </a:r>
            <a:endParaRPr dirty="0"/>
          </a:p>
        </p:txBody>
      </p:sp>
      <p:sp>
        <p:nvSpPr>
          <p:cNvPr id="14" name="Rectangle 67"/>
          <p:cNvSpPr/>
          <p:nvPr/>
        </p:nvSpPr>
        <p:spPr bwMode="auto">
          <a:xfrm>
            <a:off x="594072" y="2708920"/>
            <a:ext cx="2325687" cy="61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15" name="Rectangle 69"/>
          <p:cNvSpPr/>
          <p:nvPr/>
        </p:nvSpPr>
        <p:spPr bwMode="auto">
          <a:xfrm>
            <a:off x="6169204" y="2708920"/>
            <a:ext cx="2298700" cy="6032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16" name="Rectangle 71"/>
          <p:cNvSpPr/>
          <p:nvPr/>
        </p:nvSpPr>
        <p:spPr bwMode="auto">
          <a:xfrm>
            <a:off x="3330375" y="2708920"/>
            <a:ext cx="2301082" cy="61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5" name="Rectangle 72"/>
          <p:cNvSpPr/>
          <p:nvPr/>
        </p:nvSpPr>
        <p:spPr bwMode="auto">
          <a:xfrm>
            <a:off x="8976320" y="2708920"/>
            <a:ext cx="2297113" cy="6032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17" name="Rectangle 73"/>
          <p:cNvSpPr/>
          <p:nvPr/>
        </p:nvSpPr>
        <p:spPr bwMode="auto">
          <a:xfrm>
            <a:off x="7969796" y="836712"/>
            <a:ext cx="3294328" cy="60325"/>
          </a:xfrm>
          <a:prstGeom prst="rect">
            <a:avLst/>
          </a:prstGeom>
          <a:solidFill>
            <a:srgbClr val="3C90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cxnSp>
        <p:nvCxnSpPr>
          <p:cNvPr id="19" name="Straight Connector 75"/>
          <p:cNvCxnSpPr>
            <a:cxnSpLocks/>
          </p:cNvCxnSpPr>
          <p:nvPr/>
        </p:nvCxnSpPr>
        <p:spPr bwMode="auto">
          <a:xfrm>
            <a:off x="5943750" y="1168400"/>
            <a:ext cx="0" cy="10826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76"/>
          <p:cNvCxnSpPr>
            <a:cxnSpLocks/>
          </p:cNvCxnSpPr>
          <p:nvPr/>
        </p:nvCxnSpPr>
        <p:spPr bwMode="auto">
          <a:xfrm flipH="1">
            <a:off x="4467026" y="2258243"/>
            <a:ext cx="1587" cy="33813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77"/>
          <p:cNvCxnSpPr>
            <a:cxnSpLocks/>
          </p:cNvCxnSpPr>
          <p:nvPr/>
        </p:nvCxnSpPr>
        <p:spPr bwMode="auto">
          <a:xfrm flipH="1">
            <a:off x="1706909" y="2261418"/>
            <a:ext cx="1587" cy="33813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82"/>
          <p:cNvCxnSpPr>
            <a:cxnSpLocks/>
            <a:stCxn id="10" idx="2"/>
            <a:endCxn id="23" idx="0"/>
          </p:cNvCxnSpPr>
          <p:nvPr/>
        </p:nvCxnSpPr>
        <p:spPr bwMode="auto">
          <a:xfrm flipH="1">
            <a:off x="1732311" y="3469333"/>
            <a:ext cx="21430" cy="67404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93"/>
          <p:cNvCxnSpPr>
            <a:cxnSpLocks/>
            <a:stCxn id="9" idx="2"/>
            <a:endCxn id="25" idx="0"/>
          </p:cNvCxnSpPr>
          <p:nvPr/>
        </p:nvCxnSpPr>
        <p:spPr bwMode="auto">
          <a:xfrm>
            <a:off x="4479726" y="3469333"/>
            <a:ext cx="57014" cy="6740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94"/>
          <p:cNvCxnSpPr>
            <a:cxnSpLocks/>
            <a:stCxn id="11" idx="2"/>
            <a:endCxn id="27" idx="0"/>
          </p:cNvCxnSpPr>
          <p:nvPr/>
        </p:nvCxnSpPr>
        <p:spPr bwMode="auto">
          <a:xfrm>
            <a:off x="7315771" y="3469333"/>
            <a:ext cx="63797" cy="6740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Rectangle 49"/>
          <p:cNvSpPr>
            <a:spLocks noChangeAspect="1"/>
          </p:cNvSpPr>
          <p:nvPr/>
        </p:nvSpPr>
        <p:spPr bwMode="auto">
          <a:xfrm>
            <a:off x="9008690" y="4149080"/>
            <a:ext cx="2293938" cy="2092881"/>
          </a:xfrm>
          <a:prstGeom prst="rect">
            <a:avLst/>
          </a:prstGeom>
          <a:solidFill>
            <a:srgbClr val="C8E0EE"/>
          </a:solidFill>
          <a:ln>
            <a:noFill/>
          </a:ln>
        </p:spPr>
        <p:txBody>
          <a:bodyPr wrap="square">
            <a:spAutoFit/>
          </a:bodyPr>
          <a:lstStyle/>
          <a:p>
            <a:pPr>
              <a:spcBef>
                <a:spcPts val="0"/>
              </a:spcBef>
              <a:spcAft>
                <a:spcPts val="0"/>
              </a:spcAft>
              <a:defRPr/>
            </a:pPr>
            <a:r>
              <a:rPr lang="en-US" sz="1300" dirty="0">
                <a:solidFill>
                  <a:srgbClr val="585858"/>
                </a:solidFill>
                <a:latin typeface="+mj-lt"/>
              </a:rPr>
              <a:t>Responsible for the clear and coherent implementation and monitoring of service management. Business analytics.</a:t>
            </a: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p:txBody>
      </p:sp>
      <p:sp>
        <p:nvSpPr>
          <p:cNvPr id="27" name="Rectangle 50"/>
          <p:cNvSpPr>
            <a:spLocks noChangeAspect="1"/>
          </p:cNvSpPr>
          <p:nvPr/>
        </p:nvSpPr>
        <p:spPr bwMode="auto">
          <a:xfrm>
            <a:off x="6168008" y="4143375"/>
            <a:ext cx="2423120" cy="2092881"/>
          </a:xfrm>
          <a:prstGeom prst="rect">
            <a:avLst/>
          </a:prstGeom>
          <a:solidFill>
            <a:srgbClr val="C8E0EE"/>
          </a:solidFill>
        </p:spPr>
        <p:txBody>
          <a:bodyPr wrap="square">
            <a:spAutoFit/>
          </a:bodyPr>
          <a:lstStyle/>
          <a:p>
            <a:pPr>
              <a:spcBef>
                <a:spcPts val="0"/>
              </a:spcBef>
              <a:spcAft>
                <a:spcPts val="0"/>
              </a:spcAft>
              <a:defRPr/>
            </a:pPr>
            <a:r>
              <a:rPr lang="en-GB" sz="1300" dirty="0">
                <a:solidFill>
                  <a:srgbClr val="585858"/>
                </a:solidFill>
                <a:latin typeface="+mj-lt"/>
              </a:rPr>
              <a:t>Responsible for providing the CERN community with high standard campus experience and optimal industrial logistics by offering rationalized, efficient, and controlled services.</a:t>
            </a: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p:txBody>
      </p:sp>
      <p:sp>
        <p:nvSpPr>
          <p:cNvPr id="25" name="Rectangle 53"/>
          <p:cNvSpPr>
            <a:spLocks noChangeAspect="1"/>
          </p:cNvSpPr>
          <p:nvPr/>
        </p:nvSpPr>
        <p:spPr bwMode="auto">
          <a:xfrm>
            <a:off x="3343870" y="4143375"/>
            <a:ext cx="2385740" cy="2092881"/>
          </a:xfrm>
          <a:prstGeom prst="rect">
            <a:avLst/>
          </a:prstGeom>
          <a:solidFill>
            <a:srgbClr val="C8E0EE"/>
          </a:solidFill>
        </p:spPr>
        <p:txBody>
          <a:bodyPr wrap="square">
            <a:spAutoFit/>
          </a:bodyPr>
          <a:lstStyle/>
          <a:p>
            <a:pPr>
              <a:spcBef>
                <a:spcPts val="0"/>
              </a:spcBef>
              <a:spcAft>
                <a:spcPts val="0"/>
              </a:spcAft>
              <a:defRPr/>
            </a:pPr>
            <a:r>
              <a:rPr lang="en-GB" sz="1300" dirty="0">
                <a:solidFill>
                  <a:srgbClr val="585858"/>
                </a:solidFill>
                <a:latin typeface="+mj-lt"/>
              </a:rPr>
              <a:t>Responsible for monitoring the condition of current buildings and infrastructure on campus, and conducting relevant renovation projects. Study and early support of user-​initiated construction projects (IPP lead).</a:t>
            </a: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a:p>
            <a:pPr>
              <a:spcBef>
                <a:spcPts val="0"/>
              </a:spcBef>
              <a:spcAft>
                <a:spcPts val="0"/>
              </a:spcAft>
              <a:defRPr/>
            </a:pPr>
            <a:r>
              <a:rPr lang="en-GB" sz="1300" dirty="0">
                <a:solidFill>
                  <a:srgbClr val="585858"/>
                </a:solidFill>
                <a:latin typeface="+mj-lt"/>
              </a:rPr>
              <a:t> </a:t>
            </a:r>
            <a:endParaRPr dirty="0"/>
          </a:p>
        </p:txBody>
      </p:sp>
      <p:sp>
        <p:nvSpPr>
          <p:cNvPr id="23" name="Rectangle 56"/>
          <p:cNvSpPr>
            <a:spLocks noChangeAspect="1"/>
          </p:cNvSpPr>
          <p:nvPr/>
        </p:nvSpPr>
        <p:spPr bwMode="auto">
          <a:xfrm>
            <a:off x="569468" y="4143374"/>
            <a:ext cx="2325686" cy="2092881"/>
          </a:xfrm>
          <a:prstGeom prst="rect">
            <a:avLst/>
          </a:prstGeom>
          <a:solidFill>
            <a:srgbClr val="C8E0EE"/>
          </a:solidFill>
        </p:spPr>
        <p:txBody>
          <a:bodyPr wrap="square">
            <a:spAutoFit/>
          </a:bodyPr>
          <a:lstStyle/>
          <a:p>
            <a:pPr>
              <a:spcBef>
                <a:spcPts val="0"/>
              </a:spcBef>
              <a:spcAft>
                <a:spcPts val="0"/>
              </a:spcAft>
              <a:defRPr/>
            </a:pPr>
            <a:r>
              <a:rPr lang="en-US" sz="1300" dirty="0">
                <a:solidFill>
                  <a:srgbClr val="585858"/>
                </a:solidFill>
                <a:latin typeface="+mj-lt"/>
              </a:rPr>
              <a:t>Responsible for the major developments of CERN in the field of civil engineering. It consists of project managers and specialists developing, monitoring and managing the major civil engineering projects during the execution phase.</a:t>
            </a: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p:txBody>
      </p:sp>
      <p:sp>
        <p:nvSpPr>
          <p:cNvPr id="30" name="TextBox 57"/>
          <p:cNvSpPr/>
          <p:nvPr/>
        </p:nvSpPr>
        <p:spPr bwMode="auto">
          <a:xfrm>
            <a:off x="7984878" y="1691208"/>
            <a:ext cx="3298880" cy="461665"/>
          </a:xfrm>
          <a:prstGeom prst="rect">
            <a:avLst/>
          </a:prstGeom>
          <a:solidFill>
            <a:srgbClr val="C8E0EE"/>
          </a:solidFill>
        </p:spPr>
        <p:txBody>
          <a:bodyPr wrap="square">
            <a:spAutoFit/>
          </a:bodyPr>
          <a:lstStyle/>
          <a:p>
            <a:pPr>
              <a:spcBef>
                <a:spcPts val="0"/>
              </a:spcBef>
              <a:spcAft>
                <a:spcPts val="0"/>
              </a:spcAft>
              <a:defRPr/>
            </a:pPr>
            <a:r>
              <a:rPr lang="en-US" sz="1200" dirty="0">
                <a:solidFill>
                  <a:srgbClr val="585858"/>
                </a:solidFill>
                <a:latin typeface="+mj-lt"/>
              </a:rPr>
              <a:t>Strategic cross-​sectional projects, management of resources, admin hub, Safety, </a:t>
            </a:r>
            <a:r>
              <a:rPr lang="en-US" sz="1200" dirty="0">
                <a:solidFill>
                  <a:srgbClr val="C00000"/>
                </a:solidFill>
                <a:latin typeface="+mj-lt"/>
              </a:rPr>
              <a:t>Site Security</a:t>
            </a:r>
            <a:r>
              <a:rPr lang="en-US" sz="1200" dirty="0">
                <a:solidFill>
                  <a:srgbClr val="585858"/>
                </a:solidFill>
                <a:latin typeface="+mj-lt"/>
              </a:rPr>
              <a:t>.</a:t>
            </a:r>
            <a:endParaRPr sz="1600" dirty="0"/>
          </a:p>
        </p:txBody>
      </p:sp>
      <p:cxnSp>
        <p:nvCxnSpPr>
          <p:cNvPr id="31" name="Straight Connector 60"/>
          <p:cNvCxnSpPr>
            <a:cxnSpLocks/>
            <a:stCxn id="12" idx="2"/>
            <a:endCxn id="29" idx="0"/>
          </p:cNvCxnSpPr>
          <p:nvPr/>
        </p:nvCxnSpPr>
        <p:spPr bwMode="auto">
          <a:xfrm>
            <a:off x="10123289" y="3469333"/>
            <a:ext cx="32370" cy="67974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p:nvPr/>
        </p:nvSpPr>
        <p:spPr bwMode="auto">
          <a:xfrm>
            <a:off x="9385895" y="3589983"/>
            <a:ext cx="1549400" cy="460375"/>
          </a:xfrm>
          <a:prstGeom prst="rect">
            <a:avLst/>
          </a:prstGeom>
          <a:solidFill>
            <a:schemeClr val="bg1"/>
          </a:solidFill>
          <a:ln>
            <a:noFill/>
          </a:ln>
        </p:spPr>
        <p:txBody>
          <a:bodyPr wrap="none">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a:solidFill>
                  <a:srgbClr val="7F7F7F"/>
                </a:solidFill>
                <a:latin typeface="Calibri Light"/>
              </a:rPr>
              <a:t>GL: Gyorgy Balazs</a:t>
            </a:r>
            <a:endParaRPr/>
          </a:p>
          <a:p>
            <a:pPr algn="ctr">
              <a:lnSpc>
                <a:spcPct val="100000"/>
              </a:lnSpc>
              <a:spcBef>
                <a:spcPts val="0"/>
              </a:spcBef>
              <a:buFontTx/>
              <a:buNone/>
              <a:defRPr/>
            </a:pPr>
            <a:r>
              <a:rPr lang="en-GB" sz="1200">
                <a:solidFill>
                  <a:srgbClr val="7F7F7F"/>
                </a:solidFill>
                <a:latin typeface="Calibri Light"/>
              </a:rPr>
              <a:t>DGL: Isabel Fernandez</a:t>
            </a:r>
            <a:endParaRPr/>
          </a:p>
        </p:txBody>
      </p:sp>
      <p:sp>
        <p:nvSpPr>
          <p:cNvPr id="34" name="Rectangle 33"/>
          <p:cNvSpPr>
            <a:spLocks noChangeArrowheads="1"/>
          </p:cNvSpPr>
          <p:nvPr/>
        </p:nvSpPr>
        <p:spPr bwMode="auto">
          <a:xfrm>
            <a:off x="932209" y="3589983"/>
            <a:ext cx="1541463" cy="460375"/>
          </a:xfrm>
          <a:prstGeom prst="rect">
            <a:avLst/>
          </a:prstGeom>
          <a:solidFill>
            <a:schemeClr val="bg1"/>
          </a:solidFill>
          <a:ln>
            <a:noFill/>
          </a:ln>
        </p:spPr>
        <p:txBody>
          <a:bodyPr>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a:solidFill>
                  <a:srgbClr val="7F7F7F"/>
                </a:solidFill>
                <a:latin typeface="Calibri Light"/>
              </a:rPr>
              <a:t>GL: Natacha Lopez</a:t>
            </a:r>
            <a:endParaRPr/>
          </a:p>
          <a:p>
            <a:pPr algn="ctr">
              <a:lnSpc>
                <a:spcPct val="100000"/>
              </a:lnSpc>
              <a:spcBef>
                <a:spcPts val="0"/>
              </a:spcBef>
              <a:buFontTx/>
              <a:buNone/>
              <a:defRPr/>
            </a:pPr>
            <a:r>
              <a:rPr lang="en-GB" sz="1200">
                <a:solidFill>
                  <a:srgbClr val="7F7F7F"/>
                </a:solidFill>
                <a:latin typeface="Calibri Light"/>
              </a:rPr>
              <a:t>DGL: Pieter Mattelaer</a:t>
            </a:r>
            <a:endParaRPr/>
          </a:p>
        </p:txBody>
      </p:sp>
      <p:sp>
        <p:nvSpPr>
          <p:cNvPr id="35" name="TextBox 34"/>
          <p:cNvSpPr/>
          <p:nvPr/>
        </p:nvSpPr>
        <p:spPr bwMode="auto">
          <a:xfrm>
            <a:off x="5151588" y="1277938"/>
            <a:ext cx="1587500" cy="492125"/>
          </a:xfrm>
          <a:prstGeom prst="rect">
            <a:avLst/>
          </a:prstGeom>
          <a:solidFill>
            <a:schemeClr val="bg1"/>
          </a:solidFill>
          <a:ln>
            <a:noFill/>
          </a:ln>
        </p:spPr>
        <p:txBody>
          <a:bodyPr>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300" b="1" dirty="0">
                <a:solidFill>
                  <a:srgbClr val="7F7F7F"/>
                </a:solidFill>
                <a:latin typeface="Calibri Light"/>
              </a:rPr>
              <a:t>DH: Mar Capeans</a:t>
            </a:r>
            <a:endParaRPr dirty="0"/>
          </a:p>
          <a:p>
            <a:pPr algn="ctr">
              <a:lnSpc>
                <a:spcPct val="100000"/>
              </a:lnSpc>
              <a:spcBef>
                <a:spcPts val="0"/>
              </a:spcBef>
              <a:buFontTx/>
              <a:buNone/>
              <a:defRPr/>
            </a:pPr>
            <a:r>
              <a:rPr lang="en-GB" sz="1300" dirty="0">
                <a:solidFill>
                  <a:srgbClr val="7F7F7F"/>
                </a:solidFill>
                <a:latin typeface="Calibri Light"/>
              </a:rPr>
              <a:t>DDH: </a:t>
            </a:r>
            <a:r>
              <a:rPr lang="en-GB" sz="1300" b="1" dirty="0">
                <a:solidFill>
                  <a:srgbClr val="7F7F7F"/>
                </a:solidFill>
                <a:latin typeface="Calibri Light"/>
              </a:rPr>
              <a:t>Cedric Garino</a:t>
            </a:r>
            <a:endParaRPr b="1" dirty="0"/>
          </a:p>
        </p:txBody>
      </p:sp>
      <p:sp>
        <p:nvSpPr>
          <p:cNvPr id="36" name="TextBox 35"/>
          <p:cNvSpPr/>
          <p:nvPr/>
        </p:nvSpPr>
        <p:spPr bwMode="auto">
          <a:xfrm>
            <a:off x="3505001" y="3589983"/>
            <a:ext cx="1965325" cy="460375"/>
          </a:xfrm>
          <a:prstGeom prst="rect">
            <a:avLst/>
          </a:prstGeom>
          <a:solidFill>
            <a:schemeClr val="bg1"/>
          </a:solidFill>
          <a:ln>
            <a:noFill/>
          </a:ln>
        </p:spPr>
        <p:txBody>
          <a:bodyPr>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a:solidFill>
                  <a:srgbClr val="7F7F7F"/>
                </a:solidFill>
                <a:latin typeface="Calibri Light"/>
              </a:rPr>
              <a:t>GL: Pierre Cardon</a:t>
            </a:r>
            <a:endParaRPr/>
          </a:p>
          <a:p>
            <a:pPr algn="ctr">
              <a:lnSpc>
                <a:spcPct val="100000"/>
              </a:lnSpc>
              <a:spcBef>
                <a:spcPts val="0"/>
              </a:spcBef>
              <a:buFontTx/>
              <a:buNone/>
              <a:defRPr/>
            </a:pPr>
            <a:r>
              <a:rPr lang="en-GB" sz="1200">
                <a:solidFill>
                  <a:srgbClr val="7F7F7F"/>
                </a:solidFill>
                <a:latin typeface="Calibri Light"/>
              </a:rPr>
              <a:t>DGL: Michael Poehler</a:t>
            </a:r>
            <a:endParaRPr/>
          </a:p>
        </p:txBody>
      </p:sp>
      <p:sp>
        <p:nvSpPr>
          <p:cNvPr id="37" name="TextBox 36"/>
          <p:cNvSpPr/>
          <p:nvPr/>
        </p:nvSpPr>
        <p:spPr bwMode="auto">
          <a:xfrm>
            <a:off x="6590283" y="3589983"/>
            <a:ext cx="1487487" cy="460375"/>
          </a:xfrm>
          <a:prstGeom prst="rect">
            <a:avLst/>
          </a:prstGeom>
          <a:solidFill>
            <a:schemeClr val="bg1"/>
          </a:solidFill>
          <a:ln>
            <a:noFill/>
          </a:ln>
        </p:spPr>
        <p:txBody>
          <a:bodyPr wrap="none">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dirty="0">
                <a:solidFill>
                  <a:srgbClr val="7F7F7F"/>
                </a:solidFill>
                <a:latin typeface="Calibri Light"/>
              </a:rPr>
              <a:t>GL: Cedric Garino</a:t>
            </a:r>
            <a:endParaRPr dirty="0"/>
          </a:p>
          <a:p>
            <a:pPr algn="ctr">
              <a:lnSpc>
                <a:spcPct val="100000"/>
              </a:lnSpc>
              <a:spcBef>
                <a:spcPts val="0"/>
              </a:spcBef>
              <a:buFontTx/>
              <a:buNone/>
              <a:defRPr/>
            </a:pPr>
            <a:r>
              <a:rPr lang="en-GB" sz="1200" dirty="0">
                <a:solidFill>
                  <a:srgbClr val="7F7F7F"/>
                </a:solidFill>
                <a:latin typeface="Calibri Light"/>
              </a:rPr>
              <a:t>DGL: Laetitia </a:t>
            </a:r>
            <a:r>
              <a:rPr lang="en-GB" sz="1200" dirty="0" err="1">
                <a:solidFill>
                  <a:srgbClr val="7F7F7F"/>
                </a:solidFill>
                <a:latin typeface="Calibri Light"/>
              </a:rPr>
              <a:t>Lejeune</a:t>
            </a:r>
            <a:endParaRPr dirty="0"/>
          </a:p>
        </p:txBody>
      </p:sp>
      <p:sp>
        <p:nvSpPr>
          <p:cNvPr id="39" name="Slide Number Placeholder 2"/>
          <p:cNvSpPr>
            <a:spLocks noGrp="1"/>
          </p:cNvSpPr>
          <p:nvPr>
            <p:ph type="sldNum" sz="quarter" idx="12"/>
          </p:nvPr>
        </p:nvSpPr>
        <p:spPr bwMode="auto"/>
        <p:txBody>
          <a:bodyPr/>
          <a:lstStyle/>
          <a:p>
            <a:pPr>
              <a:defRPr/>
            </a:pPr>
            <a:fld id="{499C689C-9C66-4714-9D69-AC61A4CE8780}" type="slidenum">
              <a:rPr lang="en-US"/>
              <a:t>22</a:t>
            </a:fld>
            <a:endParaRPr lang="en-US"/>
          </a:p>
        </p:txBody>
      </p:sp>
      <p:cxnSp>
        <p:nvCxnSpPr>
          <p:cNvPr id="54" name="Straight Connector 31">
            <a:extLst>
              <a:ext uri="{FF2B5EF4-FFF2-40B4-BE49-F238E27FC236}">
                <a16:creationId xmlns:a16="http://schemas.microsoft.com/office/drawing/2014/main" id="{5D1E2BAF-E806-AC8E-0B0C-692C481F7D49}"/>
              </a:ext>
            </a:extLst>
          </p:cNvPr>
          <p:cNvCxnSpPr>
            <a:cxnSpLocks/>
          </p:cNvCxnSpPr>
          <p:nvPr/>
        </p:nvCxnSpPr>
        <p:spPr bwMode="auto">
          <a:xfrm flipH="1">
            <a:off x="7279036" y="2276872"/>
            <a:ext cx="1587" cy="33813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25">
            <a:extLst>
              <a:ext uri="{FF2B5EF4-FFF2-40B4-BE49-F238E27FC236}">
                <a16:creationId xmlns:a16="http://schemas.microsoft.com/office/drawing/2014/main" id="{D4E9209D-5EB1-FE5B-75B8-0457D105EA89}"/>
              </a:ext>
            </a:extLst>
          </p:cNvPr>
          <p:cNvCxnSpPr>
            <a:cxnSpLocks/>
          </p:cNvCxnSpPr>
          <p:nvPr/>
        </p:nvCxnSpPr>
        <p:spPr bwMode="auto">
          <a:xfrm>
            <a:off x="6672064" y="1484784"/>
            <a:ext cx="129614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Date Placeholder 17">
            <a:extLst>
              <a:ext uri="{FF2B5EF4-FFF2-40B4-BE49-F238E27FC236}">
                <a16:creationId xmlns:a16="http://schemas.microsoft.com/office/drawing/2014/main" id="{111D10CC-BACF-EC90-7EC5-DAD6E989E3AC}"/>
              </a:ext>
            </a:extLst>
          </p:cNvPr>
          <p:cNvSpPr>
            <a:spLocks noGrp="1"/>
          </p:cNvSpPr>
          <p:nvPr>
            <p:ph type="dt" sz="half" idx="10"/>
          </p:nvPr>
        </p:nvSpPr>
        <p:spPr/>
        <p:txBody>
          <a:bodyPr/>
          <a:lstStyle/>
          <a:p>
            <a:r>
              <a:rPr lang="de-CH"/>
              <a:t>25/01/2024</a:t>
            </a:r>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 name="TextBox 19">
            <a:extLst>
              <a:ext uri="{FF2B5EF4-FFF2-40B4-BE49-F238E27FC236}">
                <a16:creationId xmlns:a16="http://schemas.microsoft.com/office/drawing/2014/main" id="{93337F4B-3E00-6598-5A50-344AAB4708A6}"/>
              </a:ext>
            </a:extLst>
          </p:cNvPr>
          <p:cNvSpPr txBox="1"/>
          <p:nvPr/>
        </p:nvSpPr>
        <p:spPr>
          <a:xfrm>
            <a:off x="141278" y="6253034"/>
            <a:ext cx="1945939" cy="369332"/>
          </a:xfrm>
          <a:prstGeom prst="rect">
            <a:avLst/>
          </a:prstGeom>
          <a:noFill/>
        </p:spPr>
        <p:txBody>
          <a:bodyPr wrap="square">
            <a:spAutoFit/>
          </a:bodyPr>
          <a:lstStyle/>
          <a:p>
            <a:r>
              <a:rPr lang="fr-FR" sz="1800" b="1" dirty="0">
                <a:solidFill>
                  <a:schemeClr val="bg1"/>
                </a:solidFill>
                <a:latin typeface="+mj-lt"/>
              </a:rPr>
              <a:t>Reference Design</a:t>
            </a:r>
            <a:endParaRPr lang="en-GB" dirty="0">
              <a:solidFill>
                <a:schemeClr val="bg1"/>
              </a:solidFill>
              <a:latin typeface="+mj-lt"/>
            </a:endParaRPr>
          </a:p>
        </p:txBody>
      </p:sp>
      <p:pic>
        <p:nvPicPr>
          <p:cNvPr id="4" name="Picture 3">
            <a:extLst>
              <a:ext uri="{FF2B5EF4-FFF2-40B4-BE49-F238E27FC236}">
                <a16:creationId xmlns:a16="http://schemas.microsoft.com/office/drawing/2014/main" id="{15179874-B807-0EC7-CAA3-347B8F00242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54108" y="1075273"/>
            <a:ext cx="3650279" cy="242568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3" name="TextBox 19">
            <a:extLst>
              <a:ext uri="{FF2B5EF4-FFF2-40B4-BE49-F238E27FC236}">
                <a16:creationId xmlns:a16="http://schemas.microsoft.com/office/drawing/2014/main" id="{08124F85-4414-6B0B-9BD7-FAD66A476FA6}"/>
              </a:ext>
            </a:extLst>
          </p:cNvPr>
          <p:cNvSpPr txBox="1"/>
          <p:nvPr/>
        </p:nvSpPr>
        <p:spPr bwMode="auto">
          <a:xfrm>
            <a:off x="8360994" y="751156"/>
            <a:ext cx="3573080"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FR" sz="1400" dirty="0">
                <a:solidFill>
                  <a:srgbClr val="007AAA"/>
                </a:solidFill>
              </a:rPr>
              <a:t>HL-LHC underground structures</a:t>
            </a:r>
            <a:endParaRPr lang="en-US" sz="1400" dirty="0">
              <a:solidFill>
                <a:srgbClr val="007AAA"/>
              </a:solidFill>
            </a:endParaRPr>
          </a:p>
        </p:txBody>
      </p:sp>
      <p:pic>
        <p:nvPicPr>
          <p:cNvPr id="16" name="Picture 15" descr="A high angle view of a factory&#10;&#10;Description automatically generated with low confidence">
            <a:extLst>
              <a:ext uri="{FF2B5EF4-FFF2-40B4-BE49-F238E27FC236}">
                <a16:creationId xmlns:a16="http://schemas.microsoft.com/office/drawing/2014/main" id="{D60978D1-4854-F799-199F-C6D223A55F0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148341" y="1075273"/>
            <a:ext cx="3950431" cy="2406166"/>
          </a:xfrm>
          <a:prstGeom prst="rect">
            <a:avLst/>
          </a:prstGeom>
        </p:spPr>
      </p:pic>
      <p:sp>
        <p:nvSpPr>
          <p:cNvPr id="10" name="TextBox 19">
            <a:extLst>
              <a:ext uri="{FF2B5EF4-FFF2-40B4-BE49-F238E27FC236}">
                <a16:creationId xmlns:a16="http://schemas.microsoft.com/office/drawing/2014/main" id="{55C29CF8-78B2-7DF8-E10F-7F2B2C161FF6}"/>
              </a:ext>
            </a:extLst>
          </p:cNvPr>
          <p:cNvSpPr txBox="1"/>
          <p:nvPr/>
        </p:nvSpPr>
        <p:spPr bwMode="auto">
          <a:xfrm>
            <a:off x="4159574" y="746410"/>
            <a:ext cx="3990209"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CH" sz="1400" dirty="0">
                <a:solidFill>
                  <a:srgbClr val="007AAA"/>
                </a:solidFill>
              </a:rPr>
              <a:t>HL-LHC P5</a:t>
            </a:r>
            <a:endParaRPr lang="en-US" sz="1400" dirty="0">
              <a:solidFill>
                <a:srgbClr val="007AAA"/>
              </a:solidFill>
            </a:endParaRPr>
          </a:p>
        </p:txBody>
      </p:sp>
      <p:pic>
        <p:nvPicPr>
          <p:cNvPr id="17" name="Picture 16">
            <a:extLst>
              <a:ext uri="{FF2B5EF4-FFF2-40B4-BE49-F238E27FC236}">
                <a16:creationId xmlns:a16="http://schemas.microsoft.com/office/drawing/2014/main" id="{6F460504-C9DA-4904-9723-942C4F30FD8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8238492" y="1071961"/>
            <a:ext cx="3686753" cy="2425689"/>
          </a:xfrm>
          <a:prstGeom prst="rect">
            <a:avLst/>
          </a:prstGeom>
        </p:spPr>
      </p:pic>
      <p:pic>
        <p:nvPicPr>
          <p:cNvPr id="3" name="Picture 2" descr="A building under construction&#10;&#10;Description automatically generated with low confidence">
            <a:extLst>
              <a:ext uri="{FF2B5EF4-FFF2-40B4-BE49-F238E27FC236}">
                <a16:creationId xmlns:a16="http://schemas.microsoft.com/office/drawing/2014/main" id="{E5726B6D-29C4-B0B8-33D6-6F8DDAF35D0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bwMode="auto">
          <a:xfrm>
            <a:off x="371679" y="3884023"/>
            <a:ext cx="3645149" cy="2362572"/>
          </a:xfrm>
          <a:prstGeom prst="rect">
            <a:avLst/>
          </a:prstGeom>
          <a:ln>
            <a:solidFill>
              <a:schemeClr val="bg1"/>
            </a:solidFill>
          </a:ln>
        </p:spPr>
      </p:pic>
      <p:sp>
        <p:nvSpPr>
          <p:cNvPr id="9" name="TextBox 22">
            <a:extLst>
              <a:ext uri="{FF2B5EF4-FFF2-40B4-BE49-F238E27FC236}">
                <a16:creationId xmlns:a16="http://schemas.microsoft.com/office/drawing/2014/main" id="{720C7790-EB93-7046-6CEF-601D90085327}"/>
              </a:ext>
            </a:extLst>
          </p:cNvPr>
          <p:cNvSpPr txBox="1"/>
          <p:nvPr/>
        </p:nvSpPr>
        <p:spPr bwMode="auto">
          <a:xfrm>
            <a:off x="5652424" y="3569806"/>
            <a:ext cx="2431908"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en-GB" sz="1400" dirty="0">
                <a:solidFill>
                  <a:srgbClr val="007AAA"/>
                </a:solidFill>
              </a:rPr>
              <a:t>CO</a:t>
            </a:r>
            <a:r>
              <a:rPr lang="en-GB" sz="1400" baseline="-25000" dirty="0">
                <a:solidFill>
                  <a:srgbClr val="007AAA"/>
                </a:solidFill>
              </a:rPr>
              <a:t>2</a:t>
            </a:r>
            <a:r>
              <a:rPr lang="en-GB" sz="1400" dirty="0">
                <a:solidFill>
                  <a:srgbClr val="007AAA"/>
                </a:solidFill>
              </a:rPr>
              <a:t> cooling building CMS</a:t>
            </a:r>
          </a:p>
        </p:txBody>
      </p:sp>
      <p:sp>
        <p:nvSpPr>
          <p:cNvPr id="12" name="TextBox 11">
            <a:extLst>
              <a:ext uri="{FF2B5EF4-FFF2-40B4-BE49-F238E27FC236}">
                <a16:creationId xmlns:a16="http://schemas.microsoft.com/office/drawing/2014/main" id="{2B3EF739-C869-1C55-85C1-9C758F8F3422}"/>
              </a:ext>
            </a:extLst>
          </p:cNvPr>
          <p:cNvSpPr txBox="1"/>
          <p:nvPr/>
        </p:nvSpPr>
        <p:spPr bwMode="auto">
          <a:xfrm>
            <a:off x="1376890" y="3569807"/>
            <a:ext cx="2706849"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en-GB" sz="1400" dirty="0">
                <a:solidFill>
                  <a:srgbClr val="007AAA"/>
                </a:solidFill>
              </a:rPr>
              <a:t>CO</a:t>
            </a:r>
            <a:r>
              <a:rPr lang="en-GB" sz="1400" baseline="-25000" dirty="0">
                <a:solidFill>
                  <a:srgbClr val="007AAA"/>
                </a:solidFill>
              </a:rPr>
              <a:t>2</a:t>
            </a:r>
            <a:r>
              <a:rPr lang="en-GB" sz="1400" dirty="0">
                <a:solidFill>
                  <a:srgbClr val="007AAA"/>
                </a:solidFill>
              </a:rPr>
              <a:t> cooling building ATLAS</a:t>
            </a:r>
          </a:p>
        </p:txBody>
      </p:sp>
      <p:pic>
        <p:nvPicPr>
          <p:cNvPr id="22" name="Picture 21" descr="A high angle view of a building&#10;&#10;Description automatically generated">
            <a:extLst>
              <a:ext uri="{FF2B5EF4-FFF2-40B4-BE49-F238E27FC236}">
                <a16:creationId xmlns:a16="http://schemas.microsoft.com/office/drawing/2014/main" id="{310F7CE9-9982-3728-0681-6D7631C1BEF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4161014" y="3890462"/>
            <a:ext cx="3925084" cy="2362572"/>
          </a:xfrm>
          <a:prstGeom prst="rect">
            <a:avLst/>
          </a:prstGeom>
          <a:ln>
            <a:noFill/>
          </a:ln>
        </p:spPr>
      </p:pic>
      <p:sp>
        <p:nvSpPr>
          <p:cNvPr id="23" name="TextBox 19">
            <a:extLst>
              <a:ext uri="{FF2B5EF4-FFF2-40B4-BE49-F238E27FC236}">
                <a16:creationId xmlns:a16="http://schemas.microsoft.com/office/drawing/2014/main" id="{6D348165-C3F0-8646-FFFF-DFC431ECB7C1}"/>
              </a:ext>
            </a:extLst>
          </p:cNvPr>
          <p:cNvSpPr txBox="1"/>
          <p:nvPr/>
        </p:nvSpPr>
        <p:spPr bwMode="auto">
          <a:xfrm>
            <a:off x="373577" y="732204"/>
            <a:ext cx="3731907" cy="314880"/>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CH" sz="1400" dirty="0">
                <a:solidFill>
                  <a:srgbClr val="007AAA"/>
                </a:solidFill>
              </a:rPr>
              <a:t>HL-LHC P1</a:t>
            </a:r>
            <a:endParaRPr lang="en-US" sz="1400" dirty="0">
              <a:solidFill>
                <a:srgbClr val="007AAA"/>
              </a:solidFill>
            </a:endParaRPr>
          </a:p>
        </p:txBody>
      </p:sp>
      <p:pic>
        <p:nvPicPr>
          <p:cNvPr id="7" name="Picture 6" descr="A building with a hole in the wall&#10;&#10;Description automatically generated">
            <a:extLst>
              <a:ext uri="{FF2B5EF4-FFF2-40B4-BE49-F238E27FC236}">
                <a16:creationId xmlns:a16="http://schemas.microsoft.com/office/drawing/2014/main" id="{2DD3FDE0-6071-4A47-C16D-E5C74C681A32}"/>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8251371" y="3874695"/>
            <a:ext cx="3686753" cy="2378339"/>
          </a:xfrm>
          <a:prstGeom prst="rect">
            <a:avLst/>
          </a:prstGeom>
        </p:spPr>
      </p:pic>
      <p:sp>
        <p:nvSpPr>
          <p:cNvPr id="11" name="TextBox 22">
            <a:extLst>
              <a:ext uri="{FF2B5EF4-FFF2-40B4-BE49-F238E27FC236}">
                <a16:creationId xmlns:a16="http://schemas.microsoft.com/office/drawing/2014/main" id="{24ECB689-81BB-403D-709D-3B6A57E584D6}"/>
              </a:ext>
            </a:extLst>
          </p:cNvPr>
          <p:cNvSpPr txBox="1"/>
          <p:nvPr/>
        </p:nvSpPr>
        <p:spPr bwMode="auto">
          <a:xfrm>
            <a:off x="9476668" y="3566918"/>
            <a:ext cx="2431908" cy="307777"/>
          </a:xfrm>
          <a:prstGeom prst="rect">
            <a:avLst/>
          </a:prstGeom>
          <a:no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en-GB" sz="1400" dirty="0">
                <a:solidFill>
                  <a:srgbClr val="007AAA"/>
                </a:solidFill>
              </a:rPr>
              <a:t>PCC</a:t>
            </a:r>
          </a:p>
        </p:txBody>
      </p:sp>
      <p:sp>
        <p:nvSpPr>
          <p:cNvPr id="2" name="Title 6">
            <a:extLst>
              <a:ext uri="{FF2B5EF4-FFF2-40B4-BE49-F238E27FC236}">
                <a16:creationId xmlns:a16="http://schemas.microsoft.com/office/drawing/2014/main" id="{F1610F5B-2194-6E41-F714-907488F1054A}"/>
              </a:ext>
            </a:extLst>
          </p:cNvPr>
          <p:cNvSpPr txBox="1">
            <a:spLocks noChangeArrowheads="1"/>
          </p:cNvSpPr>
          <p:nvPr/>
        </p:nvSpPr>
        <p:spPr bwMode="auto">
          <a:xfrm>
            <a:off x="0" y="166560"/>
            <a:ext cx="12192000" cy="460085"/>
          </a:xfrm>
          <a:prstGeom prst="rect">
            <a:avLst/>
          </a:prstGeom>
          <a:solidFill>
            <a:schemeClr val="bg1">
              <a:alpha val="63000"/>
            </a:schemeClr>
          </a:solidFill>
          <a:ln>
            <a:solidFill>
              <a:schemeClr val="bg2"/>
            </a:solidFill>
          </a:ln>
          <a:effectLst/>
        </p:spPr>
        <p:txBody>
          <a:bodyPr vert="horz" wrap="square" lIns="18000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en-GB" sz="3000" dirty="0">
                <a:solidFill>
                  <a:srgbClr val="4C7FAE"/>
                </a:solidFill>
              </a:rPr>
              <a:t>Examples of recent constructions</a:t>
            </a:r>
            <a:endParaRPr lang="en-GB" sz="3000" spc="-80" dirty="0">
              <a:solidFill>
                <a:srgbClr val="4C7FAE"/>
              </a:solidFill>
            </a:endParaRPr>
          </a:p>
        </p:txBody>
      </p:sp>
      <p:sp>
        <p:nvSpPr>
          <p:cNvPr id="6" name="Slide Number Placeholder 5">
            <a:extLst>
              <a:ext uri="{FF2B5EF4-FFF2-40B4-BE49-F238E27FC236}">
                <a16:creationId xmlns:a16="http://schemas.microsoft.com/office/drawing/2014/main" id="{B4915879-95BF-C5D2-23F0-1F6D1C46C944}"/>
              </a:ext>
            </a:extLst>
          </p:cNvPr>
          <p:cNvSpPr>
            <a:spLocks noGrp="1"/>
          </p:cNvSpPr>
          <p:nvPr>
            <p:ph type="sldNum" sz="quarter" idx="17"/>
          </p:nvPr>
        </p:nvSpPr>
        <p:spPr/>
        <p:txBody>
          <a:bodyPr/>
          <a:lstStyle/>
          <a:p>
            <a:pPr>
              <a:defRPr/>
            </a:pPr>
            <a:fld id="{36B5EA5A-BC32-A742-B11B-8E7414D5B535}" type="slidenum">
              <a:rPr lang="en-US" smtClean="0"/>
              <a:t>23</a:t>
            </a:fld>
            <a:endParaRPr lang="en-US"/>
          </a:p>
        </p:txBody>
      </p:sp>
      <p:sp>
        <p:nvSpPr>
          <p:cNvPr id="14" name="Date Placeholder 13">
            <a:extLst>
              <a:ext uri="{FF2B5EF4-FFF2-40B4-BE49-F238E27FC236}">
                <a16:creationId xmlns:a16="http://schemas.microsoft.com/office/drawing/2014/main" id="{264E0D0F-9DF9-19C1-E052-238E017CABFA}"/>
              </a:ext>
            </a:extLst>
          </p:cNvPr>
          <p:cNvSpPr>
            <a:spLocks noGrp="1"/>
          </p:cNvSpPr>
          <p:nvPr>
            <p:ph type="dt" sz="half" idx="15"/>
          </p:nvPr>
        </p:nvSpPr>
        <p:spPr/>
        <p:txBody>
          <a:bodyPr/>
          <a:lstStyle/>
          <a:p>
            <a:pPr>
              <a:defRPr/>
            </a:pPr>
            <a:r>
              <a:rPr lang="de-CH"/>
              <a:t>25/01/2024</a:t>
            </a:r>
            <a:endParaRPr lang="en-US"/>
          </a:p>
        </p:txBody>
      </p:sp>
    </p:spTree>
    <p:extLst>
      <p:ext uri="{BB962C8B-B14F-4D97-AF65-F5344CB8AC3E}">
        <p14:creationId xmlns:p14="http://schemas.microsoft.com/office/powerpoint/2010/main" val="2604625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0" name="TextBox 19">
            <a:extLst>
              <a:ext uri="{FF2B5EF4-FFF2-40B4-BE49-F238E27FC236}">
                <a16:creationId xmlns:a16="http://schemas.microsoft.com/office/drawing/2014/main" id="{93337F4B-3E00-6598-5A50-344AAB4708A6}"/>
              </a:ext>
            </a:extLst>
          </p:cNvPr>
          <p:cNvSpPr txBox="1"/>
          <p:nvPr/>
        </p:nvSpPr>
        <p:spPr>
          <a:xfrm>
            <a:off x="141278" y="6253034"/>
            <a:ext cx="1945939" cy="369332"/>
          </a:xfrm>
          <a:prstGeom prst="rect">
            <a:avLst/>
          </a:prstGeom>
          <a:noFill/>
        </p:spPr>
        <p:txBody>
          <a:bodyPr wrap="square">
            <a:spAutoFit/>
          </a:bodyPr>
          <a:lstStyle/>
          <a:p>
            <a:r>
              <a:rPr lang="fr-FR" sz="1800" b="1" dirty="0">
                <a:solidFill>
                  <a:schemeClr val="bg1"/>
                </a:solidFill>
                <a:latin typeface="+mj-lt"/>
              </a:rPr>
              <a:t>Reference Design</a:t>
            </a:r>
            <a:endParaRPr lang="en-GB" dirty="0">
              <a:solidFill>
                <a:schemeClr val="bg1"/>
              </a:solidFill>
              <a:latin typeface="+mj-lt"/>
            </a:endParaRPr>
          </a:p>
        </p:txBody>
      </p:sp>
      <p:sp>
        <p:nvSpPr>
          <p:cNvPr id="13" name="TextBox 19">
            <a:extLst>
              <a:ext uri="{FF2B5EF4-FFF2-40B4-BE49-F238E27FC236}">
                <a16:creationId xmlns:a16="http://schemas.microsoft.com/office/drawing/2014/main" id="{08124F85-4414-6B0B-9BD7-FAD66A476FA6}"/>
              </a:ext>
            </a:extLst>
          </p:cNvPr>
          <p:cNvSpPr txBox="1"/>
          <p:nvPr/>
        </p:nvSpPr>
        <p:spPr bwMode="auto">
          <a:xfrm>
            <a:off x="4287166" y="744097"/>
            <a:ext cx="3866124"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FR" sz="1400" dirty="0">
                <a:solidFill>
                  <a:srgbClr val="007AAA"/>
                </a:solidFill>
              </a:rPr>
              <a:t>B52/CERN Library</a:t>
            </a:r>
            <a:endParaRPr lang="en-US" sz="1400" dirty="0">
              <a:solidFill>
                <a:srgbClr val="007AAA"/>
              </a:solidFill>
            </a:endParaRPr>
          </a:p>
        </p:txBody>
      </p:sp>
      <p:sp>
        <p:nvSpPr>
          <p:cNvPr id="25" name="TextBox 19">
            <a:extLst>
              <a:ext uri="{FF2B5EF4-FFF2-40B4-BE49-F238E27FC236}">
                <a16:creationId xmlns:a16="http://schemas.microsoft.com/office/drawing/2014/main" id="{707E7789-A3C3-E76C-891C-051CFAC33871}"/>
              </a:ext>
            </a:extLst>
          </p:cNvPr>
          <p:cNvSpPr txBox="1"/>
          <p:nvPr/>
        </p:nvSpPr>
        <p:spPr bwMode="auto">
          <a:xfrm>
            <a:off x="314145" y="3654960"/>
            <a:ext cx="3834347"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CH" sz="1400" dirty="0">
                <a:solidFill>
                  <a:srgbClr val="007AAA"/>
                </a:solidFill>
              </a:rPr>
              <a:t>Site </a:t>
            </a:r>
            <a:r>
              <a:rPr lang="fr-CH" sz="1400" dirty="0" err="1">
                <a:solidFill>
                  <a:srgbClr val="007AAA"/>
                </a:solidFill>
              </a:rPr>
              <a:t>periphery</a:t>
            </a:r>
            <a:endParaRPr lang="en-US" sz="1400" dirty="0">
              <a:solidFill>
                <a:srgbClr val="007AAA"/>
              </a:solidFill>
            </a:endParaRPr>
          </a:p>
        </p:txBody>
      </p:sp>
      <p:sp>
        <p:nvSpPr>
          <p:cNvPr id="10" name="TextBox 19">
            <a:extLst>
              <a:ext uri="{FF2B5EF4-FFF2-40B4-BE49-F238E27FC236}">
                <a16:creationId xmlns:a16="http://schemas.microsoft.com/office/drawing/2014/main" id="{55C29CF8-78B2-7DF8-E10F-7F2B2C161FF6}"/>
              </a:ext>
            </a:extLst>
          </p:cNvPr>
          <p:cNvSpPr txBox="1"/>
          <p:nvPr/>
        </p:nvSpPr>
        <p:spPr bwMode="auto">
          <a:xfrm>
            <a:off x="7497722" y="3678136"/>
            <a:ext cx="588042"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CH" sz="1400" dirty="0">
                <a:solidFill>
                  <a:srgbClr val="007AAA"/>
                </a:solidFill>
              </a:rPr>
              <a:t>B60</a:t>
            </a:r>
            <a:endParaRPr lang="en-US" sz="1400" dirty="0">
              <a:solidFill>
                <a:srgbClr val="007AAA"/>
              </a:solidFill>
            </a:endParaRPr>
          </a:p>
        </p:txBody>
      </p:sp>
      <p:pic>
        <p:nvPicPr>
          <p:cNvPr id="29" name="Picture 28" descr="A library with chairs and bookshelves&#10;&#10;Description automatically generated">
            <a:extLst>
              <a:ext uri="{FF2B5EF4-FFF2-40B4-BE49-F238E27FC236}">
                <a16:creationId xmlns:a16="http://schemas.microsoft.com/office/drawing/2014/main" id="{5C467BF4-2360-C306-3533-AD55F0BD6A3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275682" y="1049370"/>
            <a:ext cx="3814163" cy="2527622"/>
          </a:xfrm>
          <a:prstGeom prst="rect">
            <a:avLst/>
          </a:prstGeom>
        </p:spPr>
      </p:pic>
      <p:sp>
        <p:nvSpPr>
          <p:cNvPr id="36" name="TextBox 35">
            <a:extLst>
              <a:ext uri="{FF2B5EF4-FFF2-40B4-BE49-F238E27FC236}">
                <a16:creationId xmlns:a16="http://schemas.microsoft.com/office/drawing/2014/main" id="{F4AF5AAA-9DB1-0222-F747-35C78C68B89A}"/>
              </a:ext>
            </a:extLst>
          </p:cNvPr>
          <p:cNvSpPr txBox="1"/>
          <p:nvPr/>
        </p:nvSpPr>
        <p:spPr bwMode="auto">
          <a:xfrm rot="20658338">
            <a:off x="532082" y="1873526"/>
            <a:ext cx="3318344" cy="584775"/>
          </a:xfrm>
          <a:prstGeom prst="rect">
            <a:avLst/>
          </a:prstGeom>
          <a:noFill/>
        </p:spPr>
        <p:txBody>
          <a:bodyPr wrap="none" rtlCol="0">
            <a:spAutoFit/>
          </a:bodyPr>
          <a:lstStyle/>
          <a:p>
            <a:r>
              <a:rPr lang="en-GB" sz="3200" dirty="0">
                <a:solidFill>
                  <a:srgbClr val="007AAA"/>
                </a:solidFill>
              </a:rPr>
              <a:t>ADD ENERGY GAIN</a:t>
            </a:r>
          </a:p>
        </p:txBody>
      </p:sp>
      <p:pic>
        <p:nvPicPr>
          <p:cNvPr id="3" name="Picture 2" descr="A food store with a counter and shelves&#10;&#10;Description automatically generated with medium confidence">
            <a:extLst>
              <a:ext uri="{FF2B5EF4-FFF2-40B4-BE49-F238E27FC236}">
                <a16:creationId xmlns:a16="http://schemas.microsoft.com/office/drawing/2014/main" id="{9C55332A-4915-7C9C-E463-3CEF745EFA1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53570" y="1038005"/>
            <a:ext cx="3894922" cy="2545849"/>
          </a:xfrm>
          <a:prstGeom prst="rect">
            <a:avLst/>
          </a:prstGeom>
        </p:spPr>
      </p:pic>
      <p:sp>
        <p:nvSpPr>
          <p:cNvPr id="4" name="TextBox 19">
            <a:extLst>
              <a:ext uri="{FF2B5EF4-FFF2-40B4-BE49-F238E27FC236}">
                <a16:creationId xmlns:a16="http://schemas.microsoft.com/office/drawing/2014/main" id="{BAFE875A-18A9-8541-2D55-7CB7FF76BC37}"/>
              </a:ext>
            </a:extLst>
          </p:cNvPr>
          <p:cNvSpPr txBox="1"/>
          <p:nvPr/>
        </p:nvSpPr>
        <p:spPr bwMode="auto">
          <a:xfrm>
            <a:off x="575412" y="717329"/>
            <a:ext cx="3573080" cy="307777"/>
          </a:xfrm>
          <a:prstGeom prst="rect">
            <a:avLst/>
          </a:prstGeom>
          <a:solidFill>
            <a:schemeClr val="bg1"/>
          </a:solidFill>
          <a:ln>
            <a:noFill/>
          </a:ln>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r"/>
            <a:r>
              <a:rPr lang="fr-FR" sz="1400" dirty="0">
                <a:solidFill>
                  <a:srgbClr val="007AAA"/>
                </a:solidFill>
              </a:rPr>
              <a:t>R1</a:t>
            </a:r>
            <a:endParaRPr lang="en-US" sz="1400" dirty="0">
              <a:solidFill>
                <a:srgbClr val="007AAA"/>
              </a:solidFill>
            </a:endParaRPr>
          </a:p>
        </p:txBody>
      </p:sp>
      <p:pic>
        <p:nvPicPr>
          <p:cNvPr id="6" name="Picture 5" descr="A large white building with scaffolding&#10;&#10;Description automatically generated">
            <a:extLst>
              <a:ext uri="{FF2B5EF4-FFF2-40B4-BE49-F238E27FC236}">
                <a16:creationId xmlns:a16="http://schemas.microsoft.com/office/drawing/2014/main" id="{0C4EF970-7A82-0523-BD88-E2BD9F7770F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298316" y="3985914"/>
            <a:ext cx="3787448" cy="2299330"/>
          </a:xfrm>
          <a:prstGeom prst="rect">
            <a:avLst/>
          </a:prstGeom>
        </p:spPr>
      </p:pic>
      <p:sp>
        <p:nvSpPr>
          <p:cNvPr id="5" name="Title 6">
            <a:extLst>
              <a:ext uri="{FF2B5EF4-FFF2-40B4-BE49-F238E27FC236}">
                <a16:creationId xmlns:a16="http://schemas.microsoft.com/office/drawing/2014/main" id="{2DB75A76-C680-E175-E777-93E343A9D50A}"/>
              </a:ext>
            </a:extLst>
          </p:cNvPr>
          <p:cNvSpPr txBox="1">
            <a:spLocks noChangeArrowheads="1"/>
          </p:cNvSpPr>
          <p:nvPr/>
        </p:nvSpPr>
        <p:spPr bwMode="auto">
          <a:xfrm>
            <a:off x="0" y="166560"/>
            <a:ext cx="12192000" cy="460085"/>
          </a:xfrm>
          <a:prstGeom prst="rect">
            <a:avLst/>
          </a:prstGeom>
          <a:solidFill>
            <a:schemeClr val="bg1">
              <a:alpha val="63000"/>
            </a:schemeClr>
          </a:solidFill>
          <a:ln>
            <a:solidFill>
              <a:schemeClr val="bg2"/>
            </a:solidFill>
          </a:ln>
          <a:effectLst/>
        </p:spPr>
        <p:txBody>
          <a:bodyPr vert="horz" wrap="square" lIns="18000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en-GB" sz="3000">
                <a:solidFill>
                  <a:srgbClr val="4C7FAE"/>
                </a:solidFill>
              </a:rPr>
              <a:t>Examples of recent renovations</a:t>
            </a:r>
            <a:endParaRPr lang="en-GB" sz="2200" spc="-80">
              <a:solidFill>
                <a:srgbClr val="4C7FAE"/>
              </a:solidFill>
            </a:endParaRPr>
          </a:p>
        </p:txBody>
      </p:sp>
      <p:sp>
        <p:nvSpPr>
          <p:cNvPr id="9" name="TextBox 8">
            <a:extLst>
              <a:ext uri="{FF2B5EF4-FFF2-40B4-BE49-F238E27FC236}">
                <a16:creationId xmlns:a16="http://schemas.microsoft.com/office/drawing/2014/main" id="{36CFF398-6EA9-1AB5-F56C-5B044D02BE79}"/>
              </a:ext>
            </a:extLst>
          </p:cNvPr>
          <p:cNvSpPr txBox="1"/>
          <p:nvPr/>
        </p:nvSpPr>
        <p:spPr>
          <a:xfrm>
            <a:off x="8590845" y="1806332"/>
            <a:ext cx="3431815" cy="4078039"/>
          </a:xfrm>
          <a:prstGeom prst="rect">
            <a:avLst/>
          </a:prstGeom>
          <a:noFill/>
        </p:spPr>
        <p:txBody>
          <a:bodyPr wrap="square" rtlCol="0">
            <a:spAutoFit/>
          </a:bodyPr>
          <a:lstStyle/>
          <a:p>
            <a:pPr lvl="0">
              <a:spcBef>
                <a:spcPts val="600"/>
              </a:spcBef>
            </a:pPr>
            <a:r>
              <a:rPr lang="en-GB" sz="1400" b="1" kern="0" dirty="0">
                <a:solidFill>
                  <a:schemeClr val="bg1">
                    <a:lumMod val="50000"/>
                  </a:schemeClr>
                </a:solidFill>
                <a:latin typeface="+mj-lt"/>
                <a:ea typeface="Times New Roman" panose="02020603050405020304" pitchFamily="18" charset="0"/>
                <a:cs typeface="Calibri" panose="020F0502020204030204" pitchFamily="34" charset="0"/>
              </a:rPr>
              <a:t>CERN Library</a:t>
            </a:r>
          </a:p>
          <a:p>
            <a:pPr marL="184150" lvl="0" indent="-184150">
              <a:spcBef>
                <a:spcPts val="600"/>
              </a:spcBef>
              <a:buFont typeface="Symbol" pitchFamily="2" charset="2"/>
              <a:buChar char=""/>
            </a:pPr>
            <a:r>
              <a:rPr lang="en-GB" sz="1400" kern="0" dirty="0">
                <a:solidFill>
                  <a:schemeClr val="bg1">
                    <a:lumMod val="50000"/>
                  </a:schemeClr>
                </a:solidFill>
                <a:latin typeface="+mj-lt"/>
                <a:ea typeface="Times New Roman" panose="02020603050405020304" pitchFamily="18" charset="0"/>
                <a:cs typeface="Calibri" panose="020F0502020204030204" pitchFamily="34" charset="0"/>
              </a:rPr>
              <a:t>R</a:t>
            </a:r>
            <a:r>
              <a:rPr lang="en-GB" sz="1400" kern="0" dirty="0">
                <a:solidFill>
                  <a:schemeClr val="bg1">
                    <a:lumMod val="50000"/>
                  </a:schemeClr>
                </a:solidFill>
                <a:effectLst/>
                <a:latin typeface="+mj-lt"/>
                <a:ea typeface="Times New Roman" panose="02020603050405020304" pitchFamily="18" charset="0"/>
                <a:cs typeface="Calibri" panose="020F0502020204030204" pitchFamily="34" charset="0"/>
              </a:rPr>
              <a:t>ecovered the original and protected architectural essence of </a:t>
            </a:r>
            <a:r>
              <a:rPr lang="en-GB" sz="1400" kern="0" dirty="0" err="1">
                <a:solidFill>
                  <a:schemeClr val="bg1">
                    <a:lumMod val="50000"/>
                  </a:schemeClr>
                </a:solidFill>
                <a:effectLst/>
                <a:latin typeface="+mj-lt"/>
                <a:ea typeface="Times New Roman" panose="02020603050405020304" pitchFamily="18" charset="0"/>
                <a:cs typeface="Calibri" panose="020F0502020204030204" pitchFamily="34" charset="0"/>
              </a:rPr>
              <a:t>Steiger’s</a:t>
            </a:r>
            <a:r>
              <a:rPr lang="en-GB" sz="1400" kern="0" dirty="0">
                <a:solidFill>
                  <a:schemeClr val="bg1">
                    <a:lumMod val="50000"/>
                  </a:schemeClr>
                </a:solidFill>
                <a:latin typeface="+mj-lt"/>
                <a:ea typeface="Times New Roman" panose="02020603050405020304" pitchFamily="18" charset="0"/>
                <a:cs typeface="Calibri" panose="020F0502020204030204" pitchFamily="34" charset="0"/>
              </a:rPr>
              <a:t> design</a:t>
            </a:r>
            <a:endParaRPr lang="en-CH" sz="1400" kern="100" dirty="0">
              <a:solidFill>
                <a:schemeClr val="bg1">
                  <a:lumMod val="50000"/>
                </a:schemeClr>
              </a:solidFill>
              <a:effectLst/>
              <a:latin typeface="+mj-lt"/>
              <a:ea typeface="Calibri" panose="020F0502020204030204" pitchFamily="34" charset="0"/>
              <a:cs typeface="Times New Roman" panose="02020603050405020304" pitchFamily="18" charset="0"/>
            </a:endParaRPr>
          </a:p>
          <a:p>
            <a:pPr marL="184150" lvl="0" indent="-184150">
              <a:spcBef>
                <a:spcPts val="600"/>
              </a:spcBef>
              <a:buFont typeface="Symbol" pitchFamily="2" charset="2"/>
              <a:buChar char=""/>
            </a:pPr>
            <a:r>
              <a:rPr lang="en-GB" sz="1400" kern="0" dirty="0">
                <a:solidFill>
                  <a:schemeClr val="bg1">
                    <a:lumMod val="50000"/>
                  </a:schemeClr>
                </a:solidFill>
                <a:latin typeface="+mj-lt"/>
                <a:ea typeface="Times New Roman" panose="02020603050405020304" pitchFamily="18" charset="0"/>
                <a:cs typeface="Calibri" panose="020F0502020204030204" pitchFamily="34" charset="0"/>
              </a:rPr>
              <a:t>N</a:t>
            </a:r>
            <a:r>
              <a:rPr lang="en-GB" sz="1400" kern="0" dirty="0">
                <a:solidFill>
                  <a:schemeClr val="bg1">
                    <a:lumMod val="50000"/>
                  </a:schemeClr>
                </a:solidFill>
                <a:effectLst/>
                <a:latin typeface="+mj-lt"/>
                <a:ea typeface="Times New Roman" panose="02020603050405020304" pitchFamily="18" charset="0"/>
                <a:cs typeface="Calibri" panose="020F0502020204030204" pitchFamily="34" charset="0"/>
              </a:rPr>
              <a:t>ew contemporary interior in terms of functionality, technical installations and aesthetics</a:t>
            </a:r>
          </a:p>
          <a:p>
            <a:pPr marL="184150" lvl="0" indent="-184150">
              <a:spcBef>
                <a:spcPts val="600"/>
              </a:spcBef>
              <a:buFont typeface="Symbol" pitchFamily="2" charset="2"/>
              <a:buChar char=""/>
            </a:pPr>
            <a:r>
              <a:rPr lang="en-GB" sz="1400" kern="0" dirty="0">
                <a:solidFill>
                  <a:srgbClr val="007AAA"/>
                </a:solidFill>
                <a:effectLst/>
                <a:latin typeface="+mj-lt"/>
                <a:ea typeface="Times New Roman" panose="02020603050405020304" pitchFamily="18" charset="0"/>
                <a:cs typeface="Calibri" panose="020F0502020204030204" pitchFamily="34" charset="0"/>
              </a:rPr>
              <a:t>Energy performance improved by 75%.</a:t>
            </a:r>
          </a:p>
          <a:p>
            <a:pPr marL="488950" lvl="1" indent="-198438">
              <a:spcBef>
                <a:spcPts val="600"/>
              </a:spcBef>
              <a:buSzPct val="50000"/>
              <a:buFont typeface="Courier New" panose="02070309020205020404" pitchFamily="49" charset="0"/>
              <a:buChar char="o"/>
            </a:pPr>
            <a:r>
              <a:rPr lang="en-GB" sz="1400" kern="0" dirty="0">
                <a:solidFill>
                  <a:schemeClr val="bg1">
                    <a:lumMod val="50000"/>
                  </a:schemeClr>
                </a:solidFill>
                <a:effectLst/>
                <a:latin typeface="+mj-lt"/>
                <a:ea typeface="Times New Roman" panose="02020603050405020304" pitchFamily="18" charset="0"/>
                <a:cs typeface="Calibri" panose="020F0502020204030204" pitchFamily="34" charset="0"/>
              </a:rPr>
              <a:t>Low energy lighting: 50% less power, 40% lower consumption, automatic regulation</a:t>
            </a:r>
          </a:p>
          <a:p>
            <a:pPr marL="488950" lvl="1" indent="-198438">
              <a:spcBef>
                <a:spcPts val="600"/>
              </a:spcBef>
              <a:buSzPct val="50000"/>
              <a:buFont typeface="Courier New" panose="02070309020205020404" pitchFamily="49" charset="0"/>
              <a:buChar char="o"/>
            </a:pPr>
            <a:r>
              <a:rPr lang="en-GB" sz="1400" kern="0" dirty="0">
                <a:solidFill>
                  <a:schemeClr val="bg1">
                    <a:lumMod val="50000"/>
                  </a:schemeClr>
                </a:solidFill>
                <a:effectLst/>
                <a:latin typeface="+mj-lt"/>
                <a:ea typeface="Times New Roman" panose="02020603050405020304" pitchFamily="18" charset="0"/>
                <a:cs typeface="Calibri" panose="020F0502020204030204" pitchFamily="34" charset="0"/>
              </a:rPr>
              <a:t>HVAC E-recovery up to 80%:  heat exchangers, automatic regulation depending on occupancy, sleep mode</a:t>
            </a:r>
          </a:p>
          <a:p>
            <a:pPr marL="488950" lvl="1" indent="-198438">
              <a:spcBef>
                <a:spcPts val="600"/>
              </a:spcBef>
              <a:buSzPct val="50000"/>
              <a:buFont typeface="Courier New" panose="02070309020205020404" pitchFamily="49" charset="0"/>
              <a:buChar char="o"/>
            </a:pPr>
            <a:r>
              <a:rPr lang="en-GB" sz="1400" kern="0" dirty="0">
                <a:solidFill>
                  <a:schemeClr val="bg1">
                    <a:lumMod val="50000"/>
                  </a:schemeClr>
                </a:solidFill>
                <a:effectLst/>
                <a:latin typeface="+mj-lt"/>
                <a:ea typeface="Times New Roman" panose="02020603050405020304" pitchFamily="18" charset="0"/>
                <a:cs typeface="Calibri" panose="020F0502020204030204" pitchFamily="34" charset="0"/>
              </a:rPr>
              <a:t>Improved building insulation</a:t>
            </a:r>
          </a:p>
          <a:p>
            <a:pPr lvl="1">
              <a:spcBef>
                <a:spcPts val="600"/>
              </a:spcBef>
            </a:pPr>
            <a:endParaRPr lang="en-CH" sz="1400" kern="100" dirty="0">
              <a:solidFill>
                <a:srgbClr val="007AAA"/>
              </a:solidFill>
              <a:effectLst/>
              <a:latin typeface="+mj-lt"/>
              <a:ea typeface="Calibri" panose="020F0502020204030204" pitchFamily="34" charset="0"/>
              <a:cs typeface="Times New Roman" panose="02020603050405020304" pitchFamily="18" charset="0"/>
            </a:endParaRPr>
          </a:p>
          <a:p>
            <a:endParaRPr lang="en-GB" sz="1400" dirty="0">
              <a:solidFill>
                <a:srgbClr val="007AAA"/>
              </a:solidFill>
              <a:latin typeface="+mj-lt"/>
            </a:endParaRPr>
          </a:p>
        </p:txBody>
      </p:sp>
      <p:cxnSp>
        <p:nvCxnSpPr>
          <p:cNvPr id="12" name="Straight Connector 11">
            <a:extLst>
              <a:ext uri="{FF2B5EF4-FFF2-40B4-BE49-F238E27FC236}">
                <a16:creationId xmlns:a16="http://schemas.microsoft.com/office/drawing/2014/main" id="{141C9A03-73EB-19DB-764C-359E3ADC494A}"/>
              </a:ext>
            </a:extLst>
          </p:cNvPr>
          <p:cNvCxnSpPr>
            <a:cxnSpLocks/>
          </p:cNvCxnSpPr>
          <p:nvPr/>
        </p:nvCxnSpPr>
        <p:spPr>
          <a:xfrm>
            <a:off x="8549182" y="1830207"/>
            <a:ext cx="0" cy="3497167"/>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82AB2B7-50DD-1FBF-FD58-B2FC28FCEEE2}"/>
              </a:ext>
            </a:extLst>
          </p:cNvPr>
          <p:cNvCxnSpPr>
            <a:cxnSpLocks/>
          </p:cNvCxnSpPr>
          <p:nvPr/>
        </p:nvCxnSpPr>
        <p:spPr bwMode="auto">
          <a:xfrm>
            <a:off x="8085764" y="1835536"/>
            <a:ext cx="463418"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1" name="Slide Number Placeholder 20">
            <a:extLst>
              <a:ext uri="{FF2B5EF4-FFF2-40B4-BE49-F238E27FC236}">
                <a16:creationId xmlns:a16="http://schemas.microsoft.com/office/drawing/2014/main" id="{64C0E0CB-3F1E-23E1-5938-A305E777FFCB}"/>
              </a:ext>
            </a:extLst>
          </p:cNvPr>
          <p:cNvSpPr>
            <a:spLocks noGrp="1"/>
          </p:cNvSpPr>
          <p:nvPr>
            <p:ph type="sldNum" sz="quarter" idx="17"/>
          </p:nvPr>
        </p:nvSpPr>
        <p:spPr/>
        <p:txBody>
          <a:bodyPr/>
          <a:lstStyle/>
          <a:p>
            <a:pPr>
              <a:defRPr/>
            </a:pPr>
            <a:fld id="{36B5EA5A-BC32-A742-B11B-8E7414D5B535}" type="slidenum">
              <a:rPr lang="en-US" smtClean="0"/>
              <a:t>24</a:t>
            </a:fld>
            <a:endParaRPr lang="en-US"/>
          </a:p>
        </p:txBody>
      </p:sp>
      <p:sp>
        <p:nvSpPr>
          <p:cNvPr id="22" name="Date Placeholder 21">
            <a:extLst>
              <a:ext uri="{FF2B5EF4-FFF2-40B4-BE49-F238E27FC236}">
                <a16:creationId xmlns:a16="http://schemas.microsoft.com/office/drawing/2014/main" id="{61F7FF11-7E35-5D72-330D-D79C919D4036}"/>
              </a:ext>
            </a:extLst>
          </p:cNvPr>
          <p:cNvSpPr>
            <a:spLocks noGrp="1"/>
          </p:cNvSpPr>
          <p:nvPr>
            <p:ph type="dt" sz="half" idx="15"/>
          </p:nvPr>
        </p:nvSpPr>
        <p:spPr/>
        <p:txBody>
          <a:bodyPr/>
          <a:lstStyle/>
          <a:p>
            <a:pPr>
              <a:defRPr/>
            </a:pPr>
            <a:r>
              <a:rPr lang="de-CH"/>
              <a:t>25/01/2024</a:t>
            </a:r>
            <a:endParaRPr lang="en-US"/>
          </a:p>
        </p:txBody>
      </p:sp>
      <p:pic>
        <p:nvPicPr>
          <p:cNvPr id="2" name="Image 3" descr="Une image contenant plein air, ciel, arbre, sol&#10;&#10;Description générée automatiquement">
            <a:extLst>
              <a:ext uri="{FF2B5EF4-FFF2-40B4-BE49-F238E27FC236}">
                <a16:creationId xmlns:a16="http://schemas.microsoft.com/office/drawing/2014/main" id="{D55A90B5-C777-B5B6-A646-CE8827E0B8B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60050" y="3981460"/>
            <a:ext cx="5276397" cy="2303784"/>
          </a:xfrm>
          <a:custGeom>
            <a:avLst/>
            <a:gdLst/>
            <a:ahLst/>
            <a:cxnLst/>
            <a:rect l="l" t="t" r="r" b="b"/>
            <a:pathLst>
              <a:path w="7698564" h="3346705">
                <a:moveTo>
                  <a:pt x="0" y="0"/>
                </a:moveTo>
                <a:lnTo>
                  <a:pt x="7698564" y="0"/>
                </a:lnTo>
                <a:lnTo>
                  <a:pt x="6148601" y="3346705"/>
                </a:lnTo>
                <a:lnTo>
                  <a:pt x="6143024" y="3346705"/>
                </a:lnTo>
                <a:lnTo>
                  <a:pt x="5076796" y="3346705"/>
                </a:lnTo>
                <a:lnTo>
                  <a:pt x="1246924" y="3346705"/>
                </a:lnTo>
                <a:lnTo>
                  <a:pt x="1246924" y="3346226"/>
                </a:lnTo>
                <a:lnTo>
                  <a:pt x="0" y="3346226"/>
                </a:lnTo>
                <a:close/>
              </a:path>
            </a:pathLst>
          </a:custGeom>
        </p:spPr>
      </p:pic>
    </p:spTree>
    <p:extLst>
      <p:ext uri="{BB962C8B-B14F-4D97-AF65-F5344CB8AC3E}">
        <p14:creationId xmlns:p14="http://schemas.microsoft.com/office/powerpoint/2010/main" val="3741082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DB7FA1-4A9A-E490-E6D0-8E7875112196}"/>
              </a:ext>
            </a:extLst>
          </p:cNvPr>
          <p:cNvSpPr>
            <a:spLocks noGrp="1"/>
          </p:cNvSpPr>
          <p:nvPr>
            <p:ph idx="1"/>
          </p:nvPr>
        </p:nvSpPr>
        <p:spPr>
          <a:xfrm>
            <a:off x="4453229" y="426641"/>
            <a:ext cx="6887706" cy="1645920"/>
          </a:xfrm>
        </p:spPr>
        <p:txBody>
          <a:bodyPr anchor="ctr">
            <a:normAutofit/>
          </a:bodyPr>
          <a:lstStyle/>
          <a:p>
            <a:pPr marL="9525" indent="0">
              <a:buNone/>
            </a:pPr>
            <a:r>
              <a:rPr lang="en-GB" sz="2000" b="1" dirty="0">
                <a:latin typeface="Aharoni" panose="02010803020104030203" pitchFamily="2" charset="-79"/>
                <a:cs typeface="Aharoni" panose="02010803020104030203" pitchFamily="2" charset="-79"/>
              </a:rPr>
              <a:t>To increase the positive impact </a:t>
            </a:r>
            <a:r>
              <a:rPr lang="en-GB" sz="2000" dirty="0">
                <a:latin typeface="Aharoni" panose="02010803020104030203" pitchFamily="2" charset="-79"/>
                <a:cs typeface="Aharoni" panose="02010803020104030203" pitchFamily="2" charset="-79"/>
              </a:rPr>
              <a:t>on CERN’s community &amp; the environment</a:t>
            </a:r>
          </a:p>
        </p:txBody>
      </p:sp>
      <p:graphicFrame>
        <p:nvGraphicFramePr>
          <p:cNvPr id="4" name="TextBox 5">
            <a:extLst>
              <a:ext uri="{FF2B5EF4-FFF2-40B4-BE49-F238E27FC236}">
                <a16:creationId xmlns:a16="http://schemas.microsoft.com/office/drawing/2014/main" id="{E8B86275-BCBF-06DB-B8AC-209E5B5C97AD}"/>
              </a:ext>
            </a:extLst>
          </p:cNvPr>
          <p:cNvGraphicFramePr/>
          <p:nvPr/>
        </p:nvGraphicFramePr>
        <p:xfrm>
          <a:off x="401520" y="2855042"/>
          <a:ext cx="11320343" cy="34114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Graphic 4" descr="Electric car outline">
            <a:extLst>
              <a:ext uri="{FF2B5EF4-FFF2-40B4-BE49-F238E27FC236}">
                <a16:creationId xmlns:a16="http://schemas.microsoft.com/office/drawing/2014/main" id="{BFAB3D82-ED13-7FA3-AE36-2EC5C5038D6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44564" y="2392250"/>
            <a:ext cx="809212" cy="809212"/>
          </a:xfrm>
          <a:prstGeom prst="rect">
            <a:avLst/>
          </a:prstGeom>
        </p:spPr>
      </p:pic>
      <p:pic>
        <p:nvPicPr>
          <p:cNvPr id="7" name="Graphic 6" descr="Shopping cart outline">
            <a:extLst>
              <a:ext uri="{FF2B5EF4-FFF2-40B4-BE49-F238E27FC236}">
                <a16:creationId xmlns:a16="http://schemas.microsoft.com/office/drawing/2014/main" id="{188DD2C4-914C-B1CE-BC5F-D831758EAC1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095873" y="2384685"/>
            <a:ext cx="725337" cy="725337"/>
          </a:xfrm>
          <a:prstGeom prst="rect">
            <a:avLst/>
          </a:prstGeom>
        </p:spPr>
      </p:pic>
      <p:pic>
        <p:nvPicPr>
          <p:cNvPr id="8" name="Graphic 7" descr="Recycle outline">
            <a:extLst>
              <a:ext uri="{FF2B5EF4-FFF2-40B4-BE49-F238E27FC236}">
                <a16:creationId xmlns:a16="http://schemas.microsoft.com/office/drawing/2014/main" id="{9CD06074-8032-04D8-CBC7-4DE2CDD2D7E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656094" y="2378229"/>
            <a:ext cx="731793" cy="731793"/>
          </a:xfrm>
          <a:prstGeom prst="rect">
            <a:avLst/>
          </a:prstGeom>
        </p:spPr>
      </p:pic>
      <p:pic>
        <p:nvPicPr>
          <p:cNvPr id="13" name="Graphic 12" descr="Users outline">
            <a:extLst>
              <a:ext uri="{FF2B5EF4-FFF2-40B4-BE49-F238E27FC236}">
                <a16:creationId xmlns:a16="http://schemas.microsoft.com/office/drawing/2014/main" id="{A3A8BF5C-47AB-4C77-4518-D999432373B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401475" y="2466981"/>
            <a:ext cx="725337" cy="725337"/>
          </a:xfrm>
          <a:prstGeom prst="rect">
            <a:avLst/>
          </a:prstGeom>
        </p:spPr>
      </p:pic>
      <p:pic>
        <p:nvPicPr>
          <p:cNvPr id="9" name="Graphic 8" descr="Fork and knife outline">
            <a:extLst>
              <a:ext uri="{FF2B5EF4-FFF2-40B4-BE49-F238E27FC236}">
                <a16:creationId xmlns:a16="http://schemas.microsoft.com/office/drawing/2014/main" id="{94EC5676-B2E2-04E9-3FB8-4A4043DA217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236457" y="2435561"/>
            <a:ext cx="647029" cy="647029"/>
          </a:xfrm>
          <a:prstGeom prst="rect">
            <a:avLst/>
          </a:prstGeom>
        </p:spPr>
      </p:pic>
      <p:sp>
        <p:nvSpPr>
          <p:cNvPr id="6" name="Title 1">
            <a:extLst>
              <a:ext uri="{FF2B5EF4-FFF2-40B4-BE49-F238E27FC236}">
                <a16:creationId xmlns:a16="http://schemas.microsoft.com/office/drawing/2014/main" id="{70E00716-7386-450B-673A-FDAE0606DC8C}"/>
              </a:ext>
            </a:extLst>
          </p:cNvPr>
          <p:cNvSpPr txBox="1">
            <a:spLocks/>
          </p:cNvSpPr>
          <p:nvPr/>
        </p:nvSpPr>
        <p:spPr bwMode="auto">
          <a:xfrm>
            <a:off x="473009" y="628252"/>
            <a:ext cx="3594428" cy="1325559"/>
          </a:xfrm>
          <a:prstGeom prst="rect">
            <a:avLst/>
          </a:prstGeom>
          <a:noFill/>
          <a:ln>
            <a:noFill/>
          </a:ln>
        </p:spPr>
        <p:txBody>
          <a:bodyPr vert="horz" wrap="square" lIns="91440" tIns="45720" rIns="91440" bIns="45720" anchor="ctr" anchorCtr="0" compatLnSpc="1">
            <a:normAutofit/>
          </a:bodyPr>
          <a:lstStyle>
            <a:lvl1pPr marL="0" marR="0" lvl="0" indent="0" algn="l" defTabSz="914400" rtl="0"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Calibri Light"/>
              </a:defRPr>
            </a:lvl1pPr>
          </a:lstStyle>
          <a:p>
            <a:r>
              <a:rPr lang="en-GB" b="1" dirty="0">
                <a:solidFill>
                  <a:srgbClr val="006892"/>
                </a:solidFill>
                <a:latin typeface="Aharoni" pitchFamily="2"/>
                <a:cs typeface="Aharoni" pitchFamily="2"/>
              </a:rPr>
              <a:t>Sustainable</a:t>
            </a:r>
          </a:p>
          <a:p>
            <a:r>
              <a:rPr lang="en-GB" b="1" dirty="0">
                <a:solidFill>
                  <a:srgbClr val="006892"/>
                </a:solidFill>
                <a:latin typeface="Aharoni" pitchFamily="2"/>
                <a:cs typeface="Aharoni" pitchFamily="2"/>
              </a:rPr>
              <a:t>Services</a:t>
            </a:r>
          </a:p>
        </p:txBody>
      </p:sp>
      <p:sp>
        <p:nvSpPr>
          <p:cNvPr id="12" name="Date Placeholder 11">
            <a:extLst>
              <a:ext uri="{FF2B5EF4-FFF2-40B4-BE49-F238E27FC236}">
                <a16:creationId xmlns:a16="http://schemas.microsoft.com/office/drawing/2014/main" id="{B347AD82-FEF7-6405-8D6D-B0F0D7C12FCE}"/>
              </a:ext>
            </a:extLst>
          </p:cNvPr>
          <p:cNvSpPr>
            <a:spLocks noGrp="1"/>
          </p:cNvSpPr>
          <p:nvPr>
            <p:ph type="dt" sz="half" idx="7"/>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defPPr>
              <a:defRPr lang="en-CH"/>
            </a:defPPr>
            <a:lvl1pPr marL="0" marR="0" lvl="0" indent="0" algn="l" defTabSz="914400" rtl="0" eaLnBrk="1" fontAlgn="auto" latinLnBrk="0" hangingPunct="1">
              <a:lnSpc>
                <a:spcPct val="100000"/>
              </a:lnSpc>
              <a:spcBef>
                <a:spcPts val="0"/>
              </a:spcBef>
              <a:spcAft>
                <a:spcPts val="0"/>
              </a:spcAft>
              <a:buNone/>
              <a:tabLst/>
              <a:defRPr lang="en-US" sz="1200" b="0" i="0" u="none" strike="noStrike" kern="1200" cap="none" spc="0" baseline="0">
                <a:solidFill>
                  <a:srgbClr val="898989"/>
                </a:solidFill>
                <a:uFillTx/>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de-CH"/>
              <a:t>25/01/2024</a:t>
            </a:r>
            <a:endParaRPr lang="en-US" dirty="0"/>
          </a:p>
        </p:txBody>
      </p:sp>
      <p:sp>
        <p:nvSpPr>
          <p:cNvPr id="15" name="Slide Number Placeholder 14">
            <a:extLst>
              <a:ext uri="{FF2B5EF4-FFF2-40B4-BE49-F238E27FC236}">
                <a16:creationId xmlns:a16="http://schemas.microsoft.com/office/drawing/2014/main" id="{D51E0A31-0045-E21D-14A4-A6C4CADD167D}"/>
              </a:ext>
            </a:extLst>
          </p:cNvPr>
          <p:cNvSpPr>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defPPr>
              <a:defRPr lang="en-CH"/>
            </a:defPPr>
            <a:lvl1pPr marL="0" marR="0" lvl="0" indent="0" algn="r" defTabSz="914400" rtl="0" eaLnBrk="1" fontAlgn="auto" latinLnBrk="0" hangingPunct="1">
              <a:lnSpc>
                <a:spcPct val="100000"/>
              </a:lnSpc>
              <a:spcBef>
                <a:spcPts val="0"/>
              </a:spcBef>
              <a:spcAft>
                <a:spcPts val="0"/>
              </a:spcAft>
              <a:buNone/>
              <a:tabLst/>
              <a:defRPr lang="en-US" sz="1200" b="0" i="0" u="none" strike="noStrike" kern="1200" cap="none" spc="0" baseline="0">
                <a:solidFill>
                  <a:srgbClr val="898989"/>
                </a:solidFill>
                <a:uFillTx/>
                <a:latin typeface="Calibri"/>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fld id="{22CB462F-0A5C-F04A-A4EC-B6371BBA1A45}" type="slidenum">
              <a:rPr lang="en-CH" smtClean="0"/>
              <a:pPr lvl="0"/>
              <a:t>25</a:t>
            </a:fld>
            <a:endParaRPr lang="en-US" dirty="0"/>
          </a:p>
        </p:txBody>
      </p:sp>
    </p:spTree>
    <p:extLst>
      <p:ext uri="{BB962C8B-B14F-4D97-AF65-F5344CB8AC3E}">
        <p14:creationId xmlns:p14="http://schemas.microsoft.com/office/powerpoint/2010/main" val="27377254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27EC812C-0D08-3B91-CC6A-1F1CA436A0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869950"/>
            <a:ext cx="12192000" cy="5450822"/>
          </a:xfrm>
          <a:prstGeom prst="rect">
            <a:avLst/>
          </a:prstGeom>
        </p:spPr>
      </p:pic>
      <p:pic>
        <p:nvPicPr>
          <p:cNvPr id="87043" name="Picture 6" descr="Hand holding question mark Free Photo">
            <a:extLst>
              <a:ext uri="{FF2B5EF4-FFF2-40B4-BE49-F238E27FC236}">
                <a16:creationId xmlns:a16="http://schemas.microsoft.com/office/drawing/2014/main" id="{31E8D5D1-FE69-39A8-A981-6A908106E381}"/>
              </a:ext>
            </a:extLst>
          </p:cNvPr>
          <p:cNvPicPr>
            <a:picLocks noChangeAspect="1" noChangeArrowheads="1"/>
          </p:cNvPicPr>
          <p:nvPr/>
        </p:nvPicPr>
        <p:blipFill rotWithShape="1">
          <a:blip r:embed="rId3" cstate="screen">
            <a:alphaModFix amt="70000"/>
            <a:extLst>
              <a:ext uri="{28A0092B-C50C-407E-A947-70E740481C1C}">
                <a14:useLocalDpi xmlns:a14="http://schemas.microsoft.com/office/drawing/2010/main"/>
              </a:ext>
            </a:extLst>
          </a:blip>
          <a:srcRect/>
          <a:stretch/>
        </p:blipFill>
        <p:spPr bwMode="auto">
          <a:xfrm>
            <a:off x="6666900" y="0"/>
            <a:ext cx="272937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a:extLst>
              <a:ext uri="{FF2B5EF4-FFF2-40B4-BE49-F238E27FC236}">
                <a16:creationId xmlns:a16="http://schemas.microsoft.com/office/drawing/2014/main" id="{961B70F9-0FD9-EC5A-1127-9503083C01B5}"/>
              </a:ext>
            </a:extLst>
          </p:cNvPr>
          <p:cNvSpPr>
            <a:spLocks noGrp="1"/>
          </p:cNvSpPr>
          <p:nvPr>
            <p:ph type="dt" sz="half" idx="10"/>
          </p:nvPr>
        </p:nvSpPr>
        <p:spPr/>
        <p:txBody>
          <a:bodyPr/>
          <a:lstStyle/>
          <a:p>
            <a:pPr>
              <a:defRPr/>
            </a:pPr>
            <a:r>
              <a:rPr lang="de-CH"/>
              <a:t>25/01/2024</a:t>
            </a:r>
          </a:p>
        </p:txBody>
      </p:sp>
      <p:sp>
        <p:nvSpPr>
          <p:cNvPr id="4" name="Slide Number Placeholder 3">
            <a:extLst>
              <a:ext uri="{FF2B5EF4-FFF2-40B4-BE49-F238E27FC236}">
                <a16:creationId xmlns:a16="http://schemas.microsoft.com/office/drawing/2014/main" id="{EF149EB4-D290-80C8-4D09-8039C48BE5BC}"/>
              </a:ext>
            </a:extLst>
          </p:cNvPr>
          <p:cNvSpPr>
            <a:spLocks noGrp="1"/>
          </p:cNvSpPr>
          <p:nvPr>
            <p:ph type="sldNum" sz="quarter" idx="12"/>
          </p:nvPr>
        </p:nvSpPr>
        <p:spPr/>
        <p:txBody>
          <a:bodyPr/>
          <a:lstStyle/>
          <a:p>
            <a:pPr>
              <a:defRPr/>
            </a:pPr>
            <a:fld id="{ED0DE56A-5CA1-41CD-B2ED-997A480EFCF4}" type="slidenum">
              <a:rPr lang="en-US" smtClean="0"/>
              <a:t>26</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sp>
        <p:nvSpPr>
          <p:cNvPr id="4" name="Espace réservé de la date 3"/>
          <p:cNvSpPr>
            <a:spLocks noGrp="1"/>
          </p:cNvSpPr>
          <p:nvPr>
            <p:ph type="dt" sz="half" idx="10"/>
          </p:nvPr>
        </p:nvSpPr>
        <p:spPr>
          <a:xfrm>
            <a:off x="9647263" y="6441742"/>
            <a:ext cx="1517702" cy="239688"/>
          </a:xfrm>
        </p:spPr>
        <p:txBody>
          <a:bodyPr/>
          <a:lstStyle/>
          <a:p>
            <a:r>
              <a:rPr lang="de-CH"/>
              <a:t>25/01/2024</a:t>
            </a:r>
            <a:endParaRPr lang="fr-FR" dirty="0"/>
          </a:p>
        </p:txBody>
      </p:sp>
      <p:sp>
        <p:nvSpPr>
          <p:cNvPr id="6" name="Espace réservé du numéro de diapositive 5"/>
          <p:cNvSpPr>
            <a:spLocks noGrp="1"/>
          </p:cNvSpPr>
          <p:nvPr>
            <p:ph type="sldNum" sz="quarter" idx="12"/>
          </p:nvPr>
        </p:nvSpPr>
        <p:spPr>
          <a:xfrm>
            <a:off x="11290299" y="6441742"/>
            <a:ext cx="205699" cy="239688"/>
          </a:xfrm>
        </p:spPr>
        <p:txBody>
          <a:bodyPr/>
          <a:lstStyle/>
          <a:p>
            <a:fld id="{490AA3F6-1618-3548-975A-DD1A2939A246}" type="slidenum">
              <a:rPr lang="fr-FR" smtClean="0"/>
              <a:t>3</a:t>
            </a:fld>
            <a:endParaRPr lang="fr-F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0" name="Freeform 5"/>
          <p:cNvSpPr>
            <a:spLocks/>
          </p:cNvSpPr>
          <p:nvPr/>
        </p:nvSpPr>
        <p:spPr bwMode="auto">
          <a:xfrm>
            <a:off x="472948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1" name="ZoneTexte 20"/>
          <p:cNvSpPr txBox="1"/>
          <p:nvPr/>
        </p:nvSpPr>
        <p:spPr>
          <a:xfrm>
            <a:off x="4829271" y="2196173"/>
            <a:ext cx="233088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RESEARCH</a:t>
            </a:r>
            <a:endParaRPr lang="fr-FR" sz="2000">
              <a:solidFill>
                <a:schemeClr val="bg1"/>
              </a:solidFill>
              <a:latin typeface="Arial" charset="0"/>
              <a:ea typeface="Arial" charset="0"/>
              <a:cs typeface="Arial" charset="0"/>
            </a:endParaRPr>
          </a:p>
        </p:txBody>
      </p:sp>
      <p:sp>
        <p:nvSpPr>
          <p:cNvPr id="22" name="ZoneTexte 21"/>
          <p:cNvSpPr txBox="1"/>
          <p:nvPr/>
        </p:nvSpPr>
        <p:spPr>
          <a:xfrm>
            <a:off x="6026779" y="3385410"/>
            <a:ext cx="2355664" cy="400110"/>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COLLABORATION</a:t>
            </a:r>
            <a:endParaRPr lang="fr-FR" sz="2000">
              <a:solidFill>
                <a:schemeClr val="bg1"/>
              </a:solidFill>
              <a:latin typeface="Arial" charset="0"/>
              <a:ea typeface="Arial" charset="0"/>
              <a:cs typeface="Arial" charset="0"/>
            </a:endParaRPr>
          </a:p>
        </p:txBody>
      </p:sp>
      <p:sp>
        <p:nvSpPr>
          <p:cNvPr id="23" name="ZoneTexte 22"/>
          <p:cNvSpPr txBox="1"/>
          <p:nvPr/>
        </p:nvSpPr>
        <p:spPr>
          <a:xfrm>
            <a:off x="3372636" y="3396901"/>
            <a:ext cx="2294916" cy="707886"/>
          </a:xfrm>
          <a:prstGeom prst="rect">
            <a:avLst/>
          </a:prstGeom>
          <a:noFill/>
        </p:spPr>
        <p:txBody>
          <a:bodyPr wrap="square" rtlCol="0">
            <a:spAutoFit/>
          </a:bodyPr>
          <a:lstStyle/>
          <a:p>
            <a:pPr algn="ctr"/>
            <a:r>
              <a:rPr lang="en-US" sz="2000">
                <a:solidFill>
                  <a:schemeClr val="bg1"/>
                </a:solidFill>
                <a:latin typeface="Arial" charset="0"/>
                <a:ea typeface="Arial" charset="0"/>
                <a:cs typeface="Arial" charset="0"/>
              </a:rPr>
              <a:t>EDUCATION </a:t>
            </a:r>
            <a:br>
              <a:rPr lang="en-US" sz="2000">
                <a:solidFill>
                  <a:schemeClr val="bg1"/>
                </a:solidFill>
                <a:latin typeface="Arial" charset="0"/>
                <a:ea typeface="Arial" charset="0"/>
                <a:cs typeface="Arial" charset="0"/>
              </a:rPr>
            </a:br>
            <a:r>
              <a:rPr lang="en-US" sz="2000">
                <a:solidFill>
                  <a:schemeClr val="bg1"/>
                </a:solidFill>
                <a:latin typeface="Arial" charset="0"/>
                <a:ea typeface="Arial" charset="0"/>
                <a:cs typeface="Arial" charset="0"/>
              </a:rPr>
              <a:t>&amp; TRAINING</a:t>
            </a:r>
            <a:endParaRPr lang="fr-FR" sz="2000">
              <a:solidFill>
                <a:schemeClr val="bg1"/>
              </a:solidFill>
              <a:latin typeface="Arial" charset="0"/>
              <a:ea typeface="Arial" charset="0"/>
              <a:cs typeface="Arial" charset="0"/>
            </a:endParaRPr>
          </a:p>
        </p:txBody>
      </p:sp>
      <p:sp>
        <p:nvSpPr>
          <p:cNvPr id="24" name="ZoneTexte 23"/>
          <p:cNvSpPr txBox="1"/>
          <p:nvPr/>
        </p:nvSpPr>
        <p:spPr>
          <a:xfrm>
            <a:off x="5065753" y="4641353"/>
            <a:ext cx="2294914" cy="707886"/>
          </a:xfrm>
          <a:prstGeom prst="rect">
            <a:avLst/>
          </a:prstGeom>
          <a:noFill/>
        </p:spPr>
        <p:txBody>
          <a:bodyPr wrap="square" rtlCol="0">
            <a:spAutoFit/>
          </a:bodyPr>
          <a:lstStyle/>
          <a:p>
            <a:pPr algn="ctr"/>
            <a:r>
              <a:rPr lang="en-US" sz="2000" dirty="0">
                <a:solidFill>
                  <a:schemeClr val="bg1"/>
                </a:solidFill>
                <a:latin typeface="Arial" charset="0"/>
                <a:ea typeface="Arial" charset="0"/>
                <a:cs typeface="Arial" charset="0"/>
              </a:rPr>
              <a:t>TECHNOLOGY </a:t>
            </a:r>
            <a:br>
              <a:rPr lang="en-US" sz="2000" dirty="0">
                <a:solidFill>
                  <a:schemeClr val="bg1"/>
                </a:solidFill>
                <a:latin typeface="Arial" charset="0"/>
                <a:ea typeface="Arial" charset="0"/>
                <a:cs typeface="Arial" charset="0"/>
              </a:rPr>
            </a:br>
            <a:r>
              <a:rPr lang="en-US" sz="2000" dirty="0">
                <a:solidFill>
                  <a:schemeClr val="bg1"/>
                </a:solidFill>
                <a:latin typeface="Arial" charset="0"/>
                <a:ea typeface="Arial" charset="0"/>
                <a:cs typeface="Arial" charset="0"/>
              </a:rPr>
              <a:t>&amp; INNOVATION</a:t>
            </a:r>
            <a:endParaRPr lang="fr-FR" sz="20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759316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0" y="223282"/>
            <a:ext cx="12192000" cy="6634717"/>
          </a:xfrm>
        </p:spPr>
        <p:txBody>
          <a:bodyPr/>
          <a:lstStyle/>
          <a:p>
            <a:endParaRPr lang="en-GB"/>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23283"/>
            <a:ext cx="12192000" cy="6634717"/>
          </a:xfrm>
          <a:prstGeom prst="rect">
            <a:avLst/>
          </a:prstGeom>
        </p:spPr>
      </p:pic>
      <p:sp>
        <p:nvSpPr>
          <p:cNvPr id="4" name="Larme 10"/>
          <p:cNvSpPr/>
          <p:nvPr/>
        </p:nvSpPr>
        <p:spPr>
          <a:xfrm>
            <a:off x="7780843" y="1086533"/>
            <a:ext cx="4411157" cy="4411157"/>
          </a:xfrm>
          <a:prstGeom prst="teardrop">
            <a:avLst/>
          </a:prstGeom>
          <a:solidFill>
            <a:schemeClr val="accent3">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Larme 11"/>
          <p:cNvSpPr/>
          <p:nvPr/>
        </p:nvSpPr>
        <p:spPr>
          <a:xfrm>
            <a:off x="8019622" y="108653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13"/>
          <p:cNvSpPr txBox="1"/>
          <p:nvPr/>
        </p:nvSpPr>
        <p:spPr>
          <a:xfrm flipH="1">
            <a:off x="8180959" y="2849555"/>
            <a:ext cx="3372146" cy="646331"/>
          </a:xfrm>
          <a:prstGeom prst="rect">
            <a:avLst/>
          </a:prstGeom>
          <a:noFill/>
        </p:spPr>
        <p:txBody>
          <a:bodyPr wrap="square" rtlCol="0">
            <a:spAutoFit/>
          </a:bodyPr>
          <a:lstStyle/>
          <a:p>
            <a:pPr algn="ctr"/>
            <a:r>
              <a:rPr lang="en-US" sz="3600">
                <a:solidFill>
                  <a:schemeClr val="bg1"/>
                </a:solidFill>
                <a:latin typeface="Arial" charset="0"/>
                <a:ea typeface="Arial" charset="0"/>
                <a:cs typeface="Arial" charset="0"/>
              </a:rPr>
              <a:t>RESEARCH</a:t>
            </a:r>
            <a:endParaRPr lang="fr-FR" sz="360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a:t>What is the universe made of</a:t>
            </a:r>
            <a:r>
              <a:rPr lang="fr-FR" dirty="0"/>
              <a:t>?</a:t>
            </a:r>
          </a:p>
        </p:txBody>
      </p:sp>
      <p:sp>
        <p:nvSpPr>
          <p:cNvPr id="4" name="Espace réservé de la date 3"/>
          <p:cNvSpPr>
            <a:spLocks noGrp="1"/>
          </p:cNvSpPr>
          <p:nvPr>
            <p:ph type="dt" sz="half" idx="10"/>
          </p:nvPr>
        </p:nvSpPr>
        <p:spPr/>
        <p:txBody>
          <a:bodyPr/>
          <a:lstStyle/>
          <a:p>
            <a:r>
              <a:rPr lang="de-CH"/>
              <a:t>25/01/2024</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5</a:t>
            </a:fld>
            <a:endParaRPr lang="fr-FR" dirty="0"/>
          </a:p>
        </p:txBody>
      </p:sp>
      <p:sp>
        <p:nvSpPr>
          <p:cNvPr id="3" name="Espace réservé du contenu 2"/>
          <p:cNvSpPr>
            <a:spLocks noGrp="1"/>
          </p:cNvSpPr>
          <p:nvPr>
            <p:ph idx="1"/>
          </p:nvPr>
        </p:nvSpPr>
        <p:spPr>
          <a:xfrm>
            <a:off x="695325" y="1281546"/>
            <a:ext cx="10801350" cy="1385080"/>
          </a:xfrm>
        </p:spPr>
        <p:txBody>
          <a:bodyPr>
            <a:noAutofit/>
          </a:bodyPr>
          <a:lstStyle/>
          <a:p>
            <a:r>
              <a:rPr lang="en-US" dirty="0">
                <a:solidFill>
                  <a:schemeClr val="tx2"/>
                </a:solidFill>
              </a:rPr>
              <a:t>We study the elementary building blocks of matter and the forces that control their </a:t>
            </a:r>
            <a:r>
              <a:rPr lang="en-US" dirty="0" err="1">
                <a:solidFill>
                  <a:schemeClr val="tx2"/>
                </a:solidFill>
              </a:rPr>
              <a:t>behaviour</a:t>
            </a:r>
            <a:endParaRPr lang="fr-FR" dirty="0">
              <a:solidFill>
                <a:schemeClr val="tx2"/>
              </a:solidFill>
            </a:endParaRPr>
          </a:p>
        </p:txBody>
      </p:sp>
      <p:grpSp>
        <p:nvGrpSpPr>
          <p:cNvPr id="18" name="Grouper 17"/>
          <p:cNvGrpSpPr/>
          <p:nvPr/>
        </p:nvGrpSpPr>
        <p:grpSpPr>
          <a:xfrm>
            <a:off x="0" y="2147482"/>
            <a:ext cx="12192000" cy="4301809"/>
            <a:chOff x="-1" y="2556191"/>
            <a:chExt cx="12192000" cy="4301809"/>
          </a:xfrm>
        </p:grpSpPr>
        <p:pic>
          <p:nvPicPr>
            <p:cNvPr id="10" name="Imag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2556191"/>
              <a:ext cx="12192000" cy="4301809"/>
            </a:xfrm>
            <a:prstGeom prst="rect">
              <a:avLst/>
            </a:prstGeom>
          </p:spPr>
        </p:pic>
        <p:sp>
          <p:nvSpPr>
            <p:cNvPr id="12" name="ZoneTexte 11"/>
            <p:cNvSpPr txBox="1"/>
            <p:nvPr/>
          </p:nvSpPr>
          <p:spPr>
            <a:xfrm>
              <a:off x="3843868" y="6070083"/>
              <a:ext cx="1261533" cy="492443"/>
            </a:xfrm>
            <a:prstGeom prst="rect">
              <a:avLst/>
            </a:prstGeom>
            <a:noFill/>
          </p:spPr>
          <p:txBody>
            <a:bodyPr wrap="square" rtlCol="0">
              <a:spAutoFit/>
            </a:bodyPr>
            <a:lstStyle/>
            <a:p>
              <a:r>
                <a:rPr lang="fr-FR" sz="1400" dirty="0" err="1">
                  <a:solidFill>
                    <a:schemeClr val="bg1"/>
                  </a:solidFill>
                </a:rPr>
                <a:t>Matter</a:t>
              </a:r>
              <a:endParaRPr lang="fr-FR" sz="1400" dirty="0">
                <a:solidFill>
                  <a:schemeClr val="bg1"/>
                </a:solidFill>
              </a:endParaRPr>
            </a:p>
            <a:p>
              <a:r>
                <a:rPr lang="uk-UA" sz="1200" dirty="0">
                  <a:solidFill>
                    <a:schemeClr val="bg1"/>
                  </a:solidFill>
                </a:rPr>
                <a:t>0,1 m</a:t>
              </a:r>
              <a:endParaRPr lang="fr-FR" sz="1200" dirty="0">
                <a:solidFill>
                  <a:schemeClr val="bg1"/>
                </a:solidFill>
              </a:endParaRPr>
            </a:p>
          </p:txBody>
        </p:sp>
        <p:sp>
          <p:nvSpPr>
            <p:cNvPr id="13" name="ZoneTexte 12"/>
            <p:cNvSpPr txBox="1"/>
            <p:nvPr/>
          </p:nvSpPr>
          <p:spPr>
            <a:xfrm>
              <a:off x="5621866" y="6070083"/>
              <a:ext cx="1261533" cy="492443"/>
            </a:xfrm>
            <a:prstGeom prst="rect">
              <a:avLst/>
            </a:prstGeom>
            <a:noFill/>
          </p:spPr>
          <p:txBody>
            <a:bodyPr wrap="square" rtlCol="0">
              <a:spAutoFit/>
            </a:bodyPr>
            <a:lstStyle/>
            <a:p>
              <a:r>
                <a:rPr lang="fr-FR" sz="1400" dirty="0" err="1">
                  <a:solidFill>
                    <a:schemeClr val="bg1"/>
                  </a:solidFill>
                </a:rPr>
                <a:t>Atom</a:t>
              </a:r>
              <a:endParaRPr lang="fr-FR" sz="1400" dirty="0">
                <a:solidFill>
                  <a:schemeClr val="bg1"/>
                </a:solidFill>
              </a:endParaRPr>
            </a:p>
            <a:p>
              <a:r>
                <a:rPr lang="en-US" sz="1200" dirty="0">
                  <a:solidFill>
                    <a:schemeClr val="bg1"/>
                  </a:solidFill>
                </a:rPr>
                <a:t>~10</a:t>
              </a:r>
              <a:r>
                <a:rPr lang="en-US" sz="1200" baseline="30000" dirty="0">
                  <a:solidFill>
                    <a:schemeClr val="bg1"/>
                  </a:solidFill>
                </a:rPr>
                <a:t>-10</a:t>
              </a:r>
              <a:r>
                <a:rPr lang="en-US" sz="1200" dirty="0">
                  <a:solidFill>
                    <a:schemeClr val="bg1"/>
                  </a:solidFill>
                </a:rPr>
                <a:t> m</a:t>
              </a:r>
              <a:endParaRPr lang="fr-FR" sz="1200" dirty="0">
                <a:solidFill>
                  <a:schemeClr val="bg1"/>
                </a:solidFill>
              </a:endParaRPr>
            </a:p>
          </p:txBody>
        </p:sp>
        <p:sp>
          <p:nvSpPr>
            <p:cNvPr id="15" name="ZoneTexte 14"/>
            <p:cNvSpPr txBox="1"/>
            <p:nvPr/>
          </p:nvSpPr>
          <p:spPr>
            <a:xfrm>
              <a:off x="7332133" y="5443550"/>
              <a:ext cx="1261533" cy="492443"/>
            </a:xfrm>
            <a:prstGeom prst="rect">
              <a:avLst/>
            </a:prstGeom>
            <a:noFill/>
          </p:spPr>
          <p:txBody>
            <a:bodyPr wrap="square" rtlCol="0">
              <a:spAutoFit/>
            </a:bodyPr>
            <a:lstStyle/>
            <a:p>
              <a:r>
                <a:rPr lang="fr-FR" sz="1400" dirty="0">
                  <a:solidFill>
                    <a:schemeClr val="bg1"/>
                  </a:solidFill>
                </a:rPr>
                <a:t>Nucleus</a:t>
              </a:r>
            </a:p>
            <a:p>
              <a:r>
                <a:rPr lang="cs-CZ" sz="1200" dirty="0">
                  <a:solidFill>
                    <a:schemeClr val="bg1"/>
                  </a:solidFill>
                </a:rPr>
                <a:t>~10</a:t>
              </a:r>
              <a:r>
                <a:rPr lang="cs-CZ" sz="1200" baseline="30000" dirty="0">
                  <a:solidFill>
                    <a:schemeClr val="bg1"/>
                  </a:solidFill>
                </a:rPr>
                <a:t>-14</a:t>
              </a:r>
              <a:r>
                <a:rPr lang="cs-CZ" sz="1200" dirty="0">
                  <a:solidFill>
                    <a:schemeClr val="bg1"/>
                  </a:solidFill>
                </a:rPr>
                <a:t> m</a:t>
              </a:r>
              <a:endParaRPr lang="fr-FR" sz="1200" dirty="0">
                <a:solidFill>
                  <a:schemeClr val="bg1"/>
                </a:solidFill>
              </a:endParaRPr>
            </a:p>
          </p:txBody>
        </p:sp>
        <p:sp>
          <p:nvSpPr>
            <p:cNvPr id="16" name="ZoneTexte 15"/>
            <p:cNvSpPr txBox="1"/>
            <p:nvPr/>
          </p:nvSpPr>
          <p:spPr>
            <a:xfrm>
              <a:off x="8678333" y="4461416"/>
              <a:ext cx="1261533" cy="492443"/>
            </a:xfrm>
            <a:prstGeom prst="rect">
              <a:avLst/>
            </a:prstGeom>
            <a:noFill/>
          </p:spPr>
          <p:txBody>
            <a:bodyPr wrap="square" rtlCol="0">
              <a:spAutoFit/>
            </a:bodyPr>
            <a:lstStyle/>
            <a:p>
              <a:r>
                <a:rPr lang="fr-FR" sz="1400">
                  <a:solidFill>
                    <a:schemeClr val="bg1"/>
                  </a:solidFill>
                </a:rPr>
                <a:t>Proton</a:t>
              </a:r>
            </a:p>
            <a:p>
              <a:r>
                <a:rPr lang="cs-CZ" sz="1200">
                  <a:solidFill>
                    <a:schemeClr val="bg1"/>
                  </a:solidFill>
                </a:rPr>
                <a:t>~</a:t>
              </a:r>
              <a:r>
                <a:rPr lang="mr-IN" sz="1200">
                  <a:solidFill>
                    <a:schemeClr val="bg1"/>
                  </a:solidFill>
                </a:rPr>
                <a:t>10</a:t>
              </a:r>
              <a:r>
                <a:rPr lang="mr-IN" sz="1200" baseline="30000">
                  <a:solidFill>
                    <a:schemeClr val="bg1"/>
                  </a:solidFill>
                </a:rPr>
                <a:t>-15</a:t>
              </a:r>
              <a:r>
                <a:rPr lang="fr-CH" sz="1200">
                  <a:solidFill>
                    <a:schemeClr val="bg1"/>
                  </a:solidFill>
                </a:rPr>
                <a:t> </a:t>
              </a:r>
              <a:r>
                <a:rPr lang="mr-IN" sz="1200" err="1">
                  <a:solidFill>
                    <a:schemeClr val="bg1"/>
                  </a:solidFill>
                </a:rPr>
                <a:t>m</a:t>
              </a:r>
              <a:endParaRPr lang="fr-FR" sz="1200">
                <a:solidFill>
                  <a:schemeClr val="bg1"/>
                </a:solidFill>
              </a:endParaRPr>
            </a:p>
          </p:txBody>
        </p:sp>
        <p:sp>
          <p:nvSpPr>
            <p:cNvPr id="17" name="ZoneTexte 16"/>
            <p:cNvSpPr txBox="1"/>
            <p:nvPr/>
          </p:nvSpPr>
          <p:spPr>
            <a:xfrm>
              <a:off x="9309099" y="2880031"/>
              <a:ext cx="1261533" cy="492443"/>
            </a:xfrm>
            <a:prstGeom prst="rect">
              <a:avLst/>
            </a:prstGeom>
            <a:noFill/>
          </p:spPr>
          <p:txBody>
            <a:bodyPr wrap="square" rtlCol="0">
              <a:spAutoFit/>
            </a:bodyPr>
            <a:lstStyle/>
            <a:p>
              <a:r>
                <a:rPr lang="fr-FR" sz="1400" dirty="0">
                  <a:solidFill>
                    <a:schemeClr val="bg1"/>
                  </a:solidFill>
                </a:rPr>
                <a:t>Quark</a:t>
              </a:r>
            </a:p>
            <a:p>
              <a:r>
                <a:rPr lang="en-US" sz="1200" dirty="0">
                  <a:solidFill>
                    <a:schemeClr val="bg1"/>
                  </a:solidFill>
                </a:rPr>
                <a:t>&lt;10</a:t>
              </a:r>
              <a:r>
                <a:rPr lang="en-US" sz="1200" baseline="30000" dirty="0">
                  <a:solidFill>
                    <a:schemeClr val="bg1"/>
                  </a:solidFill>
                </a:rPr>
                <a:t>-18</a:t>
              </a:r>
              <a:r>
                <a:rPr lang="en-US" sz="1200" dirty="0">
                  <a:solidFill>
                    <a:schemeClr val="bg1"/>
                  </a:solidFill>
                </a:rPr>
                <a:t> m</a:t>
              </a:r>
              <a:endParaRPr lang="fr-FR" sz="1200" dirty="0">
                <a:solidFill>
                  <a:schemeClr val="bg1"/>
                </a:solidFill>
              </a:endParaRPr>
            </a:p>
          </p:txBody>
        </p:sp>
        <p:sp>
          <p:nvSpPr>
            <p:cNvPr id="19" name="ZoneTexte 12">
              <a:extLst>
                <a:ext uri="{FF2B5EF4-FFF2-40B4-BE49-F238E27FC236}">
                  <a16:creationId xmlns:a16="http://schemas.microsoft.com/office/drawing/2014/main" id="{9C529853-C367-EF48-B19F-C7CEB1875FBB}"/>
                </a:ext>
              </a:extLst>
            </p:cNvPr>
            <p:cNvSpPr txBox="1"/>
            <p:nvPr/>
          </p:nvSpPr>
          <p:spPr>
            <a:xfrm>
              <a:off x="6055159" y="5729295"/>
              <a:ext cx="850273" cy="307777"/>
            </a:xfrm>
            <a:prstGeom prst="rect">
              <a:avLst/>
            </a:prstGeom>
            <a:noFill/>
          </p:spPr>
          <p:txBody>
            <a:bodyPr wrap="square" rtlCol="0">
              <a:spAutoFit/>
            </a:bodyPr>
            <a:lstStyle/>
            <a:p>
              <a:r>
                <a:rPr lang="fr-FR" sz="1400" dirty="0">
                  <a:solidFill>
                    <a:schemeClr val="bg1"/>
                  </a:solidFill>
                </a:rPr>
                <a:t>Electron</a:t>
              </a:r>
            </a:p>
          </p:txBody>
        </p:sp>
      </p:gr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268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6</a:t>
            </a:fld>
            <a:endParaRPr lang="fr-F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a:solidFill>
                <a:schemeClr val="bg1"/>
              </a:solidFill>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Billion Years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endParaRPr lang="en-US"/>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6" name="Espace réservé du contenu 2"/>
          <p:cNvSpPr>
            <a:spLocks noGrp="1"/>
          </p:cNvSpPr>
          <p:nvPr>
            <p:ph idx="1"/>
          </p:nvPr>
        </p:nvSpPr>
        <p:spPr>
          <a:xfrm>
            <a:off x="8689228" y="3059084"/>
            <a:ext cx="2990154" cy="3325648"/>
          </a:xfrm>
        </p:spPr>
        <p:txBody>
          <a:bodyPr>
            <a:noAutofit/>
          </a:bodyPr>
          <a:lstStyle/>
          <a:p>
            <a:pPr>
              <a:lnSpc>
                <a:spcPct val="100000"/>
              </a:lnSpc>
            </a:pPr>
            <a:r>
              <a:rPr lang="en-US" sz="2000" dirty="0">
                <a:solidFill>
                  <a:schemeClr val="bg1"/>
                </a:solidFill>
              </a:rPr>
              <a:t>We reproduce the conditions a fraction of </a:t>
            </a:r>
            <a:br>
              <a:rPr lang="en-US" sz="2000" dirty="0">
                <a:solidFill>
                  <a:schemeClr val="bg1"/>
                </a:solidFill>
              </a:rPr>
            </a:br>
            <a:r>
              <a:rPr lang="en-US" sz="2000" dirty="0">
                <a:solidFill>
                  <a:schemeClr val="bg1"/>
                </a:solidFill>
              </a:rPr>
              <a:t>a second after the Big Bang, to gain insight into the structure and evolution </a:t>
            </a:r>
            <a:br>
              <a:rPr lang="en-US" sz="2000" dirty="0">
                <a:solidFill>
                  <a:schemeClr val="bg1"/>
                </a:solidFill>
              </a:rPr>
            </a:br>
            <a:r>
              <a:rPr lang="en-US" sz="2000" dirty="0">
                <a:solidFill>
                  <a:schemeClr val="bg1"/>
                </a:solidFill>
              </a:rPr>
              <a:t>of the universe.</a:t>
            </a:r>
          </a:p>
          <a:p>
            <a:endParaRPr lang="fr-FR" dirty="0"/>
          </a:p>
        </p:txBody>
      </p:sp>
      <p:sp>
        <p:nvSpPr>
          <p:cNvPr id="2" name="Titre 1"/>
          <p:cNvSpPr>
            <a:spLocks noGrp="1"/>
          </p:cNvSpPr>
          <p:nvPr>
            <p:ph type="title"/>
          </p:nvPr>
        </p:nvSpPr>
        <p:spPr>
          <a:xfrm>
            <a:off x="8666204" y="1538931"/>
            <a:ext cx="3308678" cy="1116849"/>
          </a:xfrm>
        </p:spPr>
        <p:txBody>
          <a:bodyPr>
            <a:noAutofit/>
          </a:bodyPr>
          <a:lstStyle/>
          <a:p>
            <a:pPr algn="l"/>
            <a:r>
              <a:rPr lang="fr-FR" sz="3600" dirty="0">
                <a:solidFill>
                  <a:schemeClr val="bg1"/>
                </a:solidFill>
              </a:rPr>
              <a:t>How </a:t>
            </a:r>
            <a:r>
              <a:rPr lang="fr-FR" sz="3600" dirty="0" err="1">
                <a:solidFill>
                  <a:schemeClr val="bg1"/>
                </a:solidFill>
              </a:rPr>
              <a:t>did</a:t>
            </a:r>
            <a:r>
              <a:rPr lang="fr-FR" sz="3600" dirty="0">
                <a:solidFill>
                  <a:schemeClr val="bg1"/>
                </a:solidFill>
              </a:rPr>
              <a:t> the </a:t>
            </a:r>
            <a:r>
              <a:rPr lang="fr-FR" sz="3600" dirty="0" err="1">
                <a:solidFill>
                  <a:schemeClr val="bg1"/>
                </a:solidFill>
              </a:rPr>
              <a:t>universe</a:t>
            </a:r>
            <a:r>
              <a:rPr lang="fr-FR" sz="3600" dirty="0">
                <a:solidFill>
                  <a:schemeClr val="bg1"/>
                </a:solidFill>
              </a:rPr>
              <a:t> </a:t>
            </a:r>
            <a:r>
              <a:rPr lang="fr-FR" sz="3600" dirty="0" err="1">
                <a:solidFill>
                  <a:schemeClr val="bg1"/>
                </a:solidFill>
              </a:rPr>
              <a:t>begin</a:t>
            </a:r>
            <a:r>
              <a:rPr lang="fr-FR" sz="3600" dirty="0">
                <a:solidFill>
                  <a:schemeClr val="bg1"/>
                </a:solidFill>
              </a:rPr>
              <a:t>?</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a:solidFill>
                    <a:schemeClr val="bg1"/>
                  </a:solidFill>
                  <a:latin typeface="Arial" pitchFamily="-111" charset="0"/>
                  <a:ea typeface="ＭＳ Ｐゴシック" pitchFamily="-111" charset="-128"/>
                  <a:cs typeface="ＭＳ Ｐゴシック" pitchFamily="-111" charset="-128"/>
                </a:rPr>
                <a:t>Accelerators</a:t>
              </a:r>
              <a:endParaRPr lang="de-DE" sz="1400">
                <a:solidFill>
                  <a:schemeClr val="bg1"/>
                </a:solidFill>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4"/>
                </a:solidFill>
                <a:latin typeface="Arial" pitchFamily="-111" charset="0"/>
                <a:ea typeface="ＭＳ Ｐゴシック" pitchFamily="-111" charset="-128"/>
                <a:cs typeface="ＭＳ Ｐゴシック" pitchFamily="-111" charset="-128"/>
              </a:rPr>
              <a:t>380 000 years</a:t>
            </a:r>
            <a:endParaRPr lang="de-DE" sz="1400" b="1" dirty="0">
              <a:solidFill>
                <a:schemeClr val="accent4"/>
              </a:solidFill>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sz="1400" b="1" dirty="0">
                <a:solidFill>
                  <a:schemeClr val="accent2"/>
                </a:solidFill>
                <a:latin typeface="Arial" pitchFamily="-111" charset="0"/>
                <a:ea typeface="ＭＳ Ｐゴシック" pitchFamily="-111" charset="-128"/>
                <a:cs typeface="ＭＳ Ｐゴシック" pitchFamily="-111" charset="-128"/>
              </a:rPr>
              <a:t>Telescopes</a:t>
            </a:r>
            <a:endParaRPr lang="de-DE" sz="1400" b="1" dirty="0">
              <a:solidFill>
                <a:schemeClr val="accent2"/>
              </a:solidFill>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3956241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xEl>
                                              <p:pRg st="0" end="0"/>
                                            </p:txEl>
                                          </p:spTgt>
                                        </p:tgtEl>
                                        <p:attrNameLst>
                                          <p:attrName>style.visibility</p:attrName>
                                        </p:attrNameLst>
                                      </p:cBhvr>
                                      <p:to>
                                        <p:strVal val="visible"/>
                                      </p:to>
                                    </p:set>
                                    <p:animEffect transition="in" filter="fade">
                                      <p:cBhvr>
                                        <p:cTn id="18" dur="500"/>
                                        <p:tgtEl>
                                          <p:spTgt spid="26">
                                            <p:txEl>
                                              <p:pRg st="0" end="0"/>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91B124-9E94-F94A-8CC0-392098407D61}"/>
              </a:ext>
            </a:extLst>
          </p:cNvPr>
          <p:cNvSpPr>
            <a:spLocks noGrp="1"/>
          </p:cNvSpPr>
          <p:nvPr>
            <p:ph type="dt" sz="half" idx="10"/>
          </p:nvPr>
        </p:nvSpPr>
        <p:spPr/>
        <p:txBody>
          <a:bodyPr/>
          <a:lstStyle/>
          <a:p>
            <a:r>
              <a:rPr lang="de-CH"/>
              <a:t>25/01/2024</a:t>
            </a:r>
            <a:endParaRPr lang="fr-FR"/>
          </a:p>
        </p:txBody>
      </p:sp>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fld id="{490AA3F6-1618-3548-975A-DD1A2939A246}" type="slidenum">
              <a:rPr lang="fr-FR" smtClean="0"/>
              <a:t>7</a:t>
            </a:fld>
            <a:endParaRPr lang="fr-FR"/>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r>
              <a:rPr lang="en-US" sz="4400" dirty="0">
                <a:solidFill>
                  <a:schemeClr val="bg2"/>
                </a:solidFill>
              </a:rPr>
              <a:t>There are many unanswered questions </a:t>
            </a:r>
            <a:br>
              <a:rPr lang="en-US" sz="4400" dirty="0">
                <a:solidFill>
                  <a:schemeClr val="bg2"/>
                </a:solidFill>
              </a:rPr>
            </a:br>
            <a:r>
              <a:rPr lang="en-US" sz="4400" dirty="0">
                <a:solidFill>
                  <a:schemeClr val="bg2"/>
                </a:solidFill>
              </a:rPr>
              <a:t>in fundamental physics</a:t>
            </a:r>
            <a:br>
              <a:rPr lang="en-US" sz="4400" dirty="0"/>
            </a:br>
            <a:endParaRPr lang="en-US" dirty="0"/>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algn="ctr"/>
            <a:r>
              <a:rPr lang="en-US" sz="2800" dirty="0">
                <a:solidFill>
                  <a:schemeClr val="bg2"/>
                </a:solidFill>
              </a:rPr>
              <a:t>Including</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95% of the mass </a:t>
            </a:r>
            <a:br>
              <a:rPr lang="en-US" dirty="0">
                <a:solidFill>
                  <a:schemeClr val="bg1"/>
                </a:solidFill>
              </a:rPr>
            </a:br>
            <a:r>
              <a:rPr lang="en-US" dirty="0">
                <a:solidFill>
                  <a:schemeClr val="bg1"/>
                </a:solidFill>
              </a:rPr>
              <a:t>and energy </a:t>
            </a:r>
            <a:br>
              <a:rPr lang="en-US" dirty="0">
                <a:solidFill>
                  <a:schemeClr val="bg1"/>
                </a:solidFill>
              </a:rPr>
            </a:br>
            <a:r>
              <a:rPr lang="en-US" dirty="0">
                <a:solidFill>
                  <a:schemeClr val="bg1"/>
                </a:solidFill>
              </a:rPr>
              <a:t>of the universe is unknown. </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Why is the universe made only of matter, with hardly any antimatter?</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Why is gravity so weak compared to the other forces?</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dirty="0">
                <a:solidFill>
                  <a:schemeClr val="bg1"/>
                </a:solidFill>
              </a:rPr>
              <a:t>Is there only one Higgs boson, and does it behave exactly as expected?</a:t>
            </a:r>
          </a:p>
        </p:txBody>
      </p:sp>
    </p:spTree>
    <p:extLst>
      <p:ext uri="{BB962C8B-B14F-4D97-AF65-F5344CB8AC3E}">
        <p14:creationId xmlns:p14="http://schemas.microsoft.com/office/powerpoint/2010/main" val="87925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de-CH"/>
              <a:t>25/01/2024</a:t>
            </a:r>
            <a:endParaRPr lang="fr-FR" dirty="0"/>
          </a:p>
        </p:txBody>
      </p:sp>
      <p:sp>
        <p:nvSpPr>
          <p:cNvPr id="4" name="Espace réservé du numéro de diapositive 3"/>
          <p:cNvSpPr>
            <a:spLocks noGrp="1"/>
          </p:cNvSpPr>
          <p:nvPr>
            <p:ph type="sldNum" sz="quarter" idx="12"/>
          </p:nvPr>
        </p:nvSpPr>
        <p:spPr/>
        <p:txBody>
          <a:bodyPr/>
          <a:lstStyle/>
          <a:p>
            <a:fld id="{490AA3F6-1618-3548-975A-DD1A2939A246}" type="slidenum">
              <a:rPr lang="fr-FR" smtClean="0"/>
              <a:t>8</a:t>
            </a:fld>
            <a:endParaRPr lang="fr-FR" dirty="0"/>
          </a:p>
        </p:txBody>
      </p:sp>
      <p:sp>
        <p:nvSpPr>
          <p:cNvPr id="5" name="Titre 4"/>
          <p:cNvSpPr>
            <a:spLocks noGrp="1"/>
          </p:cNvSpPr>
          <p:nvPr>
            <p:ph type="title"/>
          </p:nvPr>
        </p:nvSpPr>
        <p:spPr/>
        <p:txBody>
          <a:bodyPr>
            <a:normAutofit/>
          </a:bodyPr>
          <a:lstStyle/>
          <a:p>
            <a:r>
              <a:rPr lang="en-US" dirty="0"/>
              <a:t>How do we do it?</a:t>
            </a:r>
            <a:endParaRPr lang="fr-FR" dirty="0"/>
          </a:p>
        </p:txBody>
      </p:sp>
      <p:pic>
        <p:nvPicPr>
          <p:cNvPr id="12" name="Espace réservé pour une image  11"/>
          <p:cNvPicPr>
            <a:picLocks noGrp="1" noChangeAspect="1"/>
          </p:cNvPicPr>
          <p:nvPr>
            <p:ph type="pic" sz="quarter" idx="14"/>
          </p:nvPr>
        </p:nvPicPr>
        <p:blipFill rotWithShape="1">
          <a:blip r:embed="rId3" cstate="print">
            <a:extLst>
              <a:ext uri="{28A0092B-C50C-407E-A947-70E740481C1C}">
                <a14:useLocalDpi xmlns:a14="http://schemas.microsoft.com/office/drawing/2010/main"/>
              </a:ext>
            </a:extLst>
          </a:blip>
          <a:srcRect/>
          <a:stretch/>
        </p:blipFill>
        <p:spPr>
          <a:xfrm>
            <a:off x="8232000" y="2751724"/>
            <a:ext cx="3960000" cy="3279146"/>
          </a:xfrm>
        </p:spPr>
      </p:pic>
      <p:sp>
        <p:nvSpPr>
          <p:cNvPr id="9" name="Espace réservé du contenu 8"/>
          <p:cNvSpPr>
            <a:spLocks noGrp="1"/>
          </p:cNvSpPr>
          <p:nvPr>
            <p:ph idx="1"/>
          </p:nvPr>
        </p:nvSpPr>
        <p:spPr>
          <a:xfrm>
            <a:off x="696000" y="1339703"/>
            <a:ext cx="11496000" cy="1477926"/>
          </a:xfrm>
        </p:spPr>
        <p:txBody>
          <a:bodyPr>
            <a:normAutofit/>
          </a:bodyPr>
          <a:lstStyle/>
          <a:p>
            <a:pPr marL="457200" indent="-457200">
              <a:buFont typeface="Arial" charset="0"/>
              <a:buChar char="•"/>
            </a:pPr>
            <a:r>
              <a:rPr lang="en-US" sz="2300" dirty="0"/>
              <a:t>We build the largest machines to study the smallest particles in the universe</a:t>
            </a:r>
          </a:p>
          <a:p>
            <a:pPr marL="457200" indent="-457200">
              <a:buFont typeface="Arial" charset="0"/>
              <a:buChar char="•"/>
            </a:pPr>
            <a:r>
              <a:rPr lang="en-US" sz="2300" dirty="0"/>
              <a:t>We develop technology to advance the limits of what is possible</a:t>
            </a:r>
          </a:p>
          <a:p>
            <a:pPr marL="457200" indent="-457200">
              <a:buFont typeface="Arial" charset="0"/>
              <a:buChar char="•"/>
            </a:pPr>
            <a:r>
              <a:rPr lang="en-US" sz="2300" dirty="0"/>
              <a:t>We perform world-class research in theoretical and experimental particle physics</a:t>
            </a:r>
          </a:p>
        </p:txBody>
      </p:sp>
      <p:sp>
        <p:nvSpPr>
          <p:cNvPr id="16" name="ZoneTexte 15"/>
          <p:cNvSpPr txBox="1"/>
          <p:nvPr/>
        </p:nvSpPr>
        <p:spPr>
          <a:xfrm>
            <a:off x="0" y="5969399"/>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ACCELERATORS</a:t>
            </a:r>
            <a:endParaRPr lang="fr-FR" sz="2100" dirty="0">
              <a:solidFill>
                <a:schemeClr val="bg1"/>
              </a:solidFill>
              <a:latin typeface="Arial" charset="0"/>
              <a:ea typeface="Arial" charset="0"/>
              <a:cs typeface="Arial" charset="0"/>
            </a:endParaRPr>
          </a:p>
        </p:txBody>
      </p:sp>
      <p:sp>
        <p:nvSpPr>
          <p:cNvPr id="17" name="ZoneTexte 16"/>
          <p:cNvSpPr txBox="1"/>
          <p:nvPr/>
        </p:nvSpPr>
        <p:spPr>
          <a:xfrm>
            <a:off x="4116000" y="5969399"/>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DETECTORS</a:t>
            </a:r>
            <a:endParaRPr lang="fr-FR" sz="2100" dirty="0">
              <a:solidFill>
                <a:schemeClr val="bg1"/>
              </a:solidFill>
              <a:latin typeface="Arial" charset="0"/>
              <a:ea typeface="Arial" charset="0"/>
              <a:cs typeface="Arial" charset="0"/>
            </a:endParaRPr>
          </a:p>
        </p:txBody>
      </p:sp>
      <p:sp>
        <p:nvSpPr>
          <p:cNvPr id="18" name="ZoneTexte 17"/>
          <p:cNvSpPr txBox="1"/>
          <p:nvPr/>
        </p:nvSpPr>
        <p:spPr>
          <a:xfrm>
            <a:off x="8232000" y="5969399"/>
            <a:ext cx="3960000" cy="415498"/>
          </a:xfrm>
          <a:prstGeom prst="rect">
            <a:avLst/>
          </a:prstGeom>
          <a:solidFill>
            <a:schemeClr val="accent3"/>
          </a:solidFill>
        </p:spPr>
        <p:txBody>
          <a:bodyPr wrap="square" rtlCol="0">
            <a:spAutoFit/>
          </a:bodyPr>
          <a:lstStyle/>
          <a:p>
            <a:pPr algn="ctr"/>
            <a:r>
              <a:rPr lang="en-US" sz="2100" dirty="0">
                <a:solidFill>
                  <a:schemeClr val="bg1"/>
                </a:solidFill>
                <a:latin typeface="Arial" charset="0"/>
                <a:ea typeface="Arial" charset="0"/>
                <a:cs typeface="Arial" charset="0"/>
              </a:rPr>
              <a:t>COMPUTING</a:t>
            </a:r>
            <a:endParaRPr lang="fr-FR" sz="2100" dirty="0">
              <a:solidFill>
                <a:schemeClr val="bg1"/>
              </a:solidFill>
              <a:latin typeface="Arial" charset="0"/>
              <a:ea typeface="Arial" charset="0"/>
              <a:cs typeface="Arial" charset="0"/>
            </a:endParaRPr>
          </a:p>
        </p:txBody>
      </p:sp>
      <p:pic>
        <p:nvPicPr>
          <p:cNvPr id="7" name="Espace réservé pour une image  6"/>
          <p:cNvPicPr>
            <a:picLocks noGrp="1" noChangeAspect="1"/>
          </p:cNvPicPr>
          <p:nvPr>
            <p:ph type="pic" sz="quarter" idx="15"/>
          </p:nvPr>
        </p:nvPicPr>
        <p:blipFill>
          <a:blip r:embed="rId4" cstate="print">
            <a:extLst>
              <a:ext uri="{28A0092B-C50C-407E-A947-70E740481C1C}">
                <a14:useLocalDpi xmlns:a14="http://schemas.microsoft.com/office/drawing/2010/main"/>
              </a:ext>
            </a:extLst>
          </a:blip>
          <a:srcRect/>
          <a:stretch>
            <a:fillRect/>
          </a:stretch>
        </p:blipFill>
        <p:spPr>
          <a:xfrm>
            <a:off x="4116000" y="2751724"/>
            <a:ext cx="3960000" cy="3279146"/>
          </a:xfrm>
        </p:spPr>
      </p:pic>
      <p:pic>
        <p:nvPicPr>
          <p:cNvPr id="8" name="Espace réservé pour une image  7"/>
          <p:cNvPicPr>
            <a:picLocks noGrp="1" noChangeAspect="1"/>
          </p:cNvPicPr>
          <p:nvPr>
            <p:ph type="pic" sz="quarter" idx="13"/>
          </p:nvPr>
        </p:nvPicPr>
        <p:blipFill>
          <a:blip r:embed="rId5" cstate="print">
            <a:extLst>
              <a:ext uri="{28A0092B-C50C-407E-A947-70E740481C1C}">
                <a14:useLocalDpi xmlns:a14="http://schemas.microsoft.com/office/drawing/2010/main"/>
              </a:ext>
            </a:extLst>
          </a:blip>
          <a:srcRect/>
          <a:stretch>
            <a:fillRect/>
          </a:stretch>
        </p:blipFill>
        <p:spPr>
          <a:xfrm>
            <a:off x="0" y="2751724"/>
            <a:ext cx="3960000" cy="3279146"/>
          </a:xfrm>
        </p:spPr>
      </p:pic>
    </p:spTree>
    <p:extLst>
      <p:ext uri="{BB962C8B-B14F-4D97-AF65-F5344CB8AC3E}">
        <p14:creationId xmlns:p14="http://schemas.microsoft.com/office/powerpoint/2010/main" val="140969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r>
              <a:rPr lang="de-CH"/>
              <a:t>25/01/2024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9</a:t>
            </a:fld>
            <a:endParaRPr lang="fr-FR"/>
          </a:p>
        </p:txBody>
      </p:sp>
      <p:pic>
        <p:nvPicPr>
          <p:cNvPr id="11" name="Espace réservé du contenu 10"/>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algn="l"/>
            <a:r>
              <a:rPr lang="fr-FR" sz="4000" dirty="0">
                <a:solidFill>
                  <a:schemeClr val="bg1"/>
                </a:solidFill>
              </a:rPr>
              <a:t>Large Hadron </a:t>
            </a:r>
            <a:r>
              <a:rPr lang="fr-FR" sz="4000" dirty="0" err="1">
                <a:solidFill>
                  <a:schemeClr val="bg1"/>
                </a:solidFill>
              </a:rPr>
              <a:t>Collider</a:t>
            </a:r>
            <a:r>
              <a:rPr lang="fr-FR" sz="4000" dirty="0">
                <a:solidFill>
                  <a:schemeClr val="bg1"/>
                </a:solidFill>
              </a:rPr>
              <a:t>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buFont typeface="Arial" charset="0"/>
              <a:buChar char="•"/>
            </a:pPr>
            <a:r>
              <a:rPr lang="fr-FR" sz="2000" dirty="0">
                <a:solidFill>
                  <a:schemeClr val="bg1"/>
                </a:solidFill>
                <a:latin typeface="Arial" charset="0"/>
                <a:ea typeface="Arial" charset="0"/>
                <a:cs typeface="Arial" charset="0"/>
              </a:rPr>
              <a:t>27 km in </a:t>
            </a:r>
            <a:r>
              <a:rPr lang="fr-FR" sz="2000" dirty="0" err="1">
                <a:solidFill>
                  <a:schemeClr val="bg1"/>
                </a:solidFill>
                <a:latin typeface="Arial" charset="0"/>
                <a:ea typeface="Arial" charset="0"/>
                <a:cs typeface="Arial" charset="0"/>
              </a:rPr>
              <a:t>circumference</a:t>
            </a:r>
            <a:endParaRPr lang="fr-FR" sz="2000" dirty="0">
              <a:solidFill>
                <a:schemeClr val="bg1"/>
              </a:solidFill>
              <a:latin typeface="Arial" charset="0"/>
              <a:ea typeface="Arial" charset="0"/>
              <a:cs typeface="Arial" charset="0"/>
            </a:endParaRPr>
          </a:p>
          <a:p>
            <a:pPr marL="342900" indent="-342900">
              <a:lnSpc>
                <a:spcPct val="100000"/>
              </a:lnSpc>
              <a:buFont typeface="Arial" charset="0"/>
              <a:buChar char="•"/>
            </a:pPr>
            <a:r>
              <a:rPr lang="fr-FR" sz="2000" dirty="0">
                <a:solidFill>
                  <a:schemeClr val="bg1"/>
                </a:solidFill>
                <a:latin typeface="Arial" charset="0"/>
                <a:ea typeface="Arial" charset="0"/>
                <a:cs typeface="Arial" charset="0"/>
              </a:rPr>
              <a:t>About 100 m underground</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Superconducting</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magnets</a:t>
            </a:r>
            <a:r>
              <a:rPr lang="fr-FR" sz="2000" dirty="0">
                <a:solidFill>
                  <a:schemeClr val="bg1"/>
                </a:solidFill>
                <a:latin typeface="Arial" charset="0"/>
                <a:ea typeface="Arial" charset="0"/>
                <a:cs typeface="Arial" charset="0"/>
              </a:rPr>
              <a:t> </a:t>
            </a:r>
            <a:r>
              <a:rPr lang="fr-FR" sz="2000" dirty="0" err="1">
                <a:solidFill>
                  <a:schemeClr val="bg1"/>
                </a:solidFill>
                <a:latin typeface="Arial" charset="0"/>
                <a:ea typeface="Arial" charset="0"/>
                <a:cs typeface="Arial" charset="0"/>
              </a:rPr>
              <a:t>steer</a:t>
            </a:r>
            <a:r>
              <a:rPr lang="fr-FR" sz="2000" dirty="0">
                <a:solidFill>
                  <a:schemeClr val="bg1"/>
                </a:solidFill>
                <a:latin typeface="Arial" charset="0"/>
                <a:ea typeface="Arial" charset="0"/>
                <a:cs typeface="Arial" charset="0"/>
              </a:rPr>
              <a:t> the </a:t>
            </a:r>
            <a:r>
              <a:rPr lang="fr-FR" sz="2000" dirty="0">
                <a:solidFill>
                  <a:schemeClr val="bg1"/>
                </a:solidFill>
                <a:ea typeface="Arial" charset="0"/>
                <a:cs typeface="Arial" charset="0"/>
              </a:rPr>
              <a:t>p</a:t>
            </a:r>
            <a:r>
              <a:rPr lang="en-US" sz="2000" dirty="0">
                <a:solidFill>
                  <a:schemeClr val="bg1"/>
                </a:solidFill>
              </a:rPr>
              <a:t>articles </a:t>
            </a:r>
            <a:r>
              <a:rPr lang="fr-FR" sz="2000" dirty="0" err="1">
                <a:solidFill>
                  <a:schemeClr val="bg1"/>
                </a:solidFill>
                <a:latin typeface="Arial" charset="0"/>
                <a:ea typeface="Arial" charset="0"/>
                <a:cs typeface="Arial" charset="0"/>
              </a:rPr>
              <a:t>around</a:t>
            </a:r>
            <a:r>
              <a:rPr lang="fr-FR" sz="2000" dirty="0">
                <a:solidFill>
                  <a:schemeClr val="bg1"/>
                </a:solidFill>
                <a:latin typeface="Arial" charset="0"/>
                <a:ea typeface="Arial" charset="0"/>
                <a:cs typeface="Arial" charset="0"/>
              </a:rPr>
              <a:t> the ring</a:t>
            </a:r>
          </a:p>
          <a:p>
            <a:pPr marL="342900" indent="-342900">
              <a:lnSpc>
                <a:spcPct val="100000"/>
              </a:lnSpc>
              <a:buFont typeface="Arial" charset="0"/>
              <a:buChar char="•"/>
            </a:pPr>
            <a:r>
              <a:rPr lang="fr-FR" sz="2000" dirty="0" err="1">
                <a:solidFill>
                  <a:schemeClr val="bg1"/>
                </a:solidFill>
                <a:latin typeface="Arial" charset="0"/>
                <a:ea typeface="Arial" charset="0"/>
                <a:cs typeface="Arial" charset="0"/>
              </a:rPr>
              <a:t>Particles</a:t>
            </a:r>
            <a:r>
              <a:rPr lang="fr-FR" sz="2000" dirty="0">
                <a:solidFill>
                  <a:schemeClr val="bg1"/>
                </a:solidFill>
                <a:latin typeface="Arial" charset="0"/>
                <a:ea typeface="Arial" charset="0"/>
                <a:cs typeface="Arial" charset="0"/>
              </a:rPr>
              <a:t> are </a:t>
            </a:r>
            <a:r>
              <a:rPr lang="fr-FR" sz="2000" dirty="0" err="1">
                <a:solidFill>
                  <a:schemeClr val="bg1"/>
                </a:solidFill>
                <a:latin typeface="Arial" charset="0"/>
                <a:ea typeface="Arial" charset="0"/>
                <a:cs typeface="Arial" charset="0"/>
              </a:rPr>
              <a:t>accelerated</a:t>
            </a:r>
            <a:r>
              <a:rPr lang="fr-FR" sz="2000" dirty="0">
                <a:solidFill>
                  <a:schemeClr val="bg1"/>
                </a:solidFill>
                <a:latin typeface="Arial" charset="0"/>
                <a:ea typeface="Arial" charset="0"/>
                <a:cs typeface="Arial" charset="0"/>
              </a:rPr>
              <a:t>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to close to the speed </a:t>
            </a:r>
            <a:br>
              <a:rPr lang="fr-FR" sz="2000" dirty="0">
                <a:solidFill>
                  <a:schemeClr val="bg1"/>
                </a:solidFill>
                <a:latin typeface="Arial" charset="0"/>
                <a:ea typeface="Arial" charset="0"/>
                <a:cs typeface="Arial" charset="0"/>
              </a:rPr>
            </a:br>
            <a:r>
              <a:rPr lang="fr-FR" sz="2000" dirty="0">
                <a:solidFill>
                  <a:schemeClr val="bg1"/>
                </a:solidFill>
                <a:latin typeface="Arial" charset="0"/>
                <a:ea typeface="Arial" charset="0"/>
                <a:cs typeface="Arial" charset="0"/>
              </a:rPr>
              <a:t>of light</a:t>
            </a:r>
          </a:p>
        </p:txBody>
      </p:sp>
    </p:spTree>
    <p:extLst>
      <p:ext uri="{BB962C8B-B14F-4D97-AF65-F5344CB8AC3E}">
        <p14:creationId xmlns:p14="http://schemas.microsoft.com/office/powerpoint/2010/main" val="1079488758"/>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CERN_New_Corporate_proposition</Template>
  <TotalTime>20273</TotalTime>
  <Words>1993</Words>
  <Application>Microsoft Macintosh PowerPoint</Application>
  <PresentationFormat>Widescreen</PresentationFormat>
  <Paragraphs>300</Paragraphs>
  <Slides>26</Slides>
  <Notes>25</Notes>
  <HiddenSlides>0</HiddenSlides>
  <MMClips>0</MMClips>
  <ScaleCrop>false</ScaleCrop>
  <HeadingPairs>
    <vt:vector size="6" baseType="variant">
      <vt:variant>
        <vt:lpstr>Fonts Used</vt:lpstr>
      </vt:variant>
      <vt:variant>
        <vt:i4>9</vt:i4>
      </vt:variant>
      <vt:variant>
        <vt:lpstr>Theme</vt:lpstr>
      </vt:variant>
      <vt:variant>
        <vt:i4>7</vt:i4>
      </vt:variant>
      <vt:variant>
        <vt:lpstr>Slide Titles</vt:lpstr>
      </vt:variant>
      <vt:variant>
        <vt:i4>26</vt:i4>
      </vt:variant>
    </vt:vector>
  </HeadingPairs>
  <TitlesOfParts>
    <vt:vector size="42" baseType="lpstr">
      <vt:lpstr>ＭＳ Ｐゴシック</vt:lpstr>
      <vt:lpstr>Aharoni</vt:lpstr>
      <vt:lpstr>Arial</vt:lpstr>
      <vt:lpstr>Calibri</vt:lpstr>
      <vt:lpstr>Calibri Light</vt:lpstr>
      <vt:lpstr>Courier New</vt:lpstr>
      <vt:lpstr>Franklin Gothic Heavy</vt:lpstr>
      <vt:lpstr>Source Sans Pro</vt:lpstr>
      <vt:lpstr>Symbol</vt:lpstr>
      <vt:lpstr>CERN_Corporate</vt:lpstr>
      <vt:lpstr>1_Research</vt:lpstr>
      <vt:lpstr>2_Collaboration</vt:lpstr>
      <vt:lpstr>3_Innovation</vt:lpstr>
      <vt:lpstr>4_Education and Training</vt:lpstr>
      <vt:lpstr>Country</vt:lpstr>
      <vt:lpstr>Office Theme</vt:lpstr>
      <vt:lpstr>WELCOME TO CERN</vt:lpstr>
      <vt:lpstr>PowerPoint Presentation</vt:lpstr>
      <vt:lpstr>Four pillars underpin CERN’s mission</vt:lpstr>
      <vt:lpstr>PowerPoint Presentation</vt:lpstr>
      <vt:lpstr>What is the universe made of?</vt:lpstr>
      <vt:lpstr>How did the universe begin?</vt:lpstr>
      <vt:lpstr>There are many unanswered questions  in fundamental physics </vt:lpstr>
      <vt:lpstr>How do we do it?</vt:lpstr>
      <vt:lpstr>PowerPoint Presentation</vt:lpstr>
      <vt:lpstr>Giant detectors record the particles formed  at the four collision points</vt:lpstr>
      <vt:lpstr>The LHC detectors are analogous to  3D cameras</vt:lpstr>
      <vt:lpstr>The Worldwide LHC Computing Grid (WLCG)</vt:lpstr>
      <vt:lpstr>PowerPoint Presentation</vt:lpstr>
      <vt:lpstr>Science for peace CERN was founded in 1954 with 12 European Member States</vt:lpstr>
      <vt:lpstr>PowerPoint Presentation</vt:lpstr>
      <vt:lpstr>PowerPoint Presentation</vt:lpstr>
      <vt:lpstr>PowerPoint Presentation</vt:lpstr>
      <vt:lpstr>CERN opens a world of career opportunities </vt:lpstr>
      <vt:lpstr>CERN’s training, education  and outreach programmes</vt:lpstr>
      <vt:lpstr>PowerPoint Presentation</vt:lpstr>
      <vt:lpstr>Site and Civil Engineering (SCE) Department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Mar Capeans Garrido</cp:lastModifiedBy>
  <cp:revision>1005</cp:revision>
  <cp:lastPrinted>2021-04-15T12:33:04Z</cp:lastPrinted>
  <dcterms:created xsi:type="dcterms:W3CDTF">2017-12-12T17:17:03Z</dcterms:created>
  <dcterms:modified xsi:type="dcterms:W3CDTF">2024-01-25T17:35:42Z</dcterms:modified>
</cp:coreProperties>
</file>