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9" r:id="rId3"/>
    <p:sldId id="290" r:id="rId4"/>
    <p:sldId id="289" r:id="rId5"/>
    <p:sldId id="298" r:id="rId6"/>
    <p:sldId id="299" r:id="rId7"/>
    <p:sldId id="295" r:id="rId8"/>
    <p:sldId id="302" r:id="rId9"/>
    <p:sldId id="283" r:id="rId10"/>
    <p:sldId id="282" r:id="rId11"/>
    <p:sldId id="303" r:id="rId12"/>
    <p:sldId id="281" r:id="rId13"/>
    <p:sldId id="297" r:id="rId14"/>
    <p:sldId id="292" r:id="rId15"/>
    <p:sldId id="301" r:id="rId16"/>
    <p:sldId id="304" r:id="rId17"/>
    <p:sldId id="294" r:id="rId18"/>
    <p:sldId id="300" r:id="rId19"/>
    <p:sldId id="258" r:id="rId20"/>
    <p:sldId id="305" r:id="rId21"/>
  </p:sldIdLst>
  <p:sldSz cx="12192000" cy="6858000"/>
  <p:notesSz cx="6858000" cy="9144000"/>
  <p:custDataLst>
    <p:tags r:id="rId2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995CB69-74BC-43C0-BFF4-3BFCC13CF1ED}">
          <p14:sldIdLst>
            <p14:sldId id="256"/>
            <p14:sldId id="259"/>
            <p14:sldId id="290"/>
            <p14:sldId id="289"/>
            <p14:sldId id="298"/>
            <p14:sldId id="299"/>
            <p14:sldId id="295"/>
            <p14:sldId id="302"/>
            <p14:sldId id="283"/>
            <p14:sldId id="282"/>
            <p14:sldId id="303"/>
            <p14:sldId id="281"/>
            <p14:sldId id="297"/>
            <p14:sldId id="292"/>
            <p14:sldId id="301"/>
            <p14:sldId id="304"/>
            <p14:sldId id="294"/>
            <p14:sldId id="300"/>
            <p14:sldId id="258"/>
            <p14:sldId id="30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ijy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4472C4"/>
    <a:srgbClr val="5B9BD5"/>
    <a:srgbClr val="8FAADC"/>
    <a:srgbClr val="F4E2E3"/>
    <a:srgbClr val="E0E2EB"/>
    <a:srgbClr val="E8D9DF"/>
    <a:srgbClr val="FF7C80"/>
    <a:srgbClr val="FAEFEC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84903" autoAdjust="0"/>
  </p:normalViewPr>
  <p:slideViewPr>
    <p:cSldViewPr snapToGrid="0" snapToObjects="1">
      <p:cViewPr varScale="1">
        <p:scale>
          <a:sx n="79" d="100"/>
          <a:sy n="79" d="100"/>
        </p:scale>
        <p:origin x="672" y="5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3" d="100"/>
          <a:sy n="63" d="100"/>
        </p:scale>
        <p:origin x="31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CPU (HEP-SPEC06X1000)</a:t>
            </a:r>
            <a:endParaRPr lang="zh-C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0.10044485926484915"/>
          <c:y val="0.25608703623951595"/>
          <c:w val="0.89955514073515086"/>
          <c:h val="0.410949032717473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Pledged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Sheet1!$A$2:$A$10</c:f>
              <c:numCache>
                <c:formatCode>General</c:formatCode>
                <c:ptCount val="9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11.5</c:v>
                </c:pt>
                <c:pt idx="1">
                  <c:v>11.5</c:v>
                </c:pt>
                <c:pt idx="2">
                  <c:v>11.5</c:v>
                </c:pt>
                <c:pt idx="3">
                  <c:v>36</c:v>
                </c:pt>
                <c:pt idx="4">
                  <c:v>36</c:v>
                </c:pt>
                <c:pt idx="5">
                  <c:v>56.8</c:v>
                </c:pt>
                <c:pt idx="6">
                  <c:v>56.8</c:v>
                </c:pt>
                <c:pt idx="7">
                  <c:v>56.8</c:v>
                </c:pt>
                <c:pt idx="8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7C-4CA8-839A-CD13EC201D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Offered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Sheet1!$A$2:$A$10</c:f>
              <c:numCache>
                <c:formatCode>General</c:formatCode>
                <c:ptCount val="9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16</c:v>
                </c:pt>
                <c:pt idx="1">
                  <c:v>16</c:v>
                </c:pt>
                <c:pt idx="2">
                  <c:v>36</c:v>
                </c:pt>
                <c:pt idx="3">
                  <c:v>36</c:v>
                </c:pt>
                <c:pt idx="4">
                  <c:v>56.8</c:v>
                </c:pt>
                <c:pt idx="5">
                  <c:v>69</c:v>
                </c:pt>
                <c:pt idx="6">
                  <c:v>92</c:v>
                </c:pt>
                <c:pt idx="7">
                  <c:v>92</c:v>
                </c:pt>
                <c:pt idx="8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7C-4CA8-839A-CD13EC201D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8936192"/>
        <c:axId val="398936752"/>
      </c:barChart>
      <c:catAx>
        <c:axId val="398936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98936752"/>
        <c:crosses val="autoZero"/>
        <c:auto val="1"/>
        <c:lblAlgn val="ctr"/>
        <c:lblOffset val="100"/>
        <c:noMultiLvlLbl val="0"/>
      </c:catAx>
      <c:valAx>
        <c:axId val="39893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98936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 sz="1000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DISK (</a:t>
            </a:r>
            <a:r>
              <a:rPr lang="en-US" dirty="0" err="1"/>
              <a:t>TBytes</a:t>
            </a:r>
            <a:r>
              <a:rPr lang="en-US" dirty="0"/>
              <a:t>)</a:t>
            </a:r>
            <a:endParaRPr lang="zh-C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Pledged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Sheet1!$A$2:$A$10</c:f>
              <c:numCache>
                <c:formatCode>General</c:formatCode>
                <c:ptCount val="9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640</c:v>
                </c:pt>
                <c:pt idx="1">
                  <c:v>640</c:v>
                </c:pt>
                <c:pt idx="2">
                  <c:v>940</c:v>
                </c:pt>
                <c:pt idx="3">
                  <c:v>940</c:v>
                </c:pt>
                <c:pt idx="4">
                  <c:v>1315</c:v>
                </c:pt>
                <c:pt idx="5">
                  <c:v>1315</c:v>
                </c:pt>
                <c:pt idx="6">
                  <c:v>1315</c:v>
                </c:pt>
                <c:pt idx="7">
                  <c:v>1315</c:v>
                </c:pt>
                <c:pt idx="8">
                  <c:v>1050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DE-41CC-B4ED-A7D7827936F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Offered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8"/>
              <c:layout>
                <c:manualLayout>
                  <c:x val="4.6238717024877155E-3"/>
                  <c:y val="-4.84306514542304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9B1-4BAA-BE3C-0E545017EF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Sheet1!$A$2:$A$10</c:f>
              <c:numCache>
                <c:formatCode>General</c:formatCode>
                <c:ptCount val="9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  <c:pt idx="8">
                  <c:v>2024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940</c:v>
                </c:pt>
                <c:pt idx="1">
                  <c:v>940</c:v>
                </c:pt>
                <c:pt idx="2">
                  <c:v>1315</c:v>
                </c:pt>
                <c:pt idx="3">
                  <c:v>1315</c:v>
                </c:pt>
                <c:pt idx="4">
                  <c:v>1500</c:v>
                </c:pt>
                <c:pt idx="5">
                  <c:v>1750</c:v>
                </c:pt>
                <c:pt idx="6">
                  <c:v>1750</c:v>
                </c:pt>
                <c:pt idx="7">
                  <c:v>1750</c:v>
                </c:pt>
                <c:pt idx="8">
                  <c:v>1050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DE-41CC-B4ED-A7D7827936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8939552"/>
        <c:axId val="398940112"/>
      </c:barChart>
      <c:catAx>
        <c:axId val="39893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98940112"/>
        <c:crosses val="autoZero"/>
        <c:auto val="1"/>
        <c:lblAlgn val="ctr"/>
        <c:lblOffset val="100"/>
        <c:noMultiLvlLbl val="0"/>
      </c:catAx>
      <c:valAx>
        <c:axId val="398940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98939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 sz="1000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23A1F-98B8-4253-A101-6A4562FB83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2CE37-BF4B-4AE3-89D1-B781F20A32FD}" type="datetime1">
              <a:rPr kumimoji="1" lang="zh-CN" altLang="en-US" smtClean="0"/>
              <a:t>2024/3/28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A0B27-4EE5-6442-9424-7A0329C3AC2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17EC1-A5BC-2E4D-BD73-CE0F8AFAF0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2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50.9G </a:t>
            </a:r>
            <a:r>
              <a:rPr lang="zh-CN" altLang="en-US" dirty="0"/>
              <a:t>是无任何限制的情况下，裸</a:t>
            </a:r>
            <a:r>
              <a:rPr lang="en-US" altLang="zh-CN" dirty="0"/>
              <a:t>100G</a:t>
            </a:r>
            <a:r>
              <a:rPr lang="zh-CN" altLang="en-US" dirty="0"/>
              <a:t>测试，为的是验证能跑多少，但张玄同提供的</a:t>
            </a:r>
            <a:r>
              <a:rPr lang="en-US" altLang="zh-CN" dirty="0"/>
              <a:t>JUNO</a:t>
            </a:r>
            <a:r>
              <a:rPr lang="zh-CN" altLang="en-US" dirty="0"/>
              <a:t>测试资源有限，因此只跑了</a:t>
            </a:r>
            <a:r>
              <a:rPr lang="en-US" altLang="zh-CN" dirty="0"/>
              <a:t>50.9Gbps,</a:t>
            </a:r>
            <a:r>
              <a:rPr lang="en-US" altLang="zh-CN" baseline="0" dirty="0"/>
              <a:t> </a:t>
            </a:r>
            <a:r>
              <a:rPr lang="zh-CN" altLang="en-US" baseline="0" dirty="0"/>
              <a:t>走</a:t>
            </a:r>
            <a:r>
              <a:rPr lang="en-US" altLang="zh-CN" baseline="0" dirty="0"/>
              <a:t>LHCOPN</a:t>
            </a:r>
            <a:endParaRPr lang="en-US" altLang="zh-CN" dirty="0"/>
          </a:p>
          <a:p>
            <a:r>
              <a:rPr lang="en-US" altLang="zh-CN" dirty="0"/>
              <a:t>30Gbps</a:t>
            </a:r>
            <a:r>
              <a:rPr lang="zh-CN" altLang="en-US" dirty="0"/>
              <a:t>这张图，是利用</a:t>
            </a:r>
            <a:r>
              <a:rPr lang="en-US" altLang="zh-CN" dirty="0"/>
              <a:t>CERN</a:t>
            </a:r>
            <a:r>
              <a:rPr lang="en-US" altLang="zh-CN" baseline="0" dirty="0"/>
              <a:t> iperf3</a:t>
            </a:r>
            <a:r>
              <a:rPr lang="zh-CN" altLang="en-US" baseline="0" dirty="0"/>
              <a:t>服务器长期稳定的测试，无限制</a:t>
            </a:r>
            <a:r>
              <a:rPr lang="en-US" altLang="zh-CN" baseline="0" dirty="0"/>
              <a:t>,</a:t>
            </a:r>
            <a:r>
              <a:rPr lang="zh-CN" altLang="en-US" baseline="0" dirty="0"/>
              <a:t>走</a:t>
            </a:r>
            <a:r>
              <a:rPr lang="en-US" altLang="zh-CN" baseline="0" dirty="0"/>
              <a:t>LHCONE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17EC1-A5BC-2E4D-BD73-CE0F8AFAF0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81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biyj</a:t>
            </a:r>
            <a:r>
              <a:rPr lang="en-US" altLang="zh-CN" dirty="0"/>
              <a:t>: protocols and authentication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17EC1-A5BC-2E4D-BD73-CE0F8AFAF0A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500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7575" y="1908879"/>
            <a:ext cx="10515600" cy="1640371"/>
          </a:xfr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lang="en-US" sz="6000" b="1" baseline="0" dirty="0">
                <a:solidFill>
                  <a:srgbClr val="2F5597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Lato Black" panose="020F0502020204030203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453787" y="4431323"/>
            <a:ext cx="6783754" cy="743928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2F5597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753209"/>
          </a:xfrm>
          <a:prstGeom prst="rect">
            <a:avLst/>
          </a:prstGeom>
          <a:noFill/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AD524A3-66E9-4E35-BF97-E1741B3032C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96599" y="-197184"/>
            <a:ext cx="1147575" cy="1147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8930EE3-AF01-4A90-9DB3-F5CC9C65D3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pPr/>
              <a:t>‹#›</a:t>
            </a:fld>
            <a:r>
              <a:rPr lang="en-US" altLang="zh-CN"/>
              <a:t>/31</a:t>
            </a:r>
            <a:endParaRPr 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447595D-044B-4A8A-825C-5F590C35A7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753209"/>
          </a:xfrm>
          <a:prstGeom prst="rect">
            <a:avLst/>
          </a:prstGeom>
          <a:noFill/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E90F9329-2030-4291-86FE-4C0A4010635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96599" y="-197184"/>
            <a:ext cx="1147575" cy="1147575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82188F1E-34E9-45B5-A978-B6C814254E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3874" y="82134"/>
            <a:ext cx="11824252" cy="590931"/>
          </a:xfrm>
          <a:noFill/>
        </p:spPr>
        <p:txBody>
          <a:bodyPr wrap="square" rtlCol="0">
            <a:normAutofit/>
          </a:bodyPr>
          <a:lstStyle>
            <a:lvl1pPr>
              <a:defRPr lang="en-US" sz="3600" baseline="0" dirty="0">
                <a:solidFill>
                  <a:schemeClr val="accent1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defTabSz="457200"/>
            <a:r>
              <a:rPr lang="en-US" altLang="zh-CN" dirty="0"/>
              <a:t>Outline</a:t>
            </a:r>
            <a:endParaRPr lang="en-US" dirty="0"/>
          </a:p>
        </p:txBody>
      </p:sp>
      <p:sp>
        <p:nvSpPr>
          <p:cNvPr id="31" name="日期占位符 16">
            <a:extLst>
              <a:ext uri="{FF2B5EF4-FFF2-40B4-BE49-F238E27FC236}">
                <a16:creationId xmlns:a16="http://schemas.microsoft.com/office/drawing/2014/main" id="{1F976A26-FFA3-4D77-A8A6-3EF2379F10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67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altLang="zh-CN" smtClean="0">
                <a:solidFill>
                  <a:srgbClr val="485F8A"/>
                </a:solidFill>
                <a:latin typeface="Abadi" panose="020B0604020104020204" pitchFamily="34" charset="0"/>
              </a:defRPr>
            </a:lvl1pPr>
          </a:lstStyle>
          <a:p>
            <a:fld id="{2F716CC4-4293-4B6B-B9E4-91B00B93A469}" type="datetime1">
              <a:rPr lang="en-US" altLang="zh-CN" smtClean="0"/>
              <a:pPr/>
              <a:t>3/28/2024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3347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7620" y="0"/>
            <a:ext cx="12192000" cy="753209"/>
          </a:xfrm>
          <a:prstGeom prst="rect">
            <a:avLst/>
          </a:prstGeom>
          <a:noFill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88844" y="73687"/>
            <a:ext cx="11824252" cy="590931"/>
          </a:xfrm>
          <a:noFill/>
        </p:spPr>
        <p:txBody>
          <a:bodyPr wrap="square" rtlCol="0">
            <a:normAutofit/>
          </a:bodyPr>
          <a:lstStyle>
            <a:lvl1pPr>
              <a:defRPr lang="en-US" sz="3600" b="1" baseline="0" dirty="0">
                <a:solidFill>
                  <a:schemeClr val="accent1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defTabSz="457200"/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3736" y="1017139"/>
            <a:ext cx="11001894" cy="4972787"/>
          </a:xfrm>
        </p:spPr>
        <p:txBody>
          <a:bodyPr/>
          <a:lstStyle>
            <a:lvl1pPr marL="342900" indent="-342900">
              <a:lnSpc>
                <a:spcPct val="11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l"/>
              <a:defRPr sz="2400" baseline="0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2000" baseline="0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1600" baseline="0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1200" baseline="0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l"/>
              <a:defRPr sz="800" baseline="0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6" name="日期占位符 16"/>
          <p:cNvSpPr>
            <a:spLocks noGrp="1"/>
          </p:cNvSpPr>
          <p:nvPr>
            <p:ph type="dt" sz="half" idx="2"/>
          </p:nvPr>
        </p:nvSpPr>
        <p:spPr>
          <a:xfrm>
            <a:off x="8467" y="65851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altLang="zh-CN" smtClean="0">
                <a:solidFill>
                  <a:srgbClr val="485F8A"/>
                </a:solidFill>
                <a:latin typeface="Abadi" panose="020B0604020104020204" pitchFamily="34" charset="0"/>
              </a:defRPr>
            </a:lvl1pPr>
          </a:lstStyle>
          <a:p>
            <a:fld id="{2F716CC4-4293-4B6B-B9E4-91B00B93A469}" type="datetime1">
              <a:rPr lang="en-US" altLang="zh-CN" smtClean="0"/>
              <a:pPr/>
              <a:t>3/28/2024</a:t>
            </a:fld>
            <a:endParaRPr lang="zh-CN" altLang="en-US" dirty="0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9370080" y="655204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altLang="zh-CN" smtClean="0">
                <a:solidFill>
                  <a:schemeClr val="tx1"/>
                </a:solidFill>
                <a:latin typeface="Abadi" panose="020B0604020104020204" pitchFamily="34" charset="0"/>
              </a:defRPr>
            </a:lvl1pPr>
          </a:lstStyle>
          <a:p>
            <a:fld id="{E6B31BEF-C01E-4CA6-9D7D-67F43F13ADF2}" type="slidenum">
              <a:rPr lang="en-US" altLang="zh-CN" smtClean="0"/>
              <a:pPr/>
              <a:t>‹#›</a:t>
            </a:fld>
            <a:r>
              <a:rPr lang="en-US" altLang="zh-CN"/>
              <a:t>/31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FD8BF10A-292C-4365-818D-AE431C97D5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6630821"/>
            <a:ext cx="12192000" cy="224572"/>
          </a:xfrm>
          <a:prstGeom prst="rect">
            <a:avLst/>
          </a:prstGeom>
          <a:noFill/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1479DCF9-FF5F-491F-9A8A-1AD927CEAC5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96599" y="-213086"/>
            <a:ext cx="1147575" cy="11475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80288" y="1310641"/>
            <a:ext cx="10718987" cy="480486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3200" smtClean="0">
                <a:solidFill>
                  <a:srgbClr val="000099"/>
                </a:solidFill>
              </a:defRPr>
            </a:lvl1pPr>
            <a:lvl2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2400" smtClean="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2000" smtClean="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1800" smtClean="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en-US" sz="1800" dirty="0">
                <a:solidFill>
                  <a:schemeClr val="tx1"/>
                </a:solidFill>
              </a:defRPr>
            </a:lvl5pPr>
          </a:lstStyle>
          <a:p>
            <a:pPr lvl="0">
              <a:buClrTx/>
              <a:buFont typeface="Wingdings" panose="05000000000000000000" pitchFamily="2" charset="2"/>
              <a:buChar char="l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1">
              <a:buClrTx/>
              <a:buFont typeface="Wingdings" panose="05000000000000000000" pitchFamily="2" charset="2"/>
              <a:buChar char="n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2">
              <a:buClrTx/>
              <a:buFont typeface="Wingdings" panose="05000000000000000000" pitchFamily="2" charset="2"/>
              <a:buChar char="u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3">
              <a:buClrTx/>
              <a:buFont typeface="Wingdings" panose="05000000000000000000" pitchFamily="2" charset="2"/>
              <a:buChar char="Ø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4">
              <a:buClrTx/>
              <a:buFont typeface="Wingdings" panose="05000000000000000000" pitchFamily="2" charset="2"/>
              <a:buChar char="ü"/>
            </a:pPr>
            <a:r>
              <a:rPr lang="en-US" altLang="zh-CN" dirty="0"/>
              <a:t>Click here to add text</a:t>
            </a:r>
            <a:endParaRPr lang="en-US" dirty="0"/>
          </a:p>
        </p:txBody>
      </p:sp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407368" y="105353"/>
            <a:ext cx="10369153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CBFF6A5-4234-B465-5AF9-C99B119D9E23}"/>
              </a:ext>
            </a:extLst>
          </p:cNvPr>
          <p:cNvSpPr txBox="1"/>
          <p:nvPr userDrawn="1"/>
        </p:nvSpPr>
        <p:spPr>
          <a:xfrm>
            <a:off x="7392144" y="6503332"/>
            <a:ext cx="4687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 b="1" dirty="0">
                <a:solidFill>
                  <a:schemeClr val="bg1"/>
                </a:solidFill>
                <a:latin typeface="Rockwell Extra Bold" panose="02060903040505020403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IHEPCC</a:t>
            </a:r>
            <a:r>
              <a:rPr lang="zh-CN" altLang="en-US" sz="1400" b="1" dirty="0">
                <a:solidFill>
                  <a:schemeClr val="bg1"/>
                </a:solidFill>
                <a:latin typeface="Rockwell Extra Bold" panose="02060903040505020403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  <a:latin typeface="Rockwell Extra Bold" panose="02060903040505020403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&amp;</a:t>
            </a:r>
            <a:r>
              <a:rPr lang="zh-CN" altLang="en-US" sz="1400" b="1" dirty="0">
                <a:solidFill>
                  <a:schemeClr val="bg1"/>
                </a:solidFill>
                <a:latin typeface="Rockwell Extra Bold" panose="02060903040505020403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  <a:latin typeface="Rockwell Extra Bold" panose="02060903040505020403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NHEPSDC</a:t>
            </a:r>
            <a:endParaRPr lang="zh-CN" altLang="en-US" sz="1400" b="1" u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43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522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10" name="日期占位符 3"/>
          <p:cNvSpPr txBox="1"/>
          <p:nvPr userDrawn="1"/>
        </p:nvSpPr>
        <p:spPr>
          <a:xfrm>
            <a:off x="9770772" y="6637866"/>
            <a:ext cx="1362187" cy="2201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9370080" y="66077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457200" rtl="0" eaLnBrk="1" latinLnBrk="0" hangingPunct="1">
              <a:defRPr lang="zh-CN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6B31BEF-C01E-4CA6-9D7D-67F43F13ADF2}" type="slidenum">
              <a:rPr lang="en-US" altLang="zh-CN" smtClean="0"/>
              <a:pPr/>
              <a:t>‹#›</a:t>
            </a:fld>
            <a:r>
              <a:rPr lang="en-US" altLang="zh-CN" dirty="0"/>
              <a:t>/31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51" r:id="rId4"/>
    <p:sldLayoutId id="214748365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hijy@ihep.ac.c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EE14C2-EC0C-4E2F-9230-F1AC1AA52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8879"/>
            <a:ext cx="10515600" cy="1640371"/>
          </a:xfrm>
        </p:spPr>
        <p:txBody>
          <a:bodyPr/>
          <a:lstStyle/>
          <a:p>
            <a:r>
              <a:rPr lang="en-US" altLang="zh-CN" dirty="0"/>
              <a:t>Grid Sites in</a:t>
            </a:r>
            <a:r>
              <a:rPr lang="zh-CN" altLang="en-US" dirty="0"/>
              <a:t> </a:t>
            </a:r>
            <a:r>
              <a:rPr lang="en-US" altLang="zh-CN" dirty="0"/>
              <a:t>China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811999A-0CDE-44C1-8E41-4499A7086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5685" y="3887529"/>
            <a:ext cx="6783754" cy="2184163"/>
          </a:xfrm>
        </p:spPr>
        <p:txBody>
          <a:bodyPr>
            <a:normAutofit/>
          </a:bodyPr>
          <a:lstStyle/>
          <a:p>
            <a:r>
              <a:rPr lang="en-US" altLang="zh-CN" dirty="0"/>
              <a:t>On Behalf of IHEP-CC</a:t>
            </a:r>
          </a:p>
          <a:p>
            <a:endParaRPr lang="en-US" altLang="zh-CN" dirty="0"/>
          </a:p>
          <a:p>
            <a:r>
              <a:rPr lang="en-US" altLang="zh-CN" dirty="0" err="1"/>
              <a:t>Jingyan</a:t>
            </a:r>
            <a:r>
              <a:rPr lang="en-US" altLang="zh-CN" dirty="0"/>
              <a:t> Shi</a:t>
            </a:r>
          </a:p>
          <a:p>
            <a:r>
              <a:rPr lang="en-US" altLang="zh-CN" dirty="0">
                <a:hlinkClick r:id="rId2"/>
              </a:rPr>
              <a:t>shijy@ihep.ac.cn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99929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ED7F2F6E-857F-2524-E813-14EA250AA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Software of </a:t>
            </a:r>
            <a:r>
              <a:rPr lang="en-US" altLang="zh-CN" dirty="0" err="1"/>
              <a:t>LHCb</a:t>
            </a:r>
            <a:r>
              <a:rPr lang="en-US" altLang="zh-CN" dirty="0"/>
              <a:t> Beijing Tier-1 Site</a:t>
            </a:r>
            <a:endParaRPr lang="zh-CN" altLang="en-US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F7B2513-E0C1-85FE-27FC-4965447D1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871224"/>
            <a:ext cx="11001894" cy="497278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800" dirty="0"/>
              <a:t> Disk storage: EOS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000" dirty="0"/>
              <a:t>services: </a:t>
            </a:r>
            <a:r>
              <a:rPr lang="en-US" altLang="zh-CN" sz="2000" dirty="0" err="1"/>
              <a:t>QuarkDB</a:t>
            </a:r>
            <a:r>
              <a:rPr lang="en-US" altLang="zh-CN" sz="2000" dirty="0"/>
              <a:t>, MGM, FST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000" dirty="0"/>
              <a:t>protocol: </a:t>
            </a:r>
            <a:r>
              <a:rPr lang="en-US" altLang="zh-CN" sz="2000" dirty="0" err="1"/>
              <a:t>xrootd</a:t>
            </a:r>
            <a:r>
              <a:rPr lang="en-US" altLang="zh-CN" sz="2000" dirty="0"/>
              <a:t> and http</a:t>
            </a:r>
          </a:p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800" dirty="0"/>
              <a:t> Tape storage: EOS &amp; EOS-CTA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000" dirty="0"/>
              <a:t>Protocols: </a:t>
            </a:r>
            <a:r>
              <a:rPr lang="en-US" altLang="zh-CN" sz="2000" dirty="0" err="1"/>
              <a:t>xrootd</a:t>
            </a:r>
            <a:r>
              <a:rPr lang="en-US" altLang="zh-CN" sz="2000" dirty="0"/>
              <a:t> and http(s)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000" dirty="0"/>
              <a:t>Authentication: SCI-Token and GSI</a:t>
            </a:r>
          </a:p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800" dirty="0"/>
              <a:t> CE: </a:t>
            </a:r>
            <a:r>
              <a:rPr lang="en-US" altLang="zh-CN" sz="2800" dirty="0" err="1"/>
              <a:t>HTCondor</a:t>
            </a:r>
            <a:r>
              <a:rPr lang="en-US" altLang="zh-CN" sz="2800" dirty="0"/>
              <a:t>-CE &amp; </a:t>
            </a:r>
            <a:r>
              <a:rPr lang="en-US" altLang="zh-CN" sz="2800" dirty="0" err="1"/>
              <a:t>HTCondor</a:t>
            </a:r>
            <a:endParaRPr lang="en-US" altLang="zh-CN" sz="2800" dirty="0"/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000" dirty="0"/>
              <a:t>Support for </a:t>
            </a:r>
            <a:r>
              <a:rPr lang="en-US" altLang="zh-CN" sz="2000" dirty="0" err="1"/>
              <a:t>SCIToken</a:t>
            </a:r>
            <a:r>
              <a:rPr lang="en-US" altLang="zh-CN" sz="2000" dirty="0"/>
              <a:t> and GSI</a:t>
            </a:r>
          </a:p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800" dirty="0"/>
              <a:t> Other middle software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000" dirty="0"/>
              <a:t>Argus, BDII, APEL</a:t>
            </a:r>
          </a:p>
          <a:p>
            <a:pPr>
              <a:lnSpc>
                <a:spcPct val="170000"/>
              </a:lnSpc>
              <a:buClr>
                <a:srgbClr val="2F5597"/>
              </a:buClr>
            </a:pPr>
            <a:endParaRPr lang="zh-CN" altLang="en-US" sz="28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6158BC3-DBF1-9670-868B-6412FD656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144" y="908720"/>
            <a:ext cx="3240360" cy="183119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7A2E7EF-F04C-94AF-7B8C-8149DBCBEA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2860276"/>
            <a:ext cx="3240360" cy="18477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6DF841C-C9F1-AAE7-42F9-688E5372BB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6547" y="4707976"/>
            <a:ext cx="6552728" cy="163268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A8AA3AF-5C3B-42A6-9F70-258D2BD29A2C}"/>
              </a:ext>
            </a:extLst>
          </p:cNvPr>
          <p:cNvSpPr txBox="1"/>
          <p:nvPr/>
        </p:nvSpPr>
        <p:spPr>
          <a:xfrm>
            <a:off x="7928042" y="6288918"/>
            <a:ext cx="2869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2F5597"/>
                </a:solidFill>
              </a:rPr>
              <a:t>Software of </a:t>
            </a:r>
            <a:r>
              <a:rPr lang="en-US" altLang="zh-CN" sz="1000" b="1" dirty="0" err="1">
                <a:solidFill>
                  <a:srgbClr val="2F5597"/>
                </a:solidFill>
              </a:rPr>
              <a:t>LHCb</a:t>
            </a:r>
            <a:r>
              <a:rPr lang="en-US" altLang="zh-CN" sz="1000" b="1" dirty="0">
                <a:solidFill>
                  <a:srgbClr val="2F5597"/>
                </a:solidFill>
              </a:rPr>
              <a:t> BEIJING Tier-1</a:t>
            </a:r>
            <a:endParaRPr lang="zh-CN" altLang="en-US" sz="1000" b="1" dirty="0">
              <a:solidFill>
                <a:srgbClr val="2F55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973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A2220FD-7D58-4C8F-B5E8-B9A54B4C9D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pPr/>
              <a:t>11</a:t>
            </a:fld>
            <a:r>
              <a:rPr lang="en-US" altLang="zh-CN"/>
              <a:t>/31</a:t>
            </a:r>
            <a:endParaRPr 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A02E1204-921A-4729-81FE-7462D08C4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4" name="正五边形 11">
            <a:extLst>
              <a:ext uri="{FF2B5EF4-FFF2-40B4-BE49-F238E27FC236}">
                <a16:creationId xmlns:a16="http://schemas.microsoft.com/office/drawing/2014/main" id="{5D58DD1D-A68E-4C5B-9A42-88BB20637EE2}"/>
              </a:ext>
            </a:extLst>
          </p:cNvPr>
          <p:cNvSpPr>
            <a:spLocks noChangeAspect="1"/>
          </p:cNvSpPr>
          <p:nvPr/>
        </p:nvSpPr>
        <p:spPr>
          <a:xfrm>
            <a:off x="2735283" y="1357311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1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5" name="正五边形 11">
            <a:extLst>
              <a:ext uri="{FF2B5EF4-FFF2-40B4-BE49-F238E27FC236}">
                <a16:creationId xmlns:a16="http://schemas.microsoft.com/office/drawing/2014/main" id="{98288A6F-E716-4E1A-A3E9-3E80F90B0B60}"/>
              </a:ext>
            </a:extLst>
          </p:cNvPr>
          <p:cNvSpPr>
            <a:spLocks noChangeAspect="1"/>
          </p:cNvSpPr>
          <p:nvPr/>
        </p:nvSpPr>
        <p:spPr>
          <a:xfrm>
            <a:off x="2735282" y="2313520"/>
            <a:ext cx="481013" cy="422275"/>
          </a:xfrm>
          <a:prstGeom prst="pentagon">
            <a:avLst/>
          </a:prstGeom>
          <a:noFill/>
          <a:ln w="25400">
            <a:solidFill>
              <a:srgbClr val="F4E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2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6" name="文本框 2">
            <a:extLst>
              <a:ext uri="{FF2B5EF4-FFF2-40B4-BE49-F238E27FC236}">
                <a16:creationId xmlns:a16="http://schemas.microsoft.com/office/drawing/2014/main" id="{0852DE50-3DA3-45C0-AA3A-EE3087BC4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2320258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Beijing </a:t>
            </a:r>
            <a:r>
              <a:rPr lang="en-US" altLang="zh-CN" dirty="0" err="1"/>
              <a:t>LHCb</a:t>
            </a:r>
            <a:r>
              <a:rPr lang="en-US" altLang="zh-CN" dirty="0"/>
              <a:t> Tier-1 Site</a:t>
            </a:r>
            <a:endParaRPr lang="zh-CN" altLang="en-US" dirty="0"/>
          </a:p>
        </p:txBody>
      </p:sp>
      <p:sp>
        <p:nvSpPr>
          <p:cNvPr id="7" name="正五边形 11">
            <a:extLst>
              <a:ext uri="{FF2B5EF4-FFF2-40B4-BE49-F238E27FC236}">
                <a16:creationId xmlns:a16="http://schemas.microsoft.com/office/drawing/2014/main" id="{89A98A71-0FBE-4A6F-A10A-AD66A82A8E49}"/>
              </a:ext>
            </a:extLst>
          </p:cNvPr>
          <p:cNvSpPr>
            <a:spLocks noChangeAspect="1"/>
          </p:cNvSpPr>
          <p:nvPr/>
        </p:nvSpPr>
        <p:spPr>
          <a:xfrm>
            <a:off x="2733065" y="3269729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3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8" name="文本框 2">
            <a:extLst>
              <a:ext uri="{FF2B5EF4-FFF2-40B4-BE49-F238E27FC236}">
                <a16:creationId xmlns:a16="http://schemas.microsoft.com/office/drawing/2014/main" id="{1323ED28-9DBD-4190-8625-9A79EDFB8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3264243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rgbClr val="4472C4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WLCG Tier-2 Site at IHEP</a:t>
            </a:r>
            <a:endParaRPr lang="zh-CN" altLang="en-US" dirty="0"/>
          </a:p>
        </p:txBody>
      </p:sp>
      <p:sp>
        <p:nvSpPr>
          <p:cNvPr id="9" name="正五边形 11">
            <a:extLst>
              <a:ext uri="{FF2B5EF4-FFF2-40B4-BE49-F238E27FC236}">
                <a16:creationId xmlns:a16="http://schemas.microsoft.com/office/drawing/2014/main" id="{AAF00F60-21E7-44DA-8464-6853B8DDD4B3}"/>
              </a:ext>
            </a:extLst>
          </p:cNvPr>
          <p:cNvSpPr>
            <a:spLocks noChangeAspect="1"/>
          </p:cNvSpPr>
          <p:nvPr/>
        </p:nvSpPr>
        <p:spPr>
          <a:xfrm>
            <a:off x="2735283" y="5181315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5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10" name="正五边形 11">
            <a:extLst>
              <a:ext uri="{FF2B5EF4-FFF2-40B4-BE49-F238E27FC236}">
                <a16:creationId xmlns:a16="http://schemas.microsoft.com/office/drawing/2014/main" id="{BE3B4871-8298-407A-973B-3ADC90735B5A}"/>
              </a:ext>
            </a:extLst>
          </p:cNvPr>
          <p:cNvSpPr>
            <a:spLocks noChangeAspect="1"/>
          </p:cNvSpPr>
          <p:nvPr/>
        </p:nvSpPr>
        <p:spPr>
          <a:xfrm>
            <a:off x="2735283" y="4225938"/>
            <a:ext cx="481013" cy="422275"/>
          </a:xfrm>
          <a:prstGeom prst="pentagon">
            <a:avLst/>
          </a:prstGeom>
          <a:noFill/>
          <a:ln w="25400">
            <a:solidFill>
              <a:srgbClr val="F4E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4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11" name="文本框 2">
            <a:extLst>
              <a:ext uri="{FF2B5EF4-FFF2-40B4-BE49-F238E27FC236}">
                <a16:creationId xmlns:a16="http://schemas.microsoft.com/office/drawing/2014/main" id="{E43133E7-3B1C-4879-9137-C2FDE955A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431" y="4221416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Grid Site of Other Experiments</a:t>
            </a:r>
            <a:endParaRPr lang="zh-CN" altLang="en-US" dirty="0"/>
          </a:p>
        </p:txBody>
      </p:sp>
      <p:sp>
        <p:nvSpPr>
          <p:cNvPr id="12" name="文本框 2">
            <a:extLst>
              <a:ext uri="{FF2B5EF4-FFF2-40B4-BE49-F238E27FC236}">
                <a16:creationId xmlns:a16="http://schemas.microsoft.com/office/drawing/2014/main" id="{DECFE18C-E914-467D-A283-692BE761B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431" y="5181315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13" name="文本框 2">
            <a:extLst>
              <a:ext uri="{FF2B5EF4-FFF2-40B4-BE49-F238E27FC236}">
                <a16:creationId xmlns:a16="http://schemas.microsoft.com/office/drawing/2014/main" id="{5012CA0D-B51A-4EB7-862D-628E60F29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1360173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lvl="0"/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</a:rPr>
              <a:t>Overview of WLCG Sites in China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97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F14198C-3C74-C129-2A6D-CE1491686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956" y="866557"/>
            <a:ext cx="11399345" cy="5288127"/>
          </a:xfr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>
              <a:lnSpc>
                <a:spcPct val="160000"/>
              </a:lnSpc>
              <a:buClr>
                <a:srgbClr val="2F5597"/>
              </a:buClr>
            </a:pPr>
            <a:r>
              <a:rPr lang="en-US" altLang="zh-CN" dirty="0"/>
              <a:t>CPU: 4472 cores with 95,000 </a:t>
            </a:r>
            <a:r>
              <a:rPr lang="en-US" altLang="zh-CN" dirty="0" err="1"/>
              <a:t>HepScore</a:t>
            </a:r>
            <a:endParaRPr lang="en-US" altLang="zh-CN" dirty="0"/>
          </a:p>
          <a:p>
            <a:pPr lvl="1">
              <a:lnSpc>
                <a:spcPct val="160000"/>
              </a:lnSpc>
              <a:buClr>
                <a:srgbClr val="2F5597"/>
              </a:buClr>
            </a:pPr>
            <a:r>
              <a:rPr lang="en-US" altLang="zh-CN" sz="1800" dirty="0"/>
              <a:t>AMD 9654:                 1152 Cores</a:t>
            </a:r>
          </a:p>
          <a:p>
            <a:pPr lvl="1">
              <a:lnSpc>
                <a:spcPct val="160000"/>
              </a:lnSpc>
              <a:buClr>
                <a:srgbClr val="2F5597"/>
              </a:buClr>
            </a:pPr>
            <a:r>
              <a:rPr lang="en-US" altLang="zh-CN" sz="1800" dirty="0"/>
              <a:t>Intel Golden 6338:    1280 Cores</a:t>
            </a:r>
          </a:p>
          <a:p>
            <a:pPr lvl="1">
              <a:lnSpc>
                <a:spcPct val="160000"/>
              </a:lnSpc>
              <a:buClr>
                <a:srgbClr val="2F5597"/>
              </a:buClr>
            </a:pPr>
            <a:r>
              <a:rPr lang="en-US" altLang="zh-CN" sz="1800" dirty="0"/>
              <a:t>Intel Golden 6140:    1152 Cores</a:t>
            </a:r>
          </a:p>
          <a:p>
            <a:pPr lvl="1">
              <a:lnSpc>
                <a:spcPct val="160000"/>
              </a:lnSpc>
              <a:buClr>
                <a:srgbClr val="2F5597"/>
              </a:buClr>
            </a:pPr>
            <a:r>
              <a:rPr lang="en-US" altLang="zh-CN" sz="1800" dirty="0"/>
              <a:t>Intel E5-2680V3:        696 Cores </a:t>
            </a:r>
          </a:p>
          <a:p>
            <a:pPr lvl="1">
              <a:lnSpc>
                <a:spcPct val="160000"/>
              </a:lnSpc>
              <a:buClr>
                <a:srgbClr val="2F5597"/>
              </a:buClr>
            </a:pPr>
            <a:r>
              <a:rPr lang="en-US" altLang="zh-CN" sz="1800" dirty="0"/>
              <a:t>Intel X5650:                192 Cores</a:t>
            </a:r>
          </a:p>
          <a:p>
            <a:pPr>
              <a:lnSpc>
                <a:spcPct val="160000"/>
              </a:lnSpc>
              <a:buClr>
                <a:srgbClr val="2F5597"/>
              </a:buClr>
            </a:pPr>
            <a:r>
              <a:rPr lang="en-US" altLang="zh-CN" dirty="0"/>
              <a:t>CE &amp; Batch: </a:t>
            </a:r>
            <a:r>
              <a:rPr lang="en-US" altLang="zh-CN" dirty="0" err="1"/>
              <a:t>HTCondorCE</a:t>
            </a:r>
            <a:r>
              <a:rPr lang="en-US" altLang="zh-CN" dirty="0"/>
              <a:t> &amp; </a:t>
            </a:r>
            <a:r>
              <a:rPr lang="en-US" altLang="zh-CN" dirty="0" err="1"/>
              <a:t>HTCondor</a:t>
            </a:r>
            <a:endParaRPr lang="en-US" altLang="zh-CN" dirty="0"/>
          </a:p>
          <a:p>
            <a:pPr>
              <a:lnSpc>
                <a:spcPct val="160000"/>
              </a:lnSpc>
              <a:buClr>
                <a:srgbClr val="2F5597"/>
              </a:buClr>
            </a:pPr>
            <a:r>
              <a:rPr lang="en-US" altLang="zh-CN" dirty="0"/>
              <a:t>VO: ATLAS, CMS, </a:t>
            </a:r>
            <a:r>
              <a:rPr lang="en-US" altLang="zh-CN" dirty="0" err="1"/>
              <a:t>LHCb</a:t>
            </a:r>
            <a:r>
              <a:rPr lang="en-US" altLang="zh-CN" dirty="0"/>
              <a:t>, BELLEII, JUNO, CEPC</a:t>
            </a:r>
          </a:p>
          <a:p>
            <a:pPr>
              <a:lnSpc>
                <a:spcPct val="160000"/>
              </a:lnSpc>
              <a:buClr>
                <a:srgbClr val="2F5597"/>
              </a:buClr>
            </a:pPr>
            <a:r>
              <a:rPr lang="en-US" altLang="zh-CN" dirty="0"/>
              <a:t>Storage: 1050TB</a:t>
            </a:r>
          </a:p>
          <a:p>
            <a:pPr lvl="1">
              <a:lnSpc>
                <a:spcPct val="160000"/>
              </a:lnSpc>
              <a:buClr>
                <a:srgbClr val="2F5597"/>
              </a:buClr>
            </a:pPr>
            <a:r>
              <a:rPr lang="en-US" altLang="zh-CN" sz="1800" dirty="0"/>
              <a:t>4TB * 24 slots with Raid 6, 5 Array boxes</a:t>
            </a:r>
          </a:p>
          <a:p>
            <a:pPr lvl="1">
              <a:lnSpc>
                <a:spcPct val="160000"/>
              </a:lnSpc>
              <a:buClr>
                <a:srgbClr val="2F5597"/>
              </a:buClr>
            </a:pPr>
            <a:r>
              <a:rPr lang="en-US" altLang="zh-CN" sz="1800" dirty="0"/>
              <a:t>DELL MD3860 8TB * 60 slots</a:t>
            </a:r>
          </a:p>
          <a:p>
            <a:pPr lvl="1">
              <a:lnSpc>
                <a:spcPct val="160000"/>
              </a:lnSpc>
              <a:buClr>
                <a:srgbClr val="2F5597"/>
              </a:buClr>
            </a:pPr>
            <a:r>
              <a:rPr lang="en-US" altLang="zh-CN" sz="1800" dirty="0"/>
              <a:t>DELL ME4084 10TB * 42 slots</a:t>
            </a:r>
          </a:p>
          <a:p>
            <a:pPr lvl="1">
              <a:lnSpc>
                <a:spcPct val="160000"/>
              </a:lnSpc>
              <a:buClr>
                <a:srgbClr val="2F5597"/>
              </a:buClr>
            </a:pPr>
            <a:r>
              <a:rPr lang="en-US" altLang="zh-CN" sz="1800" dirty="0"/>
              <a:t>DELL ME4084 12TB * 84 slots</a:t>
            </a:r>
          </a:p>
          <a:p>
            <a:pPr lvl="1">
              <a:lnSpc>
                <a:spcPct val="160000"/>
              </a:lnSpc>
              <a:buClr>
                <a:srgbClr val="2F5597"/>
              </a:buClr>
            </a:pPr>
            <a:endParaRPr lang="en-US" altLang="zh-CN" sz="1800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37150959-1522-8B78-C82F-1BC927AA7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Chinese Tier-2 Site Federation</a:t>
            </a:r>
            <a:endParaRPr lang="zh-CN" altLang="en-US" dirty="0"/>
          </a:p>
        </p:txBody>
      </p:sp>
      <p:graphicFrame>
        <p:nvGraphicFramePr>
          <p:cNvPr id="13" name="图表 12">
            <a:extLst>
              <a:ext uri="{FF2B5EF4-FFF2-40B4-BE49-F238E27FC236}">
                <a16:creationId xmlns:a16="http://schemas.microsoft.com/office/drawing/2014/main" id="{E919B02D-A572-D125-82DA-BF391744B9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665662"/>
              </p:ext>
            </p:extLst>
          </p:nvPr>
        </p:nvGraphicFramePr>
        <p:xfrm>
          <a:off x="6275504" y="1412776"/>
          <a:ext cx="5493232" cy="2097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图表 13">
            <a:extLst>
              <a:ext uri="{FF2B5EF4-FFF2-40B4-BE49-F238E27FC236}">
                <a16:creationId xmlns:a16="http://schemas.microsoft.com/office/drawing/2014/main" id="{20E29CFE-F2D6-DDE6-44A4-EDA5E544F7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1877978"/>
              </p:ext>
            </p:extLst>
          </p:nvPr>
        </p:nvGraphicFramePr>
        <p:xfrm>
          <a:off x="6330095" y="3978752"/>
          <a:ext cx="5493232" cy="2097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86ED5C34-7341-4638-8BA0-5C5EEAC14DF0}"/>
              </a:ext>
            </a:extLst>
          </p:cNvPr>
          <p:cNvSpPr txBox="1"/>
          <p:nvPr/>
        </p:nvSpPr>
        <p:spPr>
          <a:xfrm>
            <a:off x="7767535" y="6134740"/>
            <a:ext cx="34873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2F5597"/>
                </a:solidFill>
              </a:rPr>
              <a:t>Computing and Storage Pledge of BEIJING  LCG Tier- 2</a:t>
            </a:r>
            <a:endParaRPr lang="zh-CN" altLang="en-US" sz="1000" b="1" dirty="0">
              <a:solidFill>
                <a:srgbClr val="2F55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84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9C31874C-F584-4B0D-8E58-07E53BFA8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Budget for ATLAS and CMS</a:t>
            </a:r>
            <a:endParaRPr lang="zh-CN" altLang="en-US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EB26208-934E-424F-BE5B-78BE021A6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1017139"/>
            <a:ext cx="11001894" cy="4984827"/>
          </a:xfrm>
        </p:spPr>
        <p:txBody>
          <a:bodyPr/>
          <a:lstStyle/>
          <a:p>
            <a:pPr>
              <a:buClr>
                <a:srgbClr val="2F5597"/>
              </a:buClr>
            </a:pPr>
            <a:r>
              <a:rPr lang="en-US" altLang="zh-CN" dirty="0"/>
              <a:t>New budget for ATLAS</a:t>
            </a:r>
            <a:r>
              <a:rPr lang="zh-CN" altLang="en-US" dirty="0"/>
              <a:t> </a:t>
            </a:r>
            <a:r>
              <a:rPr lang="en-US" altLang="zh-CN" dirty="0"/>
              <a:t>and CMS Beijing Tier-2 site </a:t>
            </a:r>
          </a:p>
          <a:p>
            <a:pPr lvl="1">
              <a:buClr>
                <a:srgbClr val="2F5597"/>
              </a:buClr>
            </a:pPr>
            <a:r>
              <a:rPr lang="en-US" altLang="zh-CN" dirty="0"/>
              <a:t>Total budget: RMB 3Milliion</a:t>
            </a:r>
          </a:p>
          <a:p>
            <a:pPr lvl="1">
              <a:buClr>
                <a:srgbClr val="2F5597"/>
              </a:buClr>
            </a:pPr>
            <a:r>
              <a:rPr lang="en-US" altLang="zh-CN" dirty="0"/>
              <a:t>Allocation:</a:t>
            </a:r>
          </a:p>
          <a:p>
            <a:pPr lvl="2">
              <a:buClr>
                <a:srgbClr val="2F5597"/>
              </a:buClr>
            </a:pPr>
            <a:r>
              <a:rPr lang="en-US" altLang="zh-CN" dirty="0"/>
              <a:t>CPU</a:t>
            </a:r>
            <a:r>
              <a:rPr lang="zh-CN" altLang="en-US" dirty="0"/>
              <a:t>：</a:t>
            </a:r>
            <a:r>
              <a:rPr lang="en-US" altLang="zh-CN" dirty="0"/>
              <a:t>60,000 </a:t>
            </a:r>
            <a:r>
              <a:rPr lang="en-US" altLang="zh-CN" dirty="0" err="1"/>
              <a:t>HepScore</a:t>
            </a:r>
            <a:endParaRPr lang="en-US" altLang="zh-CN" dirty="0"/>
          </a:p>
          <a:p>
            <a:pPr lvl="2">
              <a:buClr>
                <a:srgbClr val="2F5597"/>
              </a:buClr>
            </a:pPr>
            <a:r>
              <a:rPr lang="en-US" altLang="zh-CN" dirty="0"/>
              <a:t>Disk storage</a:t>
            </a:r>
            <a:r>
              <a:rPr lang="zh-CN" altLang="en-US" dirty="0"/>
              <a:t>：</a:t>
            </a:r>
            <a:r>
              <a:rPr lang="en-US" altLang="zh-CN" dirty="0"/>
              <a:t>2.5PB </a:t>
            </a:r>
          </a:p>
          <a:p>
            <a:pPr>
              <a:buClr>
                <a:srgbClr val="2F5597"/>
              </a:buClr>
            </a:pPr>
            <a:r>
              <a:rPr lang="en-US" altLang="zh-CN" dirty="0"/>
              <a:t>Upgrade timeline</a:t>
            </a:r>
          </a:p>
          <a:p>
            <a:pPr lvl="1">
              <a:buClr>
                <a:srgbClr val="2F5597"/>
              </a:buClr>
            </a:pPr>
            <a:r>
              <a:rPr lang="en-US" altLang="zh-CN" dirty="0"/>
              <a:t>The upgrade  of ATLAS and CMS Beijing Tier-2 will be completed in 2024</a:t>
            </a:r>
          </a:p>
        </p:txBody>
      </p:sp>
    </p:spTree>
    <p:extLst>
      <p:ext uri="{BB962C8B-B14F-4D97-AF65-F5344CB8AC3E}">
        <p14:creationId xmlns:p14="http://schemas.microsoft.com/office/powerpoint/2010/main" val="3563826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E3350C3C-F70B-8CA7-5939-9FD22EDB9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New Tier-2 Site for </a:t>
            </a:r>
            <a:r>
              <a:rPr lang="en-US" altLang="zh-CN" dirty="0" err="1"/>
              <a:t>LHCb</a:t>
            </a:r>
            <a:r>
              <a:rPr lang="en-US" altLang="zh-CN" dirty="0"/>
              <a:t> at Lanzhou University</a:t>
            </a:r>
            <a:endParaRPr lang="zh-CN" altLang="en-US" dirty="0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EC4BF8AE-2CC2-4E38-B81E-A68702EC26F6}"/>
              </a:ext>
            </a:extLst>
          </p:cNvPr>
          <p:cNvGrpSpPr/>
          <p:nvPr/>
        </p:nvGrpSpPr>
        <p:grpSpPr>
          <a:xfrm>
            <a:off x="7268503" y="1594514"/>
            <a:ext cx="4955117" cy="3668969"/>
            <a:chOff x="7032104" y="1590264"/>
            <a:chExt cx="4955117" cy="3668969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D54EA4C2-71EB-35FE-6AC3-B13D367E3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32104" y="1598766"/>
              <a:ext cx="4955117" cy="3660467"/>
            </a:xfrm>
            <a:prstGeom prst="rect">
              <a:avLst/>
            </a:prstGeom>
          </p:spPr>
        </p:pic>
        <p:sp>
          <p:nvSpPr>
            <p:cNvPr id="5" name="流程图: 接点 4">
              <a:extLst>
                <a:ext uri="{FF2B5EF4-FFF2-40B4-BE49-F238E27FC236}">
                  <a16:creationId xmlns:a16="http://schemas.microsoft.com/office/drawing/2014/main" id="{678E7DCA-A4C2-528F-8CEB-13698F81D53E}"/>
                </a:ext>
              </a:extLst>
            </p:cNvPr>
            <p:cNvSpPr/>
            <p:nvPr/>
          </p:nvSpPr>
          <p:spPr>
            <a:xfrm>
              <a:off x="9458058" y="3310169"/>
              <a:ext cx="101600" cy="94827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流程图: 接点 5">
              <a:extLst>
                <a:ext uri="{FF2B5EF4-FFF2-40B4-BE49-F238E27FC236}">
                  <a16:creationId xmlns:a16="http://schemas.microsoft.com/office/drawing/2014/main" id="{017BD83D-441A-9D9B-962D-7EE7CAC55677}"/>
                </a:ext>
              </a:extLst>
            </p:cNvPr>
            <p:cNvSpPr/>
            <p:nvPr/>
          </p:nvSpPr>
          <p:spPr>
            <a:xfrm>
              <a:off x="10484894" y="2953723"/>
              <a:ext cx="101600" cy="94827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C9117CA2-0EDD-8647-D1FA-265FE4659365}"/>
                </a:ext>
              </a:extLst>
            </p:cNvPr>
            <p:cNvSpPr/>
            <p:nvPr/>
          </p:nvSpPr>
          <p:spPr>
            <a:xfrm>
              <a:off x="8213692" y="3483332"/>
              <a:ext cx="1185333" cy="3589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Lanzhou-T2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459F82E1-93A6-AF52-842F-89FC08886BC1}"/>
                </a:ext>
              </a:extLst>
            </p:cNvPr>
            <p:cNvSpPr/>
            <p:nvPr/>
          </p:nvSpPr>
          <p:spPr>
            <a:xfrm>
              <a:off x="10686240" y="2578542"/>
              <a:ext cx="1185333" cy="3589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Beijing-T1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C4DC5CF0-65BC-F511-E588-CAB637244B6B}"/>
                </a:ext>
              </a:extLst>
            </p:cNvPr>
            <p:cNvCxnSpPr>
              <a:stCxn id="5" idx="6"/>
            </p:cNvCxnSpPr>
            <p:nvPr/>
          </p:nvCxnSpPr>
          <p:spPr>
            <a:xfrm flipV="1">
              <a:off x="9559658" y="3048550"/>
              <a:ext cx="925236" cy="309033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云形 9">
              <a:extLst>
                <a:ext uri="{FF2B5EF4-FFF2-40B4-BE49-F238E27FC236}">
                  <a16:creationId xmlns:a16="http://schemas.microsoft.com/office/drawing/2014/main" id="{488E16BD-9057-CBD5-6FF0-F0C07F1F7FCB}"/>
                </a:ext>
              </a:extLst>
            </p:cNvPr>
            <p:cNvSpPr/>
            <p:nvPr/>
          </p:nvSpPr>
          <p:spPr>
            <a:xfrm>
              <a:off x="7959684" y="1590264"/>
              <a:ext cx="1110827" cy="792480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WLCG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0EBAD7E5-A33C-10D9-95D8-FAC6842545E6}"/>
                </a:ext>
              </a:extLst>
            </p:cNvPr>
            <p:cNvCxnSpPr/>
            <p:nvPr/>
          </p:nvCxnSpPr>
          <p:spPr>
            <a:xfrm>
              <a:off x="8920748" y="2180754"/>
              <a:ext cx="1564146" cy="772969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6C7CD7E-698C-1CD8-734B-7217EDF86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844" y="1009774"/>
            <a:ext cx="9795733" cy="497278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800" dirty="0"/>
              <a:t> Construction started in Oct. 2023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000" dirty="0"/>
              <a:t>~3500 CPU cores</a:t>
            </a:r>
            <a:r>
              <a:rPr lang="en-US" altLang="zh-CN" dirty="0"/>
              <a:t> with 77,000 </a:t>
            </a:r>
            <a:r>
              <a:rPr lang="en-US" altLang="zh-CN" sz="2000" dirty="0" err="1"/>
              <a:t>HepScore</a:t>
            </a:r>
            <a:endParaRPr lang="en-US" altLang="zh-CN" sz="2000" dirty="0"/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000" dirty="0"/>
              <a:t>~3PB Disk Storage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Dedicated 2Gbps link between IHEP and Lanzhou Univ.</a:t>
            </a:r>
          </a:p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Progress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Hardware installation completed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Network link established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Software deployment will be started in April </a:t>
            </a:r>
          </a:p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800" dirty="0"/>
              <a:t>Jointly maintained by CC-IHEP and Lanzhou Univ.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100" dirty="0"/>
              <a:t>Hardware maintenance: Lanzhou Univ.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100" dirty="0"/>
              <a:t>Software deployment and maintenance: CC-IHEP</a:t>
            </a:r>
          </a:p>
          <a:p>
            <a:pPr>
              <a:lnSpc>
                <a:spcPct val="170000"/>
              </a:lnSpc>
              <a:buClr>
                <a:srgbClr val="2F5597"/>
              </a:buClr>
            </a:pPr>
            <a:endParaRPr lang="zh-CN" altLang="en-US" sz="28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99B71DB-B558-4145-85FA-62EA9B93AE37}"/>
              </a:ext>
            </a:extLst>
          </p:cNvPr>
          <p:cNvSpPr txBox="1"/>
          <p:nvPr/>
        </p:nvSpPr>
        <p:spPr>
          <a:xfrm>
            <a:off x="8876407" y="5405177"/>
            <a:ext cx="2216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2F5597"/>
                </a:solidFill>
              </a:rPr>
              <a:t>Lanzhou Univ. </a:t>
            </a:r>
            <a:r>
              <a:rPr lang="en-US" altLang="zh-CN" sz="1000" b="1" dirty="0" err="1">
                <a:solidFill>
                  <a:srgbClr val="2F5597"/>
                </a:solidFill>
              </a:rPr>
              <a:t>LHCb</a:t>
            </a:r>
            <a:r>
              <a:rPr lang="en-US" altLang="zh-CN" sz="1000" b="1" dirty="0">
                <a:solidFill>
                  <a:srgbClr val="2F5597"/>
                </a:solidFill>
              </a:rPr>
              <a:t> Tier-2 Site</a:t>
            </a:r>
            <a:endParaRPr lang="zh-CN" altLang="en-US" sz="1000" b="1" dirty="0">
              <a:solidFill>
                <a:srgbClr val="2F55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396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533DC9-D466-42DC-8522-5FFC60BB8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New Tier-2 Site for Alice is Under construction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8AB4BF-62C4-4E6B-B519-72C09C8E5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1017140"/>
            <a:ext cx="11001894" cy="4148248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800" dirty="0"/>
              <a:t>Chinse Alice collaboration would like to build Tier-2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Discussed with CC-IHEP in Dec. 2023</a:t>
            </a:r>
          </a:p>
          <a:p>
            <a:pPr lvl="2">
              <a:buClr>
                <a:schemeClr val="accent1"/>
              </a:buClr>
            </a:pPr>
            <a:r>
              <a:rPr lang="en-US" altLang="zh-CN" dirty="0"/>
              <a:t>The Alice Tier-2 to be built at IHEP </a:t>
            </a:r>
          </a:p>
          <a:p>
            <a:pPr lvl="2">
              <a:buClr>
                <a:schemeClr val="accent1"/>
              </a:buClr>
            </a:pPr>
            <a:r>
              <a:rPr lang="en-US" altLang="zh-CN" dirty="0"/>
              <a:t>CC-IHEP to be responsible for the overall maintenance</a:t>
            </a:r>
          </a:p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800" dirty="0"/>
              <a:t>Current Status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Hardware procurement in progress</a:t>
            </a:r>
          </a:p>
          <a:p>
            <a:pPr lvl="2">
              <a:buClr>
                <a:schemeClr val="accent1"/>
              </a:buClr>
            </a:pPr>
            <a:r>
              <a:rPr lang="en-US" altLang="zh-CN" dirty="0"/>
              <a:t>1152 CPU cores with 30,600 </a:t>
            </a:r>
            <a:r>
              <a:rPr lang="en-US" altLang="zh-CN" dirty="0" err="1"/>
              <a:t>HepScore</a:t>
            </a:r>
            <a:endParaRPr lang="en-US" altLang="zh-CN" dirty="0"/>
          </a:p>
          <a:p>
            <a:pPr lvl="2">
              <a:buClr>
                <a:schemeClr val="accent1"/>
              </a:buClr>
            </a:pPr>
            <a:r>
              <a:rPr lang="en-US" altLang="zh-CN" dirty="0"/>
              <a:t>840TB disk storage</a:t>
            </a:r>
          </a:p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800" dirty="0"/>
              <a:t>Expected Production: Aim for production in 2024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DBFEA42-AF33-42BA-B6A5-CA0E42DAD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pPr/>
              <a:t>15</a:t>
            </a:fld>
            <a:r>
              <a:rPr lang="en-US" altLang="zh-CN"/>
              <a:t>/31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5420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A2220FD-7D58-4C8F-B5E8-B9A54B4C9D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pPr/>
              <a:t>16</a:t>
            </a:fld>
            <a:r>
              <a:rPr lang="en-US" altLang="zh-CN"/>
              <a:t>/31</a:t>
            </a:r>
            <a:endParaRPr 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A02E1204-921A-4729-81FE-7462D08C4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4" name="正五边形 11">
            <a:extLst>
              <a:ext uri="{FF2B5EF4-FFF2-40B4-BE49-F238E27FC236}">
                <a16:creationId xmlns:a16="http://schemas.microsoft.com/office/drawing/2014/main" id="{5D58DD1D-A68E-4C5B-9A42-88BB20637EE2}"/>
              </a:ext>
            </a:extLst>
          </p:cNvPr>
          <p:cNvSpPr>
            <a:spLocks noChangeAspect="1"/>
          </p:cNvSpPr>
          <p:nvPr/>
        </p:nvSpPr>
        <p:spPr>
          <a:xfrm>
            <a:off x="2735283" y="1357311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1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5" name="正五边形 11">
            <a:extLst>
              <a:ext uri="{FF2B5EF4-FFF2-40B4-BE49-F238E27FC236}">
                <a16:creationId xmlns:a16="http://schemas.microsoft.com/office/drawing/2014/main" id="{98288A6F-E716-4E1A-A3E9-3E80F90B0B60}"/>
              </a:ext>
            </a:extLst>
          </p:cNvPr>
          <p:cNvSpPr>
            <a:spLocks noChangeAspect="1"/>
          </p:cNvSpPr>
          <p:nvPr/>
        </p:nvSpPr>
        <p:spPr>
          <a:xfrm>
            <a:off x="2735282" y="2313520"/>
            <a:ext cx="481013" cy="422275"/>
          </a:xfrm>
          <a:prstGeom prst="pentagon">
            <a:avLst/>
          </a:prstGeom>
          <a:noFill/>
          <a:ln w="25400">
            <a:solidFill>
              <a:srgbClr val="F4E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2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6" name="文本框 2">
            <a:extLst>
              <a:ext uri="{FF2B5EF4-FFF2-40B4-BE49-F238E27FC236}">
                <a16:creationId xmlns:a16="http://schemas.microsoft.com/office/drawing/2014/main" id="{0852DE50-3DA3-45C0-AA3A-EE3087BC4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2320258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Beijing </a:t>
            </a:r>
            <a:r>
              <a:rPr lang="en-US" altLang="zh-CN" dirty="0" err="1"/>
              <a:t>LHCb</a:t>
            </a:r>
            <a:r>
              <a:rPr lang="en-US" altLang="zh-CN" dirty="0"/>
              <a:t> Tier-1 Site</a:t>
            </a:r>
            <a:endParaRPr lang="zh-CN" altLang="en-US" dirty="0"/>
          </a:p>
        </p:txBody>
      </p:sp>
      <p:sp>
        <p:nvSpPr>
          <p:cNvPr id="7" name="正五边形 11">
            <a:extLst>
              <a:ext uri="{FF2B5EF4-FFF2-40B4-BE49-F238E27FC236}">
                <a16:creationId xmlns:a16="http://schemas.microsoft.com/office/drawing/2014/main" id="{89A98A71-0FBE-4A6F-A10A-AD66A82A8E49}"/>
              </a:ext>
            </a:extLst>
          </p:cNvPr>
          <p:cNvSpPr>
            <a:spLocks noChangeAspect="1"/>
          </p:cNvSpPr>
          <p:nvPr/>
        </p:nvSpPr>
        <p:spPr>
          <a:xfrm>
            <a:off x="2733065" y="3269729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3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8" name="文本框 2">
            <a:extLst>
              <a:ext uri="{FF2B5EF4-FFF2-40B4-BE49-F238E27FC236}">
                <a16:creationId xmlns:a16="http://schemas.microsoft.com/office/drawing/2014/main" id="{1323ED28-9DBD-4190-8625-9A79EDFB8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3264243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WLCG Tier-2 Site at IHEP</a:t>
            </a:r>
            <a:endParaRPr lang="zh-CN" altLang="en-US" dirty="0"/>
          </a:p>
        </p:txBody>
      </p:sp>
      <p:sp>
        <p:nvSpPr>
          <p:cNvPr id="9" name="正五边形 11">
            <a:extLst>
              <a:ext uri="{FF2B5EF4-FFF2-40B4-BE49-F238E27FC236}">
                <a16:creationId xmlns:a16="http://schemas.microsoft.com/office/drawing/2014/main" id="{AAF00F60-21E7-44DA-8464-6853B8DDD4B3}"/>
              </a:ext>
            </a:extLst>
          </p:cNvPr>
          <p:cNvSpPr>
            <a:spLocks noChangeAspect="1"/>
          </p:cNvSpPr>
          <p:nvPr/>
        </p:nvSpPr>
        <p:spPr>
          <a:xfrm>
            <a:off x="2735283" y="5181315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5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10" name="正五边形 11">
            <a:extLst>
              <a:ext uri="{FF2B5EF4-FFF2-40B4-BE49-F238E27FC236}">
                <a16:creationId xmlns:a16="http://schemas.microsoft.com/office/drawing/2014/main" id="{BE3B4871-8298-407A-973B-3ADC90735B5A}"/>
              </a:ext>
            </a:extLst>
          </p:cNvPr>
          <p:cNvSpPr>
            <a:spLocks noChangeAspect="1"/>
          </p:cNvSpPr>
          <p:nvPr/>
        </p:nvSpPr>
        <p:spPr>
          <a:xfrm>
            <a:off x="2735283" y="4225938"/>
            <a:ext cx="481013" cy="422275"/>
          </a:xfrm>
          <a:prstGeom prst="pentagon">
            <a:avLst/>
          </a:prstGeom>
          <a:noFill/>
          <a:ln w="25400">
            <a:solidFill>
              <a:srgbClr val="F4E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4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11" name="文本框 2">
            <a:extLst>
              <a:ext uri="{FF2B5EF4-FFF2-40B4-BE49-F238E27FC236}">
                <a16:creationId xmlns:a16="http://schemas.microsoft.com/office/drawing/2014/main" id="{E43133E7-3B1C-4879-9137-C2FDE955A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431" y="4221416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rgbClr val="4472C4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Grid Site of Other Experiments</a:t>
            </a:r>
            <a:endParaRPr lang="zh-CN" altLang="en-US" dirty="0"/>
          </a:p>
        </p:txBody>
      </p:sp>
      <p:sp>
        <p:nvSpPr>
          <p:cNvPr id="12" name="文本框 2">
            <a:extLst>
              <a:ext uri="{FF2B5EF4-FFF2-40B4-BE49-F238E27FC236}">
                <a16:creationId xmlns:a16="http://schemas.microsoft.com/office/drawing/2014/main" id="{DECFE18C-E914-467D-A283-692BE761B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431" y="5181315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13" name="文本框 2">
            <a:extLst>
              <a:ext uri="{FF2B5EF4-FFF2-40B4-BE49-F238E27FC236}">
                <a16:creationId xmlns:a16="http://schemas.microsoft.com/office/drawing/2014/main" id="{5012CA0D-B51A-4EB7-862D-628E60F29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1360173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lvl="0"/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</a:rPr>
              <a:t>Overview of WLCG Sites in China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328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2E101BA-F17F-4D10-BAFB-856E0B764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5508" y="3308077"/>
            <a:ext cx="4657588" cy="3013734"/>
          </a:xfrm>
          <a:prstGeom prst="rect">
            <a:avLst/>
          </a:prstGeom>
        </p:spPr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6D677F8F-5D52-48F0-AAA7-7CEA69226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JUNO at IHEP</a:t>
            </a:r>
            <a:endParaRPr lang="zh-CN" altLang="en-US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D3E074F-130A-4E97-8100-41DD82EB0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098" y="803131"/>
            <a:ext cx="11001894" cy="574081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dirty="0"/>
              <a:t>JUNO: Jiangmen Underground Neutrino Observatory</a:t>
            </a:r>
          </a:p>
          <a:p>
            <a:pPr lvl="1"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dirty="0"/>
              <a:t>To be in production in 2024</a:t>
            </a:r>
          </a:p>
          <a:p>
            <a:pPr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2400" dirty="0"/>
              <a:t>Grid Computing started since 2018, </a:t>
            </a:r>
          </a:p>
          <a:p>
            <a:pPr lvl="1"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1600" dirty="0"/>
              <a:t>Includes INFN, CC-IN2P3, JINR, IHEP, for JUNO Production and raw</a:t>
            </a:r>
            <a:br>
              <a:rPr lang="en-US" altLang="zh-CN" sz="1600" dirty="0"/>
            </a:br>
            <a:r>
              <a:rPr lang="en-US" altLang="zh-CN" sz="1600" dirty="0"/>
              <a:t>data transfer. </a:t>
            </a:r>
          </a:p>
          <a:p>
            <a:pPr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2400" dirty="0"/>
              <a:t>Grid computing platform at IHEP:</a:t>
            </a:r>
          </a:p>
          <a:p>
            <a:pPr lvl="1"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1600" b="1" dirty="0"/>
              <a:t>DIRAC system with IHEP-extensions </a:t>
            </a:r>
          </a:p>
          <a:p>
            <a:pPr lvl="2"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1200" dirty="0"/>
              <a:t>monitoring, production system and job-submission API</a:t>
            </a:r>
          </a:p>
          <a:p>
            <a:pPr lvl="1"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1600" dirty="0"/>
              <a:t>Shared middleware and infrastructures: FTS3, VOMS, TPC, etc.</a:t>
            </a:r>
          </a:p>
          <a:p>
            <a:pPr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2400" dirty="0"/>
              <a:t>Software deployed at IHEP:</a:t>
            </a:r>
          </a:p>
          <a:p>
            <a:pPr lvl="1"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1600" b="1" dirty="0"/>
              <a:t>Storage</a:t>
            </a:r>
            <a:r>
              <a:rPr lang="en-US" altLang="zh-CN" sz="1600" dirty="0"/>
              <a:t>: EOS, </a:t>
            </a:r>
            <a:r>
              <a:rPr lang="en-US" altLang="zh-CN" sz="1600" dirty="0" err="1"/>
              <a:t>Lustre</a:t>
            </a:r>
            <a:r>
              <a:rPr lang="en-US" altLang="zh-CN" sz="1600" dirty="0"/>
              <a:t> on disk, EOS-CTA on tape.</a:t>
            </a:r>
          </a:p>
          <a:p>
            <a:pPr lvl="1"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1600" b="1" dirty="0"/>
              <a:t>Computing</a:t>
            </a:r>
            <a:r>
              <a:rPr lang="en-US" altLang="zh-CN" sz="1600" dirty="0"/>
              <a:t>: </a:t>
            </a:r>
            <a:r>
              <a:rPr lang="en-US" altLang="zh-CN" sz="1600" dirty="0" err="1"/>
              <a:t>HTCondor</a:t>
            </a:r>
            <a:r>
              <a:rPr lang="en-US" altLang="zh-CN" sz="1600" dirty="0"/>
              <a:t> on x86, </a:t>
            </a:r>
            <a:r>
              <a:rPr lang="en-US" altLang="zh-CN" sz="1600" dirty="0" err="1"/>
              <a:t>Slurm</a:t>
            </a:r>
            <a:r>
              <a:rPr lang="en-US" altLang="zh-CN" sz="1600" dirty="0"/>
              <a:t> on ARM and GPU.</a:t>
            </a:r>
          </a:p>
          <a:p>
            <a:pPr lvl="1"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1600" b="1" dirty="0"/>
              <a:t>Network</a:t>
            </a:r>
            <a:r>
              <a:rPr lang="en-US" altLang="zh-CN" sz="1600" dirty="0"/>
              <a:t>: 10Gbps(From JUNO-onsite to IHEP), </a:t>
            </a:r>
            <a:br>
              <a:rPr lang="en-US" altLang="zh-CN" sz="1600" dirty="0"/>
            </a:br>
            <a:r>
              <a:rPr lang="en-US" altLang="zh-CN" sz="1600" dirty="0"/>
              <a:t>                  100Gbs(From IHEP to GEANT).</a:t>
            </a:r>
          </a:p>
          <a:p>
            <a:pPr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2400" dirty="0"/>
              <a:t>Data Challenge 1:</a:t>
            </a:r>
          </a:p>
          <a:p>
            <a:pPr lvl="1"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1600" dirty="0"/>
              <a:t>12</a:t>
            </a:r>
            <a:r>
              <a:rPr lang="en-US" altLang="zh-CN" sz="1600" baseline="30000" dirty="0"/>
              <a:t>th</a:t>
            </a:r>
            <a:r>
              <a:rPr lang="en-US" altLang="zh-CN" sz="1600" dirty="0"/>
              <a:t> ~ 26</a:t>
            </a:r>
            <a:r>
              <a:rPr lang="en-US" altLang="zh-CN" sz="1600" baseline="30000" dirty="0"/>
              <a:t>th</a:t>
            </a:r>
            <a:r>
              <a:rPr lang="en-US" altLang="zh-CN" sz="1600" dirty="0"/>
              <a:t> Feb 2024, corresponding to WLCG DC24.</a:t>
            </a:r>
          </a:p>
          <a:p>
            <a:pPr lvl="1"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1600" dirty="0"/>
              <a:t>Pressure transfer (500-1000 Mbps) with 4-8 times throughput than JUNO design.</a:t>
            </a:r>
          </a:p>
          <a:p>
            <a:pPr lvl="1">
              <a:lnSpc>
                <a:spcPct val="160000"/>
              </a:lnSpc>
              <a:spcBef>
                <a:spcPts val="300"/>
              </a:spcBef>
              <a:buClr>
                <a:srgbClr val="2F5597"/>
              </a:buClr>
            </a:pPr>
            <a:r>
              <a:rPr lang="en-US" altLang="zh-CN" sz="1600" dirty="0"/>
              <a:t>IHEP -&gt; CNAF/IN2P3 transfer worked well, almost no failure. </a:t>
            </a:r>
            <a:br>
              <a:rPr lang="en-US" altLang="zh-CN" sz="1600" dirty="0"/>
            </a:br>
            <a:r>
              <a:rPr lang="en-US" altLang="zh-CN" sz="1600" dirty="0"/>
              <a:t>IHEP-&gt;JINR is bad and always get stuck.</a:t>
            </a:r>
          </a:p>
        </p:txBody>
      </p:sp>
      <p:graphicFrame>
        <p:nvGraphicFramePr>
          <p:cNvPr id="5" name="内容占位符 3">
            <a:extLst>
              <a:ext uri="{FF2B5EF4-FFF2-40B4-BE49-F238E27FC236}">
                <a16:creationId xmlns:a16="http://schemas.microsoft.com/office/drawing/2014/main" id="{C4316423-81C4-457D-B1DA-5572515723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9020022"/>
              </p:ext>
            </p:extLst>
          </p:nvPr>
        </p:nvGraphicFramePr>
        <p:xfrm>
          <a:off x="7290417" y="842616"/>
          <a:ext cx="4722679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3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1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30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9484">
                <a:tc rowSpan="2"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Sites</a:t>
                      </a:r>
                      <a:endParaRPr lang="zh-CN" altLang="en-US" sz="1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52000"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Resources in 2024</a:t>
                      </a:r>
                      <a:endParaRPr lang="zh-CN" altLang="en-US" sz="1400" dirty="0"/>
                    </a:p>
                  </a:txBody>
                  <a:tcPr marL="0" marR="25200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0" marR="25200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0" marR="25200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712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1" algn="ctr" defTabSz="914400" rtl="0" eaLnBrk="1" latinLnBrk="0" hangingPunct="1"/>
                      <a:r>
                        <a:rPr lang="en-US" altLang="zh-CN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CPU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(KHS06)</a:t>
                      </a:r>
                      <a:endParaRPr lang="zh-CN" altLang="en-US" sz="1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5200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1" algn="ctr" defTabSz="914400" rtl="0" eaLnBrk="1" latinLnBrk="0" hangingPunct="1"/>
                      <a:r>
                        <a:rPr lang="en-US" altLang="zh-CN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Disk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(PB)</a:t>
                      </a:r>
                      <a:endParaRPr lang="zh-CN" altLang="en-US" sz="1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1" algn="ctr" defTabSz="914400" rtl="0" eaLnBrk="1" latinLnBrk="0" hangingPunct="1"/>
                      <a:r>
                        <a:rPr lang="en-US" altLang="zh-CN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Tape</a:t>
                      </a:r>
                    </a:p>
                    <a:p>
                      <a:pPr marL="0" lvl="1" algn="ctr" defTabSz="914400" rtl="0" eaLnBrk="1" latinLnBrk="0" hangingPunct="1"/>
                      <a:r>
                        <a:rPr lang="en-US" altLang="zh-CN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(PB)</a:t>
                      </a:r>
                      <a:endParaRPr lang="zh-CN" altLang="en-US" sz="14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25200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484">
                <a:tc>
                  <a:txBody>
                    <a:bodyPr/>
                    <a:lstStyle/>
                    <a:p>
                      <a:pPr marL="457200" lvl="1" algn="ctr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IHEP</a:t>
                      </a:r>
                      <a:endParaRPr lang="zh-CN" altLang="en-US" sz="1400" b="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accent1"/>
                          </a:solidFill>
                        </a:rPr>
                        <a:t>180</a:t>
                      </a:r>
                      <a:endParaRPr lang="zh-CN" altLang="en-US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altLang="zh-CN" sz="1400" dirty="0">
                          <a:solidFill>
                            <a:schemeClr val="accent1"/>
                          </a:solidFill>
                        </a:rPr>
                        <a:t>8</a:t>
                      </a:r>
                      <a:endParaRPr lang="zh-CN" altLang="en-US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accent1"/>
                          </a:solidFill>
                        </a:rPr>
                        <a:t>4</a:t>
                      </a:r>
                      <a:endParaRPr lang="zh-CN" altLang="en-US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484">
                <a:tc>
                  <a:txBody>
                    <a:bodyPr/>
                    <a:lstStyle/>
                    <a:p>
                      <a:pPr marL="457200" lvl="1" algn="ctr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CNAF</a:t>
                      </a:r>
                      <a:endParaRPr lang="zh-CN" altLang="en-US" sz="1400" b="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zh-CN" altLang="en-US" sz="14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CN" altLang="en-US" sz="14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altLang="en-US" sz="14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484">
                <a:tc>
                  <a:txBody>
                    <a:bodyPr/>
                    <a:lstStyle/>
                    <a:p>
                      <a:pPr marL="457200" lvl="1" algn="ctr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IN2P3</a:t>
                      </a:r>
                      <a:endParaRPr lang="zh-CN" altLang="en-US" sz="1400" b="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accent1"/>
                          </a:solidFill>
                        </a:rPr>
                        <a:t>15</a:t>
                      </a:r>
                      <a:endParaRPr lang="zh-CN" altLang="en-US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accent1"/>
                          </a:solidFill>
                        </a:rPr>
                        <a:t>0.2</a:t>
                      </a:r>
                      <a:endParaRPr lang="zh-CN" altLang="en-US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accent1"/>
                          </a:solidFill>
                        </a:rPr>
                        <a:t>2</a:t>
                      </a:r>
                      <a:endParaRPr lang="zh-CN" altLang="en-US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484">
                <a:tc>
                  <a:txBody>
                    <a:bodyPr/>
                    <a:lstStyle/>
                    <a:p>
                      <a:pPr marL="457200" lvl="1" algn="ctr" defTabSz="914400" rtl="0" eaLnBrk="1" latinLnBrk="0" hangingPunct="1"/>
                      <a:r>
                        <a:rPr lang="en-US" altLang="zh-CN" sz="1400" b="0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JINR</a:t>
                      </a:r>
                      <a:endParaRPr lang="zh-CN" altLang="en-US" sz="1400" b="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accent1"/>
                          </a:solidFill>
                        </a:rPr>
                        <a:t>120</a:t>
                      </a:r>
                      <a:endParaRPr lang="zh-CN" altLang="en-US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accent1"/>
                          </a:solidFill>
                        </a:rPr>
                        <a:t>10</a:t>
                      </a:r>
                      <a:endParaRPr lang="zh-CN" altLang="en-US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chemeClr val="accent1"/>
                          </a:solidFill>
                        </a:rPr>
                        <a:t>10</a:t>
                      </a:r>
                      <a:endParaRPr lang="zh-CN" altLang="en-US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B8DA4D59-5A9D-4B86-BF4A-1B1B9FFBE9AD}"/>
              </a:ext>
            </a:extLst>
          </p:cNvPr>
          <p:cNvSpPr txBox="1"/>
          <p:nvPr/>
        </p:nvSpPr>
        <p:spPr>
          <a:xfrm>
            <a:off x="9022322" y="6297728"/>
            <a:ext cx="2216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2F5597"/>
                </a:solidFill>
              </a:rPr>
              <a:t>JUNO International Link</a:t>
            </a:r>
            <a:endParaRPr lang="zh-CN" altLang="en-US" sz="1000" b="1" dirty="0">
              <a:solidFill>
                <a:srgbClr val="2F55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185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58FAB7B-28F2-4003-971B-5FB13F267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136" y="1700808"/>
            <a:ext cx="4680520" cy="2814407"/>
          </a:xfrm>
          <a:prstGeom prst="rect">
            <a:avLst/>
          </a:prstGeom>
        </p:spPr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978FFA2F-6E5A-4138-9532-E4267E795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HERD &amp; CEPC Plan at IHEP</a:t>
            </a:r>
            <a:endParaRPr lang="zh-CN" altLang="en-US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D7DAE72-DFF3-46E2-8BC5-659EDB30F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911" y="944181"/>
            <a:ext cx="7666682" cy="597051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400" dirty="0"/>
              <a:t>HERD and CEPC is under construction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400" b="1" dirty="0"/>
              <a:t>HERD: </a:t>
            </a:r>
            <a:r>
              <a:rPr lang="en-US" altLang="zh-CN" sz="2400" dirty="0"/>
              <a:t>High Energy Radiation Detection Facility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400" b="1" dirty="0"/>
              <a:t>CEPC: </a:t>
            </a:r>
            <a:r>
              <a:rPr lang="en-US" altLang="zh-CN" sz="2400" dirty="0"/>
              <a:t>Circular Electron Positron Collider</a:t>
            </a:r>
          </a:p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400" dirty="0"/>
              <a:t>HERD:  To be in production in 2027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400" b="1" dirty="0"/>
              <a:t> </a:t>
            </a:r>
            <a:r>
              <a:rPr lang="en-US" altLang="zh-CN" sz="2400" dirty="0"/>
              <a:t>Storage requirements: 45.5 PB in 10 year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400" dirty="0"/>
              <a:t>Computing requirement:  &gt;13000 CPUs in 10 years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400" dirty="0"/>
              <a:t>Computing model: </a:t>
            </a:r>
          </a:p>
          <a:p>
            <a:pPr lvl="2">
              <a:lnSpc>
                <a:spcPct val="170000"/>
              </a:lnSpc>
              <a:buClr>
                <a:srgbClr val="2F5597"/>
              </a:buClr>
            </a:pPr>
            <a:r>
              <a:rPr lang="en-US" altLang="zh-CN" sz="2000" dirty="0"/>
              <a:t>Two Tier-1 sites run at China and Europe </a:t>
            </a:r>
          </a:p>
          <a:p>
            <a:pPr lvl="2">
              <a:lnSpc>
                <a:spcPct val="170000"/>
              </a:lnSpc>
              <a:buClr>
                <a:srgbClr val="2F5597"/>
              </a:buClr>
            </a:pPr>
            <a:r>
              <a:rPr lang="en-US" altLang="zh-CN" sz="2000" dirty="0"/>
              <a:t>Several Tier-2 sites disperse across China and Europe</a:t>
            </a:r>
          </a:p>
          <a:p>
            <a:pPr lvl="2"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Computing system: DIRAC + </a:t>
            </a:r>
            <a:r>
              <a:rPr lang="en-US" altLang="zh-CN" dirty="0" err="1"/>
              <a:t>dHTC</a:t>
            </a:r>
            <a:r>
              <a:rPr lang="en-US" altLang="zh-CN" dirty="0"/>
              <a:t>(HTC&amp;HPC)</a:t>
            </a:r>
          </a:p>
          <a:p>
            <a:pPr lvl="2"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Data storage and transfer management: </a:t>
            </a:r>
            <a:r>
              <a:rPr lang="en-US" altLang="zh-CN" dirty="0" err="1"/>
              <a:t>Rucio</a:t>
            </a:r>
            <a:r>
              <a:rPr lang="en-US" altLang="zh-CN" dirty="0"/>
              <a:t>.</a:t>
            </a:r>
            <a:endParaRPr lang="en-US" altLang="zh-CN" sz="2000" dirty="0"/>
          </a:p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sz="2400" dirty="0"/>
              <a:t>CEPC: At the very beginning, everything is in design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400" dirty="0"/>
              <a:t>Distributed Computing System: DIRAC + </a:t>
            </a:r>
            <a:r>
              <a:rPr lang="en-US" altLang="zh-CN" sz="2400" dirty="0" err="1"/>
              <a:t>Rucio</a:t>
            </a:r>
            <a:r>
              <a:rPr lang="en-US" altLang="zh-CN" sz="2400" dirty="0"/>
              <a:t> integration in developing.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400" dirty="0"/>
              <a:t>Infrastructure and middleware: IAM, FTS3, etc. 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endParaRPr lang="en-US" altLang="zh-CN" sz="16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8DD9164-B7CE-415F-A78E-639ECB9B1FA3}"/>
              </a:ext>
            </a:extLst>
          </p:cNvPr>
          <p:cNvSpPr txBox="1"/>
          <p:nvPr/>
        </p:nvSpPr>
        <p:spPr>
          <a:xfrm>
            <a:off x="8915318" y="4673209"/>
            <a:ext cx="2216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2F5597"/>
                </a:solidFill>
              </a:rPr>
              <a:t>Computing Model of HERD</a:t>
            </a:r>
            <a:endParaRPr lang="zh-CN" altLang="en-US" sz="1000" b="1" dirty="0">
              <a:solidFill>
                <a:srgbClr val="2F55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907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7FC14C84-523E-4B2B-BC2B-860C5A6FA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06E1447-A5E2-4741-BB2F-4B9C0054B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The establishment of WLCG sites in China started in 2006 and has since undergone continuous upgrade</a:t>
            </a:r>
          </a:p>
          <a:p>
            <a:pPr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 The construction of </a:t>
            </a:r>
            <a:r>
              <a:rPr lang="en-US" altLang="zh-CN" dirty="0" err="1"/>
              <a:t>LHCb</a:t>
            </a:r>
            <a:r>
              <a:rPr lang="zh-CN" altLang="en-US" dirty="0"/>
              <a:t> </a:t>
            </a:r>
            <a:r>
              <a:rPr lang="en-US" altLang="zh-CN" dirty="0"/>
              <a:t>Beijing</a:t>
            </a:r>
            <a:r>
              <a:rPr lang="zh-CN" altLang="en-US" dirty="0"/>
              <a:t> </a:t>
            </a:r>
            <a:r>
              <a:rPr lang="en-US" altLang="zh-CN" dirty="0"/>
              <a:t>Tier-1</a:t>
            </a:r>
            <a:r>
              <a:rPr lang="zh-CN" altLang="en-US" dirty="0"/>
              <a:t> </a:t>
            </a:r>
            <a:r>
              <a:rPr lang="en-US" altLang="zh-CN" dirty="0"/>
              <a:t>sites </a:t>
            </a:r>
            <a:r>
              <a:rPr lang="zh-CN" altLang="en-US" dirty="0"/>
              <a:t> </a:t>
            </a:r>
            <a:r>
              <a:rPr lang="en-US" altLang="zh-CN" dirty="0"/>
              <a:t>is progressing smoothly</a:t>
            </a:r>
          </a:p>
          <a:p>
            <a:pPr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CC-IHEP takes responsibility of most of the  LHC experiments grid sites in China</a:t>
            </a:r>
          </a:p>
          <a:p>
            <a:pPr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Grid computing is utilized for the experiments led by IHEP </a:t>
            </a:r>
          </a:p>
          <a:p>
            <a:pPr>
              <a:lnSpc>
                <a:spcPct val="150000"/>
              </a:lnSpc>
              <a:buClr>
                <a:srgbClr val="2F5597"/>
              </a:buClr>
            </a:pPr>
            <a:endParaRPr lang="zh-CN" altLang="en-US" dirty="0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D7225FB8-65E7-4783-8EDC-A135372318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pPr/>
              <a:t>19</a:t>
            </a:fld>
            <a:r>
              <a:rPr lang="en-US" altLang="zh-CN"/>
              <a:t>/31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274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A2220FD-7D58-4C8F-B5E8-B9A54B4C9D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pPr/>
              <a:t>2</a:t>
            </a:fld>
            <a:r>
              <a:rPr lang="en-US" altLang="zh-CN"/>
              <a:t>/31</a:t>
            </a:r>
            <a:endParaRPr 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A02E1204-921A-4729-81FE-7462D08C4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4" name="正五边形 11">
            <a:extLst>
              <a:ext uri="{FF2B5EF4-FFF2-40B4-BE49-F238E27FC236}">
                <a16:creationId xmlns:a16="http://schemas.microsoft.com/office/drawing/2014/main" id="{5D58DD1D-A68E-4C5B-9A42-88BB20637EE2}"/>
              </a:ext>
            </a:extLst>
          </p:cNvPr>
          <p:cNvSpPr>
            <a:spLocks noChangeAspect="1"/>
          </p:cNvSpPr>
          <p:nvPr/>
        </p:nvSpPr>
        <p:spPr>
          <a:xfrm>
            <a:off x="2735283" y="1357311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1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5" name="正五边形 11">
            <a:extLst>
              <a:ext uri="{FF2B5EF4-FFF2-40B4-BE49-F238E27FC236}">
                <a16:creationId xmlns:a16="http://schemas.microsoft.com/office/drawing/2014/main" id="{98288A6F-E716-4E1A-A3E9-3E80F90B0B60}"/>
              </a:ext>
            </a:extLst>
          </p:cNvPr>
          <p:cNvSpPr>
            <a:spLocks noChangeAspect="1"/>
          </p:cNvSpPr>
          <p:nvPr/>
        </p:nvSpPr>
        <p:spPr>
          <a:xfrm>
            <a:off x="2735282" y="2313520"/>
            <a:ext cx="481013" cy="422275"/>
          </a:xfrm>
          <a:prstGeom prst="pentagon">
            <a:avLst/>
          </a:prstGeom>
          <a:noFill/>
          <a:ln w="25400">
            <a:solidFill>
              <a:srgbClr val="F4E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2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6" name="文本框 2">
            <a:extLst>
              <a:ext uri="{FF2B5EF4-FFF2-40B4-BE49-F238E27FC236}">
                <a16:creationId xmlns:a16="http://schemas.microsoft.com/office/drawing/2014/main" id="{0852DE50-3DA3-45C0-AA3A-EE3087BC4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2320258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Beijing </a:t>
            </a:r>
            <a:r>
              <a:rPr lang="en-US" altLang="zh-CN" dirty="0" err="1"/>
              <a:t>LHCb</a:t>
            </a:r>
            <a:r>
              <a:rPr lang="en-US" altLang="zh-CN" dirty="0"/>
              <a:t> Tier-1 Site</a:t>
            </a:r>
            <a:endParaRPr lang="zh-CN" altLang="en-US" dirty="0"/>
          </a:p>
        </p:txBody>
      </p:sp>
      <p:sp>
        <p:nvSpPr>
          <p:cNvPr id="7" name="正五边形 11">
            <a:extLst>
              <a:ext uri="{FF2B5EF4-FFF2-40B4-BE49-F238E27FC236}">
                <a16:creationId xmlns:a16="http://schemas.microsoft.com/office/drawing/2014/main" id="{89A98A71-0FBE-4A6F-A10A-AD66A82A8E49}"/>
              </a:ext>
            </a:extLst>
          </p:cNvPr>
          <p:cNvSpPr>
            <a:spLocks noChangeAspect="1"/>
          </p:cNvSpPr>
          <p:nvPr/>
        </p:nvSpPr>
        <p:spPr>
          <a:xfrm>
            <a:off x="2733065" y="3269729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3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8" name="文本框 2">
            <a:extLst>
              <a:ext uri="{FF2B5EF4-FFF2-40B4-BE49-F238E27FC236}">
                <a16:creationId xmlns:a16="http://schemas.microsoft.com/office/drawing/2014/main" id="{1323ED28-9DBD-4190-8625-9A79EDFB8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3264243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WLCG Tier-2 Site at IHEP</a:t>
            </a:r>
            <a:endParaRPr lang="zh-CN" altLang="en-US" dirty="0"/>
          </a:p>
        </p:txBody>
      </p:sp>
      <p:sp>
        <p:nvSpPr>
          <p:cNvPr id="9" name="正五边形 11">
            <a:extLst>
              <a:ext uri="{FF2B5EF4-FFF2-40B4-BE49-F238E27FC236}">
                <a16:creationId xmlns:a16="http://schemas.microsoft.com/office/drawing/2014/main" id="{AAF00F60-21E7-44DA-8464-6853B8DDD4B3}"/>
              </a:ext>
            </a:extLst>
          </p:cNvPr>
          <p:cNvSpPr>
            <a:spLocks noChangeAspect="1"/>
          </p:cNvSpPr>
          <p:nvPr/>
        </p:nvSpPr>
        <p:spPr>
          <a:xfrm>
            <a:off x="2735283" y="5181315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5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10" name="正五边形 11">
            <a:extLst>
              <a:ext uri="{FF2B5EF4-FFF2-40B4-BE49-F238E27FC236}">
                <a16:creationId xmlns:a16="http://schemas.microsoft.com/office/drawing/2014/main" id="{BE3B4871-8298-407A-973B-3ADC90735B5A}"/>
              </a:ext>
            </a:extLst>
          </p:cNvPr>
          <p:cNvSpPr>
            <a:spLocks noChangeAspect="1"/>
          </p:cNvSpPr>
          <p:nvPr/>
        </p:nvSpPr>
        <p:spPr>
          <a:xfrm>
            <a:off x="2735283" y="4225938"/>
            <a:ext cx="481013" cy="422275"/>
          </a:xfrm>
          <a:prstGeom prst="pentagon">
            <a:avLst/>
          </a:prstGeom>
          <a:noFill/>
          <a:ln w="25400">
            <a:solidFill>
              <a:srgbClr val="F4E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4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11" name="文本框 2">
            <a:extLst>
              <a:ext uri="{FF2B5EF4-FFF2-40B4-BE49-F238E27FC236}">
                <a16:creationId xmlns:a16="http://schemas.microsoft.com/office/drawing/2014/main" id="{E43133E7-3B1C-4879-9137-C2FDE955A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431" y="4221416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Grid Site of Other Experiments</a:t>
            </a:r>
            <a:endParaRPr lang="zh-CN" altLang="en-US" dirty="0"/>
          </a:p>
        </p:txBody>
      </p:sp>
      <p:sp>
        <p:nvSpPr>
          <p:cNvPr id="12" name="文本框 2">
            <a:extLst>
              <a:ext uri="{FF2B5EF4-FFF2-40B4-BE49-F238E27FC236}">
                <a16:creationId xmlns:a16="http://schemas.microsoft.com/office/drawing/2014/main" id="{DECFE18C-E914-467D-A283-692BE761B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431" y="5181315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13" name="文本框 2">
            <a:extLst>
              <a:ext uri="{FF2B5EF4-FFF2-40B4-BE49-F238E27FC236}">
                <a16:creationId xmlns:a16="http://schemas.microsoft.com/office/drawing/2014/main" id="{5012CA0D-B51A-4EB7-862D-628E60F29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1360173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lvl="0"/>
            <a:r>
              <a:rPr lang="en-US" altLang="zh-CN" dirty="0">
                <a:latin typeface="Arial Rounded MT Bold" panose="020F0704030504030204" pitchFamily="34" charset="0"/>
              </a:rPr>
              <a:t>Overview of WLCG Sites in China</a:t>
            </a:r>
            <a:endParaRPr lang="zh-CN" altLang="en-US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4738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B237AE-DD22-4185-86E2-741B24D7C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343C3B-A5E1-456E-8F5F-D47342FC7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9600" dirty="0"/>
              <a:t>Thank you </a:t>
            </a:r>
            <a:r>
              <a:rPr lang="zh-CN" altLang="en-US" sz="9600" dirty="0"/>
              <a:t>！</a:t>
            </a:r>
            <a:endParaRPr lang="en-US" altLang="zh-CN" sz="9600" dirty="0"/>
          </a:p>
          <a:p>
            <a:pPr marL="0" indent="0" algn="ctr">
              <a:buNone/>
            </a:pPr>
            <a:r>
              <a:rPr lang="en-US" altLang="zh-CN" sz="9600" dirty="0"/>
              <a:t>Question?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39789BB-21FC-45F8-A13A-349004A470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pPr/>
              <a:t>20</a:t>
            </a:fld>
            <a:r>
              <a:rPr lang="en-US" altLang="zh-CN"/>
              <a:t>/31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006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4172BF7-EE7A-207F-ADE8-9B075B95A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Overview of Grid Sites in China (1/2)</a:t>
            </a:r>
            <a:endParaRPr lang="zh-CN" altLang="en-US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CB0EA26-E2A6-1EC9-5255-FA6646ACA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1028438"/>
            <a:ext cx="11001894" cy="497278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Clr>
                <a:srgbClr val="2F5597"/>
              </a:buClr>
            </a:pPr>
            <a:r>
              <a:rPr lang="en-US" altLang="zh-CN" dirty="0"/>
              <a:t>Chinese WLCG site history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2F5597"/>
              </a:buClr>
            </a:pPr>
            <a:r>
              <a:rPr lang="en-US" altLang="zh-CN" b="1" dirty="0"/>
              <a:t>2006:</a:t>
            </a:r>
            <a:r>
              <a:rPr lang="en-US" altLang="zh-CN" dirty="0"/>
              <a:t> IHEP signs the Memorandum of Cooperation with WLCG for ATLAS and CMS Tier-2 sites 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2F5597"/>
              </a:buClr>
            </a:pPr>
            <a:r>
              <a:rPr lang="en-US" altLang="zh-CN" b="1" dirty="0"/>
              <a:t>2018:</a:t>
            </a:r>
            <a:r>
              <a:rPr lang="en-US" altLang="zh-CN" dirty="0"/>
              <a:t> </a:t>
            </a:r>
            <a:r>
              <a:rPr lang="en-US" altLang="zh-CN" dirty="0" err="1"/>
              <a:t>LHCb</a:t>
            </a:r>
            <a:r>
              <a:rPr lang="en-US" altLang="zh-CN" dirty="0"/>
              <a:t> Beijing Tier-2 site deployed at IHEP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2F5597"/>
              </a:buClr>
            </a:pPr>
            <a:r>
              <a:rPr lang="en-US" altLang="zh-CN" b="1" dirty="0"/>
              <a:t>2020:</a:t>
            </a:r>
            <a:r>
              <a:rPr lang="en-US" altLang="zh-CN" dirty="0"/>
              <a:t> </a:t>
            </a:r>
            <a:r>
              <a:rPr lang="en-US" altLang="zh-CN" dirty="0" err="1"/>
              <a:t>BelleII</a:t>
            </a:r>
            <a:r>
              <a:rPr lang="en-US" altLang="zh-CN" dirty="0"/>
              <a:t> Tier-2 site was built at IHEP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2F5597"/>
              </a:buClr>
            </a:pPr>
            <a:r>
              <a:rPr lang="en-US" altLang="zh-CN" b="1" dirty="0"/>
              <a:t>2023: </a:t>
            </a:r>
            <a:r>
              <a:rPr lang="en-US" altLang="zh-CN" dirty="0"/>
              <a:t>Construction starts for </a:t>
            </a:r>
            <a:r>
              <a:rPr lang="en-US" altLang="zh-CN" dirty="0" err="1"/>
              <a:t>LHCb</a:t>
            </a:r>
            <a:r>
              <a:rPr lang="en-US" altLang="zh-CN" dirty="0"/>
              <a:t> Tier-1 site and Alice Tier-2 sites at IHEP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2F5597"/>
              </a:buClr>
            </a:pPr>
            <a:r>
              <a:rPr lang="en-US" altLang="zh-CN" b="1" dirty="0"/>
              <a:t>2024: </a:t>
            </a:r>
            <a:r>
              <a:rPr lang="en-US" altLang="zh-CN" dirty="0" err="1"/>
              <a:t>LHCb</a:t>
            </a:r>
            <a:r>
              <a:rPr lang="en-US" altLang="zh-CN" dirty="0"/>
              <a:t> Beijing Tier-1 goes into production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2F5597"/>
              </a:buClr>
            </a:pPr>
            <a:r>
              <a:rPr lang="en-US" altLang="zh-CN" b="1" dirty="0"/>
              <a:t>2024: </a:t>
            </a:r>
            <a:r>
              <a:rPr lang="en-US" altLang="zh-CN" dirty="0"/>
              <a:t>Alice Tier-2 goes into production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Clr>
                <a:srgbClr val="2F5597"/>
              </a:buClr>
            </a:pPr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8D9F014-D0F6-AADE-99B6-618D1F73259D}"/>
              </a:ext>
            </a:extLst>
          </p:cNvPr>
          <p:cNvSpPr/>
          <p:nvPr/>
        </p:nvSpPr>
        <p:spPr>
          <a:xfrm>
            <a:off x="10776521" y="6309320"/>
            <a:ext cx="360039" cy="3713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349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809BCFF7-538D-2365-5D4D-35DC49C46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Overview of WLCG Sites in China (2/2) 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9BA7982-C3F7-78D9-8F41-ABC807F5D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980728"/>
            <a:ext cx="6936252" cy="5123981"/>
          </a:xfrm>
          <a:prstGeom prst="rect">
            <a:avLst/>
          </a:prstGeom>
        </p:spPr>
      </p:pic>
      <p:sp>
        <p:nvSpPr>
          <p:cNvPr id="5" name="圆角矩形标注 12">
            <a:extLst>
              <a:ext uri="{FF2B5EF4-FFF2-40B4-BE49-F238E27FC236}">
                <a16:creationId xmlns:a16="http://schemas.microsoft.com/office/drawing/2014/main" id="{FC1B3153-FB6D-3122-B1F5-294EE5A3FCF2}"/>
              </a:ext>
            </a:extLst>
          </p:cNvPr>
          <p:cNvSpPr/>
          <p:nvPr/>
        </p:nvSpPr>
        <p:spPr>
          <a:xfrm>
            <a:off x="6960096" y="2097395"/>
            <a:ext cx="2736304" cy="518079"/>
          </a:xfrm>
          <a:prstGeom prst="wedgeRoundRectCallout">
            <a:avLst>
              <a:gd name="adj1" fmla="val -69160"/>
              <a:gd name="adj2" fmla="val 126823"/>
              <a:gd name="adj3" fmla="val 16667"/>
            </a:avLst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BEIJING-LCG2</a:t>
            </a:r>
          </a:p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Tier2(</a:t>
            </a:r>
            <a:r>
              <a:rPr lang="en-US" altLang="zh-CN" sz="1400" b="1" dirty="0" err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ATLAS,CMS,LHCb,BelleII</a:t>
            </a:r>
            <a:r>
              <a:rPr lang="en-US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1400" b="1" dirty="0" err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标注 12">
            <a:extLst>
              <a:ext uri="{FF2B5EF4-FFF2-40B4-BE49-F238E27FC236}">
                <a16:creationId xmlns:a16="http://schemas.microsoft.com/office/drawing/2014/main" id="{D35F77E8-140F-6B2B-C778-D9DB332796D4}"/>
              </a:ext>
            </a:extLst>
          </p:cNvPr>
          <p:cNvSpPr/>
          <p:nvPr/>
        </p:nvSpPr>
        <p:spPr>
          <a:xfrm>
            <a:off x="7735025" y="3677160"/>
            <a:ext cx="1334282" cy="518079"/>
          </a:xfrm>
          <a:prstGeom prst="wedgeRoundRectCallout">
            <a:avLst>
              <a:gd name="adj1" fmla="val -124809"/>
              <a:gd name="adj2" fmla="val 33777"/>
              <a:gd name="adj3" fmla="val 16667"/>
            </a:avLst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USTC-T3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(ATLAS)</a:t>
            </a:r>
            <a:endParaRPr lang="zh-CN" altLang="en-US" sz="1400" dirty="0" err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标注 12">
            <a:extLst>
              <a:ext uri="{FF2B5EF4-FFF2-40B4-BE49-F238E27FC236}">
                <a16:creationId xmlns:a16="http://schemas.microsoft.com/office/drawing/2014/main" id="{DC72D9B7-9D10-CFA5-FE22-A73FDD0FA161}"/>
              </a:ext>
            </a:extLst>
          </p:cNvPr>
          <p:cNvSpPr/>
          <p:nvPr/>
        </p:nvSpPr>
        <p:spPr>
          <a:xfrm>
            <a:off x="7155579" y="5129427"/>
            <a:ext cx="1334282" cy="518081"/>
          </a:xfrm>
          <a:prstGeom prst="wedgeRoundRectCallout">
            <a:avLst>
              <a:gd name="adj1" fmla="val -103996"/>
              <a:gd name="adj2" fmla="val 451"/>
              <a:gd name="adj3" fmla="val 16667"/>
            </a:avLst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HK-LCG2</a:t>
            </a:r>
          </a:p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(ATLAS)</a:t>
            </a:r>
            <a:endParaRPr lang="zh-CN" altLang="en-US" sz="1400" b="1" dirty="0" err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标注 12">
            <a:extLst>
              <a:ext uri="{FF2B5EF4-FFF2-40B4-BE49-F238E27FC236}">
                <a16:creationId xmlns:a16="http://schemas.microsoft.com/office/drawing/2014/main" id="{D2C61D48-A132-318A-A8A8-D3B07C50BDFD}"/>
              </a:ext>
            </a:extLst>
          </p:cNvPr>
          <p:cNvSpPr/>
          <p:nvPr/>
        </p:nvSpPr>
        <p:spPr>
          <a:xfrm>
            <a:off x="3941567" y="2487975"/>
            <a:ext cx="1171787" cy="518079"/>
          </a:xfrm>
          <a:prstGeom prst="wedgeRoundRectCallout">
            <a:avLst>
              <a:gd name="adj1" fmla="val 54256"/>
              <a:gd name="adj2" fmla="val 137645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prstDash val="lg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Lanzhou-T2</a:t>
            </a:r>
          </a:p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1400" b="1" dirty="0" err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LHCb</a:t>
            </a:r>
            <a:r>
              <a:rPr lang="en-US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1400" b="1" dirty="0" err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标注 12">
            <a:extLst>
              <a:ext uri="{FF2B5EF4-FFF2-40B4-BE49-F238E27FC236}">
                <a16:creationId xmlns:a16="http://schemas.microsoft.com/office/drawing/2014/main" id="{DB94EBB3-34F7-20B7-CCEF-562522FF08D8}"/>
              </a:ext>
            </a:extLst>
          </p:cNvPr>
          <p:cNvSpPr/>
          <p:nvPr/>
        </p:nvSpPr>
        <p:spPr>
          <a:xfrm>
            <a:off x="4446213" y="4408067"/>
            <a:ext cx="1334282" cy="518081"/>
          </a:xfrm>
          <a:prstGeom prst="wedgeRoundRectCallout">
            <a:avLst>
              <a:gd name="adj1" fmla="val 101569"/>
              <a:gd name="adj2" fmla="val -309718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prstDash val="lg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Beijing-T2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(Alice)</a:t>
            </a:r>
            <a:endParaRPr lang="zh-CN" altLang="en-US" sz="1400" dirty="0" err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标注 12">
            <a:extLst>
              <a:ext uri="{FF2B5EF4-FFF2-40B4-BE49-F238E27FC236}">
                <a16:creationId xmlns:a16="http://schemas.microsoft.com/office/drawing/2014/main" id="{2CE3B64E-2DCD-BE21-EAC3-44FC32984055}"/>
              </a:ext>
            </a:extLst>
          </p:cNvPr>
          <p:cNvSpPr/>
          <p:nvPr/>
        </p:nvSpPr>
        <p:spPr>
          <a:xfrm>
            <a:off x="6234405" y="1497755"/>
            <a:ext cx="1171787" cy="518079"/>
          </a:xfrm>
          <a:prstGeom prst="wedgeRoundRectCallout">
            <a:avLst>
              <a:gd name="adj1" fmla="val -25514"/>
              <a:gd name="adj2" fmla="val 240930"/>
              <a:gd name="adj3" fmla="val 16667"/>
            </a:avLst>
          </a:prstGeom>
          <a:solidFill>
            <a:schemeClr val="bg1">
              <a:lumMod val="8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PKU-T3</a:t>
            </a:r>
          </a:p>
          <a:p>
            <a:pPr algn="ctr"/>
            <a:r>
              <a:rPr lang="en-US" altLang="zh-CN" sz="1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(CMS)</a:t>
            </a:r>
            <a:endParaRPr lang="zh-CN" altLang="en-US" sz="1400" dirty="0" err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圆角矩形标注 12">
            <a:extLst>
              <a:ext uri="{FF2B5EF4-FFF2-40B4-BE49-F238E27FC236}">
                <a16:creationId xmlns:a16="http://schemas.microsoft.com/office/drawing/2014/main" id="{90C84456-4822-D194-B571-0003D4CFDF29}"/>
              </a:ext>
            </a:extLst>
          </p:cNvPr>
          <p:cNvSpPr/>
          <p:nvPr/>
        </p:nvSpPr>
        <p:spPr>
          <a:xfrm>
            <a:off x="4686636" y="1640191"/>
            <a:ext cx="1427698" cy="518079"/>
          </a:xfrm>
          <a:prstGeom prst="wedgeRoundRectCallout">
            <a:avLst>
              <a:gd name="adj1" fmla="val 77878"/>
              <a:gd name="adj2" fmla="val 206938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prstDash val="lg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BEIJING-T1</a:t>
            </a:r>
          </a:p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Tier1(</a:t>
            </a:r>
            <a:r>
              <a:rPr lang="en-US" altLang="zh-CN" sz="1400" b="1" dirty="0" err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LHCb</a:t>
            </a:r>
            <a:r>
              <a:rPr lang="en-US" altLang="zh-CN" sz="1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1400" b="1" dirty="0" err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8648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FBAE31EC-4C5F-42EB-8E94-C88293FF5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EGI - NGI_CHINA</a:t>
            </a:r>
            <a:endParaRPr lang="zh-CN" altLang="en-US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00EA9B8-6EC3-4EF0-B081-C71CA7335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NGI_CHINA was founded in 2014</a:t>
            </a:r>
          </a:p>
          <a:p>
            <a:pPr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 Resource Centers involved in NGI_CHINA</a:t>
            </a:r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BEIJING-T1 (WLCG Tier-1)</a:t>
            </a:r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BEIJING-LCG2 (WLCG Tier-2)</a:t>
            </a:r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HK-LCG2 (WLCG Tier-2)</a:t>
            </a:r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CSTCLOUD-EGI (EGI)</a:t>
            </a:r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CENI (EGI)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7AA10E6-6507-4747-9A26-7B3C8CACB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0625" y="1196752"/>
            <a:ext cx="5152471" cy="485339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B66AC1D-52EF-40F5-BA12-93B2854F9C53}"/>
              </a:ext>
            </a:extLst>
          </p:cNvPr>
          <p:cNvSpPr txBox="1"/>
          <p:nvPr/>
        </p:nvSpPr>
        <p:spPr>
          <a:xfrm>
            <a:off x="8847307" y="6106647"/>
            <a:ext cx="18482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accent1"/>
                </a:solidFill>
              </a:rPr>
              <a:t>Webpage of NGI_CHINA</a:t>
            </a:r>
            <a:endParaRPr lang="zh-CN" altLang="en-US"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70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F159B1CD-B2C4-2663-DBFE-D4F230320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International Network Upgrade</a:t>
            </a:r>
            <a:endParaRPr lang="zh-CN" altLang="en-US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9C76FD7-A524-00B5-8AC6-764BEE467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906" y="826729"/>
            <a:ext cx="11682190" cy="190188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 International network link is upgraded to 100Gbps in 2023</a:t>
            </a:r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CSTNET (CNIC), GEANT, CERN and CN-IHEP collaborated on the upgrade</a:t>
            </a:r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LHCOPN:  not less than 20Gbps</a:t>
            </a:r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endParaRPr lang="en-US" altLang="zh-CN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80B1FAD-736F-4F65-9DF6-96627A47D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884" y="2400581"/>
            <a:ext cx="7517642" cy="3824244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021397CE-FA69-418C-B929-2CB4C271A0B9}"/>
              </a:ext>
            </a:extLst>
          </p:cNvPr>
          <p:cNvSpPr txBox="1">
            <a:spLocks/>
          </p:cNvSpPr>
          <p:nvPr/>
        </p:nvSpPr>
        <p:spPr>
          <a:xfrm>
            <a:off x="483306" y="2450824"/>
            <a:ext cx="4741837" cy="2948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Wingdings" panose="05000000000000000000" pitchFamily="2" charset="2"/>
              <a:buChar char="l"/>
              <a:defRPr sz="2400" kern="1200" baseline="0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l"/>
              <a:defRPr sz="2000" kern="1200" baseline="0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l"/>
              <a:defRPr sz="1600" kern="1200" baseline="0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l"/>
              <a:defRPr sz="1200" kern="1200" baseline="0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l"/>
              <a:defRPr sz="800" kern="1200" baseline="0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CSTNET</a:t>
            </a:r>
            <a:r>
              <a:rPr lang="zh-CN" altLang="en-US" dirty="0"/>
              <a:t>：</a:t>
            </a:r>
            <a:r>
              <a:rPr lang="en-US" altLang="zh-CN" dirty="0"/>
              <a:t>20Gbps </a:t>
            </a:r>
          </a:p>
          <a:p>
            <a:pPr lvl="2"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GEANT</a:t>
            </a:r>
            <a:r>
              <a:rPr lang="zh-CN" altLang="en-US" dirty="0"/>
              <a:t>：</a:t>
            </a:r>
            <a:r>
              <a:rPr lang="en-US" altLang="zh-CN" dirty="0"/>
              <a:t>more than 20Gbps  promised</a:t>
            </a:r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LHCONE: more than 20Gbps</a:t>
            </a:r>
          </a:p>
          <a:p>
            <a:pPr lvl="2">
              <a:lnSpc>
                <a:spcPct val="150000"/>
              </a:lnSpc>
              <a:buClr>
                <a:srgbClr val="2F5597"/>
              </a:buClr>
            </a:pPr>
            <a:r>
              <a:rPr lang="en-US" altLang="zh-CN" dirty="0"/>
              <a:t>IHEP is the main network user of CSTNET</a:t>
            </a:r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endParaRPr lang="en-US" altLang="zh-CN" dirty="0"/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endParaRPr lang="en-US" altLang="zh-CN" dirty="0"/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endParaRPr lang="en-US" altLang="zh-CN" dirty="0"/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endParaRPr lang="en-US" altLang="zh-CN" dirty="0"/>
          </a:p>
          <a:p>
            <a:pPr lvl="1">
              <a:lnSpc>
                <a:spcPct val="150000"/>
              </a:lnSpc>
              <a:buClr>
                <a:srgbClr val="2F5597"/>
              </a:buClr>
            </a:pPr>
            <a:endParaRPr lang="en-US" altLang="zh-CN" dirty="0"/>
          </a:p>
          <a:p>
            <a:pPr marL="457200" lvl="1" indent="0">
              <a:lnSpc>
                <a:spcPct val="150000"/>
              </a:lnSpc>
              <a:buClr>
                <a:srgbClr val="2F5597"/>
              </a:buClr>
              <a:buFont typeface="Wingdings" panose="05000000000000000000" pitchFamily="2" charset="2"/>
              <a:buNone/>
            </a:pPr>
            <a:endParaRPr lang="en-US" altLang="zh-CN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E5D847A-A5DF-4FC3-BA4E-39F63B238691}"/>
              </a:ext>
            </a:extLst>
          </p:cNvPr>
          <p:cNvSpPr txBox="1"/>
          <p:nvPr/>
        </p:nvSpPr>
        <p:spPr>
          <a:xfrm>
            <a:off x="7889132" y="6263825"/>
            <a:ext cx="2869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2F5597"/>
                </a:solidFill>
              </a:rPr>
              <a:t>International</a:t>
            </a:r>
            <a:r>
              <a:rPr lang="en-US" altLang="zh-CN" sz="1000" dirty="0">
                <a:solidFill>
                  <a:schemeClr val="accent1"/>
                </a:solidFill>
              </a:rPr>
              <a:t> </a:t>
            </a:r>
            <a:r>
              <a:rPr lang="en-US" altLang="zh-CN" sz="1000" b="1" dirty="0">
                <a:solidFill>
                  <a:srgbClr val="2F5597"/>
                </a:solidFill>
              </a:rPr>
              <a:t>network connection of IHEP</a:t>
            </a:r>
            <a:endParaRPr lang="zh-CN" altLang="en-US" sz="1000" b="1" dirty="0">
              <a:solidFill>
                <a:srgbClr val="2F55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87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5DAEEE6E-E821-4D95-ABD9-DF284F093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Network Performance Test</a:t>
            </a:r>
            <a:endParaRPr lang="zh-CN" altLang="en-US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07AE1A2-37E0-4020-BF22-20287D024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713493"/>
            <a:ext cx="11001894" cy="3934233"/>
          </a:xfr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 Time line of the 100Gbps network link creation for IHEP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b="1" dirty="0"/>
              <a:t>07/06/2023</a:t>
            </a:r>
            <a:r>
              <a:rPr lang="zh-CN" altLang="en-US" b="1" dirty="0"/>
              <a:t>：</a:t>
            </a:r>
            <a:r>
              <a:rPr lang="en-US" altLang="zh-CN" dirty="0"/>
              <a:t> CSTNET and GEANT signed an agreement to increase the interconnection capacity by tenfold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100" b="1" dirty="0"/>
              <a:t>13/07/2023:   </a:t>
            </a:r>
            <a:r>
              <a:rPr lang="en-US" altLang="zh-CN" dirty="0"/>
              <a:t>CSTNET 100G Europe Link became operational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sz="2100" b="1" dirty="0"/>
              <a:t>15/12/2023:  </a:t>
            </a:r>
            <a:r>
              <a:rPr lang="en-US" altLang="zh-CN" dirty="0"/>
              <a:t>IHEP-LHCOPN was ready</a:t>
            </a:r>
          </a:p>
          <a:p>
            <a:pPr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 Network Performance Test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JUNO data transferred </a:t>
            </a:r>
          </a:p>
          <a:p>
            <a:pPr lvl="2"/>
            <a:r>
              <a:rPr lang="en-US" altLang="zh-CN" dirty="0"/>
              <a:t>Data transferred between IHEP and INFN, IN2P3 based on LHCONE</a:t>
            </a:r>
          </a:p>
          <a:p>
            <a:pPr lvl="2"/>
            <a:r>
              <a:rPr lang="en-US" altLang="zh-CN" dirty="0"/>
              <a:t>Max speed reached to 50.9Gbps 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Iperf3 test </a:t>
            </a:r>
          </a:p>
          <a:p>
            <a:pPr lvl="2"/>
            <a:r>
              <a:rPr lang="en-US" altLang="zh-CN" dirty="0"/>
              <a:t>Iperf3 test conducted between IHEP and CERN based on LHCOPN</a:t>
            </a:r>
          </a:p>
          <a:p>
            <a:pPr lvl="2"/>
            <a:r>
              <a:rPr lang="en-US" altLang="zh-CN" dirty="0"/>
              <a:t>Max speed reached to 30Gbps</a:t>
            </a:r>
          </a:p>
          <a:p>
            <a:pPr lvl="1">
              <a:lnSpc>
                <a:spcPct val="170000"/>
              </a:lnSpc>
              <a:buClr>
                <a:srgbClr val="2F5597"/>
              </a:buClr>
            </a:pPr>
            <a:r>
              <a:rPr lang="en-US" altLang="zh-CN" dirty="0"/>
              <a:t>Network Latency: ~210ms 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082" y="4597949"/>
            <a:ext cx="2891375" cy="186946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31628" y="4590658"/>
            <a:ext cx="3493724" cy="2122977"/>
            <a:chOff x="2804782" y="5336625"/>
            <a:chExt cx="2691663" cy="1627076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4782" y="5336625"/>
              <a:ext cx="2691662" cy="1438369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2804783" y="6774994"/>
              <a:ext cx="2691662" cy="1887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00" b="1" dirty="0">
                  <a:solidFill>
                    <a:srgbClr val="2F5597"/>
                  </a:solidFill>
                </a:rPr>
                <a:t>Juno data transfer between IHEP and INFN, IN2P3 </a:t>
              </a:r>
              <a:endParaRPr lang="zh-CN" altLang="en-US" sz="1000" b="1" dirty="0">
                <a:solidFill>
                  <a:srgbClr val="2F5597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834857" y="6478689"/>
            <a:ext cx="240738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rgbClr val="2F5597"/>
                </a:solidFill>
              </a:rPr>
              <a:t>Iper3 Test between IHEP and CERN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1729" y="2977032"/>
            <a:ext cx="4323811" cy="3490382"/>
          </a:xfrm>
          <a:prstGeom prst="rect">
            <a:avLst/>
          </a:prstGeom>
          <a:effectLst/>
        </p:spPr>
      </p:pic>
      <p:sp>
        <p:nvSpPr>
          <p:cNvPr id="4" name="对话气泡: 圆角矩形 3">
            <a:extLst>
              <a:ext uri="{FF2B5EF4-FFF2-40B4-BE49-F238E27FC236}">
                <a16:creationId xmlns:a16="http://schemas.microsoft.com/office/drawing/2014/main" id="{DAEAFEA0-596F-4755-AF8A-8B4B1A273AB1}"/>
              </a:ext>
            </a:extLst>
          </p:cNvPr>
          <p:cNvSpPr/>
          <p:nvPr/>
        </p:nvSpPr>
        <p:spPr>
          <a:xfrm>
            <a:off x="2854017" y="4647726"/>
            <a:ext cx="1087155" cy="238507"/>
          </a:xfrm>
          <a:prstGeom prst="wedgeRoundRectCallout">
            <a:avLst>
              <a:gd name="adj1" fmla="val 17983"/>
              <a:gd name="adj2" fmla="val 86137"/>
              <a:gd name="adj3" fmla="val 16667"/>
            </a:avLst>
          </a:prstGeom>
          <a:noFill/>
          <a:ln w="12700">
            <a:solidFill>
              <a:srgbClr val="C00000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50.9Gpbs</a:t>
            </a:r>
            <a:endParaRPr lang="zh-CN" altLang="en-US" sz="14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对话气泡: 圆角矩形 11">
            <a:extLst>
              <a:ext uri="{FF2B5EF4-FFF2-40B4-BE49-F238E27FC236}">
                <a16:creationId xmlns:a16="http://schemas.microsoft.com/office/drawing/2014/main" id="{A5F4C185-9DB9-4A3A-BD13-BCA5CEF52E4B}"/>
              </a:ext>
            </a:extLst>
          </p:cNvPr>
          <p:cNvSpPr/>
          <p:nvPr/>
        </p:nvSpPr>
        <p:spPr>
          <a:xfrm>
            <a:off x="4822424" y="4659001"/>
            <a:ext cx="1341137" cy="242629"/>
          </a:xfrm>
          <a:prstGeom prst="wedgeRoundRectCallout">
            <a:avLst>
              <a:gd name="adj1" fmla="val -36460"/>
              <a:gd name="adj2" fmla="val 79384"/>
              <a:gd name="adj3" fmla="val 16667"/>
            </a:avLst>
          </a:prstGeom>
          <a:noFill/>
          <a:ln w="12700">
            <a:solidFill>
              <a:srgbClr val="C00000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In: 30Gpbs</a:t>
            </a:r>
            <a:endParaRPr lang="zh-CN" altLang="en-US" sz="14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对话气泡: 圆角矩形 12">
            <a:extLst>
              <a:ext uri="{FF2B5EF4-FFF2-40B4-BE49-F238E27FC236}">
                <a16:creationId xmlns:a16="http://schemas.microsoft.com/office/drawing/2014/main" id="{4D634756-05A8-4BF7-B8CE-90B63752FDEE}"/>
              </a:ext>
            </a:extLst>
          </p:cNvPr>
          <p:cNvSpPr/>
          <p:nvPr/>
        </p:nvSpPr>
        <p:spPr>
          <a:xfrm>
            <a:off x="5066430" y="5897049"/>
            <a:ext cx="1341137" cy="242629"/>
          </a:xfrm>
          <a:prstGeom prst="wedgeRoundRectCallout">
            <a:avLst>
              <a:gd name="adj1" fmla="val 40879"/>
              <a:gd name="adj2" fmla="val -100684"/>
              <a:gd name="adj3" fmla="val 16667"/>
            </a:avLst>
          </a:prstGeom>
          <a:noFill/>
          <a:ln w="12700">
            <a:solidFill>
              <a:srgbClr val="C00000"/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Out: 30Gpbs</a:t>
            </a:r>
            <a:endParaRPr lang="zh-CN" altLang="en-US" sz="14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32A79C6-F6A3-42DF-8288-FC426C131927}"/>
              </a:ext>
            </a:extLst>
          </p:cNvPr>
          <p:cNvSpPr txBox="1"/>
          <p:nvPr/>
        </p:nvSpPr>
        <p:spPr>
          <a:xfrm>
            <a:off x="8585971" y="6480237"/>
            <a:ext cx="31893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2F5597"/>
                </a:solidFill>
              </a:rPr>
              <a:t>Agreement signed between CSTNET and GEANT</a:t>
            </a:r>
            <a:endParaRPr lang="zh-CN" altLang="en-US" sz="1000" b="1" dirty="0">
              <a:solidFill>
                <a:srgbClr val="2F55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850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A2220FD-7D58-4C8F-B5E8-B9A54B4C9D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31BEF-C01E-4CA6-9D7D-67F43F13ADF2}" type="slidenum">
              <a:rPr lang="en-US" altLang="zh-CN" smtClean="0"/>
              <a:pPr/>
              <a:t>8</a:t>
            </a:fld>
            <a:r>
              <a:rPr lang="en-US" altLang="zh-CN"/>
              <a:t>/31</a:t>
            </a:r>
            <a:endParaRPr lang="en-US" dirty="0"/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A02E1204-921A-4729-81FE-7462D08C4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4" name="正五边形 11">
            <a:extLst>
              <a:ext uri="{FF2B5EF4-FFF2-40B4-BE49-F238E27FC236}">
                <a16:creationId xmlns:a16="http://schemas.microsoft.com/office/drawing/2014/main" id="{5D58DD1D-A68E-4C5B-9A42-88BB20637EE2}"/>
              </a:ext>
            </a:extLst>
          </p:cNvPr>
          <p:cNvSpPr>
            <a:spLocks noChangeAspect="1"/>
          </p:cNvSpPr>
          <p:nvPr/>
        </p:nvSpPr>
        <p:spPr>
          <a:xfrm>
            <a:off x="2735283" y="1357311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1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5" name="正五边形 11">
            <a:extLst>
              <a:ext uri="{FF2B5EF4-FFF2-40B4-BE49-F238E27FC236}">
                <a16:creationId xmlns:a16="http://schemas.microsoft.com/office/drawing/2014/main" id="{98288A6F-E716-4E1A-A3E9-3E80F90B0B60}"/>
              </a:ext>
            </a:extLst>
          </p:cNvPr>
          <p:cNvSpPr>
            <a:spLocks noChangeAspect="1"/>
          </p:cNvSpPr>
          <p:nvPr/>
        </p:nvSpPr>
        <p:spPr>
          <a:xfrm>
            <a:off x="2735282" y="2313520"/>
            <a:ext cx="481013" cy="422275"/>
          </a:xfrm>
          <a:prstGeom prst="pentagon">
            <a:avLst/>
          </a:prstGeom>
          <a:noFill/>
          <a:ln w="25400">
            <a:solidFill>
              <a:srgbClr val="F4E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2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6" name="文本框 2">
            <a:extLst>
              <a:ext uri="{FF2B5EF4-FFF2-40B4-BE49-F238E27FC236}">
                <a16:creationId xmlns:a16="http://schemas.microsoft.com/office/drawing/2014/main" id="{0852DE50-3DA3-45C0-AA3A-EE3087BC4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2320258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rgbClr val="4472C4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Beijing </a:t>
            </a:r>
            <a:r>
              <a:rPr lang="en-US" altLang="zh-CN" dirty="0" err="1"/>
              <a:t>LHCb</a:t>
            </a:r>
            <a:r>
              <a:rPr lang="en-US" altLang="zh-CN" dirty="0"/>
              <a:t> Tier-1 Site</a:t>
            </a:r>
            <a:endParaRPr lang="zh-CN" altLang="en-US" dirty="0"/>
          </a:p>
        </p:txBody>
      </p:sp>
      <p:sp>
        <p:nvSpPr>
          <p:cNvPr id="7" name="正五边形 11">
            <a:extLst>
              <a:ext uri="{FF2B5EF4-FFF2-40B4-BE49-F238E27FC236}">
                <a16:creationId xmlns:a16="http://schemas.microsoft.com/office/drawing/2014/main" id="{89A98A71-0FBE-4A6F-A10A-AD66A82A8E49}"/>
              </a:ext>
            </a:extLst>
          </p:cNvPr>
          <p:cNvSpPr>
            <a:spLocks noChangeAspect="1"/>
          </p:cNvSpPr>
          <p:nvPr/>
        </p:nvSpPr>
        <p:spPr>
          <a:xfrm>
            <a:off x="2733065" y="3269729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3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8" name="文本框 2">
            <a:extLst>
              <a:ext uri="{FF2B5EF4-FFF2-40B4-BE49-F238E27FC236}">
                <a16:creationId xmlns:a16="http://schemas.microsoft.com/office/drawing/2014/main" id="{1323ED28-9DBD-4190-8625-9A79EDFB8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3264243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WLCG Tier-2 Site at IHEP</a:t>
            </a:r>
            <a:endParaRPr lang="zh-CN" altLang="en-US" dirty="0"/>
          </a:p>
        </p:txBody>
      </p:sp>
      <p:sp>
        <p:nvSpPr>
          <p:cNvPr id="9" name="正五边形 11">
            <a:extLst>
              <a:ext uri="{FF2B5EF4-FFF2-40B4-BE49-F238E27FC236}">
                <a16:creationId xmlns:a16="http://schemas.microsoft.com/office/drawing/2014/main" id="{AAF00F60-21E7-44DA-8464-6853B8DDD4B3}"/>
              </a:ext>
            </a:extLst>
          </p:cNvPr>
          <p:cNvSpPr>
            <a:spLocks noChangeAspect="1"/>
          </p:cNvSpPr>
          <p:nvPr/>
        </p:nvSpPr>
        <p:spPr>
          <a:xfrm>
            <a:off x="2735283" y="5181315"/>
            <a:ext cx="481013" cy="422275"/>
          </a:xfrm>
          <a:prstGeom prst="pentagon">
            <a:avLst/>
          </a:prstGeom>
          <a:gradFill>
            <a:gsLst>
              <a:gs pos="0">
                <a:srgbClr val="E8D9DF"/>
              </a:gs>
              <a:gs pos="25000">
                <a:srgbClr val="FFCCCC"/>
              </a:gs>
              <a:gs pos="96000">
                <a:srgbClr val="E8D9DF"/>
              </a:gs>
              <a:gs pos="49000">
                <a:srgbClr val="FFCCCC"/>
              </a:gs>
              <a:gs pos="0">
                <a:srgbClr val="FFCCCC"/>
              </a:gs>
              <a:gs pos="73000">
                <a:srgbClr val="F4E2E3"/>
              </a:gs>
            </a:gsLst>
            <a:lin ang="10800000" scaled="1"/>
          </a:gradFill>
          <a:ln w="25400">
            <a:solidFill>
              <a:srgbClr val="E8D9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5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10" name="正五边形 11">
            <a:extLst>
              <a:ext uri="{FF2B5EF4-FFF2-40B4-BE49-F238E27FC236}">
                <a16:creationId xmlns:a16="http://schemas.microsoft.com/office/drawing/2014/main" id="{BE3B4871-8298-407A-973B-3ADC90735B5A}"/>
              </a:ext>
            </a:extLst>
          </p:cNvPr>
          <p:cNvSpPr>
            <a:spLocks noChangeAspect="1"/>
          </p:cNvSpPr>
          <p:nvPr/>
        </p:nvSpPr>
        <p:spPr>
          <a:xfrm>
            <a:off x="2735283" y="4225938"/>
            <a:ext cx="481013" cy="422275"/>
          </a:xfrm>
          <a:prstGeom prst="pentagon">
            <a:avLst/>
          </a:prstGeom>
          <a:noFill/>
          <a:ln w="25400">
            <a:solidFill>
              <a:srgbClr val="F4E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4472C4"/>
                </a:solidFill>
              </a:rPr>
              <a:t>4</a:t>
            </a:r>
            <a:endParaRPr lang="zh-CN" altLang="en-US" sz="2800" dirty="0">
              <a:solidFill>
                <a:srgbClr val="4472C4"/>
              </a:solidFill>
            </a:endParaRPr>
          </a:p>
        </p:txBody>
      </p:sp>
      <p:sp>
        <p:nvSpPr>
          <p:cNvPr id="11" name="文本框 2">
            <a:extLst>
              <a:ext uri="{FF2B5EF4-FFF2-40B4-BE49-F238E27FC236}">
                <a16:creationId xmlns:a16="http://schemas.microsoft.com/office/drawing/2014/main" id="{E43133E7-3B1C-4879-9137-C2FDE955A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431" y="4221416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Grid Site of Other Experiments</a:t>
            </a:r>
            <a:endParaRPr lang="zh-CN" altLang="en-US" dirty="0"/>
          </a:p>
        </p:txBody>
      </p:sp>
      <p:sp>
        <p:nvSpPr>
          <p:cNvPr id="12" name="文本框 2">
            <a:extLst>
              <a:ext uri="{FF2B5EF4-FFF2-40B4-BE49-F238E27FC236}">
                <a16:creationId xmlns:a16="http://schemas.microsoft.com/office/drawing/2014/main" id="{DECFE18C-E914-467D-A283-692BE761B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431" y="5181315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 lvl="0"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13" name="文本框 2">
            <a:extLst>
              <a:ext uri="{FF2B5EF4-FFF2-40B4-BE49-F238E27FC236}">
                <a16:creationId xmlns:a16="http://schemas.microsoft.com/office/drawing/2014/main" id="{5012CA0D-B51A-4EB7-862D-628E60F29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358" y="1360173"/>
            <a:ext cx="62404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defPPr>
              <a:defRPr lang="en-US"/>
            </a:defPPr>
            <a:lvl1pPr>
              <a:spcBef>
                <a:spcPct val="20000"/>
              </a:spcBef>
              <a:buFont typeface="Arial" panose="020B0604020202020204" pitchFamily="34" charset="0"/>
              <a:buNone/>
              <a:defRPr sz="2800" b="1">
                <a:solidFill>
                  <a:srgbClr val="4472C4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lvl="0"/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</a:rPr>
              <a:t>Overview of WLCG Sites in China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017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D24AF7D-2FFC-85A7-857F-36D96A656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zh-CN" dirty="0"/>
              <a:t>Construction  </a:t>
            </a:r>
            <a:r>
              <a:rPr lang="en-US" altLang="zh-CN" dirty="0"/>
              <a:t>and Resource of </a:t>
            </a:r>
            <a:r>
              <a:rPr lang="fr-FR" altLang="zh-CN" dirty="0"/>
              <a:t>LHCb Beijing Tier-1 Site</a:t>
            </a:r>
            <a:endParaRPr lang="zh-CN" altLang="en-US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615EB02-62F9-5564-5FDB-EDFC60639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194" y="837178"/>
            <a:ext cx="11001894" cy="558307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Clr>
                <a:srgbClr val="2F5597"/>
              </a:buClr>
            </a:pPr>
            <a:r>
              <a:rPr lang="en-US" altLang="zh-CN" sz="2400" dirty="0"/>
              <a:t> </a:t>
            </a:r>
            <a:r>
              <a:rPr lang="en-US" altLang="zh-CN" dirty="0"/>
              <a:t>Construction</a:t>
            </a:r>
            <a:endParaRPr lang="en-US" altLang="zh-CN" sz="2400" dirty="0"/>
          </a:p>
          <a:p>
            <a:pPr lvl="1">
              <a:lnSpc>
                <a:spcPct val="120000"/>
              </a:lnSpc>
              <a:buClr>
                <a:srgbClr val="2F5597"/>
              </a:buClr>
            </a:pPr>
            <a:r>
              <a:rPr lang="en-US" altLang="zh-CN" sz="1800" b="1" dirty="0"/>
              <a:t>Oct. 2023: </a:t>
            </a:r>
            <a:r>
              <a:rPr lang="en-US" altLang="zh-CN" sz="1800" dirty="0"/>
              <a:t>Chinese </a:t>
            </a:r>
            <a:r>
              <a:rPr lang="en-US" altLang="zh-CN" sz="1800" dirty="0" err="1"/>
              <a:t>LHCb</a:t>
            </a:r>
            <a:r>
              <a:rPr lang="en-US" altLang="zh-CN" sz="1800" dirty="0"/>
              <a:t> collaboration and CC-IHEP decided to construct Tier-1 Site for </a:t>
            </a:r>
            <a:r>
              <a:rPr lang="en-US" altLang="zh-CN" sz="1800" dirty="0" err="1"/>
              <a:t>LHCb</a:t>
            </a:r>
            <a:endParaRPr lang="en-US" altLang="zh-CN" sz="1800" dirty="0"/>
          </a:p>
          <a:p>
            <a:pPr lvl="1">
              <a:lnSpc>
                <a:spcPct val="120000"/>
              </a:lnSpc>
              <a:buClr>
                <a:srgbClr val="2F5597"/>
              </a:buClr>
            </a:pPr>
            <a:r>
              <a:rPr lang="en-US" altLang="zh-CN" sz="1800" b="1" dirty="0"/>
              <a:t>Dec. 2023</a:t>
            </a:r>
            <a:r>
              <a:rPr lang="en-US" altLang="zh-CN" sz="1800" dirty="0"/>
              <a:t>: Discussed and received the approval from WLCG</a:t>
            </a:r>
          </a:p>
          <a:p>
            <a:pPr lvl="1">
              <a:lnSpc>
                <a:spcPct val="120000"/>
              </a:lnSpc>
              <a:buClr>
                <a:srgbClr val="2F5597"/>
              </a:buClr>
            </a:pPr>
            <a:r>
              <a:rPr lang="en-US" altLang="zh-CN" sz="1800" b="1" dirty="0"/>
              <a:t>Feb. 2024: </a:t>
            </a:r>
            <a:r>
              <a:rPr lang="en-US" altLang="zh-CN" sz="1800" dirty="0"/>
              <a:t>Construction completed</a:t>
            </a:r>
          </a:p>
          <a:p>
            <a:pPr>
              <a:lnSpc>
                <a:spcPct val="120000"/>
              </a:lnSpc>
              <a:buClr>
                <a:srgbClr val="2F5597"/>
              </a:buClr>
            </a:pPr>
            <a:r>
              <a:rPr lang="en-US" altLang="zh-CN" sz="2400" dirty="0"/>
              <a:t> Resource provided for </a:t>
            </a:r>
            <a:r>
              <a:rPr lang="en-US" altLang="zh-CN" sz="2400" dirty="0" err="1"/>
              <a:t>LHCb</a:t>
            </a:r>
            <a:r>
              <a:rPr lang="en-US" altLang="zh-CN" sz="2400" dirty="0"/>
              <a:t> Beijing Tier-1</a:t>
            </a:r>
          </a:p>
          <a:p>
            <a:pPr lvl="1">
              <a:lnSpc>
                <a:spcPct val="120000"/>
              </a:lnSpc>
              <a:buClr>
                <a:srgbClr val="2F5597"/>
              </a:buClr>
            </a:pPr>
            <a:r>
              <a:rPr lang="en-US" altLang="zh-CN" sz="1800" dirty="0"/>
              <a:t>Computing: </a:t>
            </a:r>
          </a:p>
          <a:p>
            <a:pPr lvl="2">
              <a:lnSpc>
                <a:spcPct val="120000"/>
              </a:lnSpc>
              <a:buClr>
                <a:srgbClr val="2F5597"/>
              </a:buClr>
            </a:pPr>
            <a:r>
              <a:rPr lang="en-US" altLang="zh-CN" sz="1400" dirty="0"/>
              <a:t>40 worker nodes (Intel &amp; AMD) with 3216 CPU cores:  67,000 </a:t>
            </a:r>
            <a:r>
              <a:rPr lang="en-US" altLang="zh-CN" sz="1400" dirty="0" err="1"/>
              <a:t>HepScore</a:t>
            </a:r>
            <a:endParaRPr lang="en-US" altLang="zh-CN" sz="1400" dirty="0"/>
          </a:p>
          <a:p>
            <a:pPr lvl="1">
              <a:lnSpc>
                <a:spcPct val="120000"/>
              </a:lnSpc>
              <a:buClr>
                <a:srgbClr val="2F5597"/>
              </a:buClr>
            </a:pPr>
            <a:r>
              <a:rPr lang="en-US" altLang="zh-CN" sz="1800" dirty="0"/>
              <a:t>Disk storage</a:t>
            </a:r>
          </a:p>
          <a:p>
            <a:pPr lvl="2">
              <a:lnSpc>
                <a:spcPct val="120000"/>
              </a:lnSpc>
              <a:buClr>
                <a:srgbClr val="2F5597"/>
              </a:buClr>
            </a:pPr>
            <a:r>
              <a:rPr lang="en-US" altLang="zh-CN" sz="1400" dirty="0"/>
              <a:t>4 sets of storage array provide 3.2 PB</a:t>
            </a:r>
          </a:p>
          <a:p>
            <a:pPr lvl="1">
              <a:lnSpc>
                <a:spcPct val="120000"/>
              </a:lnSpc>
              <a:buClr>
                <a:srgbClr val="2F5597"/>
              </a:buClr>
            </a:pPr>
            <a:r>
              <a:rPr lang="en-US" altLang="zh-CN" sz="1800" dirty="0"/>
              <a:t>Tape storage:</a:t>
            </a:r>
          </a:p>
          <a:p>
            <a:pPr lvl="2">
              <a:lnSpc>
                <a:spcPct val="120000"/>
              </a:lnSpc>
              <a:buClr>
                <a:srgbClr val="2F5597"/>
              </a:buClr>
            </a:pPr>
            <a:r>
              <a:rPr lang="en-US" altLang="zh-CN" sz="1400" dirty="0"/>
              <a:t>4 drivers (IBM) and 170 tapes with 3PB</a:t>
            </a:r>
          </a:p>
          <a:p>
            <a:pPr lvl="1">
              <a:lnSpc>
                <a:spcPct val="120000"/>
              </a:lnSpc>
              <a:buClr>
                <a:srgbClr val="2F5597"/>
              </a:buClr>
            </a:pPr>
            <a:r>
              <a:rPr lang="en-US" altLang="zh-CN" sz="1800" dirty="0"/>
              <a:t>Network equipment and management server: </a:t>
            </a:r>
          </a:p>
          <a:p>
            <a:pPr lvl="2">
              <a:lnSpc>
                <a:spcPct val="120000"/>
              </a:lnSpc>
              <a:buClr>
                <a:srgbClr val="2F5597"/>
              </a:buClr>
            </a:pPr>
            <a:r>
              <a:rPr lang="en-US" altLang="zh-CN" sz="1400" dirty="0"/>
              <a:t>6 switches, 1 router, 2 band cards </a:t>
            </a:r>
            <a:r>
              <a:rPr lang="en-US" altLang="zh-CN" sz="1500" dirty="0"/>
              <a:t>and  10 servers</a:t>
            </a:r>
          </a:p>
          <a:p>
            <a:pPr>
              <a:lnSpc>
                <a:spcPct val="120000"/>
              </a:lnSpc>
              <a:buClr>
                <a:srgbClr val="2F5597"/>
              </a:buClr>
            </a:pPr>
            <a:r>
              <a:rPr lang="en-US" altLang="zh-CN" sz="2200" dirty="0"/>
              <a:t>First data challenge has been done</a:t>
            </a:r>
          </a:p>
          <a:p>
            <a:pPr lvl="1">
              <a:lnSpc>
                <a:spcPct val="120000"/>
              </a:lnSpc>
              <a:buClr>
                <a:srgbClr val="2F5597"/>
              </a:buClr>
            </a:pPr>
            <a:r>
              <a:rPr lang="en-US" altLang="zh-CN" sz="1800" dirty="0"/>
              <a:t>189TB data was transferred into IHEP Site in ~2 days</a:t>
            </a:r>
          </a:p>
          <a:p>
            <a:pPr lvl="1">
              <a:lnSpc>
                <a:spcPct val="120000"/>
              </a:lnSpc>
              <a:buClr>
                <a:srgbClr val="2F5597"/>
              </a:buClr>
            </a:pPr>
            <a:r>
              <a:rPr lang="en-US" altLang="zh-CN" sz="1800" dirty="0"/>
              <a:t>Average transfer speed is about 1.55GB/s (Max is 1.98)</a:t>
            </a:r>
          </a:p>
          <a:p>
            <a:pPr lvl="1">
              <a:lnSpc>
                <a:spcPct val="120000"/>
              </a:lnSpc>
              <a:buClr>
                <a:srgbClr val="2F5597"/>
              </a:buClr>
            </a:pPr>
            <a:r>
              <a:rPr lang="en-US" altLang="zh-CN" sz="1800" dirty="0"/>
              <a:t>Transfer efficiency is close to 100%</a:t>
            </a:r>
          </a:p>
          <a:p>
            <a:pPr marL="0" indent="0">
              <a:lnSpc>
                <a:spcPct val="120000"/>
              </a:lnSpc>
              <a:buClr>
                <a:srgbClr val="2F5597"/>
              </a:buClr>
              <a:buNone/>
            </a:pPr>
            <a:endParaRPr lang="zh-CN" altLang="en-US" sz="24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1643793-4E42-9083-A1B8-E4B6FBE36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711" y="1595111"/>
            <a:ext cx="3990553" cy="216024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D205737-D24A-4D8D-905A-969B6AD5E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968" y="4333323"/>
            <a:ext cx="5108032" cy="216023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BD9882D6-D602-440C-9612-338E1630C167}"/>
              </a:ext>
            </a:extLst>
          </p:cNvPr>
          <p:cNvSpPr txBox="1"/>
          <p:nvPr/>
        </p:nvSpPr>
        <p:spPr>
          <a:xfrm>
            <a:off x="8521429" y="3722231"/>
            <a:ext cx="2869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2F5597"/>
                </a:solidFill>
              </a:rPr>
              <a:t>International</a:t>
            </a:r>
            <a:r>
              <a:rPr lang="en-US" altLang="zh-CN" sz="1000" dirty="0">
                <a:solidFill>
                  <a:schemeClr val="accent1"/>
                </a:solidFill>
              </a:rPr>
              <a:t> </a:t>
            </a:r>
            <a:r>
              <a:rPr lang="en-US" altLang="zh-CN" sz="1000" b="1" dirty="0">
                <a:solidFill>
                  <a:srgbClr val="2F5597"/>
                </a:solidFill>
              </a:rPr>
              <a:t>network connection of IHEP</a:t>
            </a:r>
            <a:endParaRPr lang="zh-CN" altLang="en-US" sz="1000" b="1" dirty="0">
              <a:solidFill>
                <a:srgbClr val="2F5597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C1E574E-A6A3-492A-B4BC-FB8E9BC100E3}"/>
              </a:ext>
            </a:extLst>
          </p:cNvPr>
          <p:cNvSpPr txBox="1"/>
          <p:nvPr/>
        </p:nvSpPr>
        <p:spPr>
          <a:xfrm>
            <a:off x="8521429" y="6410453"/>
            <a:ext cx="28696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rgbClr val="2F5597"/>
                </a:solidFill>
              </a:rPr>
              <a:t>Network traffic of the first data challenge</a:t>
            </a:r>
            <a:endParaRPr lang="zh-CN" altLang="en-US" sz="1000" b="1" dirty="0">
              <a:solidFill>
                <a:srgbClr val="2F55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0170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TM5NmE2MDFkNTg1OTJmM2ZiOTU3ZGFhZGYzM2M4Y2E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Lato Heavy"/>
        <a:ea typeface="思源黑体 CN Medium"/>
        <a:cs typeface=""/>
      </a:majorFont>
      <a:minorFont>
        <a:latin typeface="Lato SemiLight"/>
        <a:ea typeface="思源黑体 CN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prstDash val="sysDash"/>
        </a:ln>
      </a:spPr>
      <a:bodyPr rtlCol="0" anchor="ctr"/>
      <a:lstStyle>
        <a:defPPr algn="ctr">
          <a:defRPr sz="1400" dirty="0">
            <a:solidFill>
              <a:schemeClr val="tx1"/>
            </a:solidFill>
            <a:latin typeface="楷体" panose="02010609060101010101" pitchFamily="49" charset="-122"/>
            <a:ea typeface="楷体" panose="02010609060101010101" pitchFamily="49" charset="-122"/>
          </a:defRPr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15563</TotalTime>
  <Words>1443</Words>
  <Application>Microsoft Office PowerPoint</Application>
  <PresentationFormat>宽屏</PresentationFormat>
  <Paragraphs>275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Lato Heavy</vt:lpstr>
      <vt:lpstr>Lato SemiLight</vt:lpstr>
      <vt:lpstr>等线</vt:lpstr>
      <vt:lpstr>楷体</vt:lpstr>
      <vt:lpstr>Abadi</vt:lpstr>
      <vt:lpstr>Arial</vt:lpstr>
      <vt:lpstr>Arial Rounded MT Bold</vt:lpstr>
      <vt:lpstr>Rockwell Extra Bold</vt:lpstr>
      <vt:lpstr>Source Sans Pro</vt:lpstr>
      <vt:lpstr>Times New Roman</vt:lpstr>
      <vt:lpstr>Wingdings</vt:lpstr>
      <vt:lpstr>Office 主题​​</vt:lpstr>
      <vt:lpstr>Grid Sites in China</vt:lpstr>
      <vt:lpstr>Outline</vt:lpstr>
      <vt:lpstr>Overview of Grid Sites in China (1/2)</vt:lpstr>
      <vt:lpstr>Overview of WLCG Sites in China (2/2) </vt:lpstr>
      <vt:lpstr>EGI - NGI_CHINA</vt:lpstr>
      <vt:lpstr>International Network Upgrade</vt:lpstr>
      <vt:lpstr>Network Performance Test</vt:lpstr>
      <vt:lpstr>Outline</vt:lpstr>
      <vt:lpstr>Construction  and Resource of LHCb Beijing Tier-1 Site</vt:lpstr>
      <vt:lpstr>Software of LHCb Beijing Tier-1 Site</vt:lpstr>
      <vt:lpstr>Outline</vt:lpstr>
      <vt:lpstr>Chinese Tier-2 Site Federation</vt:lpstr>
      <vt:lpstr>New Budget for ATLAS and CMS</vt:lpstr>
      <vt:lpstr>New Tier-2 Site for LHCb at Lanzhou University</vt:lpstr>
      <vt:lpstr>New Tier-2 Site for Alice is Under construction</vt:lpstr>
      <vt:lpstr>Outline</vt:lpstr>
      <vt:lpstr>JUNO at IHEP</vt:lpstr>
      <vt:lpstr>HERD &amp; CEPC Plan at IHEP</vt:lpstr>
      <vt:lpstr>Summary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Lc2ppi0_workshop</dc:title>
  <dc:creator>Yangu Li</dc:creator>
  <cp:lastModifiedBy>shijy</cp:lastModifiedBy>
  <cp:revision>2638</cp:revision>
  <cp:lastPrinted>2018-10-09T13:01:00Z</cp:lastPrinted>
  <dcterms:created xsi:type="dcterms:W3CDTF">2018-08-22T08:31:00Z</dcterms:created>
  <dcterms:modified xsi:type="dcterms:W3CDTF">2024-03-28T07:21:17Z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0ED1FD5E4829472C89500BA22B722562_13</vt:lpwstr>
  </property>
  <property fmtid="{D5CDD505-2E9C-101B-9397-08002B2CF9AE}" pid="3" name="KSOProductBuildVer">
    <vt:lpwstr>2052-12.1.0.15712</vt:lpwstr>
  </property>
</Properties>
</file>