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482" r:id="rId3"/>
    <p:sldId id="500" r:id="rId4"/>
    <p:sldId id="510" r:id="rId5"/>
    <p:sldId id="511" r:id="rId6"/>
    <p:sldId id="501" r:id="rId7"/>
    <p:sldId id="503" r:id="rId8"/>
    <p:sldId id="504" r:id="rId9"/>
    <p:sldId id="505" r:id="rId10"/>
    <p:sldId id="506" r:id="rId11"/>
    <p:sldId id="507" r:id="rId12"/>
    <p:sldId id="508" r:id="rId13"/>
    <p:sldId id="512" r:id="rId14"/>
    <p:sldId id="499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308" y="1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40" d="100"/>
        <a:sy n="4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259F10-FAA8-4B04-B056-3AADA28A6DB4}" type="datetimeFigureOut">
              <a:rPr lang="en-GB" smtClean="0"/>
              <a:t>09/02/2024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9EBC35-7FFF-437A-9C8E-9CCFA35E61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40458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87056-2621-4E8B-B1C4-831B8750ECED}" type="datetimeFigureOut">
              <a:rPr lang="en-GB" smtClean="0"/>
              <a:t>09/02/2024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B6351-0861-4F08-973C-7590191F7F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06191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87056-2621-4E8B-B1C4-831B8750ECED}" type="datetimeFigureOut">
              <a:rPr lang="en-GB" smtClean="0"/>
              <a:t>09/02/2024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B6351-0861-4F08-973C-7590191F7F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29065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87056-2621-4E8B-B1C4-831B8750ECED}" type="datetimeFigureOut">
              <a:rPr lang="en-GB" smtClean="0"/>
              <a:t>09/02/2024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B6351-0861-4F08-973C-7590191F7F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06691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87056-2621-4E8B-B1C4-831B8750ECED}" type="datetimeFigureOut">
              <a:rPr lang="en-GB" smtClean="0"/>
              <a:t>09/02/2024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B6351-0861-4F08-973C-7590191F7F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08429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87056-2621-4E8B-B1C4-831B8750ECED}" type="datetimeFigureOut">
              <a:rPr lang="en-GB" smtClean="0"/>
              <a:t>09/02/2024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B6351-0861-4F08-973C-7590191F7F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89928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87056-2621-4E8B-B1C4-831B8750ECED}" type="datetimeFigureOut">
              <a:rPr lang="en-GB" smtClean="0"/>
              <a:t>09/02/2024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B6351-0861-4F08-973C-7590191F7F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9229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87056-2621-4E8B-B1C4-831B8750ECED}" type="datetimeFigureOut">
              <a:rPr lang="en-GB" smtClean="0"/>
              <a:t>09/02/2024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B6351-0861-4F08-973C-7590191F7F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72317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87056-2621-4E8B-B1C4-831B8750ECED}" type="datetimeFigureOut">
              <a:rPr lang="en-GB" smtClean="0"/>
              <a:t>09/02/2024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B6351-0861-4F08-973C-7590191F7F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29172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87056-2621-4E8B-B1C4-831B8750ECED}" type="datetimeFigureOut">
              <a:rPr lang="en-GB" smtClean="0"/>
              <a:t>09/02/2024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B6351-0861-4F08-973C-7590191F7F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16535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87056-2621-4E8B-B1C4-831B8750ECED}" type="datetimeFigureOut">
              <a:rPr lang="en-GB" smtClean="0"/>
              <a:t>09/02/2024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B6351-0861-4F08-973C-7590191F7F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74060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87056-2621-4E8B-B1C4-831B8750ECED}" type="datetimeFigureOut">
              <a:rPr lang="en-GB" smtClean="0"/>
              <a:t>09/02/2024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B6351-0861-4F08-973C-7590191F7F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52465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B87056-2621-4E8B-B1C4-831B8750ECED}" type="datetimeFigureOut">
              <a:rPr lang="en-GB" smtClean="0"/>
              <a:t>09/02/2024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6B6351-0861-4F08-973C-7590191F7F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190484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277090" y="812801"/>
            <a:ext cx="5283201" cy="5195454"/>
            <a:chOff x="958297" y="1080655"/>
            <a:chExt cx="5540548" cy="5038436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8297" y="1080655"/>
              <a:ext cx="5540548" cy="5038436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9793" y="4692022"/>
              <a:ext cx="879683" cy="1137521"/>
            </a:xfrm>
            <a:prstGeom prst="rect">
              <a:avLst/>
            </a:prstGeom>
          </p:spPr>
        </p:pic>
      </p:grpSp>
      <p:sp>
        <p:nvSpPr>
          <p:cNvPr id="9" name="TextBox 8"/>
          <p:cNvSpPr txBox="1"/>
          <p:nvPr/>
        </p:nvSpPr>
        <p:spPr>
          <a:xfrm>
            <a:off x="5911273" y="2724251"/>
            <a:ext cx="607218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800" dirty="0">
              <a:latin typeface="Congenial Light" panose="02000503040000020004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algn="ctr"/>
            <a:r>
              <a:rPr lang="en-US" dirty="0">
                <a:latin typeface="Congenial Light" panose="02000503040000020004" pitchFamily="2" charset="0"/>
                <a:ea typeface="Ebrima" panose="02000000000000000000" pitchFamily="2" charset="0"/>
                <a:cs typeface="Ebrima" panose="02000000000000000000" pitchFamily="2" charset="0"/>
              </a:rPr>
              <a:t>Pablo Garcia Tello </a:t>
            </a:r>
          </a:p>
          <a:p>
            <a:pPr algn="ctr"/>
            <a:r>
              <a:rPr lang="en-US" dirty="0">
                <a:latin typeface="Congenial Light" panose="02000503040000020004" pitchFamily="2" charset="0"/>
                <a:ea typeface="Ebrima" panose="02000000000000000000" pitchFamily="2" charset="0"/>
                <a:cs typeface="Ebrima" panose="02000000000000000000" pitchFamily="2" charset="0"/>
              </a:rPr>
              <a:t>IdeaSquare </a:t>
            </a:r>
          </a:p>
          <a:p>
            <a:pPr algn="ctr"/>
            <a:r>
              <a:rPr lang="en-US" dirty="0">
                <a:latin typeface="Congenial Light" panose="02000503040000020004" pitchFamily="2" charset="0"/>
                <a:ea typeface="Ebrima" panose="02000000000000000000" pitchFamily="2" charset="0"/>
                <a:cs typeface="Ebrima" panose="02000000000000000000" pitchFamily="2" charset="0"/>
              </a:rPr>
              <a:t>CERN</a:t>
            </a:r>
          </a:p>
        </p:txBody>
      </p:sp>
    </p:spTree>
    <p:extLst>
      <p:ext uri="{BB962C8B-B14F-4D97-AF65-F5344CB8AC3E}">
        <p14:creationId xmlns:p14="http://schemas.microsoft.com/office/powerpoint/2010/main" val="31602089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8C053478-1A56-F174-436A-10A6DCC5E020}"/>
              </a:ext>
            </a:extLst>
          </p:cNvPr>
          <p:cNvSpPr txBox="1"/>
          <p:nvPr/>
        </p:nvSpPr>
        <p:spPr>
          <a:xfrm>
            <a:off x="241132" y="383624"/>
            <a:ext cx="1119480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sz="2400" dirty="0">
                <a:solidFill>
                  <a:srgbClr val="FFFF00"/>
                </a:solidFill>
                <a:latin typeface="Congenial Light" panose="02000503040000020004" pitchFamily="2" charset="0"/>
              </a:rPr>
              <a:t>“The embodiment of what each of you and all as a team would like it to become”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2A67DC5-B29E-A3FC-B087-6E111456842D}"/>
              </a:ext>
            </a:extLst>
          </p:cNvPr>
          <p:cNvSpPr txBox="1"/>
          <p:nvPr/>
        </p:nvSpPr>
        <p:spPr>
          <a:xfrm>
            <a:off x="1036675" y="2316977"/>
            <a:ext cx="9936126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>
                <a:latin typeface="Congenial Light" panose="02000503040000020004" pitchFamily="2" charset="0"/>
              </a:rPr>
              <a:t>Propose and take the lead.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dirty="0">
              <a:latin typeface="Congenial Light" panose="02000503040000020004" pitchFamily="2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>
                <a:latin typeface="Congenial Light" panose="02000503040000020004" pitchFamily="2" charset="0"/>
              </a:rPr>
              <a:t>Don’t expect to be proposed and/or acting systematically (by default) only as a team player.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dirty="0">
              <a:latin typeface="Congenial Light" panose="02000503040000020004" pitchFamily="2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>
                <a:latin typeface="Congenial Light" panose="02000503040000020004" pitchFamily="2" charset="0"/>
              </a:rPr>
              <a:t>Everything fits…and if it doesn’t, we make it fit.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dirty="0">
              <a:latin typeface="Congenial Light" panose="02000503040000020004" pitchFamily="2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>
                <a:latin typeface="Congenial Light" panose="02000503040000020004" pitchFamily="2" charset="0"/>
              </a:rPr>
              <a:t>I don’t read minds and/or interpret people feelings: talk to me in direct terms anytime.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dirty="0">
              <a:latin typeface="Congenial Light" panose="02000503040000020004" pitchFamily="2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>
                <a:latin typeface="Congenial Light" panose="02000503040000020004" pitchFamily="2" charset="0"/>
              </a:rPr>
              <a:t>Support each other: If you don’t have time for it…find the time. </a:t>
            </a:r>
          </a:p>
        </p:txBody>
      </p:sp>
    </p:spTree>
    <p:extLst>
      <p:ext uri="{BB962C8B-B14F-4D97-AF65-F5344CB8AC3E}">
        <p14:creationId xmlns:p14="http://schemas.microsoft.com/office/powerpoint/2010/main" val="42387745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8C053478-1A56-F174-436A-10A6DCC5E020}"/>
              </a:ext>
            </a:extLst>
          </p:cNvPr>
          <p:cNvSpPr txBox="1"/>
          <p:nvPr/>
        </p:nvSpPr>
        <p:spPr>
          <a:xfrm>
            <a:off x="241133" y="383624"/>
            <a:ext cx="907836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sz="2400" dirty="0">
                <a:solidFill>
                  <a:srgbClr val="FFFF00"/>
                </a:solidFill>
                <a:latin typeface="Congenial Light" panose="02000503040000020004" pitchFamily="2" charset="0"/>
              </a:rPr>
              <a:t>A team that constantly struggles for reinventing itself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2A67DC5-B29E-A3FC-B087-6E111456842D}"/>
              </a:ext>
            </a:extLst>
          </p:cNvPr>
          <p:cNvSpPr txBox="1"/>
          <p:nvPr/>
        </p:nvSpPr>
        <p:spPr>
          <a:xfrm>
            <a:off x="786809" y="2768862"/>
            <a:ext cx="10823944" cy="19697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>
                <a:latin typeface="Congenial Light" panose="02000503040000020004" pitchFamily="2" charset="0"/>
              </a:rPr>
              <a:t>If we claim we are unique, we must struggle to be so.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dirty="0">
              <a:latin typeface="Congenial Light" panose="02000503040000020004" pitchFamily="2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>
                <a:latin typeface="Congenial Light" panose="02000503040000020004" pitchFamily="2" charset="0"/>
              </a:rPr>
              <a:t>It means that when undertaking new paths 99.99 % of the time we will not know what we are doing.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dirty="0">
              <a:latin typeface="Congenial Light" panose="02000503040000020004" pitchFamily="2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>
                <a:latin typeface="Congenial Light" panose="02000503040000020004" pitchFamily="2" charset="0"/>
              </a:rPr>
              <a:t>If we become a “me too”, we better shut off the light.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600" dirty="0">
              <a:latin typeface="Congenial Light" panose="02000503040000020004" pitchFamily="2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600" dirty="0">
              <a:latin typeface="Congenial Light" panose="0200050304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11618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8C053478-1A56-F174-436A-10A6DCC5E020}"/>
              </a:ext>
            </a:extLst>
          </p:cNvPr>
          <p:cNvSpPr txBox="1"/>
          <p:nvPr/>
        </p:nvSpPr>
        <p:spPr>
          <a:xfrm>
            <a:off x="241133" y="383624"/>
            <a:ext cx="907836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2400" dirty="0">
                <a:solidFill>
                  <a:srgbClr val="00B050"/>
                </a:solidFill>
                <a:latin typeface="Congenial Light" panose="02000503040000020004" pitchFamily="2" charset="0"/>
              </a:rPr>
              <a:t>How</a:t>
            </a:r>
            <a:r>
              <a:rPr lang="en-GB" sz="2400" dirty="0">
                <a:solidFill>
                  <a:srgbClr val="00B050"/>
                </a:solidFill>
                <a:latin typeface="Congenial Light" panose="02000503040000020004" pitchFamily="2" charset="0"/>
              </a:rPr>
              <a:t> do I see our short-midterm future?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2A67DC5-B29E-A3FC-B087-6E111456842D}"/>
              </a:ext>
            </a:extLst>
          </p:cNvPr>
          <p:cNvSpPr txBox="1"/>
          <p:nvPr/>
        </p:nvSpPr>
        <p:spPr>
          <a:xfrm>
            <a:off x="4176155" y="3069818"/>
            <a:ext cx="336467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sz="2000" dirty="0">
                <a:latin typeface="Congenial Light" panose="02000503040000020004" pitchFamily="2" charset="0"/>
              </a:rPr>
              <a:t>With rational optimism (</a:t>
            </a:r>
            <a:r>
              <a:rPr lang="en-GB" sz="2000" dirty="0">
                <a:solidFill>
                  <a:srgbClr val="FFFF00"/>
                </a:solidFill>
                <a:latin typeface="Congenial Light" panose="02000503040000020004" pitchFamily="2" charset="0"/>
              </a:rPr>
              <a:t>*</a:t>
            </a:r>
            <a:r>
              <a:rPr lang="en-GB" sz="2000" dirty="0">
                <a:latin typeface="Congenial Light" panose="02000503040000020004" pitchFamily="2" charset="0"/>
              </a:rPr>
              <a:t>)</a:t>
            </a:r>
            <a:endParaRPr lang="en-GB" sz="1600" dirty="0">
              <a:latin typeface="Congenial Light" panose="02000503040000020004" pitchFamily="2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0BFC808-19C7-EE62-6284-413397651BBE}"/>
              </a:ext>
            </a:extLst>
          </p:cNvPr>
          <p:cNvSpPr txBox="1"/>
          <p:nvPr/>
        </p:nvSpPr>
        <p:spPr>
          <a:xfrm>
            <a:off x="1975262" y="4404503"/>
            <a:ext cx="865711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ongenial Light" panose="02000503040000020004" pitchFamily="2" charset="0"/>
                <a:ea typeface="+mn-ea"/>
                <a:cs typeface="+mn-cs"/>
              </a:rPr>
              <a:t>(*) Rational optimism:  Accepting the reality of a situation while remaining confident that we can make things better.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ongenial Light" panose="02000503040000020004" pitchFamily="2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321163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8C053478-1A56-F174-436A-10A6DCC5E020}"/>
              </a:ext>
            </a:extLst>
          </p:cNvPr>
          <p:cNvSpPr txBox="1"/>
          <p:nvPr/>
        </p:nvSpPr>
        <p:spPr>
          <a:xfrm>
            <a:off x="241133" y="383624"/>
            <a:ext cx="907836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2400" dirty="0">
                <a:solidFill>
                  <a:srgbClr val="00B050"/>
                </a:solidFill>
                <a:latin typeface="Congenial Light" panose="02000503040000020004" pitchFamily="2" charset="0"/>
              </a:rPr>
              <a:t>How</a:t>
            </a:r>
            <a:r>
              <a:rPr lang="en-GB" sz="2400" dirty="0">
                <a:solidFill>
                  <a:srgbClr val="00B050"/>
                </a:solidFill>
                <a:latin typeface="Congenial Light" panose="02000503040000020004" pitchFamily="2" charset="0"/>
              </a:rPr>
              <a:t> the IdeaSquare I dream about looks like?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2A67DC5-B29E-A3FC-B087-6E111456842D}"/>
              </a:ext>
            </a:extLst>
          </p:cNvPr>
          <p:cNvSpPr txBox="1"/>
          <p:nvPr/>
        </p:nvSpPr>
        <p:spPr>
          <a:xfrm>
            <a:off x="918358" y="2828353"/>
            <a:ext cx="10813242" cy="19697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>
                <a:latin typeface="Congenial Light" panose="02000503040000020004" pitchFamily="2" charset="0"/>
              </a:rPr>
              <a:t>The space with the best possible working conditions for each one.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dirty="0">
              <a:latin typeface="Congenial Light" panose="02000503040000020004" pitchFamily="2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>
                <a:latin typeface="Congenial Light" panose="02000503040000020004" pitchFamily="2" charset="0"/>
              </a:rPr>
              <a:t>A global reference for truly novel thinking pathways and ideas.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dirty="0">
              <a:latin typeface="Congenial Light" panose="02000503040000020004" pitchFamily="2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>
                <a:latin typeface="Congenial Light" panose="02000503040000020004" pitchFamily="2" charset="0"/>
              </a:rPr>
              <a:t>A place where people want to come and develop, and we have the money to make it possible.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600" dirty="0">
              <a:latin typeface="Congenial Light" panose="02000503040000020004" pitchFamily="2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600" dirty="0">
              <a:latin typeface="Congenial Light" panose="0200050304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61141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28204" y="2958600"/>
            <a:ext cx="48526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prstClr val="white"/>
                </a:solidFill>
                <a:latin typeface="Congenial Light" panose="02000503040000020004" pitchFamily="2" charset="0"/>
              </a:rPr>
              <a:t>Thanks,</a:t>
            </a: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ngenial Light" panose="02000503040000020004" pitchFamily="2" charset="0"/>
              </a:rPr>
              <a:t> and Questions</a:t>
            </a:r>
            <a:endParaRPr kumimoji="0" lang="en-GB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ngenial Light" panose="0200050304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44032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8C053478-1A56-F174-436A-10A6DCC5E020}"/>
              </a:ext>
            </a:extLst>
          </p:cNvPr>
          <p:cNvSpPr txBox="1"/>
          <p:nvPr/>
        </p:nvSpPr>
        <p:spPr>
          <a:xfrm>
            <a:off x="1651067" y="3167390"/>
            <a:ext cx="888986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800" dirty="0">
                <a:latin typeface="Congenial Light" panose="02000503040000020004" pitchFamily="2" charset="0"/>
              </a:rPr>
              <a:t>Today's purpose is listening to all and each one of you</a:t>
            </a:r>
          </a:p>
        </p:txBody>
      </p:sp>
    </p:spTree>
    <p:extLst>
      <p:ext uri="{BB962C8B-B14F-4D97-AF65-F5344CB8AC3E}">
        <p14:creationId xmlns:p14="http://schemas.microsoft.com/office/powerpoint/2010/main" val="11816262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3A34852-35A8-3105-96BB-AA036939D8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1799" y="1777880"/>
            <a:ext cx="4572000" cy="3429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37B9D8D-39C2-D869-5F46-1FCC24149C0C}"/>
              </a:ext>
            </a:extLst>
          </p:cNvPr>
          <p:cNvSpPr txBox="1"/>
          <p:nvPr/>
        </p:nvSpPr>
        <p:spPr>
          <a:xfrm>
            <a:off x="59006" y="289743"/>
            <a:ext cx="674359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800" dirty="0">
                <a:latin typeface="Congenial Light" panose="02000503040000020004" pitchFamily="2" charset="0"/>
              </a:rPr>
              <a:t>Although, given the circumstances…</a:t>
            </a:r>
          </a:p>
        </p:txBody>
      </p:sp>
    </p:spTree>
    <p:extLst>
      <p:ext uri="{BB962C8B-B14F-4D97-AF65-F5344CB8AC3E}">
        <p14:creationId xmlns:p14="http://schemas.microsoft.com/office/powerpoint/2010/main" val="12419097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4F8555F-6AAF-9F9A-AC84-B0D2215AD3EE}"/>
              </a:ext>
            </a:extLst>
          </p:cNvPr>
          <p:cNvSpPr txBox="1"/>
          <p:nvPr/>
        </p:nvSpPr>
        <p:spPr>
          <a:xfrm>
            <a:off x="2767537" y="3032942"/>
            <a:ext cx="674359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800" dirty="0">
                <a:latin typeface="Congenial Light" panose="02000503040000020004" pitchFamily="2" charset="0"/>
              </a:rPr>
              <a:t>Please, allow me sharing some thoughts</a:t>
            </a:r>
          </a:p>
        </p:txBody>
      </p:sp>
    </p:spTree>
    <p:extLst>
      <p:ext uri="{BB962C8B-B14F-4D97-AF65-F5344CB8AC3E}">
        <p14:creationId xmlns:p14="http://schemas.microsoft.com/office/powerpoint/2010/main" val="11093283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8C053478-1A56-F174-436A-10A6DCC5E020}"/>
              </a:ext>
            </a:extLst>
          </p:cNvPr>
          <p:cNvSpPr txBox="1"/>
          <p:nvPr/>
        </p:nvSpPr>
        <p:spPr>
          <a:xfrm>
            <a:off x="241133" y="383624"/>
            <a:ext cx="350152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sz="2400" dirty="0">
                <a:latin typeface="Congenial Light" panose="02000503040000020004" pitchFamily="2" charset="0"/>
              </a:rPr>
              <a:t>Fitting on Markus’ shoes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8AA56B6-C741-294B-586C-2FBA9D9525AF}"/>
              </a:ext>
            </a:extLst>
          </p:cNvPr>
          <p:cNvSpPr txBox="1"/>
          <p:nvPr/>
        </p:nvSpPr>
        <p:spPr>
          <a:xfrm>
            <a:off x="1488207" y="2714524"/>
            <a:ext cx="9923594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600" dirty="0">
                <a:latin typeface="Congenial Light" panose="02000503040000020004" pitchFamily="2" charset="0"/>
              </a:rPr>
              <a:t>First, it is impossible…even if I would try, no matter how hard.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600" dirty="0">
              <a:latin typeface="Congenial Light" panose="02000503040000020004" pitchFamily="2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600" dirty="0">
                <a:latin typeface="Congenial Light" panose="02000503040000020004" pitchFamily="2" charset="0"/>
              </a:rPr>
              <a:t>Second, it is absurd for me to pretend it: Therefore, I would do my best, with your help.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600" dirty="0">
              <a:latin typeface="Congenial Light" panose="02000503040000020004" pitchFamily="2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600" dirty="0">
                <a:latin typeface="Congenial Light" panose="02000503040000020004" pitchFamily="2" charset="0"/>
              </a:rPr>
              <a:t>I owe everything @ CERN (and some other things) to: Markus, Thierry, Mar and Sergio.</a:t>
            </a:r>
          </a:p>
        </p:txBody>
      </p:sp>
    </p:spTree>
    <p:extLst>
      <p:ext uri="{BB962C8B-B14F-4D97-AF65-F5344CB8AC3E}">
        <p14:creationId xmlns:p14="http://schemas.microsoft.com/office/powerpoint/2010/main" val="2545432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546F89E-352E-0949-A0BD-D6D7043CF2E6}"/>
              </a:ext>
            </a:extLst>
          </p:cNvPr>
          <p:cNvSpPr txBox="1"/>
          <p:nvPr/>
        </p:nvSpPr>
        <p:spPr>
          <a:xfrm>
            <a:off x="347074" y="240569"/>
            <a:ext cx="60576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Congenial Light" panose="02000503040000020004" pitchFamily="2" charset="0"/>
              </a:rPr>
              <a:t>Let’s go…a bit of pants down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8977309-8197-D0CB-E2C9-C6170A8C70B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5915" t="21318" r="30712" b="22170"/>
          <a:stretch/>
        </p:blipFill>
        <p:spPr>
          <a:xfrm>
            <a:off x="919718" y="1491216"/>
            <a:ext cx="2849525" cy="387556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6CF7BA4-B911-D4A1-0B34-1DDA94ED888C}"/>
              </a:ext>
            </a:extLst>
          </p:cNvPr>
          <p:cNvSpPr txBox="1"/>
          <p:nvPr/>
        </p:nvSpPr>
        <p:spPr>
          <a:xfrm>
            <a:off x="4077327" y="3322238"/>
            <a:ext cx="75546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Congenial Light" panose="02000503040000020004" pitchFamily="2" charset="0"/>
              </a:rPr>
              <a:t>Personality type: ENTP </a:t>
            </a:r>
          </a:p>
          <a:p>
            <a:pPr algn="ctr"/>
            <a:r>
              <a:rPr lang="en-US" sz="2400" b="1" dirty="0">
                <a:latin typeface="Congenial Light" panose="02000503040000020004" pitchFamily="2" charset="0"/>
              </a:rPr>
              <a:t>(consistent after 75 tests in different websites)</a:t>
            </a:r>
          </a:p>
        </p:txBody>
      </p:sp>
    </p:spTree>
    <p:extLst>
      <p:ext uri="{BB962C8B-B14F-4D97-AF65-F5344CB8AC3E}">
        <p14:creationId xmlns:p14="http://schemas.microsoft.com/office/powerpoint/2010/main" val="38173869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8C053478-1A56-F174-436A-10A6DCC5E020}"/>
              </a:ext>
            </a:extLst>
          </p:cNvPr>
          <p:cNvSpPr txBox="1"/>
          <p:nvPr/>
        </p:nvSpPr>
        <p:spPr>
          <a:xfrm>
            <a:off x="241133" y="383624"/>
            <a:ext cx="350152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sz="2400" dirty="0">
                <a:latin typeface="Congenial Light" panose="02000503040000020004" pitchFamily="2" charset="0"/>
              </a:rPr>
              <a:t>A bit of pants down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8AA56B6-C741-294B-586C-2FBA9D9525AF}"/>
              </a:ext>
            </a:extLst>
          </p:cNvPr>
          <p:cNvSpPr txBox="1"/>
          <p:nvPr/>
        </p:nvSpPr>
        <p:spPr>
          <a:xfrm>
            <a:off x="1187365" y="1455740"/>
            <a:ext cx="9923594" cy="33547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endParaRPr lang="en-GB" sz="1600" dirty="0">
              <a:latin typeface="Congenial Light" panose="02000503040000020004" pitchFamily="2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600" dirty="0">
                <a:latin typeface="Congenial Light" panose="02000503040000020004" pitchFamily="2" charset="0"/>
              </a:rPr>
              <a:t>What do I like most from any individual? Commitment, team loyalty and being forward looking.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600" dirty="0">
              <a:latin typeface="Congenial Light" panose="02000503040000020004" pitchFamily="2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600" dirty="0">
                <a:latin typeface="Congenial Light" panose="02000503040000020004" pitchFamily="2" charset="0"/>
              </a:rPr>
              <a:t>What I dislike most about any individual? Lame excuses, incompetence on purpose and idiots (</a:t>
            </a:r>
            <a:r>
              <a:rPr lang="en-GB" sz="1600" dirty="0">
                <a:solidFill>
                  <a:srgbClr val="FFFF00"/>
                </a:solidFill>
                <a:latin typeface="Congenial Light" panose="02000503040000020004" pitchFamily="2" charset="0"/>
              </a:rPr>
              <a:t>*</a:t>
            </a:r>
            <a:r>
              <a:rPr lang="en-GB" sz="1600" dirty="0">
                <a:latin typeface="Congenial Light" panose="02000503040000020004" pitchFamily="2" charset="0"/>
              </a:rPr>
              <a:t>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600" dirty="0">
              <a:latin typeface="Congenial Light" panose="02000503040000020004" pitchFamily="2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600" dirty="0">
                <a:latin typeface="Congenial Light" panose="02000503040000020004" pitchFamily="2" charset="0"/>
              </a:rPr>
              <a:t>What am I really bad at? Interpreting feelings, “having a monthly talk” and  telling anyone what to do.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600" dirty="0">
              <a:latin typeface="Congenial Light" panose="02000503040000020004" pitchFamily="2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600" dirty="0">
                <a:latin typeface="Congenial Light" panose="02000503040000020004" pitchFamily="2" charset="0"/>
              </a:rPr>
              <a:t>I am a maniac about…font types (please don’t use Arial and/or Times New Roman).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600" dirty="0">
              <a:latin typeface="Congenial Light" panose="02000503040000020004" pitchFamily="2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600" dirty="0">
              <a:latin typeface="Congenial Light" panose="02000503040000020004" pitchFamily="2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600" dirty="0">
              <a:latin typeface="Congenial Light" panose="02000503040000020004" pitchFamily="2" charset="0"/>
            </a:endParaRPr>
          </a:p>
          <a:p>
            <a:pPr algn="just"/>
            <a:r>
              <a:rPr lang="en-GB" sz="1200" dirty="0">
                <a:solidFill>
                  <a:srgbClr val="FFFF00"/>
                </a:solidFill>
                <a:latin typeface="Congenial Light" panose="02000503040000020004" pitchFamily="2" charset="0"/>
              </a:rPr>
              <a:t>(*) An idiot is a person causing an intentional damage to others without even obtaining a personal benefit.</a:t>
            </a:r>
            <a:endParaRPr lang="en-GB" dirty="0">
              <a:solidFill>
                <a:srgbClr val="FFFF00"/>
              </a:solidFill>
              <a:latin typeface="Congenial Light" panose="02000503040000020004" pitchFamily="2" charset="0"/>
            </a:endParaRPr>
          </a:p>
          <a:p>
            <a:pPr algn="just"/>
            <a:endParaRPr lang="en-GB" sz="2400" dirty="0">
              <a:latin typeface="Congenial Light" panose="0200050304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87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8C053478-1A56-F174-436A-10A6DCC5E020}"/>
              </a:ext>
            </a:extLst>
          </p:cNvPr>
          <p:cNvSpPr txBox="1"/>
          <p:nvPr/>
        </p:nvSpPr>
        <p:spPr>
          <a:xfrm>
            <a:off x="241133" y="383624"/>
            <a:ext cx="554610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sz="2400" dirty="0">
                <a:latin typeface="Congenial Light" panose="02000503040000020004" pitchFamily="2" charset="0"/>
              </a:rPr>
              <a:t>What is IdeaSquare for me?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4EDC85E-0C45-EC86-7872-CDDFD7017A8E}"/>
              </a:ext>
            </a:extLst>
          </p:cNvPr>
          <p:cNvSpPr txBox="1"/>
          <p:nvPr/>
        </p:nvSpPr>
        <p:spPr>
          <a:xfrm>
            <a:off x="673649" y="2185842"/>
            <a:ext cx="11185842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Congenial Light" panose="02000503040000020004" pitchFamily="2" charset="0"/>
              </a:rPr>
              <a:t>People over Things.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>
              <a:latin typeface="Congenial Light" panose="02000503040000020004" pitchFamily="2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Congenial Light" panose="02000503040000020004" pitchFamily="2" charset="0"/>
              </a:rPr>
              <a:t>The embodiment of what each of you and all, as a team, would like it to become.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>
              <a:latin typeface="Congenial Light" panose="02000503040000020004" pitchFamily="2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Congenial Light" panose="02000503040000020004" pitchFamily="2" charset="0"/>
              </a:rPr>
              <a:t>A team that constantly struggles for reinventing itself.</a:t>
            </a:r>
          </a:p>
        </p:txBody>
      </p:sp>
    </p:spTree>
    <p:extLst>
      <p:ext uri="{BB962C8B-B14F-4D97-AF65-F5344CB8AC3E}">
        <p14:creationId xmlns:p14="http://schemas.microsoft.com/office/powerpoint/2010/main" val="3350456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8C053478-1A56-F174-436A-10A6DCC5E020}"/>
              </a:ext>
            </a:extLst>
          </p:cNvPr>
          <p:cNvSpPr txBox="1"/>
          <p:nvPr/>
        </p:nvSpPr>
        <p:spPr>
          <a:xfrm>
            <a:off x="241133" y="383624"/>
            <a:ext cx="456478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sz="2400" dirty="0">
                <a:solidFill>
                  <a:srgbClr val="FFFF00"/>
                </a:solidFill>
                <a:latin typeface="Congenial Light" panose="02000503040000020004" pitchFamily="2" charset="0"/>
              </a:rPr>
              <a:t>“People over Things”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2A67DC5-B29E-A3FC-B087-6E111456842D}"/>
              </a:ext>
            </a:extLst>
          </p:cNvPr>
          <p:cNvSpPr txBox="1"/>
          <p:nvPr/>
        </p:nvSpPr>
        <p:spPr>
          <a:xfrm>
            <a:off x="1041070" y="2316977"/>
            <a:ext cx="9931731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>
                <a:latin typeface="Congenial Light" panose="02000503040000020004" pitchFamily="2" charset="0"/>
              </a:rPr>
              <a:t>That means ANYTHING.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dirty="0">
              <a:latin typeface="Congenial Light" panose="02000503040000020004" pitchFamily="2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>
                <a:latin typeface="Congenial Light" panose="02000503040000020004" pitchFamily="2" charset="0"/>
              </a:rPr>
              <a:t>IdeaSquare without anyone of you is plainly and simply an empty useless space.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dirty="0">
              <a:latin typeface="Congenial Light" panose="02000503040000020004" pitchFamily="2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>
                <a:latin typeface="Congenial Light" panose="02000503040000020004" pitchFamily="2" charset="0"/>
              </a:rPr>
              <a:t>I will fight relentlessly to attain the best possible contractual conditions for each one of you.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dirty="0">
              <a:latin typeface="Congenial Light" panose="02000503040000020004" pitchFamily="2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>
                <a:latin typeface="Congenial Light" panose="02000503040000020004" pitchFamily="2" charset="0"/>
              </a:rPr>
              <a:t>It won't be happening tomorrow, because we need to get the money for doing so.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dirty="0">
              <a:latin typeface="Congenial Light" panose="02000503040000020004" pitchFamily="2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>
                <a:latin typeface="Congenial Light" panose="02000503040000020004" pitchFamily="2" charset="0"/>
              </a:rPr>
              <a:t>And we must do it </a:t>
            </a:r>
            <a:r>
              <a:rPr lang="en-GB" b="1" u="sng" dirty="0">
                <a:latin typeface="Congenial Light" panose="02000503040000020004" pitchFamily="2" charset="0"/>
              </a:rPr>
              <a:t>together</a:t>
            </a:r>
            <a:r>
              <a:rPr lang="en-GB" dirty="0">
                <a:latin typeface="Congenial Light" panose="02000503040000020004" pitchFamily="2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7433801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9AF8C"/>
      </a:accent1>
      <a:accent2>
        <a:srgbClr val="97BE49"/>
      </a:accent2>
      <a:accent3>
        <a:srgbClr val="3D9CCC"/>
      </a:accent3>
      <a:accent4>
        <a:srgbClr val="7C60C6"/>
      </a:accent4>
      <a:accent5>
        <a:srgbClr val="C9492C"/>
      </a:accent5>
      <a:accent6>
        <a:srgbClr val="D58C2E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3E4F19A7-A959-40BB-972C-4880BAF8EB0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3450</TotalTime>
  <Words>560</Words>
  <Application>Microsoft Office PowerPoint</Application>
  <PresentationFormat>Widescreen</PresentationFormat>
  <Paragraphs>71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Congenial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Pablo Garcia Tello</dc:creator>
  <cp:lastModifiedBy>Pablo Garcia Tello</cp:lastModifiedBy>
  <cp:revision>729</cp:revision>
  <dcterms:created xsi:type="dcterms:W3CDTF">2020-02-07T09:42:44Z</dcterms:created>
  <dcterms:modified xsi:type="dcterms:W3CDTF">2024-02-09T04:37:31Z</dcterms:modified>
</cp:coreProperties>
</file>