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7" r:id="rId3"/>
    <p:sldId id="256"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67"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46B693-D94F-4E96-AAEE-2C59536F6F7F}" v="1" dt="2024-02-09T09:03:46.4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7" d="100"/>
          <a:sy n="107" d="100"/>
        </p:scale>
        <p:origin x="672" y="102"/>
      </p:cViewPr>
      <p:guideLst>
        <p:guide orient="horz" pos="86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slide" Target="slides/slide3.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y Pennings" userId="1bd6b37a-c0d3-475f-9b3d-d71fdf6865f8" providerId="ADAL" clId="{9246B693-D94F-4E96-AAEE-2C59536F6F7F}"/>
    <pc:docChg chg="custSel addSld modSld sldOrd">
      <pc:chgData name="Roy Pennings" userId="1bd6b37a-c0d3-475f-9b3d-d71fdf6865f8" providerId="ADAL" clId="{9246B693-D94F-4E96-AAEE-2C59536F6F7F}" dt="2024-02-09T09:47:02.334" v="1226" actId="20577"/>
      <pc:docMkLst>
        <pc:docMk/>
      </pc:docMkLst>
      <pc:sldChg chg="modSp mod ord">
        <pc:chgData name="Roy Pennings" userId="1bd6b37a-c0d3-475f-9b3d-d71fdf6865f8" providerId="ADAL" clId="{9246B693-D94F-4E96-AAEE-2C59536F6F7F}" dt="2024-02-09T09:46:25.028" v="1206" actId="6549"/>
        <pc:sldMkLst>
          <pc:docMk/>
          <pc:sldMk cId="866410023" sldId="257"/>
        </pc:sldMkLst>
        <pc:spChg chg="mod">
          <ac:chgData name="Roy Pennings" userId="1bd6b37a-c0d3-475f-9b3d-d71fdf6865f8" providerId="ADAL" clId="{9246B693-D94F-4E96-AAEE-2C59536F6F7F}" dt="2024-02-09T09:46:25.028" v="1206" actId="6549"/>
          <ac:spMkLst>
            <pc:docMk/>
            <pc:sldMk cId="866410023" sldId="257"/>
            <ac:spMk id="7" creationId="{0046C75E-1099-77E9-DA37-712DECCFF12A}"/>
          </ac:spMkLst>
        </pc:spChg>
      </pc:sldChg>
      <pc:sldChg chg="addSp delSp modSp add mod ord">
        <pc:chgData name="Roy Pennings" userId="1bd6b37a-c0d3-475f-9b3d-d71fdf6865f8" providerId="ADAL" clId="{9246B693-D94F-4E96-AAEE-2C59536F6F7F}" dt="2024-02-09T09:47:02.334" v="1226" actId="20577"/>
        <pc:sldMkLst>
          <pc:docMk/>
          <pc:sldMk cId="4202781050" sldId="258"/>
        </pc:sldMkLst>
        <pc:spChg chg="del mod">
          <ac:chgData name="Roy Pennings" userId="1bd6b37a-c0d3-475f-9b3d-d71fdf6865f8" providerId="ADAL" clId="{9246B693-D94F-4E96-AAEE-2C59536F6F7F}" dt="2024-02-09T08:14:32.896" v="601" actId="478"/>
          <ac:spMkLst>
            <pc:docMk/>
            <pc:sldMk cId="4202781050" sldId="258"/>
            <ac:spMk id="4" creationId="{3B65830E-D7C0-489A-3779-4E6BE469E724}"/>
          </ac:spMkLst>
        </pc:spChg>
        <pc:spChg chg="mod">
          <ac:chgData name="Roy Pennings" userId="1bd6b37a-c0d3-475f-9b3d-d71fdf6865f8" providerId="ADAL" clId="{9246B693-D94F-4E96-AAEE-2C59536F6F7F}" dt="2024-02-09T08:09:00.209" v="18" actId="6549"/>
          <ac:spMkLst>
            <pc:docMk/>
            <pc:sldMk cId="4202781050" sldId="258"/>
            <ac:spMk id="6" creationId="{32A56A42-03F6-D415-FF10-696476C6D191}"/>
          </ac:spMkLst>
        </pc:spChg>
        <pc:spChg chg="mod">
          <ac:chgData name="Roy Pennings" userId="1bd6b37a-c0d3-475f-9b3d-d71fdf6865f8" providerId="ADAL" clId="{9246B693-D94F-4E96-AAEE-2C59536F6F7F}" dt="2024-02-09T09:47:02.334" v="1226" actId="20577"/>
          <ac:spMkLst>
            <pc:docMk/>
            <pc:sldMk cId="4202781050" sldId="258"/>
            <ac:spMk id="7" creationId="{0046C75E-1099-77E9-DA37-712DECCFF12A}"/>
          </ac:spMkLst>
        </pc:spChg>
        <pc:spChg chg="del mod">
          <ac:chgData name="Roy Pennings" userId="1bd6b37a-c0d3-475f-9b3d-d71fdf6865f8" providerId="ADAL" clId="{9246B693-D94F-4E96-AAEE-2C59536F6F7F}" dt="2024-02-09T08:14:30.616" v="600" actId="478"/>
          <ac:spMkLst>
            <pc:docMk/>
            <pc:sldMk cId="4202781050" sldId="258"/>
            <ac:spMk id="8" creationId="{41345D42-B7C3-24CD-2936-D7A7D0422E2C}"/>
          </ac:spMkLst>
        </pc:spChg>
        <pc:spChg chg="del">
          <ac:chgData name="Roy Pennings" userId="1bd6b37a-c0d3-475f-9b3d-d71fdf6865f8" providerId="ADAL" clId="{9246B693-D94F-4E96-AAEE-2C59536F6F7F}" dt="2024-02-09T08:11:53.520" v="370" actId="478"/>
          <ac:spMkLst>
            <pc:docMk/>
            <pc:sldMk cId="4202781050" sldId="258"/>
            <ac:spMk id="9" creationId="{F8BEAD45-6AE8-96C8-F820-FC24AA875CC6}"/>
          </ac:spMkLst>
        </pc:spChg>
        <pc:spChg chg="add mod">
          <ac:chgData name="Roy Pennings" userId="1bd6b37a-c0d3-475f-9b3d-d71fdf6865f8" providerId="ADAL" clId="{9246B693-D94F-4E96-AAEE-2C59536F6F7F}" dt="2024-02-09T09:04:11.113" v="990" actId="1076"/>
          <ac:spMkLst>
            <pc:docMk/>
            <pc:sldMk cId="4202781050" sldId="258"/>
            <ac:spMk id="11" creationId="{D66A40DD-715B-3219-D263-1671377F8097}"/>
          </ac:spMkLst>
        </pc:spChg>
        <pc:graphicFrameChg chg="add mod modGraphic">
          <ac:chgData name="Roy Pennings" userId="1bd6b37a-c0d3-475f-9b3d-d71fdf6865f8" providerId="ADAL" clId="{9246B693-D94F-4E96-AAEE-2C59536F6F7F}" dt="2024-02-09T09:44:31.838" v="1145" actId="6549"/>
          <ac:graphicFrameMkLst>
            <pc:docMk/>
            <pc:sldMk cId="4202781050" sldId="258"/>
            <ac:graphicFrameMk id="2" creationId="{09C25595-8DC7-E7AE-81E3-BB12FB52B057}"/>
          </ac:graphicFrameMkLst>
        </pc:graphicFrameChg>
        <pc:picChg chg="del">
          <ac:chgData name="Roy Pennings" userId="1bd6b37a-c0d3-475f-9b3d-d71fdf6865f8" providerId="ADAL" clId="{9246B693-D94F-4E96-AAEE-2C59536F6F7F}" dt="2024-02-09T08:11:52.850" v="369" actId="478"/>
          <ac:picMkLst>
            <pc:docMk/>
            <pc:sldMk cId="4202781050" sldId="258"/>
            <ac:picMk id="3" creationId="{799EAFA3-3698-90E9-D03F-C7A3B48F3960}"/>
          </ac:picMkLst>
        </pc:picChg>
        <pc:picChg chg="add mod">
          <ac:chgData name="Roy Pennings" userId="1bd6b37a-c0d3-475f-9b3d-d71fdf6865f8" providerId="ADAL" clId="{9246B693-D94F-4E96-AAEE-2C59536F6F7F}" dt="2024-02-09T08:52:45.534" v="955" actId="1076"/>
          <ac:picMkLst>
            <pc:docMk/>
            <pc:sldMk cId="4202781050" sldId="258"/>
            <ac:picMk id="10" creationId="{9222836D-2AAD-8C83-3156-FE97636BDB01}"/>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183BCE-A100-03EE-0B86-DF72D88803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339EA66-9CF3-5E89-3BF0-4EB17673211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D953F67C-E431-1684-1F73-5EAA71B5AB28}"/>
              </a:ext>
            </a:extLst>
          </p:cNvPr>
          <p:cNvSpPr>
            <a:spLocks noGrp="1"/>
          </p:cNvSpPr>
          <p:nvPr>
            <p:ph type="dt" sz="half" idx="10"/>
          </p:nvPr>
        </p:nvSpPr>
        <p:spPr/>
        <p:txBody>
          <a:bodyPr/>
          <a:lstStyle/>
          <a:p>
            <a:fld id="{638C6C76-6210-496C-8A62-CFFAB6B73EEC}" type="datetimeFigureOut">
              <a:rPr lang="en-GB" smtClean="0"/>
              <a:t>09/02/2024</a:t>
            </a:fld>
            <a:endParaRPr lang="en-GB"/>
          </a:p>
        </p:txBody>
      </p:sp>
      <p:sp>
        <p:nvSpPr>
          <p:cNvPr id="5" name="Footer Placeholder 4">
            <a:extLst>
              <a:ext uri="{FF2B5EF4-FFF2-40B4-BE49-F238E27FC236}">
                <a16:creationId xmlns:a16="http://schemas.microsoft.com/office/drawing/2014/main" id="{59A3C8FD-A8DA-3F15-95A4-EDF0F411D19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7E125A6-7199-5232-FB39-B761B6F68326}"/>
              </a:ext>
            </a:extLst>
          </p:cNvPr>
          <p:cNvSpPr>
            <a:spLocks noGrp="1"/>
          </p:cNvSpPr>
          <p:nvPr>
            <p:ph type="sldNum" sz="quarter" idx="12"/>
          </p:nvPr>
        </p:nvSpPr>
        <p:spPr/>
        <p:txBody>
          <a:bodyPr/>
          <a:lstStyle/>
          <a:p>
            <a:fld id="{E8E44B6B-760C-4870-82B7-783877BD8623}" type="slidenum">
              <a:rPr lang="en-GB" smtClean="0"/>
              <a:t>‹#›</a:t>
            </a:fld>
            <a:endParaRPr lang="en-GB"/>
          </a:p>
        </p:txBody>
      </p:sp>
    </p:spTree>
    <p:extLst>
      <p:ext uri="{BB962C8B-B14F-4D97-AF65-F5344CB8AC3E}">
        <p14:creationId xmlns:p14="http://schemas.microsoft.com/office/powerpoint/2010/main" val="2380139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15AEB2-62ED-6140-6184-ABB121F134C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27E3ECB-F6F5-81DF-68A3-8C999592E14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FB8DF6F-0DA4-12E4-5845-012E10DF3007}"/>
              </a:ext>
            </a:extLst>
          </p:cNvPr>
          <p:cNvSpPr>
            <a:spLocks noGrp="1"/>
          </p:cNvSpPr>
          <p:nvPr>
            <p:ph type="dt" sz="half" idx="10"/>
          </p:nvPr>
        </p:nvSpPr>
        <p:spPr/>
        <p:txBody>
          <a:bodyPr/>
          <a:lstStyle/>
          <a:p>
            <a:fld id="{638C6C76-6210-496C-8A62-CFFAB6B73EEC}" type="datetimeFigureOut">
              <a:rPr lang="en-GB" smtClean="0"/>
              <a:t>09/02/2024</a:t>
            </a:fld>
            <a:endParaRPr lang="en-GB"/>
          </a:p>
        </p:txBody>
      </p:sp>
      <p:sp>
        <p:nvSpPr>
          <p:cNvPr id="5" name="Footer Placeholder 4">
            <a:extLst>
              <a:ext uri="{FF2B5EF4-FFF2-40B4-BE49-F238E27FC236}">
                <a16:creationId xmlns:a16="http://schemas.microsoft.com/office/drawing/2014/main" id="{10D56335-EF73-5C8F-D61B-0BE1C139E41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5601A11-8543-7944-74D7-3AD525A80E8D}"/>
              </a:ext>
            </a:extLst>
          </p:cNvPr>
          <p:cNvSpPr>
            <a:spLocks noGrp="1"/>
          </p:cNvSpPr>
          <p:nvPr>
            <p:ph type="sldNum" sz="quarter" idx="12"/>
          </p:nvPr>
        </p:nvSpPr>
        <p:spPr/>
        <p:txBody>
          <a:bodyPr/>
          <a:lstStyle/>
          <a:p>
            <a:fld id="{E8E44B6B-760C-4870-82B7-783877BD8623}" type="slidenum">
              <a:rPr lang="en-GB" smtClean="0"/>
              <a:t>‹#›</a:t>
            </a:fld>
            <a:endParaRPr lang="en-GB"/>
          </a:p>
        </p:txBody>
      </p:sp>
    </p:spTree>
    <p:extLst>
      <p:ext uri="{BB962C8B-B14F-4D97-AF65-F5344CB8AC3E}">
        <p14:creationId xmlns:p14="http://schemas.microsoft.com/office/powerpoint/2010/main" val="20779411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7522044-41EE-2475-3F21-279CF9D1A96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62F520C-508F-A6B1-8D7A-15D47C1B1DE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8B35E4-B0A1-7EBC-72EB-A9E53D5A47B7}"/>
              </a:ext>
            </a:extLst>
          </p:cNvPr>
          <p:cNvSpPr>
            <a:spLocks noGrp="1"/>
          </p:cNvSpPr>
          <p:nvPr>
            <p:ph type="dt" sz="half" idx="10"/>
          </p:nvPr>
        </p:nvSpPr>
        <p:spPr/>
        <p:txBody>
          <a:bodyPr/>
          <a:lstStyle/>
          <a:p>
            <a:fld id="{638C6C76-6210-496C-8A62-CFFAB6B73EEC}" type="datetimeFigureOut">
              <a:rPr lang="en-GB" smtClean="0"/>
              <a:t>09/02/2024</a:t>
            </a:fld>
            <a:endParaRPr lang="en-GB"/>
          </a:p>
        </p:txBody>
      </p:sp>
      <p:sp>
        <p:nvSpPr>
          <p:cNvPr id="5" name="Footer Placeholder 4">
            <a:extLst>
              <a:ext uri="{FF2B5EF4-FFF2-40B4-BE49-F238E27FC236}">
                <a16:creationId xmlns:a16="http://schemas.microsoft.com/office/drawing/2014/main" id="{6A058559-8A38-08CE-1F93-6B01676E9EE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D9BB2B1-517F-F6CF-DE86-F34C99796645}"/>
              </a:ext>
            </a:extLst>
          </p:cNvPr>
          <p:cNvSpPr>
            <a:spLocks noGrp="1"/>
          </p:cNvSpPr>
          <p:nvPr>
            <p:ph type="sldNum" sz="quarter" idx="12"/>
          </p:nvPr>
        </p:nvSpPr>
        <p:spPr/>
        <p:txBody>
          <a:bodyPr/>
          <a:lstStyle/>
          <a:p>
            <a:fld id="{E8E44B6B-760C-4870-82B7-783877BD8623}" type="slidenum">
              <a:rPr lang="en-GB" smtClean="0"/>
              <a:t>‹#›</a:t>
            </a:fld>
            <a:endParaRPr lang="en-GB"/>
          </a:p>
        </p:txBody>
      </p:sp>
    </p:spTree>
    <p:extLst>
      <p:ext uri="{BB962C8B-B14F-4D97-AF65-F5344CB8AC3E}">
        <p14:creationId xmlns:p14="http://schemas.microsoft.com/office/powerpoint/2010/main" val="963678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1A82B-4FC4-5990-7A66-273265C5DD7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6DE9388-3C44-7CA9-FA50-84672824D0E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FA9447-F458-489A-361B-EAC4A64FB7E1}"/>
              </a:ext>
            </a:extLst>
          </p:cNvPr>
          <p:cNvSpPr>
            <a:spLocks noGrp="1"/>
          </p:cNvSpPr>
          <p:nvPr>
            <p:ph type="dt" sz="half" idx="10"/>
          </p:nvPr>
        </p:nvSpPr>
        <p:spPr/>
        <p:txBody>
          <a:bodyPr/>
          <a:lstStyle/>
          <a:p>
            <a:fld id="{638C6C76-6210-496C-8A62-CFFAB6B73EEC}" type="datetimeFigureOut">
              <a:rPr lang="en-GB" smtClean="0"/>
              <a:t>09/02/2024</a:t>
            </a:fld>
            <a:endParaRPr lang="en-GB"/>
          </a:p>
        </p:txBody>
      </p:sp>
      <p:sp>
        <p:nvSpPr>
          <p:cNvPr id="5" name="Footer Placeholder 4">
            <a:extLst>
              <a:ext uri="{FF2B5EF4-FFF2-40B4-BE49-F238E27FC236}">
                <a16:creationId xmlns:a16="http://schemas.microsoft.com/office/drawing/2014/main" id="{8A93B548-7BC2-DE86-2ECD-B319A045ABD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E6EE276-A72D-80C9-0379-D9C2FAFC7AAB}"/>
              </a:ext>
            </a:extLst>
          </p:cNvPr>
          <p:cNvSpPr>
            <a:spLocks noGrp="1"/>
          </p:cNvSpPr>
          <p:nvPr>
            <p:ph type="sldNum" sz="quarter" idx="12"/>
          </p:nvPr>
        </p:nvSpPr>
        <p:spPr/>
        <p:txBody>
          <a:bodyPr/>
          <a:lstStyle/>
          <a:p>
            <a:fld id="{E8E44B6B-760C-4870-82B7-783877BD8623}" type="slidenum">
              <a:rPr lang="en-GB" smtClean="0"/>
              <a:t>‹#›</a:t>
            </a:fld>
            <a:endParaRPr lang="en-GB"/>
          </a:p>
        </p:txBody>
      </p:sp>
    </p:spTree>
    <p:extLst>
      <p:ext uri="{BB962C8B-B14F-4D97-AF65-F5344CB8AC3E}">
        <p14:creationId xmlns:p14="http://schemas.microsoft.com/office/powerpoint/2010/main" val="61694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162BD2-03E8-C65E-CC49-A1768A3BFD6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4324030-EB9F-D96C-3BD3-5A0F6AE4D7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BCC59B1-42C6-BDEA-BC58-3DA67745CBA0}"/>
              </a:ext>
            </a:extLst>
          </p:cNvPr>
          <p:cNvSpPr>
            <a:spLocks noGrp="1"/>
          </p:cNvSpPr>
          <p:nvPr>
            <p:ph type="dt" sz="half" idx="10"/>
          </p:nvPr>
        </p:nvSpPr>
        <p:spPr/>
        <p:txBody>
          <a:bodyPr/>
          <a:lstStyle/>
          <a:p>
            <a:fld id="{638C6C76-6210-496C-8A62-CFFAB6B73EEC}" type="datetimeFigureOut">
              <a:rPr lang="en-GB" smtClean="0"/>
              <a:t>09/02/2024</a:t>
            </a:fld>
            <a:endParaRPr lang="en-GB"/>
          </a:p>
        </p:txBody>
      </p:sp>
      <p:sp>
        <p:nvSpPr>
          <p:cNvPr id="5" name="Footer Placeholder 4">
            <a:extLst>
              <a:ext uri="{FF2B5EF4-FFF2-40B4-BE49-F238E27FC236}">
                <a16:creationId xmlns:a16="http://schemas.microsoft.com/office/drawing/2014/main" id="{46831105-18F2-BCF2-CB27-0FCB27ABA03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88BEF4A-B315-3A51-60AB-D7E0920662A7}"/>
              </a:ext>
            </a:extLst>
          </p:cNvPr>
          <p:cNvSpPr>
            <a:spLocks noGrp="1"/>
          </p:cNvSpPr>
          <p:nvPr>
            <p:ph type="sldNum" sz="quarter" idx="12"/>
          </p:nvPr>
        </p:nvSpPr>
        <p:spPr/>
        <p:txBody>
          <a:bodyPr/>
          <a:lstStyle/>
          <a:p>
            <a:fld id="{E8E44B6B-760C-4870-82B7-783877BD8623}" type="slidenum">
              <a:rPr lang="en-GB" smtClean="0"/>
              <a:t>‹#›</a:t>
            </a:fld>
            <a:endParaRPr lang="en-GB"/>
          </a:p>
        </p:txBody>
      </p:sp>
    </p:spTree>
    <p:extLst>
      <p:ext uri="{BB962C8B-B14F-4D97-AF65-F5344CB8AC3E}">
        <p14:creationId xmlns:p14="http://schemas.microsoft.com/office/powerpoint/2010/main" val="9601262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EBD2E-0ABA-F46F-6F96-757C0B58DF0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744FBBB-7C70-FA3B-97EC-43A7C6B5047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CA4FF8D-43A9-D19E-2732-17C8099C0B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924E8D8E-79C0-BE7F-546C-5B27893F4FB2}"/>
              </a:ext>
            </a:extLst>
          </p:cNvPr>
          <p:cNvSpPr>
            <a:spLocks noGrp="1"/>
          </p:cNvSpPr>
          <p:nvPr>
            <p:ph type="dt" sz="half" idx="10"/>
          </p:nvPr>
        </p:nvSpPr>
        <p:spPr/>
        <p:txBody>
          <a:bodyPr/>
          <a:lstStyle/>
          <a:p>
            <a:fld id="{638C6C76-6210-496C-8A62-CFFAB6B73EEC}" type="datetimeFigureOut">
              <a:rPr lang="en-GB" smtClean="0"/>
              <a:t>09/02/2024</a:t>
            </a:fld>
            <a:endParaRPr lang="en-GB"/>
          </a:p>
        </p:txBody>
      </p:sp>
      <p:sp>
        <p:nvSpPr>
          <p:cNvPr id="6" name="Footer Placeholder 5">
            <a:extLst>
              <a:ext uri="{FF2B5EF4-FFF2-40B4-BE49-F238E27FC236}">
                <a16:creationId xmlns:a16="http://schemas.microsoft.com/office/drawing/2014/main" id="{32C7185A-3BAD-F716-1EB1-24D3D9FDB47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1914924-7243-052F-33F9-299487EB1B17}"/>
              </a:ext>
            </a:extLst>
          </p:cNvPr>
          <p:cNvSpPr>
            <a:spLocks noGrp="1"/>
          </p:cNvSpPr>
          <p:nvPr>
            <p:ph type="sldNum" sz="quarter" idx="12"/>
          </p:nvPr>
        </p:nvSpPr>
        <p:spPr/>
        <p:txBody>
          <a:bodyPr/>
          <a:lstStyle/>
          <a:p>
            <a:fld id="{E8E44B6B-760C-4870-82B7-783877BD8623}" type="slidenum">
              <a:rPr lang="en-GB" smtClean="0"/>
              <a:t>‹#›</a:t>
            </a:fld>
            <a:endParaRPr lang="en-GB"/>
          </a:p>
        </p:txBody>
      </p:sp>
    </p:spTree>
    <p:extLst>
      <p:ext uri="{BB962C8B-B14F-4D97-AF65-F5344CB8AC3E}">
        <p14:creationId xmlns:p14="http://schemas.microsoft.com/office/powerpoint/2010/main" val="2222491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DB0E6-DBA2-E505-9625-991DF9D8A71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CCF81B8-660F-24C7-0718-E09F9BD7973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587922D-F433-C10D-FCED-870CA99EA78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3D3ADD1-9898-F91E-B811-54A2156CED1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A0F02B0-148C-9697-7736-A21296AAF45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F32A22FF-E26E-C5CA-852D-899EEF4FE461}"/>
              </a:ext>
            </a:extLst>
          </p:cNvPr>
          <p:cNvSpPr>
            <a:spLocks noGrp="1"/>
          </p:cNvSpPr>
          <p:nvPr>
            <p:ph type="dt" sz="half" idx="10"/>
          </p:nvPr>
        </p:nvSpPr>
        <p:spPr/>
        <p:txBody>
          <a:bodyPr/>
          <a:lstStyle/>
          <a:p>
            <a:fld id="{638C6C76-6210-496C-8A62-CFFAB6B73EEC}" type="datetimeFigureOut">
              <a:rPr lang="en-GB" smtClean="0"/>
              <a:t>09/02/2024</a:t>
            </a:fld>
            <a:endParaRPr lang="en-GB"/>
          </a:p>
        </p:txBody>
      </p:sp>
      <p:sp>
        <p:nvSpPr>
          <p:cNvPr id="8" name="Footer Placeholder 7">
            <a:extLst>
              <a:ext uri="{FF2B5EF4-FFF2-40B4-BE49-F238E27FC236}">
                <a16:creationId xmlns:a16="http://schemas.microsoft.com/office/drawing/2014/main" id="{99573FD8-50AC-AB2B-CD95-BC39D2EAA7AA}"/>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1E2C206-9677-A28C-83BB-85B5D165A4AE}"/>
              </a:ext>
            </a:extLst>
          </p:cNvPr>
          <p:cNvSpPr>
            <a:spLocks noGrp="1"/>
          </p:cNvSpPr>
          <p:nvPr>
            <p:ph type="sldNum" sz="quarter" idx="12"/>
          </p:nvPr>
        </p:nvSpPr>
        <p:spPr/>
        <p:txBody>
          <a:bodyPr/>
          <a:lstStyle/>
          <a:p>
            <a:fld id="{E8E44B6B-760C-4870-82B7-783877BD8623}" type="slidenum">
              <a:rPr lang="en-GB" smtClean="0"/>
              <a:t>‹#›</a:t>
            </a:fld>
            <a:endParaRPr lang="en-GB"/>
          </a:p>
        </p:txBody>
      </p:sp>
    </p:spTree>
    <p:extLst>
      <p:ext uri="{BB962C8B-B14F-4D97-AF65-F5344CB8AC3E}">
        <p14:creationId xmlns:p14="http://schemas.microsoft.com/office/powerpoint/2010/main" val="3076544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90B4C-6C9E-D33C-017A-821AA2CB32F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5566096-29E8-7E33-8DAF-FFE68B33DDCE}"/>
              </a:ext>
            </a:extLst>
          </p:cNvPr>
          <p:cNvSpPr>
            <a:spLocks noGrp="1"/>
          </p:cNvSpPr>
          <p:nvPr>
            <p:ph type="dt" sz="half" idx="10"/>
          </p:nvPr>
        </p:nvSpPr>
        <p:spPr/>
        <p:txBody>
          <a:bodyPr/>
          <a:lstStyle/>
          <a:p>
            <a:fld id="{638C6C76-6210-496C-8A62-CFFAB6B73EEC}" type="datetimeFigureOut">
              <a:rPr lang="en-GB" smtClean="0"/>
              <a:t>09/02/2024</a:t>
            </a:fld>
            <a:endParaRPr lang="en-GB"/>
          </a:p>
        </p:txBody>
      </p:sp>
      <p:sp>
        <p:nvSpPr>
          <p:cNvPr id="4" name="Footer Placeholder 3">
            <a:extLst>
              <a:ext uri="{FF2B5EF4-FFF2-40B4-BE49-F238E27FC236}">
                <a16:creationId xmlns:a16="http://schemas.microsoft.com/office/drawing/2014/main" id="{F8E0C622-638D-F04F-A07C-C05207FAFB7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7278B4F-F028-8526-EA08-CFF0E80E52F8}"/>
              </a:ext>
            </a:extLst>
          </p:cNvPr>
          <p:cNvSpPr>
            <a:spLocks noGrp="1"/>
          </p:cNvSpPr>
          <p:nvPr>
            <p:ph type="sldNum" sz="quarter" idx="12"/>
          </p:nvPr>
        </p:nvSpPr>
        <p:spPr/>
        <p:txBody>
          <a:bodyPr/>
          <a:lstStyle/>
          <a:p>
            <a:fld id="{E8E44B6B-760C-4870-82B7-783877BD8623}" type="slidenum">
              <a:rPr lang="en-GB" smtClean="0"/>
              <a:t>‹#›</a:t>
            </a:fld>
            <a:endParaRPr lang="en-GB"/>
          </a:p>
        </p:txBody>
      </p:sp>
    </p:spTree>
    <p:extLst>
      <p:ext uri="{BB962C8B-B14F-4D97-AF65-F5344CB8AC3E}">
        <p14:creationId xmlns:p14="http://schemas.microsoft.com/office/powerpoint/2010/main" val="2048449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FB04029-DDF1-E36A-A1E8-21981F7FA414}"/>
              </a:ext>
            </a:extLst>
          </p:cNvPr>
          <p:cNvSpPr>
            <a:spLocks noGrp="1"/>
          </p:cNvSpPr>
          <p:nvPr>
            <p:ph type="dt" sz="half" idx="10"/>
          </p:nvPr>
        </p:nvSpPr>
        <p:spPr/>
        <p:txBody>
          <a:bodyPr/>
          <a:lstStyle/>
          <a:p>
            <a:fld id="{638C6C76-6210-496C-8A62-CFFAB6B73EEC}" type="datetimeFigureOut">
              <a:rPr lang="en-GB" smtClean="0"/>
              <a:t>09/02/2024</a:t>
            </a:fld>
            <a:endParaRPr lang="en-GB"/>
          </a:p>
        </p:txBody>
      </p:sp>
      <p:sp>
        <p:nvSpPr>
          <p:cNvPr id="3" name="Footer Placeholder 2">
            <a:extLst>
              <a:ext uri="{FF2B5EF4-FFF2-40B4-BE49-F238E27FC236}">
                <a16:creationId xmlns:a16="http://schemas.microsoft.com/office/drawing/2014/main" id="{E6BEEBC8-621B-A802-A89F-DF97F46C6AB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7C6BDB1-6D51-861C-3FDB-1BCE0840206C}"/>
              </a:ext>
            </a:extLst>
          </p:cNvPr>
          <p:cNvSpPr>
            <a:spLocks noGrp="1"/>
          </p:cNvSpPr>
          <p:nvPr>
            <p:ph type="sldNum" sz="quarter" idx="12"/>
          </p:nvPr>
        </p:nvSpPr>
        <p:spPr/>
        <p:txBody>
          <a:bodyPr/>
          <a:lstStyle/>
          <a:p>
            <a:fld id="{E8E44B6B-760C-4870-82B7-783877BD8623}" type="slidenum">
              <a:rPr lang="en-GB" smtClean="0"/>
              <a:t>‹#›</a:t>
            </a:fld>
            <a:endParaRPr lang="en-GB"/>
          </a:p>
        </p:txBody>
      </p:sp>
    </p:spTree>
    <p:extLst>
      <p:ext uri="{BB962C8B-B14F-4D97-AF65-F5344CB8AC3E}">
        <p14:creationId xmlns:p14="http://schemas.microsoft.com/office/powerpoint/2010/main" val="595066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E8E93-F2BA-FAF0-E6B7-703C9BFD265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1E8A49E-7904-4CC8-D820-9E59E29C036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75F6BDE-7C65-A4E4-A6FC-BB78DB14EA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770E45F-2536-B106-223E-532C56F95463}"/>
              </a:ext>
            </a:extLst>
          </p:cNvPr>
          <p:cNvSpPr>
            <a:spLocks noGrp="1"/>
          </p:cNvSpPr>
          <p:nvPr>
            <p:ph type="dt" sz="half" idx="10"/>
          </p:nvPr>
        </p:nvSpPr>
        <p:spPr/>
        <p:txBody>
          <a:bodyPr/>
          <a:lstStyle/>
          <a:p>
            <a:fld id="{638C6C76-6210-496C-8A62-CFFAB6B73EEC}" type="datetimeFigureOut">
              <a:rPr lang="en-GB" smtClean="0"/>
              <a:t>09/02/2024</a:t>
            </a:fld>
            <a:endParaRPr lang="en-GB"/>
          </a:p>
        </p:txBody>
      </p:sp>
      <p:sp>
        <p:nvSpPr>
          <p:cNvPr id="6" name="Footer Placeholder 5">
            <a:extLst>
              <a:ext uri="{FF2B5EF4-FFF2-40B4-BE49-F238E27FC236}">
                <a16:creationId xmlns:a16="http://schemas.microsoft.com/office/drawing/2014/main" id="{DCA87F81-AE26-C807-BE3C-F8CF83D6980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524DA61-15FA-B485-10AC-ABDA2F81CBE6}"/>
              </a:ext>
            </a:extLst>
          </p:cNvPr>
          <p:cNvSpPr>
            <a:spLocks noGrp="1"/>
          </p:cNvSpPr>
          <p:nvPr>
            <p:ph type="sldNum" sz="quarter" idx="12"/>
          </p:nvPr>
        </p:nvSpPr>
        <p:spPr/>
        <p:txBody>
          <a:bodyPr/>
          <a:lstStyle/>
          <a:p>
            <a:fld id="{E8E44B6B-760C-4870-82B7-783877BD8623}" type="slidenum">
              <a:rPr lang="en-GB" smtClean="0"/>
              <a:t>‹#›</a:t>
            </a:fld>
            <a:endParaRPr lang="en-GB"/>
          </a:p>
        </p:txBody>
      </p:sp>
    </p:spTree>
    <p:extLst>
      <p:ext uri="{BB962C8B-B14F-4D97-AF65-F5344CB8AC3E}">
        <p14:creationId xmlns:p14="http://schemas.microsoft.com/office/powerpoint/2010/main" val="4259841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A7FF3-BD55-7362-4221-50C4205BC6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1A5D1FF-24E9-366B-7D18-9AA2722A62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3713450-15F1-11A5-D3FB-606C4924E5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7DD9AA7-7F07-8220-4B44-17DB79F77CAD}"/>
              </a:ext>
            </a:extLst>
          </p:cNvPr>
          <p:cNvSpPr>
            <a:spLocks noGrp="1"/>
          </p:cNvSpPr>
          <p:nvPr>
            <p:ph type="dt" sz="half" idx="10"/>
          </p:nvPr>
        </p:nvSpPr>
        <p:spPr/>
        <p:txBody>
          <a:bodyPr/>
          <a:lstStyle/>
          <a:p>
            <a:fld id="{638C6C76-6210-496C-8A62-CFFAB6B73EEC}" type="datetimeFigureOut">
              <a:rPr lang="en-GB" smtClean="0"/>
              <a:t>09/02/2024</a:t>
            </a:fld>
            <a:endParaRPr lang="en-GB"/>
          </a:p>
        </p:txBody>
      </p:sp>
      <p:sp>
        <p:nvSpPr>
          <p:cNvPr id="6" name="Footer Placeholder 5">
            <a:extLst>
              <a:ext uri="{FF2B5EF4-FFF2-40B4-BE49-F238E27FC236}">
                <a16:creationId xmlns:a16="http://schemas.microsoft.com/office/drawing/2014/main" id="{E2B585C1-B7F8-7926-730A-177C1848A19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0CB48FD-835A-4EE5-8A3B-97E35190736D}"/>
              </a:ext>
            </a:extLst>
          </p:cNvPr>
          <p:cNvSpPr>
            <a:spLocks noGrp="1"/>
          </p:cNvSpPr>
          <p:nvPr>
            <p:ph type="sldNum" sz="quarter" idx="12"/>
          </p:nvPr>
        </p:nvSpPr>
        <p:spPr/>
        <p:txBody>
          <a:bodyPr/>
          <a:lstStyle/>
          <a:p>
            <a:fld id="{E8E44B6B-760C-4870-82B7-783877BD8623}" type="slidenum">
              <a:rPr lang="en-GB" smtClean="0"/>
              <a:t>‹#›</a:t>
            </a:fld>
            <a:endParaRPr lang="en-GB"/>
          </a:p>
        </p:txBody>
      </p:sp>
    </p:spTree>
    <p:extLst>
      <p:ext uri="{BB962C8B-B14F-4D97-AF65-F5344CB8AC3E}">
        <p14:creationId xmlns:p14="http://schemas.microsoft.com/office/powerpoint/2010/main" val="35112947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F2508E7-0851-4A54-6A53-515FA3C615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E087BEE-41BC-0BF0-8AC4-9A90C7ADE2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D7DBB1-0373-1308-C2EA-9105D1BA46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C6C76-6210-496C-8A62-CFFAB6B73EEC}" type="datetimeFigureOut">
              <a:rPr lang="en-GB" smtClean="0"/>
              <a:t>09/02/2024</a:t>
            </a:fld>
            <a:endParaRPr lang="en-GB"/>
          </a:p>
        </p:txBody>
      </p:sp>
      <p:sp>
        <p:nvSpPr>
          <p:cNvPr id="5" name="Footer Placeholder 4">
            <a:extLst>
              <a:ext uri="{FF2B5EF4-FFF2-40B4-BE49-F238E27FC236}">
                <a16:creationId xmlns:a16="http://schemas.microsoft.com/office/drawing/2014/main" id="{68779194-A685-C03E-DCDE-3B30F2EA4B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FB579F2-2EAA-6510-D37F-BAE653247A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8E44B6B-760C-4870-82B7-783877BD8623}" type="slidenum">
              <a:rPr lang="en-GB" smtClean="0"/>
              <a:t>‹#›</a:t>
            </a:fld>
            <a:endParaRPr lang="en-GB"/>
          </a:p>
        </p:txBody>
      </p:sp>
    </p:spTree>
    <p:extLst>
      <p:ext uri="{BB962C8B-B14F-4D97-AF65-F5344CB8AC3E}">
        <p14:creationId xmlns:p14="http://schemas.microsoft.com/office/powerpoint/2010/main" val="12229610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2A56A42-03F6-D415-FF10-696476C6D191}"/>
              </a:ext>
            </a:extLst>
          </p:cNvPr>
          <p:cNvSpPr txBox="1"/>
          <p:nvPr/>
        </p:nvSpPr>
        <p:spPr>
          <a:xfrm>
            <a:off x="303992" y="414779"/>
            <a:ext cx="1979629" cy="461665"/>
          </a:xfrm>
          <a:prstGeom prst="rect">
            <a:avLst/>
          </a:prstGeom>
          <a:noFill/>
        </p:spPr>
        <p:txBody>
          <a:bodyPr wrap="square" rtlCol="0">
            <a:spAutoFit/>
          </a:bodyPr>
          <a:lstStyle/>
          <a:p>
            <a:r>
              <a:rPr lang="en-GB" sz="2400" b="1" dirty="0"/>
              <a:t>ID2 financials</a:t>
            </a:r>
          </a:p>
        </p:txBody>
      </p:sp>
      <p:sp>
        <p:nvSpPr>
          <p:cNvPr id="7" name="TextBox 6">
            <a:extLst>
              <a:ext uri="{FF2B5EF4-FFF2-40B4-BE49-F238E27FC236}">
                <a16:creationId xmlns:a16="http://schemas.microsoft.com/office/drawing/2014/main" id="{0046C75E-1099-77E9-DA37-712DECCFF12A}"/>
              </a:ext>
            </a:extLst>
          </p:cNvPr>
          <p:cNvSpPr txBox="1"/>
          <p:nvPr/>
        </p:nvSpPr>
        <p:spPr>
          <a:xfrm>
            <a:off x="303992" y="864520"/>
            <a:ext cx="11502526" cy="3816429"/>
          </a:xfrm>
          <a:prstGeom prst="rect">
            <a:avLst/>
          </a:prstGeom>
          <a:noFill/>
        </p:spPr>
        <p:txBody>
          <a:bodyPr wrap="square" rtlCol="0">
            <a:spAutoFit/>
          </a:bodyPr>
          <a:lstStyle/>
          <a:p>
            <a:pPr marL="285750" indent="-285750">
              <a:buFont typeface="Wingdings" panose="05000000000000000000" pitchFamily="2" charset="2"/>
              <a:buChar char="Ø"/>
            </a:pPr>
            <a:r>
              <a:rPr lang="en-GB" sz="1600" dirty="0"/>
              <a:t>Financial tracking through CET downloads.</a:t>
            </a:r>
          </a:p>
          <a:p>
            <a:pPr marL="285750" indent="-285750">
              <a:buFont typeface="Wingdings" panose="05000000000000000000" pitchFamily="2" charset="2"/>
              <a:buChar char="Ø"/>
            </a:pPr>
            <a:r>
              <a:rPr lang="en-GB" sz="1600" dirty="0"/>
              <a:t>Monthly analysis through Power BI: detailed overviews.</a:t>
            </a:r>
          </a:p>
          <a:p>
            <a:pPr marL="285750" indent="-285750">
              <a:buFont typeface="Wingdings" panose="05000000000000000000" pitchFamily="2" charset="2"/>
              <a:buChar char="Ø"/>
            </a:pPr>
            <a:endParaRPr lang="en-GB" sz="1600" dirty="0"/>
          </a:p>
          <a:p>
            <a:pPr marL="285750" indent="-285750">
              <a:buFont typeface="Wingdings" panose="05000000000000000000" pitchFamily="2" charset="2"/>
              <a:buChar char="Ø"/>
            </a:pPr>
            <a:r>
              <a:rPr lang="en-GB" sz="1600" dirty="0"/>
              <a:t>Running costs of ID2 are approx. 400K CHF.</a:t>
            </a:r>
          </a:p>
          <a:p>
            <a:pPr marL="285750" indent="-285750">
              <a:buFont typeface="Wingdings" panose="05000000000000000000" pitchFamily="2" charset="2"/>
              <a:buChar char="Ø"/>
            </a:pPr>
            <a:r>
              <a:rPr lang="en-GB" sz="1600" dirty="0"/>
              <a:t>Reserves: 640K CHF (for </a:t>
            </a:r>
            <a:r>
              <a:rPr lang="en-GB" sz="1600"/>
              <a:t>ID2 extension) + </a:t>
            </a:r>
            <a:r>
              <a:rPr lang="en-GB" sz="1600" dirty="0"/>
              <a:t>51K CHF (‘parked’ by IPT). 2024 budget request cycle starts in Feb/March.</a:t>
            </a:r>
          </a:p>
          <a:p>
            <a:pPr marL="285750" indent="-285750">
              <a:buFont typeface="Wingdings" panose="05000000000000000000" pitchFamily="2" charset="2"/>
              <a:buChar char="Ø"/>
            </a:pPr>
            <a:r>
              <a:rPr lang="en-GB" sz="1600" dirty="0"/>
              <a:t>Most salaries running through ATTRACT.</a:t>
            </a:r>
          </a:p>
          <a:p>
            <a:pPr marL="285750" indent="-285750">
              <a:buFont typeface="Wingdings" panose="05000000000000000000" pitchFamily="2" charset="2"/>
              <a:buChar char="Ø"/>
            </a:pPr>
            <a:r>
              <a:rPr lang="en-GB" sz="1600" dirty="0"/>
              <a:t>ATTRACT will finish next year; important to have ATTRACT 1B, but we can manage without</a:t>
            </a:r>
          </a:p>
          <a:p>
            <a:endParaRPr lang="en-GB" sz="1600" dirty="0"/>
          </a:p>
          <a:p>
            <a:r>
              <a:rPr lang="en-GB" sz="1600" b="1" i="1" dirty="0"/>
              <a:t>New initiatives</a:t>
            </a:r>
          </a:p>
          <a:p>
            <a:pPr marL="285750" indent="-285750">
              <a:buFont typeface="Wingdings" panose="05000000000000000000" pitchFamily="2" charset="2"/>
              <a:buChar char="Ø"/>
            </a:pPr>
            <a:r>
              <a:rPr lang="en-GB" sz="1600" dirty="0"/>
              <a:t>Sustained funding through new HEU applications.</a:t>
            </a:r>
          </a:p>
          <a:p>
            <a:pPr marL="285750" indent="-285750">
              <a:buFont typeface="Wingdings" panose="05000000000000000000" pitchFamily="2" charset="2"/>
              <a:buChar char="Ø"/>
            </a:pPr>
            <a:r>
              <a:rPr lang="en-GB" sz="1600" dirty="0"/>
              <a:t>Executive programmes (Business Schools): offer to Lausanne is on the table.</a:t>
            </a:r>
          </a:p>
          <a:p>
            <a:pPr marL="742950" lvl="1" indent="-285750">
              <a:buFont typeface="Wingdings" panose="05000000000000000000" pitchFamily="2" charset="2"/>
              <a:buChar char="§"/>
            </a:pPr>
            <a:r>
              <a:rPr lang="en-GB" sz="1600" dirty="0"/>
              <a:t>Potential profit (independent of selection): 20K CHF.</a:t>
            </a:r>
          </a:p>
          <a:p>
            <a:pPr marL="742950" lvl="1" indent="-285750">
              <a:buFont typeface="Wingdings" panose="05000000000000000000" pitchFamily="2" charset="2"/>
              <a:buChar char="§"/>
            </a:pPr>
            <a:r>
              <a:rPr lang="en-GB" sz="1600" dirty="0"/>
              <a:t>Approx. 4-5 programmes p/y.</a:t>
            </a:r>
          </a:p>
          <a:p>
            <a:pPr marL="742950" lvl="1" indent="-285750">
              <a:buFont typeface="Wingdings" panose="05000000000000000000" pitchFamily="2" charset="2"/>
              <a:buChar char="§"/>
            </a:pPr>
            <a:r>
              <a:rPr lang="en-GB" sz="1600" dirty="0"/>
              <a:t>Pilot expected in Q4 2024.</a:t>
            </a:r>
          </a:p>
          <a:p>
            <a:endParaRPr lang="en-GB" dirty="0"/>
          </a:p>
        </p:txBody>
      </p:sp>
      <p:graphicFrame>
        <p:nvGraphicFramePr>
          <p:cNvPr id="2" name="Table 4">
            <a:extLst>
              <a:ext uri="{FF2B5EF4-FFF2-40B4-BE49-F238E27FC236}">
                <a16:creationId xmlns:a16="http://schemas.microsoft.com/office/drawing/2014/main" id="{09C25595-8DC7-E7AE-81E3-BB12FB52B057}"/>
              </a:ext>
            </a:extLst>
          </p:cNvPr>
          <p:cNvGraphicFramePr>
            <a:graphicFrameLocks noGrp="1"/>
          </p:cNvGraphicFramePr>
          <p:nvPr>
            <p:extLst>
              <p:ext uri="{D42A27DB-BD31-4B8C-83A1-F6EECF244321}">
                <p14:modId xmlns:p14="http://schemas.microsoft.com/office/powerpoint/2010/main" val="417329331"/>
              </p:ext>
            </p:extLst>
          </p:nvPr>
        </p:nvGraphicFramePr>
        <p:xfrm>
          <a:off x="303992" y="4547147"/>
          <a:ext cx="6935794" cy="2226116"/>
        </p:xfrm>
        <a:graphic>
          <a:graphicData uri="http://schemas.openxmlformats.org/drawingml/2006/table">
            <a:tbl>
              <a:tblPr firstRow="1" bandRow="1">
                <a:tableStyleId>{5C22544A-7EE6-4342-B048-85BDC9FD1C3A}</a:tableStyleId>
              </a:tblPr>
              <a:tblGrid>
                <a:gridCol w="580858">
                  <a:extLst>
                    <a:ext uri="{9D8B030D-6E8A-4147-A177-3AD203B41FA5}">
                      <a16:colId xmlns:a16="http://schemas.microsoft.com/office/drawing/2014/main" val="2398898411"/>
                    </a:ext>
                  </a:extLst>
                </a:gridCol>
                <a:gridCol w="908091">
                  <a:extLst>
                    <a:ext uri="{9D8B030D-6E8A-4147-A177-3AD203B41FA5}">
                      <a16:colId xmlns:a16="http://schemas.microsoft.com/office/drawing/2014/main" val="1164871438"/>
                    </a:ext>
                  </a:extLst>
                </a:gridCol>
                <a:gridCol w="4294094">
                  <a:extLst>
                    <a:ext uri="{9D8B030D-6E8A-4147-A177-3AD203B41FA5}">
                      <a16:colId xmlns:a16="http://schemas.microsoft.com/office/drawing/2014/main" val="1467419101"/>
                    </a:ext>
                  </a:extLst>
                </a:gridCol>
                <a:gridCol w="1152751">
                  <a:extLst>
                    <a:ext uri="{9D8B030D-6E8A-4147-A177-3AD203B41FA5}">
                      <a16:colId xmlns:a16="http://schemas.microsoft.com/office/drawing/2014/main" val="2580252067"/>
                    </a:ext>
                  </a:extLst>
                </a:gridCol>
              </a:tblGrid>
              <a:tr h="278399">
                <a:tc>
                  <a:txBody>
                    <a:bodyPr/>
                    <a:lstStyle/>
                    <a:p>
                      <a:endParaRPr lang="en-GB" sz="1100" dirty="0"/>
                    </a:p>
                  </a:txBody>
                  <a:tcPr/>
                </a:tc>
                <a:tc>
                  <a:txBody>
                    <a:bodyPr/>
                    <a:lstStyle/>
                    <a:p>
                      <a:r>
                        <a:rPr lang="en-GB" sz="1100" dirty="0"/>
                        <a:t>Acronym</a:t>
                      </a:r>
                    </a:p>
                  </a:txBody>
                  <a:tcPr/>
                </a:tc>
                <a:tc>
                  <a:txBody>
                    <a:bodyPr/>
                    <a:lstStyle/>
                    <a:p>
                      <a:r>
                        <a:rPr lang="en-GB" sz="1100" dirty="0"/>
                        <a:t>Topic</a:t>
                      </a:r>
                    </a:p>
                  </a:txBody>
                  <a:tcPr/>
                </a:tc>
                <a:tc>
                  <a:txBody>
                    <a:bodyPr/>
                    <a:lstStyle/>
                    <a:p>
                      <a:r>
                        <a:rPr lang="en-GB" sz="1100" dirty="0"/>
                        <a:t>CERN allocation (if approved)</a:t>
                      </a:r>
                    </a:p>
                  </a:txBody>
                  <a:tcPr/>
                </a:tc>
                <a:extLst>
                  <a:ext uri="{0D108BD9-81ED-4DB2-BD59-A6C34878D82A}">
                    <a16:rowId xmlns:a16="http://schemas.microsoft.com/office/drawing/2014/main" val="995987833"/>
                  </a:ext>
                </a:extLst>
              </a:tr>
              <a:tr h="0">
                <a:tc>
                  <a:txBody>
                    <a:bodyPr/>
                    <a:lstStyle/>
                    <a:p>
                      <a:endParaRPr lang="en-GB" sz="1100" dirty="0"/>
                    </a:p>
                  </a:txBody>
                  <a:tcPr/>
                </a:tc>
                <a:tc>
                  <a:txBody>
                    <a:bodyPr/>
                    <a:lstStyle/>
                    <a:p>
                      <a:r>
                        <a:rPr lang="en-GB" sz="1100" dirty="0"/>
                        <a:t>TRACS</a:t>
                      </a:r>
                    </a:p>
                  </a:txBody>
                  <a:tcPr/>
                </a:tc>
                <a:tc>
                  <a:txBody>
                    <a:bodyPr/>
                    <a:lstStyle/>
                    <a:p>
                      <a:r>
                        <a:rPr lang="en-GB" sz="1100" dirty="0"/>
                        <a:t>Researcher training</a:t>
                      </a:r>
                    </a:p>
                  </a:txBody>
                  <a:tcPr/>
                </a:tc>
                <a:tc>
                  <a:txBody>
                    <a:bodyPr/>
                    <a:lstStyle/>
                    <a:p>
                      <a:r>
                        <a:rPr lang="en-GB" sz="1100" dirty="0"/>
                        <a:t>720K EUR</a:t>
                      </a:r>
                    </a:p>
                  </a:txBody>
                  <a:tcPr/>
                </a:tc>
                <a:extLst>
                  <a:ext uri="{0D108BD9-81ED-4DB2-BD59-A6C34878D82A}">
                    <a16:rowId xmlns:a16="http://schemas.microsoft.com/office/drawing/2014/main" val="3183042037"/>
                  </a:ext>
                </a:extLst>
              </a:tr>
              <a:tr h="278399">
                <a:tc>
                  <a:txBody>
                    <a:bodyPr/>
                    <a:lstStyle/>
                    <a:p>
                      <a:r>
                        <a:rPr lang="en-GB" sz="1100" dirty="0"/>
                        <a:t>GV</a:t>
                      </a:r>
                    </a:p>
                  </a:txBody>
                  <a:tcPr/>
                </a:tc>
                <a:tc>
                  <a:txBody>
                    <a:bodyPr/>
                    <a:lstStyle/>
                    <a:p>
                      <a:r>
                        <a:rPr lang="en-GB" sz="1100" dirty="0" err="1"/>
                        <a:t>i</a:t>
                      </a:r>
                      <a:r>
                        <a:rPr lang="en-GB" sz="1100" dirty="0"/>
                        <a:t>-Bridge</a:t>
                      </a:r>
                    </a:p>
                  </a:txBody>
                  <a:tcPr/>
                </a:tc>
                <a:tc>
                  <a:txBody>
                    <a:bodyPr/>
                    <a:lstStyle/>
                    <a:p>
                      <a:r>
                        <a:rPr lang="en-GB" sz="1100" dirty="0"/>
                        <a:t>Sewage system monitoring</a:t>
                      </a:r>
                    </a:p>
                  </a:txBody>
                  <a:tcPr/>
                </a:tc>
                <a:tc>
                  <a:txBody>
                    <a:bodyPr/>
                    <a:lstStyle/>
                    <a:p>
                      <a:r>
                        <a:rPr lang="en-GB" sz="1100" dirty="0"/>
                        <a:t>350K EUR</a:t>
                      </a:r>
                    </a:p>
                  </a:txBody>
                  <a:tcPr/>
                </a:tc>
                <a:extLst>
                  <a:ext uri="{0D108BD9-81ED-4DB2-BD59-A6C34878D82A}">
                    <a16:rowId xmlns:a16="http://schemas.microsoft.com/office/drawing/2014/main" val="2862258509"/>
                  </a:ext>
                </a:extLst>
              </a:tr>
              <a:tr h="278399">
                <a:tc>
                  <a:txBody>
                    <a:bodyPr/>
                    <a:lstStyle/>
                    <a:p>
                      <a:r>
                        <a:rPr lang="en-GB" sz="1100" dirty="0"/>
                        <a:t>GV</a:t>
                      </a:r>
                    </a:p>
                  </a:txBody>
                  <a:tcPr/>
                </a:tc>
                <a:tc>
                  <a:txBody>
                    <a:bodyPr/>
                    <a:lstStyle/>
                    <a:p>
                      <a:r>
                        <a:rPr lang="en-GB" sz="1100" dirty="0"/>
                        <a:t>CURATE</a:t>
                      </a:r>
                    </a:p>
                  </a:txBody>
                  <a:tcPr/>
                </a:tc>
                <a:tc>
                  <a:txBody>
                    <a:bodyPr/>
                    <a:lstStyle/>
                    <a:p>
                      <a:r>
                        <a:rPr lang="en-GB" sz="1100" dirty="0"/>
                        <a:t>Tunnel monitoring</a:t>
                      </a:r>
                    </a:p>
                  </a:txBody>
                  <a:tcPr/>
                </a:tc>
                <a:tc>
                  <a:txBody>
                    <a:bodyPr/>
                    <a:lstStyle/>
                    <a:p>
                      <a:r>
                        <a:rPr lang="en-GB" sz="1100" dirty="0"/>
                        <a:t>500K EUR</a:t>
                      </a:r>
                    </a:p>
                  </a:txBody>
                  <a:tcPr/>
                </a:tc>
                <a:extLst>
                  <a:ext uri="{0D108BD9-81ED-4DB2-BD59-A6C34878D82A}">
                    <a16:rowId xmlns:a16="http://schemas.microsoft.com/office/drawing/2014/main" val="1111851341"/>
                  </a:ext>
                </a:extLst>
              </a:tr>
              <a:tr h="278399">
                <a:tc>
                  <a:txBody>
                    <a:bodyPr/>
                    <a:lstStyle/>
                    <a:p>
                      <a:r>
                        <a:rPr lang="en-GB" sz="1100" dirty="0"/>
                        <a:t>GV</a:t>
                      </a:r>
                    </a:p>
                  </a:txBody>
                  <a:tcPr/>
                </a:tc>
                <a:tc>
                  <a:txBody>
                    <a:bodyPr/>
                    <a:lstStyle/>
                    <a:p>
                      <a:r>
                        <a:rPr lang="en-GB" sz="1100" dirty="0"/>
                        <a:t>SOLES</a:t>
                      </a:r>
                    </a:p>
                  </a:txBody>
                  <a:tcPr/>
                </a:tc>
                <a:tc>
                  <a:txBody>
                    <a:bodyPr/>
                    <a:lstStyle/>
                    <a:p>
                      <a:r>
                        <a:rPr lang="en-GB" sz="1100" dirty="0"/>
                        <a:t>Energy efficient building renovation</a:t>
                      </a:r>
                    </a:p>
                  </a:txBody>
                  <a:tcPr/>
                </a:tc>
                <a:tc>
                  <a:txBody>
                    <a:bodyPr/>
                    <a:lstStyle/>
                    <a:p>
                      <a:r>
                        <a:rPr lang="en-GB" sz="1100" dirty="0"/>
                        <a:t>800K-1M EUR</a:t>
                      </a:r>
                    </a:p>
                  </a:txBody>
                  <a:tcPr/>
                </a:tc>
                <a:extLst>
                  <a:ext uri="{0D108BD9-81ED-4DB2-BD59-A6C34878D82A}">
                    <a16:rowId xmlns:a16="http://schemas.microsoft.com/office/drawing/2014/main" val="2074071932"/>
                  </a:ext>
                </a:extLst>
              </a:tr>
              <a:tr h="278399">
                <a:tc>
                  <a:txBody>
                    <a:bodyPr/>
                    <a:lstStyle/>
                    <a:p>
                      <a:r>
                        <a:rPr lang="en-GB" sz="1100" dirty="0"/>
                        <a:t>GV</a:t>
                      </a:r>
                    </a:p>
                  </a:txBody>
                  <a:tcPr/>
                </a:tc>
                <a:tc>
                  <a:txBody>
                    <a:bodyPr/>
                    <a:lstStyle/>
                    <a:p>
                      <a:r>
                        <a:rPr lang="en-GB" sz="1100" dirty="0"/>
                        <a:t>REBALANCE</a:t>
                      </a:r>
                    </a:p>
                  </a:txBody>
                  <a:tcPr/>
                </a:tc>
                <a:tc>
                  <a:txBody>
                    <a:bodyPr/>
                    <a:lstStyle/>
                    <a:p>
                      <a:r>
                        <a:rPr lang="en-GB" sz="1100" dirty="0"/>
                        <a:t>Nature based solutions for open spaces (CERN: Holodeck + socio-acceptance)</a:t>
                      </a:r>
                    </a:p>
                  </a:txBody>
                  <a:tcPr/>
                </a:tc>
                <a:tc>
                  <a:txBody>
                    <a:bodyPr/>
                    <a:lstStyle/>
                    <a:p>
                      <a:r>
                        <a:rPr lang="en-GB" sz="1100" dirty="0"/>
                        <a:t>unknown</a:t>
                      </a:r>
                    </a:p>
                  </a:txBody>
                  <a:tcPr/>
                </a:tc>
                <a:extLst>
                  <a:ext uri="{0D108BD9-81ED-4DB2-BD59-A6C34878D82A}">
                    <a16:rowId xmlns:a16="http://schemas.microsoft.com/office/drawing/2014/main" val="434635433"/>
                  </a:ext>
                </a:extLst>
              </a:tr>
              <a:tr h="278399">
                <a:tc>
                  <a:txBody>
                    <a:bodyPr/>
                    <a:lstStyle/>
                    <a:p>
                      <a:r>
                        <a:rPr lang="en-GB" sz="1100" dirty="0"/>
                        <a:t>GV</a:t>
                      </a:r>
                    </a:p>
                  </a:txBody>
                  <a:tcPr/>
                </a:tc>
                <a:tc>
                  <a:txBody>
                    <a:bodyPr/>
                    <a:lstStyle/>
                    <a:p>
                      <a:r>
                        <a:rPr lang="en-GB" sz="1100" dirty="0"/>
                        <a:t>SEEN</a:t>
                      </a:r>
                    </a:p>
                  </a:txBody>
                  <a:tcPr/>
                </a:tc>
                <a:tc>
                  <a:txBody>
                    <a:bodyPr/>
                    <a:lstStyle/>
                    <a:p>
                      <a:r>
                        <a:rPr lang="en-GB" sz="1100" dirty="0"/>
                        <a:t>Energy district</a:t>
                      </a:r>
                    </a:p>
                  </a:txBody>
                  <a:tcPr/>
                </a:tc>
                <a:tc>
                  <a:txBody>
                    <a:bodyPr/>
                    <a:lstStyle/>
                    <a:p>
                      <a:r>
                        <a:rPr lang="en-GB" sz="1100" dirty="0"/>
                        <a:t>Unknown</a:t>
                      </a:r>
                    </a:p>
                  </a:txBody>
                  <a:tcPr/>
                </a:tc>
                <a:extLst>
                  <a:ext uri="{0D108BD9-81ED-4DB2-BD59-A6C34878D82A}">
                    <a16:rowId xmlns:a16="http://schemas.microsoft.com/office/drawing/2014/main" val="171041177"/>
                  </a:ext>
                </a:extLst>
              </a:tr>
            </a:tbl>
          </a:graphicData>
        </a:graphic>
      </p:graphicFrame>
      <p:pic>
        <p:nvPicPr>
          <p:cNvPr id="10" name="Picture 9">
            <a:extLst>
              <a:ext uri="{FF2B5EF4-FFF2-40B4-BE49-F238E27FC236}">
                <a16:creationId xmlns:a16="http://schemas.microsoft.com/office/drawing/2014/main" id="{9222836D-2AAD-8C83-3156-FE97636BDB01}"/>
              </a:ext>
            </a:extLst>
          </p:cNvPr>
          <p:cNvPicPr>
            <a:picLocks noChangeAspect="1"/>
          </p:cNvPicPr>
          <p:nvPr/>
        </p:nvPicPr>
        <p:blipFill>
          <a:blip r:embed="rId2"/>
          <a:stretch>
            <a:fillRect/>
          </a:stretch>
        </p:blipFill>
        <p:spPr>
          <a:xfrm>
            <a:off x="7519819" y="3455292"/>
            <a:ext cx="4566732" cy="3177280"/>
          </a:xfrm>
          <a:prstGeom prst="rect">
            <a:avLst/>
          </a:prstGeom>
        </p:spPr>
      </p:pic>
      <p:sp>
        <p:nvSpPr>
          <p:cNvPr id="11" name="TextBox 10">
            <a:extLst>
              <a:ext uri="{FF2B5EF4-FFF2-40B4-BE49-F238E27FC236}">
                <a16:creationId xmlns:a16="http://schemas.microsoft.com/office/drawing/2014/main" id="{D66A40DD-715B-3219-D263-1671377F8097}"/>
              </a:ext>
            </a:extLst>
          </p:cNvPr>
          <p:cNvSpPr txBox="1"/>
          <p:nvPr/>
        </p:nvSpPr>
        <p:spPr>
          <a:xfrm>
            <a:off x="8481932" y="1117629"/>
            <a:ext cx="3523129" cy="369332"/>
          </a:xfrm>
          <a:prstGeom prst="rect">
            <a:avLst/>
          </a:prstGeom>
          <a:noFill/>
        </p:spPr>
        <p:txBody>
          <a:bodyPr wrap="square" rtlCol="0">
            <a:spAutoFit/>
          </a:bodyPr>
          <a:lstStyle/>
          <a:p>
            <a:r>
              <a:rPr lang="en-GB" i="1" dirty="0">
                <a:solidFill>
                  <a:srgbClr val="00B050"/>
                </a:solidFill>
              </a:rPr>
              <a:t>Green Village update by Faezeh</a:t>
            </a:r>
          </a:p>
        </p:txBody>
      </p:sp>
    </p:spTree>
    <p:extLst>
      <p:ext uri="{BB962C8B-B14F-4D97-AF65-F5344CB8AC3E}">
        <p14:creationId xmlns:p14="http://schemas.microsoft.com/office/powerpoint/2010/main" val="42027810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32A56A42-03F6-D415-FF10-696476C6D191}"/>
              </a:ext>
            </a:extLst>
          </p:cNvPr>
          <p:cNvSpPr txBox="1"/>
          <p:nvPr/>
        </p:nvSpPr>
        <p:spPr>
          <a:xfrm>
            <a:off x="303992" y="414779"/>
            <a:ext cx="1979629" cy="461665"/>
          </a:xfrm>
          <a:prstGeom prst="rect">
            <a:avLst/>
          </a:prstGeom>
          <a:noFill/>
        </p:spPr>
        <p:txBody>
          <a:bodyPr wrap="square" rtlCol="0">
            <a:spAutoFit/>
          </a:bodyPr>
          <a:lstStyle/>
          <a:p>
            <a:r>
              <a:rPr lang="en-GB" sz="2400" b="1" dirty="0"/>
              <a:t>EDH entries</a:t>
            </a:r>
          </a:p>
        </p:txBody>
      </p:sp>
      <p:sp>
        <p:nvSpPr>
          <p:cNvPr id="7" name="TextBox 6">
            <a:extLst>
              <a:ext uri="{FF2B5EF4-FFF2-40B4-BE49-F238E27FC236}">
                <a16:creationId xmlns:a16="http://schemas.microsoft.com/office/drawing/2014/main" id="{0046C75E-1099-77E9-DA37-712DECCFF12A}"/>
              </a:ext>
            </a:extLst>
          </p:cNvPr>
          <p:cNvSpPr txBox="1"/>
          <p:nvPr/>
        </p:nvSpPr>
        <p:spPr>
          <a:xfrm>
            <a:off x="303992" y="1117629"/>
            <a:ext cx="9046196" cy="923330"/>
          </a:xfrm>
          <a:prstGeom prst="rect">
            <a:avLst/>
          </a:prstGeom>
          <a:noFill/>
        </p:spPr>
        <p:txBody>
          <a:bodyPr wrap="square" rtlCol="0">
            <a:spAutoFit/>
          </a:bodyPr>
          <a:lstStyle/>
          <a:p>
            <a:pPr marL="285750" indent="-285750">
              <a:buFont typeface="Wingdings" panose="05000000000000000000" pitchFamily="2" charset="2"/>
              <a:buChar char="Ø"/>
            </a:pPr>
            <a:r>
              <a:rPr lang="en-GB" dirty="0"/>
              <a:t>Let’s use a simple system to identify costs (</a:t>
            </a:r>
            <a:r>
              <a:rPr lang="en-GB" dirty="0" err="1"/>
              <a:t>subcat</a:t>
            </a:r>
            <a:r>
              <a:rPr lang="en-GB" dirty="0"/>
              <a:t>).</a:t>
            </a:r>
          </a:p>
          <a:p>
            <a:pPr marL="285750" indent="-285750">
              <a:buFont typeface="Wingdings" panose="05000000000000000000" pitchFamily="2" charset="2"/>
              <a:buChar char="Ø"/>
            </a:pPr>
            <a:r>
              <a:rPr lang="en-GB" dirty="0"/>
              <a:t>Makes allocation more consistent, makes monitoring simpler.</a:t>
            </a:r>
          </a:p>
          <a:p>
            <a:pPr marL="285750" indent="-285750">
              <a:buFont typeface="Wingdings" panose="05000000000000000000" pitchFamily="2" charset="2"/>
              <a:buChar char="Ø"/>
            </a:pPr>
            <a:r>
              <a:rPr lang="en-GB" dirty="0"/>
              <a:t>It does not add to your work, but makes my life easier.</a:t>
            </a:r>
          </a:p>
        </p:txBody>
      </p:sp>
      <p:pic>
        <p:nvPicPr>
          <p:cNvPr id="3" name="Picture 2">
            <a:extLst>
              <a:ext uri="{FF2B5EF4-FFF2-40B4-BE49-F238E27FC236}">
                <a16:creationId xmlns:a16="http://schemas.microsoft.com/office/drawing/2014/main" id="{799EAFA3-3698-90E9-D03F-C7A3B48F3960}"/>
              </a:ext>
            </a:extLst>
          </p:cNvPr>
          <p:cNvPicPr>
            <a:picLocks noChangeAspect="1"/>
          </p:cNvPicPr>
          <p:nvPr/>
        </p:nvPicPr>
        <p:blipFill>
          <a:blip r:embed="rId2"/>
          <a:stretch>
            <a:fillRect/>
          </a:stretch>
        </p:blipFill>
        <p:spPr>
          <a:xfrm>
            <a:off x="8230144" y="284827"/>
            <a:ext cx="3102684" cy="6417420"/>
          </a:xfrm>
          <a:prstGeom prst="rect">
            <a:avLst/>
          </a:prstGeom>
        </p:spPr>
      </p:pic>
      <p:sp>
        <p:nvSpPr>
          <p:cNvPr id="4" name="TextBox 3">
            <a:extLst>
              <a:ext uri="{FF2B5EF4-FFF2-40B4-BE49-F238E27FC236}">
                <a16:creationId xmlns:a16="http://schemas.microsoft.com/office/drawing/2014/main" id="{3B65830E-D7C0-489A-3779-4E6BE469E724}"/>
              </a:ext>
            </a:extLst>
          </p:cNvPr>
          <p:cNvSpPr txBox="1"/>
          <p:nvPr/>
        </p:nvSpPr>
        <p:spPr>
          <a:xfrm>
            <a:off x="735290" y="2473943"/>
            <a:ext cx="6711885" cy="369332"/>
          </a:xfrm>
          <a:prstGeom prst="rect">
            <a:avLst/>
          </a:prstGeom>
          <a:noFill/>
        </p:spPr>
        <p:txBody>
          <a:bodyPr wrap="square" rtlCol="0">
            <a:spAutoFit/>
          </a:bodyPr>
          <a:lstStyle/>
          <a:p>
            <a:r>
              <a:rPr lang="en-GB" dirty="0"/>
              <a:t>Final list of sub-cats to be determined (Laetitia, Laura, Catarina, Dina)</a:t>
            </a:r>
          </a:p>
        </p:txBody>
      </p:sp>
      <p:sp>
        <p:nvSpPr>
          <p:cNvPr id="8" name="Arrow: Right 7">
            <a:extLst>
              <a:ext uri="{FF2B5EF4-FFF2-40B4-BE49-F238E27FC236}">
                <a16:creationId xmlns:a16="http://schemas.microsoft.com/office/drawing/2014/main" id="{41345D42-B7C3-24CD-2936-D7A7D0422E2C}"/>
              </a:ext>
            </a:extLst>
          </p:cNvPr>
          <p:cNvSpPr/>
          <p:nvPr/>
        </p:nvSpPr>
        <p:spPr>
          <a:xfrm>
            <a:off x="303992" y="2473943"/>
            <a:ext cx="431298"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Rounded Corners 8">
            <a:extLst>
              <a:ext uri="{FF2B5EF4-FFF2-40B4-BE49-F238E27FC236}">
                <a16:creationId xmlns:a16="http://schemas.microsoft.com/office/drawing/2014/main" id="{F8BEAD45-6AE8-96C8-F820-FC24AA875CC6}"/>
              </a:ext>
            </a:extLst>
          </p:cNvPr>
          <p:cNvSpPr/>
          <p:nvPr/>
        </p:nvSpPr>
        <p:spPr>
          <a:xfrm>
            <a:off x="9744635" y="206188"/>
            <a:ext cx="1855694" cy="6496059"/>
          </a:xfrm>
          <a:prstGeom prst="roundRect">
            <a:avLst/>
          </a:prstGeom>
          <a:solidFill>
            <a:schemeClr val="accent1">
              <a:alpha val="5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66410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A3CF9BD-D4BA-F4BB-8C5C-6E3FC3F872AD}"/>
              </a:ext>
            </a:extLst>
          </p:cNvPr>
          <p:cNvPicPr>
            <a:picLocks noChangeAspect="1"/>
          </p:cNvPicPr>
          <p:nvPr/>
        </p:nvPicPr>
        <p:blipFill>
          <a:blip r:embed="rId2"/>
          <a:stretch>
            <a:fillRect/>
          </a:stretch>
        </p:blipFill>
        <p:spPr>
          <a:xfrm>
            <a:off x="6167718" y="2864918"/>
            <a:ext cx="5441576" cy="3606835"/>
          </a:xfrm>
          <a:prstGeom prst="rect">
            <a:avLst/>
          </a:prstGeom>
        </p:spPr>
      </p:pic>
      <p:sp>
        <p:nvSpPr>
          <p:cNvPr id="6" name="TextBox 5">
            <a:extLst>
              <a:ext uri="{FF2B5EF4-FFF2-40B4-BE49-F238E27FC236}">
                <a16:creationId xmlns:a16="http://schemas.microsoft.com/office/drawing/2014/main" id="{32A56A42-03F6-D415-FF10-696476C6D191}"/>
              </a:ext>
            </a:extLst>
          </p:cNvPr>
          <p:cNvSpPr txBox="1"/>
          <p:nvPr/>
        </p:nvSpPr>
        <p:spPr>
          <a:xfrm>
            <a:off x="303992" y="414779"/>
            <a:ext cx="2923302" cy="461665"/>
          </a:xfrm>
          <a:prstGeom prst="rect">
            <a:avLst/>
          </a:prstGeom>
          <a:noFill/>
        </p:spPr>
        <p:txBody>
          <a:bodyPr wrap="square" rtlCol="0">
            <a:spAutoFit/>
          </a:bodyPr>
          <a:lstStyle/>
          <a:p>
            <a:r>
              <a:rPr lang="en-GB" sz="2400" b="1" dirty="0"/>
              <a:t>Travel requests</a:t>
            </a:r>
          </a:p>
        </p:txBody>
      </p:sp>
      <p:sp>
        <p:nvSpPr>
          <p:cNvPr id="7" name="TextBox 6">
            <a:extLst>
              <a:ext uri="{FF2B5EF4-FFF2-40B4-BE49-F238E27FC236}">
                <a16:creationId xmlns:a16="http://schemas.microsoft.com/office/drawing/2014/main" id="{0046C75E-1099-77E9-DA37-712DECCFF12A}"/>
              </a:ext>
            </a:extLst>
          </p:cNvPr>
          <p:cNvSpPr txBox="1"/>
          <p:nvPr/>
        </p:nvSpPr>
        <p:spPr>
          <a:xfrm>
            <a:off x="303992" y="1108666"/>
            <a:ext cx="10444690" cy="1477328"/>
          </a:xfrm>
          <a:prstGeom prst="rect">
            <a:avLst/>
          </a:prstGeom>
          <a:noFill/>
        </p:spPr>
        <p:txBody>
          <a:bodyPr wrap="square" rtlCol="0">
            <a:spAutoFit/>
          </a:bodyPr>
          <a:lstStyle/>
          <a:p>
            <a:pPr marL="285750" indent="-285750">
              <a:buFont typeface="Wingdings" panose="05000000000000000000" pitchFamily="2" charset="2"/>
              <a:buChar char="Ø"/>
            </a:pPr>
            <a:r>
              <a:rPr lang="en-GB" u="sng" dirty="0"/>
              <a:t>Not</a:t>
            </a:r>
            <a:r>
              <a:rPr lang="en-GB" dirty="0"/>
              <a:t> to add bureaucracy.</a:t>
            </a:r>
          </a:p>
          <a:p>
            <a:pPr marL="285750" indent="-285750">
              <a:buFont typeface="Wingdings" panose="05000000000000000000" pitchFamily="2" charset="2"/>
              <a:buChar char="Ø"/>
            </a:pPr>
            <a:r>
              <a:rPr lang="en-GB" dirty="0"/>
              <a:t>To have clarity, so I can make a decision based on concrete info (costs will show through EDH).</a:t>
            </a:r>
          </a:p>
          <a:p>
            <a:pPr marL="285750" indent="-285750">
              <a:buFont typeface="Wingdings" panose="05000000000000000000" pitchFamily="2" charset="2"/>
              <a:buChar char="Ø"/>
            </a:pPr>
            <a:r>
              <a:rPr lang="en-GB" dirty="0"/>
              <a:t>To be consistent, so that nobody feels unfairly treated. </a:t>
            </a:r>
          </a:p>
          <a:p>
            <a:pPr marL="285750" indent="-285750">
              <a:buFont typeface="Wingdings" panose="05000000000000000000" pitchFamily="2" charset="2"/>
              <a:buChar char="Ø"/>
            </a:pPr>
            <a:r>
              <a:rPr lang="en-GB" dirty="0"/>
              <a:t>To have travels on file. Needed in case we need to justify future budget requests from CERN. We have to be able to show what and why we have these expenses and what we have gained from them.</a:t>
            </a:r>
          </a:p>
        </p:txBody>
      </p:sp>
    </p:spTree>
    <p:extLst>
      <p:ext uri="{BB962C8B-B14F-4D97-AF65-F5344CB8AC3E}">
        <p14:creationId xmlns:p14="http://schemas.microsoft.com/office/powerpoint/2010/main" val="3446583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TotalTime>
  <Words>317</Words>
  <Application>Microsoft Office PowerPoint</Application>
  <PresentationFormat>Widescreen</PresentationFormat>
  <Paragraphs>52</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Wingdings</vt:lpstr>
      <vt:lpstr>Office Theme</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Roy Pennings</dc:creator>
  <cp:lastModifiedBy>Roy Pennings</cp:lastModifiedBy>
  <cp:revision>1</cp:revision>
  <dcterms:created xsi:type="dcterms:W3CDTF">2024-02-08T21:18:33Z</dcterms:created>
  <dcterms:modified xsi:type="dcterms:W3CDTF">2024-02-09T09:47:05Z</dcterms:modified>
</cp:coreProperties>
</file>