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2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643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9450C-E6A0-D472-A6AF-8AF65E22B8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071D83-4AF3-3BF8-6442-4E45430456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6CA39-87F9-8741-4EBD-F8D282C91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91A41-A916-4EE7-9AFF-4EF31C3AF343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E097FE-BDB0-E537-6F04-707AE2191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51ABF8-E476-3764-7E8E-1C10FBBAE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31F6-4AF0-4016-A834-9DB2B013F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659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56281-DBAA-4C3C-3029-A20F713D5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36EAF8-F7CB-63BA-5DF9-3328247E90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4BD363-9363-79B5-F675-2147FD48D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91A41-A916-4EE7-9AFF-4EF31C3AF343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16B95D-0F01-9BD7-D3E8-7A1312C6A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E32845-D44D-56C2-EB59-7EC5958B0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31F6-4AF0-4016-A834-9DB2B013F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904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B525DB-228B-C87D-3686-231A38659D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EA8798-795E-71C4-51ED-05DC54A8D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610BB6-1D53-8E6E-2CE8-9F600C658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91A41-A916-4EE7-9AFF-4EF31C3AF343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382C68-5064-D3BD-1775-85D265938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5AD4CC-283F-C79D-9760-B8D6CF085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31F6-4AF0-4016-A834-9DB2B013F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083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2C179-9924-8B97-E04B-A3E324095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3F86EB-0E7C-1095-8871-3085913BA9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7C089D-841E-0DC5-A8EA-F165901B7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91A41-A916-4EE7-9AFF-4EF31C3AF343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3B6988-6107-E60A-F238-9BE81C51F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54FD15-A64A-6573-FAF3-61F34A02B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31F6-4AF0-4016-A834-9DB2B013F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720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6F5AE-BBEE-6DE7-7E90-2C8A32F5F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9953D6-50B4-3D47-B620-C1B850CA4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07297A-F9A5-72D6-E1A5-487C421D1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91A41-A916-4EE7-9AFF-4EF31C3AF343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8BE8FC-3E44-48C7-45F3-E636AF44B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DF380-D5D8-0059-F635-EBFEB5035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31F6-4AF0-4016-A834-9DB2B013F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076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58924-E79D-7290-E546-E8421489C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139E65-7C13-21E7-6A38-64554A22F2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4D5F75-D1B5-FF2D-827E-CAE0826E4A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A986EF-10E4-3DC0-4F45-7793B9029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91A41-A916-4EE7-9AFF-4EF31C3AF343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94760-460B-291D-049A-E5EE22558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9985DD-1141-B397-698F-AC94B8113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31F6-4AF0-4016-A834-9DB2B013F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70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D1A2B-59A8-BA04-C453-C7B2A3143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F396EB-CE8C-A577-F6A0-2BEA0C0DDC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5717B6-F79B-2160-0F92-BD5A1475DC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2FA5BF-7468-78CD-07EB-4336F348C2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AF1D76-7F3D-6D13-9CA8-852D0D49F8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B76FE0-BDCE-82B8-22D2-A60D0CA59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91A41-A916-4EE7-9AFF-4EF31C3AF343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BE4F17-A6C1-48B4-5DEC-246E4292A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C8EF42-949E-ED74-06F8-876C68B7C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31F6-4AF0-4016-A834-9DB2B013F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101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889E5-A8A6-EDAA-9202-2AE760A7D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564A5E-DA98-E34A-489B-C7BDDC3AB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91A41-A916-4EE7-9AFF-4EF31C3AF343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C91264-F66E-10AA-2795-B80422DC7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38B5-EEA6-23D1-5C92-8367A93AA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31F6-4AF0-4016-A834-9DB2B013F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413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AF5313-7298-22B2-11CE-0E0651F91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91A41-A916-4EE7-9AFF-4EF31C3AF343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005473-9778-8ED8-B120-E90222AEF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6264D4-9F30-D76D-79A0-DCC5A9BA8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31F6-4AF0-4016-A834-9DB2B013F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614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679EE-6785-7763-A907-F931D5DBA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B9C7C6-FBFB-9812-C265-64A0835048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BCAC76-5823-CCA9-D8EF-D83126BAEF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D8C5BC-DE54-04C8-5EAA-0EC2BEDEA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91A41-A916-4EE7-9AFF-4EF31C3AF343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1360D1-EB8B-0EAD-6EF4-C19A0C039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6AF310-B5E9-2867-B9E0-B74F78F4D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31F6-4AF0-4016-A834-9DB2B013F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021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80E6B-B000-F7CF-1A3D-24DA2E97B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93B14B-A546-487E-6B5A-08CC9B81F9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D82026-5F99-801A-28F5-81C761CE91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4DA423-B8DC-6852-5B84-B6351FF2F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91A41-A916-4EE7-9AFF-4EF31C3AF343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50291A-23CB-17F6-2558-201EF0B6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FC4564-FCF7-4D9B-AB72-F5FBC579F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31F6-4AF0-4016-A834-9DB2B013F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36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D38CD8-3B55-F45C-4F45-EB4EE136B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302819-19BC-19BC-A642-BF1A2FBE8E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7C5FA7-5C30-2054-1FF5-2675813F8F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91A41-A916-4EE7-9AFF-4EF31C3AF343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E1EB83-1674-F8A6-547F-E2D7BC0FAD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5F851B-0502-B9DB-D776-F4F6930AF8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131F6-4AF0-4016-A834-9DB2B013F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195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3836A2B-0564-4746-ED69-C6ECDC1E5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/>
              <a:t>New Collaboration Agreement</a:t>
            </a:r>
            <a:endParaRPr lang="en-US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ADF5206-A439-D330-F8BE-E3895C5876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0D0D0D"/>
                </a:solidFill>
                <a:effectLst/>
              </a:rPr>
              <a:t>The </a:t>
            </a:r>
            <a:r>
              <a:rPr lang="en-GB" b="1" i="0" dirty="0" err="1">
                <a:solidFill>
                  <a:srgbClr val="0D0D0D"/>
                </a:solidFill>
                <a:effectLst/>
              </a:rPr>
              <a:t>ELEDIA@UniTN</a:t>
            </a:r>
            <a:r>
              <a:rPr lang="en-GB" b="1" i="0" dirty="0">
                <a:solidFill>
                  <a:srgbClr val="0D0D0D"/>
                </a:solidFill>
                <a:effectLst/>
              </a:rPr>
              <a:t> </a:t>
            </a:r>
            <a:r>
              <a:rPr lang="en-GB" b="0" i="0" dirty="0">
                <a:solidFill>
                  <a:srgbClr val="0D0D0D"/>
                </a:solidFill>
                <a:effectLst/>
              </a:rPr>
              <a:t>research group at the Department of Civil, Environmental and Mechanical Engineering (DICAM) of the University of Trento  has come up with a smart solution </a:t>
            </a:r>
            <a:r>
              <a:rPr lang="en-GB" b="1" i="0" dirty="0">
                <a:solidFill>
                  <a:srgbClr val="0D0D0D"/>
                </a:solidFill>
                <a:effectLst/>
              </a:rPr>
              <a:t>to make 6G work better </a:t>
            </a:r>
            <a:r>
              <a:rPr lang="en-GB" b="0" i="0" dirty="0">
                <a:solidFill>
                  <a:srgbClr val="0D0D0D"/>
                </a:solidFill>
                <a:effectLst/>
              </a:rPr>
              <a:t>without needing so much equipment. They've created a special kind of </a:t>
            </a:r>
            <a:r>
              <a:rPr lang="en-GB" b="1" i="0" dirty="0">
                <a:solidFill>
                  <a:srgbClr val="0D0D0D"/>
                </a:solidFill>
                <a:effectLst/>
              </a:rPr>
              <a:t>'magic wallpaper</a:t>
            </a:r>
            <a:r>
              <a:rPr lang="en-GB" b="0" i="0" dirty="0">
                <a:solidFill>
                  <a:srgbClr val="0D0D0D"/>
                </a:solidFill>
                <a:effectLst/>
              </a:rPr>
              <a:t>' that can direct internet signals exactly where they're needed, making 6G faster and cheaper to set up. They're testing this technology in one of CERN tunnel. </a:t>
            </a:r>
            <a:endParaRPr lang="en-US" dirty="0"/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0D88FF93-AC84-7DB4-877B-E7125C6892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063" y="4537741"/>
            <a:ext cx="2514600" cy="222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">
            <a:extLst>
              <a:ext uri="{FF2B5EF4-FFF2-40B4-BE49-F238E27FC236}">
                <a16:creationId xmlns:a16="http://schemas.microsoft.com/office/drawing/2014/main" id="{5C425B07-9C72-155C-3D53-57AD33151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526" y="4632325"/>
            <a:ext cx="3703637" cy="207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1">
            <a:extLst>
              <a:ext uri="{FF2B5EF4-FFF2-40B4-BE49-F238E27FC236}">
                <a16:creationId xmlns:a16="http://schemas.microsoft.com/office/drawing/2014/main" id="{9F602787-5318-6FD2-EFBB-09697ED5D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397" y="5069809"/>
            <a:ext cx="4237783" cy="1642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0550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427D9-84A9-09E2-47E4-45D0AA26D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Collaboration between RCN Norway and CERN through the SFI-CGV Application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60294E-3289-3A6A-C423-3487C96BF6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endParaRPr lang="en-GB" sz="3200" b="1" dirty="0"/>
          </a:p>
          <a:p>
            <a:pPr marL="0" indent="0">
              <a:buNone/>
            </a:pPr>
            <a:r>
              <a:rPr lang="en-GB" sz="3200" b="1" dirty="0"/>
              <a:t>The SFI offer by the Research Council of Norway (RCN):</a:t>
            </a:r>
          </a:p>
          <a:p>
            <a:pPr marL="0" indent="0">
              <a:buNone/>
            </a:pPr>
            <a:r>
              <a:rPr lang="en-GB" dirty="0"/>
              <a:t>The Centres for Research-based Innovation </a:t>
            </a:r>
            <a:r>
              <a:rPr lang="en-GB" b="1" dirty="0"/>
              <a:t>are to develop expertise in fields of importance </a:t>
            </a:r>
            <a:r>
              <a:rPr lang="en-GB" u="sng" dirty="0"/>
              <a:t>for innovation and value crea</a:t>
            </a:r>
            <a:r>
              <a:rPr lang="en-GB" dirty="0"/>
              <a:t>tion. Through long-term research conducted in close collaboration between</a:t>
            </a:r>
            <a:r>
              <a:rPr lang="en-GB" b="1" dirty="0">
                <a:solidFill>
                  <a:schemeClr val="accent1"/>
                </a:solidFill>
              </a:rPr>
              <a:t> research-performing companies </a:t>
            </a:r>
            <a:r>
              <a:rPr lang="en-GB" dirty="0"/>
              <a:t>and prominent research groups, the SFI centres are to </a:t>
            </a:r>
            <a:r>
              <a:rPr lang="en-GB" u="sng" dirty="0"/>
              <a:t>enhance technology transfer, internationalisation </a:t>
            </a:r>
            <a:r>
              <a:rPr lang="en-GB" dirty="0"/>
              <a:t>and </a:t>
            </a:r>
            <a:r>
              <a:rPr lang="en-GB" u="sng" dirty="0"/>
              <a:t>researcher training.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The SFI centres may receive support for a total of eight years (an initial </a:t>
            </a:r>
            <a:r>
              <a:rPr lang="en-GB" u="sng" dirty="0"/>
              <a:t>five</a:t>
            </a:r>
            <a:r>
              <a:rPr lang="en-GB" dirty="0"/>
              <a:t>-year period with the possibility of a three-year extension).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335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A1F0D-B00B-E3FF-0BB5-95BFA5A72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Main objective</a:t>
            </a:r>
            <a:br>
              <a:rPr lang="en-GB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D1EE2-9818-BA32-9718-1623E4527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• </a:t>
            </a:r>
            <a:r>
              <a:rPr lang="en-GB" b="1" dirty="0"/>
              <a:t>Educate new experts </a:t>
            </a:r>
            <a:r>
              <a:rPr lang="en-GB" dirty="0"/>
              <a:t>(PhDs and MSc’s) within the innovative areas of the </a:t>
            </a:r>
            <a:r>
              <a:rPr lang="en-GB" dirty="0" err="1"/>
              <a:t>center</a:t>
            </a:r>
            <a:r>
              <a:rPr lang="en-GB" dirty="0"/>
              <a:t> for recruitment to partners (Share of external funding represents share of PhDs within the </a:t>
            </a:r>
            <a:r>
              <a:rPr lang="en-GB" dirty="0" err="1"/>
              <a:t>center</a:t>
            </a:r>
            <a:r>
              <a:rPr lang="en-GB" dirty="0"/>
              <a:t>)</a:t>
            </a:r>
          </a:p>
          <a:p>
            <a:pPr marL="0" indent="0">
              <a:buNone/>
            </a:pPr>
            <a:r>
              <a:rPr lang="en-GB" dirty="0"/>
              <a:t>• </a:t>
            </a:r>
            <a:r>
              <a:rPr lang="en-GB" b="1" dirty="0"/>
              <a:t>Utilize the Green Village infrastructure and research spirit &amp; </a:t>
            </a:r>
            <a:r>
              <a:rPr lang="en-GB" dirty="0"/>
              <a:t>expertise at CERN for demonstration and value creation of innovations </a:t>
            </a:r>
          </a:p>
          <a:p>
            <a:pPr marL="0" indent="0">
              <a:buNone/>
            </a:pPr>
            <a:r>
              <a:rPr lang="en-GB" dirty="0"/>
              <a:t>• Create an international </a:t>
            </a:r>
            <a:r>
              <a:rPr lang="en-GB" b="1" dirty="0"/>
              <a:t>research &amp; cooperation hub </a:t>
            </a:r>
            <a:r>
              <a:rPr lang="en-GB" dirty="0"/>
              <a:t>with companies and end-users to achieve most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193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52EDF-CCC2-EF94-E7AB-4A2428388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Content of the Innovation Areas: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300D31-7FFC-9DA5-91EB-1345CCF323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• Interaction between the industrial partners, IA leader and team CERN</a:t>
            </a:r>
          </a:p>
          <a:p>
            <a:pPr marL="0" indent="0">
              <a:buNone/>
            </a:pPr>
            <a:r>
              <a:rPr lang="en-GB" dirty="0"/>
              <a:t>• Description of PhD tasks </a:t>
            </a:r>
          </a:p>
          <a:p>
            <a:pPr lvl="1"/>
            <a:r>
              <a:rPr lang="en-GB" dirty="0"/>
              <a:t>Annual work plans (MSc topics)</a:t>
            </a:r>
          </a:p>
          <a:p>
            <a:pPr marL="0" indent="0">
              <a:buNone/>
            </a:pPr>
            <a:r>
              <a:rPr lang="en-GB" dirty="0"/>
              <a:t>• Executive Education events [@ CERN with partners]</a:t>
            </a:r>
          </a:p>
          <a:p>
            <a:pPr marL="0" indent="0">
              <a:buNone/>
            </a:pPr>
            <a:r>
              <a:rPr lang="en-GB" dirty="0"/>
              <a:t>• Roadmap for CERN</a:t>
            </a:r>
          </a:p>
          <a:p>
            <a:pPr lvl="1"/>
            <a:r>
              <a:rPr lang="en-GB" dirty="0"/>
              <a:t>Specification of innovative technology</a:t>
            </a:r>
          </a:p>
          <a:p>
            <a:pPr lvl="1"/>
            <a:r>
              <a:rPr lang="en-GB" dirty="0"/>
              <a:t>Demonstration of technology (Tenders from CERN &amp; Spin-off)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544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44DAA93-E312-9EA1-EA9C-C8EFC9E1E8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575" y="0"/>
            <a:ext cx="106108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510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72E86-49A2-0FA9-0151-857D4BC24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/>
              <a:t>Next </a:t>
            </a:r>
            <a:r>
              <a:rPr lang="fr-CH" b="1" dirty="0" err="1"/>
              <a:t>Steps</a:t>
            </a:r>
            <a:r>
              <a:rPr lang="fr-CH" b="1" dirty="0"/>
              <a:t>? 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0EA949-7721-2C03-1025-B7E0DDA35E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Integrating Green Village in the Student Program:</a:t>
            </a:r>
            <a:endParaRPr lang="en-GB" b="0" i="0" dirty="0">
              <a:solidFill>
                <a:srgbClr val="0D0D0D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Develop a curriculum that includes hands-on projects at Green Village, where students can apply sustainable concepts in a real-world setting.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Strategy for Net-Zero:</a:t>
            </a:r>
            <a:endParaRPr lang="en-GB" b="0" i="0" dirty="0">
              <a:solidFill>
                <a:srgbClr val="0D0D0D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Create a roadmap for CERN to achieve net-zero emissions.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Sustainable Action for XX Operation:</a:t>
            </a:r>
            <a:endParaRPr lang="en-GB" b="0" i="0" dirty="0">
              <a:solidFill>
                <a:srgbClr val="0D0D0D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Implement sustainable practices in day-to-day operations, such as waste reduction, sustainable sourcing, and eco-friendly facilities management.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Increasing Visibility of Green Village:</a:t>
            </a:r>
            <a:endParaRPr lang="en-GB" b="0" i="0" dirty="0">
              <a:solidFill>
                <a:srgbClr val="0D0D0D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Enhance marketing efforts, host open days, and utilize social media to raise awareness about Green Village's sustainability initiatives.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1" i="0" dirty="0">
                <a:solidFill>
                  <a:srgbClr val="0D0D0D"/>
                </a:solidFill>
                <a:effectLst/>
                <a:latin typeface="Söhne"/>
              </a:rPr>
              <a:t>Integrating Successful Sustainability Stories:</a:t>
            </a:r>
            <a:endParaRPr lang="en-GB" b="0" i="0" dirty="0">
              <a:solidFill>
                <a:srgbClr val="0D0D0D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D0D0D"/>
                </a:solidFill>
                <a:effectLst/>
                <a:latin typeface="Söhne"/>
              </a:rPr>
              <a:t>Share case studies and success stories of sustainability projects at Green Village to inspire and educate the community and stakeholders.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3748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432</Words>
  <Application>Microsoft Office PowerPoint</Application>
  <PresentationFormat>Widescreen</PresentationFormat>
  <Paragraphs>31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Söhne</vt:lpstr>
      <vt:lpstr>Office Theme</vt:lpstr>
      <vt:lpstr>New Collaboration Agreement</vt:lpstr>
      <vt:lpstr>Collaboration between RCN Norway and CERN through the SFI-CGV Application</vt:lpstr>
      <vt:lpstr>Main objective </vt:lpstr>
      <vt:lpstr>Content of the Innovation Areas:</vt:lpstr>
      <vt:lpstr>PowerPoint Presentation</vt:lpstr>
      <vt:lpstr>Next Steps?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Collaboration Agreement</dc:title>
  <dc:creator>Faezeh Abbasi</dc:creator>
  <cp:lastModifiedBy>Faezeh Abbasi</cp:lastModifiedBy>
  <cp:revision>1</cp:revision>
  <dcterms:created xsi:type="dcterms:W3CDTF">2024-02-09T08:33:40Z</dcterms:created>
  <dcterms:modified xsi:type="dcterms:W3CDTF">2024-02-09T08:58:18Z</dcterms:modified>
</cp:coreProperties>
</file>