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648" r:id="rId1"/>
  </p:sldMasterIdLst>
  <p:notesMasterIdLst>
    <p:notesMasterId r:id="rId47"/>
  </p:notesMasterIdLst>
  <p:sldIdLst>
    <p:sldId id="256" r:id="rId2"/>
    <p:sldId id="982" r:id="rId3"/>
    <p:sldId id="258" r:id="rId4"/>
    <p:sldId id="260" r:id="rId5"/>
    <p:sldId id="999" r:id="rId6"/>
    <p:sldId id="498" r:id="rId7"/>
    <p:sldId id="606" r:id="rId8"/>
    <p:sldId id="623" r:id="rId9"/>
    <p:sldId id="599" r:id="rId10"/>
    <p:sldId id="643" r:id="rId11"/>
    <p:sldId id="983" r:id="rId12"/>
    <p:sldId id="984" r:id="rId13"/>
    <p:sldId id="985" r:id="rId14"/>
    <p:sldId id="986" r:id="rId15"/>
    <p:sldId id="987" r:id="rId16"/>
    <p:sldId id="988" r:id="rId17"/>
    <p:sldId id="509" r:id="rId18"/>
    <p:sldId id="989" r:id="rId19"/>
    <p:sldId id="648" r:id="rId20"/>
    <p:sldId id="804" r:id="rId21"/>
    <p:sldId id="866" r:id="rId22"/>
    <p:sldId id="511" r:id="rId23"/>
    <p:sldId id="824" r:id="rId24"/>
    <p:sldId id="805" r:id="rId25"/>
    <p:sldId id="990" r:id="rId26"/>
    <p:sldId id="991" r:id="rId27"/>
    <p:sldId id="992" r:id="rId28"/>
    <p:sldId id="993" r:id="rId29"/>
    <p:sldId id="263" r:id="rId30"/>
    <p:sldId id="264" r:id="rId31"/>
    <p:sldId id="994" r:id="rId32"/>
    <p:sldId id="995" r:id="rId33"/>
    <p:sldId id="996" r:id="rId34"/>
    <p:sldId id="997" r:id="rId35"/>
    <p:sldId id="286" r:id="rId36"/>
    <p:sldId id="305" r:id="rId37"/>
    <p:sldId id="306" r:id="rId38"/>
    <p:sldId id="307" r:id="rId39"/>
    <p:sldId id="839" r:id="rId40"/>
    <p:sldId id="1001" r:id="rId41"/>
    <p:sldId id="1000" r:id="rId42"/>
    <p:sldId id="1002" r:id="rId43"/>
    <p:sldId id="492" r:id="rId44"/>
    <p:sldId id="1003" r:id="rId45"/>
    <p:sldId id="828" r:id="rId4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33CC"/>
    <a:srgbClr val="0066FF"/>
    <a:srgbClr val="0000FF"/>
    <a:srgbClr val="BDD7EE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82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" y="10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Projects\11T\MBHSP101\MBHSP101_TestData_v4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3630448316981638E-2"/>
          <c:y val="8.5409783547031021E-2"/>
          <c:w val="0.93480170107126903"/>
          <c:h val="0.66488306746455828"/>
        </c:manualLayout>
      </c:layout>
      <c:scatterChart>
        <c:scatterStyle val="smoothMarker"/>
        <c:varyColors val="0"/>
        <c:ser>
          <c:idx val="0"/>
          <c:order val="0"/>
          <c:spPr>
            <a:ln>
              <a:solidFill>
                <a:srgbClr val="002060"/>
              </a:solidFill>
            </a:ln>
          </c:spPr>
          <c:marker>
            <c:symbol val="none"/>
          </c:marker>
          <c:xVal>
            <c:numRef>
              <c:f>MIITs_QHtests!$P$31:$P$230</c:f>
              <c:numCache>
                <c:formatCode>0.00E+00</c:formatCode>
                <c:ptCount val="200"/>
                <c:pt idx="0" formatCode="General">
                  <c:v>0</c:v>
                </c:pt>
                <c:pt idx="1">
                  <c:v>0.20100000000000001</c:v>
                </c:pt>
                <c:pt idx="2">
                  <c:v>0.20200000000000001</c:v>
                </c:pt>
                <c:pt idx="3">
                  <c:v>0.20300000000000001</c:v>
                </c:pt>
                <c:pt idx="4">
                  <c:v>0.20400000000000001</c:v>
                </c:pt>
                <c:pt idx="5">
                  <c:v>0.20500000000000002</c:v>
                </c:pt>
                <c:pt idx="6">
                  <c:v>0.20600000000000002</c:v>
                </c:pt>
                <c:pt idx="7">
                  <c:v>0.20700000000000002</c:v>
                </c:pt>
                <c:pt idx="8">
                  <c:v>0.20800000000000002</c:v>
                </c:pt>
                <c:pt idx="9">
                  <c:v>0.20900000000000002</c:v>
                </c:pt>
                <c:pt idx="10">
                  <c:v>0.21000000000000002</c:v>
                </c:pt>
                <c:pt idx="11">
                  <c:v>0.21100000000000002</c:v>
                </c:pt>
                <c:pt idx="12">
                  <c:v>0.21200000000000002</c:v>
                </c:pt>
                <c:pt idx="13">
                  <c:v>0.21300000000000002</c:v>
                </c:pt>
                <c:pt idx="14">
                  <c:v>0.21400000000000002</c:v>
                </c:pt>
                <c:pt idx="15">
                  <c:v>0.21500000000000002</c:v>
                </c:pt>
                <c:pt idx="16">
                  <c:v>0.21600000000000003</c:v>
                </c:pt>
                <c:pt idx="17">
                  <c:v>0.21700000000000003</c:v>
                </c:pt>
                <c:pt idx="18">
                  <c:v>0.218</c:v>
                </c:pt>
                <c:pt idx="19">
                  <c:v>0.219</c:v>
                </c:pt>
                <c:pt idx="20">
                  <c:v>0.22</c:v>
                </c:pt>
                <c:pt idx="21">
                  <c:v>0.221</c:v>
                </c:pt>
                <c:pt idx="22">
                  <c:v>0.222</c:v>
                </c:pt>
                <c:pt idx="23">
                  <c:v>0.223</c:v>
                </c:pt>
                <c:pt idx="24">
                  <c:v>0.224</c:v>
                </c:pt>
                <c:pt idx="25">
                  <c:v>0.22500000000000001</c:v>
                </c:pt>
                <c:pt idx="26">
                  <c:v>0.22600000000000001</c:v>
                </c:pt>
                <c:pt idx="27">
                  <c:v>0.22700000000000001</c:v>
                </c:pt>
                <c:pt idx="28">
                  <c:v>0.22800000000000001</c:v>
                </c:pt>
                <c:pt idx="29">
                  <c:v>0.22900000000000001</c:v>
                </c:pt>
                <c:pt idx="30">
                  <c:v>0.23</c:v>
                </c:pt>
                <c:pt idx="31">
                  <c:v>0.23100000000000001</c:v>
                </c:pt>
                <c:pt idx="32">
                  <c:v>0.23200000000000001</c:v>
                </c:pt>
                <c:pt idx="33">
                  <c:v>0.23300000000000001</c:v>
                </c:pt>
                <c:pt idx="34">
                  <c:v>0.23400000000000001</c:v>
                </c:pt>
                <c:pt idx="35">
                  <c:v>0.23500000000000001</c:v>
                </c:pt>
                <c:pt idx="36">
                  <c:v>0.23600000000000002</c:v>
                </c:pt>
                <c:pt idx="37">
                  <c:v>0.23700000000000002</c:v>
                </c:pt>
                <c:pt idx="38">
                  <c:v>0.23800000000000002</c:v>
                </c:pt>
                <c:pt idx="39">
                  <c:v>0.23900000000000002</c:v>
                </c:pt>
                <c:pt idx="40">
                  <c:v>0.24000000000000002</c:v>
                </c:pt>
                <c:pt idx="41">
                  <c:v>0.24100000000000002</c:v>
                </c:pt>
                <c:pt idx="42">
                  <c:v>0.24200000000000002</c:v>
                </c:pt>
                <c:pt idx="43">
                  <c:v>0.24299999999999999</c:v>
                </c:pt>
                <c:pt idx="44">
                  <c:v>0.24399999999999999</c:v>
                </c:pt>
                <c:pt idx="45">
                  <c:v>0.245</c:v>
                </c:pt>
                <c:pt idx="46">
                  <c:v>0.246</c:v>
                </c:pt>
                <c:pt idx="47">
                  <c:v>0.247</c:v>
                </c:pt>
                <c:pt idx="48">
                  <c:v>0.248</c:v>
                </c:pt>
                <c:pt idx="49">
                  <c:v>0.249</c:v>
                </c:pt>
                <c:pt idx="50">
                  <c:v>0.25</c:v>
                </c:pt>
                <c:pt idx="51">
                  <c:v>0.251</c:v>
                </c:pt>
                <c:pt idx="52">
                  <c:v>0.252</c:v>
                </c:pt>
                <c:pt idx="53">
                  <c:v>0.253</c:v>
                </c:pt>
                <c:pt idx="54">
                  <c:v>0.254</c:v>
                </c:pt>
                <c:pt idx="55">
                  <c:v>0.255</c:v>
                </c:pt>
                <c:pt idx="56">
                  <c:v>0.25600000000000001</c:v>
                </c:pt>
                <c:pt idx="57">
                  <c:v>0.25700000000000001</c:v>
                </c:pt>
                <c:pt idx="58">
                  <c:v>0.25800000000000001</c:v>
                </c:pt>
                <c:pt idx="59">
                  <c:v>0.25900000000000001</c:v>
                </c:pt>
                <c:pt idx="60">
                  <c:v>0.26</c:v>
                </c:pt>
                <c:pt idx="61">
                  <c:v>0.26100000000000001</c:v>
                </c:pt>
                <c:pt idx="62">
                  <c:v>0.26200000000000001</c:v>
                </c:pt>
                <c:pt idx="63">
                  <c:v>0.26300000000000001</c:v>
                </c:pt>
                <c:pt idx="64">
                  <c:v>0.26400000000000001</c:v>
                </c:pt>
                <c:pt idx="65">
                  <c:v>0.26500000000000001</c:v>
                </c:pt>
                <c:pt idx="66">
                  <c:v>0.26600000000000001</c:v>
                </c:pt>
                <c:pt idx="67">
                  <c:v>0.26700000000000002</c:v>
                </c:pt>
                <c:pt idx="68">
                  <c:v>0.26800000000000002</c:v>
                </c:pt>
                <c:pt idx="69">
                  <c:v>0.26900000000000002</c:v>
                </c:pt>
                <c:pt idx="70">
                  <c:v>0.27</c:v>
                </c:pt>
                <c:pt idx="71">
                  <c:v>0.27100000000000002</c:v>
                </c:pt>
                <c:pt idx="72">
                  <c:v>0.27200000000000002</c:v>
                </c:pt>
                <c:pt idx="73">
                  <c:v>0.27300000000000002</c:v>
                </c:pt>
                <c:pt idx="74">
                  <c:v>0.27400000000000002</c:v>
                </c:pt>
                <c:pt idx="75">
                  <c:v>0.27500000000000002</c:v>
                </c:pt>
                <c:pt idx="76">
                  <c:v>0.27600000000000002</c:v>
                </c:pt>
                <c:pt idx="77">
                  <c:v>0.27700000000000002</c:v>
                </c:pt>
                <c:pt idx="78">
                  <c:v>0.27800000000000002</c:v>
                </c:pt>
                <c:pt idx="79">
                  <c:v>0.27900000000000003</c:v>
                </c:pt>
                <c:pt idx="80">
                  <c:v>0.28000000000000003</c:v>
                </c:pt>
                <c:pt idx="81">
                  <c:v>0.28100000000000003</c:v>
                </c:pt>
                <c:pt idx="82">
                  <c:v>0.28200000000000003</c:v>
                </c:pt>
                <c:pt idx="83">
                  <c:v>0.28300000000000003</c:v>
                </c:pt>
                <c:pt idx="84">
                  <c:v>0.28400000000000003</c:v>
                </c:pt>
                <c:pt idx="85">
                  <c:v>0.28500000000000003</c:v>
                </c:pt>
                <c:pt idx="86">
                  <c:v>0.28600000000000003</c:v>
                </c:pt>
                <c:pt idx="87">
                  <c:v>0.28700000000000003</c:v>
                </c:pt>
                <c:pt idx="88">
                  <c:v>0.28800000000000003</c:v>
                </c:pt>
                <c:pt idx="89">
                  <c:v>0.28900000000000003</c:v>
                </c:pt>
                <c:pt idx="90">
                  <c:v>0.29000000000000004</c:v>
                </c:pt>
                <c:pt idx="91">
                  <c:v>0.29100000000000004</c:v>
                </c:pt>
                <c:pt idx="92">
                  <c:v>0.29200000000000004</c:v>
                </c:pt>
                <c:pt idx="93">
                  <c:v>0.29300000000000004</c:v>
                </c:pt>
                <c:pt idx="94">
                  <c:v>0.29400000000000004</c:v>
                </c:pt>
                <c:pt idx="95">
                  <c:v>0.29500000000000004</c:v>
                </c:pt>
                <c:pt idx="96">
                  <c:v>0.29600000000000004</c:v>
                </c:pt>
                <c:pt idx="97">
                  <c:v>0.29700000000000004</c:v>
                </c:pt>
                <c:pt idx="98">
                  <c:v>0.29800000000000004</c:v>
                </c:pt>
                <c:pt idx="99">
                  <c:v>0.29900000000000004</c:v>
                </c:pt>
                <c:pt idx="100">
                  <c:v>0.30000000000000004</c:v>
                </c:pt>
                <c:pt idx="101">
                  <c:v>0.30100000000000005</c:v>
                </c:pt>
                <c:pt idx="102">
                  <c:v>0.30199999999999999</c:v>
                </c:pt>
                <c:pt idx="103">
                  <c:v>0.30299999999999999</c:v>
                </c:pt>
                <c:pt idx="104">
                  <c:v>0.30399999999999999</c:v>
                </c:pt>
                <c:pt idx="105">
                  <c:v>0.30499999999999999</c:v>
                </c:pt>
                <c:pt idx="106">
                  <c:v>0.30599999999999999</c:v>
                </c:pt>
                <c:pt idx="107">
                  <c:v>0.307</c:v>
                </c:pt>
                <c:pt idx="108">
                  <c:v>0.308</c:v>
                </c:pt>
                <c:pt idx="109">
                  <c:v>0.309</c:v>
                </c:pt>
                <c:pt idx="110">
                  <c:v>0.31</c:v>
                </c:pt>
                <c:pt idx="111">
                  <c:v>0.311</c:v>
                </c:pt>
                <c:pt idx="112">
                  <c:v>0.312</c:v>
                </c:pt>
                <c:pt idx="113">
                  <c:v>0.313</c:v>
                </c:pt>
                <c:pt idx="114">
                  <c:v>0.314</c:v>
                </c:pt>
                <c:pt idx="115">
                  <c:v>0.315</c:v>
                </c:pt>
                <c:pt idx="116">
                  <c:v>0.316</c:v>
                </c:pt>
                <c:pt idx="117">
                  <c:v>0.317</c:v>
                </c:pt>
                <c:pt idx="118">
                  <c:v>0.318</c:v>
                </c:pt>
                <c:pt idx="119">
                  <c:v>0.31900000000000001</c:v>
                </c:pt>
                <c:pt idx="120">
                  <c:v>0.32</c:v>
                </c:pt>
                <c:pt idx="121">
                  <c:v>0.32100000000000001</c:v>
                </c:pt>
                <c:pt idx="122">
                  <c:v>0.32200000000000001</c:v>
                </c:pt>
                <c:pt idx="123">
                  <c:v>0.32300000000000001</c:v>
                </c:pt>
                <c:pt idx="124">
                  <c:v>0.32400000000000001</c:v>
                </c:pt>
                <c:pt idx="125">
                  <c:v>0.32500000000000001</c:v>
                </c:pt>
                <c:pt idx="126">
                  <c:v>0.32600000000000001</c:v>
                </c:pt>
                <c:pt idx="127">
                  <c:v>0.32700000000000001</c:v>
                </c:pt>
                <c:pt idx="128">
                  <c:v>0.32800000000000001</c:v>
                </c:pt>
                <c:pt idx="129">
                  <c:v>0.32900000000000001</c:v>
                </c:pt>
                <c:pt idx="130">
                  <c:v>0.33</c:v>
                </c:pt>
                <c:pt idx="131">
                  <c:v>0.33100000000000002</c:v>
                </c:pt>
                <c:pt idx="132">
                  <c:v>0.33200000000000002</c:v>
                </c:pt>
                <c:pt idx="133">
                  <c:v>0.33300000000000002</c:v>
                </c:pt>
                <c:pt idx="134">
                  <c:v>0.33400000000000002</c:v>
                </c:pt>
                <c:pt idx="135">
                  <c:v>0.33500000000000002</c:v>
                </c:pt>
                <c:pt idx="136">
                  <c:v>0.33600000000000002</c:v>
                </c:pt>
                <c:pt idx="137">
                  <c:v>0.33700000000000002</c:v>
                </c:pt>
                <c:pt idx="138">
                  <c:v>0.33800000000000002</c:v>
                </c:pt>
                <c:pt idx="139">
                  <c:v>0.33900000000000002</c:v>
                </c:pt>
                <c:pt idx="140">
                  <c:v>0.34</c:v>
                </c:pt>
                <c:pt idx="141">
                  <c:v>0.34099999999999997</c:v>
                </c:pt>
                <c:pt idx="142">
                  <c:v>0.34199999999999997</c:v>
                </c:pt>
                <c:pt idx="143">
                  <c:v>0.34299999999999997</c:v>
                </c:pt>
                <c:pt idx="144">
                  <c:v>0.34399999999999997</c:v>
                </c:pt>
                <c:pt idx="145">
                  <c:v>0.34499999999999997</c:v>
                </c:pt>
                <c:pt idx="146">
                  <c:v>0.34599999999999997</c:v>
                </c:pt>
                <c:pt idx="147">
                  <c:v>0.34699999999999998</c:v>
                </c:pt>
                <c:pt idx="148">
                  <c:v>0.34799999999999998</c:v>
                </c:pt>
                <c:pt idx="149">
                  <c:v>0.34899999999999998</c:v>
                </c:pt>
                <c:pt idx="150">
                  <c:v>0.35</c:v>
                </c:pt>
                <c:pt idx="151">
                  <c:v>0.35099999999999998</c:v>
                </c:pt>
                <c:pt idx="152">
                  <c:v>0.35199999999999998</c:v>
                </c:pt>
                <c:pt idx="153">
                  <c:v>0.35299999999999998</c:v>
                </c:pt>
                <c:pt idx="154">
                  <c:v>0.35399999999999998</c:v>
                </c:pt>
                <c:pt idx="155">
                  <c:v>0.35499999999999998</c:v>
                </c:pt>
                <c:pt idx="156">
                  <c:v>0.35599999999999998</c:v>
                </c:pt>
                <c:pt idx="157">
                  <c:v>0.35699999999999998</c:v>
                </c:pt>
                <c:pt idx="158">
                  <c:v>0.35799999999999998</c:v>
                </c:pt>
                <c:pt idx="159">
                  <c:v>0.35899999999999999</c:v>
                </c:pt>
                <c:pt idx="160">
                  <c:v>0.36</c:v>
                </c:pt>
                <c:pt idx="161">
                  <c:v>0.36099999999999999</c:v>
                </c:pt>
                <c:pt idx="162">
                  <c:v>0.36199999999999999</c:v>
                </c:pt>
                <c:pt idx="163">
                  <c:v>0.36299999999999999</c:v>
                </c:pt>
                <c:pt idx="164">
                  <c:v>0.36399999999999999</c:v>
                </c:pt>
                <c:pt idx="165">
                  <c:v>0.36499999999999999</c:v>
                </c:pt>
                <c:pt idx="166">
                  <c:v>0.36599999999999999</c:v>
                </c:pt>
                <c:pt idx="167">
                  <c:v>0.36699999999999999</c:v>
                </c:pt>
                <c:pt idx="168">
                  <c:v>0.36799999999999999</c:v>
                </c:pt>
                <c:pt idx="169">
                  <c:v>0.36899999999999999</c:v>
                </c:pt>
                <c:pt idx="170">
                  <c:v>0.37</c:v>
                </c:pt>
                <c:pt idx="171">
                  <c:v>0.371</c:v>
                </c:pt>
                <c:pt idx="172">
                  <c:v>0.372</c:v>
                </c:pt>
                <c:pt idx="173">
                  <c:v>0.373</c:v>
                </c:pt>
                <c:pt idx="174">
                  <c:v>0.374</c:v>
                </c:pt>
                <c:pt idx="175">
                  <c:v>0.375</c:v>
                </c:pt>
                <c:pt idx="176">
                  <c:v>0.376</c:v>
                </c:pt>
                <c:pt idx="177">
                  <c:v>0.377</c:v>
                </c:pt>
                <c:pt idx="178">
                  <c:v>0.378</c:v>
                </c:pt>
                <c:pt idx="179">
                  <c:v>0.379</c:v>
                </c:pt>
                <c:pt idx="180">
                  <c:v>0.38</c:v>
                </c:pt>
                <c:pt idx="181">
                  <c:v>0.38100000000000001</c:v>
                </c:pt>
                <c:pt idx="182">
                  <c:v>0.38200000000000001</c:v>
                </c:pt>
                <c:pt idx="183">
                  <c:v>0.38300000000000001</c:v>
                </c:pt>
                <c:pt idx="184">
                  <c:v>0.38400000000000001</c:v>
                </c:pt>
                <c:pt idx="185">
                  <c:v>0.38500000000000001</c:v>
                </c:pt>
                <c:pt idx="186">
                  <c:v>0.38600000000000001</c:v>
                </c:pt>
                <c:pt idx="187">
                  <c:v>0.38700000000000001</c:v>
                </c:pt>
                <c:pt idx="188">
                  <c:v>0.38800000000000001</c:v>
                </c:pt>
                <c:pt idx="189">
                  <c:v>0.38900000000000001</c:v>
                </c:pt>
                <c:pt idx="190">
                  <c:v>0.39</c:v>
                </c:pt>
                <c:pt idx="191">
                  <c:v>0.39100000000000001</c:v>
                </c:pt>
                <c:pt idx="192">
                  <c:v>0.39200000000000002</c:v>
                </c:pt>
                <c:pt idx="193">
                  <c:v>0.39300000000000002</c:v>
                </c:pt>
                <c:pt idx="194">
                  <c:v>0.39400000000000002</c:v>
                </c:pt>
                <c:pt idx="195">
                  <c:v>0.39500000000000002</c:v>
                </c:pt>
                <c:pt idx="196">
                  <c:v>0.39600000000000002</c:v>
                </c:pt>
                <c:pt idx="197">
                  <c:v>0.39700000000000002</c:v>
                </c:pt>
                <c:pt idx="198">
                  <c:v>0.39800000000000002</c:v>
                </c:pt>
                <c:pt idx="199">
                  <c:v>0.39900000000000002</c:v>
                </c:pt>
              </c:numCache>
            </c:numRef>
          </c:xVal>
          <c:yVal>
            <c:numRef>
              <c:f>MIITs_QHtests!$Q$31:$Q$230</c:f>
              <c:numCache>
                <c:formatCode>0.00E+00</c:formatCode>
                <c:ptCount val="200"/>
                <c:pt idx="0">
                  <c:v>11850</c:v>
                </c:pt>
                <c:pt idx="1">
                  <c:v>11850</c:v>
                </c:pt>
                <c:pt idx="2">
                  <c:v>11847.845454545455</c:v>
                </c:pt>
                <c:pt idx="3">
                  <c:v>11845.690909090908</c:v>
                </c:pt>
                <c:pt idx="4">
                  <c:v>11841.381818181819</c:v>
                </c:pt>
                <c:pt idx="5">
                  <c:v>11837.072727272727</c:v>
                </c:pt>
                <c:pt idx="6">
                  <c:v>11831.686363636363</c:v>
                </c:pt>
                <c:pt idx="7">
                  <c:v>11827.377272727272</c:v>
                </c:pt>
                <c:pt idx="8">
                  <c:v>11821.990909090908</c:v>
                </c:pt>
                <c:pt idx="9">
                  <c:v>11816.604545454546</c:v>
                </c:pt>
                <c:pt idx="10">
                  <c:v>11810.140909090909</c:v>
                </c:pt>
                <c:pt idx="11">
                  <c:v>11803.677272727273</c:v>
                </c:pt>
                <c:pt idx="12">
                  <c:v>11796.136363636364</c:v>
                </c:pt>
                <c:pt idx="13">
                  <c:v>11786.440909090908</c:v>
                </c:pt>
                <c:pt idx="14">
                  <c:v>11774.59090909091</c:v>
                </c:pt>
                <c:pt idx="15">
                  <c:v>11760.586363636363</c:v>
                </c:pt>
                <c:pt idx="16">
                  <c:v>11744.427272727273</c:v>
                </c:pt>
                <c:pt idx="17">
                  <c:v>11726.113636363636</c:v>
                </c:pt>
                <c:pt idx="18">
                  <c:v>11708.877272727272</c:v>
                </c:pt>
                <c:pt idx="19">
                  <c:v>11689.486363636363</c:v>
                </c:pt>
                <c:pt idx="20">
                  <c:v>11669.018181818181</c:v>
                </c:pt>
                <c:pt idx="21">
                  <c:v>11647.472727272727</c:v>
                </c:pt>
                <c:pt idx="22">
                  <c:v>11624.849999999999</c:v>
                </c:pt>
                <c:pt idx="23">
                  <c:v>11600.072727272727</c:v>
                </c:pt>
                <c:pt idx="24">
                  <c:v>11575.295454545454</c:v>
                </c:pt>
                <c:pt idx="25">
                  <c:v>11547.286363636364</c:v>
                </c:pt>
                <c:pt idx="26">
                  <c:v>11518.199999999999</c:v>
                </c:pt>
                <c:pt idx="27">
                  <c:v>11488.036363636364</c:v>
                </c:pt>
                <c:pt idx="28">
                  <c:v>11456.795454545454</c:v>
                </c:pt>
                <c:pt idx="29">
                  <c:v>11424.477272727272</c:v>
                </c:pt>
                <c:pt idx="30">
                  <c:v>11391.081818181818</c:v>
                </c:pt>
                <c:pt idx="31">
                  <c:v>11356.609090909091</c:v>
                </c:pt>
                <c:pt idx="32">
                  <c:v>11321.05909090909</c:v>
                </c:pt>
                <c:pt idx="33">
                  <c:v>11283.354545454546</c:v>
                </c:pt>
                <c:pt idx="34">
                  <c:v>11244.572727272727</c:v>
                </c:pt>
                <c:pt idx="35">
                  <c:v>11205.790909090909</c:v>
                </c:pt>
                <c:pt idx="36">
                  <c:v>11164.854545454546</c:v>
                </c:pt>
                <c:pt idx="37">
                  <c:v>11121.763636363636</c:v>
                </c:pt>
                <c:pt idx="38">
                  <c:v>11078.672727272728</c:v>
                </c:pt>
                <c:pt idx="39">
                  <c:v>11033.427272727273</c:v>
                </c:pt>
                <c:pt idx="40">
                  <c:v>10987.104545454546</c:v>
                </c:pt>
                <c:pt idx="41">
                  <c:v>10939.704545454546</c:v>
                </c:pt>
                <c:pt idx="42">
                  <c:v>10890.15</c:v>
                </c:pt>
                <c:pt idx="43">
                  <c:v>10840.595454545455</c:v>
                </c:pt>
                <c:pt idx="44">
                  <c:v>10788.886363636364</c:v>
                </c:pt>
                <c:pt idx="45">
                  <c:v>10735.884545454544</c:v>
                </c:pt>
                <c:pt idx="46">
                  <c:v>10681.482272727271</c:v>
                </c:pt>
                <c:pt idx="47">
                  <c:v>10625.787272727273</c:v>
                </c:pt>
                <c:pt idx="48">
                  <c:v>10568.799545454545</c:v>
                </c:pt>
                <c:pt idx="49">
                  <c:v>10510.195909090908</c:v>
                </c:pt>
                <c:pt idx="50">
                  <c:v>10450.084090909091</c:v>
                </c:pt>
                <c:pt idx="51">
                  <c:v>10388.787272727273</c:v>
                </c:pt>
                <c:pt idx="52">
                  <c:v>10325.982272727271</c:v>
                </c:pt>
                <c:pt idx="53">
                  <c:v>10261.776818181817</c:v>
                </c:pt>
                <c:pt idx="54">
                  <c:v>10195.847727272727</c:v>
                </c:pt>
                <c:pt idx="55">
                  <c:v>10129.056818181818</c:v>
                </c:pt>
                <c:pt idx="56">
                  <c:v>10060.326818181818</c:v>
                </c:pt>
                <c:pt idx="57">
                  <c:v>9990.3040909090905</c:v>
                </c:pt>
                <c:pt idx="58">
                  <c:v>9919.4195454545443</c:v>
                </c:pt>
                <c:pt idx="59">
                  <c:v>9846.5959090909091</c:v>
                </c:pt>
                <c:pt idx="60">
                  <c:v>9772.6949999999997</c:v>
                </c:pt>
                <c:pt idx="61">
                  <c:v>9697.0704545454537</c:v>
                </c:pt>
                <c:pt idx="62">
                  <c:v>9620.5840909090912</c:v>
                </c:pt>
                <c:pt idx="63">
                  <c:v>9542.4818181818191</c:v>
                </c:pt>
                <c:pt idx="64">
                  <c:v>9462.9790909090916</c:v>
                </c:pt>
                <c:pt idx="65">
                  <c:v>9382.5068181818187</c:v>
                </c:pt>
                <c:pt idx="66">
                  <c:v>9300.9572727272716</c:v>
                </c:pt>
                <c:pt idx="67">
                  <c:v>9218.3304545454539</c:v>
                </c:pt>
                <c:pt idx="68">
                  <c:v>9134.4109090909096</c:v>
                </c:pt>
                <c:pt idx="69">
                  <c:v>9049.6295454545452</c:v>
                </c:pt>
                <c:pt idx="70">
                  <c:v>8963.8786363636355</c:v>
                </c:pt>
                <c:pt idx="71">
                  <c:v>8877.1581818181803</c:v>
                </c:pt>
                <c:pt idx="72">
                  <c:v>8789.4681818181816</c:v>
                </c:pt>
                <c:pt idx="73">
                  <c:v>8700.1622727272734</c:v>
                </c:pt>
                <c:pt idx="74">
                  <c:v>8611.3950000000004</c:v>
                </c:pt>
                <c:pt idx="75">
                  <c:v>8519.8268181818185</c:v>
                </c:pt>
                <c:pt idx="76">
                  <c:v>8429.551363636363</c:v>
                </c:pt>
                <c:pt idx="77">
                  <c:v>8337.1213636363645</c:v>
                </c:pt>
                <c:pt idx="78">
                  <c:v>8245.6609090909078</c:v>
                </c:pt>
                <c:pt idx="79">
                  <c:v>8153.4463636363644</c:v>
                </c:pt>
                <c:pt idx="80">
                  <c:v>8058.4309090909082</c:v>
                </c:pt>
                <c:pt idx="81">
                  <c:v>7964.7081818181814</c:v>
                </c:pt>
                <c:pt idx="82">
                  <c:v>7871.0931818181816</c:v>
                </c:pt>
                <c:pt idx="83">
                  <c:v>7776.4009090909094</c:v>
                </c:pt>
                <c:pt idx="84">
                  <c:v>7682.3549999999996</c:v>
                </c:pt>
                <c:pt idx="85">
                  <c:v>7586.693181818182</c:v>
                </c:pt>
                <c:pt idx="86">
                  <c:v>7493.8322727272725</c:v>
                </c:pt>
                <c:pt idx="87">
                  <c:v>7398.9245454545453</c:v>
                </c:pt>
                <c:pt idx="88">
                  <c:v>7304.2322727272722</c:v>
                </c:pt>
                <c:pt idx="89">
                  <c:v>7209.1090909090908</c:v>
                </c:pt>
                <c:pt idx="90">
                  <c:v>7110.7540909090903</c:v>
                </c:pt>
                <c:pt idx="91">
                  <c:v>7019.2936363636363</c:v>
                </c:pt>
                <c:pt idx="92">
                  <c:v>6923.7395454545449</c:v>
                </c:pt>
                <c:pt idx="93">
                  <c:v>6826.2463636363645</c:v>
                </c:pt>
                <c:pt idx="94">
                  <c:v>6735.647727272727</c:v>
                </c:pt>
                <c:pt idx="95">
                  <c:v>6640.3090909090906</c:v>
                </c:pt>
                <c:pt idx="96">
                  <c:v>6547.5559090909082</c:v>
                </c:pt>
                <c:pt idx="97">
                  <c:v>6453.9409090909085</c:v>
                </c:pt>
                <c:pt idx="98">
                  <c:v>6360.7568181818178</c:v>
                </c:pt>
                <c:pt idx="99">
                  <c:v>6268.0036363636355</c:v>
                </c:pt>
                <c:pt idx="100">
                  <c:v>6175.7890909090902</c:v>
                </c:pt>
                <c:pt idx="101">
                  <c:v>6084.2209090909082</c:v>
                </c:pt>
                <c:pt idx="102">
                  <c:v>5993.1913636363633</c:v>
                </c:pt>
                <c:pt idx="103">
                  <c:v>5902.8081818181809</c:v>
                </c:pt>
                <c:pt idx="104">
                  <c:v>5813.0713636363644</c:v>
                </c:pt>
                <c:pt idx="105">
                  <c:v>5723.9809090909084</c:v>
                </c:pt>
                <c:pt idx="106">
                  <c:v>5635.7522727272726</c:v>
                </c:pt>
                <c:pt idx="107">
                  <c:v>5548.1699999999992</c:v>
                </c:pt>
                <c:pt idx="108">
                  <c:v>5461.3418181818188</c:v>
                </c:pt>
                <c:pt idx="109">
                  <c:v>5375.375454545454</c:v>
                </c:pt>
                <c:pt idx="110">
                  <c:v>5290.2709090909093</c:v>
                </c:pt>
                <c:pt idx="111">
                  <c:v>5205.920454545455</c:v>
                </c:pt>
                <c:pt idx="112">
                  <c:v>5122.431818181818</c:v>
                </c:pt>
                <c:pt idx="113">
                  <c:v>5039.8050000000003</c:v>
                </c:pt>
                <c:pt idx="114">
                  <c:v>4958.147727272727</c:v>
                </c:pt>
                <c:pt idx="115">
                  <c:v>4877.352272727273</c:v>
                </c:pt>
                <c:pt idx="116">
                  <c:v>4797.5263636363634</c:v>
                </c:pt>
                <c:pt idx="117">
                  <c:v>4718.562272727273</c:v>
                </c:pt>
                <c:pt idx="118">
                  <c:v>4640.5677272727271</c:v>
                </c:pt>
                <c:pt idx="119">
                  <c:v>4563.5427272727266</c:v>
                </c:pt>
                <c:pt idx="120">
                  <c:v>4487.4872727272732</c:v>
                </c:pt>
                <c:pt idx="121">
                  <c:v>4412.2936363636363</c:v>
                </c:pt>
                <c:pt idx="122">
                  <c:v>4338.1772727272728</c:v>
                </c:pt>
                <c:pt idx="123">
                  <c:v>4265.0304545454546</c:v>
                </c:pt>
                <c:pt idx="124">
                  <c:v>4192.7454545454539</c:v>
                </c:pt>
                <c:pt idx="125">
                  <c:v>4121.5377272727274</c:v>
                </c:pt>
                <c:pt idx="126">
                  <c:v>4051.2995454545453</c:v>
                </c:pt>
                <c:pt idx="127">
                  <c:v>3982.0309090909086</c:v>
                </c:pt>
                <c:pt idx="128">
                  <c:v>3913.7318181818177</c:v>
                </c:pt>
                <c:pt idx="129">
                  <c:v>3846.4022727272722</c:v>
                </c:pt>
                <c:pt idx="130">
                  <c:v>3780.0422727272726</c:v>
                </c:pt>
                <c:pt idx="131">
                  <c:v>3714.6518181818178</c:v>
                </c:pt>
                <c:pt idx="132">
                  <c:v>3650.1231818181823</c:v>
                </c:pt>
                <c:pt idx="133">
                  <c:v>3586.6718181818183</c:v>
                </c:pt>
                <c:pt idx="134">
                  <c:v>3524.1899999999996</c:v>
                </c:pt>
                <c:pt idx="135">
                  <c:v>3462.5699999999997</c:v>
                </c:pt>
                <c:pt idx="136">
                  <c:v>3402.0272727272722</c:v>
                </c:pt>
                <c:pt idx="137">
                  <c:v>3342.3463636363635</c:v>
                </c:pt>
                <c:pt idx="138">
                  <c:v>3283.5272727272722</c:v>
                </c:pt>
                <c:pt idx="139">
                  <c:v>3225.6777272727272</c:v>
                </c:pt>
                <c:pt idx="140">
                  <c:v>3168.7977272727276</c:v>
                </c:pt>
                <c:pt idx="141">
                  <c:v>3112.7795454545453</c:v>
                </c:pt>
                <c:pt idx="142">
                  <c:v>3057.6231818181823</c:v>
                </c:pt>
                <c:pt idx="143">
                  <c:v>3003.4363636363632</c:v>
                </c:pt>
                <c:pt idx="144">
                  <c:v>2950.1113636363634</c:v>
                </c:pt>
                <c:pt idx="145">
                  <c:v>2897.6481818181819</c:v>
                </c:pt>
                <c:pt idx="146">
                  <c:v>2846.0468181818183</c:v>
                </c:pt>
                <c:pt idx="147">
                  <c:v>2795.1995454545449</c:v>
                </c:pt>
                <c:pt idx="148">
                  <c:v>2745.3218181818183</c:v>
                </c:pt>
                <c:pt idx="149">
                  <c:v>2696.1981818181816</c:v>
                </c:pt>
                <c:pt idx="150">
                  <c:v>2647.9363636363637</c:v>
                </c:pt>
                <c:pt idx="151">
                  <c:v>2600.5363636363636</c:v>
                </c:pt>
                <c:pt idx="152">
                  <c:v>2553.8904545454543</c:v>
                </c:pt>
                <c:pt idx="153">
                  <c:v>2507.9986363636363</c:v>
                </c:pt>
                <c:pt idx="154">
                  <c:v>2462.860909090909</c:v>
                </c:pt>
                <c:pt idx="155">
                  <c:v>2418.5849999999996</c:v>
                </c:pt>
                <c:pt idx="156">
                  <c:v>2375.0631818181814</c:v>
                </c:pt>
                <c:pt idx="157">
                  <c:v>2332.187727272727</c:v>
                </c:pt>
                <c:pt idx="158">
                  <c:v>2290.1740909090909</c:v>
                </c:pt>
                <c:pt idx="159">
                  <c:v>2248.806818181818</c:v>
                </c:pt>
                <c:pt idx="160">
                  <c:v>2208.1936363636364</c:v>
                </c:pt>
                <c:pt idx="161">
                  <c:v>2168.3345454545456</c:v>
                </c:pt>
                <c:pt idx="162">
                  <c:v>2129.1218181818181</c:v>
                </c:pt>
                <c:pt idx="163">
                  <c:v>2090.5554545454543</c:v>
                </c:pt>
                <c:pt idx="164">
                  <c:v>2052.6354545454546</c:v>
                </c:pt>
                <c:pt idx="165">
                  <c:v>2015.4695454545456</c:v>
                </c:pt>
                <c:pt idx="166">
                  <c:v>1978.95</c:v>
                </c:pt>
                <c:pt idx="167">
                  <c:v>1943.0768181818182</c:v>
                </c:pt>
                <c:pt idx="168">
                  <c:v>1907.7422727272728</c:v>
                </c:pt>
                <c:pt idx="169">
                  <c:v>1873.161818181818</c:v>
                </c:pt>
                <c:pt idx="170">
                  <c:v>1839.12</c:v>
                </c:pt>
                <c:pt idx="171">
                  <c:v>1805.7245454545455</c:v>
                </c:pt>
                <c:pt idx="172">
                  <c:v>1772.8677272727271</c:v>
                </c:pt>
                <c:pt idx="173">
                  <c:v>1740.6572727272726</c:v>
                </c:pt>
                <c:pt idx="174">
                  <c:v>1708.9854545454546</c:v>
                </c:pt>
                <c:pt idx="175">
                  <c:v>1677.9599999999998</c:v>
                </c:pt>
                <c:pt idx="176">
                  <c:v>1647.3654545454547</c:v>
                </c:pt>
                <c:pt idx="177">
                  <c:v>1617.4172727272728</c:v>
                </c:pt>
                <c:pt idx="178">
                  <c:v>1587.8999999999999</c:v>
                </c:pt>
                <c:pt idx="179">
                  <c:v>1559.0290909090909</c:v>
                </c:pt>
                <c:pt idx="180">
                  <c:v>1530.5890909090908</c:v>
                </c:pt>
                <c:pt idx="181">
                  <c:v>1502.6877272727274</c:v>
                </c:pt>
                <c:pt idx="182">
                  <c:v>1475.3249999999998</c:v>
                </c:pt>
                <c:pt idx="183">
                  <c:v>1448.3931818181818</c:v>
                </c:pt>
                <c:pt idx="184">
                  <c:v>1422</c:v>
                </c:pt>
                <c:pt idx="185">
                  <c:v>1396.1454545454546</c:v>
                </c:pt>
                <c:pt idx="186">
                  <c:v>1370.6140909090909</c:v>
                </c:pt>
                <c:pt idx="187">
                  <c:v>1345.6213636363636</c:v>
                </c:pt>
                <c:pt idx="188">
                  <c:v>1321.0595454545453</c:v>
                </c:pt>
                <c:pt idx="189">
                  <c:v>1297.0363636363636</c:v>
                </c:pt>
                <c:pt idx="190">
                  <c:v>1273.3363636363636</c:v>
                </c:pt>
                <c:pt idx="191">
                  <c:v>1250.0672727272727</c:v>
                </c:pt>
                <c:pt idx="192">
                  <c:v>1227.2290909090909</c:v>
                </c:pt>
                <c:pt idx="193">
                  <c:v>1204.8218181818183</c:v>
                </c:pt>
                <c:pt idx="194">
                  <c:v>1182.8454545454545</c:v>
                </c:pt>
                <c:pt idx="195">
                  <c:v>1161.3</c:v>
                </c:pt>
                <c:pt idx="196">
                  <c:v>1140.0777272727273</c:v>
                </c:pt>
                <c:pt idx="197">
                  <c:v>1119.2863636363636</c:v>
                </c:pt>
                <c:pt idx="198">
                  <c:v>1098.8181818181818</c:v>
                </c:pt>
                <c:pt idx="199">
                  <c:v>1078.7809090909091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0A4-4E20-956B-E6193EE66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3985560"/>
        <c:axId val="973984384"/>
      </c:scatterChart>
      <c:valAx>
        <c:axId val="9739855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time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300">
                <a:solidFill>
                  <a:schemeClr val="bg1"/>
                </a:solidFill>
              </a:defRPr>
            </a:pPr>
            <a:endParaRPr lang="en-US"/>
          </a:p>
        </c:txPr>
        <c:crossAx val="973984384"/>
        <c:crosses val="autoZero"/>
        <c:crossBetween val="midCat"/>
      </c:valAx>
      <c:valAx>
        <c:axId val="97398438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>
                    <a:solidFill>
                      <a:srgbClr val="002060"/>
                    </a:solidFill>
                  </a:defRPr>
                </a:pPr>
                <a:r>
                  <a:rPr lang="en-GB">
                    <a:solidFill>
                      <a:srgbClr val="002060"/>
                    </a:solidFill>
                  </a:rPr>
                  <a:t>Current</a:t>
                </a:r>
              </a:p>
            </c:rich>
          </c:tx>
          <c:overlay val="0"/>
        </c:title>
        <c:numFmt formatCode="0.00E+00" sourceLinked="1"/>
        <c:majorTickMark val="out"/>
        <c:minorTickMark val="none"/>
        <c:tickLblPos val="nextTo"/>
        <c:txPr>
          <a:bodyPr/>
          <a:lstStyle/>
          <a:p>
            <a:pPr>
              <a:defRPr sz="100">
                <a:solidFill>
                  <a:schemeClr val="bg1"/>
                </a:solidFill>
              </a:defRPr>
            </a:pPr>
            <a:endParaRPr lang="en-US"/>
          </a:p>
        </c:txPr>
        <c:crossAx val="97398556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665D39-C4FB-4281-AF85-F36D62F46A0B}" type="datetimeFigureOut">
              <a:rPr lang="en-GB" smtClean="0"/>
              <a:t>29/05/2024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7D0A5-6A67-4FCA-91DC-03256FD34D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375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BC34D-B5F7-417A-B42A-D43427AF0F4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232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BC34D-B5F7-417A-B42A-D43427AF0F4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22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4CD14-71A4-31DE-6186-EF49F61929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E07586-130E-880D-DD3E-4E1C1628EC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64C1CE-DB87-EA8B-855C-CED3DAC4B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C6B00-E19D-A024-290C-025CC8F63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Susana Izquierdo Bermudez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271D59-1ED3-9134-4F57-3B5EACAC7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014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0F03D-5635-3925-FC35-CA30917F4C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543" y="1134836"/>
            <a:ext cx="11307536" cy="5042127"/>
          </a:xfrm>
        </p:spPr>
        <p:txBody>
          <a:bodyPr/>
          <a:lstStyle>
            <a:lvl1pPr>
              <a:buClr>
                <a:srgbClr val="002060"/>
              </a:buClr>
              <a:defRPr/>
            </a:lvl1pPr>
            <a:lvl2pPr>
              <a:buClr>
                <a:srgbClr val="002060"/>
              </a:buClr>
              <a:defRPr/>
            </a:lvl2pPr>
            <a:lvl3pPr>
              <a:buClr>
                <a:srgbClr val="002060"/>
              </a:buClr>
              <a:defRPr/>
            </a:lvl3pPr>
            <a:lvl4pPr>
              <a:buClr>
                <a:srgbClr val="002060"/>
              </a:buClr>
              <a:defRPr/>
            </a:lvl4pPr>
            <a:lvl5pPr>
              <a:buClr>
                <a:srgbClr val="002060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713590-91C3-DD21-73D6-6257E7FC18B2}"/>
              </a:ext>
            </a:extLst>
          </p:cNvPr>
          <p:cNvSpPr txBox="1"/>
          <p:nvPr userDrawn="1"/>
        </p:nvSpPr>
        <p:spPr>
          <a:xfrm>
            <a:off x="4705715" y="6505212"/>
            <a:ext cx="2196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Susana Izquierdo Bermudez</a:t>
            </a:r>
            <a:endParaRPr lang="en-GB" sz="1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E9A77F8-5F8F-5B08-BFA5-F903D7E50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3700" y="6494579"/>
            <a:ext cx="2743200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1901C496-3C0B-4598-8BB5-4E832361251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781CE1C1-BC50-4346-0F52-629728ECC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9050"/>
            <a:ext cx="10515600" cy="967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612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AD612-C001-684D-DC27-41E906C8C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42B8B4-26CD-447B-261D-5AFD3F1C1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25F9688-4EB8-5DA4-8D4B-5458B290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901C496-3C0B-4598-8BB5-4E8323612518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1491515-8805-74F3-6678-58D6C584D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Susana Izquierdo Bermudez</a:t>
            </a:r>
            <a:endParaRPr lang="en-GB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635D62C-911D-FC73-E3E8-A1AAC93ADC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25/05/2023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3599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2FE7B-EA66-39D8-84CE-CF9629956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7E05B-E519-A82D-FC1A-BA4E33A42A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9DFFC2-A070-15E5-1698-F421709346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24A1E78-0B2C-7025-C56F-0E329BBA5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901C496-3C0B-4598-8BB5-4E8323612518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21CECFA-A04C-3D66-4B0F-92C703CC7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Susana Izquierdo Bermudez</a:t>
            </a:r>
            <a:endParaRPr lang="en-GB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CE13816F-18FD-FD7B-BB2C-323E1A5308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408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F37EA-E24F-1D72-4C29-5189A79EB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3B8123-7873-9E41-718B-BEB8488A52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95E46C-6F16-52B0-A608-3F200B661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E32C47-F02D-E7B1-A51B-B75DB1D690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E538DB-7A02-FC11-27FF-73E97065AF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102D2F-AC54-EB2B-D651-5F8267E27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2023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3D2EDB-0FD8-772C-AD76-52D17FFAD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Susana Izquierdo Bermudez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B8BE2B-967F-D91D-9F95-1B8B427D2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095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0729"/>
          </a:xfrm>
          <a:solidFill>
            <a:srgbClr val="0070C0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124745"/>
            <a:ext cx="10969139" cy="4868283"/>
          </a:xfrm>
        </p:spPr>
        <p:txBody>
          <a:bodyPr/>
          <a:lstStyle>
            <a:lvl1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buClr>
                <a:srgbClr val="002060"/>
              </a:buClr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96533" y="6356350"/>
            <a:ext cx="685867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255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04286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133062"/>
            <a:ext cx="10969139" cy="4859966"/>
          </a:xfrm>
        </p:spPr>
        <p:txBody>
          <a:bodyPr/>
          <a:lstStyle>
            <a:lvl1pPr>
              <a:buClr>
                <a:schemeClr val="tx1"/>
              </a:buClr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5/29/2024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952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D586265-7324-457C-D7AE-8BDDE0CD2186}"/>
              </a:ext>
            </a:extLst>
          </p:cNvPr>
          <p:cNvSpPr/>
          <p:nvPr userDrawn="1"/>
        </p:nvSpPr>
        <p:spPr>
          <a:xfrm>
            <a:off x="0" y="-36412"/>
            <a:ext cx="12192000" cy="100161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057BB6-D473-B383-B772-858476A3A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6412"/>
            <a:ext cx="10515600" cy="990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25F5F4-CB82-B113-EFDA-E4668639BD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0933" y="1100667"/>
            <a:ext cx="11717867" cy="5076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E5C05C-0DE9-CB34-A154-4F466EFC9F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1333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0BC34-ABBE-460E-4CB8-8A92F7D1ED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Susana Izquierdo Bermudez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0F2B6E-3E1D-78B7-5EF0-C31EB9B0C6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2060"/>
                </a:solidFill>
              </a:defRPr>
            </a:lvl1pPr>
          </a:lstStyle>
          <a:p>
            <a:fld id="{1901C496-3C0B-4598-8BB5-4E832361251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60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bg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6.png"/><Relationship Id="rId7" Type="http://schemas.openxmlformats.org/officeDocument/2006/relationships/image" Target="../media/image2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emf"/><Relationship Id="rId4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G"/><Relationship Id="rId4" Type="http://schemas.openxmlformats.org/officeDocument/2006/relationships/image" Target="../media/image48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oleObject" Target="../embeddings/oleObject5.bin"/><Relationship Id="rId4" Type="http://schemas.openxmlformats.org/officeDocument/2006/relationships/image" Target="../media/image52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58.png"/><Relationship Id="rId3" Type="http://schemas.openxmlformats.org/officeDocument/2006/relationships/image" Target="../media/image55.wmf"/><Relationship Id="rId7" Type="http://schemas.openxmlformats.org/officeDocument/2006/relationships/image" Target="../media/image57.wmf"/><Relationship Id="rId12" Type="http://schemas.openxmlformats.org/officeDocument/2006/relationships/image" Target="../media/image9.png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8.png"/><Relationship Id="rId5" Type="http://schemas.openxmlformats.org/officeDocument/2006/relationships/image" Target="../media/image56.wmf"/><Relationship Id="rId10" Type="http://schemas.openxmlformats.org/officeDocument/2006/relationships/image" Target="../media/image7.png"/><Relationship Id="rId4" Type="http://schemas.openxmlformats.org/officeDocument/2006/relationships/oleObject" Target="../embeddings/oleObject7.bin"/><Relationship Id="rId9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65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2408/" TargetMode="External"/><Relationship Id="rId2" Type="http://schemas.openxmlformats.org/officeDocument/2006/relationships/hyperlink" Target="http://www.uspas.fnal.gov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4.jpeg"/><Relationship Id="rId7" Type="http://schemas.openxmlformats.org/officeDocument/2006/relationships/image" Target="../media/image8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90.jpeg"/><Relationship Id="rId7" Type="http://schemas.openxmlformats.org/officeDocument/2006/relationships/image" Target="../media/image8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hyperlink" Target="https://hfm.web.cern.ch/" TargetMode="External"/><Relationship Id="rId7" Type="http://schemas.openxmlformats.org/officeDocument/2006/relationships/image" Target="../media/image97.pn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png"/><Relationship Id="rId5" Type="http://schemas.openxmlformats.org/officeDocument/2006/relationships/image" Target="../media/image95.jpeg"/><Relationship Id="rId4" Type="http://schemas.openxmlformats.org/officeDocument/2006/relationships/image" Target="../media/image94.jpeg"/><Relationship Id="rId9" Type="http://schemas.openxmlformats.org/officeDocument/2006/relationships/image" Target="../media/image99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6.w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7.png"/><Relationship Id="rId12" Type="http://schemas.openxmlformats.org/officeDocument/2006/relationships/oleObject" Target="../embeddings/oleObject3.bin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5.wmf"/><Relationship Id="rId5" Type="http://schemas.openxmlformats.org/officeDocument/2006/relationships/image" Target="../media/image5.png"/><Relationship Id="rId15" Type="http://schemas.openxmlformats.org/officeDocument/2006/relationships/image" Target="../media/image18.pn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14.wmf"/><Relationship Id="rId9" Type="http://schemas.openxmlformats.org/officeDocument/2006/relationships/image" Target="../media/image9.png"/><Relationship Id="rId1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A16D6FF-68CF-CDAE-3A5D-4E679016AA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2069" y="5321300"/>
            <a:ext cx="9144000" cy="1400175"/>
          </a:xfrm>
        </p:spPr>
        <p:txBody>
          <a:bodyPr>
            <a:normAutofit/>
          </a:bodyPr>
          <a:lstStyle/>
          <a:p>
            <a:pPr algn="ctr"/>
            <a:r>
              <a:rPr lang="es-AR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Susana Izquierdo Bermúdez</a:t>
            </a:r>
          </a:p>
          <a:p>
            <a:pPr algn="ctr"/>
            <a:r>
              <a:rPr lang="en-US" sz="2000" b="1" i="1" dirty="0"/>
              <a:t>susana.izquierdo.bermudez@cern.ch</a:t>
            </a:r>
          </a:p>
          <a:p>
            <a:r>
              <a:rPr lang="es-AR" sz="2000" b="1" i="1" dirty="0"/>
              <a:t> </a:t>
            </a:r>
            <a:endParaRPr lang="en-GB" sz="2000" b="1" i="1" dirty="0"/>
          </a:p>
          <a:p>
            <a:endParaRPr lang="en-GB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4EC732-C3A2-6203-4888-F05ABCD499A9}"/>
              </a:ext>
            </a:extLst>
          </p:cNvPr>
          <p:cNvSpPr txBox="1"/>
          <p:nvPr/>
        </p:nvSpPr>
        <p:spPr>
          <a:xfrm>
            <a:off x="2770337" y="136525"/>
            <a:ext cx="61030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tabLst>
                <a:tab pos="540385" algn="l"/>
              </a:tabLst>
            </a:pPr>
            <a:r>
              <a:rPr lang="en-GB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CERN Solvay Camp – 2024</a:t>
            </a:r>
            <a:endParaRPr lang="en-GB" sz="3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8D531D7-21A2-3FB4-A8F8-55E80ABBB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t>1</a:t>
            </a:fld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D8AA3A1-627D-4FBD-9939-F10E214AA380}"/>
              </a:ext>
            </a:extLst>
          </p:cNvPr>
          <p:cNvSpPr txBox="1">
            <a:spLocks/>
          </p:cNvSpPr>
          <p:nvPr/>
        </p:nvSpPr>
        <p:spPr>
          <a:xfrm>
            <a:off x="881418" y="2235200"/>
            <a:ext cx="10472382" cy="2387600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Superconducting Magnets</a:t>
            </a:r>
            <a:endParaRPr lang="en-GB" sz="7200" dirty="0"/>
          </a:p>
        </p:txBody>
      </p:sp>
    </p:spTree>
    <p:extLst>
      <p:ext uri="{BB962C8B-B14F-4D97-AF65-F5344CB8AC3E}">
        <p14:creationId xmlns:p14="http://schemas.microsoft.com/office/powerpoint/2010/main" val="4271825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 we need superconductors</a:t>
            </a:r>
            <a:r>
              <a:rPr lang="es-ES" dirty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1FE0CF9-301C-4DC2-9DD4-D8FCF2197C95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1524000" y="2924944"/>
            <a:ext cx="9144000" cy="8309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Lesson 2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If we want magnets with B&gt;2T and a reasonable size (and energy consumptions), superconductors are needed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847528" y="4077073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en-US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the answer to the question if we need superconductors is:</a:t>
            </a:r>
          </a:p>
          <a:p>
            <a:pPr algn="ctr"/>
            <a:endParaRPr lang="en-GB" altLang="en-US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GB" altLang="en-US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altLang="en-US" sz="4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4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¡</a:t>
            </a:r>
            <a:r>
              <a:rPr lang="en-GB" altLang="en-US" sz="4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r>
              <a:rPr lang="en-GB" sz="4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24000" y="1844805"/>
            <a:ext cx="9144000" cy="8309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Lesson 1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If we want more energetic particles, either we make stronger magnets or we increase the size of our accelerator.</a:t>
            </a:r>
          </a:p>
        </p:txBody>
      </p:sp>
    </p:spTree>
    <p:extLst>
      <p:ext uri="{BB962C8B-B14F-4D97-AF65-F5344CB8AC3E}">
        <p14:creationId xmlns:p14="http://schemas.microsoft.com/office/powerpoint/2010/main" val="2966348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12618-5CE1-66F3-35E9-2706F8503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D4E16-8955-D69E-429E-753E33AC1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250" y="1213338"/>
            <a:ext cx="11239500" cy="5310554"/>
          </a:xfrm>
        </p:spPr>
        <p:txBody>
          <a:bodyPr>
            <a:normAutofit fontScale="92500" lnSpcReduction="20000"/>
          </a:bodyPr>
          <a:lstStyle/>
          <a:p>
            <a:pPr lvl="1">
              <a:buClr>
                <a:schemeClr val="bg1">
                  <a:lumMod val="50000"/>
                </a:schemeClr>
              </a:buClr>
            </a:pPr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Particle accelerators, magnets and the need of superconductors</a:t>
            </a:r>
          </a:p>
          <a:p>
            <a:pPr lvl="1"/>
            <a:r>
              <a:rPr lang="en-US" sz="3200" b="1" dirty="0"/>
              <a:t>Superconducting magnets</a:t>
            </a:r>
          </a:p>
          <a:p>
            <a:pPr lvl="2"/>
            <a:r>
              <a:rPr lang="en-US" sz="2800" b="1" dirty="0"/>
              <a:t>Conductor</a:t>
            </a:r>
          </a:p>
          <a:p>
            <a:pPr lvl="2"/>
            <a:r>
              <a:rPr lang="en-US" sz="2800" b="1" dirty="0"/>
              <a:t>Magnetic design and coil fabrication</a:t>
            </a:r>
          </a:p>
          <a:p>
            <a:pPr lvl="2"/>
            <a:r>
              <a:rPr lang="en-US" sz="2800" b="1" dirty="0"/>
              <a:t>Mechanical design and assembly</a:t>
            </a:r>
          </a:p>
          <a:p>
            <a:pPr lvl="2"/>
            <a:r>
              <a:rPr lang="en-US" sz="2800" b="1" dirty="0"/>
              <a:t>Quench, training and protection</a:t>
            </a:r>
          </a:p>
          <a:p>
            <a:pPr lvl="2"/>
            <a:endParaRPr lang="en-US" sz="2800" dirty="0"/>
          </a:p>
          <a:p>
            <a:pPr lvl="2"/>
            <a:endParaRPr lang="en-US" sz="2800" dirty="0"/>
          </a:p>
          <a:p>
            <a:pPr lvl="2"/>
            <a:endParaRPr lang="en-US" sz="2800" dirty="0"/>
          </a:p>
          <a:p>
            <a:pPr lvl="2"/>
            <a:endParaRPr lang="en-US" sz="2800" dirty="0"/>
          </a:p>
          <a:p>
            <a:pPr lvl="2"/>
            <a:endParaRPr lang="en-US" sz="2800" dirty="0"/>
          </a:p>
          <a:p>
            <a:pPr lvl="2"/>
            <a:endParaRPr lang="en-US" sz="2800" dirty="0"/>
          </a:p>
          <a:p>
            <a:pPr lvl="2"/>
            <a:endParaRPr lang="en-US" sz="2800" dirty="0"/>
          </a:p>
          <a:p>
            <a:pPr lvl="1">
              <a:buClr>
                <a:schemeClr val="bg1">
                  <a:lumMod val="50000"/>
                </a:schemeClr>
              </a:buClr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</a:rPr>
              <a:t>Future outlook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D222FA-AD0A-D355-4F8B-55E1D2F228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249" y="3429000"/>
            <a:ext cx="8799551" cy="1982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578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298A19-2957-F221-097A-515AEBDCB1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543" y="1134836"/>
            <a:ext cx="11307536" cy="5359743"/>
          </a:xfrm>
        </p:spPr>
        <p:txBody>
          <a:bodyPr>
            <a:normAutofit fontScale="8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Symbol" pitchFamily="-110" charset="2"/>
              </a:rPr>
              <a:t>The science of superconducting magnets is an exciting, fancy and dirty mixture of </a:t>
            </a:r>
            <a:r>
              <a:rPr lang="en-US" dirty="0">
                <a:solidFill>
                  <a:srgbClr val="FF0000"/>
                </a:solidFill>
                <a:sym typeface="Symbol" pitchFamily="-110" charset="2"/>
              </a:rPr>
              <a:t>physics, engineering, and chemistry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sym typeface="Symbol" pitchFamily="-110" charset="2"/>
              </a:rPr>
              <a:t>Chemistry and material science: </a:t>
            </a:r>
            <a:r>
              <a:rPr lang="en-US" sz="1900" dirty="0">
                <a:solidFill>
                  <a:srgbClr val="FF0000"/>
                </a:solidFill>
                <a:sym typeface="Symbol" pitchFamily="-110" charset="2"/>
              </a:rPr>
              <a:t>superconducting materials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sym typeface="Symbol" pitchFamily="-110" charset="2"/>
              </a:rPr>
              <a:t>Quantum physics: the key mechanisms of </a:t>
            </a:r>
            <a:r>
              <a:rPr lang="en-US" sz="1900" dirty="0">
                <a:solidFill>
                  <a:srgbClr val="FF0000"/>
                </a:solidFill>
                <a:sym typeface="Symbol" pitchFamily="-110" charset="2"/>
              </a:rPr>
              <a:t>superconductivity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sym typeface="Symbol" pitchFamily="-110" charset="2"/>
              </a:rPr>
              <a:t>Classical electrodynamics: </a:t>
            </a:r>
            <a:r>
              <a:rPr lang="en-US" sz="1900" dirty="0">
                <a:solidFill>
                  <a:srgbClr val="FF0000"/>
                </a:solidFill>
                <a:sym typeface="Symbol" pitchFamily="-110" charset="2"/>
              </a:rPr>
              <a:t>magnet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sym typeface="Symbol" pitchFamily="-110" charset="2"/>
              </a:rPr>
              <a:t>Mechanical engineering: </a:t>
            </a:r>
            <a:r>
              <a:rPr lang="en-US" sz="1900" dirty="0">
                <a:solidFill>
                  <a:srgbClr val="FF0000"/>
                </a:solidFill>
                <a:sym typeface="Symbol" pitchFamily="-110" charset="2"/>
              </a:rPr>
              <a:t>support structures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sym typeface="Symbol" pitchFamily="-110" charset="2"/>
              </a:rPr>
              <a:t>Electrical engineering: </a:t>
            </a:r>
            <a:r>
              <a:rPr lang="en-US" sz="1900" dirty="0">
                <a:solidFill>
                  <a:srgbClr val="FF0000"/>
                </a:solidFill>
                <a:sym typeface="Symbol" pitchFamily="-110" charset="2"/>
              </a:rPr>
              <a:t>powering</a:t>
            </a:r>
            <a:r>
              <a:rPr lang="en-US" sz="1900" dirty="0">
                <a:sym typeface="Symbol" pitchFamily="-110" charset="2"/>
              </a:rPr>
              <a:t> of the magnets and their </a:t>
            </a:r>
            <a:r>
              <a:rPr lang="en-US" sz="1900" dirty="0">
                <a:solidFill>
                  <a:srgbClr val="FF0000"/>
                </a:solidFill>
                <a:sym typeface="Symbol" pitchFamily="-110" charset="2"/>
              </a:rPr>
              <a:t>protection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sym typeface="Symbol" pitchFamily="-110" charset="2"/>
              </a:rPr>
              <a:t>Cryogenics: keep them </a:t>
            </a:r>
            <a:r>
              <a:rPr lang="en-US" sz="1900" dirty="0">
                <a:solidFill>
                  <a:srgbClr val="FF0000"/>
                </a:solidFill>
                <a:sym typeface="Symbol" pitchFamily="-110" charset="2"/>
              </a:rPr>
              <a:t>cool</a:t>
            </a:r>
            <a:r>
              <a:rPr lang="en-US" sz="1900" dirty="0">
                <a:sym typeface="Symbol" pitchFamily="-110" charset="2"/>
              </a:rPr>
              <a:t> …</a:t>
            </a:r>
          </a:p>
          <a:p>
            <a:r>
              <a:rPr lang="en-US" sz="2800" dirty="0">
                <a:sym typeface="Symbol" pitchFamily="-110" charset="2"/>
              </a:rPr>
              <a:t>Very different order of magnitudes</a:t>
            </a:r>
          </a:p>
          <a:p>
            <a:endParaRPr lang="en-US" dirty="0">
              <a:sym typeface="Symbol" pitchFamily="-110" charset="2"/>
            </a:endParaRPr>
          </a:p>
          <a:p>
            <a:endParaRPr lang="en-US" sz="2800" dirty="0">
              <a:sym typeface="Symbol" pitchFamily="-110" charset="2"/>
            </a:endParaRPr>
          </a:p>
          <a:p>
            <a:endParaRPr lang="en-US" dirty="0">
              <a:sym typeface="Symbol" pitchFamily="-110" charset="2"/>
            </a:endParaRPr>
          </a:p>
          <a:p>
            <a:endParaRPr lang="en-US" sz="2800" dirty="0">
              <a:sym typeface="Symbol" pitchFamily="-110" charset="2"/>
            </a:endParaRPr>
          </a:p>
          <a:p>
            <a:endParaRPr lang="en-US" sz="2800" dirty="0">
              <a:sym typeface="Symbol" pitchFamily="-110" charset="2"/>
            </a:endParaRPr>
          </a:p>
          <a:p>
            <a:endParaRPr lang="en-US" sz="2800" dirty="0">
              <a:sym typeface="Symbol" pitchFamily="-110" charset="2"/>
            </a:endParaRPr>
          </a:p>
          <a:p>
            <a:r>
              <a:rPr lang="en-US" sz="2800" dirty="0">
                <a:sym typeface="Symbol" pitchFamily="-110" charset="2"/>
              </a:rPr>
              <a:t>The </a:t>
            </a:r>
            <a:r>
              <a:rPr lang="en-US" sz="2800" dirty="0">
                <a:solidFill>
                  <a:srgbClr val="FF0000"/>
                </a:solidFill>
                <a:sym typeface="Symbol" pitchFamily="-110" charset="2"/>
              </a:rPr>
              <a:t>cost</a:t>
            </a:r>
            <a:r>
              <a:rPr lang="en-US" sz="2800" dirty="0">
                <a:sym typeface="Symbol" pitchFamily="-110" charset="2"/>
              </a:rPr>
              <a:t> optimization also plays a relevant role</a:t>
            </a:r>
          </a:p>
          <a:p>
            <a:endParaRPr lang="en-US" sz="2800" dirty="0">
              <a:sym typeface="Symbol" pitchFamily="-110" charset="2"/>
            </a:endParaRPr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25F5A9-7098-0A65-CE24-04A53DC50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2378C26-47BE-51B9-F5EE-6E90D37C8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magnets</a:t>
            </a:r>
            <a:endParaRPr lang="en-GB" dirty="0"/>
          </a:p>
        </p:txBody>
      </p:sp>
      <p:pic>
        <p:nvPicPr>
          <p:cNvPr id="5" name="Picture 5" descr="essmann670">
            <a:extLst>
              <a:ext uri="{FF2B5EF4-FFF2-40B4-BE49-F238E27FC236}">
                <a16:creationId xmlns:a16="http://schemas.microsoft.com/office/drawing/2014/main" id="{C8D531AC-4007-FEE9-2207-9BBA781CE1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0" y="3535370"/>
            <a:ext cx="1838325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F08B189-D018-3297-4653-1FA78D08DB68}"/>
              </a:ext>
            </a:extLst>
          </p:cNvPr>
          <p:cNvSpPr/>
          <p:nvPr/>
        </p:nvSpPr>
        <p:spPr>
          <a:xfrm>
            <a:off x="1524000" y="5476487"/>
            <a:ext cx="31185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100" dirty="0">
                <a:solidFill>
                  <a:srgbClr val="002060"/>
                </a:solidFill>
              </a:rPr>
              <a:t>Quantized </a:t>
            </a:r>
            <a:r>
              <a:rPr lang="en-US" sz="1100" dirty="0" err="1">
                <a:solidFill>
                  <a:srgbClr val="002060"/>
                </a:solidFill>
              </a:rPr>
              <a:t>fluxoids</a:t>
            </a:r>
            <a:r>
              <a:rPr lang="en-US" sz="1100" dirty="0">
                <a:solidFill>
                  <a:srgbClr val="002060"/>
                </a:solidFill>
              </a:rPr>
              <a:t> penetrating a superconductor used in accelerator magnets</a:t>
            </a:r>
          </a:p>
        </p:txBody>
      </p:sp>
      <p:pic>
        <p:nvPicPr>
          <p:cNvPr id="7" name="Picture 4" descr="dipole4">
            <a:extLst>
              <a:ext uri="{FF2B5EF4-FFF2-40B4-BE49-F238E27FC236}">
                <a16:creationId xmlns:a16="http://schemas.microsoft.com/office/drawing/2014/main" id="{DC162791-829B-FC9C-844B-06F8FA2E9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456" y="3539829"/>
            <a:ext cx="2351087" cy="1881188"/>
          </a:xfrm>
          <a:prstGeom prst="rect">
            <a:avLst/>
          </a:prstGeom>
          <a:noFill/>
          <a:ln w="190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F7E4343-8D18-ED73-AB02-2E8B9D699BD5}"/>
              </a:ext>
            </a:extLst>
          </p:cNvPr>
          <p:cNvSpPr/>
          <p:nvPr/>
        </p:nvSpPr>
        <p:spPr>
          <a:xfrm>
            <a:off x="4691843" y="5477432"/>
            <a:ext cx="280831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100" dirty="0">
                <a:solidFill>
                  <a:srgbClr val="002060"/>
                </a:solidFill>
              </a:rPr>
              <a:t>A 15m truck unloading a 27 tons LHC dipole</a:t>
            </a:r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C81997A8-0714-B070-D808-88B20BFC43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093" y="3531110"/>
            <a:ext cx="2645871" cy="1889908"/>
          </a:xfrm>
          <a:prstGeom prst="rect">
            <a:avLst/>
          </a:prstGeom>
          <a:noFill/>
          <a:ln w="190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41C6FB4-E65A-2F8F-61B0-CF98A68F160D}"/>
              </a:ext>
            </a:extLst>
          </p:cNvPr>
          <p:cNvSpPr/>
          <p:nvPr/>
        </p:nvSpPr>
        <p:spPr>
          <a:xfrm>
            <a:off x="8184232" y="5443132"/>
            <a:ext cx="19442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solidFill>
                  <a:srgbClr val="002060"/>
                </a:solidFill>
              </a:rPr>
              <a:t>Large Hardon Collider</a:t>
            </a:r>
          </a:p>
          <a:p>
            <a:pPr algn="ctr"/>
            <a:r>
              <a:rPr lang="en-GB" sz="1100" dirty="0">
                <a:solidFill>
                  <a:srgbClr val="002060"/>
                </a:solidFill>
              </a:rPr>
              <a:t>27 km, 8.33 T,14 </a:t>
            </a:r>
            <a:r>
              <a:rPr lang="en-GB" sz="1100" dirty="0" err="1">
                <a:solidFill>
                  <a:srgbClr val="002060"/>
                </a:solidFill>
              </a:rPr>
              <a:t>TeV</a:t>
            </a:r>
            <a:endParaRPr lang="en-GB" sz="1100" dirty="0">
              <a:solidFill>
                <a:srgbClr val="002060"/>
              </a:solidFill>
            </a:endParaRPr>
          </a:p>
          <a:p>
            <a:pPr algn="ctr"/>
            <a:r>
              <a:rPr lang="en-GB" sz="1100" dirty="0">
                <a:solidFill>
                  <a:srgbClr val="002060"/>
                </a:solidFill>
              </a:rPr>
              <a:t>1300 tons </a:t>
            </a:r>
            <a:r>
              <a:rPr lang="en-GB" sz="1100" dirty="0" err="1">
                <a:solidFill>
                  <a:srgbClr val="002060"/>
                </a:solidFill>
              </a:rPr>
              <a:t>NbTi</a:t>
            </a:r>
            <a:endParaRPr lang="en-GB" sz="11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147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5BDECD-4A23-CB70-A5AD-5B785492B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543" y="1134837"/>
            <a:ext cx="11307536" cy="882500"/>
          </a:xfrm>
        </p:spPr>
        <p:txBody>
          <a:bodyPr>
            <a:normAutofit/>
          </a:bodyPr>
          <a:lstStyle/>
          <a:p>
            <a:r>
              <a:rPr lang="en-US" altLang="en-US" sz="2400" dirty="0"/>
              <a:t>In 1911, </a:t>
            </a:r>
            <a:r>
              <a:rPr lang="en-US" altLang="en-US" sz="2400" dirty="0" err="1"/>
              <a:t>Kammerling-Onnes</a:t>
            </a:r>
            <a:r>
              <a:rPr lang="en-US" altLang="en-US" sz="2400" dirty="0"/>
              <a:t>, discovered superconductivity (</a:t>
            </a:r>
            <a:r>
              <a:rPr lang="en-US" altLang="en-US" sz="2400" b="1" dirty="0">
                <a:solidFill>
                  <a:srgbClr val="FF0000"/>
                </a:solidFill>
              </a:rPr>
              <a:t>ZERO resistance </a:t>
            </a:r>
            <a:r>
              <a:rPr lang="en-US" altLang="en-US" sz="2400" dirty="0"/>
              <a:t>of mercury wire at 4.2 K)</a:t>
            </a:r>
          </a:p>
          <a:p>
            <a:endParaRPr lang="en-GB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FB86E2-58FF-4BC5-21E1-C55C34ECE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8EC1260-0126-AB0F-A7EC-A6BE87FCB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Superconductivity</a:t>
            </a:r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43061366-1ACB-F323-992D-4D52E2E50913}"/>
              </a:ext>
            </a:extLst>
          </p:cNvPr>
          <p:cNvSpPr txBox="1">
            <a:spLocks/>
          </p:cNvSpPr>
          <p:nvPr/>
        </p:nvSpPr>
        <p:spPr>
          <a:xfrm>
            <a:off x="424543" y="4559679"/>
            <a:ext cx="7328364" cy="2538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GB" altLang="en-US" sz="2000" dirty="0"/>
              <a:t>The temperature at which the transition takes place is called </a:t>
            </a:r>
            <a:r>
              <a:rPr lang="en-GB" altLang="en-US" sz="2000" b="1" dirty="0">
                <a:solidFill>
                  <a:srgbClr val="FF0000"/>
                </a:solidFill>
              </a:rPr>
              <a:t>critical temperature </a:t>
            </a:r>
            <a:r>
              <a:rPr lang="en-GB" altLang="en-US" sz="2000" b="1" i="1" dirty="0">
                <a:solidFill>
                  <a:srgbClr val="FF0000"/>
                </a:solidFill>
              </a:rPr>
              <a:t>T</a:t>
            </a:r>
            <a:r>
              <a:rPr lang="en-GB" altLang="en-US" sz="2000" b="1" i="1" baseline="-25000" dirty="0">
                <a:solidFill>
                  <a:srgbClr val="FF0000"/>
                </a:solidFill>
              </a:rPr>
              <a:t>c</a:t>
            </a:r>
          </a:p>
          <a:p>
            <a:pPr marL="285750" indent="-285750"/>
            <a:r>
              <a:rPr lang="en-GB" altLang="en-US" sz="2000" dirty="0"/>
              <a:t>Observed in may materials</a:t>
            </a:r>
          </a:p>
          <a:p>
            <a:pPr marL="742950" lvl="1" indent="-285750"/>
            <a:r>
              <a:rPr lang="en-GB" altLang="en-US" sz="1800" dirty="0"/>
              <a:t>but not in the typical best conductors (Cu, Ag, Au)</a:t>
            </a:r>
          </a:p>
          <a:p>
            <a:pPr marL="285750" indent="-285750"/>
            <a:r>
              <a:rPr lang="en-GB" altLang="en-US" sz="2000" dirty="0"/>
              <a:t>At </a:t>
            </a:r>
            <a:r>
              <a:rPr lang="en-GB" altLang="en-US" sz="2000" i="1" dirty="0"/>
              <a:t>T</a:t>
            </a:r>
            <a:r>
              <a:rPr lang="en-GB" altLang="en-US" sz="2000" dirty="0"/>
              <a:t> &gt; </a:t>
            </a:r>
            <a:r>
              <a:rPr lang="en-GB" altLang="en-US" sz="2000" i="1" dirty="0"/>
              <a:t>T</a:t>
            </a:r>
            <a:r>
              <a:rPr lang="en-GB" altLang="en-US" sz="2000" i="1" baseline="-25000" dirty="0"/>
              <a:t>c </a:t>
            </a:r>
            <a:r>
              <a:rPr lang="en-GB" altLang="en-US" sz="2000" i="1" dirty="0"/>
              <a:t>, </a:t>
            </a:r>
            <a:r>
              <a:rPr lang="en-GB" altLang="en-US" sz="2000" dirty="0"/>
              <a:t>superconductor very poor conductor</a:t>
            </a:r>
          </a:p>
          <a:p>
            <a:endParaRPr lang="en-GB" sz="2000" dirty="0"/>
          </a:p>
        </p:txBody>
      </p:sp>
      <p:pic>
        <p:nvPicPr>
          <p:cNvPr id="6" name="Picture 2" descr="http://www.superconductors.org/tc_graph.gif">
            <a:extLst>
              <a:ext uri="{FF2B5EF4-FFF2-40B4-BE49-F238E27FC236}">
                <a16:creationId xmlns:a16="http://schemas.microsoft.com/office/drawing/2014/main" id="{B7A12D93-959B-BBA8-EF70-8D61EDBB8E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8454" y="4318480"/>
            <a:ext cx="3140346" cy="1947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33C5A179-BF95-5633-56A3-0FF4A0ACC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77" t="23167" r="52609" b="22581"/>
          <a:stretch>
            <a:fillRect/>
          </a:stretch>
        </p:blipFill>
        <p:spPr bwMode="auto">
          <a:xfrm>
            <a:off x="3654755" y="1889353"/>
            <a:ext cx="1998662" cy="259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 descr="rho(T)">
            <a:extLst>
              <a:ext uri="{FF2B5EF4-FFF2-40B4-BE49-F238E27FC236}">
                <a16:creationId xmlns:a16="http://schemas.microsoft.com/office/drawing/2014/main" id="{99C735A8-A0B4-FFFA-4352-B4542B2B62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477" y="1926735"/>
            <a:ext cx="2099490" cy="2609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24673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A98118-502F-D82C-141E-49235CB0E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84D7935-FBF7-A1B9-B246-C68BE3F6E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superconductors</a:t>
            </a:r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6C76D97D-682E-24B2-5449-599A9BE46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863" y="1725105"/>
            <a:ext cx="11307762" cy="4451858"/>
          </a:xfrm>
        </p:spPr>
        <p:txBody>
          <a:bodyPr>
            <a:normAutofit fontScale="55000" lnSpcReduction="20000"/>
          </a:bodyPr>
          <a:lstStyle/>
          <a:p>
            <a:pPr marL="36576" indent="0">
              <a:buNone/>
              <a:defRPr/>
            </a:pPr>
            <a:r>
              <a:rPr lang="en-US" altLang="en-US" sz="3600" b="1" dirty="0"/>
              <a:t>Nb and Ti </a:t>
            </a:r>
            <a:r>
              <a:rPr lang="en-US" altLang="en-US" sz="3600" b="1" dirty="0">
                <a:sym typeface="Wingdings" pitchFamily="2" charset="2"/>
              </a:rPr>
              <a:t> </a:t>
            </a:r>
            <a:r>
              <a:rPr lang="en-US" altLang="en-US" sz="3600" b="1" dirty="0"/>
              <a:t>ductile alloy </a:t>
            </a:r>
          </a:p>
          <a:p>
            <a:pPr marL="36576" indent="0">
              <a:buNone/>
              <a:defRPr/>
            </a:pPr>
            <a:r>
              <a:rPr lang="en-US" altLang="en-US" sz="2800" i="1" dirty="0"/>
              <a:t>Extrusion + drawing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sz="2800" b="1" i="1" dirty="0">
                <a:solidFill>
                  <a:srgbClr val="FF0000"/>
                </a:solidFill>
              </a:rPr>
              <a:t>T</a:t>
            </a:r>
            <a:r>
              <a:rPr lang="en-US" altLang="en-US" sz="2800" b="1" i="1" baseline="-25000" dirty="0">
                <a:solidFill>
                  <a:srgbClr val="FF0000"/>
                </a:solidFill>
              </a:rPr>
              <a:t>c</a:t>
            </a:r>
            <a:r>
              <a:rPr lang="en-US" altLang="en-US" sz="2800" dirty="0"/>
              <a:t>  is ~</a:t>
            </a:r>
            <a:r>
              <a:rPr lang="en-US" altLang="en-US" sz="2800" b="1" dirty="0">
                <a:solidFill>
                  <a:srgbClr val="FF0000"/>
                </a:solidFill>
              </a:rPr>
              <a:t>9.2 K</a:t>
            </a:r>
            <a:r>
              <a:rPr lang="en-US" altLang="en-US" sz="2800" dirty="0"/>
              <a:t> at 0 T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sz="2800" b="1" i="1" dirty="0">
                <a:solidFill>
                  <a:srgbClr val="FF0000"/>
                </a:solidFill>
              </a:rPr>
              <a:t>B</a:t>
            </a:r>
            <a:r>
              <a:rPr lang="en-US" altLang="en-US" sz="2800" b="1" i="1" baseline="-25000" dirty="0">
                <a:solidFill>
                  <a:srgbClr val="FF0000"/>
                </a:solidFill>
              </a:rPr>
              <a:t>C2</a:t>
            </a:r>
            <a:r>
              <a:rPr lang="en-US" altLang="en-US" sz="2800" i="1" dirty="0"/>
              <a:t> </a:t>
            </a:r>
            <a:r>
              <a:rPr lang="en-US" altLang="en-US" sz="2800" dirty="0"/>
              <a:t>is ~</a:t>
            </a:r>
            <a:r>
              <a:rPr lang="en-US" altLang="en-US" sz="2800" b="1" dirty="0">
                <a:solidFill>
                  <a:srgbClr val="FF0000"/>
                </a:solidFill>
              </a:rPr>
              <a:t>14.5 T</a:t>
            </a:r>
            <a:r>
              <a:rPr lang="en-US" altLang="en-US" sz="2800" dirty="0"/>
              <a:t> at 0 K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sz="2800" dirty="0"/>
              <a:t>Firstly in </a:t>
            </a:r>
            <a:r>
              <a:rPr lang="en-US" altLang="en-US" sz="2800" b="1" dirty="0">
                <a:solidFill>
                  <a:srgbClr val="FF0000"/>
                </a:solidFill>
              </a:rPr>
              <a:t>Tevatron </a:t>
            </a:r>
            <a:r>
              <a:rPr lang="en-US" altLang="en-US" sz="2800" dirty="0"/>
              <a:t>(80s), then all the other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sz="2800" dirty="0"/>
              <a:t>~50-200 US$ per kg of wire</a:t>
            </a:r>
          </a:p>
          <a:p>
            <a:pPr>
              <a:defRPr/>
            </a:pPr>
            <a:r>
              <a:rPr lang="en-US" altLang="en-US" sz="2800" dirty="0"/>
              <a:t>	 (1 euro per m)</a:t>
            </a:r>
          </a:p>
          <a:p>
            <a:pPr>
              <a:defRPr/>
            </a:pPr>
            <a:endParaRPr lang="en-US" altLang="en-US" sz="2800" dirty="0"/>
          </a:p>
          <a:p>
            <a:pPr>
              <a:defRPr/>
            </a:pPr>
            <a:r>
              <a:rPr lang="en-US" altLang="en-US" sz="3600" b="1" dirty="0"/>
              <a:t>Nb and Sn </a:t>
            </a:r>
            <a:r>
              <a:rPr lang="en-US" altLang="en-US" sz="3600" b="1" dirty="0">
                <a:sym typeface="Wingdings" pitchFamily="2" charset="2"/>
              </a:rPr>
              <a:t> </a:t>
            </a:r>
            <a:r>
              <a:rPr lang="en-US" altLang="en-US" sz="3600" b="1" dirty="0"/>
              <a:t>intermetallic compound</a:t>
            </a:r>
          </a:p>
          <a:p>
            <a:pPr>
              <a:defRPr/>
            </a:pPr>
            <a:r>
              <a:rPr lang="en-US" altLang="en-US" sz="2800" i="1" dirty="0"/>
              <a:t>Brittle, strain sensitive, formed at ~650-700</a:t>
            </a:r>
            <a:r>
              <a:rPr lang="en-US" altLang="en-US" sz="2800" i="1" dirty="0">
                <a:sym typeface="Symbol" pitchFamily="18" charset="2"/>
              </a:rPr>
              <a:t>C</a:t>
            </a:r>
            <a:endParaRPr lang="en-US" altLang="en-US" sz="2800" i="1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sz="2800" b="1" i="1" dirty="0">
                <a:solidFill>
                  <a:srgbClr val="FF0000"/>
                </a:solidFill>
              </a:rPr>
              <a:t>T</a:t>
            </a:r>
            <a:r>
              <a:rPr lang="en-US" altLang="en-US" sz="2800" b="1" i="1" baseline="-25000" dirty="0">
                <a:solidFill>
                  <a:srgbClr val="FF0000"/>
                </a:solidFill>
              </a:rPr>
              <a:t>C</a:t>
            </a:r>
            <a:r>
              <a:rPr lang="en-US" altLang="en-US" sz="2800" i="1" dirty="0"/>
              <a:t> </a:t>
            </a:r>
            <a:r>
              <a:rPr lang="en-US" altLang="en-US" sz="2800" dirty="0"/>
              <a:t>is ~</a:t>
            </a:r>
            <a:r>
              <a:rPr lang="en-US" altLang="en-US" sz="2800" b="1" dirty="0">
                <a:solidFill>
                  <a:srgbClr val="FF0000"/>
                </a:solidFill>
              </a:rPr>
              <a:t>18 K</a:t>
            </a:r>
            <a:r>
              <a:rPr lang="en-US" altLang="en-US" sz="2800" dirty="0"/>
              <a:t> at 0 T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sz="2800" b="1" i="1" dirty="0">
                <a:solidFill>
                  <a:srgbClr val="FF0000"/>
                </a:solidFill>
              </a:rPr>
              <a:t>B</a:t>
            </a:r>
            <a:r>
              <a:rPr lang="en-US" altLang="en-US" sz="2800" b="1" i="1" baseline="-25000" dirty="0">
                <a:solidFill>
                  <a:srgbClr val="FF0000"/>
                </a:solidFill>
              </a:rPr>
              <a:t>C2</a:t>
            </a:r>
            <a:r>
              <a:rPr lang="en-US" altLang="en-US" sz="2800" dirty="0"/>
              <a:t> is ~</a:t>
            </a:r>
            <a:r>
              <a:rPr lang="en-US" altLang="en-US" sz="2800" b="1" dirty="0">
                <a:solidFill>
                  <a:srgbClr val="FF0000"/>
                </a:solidFill>
              </a:rPr>
              <a:t>28 T</a:t>
            </a:r>
            <a:r>
              <a:rPr lang="en-US" altLang="en-US" sz="2800" dirty="0"/>
              <a:t> at 0 K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sz="2800" dirty="0"/>
              <a:t>Used in </a:t>
            </a:r>
            <a:r>
              <a:rPr lang="en-US" altLang="en-US" sz="2800" b="1" dirty="0">
                <a:solidFill>
                  <a:srgbClr val="FF0000"/>
                </a:solidFill>
              </a:rPr>
              <a:t>NMR</a:t>
            </a:r>
            <a:r>
              <a:rPr lang="en-US" altLang="en-US" sz="2800" dirty="0"/>
              <a:t>, </a:t>
            </a:r>
            <a:r>
              <a:rPr lang="en-US" altLang="en-US" sz="2800" b="1" dirty="0">
                <a:solidFill>
                  <a:srgbClr val="FF0000"/>
                </a:solidFill>
              </a:rPr>
              <a:t>ITER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en-US" sz="2800" dirty="0"/>
              <a:t>~700-1500 US$ per kg of wire</a:t>
            </a:r>
          </a:p>
          <a:p>
            <a:pPr>
              <a:defRPr/>
            </a:pPr>
            <a:r>
              <a:rPr lang="en-US" altLang="en-US" sz="2800" dirty="0"/>
              <a:t>	 (5 euro per m)</a:t>
            </a:r>
          </a:p>
          <a:p>
            <a:endParaRPr lang="en-GB" dirty="0"/>
          </a:p>
        </p:txBody>
      </p:sp>
      <p:sp>
        <p:nvSpPr>
          <p:cNvPr id="6" name="Text Box 20">
            <a:extLst>
              <a:ext uri="{FF2B5EF4-FFF2-40B4-BE49-F238E27FC236}">
                <a16:creationId xmlns:a16="http://schemas.microsoft.com/office/drawing/2014/main" id="{3219E809-8A87-F5E2-8299-BD4CC414F3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5210" y="5535006"/>
            <a:ext cx="304634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pPr algn="ctr"/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Critical surface for </a:t>
            </a:r>
            <a:r>
              <a:rPr lang="en-US" sz="12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Nb-Ti</a:t>
            </a: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Nb</a:t>
            </a:r>
            <a:r>
              <a:rPr lang="en-US" sz="1200" baseline="-25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</a:t>
            </a:r>
          </a:p>
        </p:txBody>
      </p:sp>
      <p:pic>
        <p:nvPicPr>
          <p:cNvPr id="7" name="Picture 17">
            <a:extLst>
              <a:ext uri="{FF2B5EF4-FFF2-40B4-BE49-F238E27FC236}">
                <a16:creationId xmlns:a16="http://schemas.microsoft.com/office/drawing/2014/main" id="{69E1D43C-A003-F24F-F981-7D4776489C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312" y="1837665"/>
            <a:ext cx="4392488" cy="3697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EA3AF87-1CE3-C595-51DD-C59492496BFB}"/>
              </a:ext>
            </a:extLst>
          </p:cNvPr>
          <p:cNvSpPr/>
          <p:nvPr/>
        </p:nvSpPr>
        <p:spPr>
          <a:xfrm>
            <a:off x="493059" y="1075199"/>
            <a:ext cx="26981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years later …</a:t>
            </a:r>
            <a:endParaRPr lang="en-GB" sz="2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4870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43A8D0-9CCC-4FCD-FF0B-BFE20F8ED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2FD9941-E861-4AA4-C8E7-8FAF8FF6D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superconductors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33765B3-C7E2-D1F0-A660-AF19E372488A}"/>
              </a:ext>
            </a:extLst>
          </p:cNvPr>
          <p:cNvSpPr txBox="1">
            <a:spLocks/>
          </p:cNvSpPr>
          <p:nvPr/>
        </p:nvSpPr>
        <p:spPr>
          <a:xfrm>
            <a:off x="1824038" y="948513"/>
            <a:ext cx="8839200" cy="5334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altLang="en-US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 operation parameters</a:t>
            </a:r>
          </a:p>
          <a:p>
            <a:pPr marL="36576" indent="0" algn="ctr">
              <a:buNone/>
            </a:pPr>
            <a:r>
              <a:rPr lang="en-GB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(for a 0.85 mm diameter strand)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CE14734-1BF0-03D8-3423-EDA5A16A3A12}"/>
              </a:ext>
            </a:extLst>
          </p:cNvPr>
          <p:cNvSpPr>
            <a:spLocks noChangeAspect="1"/>
          </p:cNvSpPr>
          <p:nvPr/>
        </p:nvSpPr>
        <p:spPr>
          <a:xfrm>
            <a:off x="869723" y="2438400"/>
            <a:ext cx="2519363" cy="2519363"/>
          </a:xfrm>
          <a:prstGeom prst="ellipse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227EEAE7-C71D-54D4-37D0-DC88B1A688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4898" y="1749425"/>
            <a:ext cx="990600" cy="460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dirty="0">
                <a:solidFill>
                  <a:srgbClr val="FFC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Cu</a:t>
            </a: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81CBB6AD-F1DC-A60F-3CEE-E9D6D56AF4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9156" y="1752600"/>
            <a:ext cx="1143000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Nb</a:t>
            </a:r>
            <a:r>
              <a:rPr lang="en-US" altLang="en-US" baseline="-2500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3</a:t>
            </a:r>
            <a:r>
              <a:rPr lang="en-US" altLang="en-US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Sn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4BEE4FCC-F4E2-8BE6-D47B-7C72DB550D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0897" y="1773040"/>
            <a:ext cx="990600" cy="460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Nb-Ti</a:t>
            </a: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A2346295-0EA2-1F4E-1190-17423B8F12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5504" y="5081181"/>
            <a:ext cx="1447800" cy="10779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J</a:t>
            </a:r>
            <a:r>
              <a:rPr lang="en-US" altLang="en-US" sz="1600" b="1" i="1" baseline="-25000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</a:t>
            </a:r>
            <a:r>
              <a:rPr lang="en-US" altLang="en-US" sz="1600" b="1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5 A/mm</a:t>
            </a:r>
            <a:r>
              <a:rPr lang="en-US" altLang="en-US" sz="1600" b="1" baseline="30000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 </a:t>
            </a:r>
            <a:r>
              <a:rPr lang="en-US" altLang="en-US" sz="1600" b="1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~ 3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</a:t>
            </a:r>
            <a:r>
              <a:rPr lang="en-US" altLang="en-US" sz="1600" b="1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= 2 T</a:t>
            </a:r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6CB81610-5865-1C96-D69C-C2EF3B7DE6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7497" y="5190928"/>
            <a:ext cx="2209800" cy="10779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J</a:t>
            </a:r>
            <a:r>
              <a:rPr lang="en-US" altLang="en-US" sz="1600" b="1" i="1" baseline="-25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</a:t>
            </a:r>
            <a:r>
              <a:rPr lang="en-US" altLang="en-US" sz="1600" b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600-700 A/mm</a:t>
            </a:r>
            <a:r>
              <a:rPr lang="en-US" altLang="en-US" sz="1600" b="1" baseline="30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</a:t>
            </a:r>
            <a:r>
              <a:rPr lang="en-US" altLang="en-US" sz="1600" b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300-400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 </a:t>
            </a:r>
            <a:r>
              <a:rPr lang="en-US" altLang="en-US" sz="1600" b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= 8-9 T</a:t>
            </a:r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DCEC4FD7-041B-CD0B-6902-5CFB78A0C2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31956" y="5181600"/>
            <a:ext cx="2286000" cy="10779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J</a:t>
            </a:r>
            <a:r>
              <a:rPr lang="en-US" altLang="en-US" sz="1600" b="1" i="1" baseline="-2500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</a:t>
            </a:r>
            <a:r>
              <a:rPr lang="en-US" altLang="en-US" sz="1600" b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600-700 A/mm</a:t>
            </a:r>
            <a:r>
              <a:rPr lang="en-US" altLang="en-US" sz="1600" b="1" baseline="3000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</a:t>
            </a:r>
            <a:r>
              <a:rPr lang="en-US" altLang="en-US" sz="1600" b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300-400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</a:t>
            </a:r>
            <a:r>
              <a:rPr lang="en-US" altLang="en-US" sz="1600" b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= 12-13 T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B2E9693-F98B-9353-39AB-46636778D09B}"/>
              </a:ext>
            </a:extLst>
          </p:cNvPr>
          <p:cNvSpPr>
            <a:spLocks noChangeAspect="1"/>
          </p:cNvSpPr>
          <p:nvPr/>
        </p:nvSpPr>
        <p:spPr>
          <a:xfrm>
            <a:off x="4954135" y="2458840"/>
            <a:ext cx="2519362" cy="25193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3742DD9-E6BC-41B4-E10E-CCEF41F128E7}"/>
              </a:ext>
            </a:extLst>
          </p:cNvPr>
          <p:cNvSpPr>
            <a:spLocks noChangeAspect="1"/>
          </p:cNvSpPr>
          <p:nvPr/>
        </p:nvSpPr>
        <p:spPr>
          <a:xfrm>
            <a:off x="8774794" y="2438400"/>
            <a:ext cx="2519362" cy="2519363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4785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43A8D0-9CCC-4FCD-FF0B-BFE20F8ED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2FD9941-E861-4AA4-C8E7-8FAF8FF6D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superconductors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33765B3-C7E2-D1F0-A660-AF19E372488A}"/>
              </a:ext>
            </a:extLst>
          </p:cNvPr>
          <p:cNvSpPr txBox="1">
            <a:spLocks/>
          </p:cNvSpPr>
          <p:nvPr/>
        </p:nvSpPr>
        <p:spPr>
          <a:xfrm>
            <a:off x="1824038" y="948513"/>
            <a:ext cx="8839200" cy="5334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altLang="en-US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 operation parameters</a:t>
            </a:r>
          </a:p>
          <a:p>
            <a:pPr marL="36576" indent="0" algn="ctr">
              <a:buNone/>
            </a:pPr>
            <a:r>
              <a:rPr lang="en-GB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(for a 0.85 mm diameter strand)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CE14734-1BF0-03D8-3423-EDA5A16A3A12}"/>
              </a:ext>
            </a:extLst>
          </p:cNvPr>
          <p:cNvSpPr>
            <a:spLocks noChangeAspect="1"/>
          </p:cNvSpPr>
          <p:nvPr/>
        </p:nvSpPr>
        <p:spPr>
          <a:xfrm>
            <a:off x="869723" y="2438400"/>
            <a:ext cx="2519363" cy="2519363"/>
          </a:xfrm>
          <a:prstGeom prst="ellipse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+mj-lt"/>
            </a:endParaRP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227EEAE7-C71D-54D4-37D0-DC88B1A688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4898" y="1749425"/>
            <a:ext cx="990600" cy="460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dirty="0">
                <a:solidFill>
                  <a:srgbClr val="FFC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Cu</a:t>
            </a:r>
          </a:p>
        </p:txBody>
      </p:sp>
      <p:sp>
        <p:nvSpPr>
          <p:cNvPr id="8" name="Text Box 7">
            <a:extLst>
              <a:ext uri="{FF2B5EF4-FFF2-40B4-BE49-F238E27FC236}">
                <a16:creationId xmlns:a16="http://schemas.microsoft.com/office/drawing/2014/main" id="{81CBB6AD-F1DC-A60F-3CEE-E9D6D56AF4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9156" y="1752600"/>
            <a:ext cx="1143000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Nb</a:t>
            </a:r>
            <a:r>
              <a:rPr lang="en-US" altLang="en-US" baseline="-2500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3</a:t>
            </a:r>
            <a:r>
              <a:rPr lang="en-US" altLang="en-US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Sn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4BEE4FCC-F4E2-8BE6-D47B-7C72DB550D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0897" y="1773040"/>
            <a:ext cx="990600" cy="460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Nb-Ti</a:t>
            </a: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A2346295-0EA2-1F4E-1190-17423B8F12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5504" y="5081181"/>
            <a:ext cx="1447800" cy="10779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J</a:t>
            </a:r>
            <a:r>
              <a:rPr lang="en-US" altLang="en-US" sz="1600" b="1" i="1" baseline="-25000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</a:t>
            </a:r>
            <a:r>
              <a:rPr lang="en-US" altLang="en-US" sz="1600" b="1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5 A/mm</a:t>
            </a:r>
            <a:r>
              <a:rPr lang="en-US" altLang="en-US" sz="1600" b="1" baseline="30000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 </a:t>
            </a:r>
            <a:r>
              <a:rPr lang="en-US" altLang="en-US" sz="1600" b="1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~ 3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</a:t>
            </a:r>
            <a:r>
              <a:rPr lang="en-US" altLang="en-US" sz="1600" b="1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= 2 T</a:t>
            </a:r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6CB81610-5865-1C96-D69C-C2EF3B7DE6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7497" y="5190928"/>
            <a:ext cx="2209800" cy="10779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J</a:t>
            </a:r>
            <a:r>
              <a:rPr lang="en-US" altLang="en-US" sz="1600" b="1" i="1" baseline="-25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</a:t>
            </a:r>
            <a:r>
              <a:rPr lang="en-US" altLang="en-US" sz="1600" b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600-700 A/mm</a:t>
            </a:r>
            <a:r>
              <a:rPr lang="en-US" altLang="en-US" sz="1600" b="1" baseline="3000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</a:t>
            </a:r>
            <a:r>
              <a:rPr lang="en-US" altLang="en-US" sz="1600" b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300-400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 </a:t>
            </a:r>
            <a:r>
              <a:rPr lang="en-US" altLang="en-US" sz="1600" b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= 8-9 T</a:t>
            </a:r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DCEC4FD7-041B-CD0B-6902-5CFB78A0C2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31956" y="5181600"/>
            <a:ext cx="2286000" cy="10779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J</a:t>
            </a:r>
            <a:r>
              <a:rPr lang="en-US" altLang="en-US" sz="1600" b="1" i="1" baseline="-2500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</a:t>
            </a:r>
            <a:r>
              <a:rPr lang="en-US" altLang="en-US" sz="1600" b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600-700 A/mm</a:t>
            </a:r>
            <a:r>
              <a:rPr lang="en-US" altLang="en-US" sz="1600" b="1" baseline="3000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</a:t>
            </a:r>
            <a:r>
              <a:rPr lang="en-US" altLang="en-US" sz="1600" b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300-400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</a:t>
            </a:r>
            <a:r>
              <a:rPr lang="en-US" altLang="en-US" sz="1600" b="1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= 12-13 T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B2E9693-F98B-9353-39AB-46636778D09B}"/>
              </a:ext>
            </a:extLst>
          </p:cNvPr>
          <p:cNvSpPr>
            <a:spLocks noChangeAspect="1"/>
          </p:cNvSpPr>
          <p:nvPr/>
        </p:nvSpPr>
        <p:spPr>
          <a:xfrm>
            <a:off x="4954135" y="2458840"/>
            <a:ext cx="2519362" cy="25193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3742DD9-E6BC-41B4-E10E-CCEF41F128E7}"/>
              </a:ext>
            </a:extLst>
          </p:cNvPr>
          <p:cNvSpPr>
            <a:spLocks noChangeAspect="1"/>
          </p:cNvSpPr>
          <p:nvPr/>
        </p:nvSpPr>
        <p:spPr>
          <a:xfrm>
            <a:off x="8774794" y="2438400"/>
            <a:ext cx="2519362" cy="2519363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8" descr="ssc_wire">
            <a:extLst>
              <a:ext uri="{FF2B5EF4-FFF2-40B4-BE49-F238E27FC236}">
                <a16:creationId xmlns:a16="http://schemas.microsoft.com/office/drawing/2014/main" id="{406E586E-D929-6E8B-26F2-6E85F8C15F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135" y="2452555"/>
            <a:ext cx="2573338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 descr="Round Sub.jpg">
            <a:extLst>
              <a:ext uri="{FF2B5EF4-FFF2-40B4-BE49-F238E27FC236}">
                <a16:creationId xmlns:a16="http://schemas.microsoft.com/office/drawing/2014/main" id="{5EF55674-CCB3-FB52-1328-A18545A75760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5" r="16106"/>
          <a:stretch>
            <a:fillRect/>
          </a:stretch>
        </p:blipFill>
        <p:spPr bwMode="auto">
          <a:xfrm>
            <a:off x="8700975" y="2289156"/>
            <a:ext cx="2667000" cy="275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05809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BC4F4F-35FC-D5DD-837F-526FC2095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94B4B7B-DE5E-CF09-720F-6D9E5F463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Strand: a multifilament wire</a:t>
            </a:r>
            <a:endParaRPr lang="en-GB" dirty="0"/>
          </a:p>
        </p:txBody>
      </p:sp>
      <p:pic>
        <p:nvPicPr>
          <p:cNvPr id="5" name="Content Placeholder 4" descr="ssc_wire">
            <a:extLst>
              <a:ext uri="{FF2B5EF4-FFF2-40B4-BE49-F238E27FC236}">
                <a16:creationId xmlns:a16="http://schemas.microsoft.com/office/drawing/2014/main" id="{FADCD8A4-5F70-A955-C702-3E17E3D261C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1" y="1155528"/>
            <a:ext cx="4978398" cy="4867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8B9E171-DEE3-98D2-3313-549D80DB5919}"/>
              </a:ext>
            </a:extLst>
          </p:cNvPr>
          <p:cNvSpPr>
            <a:spLocks noGrp="1"/>
          </p:cNvSpPr>
          <p:nvPr/>
        </p:nvSpPr>
        <p:spPr>
          <a:xfrm>
            <a:off x="5635759" y="1323520"/>
            <a:ext cx="6048240" cy="76608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sz="2400" dirty="0"/>
              <a:t>Superconducting materials are produced in small filaments and surrounded by a stabilizer (typically copper) to form a “</a:t>
            </a:r>
            <a:r>
              <a:rPr lang="en-GB" altLang="en-US" sz="2400" i="1" dirty="0">
                <a:solidFill>
                  <a:srgbClr val="FF0000"/>
                </a:solidFill>
              </a:rPr>
              <a:t>multi-filament wire” </a:t>
            </a:r>
            <a:r>
              <a:rPr lang="en-GB" altLang="en-US" sz="2400" dirty="0"/>
              <a:t>o “</a:t>
            </a:r>
            <a:r>
              <a:rPr lang="en-GB" altLang="en-US" sz="2400" i="1" dirty="0">
                <a:solidFill>
                  <a:srgbClr val="FF0000"/>
                </a:solidFill>
              </a:rPr>
              <a:t>strand”</a:t>
            </a:r>
            <a:endParaRPr lang="en-GB" altLang="en-US" sz="2400" dirty="0">
              <a:solidFill>
                <a:schemeClr val="tx2"/>
              </a:solidFill>
            </a:endParaRPr>
          </a:p>
          <a:p>
            <a:r>
              <a:rPr lang="en-GB" sz="2400" b="1" dirty="0">
                <a:solidFill>
                  <a:srgbClr val="FF0000"/>
                </a:solidFill>
              </a:rPr>
              <a:t>Why small filaments are needed?</a:t>
            </a:r>
          </a:p>
          <a:p>
            <a:pPr marL="742950" lvl="1" indent="-285750"/>
            <a:r>
              <a:rPr lang="en-GB" altLang="en-US" sz="2000" b="1" dirty="0">
                <a:solidFill>
                  <a:srgbClr val="FF0000"/>
                </a:solidFill>
              </a:rPr>
              <a:t>Stability </a:t>
            </a:r>
            <a:r>
              <a:rPr lang="en-GB" altLang="en-US" sz="2000" dirty="0"/>
              <a:t>(flux jumps)</a:t>
            </a:r>
          </a:p>
          <a:p>
            <a:pPr marL="742950" lvl="1" indent="-285750"/>
            <a:r>
              <a:rPr lang="en-GB" altLang="en-US" sz="2000" b="1" dirty="0">
                <a:solidFill>
                  <a:srgbClr val="FF0000"/>
                </a:solidFill>
              </a:rPr>
              <a:t>Magnetic field quality</a:t>
            </a:r>
          </a:p>
          <a:p>
            <a:pPr marL="1200150" lvl="2" indent="-285750"/>
            <a:r>
              <a:rPr lang="en-GB" altLang="en-US" dirty="0"/>
              <a:t>Persistent currents</a:t>
            </a:r>
          </a:p>
          <a:p>
            <a:pPr marL="1200150" lvl="2" indent="-285750"/>
            <a:r>
              <a:rPr lang="en-GB" altLang="en-US" dirty="0"/>
              <a:t>Inter-filament coupling currents</a:t>
            </a:r>
          </a:p>
          <a:p>
            <a:r>
              <a:rPr lang="en-GB" sz="2400" b="1" dirty="0">
                <a:solidFill>
                  <a:srgbClr val="FF0000"/>
                </a:solidFill>
              </a:rPr>
              <a:t>Why are they embedded in a copper matrix?</a:t>
            </a:r>
          </a:p>
          <a:p>
            <a:pPr marL="742950" lvl="1" indent="-285750"/>
            <a:r>
              <a:rPr lang="en-GB" altLang="en-US" sz="2000" b="1" dirty="0">
                <a:solidFill>
                  <a:srgbClr val="FF0000"/>
                </a:solidFill>
              </a:rPr>
              <a:t>Protection</a:t>
            </a:r>
            <a:r>
              <a:rPr lang="en-GB" altLang="en-US" sz="2000" dirty="0"/>
              <a:t>, to redistribute the current in case of quench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380055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59E662-68C6-DB8C-C291-1AB3979A5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A17258B-525D-DCE6-2993-9997480B6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Strand: Manufacturing process (</a:t>
            </a:r>
            <a:r>
              <a:rPr lang="en-GB" dirty="0" err="1"/>
              <a:t>NbTi</a:t>
            </a:r>
            <a:r>
              <a:rPr lang="en-GB" dirty="0"/>
              <a:t>)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0B30FB7-97DA-FE7D-531F-1696E620DD70}"/>
              </a:ext>
            </a:extLst>
          </p:cNvPr>
          <p:cNvSpPr txBox="1">
            <a:spLocks/>
          </p:cNvSpPr>
          <p:nvPr/>
        </p:nvSpPr>
        <p:spPr>
          <a:xfrm>
            <a:off x="228600" y="1281036"/>
            <a:ext cx="7449457" cy="2592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000" b="1" dirty="0">
                <a:solidFill>
                  <a:srgbClr val="FF0000"/>
                </a:solidFill>
              </a:rPr>
              <a:t>Nb-Ti </a:t>
            </a:r>
            <a:r>
              <a:rPr lang="en-US" altLang="en-US" sz="2000" b="1" dirty="0"/>
              <a:t>ingots</a:t>
            </a:r>
          </a:p>
          <a:p>
            <a:pPr lvl="1"/>
            <a:r>
              <a:rPr lang="en-US" altLang="en-US" sz="1600" b="1" dirty="0"/>
              <a:t>200 mm ∅, 750 mm long</a:t>
            </a:r>
          </a:p>
          <a:p>
            <a:r>
              <a:rPr lang="en-GB" altLang="en-US" sz="2000" b="1" dirty="0">
                <a:solidFill>
                  <a:srgbClr val="FF0000"/>
                </a:solidFill>
              </a:rPr>
              <a:t>Monofilament rods </a:t>
            </a:r>
            <a:r>
              <a:rPr lang="en-GB" altLang="en-US" sz="2000" b="1" dirty="0"/>
              <a:t>are stacked to form a multifilament billet </a:t>
            </a:r>
          </a:p>
          <a:p>
            <a:pPr lvl="1"/>
            <a:r>
              <a:rPr lang="en-GB" altLang="en-US" sz="1600" b="1" dirty="0"/>
              <a:t>then extruded and drawn down</a:t>
            </a:r>
          </a:p>
          <a:p>
            <a:pPr lvl="1"/>
            <a:r>
              <a:rPr lang="en-GB" altLang="en-US" sz="1600" b="1" dirty="0"/>
              <a:t>can be re-stacked: double-stacking process</a:t>
            </a:r>
          </a:p>
        </p:txBody>
      </p:sp>
      <p:pic>
        <p:nvPicPr>
          <p:cNvPr id="6" name="Picture 5" descr="multi-filament_billet">
            <a:extLst>
              <a:ext uri="{FF2B5EF4-FFF2-40B4-BE49-F238E27FC236}">
                <a16:creationId xmlns:a16="http://schemas.microsoft.com/office/drawing/2014/main" id="{23EF675C-3855-0309-C12B-13D22FB794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172"/>
          <a:stretch>
            <a:fillRect/>
          </a:stretch>
        </p:blipFill>
        <p:spPr bwMode="auto">
          <a:xfrm>
            <a:off x="3419475" y="3518695"/>
            <a:ext cx="17335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ingot">
            <a:extLst>
              <a:ext uri="{FF2B5EF4-FFF2-40B4-BE49-F238E27FC236}">
                <a16:creationId xmlns:a16="http://schemas.microsoft.com/office/drawing/2014/main" id="{2D94D643-423A-E930-B937-146DC5100E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096"/>
          <a:stretch>
            <a:fillRect/>
          </a:stretch>
        </p:blipFill>
        <p:spPr bwMode="auto">
          <a:xfrm>
            <a:off x="1167039" y="3505200"/>
            <a:ext cx="1836738" cy="2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ssc_wire">
            <a:extLst>
              <a:ext uri="{FF2B5EF4-FFF2-40B4-BE49-F238E27FC236}">
                <a16:creationId xmlns:a16="http://schemas.microsoft.com/office/drawing/2014/main" id="{F77D8C00-4F95-B0D9-DCFA-1AB2C48B5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506" y="3518695"/>
            <a:ext cx="1179513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double_stacking">
            <a:extLst>
              <a:ext uri="{FF2B5EF4-FFF2-40B4-BE49-F238E27FC236}">
                <a16:creationId xmlns:a16="http://schemas.microsoft.com/office/drawing/2014/main" id="{172D6E9E-87C1-4E93-36DE-F1ACA55E5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0" t="2582" r="3899" b="2763"/>
          <a:stretch>
            <a:fillRect/>
          </a:stretch>
        </p:blipFill>
        <p:spPr bwMode="auto">
          <a:xfrm>
            <a:off x="5574506" y="4809332"/>
            <a:ext cx="116522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A1FC1614-F55B-9C21-E785-332C3C1C6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275" y="1124744"/>
            <a:ext cx="3311525" cy="1806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0191B4BD-6AA6-2221-5653-825B64A52E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275" y="2975769"/>
            <a:ext cx="3311525" cy="1697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DF32AE0F-089A-2A19-F4D5-C92064AA0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275" y="4728369"/>
            <a:ext cx="3311525" cy="173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81817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Strand: Manufacturing process (Nb</a:t>
            </a:r>
            <a:r>
              <a:rPr lang="en-GB" sz="4000" baseline="-25000" dirty="0"/>
              <a:t>3</a:t>
            </a:r>
            <a:r>
              <a:rPr lang="en-GB" sz="4000" dirty="0"/>
              <a:t>Sn)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19</a:t>
            </a:fld>
            <a:endParaRPr lang="en-GB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1120268"/>
            <a:ext cx="6096000" cy="544949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2060"/>
              </a:buClr>
            </a:pPr>
            <a:r>
              <a:rPr lang="en-GB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Since Nb</a:t>
            </a:r>
            <a:r>
              <a:rPr lang="en-GB" altLang="en-US" sz="18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is brittle</a:t>
            </a:r>
          </a:p>
          <a:p>
            <a:pPr lvl="1">
              <a:buClr>
                <a:srgbClr val="002060"/>
              </a:buClr>
            </a:pPr>
            <a:r>
              <a:rPr lang="en-GB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cannot be extruded and drawn like Nb-Ti.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must be formed at the end of the fabrication of the cable (or the coil).</a:t>
            </a:r>
            <a:endParaRPr lang="en-GB" altLang="en-US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2060"/>
              </a:buClr>
            </a:pPr>
            <a:r>
              <a:rPr lang="en-GB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Process in several steps</a:t>
            </a:r>
          </a:p>
          <a:p>
            <a:pPr lvl="1">
              <a:buClr>
                <a:srgbClr val="002060"/>
              </a:buClr>
            </a:pPr>
            <a:r>
              <a:rPr lang="en-GB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Fabrication of the wire, assembling multifilament billets from with </a:t>
            </a:r>
            <a:r>
              <a:rPr lang="en-GB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 and Sn separated</a:t>
            </a:r>
            <a:r>
              <a:rPr lang="en-GB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Different processes tried in industrial scale (bronze process, internal tin process, powder in tube process) </a:t>
            </a:r>
          </a:p>
          <a:p>
            <a:pPr lvl="1">
              <a:buClr>
                <a:srgbClr val="002060"/>
              </a:buClr>
            </a:pPr>
            <a:r>
              <a:rPr lang="en-GB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Fabrication of the cable</a:t>
            </a:r>
          </a:p>
          <a:p>
            <a:pPr lvl="1">
              <a:buClr>
                <a:srgbClr val="002060"/>
              </a:buClr>
            </a:pPr>
            <a:r>
              <a:rPr lang="en-GB" alt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Fabrication of the coil. Two different techniques:  </a:t>
            </a:r>
          </a:p>
          <a:p>
            <a:pPr lvl="3"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&amp; react” </a:t>
            </a: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(more common). First coil winding and then formation of Nb</a:t>
            </a:r>
            <a:r>
              <a:rPr lang="en-US" sz="16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</a:p>
          <a:p>
            <a:pPr lvl="3">
              <a:defRPr/>
            </a:pP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“React &amp; wind”. </a:t>
            </a: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formation of Nb</a:t>
            </a:r>
            <a:r>
              <a:rPr lang="en-US" sz="16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and then coil winding</a:t>
            </a:r>
            <a:endParaRPr lang="en-GB" alt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fontAlgn="base">
              <a:spcAft>
                <a:spcPct val="0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Reaction.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Heating to about 600-700 C in vacuum or inert gas (argon) atmosphere, and the Sn diffuses in Nb and reacts to form Nb</a:t>
            </a:r>
            <a:r>
              <a:rPr lang="en-US" sz="18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Sn.</a:t>
            </a:r>
          </a:p>
          <a:p>
            <a:pPr lvl="1" fontAlgn="base">
              <a:spcAft>
                <a:spcPct val="0"/>
              </a:spcAft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en-US" altLang="en-US" sz="1800" dirty="0">
              <a:solidFill>
                <a:srgbClr val="1F49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2060"/>
              </a:buClr>
            </a:pPr>
            <a:endParaRPr lang="en-GB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Nb3S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106"/>
          <a:stretch>
            <a:fillRect/>
          </a:stretch>
        </p:blipFill>
        <p:spPr bwMode="auto">
          <a:xfrm>
            <a:off x="6402818" y="1269243"/>
            <a:ext cx="5560548" cy="1348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Nb3S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78" b="41132"/>
          <a:stretch>
            <a:fillRect/>
          </a:stretch>
        </p:blipFill>
        <p:spPr bwMode="auto">
          <a:xfrm>
            <a:off x="6369179" y="3017010"/>
            <a:ext cx="5594187" cy="1422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Nb3S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110" b="6932"/>
          <a:stretch>
            <a:fillRect/>
          </a:stretch>
        </p:blipFill>
        <p:spPr bwMode="auto">
          <a:xfrm>
            <a:off x="6444935" y="4699968"/>
            <a:ext cx="5518431" cy="1441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0604149" y="891715"/>
            <a:ext cx="14478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200" dirty="0">
                <a:solidFill>
                  <a:prstClr val="black"/>
                </a:solidFill>
                <a:ea typeface="ＭＳ Ｐゴシック" pitchFamily="34" charset="-128"/>
              </a:rPr>
              <a:t>by A. </a:t>
            </a:r>
            <a:r>
              <a:rPr lang="en-US" altLang="en-US" sz="1200" dirty="0" err="1">
                <a:solidFill>
                  <a:prstClr val="black"/>
                </a:solidFill>
                <a:ea typeface="ＭＳ Ｐゴシック" pitchFamily="34" charset="-128"/>
              </a:rPr>
              <a:t>Godeke</a:t>
            </a:r>
            <a:endParaRPr lang="en-US" altLang="en-US" sz="1200" dirty="0">
              <a:solidFill>
                <a:prstClr val="black"/>
              </a:solidFill>
              <a:ea typeface="ＭＳ Ｐゴシック" pitchFamily="34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0E0D62-660F-AD3F-6F01-0C4BC2CB403F}"/>
              </a:ext>
            </a:extLst>
          </p:cNvPr>
          <p:cNvSpPr txBox="1"/>
          <p:nvPr/>
        </p:nvSpPr>
        <p:spPr>
          <a:xfrm>
            <a:off x="6479655" y="935602"/>
            <a:ext cx="1597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Bronze process</a:t>
            </a:r>
            <a:endParaRPr lang="en-GB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0C468C-DDCA-8FC4-4EAE-EAB2B2518967}"/>
              </a:ext>
            </a:extLst>
          </p:cNvPr>
          <p:cNvSpPr txBox="1"/>
          <p:nvPr/>
        </p:nvSpPr>
        <p:spPr>
          <a:xfrm>
            <a:off x="6402818" y="2676759"/>
            <a:ext cx="1984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tin process</a:t>
            </a:r>
            <a:endParaRPr lang="en-GB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BED58B-A950-39CC-DA40-1231A6597456}"/>
              </a:ext>
            </a:extLst>
          </p:cNvPr>
          <p:cNvSpPr txBox="1"/>
          <p:nvPr/>
        </p:nvSpPr>
        <p:spPr>
          <a:xfrm>
            <a:off x="6402818" y="4409900"/>
            <a:ext cx="2349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Powder in tube process</a:t>
            </a:r>
            <a:endParaRPr lang="en-GB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552D4C-FE0E-9F32-DC4E-EB0C6D51223E}"/>
              </a:ext>
            </a:extLst>
          </p:cNvPr>
          <p:cNvSpPr txBox="1"/>
          <p:nvPr/>
        </p:nvSpPr>
        <p:spPr>
          <a:xfrm>
            <a:off x="10510790" y="172343"/>
            <a:ext cx="1586629" cy="58477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 lecture Michael </a:t>
            </a:r>
            <a:r>
              <a:rPr lang="en-US" sz="16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Eisterer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46984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2072CE-A148-6B76-3021-5DF8F8CE45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/>
              <a:t>Overview of superconducting magnets for particle accelerators (dipoles and quadrupoles)</a:t>
            </a:r>
          </a:p>
          <a:p>
            <a:r>
              <a:rPr lang="en-US" sz="1800" dirty="0">
                <a:sym typeface="Symbol" pitchFamily="-110" charset="2"/>
              </a:rPr>
              <a:t>Exciting, fancy and dirty mixture of </a:t>
            </a:r>
            <a:r>
              <a:rPr lang="en-US" sz="1800" dirty="0">
                <a:solidFill>
                  <a:srgbClr val="FF0000"/>
                </a:solidFill>
                <a:sym typeface="Symbol" pitchFamily="-110" charset="2"/>
              </a:rPr>
              <a:t>physics, engineering, and chemistry</a:t>
            </a:r>
          </a:p>
          <a:p>
            <a:pPr marL="742950" lvl="1" indent="-285750"/>
            <a:r>
              <a:rPr lang="en-US" sz="1800" dirty="0">
                <a:sym typeface="Symbol" pitchFamily="-110" charset="2"/>
              </a:rPr>
              <a:t>Chemistry and material science: </a:t>
            </a:r>
            <a:r>
              <a:rPr lang="en-US" sz="1800" dirty="0">
                <a:solidFill>
                  <a:srgbClr val="FF0000"/>
                </a:solidFill>
                <a:sym typeface="Symbol" pitchFamily="-110" charset="2"/>
              </a:rPr>
              <a:t>superconducting materials </a:t>
            </a:r>
          </a:p>
          <a:p>
            <a:pPr marL="742950" lvl="1" indent="-285750"/>
            <a:r>
              <a:rPr lang="en-US" sz="1800" dirty="0">
                <a:sym typeface="Symbol" pitchFamily="-110" charset="2"/>
              </a:rPr>
              <a:t>Quantum physics: the key mechanisms of </a:t>
            </a:r>
            <a:r>
              <a:rPr lang="en-US" sz="1800" dirty="0">
                <a:solidFill>
                  <a:srgbClr val="FF0000"/>
                </a:solidFill>
                <a:sym typeface="Symbol" pitchFamily="-110" charset="2"/>
              </a:rPr>
              <a:t>superconductivity</a:t>
            </a:r>
          </a:p>
          <a:p>
            <a:pPr marL="742950" lvl="1" indent="-285750"/>
            <a:r>
              <a:rPr lang="en-US" sz="1800" dirty="0">
                <a:sym typeface="Symbol" pitchFamily="-110" charset="2"/>
              </a:rPr>
              <a:t>Classical electrodynamics: </a:t>
            </a:r>
            <a:r>
              <a:rPr lang="en-US" sz="1800" dirty="0">
                <a:solidFill>
                  <a:srgbClr val="FF0000"/>
                </a:solidFill>
                <a:sym typeface="Symbol" pitchFamily="-110" charset="2"/>
              </a:rPr>
              <a:t>magnet design</a:t>
            </a:r>
          </a:p>
          <a:p>
            <a:pPr marL="742950" lvl="1" indent="-285750"/>
            <a:r>
              <a:rPr lang="en-US" sz="1800" dirty="0">
                <a:sym typeface="Symbol" pitchFamily="-110" charset="2"/>
              </a:rPr>
              <a:t>Mechanical engineering: </a:t>
            </a:r>
            <a:r>
              <a:rPr lang="en-US" sz="1800" dirty="0">
                <a:solidFill>
                  <a:srgbClr val="FF0000"/>
                </a:solidFill>
                <a:sym typeface="Symbol" pitchFamily="-110" charset="2"/>
              </a:rPr>
              <a:t>support structures</a:t>
            </a:r>
          </a:p>
          <a:p>
            <a:pPr marL="742950" lvl="1" indent="-285750"/>
            <a:r>
              <a:rPr lang="en-US" sz="1800" dirty="0">
                <a:sym typeface="Symbol" pitchFamily="-110" charset="2"/>
              </a:rPr>
              <a:t>Electrical engineering: </a:t>
            </a:r>
            <a:r>
              <a:rPr lang="en-US" sz="1800" dirty="0">
                <a:solidFill>
                  <a:srgbClr val="FF0000"/>
                </a:solidFill>
                <a:sym typeface="Symbol" pitchFamily="-110" charset="2"/>
              </a:rPr>
              <a:t>powering</a:t>
            </a:r>
            <a:r>
              <a:rPr lang="en-US" sz="1800" dirty="0">
                <a:sym typeface="Symbol" pitchFamily="-110" charset="2"/>
              </a:rPr>
              <a:t> of the magnets and their </a:t>
            </a:r>
            <a:r>
              <a:rPr lang="en-US" sz="1800" dirty="0">
                <a:solidFill>
                  <a:srgbClr val="FF0000"/>
                </a:solidFill>
                <a:sym typeface="Symbol" pitchFamily="-110" charset="2"/>
              </a:rPr>
              <a:t>protection</a:t>
            </a:r>
          </a:p>
          <a:p>
            <a:pPr marL="742950" lvl="1" indent="-285750"/>
            <a:r>
              <a:rPr lang="en-US" sz="1800" dirty="0">
                <a:sym typeface="Symbol" pitchFamily="-110" charset="2"/>
              </a:rPr>
              <a:t>Cryogenics: keep them cool …</a:t>
            </a:r>
          </a:p>
          <a:p>
            <a:pPr marL="742950" lvl="1" indent="-285750"/>
            <a:r>
              <a:rPr lang="en-US" sz="1800" dirty="0">
                <a:solidFill>
                  <a:srgbClr val="FF0000"/>
                </a:solidFill>
                <a:sym typeface="Symbol" pitchFamily="-110" charset="2"/>
              </a:rPr>
              <a:t>Cost</a:t>
            </a:r>
            <a:r>
              <a:rPr lang="en-US" sz="1800" dirty="0">
                <a:sym typeface="Symbol" pitchFamily="-110" charset="2"/>
              </a:rPr>
              <a:t> optimization also plays a relevant role</a:t>
            </a:r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420171-B42E-2627-86A3-EE54FCCD7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9322EB9-AE04-9245-A2B1-D7D53ADAE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 of the course</a:t>
            </a:r>
            <a:endParaRPr lang="en-GB" dirty="0"/>
          </a:p>
        </p:txBody>
      </p:sp>
      <p:pic>
        <p:nvPicPr>
          <p:cNvPr id="5" name="Picture 4" descr="LHC_wire">
            <a:extLst>
              <a:ext uri="{FF2B5EF4-FFF2-40B4-BE49-F238E27FC236}">
                <a16:creationId xmlns:a16="http://schemas.microsoft.com/office/drawing/2014/main" id="{54998908-742B-FAD1-21DB-F3CF4325D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5"/>
          <a:stretch>
            <a:fillRect/>
          </a:stretch>
        </p:blipFill>
        <p:spPr bwMode="auto">
          <a:xfrm>
            <a:off x="1170847" y="4538854"/>
            <a:ext cx="2014317" cy="1898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LHC_wire">
            <a:extLst>
              <a:ext uri="{FF2B5EF4-FFF2-40B4-BE49-F238E27FC236}">
                <a16:creationId xmlns:a16="http://schemas.microsoft.com/office/drawing/2014/main" id="{B5B0F9C9-376A-BC4C-320A-42F6115CD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68"/>
          <a:stretch>
            <a:fillRect/>
          </a:stretch>
        </p:blipFill>
        <p:spPr bwMode="auto">
          <a:xfrm>
            <a:off x="4408685" y="4538853"/>
            <a:ext cx="616183" cy="1898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Work\Courses_Schools\USPAS\2012_01_Austin\Units\Unit4_PF\Slides\HQ-C06_Section-2400dpi-color-Etched.jpg">
            <a:extLst>
              <a:ext uri="{FF2B5EF4-FFF2-40B4-BE49-F238E27FC236}">
                <a16:creationId xmlns:a16="http://schemas.microsoft.com/office/drawing/2014/main" id="{99ABEF75-BB61-434A-3FDD-D3581ABB3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021" y="4538854"/>
            <a:ext cx="1602411" cy="1898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Presentation 9">
            <a:extLst>
              <a:ext uri="{FF2B5EF4-FFF2-40B4-BE49-F238E27FC236}">
                <a16:creationId xmlns:a16="http://schemas.microsoft.com/office/drawing/2014/main" id="{D61E18CF-3725-48FE-289F-5334F4544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8" t="6320" r="12553"/>
          <a:stretch>
            <a:fillRect/>
          </a:stretch>
        </p:blipFill>
        <p:spPr bwMode="auto">
          <a:xfrm>
            <a:off x="9262953" y="4548235"/>
            <a:ext cx="1826782" cy="1898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7">
            <a:extLst>
              <a:ext uri="{FF2B5EF4-FFF2-40B4-BE49-F238E27FC236}">
                <a16:creationId xmlns:a16="http://schemas.microsoft.com/office/drawing/2014/main" id="{6A3D355D-EA32-122E-DB66-9D296D275A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3285" y="4130298"/>
            <a:ext cx="2061880" cy="27699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 dirty="0">
                <a:solidFill>
                  <a:schemeClr val="tx1"/>
                </a:solidFill>
                <a:latin typeface="+mj-lt"/>
                <a:ea typeface="ＭＳ Ｐゴシック" pitchFamily="34" charset="-128"/>
              </a:rPr>
              <a:t>Superconducting strand</a:t>
            </a: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85F21663-6B93-8929-57F4-954345C08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8922" y="4130299"/>
            <a:ext cx="1974524" cy="27699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 dirty="0">
                <a:solidFill>
                  <a:schemeClr val="tx1"/>
                </a:solidFill>
                <a:latin typeface="+mj-lt"/>
                <a:ea typeface="ＭＳ Ｐゴシック" pitchFamily="34" charset="-128"/>
              </a:rPr>
              <a:t>Superconducting cable</a:t>
            </a:r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86DA1E0E-26CF-E724-ABAE-65B27CD145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52" y="4082738"/>
            <a:ext cx="1536147" cy="27699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 dirty="0">
                <a:solidFill>
                  <a:schemeClr val="tx1"/>
                </a:solidFill>
                <a:latin typeface="+mj-lt"/>
                <a:ea typeface="ＭＳ Ｐゴシック" pitchFamily="34" charset="-128"/>
              </a:rPr>
              <a:t>Superconducting coil</a:t>
            </a:r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69466289-F123-C3EE-3C60-12B331693E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62953" y="4082738"/>
            <a:ext cx="2375114" cy="27699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0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 dirty="0">
                <a:solidFill>
                  <a:schemeClr val="tx1"/>
                </a:solidFill>
                <a:latin typeface="+mj-lt"/>
                <a:ea typeface="ＭＳ Ｐゴシック" pitchFamily="34" charset="-128"/>
              </a:rPr>
              <a:t>Superconducting magnet</a:t>
            </a:r>
          </a:p>
        </p:txBody>
      </p:sp>
    </p:spTree>
    <p:extLst>
      <p:ext uri="{BB962C8B-B14F-4D97-AF65-F5344CB8AC3E}">
        <p14:creationId xmlns:p14="http://schemas.microsoft.com/office/powerpoint/2010/main" val="3247484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D94DD-CD70-A587-A01D-F913FF5D9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cable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65F29D-F62E-5EDF-5D5D-9135F34159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348" y="1222374"/>
            <a:ext cx="6745727" cy="3607543"/>
          </a:xfrm>
        </p:spPr>
        <p:txBody>
          <a:bodyPr>
            <a:normAutofit/>
          </a:bodyPr>
          <a:lstStyle/>
          <a:p>
            <a:pPr marL="285750" indent="-285750"/>
            <a:r>
              <a:rPr lang="en-US" altLang="en-US" sz="2000" dirty="0"/>
              <a:t>Most of the superconducting coils for particle accelerators wound from a multi-strand cable (</a:t>
            </a:r>
            <a:r>
              <a:rPr lang="en-US" altLang="en-US" sz="2000" b="1" dirty="0">
                <a:solidFill>
                  <a:srgbClr val="FF0000"/>
                </a:solidFill>
              </a:rPr>
              <a:t>Rutherford cable</a:t>
            </a:r>
            <a:r>
              <a:rPr lang="en-US" altLang="en-US" sz="2000" dirty="0"/>
              <a:t>). The strands are </a:t>
            </a:r>
            <a:r>
              <a:rPr lang="en-US" altLang="en-US" sz="2000" b="1" dirty="0">
                <a:solidFill>
                  <a:srgbClr val="FF0000"/>
                </a:solidFill>
              </a:rPr>
              <a:t>twisted</a:t>
            </a:r>
            <a:r>
              <a:rPr lang="en-US" altLang="en-US" sz="2000" dirty="0"/>
              <a:t> to</a:t>
            </a:r>
          </a:p>
          <a:p>
            <a:pPr marL="742950" lvl="1" indent="-285750"/>
            <a:r>
              <a:rPr lang="en-US" altLang="en-US" sz="1800" dirty="0"/>
              <a:t>Reduce </a:t>
            </a:r>
            <a:r>
              <a:rPr lang="en-US" altLang="en-US" sz="1800" b="1" dirty="0">
                <a:solidFill>
                  <a:srgbClr val="FF0000"/>
                </a:solidFill>
              </a:rPr>
              <a:t>inter-strand coupling currents</a:t>
            </a:r>
          </a:p>
          <a:p>
            <a:pPr marL="1200150" lvl="2" indent="-285750"/>
            <a:r>
              <a:rPr lang="en-US" altLang="en-US" sz="1800" dirty="0"/>
              <a:t>Losses and field distortions. </a:t>
            </a:r>
          </a:p>
          <a:p>
            <a:pPr marL="742950" lvl="1" indent="-285750"/>
            <a:r>
              <a:rPr lang="en-US" altLang="en-US" sz="1800" dirty="0"/>
              <a:t>Provide more </a:t>
            </a:r>
            <a:r>
              <a:rPr lang="en-US" altLang="en-US" sz="1800" b="1" dirty="0">
                <a:solidFill>
                  <a:srgbClr val="FF0000"/>
                </a:solidFill>
              </a:rPr>
              <a:t>mechanical stability</a:t>
            </a:r>
          </a:p>
          <a:p>
            <a:pPr marL="742950" lvl="1" indent="-285750"/>
            <a:r>
              <a:rPr lang="en-US" altLang="en-US" sz="1800" b="1" dirty="0">
                <a:solidFill>
                  <a:srgbClr val="FF0000"/>
                </a:solidFill>
              </a:rPr>
              <a:t>Current redistribution </a:t>
            </a:r>
            <a:r>
              <a:rPr lang="en-US" altLang="en-US" sz="1800" dirty="0"/>
              <a:t>(in case a defect in one strand)</a:t>
            </a:r>
          </a:p>
          <a:p>
            <a:pPr marL="742950" lvl="1" indent="-285750"/>
            <a:r>
              <a:rPr lang="en-US" altLang="en-US" sz="1800" dirty="0"/>
              <a:t>Reduction the </a:t>
            </a:r>
            <a:r>
              <a:rPr lang="en-US" altLang="en-US" sz="1800" b="1" dirty="0">
                <a:solidFill>
                  <a:srgbClr val="FF0000"/>
                </a:solidFill>
              </a:rPr>
              <a:t>number of turns </a:t>
            </a:r>
            <a:r>
              <a:rPr lang="en-US" altLang="en-US" sz="1800" dirty="0"/>
              <a:t>(easier winding, lower inductance)</a:t>
            </a:r>
          </a:p>
          <a:p>
            <a:pPr marL="742950" lvl="1" indent="-285750"/>
            <a:r>
              <a:rPr lang="en-US" altLang="en-US" sz="1800" dirty="0"/>
              <a:t>Reduction strand </a:t>
            </a:r>
            <a:r>
              <a:rPr lang="en-US" altLang="en-US" sz="1800" b="1" dirty="0">
                <a:solidFill>
                  <a:srgbClr val="FF0000"/>
                </a:solidFill>
              </a:rPr>
              <a:t>piece length</a:t>
            </a:r>
          </a:p>
          <a:p>
            <a:pPr marL="742950" lvl="1" indent="-285750"/>
            <a:endParaRPr lang="en-US" altLang="en-US" sz="1800" dirty="0"/>
          </a:p>
          <a:p>
            <a:pPr marL="742950" lvl="1" indent="-285750"/>
            <a:endParaRPr lang="en-GB" sz="18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C7CBE0AE-D829-C9AC-6D93-622242E0E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" t="17461" r="18668" b="68755"/>
          <a:stretch>
            <a:fillRect/>
          </a:stretch>
        </p:blipFill>
        <p:spPr bwMode="auto">
          <a:xfrm>
            <a:off x="496625" y="4786434"/>
            <a:ext cx="11198749" cy="1215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20B5D42-78A8-58B1-2561-182329F60087}"/>
              </a:ext>
            </a:extLst>
          </p:cNvPr>
          <p:cNvSpPr txBox="1">
            <a:spLocks/>
          </p:cNvSpPr>
          <p:nvPr/>
        </p:nvSpPr>
        <p:spPr>
          <a:xfrm>
            <a:off x="6275636" y="2118711"/>
            <a:ext cx="4248597" cy="5054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endParaRPr lang="en-GB" sz="1600" dirty="0"/>
          </a:p>
        </p:txBody>
      </p:sp>
      <p:pic>
        <p:nvPicPr>
          <p:cNvPr id="1026" name="Picture 2" descr="A photograph of a Rutherford cable slightly untwisted to show the... |  Download Scientific Diagram">
            <a:extLst>
              <a:ext uri="{FF2B5EF4-FFF2-40B4-BE49-F238E27FC236}">
                <a16:creationId xmlns:a16="http://schemas.microsoft.com/office/drawing/2014/main" id="{1657DF3D-EEE3-76FA-0EEA-9EBBEB4893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102" y="1158683"/>
            <a:ext cx="5162550" cy="3449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8AB54A5-F088-C660-4FA7-ACAB58C7DFDC}"/>
              </a:ext>
            </a:extLst>
          </p:cNvPr>
          <p:cNvSpPr txBox="1"/>
          <p:nvPr/>
        </p:nvSpPr>
        <p:spPr>
          <a:xfrm>
            <a:off x="9906082" y="2588906"/>
            <a:ext cx="275034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Picture by Charlie Sanabria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E5574D-FB80-9180-58C6-2FEBBB182EB3}"/>
              </a:ext>
            </a:extLst>
          </p:cNvPr>
          <p:cNvSpPr txBox="1"/>
          <p:nvPr/>
        </p:nvSpPr>
        <p:spPr>
          <a:xfrm>
            <a:off x="409657" y="6041066"/>
            <a:ext cx="275034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Picture by Jerome Fleiter</a:t>
            </a:r>
          </a:p>
        </p:txBody>
      </p:sp>
    </p:spTree>
    <p:extLst>
      <p:ext uri="{BB962C8B-B14F-4D97-AF65-F5344CB8AC3E}">
        <p14:creationId xmlns:p14="http://schemas.microsoft.com/office/powerpoint/2010/main" val="18202504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6AFEB-E509-506E-82F4-D55E97405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Fabrication of the Rutherford cable</a:t>
            </a:r>
            <a:endParaRPr lang="en-GB" dirty="0"/>
          </a:p>
        </p:txBody>
      </p:sp>
      <p:pic>
        <p:nvPicPr>
          <p:cNvPr id="6" name="Content Placeholder 5" descr="A machine with wires in it&#10;&#10;Description automatically generated">
            <a:extLst>
              <a:ext uri="{FF2B5EF4-FFF2-40B4-BE49-F238E27FC236}">
                <a16:creationId xmlns:a16="http://schemas.microsoft.com/office/drawing/2014/main" id="{78D35A8A-270D-05F9-7F76-04F88A4610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93" y="3251932"/>
            <a:ext cx="3928378" cy="294628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CE3D4F-72AF-CA05-20CA-6E3835BDA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21</a:t>
            </a:fld>
            <a:endParaRPr lang="en-GB"/>
          </a:p>
        </p:txBody>
      </p:sp>
      <p:pic>
        <p:nvPicPr>
          <p:cNvPr id="8" name="Picture 7" descr="A machine with a round tube&#10;&#10;Description automatically generated">
            <a:extLst>
              <a:ext uri="{FF2B5EF4-FFF2-40B4-BE49-F238E27FC236}">
                <a16:creationId xmlns:a16="http://schemas.microsoft.com/office/drawing/2014/main" id="{DD750996-8E1A-389B-2BF0-43290E4354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907" y="3251931"/>
            <a:ext cx="3928378" cy="2946284"/>
          </a:xfrm>
          <a:prstGeom prst="rect">
            <a:avLst/>
          </a:prstGeom>
        </p:spPr>
      </p:pic>
      <p:pic>
        <p:nvPicPr>
          <p:cNvPr id="10" name="Picture 9" descr="A machine with a round object&#10;&#10;Description automatically generated with medium confidence">
            <a:extLst>
              <a:ext uri="{FF2B5EF4-FFF2-40B4-BE49-F238E27FC236}">
                <a16:creationId xmlns:a16="http://schemas.microsoft.com/office/drawing/2014/main" id="{94D0EE69-12B1-A885-8C01-041B5D1484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3621" y="3251932"/>
            <a:ext cx="3928379" cy="294628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0C3AB3B-028F-A70F-6BC5-776BA21B4CA5}"/>
              </a:ext>
            </a:extLst>
          </p:cNvPr>
          <p:cNvSpPr txBox="1">
            <a:spLocks/>
          </p:cNvSpPr>
          <p:nvPr/>
        </p:nvSpPr>
        <p:spPr>
          <a:xfrm>
            <a:off x="305536" y="1323975"/>
            <a:ext cx="8514614" cy="1466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altLang="en-US" sz="1800" dirty="0"/>
              <a:t>Fabrication of the Rutherford cable:</a:t>
            </a:r>
          </a:p>
          <a:p>
            <a:pPr marL="742950" lvl="1" indent="-285750"/>
            <a:r>
              <a:rPr lang="en-US" altLang="en-US" sz="1800" dirty="0"/>
              <a:t>Strands wound on spools mounted on a rotating drum</a:t>
            </a:r>
          </a:p>
          <a:p>
            <a:pPr marL="742950" lvl="1" indent="-285750"/>
            <a:r>
              <a:rPr lang="en-US" sz="1800" dirty="0"/>
              <a:t>Strands twisted around a conical mandrel into rolls</a:t>
            </a:r>
          </a:p>
          <a:p>
            <a:pPr marL="742950" lvl="1" indent="-285750"/>
            <a:r>
              <a:rPr lang="en-US" sz="1800" dirty="0"/>
              <a:t>The rolls compact the cable and provide the final shape</a:t>
            </a:r>
            <a:endParaRPr lang="en-GB" sz="1800" dirty="0"/>
          </a:p>
          <a:p>
            <a:endParaRPr lang="en-GB" sz="18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6D69B8E-66C4-CB48-6253-E66A8DED46F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7738"/>
          <a:stretch/>
        </p:blipFill>
        <p:spPr>
          <a:xfrm>
            <a:off x="8944662" y="1064930"/>
            <a:ext cx="3034457" cy="20976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C72933E-D637-9CBC-54E8-2C1960D45EAA}"/>
              </a:ext>
            </a:extLst>
          </p:cNvPr>
          <p:cNvSpPr txBox="1"/>
          <p:nvPr/>
        </p:nvSpPr>
        <p:spPr>
          <a:xfrm>
            <a:off x="166193" y="2974932"/>
            <a:ext cx="275034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 cabling machine</a:t>
            </a:r>
          </a:p>
        </p:txBody>
      </p:sp>
    </p:spTree>
    <p:extLst>
      <p:ext uri="{BB962C8B-B14F-4D97-AF65-F5344CB8AC3E}">
        <p14:creationId xmlns:p14="http://schemas.microsoft.com/office/powerpoint/2010/main" val="37162276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large machine in a factory&#10;&#10;Description automatically generated">
            <a:extLst>
              <a:ext uri="{FF2B5EF4-FFF2-40B4-BE49-F238E27FC236}">
                <a16:creationId xmlns:a16="http://schemas.microsoft.com/office/drawing/2014/main" id="{58583083-1CED-2EE4-504A-C84E24D653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84"/>
          <a:stretch/>
        </p:blipFill>
        <p:spPr>
          <a:xfrm>
            <a:off x="6889362" y="1010549"/>
            <a:ext cx="5137538" cy="346845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5032A6-1841-C171-FEC4-14F5F0729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F163F9-06DD-C927-F62D-736987C9F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insulation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320185-72DE-4F7C-4F71-492ABCF6B235}"/>
              </a:ext>
            </a:extLst>
          </p:cNvPr>
          <p:cNvSpPr/>
          <p:nvPr/>
        </p:nvSpPr>
        <p:spPr>
          <a:xfrm>
            <a:off x="9202084" y="4141156"/>
            <a:ext cx="273630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Polyimide insulation for </a:t>
            </a:r>
            <a:r>
              <a:rPr lang="en-US" altLang="en-US" sz="1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Nb-Ti</a:t>
            </a:r>
            <a:endParaRPr lang="en-GB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AE203C-BA6D-62DE-4272-AA2C1D033754}"/>
              </a:ext>
            </a:extLst>
          </p:cNvPr>
          <p:cNvSpPr>
            <a:spLocks noGrp="1"/>
          </p:cNvSpPr>
          <p:nvPr/>
        </p:nvSpPr>
        <p:spPr>
          <a:xfrm>
            <a:off x="209162" y="1093392"/>
            <a:ext cx="6445638" cy="4868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800" dirty="0"/>
              <a:t>The cable insulation must feature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Good </a:t>
            </a:r>
            <a:r>
              <a:rPr lang="en-US" altLang="en-US" sz="1600" b="1" dirty="0">
                <a:solidFill>
                  <a:srgbClr val="FF0000"/>
                </a:solidFill>
              </a:rPr>
              <a:t>electrical properties </a:t>
            </a:r>
            <a:r>
              <a:rPr lang="en-US" altLang="en-US" sz="1600" dirty="0"/>
              <a:t>to withstand turn-to-turn </a:t>
            </a:r>
            <a:r>
              <a:rPr lang="en-US" altLang="en-US" sz="1600" i="1" dirty="0"/>
              <a:t>V</a:t>
            </a:r>
            <a:r>
              <a:rPr lang="en-US" altLang="en-US" sz="1600" dirty="0"/>
              <a:t> after a quench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Good </a:t>
            </a:r>
            <a:r>
              <a:rPr lang="en-US" altLang="en-US" sz="1600" b="1" dirty="0">
                <a:solidFill>
                  <a:srgbClr val="FF0000"/>
                </a:solidFill>
              </a:rPr>
              <a:t>mechanical properties </a:t>
            </a:r>
            <a:r>
              <a:rPr lang="en-US" altLang="en-US" sz="1600" dirty="0"/>
              <a:t>to withstand high pressure conditions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FF0000"/>
                </a:solidFill>
              </a:rPr>
              <a:t>Porosity</a:t>
            </a:r>
            <a:r>
              <a:rPr lang="en-US" altLang="en-US" sz="1600" dirty="0"/>
              <a:t> to allow penetration of helium (for non-impregnated coils)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1600" b="1" dirty="0">
                <a:solidFill>
                  <a:srgbClr val="FF0000"/>
                </a:solidFill>
              </a:rPr>
              <a:t>Radiation hardness </a:t>
            </a:r>
            <a:r>
              <a:rPr lang="en-US" altLang="en-US" sz="1600" dirty="0"/>
              <a:t>(depending on the location in the machine)</a:t>
            </a:r>
            <a:endParaRPr lang="en-US" altLang="en-US" sz="1600" b="1" dirty="0">
              <a:solidFill>
                <a:srgbClr val="FF0000"/>
              </a:solidFill>
            </a:endParaRPr>
          </a:p>
          <a:p>
            <a:r>
              <a:rPr lang="en-GB" sz="1800" dirty="0"/>
              <a:t>In Nb-Ti magnets the most common insulation is a series of overlapped layers of polyimide (Kapton®).</a:t>
            </a:r>
          </a:p>
          <a:p>
            <a:r>
              <a:rPr lang="en-GB" sz="1800" dirty="0"/>
              <a:t>In the LHC case: two polyimide layers 50.8 µm thick wrapped around the cable with a 50% overlap, with another adhesive polyimide tape 68.6 µm thick wrapped with a spacing of 2 mm.</a:t>
            </a:r>
          </a:p>
          <a:p>
            <a:endParaRPr lang="en-GB" sz="1800" dirty="0"/>
          </a:p>
        </p:txBody>
      </p:sp>
      <p:pic>
        <p:nvPicPr>
          <p:cNvPr id="10" name="Picture 6" descr="LHC_cable_insulation">
            <a:extLst>
              <a:ext uri="{FF2B5EF4-FFF2-40B4-BE49-F238E27FC236}">
                <a16:creationId xmlns:a16="http://schemas.microsoft.com/office/drawing/2014/main" id="{BD677614-53A1-4CD9-5BC5-86DD8D5459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1"/>
          <a:stretch>
            <a:fillRect/>
          </a:stretch>
        </p:blipFill>
        <p:spPr bwMode="auto">
          <a:xfrm>
            <a:off x="1101628" y="4663946"/>
            <a:ext cx="4179384" cy="2063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A machine with a circular object&#10;&#10;Description automatically generated">
            <a:extLst>
              <a:ext uri="{FF2B5EF4-FFF2-40B4-BE49-F238E27FC236}">
                <a16:creationId xmlns:a16="http://schemas.microsoft.com/office/drawing/2014/main" id="{E278D8C5-3CAD-D57C-AAFB-4D8D0CEE64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989" y="4586679"/>
            <a:ext cx="2400300" cy="1800225"/>
          </a:xfrm>
          <a:prstGeom prst="rect">
            <a:avLst/>
          </a:prstGeom>
        </p:spPr>
      </p:pic>
      <p:pic>
        <p:nvPicPr>
          <p:cNvPr id="16" name="Picture 15" descr="A close-up of a machine&#10;&#10;Description automatically generated">
            <a:extLst>
              <a:ext uri="{FF2B5EF4-FFF2-40B4-BE49-F238E27FC236}">
                <a16:creationId xmlns:a16="http://schemas.microsoft.com/office/drawing/2014/main" id="{7DB6C647-54D4-A9CE-C0B1-7604F11BC5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478" y="4596175"/>
            <a:ext cx="2459422" cy="184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9295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5032A6-1841-C171-FEC4-14F5F0729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F163F9-06DD-C927-F62D-736987C9F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insulation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ED5935-EEC4-BDAF-98BC-12DB4B62E3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97" y="2542692"/>
            <a:ext cx="2247900" cy="16495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8212A4A-8AD5-7C51-B513-1A20BFA85809}"/>
              </a:ext>
            </a:extLst>
          </p:cNvPr>
          <p:cNvSpPr/>
          <p:nvPr/>
        </p:nvSpPr>
        <p:spPr>
          <a:xfrm>
            <a:off x="4589892" y="2149728"/>
            <a:ext cx="2736304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en-US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Fiber glass insulation for Nb</a:t>
            </a:r>
            <a:r>
              <a:rPr lang="en-US" altLang="en-US" sz="1400" i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  <a:endParaRPr lang="en-GB" sz="1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AE203C-BA6D-62DE-4272-AA2C1D033754}"/>
              </a:ext>
            </a:extLst>
          </p:cNvPr>
          <p:cNvSpPr>
            <a:spLocks noGrp="1"/>
          </p:cNvSpPr>
          <p:nvPr/>
        </p:nvSpPr>
        <p:spPr>
          <a:xfrm>
            <a:off x="329812" y="1259295"/>
            <a:ext cx="11436738" cy="10719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sz="1600" dirty="0"/>
              <a:t>In Nb</a:t>
            </a:r>
            <a:r>
              <a:rPr lang="en-GB" altLang="en-US" sz="1600" baseline="-25000" dirty="0"/>
              <a:t>3</a:t>
            </a:r>
            <a:r>
              <a:rPr lang="en-GB" altLang="en-US" sz="1600" dirty="0"/>
              <a:t>Sn magnets, where cable are reacted at 600-700 °C, the most common insulation is fiberglass: tape or sleeve or braided.</a:t>
            </a:r>
          </a:p>
          <a:p>
            <a:pPr lvl="1"/>
            <a:r>
              <a:rPr lang="en-GB" altLang="en-US" sz="1200" dirty="0"/>
              <a:t>Braided insulation is done in industry for HL-LHC cables</a:t>
            </a:r>
          </a:p>
          <a:p>
            <a:r>
              <a:rPr lang="en-GB" altLang="en-US" sz="1600" dirty="0"/>
              <a:t>Typically, the insulation thickness  varies between 100 and 200 µm.</a:t>
            </a:r>
          </a:p>
          <a:p>
            <a:endParaRPr lang="en-GB" dirty="0"/>
          </a:p>
        </p:txBody>
      </p:sp>
      <p:pic>
        <p:nvPicPr>
          <p:cNvPr id="2" name="Content Placeholder 6">
            <a:extLst>
              <a:ext uri="{FF2B5EF4-FFF2-40B4-BE49-F238E27FC236}">
                <a16:creationId xmlns:a16="http://schemas.microsoft.com/office/drawing/2014/main" id="{B12377BA-211A-7092-3EF7-E347E8D86D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119" y="2542692"/>
            <a:ext cx="4044468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 descr="A room with several machines&#10;&#10;Description automatically generated with medium confidence">
            <a:extLst>
              <a:ext uri="{FF2B5EF4-FFF2-40B4-BE49-F238E27FC236}">
                <a16:creationId xmlns:a16="http://schemas.microsoft.com/office/drawing/2014/main" id="{49219D89-ED31-A07C-023B-C8BB80ED17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578" y="2542692"/>
            <a:ext cx="480000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6" name="Object 2">
            <a:extLst>
              <a:ext uri="{FF2B5EF4-FFF2-40B4-BE49-F238E27FC236}">
                <a16:creationId xmlns:a16="http://schemas.microsoft.com/office/drawing/2014/main" id="{7A124F0B-62A0-624E-EDAD-A3B9A42114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0709891"/>
              </p:ext>
            </p:extLst>
          </p:nvPr>
        </p:nvGraphicFramePr>
        <p:xfrm>
          <a:off x="400297" y="4464050"/>
          <a:ext cx="2334100" cy="1555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5" imgW="14628571" imgH="9752381" progId="MSPhotoEd.3">
                  <p:embed/>
                </p:oleObj>
              </mc:Choice>
              <mc:Fallback>
                <p:oleObj name="Photo Editor Photo" r:id="rId5" imgW="14628571" imgH="9752381" progId="MSPhotoEd.3">
                  <p:embed/>
                  <p:pic>
                    <p:nvPicPr>
                      <p:cNvPr id="47111" name="Object 2">
                        <a:extLst>
                          <a:ext uri="{FF2B5EF4-FFF2-40B4-BE49-F238E27FC236}">
                            <a16:creationId xmlns:a16="http://schemas.microsoft.com/office/drawing/2014/main" id="{52D132E6-7AB9-EF8C-8F38-23C23FDC99C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5860" t="11694" r="14781" b="44319"/>
                      <a:stretch>
                        <a:fillRect/>
                      </a:stretch>
                    </p:blipFill>
                    <p:spPr bwMode="auto">
                      <a:xfrm>
                        <a:off x="400297" y="4464050"/>
                        <a:ext cx="2334100" cy="15558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31420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16342-2422-3631-80E1-40FA59769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3600" dirty="0"/>
              <a:t>Summary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43935-63D6-2748-13B9-2D567F1B1B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E6CA081D-855A-1395-A42F-E1A26CE950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1886" y="-685259"/>
            <a:ext cx="12975771" cy="8841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EF4415E-7755-A1DB-EFD2-D2F6736A28CA}"/>
              </a:ext>
            </a:extLst>
          </p:cNvPr>
          <p:cNvSpPr txBox="1"/>
          <p:nvPr/>
        </p:nvSpPr>
        <p:spPr>
          <a:xfrm>
            <a:off x="2000250" y="4591051"/>
            <a:ext cx="3524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 made from twisted wires (stability, protection, field quality)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088132-3FF4-D92C-7D30-7509093BCA77}"/>
              </a:ext>
            </a:extLst>
          </p:cNvPr>
          <p:cNvSpPr txBox="1"/>
          <p:nvPr/>
        </p:nvSpPr>
        <p:spPr>
          <a:xfrm>
            <a:off x="2103647" y="262391"/>
            <a:ext cx="5068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Strand made from twisted filaments in a stabilizing matrix (stability, protection, field quality)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CC90523-F45F-F982-E87A-6CD33A393C62}"/>
              </a:ext>
            </a:extLst>
          </p:cNvPr>
          <p:cNvCxnSpPr/>
          <p:nvPr/>
        </p:nvCxnSpPr>
        <p:spPr>
          <a:xfrm flipH="1">
            <a:off x="2981326" y="980730"/>
            <a:ext cx="1171575" cy="94332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3BED249-7D63-57E7-6974-EF0A9AA00594}"/>
              </a:ext>
            </a:extLst>
          </p:cNvPr>
          <p:cNvCxnSpPr>
            <a:cxnSpLocks/>
          </p:cNvCxnSpPr>
          <p:nvPr/>
        </p:nvCxnSpPr>
        <p:spPr>
          <a:xfrm flipV="1">
            <a:off x="3581401" y="3429000"/>
            <a:ext cx="2113167" cy="116205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F2C0CF3-E44A-FBC6-4888-FB6C48C2F289}"/>
              </a:ext>
            </a:extLst>
          </p:cNvPr>
          <p:cNvCxnSpPr>
            <a:cxnSpLocks/>
          </p:cNvCxnSpPr>
          <p:nvPr/>
        </p:nvCxnSpPr>
        <p:spPr>
          <a:xfrm>
            <a:off x="10009392" y="1666281"/>
            <a:ext cx="0" cy="173414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6888718-9E41-9F3B-1D64-0F07728B25CD}"/>
              </a:ext>
            </a:extLst>
          </p:cNvPr>
          <p:cNvSpPr txBox="1"/>
          <p:nvPr/>
        </p:nvSpPr>
        <p:spPr>
          <a:xfrm>
            <a:off x="8172444" y="742950"/>
            <a:ext cx="31404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Cable is insulated (dielectric strength, mechanical robustness)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4074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626B4B-2FD4-8112-7252-71F01C233B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543" y="1134836"/>
            <a:ext cx="8658223" cy="5042127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2000" b="1" dirty="0">
                <a:solidFill>
                  <a:srgbClr val="FF0000"/>
                </a:solidFill>
              </a:rPr>
              <a:t>Perfect dipole</a:t>
            </a:r>
          </a:p>
          <a:p>
            <a:pPr>
              <a:defRPr/>
            </a:pPr>
            <a:r>
              <a:rPr lang="en-US" sz="2000" dirty="0"/>
              <a:t>Within a cylinder carrying </a:t>
            </a:r>
            <a:r>
              <a:rPr lang="en-US" sz="2000" b="1" i="1" dirty="0">
                <a:solidFill>
                  <a:srgbClr val="FF0000"/>
                </a:solidFill>
              </a:rPr>
              <a:t>j</a:t>
            </a:r>
            <a:r>
              <a:rPr lang="en-US" sz="2000" b="1" i="1" baseline="-25000" dirty="0">
                <a:solidFill>
                  <a:srgbClr val="FF0000"/>
                </a:solidFill>
              </a:rPr>
              <a:t>0</a:t>
            </a:r>
            <a:r>
              <a:rPr lang="en-US" sz="2000" dirty="0"/>
              <a:t>, the field is perpendicular to the radial direction and proportional to the distance to the </a:t>
            </a:r>
            <a:r>
              <a:rPr lang="en-US" sz="2000" dirty="0" err="1"/>
              <a:t>centre</a:t>
            </a:r>
            <a:r>
              <a:rPr lang="en-US" sz="2000" dirty="0"/>
              <a:t> </a:t>
            </a:r>
            <a:r>
              <a:rPr lang="en-US" sz="2000" b="1" i="1" dirty="0">
                <a:solidFill>
                  <a:srgbClr val="FF0000"/>
                </a:solidFill>
              </a:rPr>
              <a:t>r</a:t>
            </a:r>
            <a:r>
              <a:rPr lang="en-US" sz="2000" dirty="0"/>
              <a:t>:</a:t>
            </a:r>
          </a:p>
          <a:p>
            <a:pPr lvl="1">
              <a:buNone/>
              <a:defRPr/>
            </a:pPr>
            <a:endParaRPr lang="en-US" sz="1800" dirty="0"/>
          </a:p>
          <a:p>
            <a:pPr lvl="1">
              <a:buNone/>
              <a:defRPr/>
            </a:pPr>
            <a:endParaRPr lang="en-US" sz="1800" dirty="0"/>
          </a:p>
          <a:p>
            <a:pPr lvl="1">
              <a:defRPr/>
            </a:pPr>
            <a:r>
              <a:rPr lang="en-US" sz="1800" dirty="0"/>
              <a:t>Combining the effect of two intersecting cylinders</a:t>
            </a:r>
          </a:p>
          <a:p>
            <a:pPr lvl="2">
              <a:defRPr/>
            </a:pPr>
            <a:endParaRPr lang="en-US" sz="1600" dirty="0"/>
          </a:p>
          <a:p>
            <a:pPr lvl="1">
              <a:defRPr/>
            </a:pPr>
            <a:endParaRPr lang="en-US" sz="1800" dirty="0"/>
          </a:p>
          <a:p>
            <a:pPr lvl="1">
              <a:defRPr/>
            </a:pPr>
            <a:endParaRPr lang="en-US" sz="1800" dirty="0"/>
          </a:p>
          <a:p>
            <a:pPr marL="0" indent="0">
              <a:buNone/>
              <a:defRPr/>
            </a:pPr>
            <a:r>
              <a:rPr lang="en-US" sz="2000" b="1" dirty="0">
                <a:solidFill>
                  <a:srgbClr val="FF0000"/>
                </a:solidFill>
              </a:rPr>
              <a:t>But…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The aperture is not circular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Not easy to simulate with a flat cable</a:t>
            </a:r>
          </a:p>
          <a:p>
            <a:endParaRPr lang="en-GB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27DB47-9172-6E58-A1FE-7ED8B99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983C52-1D7E-BE41-00C1-99DA40591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create a dipole field?</a:t>
            </a:r>
            <a:endParaRPr lang="en-GB" dirty="0"/>
          </a:p>
        </p:txBody>
      </p:sp>
      <p:graphicFrame>
        <p:nvGraphicFramePr>
          <p:cNvPr id="5" name="Object 14">
            <a:extLst>
              <a:ext uri="{FF2B5EF4-FFF2-40B4-BE49-F238E27FC236}">
                <a16:creationId xmlns:a16="http://schemas.microsoft.com/office/drawing/2014/main" id="{EADAF795-CC11-1FDD-8BEE-9C0091AD01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561139"/>
              </p:ext>
            </p:extLst>
          </p:nvPr>
        </p:nvGraphicFramePr>
        <p:xfrm>
          <a:off x="2873828" y="2285926"/>
          <a:ext cx="1066800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99753" imgH="406224" progId="Equation.3">
                  <p:embed/>
                </p:oleObj>
              </mc:Choice>
              <mc:Fallback>
                <p:oleObj name="Equation" r:id="rId2" imgW="799753" imgH="406224" progId="Equation.3">
                  <p:embed/>
                  <p:pic>
                    <p:nvPicPr>
                      <p:cNvPr id="17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3828" y="2285926"/>
                        <a:ext cx="1066800" cy="541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5">
            <a:extLst>
              <a:ext uri="{FF2B5EF4-FFF2-40B4-BE49-F238E27FC236}">
                <a16:creationId xmlns:a16="http://schemas.microsoft.com/office/drawing/2014/main" id="{44E664D5-CA0D-7AB5-4016-658B80495D5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30425" y="3048000"/>
          <a:ext cx="3092450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336800" imgH="406400" progId="Equation.3">
                  <p:embed/>
                </p:oleObj>
              </mc:Choice>
              <mc:Fallback>
                <p:oleObj name="Equation" r:id="rId4" imgW="2336800" imgH="406400" progId="Equation.3">
                  <p:embed/>
                  <p:pic>
                    <p:nvPicPr>
                      <p:cNvPr id="18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0425" y="3048000"/>
                        <a:ext cx="3092450" cy="53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6">
            <a:extLst>
              <a:ext uri="{FF2B5EF4-FFF2-40B4-BE49-F238E27FC236}">
                <a16:creationId xmlns:a16="http://schemas.microsoft.com/office/drawing/2014/main" id="{ED73B3AD-27DC-71E0-7DBF-94C32181E4E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49425" y="3657600"/>
          <a:ext cx="373697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844800" imgH="406400" progId="Equation.3">
                  <p:embed/>
                </p:oleObj>
              </mc:Choice>
              <mc:Fallback>
                <p:oleObj name="Equation" r:id="rId6" imgW="2844800" imgH="406400" progId="Equation.3">
                  <p:embed/>
                  <p:pic>
                    <p:nvPicPr>
                      <p:cNvPr id="19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9425" y="3657600"/>
                        <a:ext cx="3736975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419CA7E-AD39-BC7F-ADD9-BB2A97580FEC}"/>
              </a:ext>
            </a:extLst>
          </p:cNvPr>
          <p:cNvSpPr txBox="1"/>
          <p:nvPr/>
        </p:nvSpPr>
        <p:spPr>
          <a:xfrm>
            <a:off x="1749425" y="5350028"/>
            <a:ext cx="61032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idea: reproduce a </a:t>
            </a:r>
            <a:r>
              <a:rPr lang="en-US" alt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</a:t>
            </a:r>
            <a:r>
              <a:rPr lang="en-US" alt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</a:t>
            </a:r>
            <a:r>
              <a:rPr lang="en-US" altLang="en-US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distribution with a cable (Rectangular cross-section and constant </a:t>
            </a:r>
            <a:r>
              <a:rPr lang="en-US" alt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J)</a:t>
            </a:r>
          </a:p>
          <a:p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will not be a perfect field…but it can be pretty close!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3 Marcador de número de diapositiva">
            <a:extLst>
              <a:ext uri="{FF2B5EF4-FFF2-40B4-BE49-F238E27FC236}">
                <a16:creationId xmlns:a16="http://schemas.microsoft.com/office/drawing/2014/main" id="{67F58F36-4FE0-2DEF-F9ED-2C704F39EB06}"/>
              </a:ext>
            </a:extLst>
          </p:cNvPr>
          <p:cNvSpPr txBox="1">
            <a:spLocks/>
          </p:cNvSpPr>
          <p:nvPr/>
        </p:nvSpPr>
        <p:spPr>
          <a:xfrm>
            <a:off x="10549566" y="6461189"/>
            <a:ext cx="514400" cy="3850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1FE0CF9-301C-4DC2-9DD4-D8FCF2197C95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11" name="Oval 3">
            <a:extLst>
              <a:ext uri="{FF2B5EF4-FFF2-40B4-BE49-F238E27FC236}">
                <a16:creationId xmlns:a16="http://schemas.microsoft.com/office/drawing/2014/main" id="{771915C6-7B34-254E-A143-82513EE397AA}"/>
              </a:ext>
            </a:extLst>
          </p:cNvPr>
          <p:cNvSpPr/>
          <p:nvPr/>
        </p:nvSpPr>
        <p:spPr>
          <a:xfrm>
            <a:off x="9235166" y="1247839"/>
            <a:ext cx="990600" cy="990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Oval 4">
            <a:extLst>
              <a:ext uri="{FF2B5EF4-FFF2-40B4-BE49-F238E27FC236}">
                <a16:creationId xmlns:a16="http://schemas.microsoft.com/office/drawing/2014/main" id="{C6E1117F-88EC-630B-4D7E-33977B4364A4}"/>
              </a:ext>
            </a:extLst>
          </p:cNvPr>
          <p:cNvSpPr/>
          <p:nvPr/>
        </p:nvSpPr>
        <p:spPr>
          <a:xfrm>
            <a:off x="10301966" y="1247839"/>
            <a:ext cx="9906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TextBox 3">
            <a:extLst>
              <a:ext uri="{FF2B5EF4-FFF2-40B4-BE49-F238E27FC236}">
                <a16:creationId xmlns:a16="http://schemas.microsoft.com/office/drawing/2014/main" id="{6914F2A2-67CC-97FA-1C37-1D0468A98B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55841" y="1619314"/>
            <a:ext cx="3143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10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11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000"/>
              <a:t>-J</a:t>
            </a:r>
            <a:r>
              <a:rPr lang="en-GB" altLang="en-US" sz="1000" baseline="-25000"/>
              <a:t>0</a:t>
            </a: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892AB74C-42D0-A4A9-97D6-4DF6E3E6BA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40103" y="2686114"/>
            <a:ext cx="34766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10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11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000">
                <a:solidFill>
                  <a:srgbClr val="FF0000"/>
                </a:solidFill>
              </a:rPr>
              <a:t>+J</a:t>
            </a:r>
            <a:r>
              <a:rPr lang="en-GB" altLang="en-US" sz="1000" baseline="-2500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5" name="Oval 7">
            <a:extLst>
              <a:ext uri="{FF2B5EF4-FFF2-40B4-BE49-F238E27FC236}">
                <a16:creationId xmlns:a16="http://schemas.microsoft.com/office/drawing/2014/main" id="{D8879320-74F0-9763-66D0-D48964245F5B}"/>
              </a:ext>
            </a:extLst>
          </p:cNvPr>
          <p:cNvSpPr/>
          <p:nvPr/>
        </p:nvSpPr>
        <p:spPr>
          <a:xfrm>
            <a:off x="9705066" y="2314639"/>
            <a:ext cx="990600" cy="990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" name="Oval 8">
            <a:extLst>
              <a:ext uri="{FF2B5EF4-FFF2-40B4-BE49-F238E27FC236}">
                <a16:creationId xmlns:a16="http://schemas.microsoft.com/office/drawing/2014/main" id="{311D93BD-CD2E-C155-B1BF-26B270D3F3EA}"/>
              </a:ext>
            </a:extLst>
          </p:cNvPr>
          <p:cNvSpPr/>
          <p:nvPr/>
        </p:nvSpPr>
        <p:spPr>
          <a:xfrm>
            <a:off x="9954303" y="2314639"/>
            <a:ext cx="9906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" name="TextBox 18">
            <a:extLst>
              <a:ext uri="{FF2B5EF4-FFF2-40B4-BE49-F238E27FC236}">
                <a16:creationId xmlns:a16="http://schemas.microsoft.com/office/drawing/2014/main" id="{D6CBC379-4C08-C00B-8EB8-F7421BB550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40104" y="1619314"/>
            <a:ext cx="3476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10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11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000">
                <a:solidFill>
                  <a:srgbClr val="FF0000"/>
                </a:solidFill>
              </a:rPr>
              <a:t>+J</a:t>
            </a:r>
            <a:r>
              <a:rPr lang="en-GB" altLang="en-US" sz="1000" baseline="-2500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8" name="TextBox 19">
            <a:extLst>
              <a:ext uri="{FF2B5EF4-FFF2-40B4-BE49-F238E27FC236}">
                <a16:creationId xmlns:a16="http://schemas.microsoft.com/office/drawing/2014/main" id="{51EB97A9-C52F-691A-6B8E-6C35B9FC50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49503" y="2686114"/>
            <a:ext cx="3143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10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11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12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000"/>
              <a:t>-J</a:t>
            </a:r>
            <a:r>
              <a:rPr lang="en-GB" altLang="en-US" sz="1000" baseline="-25000"/>
              <a:t>0</a:t>
            </a:r>
          </a:p>
        </p:txBody>
      </p:sp>
      <p:cxnSp>
        <p:nvCxnSpPr>
          <p:cNvPr id="19" name="Straight Connector 11">
            <a:extLst>
              <a:ext uri="{FF2B5EF4-FFF2-40B4-BE49-F238E27FC236}">
                <a16:creationId xmlns:a16="http://schemas.microsoft.com/office/drawing/2014/main" id="{A3ECBB24-C8D8-80B3-A0F0-1458DA34E81E}"/>
              </a:ext>
            </a:extLst>
          </p:cNvPr>
          <p:cNvCxnSpPr/>
          <p:nvPr/>
        </p:nvCxnSpPr>
        <p:spPr bwMode="auto">
          <a:xfrm>
            <a:off x="10449603" y="2619439"/>
            <a:ext cx="0" cy="381000"/>
          </a:xfrm>
          <a:prstGeom prst="line">
            <a:avLst/>
          </a:prstGeom>
          <a:ln w="25400" cmpd="dbl">
            <a:solidFill>
              <a:schemeClr val="tx1"/>
            </a:solidFill>
            <a:prstDash val="solid"/>
            <a:headEnd type="triangl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2">
            <a:extLst>
              <a:ext uri="{FF2B5EF4-FFF2-40B4-BE49-F238E27FC236}">
                <a16:creationId xmlns:a16="http://schemas.microsoft.com/office/drawing/2014/main" id="{3404529B-F325-A915-504F-AE7C031BC4D6}"/>
              </a:ext>
            </a:extLst>
          </p:cNvPr>
          <p:cNvCxnSpPr/>
          <p:nvPr/>
        </p:nvCxnSpPr>
        <p:spPr bwMode="auto">
          <a:xfrm>
            <a:off x="10335303" y="2614677"/>
            <a:ext cx="0" cy="381000"/>
          </a:xfrm>
          <a:prstGeom prst="line">
            <a:avLst/>
          </a:prstGeom>
          <a:ln w="25400" cmpd="dbl">
            <a:solidFill>
              <a:schemeClr val="tx1"/>
            </a:solidFill>
            <a:prstDash val="solid"/>
            <a:headEnd type="triangl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3">
            <a:extLst>
              <a:ext uri="{FF2B5EF4-FFF2-40B4-BE49-F238E27FC236}">
                <a16:creationId xmlns:a16="http://schemas.microsoft.com/office/drawing/2014/main" id="{1CBD2207-181E-900F-E5A3-0AF1FA87392D}"/>
              </a:ext>
            </a:extLst>
          </p:cNvPr>
          <p:cNvCxnSpPr/>
          <p:nvPr/>
        </p:nvCxnSpPr>
        <p:spPr bwMode="auto">
          <a:xfrm>
            <a:off x="10206716" y="2619439"/>
            <a:ext cx="0" cy="381000"/>
          </a:xfrm>
          <a:prstGeom prst="line">
            <a:avLst/>
          </a:prstGeom>
          <a:ln w="25400" cmpd="dbl">
            <a:solidFill>
              <a:schemeClr val="tx1"/>
            </a:solidFill>
            <a:prstDash val="solid"/>
            <a:headEnd type="triangl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>
            <a:extLst>
              <a:ext uri="{FF2B5EF4-FFF2-40B4-BE49-F238E27FC236}">
                <a16:creationId xmlns:a16="http://schemas.microsoft.com/office/drawing/2014/main" id="{3F927B0A-D410-49FA-9278-BA68BC0D3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8" t="33601" r="54668" b="31738"/>
          <a:stretch>
            <a:fillRect/>
          </a:stretch>
        </p:blipFill>
        <p:spPr bwMode="auto">
          <a:xfrm>
            <a:off x="9082766" y="4829239"/>
            <a:ext cx="2248693" cy="1995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4">
            <a:extLst>
              <a:ext uri="{FF2B5EF4-FFF2-40B4-BE49-F238E27FC236}">
                <a16:creationId xmlns:a16="http://schemas.microsoft.com/office/drawing/2014/main" id="{EDC95EDC-7162-B93E-555E-9433A8262441}"/>
              </a:ext>
            </a:extLst>
          </p:cNvPr>
          <p:cNvSpPr/>
          <p:nvPr/>
        </p:nvSpPr>
        <p:spPr>
          <a:xfrm>
            <a:off x="8642893" y="3804343"/>
            <a:ext cx="30895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ideal to practice configuration</a:t>
            </a:r>
          </a:p>
        </p:txBody>
      </p:sp>
      <p:cxnSp>
        <p:nvCxnSpPr>
          <p:cNvPr id="24" name="Straight Arrow Connector 25">
            <a:extLst>
              <a:ext uri="{FF2B5EF4-FFF2-40B4-BE49-F238E27FC236}">
                <a16:creationId xmlns:a16="http://schemas.microsoft.com/office/drawing/2014/main" id="{8A4EE177-012E-2AC9-7E21-C9BF175BC533}"/>
              </a:ext>
            </a:extLst>
          </p:cNvPr>
          <p:cNvCxnSpPr>
            <a:stCxn id="23" idx="2"/>
            <a:endCxn id="22" idx="0"/>
          </p:cNvCxnSpPr>
          <p:nvPr/>
        </p:nvCxnSpPr>
        <p:spPr>
          <a:xfrm>
            <a:off x="10187662" y="4450674"/>
            <a:ext cx="19451" cy="37856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9">
            <a:extLst>
              <a:ext uri="{FF2B5EF4-FFF2-40B4-BE49-F238E27FC236}">
                <a16:creationId xmlns:a16="http://schemas.microsoft.com/office/drawing/2014/main" id="{5C691429-3F4F-2CAC-8C2E-5504108DDDF9}"/>
              </a:ext>
            </a:extLst>
          </p:cNvPr>
          <p:cNvCxnSpPr/>
          <p:nvPr/>
        </p:nvCxnSpPr>
        <p:spPr>
          <a:xfrm>
            <a:off x="10187662" y="3469894"/>
            <a:ext cx="2498" cy="381000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18515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9B44D9-E17E-8B12-54C5-49A84653A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21D9C17-9717-9DAB-3C83-795514624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fabrication (Nb</a:t>
            </a:r>
            <a:r>
              <a:rPr lang="en-US" baseline="-25000" dirty="0"/>
              <a:t>3</a:t>
            </a:r>
            <a:r>
              <a:rPr lang="en-US" dirty="0"/>
              <a:t>Sn)</a:t>
            </a:r>
            <a:endParaRPr lang="en-GB" dirty="0"/>
          </a:p>
        </p:txBody>
      </p:sp>
      <p:sp>
        <p:nvSpPr>
          <p:cNvPr id="5" name="TextBox 10">
            <a:extLst>
              <a:ext uri="{FF2B5EF4-FFF2-40B4-BE49-F238E27FC236}">
                <a16:creationId xmlns:a16="http://schemas.microsoft.com/office/drawing/2014/main" id="{0E421606-50EB-445D-1782-E7B6D41E5966}"/>
              </a:ext>
            </a:extLst>
          </p:cNvPr>
          <p:cNvSpPr txBox="1"/>
          <p:nvPr/>
        </p:nvSpPr>
        <p:spPr>
          <a:xfrm>
            <a:off x="1045457" y="1102824"/>
            <a:ext cx="2251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Winding &amp; Curing</a:t>
            </a: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809556BB-0747-75CE-5DBB-9820C4244708}"/>
              </a:ext>
            </a:extLst>
          </p:cNvPr>
          <p:cNvSpPr txBox="1"/>
          <p:nvPr/>
        </p:nvSpPr>
        <p:spPr>
          <a:xfrm>
            <a:off x="5199003" y="1120060"/>
            <a:ext cx="1708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Reaction</a:t>
            </a:r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id="{BBF9E4D1-5F81-052A-2590-3F13552410E3}"/>
              </a:ext>
            </a:extLst>
          </p:cNvPr>
          <p:cNvSpPr txBox="1"/>
          <p:nvPr/>
        </p:nvSpPr>
        <p:spPr>
          <a:xfrm>
            <a:off x="8809807" y="1134836"/>
            <a:ext cx="1764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Impregnation</a:t>
            </a:r>
          </a:p>
        </p:txBody>
      </p:sp>
      <p:sp>
        <p:nvSpPr>
          <p:cNvPr id="8" name="Rectangle 13">
            <a:extLst>
              <a:ext uri="{FF2B5EF4-FFF2-40B4-BE49-F238E27FC236}">
                <a16:creationId xmlns:a16="http://schemas.microsoft.com/office/drawing/2014/main" id="{C4075846-80BC-4B3C-9E37-7C2D53967123}"/>
              </a:ext>
            </a:extLst>
          </p:cNvPr>
          <p:cNvSpPr/>
          <p:nvPr/>
        </p:nvSpPr>
        <p:spPr>
          <a:xfrm>
            <a:off x="667657" y="1539589"/>
            <a:ext cx="31351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cable is wound around a pole on a mandrel.</a:t>
            </a:r>
          </a:p>
          <a:p>
            <a:pPr algn="ctr"/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ceramic binder is applied and cured (T~ 150 C) to have a rigid body easy to manipulate.</a:t>
            </a:r>
            <a:endParaRPr 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B4B6CC9C-2AE2-130D-0020-D567BD399C22}"/>
              </a:ext>
            </a:extLst>
          </p:cNvPr>
          <p:cNvSpPr/>
          <p:nvPr/>
        </p:nvSpPr>
        <p:spPr>
          <a:xfrm>
            <a:off x="4794961" y="1561326"/>
            <a:ext cx="274107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and </a:t>
            </a:r>
            <a:r>
              <a:rPr lang="en-US" altLang="en-US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heated to 650-700 C in vacuum or inert gas (argon) 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altLang="en-US" sz="16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</a:t>
            </a:r>
          </a:p>
          <a:p>
            <a:pPr algn="ctr"/>
            <a:endParaRPr lang="en-US" alt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cable becomes brittle</a:t>
            </a:r>
          </a:p>
        </p:txBody>
      </p:sp>
      <p:sp>
        <p:nvSpPr>
          <p:cNvPr id="10" name="Rectangle 15">
            <a:extLst>
              <a:ext uri="{FF2B5EF4-FFF2-40B4-BE49-F238E27FC236}">
                <a16:creationId xmlns:a16="http://schemas.microsoft.com/office/drawing/2014/main" id="{5A2300EF-924B-41A8-CE9F-A72548EF4D1E}"/>
              </a:ext>
            </a:extLst>
          </p:cNvPr>
          <p:cNvSpPr/>
          <p:nvPr/>
        </p:nvSpPr>
        <p:spPr>
          <a:xfrm>
            <a:off x="8342011" y="1541261"/>
            <a:ext cx="30598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order to have a 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solid block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coil placed in a impregnation fixture </a:t>
            </a:r>
          </a:p>
          <a:p>
            <a:pPr algn="ctr">
              <a:defRPr/>
            </a:pP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fixture is inserted in a vacuum tank, evacuated 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epoxy injected</a:t>
            </a:r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DB9A72E7-EEFA-8B0A-2ED9-01E8F89A2C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011" y="3288948"/>
            <a:ext cx="3258822" cy="243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 descr="\\cern.ch\dfs\Workspaces\s\shortmod\Develop\labo 927\Fournace\Gero\Four_Gero_2500\Pictures\DSC00039.JPG">
            <a:extLst>
              <a:ext uri="{FF2B5EF4-FFF2-40B4-BE49-F238E27FC236}">
                <a16:creationId xmlns:a16="http://schemas.microsoft.com/office/drawing/2014/main" id="{AFC6A86D-BB9C-A275-F9F9-969544E8AC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688" y="3288948"/>
            <a:ext cx="3245621" cy="243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10C62D50-29BF-6F84-EDC0-6B93BA49E7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60" y="3288948"/>
            <a:ext cx="3263409" cy="2447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70805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B97918-9470-2E51-F17A-8CD739831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A71FF8F-F2B3-F2EF-6C6A-E04320C62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 at different manufacturing steps</a:t>
            </a:r>
          </a:p>
        </p:txBody>
      </p:sp>
      <p:pic>
        <p:nvPicPr>
          <p:cNvPr id="5" name="Picture 3" descr="G:\Workspaces\s\shortmod\Develop\labo 927\HFM\MQXF\MQXFS\Magnets_Construction\MQXFS_Coils\HCMQXFS136-CR000103\09_Post_Impregnation\P1090728.JPG">
            <a:extLst>
              <a:ext uri="{FF2B5EF4-FFF2-40B4-BE49-F238E27FC236}">
                <a16:creationId xmlns:a16="http://schemas.microsoft.com/office/drawing/2014/main" id="{584BA07F-467A-E42D-3B13-73B8367AE9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8" t="12989" b="25685"/>
          <a:stretch/>
        </p:blipFill>
        <p:spPr bwMode="auto">
          <a:xfrm rot="5400000">
            <a:off x="7040637" y="2483392"/>
            <a:ext cx="4903943" cy="2347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:\Workspaces\s\shortmod\Develop\labo 927\HFM\MQXF\MQXFS\Magnets_Construction\MQXFS_Coils\HCMQXFS136-CR000103\06_Reaction\Apres_reaction\IMG-20150225-WA0002.jpg">
            <a:extLst>
              <a:ext uri="{FF2B5EF4-FFF2-40B4-BE49-F238E27FC236}">
                <a16:creationId xmlns:a16="http://schemas.microsoft.com/office/drawing/2014/main" id="{47879BAC-5DA0-58C9-70B4-429E64678D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99" t="8105" r="33688" b="20226"/>
          <a:stretch/>
        </p:blipFill>
        <p:spPr bwMode="auto">
          <a:xfrm>
            <a:off x="5145946" y="1205219"/>
            <a:ext cx="2007273" cy="490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G:\Workspaces\s\shortmod\Develop\labo 927\HFM\MQXF\MQXFS\Magnets_Construction\MQXFS_Coils\HCMQXFS136-CR000104\06_Reaction\Mise_en_reaction\DSCN1021.JPG">
            <a:extLst>
              <a:ext uri="{FF2B5EF4-FFF2-40B4-BE49-F238E27FC236}">
                <a16:creationId xmlns:a16="http://schemas.microsoft.com/office/drawing/2014/main" id="{DCA8A274-EC6E-8697-EBDD-C1F402113F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4" t="31838" r="13840" b="34081"/>
          <a:stretch/>
        </p:blipFill>
        <p:spPr bwMode="auto">
          <a:xfrm rot="5400000">
            <a:off x="614956" y="2666079"/>
            <a:ext cx="4903944" cy="1982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4A23439-0280-9022-5A68-6DC4E891FA22}"/>
              </a:ext>
            </a:extLst>
          </p:cNvPr>
          <p:cNvSpPr txBox="1"/>
          <p:nvPr/>
        </p:nvSpPr>
        <p:spPr>
          <a:xfrm>
            <a:off x="2384690" y="6171879"/>
            <a:ext cx="1491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curing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82BEF7-BFB0-9CFF-87CC-4DB0525E089A}"/>
              </a:ext>
            </a:extLst>
          </p:cNvPr>
          <p:cNvSpPr txBox="1"/>
          <p:nvPr/>
        </p:nvSpPr>
        <p:spPr>
          <a:xfrm>
            <a:off x="5407701" y="6178933"/>
            <a:ext cx="1745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reaction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79382D-D785-9EB6-CE55-F3E524116020}"/>
              </a:ext>
            </a:extLst>
          </p:cNvPr>
          <p:cNvSpPr txBox="1"/>
          <p:nvPr/>
        </p:nvSpPr>
        <p:spPr>
          <a:xfrm>
            <a:off x="8606838" y="6193041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impregnation</a:t>
            </a:r>
          </a:p>
        </p:txBody>
      </p:sp>
    </p:spTree>
    <p:extLst>
      <p:ext uri="{BB962C8B-B14F-4D97-AF65-F5344CB8AC3E}">
        <p14:creationId xmlns:p14="http://schemas.microsoft.com/office/powerpoint/2010/main" val="16684961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8B84F1-6E3A-27B8-A622-68438A053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4F20A9A-E0AB-158C-0AC1-913A0D5B4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</a:t>
            </a:r>
            <a:endParaRPr lang="en-GB" dirty="0"/>
          </a:p>
        </p:txBody>
      </p:sp>
      <p:sp>
        <p:nvSpPr>
          <p:cNvPr id="5" name="4 Rectángulo">
            <a:extLst>
              <a:ext uri="{FF2B5EF4-FFF2-40B4-BE49-F238E27FC236}">
                <a16:creationId xmlns:a16="http://schemas.microsoft.com/office/drawing/2014/main" id="{47204D42-0E40-DFED-189B-AF8D4AD19EB5}"/>
              </a:ext>
            </a:extLst>
          </p:cNvPr>
          <p:cNvSpPr/>
          <p:nvPr/>
        </p:nvSpPr>
        <p:spPr>
          <a:xfrm>
            <a:off x="398742" y="1182231"/>
            <a:ext cx="117932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presence of a magnetic field </a:t>
            </a:r>
            <a:r>
              <a:rPr lang="en-US" alt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 electric charged particle </a:t>
            </a:r>
            <a:r>
              <a:rPr lang="en-US" alt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motion with a velocity </a:t>
            </a:r>
            <a:r>
              <a:rPr lang="en-US" altLang="en-US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acted on by a force </a:t>
            </a:r>
            <a:r>
              <a:rPr lang="en-US" alt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sz="2000" b="1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called electro-magnetic (Lorentz) force [N]:</a:t>
            </a:r>
          </a:p>
          <a:p>
            <a:pPr>
              <a:buFontTx/>
              <a:buBlip>
                <a:blip r:embed="rId2"/>
              </a:buBlip>
            </a:pPr>
            <a:endParaRPr lang="en-US" alt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Blip>
                <a:blip r:embed="rId2"/>
              </a:buBlip>
            </a:pPr>
            <a:endParaRPr lang="en-US" alt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Blip>
                <a:blip r:embed="rId2"/>
              </a:buBlip>
            </a:pPr>
            <a:endParaRPr lang="en-US" alt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Blip>
                <a:blip r:embed="rId2"/>
              </a:buBlip>
            </a:pPr>
            <a:endParaRPr lang="en-US" alt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Rectángulo">
            <a:extLst>
              <a:ext uri="{FF2B5EF4-FFF2-40B4-BE49-F238E27FC236}">
                <a16:creationId xmlns:a16="http://schemas.microsoft.com/office/drawing/2014/main" id="{66B10090-855A-8E9F-DFAF-3DD66C619719}"/>
              </a:ext>
            </a:extLst>
          </p:cNvPr>
          <p:cNvSpPr/>
          <p:nvPr/>
        </p:nvSpPr>
        <p:spPr>
          <a:xfrm>
            <a:off x="428909" y="2967335"/>
            <a:ext cx="117455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conductor element carrying current density </a:t>
            </a:r>
            <a:r>
              <a:rPr lang="en-US" altLang="en-US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(A/mm</a:t>
            </a:r>
            <a:r>
              <a:rPr lang="en-US" altLang="en-US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is subjected to a force density </a:t>
            </a:r>
            <a:r>
              <a:rPr lang="en-US" altLang="en-US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en-US" b="1" i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[N/m</a:t>
            </a:r>
            <a:r>
              <a:rPr lang="en-US" altLang="en-US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</p:txBody>
      </p:sp>
      <p:graphicFrame>
        <p:nvGraphicFramePr>
          <p:cNvPr id="7" name="6 Objeto">
            <a:extLst>
              <a:ext uri="{FF2B5EF4-FFF2-40B4-BE49-F238E27FC236}">
                <a16:creationId xmlns:a16="http://schemas.microsoft.com/office/drawing/2014/main" id="{A1F263B2-4A54-3B5B-A5BA-84104FA774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9787530"/>
              </p:ext>
            </p:extLst>
          </p:nvPr>
        </p:nvGraphicFramePr>
        <p:xfrm>
          <a:off x="4216679" y="2190343"/>
          <a:ext cx="1945069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748975" imgH="241195" progId="Equation.3">
                  <p:embed/>
                </p:oleObj>
              </mc:Choice>
              <mc:Fallback>
                <p:oleObj name="Equation" r:id="rId3" imgW="748975" imgH="241195" progId="Equation.3">
                  <p:embed/>
                  <p:pic>
                    <p:nvPicPr>
                      <p:cNvPr id="7" name="6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6679" y="2190343"/>
                        <a:ext cx="1945069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7 Objeto">
            <a:extLst>
              <a:ext uri="{FF2B5EF4-FFF2-40B4-BE49-F238E27FC236}">
                <a16:creationId xmlns:a16="http://schemas.microsoft.com/office/drawing/2014/main" id="{D20D0B2B-B106-7032-A65E-D35BA187EA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669362"/>
              </p:ext>
            </p:extLst>
          </p:nvPr>
        </p:nvGraphicFramePr>
        <p:xfrm>
          <a:off x="4287315" y="3442136"/>
          <a:ext cx="1803796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701250" imgH="243102" progId="Equation.3">
                  <p:embed/>
                </p:oleObj>
              </mc:Choice>
              <mc:Fallback>
                <p:oleObj name="Equation" r:id="rId5" imgW="701250" imgH="243102" progId="Equation.3">
                  <p:embed/>
                  <p:pic>
                    <p:nvPicPr>
                      <p:cNvPr id="8" name="7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7315" y="3442136"/>
                        <a:ext cx="1803796" cy="484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2 Marcador de contenido">
            <a:extLst>
              <a:ext uri="{FF2B5EF4-FFF2-40B4-BE49-F238E27FC236}">
                <a16:creationId xmlns:a16="http://schemas.microsoft.com/office/drawing/2014/main" id="{99E86CCD-51ED-9A69-494E-5EA2A975A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4709" y="4700188"/>
            <a:ext cx="4689311" cy="1824112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36576" indent="0">
              <a:buNone/>
              <a:defRPr/>
            </a:pPr>
            <a:r>
              <a:rPr lang="en-GB" sz="2200" b="1" dirty="0" err="1">
                <a:solidFill>
                  <a:srgbClr val="FF0000"/>
                </a:solidFill>
              </a:rPr>
              <a:t>Nb-Ti</a:t>
            </a:r>
            <a:r>
              <a:rPr lang="en-GB" sz="2200" b="1" dirty="0">
                <a:solidFill>
                  <a:srgbClr val="FF0000"/>
                </a:solidFill>
              </a:rPr>
              <a:t> LHC </a:t>
            </a:r>
            <a:r>
              <a:rPr lang="en-GB" sz="2200" dirty="0"/>
              <a:t>MB  (8.3 T)</a:t>
            </a:r>
          </a:p>
          <a:p>
            <a:pPr lvl="1">
              <a:defRPr/>
            </a:pPr>
            <a:r>
              <a:rPr lang="en-GB" sz="1800" i="1" dirty="0" err="1"/>
              <a:t>F</a:t>
            </a:r>
            <a:r>
              <a:rPr lang="en-GB" sz="1800" i="1" baseline="-25000" dirty="0" err="1"/>
              <a:t>x</a:t>
            </a:r>
            <a:r>
              <a:rPr lang="en-GB" sz="1800" dirty="0"/>
              <a:t> = </a:t>
            </a:r>
            <a:r>
              <a:rPr lang="en-GB" sz="1800" b="1" dirty="0">
                <a:solidFill>
                  <a:srgbClr val="FF0000"/>
                </a:solidFill>
              </a:rPr>
              <a:t>340 t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  <a:r>
              <a:rPr lang="en-GB" sz="1800" dirty="0"/>
              <a:t>per meter</a:t>
            </a:r>
          </a:p>
          <a:p>
            <a:pPr lvl="2">
              <a:defRPr/>
            </a:pPr>
            <a:r>
              <a:rPr lang="en-GB" sz="1800" dirty="0"/>
              <a:t>~300 compact cars</a:t>
            </a:r>
          </a:p>
          <a:p>
            <a:pPr lvl="1">
              <a:defRPr/>
            </a:pPr>
            <a:r>
              <a:rPr lang="en-GB" sz="1800" i="1" dirty="0" err="1"/>
              <a:t>F</a:t>
            </a:r>
            <a:r>
              <a:rPr lang="en-GB" sz="1800" i="1" baseline="-25000" dirty="0" err="1"/>
              <a:t>z</a:t>
            </a:r>
            <a:r>
              <a:rPr lang="en-GB" sz="1800" dirty="0"/>
              <a:t> = </a:t>
            </a:r>
            <a:r>
              <a:rPr lang="en-GB" sz="1800" b="1" dirty="0">
                <a:solidFill>
                  <a:srgbClr val="FF0000"/>
                </a:solidFill>
              </a:rPr>
              <a:t>27 t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</a:p>
          <a:p>
            <a:endParaRPr lang="es-ES" sz="2400" dirty="0"/>
          </a:p>
        </p:txBody>
      </p:sp>
      <p:sp>
        <p:nvSpPr>
          <p:cNvPr id="10" name="2 Marcador de contenido">
            <a:extLst>
              <a:ext uri="{FF2B5EF4-FFF2-40B4-BE49-F238E27FC236}">
                <a16:creationId xmlns:a16="http://schemas.microsoft.com/office/drawing/2014/main" id="{A29D71AE-5A94-FEBA-DDC1-4E4AE3111F92}"/>
              </a:ext>
            </a:extLst>
          </p:cNvPr>
          <p:cNvSpPr txBox="1">
            <a:spLocks/>
          </p:cNvSpPr>
          <p:nvPr/>
        </p:nvSpPr>
        <p:spPr>
          <a:xfrm>
            <a:off x="6478412" y="4694769"/>
            <a:ext cx="4550660" cy="14732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  <a:defRPr/>
            </a:pPr>
            <a:r>
              <a:rPr lang="en-GB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GB" sz="22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DS dipole </a:t>
            </a:r>
            <a:r>
              <a:rPr lang="en-GB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(11T)</a:t>
            </a:r>
          </a:p>
          <a:p>
            <a:pPr lvl="1">
              <a:defRPr/>
            </a:pPr>
            <a:r>
              <a:rPr lang="en-GB" sz="18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1800" i="1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620 t</a:t>
            </a:r>
            <a:r>
              <a:rPr lang="en-GB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 meter</a:t>
            </a:r>
          </a:p>
          <a:p>
            <a:pPr lvl="1">
              <a:defRPr/>
            </a:pPr>
            <a:r>
              <a:rPr lang="en-GB" sz="18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1800" i="1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GB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 t</a:t>
            </a:r>
            <a:r>
              <a:rPr lang="en-GB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s-ES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13 CuadroTexto">
            <a:extLst>
              <a:ext uri="{FF2B5EF4-FFF2-40B4-BE49-F238E27FC236}">
                <a16:creationId xmlns:a16="http://schemas.microsoft.com/office/drawing/2014/main" id="{9B6BC497-169F-9C3D-0E02-5197410BCE6A}"/>
              </a:ext>
            </a:extLst>
          </p:cNvPr>
          <p:cNvSpPr txBox="1"/>
          <p:nvPr/>
        </p:nvSpPr>
        <p:spPr>
          <a:xfrm>
            <a:off x="428909" y="4144019"/>
            <a:ext cx="6994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examples (values per aperture):</a:t>
            </a:r>
          </a:p>
        </p:txBody>
      </p:sp>
    </p:spTree>
    <p:extLst>
      <p:ext uri="{BB962C8B-B14F-4D97-AF65-F5344CB8AC3E}">
        <p14:creationId xmlns:p14="http://schemas.microsoft.com/office/powerpoint/2010/main" val="7289143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4208E-990F-FD22-7E4D-C1FD952AE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Electro-magnetic force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48F99D-BEA6-9F52-ACD7-E4710FF1D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The </a:t>
            </a:r>
            <a:r>
              <a:rPr lang="en-US" sz="2000" dirty="0" err="1"/>
              <a:t>e.m</a:t>
            </a:r>
            <a:r>
              <a:rPr lang="en-US" sz="2000" dirty="0"/>
              <a:t> forces in a dipole/quadrupole magnet tend to push the coil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Towards the mid-plane </a:t>
            </a:r>
            <a:r>
              <a:rPr lang="en-US" sz="2000" dirty="0"/>
              <a:t>in the azimuthal direction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Outwards</a:t>
            </a:r>
            <a:r>
              <a:rPr lang="en-US" sz="2000" dirty="0"/>
              <a:t> on the radial direction. </a:t>
            </a:r>
            <a:endParaRPr lang="en-GB" sz="2000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7BBF4A-8958-313A-637D-F56E5460FE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75" t="30141" r="56688" b="28772"/>
          <a:stretch/>
        </p:blipFill>
        <p:spPr>
          <a:xfrm>
            <a:off x="6816385" y="4458645"/>
            <a:ext cx="2018400" cy="208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B65939B-F363-A6FF-D4F3-BDBE95DD3A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588" t="28087" r="46850" b="28088"/>
          <a:stretch/>
        </p:blipFill>
        <p:spPr>
          <a:xfrm>
            <a:off x="6708373" y="2436785"/>
            <a:ext cx="2232248" cy="20409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9EDDFE-95D2-4914-0C9E-F081D8680B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418" t="32486" r="54743" b="32208"/>
          <a:stretch/>
        </p:blipFill>
        <p:spPr>
          <a:xfrm>
            <a:off x="3236715" y="2417659"/>
            <a:ext cx="2308752" cy="2052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D012242-F288-A176-EA94-44A8658ED9F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072" t="29457" r="52267" b="29456"/>
          <a:stretch/>
        </p:blipFill>
        <p:spPr>
          <a:xfrm>
            <a:off x="3300443" y="4549410"/>
            <a:ext cx="2232248" cy="1906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432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3AEAC-5537-58CF-C893-B1079620E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7826E-9DCF-4E21-F6D3-B4FAFEE311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232" y="1477736"/>
            <a:ext cx="11307536" cy="50421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200" dirty="0">
                <a:sym typeface="Symbol" pitchFamily="18" charset="2"/>
              </a:rPr>
              <a:t>Superconducting magnets for particle accelerators are a vast domain. This lecture will be especially focused on magnets for colliders, with a special eye on the CERN high energy infrastructures (LHC and HL-LHC). They are based on:</a:t>
            </a:r>
          </a:p>
          <a:p>
            <a:pPr eaLnBrk="1" hangingPunct="1"/>
            <a:endParaRPr lang="en-US" sz="2200" dirty="0">
              <a:sym typeface="Symbol" pitchFamily="18" charset="2"/>
            </a:endParaRPr>
          </a:p>
          <a:p>
            <a:pPr lvl="1"/>
            <a:r>
              <a:rPr lang="en-GB" sz="2000" dirty="0">
                <a:solidFill>
                  <a:srgbClr val="1F487C"/>
                </a:solidFill>
              </a:rPr>
              <a:t>P. Ferracin, E. Todesco, S. Prestemon, “</a:t>
            </a:r>
            <a:r>
              <a:rPr lang="en-GB" sz="2000" i="1" dirty="0">
                <a:solidFill>
                  <a:srgbClr val="1F487C"/>
                </a:solidFill>
              </a:rPr>
              <a:t>Superconducting accelerator magnets</a:t>
            </a:r>
            <a:r>
              <a:rPr lang="en-GB" sz="2000" dirty="0">
                <a:solidFill>
                  <a:srgbClr val="1F487C"/>
                </a:solidFill>
              </a:rPr>
              <a:t>”, US Particle Accelerator School, </a:t>
            </a:r>
            <a:r>
              <a:rPr lang="en-GB" sz="2000" dirty="0">
                <a:solidFill>
                  <a:srgbClr val="0000FF"/>
                </a:solidFill>
                <a:hlinkClick r:id="rId2"/>
              </a:rPr>
              <a:t>www.uspas.fnal.gov</a:t>
            </a:r>
            <a:r>
              <a:rPr lang="en-GB" sz="2000" dirty="0">
                <a:solidFill>
                  <a:srgbClr val="1F487C"/>
                </a:solidFill>
              </a:rPr>
              <a:t>.</a:t>
            </a:r>
          </a:p>
          <a:p>
            <a:pPr lvl="1"/>
            <a:r>
              <a:rPr lang="en-GB" sz="2000" dirty="0">
                <a:solidFill>
                  <a:srgbClr val="1F487C"/>
                </a:solidFill>
              </a:rPr>
              <a:t>E. Todesco, “Masterclass -Design of superconducting magnets for particle accelerators”, </a:t>
            </a:r>
            <a:r>
              <a:rPr lang="en-GB" sz="2000" dirty="0">
                <a:solidFill>
                  <a:srgbClr val="0000FF"/>
                </a:solidFill>
                <a:hlinkClick r:id="rId3"/>
              </a:rPr>
              <a:t>https://indico.cern.ch/category/12408/</a:t>
            </a:r>
            <a:endParaRPr lang="en-GB" sz="2000" dirty="0">
              <a:solidFill>
                <a:srgbClr val="0000FF"/>
              </a:solidFill>
            </a:endParaRPr>
          </a:p>
          <a:p>
            <a:pPr lvl="1"/>
            <a:endParaRPr lang="en-GB" sz="1600" dirty="0">
              <a:solidFill>
                <a:srgbClr val="0000FF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573142-E142-437B-4BBD-A7F74AC0B995}"/>
              </a:ext>
            </a:extLst>
          </p:cNvPr>
          <p:cNvSpPr txBox="1"/>
          <p:nvPr/>
        </p:nvSpPr>
        <p:spPr>
          <a:xfrm>
            <a:off x="2371727" y="4676777"/>
            <a:ext cx="7753351" cy="120032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thanks to Paolo F., Ezio T. and Luca B., for all the material I took from them for this course, and for everything I learnt from them on superconducting magnets!</a:t>
            </a:r>
            <a:endParaRPr lang="en-GB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4407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50362-AD7C-4CB5-657E-A7C820BB0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Electro-magnetic force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CF306-C267-1EC9-DC86-82256FBEFE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coil ends, the electromagnetic forces tend to push the coil outwards in the longitudinal direction (</a:t>
            </a:r>
            <a:r>
              <a:rPr lang="en-US" dirty="0" err="1"/>
              <a:t>F</a:t>
            </a:r>
            <a:r>
              <a:rPr lang="en-US" baseline="-25000" dirty="0" err="1"/>
              <a:t>z</a:t>
            </a:r>
            <a:r>
              <a:rPr lang="en-US" dirty="0"/>
              <a:t> &gt; 0)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EB3B22-6297-73C3-5636-571BDD3464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770" t="49139" r="34093" b="23141"/>
          <a:stretch/>
        </p:blipFill>
        <p:spPr>
          <a:xfrm>
            <a:off x="1649392" y="2400416"/>
            <a:ext cx="4752528" cy="28258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02D5199-2487-4305-3D5B-1141FAD9A4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151" t="15981" r="40550" b="40278"/>
          <a:stretch/>
        </p:blipFill>
        <p:spPr>
          <a:xfrm>
            <a:off x="6401923" y="2518671"/>
            <a:ext cx="4039743" cy="321987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8F021F7-C91F-2797-4592-0E36D91ED6CF}"/>
              </a:ext>
            </a:extLst>
          </p:cNvPr>
          <p:cNvCxnSpPr>
            <a:cxnSpLocks/>
          </p:cNvCxnSpPr>
          <p:nvPr/>
        </p:nvCxnSpPr>
        <p:spPr>
          <a:xfrm flipH="1">
            <a:off x="2387474" y="4804935"/>
            <a:ext cx="360040" cy="2160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09D91FE-7D8F-AFD1-6DF3-9D9D18BCDB16}"/>
              </a:ext>
            </a:extLst>
          </p:cNvPr>
          <p:cNvSpPr txBox="1"/>
          <p:nvPr/>
        </p:nvSpPr>
        <p:spPr>
          <a:xfrm>
            <a:off x="1946328" y="490783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Fz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507F35-72F0-8DBC-8D24-893F893553F5}"/>
              </a:ext>
            </a:extLst>
          </p:cNvPr>
          <p:cNvSpPr txBox="1"/>
          <p:nvPr/>
        </p:nvSpPr>
        <p:spPr>
          <a:xfrm>
            <a:off x="5866350" y="228900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Fz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B612C81-B7FA-50FF-C939-BD9FDCD822BD}"/>
              </a:ext>
            </a:extLst>
          </p:cNvPr>
          <p:cNvCxnSpPr>
            <a:cxnSpLocks/>
          </p:cNvCxnSpPr>
          <p:nvPr/>
        </p:nvCxnSpPr>
        <p:spPr>
          <a:xfrm flipH="1">
            <a:off x="6086923" y="2667459"/>
            <a:ext cx="360040" cy="216024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08D13A8-844E-8564-0279-380AABE7C280}"/>
              </a:ext>
            </a:extLst>
          </p:cNvPr>
          <p:cNvCxnSpPr>
            <a:cxnSpLocks/>
          </p:cNvCxnSpPr>
          <p:nvPr/>
        </p:nvCxnSpPr>
        <p:spPr>
          <a:xfrm flipH="1">
            <a:off x="10176047" y="2573934"/>
            <a:ext cx="348330" cy="25078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376526C-54E6-CCBB-CC64-1AEB07ADC9A0}"/>
              </a:ext>
            </a:extLst>
          </p:cNvPr>
          <p:cNvSpPr txBox="1"/>
          <p:nvPr/>
        </p:nvSpPr>
        <p:spPr>
          <a:xfrm>
            <a:off x="9861050" y="231663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Fz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5A13F3-D63D-7113-313B-1F9CEA13E56D}"/>
              </a:ext>
            </a:extLst>
          </p:cNvPr>
          <p:cNvSpPr txBox="1"/>
          <p:nvPr/>
        </p:nvSpPr>
        <p:spPr>
          <a:xfrm>
            <a:off x="6031254" y="504157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Fz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4A90A47-E4C8-23A4-BE0A-80547BE98EEE}"/>
              </a:ext>
            </a:extLst>
          </p:cNvPr>
          <p:cNvCxnSpPr>
            <a:cxnSpLocks/>
          </p:cNvCxnSpPr>
          <p:nvPr/>
        </p:nvCxnSpPr>
        <p:spPr>
          <a:xfrm flipH="1">
            <a:off x="6339592" y="5329122"/>
            <a:ext cx="348330" cy="25078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5FAF9C6-BF2C-6802-6846-867368A1F2D4}"/>
              </a:ext>
            </a:extLst>
          </p:cNvPr>
          <p:cNvSpPr txBox="1"/>
          <p:nvPr/>
        </p:nvSpPr>
        <p:spPr>
          <a:xfrm>
            <a:off x="2968304" y="5742648"/>
            <a:ext cx="2531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T dipole for HL-LHC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6D96C1-4037-996F-A47D-3F1D59AB89F8}"/>
              </a:ext>
            </a:extLst>
          </p:cNvPr>
          <p:cNvSpPr txBox="1"/>
          <p:nvPr/>
        </p:nvSpPr>
        <p:spPr>
          <a:xfrm>
            <a:off x="7140759" y="5686994"/>
            <a:ext cx="3300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 quadrupole for HL-LHC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9141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951C07-28DA-20E8-A5EE-96B93BD711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Effect of </a:t>
            </a:r>
            <a:r>
              <a:rPr lang="en-US" dirty="0" err="1"/>
              <a:t>e.m</a:t>
            </a:r>
            <a:r>
              <a:rPr lang="en-US" dirty="0"/>
              <a:t> forces</a:t>
            </a:r>
          </a:p>
          <a:p>
            <a:pPr lvl="1">
              <a:defRPr/>
            </a:pPr>
            <a:r>
              <a:rPr lang="en-US" dirty="0"/>
              <a:t>change in </a:t>
            </a:r>
            <a:r>
              <a:rPr lang="en-US" b="1" dirty="0">
                <a:solidFill>
                  <a:srgbClr val="FF0000"/>
                </a:solidFill>
              </a:rPr>
              <a:t>coil shape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effect on field quality</a:t>
            </a:r>
          </a:p>
          <a:p>
            <a:pPr lvl="1">
              <a:defRPr/>
            </a:pPr>
            <a:r>
              <a:rPr lang="en-US" dirty="0"/>
              <a:t>a </a:t>
            </a:r>
            <a:r>
              <a:rPr lang="en-US" b="1" dirty="0">
                <a:solidFill>
                  <a:srgbClr val="FF0000"/>
                </a:solidFill>
              </a:rPr>
              <a:t>displacement</a:t>
            </a:r>
            <a:r>
              <a:rPr lang="en-US" dirty="0"/>
              <a:t> of the conductor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potential release of frictional energy </a:t>
            </a:r>
          </a:p>
          <a:p>
            <a:pPr lvl="1">
              <a:defRPr/>
            </a:pPr>
            <a:r>
              <a:rPr lang="en-US" dirty="0"/>
              <a:t>Nb-Ti magnets: possible </a:t>
            </a:r>
            <a:r>
              <a:rPr lang="en-US" b="1" dirty="0">
                <a:solidFill>
                  <a:srgbClr val="FF0000"/>
                </a:solidFill>
              </a:rPr>
              <a:t>damage</a:t>
            </a:r>
            <a:r>
              <a:rPr lang="en-US" dirty="0"/>
              <a:t> of </a:t>
            </a:r>
            <a:r>
              <a:rPr lang="en-US" dirty="0" err="1"/>
              <a:t>kapton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insulation</a:t>
            </a:r>
            <a:r>
              <a:rPr lang="en-US" dirty="0"/>
              <a:t> at~150-200 MPa.</a:t>
            </a:r>
          </a:p>
          <a:p>
            <a:pPr lvl="1">
              <a:defRPr/>
            </a:pPr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magnets: possible </a:t>
            </a:r>
            <a:r>
              <a:rPr lang="en-US" b="1" dirty="0">
                <a:solidFill>
                  <a:srgbClr val="FF0000"/>
                </a:solidFill>
              </a:rPr>
              <a:t>conductor degradation </a:t>
            </a:r>
            <a:r>
              <a:rPr lang="en-US" dirty="0"/>
              <a:t>at about 150-200 MPa.</a:t>
            </a:r>
          </a:p>
          <a:p>
            <a:pPr>
              <a:defRPr/>
            </a:pPr>
            <a:r>
              <a:rPr lang="en-US" dirty="0"/>
              <a:t>All the components must be below stress limits.</a:t>
            </a:r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2832D1-798D-C143-BA80-3CD7BF0C9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DD2CA57-6597-1ADB-C6B2-044914907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Deformation and stress</a:t>
            </a:r>
            <a:endParaRPr lang="en-GB" dirty="0"/>
          </a:p>
        </p:txBody>
      </p:sp>
      <p:pic>
        <p:nvPicPr>
          <p:cNvPr id="5" name="Picture 4" descr="LHC_9T">
            <a:extLst>
              <a:ext uri="{FF2B5EF4-FFF2-40B4-BE49-F238E27FC236}">
                <a16:creationId xmlns:a16="http://schemas.microsoft.com/office/drawing/2014/main" id="{6D6E0B7A-4D49-14E9-9559-3F060BB973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584" y="4030779"/>
            <a:ext cx="4479925" cy="243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LHC_0T">
            <a:extLst>
              <a:ext uri="{FF2B5EF4-FFF2-40B4-BE49-F238E27FC236}">
                <a16:creationId xmlns:a16="http://schemas.microsoft.com/office/drawing/2014/main" id="{613B13E0-0A98-F2A0-25D9-EF5376FC8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22" y="4054592"/>
            <a:ext cx="4475162" cy="243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8">
            <a:extLst>
              <a:ext uri="{FF2B5EF4-FFF2-40B4-BE49-F238E27FC236}">
                <a16:creationId xmlns:a16="http://schemas.microsoft.com/office/drawing/2014/main" id="{FF172C45-EBA7-3DD1-D032-AE9D7AFFE4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0497" y="6189779"/>
            <a:ext cx="22352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400"/>
              <a:t>Displacement scaling = 50</a:t>
            </a:r>
          </a:p>
        </p:txBody>
      </p:sp>
      <p:sp>
        <p:nvSpPr>
          <p:cNvPr id="8" name="Text Box 8">
            <a:extLst>
              <a:ext uri="{FF2B5EF4-FFF2-40B4-BE49-F238E27FC236}">
                <a16:creationId xmlns:a16="http://schemas.microsoft.com/office/drawing/2014/main" id="{B1EB7186-1E0C-51E4-E70A-DCE54455D1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597" y="3675179"/>
            <a:ext cx="1603375" cy="3079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400"/>
              <a:t>LHC dipole at 0 T</a:t>
            </a:r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id="{51C8002A-7A92-F39B-773F-033BB768F3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6784" y="3673592"/>
            <a:ext cx="1604963" cy="3079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400" dirty="0"/>
              <a:t>LHC dipole at 9 T</a:t>
            </a:r>
          </a:p>
        </p:txBody>
      </p:sp>
      <p:sp>
        <p:nvSpPr>
          <p:cNvPr id="10" name="Text Box 8">
            <a:extLst>
              <a:ext uri="{FF2B5EF4-FFF2-40B4-BE49-F238E27FC236}">
                <a16:creationId xmlns:a16="http://schemas.microsoft.com/office/drawing/2014/main" id="{F8F9C212-E0B0-197C-2433-1FEC591FD2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43822" y="3673591"/>
            <a:ext cx="1290738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400" dirty="0"/>
              <a:t>By P. </a:t>
            </a:r>
            <a:r>
              <a:rPr lang="en-US" altLang="en-US" sz="1400" dirty="0" err="1"/>
              <a:t>Ferracin</a:t>
            </a:r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0183855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CB4F73-376A-1EEA-1056-DBA4E51EB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543" y="1134836"/>
            <a:ext cx="6542314" cy="5042127"/>
          </a:xfrm>
        </p:spPr>
        <p:txBody>
          <a:bodyPr>
            <a:normAutofit/>
          </a:bodyPr>
          <a:lstStyle/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altLang="en-US" sz="1800" b="1">
                <a:solidFill>
                  <a:srgbClr val="FF0000"/>
                </a:solidFill>
              </a:rPr>
              <a:t>Collaring</a:t>
            </a:r>
            <a:r>
              <a:rPr lang="en-US" altLang="en-US" sz="1800"/>
              <a:t>: By clamping the coils, the collars provide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800"/>
              <a:t>coil </a:t>
            </a:r>
            <a:r>
              <a:rPr lang="en-US" altLang="en-US" sz="1800" b="1">
                <a:solidFill>
                  <a:srgbClr val="FF0000"/>
                </a:solidFill>
              </a:rPr>
              <a:t>pre-stressing</a:t>
            </a:r>
            <a:r>
              <a:rPr lang="en-US" altLang="en-US" sz="1800"/>
              <a:t>;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800" b="1">
                <a:solidFill>
                  <a:srgbClr val="FF0000"/>
                </a:solidFill>
              </a:rPr>
              <a:t>rigid support </a:t>
            </a:r>
            <a:r>
              <a:rPr lang="en-US" altLang="en-US" sz="1800"/>
              <a:t>against e.m. forces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800" b="1">
                <a:solidFill>
                  <a:srgbClr val="FF0000"/>
                </a:solidFill>
              </a:rPr>
              <a:t>precise cavity</a:t>
            </a:r>
          </a:p>
          <a:p>
            <a:pPr>
              <a:lnSpc>
                <a:spcPct val="90000"/>
              </a:lnSpc>
            </a:pPr>
            <a:endParaRPr lang="en-US" altLang="en-US" sz="1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F5BC5D-3376-6459-1929-F731F35E9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pPr/>
              <a:t>32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7568C1C-EA98-9F1A-BED4-9B76BCDEF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coil stress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D9FC49-CC5F-E723-CB13-DDBD1B9F7A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888" y="2597572"/>
            <a:ext cx="4857162" cy="3641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50449395-F6FA-37B9-82D5-A4B507D55A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09"/>
          <a:stretch/>
        </p:blipFill>
        <p:spPr>
          <a:xfrm>
            <a:off x="1294039" y="2596551"/>
            <a:ext cx="4623574" cy="3642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3509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CB4F73-376A-1EEA-1056-DBA4E51EB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543" y="1134836"/>
            <a:ext cx="6542314" cy="5042127"/>
          </a:xfrm>
        </p:spPr>
        <p:txBody>
          <a:bodyPr>
            <a:normAutofit/>
          </a:bodyPr>
          <a:lstStyle/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altLang="en-US" sz="1800" b="1" dirty="0">
                <a:solidFill>
                  <a:srgbClr val="FF0000"/>
                </a:solidFill>
              </a:rPr>
              <a:t>Collaring</a:t>
            </a:r>
            <a:r>
              <a:rPr lang="en-US" altLang="en-US" sz="1800" dirty="0"/>
              <a:t>: By clamping the coils, the collars provide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800" dirty="0"/>
              <a:t>coil </a:t>
            </a:r>
            <a:r>
              <a:rPr lang="en-US" altLang="en-US" sz="1800" b="1" dirty="0">
                <a:solidFill>
                  <a:srgbClr val="FF0000"/>
                </a:solidFill>
              </a:rPr>
              <a:t>pre-stressing</a:t>
            </a:r>
            <a:r>
              <a:rPr lang="en-US" altLang="en-US" sz="1800" dirty="0"/>
              <a:t>;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800" b="1" dirty="0">
                <a:solidFill>
                  <a:srgbClr val="FF0000"/>
                </a:solidFill>
              </a:rPr>
              <a:t>rigid support </a:t>
            </a:r>
            <a:r>
              <a:rPr lang="en-US" altLang="en-US" sz="1800" dirty="0"/>
              <a:t>against </a:t>
            </a:r>
            <a:r>
              <a:rPr lang="en-US" altLang="en-US" sz="1800" dirty="0" err="1"/>
              <a:t>e.m.</a:t>
            </a:r>
            <a:r>
              <a:rPr lang="en-US" altLang="en-US" sz="1800" dirty="0"/>
              <a:t> forces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800" b="1" dirty="0">
                <a:solidFill>
                  <a:srgbClr val="FF0000"/>
                </a:solidFill>
              </a:rPr>
              <a:t>precise cavity</a:t>
            </a:r>
          </a:p>
          <a:p>
            <a:pPr>
              <a:lnSpc>
                <a:spcPct val="90000"/>
              </a:lnSpc>
            </a:pPr>
            <a:endParaRPr lang="en-US" altLang="en-US" sz="1800" dirty="0"/>
          </a:p>
          <a:p>
            <a:pPr marL="457200" indent="-457200">
              <a:lnSpc>
                <a:spcPct val="90000"/>
              </a:lnSpc>
              <a:buAutoNum type="arabicPeriod" startAt="2"/>
            </a:pPr>
            <a:r>
              <a:rPr lang="en-US" altLang="en-US" sz="1800" b="1" dirty="0">
                <a:solidFill>
                  <a:srgbClr val="FF0000"/>
                </a:solidFill>
              </a:rPr>
              <a:t>Yoking: </a:t>
            </a:r>
            <a:r>
              <a:rPr lang="en-US" altLang="en-US" sz="1800" dirty="0"/>
              <a:t>Ferromagnetic yoke around the collared coil provide 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800" dirty="0"/>
              <a:t>Magnetic function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800" dirty="0"/>
              <a:t>Mechanical function (increase the rigidity of the coil support structure and limit radial displacement)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800" dirty="0"/>
              <a:t>Alignment, assembly features…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en-US" sz="1800" b="1" dirty="0">
              <a:solidFill>
                <a:srgbClr val="FF0000"/>
              </a:solidFill>
              <a:sym typeface="Symbol" pitchFamily="18" charset="2"/>
            </a:endParaRPr>
          </a:p>
          <a:p>
            <a:endParaRPr lang="en-GB" sz="1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F5BC5D-3376-6459-1929-F731F35E9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pPr/>
              <a:t>33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7568C1C-EA98-9F1A-BED4-9B76BCDEF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coil stress</a:t>
            </a:r>
            <a:endParaRPr lang="en-GB" dirty="0"/>
          </a:p>
        </p:txBody>
      </p:sp>
      <p:pic>
        <p:nvPicPr>
          <p:cNvPr id="5" name="Content Placeholder 5" descr="A large machine in a factory&#10;&#10;Description automatically generated">
            <a:extLst>
              <a:ext uri="{FF2B5EF4-FFF2-40B4-BE49-F238E27FC236}">
                <a16:creationId xmlns:a16="http://schemas.microsoft.com/office/drawing/2014/main" id="{2F6B418C-C371-2C28-A58E-44DA0CE520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4"/>
          <a:stretch/>
        </p:blipFill>
        <p:spPr>
          <a:xfrm>
            <a:off x="6979586" y="1633689"/>
            <a:ext cx="4787871" cy="4044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5617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CB4F73-376A-1EEA-1056-DBA4E51EB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543" y="1134836"/>
            <a:ext cx="6542314" cy="5042127"/>
          </a:xfrm>
        </p:spPr>
        <p:txBody>
          <a:bodyPr>
            <a:noAutofit/>
          </a:bodyPr>
          <a:lstStyle/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altLang="en-US" sz="1800" b="1" dirty="0">
                <a:solidFill>
                  <a:srgbClr val="FF0000"/>
                </a:solidFill>
              </a:rPr>
              <a:t>Collaring</a:t>
            </a:r>
            <a:r>
              <a:rPr lang="en-US" altLang="en-US" sz="1800" dirty="0"/>
              <a:t>: By clamping the coils, the collars provide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800" dirty="0"/>
              <a:t>coil </a:t>
            </a:r>
            <a:r>
              <a:rPr lang="en-US" altLang="en-US" sz="1800" b="1" dirty="0">
                <a:solidFill>
                  <a:srgbClr val="FF0000"/>
                </a:solidFill>
              </a:rPr>
              <a:t>pre-stressing</a:t>
            </a:r>
            <a:r>
              <a:rPr lang="en-US" altLang="en-US" sz="1800" dirty="0"/>
              <a:t>;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800" b="1" dirty="0">
                <a:solidFill>
                  <a:srgbClr val="FF0000"/>
                </a:solidFill>
              </a:rPr>
              <a:t>rigid support </a:t>
            </a:r>
            <a:r>
              <a:rPr lang="en-US" altLang="en-US" sz="1800" dirty="0"/>
              <a:t>against </a:t>
            </a:r>
            <a:r>
              <a:rPr lang="en-US" altLang="en-US" sz="1800" dirty="0" err="1"/>
              <a:t>e.m.</a:t>
            </a:r>
            <a:r>
              <a:rPr lang="en-US" altLang="en-US" sz="1800" dirty="0"/>
              <a:t> forces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800" b="1" dirty="0">
                <a:solidFill>
                  <a:srgbClr val="FF0000"/>
                </a:solidFill>
              </a:rPr>
              <a:t>precise cavity</a:t>
            </a:r>
          </a:p>
          <a:p>
            <a:pPr>
              <a:lnSpc>
                <a:spcPct val="90000"/>
              </a:lnSpc>
            </a:pPr>
            <a:endParaRPr lang="en-US" altLang="en-US" sz="1800" dirty="0"/>
          </a:p>
          <a:p>
            <a:pPr marL="457200" indent="-457200">
              <a:lnSpc>
                <a:spcPct val="90000"/>
              </a:lnSpc>
              <a:buAutoNum type="arabicPeriod" startAt="2"/>
            </a:pPr>
            <a:r>
              <a:rPr lang="en-US" altLang="en-US" sz="1800" b="1" dirty="0">
                <a:solidFill>
                  <a:srgbClr val="FF0000"/>
                </a:solidFill>
              </a:rPr>
              <a:t>Yoking: </a:t>
            </a:r>
            <a:r>
              <a:rPr lang="en-US" altLang="en-US" sz="1800" dirty="0"/>
              <a:t>Ferromagnetic yoke around the collared coil provide 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800" dirty="0"/>
              <a:t>Magnetic function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800" dirty="0"/>
              <a:t>Mechanical function (increase the rigidity of the coil support structure and limit radial displacement)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800" dirty="0"/>
              <a:t>Alignment, assembly features…</a:t>
            </a:r>
          </a:p>
          <a:p>
            <a:pPr marL="80010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en-US" sz="1800" b="1" dirty="0">
              <a:solidFill>
                <a:srgbClr val="FF0000"/>
              </a:solidFill>
              <a:sym typeface="Symbol" pitchFamily="18" charset="2"/>
            </a:endParaRPr>
          </a:p>
          <a:p>
            <a:pPr marL="457200" indent="-457200">
              <a:lnSpc>
                <a:spcPct val="90000"/>
              </a:lnSpc>
              <a:buAutoNum type="arabicPeriod" startAt="3"/>
            </a:pPr>
            <a:r>
              <a:rPr lang="en-US" altLang="en-US" sz="1800" b="1" dirty="0">
                <a:solidFill>
                  <a:srgbClr val="FF0000"/>
                </a:solidFill>
              </a:rPr>
              <a:t>Shell welding</a:t>
            </a:r>
            <a:r>
              <a:rPr lang="en-US" altLang="en-US" sz="1800" dirty="0"/>
              <a:t>: two half shells welded around the coil to provide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800" dirty="0"/>
              <a:t>Helium container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800" dirty="0"/>
              <a:t>Additional rigidity 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1800" dirty="0"/>
              <a:t>If necessary, the welding press can impose the desired curvature on the cold mass</a:t>
            </a:r>
          </a:p>
          <a:p>
            <a:endParaRPr lang="en-GB" sz="1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F5BC5D-3376-6459-1929-F731F35E9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pPr/>
              <a:t>34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7568C1C-EA98-9F1A-BED4-9B76BCDEF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coil stress</a:t>
            </a:r>
            <a:endParaRPr lang="en-GB" dirty="0"/>
          </a:p>
        </p:txBody>
      </p:sp>
      <p:pic>
        <p:nvPicPr>
          <p:cNvPr id="7" name="Content Placeholder 5" descr="A large factory with a large tube&#10;&#10;Description automatically generated with medium confidence">
            <a:extLst>
              <a:ext uri="{FF2B5EF4-FFF2-40B4-BE49-F238E27FC236}">
                <a16:creationId xmlns:a16="http://schemas.microsoft.com/office/drawing/2014/main" id="{9B2F86A1-5430-5521-1836-9958C47A04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612" y="1158411"/>
            <a:ext cx="3329983" cy="2497488"/>
          </a:xfrm>
          <a:prstGeom prst="rect">
            <a:avLst/>
          </a:prstGeom>
        </p:spPr>
      </p:pic>
      <p:pic>
        <p:nvPicPr>
          <p:cNvPr id="8" name="Picture 7" descr="A person playing a guitar&#10;&#10;Description automatically generated with low confidence">
            <a:extLst>
              <a:ext uri="{FF2B5EF4-FFF2-40B4-BE49-F238E27FC236}">
                <a16:creationId xmlns:a16="http://schemas.microsoft.com/office/drawing/2014/main" id="{15CF600E-1BA6-728F-34C4-1A8DF13ADB1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8261"/>
          <a:stretch/>
        </p:blipFill>
        <p:spPr>
          <a:xfrm>
            <a:off x="8272612" y="3865797"/>
            <a:ext cx="3329983" cy="229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0785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A2CE9-384F-818A-5520-F38DB1239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coil stress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F713F9-F99C-EE64-2474-EBD99D898C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lnSpc>
                <a:spcPct val="80000"/>
              </a:lnSpc>
              <a:buNone/>
            </a:pPr>
            <a:r>
              <a:rPr lang="en-US" altLang="en-US" sz="2400" b="1" dirty="0">
                <a:solidFill>
                  <a:srgbClr val="FF0000"/>
                </a:solidFill>
              </a:rPr>
              <a:t>4. Cool-down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/>
              <a:t>Components shrink differently</a:t>
            </a:r>
          </a:p>
          <a:p>
            <a:pPr lvl="2">
              <a:lnSpc>
                <a:spcPct val="80000"/>
              </a:lnSpc>
            </a:pPr>
            <a:r>
              <a:rPr lang="en-US" altLang="en-US" sz="1800" dirty="0"/>
              <a:t>Again, </a:t>
            </a:r>
            <a:r>
              <a:rPr lang="en-GB" altLang="en-US" sz="1800" dirty="0"/>
              <a:t>coil positioning within 20-50 </a:t>
            </a:r>
            <a:r>
              <a:rPr lang="el-GR" altLang="en-US" sz="1800" dirty="0"/>
              <a:t>μ</a:t>
            </a:r>
            <a:r>
              <a:rPr lang="en-GB" altLang="en-US" sz="1800" dirty="0"/>
              <a:t>m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/>
              <a:t>Significant </a:t>
            </a:r>
            <a:r>
              <a:rPr lang="en-US" altLang="en-US" sz="1800" b="1" dirty="0">
                <a:solidFill>
                  <a:srgbClr val="FF0000"/>
                </a:solidFill>
              </a:rPr>
              <a:t>variations of coil stress</a:t>
            </a:r>
          </a:p>
          <a:p>
            <a:pPr marL="448056" lvl="1" indent="0">
              <a:lnSpc>
                <a:spcPct val="80000"/>
              </a:lnSpc>
              <a:buNone/>
            </a:pPr>
            <a:endParaRPr lang="en-US" altLang="en-US" sz="1800" b="1" dirty="0">
              <a:solidFill>
                <a:srgbClr val="FF0000"/>
              </a:solidFill>
            </a:endParaRPr>
          </a:p>
          <a:p>
            <a:pPr marL="36576" indent="0">
              <a:lnSpc>
                <a:spcPct val="80000"/>
              </a:lnSpc>
              <a:buNone/>
            </a:pPr>
            <a:r>
              <a:rPr lang="en-US" altLang="en-US" sz="2400" b="1" dirty="0">
                <a:solidFill>
                  <a:srgbClr val="FF0000"/>
                </a:solidFill>
              </a:rPr>
              <a:t>5.  Excitation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/>
              <a:t>The pole region of the coil unloads</a:t>
            </a:r>
          </a:p>
          <a:p>
            <a:pPr lvl="2">
              <a:lnSpc>
                <a:spcPct val="80000"/>
              </a:lnSpc>
            </a:pPr>
            <a:r>
              <a:rPr lang="en-US" altLang="en-US" sz="1800" dirty="0"/>
              <a:t>Depending on the pre-stress, at nominal field the coil may unload completely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2400" dirty="0"/>
              <a:t>All these contributions taken into account in the </a:t>
            </a:r>
            <a:r>
              <a:rPr lang="en-GB" sz="2400" b="1" dirty="0">
                <a:solidFill>
                  <a:srgbClr val="FF0000"/>
                </a:solidFill>
              </a:rPr>
              <a:t>mechanical design: </a:t>
            </a:r>
          </a:p>
          <a:p>
            <a:pPr marL="742950" lvl="1" indent="-285750">
              <a:defRPr/>
            </a:pPr>
            <a:r>
              <a:rPr lang="en-GB" sz="1800" dirty="0"/>
              <a:t>Minimize </a:t>
            </a:r>
            <a:r>
              <a:rPr lang="en-GB" sz="1800" b="1" dirty="0">
                <a:solidFill>
                  <a:srgbClr val="FF0000"/>
                </a:solidFill>
              </a:rPr>
              <a:t>coil motion </a:t>
            </a:r>
            <a:r>
              <a:rPr lang="en-GB" sz="1800" dirty="0"/>
              <a:t>(pre-stress)</a:t>
            </a:r>
          </a:p>
          <a:p>
            <a:pPr marL="742950" lvl="1" indent="-285750">
              <a:defRPr/>
            </a:pPr>
            <a:r>
              <a:rPr lang="en-GB" sz="1800" dirty="0"/>
              <a:t>Minimize </a:t>
            </a:r>
            <a:r>
              <a:rPr lang="en-GB" sz="1800" b="1" dirty="0">
                <a:solidFill>
                  <a:srgbClr val="FF0000"/>
                </a:solidFill>
              </a:rPr>
              <a:t>cost and dimension </a:t>
            </a:r>
            <a:r>
              <a:rPr lang="en-GB" sz="1800" dirty="0"/>
              <a:t>of the structure</a:t>
            </a:r>
          </a:p>
          <a:p>
            <a:pPr marL="742950" lvl="1" indent="-285750">
              <a:defRPr/>
            </a:pPr>
            <a:r>
              <a:rPr lang="en-GB" sz="1800" dirty="0"/>
              <a:t>Maintain the maximum stress of the component </a:t>
            </a:r>
            <a:r>
              <a:rPr lang="en-GB" sz="1800" b="1" dirty="0">
                <a:solidFill>
                  <a:srgbClr val="FF0000"/>
                </a:solidFill>
              </a:rPr>
              <a:t>below the plasticity limits</a:t>
            </a:r>
          </a:p>
          <a:p>
            <a:pPr marL="742950" lvl="1" indent="-285750">
              <a:defRPr/>
            </a:pPr>
            <a:r>
              <a:rPr lang="en-GB" sz="1800" dirty="0"/>
              <a:t>…and for (especially) Nb</a:t>
            </a:r>
            <a:r>
              <a:rPr lang="en-GB" sz="1800" baseline="-25000" dirty="0"/>
              <a:t>3</a:t>
            </a:r>
            <a:r>
              <a:rPr lang="en-GB" sz="1800" dirty="0"/>
              <a:t>Sn coils, </a:t>
            </a:r>
            <a:r>
              <a:rPr lang="en-GB" sz="1800" b="1" dirty="0">
                <a:solidFill>
                  <a:srgbClr val="FF0000"/>
                </a:solidFill>
              </a:rPr>
              <a:t>limit coil stress </a:t>
            </a:r>
            <a:r>
              <a:rPr lang="en-GB" sz="1800" dirty="0"/>
              <a:t>(150-200 MPa).</a:t>
            </a: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6028511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24E54-9DF8-0E4E-11D2-307BABCE8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definition</a:t>
            </a:r>
            <a:endParaRPr lang="en-GB" dirty="0"/>
          </a:p>
        </p:txBody>
      </p:sp>
      <p:pic>
        <p:nvPicPr>
          <p:cNvPr id="4" name="Picture 1" descr="G:\Workspaces\s\shortmod\Develop\labo 927\HFM\927_general pictures\110NIKON\DSCN5865.JPG">
            <a:extLst>
              <a:ext uri="{FF2B5EF4-FFF2-40B4-BE49-F238E27FC236}">
                <a16:creationId xmlns:a16="http://schemas.microsoft.com/office/drawing/2014/main" id="{EE032332-C819-7C54-0FBC-007D579D63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8509" y="5404496"/>
            <a:ext cx="1423136" cy="106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2 Marcador de contenido">
            <a:extLst>
              <a:ext uri="{FF2B5EF4-FFF2-40B4-BE49-F238E27FC236}">
                <a16:creationId xmlns:a16="http://schemas.microsoft.com/office/drawing/2014/main" id="{0B4F2584-0DEE-4C36-1FB3-CEF3B774D4FE}"/>
              </a:ext>
            </a:extLst>
          </p:cNvPr>
          <p:cNvSpPr txBox="1">
            <a:spLocks/>
          </p:cNvSpPr>
          <p:nvPr/>
        </p:nvSpPr>
        <p:spPr>
          <a:xfrm>
            <a:off x="258721" y="1033346"/>
            <a:ext cx="10515600" cy="11497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altLang="en-US" b="1" dirty="0">
                <a:solidFill>
                  <a:srgbClr val="FF0000"/>
                </a:solidFill>
              </a:rPr>
              <a:t>Quench</a:t>
            </a:r>
            <a:r>
              <a:rPr lang="en-GB" altLang="en-US" dirty="0"/>
              <a:t> = irreversible transition </a:t>
            </a:r>
            <a:r>
              <a:rPr lang="en-GB" altLang="en-US" dirty="0">
                <a:sym typeface="Wingdings" pitchFamily="2" charset="2"/>
              </a:rPr>
              <a:t>to normal state</a:t>
            </a:r>
          </a:p>
          <a:p>
            <a:pPr lvl="1"/>
            <a:r>
              <a:rPr lang="en-GB" altLang="en-US" sz="1800" b="1" dirty="0">
                <a:solidFill>
                  <a:srgbClr val="FF0000"/>
                </a:solidFill>
                <a:sym typeface="Wingdings" pitchFamily="2" charset="2"/>
              </a:rPr>
              <a:t>Heat generation &gt; cooling</a:t>
            </a:r>
            <a:endParaRPr lang="en-GB" altLang="en-US" sz="1800" b="1" dirty="0">
              <a:solidFill>
                <a:srgbClr val="FF0000"/>
              </a:solidFill>
            </a:endParaRPr>
          </a:p>
        </p:txBody>
      </p:sp>
      <p:sp>
        <p:nvSpPr>
          <p:cNvPr id="6" name="4 Rectángulo">
            <a:extLst>
              <a:ext uri="{FF2B5EF4-FFF2-40B4-BE49-F238E27FC236}">
                <a16:creationId xmlns:a16="http://schemas.microsoft.com/office/drawing/2014/main" id="{03D5710F-CC90-5078-E30D-F55188917C1F}"/>
              </a:ext>
            </a:extLst>
          </p:cNvPr>
          <p:cNvSpPr/>
          <p:nvPr/>
        </p:nvSpPr>
        <p:spPr>
          <a:xfrm>
            <a:off x="818702" y="2685269"/>
            <a:ext cx="46195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events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Frictional motion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Epoxy cracking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Electromagnetic events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Flux-jumps ,AC loss </a:t>
            </a:r>
          </a:p>
        </p:txBody>
      </p:sp>
      <p:sp>
        <p:nvSpPr>
          <p:cNvPr id="7" name="5 Rectángulo">
            <a:extLst>
              <a:ext uri="{FF2B5EF4-FFF2-40B4-BE49-F238E27FC236}">
                <a16:creationId xmlns:a16="http://schemas.microsoft.com/office/drawing/2014/main" id="{F90F63AD-CA42-A342-09B0-9D6DDFFB496A}"/>
              </a:ext>
            </a:extLst>
          </p:cNvPr>
          <p:cNvSpPr/>
          <p:nvPr/>
        </p:nvSpPr>
        <p:spPr>
          <a:xfrm>
            <a:off x="6114599" y="47014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/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energy </a:t>
            </a: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(redistribute the energy in the whole coil volume, </a:t>
            </a:r>
            <a:r>
              <a:rPr lang="en-GB" altLang="en-US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joule heating</a:t>
            </a: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8" name="7 Rectángulo">
            <a:extLst>
              <a:ext uri="{FF2B5EF4-FFF2-40B4-BE49-F238E27FC236}">
                <a16:creationId xmlns:a16="http://schemas.microsoft.com/office/drawing/2014/main" id="{7D0E6391-DA28-EDA6-BA59-279C3E6D9B87}"/>
              </a:ext>
            </a:extLst>
          </p:cNvPr>
          <p:cNvSpPr/>
          <p:nvPr/>
        </p:nvSpPr>
        <p:spPr>
          <a:xfrm>
            <a:off x="1810305" y="4674505"/>
            <a:ext cx="8964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Conversion</a:t>
            </a:r>
            <a:r>
              <a:rPr lang="en-GB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 energy</a:t>
            </a:r>
          </a:p>
        </p:txBody>
      </p:sp>
      <p:sp>
        <p:nvSpPr>
          <p:cNvPr id="9" name="8 Rectángulo">
            <a:extLst>
              <a:ext uri="{FF2B5EF4-FFF2-40B4-BE49-F238E27FC236}">
                <a16:creationId xmlns:a16="http://schemas.microsoft.com/office/drawing/2014/main" id="{311601AC-8A7D-127F-21FC-ECF8FF83BC2A}"/>
              </a:ext>
            </a:extLst>
          </p:cNvPr>
          <p:cNvSpPr/>
          <p:nvPr/>
        </p:nvSpPr>
        <p:spPr>
          <a:xfrm>
            <a:off x="5929066" y="272456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events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Degraded cooling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 events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 showers</a:t>
            </a:r>
          </a:p>
        </p:txBody>
      </p:sp>
      <p:sp>
        <p:nvSpPr>
          <p:cNvPr id="10" name="9 Rectángulo">
            <a:extLst>
              <a:ext uri="{FF2B5EF4-FFF2-40B4-BE49-F238E27FC236}">
                <a16:creationId xmlns:a16="http://schemas.microsoft.com/office/drawing/2014/main" id="{0F118A4A-8888-6A49-2C16-B7DB6621212B}"/>
              </a:ext>
            </a:extLst>
          </p:cNvPr>
          <p:cNvSpPr/>
          <p:nvPr/>
        </p:nvSpPr>
        <p:spPr>
          <a:xfrm>
            <a:off x="327858" y="1844398"/>
            <a:ext cx="4238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do magnets quench? </a:t>
            </a:r>
            <a:endParaRPr lang="en-GB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10 Rectángulo">
            <a:extLst>
              <a:ext uri="{FF2B5EF4-FFF2-40B4-BE49-F238E27FC236}">
                <a16:creationId xmlns:a16="http://schemas.microsoft.com/office/drawing/2014/main" id="{AD92976C-88D4-E867-8514-4E203E8A9A1C}"/>
              </a:ext>
            </a:extLst>
          </p:cNvPr>
          <p:cNvSpPr/>
          <p:nvPr/>
        </p:nvSpPr>
        <p:spPr>
          <a:xfrm>
            <a:off x="362770" y="2367618"/>
            <a:ext cx="2751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energy released by</a:t>
            </a:r>
          </a:p>
        </p:txBody>
      </p:sp>
      <p:sp>
        <p:nvSpPr>
          <p:cNvPr id="12" name="11 Rectángulo">
            <a:extLst>
              <a:ext uri="{FF2B5EF4-FFF2-40B4-BE49-F238E27FC236}">
                <a16:creationId xmlns:a16="http://schemas.microsoft.com/office/drawing/2014/main" id="{B46A12B3-18E1-F94D-5666-803EF6485B6E}"/>
              </a:ext>
            </a:extLst>
          </p:cNvPr>
          <p:cNvSpPr/>
          <p:nvPr/>
        </p:nvSpPr>
        <p:spPr>
          <a:xfrm>
            <a:off x="327858" y="4162974"/>
            <a:ext cx="66736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do we do when a magnet quenches? </a:t>
            </a:r>
            <a:endParaRPr lang="en-GB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9">
            <a:extLst>
              <a:ext uri="{FF2B5EF4-FFF2-40B4-BE49-F238E27FC236}">
                <a16:creationId xmlns:a16="http://schemas.microsoft.com/office/drawing/2014/main" id="{A8567F8B-CBF7-A769-D3D0-944834744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6719" y="5402401"/>
            <a:ext cx="220980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13 Objeto">
                <a:extLst>
                  <a:ext uri="{FF2B5EF4-FFF2-40B4-BE49-F238E27FC236}">
                    <a16:creationId xmlns:a16="http://schemas.microsoft.com/office/drawing/2014/main" id="{C561D83C-5DBF-2FF7-7F18-F6F9EA798355}"/>
                  </a:ext>
                </a:extLst>
              </p:cNvPr>
              <p:cNvSpPr txBox="1"/>
              <p:nvPr/>
            </p:nvSpPr>
            <p:spPr bwMode="auto">
              <a:xfrm>
                <a:off x="6626412" y="5624792"/>
                <a:ext cx="582613" cy="45561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p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</m:oMath>
                  </m:oMathPara>
                </a14:m>
                <a:endParaRPr lang="en-GB"/>
              </a:p>
            </p:txBody>
          </p:sp>
        </mc:Choice>
        <mc:Fallback>
          <p:sp>
            <p:nvSpPr>
              <p:cNvPr id="14" name="13 Objeto">
                <a:extLst>
                  <a:ext uri="{FF2B5EF4-FFF2-40B4-BE49-F238E27FC236}">
                    <a16:creationId xmlns:a16="http://schemas.microsoft.com/office/drawing/2014/main" id="{C561D83C-5DBF-2FF7-7F18-F6F9EA7983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26412" y="5624792"/>
                <a:ext cx="582613" cy="455613"/>
              </a:xfrm>
              <a:prstGeom prst="rect">
                <a:avLst/>
              </a:prstGeom>
              <a:blipFill>
                <a:blip r:embed="rId4"/>
                <a:stretch>
                  <a:fillRect l="-2083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15 Conector recto de flecha">
            <a:extLst>
              <a:ext uri="{FF2B5EF4-FFF2-40B4-BE49-F238E27FC236}">
                <a16:creationId xmlns:a16="http://schemas.microsoft.com/office/drawing/2014/main" id="{C4C57164-7C27-E9F8-03AA-D329DBF3F3B7}"/>
              </a:ext>
            </a:extLst>
          </p:cNvPr>
          <p:cNvCxnSpPr/>
          <p:nvPr/>
        </p:nvCxnSpPr>
        <p:spPr>
          <a:xfrm>
            <a:off x="5324213" y="5788655"/>
            <a:ext cx="424213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17 Conector recto de flecha">
            <a:extLst>
              <a:ext uri="{FF2B5EF4-FFF2-40B4-BE49-F238E27FC236}">
                <a16:creationId xmlns:a16="http://schemas.microsoft.com/office/drawing/2014/main" id="{5B62B40F-A473-FB10-7E8B-53F3B0657378}"/>
              </a:ext>
            </a:extLst>
          </p:cNvPr>
          <p:cNvCxnSpPr/>
          <p:nvPr/>
        </p:nvCxnSpPr>
        <p:spPr>
          <a:xfrm>
            <a:off x="5324213" y="5010480"/>
            <a:ext cx="424213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32630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53700-27C0-E86F-FE32-90F74C683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it a problem 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543FD4-B43C-3BD0-9798-32BB96D7B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Quench is the result of the resistive transition, leading to appearance of </a:t>
            </a:r>
            <a:r>
              <a:rPr lang="en-US" sz="2000" dirty="0">
                <a:solidFill>
                  <a:srgbClr val="FF0000"/>
                </a:solidFill>
              </a:rPr>
              <a:t>voltage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FF0000"/>
                </a:solidFill>
              </a:rPr>
              <a:t>temperature increase</a:t>
            </a:r>
            <a:r>
              <a:rPr lang="en-US" sz="2000" dirty="0"/>
              <a:t>, thermal and electro-magnetic </a:t>
            </a:r>
            <a:r>
              <a:rPr lang="en-US" sz="2000" dirty="0">
                <a:solidFill>
                  <a:srgbClr val="FF0000"/>
                </a:solidFill>
              </a:rPr>
              <a:t>forces</a:t>
            </a:r>
            <a:r>
              <a:rPr lang="en-US" sz="2000" dirty="0"/>
              <a:t>, and </a:t>
            </a:r>
            <a:r>
              <a:rPr lang="en-US" sz="2000" dirty="0">
                <a:solidFill>
                  <a:srgbClr val="FF0000"/>
                </a:solidFill>
              </a:rPr>
              <a:t>cryogen expulsion</a:t>
            </a:r>
          </a:p>
          <a:p>
            <a:r>
              <a:rPr lang="en-US" sz="2000" dirty="0"/>
              <a:t>If the process does not happen uniformly: as little as 1 % of the magnet mass may absorb the total energy – </a:t>
            </a:r>
            <a:r>
              <a:rPr lang="en-US" sz="2000" dirty="0">
                <a:solidFill>
                  <a:srgbClr val="FF0000"/>
                </a:solidFill>
              </a:rPr>
              <a:t>large damage potential !</a:t>
            </a:r>
          </a:p>
          <a:p>
            <a:endParaRPr lang="en-GB" sz="2000" dirty="0"/>
          </a:p>
        </p:txBody>
      </p:sp>
      <p:pic>
        <p:nvPicPr>
          <p:cNvPr id="4" name="Picture 3" descr="P1010053">
            <a:extLst>
              <a:ext uri="{FF2B5EF4-FFF2-40B4-BE49-F238E27FC236}">
                <a16:creationId xmlns:a16="http://schemas.microsoft.com/office/drawing/2014/main" id="{8687008D-ABFC-EAC3-3973-2BA9B9E66F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245" y="3035013"/>
            <a:ext cx="3096072" cy="2061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099761-B7D7-DB66-50F0-FE139B7432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686" r="28911"/>
          <a:stretch/>
        </p:blipFill>
        <p:spPr>
          <a:xfrm rot="16200000">
            <a:off x="8777320" y="2796307"/>
            <a:ext cx="2327642" cy="2498506"/>
          </a:xfrm>
          <a:prstGeom prst="rect">
            <a:avLst/>
          </a:prstGeom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DE1076D3-0B4A-3C9C-0D5E-846DD236F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9807" y="2840848"/>
            <a:ext cx="1876867" cy="246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087F411-B31F-7322-C598-45A17F00CFF2}"/>
              </a:ext>
            </a:extLst>
          </p:cNvPr>
          <p:cNvSpPr txBox="1"/>
          <p:nvPr/>
        </p:nvSpPr>
        <p:spPr>
          <a:xfrm>
            <a:off x="776864" y="5303458"/>
            <a:ext cx="245117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 of the chain of events triggered by a quench in an LHC bus-bar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3C6C63-2818-328E-A78C-AE526923E34B}"/>
              </a:ext>
            </a:extLst>
          </p:cNvPr>
          <p:cNvSpPr txBox="1"/>
          <p:nvPr/>
        </p:nvSpPr>
        <p:spPr>
          <a:xfrm>
            <a:off x="4216945" y="5368123"/>
            <a:ext cx="30945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 of degradation due to local heating in a </a:t>
            </a: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NbTi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coil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74A631-2A00-FD1E-AE91-459053A4D930}"/>
              </a:ext>
            </a:extLst>
          </p:cNvPr>
          <p:cNvSpPr txBox="1"/>
          <p:nvPr/>
        </p:nvSpPr>
        <p:spPr>
          <a:xfrm>
            <a:off x="8612463" y="5303458"/>
            <a:ext cx="265736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 of electrical short circuit quench heater to coil in a Nb</a:t>
            </a:r>
            <a:r>
              <a:rPr lang="en-US" sz="14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coil</a:t>
            </a:r>
          </a:p>
        </p:txBody>
      </p:sp>
    </p:spTree>
    <p:extLst>
      <p:ext uri="{BB962C8B-B14F-4D97-AF65-F5344CB8AC3E}">
        <p14:creationId xmlns:p14="http://schemas.microsoft.com/office/powerpoint/2010/main" val="29302142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29866-8988-BB57-156A-85295F42A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quench event: summary</a:t>
            </a:r>
            <a:endParaRPr lang="en-GB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8B21222-D7E6-5EEF-A46F-F234502204C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93" t="27842" r="6815" b="24590"/>
          <a:stretch/>
        </p:blipFill>
        <p:spPr bwMode="auto">
          <a:xfrm>
            <a:off x="6023992" y="3903509"/>
            <a:ext cx="3511578" cy="249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Chart 37">
            <a:extLst>
              <a:ext uri="{FF2B5EF4-FFF2-40B4-BE49-F238E27FC236}">
                <a16:creationId xmlns:a16="http://schemas.microsoft.com/office/drawing/2014/main" id="{CFC0557B-F80F-4553-30BD-1E4947523E33}"/>
              </a:ext>
            </a:extLst>
          </p:cNvPr>
          <p:cNvGraphicFramePr>
            <a:graphicFrameLocks/>
          </p:cNvGraphicFramePr>
          <p:nvPr/>
        </p:nvGraphicFramePr>
        <p:xfrm>
          <a:off x="1533224" y="1187684"/>
          <a:ext cx="9396536" cy="27132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4 Rectángulo">
            <a:extLst>
              <a:ext uri="{FF2B5EF4-FFF2-40B4-BE49-F238E27FC236}">
                <a16:creationId xmlns:a16="http://schemas.microsoft.com/office/drawing/2014/main" id="{26D8C9C2-7247-BF2E-2A4F-FD3D22CC25F6}"/>
              </a:ext>
            </a:extLst>
          </p:cNvPr>
          <p:cNvSpPr/>
          <p:nvPr/>
        </p:nvSpPr>
        <p:spPr>
          <a:xfrm>
            <a:off x="6089990" y="5823421"/>
            <a:ext cx="15049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 rise in the conductor</a:t>
            </a:r>
          </a:p>
        </p:txBody>
      </p:sp>
      <p:sp>
        <p:nvSpPr>
          <p:cNvPr id="7" name="11 CuadroTexto">
            <a:extLst>
              <a:ext uri="{FF2B5EF4-FFF2-40B4-BE49-F238E27FC236}">
                <a16:creationId xmlns:a16="http://schemas.microsoft.com/office/drawing/2014/main" id="{57430AC2-BC4A-D4BD-9634-5E7D5F2E8015}"/>
              </a:ext>
            </a:extLst>
          </p:cNvPr>
          <p:cNvSpPr txBox="1"/>
          <p:nvPr/>
        </p:nvSpPr>
        <p:spPr>
          <a:xfrm>
            <a:off x="1991545" y="15862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13 Rectángulo">
            <a:extLst>
              <a:ext uri="{FF2B5EF4-FFF2-40B4-BE49-F238E27FC236}">
                <a16:creationId xmlns:a16="http://schemas.microsoft.com/office/drawing/2014/main" id="{F204D02A-1967-22A6-AB15-32F8AD5DF8A0}"/>
              </a:ext>
            </a:extLst>
          </p:cNvPr>
          <p:cNvSpPr/>
          <p:nvPr/>
        </p:nvSpPr>
        <p:spPr>
          <a:xfrm>
            <a:off x="2152512" y="1043213"/>
            <a:ext cx="186340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starts</a:t>
            </a:r>
          </a:p>
          <a:p>
            <a:r>
              <a:rPr lang="en-GB" alt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energy released by a precursor </a:t>
            </a:r>
          </a:p>
        </p:txBody>
      </p:sp>
      <p:cxnSp>
        <p:nvCxnSpPr>
          <p:cNvPr id="9" name="17 Conector recto de flecha">
            <a:extLst>
              <a:ext uri="{FF2B5EF4-FFF2-40B4-BE49-F238E27FC236}">
                <a16:creationId xmlns:a16="http://schemas.microsoft.com/office/drawing/2014/main" id="{45A9D6C4-C5B2-225D-1607-2FB8000E6034}"/>
              </a:ext>
            </a:extLst>
          </p:cNvPr>
          <p:cNvCxnSpPr/>
          <p:nvPr/>
        </p:nvCxnSpPr>
        <p:spPr>
          <a:xfrm>
            <a:off x="2176275" y="1508607"/>
            <a:ext cx="0" cy="169263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20 Rectángulo">
            <a:extLst>
              <a:ext uri="{FF2B5EF4-FFF2-40B4-BE49-F238E27FC236}">
                <a16:creationId xmlns:a16="http://schemas.microsoft.com/office/drawing/2014/main" id="{E72540D8-5AE7-0AB5-1277-C06FFF6498AE}"/>
              </a:ext>
            </a:extLst>
          </p:cNvPr>
          <p:cNvSpPr/>
          <p:nvPr/>
        </p:nvSpPr>
        <p:spPr>
          <a:xfrm>
            <a:off x="2152514" y="2300218"/>
            <a:ext cx="10631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front propagates</a:t>
            </a:r>
          </a:p>
        </p:txBody>
      </p:sp>
      <p:cxnSp>
        <p:nvCxnSpPr>
          <p:cNvPr id="11" name="23 Conector recto de flecha">
            <a:extLst>
              <a:ext uri="{FF2B5EF4-FFF2-40B4-BE49-F238E27FC236}">
                <a16:creationId xmlns:a16="http://schemas.microsoft.com/office/drawing/2014/main" id="{53D47982-2872-7745-C60C-7086ECCB6DF1}"/>
              </a:ext>
            </a:extLst>
          </p:cNvPr>
          <p:cNvCxnSpPr/>
          <p:nvPr/>
        </p:nvCxnSpPr>
        <p:spPr>
          <a:xfrm flipV="1">
            <a:off x="3062631" y="3210739"/>
            <a:ext cx="0" cy="38424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26 Rectángulo">
            <a:extLst>
              <a:ext uri="{FF2B5EF4-FFF2-40B4-BE49-F238E27FC236}">
                <a16:creationId xmlns:a16="http://schemas.microsoft.com/office/drawing/2014/main" id="{C6C5D2CC-F0CE-C6A2-3CAB-05E9E023F47A}"/>
              </a:ext>
            </a:extLst>
          </p:cNvPr>
          <p:cNvSpPr/>
          <p:nvPr/>
        </p:nvSpPr>
        <p:spPr>
          <a:xfrm>
            <a:off x="1844976" y="3594988"/>
            <a:ext cx="15103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detected </a:t>
            </a:r>
            <a:endParaRPr lang="es-ES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28 Conector recto de flecha">
            <a:extLst>
              <a:ext uri="{FF2B5EF4-FFF2-40B4-BE49-F238E27FC236}">
                <a16:creationId xmlns:a16="http://schemas.microsoft.com/office/drawing/2014/main" id="{882441AA-06DB-E600-E56B-CD5C393562C4}"/>
              </a:ext>
            </a:extLst>
          </p:cNvPr>
          <p:cNvCxnSpPr/>
          <p:nvPr/>
        </p:nvCxnSpPr>
        <p:spPr>
          <a:xfrm flipV="1">
            <a:off x="4007768" y="3210739"/>
            <a:ext cx="8148" cy="38424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31 Rectángulo">
            <a:extLst>
              <a:ext uri="{FF2B5EF4-FFF2-40B4-BE49-F238E27FC236}">
                <a16:creationId xmlns:a16="http://schemas.microsoft.com/office/drawing/2014/main" id="{EDF256A3-4097-4478-F086-4173C8A86BC4}"/>
              </a:ext>
            </a:extLst>
          </p:cNvPr>
          <p:cNvSpPr/>
          <p:nvPr/>
        </p:nvSpPr>
        <p:spPr>
          <a:xfrm>
            <a:off x="3441888" y="3615988"/>
            <a:ext cx="183217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validated</a:t>
            </a:r>
          </a:p>
          <a:p>
            <a:r>
              <a:rPr lang="en-GB" alt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(power supply off, protection system fired) </a:t>
            </a:r>
            <a:endParaRPr lang="es-ES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32 Rectángulo">
            <a:extLst>
              <a:ext uri="{FF2B5EF4-FFF2-40B4-BE49-F238E27FC236}">
                <a16:creationId xmlns:a16="http://schemas.microsoft.com/office/drawing/2014/main" id="{1A8A39BF-5404-0D51-AFE4-733E7AFD775E}"/>
              </a:ext>
            </a:extLst>
          </p:cNvPr>
          <p:cNvSpPr/>
          <p:nvPr/>
        </p:nvSpPr>
        <p:spPr>
          <a:xfrm>
            <a:off x="4812785" y="1093791"/>
            <a:ext cx="240150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Heaters effective</a:t>
            </a:r>
          </a:p>
          <a:p>
            <a:r>
              <a:rPr lang="en-GB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Distributed quench in the coil</a:t>
            </a:r>
            <a:endParaRPr lang="es-ES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34 Abrir llave">
            <a:extLst>
              <a:ext uri="{FF2B5EF4-FFF2-40B4-BE49-F238E27FC236}">
                <a16:creationId xmlns:a16="http://schemas.microsoft.com/office/drawing/2014/main" id="{DD11E6B3-839C-0821-37B2-B3B5A5CCEB79}"/>
              </a:ext>
            </a:extLst>
          </p:cNvPr>
          <p:cNvSpPr/>
          <p:nvPr/>
        </p:nvSpPr>
        <p:spPr>
          <a:xfrm rot="5400000">
            <a:off x="2493893" y="2446878"/>
            <a:ext cx="299078" cy="934315"/>
          </a:xfrm>
          <a:prstGeom prst="leftBrac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36 Abrir llave">
            <a:extLst>
              <a:ext uri="{FF2B5EF4-FFF2-40B4-BE49-F238E27FC236}">
                <a16:creationId xmlns:a16="http://schemas.microsoft.com/office/drawing/2014/main" id="{5D9D1A5D-065D-C287-4723-42F8B06D4882}"/>
              </a:ext>
            </a:extLst>
          </p:cNvPr>
          <p:cNvSpPr/>
          <p:nvPr/>
        </p:nvSpPr>
        <p:spPr>
          <a:xfrm rot="5400000">
            <a:off x="3406469" y="2462278"/>
            <a:ext cx="305420" cy="897177"/>
          </a:xfrm>
          <a:prstGeom prst="leftBrac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37 Rectángulo">
            <a:extLst>
              <a:ext uri="{FF2B5EF4-FFF2-40B4-BE49-F238E27FC236}">
                <a16:creationId xmlns:a16="http://schemas.microsoft.com/office/drawing/2014/main" id="{145EF1A2-25B8-E5DC-9091-B865D0AE6E33}"/>
              </a:ext>
            </a:extLst>
          </p:cNvPr>
          <p:cNvSpPr/>
          <p:nvPr/>
        </p:nvSpPr>
        <p:spPr>
          <a:xfrm>
            <a:off x="3081126" y="2300217"/>
            <a:ext cx="10631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Validation delay</a:t>
            </a:r>
          </a:p>
        </p:txBody>
      </p:sp>
      <p:cxnSp>
        <p:nvCxnSpPr>
          <p:cNvPr id="19" name="39 Conector recto de flecha">
            <a:extLst>
              <a:ext uri="{FF2B5EF4-FFF2-40B4-BE49-F238E27FC236}">
                <a16:creationId xmlns:a16="http://schemas.microsoft.com/office/drawing/2014/main" id="{642F91FA-BEDE-D873-E10E-FD05947DE3BC}"/>
              </a:ext>
            </a:extLst>
          </p:cNvPr>
          <p:cNvCxnSpPr/>
          <p:nvPr/>
        </p:nvCxnSpPr>
        <p:spPr>
          <a:xfrm>
            <a:off x="6013536" y="1586234"/>
            <a:ext cx="8148" cy="16455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41 Rectángulo">
            <a:extLst>
              <a:ext uri="{FF2B5EF4-FFF2-40B4-BE49-F238E27FC236}">
                <a16:creationId xmlns:a16="http://schemas.microsoft.com/office/drawing/2014/main" id="{1FA58610-1850-7CF2-73D3-D55113378E27}"/>
              </a:ext>
            </a:extLst>
          </p:cNvPr>
          <p:cNvSpPr/>
          <p:nvPr/>
        </p:nvSpPr>
        <p:spPr>
          <a:xfrm>
            <a:off x="4483141" y="2407242"/>
            <a:ext cx="10631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Heater delay</a:t>
            </a:r>
          </a:p>
        </p:txBody>
      </p:sp>
      <p:sp>
        <p:nvSpPr>
          <p:cNvPr id="21" name="42 Abrir llave">
            <a:extLst>
              <a:ext uri="{FF2B5EF4-FFF2-40B4-BE49-F238E27FC236}">
                <a16:creationId xmlns:a16="http://schemas.microsoft.com/office/drawing/2014/main" id="{ACE0FFE5-1806-175B-211E-B8D03E0282B6}"/>
              </a:ext>
            </a:extLst>
          </p:cNvPr>
          <p:cNvSpPr/>
          <p:nvPr/>
        </p:nvSpPr>
        <p:spPr>
          <a:xfrm rot="5400000">
            <a:off x="4862016" y="1912057"/>
            <a:ext cx="305419" cy="1997620"/>
          </a:xfrm>
          <a:prstGeom prst="leftBrac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40 CuadroTexto">
            <a:extLst>
              <a:ext uri="{FF2B5EF4-FFF2-40B4-BE49-F238E27FC236}">
                <a16:creationId xmlns:a16="http://schemas.microsoft.com/office/drawing/2014/main" id="{5A24CED3-F611-B332-14F1-656085687DF3}"/>
              </a:ext>
            </a:extLst>
          </p:cNvPr>
          <p:cNvSpPr txBox="1"/>
          <p:nvPr/>
        </p:nvSpPr>
        <p:spPr>
          <a:xfrm>
            <a:off x="6168008" y="2669953"/>
            <a:ext cx="2319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decay due to the resistance growth in the coil</a:t>
            </a:r>
          </a:p>
        </p:txBody>
      </p:sp>
      <p:sp>
        <p:nvSpPr>
          <p:cNvPr id="23" name="43 CuadroTexto">
            <a:extLst>
              <a:ext uri="{FF2B5EF4-FFF2-40B4-BE49-F238E27FC236}">
                <a16:creationId xmlns:a16="http://schemas.microsoft.com/office/drawing/2014/main" id="{74059EAD-14D8-101C-DBD5-AFDC5CCE79E2}"/>
              </a:ext>
            </a:extLst>
          </p:cNvPr>
          <p:cNvSpPr txBox="1"/>
          <p:nvPr/>
        </p:nvSpPr>
        <p:spPr>
          <a:xfrm>
            <a:off x="663730" y="4380258"/>
            <a:ext cx="532726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 time scale: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quench start to quench detected ~ 5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Validation delay ~ 10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Heater delay ~ 20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decay ~ 100-200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Maximum acceptable temperature: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350K</a:t>
            </a:r>
          </a:p>
        </p:txBody>
      </p:sp>
      <p:pic>
        <p:nvPicPr>
          <p:cNvPr id="24" name="Picture 3" descr="G:\Workspaces\s\shortmod\Develop\labo 927\HFM\MQXF\MQXFS\Magnets_Construction\MQXFS_Coils\HCMQXFS136-CR000103\09_Post_Impregnation\P1090728.JPG">
            <a:extLst>
              <a:ext uri="{FF2B5EF4-FFF2-40B4-BE49-F238E27FC236}">
                <a16:creationId xmlns:a16="http://schemas.microsoft.com/office/drawing/2014/main" id="{F579A47C-1899-95CD-B23E-7587069A3C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8" t="12989" b="25685"/>
          <a:stretch/>
        </p:blipFill>
        <p:spPr bwMode="auto">
          <a:xfrm rot="5400000">
            <a:off x="9415345" y="4569242"/>
            <a:ext cx="2377584" cy="113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33032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8E8F9-326C-55C8-C544-4F354820F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D64A7-FA80-1F13-94FB-AFA48D60EA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392" y="1086327"/>
            <a:ext cx="11582399" cy="1809787"/>
          </a:xfrm>
        </p:spPr>
        <p:txBody>
          <a:bodyPr>
            <a:normAutofit/>
          </a:bodyPr>
          <a:lstStyle/>
          <a:p>
            <a:pPr algn="l"/>
            <a:r>
              <a:rPr lang="fr-CH" sz="2000" b="1" dirty="0"/>
              <a:t>Training </a:t>
            </a:r>
            <a:r>
              <a:rPr lang="fr-CH" sz="2000" b="1" dirty="0" err="1"/>
              <a:t>is</a:t>
            </a:r>
            <a:r>
              <a:rPr lang="fr-CH" sz="2000" b="1" dirty="0"/>
              <a:t> </a:t>
            </a:r>
            <a:r>
              <a:rPr lang="fr-CH" sz="2000" b="1" dirty="0" err="1"/>
              <a:t>characherized</a:t>
            </a:r>
            <a:r>
              <a:rPr lang="fr-CH" sz="2000" b="1" dirty="0"/>
              <a:t> by </a:t>
            </a:r>
            <a:r>
              <a:rPr lang="fr-CH" sz="2000" b="1" dirty="0" err="1"/>
              <a:t>two</a:t>
            </a:r>
            <a:r>
              <a:rPr lang="fr-CH" sz="2000" b="1" dirty="0"/>
              <a:t> </a:t>
            </a:r>
            <a:r>
              <a:rPr lang="fr-CH" sz="2000" b="1" dirty="0" err="1"/>
              <a:t>phenomena</a:t>
            </a:r>
            <a:r>
              <a:rPr lang="fr-CH" sz="2000" b="1" dirty="0"/>
              <a:t>:</a:t>
            </a:r>
          </a:p>
          <a:p>
            <a:pPr marL="800100" lvl="1" indent="-342900"/>
            <a:r>
              <a:rPr lang="fr-CH" sz="1600" dirty="0"/>
              <a:t>The occurrence of </a:t>
            </a:r>
            <a:r>
              <a:rPr lang="fr-CH" sz="1600" dirty="0" err="1">
                <a:solidFill>
                  <a:srgbClr val="FF0000"/>
                </a:solidFill>
              </a:rPr>
              <a:t>premature</a:t>
            </a:r>
            <a:r>
              <a:rPr lang="fr-CH" sz="1600" dirty="0">
                <a:solidFill>
                  <a:srgbClr val="FF0000"/>
                </a:solidFill>
              </a:rPr>
              <a:t> quenches </a:t>
            </a:r>
            <a:r>
              <a:rPr lang="fr-CH" sz="1600" dirty="0"/>
              <a:t>(</a:t>
            </a:r>
            <a:r>
              <a:rPr lang="fr-CH" sz="1600" dirty="0" err="1"/>
              <a:t>below</a:t>
            </a:r>
            <a:r>
              <a:rPr lang="fr-CH" sz="1600" dirty="0"/>
              <a:t> short </a:t>
            </a:r>
            <a:r>
              <a:rPr lang="fr-CH" sz="1600" dirty="0" err="1"/>
              <a:t>sample</a:t>
            </a:r>
            <a:r>
              <a:rPr lang="fr-CH" sz="1600" dirty="0"/>
              <a:t> </a:t>
            </a:r>
            <a:r>
              <a:rPr lang="fr-CH" sz="1600" dirty="0" err="1"/>
              <a:t>limit</a:t>
            </a:r>
            <a:r>
              <a:rPr lang="fr-CH" sz="1600" dirty="0"/>
              <a:t>)</a:t>
            </a:r>
          </a:p>
          <a:p>
            <a:pPr marL="800100" lvl="1" indent="-342900"/>
            <a:r>
              <a:rPr lang="fr-CH" sz="1600" dirty="0"/>
              <a:t>The progressive </a:t>
            </a:r>
            <a:r>
              <a:rPr lang="fr-CH" sz="1600" dirty="0" err="1">
                <a:solidFill>
                  <a:srgbClr val="FF0000"/>
                </a:solidFill>
              </a:rPr>
              <a:t>increase</a:t>
            </a:r>
            <a:r>
              <a:rPr lang="fr-CH" sz="1600" dirty="0">
                <a:solidFill>
                  <a:srgbClr val="FF0000"/>
                </a:solidFill>
              </a:rPr>
              <a:t> of </a:t>
            </a:r>
            <a:r>
              <a:rPr lang="fr-CH" sz="1600" dirty="0" err="1">
                <a:solidFill>
                  <a:srgbClr val="FF0000"/>
                </a:solidFill>
              </a:rPr>
              <a:t>quench</a:t>
            </a:r>
            <a:r>
              <a:rPr lang="fr-CH" sz="1600" dirty="0">
                <a:solidFill>
                  <a:srgbClr val="FF0000"/>
                </a:solidFill>
              </a:rPr>
              <a:t> </a:t>
            </a:r>
            <a:r>
              <a:rPr lang="fr-CH" sz="1600" dirty="0" err="1">
                <a:solidFill>
                  <a:srgbClr val="FF0000"/>
                </a:solidFill>
              </a:rPr>
              <a:t>current</a:t>
            </a:r>
            <a:r>
              <a:rPr lang="fr-CH" sz="1600" dirty="0"/>
              <a:t>, </a:t>
            </a:r>
            <a:r>
              <a:rPr lang="fr-CH" sz="1600" dirty="0" err="1"/>
              <a:t>ramp</a:t>
            </a:r>
            <a:r>
              <a:rPr lang="fr-CH" sz="1600" dirty="0"/>
              <a:t> </a:t>
            </a:r>
            <a:r>
              <a:rPr lang="fr-CH" sz="1600" dirty="0" err="1"/>
              <a:t>after</a:t>
            </a:r>
            <a:r>
              <a:rPr lang="fr-CH" sz="1600" dirty="0"/>
              <a:t> </a:t>
            </a:r>
            <a:r>
              <a:rPr lang="fr-CH" sz="1600" dirty="0" err="1"/>
              <a:t>ramp</a:t>
            </a:r>
            <a:endParaRPr lang="fr-CH" sz="1600" dirty="0"/>
          </a:p>
          <a:p>
            <a:pPr algn="l"/>
            <a:r>
              <a:rPr lang="fr-CH" sz="2000" dirty="0"/>
              <a:t>The magnet «</a:t>
            </a:r>
            <a:r>
              <a:rPr lang="fr-CH" sz="2000" dirty="0" err="1"/>
              <a:t>improves</a:t>
            </a:r>
            <a:r>
              <a:rPr lang="fr-CH" sz="2000" dirty="0"/>
              <a:t>» </a:t>
            </a:r>
            <a:r>
              <a:rPr lang="fr-CH" sz="2000" dirty="0" err="1"/>
              <a:t>ramp</a:t>
            </a:r>
            <a:r>
              <a:rPr lang="fr-CH" sz="2000" dirty="0"/>
              <a:t> </a:t>
            </a:r>
            <a:r>
              <a:rPr lang="fr-CH" sz="2000" dirty="0" err="1"/>
              <a:t>after</a:t>
            </a:r>
            <a:r>
              <a:rPr lang="fr-CH" sz="2000" dirty="0"/>
              <a:t> </a:t>
            </a:r>
            <a:r>
              <a:rPr lang="fr-CH" sz="2000" dirty="0" err="1"/>
              <a:t>ramp</a:t>
            </a:r>
            <a:r>
              <a:rPr lang="fr-CH" sz="2000" dirty="0"/>
              <a:t> to </a:t>
            </a:r>
            <a:r>
              <a:rPr lang="fr-CH" sz="2000" dirty="0" err="1"/>
              <a:t>reach</a:t>
            </a:r>
            <a:r>
              <a:rPr lang="fr-CH" sz="2000" dirty="0"/>
              <a:t> the nominal performance = operating point </a:t>
            </a:r>
            <a:r>
              <a:rPr lang="fr-CH" sz="2000" dirty="0" err="1"/>
              <a:t>with</a:t>
            </a:r>
            <a:r>
              <a:rPr lang="fr-CH" sz="2000" dirty="0"/>
              <a:t> </a:t>
            </a:r>
            <a:r>
              <a:rPr lang="fr-CH" sz="2000" dirty="0" err="1"/>
              <a:t>margin</a:t>
            </a:r>
            <a:endParaRPr lang="fr-CH" sz="2000" dirty="0"/>
          </a:p>
          <a:p>
            <a:endParaRPr lang="en-GB" sz="2000" dirty="0"/>
          </a:p>
        </p:txBody>
      </p:sp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80099FBD-9F2B-7DEB-3332-A8EE85321B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0" y="3319818"/>
            <a:ext cx="5664465" cy="28812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479144C-A630-1FBA-88A6-EF84DBB03130}"/>
              </a:ext>
            </a:extLst>
          </p:cNvPr>
          <p:cNvSpPr txBox="1"/>
          <p:nvPr/>
        </p:nvSpPr>
        <p:spPr>
          <a:xfrm>
            <a:off x="6682249" y="2664596"/>
            <a:ext cx="46857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Training of LHC sectors to 6.5 </a:t>
            </a:r>
            <a:r>
              <a:rPr lang="en-GB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20A0A3-A82B-B597-DEE0-A7E6DFE3B68A}"/>
              </a:ext>
            </a:extLst>
          </p:cNvPr>
          <p:cNvSpPr txBox="1"/>
          <p:nvPr/>
        </p:nvSpPr>
        <p:spPr>
          <a:xfrm>
            <a:off x="359392" y="3024405"/>
            <a:ext cx="5056596" cy="43083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800100" lvl="1" indent="-3429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fr-CH" dirty="0"/>
              <a:t>Main </a:t>
            </a:r>
            <a:r>
              <a:rPr lang="fr-CH" dirty="0" err="1"/>
              <a:t>identified</a:t>
            </a:r>
            <a:r>
              <a:rPr lang="fr-CH" dirty="0"/>
              <a:t> causes :</a:t>
            </a:r>
          </a:p>
          <a:p>
            <a:pPr lvl="1"/>
            <a:r>
              <a:rPr lang="en-GB" sz="1800" dirty="0"/>
              <a:t>Frictional motion</a:t>
            </a:r>
          </a:p>
          <a:p>
            <a:pPr lvl="2"/>
            <a:r>
              <a:rPr lang="en-GB" sz="1800" dirty="0" err="1"/>
              <a:t>E.m.</a:t>
            </a:r>
            <a:r>
              <a:rPr lang="en-GB" sz="1800" dirty="0"/>
              <a:t> forces </a:t>
            </a:r>
            <a:r>
              <a:rPr lang="en-GB" sz="1800" dirty="0">
                <a:sym typeface="Wingdings" panose="05000000000000000000" pitchFamily="2" charset="2"/>
              </a:rPr>
              <a:t> </a:t>
            </a:r>
            <a:r>
              <a:rPr lang="en-GB" sz="1800" dirty="0"/>
              <a:t>motion </a:t>
            </a:r>
            <a:r>
              <a:rPr lang="en-GB" sz="1800" dirty="0">
                <a:sym typeface="Wingdings" panose="05000000000000000000" pitchFamily="2" charset="2"/>
              </a:rPr>
              <a:t> quench</a:t>
            </a:r>
            <a:endParaRPr lang="en-GB" sz="1800" dirty="0"/>
          </a:p>
          <a:p>
            <a:pPr lvl="2"/>
            <a:r>
              <a:rPr lang="en-GB" sz="1800" dirty="0"/>
              <a:t>Coil progressively locked by friction in a secure state</a:t>
            </a:r>
          </a:p>
          <a:p>
            <a:pPr lvl="1"/>
            <a:r>
              <a:rPr lang="en-GB" sz="1800" dirty="0"/>
              <a:t>Epoxy failure</a:t>
            </a:r>
          </a:p>
          <a:p>
            <a:pPr lvl="2"/>
            <a:r>
              <a:rPr lang="en-GB" sz="1800" dirty="0" err="1"/>
              <a:t>E.m.</a:t>
            </a:r>
            <a:r>
              <a:rPr lang="en-GB" sz="1800" dirty="0"/>
              <a:t> forces </a:t>
            </a:r>
            <a:r>
              <a:rPr lang="en-GB" sz="1800" dirty="0">
                <a:sym typeface="Wingdings" panose="05000000000000000000" pitchFamily="2" charset="2"/>
              </a:rPr>
              <a:t> </a:t>
            </a:r>
            <a:r>
              <a:rPr lang="en-GB" sz="1800" dirty="0"/>
              <a:t>epoxy cracking </a:t>
            </a:r>
            <a:r>
              <a:rPr lang="en-GB" sz="1800" dirty="0">
                <a:sym typeface="Wingdings" panose="05000000000000000000" pitchFamily="2" charset="2"/>
              </a:rPr>
              <a:t> quench</a:t>
            </a:r>
            <a:endParaRPr lang="en-GB" sz="1800" dirty="0"/>
          </a:p>
          <a:p>
            <a:pPr lvl="2"/>
            <a:r>
              <a:rPr lang="en-GB" sz="1800" dirty="0"/>
              <a:t>Once epoxy locally fractured, further cracking appears only when the </a:t>
            </a:r>
            <a:r>
              <a:rPr lang="en-GB" sz="1800" dirty="0" err="1"/>
              <a:t>e.m.</a:t>
            </a:r>
            <a:r>
              <a:rPr lang="en-GB" sz="1800" dirty="0"/>
              <a:t> stress is increased.</a:t>
            </a:r>
          </a:p>
        </p:txBody>
      </p:sp>
    </p:spTree>
    <p:extLst>
      <p:ext uri="{BB962C8B-B14F-4D97-AF65-F5344CB8AC3E}">
        <p14:creationId xmlns:p14="http://schemas.microsoft.com/office/powerpoint/2010/main" val="2414665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12618-5CE1-66F3-35E9-2706F8503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D4E16-8955-D69E-429E-753E33AC1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250" y="1663467"/>
            <a:ext cx="11239500" cy="4401978"/>
          </a:xfrm>
        </p:spPr>
        <p:txBody>
          <a:bodyPr>
            <a:normAutofit/>
          </a:bodyPr>
          <a:lstStyle/>
          <a:p>
            <a:pPr lvl="1"/>
            <a:r>
              <a:rPr lang="en-US" sz="3200" dirty="0"/>
              <a:t>Particle accelerators, magnets and the need of superconductors</a:t>
            </a:r>
          </a:p>
          <a:p>
            <a:pPr lvl="1"/>
            <a:r>
              <a:rPr lang="en-US" sz="3200" dirty="0"/>
              <a:t>Superconducting magnets</a:t>
            </a:r>
          </a:p>
          <a:p>
            <a:pPr lvl="2"/>
            <a:r>
              <a:rPr lang="en-US" sz="2800" dirty="0"/>
              <a:t>Conductor</a:t>
            </a:r>
          </a:p>
          <a:p>
            <a:pPr lvl="2"/>
            <a:r>
              <a:rPr lang="en-US" sz="2800" dirty="0"/>
              <a:t>Magnetic design and coil fabrication</a:t>
            </a:r>
          </a:p>
          <a:p>
            <a:pPr lvl="2"/>
            <a:r>
              <a:rPr lang="en-US" sz="2800" dirty="0"/>
              <a:t>Mechanical design and assembly</a:t>
            </a:r>
          </a:p>
          <a:p>
            <a:pPr lvl="2"/>
            <a:r>
              <a:rPr lang="en-US" sz="2800" dirty="0"/>
              <a:t>Quench, training and protection</a:t>
            </a:r>
          </a:p>
          <a:p>
            <a:pPr lvl="1"/>
            <a:r>
              <a:rPr lang="en-GB" sz="3200" dirty="0"/>
              <a:t>Future outlook</a:t>
            </a:r>
          </a:p>
        </p:txBody>
      </p:sp>
    </p:spTree>
    <p:extLst>
      <p:ext uri="{BB962C8B-B14F-4D97-AF65-F5344CB8AC3E}">
        <p14:creationId xmlns:p14="http://schemas.microsoft.com/office/powerpoint/2010/main" val="26007133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12618-5CE1-66F3-35E9-2706F8503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D4E16-8955-D69E-429E-753E33AC1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250" y="1663467"/>
            <a:ext cx="11239500" cy="4401978"/>
          </a:xfrm>
        </p:spPr>
        <p:txBody>
          <a:bodyPr>
            <a:normAutofit/>
          </a:bodyPr>
          <a:lstStyle/>
          <a:p>
            <a:pPr lvl="1">
              <a:buClr>
                <a:schemeClr val="bg1">
                  <a:lumMod val="50000"/>
                </a:schemeClr>
              </a:buClr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Particle accelerators, magnets and the need of superconductors</a:t>
            </a:r>
          </a:p>
          <a:p>
            <a:pPr lvl="1">
              <a:buClr>
                <a:schemeClr val="bg1">
                  <a:lumMod val="50000"/>
                </a:schemeClr>
              </a:buClr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Superconducting magnets</a:t>
            </a:r>
          </a:p>
          <a:p>
            <a:pPr lvl="2">
              <a:buClr>
                <a:schemeClr val="bg1">
                  <a:lumMod val="50000"/>
                </a:schemeClr>
              </a:buClr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Conductor</a:t>
            </a:r>
          </a:p>
          <a:p>
            <a:pPr lvl="2">
              <a:buClr>
                <a:schemeClr val="bg1">
                  <a:lumMod val="50000"/>
                </a:schemeClr>
              </a:buClr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Magnetic design and coil fabrication</a:t>
            </a:r>
          </a:p>
          <a:p>
            <a:pPr lvl="2">
              <a:buClr>
                <a:schemeClr val="bg1">
                  <a:lumMod val="50000"/>
                </a:schemeClr>
              </a:buClr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Mechanical design and assembly</a:t>
            </a:r>
          </a:p>
          <a:p>
            <a:pPr lvl="2">
              <a:buClr>
                <a:schemeClr val="bg1">
                  <a:lumMod val="50000"/>
                </a:schemeClr>
              </a:buClr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Quench, training and protection</a:t>
            </a:r>
          </a:p>
          <a:p>
            <a:pPr lvl="1"/>
            <a:r>
              <a:rPr lang="en-GB" sz="3200" dirty="0"/>
              <a:t>Future outlook</a:t>
            </a:r>
          </a:p>
        </p:txBody>
      </p:sp>
    </p:spTree>
    <p:extLst>
      <p:ext uri="{BB962C8B-B14F-4D97-AF65-F5344CB8AC3E}">
        <p14:creationId xmlns:p14="http://schemas.microsoft.com/office/powerpoint/2010/main" val="221381566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669834-E716-E289-506A-3CC656966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pPr/>
              <a:t>41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E7DE9B2-F95E-627B-E0AE-8CB5C98A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Hi-Lumi LHC</a:t>
            </a:r>
            <a:endParaRPr lang="en-GB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5C89D79B-A94E-3945-93A6-6F295F24DB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21" b="15250"/>
          <a:stretch>
            <a:fillRect/>
          </a:stretch>
        </p:blipFill>
        <p:spPr bwMode="auto">
          <a:xfrm>
            <a:off x="1736725" y="1134836"/>
            <a:ext cx="8718550" cy="246380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1" descr="https://lhc-div-mms.web.cern.ch/lhc-div-mms/tests/MAG/docum/hilumi/Magnets/lay_out.jpg">
            <a:extLst>
              <a:ext uri="{FF2B5EF4-FFF2-40B4-BE49-F238E27FC236}">
                <a16:creationId xmlns:a16="http://schemas.microsoft.com/office/drawing/2014/main" id="{AFB35936-ECE9-B1FC-2F58-F7BD59CD5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325" y="5005012"/>
            <a:ext cx="5559871" cy="1664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6">
            <a:extLst>
              <a:ext uri="{FF2B5EF4-FFF2-40B4-BE49-F238E27FC236}">
                <a16:creationId xmlns:a16="http://schemas.microsoft.com/office/drawing/2014/main" id="{2B465E93-A60D-9D60-9FEE-9D0634FF99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8883" y="6544440"/>
            <a:ext cx="849313" cy="2460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none" lIns="0" rIns="0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000" dirty="0">
                <a:solidFill>
                  <a:schemeClr val="tx1"/>
                </a:solidFill>
                <a:latin typeface="Arial" charset="0"/>
              </a:rPr>
              <a:t> by E. Todesco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6BCFBE8-35D3-0E07-C311-30F4272C121F}"/>
              </a:ext>
            </a:extLst>
          </p:cNvPr>
          <p:cNvSpPr txBox="1">
            <a:spLocks/>
          </p:cNvSpPr>
          <p:nvPr/>
        </p:nvSpPr>
        <p:spPr>
          <a:xfrm>
            <a:off x="280477" y="3819012"/>
            <a:ext cx="8991600" cy="1158363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LHC to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HiLumi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LHC</a:t>
            </a:r>
          </a:p>
          <a:p>
            <a:pPr lvl="1">
              <a:defRPr/>
            </a:pP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Integrated </a:t>
            </a:r>
            <a:r>
              <a:rPr lang="en-GB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~300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3000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fb</a:t>
            </a:r>
            <a:r>
              <a:rPr lang="en-GB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–1</a:t>
            </a:r>
          </a:p>
          <a:p>
            <a:pPr>
              <a:defRPr/>
            </a:pP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 beam size in Interaction regions (IR) by </a:t>
            </a:r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 2</a:t>
            </a:r>
          </a:p>
          <a:p>
            <a:pPr>
              <a:defRPr/>
            </a:pP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Triplet quadrupole </a:t>
            </a:r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aperture doubled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(70 mm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 mm)</a:t>
            </a:r>
          </a:p>
          <a:p>
            <a:pPr>
              <a:buFontTx/>
              <a:buBlip>
                <a:blip r:embed="rId4"/>
              </a:buBlip>
              <a:defRPr/>
            </a:pPr>
            <a:endParaRPr lang="en-GB" alt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918A98-EADD-23F0-50EF-14CCA2AE37C5}"/>
              </a:ext>
            </a:extLst>
          </p:cNvPr>
          <p:cNvSpPr/>
          <p:nvPr/>
        </p:nvSpPr>
        <p:spPr>
          <a:xfrm>
            <a:off x="6715347" y="3087082"/>
            <a:ext cx="1950980" cy="3960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Construct.</a:t>
            </a:r>
            <a:endParaRPr lang="en-GB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BCE4F8-6A1B-1B09-BD1D-7938403A554A}"/>
              </a:ext>
            </a:extLst>
          </p:cNvPr>
          <p:cNvSpPr/>
          <p:nvPr/>
        </p:nvSpPr>
        <p:spPr>
          <a:xfrm>
            <a:off x="8666327" y="3087082"/>
            <a:ext cx="1513375" cy="3960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Physics</a:t>
            </a:r>
            <a:endParaRPr lang="en-GB" sz="16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1B1B664-DC2A-C8A8-E683-682CF4AFBB95}"/>
              </a:ext>
            </a:extLst>
          </p:cNvPr>
          <p:cNvSpPr/>
          <p:nvPr/>
        </p:nvSpPr>
        <p:spPr>
          <a:xfrm>
            <a:off x="4979183" y="3087083"/>
            <a:ext cx="1728192" cy="3960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Design, R&amp;D</a:t>
            </a:r>
            <a:endParaRPr lang="en-GB" sz="16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25D1849-A2AD-855F-2314-D41442F42EC2}"/>
              </a:ext>
            </a:extLst>
          </p:cNvPr>
          <p:cNvSpPr/>
          <p:nvPr/>
        </p:nvSpPr>
        <p:spPr>
          <a:xfrm>
            <a:off x="2899137" y="2507592"/>
            <a:ext cx="1273284" cy="432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Design, R&amp;D</a:t>
            </a:r>
            <a:endParaRPr lang="en-GB" sz="1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3376787-708F-046B-B8EC-38790FBDEDF5}"/>
              </a:ext>
            </a:extLst>
          </p:cNvPr>
          <p:cNvSpPr/>
          <p:nvPr/>
        </p:nvSpPr>
        <p:spPr>
          <a:xfrm>
            <a:off x="4076437" y="2507996"/>
            <a:ext cx="902746" cy="43200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Proto</a:t>
            </a:r>
            <a:endParaRPr lang="en-GB" sz="1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1014FB1-6E53-CAA0-0A4E-83233095DB58}"/>
              </a:ext>
            </a:extLst>
          </p:cNvPr>
          <p:cNvSpPr/>
          <p:nvPr/>
        </p:nvSpPr>
        <p:spPr>
          <a:xfrm>
            <a:off x="4979183" y="2509266"/>
            <a:ext cx="1273498" cy="43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Construct.</a:t>
            </a:r>
            <a:endParaRPr lang="en-GB" sz="16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884D407-9DF5-364D-E4D8-DF481D97FE44}"/>
              </a:ext>
            </a:extLst>
          </p:cNvPr>
          <p:cNvSpPr/>
          <p:nvPr/>
        </p:nvSpPr>
        <p:spPr>
          <a:xfrm>
            <a:off x="6212398" y="2504442"/>
            <a:ext cx="1728192" cy="432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Physics</a:t>
            </a:r>
            <a:endParaRPr lang="en-GB" sz="16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8F15BD1-7648-10AB-4AA2-9E72D32391FB}"/>
              </a:ext>
            </a:extLst>
          </p:cNvPr>
          <p:cNvSpPr/>
          <p:nvPr/>
        </p:nvSpPr>
        <p:spPr>
          <a:xfrm>
            <a:off x="2291134" y="1980636"/>
            <a:ext cx="1273498" cy="432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Construct.</a:t>
            </a:r>
            <a:endParaRPr lang="en-GB" sz="16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D59EBB6-731A-78E7-11E6-B98FEAB841A7}"/>
              </a:ext>
            </a:extLst>
          </p:cNvPr>
          <p:cNvSpPr/>
          <p:nvPr/>
        </p:nvSpPr>
        <p:spPr>
          <a:xfrm>
            <a:off x="3532816" y="1984279"/>
            <a:ext cx="936104" cy="432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Physics</a:t>
            </a:r>
            <a:endParaRPr lang="en-GB" sz="16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F996EA-95E2-29AA-5980-0BB99750197E}"/>
              </a:ext>
            </a:extLst>
          </p:cNvPr>
          <p:cNvSpPr/>
          <p:nvPr/>
        </p:nvSpPr>
        <p:spPr>
          <a:xfrm>
            <a:off x="4468920" y="1982892"/>
            <a:ext cx="614714" cy="432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/>
              <a:t>Upgr</a:t>
            </a:r>
            <a:r>
              <a:rPr lang="en-US" sz="1400" dirty="0"/>
              <a:t>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082670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4AE64D-CB5D-E7F1-3EE1-042317CC65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78937B-B06C-ADAD-FFBA-27BA18FA8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1C496-3C0B-4598-8BB5-4E8323612518}" type="slidenum">
              <a:rPr lang="en-GB" smtClean="0"/>
              <a:pPr/>
              <a:t>42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8340AD7-22BF-9846-1096-65E96CD6A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6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5C741EF0-2BE9-5B80-F21D-CB9980BC4C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4" b="16886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CC2F2C-6CC9-68A2-46C1-EF4A43CE613B}"/>
              </a:ext>
            </a:extLst>
          </p:cNvPr>
          <p:cNvSpPr txBox="1"/>
          <p:nvPr/>
        </p:nvSpPr>
        <p:spPr>
          <a:xfrm>
            <a:off x="9275458" y="514363"/>
            <a:ext cx="2875721" cy="92333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are in the middle of the series construction of the magnets needed for HL-LHC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7378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430" y="0"/>
            <a:ext cx="10969139" cy="940443"/>
          </a:xfrm>
        </p:spPr>
        <p:txBody>
          <a:bodyPr/>
          <a:lstStyle/>
          <a:p>
            <a:r>
              <a:rPr lang="en-US" dirty="0"/>
              <a:t>Post LHC: </a:t>
            </a:r>
            <a:r>
              <a:rPr lang="en-GB" dirty="0"/>
              <a:t>The FCC playground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1FE0CF9-301C-4DC2-9DD4-D8FCF2197C95}" type="slidenum">
              <a:rPr lang="en-GB" smtClean="0"/>
              <a:pPr/>
              <a:t>43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86" t="15610" r="7065" b="13155"/>
          <a:stretch/>
        </p:blipFill>
        <p:spPr bwMode="auto">
          <a:xfrm>
            <a:off x="2004861" y="1274727"/>
            <a:ext cx="7877126" cy="472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249140" y="6004665"/>
            <a:ext cx="12890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chemeClr val="accent4">
                    <a:lumMod val="75000"/>
                  </a:schemeClr>
                </a:solidFill>
              </a:rPr>
              <a:t>1300 </a:t>
            </a:r>
            <a:r>
              <a:rPr lang="es-ES" sz="1400" dirty="0" err="1">
                <a:solidFill>
                  <a:schemeClr val="accent4">
                    <a:lumMod val="75000"/>
                  </a:schemeClr>
                </a:solidFill>
              </a:rPr>
              <a:t>tons</a:t>
            </a:r>
            <a:r>
              <a:rPr lang="es-ES" sz="1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accent4">
                    <a:lumMod val="75000"/>
                  </a:schemeClr>
                </a:solidFill>
              </a:rPr>
              <a:t>NbTi</a:t>
            </a:r>
            <a:endParaRPr lang="es-ES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337371" y="6004664"/>
            <a:ext cx="11803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rgbClr val="FF0000"/>
                </a:solidFill>
              </a:rPr>
              <a:t>3000 </a:t>
            </a:r>
            <a:r>
              <a:rPr lang="es-ES" sz="1400" dirty="0" err="1">
                <a:solidFill>
                  <a:srgbClr val="FF0000"/>
                </a:solidFill>
              </a:rPr>
              <a:t>tons</a:t>
            </a:r>
            <a:r>
              <a:rPr lang="es-ES" sz="1400" dirty="0">
                <a:solidFill>
                  <a:srgbClr val="FF0000"/>
                </a:solidFill>
              </a:rPr>
              <a:t> LTS</a:t>
            </a:r>
          </a:p>
          <a:p>
            <a:r>
              <a:rPr lang="es-ES" sz="1400" dirty="0">
                <a:solidFill>
                  <a:srgbClr val="FF0000"/>
                </a:solidFill>
              </a:rPr>
              <a:t>700 </a:t>
            </a:r>
            <a:r>
              <a:rPr lang="es-ES" sz="1400" dirty="0" err="1">
                <a:solidFill>
                  <a:srgbClr val="FF0000"/>
                </a:solidFill>
              </a:rPr>
              <a:t>tons</a:t>
            </a:r>
            <a:r>
              <a:rPr lang="es-ES" sz="1400" dirty="0">
                <a:solidFill>
                  <a:srgbClr val="FF0000"/>
                </a:solidFill>
              </a:rPr>
              <a:t> HTS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6137572" y="6004664"/>
            <a:ext cx="12304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rgbClr val="0070C0"/>
                </a:solidFill>
              </a:rPr>
              <a:t>9000 </a:t>
            </a:r>
            <a:r>
              <a:rPr lang="es-ES" sz="1400" dirty="0" err="1">
                <a:solidFill>
                  <a:srgbClr val="0070C0"/>
                </a:solidFill>
              </a:rPr>
              <a:t>tons</a:t>
            </a:r>
            <a:r>
              <a:rPr lang="es-ES" sz="1400" dirty="0">
                <a:solidFill>
                  <a:srgbClr val="0070C0"/>
                </a:solidFill>
              </a:rPr>
              <a:t> LTS</a:t>
            </a:r>
          </a:p>
          <a:p>
            <a:r>
              <a:rPr lang="es-ES" sz="1400" dirty="0">
                <a:solidFill>
                  <a:srgbClr val="0070C0"/>
                </a:solidFill>
              </a:rPr>
              <a:t>2000 </a:t>
            </a:r>
            <a:r>
              <a:rPr lang="es-ES" sz="1400" dirty="0" err="1">
                <a:solidFill>
                  <a:srgbClr val="0070C0"/>
                </a:solidFill>
              </a:rPr>
              <a:t>tons</a:t>
            </a:r>
            <a:r>
              <a:rPr lang="es-ES" sz="1400" dirty="0">
                <a:solidFill>
                  <a:srgbClr val="0070C0"/>
                </a:solidFill>
              </a:rPr>
              <a:t> HTS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8153796" y="6004664"/>
            <a:ext cx="1426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rgbClr val="00B050"/>
                </a:solidFill>
              </a:rPr>
              <a:t>6000 </a:t>
            </a:r>
            <a:r>
              <a:rPr lang="es-ES" sz="1400" dirty="0" err="1">
                <a:solidFill>
                  <a:srgbClr val="00B050"/>
                </a:solidFill>
              </a:rPr>
              <a:t>tons</a:t>
            </a:r>
            <a:r>
              <a:rPr lang="es-ES" sz="1400" dirty="0">
                <a:solidFill>
                  <a:srgbClr val="00B050"/>
                </a:solidFill>
              </a:rPr>
              <a:t> Nb3Sn</a:t>
            </a:r>
          </a:p>
          <a:p>
            <a:r>
              <a:rPr lang="es-ES" sz="1400" dirty="0">
                <a:solidFill>
                  <a:srgbClr val="00B050"/>
                </a:solidFill>
              </a:rPr>
              <a:t>3000 </a:t>
            </a:r>
            <a:r>
              <a:rPr lang="es-ES" sz="1400" dirty="0" err="1">
                <a:solidFill>
                  <a:srgbClr val="00B050"/>
                </a:solidFill>
              </a:rPr>
              <a:t>tons</a:t>
            </a:r>
            <a:r>
              <a:rPr lang="es-ES" sz="1400" dirty="0">
                <a:solidFill>
                  <a:srgbClr val="00B050"/>
                </a:solidFill>
              </a:rPr>
              <a:t> </a:t>
            </a:r>
            <a:r>
              <a:rPr lang="es-ES" sz="1400" dirty="0" err="1">
                <a:solidFill>
                  <a:srgbClr val="00B050"/>
                </a:solidFill>
              </a:rPr>
              <a:t>NbTi</a:t>
            </a:r>
            <a:endParaRPr lang="es-ES" sz="1400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2623" y="4725144"/>
            <a:ext cx="5231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Key technology: High field  superconducting magnets</a:t>
            </a:r>
          </a:p>
        </p:txBody>
      </p:sp>
    </p:spTree>
    <p:extLst>
      <p:ext uri="{BB962C8B-B14F-4D97-AF65-F5344CB8AC3E}">
        <p14:creationId xmlns:p14="http://schemas.microsoft.com/office/powerpoint/2010/main" val="355705596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6F3A2-3557-1F2E-322A-A7409A682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High Field Magnet program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D2553C-84DE-DD09-C3A7-500DBEC91F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1026" name="Picture 2" descr="HFM Goals ">
            <a:extLst>
              <a:ext uri="{FF2B5EF4-FFF2-40B4-BE49-F238E27FC236}">
                <a16:creationId xmlns:a16="http://schemas.microsoft.com/office/drawing/2014/main" id="{99621390-D7B0-DF50-0E4D-C2941D46C9F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17" y="1616765"/>
            <a:ext cx="6539538" cy="439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F90038B-B40C-9AB3-706C-66339EB793E0}"/>
              </a:ext>
            </a:extLst>
          </p:cNvPr>
          <p:cNvSpPr txBox="1"/>
          <p:nvPr/>
        </p:nvSpPr>
        <p:spPr>
          <a:xfrm>
            <a:off x="689924" y="1167091"/>
            <a:ext cx="6102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https://hfm.web.cern.ch/</a:t>
            </a:r>
            <a:r>
              <a:rPr lang="en-GB" dirty="0"/>
              <a:t> 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68A356F0-470E-9BDD-CC75-4252AFC34D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6885" y="1150573"/>
            <a:ext cx="3794322" cy="2096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">
            <a:extLst>
              <a:ext uri="{FF2B5EF4-FFF2-40B4-BE49-F238E27FC236}">
                <a16:creationId xmlns:a16="http://schemas.microsoft.com/office/drawing/2014/main" id="{52B1960D-5476-0ACE-B687-0FD30B7F21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1174" y="2984590"/>
            <a:ext cx="2376509" cy="25718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GB" altLang="en-US" sz="1000" dirty="0">
                <a:latin typeface="Tahoma" panose="020B0604030504040204" pitchFamily="34" charset="0"/>
                <a:cs typeface="Tahoma" panose="020B0604030504040204" pitchFamily="34" charset="0"/>
              </a:rPr>
              <a:t>Courtesy of G. Kirby, J. Van </a:t>
            </a:r>
            <a:r>
              <a:rPr lang="en-GB" altLang="en-US" sz="1000" dirty="0" err="1">
                <a:latin typeface="Tahoma" panose="020B0604030504040204" pitchFamily="34" charset="0"/>
                <a:cs typeface="Tahoma" panose="020B0604030504040204" pitchFamily="34" charset="0"/>
              </a:rPr>
              <a:t>Nugteren</a:t>
            </a:r>
            <a:endParaRPr lang="en-GB" altLang="en-US" sz="10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141BD46-BC08-2C06-D6EB-755FC299F7FC}"/>
              </a:ext>
            </a:extLst>
          </p:cNvPr>
          <p:cNvSpPr/>
          <p:nvPr/>
        </p:nvSpPr>
        <p:spPr>
          <a:xfrm>
            <a:off x="7254212" y="1150573"/>
            <a:ext cx="1801006" cy="461665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C00000"/>
                </a:solidFill>
              </a:rPr>
              <a:t>CERN Feather-M2 HTS 5 T insert magnet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8E09B3E-D8C7-EAEB-F933-6F9BAA5F8C9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2" t="3800" r="6688"/>
          <a:stretch/>
        </p:blipFill>
        <p:spPr>
          <a:xfrm>
            <a:off x="9051207" y="3601255"/>
            <a:ext cx="2988487" cy="2632734"/>
          </a:xfrm>
          <a:prstGeom prst="rect">
            <a:avLst/>
          </a:prstGeom>
        </p:spPr>
      </p:pic>
      <p:sp>
        <p:nvSpPr>
          <p:cNvPr id="14" name="Rectangle 1">
            <a:extLst>
              <a:ext uri="{FF2B5EF4-FFF2-40B4-BE49-F238E27FC236}">
                <a16:creationId xmlns:a16="http://schemas.microsoft.com/office/drawing/2014/main" id="{40917376-5CDE-0057-E82D-DB916C6DF7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31674" y="5757068"/>
            <a:ext cx="1791814" cy="511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en-US" sz="1200" b="1" dirty="0">
                <a:solidFill>
                  <a:srgbClr val="0032A0"/>
                </a:solidFill>
                <a:highlight>
                  <a:srgbClr val="C0C0C0"/>
                </a:highlight>
                <a:latin typeface="Tahoma" panose="020B0604030504040204" pitchFamily="34" charset="0"/>
                <a:cs typeface="Tahoma" panose="020B0604030504040204" pitchFamily="34" charset="0"/>
              </a:rPr>
              <a:t>Courtesy of E. </a:t>
            </a:r>
            <a:r>
              <a:rPr lang="en-US" altLang="en-US" sz="1200" b="1" dirty="0" err="1">
                <a:solidFill>
                  <a:srgbClr val="0032A0"/>
                </a:solidFill>
                <a:highlight>
                  <a:srgbClr val="C0C0C0"/>
                </a:highlight>
                <a:latin typeface="Tahoma" panose="020B0604030504040204" pitchFamily="34" charset="0"/>
                <a:cs typeface="Tahoma" panose="020B0604030504040204" pitchFamily="34" charset="0"/>
              </a:rPr>
              <a:t>Rochepault</a:t>
            </a:r>
            <a:endParaRPr lang="en-GB" altLang="en-US" sz="1200" dirty="0">
              <a:solidFill>
                <a:srgbClr val="0032A0"/>
              </a:solidFill>
              <a:highlight>
                <a:srgbClr val="C0C0C0"/>
              </a:highligh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B2C0B8B-EB2F-6294-9352-876043E4FE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12869" y="1167091"/>
            <a:ext cx="2398905" cy="210198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E23F43C-931E-6EDD-3329-0877BDBF1A6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494" r="17305" b="3860"/>
          <a:stretch/>
        </p:blipFill>
        <p:spPr>
          <a:xfrm rot="3258325">
            <a:off x="7209426" y="3569365"/>
            <a:ext cx="1350580" cy="147592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B043D7A4-DB4D-E6AE-60A4-9B886DDB239A}"/>
              </a:ext>
            </a:extLst>
          </p:cNvPr>
          <p:cNvGrpSpPr/>
          <p:nvPr/>
        </p:nvGrpSpPr>
        <p:grpSpPr>
          <a:xfrm>
            <a:off x="7053281" y="4857749"/>
            <a:ext cx="1791814" cy="924534"/>
            <a:chOff x="3480173" y="1221555"/>
            <a:chExt cx="2627013" cy="1256417"/>
          </a:xfrm>
        </p:grpSpPr>
        <p:pic>
          <p:nvPicPr>
            <p:cNvPr id="18" name="Picture 56">
              <a:extLst>
                <a:ext uri="{FF2B5EF4-FFF2-40B4-BE49-F238E27FC236}">
                  <a16:creationId xmlns:a16="http://schemas.microsoft.com/office/drawing/2014/main" id="{87088B62-8DA5-82E8-45CF-AB2A4FEA87D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373"/>
            <a:stretch/>
          </p:blipFill>
          <p:spPr bwMode="auto">
            <a:xfrm>
              <a:off x="3480173" y="1221555"/>
              <a:ext cx="2627013" cy="1256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17961" dir="2700000" algn="ctr" rotWithShape="0">
                      <a:srgbClr val="708688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37C0709-0C87-02CF-331A-0FA3FF5E4A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7028" y="2207894"/>
              <a:ext cx="490157" cy="2450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Rectangle 1">
            <a:extLst>
              <a:ext uri="{FF2B5EF4-FFF2-40B4-BE49-F238E27FC236}">
                <a16:creationId xmlns:a16="http://schemas.microsoft.com/office/drawing/2014/main" id="{AC033734-BEE4-4876-0546-595A2A49E9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7465" y="3290095"/>
            <a:ext cx="2175386" cy="29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en-US" sz="1200" b="1" dirty="0">
                <a:solidFill>
                  <a:srgbClr val="0032A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Courtesy of C. </a:t>
            </a:r>
            <a:r>
              <a:rPr lang="en-US" altLang="en-US" sz="1200" b="1" dirty="0" err="1">
                <a:solidFill>
                  <a:srgbClr val="0032A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Senatore</a:t>
            </a:r>
            <a:endParaRPr lang="en-GB" altLang="en-US" sz="1200" dirty="0">
              <a:solidFill>
                <a:srgbClr val="0032A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58157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6B88D-9A39-B921-E943-68E35DF44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8203" y="1499867"/>
            <a:ext cx="9144000" cy="2387600"/>
          </a:xfrm>
          <a:solidFill>
            <a:srgbClr val="0070C0"/>
          </a:solidFill>
        </p:spPr>
        <p:txBody>
          <a:bodyPr anchor="ctr">
            <a:normAutofit/>
          </a:bodyPr>
          <a:lstStyle/>
          <a:p>
            <a:r>
              <a:rPr lang="en-US" sz="7200" dirty="0"/>
              <a:t>Thank you</a:t>
            </a:r>
            <a:endParaRPr lang="en-GB" sz="7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74D0CA-56B9-06C9-F5B6-A6EC81F618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7756"/>
            <a:ext cx="9144000" cy="1655762"/>
          </a:xfrm>
        </p:spPr>
        <p:txBody>
          <a:bodyPr/>
          <a:lstStyle/>
          <a:p>
            <a:r>
              <a:rPr lang="en-US" dirty="0"/>
              <a:t>For questions, don’t hesitate!</a:t>
            </a:r>
          </a:p>
          <a:p>
            <a:r>
              <a:rPr lang="en-US" dirty="0"/>
              <a:t>susana.izquierdo.bermudez@cern.ch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5C884BD-861D-71CD-0CD3-B8100C1E52FE}"/>
              </a:ext>
            </a:extLst>
          </p:cNvPr>
          <p:cNvSpPr txBox="1">
            <a:spLocks/>
          </p:cNvSpPr>
          <p:nvPr/>
        </p:nvSpPr>
        <p:spPr>
          <a:xfrm>
            <a:off x="0" y="-108294"/>
            <a:ext cx="12460406" cy="139118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GB" sz="7200" dirty="0"/>
          </a:p>
        </p:txBody>
      </p:sp>
    </p:spTree>
    <p:extLst>
      <p:ext uri="{BB962C8B-B14F-4D97-AF65-F5344CB8AC3E}">
        <p14:creationId xmlns:p14="http://schemas.microsoft.com/office/powerpoint/2010/main" val="2503465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12618-5CE1-66F3-35E9-2706F8503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D4E16-8955-D69E-429E-753E33AC1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250" y="1663467"/>
            <a:ext cx="11239500" cy="4401978"/>
          </a:xfrm>
        </p:spPr>
        <p:txBody>
          <a:bodyPr>
            <a:normAutofit/>
          </a:bodyPr>
          <a:lstStyle/>
          <a:p>
            <a:pPr lvl="1"/>
            <a:r>
              <a:rPr lang="en-US" sz="3200" b="1" dirty="0"/>
              <a:t>Particle accelerators, magnets and the need of superconductors</a:t>
            </a:r>
          </a:p>
          <a:p>
            <a:pPr lvl="1">
              <a:buClr>
                <a:schemeClr val="bg1">
                  <a:lumMod val="50000"/>
                </a:schemeClr>
              </a:buClr>
            </a:pPr>
            <a:r>
              <a:rPr lang="en-US" sz="3200" dirty="0">
                <a:solidFill>
                  <a:schemeClr val="bg1">
                    <a:lumMod val="50000"/>
                  </a:schemeClr>
                </a:solidFill>
              </a:rPr>
              <a:t>Superconducting magnets</a:t>
            </a:r>
          </a:p>
          <a:p>
            <a:pPr lvl="2">
              <a:buClr>
                <a:schemeClr val="bg1">
                  <a:lumMod val="50000"/>
                </a:schemeClr>
              </a:buClr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Conductor</a:t>
            </a:r>
          </a:p>
          <a:p>
            <a:pPr lvl="2">
              <a:buClr>
                <a:schemeClr val="bg1">
                  <a:lumMod val="50000"/>
                </a:schemeClr>
              </a:buClr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Magnetic design and coil fabrication</a:t>
            </a:r>
          </a:p>
          <a:p>
            <a:pPr lvl="2">
              <a:buClr>
                <a:schemeClr val="bg1">
                  <a:lumMod val="50000"/>
                </a:schemeClr>
              </a:buClr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Mechanical design and assembly</a:t>
            </a:r>
          </a:p>
          <a:p>
            <a:pPr lvl="2">
              <a:buClr>
                <a:schemeClr val="bg1">
                  <a:lumMod val="50000"/>
                </a:schemeClr>
              </a:buClr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Quench, training and protection</a:t>
            </a:r>
          </a:p>
          <a:p>
            <a:pPr lvl="1">
              <a:buClr>
                <a:schemeClr val="bg1">
                  <a:lumMod val="50000"/>
                </a:schemeClr>
              </a:buClr>
            </a:pPr>
            <a:r>
              <a:rPr lang="en-GB" sz="3200" dirty="0">
                <a:solidFill>
                  <a:schemeClr val="bg1">
                    <a:lumMod val="50000"/>
                  </a:schemeClr>
                </a:solidFill>
              </a:rPr>
              <a:t>Future outlook</a:t>
            </a:r>
          </a:p>
        </p:txBody>
      </p:sp>
    </p:spTree>
    <p:extLst>
      <p:ext uri="{BB962C8B-B14F-4D97-AF65-F5344CB8AC3E}">
        <p14:creationId xmlns:p14="http://schemas.microsoft.com/office/powerpoint/2010/main" val="2254917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LHC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171028"/>
            <a:ext cx="6972300" cy="5282308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GB" sz="2400" b="1" dirty="0">
                <a:solidFill>
                  <a:srgbClr val="FF0000"/>
                </a:solidFill>
              </a:rPr>
              <a:t>“The Arc”</a:t>
            </a:r>
          </a:p>
          <a:p>
            <a:r>
              <a:rPr lang="en-GB" sz="1800" b="1" dirty="0">
                <a:solidFill>
                  <a:srgbClr val="FF0000"/>
                </a:solidFill>
              </a:rPr>
              <a:t>Dipoles</a:t>
            </a:r>
            <a:r>
              <a:rPr lang="en-GB" sz="1800" dirty="0"/>
              <a:t>: </a:t>
            </a:r>
            <a:r>
              <a:rPr lang="en-GB" sz="1800" dirty="0">
                <a:solidFill>
                  <a:schemeClr val="tx2"/>
                </a:solidFill>
              </a:rPr>
              <a:t>m</a:t>
            </a:r>
            <a:r>
              <a:rPr lang="en-GB" altLang="en-US" sz="1800" dirty="0">
                <a:solidFill>
                  <a:schemeClr val="tx2"/>
                </a:solidFill>
              </a:rPr>
              <a:t>agnetic field steers (bends) the particles in a </a:t>
            </a:r>
            <a:r>
              <a:rPr lang="en-GB" altLang="en-US" sz="1800" dirty="0">
                <a:solidFill>
                  <a:schemeClr val="tx2"/>
                </a:solidFill>
                <a:sym typeface="Symbol" pitchFamily="18" charset="2"/>
              </a:rPr>
              <a:t></a:t>
            </a:r>
            <a:r>
              <a:rPr lang="en-GB" altLang="en-US" sz="1800" dirty="0">
                <a:solidFill>
                  <a:schemeClr val="tx2"/>
                </a:solidFill>
              </a:rPr>
              <a:t>circular orbit</a:t>
            </a:r>
          </a:p>
          <a:p>
            <a:r>
              <a:rPr lang="en-GB" altLang="en-US" sz="1800" b="1" dirty="0">
                <a:solidFill>
                  <a:srgbClr val="FF0000"/>
                </a:solidFill>
              </a:rPr>
              <a:t>Quadrupoles</a:t>
            </a:r>
            <a:r>
              <a:rPr lang="en-GB" altLang="en-US" sz="1800" dirty="0">
                <a:solidFill>
                  <a:schemeClr val="tx2"/>
                </a:solidFill>
              </a:rPr>
              <a:t>:</a:t>
            </a:r>
            <a:r>
              <a:rPr lang="en-GB" altLang="en-US" sz="1800" dirty="0"/>
              <a:t> magnetic field provides the force necessary to stabilize linear motion.</a:t>
            </a:r>
          </a:p>
          <a:p>
            <a:pPr lvl="2"/>
            <a:r>
              <a:rPr lang="en-GB" altLang="en-US" sz="1400" dirty="0"/>
              <a:t>They act as a spring: </a:t>
            </a:r>
            <a:r>
              <a:rPr lang="en-GB" altLang="en-US" sz="1400" b="1" dirty="0">
                <a:solidFill>
                  <a:srgbClr val="FF0000"/>
                </a:solidFill>
              </a:rPr>
              <a:t>focus the beam</a:t>
            </a:r>
          </a:p>
          <a:p>
            <a:pPr lvl="2"/>
            <a:r>
              <a:rPr lang="en-GB" sz="1400" dirty="0"/>
              <a:t>Prevent protons from </a:t>
            </a:r>
            <a:r>
              <a:rPr lang="en-GB" sz="1400" b="1" dirty="0">
                <a:solidFill>
                  <a:srgbClr val="FF0000"/>
                </a:solidFill>
              </a:rPr>
              <a:t>falling </a:t>
            </a:r>
            <a:r>
              <a:rPr lang="en-GB" sz="1400" dirty="0"/>
              <a:t>to the bottom of the aperture due to the </a:t>
            </a:r>
            <a:r>
              <a:rPr lang="en-GB" sz="1400" b="1" dirty="0"/>
              <a:t>gravitational force (</a:t>
            </a:r>
            <a:r>
              <a:rPr lang="en-GB" sz="1400" dirty="0"/>
              <a:t>it would happen in less than 60 </a:t>
            </a:r>
            <a:r>
              <a:rPr lang="en-GB" sz="1400" dirty="0" err="1"/>
              <a:t>ms</a:t>
            </a:r>
            <a:r>
              <a:rPr lang="en-GB" sz="1400" dirty="0"/>
              <a:t>!)</a:t>
            </a:r>
          </a:p>
          <a:p>
            <a:r>
              <a:rPr lang="en-GB" altLang="en-US" sz="1800" b="1" dirty="0">
                <a:solidFill>
                  <a:srgbClr val="FF0000"/>
                </a:solidFill>
              </a:rPr>
              <a:t>Correctors</a:t>
            </a:r>
            <a:r>
              <a:rPr lang="en-GB" altLang="en-US" sz="1800" dirty="0"/>
              <a:t> </a:t>
            </a:r>
            <a:endParaRPr lang="en-GB" altLang="en-US" sz="1800" b="1" dirty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GB" sz="1400" b="1" dirty="0">
              <a:solidFill>
                <a:srgbClr val="FF0000"/>
              </a:solidFill>
            </a:endParaRPr>
          </a:p>
          <a:p>
            <a:pPr marL="36576" indent="0">
              <a:buNone/>
            </a:pPr>
            <a:r>
              <a:rPr lang="en-GB" sz="2400" b="1" dirty="0">
                <a:solidFill>
                  <a:srgbClr val="FF0000"/>
                </a:solidFill>
              </a:rPr>
              <a:t>“Long straight sections (LSS)”</a:t>
            </a:r>
          </a:p>
          <a:p>
            <a:r>
              <a:rPr lang="en-GB" sz="2400" dirty="0">
                <a:solidFill>
                  <a:srgbClr val="FF0000"/>
                </a:solidFill>
              </a:rPr>
              <a:t>Interaction regions </a:t>
            </a:r>
            <a:r>
              <a:rPr lang="en-GB" sz="2400" dirty="0"/>
              <a:t>(IR) where the experiments are housed</a:t>
            </a:r>
          </a:p>
          <a:p>
            <a:pPr lvl="1"/>
            <a:r>
              <a:rPr lang="en-GB" sz="1600" dirty="0"/>
              <a:t>Quadrupoles for strong focusing in interaction point</a:t>
            </a:r>
          </a:p>
          <a:p>
            <a:pPr lvl="1"/>
            <a:r>
              <a:rPr lang="en-GB" sz="1600" dirty="0"/>
              <a:t>Dipoles for beam crossing in two-ring machines</a:t>
            </a:r>
          </a:p>
          <a:p>
            <a:r>
              <a:rPr lang="en-GB" sz="2400" dirty="0"/>
              <a:t>Regions for </a:t>
            </a:r>
            <a:r>
              <a:rPr lang="en-GB" sz="2400" dirty="0">
                <a:solidFill>
                  <a:srgbClr val="FF0000"/>
                </a:solidFill>
              </a:rPr>
              <a:t>other services</a:t>
            </a:r>
          </a:p>
          <a:p>
            <a:pPr lvl="1"/>
            <a:r>
              <a:rPr lang="en-GB" sz="1600" dirty="0"/>
              <a:t>Beam injection (dipole kickers)</a:t>
            </a:r>
          </a:p>
          <a:p>
            <a:pPr lvl="1"/>
            <a:r>
              <a:rPr lang="en-GB" sz="1600" dirty="0"/>
              <a:t>Accelerating structure (RF cavities)</a:t>
            </a:r>
          </a:p>
          <a:p>
            <a:pPr lvl="1"/>
            <a:r>
              <a:rPr lang="en-GB" sz="1600" dirty="0"/>
              <a:t>Beam dump (dipole kickers)</a:t>
            </a:r>
          </a:p>
          <a:p>
            <a:pPr lvl="1"/>
            <a:r>
              <a:rPr lang="en-GB" sz="1600" dirty="0"/>
              <a:t>Beam cleaning (collimators)</a:t>
            </a:r>
          </a:p>
          <a:p>
            <a:endParaRPr lang="en-GB" sz="2400" dirty="0"/>
          </a:p>
        </p:txBody>
      </p:sp>
      <p:pic>
        <p:nvPicPr>
          <p:cNvPr id="7" name="Picture 2" descr="C:\conferences\1505_teachers\lhc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9" t="24949"/>
          <a:stretch/>
        </p:blipFill>
        <p:spPr bwMode="auto">
          <a:xfrm>
            <a:off x="7867213" y="4059942"/>
            <a:ext cx="3372116" cy="2000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579" y="1287607"/>
            <a:ext cx="2671385" cy="2529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6101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Energy level in the LHC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76642494"/>
                  </p:ext>
                </p:extLst>
              </p:nvPr>
            </p:nvGraphicFramePr>
            <p:xfrm>
              <a:off x="2056098" y="5144286"/>
              <a:ext cx="8903054" cy="130702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99419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9088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130702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_tradnl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b="0" noProof="0" dirty="0">
                              <a:solidFill>
                                <a:srgbClr val="00206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 Bic Mac is 500 kcal = 2MJ,</a:t>
                          </a:r>
                          <a:r>
                            <a:rPr lang="en-GB" sz="1400" b="0" baseline="0" noProof="0" dirty="0">
                              <a:solidFill>
                                <a:srgbClr val="00206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and its weight is around</a:t>
                          </a:r>
                          <a:r>
                            <a:rPr lang="en-GB" sz="1400" b="0" noProof="0" dirty="0">
                              <a:solidFill>
                                <a:srgbClr val="00206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200 grams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b="0" noProof="0" dirty="0">
                              <a:solidFill>
                                <a:srgbClr val="00206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The beam energy in the LHC</a:t>
                          </a:r>
                          <a:r>
                            <a:rPr lang="en-GB" sz="1400" b="0" baseline="0" noProof="0" dirty="0">
                              <a:solidFill>
                                <a:srgbClr val="00206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is</a:t>
                          </a:r>
                          <a:r>
                            <a:rPr lang="en-GB" sz="1400" b="0" noProof="0" dirty="0">
                              <a:solidFill>
                                <a:srgbClr val="00206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340 MJ concentrated in a mass of 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kumimoji="0" lang="en-GB" sz="1400" b="0" i="1" kern="1200" noProof="0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GB" sz="1400" b="0" kern="1200" noProof="0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5∙10</m:t>
                                  </m:r>
                                </m:e>
                                <m:sup>
                                  <m:r>
                                    <a:rPr kumimoji="0" lang="en-GB" sz="1400" b="0" kern="1200" noProof="0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−10</m:t>
                                  </m:r>
                                </m:sup>
                              </m:sSup>
                            </m:oMath>
                          </a14:m>
                          <a:r>
                            <a:rPr kumimoji="0" lang="en-GB" sz="1400" b="0" kern="1200" noProof="0" dirty="0">
                              <a:solidFill>
                                <a:srgbClr val="002060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GB" sz="1400" b="0" noProof="0" dirty="0">
                              <a:solidFill>
                                <a:srgbClr val="00206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grams.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b="0" noProof="0" dirty="0">
                              <a:solidFill>
                                <a:srgbClr val="00206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Thus, the LHC beam has the</a:t>
                          </a:r>
                          <a:r>
                            <a:rPr lang="en-GB" sz="1400" b="0" baseline="0" noProof="0" dirty="0">
                              <a:solidFill>
                                <a:srgbClr val="00206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energy of 170 Bic Mac, concentrated in a mass </a:t>
                          </a:r>
                          <a:r>
                            <a:rPr lang="en-GB" sz="1400" b="0" noProof="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400.000.000.000 (400 billons) smaller.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_tradnl" sz="14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4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76642494"/>
                  </p:ext>
                </p:extLst>
              </p:nvPr>
            </p:nvGraphicFramePr>
            <p:xfrm>
              <a:off x="2056098" y="5144286"/>
              <a:ext cx="8903054" cy="130702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99419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9088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130702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s-ES_tradnl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8836" t="-2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56098" y="2671353"/>
            <a:ext cx="7920880" cy="190821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0" hangingPunct="0"/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The </a:t>
            </a:r>
            <a:r>
              <a:rPr lang="en-GB" altLang="en-US" b="1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energy of each proton </a:t>
            </a: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is: :</a:t>
            </a:r>
          </a:p>
          <a:p>
            <a:pPr algn="ctr" eaLnBrk="0" hangingPunct="0"/>
            <a:endParaRPr lang="en-GB" altLang="en-US" sz="1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pPr algn="ctr" eaLnBrk="0" hangingPunct="0"/>
            <a:r>
              <a:rPr lang="en-GB" altLang="en-US" i="1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7TeV=7∙10</a:t>
            </a:r>
            <a:r>
              <a:rPr lang="en-GB" altLang="en-US" i="1" baseline="30000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12</a:t>
            </a:r>
            <a:r>
              <a:rPr lang="en-GB" altLang="en-US" i="1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eV=7∙10</a:t>
            </a:r>
            <a:r>
              <a:rPr lang="en-GB" altLang="en-US" i="1" baseline="30000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12</a:t>
            </a:r>
            <a:r>
              <a:rPr lang="en-GB" altLang="en-US" i="1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∙1.6∙10</a:t>
            </a:r>
            <a:r>
              <a:rPr lang="en-GB" altLang="en-US" i="1" baseline="30000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-19</a:t>
            </a:r>
            <a:r>
              <a:rPr lang="en-GB" altLang="en-US" i="1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C∙1V=</a:t>
            </a:r>
            <a:r>
              <a:rPr lang="en-GB" altLang="en-US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1.1∙10</a:t>
            </a:r>
            <a:r>
              <a:rPr lang="en-GB" altLang="en-US" b="1" i="1" baseline="30000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-6</a:t>
            </a:r>
            <a:r>
              <a:rPr lang="en-GB" altLang="en-US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J</a:t>
            </a:r>
          </a:p>
          <a:p>
            <a:pPr algn="ctr" eaLnBrk="0" hangingPunct="0"/>
            <a:endParaRPr lang="en-GB" altLang="en-US" sz="900" b="1" i="1" dirty="0">
              <a:solidFill>
                <a:srgbClr val="002060"/>
              </a:solidFill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  <a:sym typeface="Wingdings" pitchFamily="2" charset="2"/>
            </a:endParaRPr>
          </a:p>
          <a:p>
            <a:pPr algn="ctr" eaLnBrk="0" hangingPunct="0"/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In the beam, we have about 310.000 billons of protons  (which can seem a lot, but they are </a:t>
            </a:r>
            <a:r>
              <a:rPr lang="en-GB" altLang="en-US" i="1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5∙10</a:t>
            </a:r>
            <a:r>
              <a:rPr lang="en-GB" altLang="en-US" i="1" baseline="30000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-10</a:t>
            </a:r>
            <a:r>
              <a:rPr lang="en-GB" altLang="en-US" i="1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g</a:t>
            </a: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), so the </a:t>
            </a:r>
            <a:r>
              <a:rPr lang="en-GB" altLang="en-US" b="1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energy of the beam </a:t>
            </a: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is:</a:t>
            </a:r>
            <a:r>
              <a:rPr lang="en-GB" altLang="en-US" b="1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endParaRPr lang="en-GB" altLang="en-US" dirty="0">
              <a:solidFill>
                <a:srgbClr val="002060"/>
              </a:solidFill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  <a:sym typeface="Wingdings" pitchFamily="2" charset="2"/>
            </a:endParaRPr>
          </a:p>
          <a:p>
            <a:pPr algn="ctr" eaLnBrk="0" hangingPunct="0"/>
            <a:endParaRPr lang="en-GB" altLang="en-US" sz="900" dirty="0">
              <a:solidFill>
                <a:srgbClr val="002060"/>
              </a:solidFill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  <a:sym typeface="Wingdings" pitchFamily="2" charset="2"/>
            </a:endParaRPr>
          </a:p>
          <a:p>
            <a:pPr algn="ctr" eaLnBrk="0" hangingPunct="0"/>
            <a:r>
              <a:rPr lang="en-GB" altLang="en-US" i="1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310∙10</a:t>
            </a:r>
            <a:r>
              <a:rPr lang="en-GB" altLang="en-US" i="1" baseline="30000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12</a:t>
            </a:r>
            <a:r>
              <a:rPr lang="en-GB" altLang="en-US" i="1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∙1.1∙10</a:t>
            </a:r>
            <a:r>
              <a:rPr lang="en-GB" altLang="en-US" i="1" baseline="30000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-6</a:t>
            </a:r>
            <a:r>
              <a:rPr lang="en-GB" altLang="en-US" i="1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J = </a:t>
            </a:r>
            <a:r>
              <a:rPr lang="en-GB" altLang="en-US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340 MJ</a:t>
            </a:r>
            <a:r>
              <a:rPr lang="en-GB" altLang="en-US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GB" altLang="en-US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  <a:sym typeface="Wingdings" pitchFamily="2" charset="2"/>
              </a:rPr>
              <a:t>(</a:t>
            </a:r>
            <a:r>
              <a:rPr lang="en-GB" altLang="en-US" i="1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340.000 kJ</a:t>
            </a:r>
            <a:r>
              <a:rPr lang="en-GB" altLang="en-US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  <a:sym typeface="Wingdings" pitchFamily="2" charset="2"/>
              </a:rPr>
              <a:t>)</a:t>
            </a:r>
            <a:endParaRPr lang="en-GB" alt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5144286"/>
            <a:ext cx="1199406" cy="108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327546" y="1052737"/>
            <a:ext cx="101712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b="1" u="sng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Energy:</a:t>
            </a: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Ability of making a work. Typically, we measure it in Joules or Calories. In the LHC, in </a:t>
            </a:r>
            <a:r>
              <a:rPr lang="en-GB" alt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Tera</a:t>
            </a: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-Electron-Volts (13 </a:t>
            </a:r>
            <a:r>
              <a:rPr lang="en-GB" alt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TeV</a:t>
            </a: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). How much is that? </a:t>
            </a:r>
            <a:endParaRPr lang="en-GB" sz="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2091" y="1671012"/>
            <a:ext cx="10463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A </a:t>
            </a:r>
            <a:r>
              <a:rPr lang="en-GB" alt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Tera</a:t>
            </a: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 is One Million of Millions 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  <a:sym typeface="Wingdings" pitchFamily="2" charset="2"/>
              </a:rPr>
              <a:t>An Electron-Volt is the energy acquired by one electron (or proton) accelerated by a potential of 1 volt.</a:t>
            </a:r>
            <a:endParaRPr lang="en-GB" alt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4579568"/>
            <a:ext cx="3243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we compare it with a Bic Mac:</a:t>
            </a:r>
          </a:p>
        </p:txBody>
      </p:sp>
    </p:spTree>
    <p:extLst>
      <p:ext uri="{BB962C8B-B14F-4D97-AF65-F5344CB8AC3E}">
        <p14:creationId xmlns:p14="http://schemas.microsoft.com/office/powerpoint/2010/main" val="4070921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5"/>
          <p:cNvSpPr>
            <a:spLocks noGrp="1"/>
          </p:cNvSpPr>
          <p:nvPr>
            <p:ph idx="1"/>
          </p:nvPr>
        </p:nvSpPr>
        <p:spPr>
          <a:xfrm>
            <a:off x="609601" y="1810024"/>
            <a:ext cx="7823296" cy="4367474"/>
          </a:xfrm>
        </p:spPr>
        <p:txBody>
          <a:bodyPr>
            <a:normAutofit fontScale="62500" lnSpcReduction="20000"/>
          </a:bodyPr>
          <a:lstStyle/>
          <a:p>
            <a:r>
              <a:rPr lang="en-US" altLang="en-US" dirty="0">
                <a:solidFill>
                  <a:srgbClr val="FF0000"/>
                </a:solidFill>
              </a:rPr>
              <a:t>Electro-magnetic field </a:t>
            </a:r>
            <a:r>
              <a:rPr lang="en-US" altLang="en-US" dirty="0"/>
              <a:t>accelerates particles</a:t>
            </a:r>
          </a:p>
          <a:p>
            <a:endParaRPr lang="en-US" altLang="en-US" dirty="0">
              <a:solidFill>
                <a:srgbClr val="CC3300"/>
              </a:solidFill>
            </a:endParaRPr>
          </a:p>
          <a:p>
            <a:endParaRPr lang="en-US" altLang="en-US" dirty="0">
              <a:solidFill>
                <a:srgbClr val="CC3300"/>
              </a:solidFill>
            </a:endParaRPr>
          </a:p>
          <a:p>
            <a:endParaRPr lang="en-US" altLang="en-US" dirty="0">
              <a:solidFill>
                <a:srgbClr val="CC3300"/>
              </a:solidFill>
            </a:endParaRPr>
          </a:p>
          <a:p>
            <a:endParaRPr lang="en-US" altLang="en-US" dirty="0">
              <a:solidFill>
                <a:srgbClr val="CC3300"/>
              </a:solidFill>
            </a:endParaRPr>
          </a:p>
          <a:p>
            <a:r>
              <a:rPr lang="en-US" altLang="en-US" dirty="0">
                <a:solidFill>
                  <a:srgbClr val="FF0000"/>
                </a:solidFill>
              </a:rPr>
              <a:t>Magnetic field steers </a:t>
            </a:r>
            <a:r>
              <a:rPr lang="en-US" altLang="en-US" dirty="0"/>
              <a:t>the particles in a </a:t>
            </a:r>
            <a:r>
              <a:rPr lang="en-US" altLang="en-US" dirty="0">
                <a:sym typeface="Symbol" pitchFamily="18" charset="2"/>
              </a:rPr>
              <a:t> </a:t>
            </a:r>
            <a:r>
              <a:rPr lang="en-US" altLang="en-US" dirty="0"/>
              <a:t>circular orbit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Particle accelerated  </a:t>
            </a:r>
            <a:r>
              <a:rPr lang="en-US" altLang="en-US" dirty="0">
                <a:sym typeface="Symbol" pitchFamily="18" charset="2"/>
              </a:rPr>
              <a:t> </a:t>
            </a:r>
            <a:r>
              <a:rPr lang="en-US" altLang="en-US" dirty="0"/>
              <a:t>energy increased  </a:t>
            </a:r>
            <a:r>
              <a:rPr lang="en-US" altLang="en-US" dirty="0">
                <a:sym typeface="Symbol" pitchFamily="18" charset="2"/>
              </a:rPr>
              <a:t> </a:t>
            </a:r>
            <a:r>
              <a:rPr lang="en-US" altLang="en-US" dirty="0"/>
              <a:t>magnetic field increased (“</a:t>
            </a:r>
            <a:r>
              <a:rPr lang="en-US" altLang="en-US" dirty="0">
                <a:solidFill>
                  <a:srgbClr val="FF0000"/>
                </a:solidFill>
              </a:rPr>
              <a:t>synchro</a:t>
            </a:r>
            <a:r>
              <a:rPr lang="en-US" altLang="en-US" dirty="0"/>
              <a:t>”) to keep the particles on the same orbit of curvature </a:t>
            </a:r>
            <a:r>
              <a:rPr lang="en-US" altLang="en-US" i="1" dirty="0">
                <a:latin typeface="Symbol" pitchFamily="18" charset="2"/>
              </a:rPr>
              <a:t>r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299" y="1803474"/>
            <a:ext cx="2181225" cy="206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Do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need</a:t>
            </a:r>
            <a:r>
              <a:rPr lang="es-ES" dirty="0"/>
              <a:t> </a:t>
            </a:r>
            <a:r>
              <a:rPr lang="es-ES" dirty="0" err="1"/>
              <a:t>superconductors</a:t>
            </a:r>
            <a:r>
              <a:rPr lang="es-ES" dirty="0"/>
              <a:t>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1FE0CF9-301C-4DC2-9DD4-D8FCF2197C95}" type="slidenum">
              <a:rPr lang="en-GB" smtClean="0"/>
              <a:pPr/>
              <a:t>8</a:t>
            </a:fld>
            <a:endParaRPr lang="en-GB" dirty="0"/>
          </a:p>
        </p:txBody>
      </p:sp>
      <p:graphicFrame>
        <p:nvGraphicFramePr>
          <p:cNvPr id="10" name="Object 11"/>
          <p:cNvGraphicFramePr>
            <a:graphicFrameLocks noChangeAspect="1"/>
          </p:cNvGraphicFramePr>
          <p:nvPr/>
        </p:nvGraphicFramePr>
        <p:xfrm>
          <a:off x="8873678" y="4962822"/>
          <a:ext cx="1670050" cy="61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558558" imgH="203112" progId="Equation.3">
                  <p:embed/>
                </p:oleObj>
              </mc:Choice>
              <mc:Fallback>
                <p:oleObj name="Equation" r:id="rId3" imgW="558558" imgH="203112" progId="Equation.3">
                  <p:embed/>
                  <p:pic>
                    <p:nvPicPr>
                      <p:cNvPr id="1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73678" y="4962822"/>
                        <a:ext cx="1670050" cy="611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Arrow Connector 18"/>
          <p:cNvCxnSpPr>
            <a:cxnSpLocks noChangeShapeType="1"/>
          </p:cNvCxnSpPr>
          <p:nvPr/>
        </p:nvCxnSpPr>
        <p:spPr bwMode="auto">
          <a:xfrm flipV="1">
            <a:off x="9097516" y="4941169"/>
            <a:ext cx="0" cy="639357"/>
          </a:xfrm>
          <a:prstGeom prst="straightConnector1">
            <a:avLst/>
          </a:prstGeom>
          <a:noFill/>
          <a:ln w="34925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Arrow Connector 19"/>
          <p:cNvCxnSpPr>
            <a:cxnSpLocks noChangeShapeType="1"/>
          </p:cNvCxnSpPr>
          <p:nvPr/>
        </p:nvCxnSpPr>
        <p:spPr bwMode="auto">
          <a:xfrm flipV="1">
            <a:off x="10067478" y="4941168"/>
            <a:ext cx="0" cy="652058"/>
          </a:xfrm>
          <a:prstGeom prst="straightConnector1">
            <a:avLst/>
          </a:prstGeom>
          <a:noFill/>
          <a:ln w="34925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Arrow Connector 20"/>
          <p:cNvCxnSpPr>
            <a:cxnSpLocks noChangeShapeType="1"/>
            <a:endCxn id="14" idx="0"/>
          </p:cNvCxnSpPr>
          <p:nvPr/>
        </p:nvCxnSpPr>
        <p:spPr bwMode="auto">
          <a:xfrm>
            <a:off x="10295135" y="5445422"/>
            <a:ext cx="184150" cy="3079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Box 21"/>
          <p:cNvSpPr txBox="1">
            <a:spLocks noChangeArrowheads="1"/>
          </p:cNvSpPr>
          <p:nvPr/>
        </p:nvSpPr>
        <p:spPr bwMode="auto">
          <a:xfrm>
            <a:off x="10128449" y="5753397"/>
            <a:ext cx="7000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SzPct val="60000"/>
              <a:buBlip>
                <a:blip r:embed="rId5"/>
              </a:buBlip>
              <a:defRPr sz="2400">
                <a:solidFill>
                  <a:schemeClr val="tx2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SzPct val="60000"/>
              <a:buBlip>
                <a:blip r:embed="rId6"/>
              </a:buBlip>
              <a:defRPr sz="2000">
                <a:solidFill>
                  <a:schemeClr val="tx2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SzPct val="60000"/>
              <a:buBlip>
                <a:blip r:embed="rId7"/>
              </a:buBlip>
              <a:defRPr>
                <a:solidFill>
                  <a:schemeClr val="tx2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9"/>
              </a:buBlip>
              <a:defRPr sz="1600">
                <a:solidFill>
                  <a:schemeClr val="tx2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fr-CH" altLang="en-US" sz="1000">
                <a:solidFill>
                  <a:schemeClr val="tx1"/>
                </a:solidFill>
                <a:ea typeface="ＭＳ Ｐゴシック" pitchFamily="34" charset="-128"/>
              </a:rPr>
              <a:t>Constant</a:t>
            </a:r>
            <a:endParaRPr lang="en-US" altLang="en-US" sz="1000">
              <a:solidFill>
                <a:schemeClr val="tx1"/>
              </a:solidFill>
              <a:ea typeface="ＭＳ Ｐゴシック" pitchFamily="34" charset="-128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5375920" y="2339597"/>
          <a:ext cx="111283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494870" imgH="215713" progId="Equation.3">
                  <p:embed/>
                </p:oleObj>
              </mc:Choice>
              <mc:Fallback>
                <p:oleObj name="Equation" r:id="rId10" imgW="494870" imgH="215713" progId="Equation.3">
                  <p:embed/>
                  <p:pic>
                    <p:nvPicPr>
                      <p:cNvPr id="15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5920" y="2339597"/>
                        <a:ext cx="1112838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8302897"/>
              </p:ext>
            </p:extLst>
          </p:nvPr>
        </p:nvGraphicFramePr>
        <p:xfrm>
          <a:off x="5548657" y="4191507"/>
          <a:ext cx="1525588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698197" imgH="215806" progId="Equation.3">
                  <p:embed/>
                </p:oleObj>
              </mc:Choice>
              <mc:Fallback>
                <p:oleObj name="Equation" r:id="rId12" imgW="698197" imgH="215806" progId="Equation.3">
                  <p:embed/>
                  <p:pic>
                    <p:nvPicPr>
                      <p:cNvPr id="1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8657" y="4191507"/>
                        <a:ext cx="1525588" cy="46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Straight Arrow Connector 11"/>
          <p:cNvCxnSpPr>
            <a:cxnSpLocks noChangeShapeType="1"/>
          </p:cNvCxnSpPr>
          <p:nvPr/>
        </p:nvCxnSpPr>
        <p:spPr bwMode="auto">
          <a:xfrm>
            <a:off x="6960097" y="2615028"/>
            <a:ext cx="1522561" cy="4143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Arrow Connector 12"/>
          <p:cNvCxnSpPr>
            <a:cxnSpLocks noChangeShapeType="1"/>
          </p:cNvCxnSpPr>
          <p:nvPr/>
        </p:nvCxnSpPr>
        <p:spPr bwMode="auto">
          <a:xfrm flipV="1">
            <a:off x="7320136" y="3724468"/>
            <a:ext cx="1358652" cy="533034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2" name="Image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338" y="2132857"/>
            <a:ext cx="1879540" cy="1031169"/>
          </a:xfrm>
          <a:prstGeom prst="rect">
            <a:avLst/>
          </a:prstGeom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35" t="20461" r="30282" b="32267"/>
          <a:stretch/>
        </p:blipFill>
        <p:spPr bwMode="auto">
          <a:xfrm>
            <a:off x="3004797" y="3791701"/>
            <a:ext cx="1769830" cy="172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Straight Arrow Connector 29"/>
          <p:cNvCxnSpPr/>
          <p:nvPr/>
        </p:nvCxnSpPr>
        <p:spPr>
          <a:xfrm flipV="1">
            <a:off x="3690635" y="4093836"/>
            <a:ext cx="0" cy="418439"/>
          </a:xfrm>
          <a:prstGeom prst="straightConnector1">
            <a:avLst/>
          </a:prstGeom>
          <a:ln w="38100">
            <a:solidFill>
              <a:srgbClr val="0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4261738" y="4150285"/>
            <a:ext cx="0" cy="418439"/>
          </a:xfrm>
          <a:prstGeom prst="straightConnector1">
            <a:avLst/>
          </a:prstGeom>
          <a:ln w="38100">
            <a:solidFill>
              <a:srgbClr val="000000"/>
            </a:solidFill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623166" y="4226197"/>
            <a:ext cx="2665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24000" y="6132564"/>
            <a:ext cx="9144000" cy="70788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Lesson 1</a:t>
            </a:r>
            <a:r>
              <a:rPr lang="en-GB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If we want more energetic particles, either we make stronger magnets or we increase the size of our accelerator.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04967" y="1052736"/>
            <a:ext cx="10969139" cy="70788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Principle of synchrotrons:</a:t>
            </a:r>
          </a:p>
          <a:p>
            <a:pPr marL="0" lvl="1" algn="ctr"/>
            <a:r>
              <a:rPr lang="en-US" altLang="en-US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Driving particles in the same accelerating structure several times</a:t>
            </a:r>
            <a:r>
              <a:rPr lang="en-US" alt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85502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 we need superconductors</a:t>
            </a:r>
            <a:r>
              <a:rPr lang="es-ES" dirty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1FE0CF9-301C-4DC2-9DD4-D8FCF2197C95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24" name="Picture 2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02" t="28442" r="31979" b="28080"/>
          <a:stretch/>
        </p:blipFill>
        <p:spPr bwMode="auto">
          <a:xfrm>
            <a:off x="8390427" y="2031263"/>
            <a:ext cx="2232248" cy="207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6191910"/>
              </p:ext>
            </p:extLst>
          </p:nvPr>
        </p:nvGraphicFramePr>
        <p:xfrm>
          <a:off x="2099063" y="2300351"/>
          <a:ext cx="2454309" cy="10336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12520" imgH="342720" progId="Equation.3">
                  <p:embed/>
                </p:oleObj>
              </mc:Choice>
              <mc:Fallback>
                <p:oleObj name="Equation" r:id="rId4" imgW="812520" imgH="342720" progId="Equation.3">
                  <p:embed/>
                  <p:pic>
                    <p:nvPicPr>
                      <p:cNvPr id="25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9063" y="2300351"/>
                        <a:ext cx="2454309" cy="10336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5367900" y="2445570"/>
            <a:ext cx="17830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GB" sz="16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current density</a:t>
            </a:r>
          </a:p>
          <a:p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= coil width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09599" y="1196753"/>
            <a:ext cx="10868167" cy="83099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alt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magnetic field produced by an electromagnets is proportional to the current density and the size of the coil .</a:t>
            </a:r>
            <a:endParaRPr lang="en-GB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63897" y="3523965"/>
            <a:ext cx="64087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normal conducting magnets,  </a:t>
            </a:r>
            <a:r>
              <a:rPr lang="en-GB" altLang="en-US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 </a:t>
            </a:r>
            <a:r>
              <a:rPr lang="en-GB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 5 A/mm</a:t>
            </a:r>
            <a:r>
              <a:rPr lang="en-GB" altLang="en-US" sz="16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lvl="1"/>
            <a:r>
              <a:rPr lang="en-GB" alt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superconducting magnets, </a:t>
            </a:r>
            <a:r>
              <a:rPr lang="en-GB" altLang="en-US" sz="1600" i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J</a:t>
            </a:r>
            <a:r>
              <a:rPr lang="en-GB" altLang="en-US" sz="1600" i="1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</a:t>
            </a:r>
            <a:r>
              <a:rPr lang="en-GB" altLang="en-US" sz="16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~ 600-700 A/mm</a:t>
            </a:r>
            <a:r>
              <a:rPr lang="en-GB" altLang="en-US" sz="1600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93749" y="4637183"/>
            <a:ext cx="10331354" cy="8309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Lesson 2</a:t>
            </a: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If we want magnets with B&gt;2T and a reasonable size (and energy consumptions), superconductors are needed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0056440" y="3067843"/>
            <a:ext cx="432048" cy="0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005335" y="280241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775520" y="5589240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en-US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the answer to the question if we need superconductors is:</a:t>
            </a:r>
          </a:p>
          <a:p>
            <a:pPr algn="ctr"/>
            <a:r>
              <a:rPr lang="en-GB" altLang="en-US" sz="4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4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¡</a:t>
            </a:r>
            <a:r>
              <a:rPr lang="en-GB" altLang="en-US" sz="4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  <a:r>
              <a:rPr lang="en-GB" sz="4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2497094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46951</TotalTime>
  <Words>3229</Words>
  <Application>Microsoft Office PowerPoint</Application>
  <PresentationFormat>Widescreen</PresentationFormat>
  <Paragraphs>512</Paragraphs>
  <Slides>45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7" baseType="lpstr">
      <vt:lpstr>ＭＳ Ｐゴシック</vt:lpstr>
      <vt:lpstr>Arial</vt:lpstr>
      <vt:lpstr>Book Antiqua</vt:lpstr>
      <vt:lpstr>Calibri</vt:lpstr>
      <vt:lpstr>Cambria Math</vt:lpstr>
      <vt:lpstr>Symbol</vt:lpstr>
      <vt:lpstr>Tahoma</vt:lpstr>
      <vt:lpstr>Times New Roman</vt:lpstr>
      <vt:lpstr>Wingdings</vt:lpstr>
      <vt:lpstr>Office Theme</vt:lpstr>
      <vt:lpstr>Photo Editor Photo</vt:lpstr>
      <vt:lpstr>Equation</vt:lpstr>
      <vt:lpstr>PowerPoint Presentation</vt:lpstr>
      <vt:lpstr>Goal of the course</vt:lpstr>
      <vt:lpstr>References</vt:lpstr>
      <vt:lpstr>Outline</vt:lpstr>
      <vt:lpstr>Outline</vt:lpstr>
      <vt:lpstr>The LHC</vt:lpstr>
      <vt:lpstr>Energy level in the LHC</vt:lpstr>
      <vt:lpstr>Do we need superconductors?</vt:lpstr>
      <vt:lpstr>Do we need superconductors?</vt:lpstr>
      <vt:lpstr>Do we need superconductors?</vt:lpstr>
      <vt:lpstr>Outline</vt:lpstr>
      <vt:lpstr>Superconducting magnets</vt:lpstr>
      <vt:lpstr>Superconductivity</vt:lpstr>
      <vt:lpstr>Practical superconductors</vt:lpstr>
      <vt:lpstr>Practical superconductors</vt:lpstr>
      <vt:lpstr>Practical superconductors</vt:lpstr>
      <vt:lpstr>Strand: a multifilament wire</vt:lpstr>
      <vt:lpstr>Strand: Manufacturing process (NbTi)</vt:lpstr>
      <vt:lpstr>Strand: Manufacturing process (Nb3Sn)</vt:lpstr>
      <vt:lpstr>The cable</vt:lpstr>
      <vt:lpstr>Fabrication of the Rutherford cable</vt:lpstr>
      <vt:lpstr>Cable insulation</vt:lpstr>
      <vt:lpstr>Cable insulation</vt:lpstr>
      <vt:lpstr>Summary</vt:lpstr>
      <vt:lpstr>How to create a dipole field?</vt:lpstr>
      <vt:lpstr>Coil fabrication (Nb3Sn)</vt:lpstr>
      <vt:lpstr>Coil at different manufacturing steps</vt:lpstr>
      <vt:lpstr>Mechanical design</vt:lpstr>
      <vt:lpstr>Electro-magnetic force</vt:lpstr>
      <vt:lpstr>Electro-magnetic force</vt:lpstr>
      <vt:lpstr>Deformation and stress</vt:lpstr>
      <vt:lpstr>Overview of the coil stress</vt:lpstr>
      <vt:lpstr>Overview of the coil stress</vt:lpstr>
      <vt:lpstr>Overview of the coil stress</vt:lpstr>
      <vt:lpstr>Overview of coil stress</vt:lpstr>
      <vt:lpstr>Quench definition</vt:lpstr>
      <vt:lpstr>Why is it a problem ?</vt:lpstr>
      <vt:lpstr>The quench event: summary</vt:lpstr>
      <vt:lpstr>Training</vt:lpstr>
      <vt:lpstr>Outline</vt:lpstr>
      <vt:lpstr>Hi-Lumi LHC</vt:lpstr>
      <vt:lpstr>PowerPoint Presentation</vt:lpstr>
      <vt:lpstr>Post LHC: The FCC playground</vt:lpstr>
      <vt:lpstr>The High Field Magnet program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FIELD QUALITY IN NB3SN SUPERCONDUCTING ACCELERATOR MAGNETS</dc:title>
  <dc:creator>Susana Izquierdo Bermudez</dc:creator>
  <cp:lastModifiedBy>Susana Izquierdo Bermudez</cp:lastModifiedBy>
  <cp:revision>193</cp:revision>
  <cp:lastPrinted>2023-05-17T15:06:48Z</cp:lastPrinted>
  <dcterms:created xsi:type="dcterms:W3CDTF">2023-04-21T14:31:37Z</dcterms:created>
  <dcterms:modified xsi:type="dcterms:W3CDTF">2024-05-29T14:53:47Z</dcterms:modified>
</cp:coreProperties>
</file>