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9" r:id="rId2"/>
    <p:sldId id="361" r:id="rId3"/>
    <p:sldId id="376" r:id="rId4"/>
    <p:sldId id="402" r:id="rId5"/>
    <p:sldId id="403" r:id="rId6"/>
    <p:sldId id="380" r:id="rId7"/>
    <p:sldId id="381" r:id="rId8"/>
    <p:sldId id="382" r:id="rId9"/>
    <p:sldId id="383" r:id="rId10"/>
    <p:sldId id="377" r:id="rId11"/>
    <p:sldId id="296" r:id="rId12"/>
    <p:sldId id="359" r:id="rId13"/>
    <p:sldId id="360" r:id="rId14"/>
    <p:sldId id="378" r:id="rId15"/>
    <p:sldId id="399" r:id="rId16"/>
    <p:sldId id="384" r:id="rId17"/>
    <p:sldId id="400" r:id="rId18"/>
    <p:sldId id="385" r:id="rId19"/>
    <p:sldId id="386" r:id="rId20"/>
    <p:sldId id="365" r:id="rId21"/>
    <p:sldId id="387" r:id="rId22"/>
    <p:sldId id="388" r:id="rId23"/>
    <p:sldId id="389" r:id="rId24"/>
    <p:sldId id="318" r:id="rId25"/>
    <p:sldId id="390" r:id="rId26"/>
    <p:sldId id="366" r:id="rId27"/>
    <p:sldId id="367" r:id="rId28"/>
    <p:sldId id="401" r:id="rId29"/>
    <p:sldId id="368" r:id="rId30"/>
    <p:sldId id="369" r:id="rId31"/>
    <p:sldId id="370" r:id="rId32"/>
    <p:sldId id="371" r:id="rId33"/>
    <p:sldId id="372" r:id="rId34"/>
    <p:sldId id="373" r:id="rId35"/>
    <p:sldId id="391" r:id="rId36"/>
    <p:sldId id="392" r:id="rId37"/>
    <p:sldId id="393" r:id="rId38"/>
    <p:sldId id="379" r:id="rId39"/>
    <p:sldId id="394" r:id="rId40"/>
    <p:sldId id="396" r:id="rId41"/>
    <p:sldId id="395" r:id="rId42"/>
    <p:sldId id="397" r:id="rId43"/>
    <p:sldId id="398" r:id="rId44"/>
    <p:sldId id="404" r:id="rId45"/>
    <p:sldId id="288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592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224" y="5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Rende Steerenberg | Introduction to Particle Accelerators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9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8.png"/><Relationship Id="rId7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25.jpeg"/><Relationship Id="rId4" Type="http://schemas.openxmlformats.org/officeDocument/2006/relationships/image" Target="../media/image6.pn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29.jpe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7" Type="http://schemas.openxmlformats.org/officeDocument/2006/relationships/image" Target="../media/image44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3.tiff"/><Relationship Id="rId5" Type="http://schemas.openxmlformats.org/officeDocument/2006/relationships/image" Target="../media/image42.emf"/><Relationship Id="rId4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2.tiff"/><Relationship Id="rId4" Type="http://schemas.openxmlformats.org/officeDocument/2006/relationships/image" Target="../media/image51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ab-dep-op.web.cern.ch/ab-dep-op/dokuwiki/lib/exe/fetch.php?cache=cache&amp;media=cps:sftpro:sem-fils-v-tt2-sftpro.gif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hyperlink" Target="https://op-webtools.web.cern.ch/Vistar/vistars.php" TargetMode="Externa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9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932" y="3429000"/>
            <a:ext cx="11376025" cy="2153265"/>
          </a:xfrm>
        </p:spPr>
        <p:txBody>
          <a:bodyPr/>
          <a:lstStyle/>
          <a:p>
            <a:pPr algn="r"/>
            <a:r>
              <a:rPr lang="en-GB" sz="4800" dirty="0"/>
              <a:t>Introduction to Particle Accelerators</a:t>
            </a:r>
            <a:br>
              <a:rPr lang="en-GB" sz="4000" dirty="0"/>
            </a:br>
            <a:r>
              <a:rPr lang="en-GB" sz="3200" dirty="0"/>
              <a:t>for the CERN-Solvay Student Camp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 – BE/OP</a:t>
            </a:r>
          </a:p>
          <a:p>
            <a:pPr algn="l"/>
            <a:r>
              <a:rPr lang="en-US" sz="1800" dirty="0"/>
              <a:t>28 May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Why Accelerators &amp; Colliders?</a:t>
            </a:r>
          </a:p>
          <a:p>
            <a:pPr>
              <a:spcBef>
                <a:spcPts val="4200"/>
              </a:spcBef>
            </a:pPr>
            <a:r>
              <a:rPr lang="en-GB" sz="2800" dirty="0"/>
              <a:t>The CERN Accelerator Complex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An Accelerator’s Main Ingredients 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A Brief Word on the Future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09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Filling the LHC &amp; Satisfying Fixed Target users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Why Accelerators &amp; Colliders?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The CERN Accelerator Complex</a:t>
            </a:r>
          </a:p>
          <a:p>
            <a:pPr>
              <a:spcBef>
                <a:spcPts val="4200"/>
              </a:spcBef>
            </a:pPr>
            <a:r>
              <a:rPr lang="en-GB" sz="2800" dirty="0"/>
              <a:t>An Accelerator’s Main Ingredients 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A Brief Word on the Future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068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C2D93-3F09-029B-8ECF-80D9F87974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FF0000"/>
                </a:solidFill>
              </a:rPr>
              <a:t>What does “Relativity” in an accelerator mean for you?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EE429-2549-EBB3-BEF9-B9EDCD4A7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4D154-3D2A-F244-94BF-08C2022E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E56FC-1F64-1BB4-E854-281308C6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0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A9D68134-7C67-EA40-B547-848DF96AE522}"/>
              </a:ext>
            </a:extLst>
          </p:cNvPr>
          <p:cNvGrpSpPr/>
          <p:nvPr/>
        </p:nvGrpSpPr>
        <p:grpSpPr>
          <a:xfrm>
            <a:off x="489376" y="2810993"/>
            <a:ext cx="3513795" cy="2643187"/>
            <a:chOff x="-1140641" y="2222597"/>
            <a:chExt cx="3513795" cy="2643187"/>
          </a:xfrm>
        </p:grpSpPr>
        <p:grpSp>
          <p:nvGrpSpPr>
            <p:cNvPr id="29" name="Group 4">
              <a:extLst>
                <a:ext uri="{FF2B5EF4-FFF2-40B4-BE49-F238E27FC236}">
                  <a16:creationId xmlns:a16="http://schemas.microsoft.com/office/drawing/2014/main" id="{7C140EEE-22D6-0C4F-BB1A-95E99BB159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642" y="2222597"/>
              <a:ext cx="1941512" cy="2643187"/>
              <a:chOff x="535" y="2187"/>
              <a:chExt cx="1223" cy="1665"/>
            </a:xfrm>
          </p:grpSpPr>
          <p:grpSp>
            <p:nvGrpSpPr>
              <p:cNvPr id="36" name="Group 5">
                <a:extLst>
                  <a:ext uri="{FF2B5EF4-FFF2-40B4-BE49-F238E27FC236}">
                    <a16:creationId xmlns:a16="http://schemas.microsoft.com/office/drawing/2014/main" id="{0A8BBC25-6A09-8E4B-A006-E99B1A5385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41" y="2187"/>
                <a:ext cx="917" cy="1454"/>
                <a:chOff x="841" y="2187"/>
                <a:chExt cx="917" cy="1454"/>
              </a:xfrm>
            </p:grpSpPr>
            <p:sp>
              <p:nvSpPr>
                <p:cNvPr id="38" name="Oval 6">
                  <a:extLst>
                    <a:ext uri="{FF2B5EF4-FFF2-40B4-BE49-F238E27FC236}">
                      <a16:creationId xmlns:a16="http://schemas.microsoft.com/office/drawing/2014/main" id="{1C4AB706-0CE0-824C-904F-F5DD4DADB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111" y="2187"/>
                  <a:ext cx="647" cy="1291"/>
                </a:xfrm>
                <a:prstGeom prst="ellipse">
                  <a:avLst/>
                </a:prstGeom>
                <a:solidFill>
                  <a:srgbClr val="CCCCFF">
                    <a:alpha val="50195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9" name="Line 7">
                  <a:extLst>
                    <a:ext uri="{FF2B5EF4-FFF2-40B4-BE49-F238E27FC236}">
                      <a16:creationId xmlns:a16="http://schemas.microsoft.com/office/drawing/2014/main" id="{C742CCC9-AA43-1245-B25C-C197AAD374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41" y="3357"/>
                  <a:ext cx="265" cy="28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7" name="Text Box 8">
                <a:extLst>
                  <a:ext uri="{FF2B5EF4-FFF2-40B4-BE49-F238E27FC236}">
                    <a16:creationId xmlns:a16="http://schemas.microsoft.com/office/drawing/2014/main" id="{06B85BEB-89CC-4B4F-85DA-A8DD668B96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5" y="3602"/>
                <a:ext cx="62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dirty="0">
                    <a:latin typeface="+mn-lt"/>
                  </a:rPr>
                  <a:t>PSB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4C816C3-1952-F344-B71B-4D17AF09BD8A}"/>
                </a:ext>
              </a:extLst>
            </p:cNvPr>
            <p:cNvGrpSpPr/>
            <p:nvPr/>
          </p:nvGrpSpPr>
          <p:grpSpPr>
            <a:xfrm>
              <a:off x="-1140641" y="2291654"/>
              <a:ext cx="2627313" cy="2505268"/>
              <a:chOff x="-1140641" y="2291654"/>
              <a:chExt cx="2627313" cy="2505268"/>
            </a:xfrm>
          </p:grpSpPr>
          <p:grpSp>
            <p:nvGrpSpPr>
              <p:cNvPr id="31" name="Group 22">
                <a:extLst>
                  <a:ext uri="{FF2B5EF4-FFF2-40B4-BE49-F238E27FC236}">
                    <a16:creationId xmlns:a16="http://schemas.microsoft.com/office/drawing/2014/main" id="{B66F86A8-66E3-A24A-AA34-924442D791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1140641" y="2291654"/>
                <a:ext cx="2627313" cy="1363662"/>
                <a:chOff x="-433" y="2032"/>
                <a:chExt cx="1655" cy="859"/>
              </a:xfrm>
            </p:grpSpPr>
            <p:sp>
              <p:nvSpPr>
                <p:cNvPr id="33" name="Text Box 23">
                  <a:extLst>
                    <a:ext uri="{FF2B5EF4-FFF2-40B4-BE49-F238E27FC236}">
                      <a16:creationId xmlns:a16="http://schemas.microsoft.com/office/drawing/2014/main" id="{6C4FB6B8-F86F-A143-9628-0F03731E2E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433" y="2032"/>
                  <a:ext cx="828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dirty="0">
                      <a:latin typeface="+mn-lt"/>
                    </a:rPr>
                    <a:t>Newton:</a:t>
                  </a:r>
                </a:p>
              </p:txBody>
            </p:sp>
            <p:graphicFrame>
              <p:nvGraphicFramePr>
                <p:cNvPr id="34" name="Object 24">
                  <a:extLst>
                    <a:ext uri="{FF2B5EF4-FFF2-40B4-BE49-F238E27FC236}">
                      <a16:creationId xmlns:a16="http://schemas.microsoft.com/office/drawing/2014/main" id="{1531F4A7-C7A2-584E-A64A-099FA66C81CB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98923859"/>
                    </p:ext>
                  </p:extLst>
                </p:nvPr>
              </p:nvGraphicFramePr>
              <p:xfrm>
                <a:off x="-345" y="2307"/>
                <a:ext cx="640" cy="38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2" imgW="1016000" imgH="609600" progId="Equation.3">
                        <p:embed/>
                      </p:oleObj>
                    </mc:Choice>
                    <mc:Fallback>
                      <p:oleObj name="Equation" r:id="rId2" imgW="1016000" imgH="609600" progId="Equation.3">
                        <p:embed/>
                        <p:pic>
                          <p:nvPicPr>
                            <p:cNvPr id="26" name="Object 2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345" y="2307"/>
                              <a:ext cx="640" cy="384"/>
                            </a:xfrm>
                            <a:prstGeom prst="rect">
                              <a:avLst/>
                            </a:prstGeom>
                            <a:solidFill>
                              <a:srgbClr val="C6D9F1"/>
                            </a:solidFill>
                            <a:ln>
                              <a:noFill/>
                            </a:ln>
                            <a:effec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5" name="Line 25">
                  <a:extLst>
                    <a:ext uri="{FF2B5EF4-FFF2-40B4-BE49-F238E27FC236}">
                      <a16:creationId xmlns:a16="http://schemas.microsoft.com/office/drawing/2014/main" id="{8C9754AE-5B7E-9B4C-97F8-22D92F44C9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3" y="2608"/>
                  <a:ext cx="839" cy="28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32" name="Picture 35" descr="newtn3_f">
                <a:extLst>
                  <a:ext uri="{FF2B5EF4-FFF2-40B4-BE49-F238E27FC236}">
                    <a16:creationId xmlns:a16="http://schemas.microsoft.com/office/drawing/2014/main" id="{DFD5035A-AF1D-B147-B249-D9F8E774257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92418" y="3398389"/>
                <a:ext cx="998953" cy="13985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7" name="Group 9">
            <a:extLst>
              <a:ext uri="{FF2B5EF4-FFF2-40B4-BE49-F238E27FC236}">
                <a16:creationId xmlns:a16="http://schemas.microsoft.com/office/drawing/2014/main" id="{F89C2B0E-93B1-3C43-A093-691CD160F147}"/>
              </a:ext>
            </a:extLst>
          </p:cNvPr>
          <p:cNvGrpSpPr>
            <a:grpSpLocks/>
          </p:cNvGrpSpPr>
          <p:nvPr/>
        </p:nvGrpSpPr>
        <p:grpSpPr bwMode="auto">
          <a:xfrm>
            <a:off x="3622466" y="1872682"/>
            <a:ext cx="3519488" cy="1528763"/>
            <a:chOff x="1670" y="1472"/>
            <a:chExt cx="2217" cy="963"/>
          </a:xfrm>
        </p:grpSpPr>
        <p:sp>
          <p:nvSpPr>
            <p:cNvPr id="8" name="Oval 10">
              <a:extLst>
                <a:ext uri="{FF2B5EF4-FFF2-40B4-BE49-F238E27FC236}">
                  <a16:creationId xmlns:a16="http://schemas.microsoft.com/office/drawing/2014/main" id="{84A741B5-D491-9E46-8135-2E99A58928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80000">
              <a:off x="1670" y="1839"/>
              <a:ext cx="2217" cy="596"/>
            </a:xfrm>
            <a:prstGeom prst="ellipse">
              <a:avLst/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C87FEB36-B4B7-AB48-9A0D-04D0552FAD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18" y="1597"/>
              <a:ext cx="226" cy="23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12">
              <a:extLst>
                <a:ext uri="{FF2B5EF4-FFF2-40B4-BE49-F238E27FC236}">
                  <a16:creationId xmlns:a16="http://schemas.microsoft.com/office/drawing/2014/main" id="{64141DD8-056E-F345-8151-AB25EAC1B4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1" y="1472"/>
              <a:ext cx="62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solidFill>
                    <a:srgbClr val="1F497D"/>
                  </a:solidFill>
                  <a:latin typeface="+mn-lt"/>
                </a:rPr>
                <a:t>PS</a:t>
              </a:r>
            </a:p>
          </p:txBody>
        </p:sp>
      </p:grpSp>
      <p:grpSp>
        <p:nvGrpSpPr>
          <p:cNvPr id="19" name="Group 26">
            <a:extLst>
              <a:ext uri="{FF2B5EF4-FFF2-40B4-BE49-F238E27FC236}">
                <a16:creationId xmlns:a16="http://schemas.microsoft.com/office/drawing/2014/main" id="{3D66797B-DABB-A944-AAAF-98A481DB9F64}"/>
              </a:ext>
            </a:extLst>
          </p:cNvPr>
          <p:cNvGrpSpPr>
            <a:grpSpLocks/>
          </p:cNvGrpSpPr>
          <p:nvPr/>
        </p:nvGrpSpPr>
        <p:grpSpPr bwMode="auto">
          <a:xfrm>
            <a:off x="6924331" y="2225785"/>
            <a:ext cx="2392363" cy="1568449"/>
            <a:chOff x="3643" y="1755"/>
            <a:chExt cx="1507" cy="988"/>
          </a:xfrm>
        </p:grpSpPr>
        <p:sp>
          <p:nvSpPr>
            <p:cNvPr id="20" name="Oval 27">
              <a:extLst>
                <a:ext uri="{FF2B5EF4-FFF2-40B4-BE49-F238E27FC236}">
                  <a16:creationId xmlns:a16="http://schemas.microsoft.com/office/drawing/2014/main" id="{B66512ED-C62A-A54E-9236-B507BFCD4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3" y="1755"/>
              <a:ext cx="1319" cy="476"/>
            </a:xfrm>
            <a:prstGeom prst="ellipse">
              <a:avLst/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Line 28">
              <a:extLst>
                <a:ext uri="{FF2B5EF4-FFF2-40B4-BE49-F238E27FC236}">
                  <a16:creationId xmlns:a16="http://schemas.microsoft.com/office/drawing/2014/main" id="{6E09CC92-643C-0547-9129-E208E2B9FA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3" y="2088"/>
              <a:ext cx="131" cy="40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9">
              <a:extLst>
                <a:ext uri="{FF2B5EF4-FFF2-40B4-BE49-F238E27FC236}">
                  <a16:creationId xmlns:a16="http://schemas.microsoft.com/office/drawing/2014/main" id="{6438C8B5-2201-4F4E-B593-A10D78ED17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" y="2493"/>
              <a:ext cx="116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+mn-lt"/>
                </a:rPr>
                <a:t>SPS / LHC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61CEDD6-0B42-E341-9356-34BC035A5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Towards Relativity…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8B72A-F710-A543-9969-58A0B120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A6E0B-1E8D-E64E-B3B5-4E863931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440B3-76CE-074C-96FA-3D70A9694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Line 14">
            <a:extLst>
              <a:ext uri="{FF2B5EF4-FFF2-40B4-BE49-F238E27FC236}">
                <a16:creationId xmlns:a16="http://schemas.microsoft.com/office/drawing/2014/main" id="{9BF0F8A5-757B-874C-B65C-833DAFEA21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01934" y="1987934"/>
            <a:ext cx="0" cy="2708278"/>
          </a:xfrm>
          <a:prstGeom prst="line">
            <a:avLst/>
          </a:prstGeom>
          <a:noFill/>
          <a:ln w="28575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5">
            <a:extLst>
              <a:ext uri="{FF2B5EF4-FFF2-40B4-BE49-F238E27FC236}">
                <a16:creationId xmlns:a16="http://schemas.microsoft.com/office/drawing/2014/main" id="{704CA34C-D383-C44B-879E-05061379D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330" y="4686052"/>
            <a:ext cx="5997575" cy="1588"/>
          </a:xfrm>
          <a:prstGeom prst="line">
            <a:avLst/>
          </a:prstGeom>
          <a:noFill/>
          <a:ln w="28575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262E79DD-B910-8241-B161-2D60EA005E0D}"/>
              </a:ext>
            </a:extLst>
          </p:cNvPr>
          <p:cNvSpPr>
            <a:spLocks/>
          </p:cNvSpPr>
          <p:nvPr/>
        </p:nvSpPr>
        <p:spPr bwMode="auto">
          <a:xfrm>
            <a:off x="2997490" y="2642622"/>
            <a:ext cx="5819775" cy="2053590"/>
          </a:xfrm>
          <a:custGeom>
            <a:avLst/>
            <a:gdLst>
              <a:gd name="T0" fmla="*/ 0 w 3168"/>
              <a:gd name="T1" fmla="*/ 1336 h 1296"/>
              <a:gd name="T2" fmla="*/ 2965 w 3168"/>
              <a:gd name="T3" fmla="*/ 248 h 1296"/>
              <a:gd name="T4" fmla="*/ 11502 w 3168"/>
              <a:gd name="T5" fmla="*/ 0 h 1296"/>
              <a:gd name="T6" fmla="*/ 0 60000 65536"/>
              <a:gd name="T7" fmla="*/ 0 60000 65536"/>
              <a:gd name="T8" fmla="*/ 0 60000 65536"/>
              <a:gd name="T9" fmla="*/ 0 w 3168"/>
              <a:gd name="T10" fmla="*/ 0 h 1296"/>
              <a:gd name="T11" fmla="*/ 3168 w 3168"/>
              <a:gd name="T12" fmla="*/ 1296 h 1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68" h="1296">
                <a:moveTo>
                  <a:pt x="0" y="1296"/>
                </a:moveTo>
                <a:cubicBezTo>
                  <a:pt x="144" y="876"/>
                  <a:pt x="288" y="456"/>
                  <a:pt x="816" y="240"/>
                </a:cubicBezTo>
                <a:cubicBezTo>
                  <a:pt x="1344" y="24"/>
                  <a:pt x="2776" y="40"/>
                  <a:pt x="3168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7">
            <a:extLst>
              <a:ext uri="{FF2B5EF4-FFF2-40B4-BE49-F238E27FC236}">
                <a16:creationId xmlns:a16="http://schemas.microsoft.com/office/drawing/2014/main" id="{94D50D0E-469F-C845-8972-51F4CEF9E89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97490" y="2591106"/>
            <a:ext cx="5819775" cy="1588"/>
          </a:xfrm>
          <a:prstGeom prst="line">
            <a:avLst/>
          </a:prstGeom>
          <a:noFill/>
          <a:ln w="19050">
            <a:solidFill>
              <a:srgbClr val="1F497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id="{A1E49452-A96E-CD4A-9B53-4C8DD0D88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9084" y="1987934"/>
            <a:ext cx="1212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latin typeface="+mn-lt"/>
              </a:rPr>
              <a:t>velocity</a:t>
            </a:r>
          </a:p>
        </p:txBody>
      </p:sp>
      <p:sp>
        <p:nvSpPr>
          <p:cNvPr id="16" name="Text Box 19">
            <a:extLst>
              <a:ext uri="{FF2B5EF4-FFF2-40B4-BE49-F238E27FC236}">
                <a16:creationId xmlns:a16="http://schemas.microsoft.com/office/drawing/2014/main" id="{144DF9FF-D795-2143-A925-6CCB13013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8638" y="4699388"/>
            <a:ext cx="1127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latin typeface="+mn-lt"/>
              </a:rPr>
              <a:t>energy</a:t>
            </a:r>
          </a:p>
        </p:txBody>
      </p:sp>
      <p:sp>
        <p:nvSpPr>
          <p:cNvPr id="17" name="Text Box 20">
            <a:extLst>
              <a:ext uri="{FF2B5EF4-FFF2-40B4-BE49-F238E27FC236}">
                <a16:creationId xmlns:a16="http://schemas.microsoft.com/office/drawing/2014/main" id="{AAD52C6E-6757-F047-BE29-1D2CF0924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415" y="2373699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1F497D"/>
                </a:solidFill>
                <a:latin typeface="Times New Roman" charset="0"/>
              </a:rPr>
              <a:t>c</a:t>
            </a:r>
          </a:p>
        </p:txBody>
      </p:sp>
      <p:sp>
        <p:nvSpPr>
          <p:cNvPr id="18" name="Line 21">
            <a:extLst>
              <a:ext uri="{FF2B5EF4-FFF2-40B4-BE49-F238E27FC236}">
                <a16:creationId xmlns:a16="http://schemas.microsoft.com/office/drawing/2014/main" id="{F8CE87CE-AD04-5D41-B2E2-2B366A1E1A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464090" y="2638812"/>
            <a:ext cx="447675" cy="1588"/>
          </a:xfrm>
          <a:prstGeom prst="line">
            <a:avLst/>
          </a:prstGeom>
          <a:noFill/>
          <a:ln w="19050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30">
            <a:extLst>
              <a:ext uri="{FF2B5EF4-FFF2-40B4-BE49-F238E27FC236}">
                <a16:creationId xmlns:a16="http://schemas.microsoft.com/office/drawing/2014/main" id="{ED0D088C-3FB9-194D-A0CD-EBE8D4B4F37F}"/>
              </a:ext>
            </a:extLst>
          </p:cNvPr>
          <p:cNvGrpSpPr>
            <a:grpSpLocks/>
          </p:cNvGrpSpPr>
          <p:nvPr/>
        </p:nvGrpSpPr>
        <p:grpSpPr bwMode="auto">
          <a:xfrm>
            <a:off x="6900468" y="1186322"/>
            <a:ext cx="4800596" cy="1238249"/>
            <a:chOff x="3808" y="1053"/>
            <a:chExt cx="3024" cy="780"/>
          </a:xfrm>
        </p:grpSpPr>
        <p:sp>
          <p:nvSpPr>
            <p:cNvPr id="24" name="Text Box 31">
              <a:extLst>
                <a:ext uri="{FF2B5EF4-FFF2-40B4-BE49-F238E27FC236}">
                  <a16:creationId xmlns:a16="http://schemas.microsoft.com/office/drawing/2014/main" id="{7A2D10E6-B984-FD48-96E6-5148CC5CE7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8" y="1053"/>
              <a:ext cx="302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+mn-lt"/>
                </a:rPr>
                <a:t>Einstein:</a:t>
              </a:r>
            </a:p>
            <a:p>
              <a:r>
                <a:rPr lang="en-US" sz="1800" dirty="0">
                  <a:latin typeface="+mn-lt"/>
                </a:rPr>
                <a:t>Energy and mass increase not much velocity</a:t>
              </a:r>
            </a:p>
          </p:txBody>
        </p:sp>
        <p:sp>
          <p:nvSpPr>
            <p:cNvPr id="25" name="Line 32">
              <a:extLst>
                <a:ext uri="{FF2B5EF4-FFF2-40B4-BE49-F238E27FC236}">
                  <a16:creationId xmlns:a16="http://schemas.microsoft.com/office/drawing/2014/main" id="{8716402B-5E55-6542-990C-3F2314CEF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4" y="1460"/>
              <a:ext cx="284" cy="37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aphicFrame>
          <p:nvGraphicFramePr>
            <p:cNvPr id="26" name="Object 33">
              <a:extLst>
                <a:ext uri="{FF2B5EF4-FFF2-40B4-BE49-F238E27FC236}">
                  <a16:creationId xmlns:a16="http://schemas.microsoft.com/office/drawing/2014/main" id="{6F8B30DB-C376-7C47-B375-D8355B17798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1521937"/>
                </p:ext>
              </p:extLst>
            </p:nvPr>
          </p:nvGraphicFramePr>
          <p:xfrm>
            <a:off x="5391" y="1503"/>
            <a:ext cx="676" cy="2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837836" imgH="266584" progId="Equation.3">
                    <p:embed/>
                  </p:oleObj>
                </mc:Choice>
                <mc:Fallback>
                  <p:oleObj name="Equation" r:id="rId5" imgW="837836" imgH="266584" progId="Equation.3">
                    <p:embed/>
                    <p:pic>
                      <p:nvPicPr>
                        <p:cNvPr id="35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" y="1503"/>
                          <a:ext cx="676" cy="214"/>
                        </a:xfrm>
                        <a:prstGeom prst="rect">
                          <a:avLst/>
                        </a:prstGeom>
                        <a:solidFill>
                          <a:srgbClr val="C6D9F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0" name="Picture 3" descr="Einstein_10">
            <a:extLst>
              <a:ext uri="{FF2B5EF4-FFF2-40B4-BE49-F238E27FC236}">
                <a16:creationId xmlns:a16="http://schemas.microsoft.com/office/drawing/2014/main" id="{CC1E4550-80BD-BB41-A934-226E12B38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102" y="2323499"/>
            <a:ext cx="1128155" cy="129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60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C2D93-3F09-029B-8ECF-80D9F87974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FF0000"/>
                </a:solidFill>
              </a:rPr>
              <a:t>What units for energy do you know?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EE429-2549-EBB3-BEF9-B9EDCD4A7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4D154-3D2A-F244-94BF-08C2022E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E56FC-1F64-1BB4-E854-281308C6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542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D7D219-7F0C-244D-9A21-A9B0969A5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The Units we use for Energy in Accelerators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0A2DA-7A27-6D4A-8D7D-50D61977E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BC16F-012E-0047-85BC-FA1B8DBF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29DC1-9B96-D04A-8C6D-4CF615A7C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B17314-07B9-2E46-A677-29645EE90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2" y="1750387"/>
            <a:ext cx="4781765" cy="389914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A566567-E308-9B4B-8DA2-557E5C5272A5}"/>
              </a:ext>
            </a:extLst>
          </p:cNvPr>
          <p:cNvSpPr txBox="1">
            <a:spLocks/>
          </p:cNvSpPr>
          <p:nvPr/>
        </p:nvSpPr>
        <p:spPr>
          <a:xfrm>
            <a:off x="5875756" y="1750387"/>
            <a:ext cx="5908257" cy="38991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400" dirty="0"/>
              <a:t>The energy acquired by an </a:t>
            </a:r>
            <a:r>
              <a:rPr lang="en-US" sz="2400" b="1" dirty="0"/>
              <a:t>electron </a:t>
            </a:r>
            <a:r>
              <a:rPr lang="en-US" sz="2400" dirty="0"/>
              <a:t>in a potential of </a:t>
            </a:r>
            <a:r>
              <a:rPr lang="en-US" sz="2400" b="1" dirty="0"/>
              <a:t>1 Volts </a:t>
            </a:r>
            <a:r>
              <a:rPr lang="en-US" sz="2400" dirty="0"/>
              <a:t>is defined as being </a:t>
            </a:r>
            <a:r>
              <a:rPr lang="en-US" sz="2400" b="1" dirty="0"/>
              <a:t>1 eV</a:t>
            </a:r>
          </a:p>
          <a:p>
            <a:pPr>
              <a:lnSpc>
                <a:spcPct val="120000"/>
              </a:lnSpc>
              <a:spcBef>
                <a:spcPts val="1824"/>
              </a:spcBef>
            </a:pPr>
            <a:r>
              <a:rPr lang="en-US" sz="2400" dirty="0"/>
              <a:t>Thus </a:t>
            </a:r>
            <a:r>
              <a:rPr lang="en-US" sz="2400" b="1" dirty="0"/>
              <a:t>1 eV = 1.6 x 10</a:t>
            </a:r>
            <a:r>
              <a:rPr lang="en-US" sz="2400" b="1" baseline="30000" dirty="0"/>
              <a:t>-19</a:t>
            </a:r>
            <a:r>
              <a:rPr lang="en-US" sz="2400" b="1" dirty="0"/>
              <a:t> Joules</a:t>
            </a:r>
          </a:p>
          <a:p>
            <a:pPr>
              <a:lnSpc>
                <a:spcPct val="120000"/>
              </a:lnSpc>
              <a:spcBef>
                <a:spcPts val="1824"/>
              </a:spcBef>
            </a:pPr>
            <a:r>
              <a:rPr lang="en-US" sz="2400" dirty="0"/>
              <a:t>The unit eV is too small to be used today, we use:</a:t>
            </a:r>
          </a:p>
          <a:p>
            <a:pPr marL="448056" lvl="1" indent="0" algn="ctr">
              <a:lnSpc>
                <a:spcPct val="120000"/>
              </a:lnSpc>
              <a:buNone/>
            </a:pPr>
            <a:r>
              <a:rPr lang="en-US" sz="1800" b="1" dirty="0"/>
              <a:t>1 KeV = 10</a:t>
            </a:r>
            <a:r>
              <a:rPr lang="en-US" sz="1800" b="1" baseline="30000" dirty="0"/>
              <a:t>3</a:t>
            </a:r>
            <a:r>
              <a:rPr lang="en-US" sz="1800" b="1" dirty="0"/>
              <a:t>, MeV = 10</a:t>
            </a:r>
            <a:r>
              <a:rPr lang="en-US" sz="1800" b="1" baseline="30000" dirty="0"/>
              <a:t>6</a:t>
            </a:r>
            <a:r>
              <a:rPr lang="en-US" sz="1800" b="1" dirty="0"/>
              <a:t>, GeV = 10</a:t>
            </a:r>
            <a:r>
              <a:rPr lang="en-US" sz="1800" b="1" baseline="30000" dirty="0"/>
              <a:t>9</a:t>
            </a:r>
            <a:r>
              <a:rPr lang="en-US" sz="1800" b="1" dirty="0"/>
              <a:t>, </a:t>
            </a:r>
            <a:r>
              <a:rPr lang="en-US" sz="1800" b="1" dirty="0" err="1"/>
              <a:t>TeV</a:t>
            </a:r>
            <a:r>
              <a:rPr lang="en-US" sz="1800" b="1" dirty="0"/>
              <a:t> = 10</a:t>
            </a:r>
            <a:r>
              <a:rPr lang="en-US" sz="1800" b="1" baseline="30000" dirty="0"/>
              <a:t>12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2736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1C6F9B-B375-3B4F-9603-E11F207A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The Energy in the LHC beam</a:t>
            </a:r>
            <a:endParaRPr lang="en-GB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75666-A565-134B-8013-5DE7AF8F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71D25-A078-7248-BA19-E03A2260F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58782-83BB-054F-8CED-D68AE7DF5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1C5A3B-27C5-5542-BC47-42AA5EAEE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450" y="2778858"/>
            <a:ext cx="7708332" cy="262654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99C847-92F4-6E43-9840-643DD8496C32}"/>
              </a:ext>
            </a:extLst>
          </p:cNvPr>
          <p:cNvSpPr txBox="1">
            <a:spLocks/>
          </p:cNvSpPr>
          <p:nvPr/>
        </p:nvSpPr>
        <p:spPr>
          <a:xfrm>
            <a:off x="556679" y="1361066"/>
            <a:ext cx="10550867" cy="135442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23850"/>
            <a:r>
              <a:rPr lang="en-US" sz="2800" dirty="0"/>
              <a:t>The energy in one LHC beam at high energy is about 320 Million Joules</a:t>
            </a:r>
          </a:p>
          <a:p>
            <a:pPr marL="360363" indent="-323850"/>
            <a:r>
              <a:rPr lang="en-US" sz="2800" dirty="0"/>
              <a:t>This corresponds to the energy of a TGV train going at 150 km/h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DFE8602-D87E-8C41-8D8C-DB2D5140937D}"/>
              </a:ext>
            </a:extLst>
          </p:cNvPr>
          <p:cNvSpPr txBox="1">
            <a:spLocks/>
          </p:cNvSpPr>
          <p:nvPr/>
        </p:nvSpPr>
        <p:spPr>
          <a:xfrm>
            <a:off x="3420278" y="5496934"/>
            <a:ext cx="8027895" cy="603263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238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...... but then concentrated in the size of a needle</a:t>
            </a:r>
          </a:p>
        </p:txBody>
      </p:sp>
    </p:spTree>
    <p:extLst>
      <p:ext uri="{BB962C8B-B14F-4D97-AF65-F5344CB8AC3E}">
        <p14:creationId xmlns:p14="http://schemas.microsoft.com/office/powerpoint/2010/main" val="1591175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pPr>
              <a:spcBef>
                <a:spcPts val="4200"/>
              </a:spcBef>
            </a:pPr>
            <a:r>
              <a:rPr lang="en-GB" sz="2800" dirty="0"/>
              <a:t>Why Accelerators &amp; Colliders?</a:t>
            </a:r>
          </a:p>
          <a:p>
            <a:pPr>
              <a:spcBef>
                <a:spcPts val="4200"/>
              </a:spcBef>
            </a:pPr>
            <a:r>
              <a:rPr lang="en-GB" sz="2800" dirty="0"/>
              <a:t>The CERN Accelerator Complex</a:t>
            </a:r>
          </a:p>
          <a:p>
            <a:pPr>
              <a:spcBef>
                <a:spcPts val="4200"/>
              </a:spcBef>
            </a:pPr>
            <a:r>
              <a:rPr lang="en-GB" sz="2800" dirty="0"/>
              <a:t>An Accelerator’s Main Ingredients </a:t>
            </a:r>
          </a:p>
          <a:p>
            <a:pPr>
              <a:spcBef>
                <a:spcPts val="4200"/>
              </a:spcBef>
            </a:pPr>
            <a:r>
              <a:rPr lang="en-GB" sz="2800" dirty="0"/>
              <a:t>A Brief Word on the Future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69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297895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0944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52695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83738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BE784A-D6BE-A04B-A0E4-4C4A459F1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Travelling through nothingness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DF6D9-C612-E94B-8643-60069630A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660F9-F497-8D40-985C-951AD72EA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DED81-9BBC-2842-8730-CB35806E9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780D9F-158E-404C-ADF9-95C81F3B4E1B}"/>
              </a:ext>
            </a:extLst>
          </p:cNvPr>
          <p:cNvSpPr txBox="1"/>
          <p:nvPr/>
        </p:nvSpPr>
        <p:spPr>
          <a:xfrm>
            <a:off x="8617527" y="4121118"/>
            <a:ext cx="2830646" cy="202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lIns="251999" tIns="251999" rIns="251999" bIns="288000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In the LHC </a:t>
            </a:r>
            <a:r>
              <a:rPr lang="en-GB" sz="2400" b="1" dirty="0">
                <a:solidFill>
                  <a:srgbClr val="1F497D"/>
                </a:solidFill>
              </a:rPr>
              <a:t>vacuum</a:t>
            </a:r>
            <a:r>
              <a:rPr lang="en-GB" sz="2400" dirty="0">
                <a:solidFill>
                  <a:srgbClr val="1F497D"/>
                </a:solidFill>
              </a:rPr>
              <a:t> is also used as </a:t>
            </a:r>
            <a:r>
              <a:rPr lang="en-GB" sz="2400" b="1" dirty="0">
                <a:solidFill>
                  <a:srgbClr val="1F497D"/>
                </a:solidFill>
              </a:rPr>
              <a:t>thermal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b="1" dirty="0">
                <a:solidFill>
                  <a:srgbClr val="1F497D"/>
                </a:solidFill>
              </a:rPr>
              <a:t>insulator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A031B6-0F96-5F43-8F95-C9FBF442D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08" y="1439335"/>
            <a:ext cx="3067200" cy="255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9AC1CC-6076-6240-A50C-1954475A9988}"/>
              </a:ext>
            </a:extLst>
          </p:cNvPr>
          <p:cNvSpPr txBox="1"/>
          <p:nvPr/>
        </p:nvSpPr>
        <p:spPr>
          <a:xfrm>
            <a:off x="4135626" y="1479644"/>
            <a:ext cx="7322766" cy="24731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tIns="251999" bIns="216000" rtlCol="0">
            <a:spAutoFit/>
          </a:bodyPr>
          <a:lstStyle/>
          <a:p>
            <a:r>
              <a:rPr lang="en-GB" sz="2400" dirty="0">
                <a:solidFill>
                  <a:srgbClr val="1F497D"/>
                </a:solidFill>
              </a:rPr>
              <a:t>Vacuum in a mostly </a:t>
            </a:r>
            <a:r>
              <a:rPr lang="en-GB" sz="2400" b="1" dirty="0">
                <a:solidFill>
                  <a:srgbClr val="1F497D"/>
                </a:solidFill>
              </a:rPr>
              <a:t>stainless steel vacuum chamber</a:t>
            </a:r>
            <a:r>
              <a:rPr lang="en-GB" sz="2400" dirty="0">
                <a:solidFill>
                  <a:srgbClr val="1F497D"/>
                </a:solidFill>
              </a:rPr>
              <a:t> is required to </a:t>
            </a:r>
            <a:r>
              <a:rPr lang="en-GB" sz="2400" b="1" dirty="0">
                <a:solidFill>
                  <a:srgbClr val="1F497D"/>
                </a:solidFill>
              </a:rPr>
              <a:t>avoid </a:t>
            </a:r>
            <a:r>
              <a:rPr lang="en-GB" sz="2400" dirty="0">
                <a:solidFill>
                  <a:srgbClr val="1F497D"/>
                </a:solidFill>
              </a:rPr>
              <a:t>the particles to </a:t>
            </a:r>
            <a:r>
              <a:rPr lang="en-GB" sz="2400" b="1" dirty="0">
                <a:solidFill>
                  <a:srgbClr val="1F497D"/>
                </a:solidFill>
              </a:rPr>
              <a:t>interact</a:t>
            </a:r>
            <a:r>
              <a:rPr lang="en-GB" sz="2400" dirty="0">
                <a:solidFill>
                  <a:srgbClr val="1F497D"/>
                </a:solidFill>
              </a:rPr>
              <a:t> with the </a:t>
            </a:r>
            <a:r>
              <a:rPr lang="en-GB" sz="2400" b="1" dirty="0">
                <a:solidFill>
                  <a:srgbClr val="1F497D"/>
                </a:solidFill>
              </a:rPr>
              <a:t>gas molecules</a:t>
            </a:r>
          </a:p>
          <a:p>
            <a:endParaRPr lang="en-GB" sz="1000" dirty="0">
              <a:solidFill>
                <a:srgbClr val="1F497D"/>
              </a:solidFill>
            </a:endParaRPr>
          </a:p>
          <a:p>
            <a:r>
              <a:rPr lang="en-GB" sz="2400" dirty="0">
                <a:solidFill>
                  <a:srgbClr val="1F497D"/>
                </a:solidFill>
              </a:rPr>
              <a:t>Especially important for low energy particles and anti-matter particles, but also for colliders </a:t>
            </a:r>
            <a:r>
              <a:rPr lang="is-IS" sz="2400" dirty="0">
                <a:solidFill>
                  <a:srgbClr val="1F497D"/>
                </a:solidFill>
              </a:rPr>
              <a:t>….</a:t>
            </a:r>
            <a:endParaRPr lang="en-GB" sz="2400" dirty="0">
              <a:solidFill>
                <a:srgbClr val="1F497D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651AED-A448-274E-8551-A60301B60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53" y="4121118"/>
            <a:ext cx="2049347" cy="20493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8E68AA-BF89-BA4C-B3AA-768BFEC86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729" y="4121118"/>
            <a:ext cx="3022542" cy="203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3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377069-B38D-DC43-8E72-E86DDFC87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Injecting &amp; Extracting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DC89-7765-8447-B500-C121552B6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787EA-54AA-2A4A-94C0-3D5A8ABB4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6B6FD-7F8E-7443-A0DE-CDEA7CD7F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 descr="LEIR-A5-at-72-dpi.jpg">
            <a:extLst>
              <a:ext uri="{FF2B5EF4-FFF2-40B4-BE49-F238E27FC236}">
                <a16:creationId xmlns:a16="http://schemas.microsoft.com/office/drawing/2014/main" id="{319ADD0C-5A00-2745-834E-A983C398A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182" y="1087055"/>
            <a:ext cx="7780423" cy="5076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8B9D2D9-9A33-A84E-8816-D6522A642AF1}"/>
              </a:ext>
            </a:extLst>
          </p:cNvPr>
          <p:cNvGrpSpPr/>
          <p:nvPr/>
        </p:nvGrpSpPr>
        <p:grpSpPr>
          <a:xfrm>
            <a:off x="7765194" y="1638687"/>
            <a:ext cx="4070800" cy="3776460"/>
            <a:chOff x="4616000" y="1503940"/>
            <a:chExt cx="4070800" cy="377646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0E6467F-85D8-0E40-8B8F-E7ED403F9212}"/>
                </a:ext>
              </a:extLst>
            </p:cNvPr>
            <p:cNvGrpSpPr/>
            <p:nvPr/>
          </p:nvGrpSpPr>
          <p:grpSpPr>
            <a:xfrm>
              <a:off x="5192178" y="1503940"/>
              <a:ext cx="3494622" cy="2757457"/>
              <a:chOff x="4746419" y="1710690"/>
              <a:chExt cx="3935194" cy="3082189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FFCB283-AB39-E54B-88D2-210FC479D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46419" y="1710690"/>
                <a:ext cx="3935194" cy="3082189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0" cap="rnd">
                <a:solidFill>
                  <a:srgbClr val="FFFFFF"/>
                </a:solidFill>
              </a:ln>
              <a:effectLst>
                <a:outerShdw blurRad="50000" algn="tl" rotWithShape="0">
                  <a:srgbClr val="000000">
                    <a:alpha val="41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249D5C-91E8-0840-B17E-40E165360411}"/>
                  </a:ext>
                </a:extLst>
              </p:cNvPr>
              <p:cNvSpPr txBox="1"/>
              <p:nvPr/>
            </p:nvSpPr>
            <p:spPr>
              <a:xfrm>
                <a:off x="5422478" y="1926567"/>
                <a:ext cx="2599430" cy="46166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1F497D"/>
                    </a:solidFill>
                  </a:rPr>
                  <a:t>Extraction</a:t>
                </a: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308335E-B72A-704B-B095-8F73101AF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6000" y="3490308"/>
              <a:ext cx="3383786" cy="179009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0A2F7D-F4D3-B244-8676-08437791D586}"/>
              </a:ext>
            </a:extLst>
          </p:cNvPr>
          <p:cNvGrpSpPr/>
          <p:nvPr/>
        </p:nvGrpSpPr>
        <p:grpSpPr>
          <a:xfrm>
            <a:off x="356006" y="1783846"/>
            <a:ext cx="3669646" cy="3132000"/>
            <a:chOff x="356006" y="1783846"/>
            <a:chExt cx="3669646" cy="3132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D76E852-7277-8C45-81B3-1E9BEA848A15}"/>
                </a:ext>
              </a:extLst>
            </p:cNvPr>
            <p:cNvGrpSpPr/>
            <p:nvPr/>
          </p:nvGrpSpPr>
          <p:grpSpPr>
            <a:xfrm>
              <a:off x="356006" y="1783846"/>
              <a:ext cx="3669646" cy="3132000"/>
              <a:chOff x="567059" y="1710690"/>
              <a:chExt cx="3669646" cy="313200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12DA3B-E4A4-5645-AC52-A646FC986930}"/>
                  </a:ext>
                </a:extLst>
              </p:cNvPr>
              <p:cNvSpPr txBox="1"/>
              <p:nvPr/>
            </p:nvSpPr>
            <p:spPr>
              <a:xfrm>
                <a:off x="1044520" y="4124464"/>
                <a:ext cx="2599430" cy="46166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1F497D"/>
                    </a:solidFill>
                  </a:rPr>
                  <a:t>Injection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7F730957-3C21-4F42-9587-91E5D70F0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7059" y="1710690"/>
                <a:ext cx="3669646" cy="313200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0" cap="rnd">
                <a:solidFill>
                  <a:srgbClr val="FFFFFF"/>
                </a:solidFill>
              </a:ln>
              <a:effectLst>
                <a:outerShdw blurRad="50000" algn="tl" rotWithShape="0">
                  <a:srgbClr val="000000">
                    <a:alpha val="41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4052EF6-8E0D-7345-AD73-D99AE9075DF7}"/>
                </a:ext>
              </a:extLst>
            </p:cNvPr>
            <p:cNvSpPr txBox="1"/>
            <p:nvPr/>
          </p:nvSpPr>
          <p:spPr>
            <a:xfrm>
              <a:off x="978979" y="1969789"/>
              <a:ext cx="2308406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Injection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498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5F3B34-2393-5D41-93D2-6ACAA25C2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u="sng" dirty="0"/>
              <a:t>Injecting</a:t>
            </a:r>
            <a:r>
              <a:rPr lang="en-GB" sz="4400" dirty="0"/>
              <a:t> &amp; Extracting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B5F05-9FEC-8A46-A558-7F99CBA1D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D3F74-CD96-DF48-A01D-CE6852B0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0F08C-7770-164F-B8AC-FFAFF9C6B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12497F-049B-9249-88F1-E8CD592CB374}"/>
              </a:ext>
            </a:extLst>
          </p:cNvPr>
          <p:cNvGrpSpPr/>
          <p:nvPr/>
        </p:nvGrpSpPr>
        <p:grpSpPr>
          <a:xfrm>
            <a:off x="1788398" y="1620981"/>
            <a:ext cx="9043085" cy="4123942"/>
            <a:chOff x="551754" y="1380473"/>
            <a:chExt cx="8332570" cy="3518774"/>
          </a:xfrm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45E31E49-3E70-954B-8D49-E384EC88A182}"/>
                </a:ext>
              </a:extLst>
            </p:cNvPr>
            <p:cNvSpPr/>
            <p:nvPr/>
          </p:nvSpPr>
          <p:spPr>
            <a:xfrm rot="20033118">
              <a:off x="2576278" y="1575840"/>
              <a:ext cx="425805" cy="776090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87A2885-9D2A-FB4F-8F1C-67D83999EF1D}"/>
                </a:ext>
              </a:extLst>
            </p:cNvPr>
            <p:cNvGrpSpPr/>
            <p:nvPr/>
          </p:nvGrpSpPr>
          <p:grpSpPr>
            <a:xfrm>
              <a:off x="551754" y="1380473"/>
              <a:ext cx="8332570" cy="3518774"/>
              <a:chOff x="541888" y="1356725"/>
              <a:chExt cx="8332570" cy="351877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67C6EA1-1725-AF4D-BC01-AF99A75EF3C4}"/>
                  </a:ext>
                </a:extLst>
              </p:cNvPr>
              <p:cNvGrpSpPr/>
              <p:nvPr/>
            </p:nvGrpSpPr>
            <p:grpSpPr>
              <a:xfrm>
                <a:off x="541888" y="1439371"/>
                <a:ext cx="8332570" cy="3436128"/>
                <a:chOff x="541888" y="1439371"/>
                <a:chExt cx="8332570" cy="3436128"/>
              </a:xfrm>
            </p:grpSpPr>
            <p:sp>
              <p:nvSpPr>
                <p:cNvPr id="12" name="Parallelogram 11">
                  <a:extLst>
                    <a:ext uri="{FF2B5EF4-FFF2-40B4-BE49-F238E27FC236}">
                      <a16:creationId xmlns:a16="http://schemas.microsoft.com/office/drawing/2014/main" id="{C5F7D5AB-4589-C74C-85FF-E6F2B4900BAB}"/>
                    </a:ext>
                  </a:extLst>
                </p:cNvPr>
                <p:cNvSpPr/>
                <p:nvPr/>
              </p:nvSpPr>
              <p:spPr>
                <a:xfrm rot="5400000">
                  <a:off x="2551963" y="2578126"/>
                  <a:ext cx="1424423" cy="1068305"/>
                </a:xfrm>
                <a:prstGeom prst="parallelogram">
                  <a:avLst/>
                </a:prstGeom>
                <a:solidFill>
                  <a:srgbClr val="FF0000">
                    <a:alpha val="25000"/>
                  </a:srgb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1A4943CB-6777-9C4A-B7D6-402BC1C5F7DB}"/>
                    </a:ext>
                  </a:extLst>
                </p:cNvPr>
                <p:cNvCxnSpPr/>
                <p:nvPr/>
              </p:nvCxnSpPr>
              <p:spPr>
                <a:xfrm>
                  <a:off x="6265354" y="4023997"/>
                  <a:ext cx="1532957" cy="36797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0626DF6E-B078-4649-96CC-4004407277DD}"/>
                    </a:ext>
                  </a:extLst>
                </p:cNvPr>
                <p:cNvSpPr/>
                <p:nvPr/>
              </p:nvSpPr>
              <p:spPr>
                <a:xfrm rot="21287797">
                  <a:off x="2769392" y="2710840"/>
                  <a:ext cx="961433" cy="842783"/>
                </a:xfrm>
                <a:custGeom>
                  <a:avLst/>
                  <a:gdLst>
                    <a:gd name="connsiteX0" fmla="*/ 0 w 961433"/>
                    <a:gd name="connsiteY0" fmla="*/ 0 h 842783"/>
                    <a:gd name="connsiteX1" fmla="*/ 367956 w 961433"/>
                    <a:gd name="connsiteY1" fmla="*/ 569769 h 842783"/>
                    <a:gd name="connsiteX2" fmla="*/ 961433 w 961433"/>
                    <a:gd name="connsiteY2" fmla="*/ 842783 h 842783"/>
                    <a:gd name="connsiteX3" fmla="*/ 961433 w 961433"/>
                    <a:gd name="connsiteY3" fmla="*/ 842783 h 842783"/>
                    <a:gd name="connsiteX4" fmla="*/ 961433 w 961433"/>
                    <a:gd name="connsiteY4" fmla="*/ 842783 h 84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1433" h="842783">
                      <a:moveTo>
                        <a:pt x="0" y="0"/>
                      </a:moveTo>
                      <a:cubicBezTo>
                        <a:pt x="103858" y="214652"/>
                        <a:pt x="207717" y="429305"/>
                        <a:pt x="367956" y="569769"/>
                      </a:cubicBezTo>
                      <a:cubicBezTo>
                        <a:pt x="528195" y="710233"/>
                        <a:pt x="961433" y="842783"/>
                        <a:pt x="961433" y="842783"/>
                      </a:cubicBezTo>
                      <a:lnTo>
                        <a:pt x="961433" y="842783"/>
                      </a:lnTo>
                      <a:lnTo>
                        <a:pt x="961433" y="842783"/>
                      </a:lnTo>
                    </a:path>
                  </a:pathLst>
                </a:cu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9036E124-9B75-7F40-863E-B661E1AFD9B9}"/>
                    </a:ext>
                  </a:extLst>
                </p:cNvPr>
                <p:cNvCxnSpPr>
                  <a:endCxn id="14" idx="0"/>
                </p:cNvCxnSpPr>
                <p:nvPr/>
              </p:nvCxnSpPr>
              <p:spPr>
                <a:xfrm>
                  <a:off x="2360804" y="1946714"/>
                  <a:ext cx="372352" cy="809459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EC5F8D7F-7F51-5148-8C29-1E71CA937FAF}"/>
                    </a:ext>
                  </a:extLst>
                </p:cNvPr>
                <p:cNvCxnSpPr/>
                <p:nvPr/>
              </p:nvCxnSpPr>
              <p:spPr>
                <a:xfrm>
                  <a:off x="3755191" y="3508086"/>
                  <a:ext cx="2510163" cy="515911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35DDE7C-F9CB-1146-BEF2-C1414A50D766}"/>
                    </a:ext>
                  </a:extLst>
                </p:cNvPr>
                <p:cNvCxnSpPr/>
                <p:nvPr/>
              </p:nvCxnSpPr>
              <p:spPr>
                <a:xfrm>
                  <a:off x="6265354" y="4023997"/>
                  <a:ext cx="2534647" cy="0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B88D5176-D95A-C149-9566-5FE809424FC6}"/>
                    </a:ext>
                  </a:extLst>
                </p:cNvPr>
                <p:cNvCxnSpPr/>
                <p:nvPr/>
              </p:nvCxnSpPr>
              <p:spPr>
                <a:xfrm>
                  <a:off x="712176" y="4023997"/>
                  <a:ext cx="5553178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  <a:prstDash val="dash"/>
                </a:ln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Parallelogram 18">
                  <a:extLst>
                    <a:ext uri="{FF2B5EF4-FFF2-40B4-BE49-F238E27FC236}">
                      <a16:creationId xmlns:a16="http://schemas.microsoft.com/office/drawing/2014/main" id="{86F99FB8-8327-7547-B0F3-1177CD62CD4C}"/>
                    </a:ext>
                  </a:extLst>
                </p:cNvPr>
                <p:cNvSpPr/>
                <p:nvPr/>
              </p:nvSpPr>
              <p:spPr>
                <a:xfrm rot="5400000">
                  <a:off x="2849921" y="3443570"/>
                  <a:ext cx="836036" cy="1060777"/>
                </a:xfrm>
                <a:prstGeom prst="parallelogram">
                  <a:avLst/>
                </a:prstGeom>
                <a:solidFill>
                  <a:schemeClr val="accent3">
                    <a:alpha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8226719-3591-764D-B2D3-536C73F0DC28}"/>
                    </a:ext>
                  </a:extLst>
                </p:cNvPr>
                <p:cNvCxnSpPr/>
                <p:nvPr/>
              </p:nvCxnSpPr>
              <p:spPr>
                <a:xfrm>
                  <a:off x="2737550" y="3555940"/>
                  <a:ext cx="1060778" cy="198350"/>
                </a:xfrm>
                <a:prstGeom prst="line">
                  <a:avLst/>
                </a:prstGeom>
                <a:ln w="9525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A2278D58-DD9A-F24E-A555-FD5E674072D8}"/>
                    </a:ext>
                  </a:extLst>
                </p:cNvPr>
                <p:cNvCxnSpPr>
                  <a:stCxn id="22" idx="2"/>
                </p:cNvCxnSpPr>
                <p:nvPr/>
              </p:nvCxnSpPr>
              <p:spPr>
                <a:xfrm>
                  <a:off x="1451346" y="1777925"/>
                  <a:ext cx="846946" cy="358712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697A15C-9B98-654D-8A4D-54485CA7685E}"/>
                    </a:ext>
                  </a:extLst>
                </p:cNvPr>
                <p:cNvSpPr txBox="1"/>
                <p:nvPr/>
              </p:nvSpPr>
              <p:spPr>
                <a:xfrm>
                  <a:off x="541888" y="1439371"/>
                  <a:ext cx="1818916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Incoming beam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788DC6E-D663-4F46-A314-6F32DC238A3D}"/>
                    </a:ext>
                  </a:extLst>
                </p:cNvPr>
                <p:cNvSpPr txBox="1"/>
                <p:nvPr/>
              </p:nvSpPr>
              <p:spPr>
                <a:xfrm>
                  <a:off x="3284409" y="1678133"/>
                  <a:ext cx="1590466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Magnetic field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3077CB49-B8A6-A54A-AB21-2657BC93496C}"/>
                    </a:ext>
                  </a:extLst>
                </p:cNvPr>
                <p:cNvCxnSpPr>
                  <a:stCxn id="23" idx="2"/>
                </p:cNvCxnSpPr>
                <p:nvPr/>
              </p:nvCxnSpPr>
              <p:spPr>
                <a:xfrm flipH="1">
                  <a:off x="3465912" y="2016687"/>
                  <a:ext cx="613730" cy="739486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B2C0C74-1706-4845-9259-2608C35C55A7}"/>
                    </a:ext>
                  </a:extLst>
                </p:cNvPr>
                <p:cNvSpPr txBox="1"/>
                <p:nvPr/>
              </p:nvSpPr>
              <p:spPr>
                <a:xfrm>
                  <a:off x="7055542" y="3595484"/>
                  <a:ext cx="1818916" cy="33855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Injected beam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F28057D-4C94-C044-99CA-A3CA7D743C05}"/>
                    </a:ext>
                  </a:extLst>
                </p:cNvPr>
                <p:cNvSpPr txBox="1"/>
                <p:nvPr/>
              </p:nvSpPr>
              <p:spPr>
                <a:xfrm>
                  <a:off x="541888" y="3595484"/>
                  <a:ext cx="1818916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Circulating beam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5F4FD0A-AA4F-8143-A74A-A12FE13A8C51}"/>
                    </a:ext>
                  </a:extLst>
                </p:cNvPr>
                <p:cNvSpPr txBox="1"/>
                <p:nvPr/>
              </p:nvSpPr>
              <p:spPr>
                <a:xfrm>
                  <a:off x="541888" y="2571507"/>
                  <a:ext cx="1902323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No magnetic field</a:t>
                  </a:r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8D0D4F05-6934-2848-A1E7-19ABE1D3DAA5}"/>
                    </a:ext>
                  </a:extLst>
                </p:cNvPr>
                <p:cNvCxnSpPr/>
                <p:nvPr/>
              </p:nvCxnSpPr>
              <p:spPr>
                <a:xfrm>
                  <a:off x="1393775" y="2940839"/>
                  <a:ext cx="1558217" cy="883651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9BC0E98-91D0-C742-BADC-5042E36F3319}"/>
                    </a:ext>
                  </a:extLst>
                </p:cNvPr>
                <p:cNvSpPr txBox="1"/>
                <p:nvPr/>
              </p:nvSpPr>
              <p:spPr>
                <a:xfrm>
                  <a:off x="2298292" y="4536945"/>
                  <a:ext cx="1781350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Septum Magnet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8540CB2F-4ED0-7B4C-B856-6BB1CC7B3EE6}"/>
                    </a:ext>
                  </a:extLst>
                </p:cNvPr>
                <p:cNvSpPr/>
                <p:nvPr/>
              </p:nvSpPr>
              <p:spPr>
                <a:xfrm>
                  <a:off x="5875428" y="3595484"/>
                  <a:ext cx="772732" cy="784625"/>
                </a:xfrm>
                <a:prstGeom prst="rect">
                  <a:avLst/>
                </a:prstGeom>
                <a:solidFill>
                  <a:srgbClr val="FF0000">
                    <a:alpha val="25000"/>
                  </a:srgb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2E54466-DF7C-8745-A7C2-DF158675B1A0}"/>
                    </a:ext>
                  </a:extLst>
                </p:cNvPr>
                <p:cNvSpPr/>
                <p:nvPr/>
              </p:nvSpPr>
              <p:spPr>
                <a:xfrm>
                  <a:off x="5875428" y="4225793"/>
                  <a:ext cx="772732" cy="15820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F25EF83-25F8-3741-ABFE-819EC74E37FA}"/>
                    </a:ext>
                  </a:extLst>
                </p:cNvPr>
                <p:cNvSpPr txBox="1"/>
                <p:nvPr/>
              </p:nvSpPr>
              <p:spPr>
                <a:xfrm>
                  <a:off x="5374679" y="4522549"/>
                  <a:ext cx="1781350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Kicker Magnet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2639638-C3F6-CF49-888F-674104AF9B63}"/>
                    </a:ext>
                  </a:extLst>
                </p:cNvPr>
                <p:cNvSpPr/>
                <p:nvPr/>
              </p:nvSpPr>
              <p:spPr>
                <a:xfrm>
                  <a:off x="5875428" y="3596088"/>
                  <a:ext cx="772732" cy="15820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47FF3EC-D49D-5E4D-8634-4762745107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89076" y="1356725"/>
                <a:ext cx="2507203" cy="213986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80590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Septum Magnet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894" y="1439335"/>
            <a:ext cx="7330212" cy="472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4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5F3B34-2393-5D41-93D2-6ACAA25C2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Injecting &amp; </a:t>
            </a:r>
            <a:r>
              <a:rPr lang="en-GB" sz="4400" u="sng" dirty="0"/>
              <a:t>Extracting</a:t>
            </a:r>
            <a:r>
              <a:rPr lang="en-GB" sz="4400" dirty="0"/>
              <a:t>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B5F05-9FEC-8A46-A558-7F99CBA1D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D3F74-CD96-DF48-A01D-CE6852B0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0F08C-7770-164F-B8AC-FFAFF9C6B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12497F-049B-9249-88F1-E8CD592CB374}"/>
              </a:ext>
            </a:extLst>
          </p:cNvPr>
          <p:cNvGrpSpPr/>
          <p:nvPr/>
        </p:nvGrpSpPr>
        <p:grpSpPr>
          <a:xfrm>
            <a:off x="1788398" y="1620981"/>
            <a:ext cx="9043085" cy="4123942"/>
            <a:chOff x="551754" y="1380473"/>
            <a:chExt cx="8332570" cy="3518774"/>
          </a:xfrm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45E31E49-3E70-954B-8D49-E384EC88A182}"/>
                </a:ext>
              </a:extLst>
            </p:cNvPr>
            <p:cNvSpPr/>
            <p:nvPr/>
          </p:nvSpPr>
          <p:spPr>
            <a:xfrm rot="9272648">
              <a:off x="2576278" y="1575840"/>
              <a:ext cx="425805" cy="776090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87A2885-9D2A-FB4F-8F1C-67D83999EF1D}"/>
                </a:ext>
              </a:extLst>
            </p:cNvPr>
            <p:cNvGrpSpPr/>
            <p:nvPr/>
          </p:nvGrpSpPr>
          <p:grpSpPr>
            <a:xfrm>
              <a:off x="551754" y="1380473"/>
              <a:ext cx="8332570" cy="3518774"/>
              <a:chOff x="541888" y="1356725"/>
              <a:chExt cx="8332570" cy="351877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67C6EA1-1725-AF4D-BC01-AF99A75EF3C4}"/>
                  </a:ext>
                </a:extLst>
              </p:cNvPr>
              <p:cNvGrpSpPr/>
              <p:nvPr/>
            </p:nvGrpSpPr>
            <p:grpSpPr>
              <a:xfrm>
                <a:off x="541888" y="1439371"/>
                <a:ext cx="8332570" cy="3436128"/>
                <a:chOff x="541888" y="1439371"/>
                <a:chExt cx="8332570" cy="3436128"/>
              </a:xfrm>
            </p:grpSpPr>
            <p:sp>
              <p:nvSpPr>
                <p:cNvPr id="12" name="Parallelogram 11">
                  <a:extLst>
                    <a:ext uri="{FF2B5EF4-FFF2-40B4-BE49-F238E27FC236}">
                      <a16:creationId xmlns:a16="http://schemas.microsoft.com/office/drawing/2014/main" id="{C5F7D5AB-4589-C74C-85FF-E6F2B4900BAB}"/>
                    </a:ext>
                  </a:extLst>
                </p:cNvPr>
                <p:cNvSpPr/>
                <p:nvPr/>
              </p:nvSpPr>
              <p:spPr>
                <a:xfrm rot="5400000">
                  <a:off x="2551963" y="2578126"/>
                  <a:ext cx="1424423" cy="1068305"/>
                </a:xfrm>
                <a:prstGeom prst="parallelogram">
                  <a:avLst/>
                </a:prstGeom>
                <a:solidFill>
                  <a:srgbClr val="FF0000">
                    <a:alpha val="25000"/>
                  </a:srgb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1A4943CB-6777-9C4A-B7D6-402BC1C5F7DB}"/>
                    </a:ext>
                  </a:extLst>
                </p:cNvPr>
                <p:cNvCxnSpPr/>
                <p:nvPr/>
              </p:nvCxnSpPr>
              <p:spPr>
                <a:xfrm>
                  <a:off x="6265354" y="4023997"/>
                  <a:ext cx="1532957" cy="36797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0626DF6E-B078-4649-96CC-4004407277DD}"/>
                    </a:ext>
                  </a:extLst>
                </p:cNvPr>
                <p:cNvSpPr/>
                <p:nvPr/>
              </p:nvSpPr>
              <p:spPr>
                <a:xfrm rot="21287797">
                  <a:off x="2769392" y="2710840"/>
                  <a:ext cx="961433" cy="842783"/>
                </a:xfrm>
                <a:custGeom>
                  <a:avLst/>
                  <a:gdLst>
                    <a:gd name="connsiteX0" fmla="*/ 0 w 961433"/>
                    <a:gd name="connsiteY0" fmla="*/ 0 h 842783"/>
                    <a:gd name="connsiteX1" fmla="*/ 367956 w 961433"/>
                    <a:gd name="connsiteY1" fmla="*/ 569769 h 842783"/>
                    <a:gd name="connsiteX2" fmla="*/ 961433 w 961433"/>
                    <a:gd name="connsiteY2" fmla="*/ 842783 h 842783"/>
                    <a:gd name="connsiteX3" fmla="*/ 961433 w 961433"/>
                    <a:gd name="connsiteY3" fmla="*/ 842783 h 842783"/>
                    <a:gd name="connsiteX4" fmla="*/ 961433 w 961433"/>
                    <a:gd name="connsiteY4" fmla="*/ 842783 h 84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1433" h="842783">
                      <a:moveTo>
                        <a:pt x="0" y="0"/>
                      </a:moveTo>
                      <a:cubicBezTo>
                        <a:pt x="103858" y="214652"/>
                        <a:pt x="207717" y="429305"/>
                        <a:pt x="367956" y="569769"/>
                      </a:cubicBezTo>
                      <a:cubicBezTo>
                        <a:pt x="528195" y="710233"/>
                        <a:pt x="961433" y="842783"/>
                        <a:pt x="961433" y="842783"/>
                      </a:cubicBezTo>
                      <a:lnTo>
                        <a:pt x="961433" y="842783"/>
                      </a:lnTo>
                      <a:lnTo>
                        <a:pt x="961433" y="842783"/>
                      </a:lnTo>
                    </a:path>
                  </a:pathLst>
                </a:cu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9036E124-9B75-7F40-863E-B661E1AFD9B9}"/>
                    </a:ext>
                  </a:extLst>
                </p:cNvPr>
                <p:cNvCxnSpPr>
                  <a:endCxn id="14" idx="0"/>
                </p:cNvCxnSpPr>
                <p:nvPr/>
              </p:nvCxnSpPr>
              <p:spPr>
                <a:xfrm>
                  <a:off x="2360804" y="1946714"/>
                  <a:ext cx="372352" cy="809459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EC5F8D7F-7F51-5148-8C29-1E71CA937FAF}"/>
                    </a:ext>
                  </a:extLst>
                </p:cNvPr>
                <p:cNvCxnSpPr/>
                <p:nvPr/>
              </p:nvCxnSpPr>
              <p:spPr>
                <a:xfrm>
                  <a:off x="3755191" y="3508086"/>
                  <a:ext cx="2510163" cy="515911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35DDE7C-F9CB-1146-BEF2-C1414A50D766}"/>
                    </a:ext>
                  </a:extLst>
                </p:cNvPr>
                <p:cNvCxnSpPr/>
                <p:nvPr/>
              </p:nvCxnSpPr>
              <p:spPr>
                <a:xfrm>
                  <a:off x="6265354" y="4023997"/>
                  <a:ext cx="2534647" cy="0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B88D5176-D95A-C149-9566-5FE809424FC6}"/>
                    </a:ext>
                  </a:extLst>
                </p:cNvPr>
                <p:cNvCxnSpPr/>
                <p:nvPr/>
              </p:nvCxnSpPr>
              <p:spPr>
                <a:xfrm>
                  <a:off x="712176" y="4023997"/>
                  <a:ext cx="5553178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  <a:prstDash val="dash"/>
                </a:ln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Parallelogram 18">
                  <a:extLst>
                    <a:ext uri="{FF2B5EF4-FFF2-40B4-BE49-F238E27FC236}">
                      <a16:creationId xmlns:a16="http://schemas.microsoft.com/office/drawing/2014/main" id="{86F99FB8-8327-7547-B0F3-1177CD62CD4C}"/>
                    </a:ext>
                  </a:extLst>
                </p:cNvPr>
                <p:cNvSpPr/>
                <p:nvPr/>
              </p:nvSpPr>
              <p:spPr>
                <a:xfrm rot="5400000">
                  <a:off x="2849921" y="3443570"/>
                  <a:ext cx="836036" cy="1060777"/>
                </a:xfrm>
                <a:prstGeom prst="parallelogram">
                  <a:avLst/>
                </a:prstGeom>
                <a:solidFill>
                  <a:schemeClr val="accent3">
                    <a:alpha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8226719-3591-764D-B2D3-536C73F0DC28}"/>
                    </a:ext>
                  </a:extLst>
                </p:cNvPr>
                <p:cNvCxnSpPr/>
                <p:nvPr/>
              </p:nvCxnSpPr>
              <p:spPr>
                <a:xfrm>
                  <a:off x="2737550" y="3555940"/>
                  <a:ext cx="1060778" cy="198350"/>
                </a:xfrm>
                <a:prstGeom prst="line">
                  <a:avLst/>
                </a:prstGeom>
                <a:ln w="9525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A2278D58-DD9A-F24E-A555-FD5E674072D8}"/>
                    </a:ext>
                  </a:extLst>
                </p:cNvPr>
                <p:cNvCxnSpPr>
                  <a:stCxn id="22" idx="2"/>
                </p:cNvCxnSpPr>
                <p:nvPr/>
              </p:nvCxnSpPr>
              <p:spPr>
                <a:xfrm>
                  <a:off x="1451346" y="1728244"/>
                  <a:ext cx="846946" cy="408393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697A15C-9B98-654D-8A4D-54485CA7685E}"/>
                    </a:ext>
                  </a:extLst>
                </p:cNvPr>
                <p:cNvSpPr txBox="1"/>
                <p:nvPr/>
              </p:nvSpPr>
              <p:spPr>
                <a:xfrm>
                  <a:off x="541888" y="1439371"/>
                  <a:ext cx="1818916" cy="288873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Extracted beam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788DC6E-D663-4F46-A314-6F32DC238A3D}"/>
                    </a:ext>
                  </a:extLst>
                </p:cNvPr>
                <p:cNvSpPr txBox="1"/>
                <p:nvPr/>
              </p:nvSpPr>
              <p:spPr>
                <a:xfrm>
                  <a:off x="3284409" y="1678133"/>
                  <a:ext cx="1590466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Magnetic field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3077CB49-B8A6-A54A-AB21-2657BC93496C}"/>
                    </a:ext>
                  </a:extLst>
                </p:cNvPr>
                <p:cNvCxnSpPr>
                  <a:stCxn id="23" idx="2"/>
                </p:cNvCxnSpPr>
                <p:nvPr/>
              </p:nvCxnSpPr>
              <p:spPr>
                <a:xfrm flipH="1">
                  <a:off x="3465912" y="2016687"/>
                  <a:ext cx="613730" cy="739486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B2C0C74-1706-4845-9259-2608C35C55A7}"/>
                    </a:ext>
                  </a:extLst>
                </p:cNvPr>
                <p:cNvSpPr txBox="1"/>
                <p:nvPr/>
              </p:nvSpPr>
              <p:spPr>
                <a:xfrm>
                  <a:off x="7055542" y="3595484"/>
                  <a:ext cx="1818916" cy="288873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Circulating beam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F28057D-4C94-C044-99CA-A3CA7D743C05}"/>
                    </a:ext>
                  </a:extLst>
                </p:cNvPr>
                <p:cNvSpPr txBox="1"/>
                <p:nvPr/>
              </p:nvSpPr>
              <p:spPr>
                <a:xfrm>
                  <a:off x="541888" y="3595484"/>
                  <a:ext cx="1818916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Circulating beam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5F4FD0A-AA4F-8143-A74A-A12FE13A8C51}"/>
                    </a:ext>
                  </a:extLst>
                </p:cNvPr>
                <p:cNvSpPr txBox="1"/>
                <p:nvPr/>
              </p:nvSpPr>
              <p:spPr>
                <a:xfrm>
                  <a:off x="541888" y="2571507"/>
                  <a:ext cx="1902323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No magnetic field</a:t>
                  </a:r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8D0D4F05-6934-2848-A1E7-19ABE1D3DAA5}"/>
                    </a:ext>
                  </a:extLst>
                </p:cNvPr>
                <p:cNvCxnSpPr/>
                <p:nvPr/>
              </p:nvCxnSpPr>
              <p:spPr>
                <a:xfrm>
                  <a:off x="1393775" y="2940839"/>
                  <a:ext cx="1558217" cy="883651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9BC0E98-91D0-C742-BADC-5042E36F3319}"/>
                    </a:ext>
                  </a:extLst>
                </p:cNvPr>
                <p:cNvSpPr txBox="1"/>
                <p:nvPr/>
              </p:nvSpPr>
              <p:spPr>
                <a:xfrm>
                  <a:off x="2298292" y="4536945"/>
                  <a:ext cx="1781350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Septum Magnet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8540CB2F-4ED0-7B4C-B856-6BB1CC7B3EE6}"/>
                    </a:ext>
                  </a:extLst>
                </p:cNvPr>
                <p:cNvSpPr/>
                <p:nvPr/>
              </p:nvSpPr>
              <p:spPr>
                <a:xfrm>
                  <a:off x="5875428" y="3595484"/>
                  <a:ext cx="772732" cy="784625"/>
                </a:xfrm>
                <a:prstGeom prst="rect">
                  <a:avLst/>
                </a:prstGeom>
                <a:solidFill>
                  <a:srgbClr val="FF0000">
                    <a:alpha val="25000"/>
                  </a:srgb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2E54466-DF7C-8745-A7C2-DF158675B1A0}"/>
                    </a:ext>
                  </a:extLst>
                </p:cNvPr>
                <p:cNvSpPr/>
                <p:nvPr/>
              </p:nvSpPr>
              <p:spPr>
                <a:xfrm>
                  <a:off x="5875428" y="4225793"/>
                  <a:ext cx="772732" cy="15820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F25EF83-25F8-3741-ABFE-819EC74E37FA}"/>
                    </a:ext>
                  </a:extLst>
                </p:cNvPr>
                <p:cNvSpPr txBox="1"/>
                <p:nvPr/>
              </p:nvSpPr>
              <p:spPr>
                <a:xfrm>
                  <a:off x="5374679" y="4522549"/>
                  <a:ext cx="1781350" cy="338554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1F497D"/>
                      </a:solidFill>
                    </a:rPr>
                    <a:t>Kicker Magnet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2639638-C3F6-CF49-888F-674104AF9B63}"/>
                    </a:ext>
                  </a:extLst>
                </p:cNvPr>
                <p:cNvSpPr/>
                <p:nvPr/>
              </p:nvSpPr>
              <p:spPr>
                <a:xfrm>
                  <a:off x="5875428" y="3596088"/>
                  <a:ext cx="772732" cy="15820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47FF3EC-D49D-5E4D-8634-4762745107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89076" y="1356725"/>
                <a:ext cx="2507203" cy="213986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563267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197080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6755" y="2707727"/>
            <a:ext cx="3182507" cy="2424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2806" y="2762889"/>
            <a:ext cx="2466387" cy="206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C2D93-3F09-029B-8ECF-80D9F87974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FF0000"/>
                </a:solidFill>
              </a:rPr>
              <a:t>Any ideas about how strong magnet fields in dipole magnets can be?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EE429-2549-EBB3-BEF9-B9EDCD4A7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4D154-3D2A-F244-94BF-08C2022E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E56FC-1F64-1BB4-E854-281308C6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82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pPr>
              <a:spcBef>
                <a:spcPts val="4200"/>
              </a:spcBef>
            </a:pPr>
            <a:r>
              <a:rPr lang="en-GB" sz="2800" dirty="0"/>
              <a:t>Why Accelerators &amp; Colliders?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The CERN Accelerator Complex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An Accelerator’s Main Ingredients 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A Brief Word on the Future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03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407988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5616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F8B9F9BB-3828-A464-74FB-87A871D5E434}"/>
              </a:ext>
            </a:extLst>
          </p:cNvPr>
          <p:cNvSpPr txBox="1">
            <a:spLocks/>
          </p:cNvSpPr>
          <p:nvPr/>
        </p:nvSpPr>
        <p:spPr>
          <a:xfrm>
            <a:off x="6718953" y="3144378"/>
            <a:ext cx="4626223" cy="2387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dirty="0">
                <a:solidFill>
                  <a:srgbClr val="FF0000"/>
                </a:solidFill>
              </a:rPr>
              <a:t>Any ideas on how to solve this issue?</a:t>
            </a:r>
          </a:p>
        </p:txBody>
      </p: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C45B5C5-59E6-FC4C-A126-E0FBA45A3BFD}"/>
              </a:ext>
            </a:extLst>
          </p:cNvPr>
          <p:cNvSpPr txBox="1"/>
          <p:nvPr/>
        </p:nvSpPr>
        <p:spPr>
          <a:xfrm>
            <a:off x="8133570" y="2207966"/>
            <a:ext cx="300161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Focusing </a:t>
            </a:r>
            <a:r>
              <a:rPr lang="en-GB" sz="2000" dirty="0" err="1"/>
              <a:t>Quadrupole</a:t>
            </a:r>
            <a:endParaRPr lang="en-GB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F9B2B4F-641A-F146-9F34-35A41BD65A79}"/>
              </a:ext>
            </a:extLst>
          </p:cNvPr>
          <p:cNvGrpSpPr/>
          <p:nvPr/>
        </p:nvGrpSpPr>
        <p:grpSpPr>
          <a:xfrm>
            <a:off x="5880201" y="2782083"/>
            <a:ext cx="5228094" cy="3318384"/>
            <a:chOff x="5880201" y="2782083"/>
            <a:chExt cx="5228094" cy="3318384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39B3F57-4390-AF44-8795-D37D23C5731F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683813" y="3816079"/>
              <a:ext cx="2480776" cy="2088000"/>
              <a:chOff x="4458539" y="3938800"/>
              <a:chExt cx="2350113" cy="1978025"/>
            </a:xfrm>
          </p:grpSpPr>
          <p:pic>
            <p:nvPicPr>
              <p:cNvPr id="49" name="Picture 21" descr="Graphic6">
                <a:extLst>
                  <a:ext uri="{FF2B5EF4-FFF2-40B4-BE49-F238E27FC236}">
                    <a16:creationId xmlns:a16="http://schemas.microsoft.com/office/drawing/2014/main" id="{A8449DC6-BA37-1C43-9F6D-5FDE82297F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8539" y="3938800"/>
                <a:ext cx="2350113" cy="1978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4A0ECB6-B7C6-CD47-B1A8-07042E2D057E}"/>
                  </a:ext>
                </a:extLst>
              </p:cNvPr>
              <p:cNvSpPr/>
              <p:nvPr/>
            </p:nvSpPr>
            <p:spPr bwMode="auto">
              <a:xfrm>
                <a:off x="5496067" y="4667576"/>
                <a:ext cx="137965" cy="625259"/>
              </a:xfrm>
              <a:prstGeom prst="ellipse">
                <a:avLst/>
              </a:prstGeom>
              <a:gradFill flip="none" rotWithShape="1">
                <a:gsLst>
                  <a:gs pos="0">
                    <a:srgbClr val="7030A0">
                      <a:alpha val="50000"/>
                    </a:srgb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GB">
                  <a:latin typeface="Comic Sans MS" pitchFamily="66" charset="0"/>
                </a:endParaRPr>
              </a:p>
            </p:txBody>
          </p:sp>
          <p:sp>
            <p:nvSpPr>
              <p:cNvPr id="51" name="Down Arrow 17">
                <a:extLst>
                  <a:ext uri="{FF2B5EF4-FFF2-40B4-BE49-F238E27FC236}">
                    <a16:creationId xmlns:a16="http://schemas.microsoft.com/office/drawing/2014/main" id="{D90FE77E-3CA8-0140-BB9C-6C8B32310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002" y="5408709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Down Arrow 18">
                <a:extLst>
                  <a:ext uri="{FF2B5EF4-FFF2-40B4-BE49-F238E27FC236}">
                    <a16:creationId xmlns:a16="http://schemas.microsoft.com/office/drawing/2014/main" id="{25198EF6-E773-A149-9AE1-C7C97033E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11730" y="4213976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Down Arrow 19">
                <a:extLst>
                  <a:ext uri="{FF2B5EF4-FFF2-40B4-BE49-F238E27FC236}">
                    <a16:creationId xmlns:a16="http://schemas.microsoft.com/office/drawing/2014/main" id="{9311CE0D-BFF0-8347-8655-CCC800C35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28038" y="4858102"/>
                <a:ext cx="131275" cy="234383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Down Arrow 20">
                <a:extLst>
                  <a:ext uri="{FF2B5EF4-FFF2-40B4-BE49-F238E27FC236}">
                    <a16:creationId xmlns:a16="http://schemas.microsoft.com/office/drawing/2014/main" id="{644538A1-B595-7942-B5FB-580AC0B21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212054" y="4862081"/>
                <a:ext cx="130472" cy="234381"/>
              </a:xfrm>
              <a:prstGeom prst="downArrow">
                <a:avLst>
                  <a:gd name="adj1" fmla="val 50000"/>
                  <a:gd name="adj2" fmla="val 50295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8106677" y="4601799"/>
              <a:ext cx="3001618" cy="4001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De-focusing </a:t>
              </a:r>
              <a:r>
                <a:rPr lang="en-GB" sz="2000" dirty="0" err="1"/>
                <a:t>Quadrupole</a:t>
              </a:r>
              <a:endParaRPr lang="en-GB" sz="20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8637782" y="3403581"/>
              <a:ext cx="1959082" cy="4001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/>
                <a:t>Rotated by 90º</a:t>
              </a:r>
              <a:endParaRPr lang="en-GB" sz="2000" dirty="0"/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9465397" y="2782083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Up-Down Arrow 104">
            <a:extLst>
              <a:ext uri="{FF2B5EF4-FFF2-40B4-BE49-F238E27FC236}">
                <a16:creationId xmlns:a16="http://schemas.microsoft.com/office/drawing/2014/main" id="{9A52F1F5-F871-E14F-8F4A-8021769BF3EE}"/>
              </a:ext>
            </a:extLst>
          </p:cNvPr>
          <p:cNvSpPr/>
          <p:nvPr/>
        </p:nvSpPr>
        <p:spPr>
          <a:xfrm>
            <a:off x="9455559" y="3959435"/>
            <a:ext cx="303851" cy="48662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3B335-FFBE-6846-AFAB-61F535518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RF Cavities</a:t>
            </a:r>
            <a:endParaRPr lang="en-GB" sz="4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B7DF91-CE0B-5647-9A56-98999C323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A3DA90-7E66-6340-8EB0-555791DEA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11122-6408-A148-8D84-778E72FF0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40B9B4-1A46-4F4C-BE22-0BBA00289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075" y="1110547"/>
            <a:ext cx="6702426" cy="50300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74ACF3-CBC5-1845-8798-F5A57CADA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724" y="3960766"/>
            <a:ext cx="3030380" cy="20173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AE4857-E238-F742-9A0A-B205C7704F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778" y="1110547"/>
            <a:ext cx="3687140" cy="24600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C240F2-68DC-5449-A7EA-1416065F81DC}"/>
              </a:ext>
            </a:extLst>
          </p:cNvPr>
          <p:cNvSpPr txBox="1"/>
          <p:nvPr/>
        </p:nvSpPr>
        <p:spPr>
          <a:xfrm>
            <a:off x="664777" y="3250208"/>
            <a:ext cx="3687140" cy="338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Variable frequency cavity (PS)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BAA738-6A2B-DE4C-8669-987FB2ED8881}"/>
              </a:ext>
            </a:extLst>
          </p:cNvPr>
          <p:cNvSpPr txBox="1"/>
          <p:nvPr/>
        </p:nvSpPr>
        <p:spPr>
          <a:xfrm>
            <a:off x="4946076" y="1063518"/>
            <a:ext cx="6702426" cy="338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Super conducting fixed frequency cavities (LHC)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940E7B-DF9B-CB4A-845C-EA356F87EE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778" y="3679844"/>
            <a:ext cx="3687140" cy="2458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1BC94B-B0F0-AD49-811B-AAFDFDFFB13C}"/>
              </a:ext>
            </a:extLst>
          </p:cNvPr>
          <p:cNvSpPr txBox="1"/>
          <p:nvPr/>
        </p:nvSpPr>
        <p:spPr>
          <a:xfrm>
            <a:off x="664778" y="5808856"/>
            <a:ext cx="3687140" cy="338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Fixed frequency cavities (SPS)</a:t>
            </a:r>
          </a:p>
        </p:txBody>
      </p:sp>
    </p:spTree>
    <p:extLst>
      <p:ext uri="{BB962C8B-B14F-4D97-AF65-F5344CB8AC3E}">
        <p14:creationId xmlns:p14="http://schemas.microsoft.com/office/powerpoint/2010/main" val="23631956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67D09E-3171-3F49-BDCC-69B5FE7BC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The Eyes of Operations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4CFE3-44FC-3848-8B71-D94FCFECF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8FEFD-D7C7-694F-BB93-0E98B663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33EB9-56B8-274C-B837-E41BAA16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036601B-85B1-D64A-8E41-00A66DBBAF8D}"/>
              </a:ext>
            </a:extLst>
          </p:cNvPr>
          <p:cNvGrpSpPr/>
          <p:nvPr/>
        </p:nvGrpSpPr>
        <p:grpSpPr>
          <a:xfrm>
            <a:off x="290046" y="1216183"/>
            <a:ext cx="8008827" cy="2444210"/>
            <a:chOff x="552160" y="1372792"/>
            <a:chExt cx="8008827" cy="2444210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29B75140-BA86-D24F-91C2-B9C82D07C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160" y="1372792"/>
              <a:ext cx="2160000" cy="244421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CF85B04-EC25-654D-9408-57B558322082}"/>
                </a:ext>
              </a:extLst>
            </p:cNvPr>
            <p:cNvSpPr txBox="1"/>
            <p:nvPr/>
          </p:nvSpPr>
          <p:spPr>
            <a:xfrm>
              <a:off x="2952740" y="1389143"/>
              <a:ext cx="5608247" cy="461665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Beam intensity or current measurement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C77977-9066-4149-927E-A0FFE6F0B6C8}"/>
              </a:ext>
            </a:extLst>
          </p:cNvPr>
          <p:cNvGrpSpPr/>
          <p:nvPr/>
        </p:nvGrpSpPr>
        <p:grpSpPr>
          <a:xfrm>
            <a:off x="290046" y="3776515"/>
            <a:ext cx="8495498" cy="2405220"/>
            <a:chOff x="2394872" y="1486709"/>
            <a:chExt cx="8495498" cy="2405220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12" name="Picture 7" descr="sem-fils-v-tt2-sftpro.gif">
              <a:hlinkClick r:id="rId3"/>
              <a:extLst>
                <a:ext uri="{FF2B5EF4-FFF2-40B4-BE49-F238E27FC236}">
                  <a16:creationId xmlns:a16="http://schemas.microsoft.com/office/drawing/2014/main" id="{A9A5B1AE-14AD-E44B-8073-69D3327D64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4872" y="1486709"/>
              <a:ext cx="2160000" cy="240522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900B92-1484-F64B-8479-D6FD0D097984}"/>
                </a:ext>
              </a:extLst>
            </p:cNvPr>
            <p:cNvSpPr txBox="1"/>
            <p:nvPr/>
          </p:nvSpPr>
          <p:spPr>
            <a:xfrm>
              <a:off x="4795452" y="1486709"/>
              <a:ext cx="6094918" cy="461665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Transverse beam profile measurement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1542CE-2AEF-A542-8DAB-D73782A0C3FA}"/>
              </a:ext>
            </a:extLst>
          </p:cNvPr>
          <p:cNvGrpSpPr/>
          <p:nvPr/>
        </p:nvGrpSpPr>
        <p:grpSpPr>
          <a:xfrm>
            <a:off x="4738255" y="1232534"/>
            <a:ext cx="7015911" cy="2444210"/>
            <a:chOff x="1813130" y="2978120"/>
            <a:chExt cx="7015912" cy="293328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2A9694A-06A2-0A46-863A-A69AD33D0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36896" y="2978120"/>
              <a:ext cx="3292146" cy="293328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ED5310-CD39-FA4E-9845-6901A1487EEF}"/>
                </a:ext>
              </a:extLst>
            </p:cNvPr>
            <p:cNvSpPr txBox="1"/>
            <p:nvPr/>
          </p:nvSpPr>
          <p:spPr>
            <a:xfrm>
              <a:off x="1813130" y="4199762"/>
              <a:ext cx="3642192" cy="9972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400" dirty="0"/>
                <a:t>Longitudinal beam profile measurements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0DD5AD-929F-3042-BF32-8B083FA17BB2}"/>
              </a:ext>
            </a:extLst>
          </p:cNvPr>
          <p:cNvGrpSpPr/>
          <p:nvPr/>
        </p:nvGrpSpPr>
        <p:grpSpPr>
          <a:xfrm>
            <a:off x="3477284" y="4748302"/>
            <a:ext cx="8276882" cy="1350351"/>
            <a:chOff x="3477284" y="4748302"/>
            <a:chExt cx="8276882" cy="135035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EE17A2-4171-E74D-9C75-8D237842AF01}"/>
                </a:ext>
              </a:extLst>
            </p:cNvPr>
            <p:cNvSpPr txBox="1"/>
            <p:nvPr/>
          </p:nvSpPr>
          <p:spPr>
            <a:xfrm>
              <a:off x="3477284" y="5698543"/>
              <a:ext cx="8276882" cy="4001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Any many more beam properties…..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D78554-178D-E948-A403-C84167A569D5}"/>
                </a:ext>
              </a:extLst>
            </p:cNvPr>
            <p:cNvSpPr txBox="1"/>
            <p:nvPr/>
          </p:nvSpPr>
          <p:spPr>
            <a:xfrm>
              <a:off x="3477284" y="4748302"/>
              <a:ext cx="8276882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Measure the LHC luminosity, number of events per surface and time unit.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220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E3D346-DE5F-6043-8748-F7CAA34FF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Possible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31C1A-79FB-1E41-8AE9-F20FC1381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12800-197E-6449-8938-35B6C1501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CB312-C3D4-9B4A-B187-8CBDA749D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1017F9-3C6D-F947-8B07-18C21AD58295}"/>
              </a:ext>
            </a:extLst>
          </p:cNvPr>
          <p:cNvGrpSpPr/>
          <p:nvPr/>
        </p:nvGrpSpPr>
        <p:grpSpPr>
          <a:xfrm>
            <a:off x="334427" y="1706193"/>
            <a:ext cx="11449585" cy="1945319"/>
            <a:chOff x="517501" y="1356883"/>
            <a:chExt cx="11449585" cy="194531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E97CF1B-8D2D-AA4A-9436-DEDF25291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501" y="1356883"/>
              <a:ext cx="2784586" cy="194531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A4F3CC8-9132-8C48-A377-A5DED0FA1EFE}"/>
                </a:ext>
              </a:extLst>
            </p:cNvPr>
            <p:cNvSpPr txBox="1"/>
            <p:nvPr/>
          </p:nvSpPr>
          <p:spPr>
            <a:xfrm>
              <a:off x="3563272" y="1928627"/>
              <a:ext cx="8403814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Same phase and frequency for driving force and the system can cause resonances and be destructive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45245F-BD99-E641-BA6B-D738B779D795}"/>
              </a:ext>
            </a:extLst>
          </p:cNvPr>
          <p:cNvGrpSpPr/>
          <p:nvPr/>
        </p:nvGrpSpPr>
        <p:grpSpPr>
          <a:xfrm>
            <a:off x="457200" y="4041494"/>
            <a:ext cx="9428159" cy="707886"/>
            <a:chOff x="517501" y="3425672"/>
            <a:chExt cx="6909257" cy="70788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7CFEC5-9ABA-C44B-9E83-6E59912B896B}"/>
                </a:ext>
              </a:extLst>
            </p:cNvPr>
            <p:cNvSpPr txBox="1"/>
            <p:nvPr/>
          </p:nvSpPr>
          <p:spPr>
            <a:xfrm>
              <a:off x="2590800" y="3425672"/>
              <a:ext cx="4835958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Neighbouring charges with the same polarity experience repelling forces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C348AD0-996D-734A-B0EF-FA71A8F3C3BC}"/>
                </a:ext>
              </a:extLst>
            </p:cNvPr>
            <p:cNvGrpSpPr/>
            <p:nvPr/>
          </p:nvGrpSpPr>
          <p:grpSpPr>
            <a:xfrm>
              <a:off x="517501" y="3425672"/>
              <a:ext cx="1995019" cy="663181"/>
              <a:chOff x="6490741" y="3310178"/>
              <a:chExt cx="1995019" cy="663181"/>
            </a:xfrm>
          </p:grpSpPr>
          <p:sp>
            <p:nvSpPr>
              <p:cNvPr id="13" name="Left-Right Arrow 13">
                <a:extLst>
                  <a:ext uri="{FF2B5EF4-FFF2-40B4-BE49-F238E27FC236}">
                    <a16:creationId xmlns:a16="http://schemas.microsoft.com/office/drawing/2014/main" id="{8794F46F-4BC1-A54A-BA86-97AC73B4CED7}"/>
                  </a:ext>
                </a:extLst>
              </p:cNvPr>
              <p:cNvSpPr/>
              <p:nvPr/>
            </p:nvSpPr>
            <p:spPr>
              <a:xfrm>
                <a:off x="7121441" y="3408006"/>
                <a:ext cx="727188" cy="452601"/>
              </a:xfrm>
              <a:prstGeom prst="left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EFBA7C1-88D5-224B-B561-C6171C844A89}"/>
                  </a:ext>
                </a:extLst>
              </p:cNvPr>
              <p:cNvGrpSpPr/>
              <p:nvPr/>
            </p:nvGrpSpPr>
            <p:grpSpPr>
              <a:xfrm>
                <a:off x="7940713" y="3323653"/>
                <a:ext cx="545047" cy="649706"/>
                <a:chOff x="7952583" y="3311783"/>
                <a:chExt cx="545047" cy="649706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C4E08898-1961-2D44-842C-425830D79672}"/>
                    </a:ext>
                  </a:extLst>
                </p:cNvPr>
                <p:cNvSpPr/>
                <p:nvPr/>
              </p:nvSpPr>
              <p:spPr>
                <a:xfrm>
                  <a:off x="7952583" y="3311783"/>
                  <a:ext cx="545047" cy="64970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4400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21A6F35-91E3-7747-BB15-B8A2DB13931A}"/>
                    </a:ext>
                  </a:extLst>
                </p:cNvPr>
                <p:cNvSpPr txBox="1"/>
                <p:nvPr/>
              </p:nvSpPr>
              <p:spPr>
                <a:xfrm>
                  <a:off x="8081320" y="3368845"/>
                  <a:ext cx="40241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800" dirty="0">
                      <a:solidFill>
                        <a:schemeClr val="bg1"/>
                      </a:solidFill>
                    </a:rPr>
                    <a:t>+</a:t>
                  </a: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CEC00227-988F-A845-8155-AE085B97864C}"/>
                  </a:ext>
                </a:extLst>
              </p:cNvPr>
              <p:cNvGrpSpPr/>
              <p:nvPr/>
            </p:nvGrpSpPr>
            <p:grpSpPr>
              <a:xfrm>
                <a:off x="6490741" y="3310178"/>
                <a:ext cx="620626" cy="649706"/>
                <a:chOff x="8237463" y="3311783"/>
                <a:chExt cx="620626" cy="649706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E6F515F8-936D-D140-A03F-697E6CDCAB1F}"/>
                    </a:ext>
                  </a:extLst>
                </p:cNvPr>
                <p:cNvSpPr/>
                <p:nvPr/>
              </p:nvSpPr>
              <p:spPr>
                <a:xfrm>
                  <a:off x="8237463" y="3311783"/>
                  <a:ext cx="545047" cy="64970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4400" dirty="0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61A7952-5D64-BB40-9474-7395586F3556}"/>
                    </a:ext>
                  </a:extLst>
                </p:cNvPr>
                <p:cNvSpPr txBox="1"/>
                <p:nvPr/>
              </p:nvSpPr>
              <p:spPr>
                <a:xfrm>
                  <a:off x="8366200" y="3368843"/>
                  <a:ext cx="49188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800" dirty="0">
                      <a:solidFill>
                        <a:schemeClr val="bg1"/>
                      </a:solidFill>
                    </a:rPr>
                    <a:t>+</a:t>
                  </a:r>
                </a:p>
              </p:txBody>
            </p:sp>
          </p:grp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6F2B024-579E-694B-B9A4-712A5F5B85E8}"/>
              </a:ext>
            </a:extLst>
          </p:cNvPr>
          <p:cNvGrpSpPr/>
          <p:nvPr/>
        </p:nvGrpSpPr>
        <p:grpSpPr>
          <a:xfrm>
            <a:off x="527710" y="4050217"/>
            <a:ext cx="11376025" cy="1979999"/>
            <a:chOff x="517500" y="3179194"/>
            <a:chExt cx="8399533" cy="1979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A70172E-F1F0-A446-BA08-1A4C3BB25AC1}"/>
                </a:ext>
              </a:extLst>
            </p:cNvPr>
            <p:cNvSpPr txBox="1"/>
            <p:nvPr/>
          </p:nvSpPr>
          <p:spPr>
            <a:xfrm>
              <a:off x="517500" y="4284764"/>
              <a:ext cx="6909257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000" dirty="0"/>
                <a:t>Moving particles create currents, These currents  result in attracting or repelling magnetic fields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5FF2C42-1570-1741-AFEA-0421DCEBF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6108" y="3179194"/>
              <a:ext cx="1430925" cy="1979999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6AB77A4-466C-6246-B8DC-5704A6031C93}"/>
              </a:ext>
            </a:extLst>
          </p:cNvPr>
          <p:cNvSpPr txBox="1"/>
          <p:nvPr/>
        </p:nvSpPr>
        <p:spPr>
          <a:xfrm>
            <a:off x="334427" y="1087782"/>
            <a:ext cx="1144958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Machines and elements cannot be built with infinite perfection</a:t>
            </a:r>
          </a:p>
        </p:txBody>
      </p:sp>
    </p:spTree>
    <p:extLst>
      <p:ext uri="{BB962C8B-B14F-4D97-AF65-F5344CB8AC3E}">
        <p14:creationId xmlns:p14="http://schemas.microsoft.com/office/powerpoint/2010/main" val="224382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Why Accelerators &amp; Colliders?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The CERN Accelerator Complex</a:t>
            </a:r>
          </a:p>
          <a:p>
            <a:pPr>
              <a:spcBef>
                <a:spcPts val="4200"/>
              </a:spcBef>
            </a:pP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An Accelerator’s Main Ingredients </a:t>
            </a:r>
          </a:p>
          <a:p>
            <a:pPr>
              <a:spcBef>
                <a:spcPts val="4200"/>
              </a:spcBef>
            </a:pPr>
            <a:r>
              <a:rPr lang="en-GB" sz="2800" dirty="0"/>
              <a:t>A Brief Word on the Future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412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AA4007-9850-CE42-8FC4-DBDF2697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Luminosity, the Figure of Merit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D5A4B-660C-8A4D-B3D0-4601ABBB9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86849-77BF-A146-847B-37963C4C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05A35-1ADD-654B-B71C-6B155A4B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4778E31-4A4E-F840-8CBC-B6DA9370D1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262138"/>
              </p:ext>
            </p:extLst>
          </p:nvPr>
        </p:nvGraphicFramePr>
        <p:xfrm>
          <a:off x="2558867" y="1492943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58867" y="1492943"/>
                        <a:ext cx="6774805" cy="136048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9C7CC7DF-4F22-6A4A-A75F-8726152FC481}"/>
              </a:ext>
            </a:extLst>
          </p:cNvPr>
          <p:cNvSpPr/>
          <p:nvPr/>
        </p:nvSpPr>
        <p:spPr>
          <a:xfrm>
            <a:off x="7034394" y="1634896"/>
            <a:ext cx="1004958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798E907B-3A04-8C42-8E54-5C4930679A28}"/>
              </a:ext>
            </a:extLst>
          </p:cNvPr>
          <p:cNvSpPr/>
          <p:nvPr/>
        </p:nvSpPr>
        <p:spPr>
          <a:xfrm>
            <a:off x="6016539" y="1023857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8440157-D022-854D-92D5-3BE14B8EEB9B}"/>
              </a:ext>
            </a:extLst>
          </p:cNvPr>
          <p:cNvSpPr/>
          <p:nvPr/>
        </p:nvSpPr>
        <p:spPr>
          <a:xfrm>
            <a:off x="7692246" y="2328279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C4A2D6C5-71C1-374A-A794-85C4DDA674AF}"/>
              </a:ext>
            </a:extLst>
          </p:cNvPr>
          <p:cNvSpPr/>
          <p:nvPr/>
        </p:nvSpPr>
        <p:spPr>
          <a:xfrm>
            <a:off x="9633133" y="2275710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454"/>
              <a:gd name="adj6" fmla="val -66989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C0B390A-4558-674C-A7A6-E28EF2BE132E}"/>
              </a:ext>
            </a:extLst>
          </p:cNvPr>
          <p:cNvSpPr/>
          <p:nvPr/>
        </p:nvSpPr>
        <p:spPr>
          <a:xfrm>
            <a:off x="8458775" y="1748613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386DC99E-1AA6-024C-A217-2FC9EB16E046}"/>
              </a:ext>
            </a:extLst>
          </p:cNvPr>
          <p:cNvSpPr/>
          <p:nvPr/>
        </p:nvSpPr>
        <p:spPr>
          <a:xfrm>
            <a:off x="9475403" y="426234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216303"/>
              <a:gd name="adj6" fmla="val -66430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19B0BA3-4E66-D749-9F11-959CFDC392E6}"/>
              </a:ext>
            </a:extLst>
          </p:cNvPr>
          <p:cNvSpPr/>
          <p:nvPr/>
        </p:nvSpPr>
        <p:spPr>
          <a:xfrm>
            <a:off x="8919568" y="1953252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8BDCB09E-6186-F34E-9715-EC3FD45C3503}"/>
              </a:ext>
            </a:extLst>
          </p:cNvPr>
          <p:cNvSpPr/>
          <p:nvPr/>
        </p:nvSpPr>
        <p:spPr>
          <a:xfrm>
            <a:off x="10062345" y="1323959"/>
            <a:ext cx="1315616" cy="727578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87220"/>
              <a:gd name="adj6" fmla="val -6465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9C11A5-73A5-8343-80CB-F35099DAC822}"/>
              </a:ext>
            </a:extLst>
          </p:cNvPr>
          <p:cNvGrpSpPr/>
          <p:nvPr/>
        </p:nvGrpSpPr>
        <p:grpSpPr>
          <a:xfrm>
            <a:off x="6748852" y="3095847"/>
            <a:ext cx="5016642" cy="3118648"/>
            <a:chOff x="4788342" y="3823828"/>
            <a:chExt cx="4355658" cy="2433061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2BE2BC73-5874-544A-9583-BC27462B5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8342" y="3823828"/>
              <a:ext cx="3960196" cy="2433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332F7BE-BEBE-D540-8CCD-FBB5F1D6C3B7}"/>
                </a:ext>
              </a:extLst>
            </p:cNvPr>
            <p:cNvSpPr txBox="1"/>
            <p:nvPr/>
          </p:nvSpPr>
          <p:spPr>
            <a:xfrm rot="19098400">
              <a:off x="6536558" y="4566241"/>
              <a:ext cx="219727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  <a:effectLst>
                    <a:glow>
                      <a:schemeClr val="bg1"/>
                    </a:glow>
                  </a:effectLst>
                </a:rPr>
                <a:t>High-Luminosity LHC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8D2A982-4186-F743-A51D-D12184C5A485}"/>
                </a:ext>
              </a:extLst>
            </p:cNvPr>
            <p:cNvCxnSpPr/>
            <p:nvPr/>
          </p:nvCxnSpPr>
          <p:spPr>
            <a:xfrm>
              <a:off x="8618891" y="4417402"/>
              <a:ext cx="0" cy="970244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E4D017C-36EB-7F4A-8DEE-C1384F1A082F}"/>
                </a:ext>
              </a:extLst>
            </p:cNvPr>
            <p:cNvSpPr txBox="1"/>
            <p:nvPr/>
          </p:nvSpPr>
          <p:spPr>
            <a:xfrm>
              <a:off x="8618891" y="4741770"/>
              <a:ext cx="525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X 2</a:t>
              </a:r>
            </a:p>
          </p:txBody>
        </p:sp>
      </p:grp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4F7CF97-239B-A040-8A75-F90F50C98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42" y="3142858"/>
            <a:ext cx="5148221" cy="3071637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80000" tIns="180000" rIns="180000" bIns="180000"/>
          <a:lstStyle/>
          <a:p>
            <a:r>
              <a:rPr lang="en-GB" sz="2200" dirty="0">
                <a:solidFill>
                  <a:schemeClr val="tx1"/>
                </a:solidFill>
              </a:rPr>
              <a:t>Maximise Luminosity:</a:t>
            </a:r>
          </a:p>
          <a:p>
            <a:pPr marL="722313" indent="-354013">
              <a:spcBef>
                <a:spcPts val="1200"/>
              </a:spcBef>
              <a:buFont typeface="Arial" charset="0"/>
              <a:buChar char="•"/>
            </a:pPr>
            <a:r>
              <a:rPr lang="en-GB" sz="2200" b="0" dirty="0">
                <a:solidFill>
                  <a:schemeClr val="tx1"/>
                </a:solidFill>
              </a:rPr>
              <a:t>Bunch intensity</a:t>
            </a:r>
          </a:p>
          <a:p>
            <a:pPr marL="722313" indent="-354013">
              <a:spcBef>
                <a:spcPts val="600"/>
              </a:spcBef>
              <a:buFont typeface="Arial" charset="0"/>
              <a:buChar char="•"/>
            </a:pPr>
            <a:r>
              <a:rPr lang="en-GB" sz="2200" b="0" dirty="0">
                <a:solidFill>
                  <a:schemeClr val="tx1"/>
                </a:solidFill>
              </a:rPr>
              <a:t>Transverse beam size</a:t>
            </a:r>
          </a:p>
          <a:p>
            <a:pPr marL="722313" indent="-354013">
              <a:spcBef>
                <a:spcPts val="600"/>
              </a:spcBef>
              <a:buFont typeface="Arial" charset="0"/>
              <a:buChar char="•"/>
            </a:pPr>
            <a:r>
              <a:rPr lang="en-GB" sz="2200" b="0" dirty="0">
                <a:solidFill>
                  <a:schemeClr val="tx1"/>
                </a:solidFill>
              </a:rPr>
              <a:t>Beam size at collision points</a:t>
            </a:r>
          </a:p>
          <a:p>
            <a:pPr marL="722313" indent="-354013">
              <a:spcBef>
                <a:spcPts val="600"/>
              </a:spcBef>
              <a:buFont typeface="Arial" charset="0"/>
              <a:buChar char="•"/>
            </a:pPr>
            <a:r>
              <a:rPr lang="en-GB" sz="2200" b="0" dirty="0">
                <a:solidFill>
                  <a:schemeClr val="tx1"/>
                </a:solidFill>
              </a:rPr>
              <a:t>Crossing angle </a:t>
            </a:r>
          </a:p>
          <a:p>
            <a:pPr marL="722313" indent="-354013">
              <a:spcBef>
                <a:spcPts val="600"/>
              </a:spcBef>
              <a:buFont typeface="Arial" charset="0"/>
              <a:buChar char="•"/>
            </a:pPr>
            <a:r>
              <a:rPr lang="en-GB" sz="2200" b="0" dirty="0">
                <a:solidFill>
                  <a:schemeClr val="tx1"/>
                </a:solidFill>
              </a:rPr>
              <a:t>Machine availability</a:t>
            </a:r>
          </a:p>
        </p:txBody>
      </p:sp>
    </p:spTree>
    <p:extLst>
      <p:ext uri="{BB962C8B-B14F-4D97-AF65-F5344CB8AC3E}">
        <p14:creationId xmlns:p14="http://schemas.microsoft.com/office/powerpoint/2010/main" val="3865735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E8689-90B4-6FE0-59D7-8BDDDC640B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>
                <a:solidFill>
                  <a:srgbClr val="FF0000"/>
                </a:solidFill>
              </a:rPr>
              <a:t>What is the first physics formula that jumps in your mind?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3142E-D814-07D5-A8B3-6F7A47F96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9FCC3-03DB-7EA6-E281-B0EEE767F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6614A-CA08-2841-4219-986414E69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1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64869B-308C-9948-AA8C-2A5F57C5B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H- injection, a Key LIU Ingredient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B78EA-9A27-6B43-8C05-BC52A808E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B7A15-A4B4-4D44-811E-EFD44A5B8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AA06B-D3C2-F14B-B416-253F5EB81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D614D92-3E7B-B64C-A997-A4F46F00E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283" y="1410086"/>
            <a:ext cx="8226854" cy="47743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Charge exchange injection with H</a:t>
            </a:r>
            <a:r>
              <a:rPr lang="en-GB" baseline="30000" dirty="0">
                <a:solidFill>
                  <a:schemeClr val="tx1"/>
                </a:solidFill>
              </a:rPr>
              <a:t>-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370568-4891-2247-B08E-4839FED8C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3665" y="1728611"/>
            <a:ext cx="5517781" cy="386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85A30B0-A25B-094E-A4FD-DAF725F8D9E0}"/>
              </a:ext>
            </a:extLst>
          </p:cNvPr>
          <p:cNvGrpSpPr/>
          <p:nvPr/>
        </p:nvGrpSpPr>
        <p:grpSpPr>
          <a:xfrm>
            <a:off x="9115711" y="720994"/>
            <a:ext cx="2366076" cy="2219333"/>
            <a:chOff x="6468330" y="1355327"/>
            <a:chExt cx="2366076" cy="221933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310514E-32F6-6744-91D2-979E96CF889A}"/>
                </a:ext>
              </a:extLst>
            </p:cNvPr>
            <p:cNvGrpSpPr/>
            <p:nvPr/>
          </p:nvGrpSpPr>
          <p:grpSpPr>
            <a:xfrm>
              <a:off x="6468330" y="1677852"/>
              <a:ext cx="2366076" cy="1896808"/>
              <a:chOff x="6394354" y="1173935"/>
              <a:chExt cx="2366076" cy="1896808"/>
            </a:xfrm>
          </p:grpSpPr>
          <p:grpSp>
            <p:nvGrpSpPr>
              <p:cNvPr id="12" name="Group 1081">
                <a:extLst>
                  <a:ext uri="{FF2B5EF4-FFF2-40B4-BE49-F238E27FC236}">
                    <a16:creationId xmlns:a16="http://schemas.microsoft.com/office/drawing/2014/main" id="{A0943BAB-FF1B-0948-A8FC-57FF4A4218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4354" y="1173935"/>
                <a:ext cx="2366076" cy="1896808"/>
                <a:chOff x="803" y="965"/>
                <a:chExt cx="1612" cy="1329"/>
              </a:xfrm>
            </p:grpSpPr>
            <p:sp>
              <p:nvSpPr>
                <p:cNvPr id="38" name="Text Box 1029">
                  <a:extLst>
                    <a:ext uri="{FF2B5EF4-FFF2-40B4-BE49-F238E27FC236}">
                      <a16:creationId xmlns:a16="http://schemas.microsoft.com/office/drawing/2014/main" id="{5C3F9A96-5F8C-6D4B-932F-B64F1C0A349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23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39" name="Text Box 1030">
                  <a:extLst>
                    <a:ext uri="{FF2B5EF4-FFF2-40B4-BE49-F238E27FC236}">
                      <a16:creationId xmlns:a16="http://schemas.microsoft.com/office/drawing/2014/main" id="{CD902F5A-2928-724E-98E8-6F106AE33DD0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40" name="Oval 1031">
                  <a:extLst>
                    <a:ext uri="{FF2B5EF4-FFF2-40B4-BE49-F238E27FC236}">
                      <a16:creationId xmlns:a16="http://schemas.microsoft.com/office/drawing/2014/main" id="{72EF916B-1EB1-AC47-8532-0D50FD5294C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41" name="Line 1032">
                  <a:extLst>
                    <a:ext uri="{FF2B5EF4-FFF2-40B4-BE49-F238E27FC236}">
                      <a16:creationId xmlns:a16="http://schemas.microsoft.com/office/drawing/2014/main" id="{47DA6441-6F21-424D-A527-15AE30811D0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1037">
                  <a:extLst>
                    <a:ext uri="{FF2B5EF4-FFF2-40B4-BE49-F238E27FC236}">
                      <a16:creationId xmlns:a16="http://schemas.microsoft.com/office/drawing/2014/main" id="{644953AC-266A-A14C-B6FB-32835126F1B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88F5F16-6A25-A64C-8594-8635FA1C5C1B}"/>
                  </a:ext>
                </a:extLst>
              </p:cNvPr>
              <p:cNvSpPr txBox="1"/>
              <p:nvPr/>
            </p:nvSpPr>
            <p:spPr>
              <a:xfrm>
                <a:off x="6847644" y="238853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814A653-83B1-5F44-A87D-253F6F0366F6}"/>
                  </a:ext>
                </a:extLst>
              </p:cNvPr>
              <p:cNvSpPr txBox="1"/>
              <p:nvPr/>
            </p:nvSpPr>
            <p:spPr>
              <a:xfrm>
                <a:off x="7901251" y="1542972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0970F8-4324-9E42-80FA-F70F1F6F11EB}"/>
                  </a:ext>
                </a:extLst>
              </p:cNvPr>
              <p:cNvSpPr txBox="1"/>
              <p:nvPr/>
            </p:nvSpPr>
            <p:spPr>
              <a:xfrm>
                <a:off x="7000044" y="24789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17E07A6-CA7D-094E-82D5-19D52F37ADC2}"/>
                  </a:ext>
                </a:extLst>
              </p:cNvPr>
              <p:cNvSpPr txBox="1"/>
              <p:nvPr/>
            </p:nvSpPr>
            <p:spPr>
              <a:xfrm>
                <a:off x="7000044" y="2223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637466D-805F-B047-ACC2-54A588191556}"/>
                  </a:ext>
                </a:extLst>
              </p:cNvPr>
              <p:cNvSpPr txBox="1"/>
              <p:nvPr/>
            </p:nvSpPr>
            <p:spPr>
              <a:xfrm>
                <a:off x="7000044" y="19209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BCDE874-4670-4A46-878E-634D58D59D45}"/>
                  </a:ext>
                </a:extLst>
              </p:cNvPr>
              <p:cNvSpPr txBox="1"/>
              <p:nvPr/>
            </p:nvSpPr>
            <p:spPr>
              <a:xfrm>
                <a:off x="7209269" y="23549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6F66E9-4155-D440-896F-1A2A58CC76C1}"/>
                  </a:ext>
                </a:extLst>
              </p:cNvPr>
              <p:cNvSpPr txBox="1"/>
              <p:nvPr/>
            </p:nvSpPr>
            <p:spPr>
              <a:xfrm>
                <a:off x="7232509" y="209923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8DCF216-B5B7-6646-B5B1-383141B78340}"/>
                  </a:ext>
                </a:extLst>
              </p:cNvPr>
              <p:cNvSpPr txBox="1"/>
              <p:nvPr/>
            </p:nvSpPr>
            <p:spPr>
              <a:xfrm>
                <a:off x="7283929" y="17323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1F83E0D-B01A-584D-A8D1-4B6D67A64F4B}"/>
                  </a:ext>
                </a:extLst>
              </p:cNvPr>
              <p:cNvSpPr txBox="1"/>
              <p:nvPr/>
            </p:nvSpPr>
            <p:spPr>
              <a:xfrm>
                <a:off x="6698362" y="217811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D71A82E-F239-1646-9110-D1857210E344}"/>
                  </a:ext>
                </a:extLst>
              </p:cNvPr>
              <p:cNvSpPr txBox="1"/>
              <p:nvPr/>
            </p:nvSpPr>
            <p:spPr>
              <a:xfrm>
                <a:off x="7666046" y="162004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57F0C4E-D878-6B47-A150-1CA88BBEC9F5}"/>
                  </a:ext>
                </a:extLst>
              </p:cNvPr>
              <p:cNvSpPr txBox="1"/>
              <p:nvPr/>
            </p:nvSpPr>
            <p:spPr>
              <a:xfrm>
                <a:off x="8046498" y="154050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557FAB0-B956-8242-B2C4-61DE4355366D}"/>
                  </a:ext>
                </a:extLst>
              </p:cNvPr>
              <p:cNvSpPr txBox="1"/>
              <p:nvPr/>
            </p:nvSpPr>
            <p:spPr>
              <a:xfrm>
                <a:off x="7912486" y="18531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3152C0A-9997-584E-A298-3ED34CF23649}"/>
                  </a:ext>
                </a:extLst>
              </p:cNvPr>
              <p:cNvSpPr txBox="1"/>
              <p:nvPr/>
            </p:nvSpPr>
            <p:spPr>
              <a:xfrm>
                <a:off x="7766656" y="212323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48547BA-63D0-544D-A044-522DB8FAFB67}"/>
                  </a:ext>
                </a:extLst>
              </p:cNvPr>
              <p:cNvSpPr txBox="1"/>
              <p:nvPr/>
            </p:nvSpPr>
            <p:spPr>
              <a:xfrm>
                <a:off x="7620615" y="187245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0629082-EEEF-A249-A271-50B311372C17}"/>
                  </a:ext>
                </a:extLst>
              </p:cNvPr>
              <p:cNvSpPr txBox="1"/>
              <p:nvPr/>
            </p:nvSpPr>
            <p:spPr>
              <a:xfrm>
                <a:off x="7552919" y="224146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33B8FE-149C-404B-8DD5-F16179481A62}"/>
                  </a:ext>
                </a:extLst>
              </p:cNvPr>
              <p:cNvSpPr txBox="1"/>
              <p:nvPr/>
            </p:nvSpPr>
            <p:spPr>
              <a:xfrm>
                <a:off x="8217378" y="165786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BEE28E0-6749-604A-A0A9-4ED2A9EAB371}"/>
                  </a:ext>
                </a:extLst>
              </p:cNvPr>
              <p:cNvSpPr txBox="1"/>
              <p:nvPr/>
            </p:nvSpPr>
            <p:spPr>
              <a:xfrm>
                <a:off x="8104946" y="1854839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BE4601C-B02D-514D-AF24-3A6B46A0EDE6}"/>
                  </a:ext>
                </a:extLst>
              </p:cNvPr>
              <p:cNvSpPr txBox="1"/>
              <p:nvPr/>
            </p:nvSpPr>
            <p:spPr>
              <a:xfrm>
                <a:off x="7572608" y="170317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8374D51-7EA2-084A-8735-E232627713F5}"/>
                  </a:ext>
                </a:extLst>
              </p:cNvPr>
              <p:cNvSpPr txBox="1"/>
              <p:nvPr/>
            </p:nvSpPr>
            <p:spPr>
              <a:xfrm>
                <a:off x="7790064" y="177014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1A8579A-739C-4F4A-AE43-989709E6A77D}"/>
                  </a:ext>
                </a:extLst>
              </p:cNvPr>
              <p:cNvSpPr txBox="1"/>
              <p:nvPr/>
            </p:nvSpPr>
            <p:spPr>
              <a:xfrm>
                <a:off x="7612122" y="2097868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D1E430D-5C6B-494F-81DA-E924DCCC74A9}"/>
                  </a:ext>
                </a:extLst>
              </p:cNvPr>
              <p:cNvSpPr txBox="1"/>
              <p:nvPr/>
            </p:nvSpPr>
            <p:spPr>
              <a:xfrm>
                <a:off x="7301845" y="1858977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7B9C1D4-ECAD-BA4E-B351-0069646B596A}"/>
                  </a:ext>
                </a:extLst>
              </p:cNvPr>
              <p:cNvSpPr txBox="1"/>
              <p:nvPr/>
            </p:nvSpPr>
            <p:spPr>
              <a:xfrm>
                <a:off x="7310232" y="2214745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12D5E8E-48F4-8C46-9DB2-E10D4572AFB9}"/>
                  </a:ext>
                </a:extLst>
              </p:cNvPr>
              <p:cNvSpPr txBox="1"/>
              <p:nvPr/>
            </p:nvSpPr>
            <p:spPr>
              <a:xfrm>
                <a:off x="6906351" y="2065900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C5045BC-B7D8-F748-B807-AE52F285A5D0}"/>
                  </a:ext>
                </a:extLst>
              </p:cNvPr>
              <p:cNvSpPr txBox="1"/>
              <p:nvPr/>
            </p:nvSpPr>
            <p:spPr>
              <a:xfrm>
                <a:off x="6636465" y="2403090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CE9468B-20EE-B749-92F7-9BCCC8B48ADF}"/>
                  </a:ext>
                </a:extLst>
              </p:cNvPr>
              <p:cNvSpPr txBox="1"/>
              <p:nvPr/>
            </p:nvSpPr>
            <p:spPr>
              <a:xfrm>
                <a:off x="6844659" y="251894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0D53AF5-DCCB-EC43-BACD-495B073FC7EF}"/>
                </a:ext>
              </a:extLst>
            </p:cNvPr>
            <p:cNvSpPr txBox="1"/>
            <p:nvPr/>
          </p:nvSpPr>
          <p:spPr>
            <a:xfrm>
              <a:off x="6531594" y="1355327"/>
              <a:ext cx="2159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Before stripping foil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29FB010-0964-E041-B37D-F7B53D3BFA93}"/>
              </a:ext>
            </a:extLst>
          </p:cNvPr>
          <p:cNvGrpSpPr/>
          <p:nvPr/>
        </p:nvGrpSpPr>
        <p:grpSpPr>
          <a:xfrm>
            <a:off x="9110927" y="3188572"/>
            <a:ext cx="2366076" cy="2164425"/>
            <a:chOff x="6483008" y="3878068"/>
            <a:chExt cx="2366076" cy="216442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67A10AF-2F1B-914F-B847-2E07E6B611A3}"/>
                </a:ext>
              </a:extLst>
            </p:cNvPr>
            <p:cNvGrpSpPr/>
            <p:nvPr/>
          </p:nvGrpSpPr>
          <p:grpSpPr>
            <a:xfrm>
              <a:off x="6483008" y="4145685"/>
              <a:ext cx="2366076" cy="1896808"/>
              <a:chOff x="6389570" y="3551289"/>
              <a:chExt cx="2366076" cy="1896808"/>
            </a:xfrm>
          </p:grpSpPr>
          <p:grpSp>
            <p:nvGrpSpPr>
              <p:cNvPr id="46" name="Group 1081">
                <a:extLst>
                  <a:ext uri="{FF2B5EF4-FFF2-40B4-BE49-F238E27FC236}">
                    <a16:creationId xmlns:a16="http://schemas.microsoft.com/office/drawing/2014/main" id="{00F2070B-BB2E-5045-9BF6-2DC8D9A7A4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66076" cy="1896808"/>
                <a:chOff x="803" y="965"/>
                <a:chExt cx="1612" cy="1329"/>
              </a:xfrm>
            </p:grpSpPr>
            <p:sp>
              <p:nvSpPr>
                <p:cNvPr id="72" name="Text Box 1029">
                  <a:extLst>
                    <a:ext uri="{FF2B5EF4-FFF2-40B4-BE49-F238E27FC236}">
                      <a16:creationId xmlns:a16="http://schemas.microsoft.com/office/drawing/2014/main" id="{7589F311-1F87-EA49-8386-5A9EF0847BD2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23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73" name="Text Box 1030">
                  <a:extLst>
                    <a:ext uri="{FF2B5EF4-FFF2-40B4-BE49-F238E27FC236}">
                      <a16:creationId xmlns:a16="http://schemas.microsoft.com/office/drawing/2014/main" id="{B4C11B70-7F1C-9149-8B4B-FBCF15660519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74" name="Oval 1031">
                  <a:extLst>
                    <a:ext uri="{FF2B5EF4-FFF2-40B4-BE49-F238E27FC236}">
                      <a16:creationId xmlns:a16="http://schemas.microsoft.com/office/drawing/2014/main" id="{03AFE0BE-B2DB-F24F-A4BE-421210FB688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75" name="Line 1032">
                  <a:extLst>
                    <a:ext uri="{FF2B5EF4-FFF2-40B4-BE49-F238E27FC236}">
                      <a16:creationId xmlns:a16="http://schemas.microsoft.com/office/drawing/2014/main" id="{0D6A2A22-8CDA-B242-BFEE-CA67756EC1E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1037">
                  <a:extLst>
                    <a:ext uri="{FF2B5EF4-FFF2-40B4-BE49-F238E27FC236}">
                      <a16:creationId xmlns:a16="http://schemas.microsoft.com/office/drawing/2014/main" id="{2A2408FE-BCC6-D442-9112-F168F982EA9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4219C07-F207-2945-B788-BE9FBB403745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2EBA1-4812-C84D-B434-869A6C5C4AB1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954C275-BE8E-B340-886A-B00E1CF5F5FB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7591203-9ADB-6645-85A7-2B7DA978440E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D1BEE85-D59B-BF43-BD5A-6F4992D77EE3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0C1D4FF-6DA2-AF47-A7B5-CE0409048712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E1C47C4-35D0-FD41-AC60-3446E62BB8D3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5215B88-F12F-5845-82A1-67D31FB423E5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9875066-9F45-E34F-8AE3-C3E42CE93835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67283B5-E536-C740-B2B3-8DB5465DE3F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698EFA6-AC38-F646-A16B-E93D1C2C4394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CB1DCB0-6DD7-474B-8505-1E4CE5E0641B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9421F41-FF9A-544A-8CE7-E4F87A4B6F55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F3DFAF3-614C-1647-B482-E1A8456512CC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7980425-3E6E-404A-81EF-DAA3994E9FBF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9A0DD54-335A-6347-84DC-975DEA9BE3B8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AD66D73-87C7-E247-A963-1732F0B47499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A4D44A6-0C88-9A42-A73B-93BB26615ADA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EDE0555-FA6E-C248-9287-EEF75BCBA01B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BDDBE82-0D8F-7542-989C-417D406E4997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412CEF39-B95B-3941-95DE-C78271D9BB88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1A17FFA-0A2B-114B-B10B-5840AF8373D5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83D9038-2BF6-0A41-9701-5896C35AFD64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00E86DD-CBEE-FC44-8517-C6B332773FBF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302F70B-06B1-384B-B542-76526E8B5B68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4CC7945-A04B-D74B-877E-C074D4993E6D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  <p:sp>
        <p:nvSpPr>
          <p:cNvPr id="77" name="Content Placeholder 2">
            <a:extLst>
              <a:ext uri="{FF2B5EF4-FFF2-40B4-BE49-F238E27FC236}">
                <a16:creationId xmlns:a16="http://schemas.microsoft.com/office/drawing/2014/main" id="{E4A2C2EF-4984-324C-BCB5-1732F369C700}"/>
              </a:ext>
            </a:extLst>
          </p:cNvPr>
          <p:cNvSpPr txBox="1">
            <a:spLocks/>
          </p:cNvSpPr>
          <p:nvPr/>
        </p:nvSpPr>
        <p:spPr>
          <a:xfrm>
            <a:off x="513283" y="5702803"/>
            <a:ext cx="8952104" cy="47743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dirty="0"/>
              <a:t>Phase Space Painting is possible (various particle distributions)</a:t>
            </a:r>
          </a:p>
          <a:p>
            <a:pPr marL="36576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927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3E9CB4-00D7-8D47-9E0B-2A559A62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sz="4000" dirty="0"/>
              <a:t>L</a:t>
            </a:r>
            <a:r>
              <a:rPr lang="en-US" dirty="0"/>
              <a:t>HC </a:t>
            </a:r>
            <a:r>
              <a:rPr lang="en-US" sz="4000" dirty="0"/>
              <a:t>I</a:t>
            </a:r>
            <a:r>
              <a:rPr lang="en-US" dirty="0"/>
              <a:t>njector </a:t>
            </a:r>
            <a:r>
              <a:rPr lang="en-US" sz="4000" dirty="0"/>
              <a:t>U</a:t>
            </a:r>
            <a:r>
              <a:rPr lang="en-US" dirty="0"/>
              <a:t>pgrade Project is Completed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E5EF4-741F-CC46-87AC-8AD81363A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D976B-CEB3-E646-8029-DA858451D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0A47D-1F9C-1F44-909D-A43B50A8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249517-E0A1-F444-A633-F4E02F49ECDC}"/>
              </a:ext>
            </a:extLst>
          </p:cNvPr>
          <p:cNvSpPr txBox="1">
            <a:spLocks/>
          </p:cNvSpPr>
          <p:nvPr/>
        </p:nvSpPr>
        <p:spPr>
          <a:xfrm>
            <a:off x="240820" y="2718179"/>
            <a:ext cx="6105220" cy="187218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PS:</a:t>
            </a:r>
          </a:p>
          <a:p>
            <a:pPr marL="712788" lvl="1" indent="-260350"/>
            <a:r>
              <a:rPr lang="en-GB" dirty="0"/>
              <a:t>Injection energy increase from 1.4 </a:t>
            </a:r>
            <a:r>
              <a:rPr lang="en-GB" dirty="0" err="1"/>
              <a:t>GeV</a:t>
            </a:r>
            <a:r>
              <a:rPr lang="en-GB" dirty="0"/>
              <a:t> to 2 </a:t>
            </a:r>
            <a:r>
              <a:rPr lang="en-GB" dirty="0" err="1"/>
              <a:t>GeV</a:t>
            </a:r>
            <a:r>
              <a:rPr lang="en-GB" dirty="0"/>
              <a:t> </a:t>
            </a:r>
          </a:p>
          <a:p>
            <a:pPr marL="712788" lvl="1" indent="-260350"/>
            <a:r>
              <a:rPr lang="en-GB" dirty="0"/>
              <a:t>New </a:t>
            </a:r>
            <a:r>
              <a:rPr lang="en-GB" dirty="0" err="1"/>
              <a:t>Finemet</a:t>
            </a:r>
            <a:r>
              <a:rPr lang="en-GB" dirty="0"/>
              <a:t>® RF Longitudinal feedback system </a:t>
            </a:r>
          </a:p>
          <a:p>
            <a:pPr marL="712788" lvl="1" indent="-260350"/>
            <a:r>
              <a:rPr lang="en-GB" dirty="0"/>
              <a:t>New RF beam manipulation scheme to increase beam brightness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463483-8EB6-994F-99C1-4858E4316F86}"/>
              </a:ext>
            </a:extLst>
          </p:cNvPr>
          <p:cNvSpPr txBox="1">
            <a:spLocks/>
          </p:cNvSpPr>
          <p:nvPr/>
        </p:nvSpPr>
        <p:spPr>
          <a:xfrm>
            <a:off x="345597" y="1138597"/>
            <a:ext cx="8180402" cy="145898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LINAC4 – PS Booster: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New LINAC 4 with H</a:t>
            </a:r>
            <a:r>
              <a:rPr lang="en-GB" baseline="30000" dirty="0"/>
              <a:t>-</a:t>
            </a:r>
            <a:r>
              <a:rPr lang="en-GB" dirty="0"/>
              <a:t> injection 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Higher injection energy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New </a:t>
            </a:r>
            <a:r>
              <a:rPr lang="en-GB" dirty="0" err="1"/>
              <a:t>Finemet</a:t>
            </a:r>
            <a:r>
              <a:rPr lang="en-GB" dirty="0"/>
              <a:t>® RF cavity system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Increase of extraction energy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4E07C3-6042-9847-9A8F-0F8EE0C8B3C0}"/>
              </a:ext>
            </a:extLst>
          </p:cNvPr>
          <p:cNvSpPr txBox="1">
            <a:spLocks/>
          </p:cNvSpPr>
          <p:nvPr/>
        </p:nvSpPr>
        <p:spPr>
          <a:xfrm>
            <a:off x="345596" y="4189406"/>
            <a:ext cx="8180402" cy="12648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SPS</a:t>
            </a:r>
          </a:p>
          <a:p>
            <a:pPr marL="712788" lvl="1" indent="-350838">
              <a:buFont typeface="Arial" charset="0"/>
              <a:buChar char="•"/>
            </a:pPr>
            <a:r>
              <a:rPr lang="en-GB" dirty="0"/>
              <a:t>Machine Impedance reduction (instabilities)</a:t>
            </a:r>
          </a:p>
          <a:p>
            <a:pPr marL="712788" lvl="1" indent="-350838">
              <a:buFont typeface="Arial" charset="0"/>
              <a:buChar char="•"/>
            </a:pPr>
            <a:r>
              <a:rPr lang="en-GB" dirty="0">
                <a:sym typeface="Wingdings"/>
              </a:rPr>
              <a:t>New 200 MHz RF system</a:t>
            </a:r>
          </a:p>
          <a:p>
            <a:pPr marL="712788" lvl="1" indent="-350838">
              <a:buFont typeface="Arial" charset="0"/>
              <a:buChar char="•"/>
            </a:pPr>
            <a:r>
              <a:rPr lang="en-GB" dirty="0">
                <a:sym typeface="Wingdings"/>
              </a:rPr>
              <a:t>Vacuum chamber coating against e-cloud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C2D8932-71D8-4B4F-BD83-82943C8C1913}"/>
              </a:ext>
            </a:extLst>
          </p:cNvPr>
          <p:cNvGrpSpPr/>
          <p:nvPr/>
        </p:nvGrpSpPr>
        <p:grpSpPr>
          <a:xfrm>
            <a:off x="7996559" y="2844008"/>
            <a:ext cx="3774844" cy="2767534"/>
            <a:chOff x="7996559" y="2844008"/>
            <a:chExt cx="3774844" cy="2767534"/>
          </a:xfrm>
        </p:grpSpPr>
        <p:pic>
          <p:nvPicPr>
            <p:cNvPr id="7" name="Picture 6" descr="sl15_2.jpg">
              <a:extLst>
                <a:ext uri="{FF2B5EF4-FFF2-40B4-BE49-F238E27FC236}">
                  <a16:creationId xmlns:a16="http://schemas.microsoft.com/office/drawing/2014/main" id="{CB93F116-EBC8-ED40-BDC5-C657EBF0A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6559" y="2853627"/>
              <a:ext cx="3774844" cy="275791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928E5E2-4540-7E4F-BBEB-7E7F46B6CC53}"/>
                </a:ext>
              </a:extLst>
            </p:cNvPr>
            <p:cNvSpPr/>
            <p:nvPr/>
          </p:nvSpPr>
          <p:spPr>
            <a:xfrm>
              <a:off x="11397188" y="2844008"/>
              <a:ext cx="374215" cy="2426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D0292B-211F-4340-B7CD-F675984B976B}"/>
              </a:ext>
            </a:extLst>
          </p:cNvPr>
          <p:cNvSpPr txBox="1">
            <a:spLocks/>
          </p:cNvSpPr>
          <p:nvPr/>
        </p:nvSpPr>
        <p:spPr>
          <a:xfrm>
            <a:off x="240820" y="5619623"/>
            <a:ext cx="8634148" cy="4806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>
                <a:sym typeface="Wingdings"/>
              </a:rPr>
              <a:t>These are only the main modifications and this list </a:t>
            </a:r>
            <a:r>
              <a:rPr lang="fr-CH" dirty="0" err="1">
                <a:sym typeface="Wingdings"/>
              </a:rPr>
              <a:t>is</a:t>
            </a:r>
            <a:r>
              <a:rPr lang="fr-CH" dirty="0">
                <a:sym typeface="Wingdings"/>
              </a:rPr>
              <a:t> not exhaustive</a:t>
            </a:r>
          </a:p>
        </p:txBody>
      </p:sp>
      <p:pic>
        <p:nvPicPr>
          <p:cNvPr id="13" name="Picture 12" descr="sl15_1.jpg">
            <a:extLst>
              <a:ext uri="{FF2B5EF4-FFF2-40B4-BE49-F238E27FC236}">
                <a16:creationId xmlns:a16="http://schemas.microsoft.com/office/drawing/2014/main" id="{D017AB90-AF9B-654C-9CBA-404F79B9A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950" y="1154995"/>
            <a:ext cx="3787453" cy="151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911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B0E83C-DF05-804A-915C-6D349F09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The </a:t>
            </a:r>
            <a:r>
              <a:rPr lang="en-US" sz="4800" dirty="0"/>
              <a:t>H</a:t>
            </a:r>
            <a:r>
              <a:rPr lang="en-US" sz="4400" dirty="0"/>
              <a:t>igh </a:t>
            </a:r>
            <a:r>
              <a:rPr lang="en-US" sz="4800" dirty="0"/>
              <a:t>L</a:t>
            </a:r>
            <a:r>
              <a:rPr lang="en-US" sz="4400" dirty="0"/>
              <a:t>uminosity </a:t>
            </a:r>
            <a:r>
              <a:rPr lang="en-US" sz="4800" dirty="0"/>
              <a:t>LHC</a:t>
            </a:r>
            <a:r>
              <a:rPr lang="en-US" sz="4400" dirty="0"/>
              <a:t> Project</a:t>
            </a:r>
            <a:endParaRPr lang="en-GB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5F737-9940-8F4F-9176-1B1F40E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1913A-F0AB-FC44-B509-68F0D197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DB03F-E768-0048-A0C5-29FF97F50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3D12DF8-C321-F041-A1CE-7B32689729E0}"/>
              </a:ext>
            </a:extLst>
          </p:cNvPr>
          <p:cNvGrpSpPr/>
          <p:nvPr/>
        </p:nvGrpSpPr>
        <p:grpSpPr>
          <a:xfrm>
            <a:off x="180110" y="1039092"/>
            <a:ext cx="8326582" cy="5070764"/>
            <a:chOff x="0" y="1075694"/>
            <a:chExt cx="6630556" cy="387823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C0A2020-EB2E-3A4E-B169-CD07554D14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7543" y="1173935"/>
              <a:ext cx="5263933" cy="3779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BF300CC-0DAB-9D48-B64F-65167F2C8339}"/>
                </a:ext>
              </a:extLst>
            </p:cNvPr>
            <p:cNvSpPr/>
            <p:nvPr/>
          </p:nvSpPr>
          <p:spPr>
            <a:xfrm>
              <a:off x="1728571" y="2204613"/>
              <a:ext cx="2330424" cy="6641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256A192-BBBE-6E44-B42A-3E359000D3F2}"/>
                </a:ext>
              </a:extLst>
            </p:cNvPr>
            <p:cNvSpPr/>
            <p:nvPr/>
          </p:nvSpPr>
          <p:spPr>
            <a:xfrm>
              <a:off x="4300132" y="1075694"/>
              <a:ext cx="2330424" cy="6641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0227C3-D0A6-184F-B845-D4214E121F2F}"/>
                </a:ext>
              </a:extLst>
            </p:cNvPr>
            <p:cNvSpPr/>
            <p:nvPr/>
          </p:nvSpPr>
          <p:spPr>
            <a:xfrm>
              <a:off x="0" y="1075694"/>
              <a:ext cx="1462584" cy="5188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C1898AD-7328-6546-9FD3-74D8C91BCDDE}"/>
              </a:ext>
            </a:extLst>
          </p:cNvPr>
          <p:cNvSpPr txBox="1">
            <a:spLocks/>
          </p:cNvSpPr>
          <p:nvPr/>
        </p:nvSpPr>
        <p:spPr>
          <a:xfrm>
            <a:off x="7275349" y="1598739"/>
            <a:ext cx="4498800" cy="3624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176"/>
              </a:spcBef>
            </a:pPr>
            <a:r>
              <a:rPr lang="en-GB" sz="2400" dirty="0"/>
              <a:t>New IR-quads (inner triplets)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New 11T short dipoles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Collimation upgrade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Cryogenics upgrade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Crab Cavities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Cold powering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Machine protection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983968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9E4623-7F8A-1D4E-A5F1-B5C42E968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Possible Future Accelerators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F665E-25F7-3144-8D4D-804BB3F0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02BE7-45FF-4948-966E-150051304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DFFCD-546E-594C-A5E5-5F317909F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7" name="Picture 21">
            <a:extLst>
              <a:ext uri="{FF2B5EF4-FFF2-40B4-BE49-F238E27FC236}">
                <a16:creationId xmlns:a16="http://schemas.microsoft.com/office/drawing/2014/main" id="{C66A8492-FCB1-164C-B9AE-E3DC17EA5F2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44596" y="229620"/>
            <a:ext cx="4226845" cy="265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1CF4E6-911D-C849-A79B-B8481F720B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9139240" y="2965876"/>
            <a:ext cx="2932201" cy="3223788"/>
          </a:xfrm>
          <a:prstGeom prst="rect">
            <a:avLst/>
          </a:prstGeom>
        </p:spPr>
      </p:pic>
      <p:sp>
        <p:nvSpPr>
          <p:cNvPr id="9" name="TextBox 16">
            <a:extLst>
              <a:ext uri="{FF2B5EF4-FFF2-40B4-BE49-F238E27FC236}">
                <a16:creationId xmlns:a16="http://schemas.microsoft.com/office/drawing/2014/main" id="{2A5009F3-8147-F946-8AB7-FACC923A2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004" y="1240765"/>
            <a:ext cx="7172802" cy="43550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-128"/>
              </a:rPr>
              <a:t>Compact Linear Collider (CLIC)</a:t>
            </a:r>
          </a:p>
          <a:p>
            <a:pPr marL="627063" lvl="0" indent="-25876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400" dirty="0">
                <a:latin typeface="Arial" charset="0"/>
                <a:ea typeface="ＭＳ Ｐゴシック" charset="-128"/>
              </a:rPr>
              <a:t>Linear </a:t>
            </a:r>
            <a:r>
              <a:rPr kumimoji="0" lang="en-US" altLang="en-US" sz="2400" dirty="0" err="1"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400" baseline="30000" dirty="0" err="1">
                <a:latin typeface="Arial" charset="0"/>
                <a:ea typeface="ＭＳ Ｐゴシック" charset="-128"/>
              </a:rPr>
              <a:t>+</a:t>
            </a:r>
            <a:r>
              <a:rPr kumimoji="0" lang="en-US" altLang="en-US" sz="2400" dirty="0" err="1"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400" baseline="30000" dirty="0">
                <a:latin typeface="Arial" charset="0"/>
                <a:ea typeface="ＭＳ Ｐゴシック" charset="-128"/>
              </a:rPr>
              <a:t>-</a:t>
            </a:r>
            <a:r>
              <a:rPr kumimoji="0" lang="en-US" altLang="en-US" sz="2400" dirty="0">
                <a:latin typeface="Arial" charset="0"/>
                <a:ea typeface="ＭＳ Ｐゴシック" charset="-128"/>
              </a:rPr>
              <a:t> collider up to 3 </a:t>
            </a:r>
            <a:r>
              <a:rPr kumimoji="0" lang="en-US" altLang="en-US" sz="2400" dirty="0" err="1">
                <a:latin typeface="Arial" charset="0"/>
                <a:ea typeface="ＭＳ Ｐゴシック" charset="-128"/>
              </a:rPr>
              <a:t>TeV</a:t>
            </a:r>
            <a:endParaRPr kumimoji="0" lang="en-US" altLang="en-US" sz="1100" dirty="0"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ts val="1800"/>
              </a:spcBef>
            </a:pPr>
            <a:r>
              <a:rPr kumimoji="0" lang="en-US" altLang="en-US" sz="2800" dirty="0">
                <a:latin typeface="Arial" charset="0"/>
                <a:ea typeface="ＭＳ Ｐゴシック" charset="-128"/>
              </a:rPr>
              <a:t>Future Circular Collider (FCC)</a:t>
            </a:r>
          </a:p>
          <a:p>
            <a:pPr marL="627063" lvl="0" indent="-2587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100 </a:t>
            </a:r>
            <a:r>
              <a:rPr lang="en-US" altLang="en-US" sz="2400" dirty="0" err="1"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 pp collisions in 100km ring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627063" marR="0" lvl="0" indent="-2587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-128"/>
              </a:rPr>
              <a:t>Requires new magnet technology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ＭＳ Ｐゴシック" charset="-128"/>
              <a:sym typeface="Wingdings" pitchFamily="2" charset="2"/>
            </a:endParaRPr>
          </a:p>
          <a:p>
            <a:pPr marL="627063" lvl="0" indent="-25876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400" dirty="0" err="1"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400" baseline="30000" dirty="0" err="1">
                <a:latin typeface="Arial" charset="0"/>
                <a:ea typeface="ＭＳ Ｐゴシック" charset="-128"/>
                <a:sym typeface="Wingdings" pitchFamily="2" charset="2"/>
              </a:rPr>
              <a:t>+</a:t>
            </a:r>
            <a:r>
              <a:rPr kumimoji="0" lang="en-US" altLang="en-US" sz="2400" dirty="0" err="1"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400" baseline="30000" dirty="0">
                <a:latin typeface="Arial" charset="0"/>
                <a:ea typeface="ＭＳ Ｐゴシック" charset="-128"/>
                <a:sym typeface="Wingdings" pitchFamily="2" charset="2"/>
              </a:rPr>
              <a:t>-</a:t>
            </a:r>
            <a:r>
              <a:rPr kumimoji="0"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 collider (FCC-</a:t>
            </a:r>
            <a:r>
              <a:rPr kumimoji="0" lang="en-US" altLang="en-US" sz="2400" dirty="0" err="1">
                <a:latin typeface="Arial" charset="0"/>
                <a:ea typeface="ＭＳ Ｐゴシック" charset="-128"/>
                <a:sym typeface="Wingdings" pitchFamily="2" charset="2"/>
              </a:rPr>
              <a:t>ee</a:t>
            </a:r>
            <a:r>
              <a:rPr kumimoji="0"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) as 1st step</a:t>
            </a:r>
          </a:p>
          <a:p>
            <a:pPr lvl="0" eaLnBrk="1" hangingPunct="1">
              <a:spcBef>
                <a:spcPts val="1800"/>
              </a:spcBef>
            </a:pPr>
            <a:r>
              <a:rPr kumimoji="0" lang="en-US" altLang="en-US" sz="2800" dirty="0">
                <a:latin typeface="Arial" charset="0"/>
                <a:ea typeface="ＭＳ Ｐゴシック" charset="-128"/>
                <a:sym typeface="Wingdings" pitchFamily="2" charset="2"/>
              </a:rPr>
              <a:t>High Energy LHC in the present LHC tunnel </a:t>
            </a:r>
          </a:p>
          <a:p>
            <a:pPr marL="627063" lvl="0" indent="-25876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~ 30 </a:t>
            </a:r>
            <a:r>
              <a:rPr lang="en-US" altLang="en-US" sz="2400" dirty="0" err="1"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 </a:t>
            </a:r>
            <a:r>
              <a:rPr kumimoji="0" lang="en-US" altLang="en-US" sz="2400" dirty="0">
                <a:latin typeface="Arial" charset="0"/>
                <a:ea typeface="ＭＳ Ｐゴシック" charset="-128"/>
                <a:sym typeface="Wingdings" pitchFamily="2" charset="2"/>
              </a:rPr>
              <a:t>with FCC magnet technology</a:t>
            </a:r>
          </a:p>
          <a:p>
            <a:pPr lvl="0" eaLnBrk="1" hangingPunct="1">
              <a:spcBef>
                <a:spcPts val="1800"/>
              </a:spcBef>
            </a:pPr>
            <a:r>
              <a:rPr kumimoji="0" lang="en-US" altLang="en-US" sz="2800" dirty="0">
                <a:latin typeface="Arial" charset="0"/>
                <a:ea typeface="ＭＳ Ｐゴシック" charset="-128"/>
                <a:sym typeface="Wingdings" pitchFamily="2" charset="2"/>
              </a:rPr>
              <a:t>European Strategy for </a:t>
            </a:r>
            <a:r>
              <a:rPr kumimoji="0" lang="en-US" altLang="en-US" sz="2800">
                <a:latin typeface="Arial" charset="0"/>
                <a:ea typeface="ＭＳ Ｐゴシック" charset="-128"/>
                <a:sym typeface="Wingdings" pitchFamily="2" charset="2"/>
              </a:rPr>
              <a:t>Particle Physics</a:t>
            </a:r>
            <a:endParaRPr kumimoji="0" lang="en-US" altLang="en-US" sz="2800" dirty="0">
              <a:latin typeface="Arial" charset="0"/>
              <a:ea typeface="ＭＳ Ｐゴシック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30684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9EB485-C698-DF98-6224-B386A65D3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426" y="1256772"/>
            <a:ext cx="11376024" cy="36512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hlinkClick r:id="rId2"/>
              </a:rPr>
              <a:t>https://op-</a:t>
            </a:r>
            <a:r>
              <a:rPr lang="en-GB" dirty="0" err="1">
                <a:hlinkClick r:id="rId2"/>
              </a:rPr>
              <a:t>webtools.web.cern.ch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Vistar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vistars.php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FEC3E1-8190-9E23-BE0A-928F29054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 us…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EAF74-DBE5-00A7-5937-745521E28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5EB25-7C1E-DC27-3D08-0BE574A14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4D52B-4F4B-27FC-3A79-6AFBE69B4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6" name="Picture 2" descr="At the LHC, tomorrow is already here | CERN">
            <a:extLst>
              <a:ext uri="{FF2B5EF4-FFF2-40B4-BE49-F238E27FC236}">
                <a16:creationId xmlns:a16="http://schemas.microsoft.com/office/drawing/2014/main" id="{8A849A88-8BBF-CAE2-EDD6-1D46252C0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809" y="1712982"/>
            <a:ext cx="6904382" cy="454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7000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0B8A8-BB7E-7B32-A5D0-A29E70548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2977" y="136525"/>
            <a:ext cx="9144000" cy="2387600"/>
          </a:xfrm>
        </p:spPr>
        <p:txBody>
          <a:bodyPr/>
          <a:lstStyle/>
          <a:p>
            <a:r>
              <a:rPr lang="en-GB" sz="8000" dirty="0"/>
              <a:t>E = M c</a:t>
            </a:r>
            <a:r>
              <a:rPr lang="en-GB" sz="8000" baseline="30000" dirty="0"/>
              <a:t>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89F160-9A60-39B1-35B3-856886B51D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2977" y="2902790"/>
            <a:ext cx="9144000" cy="1655762"/>
          </a:xfrm>
        </p:spPr>
        <p:txBody>
          <a:bodyPr/>
          <a:lstStyle/>
          <a:p>
            <a:r>
              <a:rPr lang="en-GB" dirty="0"/>
              <a:t>This is the most famous equation of twentieth-century physics. </a:t>
            </a:r>
          </a:p>
          <a:p>
            <a:r>
              <a:rPr lang="en-GB" dirty="0"/>
              <a:t>It is a statement that mass and energy are two forms of the same thing, and that one can be converted into the other.</a:t>
            </a:r>
          </a:p>
          <a:p>
            <a:r>
              <a:rPr lang="en-GB" dirty="0"/>
              <a:t>In our accelerator we add </a:t>
            </a:r>
            <a:r>
              <a:rPr lang="en-GB" sz="3200" dirty="0">
                <a:solidFill>
                  <a:schemeClr val="accent1"/>
                </a:solidFill>
              </a:rPr>
              <a:t>E</a:t>
            </a:r>
            <a:r>
              <a:rPr lang="en-GB" dirty="0"/>
              <a:t>nergy to the particle through our RF systems and observe the </a:t>
            </a:r>
            <a:r>
              <a:rPr lang="en-GB" sz="3200" dirty="0">
                <a:solidFill>
                  <a:schemeClr val="accent1"/>
                </a:solidFill>
              </a:rPr>
              <a:t>M</a:t>
            </a:r>
            <a:r>
              <a:rPr lang="en-GB" dirty="0"/>
              <a:t>ass created in the experiments.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3EE2A-14AA-06EA-F162-4E29A8ED4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8ACBA-4767-D206-0F0B-1E0899385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6030E-FEEF-3460-069C-2924415A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68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A0BB8B3-53E6-2241-BC28-1CE325E5B9EC}"/>
              </a:ext>
            </a:extLst>
          </p:cNvPr>
          <p:cNvSpPr/>
          <p:nvPr/>
        </p:nvSpPr>
        <p:spPr>
          <a:xfrm>
            <a:off x="308225" y="1439335"/>
            <a:ext cx="251716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B89CFF-C805-6A43-A1C4-EC3E79B77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Matter from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2110A-EF5B-0B44-8557-7DA5E59C3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1E424-3071-324D-B287-FF77A9FBD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A35A7-CA17-C840-B7C7-51C7C9346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218622-B31B-7F4E-8C2B-BA6B84D20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358" y="2463413"/>
            <a:ext cx="1910248" cy="2222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C1D5D9-1AAB-B641-AF97-40E08C7F6C8D}"/>
              </a:ext>
            </a:extLst>
          </p:cNvPr>
          <p:cNvSpPr txBox="1"/>
          <p:nvPr/>
        </p:nvSpPr>
        <p:spPr>
          <a:xfrm>
            <a:off x="407988" y="1593223"/>
            <a:ext cx="233923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E = m・c</a:t>
            </a:r>
            <a:r>
              <a:rPr lang="en-GB" sz="2800" baseline="30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F4C93A-DCE4-3140-A535-237503F7E984}"/>
              </a:ext>
            </a:extLst>
          </p:cNvPr>
          <p:cNvSpPr txBox="1"/>
          <p:nvPr/>
        </p:nvSpPr>
        <p:spPr>
          <a:xfrm>
            <a:off x="187073" y="4802268"/>
            <a:ext cx="7528818" cy="1354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 our accelerators we provide energy to the particles we accelerate.</a:t>
            </a:r>
          </a:p>
          <a:p>
            <a:pPr algn="ctr"/>
            <a:endParaRPr lang="en-GB" sz="1000" dirty="0"/>
          </a:p>
          <a:p>
            <a:pPr algn="ctr"/>
            <a:r>
              <a:rPr lang="en-GB" sz="2400" dirty="0"/>
              <a:t>In the detectors we observe the matter created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B7E1D9-A783-7645-A5FD-D6C09D5BA4BF}"/>
              </a:ext>
            </a:extLst>
          </p:cNvPr>
          <p:cNvSpPr txBox="1"/>
          <p:nvPr/>
        </p:nvSpPr>
        <p:spPr>
          <a:xfrm>
            <a:off x="3055769" y="1439335"/>
            <a:ext cx="466012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During the Big Bang Energy was transformed in matter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418D36-EB74-6445-AB38-67E20951A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182" y="96870"/>
            <a:ext cx="4253376" cy="606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3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9B7D46-EC46-254B-829F-09851C7FF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Looking to smaller dimensions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E805F-28F6-634A-8CD6-87CD1294B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458D1-6D58-1F47-A861-9D70C7E58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C367A-A780-D34E-880E-BF1E507B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E8CF01-4AB8-ED43-8102-3F92E55A17B3}"/>
              </a:ext>
            </a:extLst>
          </p:cNvPr>
          <p:cNvGrpSpPr/>
          <p:nvPr/>
        </p:nvGrpSpPr>
        <p:grpSpPr>
          <a:xfrm>
            <a:off x="806073" y="5175896"/>
            <a:ext cx="1976349" cy="969077"/>
            <a:chOff x="5864087" y="2237826"/>
            <a:chExt cx="1645478" cy="8814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C15DD54-D8DF-364B-876D-F7563BAA719C}"/>
                </a:ext>
              </a:extLst>
            </p:cNvPr>
            <p:cNvSpPr/>
            <p:nvPr/>
          </p:nvSpPr>
          <p:spPr>
            <a:xfrm>
              <a:off x="5864087" y="2237826"/>
              <a:ext cx="1645478" cy="881481"/>
            </a:xfrm>
            <a:prstGeom prst="rect">
              <a:avLst/>
            </a:prstGeom>
            <a:grpFill/>
            <a:ln>
              <a:solidFill>
                <a:srgbClr val="1F497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D884D5-4567-CE44-84F9-27444C79E2FC}"/>
                </a:ext>
              </a:extLst>
            </p:cNvPr>
            <p:cNvSpPr txBox="1"/>
            <p:nvPr/>
          </p:nvSpPr>
          <p:spPr>
            <a:xfrm>
              <a:off x="6070555" y="2356678"/>
              <a:ext cx="694634" cy="53191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l-GR" sz="3200" b="1" dirty="0"/>
                <a:t>λ</a:t>
              </a:r>
              <a:r>
                <a:rPr lang="en-GB" sz="3200" b="1" dirty="0"/>
                <a:t> =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C043BF7-A2A9-BC46-BA93-198E4B26FAE9}"/>
                </a:ext>
              </a:extLst>
            </p:cNvPr>
            <p:cNvSpPr txBox="1"/>
            <p:nvPr/>
          </p:nvSpPr>
          <p:spPr>
            <a:xfrm>
              <a:off x="6681321" y="2245551"/>
              <a:ext cx="694634" cy="47592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h c</a:t>
              </a:r>
              <a:endParaRPr lang="en-GB" sz="28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64E56B-8BD6-0C43-ADB4-14739AAC447C}"/>
                </a:ext>
              </a:extLst>
            </p:cNvPr>
            <p:cNvSpPr txBox="1"/>
            <p:nvPr/>
          </p:nvSpPr>
          <p:spPr>
            <a:xfrm>
              <a:off x="6782245" y="2664674"/>
              <a:ext cx="432904" cy="41993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E</a:t>
              </a:r>
              <a:endParaRPr lang="en-GB" sz="2400" b="1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24D901-F8E7-1F40-A4F7-AA5E5CFC7D93}"/>
                </a:ext>
              </a:extLst>
            </p:cNvPr>
            <p:cNvCxnSpPr/>
            <p:nvPr/>
          </p:nvCxnSpPr>
          <p:spPr>
            <a:xfrm>
              <a:off x="6664061" y="2699866"/>
              <a:ext cx="585304" cy="5965"/>
            </a:xfrm>
            <a:prstGeom prst="line">
              <a:avLst/>
            </a:prstGeom>
            <a:grpFill/>
            <a:ln>
              <a:solidFill>
                <a:srgbClr val="1F497D"/>
              </a:solidFill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5E473DE-395E-1F43-B88E-98C5679514E1}"/>
              </a:ext>
            </a:extLst>
          </p:cNvPr>
          <p:cNvSpPr txBox="1"/>
          <p:nvPr/>
        </p:nvSpPr>
        <p:spPr>
          <a:xfrm>
            <a:off x="2991147" y="5175896"/>
            <a:ext cx="8106239" cy="995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tIns="288000" bIns="144000" rtlCol="0">
            <a:spAutoFit/>
          </a:bodyPr>
          <a:lstStyle/>
          <a:p>
            <a:pPr algn="ctr"/>
            <a:r>
              <a:rPr lang="en-GB" sz="2400" dirty="0"/>
              <a:t>Increasing the energy will reduce the wavelength </a:t>
            </a:r>
          </a:p>
          <a:p>
            <a:pPr algn="ctr"/>
            <a:endParaRPr lang="en-GB" sz="1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24790A-221C-8B49-BB6F-4A3738A2E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590" y="2050874"/>
            <a:ext cx="982870" cy="16324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259052-AA2A-C44E-B4EE-5D710CAEF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31" y="3773655"/>
            <a:ext cx="1893442" cy="12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80D2662-0CEC-F342-BF36-2AE2A8A61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762197" y="3553876"/>
            <a:ext cx="1261099" cy="16600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0A45C5-5467-5A44-A414-87D13B986B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8106" y="2096690"/>
            <a:ext cx="1367165" cy="15764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92EBA02-97BD-814D-91A0-233D5CA55168}"/>
              </a:ext>
            </a:extLst>
          </p:cNvPr>
          <p:cNvSpPr txBox="1"/>
          <p:nvPr/>
        </p:nvSpPr>
        <p:spPr>
          <a:xfrm>
            <a:off x="802274" y="1227071"/>
            <a:ext cx="1976349" cy="6463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Visible light</a:t>
            </a:r>
          </a:p>
          <a:p>
            <a:pPr algn="ctr"/>
            <a:r>
              <a:rPr lang="en-GB" sz="1600" dirty="0"/>
              <a:t> </a:t>
            </a:r>
            <a:r>
              <a:rPr lang="en-GB" sz="1600" dirty="0" err="1"/>
              <a:t>λ</a:t>
            </a:r>
            <a:r>
              <a:rPr lang="en-GB" sz="1600" dirty="0"/>
              <a:t> =</a:t>
            </a:r>
            <a:r>
              <a:rPr lang="en-GB" sz="1600" dirty="0">
                <a:sym typeface="Wingdings"/>
              </a:rPr>
              <a:t> </a:t>
            </a:r>
            <a:r>
              <a:rPr lang="en-GB" sz="1600" dirty="0"/>
              <a:t>400 </a:t>
            </a:r>
            <a:r>
              <a:rPr lang="en-GB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dirty="0"/>
              <a:t> 700 nm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0062F8-CE31-6E44-A46D-65FA8ABFA5F2}"/>
              </a:ext>
            </a:extLst>
          </p:cNvPr>
          <p:cNvSpPr txBox="1"/>
          <p:nvPr/>
        </p:nvSpPr>
        <p:spPr>
          <a:xfrm>
            <a:off x="4378532" y="1227071"/>
            <a:ext cx="189344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X-ray</a:t>
            </a:r>
          </a:p>
          <a:p>
            <a:pPr algn="ctr"/>
            <a:r>
              <a:rPr lang="en-GB" sz="1600" dirty="0"/>
              <a:t> </a:t>
            </a:r>
            <a:r>
              <a:rPr lang="en-GB" sz="1600" dirty="0" err="1"/>
              <a:t>λ</a:t>
            </a:r>
            <a:r>
              <a:rPr lang="en-GB" sz="1600" dirty="0"/>
              <a:t> =</a:t>
            </a:r>
            <a:r>
              <a:rPr lang="en-GB" sz="1600" dirty="0">
                <a:sym typeface="Wingdings"/>
              </a:rPr>
              <a:t> </a:t>
            </a:r>
            <a:r>
              <a:rPr lang="en-GB" sz="1600" dirty="0"/>
              <a:t>0.01 </a:t>
            </a:r>
            <a:r>
              <a:rPr lang="en-GB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dirty="0"/>
              <a:t> 10 nm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DBC4AED-174D-C341-AFA8-56CBA2BB3E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6381" y="2050874"/>
            <a:ext cx="2971165" cy="298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1F27C22-F2D6-BE4A-9273-50F23517AD73}"/>
              </a:ext>
            </a:extLst>
          </p:cNvPr>
          <p:cNvSpPr txBox="1"/>
          <p:nvPr/>
        </p:nvSpPr>
        <p:spPr>
          <a:xfrm>
            <a:off x="8126221" y="1231284"/>
            <a:ext cx="297116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Particle accelerators</a:t>
            </a:r>
          </a:p>
          <a:p>
            <a:pPr algn="ctr"/>
            <a:r>
              <a:rPr lang="en-GB" sz="1600" dirty="0"/>
              <a:t> </a:t>
            </a:r>
            <a:r>
              <a:rPr lang="en-GB" sz="1600" dirty="0" err="1"/>
              <a:t>λ</a:t>
            </a:r>
            <a:r>
              <a:rPr lang="en-GB" sz="1600" dirty="0">
                <a:sym typeface="Wingdings"/>
              </a:rPr>
              <a:t> </a:t>
            </a:r>
            <a:r>
              <a:rPr lang="en-GB" sz="1600" dirty="0"/>
              <a:t>&lt; 0.01 nm</a:t>
            </a:r>
          </a:p>
        </p:txBody>
      </p:sp>
    </p:spTree>
    <p:extLst>
      <p:ext uri="{BB962C8B-B14F-4D97-AF65-F5344CB8AC3E}">
        <p14:creationId xmlns:p14="http://schemas.microsoft.com/office/powerpoint/2010/main" val="358544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1C64BB-5CA3-3E48-A705-95D5A7402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Fixed Target vs. Colliders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7876C-3E7B-1C4F-85A1-9FCE97EFB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24343-96FD-4F4A-A88F-9048F0EE8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DAB95-1C98-1D48-9224-0AE2B460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8E7DA2-8C49-6B46-8379-99559E828779}"/>
              </a:ext>
            </a:extLst>
          </p:cNvPr>
          <p:cNvGrpSpPr/>
          <p:nvPr/>
        </p:nvGrpSpPr>
        <p:grpSpPr>
          <a:xfrm>
            <a:off x="6458578" y="1404617"/>
            <a:ext cx="4479465" cy="4660482"/>
            <a:chOff x="6458578" y="1182937"/>
            <a:chExt cx="4479465" cy="46604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5F24E7-8D25-2543-9DBA-559F397F5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37025" y="1868749"/>
              <a:ext cx="2522569" cy="161999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89F8B8-9C94-334E-AB62-D9DDCE57ACF1}"/>
                </a:ext>
              </a:extLst>
            </p:cNvPr>
            <p:cNvSpPr txBox="1"/>
            <p:nvPr/>
          </p:nvSpPr>
          <p:spPr>
            <a:xfrm>
              <a:off x="6458579" y="1182937"/>
              <a:ext cx="4479464" cy="4616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Collider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667A81-F454-C146-98C6-67A4EB172ABD}"/>
                </a:ext>
              </a:extLst>
            </p:cNvPr>
            <p:cNvSpPr txBox="1"/>
            <p:nvPr/>
          </p:nvSpPr>
          <p:spPr>
            <a:xfrm>
              <a:off x="6458578" y="4632186"/>
              <a:ext cx="4479465" cy="12112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tIns="216000" bIns="251999" rtlCol="0">
              <a:spAutoFit/>
            </a:bodyPr>
            <a:lstStyle/>
            <a:p>
              <a:pPr algn="ctr"/>
              <a:r>
                <a:rPr lang="en-GB" sz="2400" dirty="0"/>
                <a:t>All energy will be available for particle production</a:t>
              </a:r>
              <a:endParaRPr lang="en-GB" sz="2400" baseline="-25000" dirty="0"/>
            </a:p>
          </p:txBody>
        </p:sp>
        <p:graphicFrame>
          <p:nvGraphicFramePr>
            <p:cNvPr id="11" name="Object 10">
              <a:extLst>
                <a:ext uri="{FF2B5EF4-FFF2-40B4-BE49-F238E27FC236}">
                  <a16:creationId xmlns:a16="http://schemas.microsoft.com/office/drawing/2014/main" id="{2288EE60-4F44-D641-A7B1-D2379B56032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8935484"/>
                </p:ext>
              </p:extLst>
            </p:nvPr>
          </p:nvGraphicFramePr>
          <p:xfrm>
            <a:off x="6748030" y="3598674"/>
            <a:ext cx="3755641" cy="7194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104900" imgH="215900" progId="Equation.3">
                    <p:embed/>
                  </p:oleObj>
                </mc:Choice>
                <mc:Fallback>
                  <p:oleObj name="Equation" r:id="rId3" imgW="1104900" imgH="215900" progId="Equation.3">
                    <p:embed/>
                    <p:pic>
                      <p:nvPicPr>
                        <p:cNvPr id="15" name="Object 14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748030" y="3598674"/>
                          <a:ext cx="3755641" cy="719419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rgbClr val="1F497D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B53D26-26EE-5645-864A-8F8A1E780FED}"/>
              </a:ext>
            </a:extLst>
          </p:cNvPr>
          <p:cNvGrpSpPr/>
          <p:nvPr/>
        </p:nvGrpSpPr>
        <p:grpSpPr>
          <a:xfrm>
            <a:off x="1102348" y="1404617"/>
            <a:ext cx="4479467" cy="4643339"/>
            <a:chOff x="4980173" y="1380836"/>
            <a:chExt cx="4479467" cy="4643339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A95D5CF-E1AD-654D-B856-FA0A1966F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47361" y="2066646"/>
              <a:ext cx="2918918" cy="1620000"/>
            </a:xfrm>
            <a:prstGeom prst="rect">
              <a:avLst/>
            </a:prstGeom>
            <a:grpFill/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603A12-3992-474C-9AEA-76A687489EE3}"/>
                </a:ext>
              </a:extLst>
            </p:cNvPr>
            <p:cNvSpPr txBox="1"/>
            <p:nvPr/>
          </p:nvSpPr>
          <p:spPr>
            <a:xfrm>
              <a:off x="4980174" y="1380836"/>
              <a:ext cx="4479466" cy="4616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Fixed Target</a:t>
              </a:r>
            </a:p>
          </p:txBody>
        </p:sp>
        <p:graphicFrame>
          <p:nvGraphicFramePr>
            <p:cNvPr id="15" name="Object 14">
              <a:extLst>
                <a:ext uri="{FF2B5EF4-FFF2-40B4-BE49-F238E27FC236}">
                  <a16:creationId xmlns:a16="http://schemas.microsoft.com/office/drawing/2014/main" id="{13660010-C6FC-6246-AA74-1507388B9AF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1203916"/>
                </p:ext>
              </p:extLst>
            </p:nvPr>
          </p:nvGraphicFramePr>
          <p:xfrm>
            <a:off x="6075037" y="3821033"/>
            <a:ext cx="2067184" cy="712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723900" imgH="254000" progId="Equation.3">
                    <p:embed/>
                  </p:oleObj>
                </mc:Choice>
                <mc:Fallback>
                  <p:oleObj name="Equation" r:id="rId6" imgW="723900" imgH="254000" progId="Equation.3">
                    <p:embed/>
                    <p:pic>
                      <p:nvPicPr>
                        <p:cNvPr id="14" name="Object 13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075037" y="3821033"/>
                          <a:ext cx="2067184" cy="712937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rgbClr val="1F497D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28BD76-5BAA-0A46-AD55-DD17BCCA5E30}"/>
                </a:ext>
              </a:extLst>
            </p:cNvPr>
            <p:cNvSpPr txBox="1"/>
            <p:nvPr/>
          </p:nvSpPr>
          <p:spPr>
            <a:xfrm>
              <a:off x="4980173" y="4823846"/>
              <a:ext cx="4479467" cy="120032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Much of the energy is lost in the target and only part is used to produce secondary particles</a:t>
              </a:r>
              <a:endParaRPr lang="en-GB" sz="24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09145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6DB05F-E661-2449-A9E8-14A0E027C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The Aim: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A3296-D419-7345-BB60-AA991C60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28.05.2024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C3CC7-08FC-0144-847C-77443C51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Introduction to Particle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DF1B4-3CE6-F048-A6E1-31598747C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A383E6-C756-3D4F-B346-2F4A30C3D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498255"/>
            <a:ext cx="3768639" cy="33653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0DD506-210B-4E47-9982-250CFAC819EC}"/>
              </a:ext>
            </a:extLst>
          </p:cNvPr>
          <p:cNvSpPr txBox="1"/>
          <p:nvPr/>
        </p:nvSpPr>
        <p:spPr>
          <a:xfrm>
            <a:off x="1701592" y="5182654"/>
            <a:ext cx="2904262" cy="83099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Verify the Standard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76AB67-299A-5242-B59B-E241766BC88B}"/>
              </a:ext>
            </a:extLst>
          </p:cNvPr>
          <p:cNvSpPr txBox="1"/>
          <p:nvPr/>
        </p:nvSpPr>
        <p:spPr>
          <a:xfrm>
            <a:off x="6548595" y="5183452"/>
            <a:ext cx="3891468" cy="83099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Search for physics beyond the Standard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74A207-CE19-964D-B63E-CC0E1E862C7F}"/>
              </a:ext>
            </a:extLst>
          </p:cNvPr>
          <p:cNvSpPr txBox="1"/>
          <p:nvPr/>
        </p:nvSpPr>
        <p:spPr>
          <a:xfrm>
            <a:off x="-57843" y="1451652"/>
            <a:ext cx="4122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Specific assemblies of quarks</a:t>
            </a:r>
          </a:p>
          <a:p>
            <a:pPr algn="r"/>
            <a:r>
              <a:rPr lang="en-GB" dirty="0"/>
              <a:t>form hadrons. </a:t>
            </a:r>
          </a:p>
          <a:p>
            <a:pPr algn="r"/>
            <a:r>
              <a:rPr lang="en-GB" dirty="0"/>
              <a:t>Protons, Neutrons, </a:t>
            </a:r>
            <a:r>
              <a:rPr lang="en-GB" dirty="0" err="1"/>
              <a:t>pions</a:t>
            </a:r>
            <a:r>
              <a:rPr lang="en-GB" dirty="0"/>
              <a:t>,..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2DA716-CDE2-EB41-BF7E-B4E035238F12}"/>
              </a:ext>
            </a:extLst>
          </p:cNvPr>
          <p:cNvSpPr txBox="1"/>
          <p:nvPr/>
        </p:nvSpPr>
        <p:spPr>
          <a:xfrm>
            <a:off x="7885027" y="1451652"/>
            <a:ext cx="3140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Gravitational force</a:t>
            </a:r>
          </a:p>
          <a:p>
            <a:r>
              <a:rPr lang="en-GB" dirty="0"/>
              <a:t>Electromagnetic force</a:t>
            </a:r>
          </a:p>
          <a:p>
            <a:r>
              <a:rPr lang="en-GB" dirty="0"/>
              <a:t>Strong interacting force</a:t>
            </a:r>
          </a:p>
          <a:p>
            <a:r>
              <a:rPr lang="en-GB" dirty="0"/>
              <a:t>Weak interacting force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968440-3DE6-264B-82BA-CA559CD03C9C}"/>
              </a:ext>
            </a:extLst>
          </p:cNvPr>
          <p:cNvSpPr txBox="1"/>
          <p:nvPr/>
        </p:nvSpPr>
        <p:spPr>
          <a:xfrm>
            <a:off x="1072809" y="4201552"/>
            <a:ext cx="2991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For every particle there is a corresponding anti-particle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569E200F-DF7D-F644-9838-1D4D7155AC2A}"/>
              </a:ext>
            </a:extLst>
          </p:cNvPr>
          <p:cNvSpPr/>
          <p:nvPr/>
        </p:nvSpPr>
        <p:spPr>
          <a:xfrm>
            <a:off x="5106852" y="5342096"/>
            <a:ext cx="1047964" cy="513708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94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1427</TotalTime>
  <Words>1704</Words>
  <Application>Microsoft Macintosh PowerPoint</Application>
  <PresentationFormat>Widescreen</PresentationFormat>
  <Paragraphs>456</Paragraphs>
  <Slides>45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Comic Sans MS</vt:lpstr>
      <vt:lpstr>Times New Roman</vt:lpstr>
      <vt:lpstr>Wingdings</vt:lpstr>
      <vt:lpstr>Office Theme</vt:lpstr>
      <vt:lpstr>Equation</vt:lpstr>
      <vt:lpstr>Introduction to Particle Accelerators for the CERN-Solvay Student Camp</vt:lpstr>
      <vt:lpstr>Content</vt:lpstr>
      <vt:lpstr>Content</vt:lpstr>
      <vt:lpstr>What is the first physics formula that jumps in your mind?</vt:lpstr>
      <vt:lpstr>E = M c2</vt:lpstr>
      <vt:lpstr>Creating Matter from Energy</vt:lpstr>
      <vt:lpstr>Looking to smaller dimensions</vt:lpstr>
      <vt:lpstr>Fixed Target vs. Colliders</vt:lpstr>
      <vt:lpstr>The Aim:</vt:lpstr>
      <vt:lpstr>Content</vt:lpstr>
      <vt:lpstr>The CERN Accelerator Complex</vt:lpstr>
      <vt:lpstr>The LHC Cycle</vt:lpstr>
      <vt:lpstr>Filling the LHC &amp; Satisfying Fixed Target users</vt:lpstr>
      <vt:lpstr>Content</vt:lpstr>
      <vt:lpstr>What does “Relativity” in an accelerator mean for you?</vt:lpstr>
      <vt:lpstr>Towards Relativity…</vt:lpstr>
      <vt:lpstr>What units for energy do you know?</vt:lpstr>
      <vt:lpstr>The Units we use for Energy in Accelerators</vt:lpstr>
      <vt:lpstr>The Energy in the LHC beam</vt:lpstr>
      <vt:lpstr>The LEIR Accelerator as Example</vt:lpstr>
      <vt:lpstr>Travelling through nothingness</vt:lpstr>
      <vt:lpstr>Injecting &amp; Extracting Particles</vt:lpstr>
      <vt:lpstr>Injecting &amp; Extracting Particles</vt:lpstr>
      <vt:lpstr>Septum Magnet</vt:lpstr>
      <vt:lpstr>Injecting &amp; Extracting Particles</vt:lpstr>
      <vt:lpstr>Make Particles Circulate</vt:lpstr>
      <vt:lpstr>Deviating Charged Particles</vt:lpstr>
      <vt:lpstr>Any ideas about how strong magnet fields in dipole magnets can be?</vt:lpstr>
      <vt:lpstr>Motion in the Horizontal Plane</vt:lpstr>
      <vt:lpstr>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RF Cavities</vt:lpstr>
      <vt:lpstr>The Eyes of Operations</vt:lpstr>
      <vt:lpstr>Possible Limitations</vt:lpstr>
      <vt:lpstr>Content</vt:lpstr>
      <vt:lpstr>Luminosity, the Figure of Merit</vt:lpstr>
      <vt:lpstr>H- injection, a Key LIU Ingredient</vt:lpstr>
      <vt:lpstr>The LHC Injector Upgrade Project is Completed</vt:lpstr>
      <vt:lpstr>The High Luminosity LHC Project</vt:lpstr>
      <vt:lpstr>Possible Future Accelerators</vt:lpstr>
      <vt:lpstr>Follow us…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113</cp:revision>
  <dcterms:created xsi:type="dcterms:W3CDTF">2021-05-17T19:21:29Z</dcterms:created>
  <dcterms:modified xsi:type="dcterms:W3CDTF">2024-05-28T05:49:53Z</dcterms:modified>
</cp:coreProperties>
</file>