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tif" ContentType="image/ti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84" r:id="rId3"/>
    <p:sldId id="283" r:id="rId4"/>
    <p:sldId id="287" r:id="rId5"/>
    <p:sldId id="258" r:id="rId6"/>
    <p:sldId id="259" r:id="rId7"/>
    <p:sldId id="261" r:id="rId8"/>
    <p:sldId id="272" r:id="rId9"/>
    <p:sldId id="262" r:id="rId10"/>
    <p:sldId id="263" r:id="rId11"/>
    <p:sldId id="264" r:id="rId12"/>
    <p:sldId id="266" r:id="rId13"/>
    <p:sldId id="281" r:id="rId14"/>
    <p:sldId id="279" r:id="rId15"/>
    <p:sldId id="286" r:id="rId16"/>
    <p:sldId id="269" r:id="rId17"/>
    <p:sldId id="275" r:id="rId18"/>
    <p:sldId id="274" r:id="rId19"/>
    <p:sldId id="273" r:id="rId20"/>
    <p:sldId id="276" r:id="rId21"/>
    <p:sldId id="277" r:id="rId22"/>
    <p:sldId id="278" r:id="rId23"/>
    <p:sldId id="280" r:id="rId24"/>
    <p:sldId id="267" r:id="rId25"/>
    <p:sldId id="271" r:id="rId26"/>
    <p:sldId id="282" r:id="rId27"/>
    <p:sldId id="285"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033A0"/>
    <a:srgbClr val="0055A0"/>
    <a:srgbClr val="B9251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118" d="100"/>
          <a:sy n="118" d="100"/>
        </p:scale>
        <p:origin x="1810" y="8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2822643471"/>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14D4432-90F5-4BB2-BDC0-478251082961}" type="datetimeFigureOut">
              <a:rPr lang="en-US" smtClean="0"/>
              <a:t>5/26/2024</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C5718678-4CE5-4C62-B54E-6241ECEA8D16}" type="slidenum">
              <a:rPr lang="en-US" smtClean="0"/>
              <a:t>‹#›</a:t>
            </a:fld>
            <a:endParaRPr lang="en-US"/>
          </a:p>
        </p:txBody>
      </p:sp>
    </p:spTree>
    <p:extLst>
      <p:ext uri="{BB962C8B-B14F-4D97-AF65-F5344CB8AC3E}">
        <p14:creationId xmlns:p14="http://schemas.microsoft.com/office/powerpoint/2010/main" val="30461149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14D4432-90F5-4BB2-BDC0-478251082961}" type="datetimeFigureOut">
              <a:rPr lang="en-US" smtClean="0"/>
              <a:t>5/26/2024</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C5718678-4CE5-4C62-B54E-6241ECEA8D16}" type="slidenum">
              <a:rPr lang="en-US" smtClean="0"/>
              <a:t>‹#›</a:t>
            </a:fld>
            <a:endParaRPr lang="en-US"/>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7648333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fld id="{214D4432-90F5-4BB2-BDC0-478251082961}" type="datetimeFigureOut">
              <a:rPr lang="en-US" smtClean="0"/>
              <a:t>5/26/2024</a:t>
            </a:fld>
            <a:endParaRPr lang="en-US"/>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endParaRPr lang="en-US"/>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C5718678-4CE5-4C62-B54E-6241ECEA8D16}" type="slidenum">
              <a:rPr lang="en-US" smtClean="0"/>
              <a:t>‹#›</a:t>
            </a:fld>
            <a:endParaRPr lang="en-US"/>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5638895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fld id="{214D4432-90F5-4BB2-BDC0-478251082961}" type="datetimeFigureOut">
              <a:rPr lang="en-US" smtClean="0"/>
              <a:t>5/26/2024</a:t>
            </a:fld>
            <a:endParaRPr lang="en-US"/>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endParaRPr lang="en-US"/>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C5718678-4CE5-4C62-B54E-6241ECEA8D16}" type="slidenum">
              <a:rPr lang="en-US" smtClean="0"/>
              <a:t>‹#›</a:t>
            </a:fld>
            <a:endParaRPr lang="en-US"/>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338067256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14D4432-90F5-4BB2-BDC0-478251082961}" type="datetimeFigureOut">
              <a:rPr lang="en-US" smtClean="0"/>
              <a:t>5/26/2024</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C5718678-4CE5-4C62-B54E-6241ECEA8D16}" type="slidenum">
              <a:rPr lang="en-US" smtClean="0"/>
              <a:t>‹#›</a:t>
            </a:fld>
            <a:endParaRPr lang="en-US"/>
          </a:p>
        </p:txBody>
      </p:sp>
    </p:spTree>
    <p:extLst>
      <p:ext uri="{BB962C8B-B14F-4D97-AF65-F5344CB8AC3E}">
        <p14:creationId xmlns:p14="http://schemas.microsoft.com/office/powerpoint/2010/main" val="3723042449"/>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fld id="{214D4432-90F5-4BB2-BDC0-478251082961}" type="datetimeFigureOut">
              <a:rPr lang="en-US" smtClean="0"/>
              <a:t>5/26/2024</a:t>
            </a:fld>
            <a:endParaRPr lang="en-US"/>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endParaRPr lang="en-US"/>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C5718678-4CE5-4C62-B54E-6241ECEA8D16}" type="slidenum">
              <a:rPr lang="en-US" smtClean="0"/>
              <a:t>‹#›</a:t>
            </a:fld>
            <a:endParaRPr lang="en-US"/>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65684003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14D4432-90F5-4BB2-BDC0-478251082961}" type="datetimeFigureOut">
              <a:rPr lang="en-US" smtClean="0"/>
              <a:t>5/26/2024</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C5718678-4CE5-4C62-B54E-6241ECEA8D16}" type="slidenum">
              <a:rPr lang="en-US" smtClean="0"/>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400033310"/>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fld id="{214D4432-90F5-4BB2-BDC0-478251082961}" type="datetimeFigureOut">
              <a:rPr lang="en-US" smtClean="0"/>
              <a:t>5/26/2024</a:t>
            </a:fld>
            <a:endParaRPr lang="en-US"/>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endParaRPr lang="en-US"/>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C5718678-4CE5-4C62-B54E-6241ECEA8D16}" type="slidenum">
              <a:rPr lang="en-US" smtClean="0"/>
              <a:t>‹#›</a:t>
            </a:fld>
            <a:endParaRPr lang="en-US"/>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31408921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fld id="{214D4432-90F5-4BB2-BDC0-478251082961}" type="datetimeFigureOut">
              <a:rPr lang="en-US" smtClean="0"/>
              <a:t>5/26/2024</a:t>
            </a:fld>
            <a:endParaRPr lang="en-US"/>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C5718678-4CE5-4C62-B54E-6241ECEA8D16}" type="slidenum">
              <a:rPr lang="en-US" smtClean="0"/>
              <a:t>‹#›</a:t>
            </a:fld>
            <a:endParaRPr lang="en-US"/>
          </a:p>
        </p:txBody>
      </p:sp>
    </p:spTree>
    <p:extLst>
      <p:ext uri="{BB962C8B-B14F-4D97-AF65-F5344CB8AC3E}">
        <p14:creationId xmlns:p14="http://schemas.microsoft.com/office/powerpoint/2010/main" val="427776307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fld id="{214D4432-90F5-4BB2-BDC0-478251082961}" type="datetimeFigureOut">
              <a:rPr lang="en-US" smtClean="0"/>
              <a:t>5/26/2024</a:t>
            </a:fld>
            <a:endParaRPr lang="en-US"/>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endParaRPr lang="en-US"/>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C5718678-4CE5-4C62-B54E-6241ECEA8D16}" type="slidenum">
              <a:rPr lang="en-US" smtClean="0"/>
              <a:t>‹#›</a:t>
            </a:fld>
            <a:endParaRPr lang="en-US"/>
          </a:p>
        </p:txBody>
      </p:sp>
    </p:spTree>
    <p:extLst>
      <p:ext uri="{BB962C8B-B14F-4D97-AF65-F5344CB8AC3E}">
        <p14:creationId xmlns:p14="http://schemas.microsoft.com/office/powerpoint/2010/main" val="370568975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fld id="{214D4432-90F5-4BB2-BDC0-478251082961}" type="datetimeFigureOut">
              <a:rPr lang="en-US" smtClean="0"/>
              <a:t>5/26/2024</a:t>
            </a:fld>
            <a:endParaRPr lang="en-US"/>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C5718678-4CE5-4C62-B54E-6241ECEA8D16}" type="slidenum">
              <a:rPr lang="en-US" smtClean="0"/>
              <a:t>‹#›</a:t>
            </a:fld>
            <a:endParaRPr lang="en-US"/>
          </a:p>
        </p:txBody>
      </p:sp>
    </p:spTree>
    <p:extLst>
      <p:ext uri="{BB962C8B-B14F-4D97-AF65-F5344CB8AC3E}">
        <p14:creationId xmlns:p14="http://schemas.microsoft.com/office/powerpoint/2010/main" val="201531446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fld id="{214D4432-90F5-4BB2-BDC0-478251082961}" type="datetimeFigureOut">
              <a:rPr lang="en-US" smtClean="0"/>
              <a:t>5/26/2024</a:t>
            </a:fld>
            <a:endParaRPr lang="en-US"/>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C5718678-4CE5-4C62-B54E-6241ECEA8D16}" type="slidenum">
              <a:rPr lang="en-US" smtClean="0"/>
              <a:t>‹#›</a:t>
            </a:fld>
            <a:endParaRPr lang="en-US"/>
          </a:p>
        </p:txBody>
      </p:sp>
    </p:spTree>
    <p:extLst>
      <p:ext uri="{BB962C8B-B14F-4D97-AF65-F5344CB8AC3E}">
        <p14:creationId xmlns:p14="http://schemas.microsoft.com/office/powerpoint/2010/main" val="87148379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25871639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2008180164"/>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14D4432-90F5-4BB2-BDC0-478251082961}" type="datetimeFigureOut">
              <a:rPr lang="en-US" smtClean="0"/>
              <a:t>5/26/2024</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C5718678-4CE5-4C62-B54E-6241ECEA8D16}" type="slidenum">
              <a:rPr lang="en-US" smtClean="0"/>
              <a:t>‹#›</a:t>
            </a:fld>
            <a:endParaRPr lang="en-US"/>
          </a:p>
        </p:txBody>
      </p:sp>
    </p:spTree>
    <p:extLst>
      <p:ext uri="{BB962C8B-B14F-4D97-AF65-F5344CB8AC3E}">
        <p14:creationId xmlns:p14="http://schemas.microsoft.com/office/powerpoint/2010/main" val="11190746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14D4432-90F5-4BB2-BDC0-478251082961}" type="datetimeFigureOut">
              <a:rPr lang="en-US" smtClean="0"/>
              <a:t>5/26/2024</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C5718678-4CE5-4C62-B54E-6241ECEA8D16}" type="slidenum">
              <a:rPr lang="en-US" smtClean="0"/>
              <a:t>‹#›</a:t>
            </a:fld>
            <a:endParaRPr lang="en-US"/>
          </a:p>
        </p:txBody>
      </p:sp>
    </p:spTree>
    <p:extLst>
      <p:ext uri="{BB962C8B-B14F-4D97-AF65-F5344CB8AC3E}">
        <p14:creationId xmlns:p14="http://schemas.microsoft.com/office/powerpoint/2010/main" val="40807406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14D4432-90F5-4BB2-BDC0-478251082961}" type="datetimeFigureOut">
              <a:rPr lang="en-US" smtClean="0"/>
              <a:t>5/26/2024</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C5718678-4CE5-4C62-B54E-6241ECEA8D16}" type="slidenum">
              <a:rPr lang="en-US" smtClean="0"/>
              <a:t>‹#›</a:t>
            </a:fld>
            <a:endParaRPr lang="en-US"/>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8618622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fld id="{214D4432-90F5-4BB2-BDC0-478251082961}" type="datetimeFigureOut">
              <a:rPr lang="en-US" smtClean="0"/>
              <a:t>5/26/2024</a:t>
            </a:fld>
            <a:endParaRPr lang="en-US"/>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endParaRPr lang="en-US"/>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C5718678-4CE5-4C62-B54E-6241ECEA8D16}" type="slidenum">
              <a:rPr lang="en-US" smtClean="0"/>
              <a:t>‹#›</a:t>
            </a:fld>
            <a:endParaRPr lang="en-US"/>
          </a:p>
        </p:txBody>
      </p:sp>
    </p:spTree>
    <p:extLst>
      <p:ext uri="{BB962C8B-B14F-4D97-AF65-F5344CB8AC3E}">
        <p14:creationId xmlns:p14="http://schemas.microsoft.com/office/powerpoint/2010/main" val="27382809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14D4432-90F5-4BB2-BDC0-478251082961}" type="datetimeFigureOut">
              <a:rPr lang="en-US" smtClean="0"/>
              <a:t>5/26/2024</a:t>
            </a:fld>
            <a:endParaRPr lang="en-US"/>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endParaRPr lang="en-US"/>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C5718678-4CE5-4C62-B54E-6241ECEA8D16}" type="slidenum">
              <a:rPr lang="en-US" smtClean="0"/>
              <a:t>‹#›</a:t>
            </a:fld>
            <a:endParaRPr lang="en-US"/>
          </a:p>
        </p:txBody>
      </p:sp>
    </p:spTree>
    <p:extLst>
      <p:ext uri="{BB962C8B-B14F-4D97-AF65-F5344CB8AC3E}">
        <p14:creationId xmlns:p14="http://schemas.microsoft.com/office/powerpoint/2010/main" val="19831390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62376"/>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fld id="{214D4432-90F5-4BB2-BDC0-478251082961}" type="datetimeFigureOut">
              <a:rPr lang="en-US" smtClean="0"/>
              <a:t>5/26/2024</a:t>
            </a:fld>
            <a:endParaRPr lang="en-US"/>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endParaRPr lang="en-US"/>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C5718678-4CE5-4C62-B54E-6241ECEA8D16}" type="slidenum">
              <a:rPr lang="en-US" smtClean="0"/>
              <a:t>‹#›</a:t>
            </a:fld>
            <a:endParaRPr lang="en-US"/>
          </a:p>
        </p:txBody>
      </p:sp>
    </p:spTree>
    <p:extLst>
      <p:ext uri="{BB962C8B-B14F-4D97-AF65-F5344CB8AC3E}">
        <p14:creationId xmlns:p14="http://schemas.microsoft.com/office/powerpoint/2010/main" val="30778687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p:nvPicPr>
        <p:blipFill>
          <a:blip r:embed="rId23">
            <a:extLst>
              <a:ext uri="{28A0092B-C50C-407E-A947-70E740481C1C}">
                <a14:useLocalDpi xmlns:a14="http://schemas.microsoft.com/office/drawing/2010/main"/>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574099" y="6350851"/>
            <a:ext cx="1542289" cy="365125"/>
          </a:xfrm>
          <a:prstGeom prst="rect">
            <a:avLst/>
          </a:prstGeom>
        </p:spPr>
        <p:txBody>
          <a:bodyPr vert="horz" lIns="0" tIns="0" rIns="0" bIns="0" rtlCol="0" anchor="ctr"/>
          <a:lstStyle>
            <a:lvl1pPr algn="r">
              <a:defRPr sz="1000">
                <a:solidFill>
                  <a:schemeClr val="bg1"/>
                </a:solidFill>
              </a:defRPr>
            </a:lvl1pPr>
          </a:lstStyle>
          <a:p>
            <a:fld id="{214D4432-90F5-4BB2-BDC0-478251082961}" type="datetimeFigureOut">
              <a:rPr lang="en-US" smtClean="0"/>
              <a:t>5/26/2024</a:t>
            </a:fld>
            <a:endParaRPr lang="en-US"/>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C5718678-4CE5-4C62-B54E-6241ECEA8D16}" type="slidenum">
              <a:rPr lang="en-US" smtClean="0"/>
              <a:t>‹#›</a:t>
            </a:fld>
            <a:endParaRPr lang="en-US"/>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endParaRPr lang="en-US"/>
          </a:p>
        </p:txBody>
      </p:sp>
    </p:spTree>
    <p:extLst>
      <p:ext uri="{BB962C8B-B14F-4D97-AF65-F5344CB8AC3E}">
        <p14:creationId xmlns:p14="http://schemas.microsoft.com/office/powerpoint/2010/main" val="23536964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Lst>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p15:clr>
            <a:srgbClr val="F26B43"/>
          </p15:clr>
        </p15:guide>
        <p15:guide id="2" pos="3840">
          <p15:clr>
            <a:srgbClr val="F26B43"/>
          </p15:clr>
        </p15:guide>
        <p15:guide id="3" pos="7423">
          <p15:clr>
            <a:srgbClr val="F26B43"/>
          </p15:clr>
        </p15:guide>
        <p15:guide id="4" pos="257">
          <p15:clr>
            <a:srgbClr val="F26B43"/>
          </p15:clr>
        </p15:guide>
        <p15:guide id="6" pos="3795">
          <p15:clr>
            <a:srgbClr val="F26B43"/>
          </p15:clr>
        </p15:guide>
        <p15:guide id="7" pos="3885">
          <p15:clr>
            <a:srgbClr val="F26B43"/>
          </p15:clr>
        </p15:guide>
        <p15:guide id="8" pos="5087">
          <p15:clr>
            <a:srgbClr val="F26B43"/>
          </p15:clr>
        </p15:guide>
        <p15:guide id="9" pos="4997">
          <p15:clr>
            <a:srgbClr val="F26B43"/>
          </p15:clr>
        </p15:guide>
        <p15:guide id="10" pos="2683">
          <p15:clr>
            <a:srgbClr val="F26B43"/>
          </p15:clr>
        </p15:guide>
        <p15:guide id="11" pos="2593">
          <p15:clr>
            <a:srgbClr val="F26B43"/>
          </p15:clr>
        </p15:guide>
        <p15:guide id="12" orient="horz" pos="3906">
          <p15:clr>
            <a:srgbClr val="F26B43"/>
          </p15:clr>
        </p15:guide>
        <p15:guide id="13" orient="horz" pos="2409">
          <p15:clr>
            <a:srgbClr val="F26B43"/>
          </p15:clr>
        </p15:guide>
        <p15:guide id="14" orient="horz" pos="913">
          <p15:clr>
            <a:srgbClr val="F26B43"/>
          </p15:clr>
        </p15:guide>
        <p15:guide id="15" orient="horz" pos="1003">
          <p15:clr>
            <a:srgbClr val="F26B43"/>
          </p15:clr>
        </p15:guide>
        <p15:guide id="16" orient="horz" pos="2500">
          <p15:clr>
            <a:srgbClr val="F26B43"/>
          </p15:clr>
        </p15:guide>
        <p15:guide id="17" pos="6312">
          <p15:clr>
            <a:srgbClr val="F26B43"/>
          </p15:clr>
        </p15:guide>
        <p15:guide id="18" pos="622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7.svg"/><Relationship Id="rId4" Type="http://schemas.openxmlformats.org/officeDocument/2006/relationships/image" Target="../media/image6.png"/></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5.xml"/><Relationship Id="rId4" Type="http://schemas.openxmlformats.org/officeDocument/2006/relationships/image" Target="../media/image26.jpeg"/></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7.png"/><Relationship Id="rId1" Type="http://schemas.openxmlformats.org/officeDocument/2006/relationships/slideLayout" Target="../slideLayouts/slideLayout5.xml"/><Relationship Id="rId4" Type="http://schemas.openxmlformats.org/officeDocument/2006/relationships/image" Target="../media/image28.jpeg"/></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32.tif"/><Relationship Id="rId2" Type="http://schemas.openxmlformats.org/officeDocument/2006/relationships/image" Target="../media/image31.png"/><Relationship Id="rId1" Type="http://schemas.openxmlformats.org/officeDocument/2006/relationships/slideLayout" Target="../slideLayouts/slideLayout5.xml"/><Relationship Id="rId5" Type="http://schemas.openxmlformats.org/officeDocument/2006/relationships/image" Target="../media/image34.png"/><Relationship Id="rId4" Type="http://schemas.openxmlformats.org/officeDocument/2006/relationships/image" Target="../media/image33.tif"/></Relationships>
</file>

<file path=ppt/slides/_rels/slide14.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svg"/><Relationship Id="rId7" Type="http://schemas.openxmlformats.org/officeDocument/2006/relationships/image" Target="../media/image40.svg"/><Relationship Id="rId2" Type="http://schemas.openxmlformats.org/officeDocument/2006/relationships/image" Target="../media/image35.png"/><Relationship Id="rId1" Type="http://schemas.openxmlformats.org/officeDocument/2006/relationships/slideLayout" Target="../slideLayouts/slideLayout5.xml"/><Relationship Id="rId6" Type="http://schemas.openxmlformats.org/officeDocument/2006/relationships/image" Target="../media/image39.png"/><Relationship Id="rId5" Type="http://schemas.openxmlformats.org/officeDocument/2006/relationships/image" Target="../media/image38.svg"/><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8" Type="http://schemas.openxmlformats.org/officeDocument/2006/relationships/hyperlink" Target="https://atlas-secretariat.web.cern.ch/merchandise" TargetMode="External"/><Relationship Id="rId13" Type="http://schemas.openxmlformats.org/officeDocument/2006/relationships/image" Target="../media/image45.png"/><Relationship Id="rId18" Type="http://schemas.microsoft.com/office/2007/relationships/hdphoto" Target="../media/hdphoto4.wdp"/><Relationship Id="rId3" Type="http://schemas.openxmlformats.org/officeDocument/2006/relationships/image" Target="../media/image43.png"/><Relationship Id="rId7" Type="http://schemas.openxmlformats.org/officeDocument/2006/relationships/hyperlink" Target="https://sce-dep.web.cern.ch/catering-services/kiosk" TargetMode="External"/><Relationship Id="rId12" Type="http://schemas.openxmlformats.org/officeDocument/2006/relationships/hyperlink" Target="https://scientific-info.cern/search-and-read/buy-book-standard-journal" TargetMode="External"/><Relationship Id="rId17" Type="http://schemas.openxmlformats.org/officeDocument/2006/relationships/image" Target="../media/image48.png"/><Relationship Id="rId2" Type="http://schemas.openxmlformats.org/officeDocument/2006/relationships/image" Target="../media/image42.jpeg"/><Relationship Id="rId16" Type="http://schemas.openxmlformats.org/officeDocument/2006/relationships/image" Target="../media/image47.jpeg"/><Relationship Id="rId20" Type="http://schemas.microsoft.com/office/2007/relationships/hdphoto" Target="../media/hdphoto5.wdp"/><Relationship Id="rId1" Type="http://schemas.openxmlformats.org/officeDocument/2006/relationships/slideLayout" Target="../slideLayouts/slideLayout5.xml"/><Relationship Id="rId6" Type="http://schemas.openxmlformats.org/officeDocument/2006/relationships/hyperlink" Target="https://visit.cern/shop" TargetMode="External"/><Relationship Id="rId11" Type="http://schemas.openxmlformats.org/officeDocument/2006/relationships/hyperlink" Target="https://alice-secretariat.web.cern.ch/shop" TargetMode="External"/><Relationship Id="rId5" Type="http://schemas.openxmlformats.org/officeDocument/2006/relationships/image" Target="../media/image44.jpeg"/><Relationship Id="rId15" Type="http://schemas.openxmlformats.org/officeDocument/2006/relationships/image" Target="../media/image46.jpeg"/><Relationship Id="rId10" Type="http://schemas.openxmlformats.org/officeDocument/2006/relationships/hyperlink" Target="https://lhcb.web.cern.ch/lhcb_page/collaboration/Gift_shop/GiftShop.html" TargetMode="External"/><Relationship Id="rId19" Type="http://schemas.openxmlformats.org/officeDocument/2006/relationships/image" Target="../media/image49.png"/><Relationship Id="rId4" Type="http://schemas.microsoft.com/office/2007/relationships/hdphoto" Target="../media/hdphoto2.wdp"/><Relationship Id="rId9" Type="http://schemas.openxmlformats.org/officeDocument/2006/relationships/hyperlink" Target="https://cms-secretariat.web.cern.ch/shop" TargetMode="External"/><Relationship Id="rId14" Type="http://schemas.microsoft.com/office/2007/relationships/hdphoto" Target="../media/hdphoto3.wdp"/></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jpe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microsoft.com/office/2007/relationships/hdphoto" Target="../media/hdphoto6.wdp"/><Relationship Id="rId7" Type="http://schemas.microsoft.com/office/2007/relationships/hdphoto" Target="../media/hdphoto8.wdp"/><Relationship Id="rId2" Type="http://schemas.openxmlformats.org/officeDocument/2006/relationships/image" Target="../media/image52.png"/><Relationship Id="rId1" Type="http://schemas.openxmlformats.org/officeDocument/2006/relationships/slideLayout" Target="../slideLayouts/slideLayout5.xml"/><Relationship Id="rId6" Type="http://schemas.openxmlformats.org/officeDocument/2006/relationships/image" Target="../media/image54.png"/><Relationship Id="rId5" Type="http://schemas.microsoft.com/office/2007/relationships/hdphoto" Target="../media/hdphoto7.wdp"/><Relationship Id="rId4" Type="http://schemas.openxmlformats.org/officeDocument/2006/relationships/image" Target="../media/image53.png"/></Relationships>
</file>

<file path=ppt/slides/_rels/slide1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emf"/><Relationship Id="rId1" Type="http://schemas.openxmlformats.org/officeDocument/2006/relationships/slideLayout" Target="../slideLayouts/slideLayout5.xml"/><Relationship Id="rId5" Type="http://schemas.openxmlformats.org/officeDocument/2006/relationships/image" Target="../media/image57.emf"/><Relationship Id="rId4" Type="http://schemas.microsoft.com/office/2007/relationships/hdphoto" Target="../media/hdphoto9.wdp"/></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microsoft.com/office/2007/relationships/hdphoto" Target="../media/hdphoto12.wdp"/><Relationship Id="rId3" Type="http://schemas.microsoft.com/office/2007/relationships/hdphoto" Target="../media/hdphoto10.wdp"/><Relationship Id="rId7" Type="http://schemas.openxmlformats.org/officeDocument/2006/relationships/image" Target="../media/image61.png"/><Relationship Id="rId2" Type="http://schemas.openxmlformats.org/officeDocument/2006/relationships/image" Target="../media/image58.png"/><Relationship Id="rId1" Type="http://schemas.openxmlformats.org/officeDocument/2006/relationships/slideLayout" Target="../slideLayouts/slideLayout5.xml"/><Relationship Id="rId6" Type="http://schemas.openxmlformats.org/officeDocument/2006/relationships/image" Target="../media/image60.jpeg"/><Relationship Id="rId5" Type="http://schemas.microsoft.com/office/2007/relationships/hdphoto" Target="../media/hdphoto11.wdp"/><Relationship Id="rId4" Type="http://schemas.openxmlformats.org/officeDocument/2006/relationships/image" Target="../media/image59.png"/></Relationships>
</file>

<file path=ppt/slides/_rels/slide21.xml.rels><?xml version="1.0" encoding="UTF-8" standalone="yes"?>
<Relationships xmlns="http://schemas.openxmlformats.org/package/2006/relationships"><Relationship Id="rId2" Type="http://schemas.openxmlformats.org/officeDocument/2006/relationships/image" Target="../media/image62.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microsoft.com/office/2007/relationships/hdphoto" Target="../media/hdphoto13.wdp"/><Relationship Id="rId7" Type="http://schemas.microsoft.com/office/2007/relationships/hdphoto" Target="../media/hdphoto15.wdp"/><Relationship Id="rId2" Type="http://schemas.openxmlformats.org/officeDocument/2006/relationships/image" Target="../media/image63.png"/><Relationship Id="rId1" Type="http://schemas.openxmlformats.org/officeDocument/2006/relationships/slideLayout" Target="../slideLayouts/slideLayout5.xml"/><Relationship Id="rId6" Type="http://schemas.openxmlformats.org/officeDocument/2006/relationships/image" Target="../media/image65.png"/><Relationship Id="rId5" Type="http://schemas.microsoft.com/office/2007/relationships/hdphoto" Target="../media/hdphoto14.wdp"/><Relationship Id="rId4" Type="http://schemas.openxmlformats.org/officeDocument/2006/relationships/image" Target="../media/image64.png"/></Relationships>
</file>

<file path=ppt/slides/_rels/slide23.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5.xml"/><Relationship Id="rId6" Type="http://schemas.openxmlformats.org/officeDocument/2006/relationships/image" Target="../media/image13.png"/><Relationship Id="rId5" Type="http://schemas.openxmlformats.org/officeDocument/2006/relationships/image" Target="../media/image12.jpeg"/><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7" Type="http://schemas.openxmlformats.org/officeDocument/2006/relationships/image" Target="../media/image21.jpeg"/><Relationship Id="rId2" Type="http://schemas.openxmlformats.org/officeDocument/2006/relationships/image" Target="../media/image16.jpeg"/><Relationship Id="rId1" Type="http://schemas.openxmlformats.org/officeDocument/2006/relationships/slideLayout" Target="../slideLayouts/slideLayout5.xml"/><Relationship Id="rId6" Type="http://schemas.openxmlformats.org/officeDocument/2006/relationships/image" Target="../media/image20.jpeg"/><Relationship Id="rId5" Type="http://schemas.openxmlformats.org/officeDocument/2006/relationships/image" Target="../media/image19.jpe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F46DC6-8DFB-C762-B746-E7DE99A8B7BB}"/>
              </a:ext>
            </a:extLst>
          </p:cNvPr>
          <p:cNvSpPr>
            <a:spLocks noGrp="1"/>
          </p:cNvSpPr>
          <p:nvPr>
            <p:ph type="ctrTitle"/>
          </p:nvPr>
        </p:nvSpPr>
        <p:spPr>
          <a:xfrm>
            <a:off x="1524000" y="592780"/>
            <a:ext cx="9144000" cy="1418897"/>
          </a:xfrm>
        </p:spPr>
        <p:txBody>
          <a:bodyPr/>
          <a:lstStyle/>
          <a:p>
            <a:r>
              <a:rPr lang="fr-CH" sz="7200" dirty="0" err="1">
                <a:solidFill>
                  <a:srgbClr val="0033A0"/>
                </a:solidFill>
              </a:rPr>
              <a:t>Welcome</a:t>
            </a:r>
            <a:r>
              <a:rPr lang="fr-CH" sz="7200" dirty="0"/>
              <a:t>!</a:t>
            </a:r>
            <a:endParaRPr lang="en-US" sz="7200" dirty="0"/>
          </a:p>
        </p:txBody>
      </p:sp>
      <p:sp>
        <p:nvSpPr>
          <p:cNvPr id="3" name="Subtitle 2">
            <a:extLst>
              <a:ext uri="{FF2B5EF4-FFF2-40B4-BE49-F238E27FC236}">
                <a16:creationId xmlns:a16="http://schemas.microsoft.com/office/drawing/2014/main" id="{F37E853E-30AB-F41F-EB50-D4405C4F9556}"/>
              </a:ext>
            </a:extLst>
          </p:cNvPr>
          <p:cNvSpPr>
            <a:spLocks noGrp="1"/>
          </p:cNvSpPr>
          <p:nvPr>
            <p:ph type="subTitle" idx="1"/>
          </p:nvPr>
        </p:nvSpPr>
        <p:spPr>
          <a:xfrm>
            <a:off x="1524000" y="2094249"/>
            <a:ext cx="9144000" cy="627803"/>
          </a:xfrm>
        </p:spPr>
        <p:txBody>
          <a:bodyPr/>
          <a:lstStyle/>
          <a:p>
            <a:r>
              <a:rPr lang="fr-CH" sz="3600" dirty="0">
                <a:solidFill>
                  <a:srgbClr val="B9251E"/>
                </a:solidFill>
                <a:latin typeface="Open Sans" pitchFamily="2" charset="0"/>
                <a:ea typeface="Open Sans" pitchFamily="2" charset="0"/>
                <a:cs typeface="Open Sans" pitchFamily="2" charset="0"/>
              </a:rPr>
              <a:t>CERN-Solvay student camp</a:t>
            </a:r>
            <a:endParaRPr lang="en-US" sz="3600" dirty="0">
              <a:solidFill>
                <a:srgbClr val="B9251E"/>
              </a:solidFill>
              <a:latin typeface="Open Sans" pitchFamily="2" charset="0"/>
              <a:ea typeface="Open Sans" pitchFamily="2" charset="0"/>
              <a:cs typeface="Open Sans" pitchFamily="2" charset="0"/>
            </a:endParaRPr>
          </a:p>
        </p:txBody>
      </p:sp>
      <p:pic>
        <p:nvPicPr>
          <p:cNvPr id="9" name="Graphic 8">
            <a:extLst>
              <a:ext uri="{FF2B5EF4-FFF2-40B4-BE49-F238E27FC236}">
                <a16:creationId xmlns:a16="http://schemas.microsoft.com/office/drawing/2014/main" id="{973045DC-3272-2363-2A5A-70BC0053816E}"/>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5754805" y="3283486"/>
            <a:ext cx="5471631" cy="2303407"/>
          </a:xfrm>
          <a:prstGeom prst="rect">
            <a:avLst/>
          </a:prstGeom>
        </p:spPr>
      </p:pic>
      <p:pic>
        <p:nvPicPr>
          <p:cNvPr id="11" name="Graphic 10">
            <a:extLst>
              <a:ext uri="{FF2B5EF4-FFF2-40B4-BE49-F238E27FC236}">
                <a16:creationId xmlns:a16="http://schemas.microsoft.com/office/drawing/2014/main" id="{8B294AE0-1857-A3E4-EF97-A36C8FAA4793}"/>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807079" y="3138318"/>
            <a:ext cx="4947726" cy="2593742"/>
          </a:xfrm>
          <a:prstGeom prst="rect">
            <a:avLst/>
          </a:prstGeom>
        </p:spPr>
      </p:pic>
    </p:spTree>
    <p:extLst>
      <p:ext uri="{BB962C8B-B14F-4D97-AF65-F5344CB8AC3E}">
        <p14:creationId xmlns:p14="http://schemas.microsoft.com/office/powerpoint/2010/main" val="1434569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2" name="Picture 8">
            <a:extLst>
              <a:ext uri="{FF2B5EF4-FFF2-40B4-BE49-F238E27FC236}">
                <a16:creationId xmlns:a16="http://schemas.microsoft.com/office/drawing/2014/main" id="{07EA1DED-DD7B-C3A2-AE4A-66A1CBFCD125}"/>
              </a:ext>
            </a:extLst>
          </p:cNvPr>
          <p:cNvPicPr>
            <a:picLocks noChangeAspect="1" noChangeArrowheads="1"/>
          </p:cNvPicPr>
          <p:nvPr/>
        </p:nvPicPr>
        <p:blipFill rotWithShape="1">
          <a:blip r:embed="rId2" cstate="hqprint">
            <a:extLst>
              <a:ext uri="{28A0092B-C50C-407E-A947-70E740481C1C}">
                <a14:useLocalDpi xmlns:a14="http://schemas.microsoft.com/office/drawing/2010/main"/>
              </a:ext>
            </a:extLst>
          </a:blip>
          <a:srcRect/>
          <a:stretch/>
        </p:blipFill>
        <p:spPr bwMode="auto">
          <a:xfrm>
            <a:off x="9239511" y="1708956"/>
            <a:ext cx="2544501" cy="4231706"/>
          </a:xfrm>
          <a:prstGeom prst="rect">
            <a:avLst/>
          </a:prstGeom>
          <a:noFill/>
          <a:extLst>
            <a:ext uri="{909E8E84-426E-40DD-AFC4-6F175D3DCCD1}">
              <a14:hiddenFill xmlns:a14="http://schemas.microsoft.com/office/drawing/2010/main">
                <a:solidFill>
                  <a:srgbClr val="FFFFFF"/>
                </a:solidFill>
              </a14:hiddenFill>
            </a:ext>
          </a:extLst>
        </p:spPr>
      </p:pic>
      <p:sp>
        <p:nvSpPr>
          <p:cNvPr id="3" name="Title 2">
            <a:extLst>
              <a:ext uri="{FF2B5EF4-FFF2-40B4-BE49-F238E27FC236}">
                <a16:creationId xmlns:a16="http://schemas.microsoft.com/office/drawing/2014/main" id="{08DF7552-43BD-7446-F517-0B48AD26209F}"/>
              </a:ext>
            </a:extLst>
          </p:cNvPr>
          <p:cNvSpPr>
            <a:spLocks noGrp="1"/>
          </p:cNvSpPr>
          <p:nvPr>
            <p:ph type="title"/>
          </p:nvPr>
        </p:nvSpPr>
        <p:spPr/>
        <p:txBody>
          <a:bodyPr/>
          <a:lstStyle/>
          <a:p>
            <a:r>
              <a:rPr lang="fr-CH" dirty="0"/>
              <a:t>Restaurants</a:t>
            </a:r>
            <a:endParaRPr lang="en-US" dirty="0"/>
          </a:p>
        </p:txBody>
      </p:sp>
      <p:pic>
        <p:nvPicPr>
          <p:cNvPr id="1026" name="Picture 2">
            <a:extLst>
              <a:ext uri="{FF2B5EF4-FFF2-40B4-BE49-F238E27FC236}">
                <a16:creationId xmlns:a16="http://schemas.microsoft.com/office/drawing/2014/main" id="{4126C07C-36E1-1AA4-EA13-096A1F606B1D}"/>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07987" y="2937115"/>
            <a:ext cx="4927064" cy="277834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73152E80-8AB9-05D7-3720-5CDD66740F05}"/>
              </a:ext>
            </a:extLst>
          </p:cNvPr>
          <p:cNvPicPr>
            <a:picLocks noChangeAspect="1" noChangeArrowheads="1"/>
          </p:cNvPicPr>
          <p:nvPr/>
        </p:nvPicPr>
        <p:blipFill>
          <a:blip r:embed="rId4" cstate="hqprint">
            <a:extLst>
              <a:ext uri="{28A0092B-C50C-407E-A947-70E740481C1C}">
                <a14:useLocalDpi xmlns:a14="http://schemas.microsoft.com/office/drawing/2010/main"/>
              </a:ext>
            </a:extLst>
          </a:blip>
          <a:srcRect/>
          <a:stretch>
            <a:fillRect/>
          </a:stretch>
        </p:blipFill>
        <p:spPr bwMode="auto">
          <a:xfrm>
            <a:off x="6434072" y="395724"/>
            <a:ext cx="3207516" cy="240563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3416B6C4-3B08-92CF-75E8-6F6AE8BCC983}"/>
              </a:ext>
            </a:extLst>
          </p:cNvPr>
          <p:cNvSpPr txBox="1"/>
          <p:nvPr/>
        </p:nvSpPr>
        <p:spPr>
          <a:xfrm>
            <a:off x="407987" y="1524290"/>
            <a:ext cx="4977514" cy="369332"/>
          </a:xfrm>
          <a:prstGeom prst="rect">
            <a:avLst/>
          </a:prstGeom>
          <a:noFill/>
        </p:spPr>
        <p:txBody>
          <a:bodyPr wrap="square" lIns="0" tIns="0" rIns="0" bIns="0" rtlCol="0">
            <a:spAutoFit/>
          </a:bodyPr>
          <a:lstStyle/>
          <a:p>
            <a:r>
              <a:rPr lang="fr-CH" sz="2400" b="1" dirty="0">
                <a:solidFill>
                  <a:schemeClr val="tx2"/>
                </a:solidFill>
              </a:rPr>
              <a:t>Restaurant 1, </a:t>
            </a:r>
            <a:r>
              <a:rPr lang="fr-CH" sz="2400" b="1" dirty="0" err="1">
                <a:solidFill>
                  <a:schemeClr val="tx2"/>
                </a:solidFill>
              </a:rPr>
              <a:t>bldg</a:t>
            </a:r>
            <a:r>
              <a:rPr lang="fr-CH" sz="2400" b="1" dirty="0">
                <a:solidFill>
                  <a:schemeClr val="tx2"/>
                </a:solidFill>
              </a:rPr>
              <a:t> 501, open 6-22</a:t>
            </a:r>
            <a:endParaRPr lang="en-US" sz="2400" b="1" dirty="0">
              <a:solidFill>
                <a:schemeClr val="tx2"/>
              </a:solidFill>
            </a:endParaRPr>
          </a:p>
        </p:txBody>
      </p:sp>
      <p:graphicFrame>
        <p:nvGraphicFramePr>
          <p:cNvPr id="4" name="Table 1">
            <a:extLst>
              <a:ext uri="{FF2B5EF4-FFF2-40B4-BE49-F238E27FC236}">
                <a16:creationId xmlns:a16="http://schemas.microsoft.com/office/drawing/2014/main" id="{611DCF49-FA87-D883-313B-291BD946A171}"/>
              </a:ext>
            </a:extLst>
          </p:cNvPr>
          <p:cNvGraphicFramePr/>
          <p:nvPr>
            <p:extLst>
              <p:ext uri="{D42A27DB-BD31-4B8C-83A1-F6EECF244321}">
                <p14:modId xmlns:p14="http://schemas.microsoft.com/office/powerpoint/2010/main" val="1759889322"/>
              </p:ext>
            </p:extLst>
          </p:nvPr>
        </p:nvGraphicFramePr>
        <p:xfrm>
          <a:off x="407987" y="2060555"/>
          <a:ext cx="4927065" cy="624028"/>
        </p:xfrm>
        <a:graphic>
          <a:graphicData uri="http://schemas.openxmlformats.org/drawingml/2006/table">
            <a:tbl>
              <a:tblPr bandRow="1"/>
              <a:tblGrid>
                <a:gridCol w="1642355">
                  <a:extLst>
                    <a:ext uri="{9D8B030D-6E8A-4147-A177-3AD203B41FA5}">
                      <a16:colId xmlns:a16="http://schemas.microsoft.com/office/drawing/2014/main" val="20000"/>
                    </a:ext>
                  </a:extLst>
                </a:gridCol>
                <a:gridCol w="1642355">
                  <a:extLst>
                    <a:ext uri="{9D8B030D-6E8A-4147-A177-3AD203B41FA5}">
                      <a16:colId xmlns:a16="http://schemas.microsoft.com/office/drawing/2014/main" val="20001"/>
                    </a:ext>
                  </a:extLst>
                </a:gridCol>
                <a:gridCol w="1642355">
                  <a:extLst>
                    <a:ext uri="{9D8B030D-6E8A-4147-A177-3AD203B41FA5}">
                      <a16:colId xmlns:a16="http://schemas.microsoft.com/office/drawing/2014/main" val="20002"/>
                    </a:ext>
                  </a:extLst>
                </a:gridCol>
              </a:tblGrid>
              <a:tr h="312014">
                <a:tc>
                  <a:txBody>
                    <a:bodyPr/>
                    <a:lstStyle/>
                    <a:p>
                      <a:pPr algn="ctr">
                        <a:defRPr sz="1800">
                          <a:solidFill>
                            <a:srgbClr val="000000"/>
                          </a:solidFill>
                        </a:defRPr>
                      </a:pPr>
                      <a:r>
                        <a:rPr sz="1600" b="1">
                          <a:solidFill>
                            <a:srgbClr val="0055A0"/>
                          </a:solidFill>
                        </a:rPr>
                        <a:t>Breakfast</a:t>
                      </a:r>
                    </a:p>
                  </a:txBody>
                  <a:tcPr marL="0" marR="0" marT="0" marB="0" horzOverflow="overflow"/>
                </a:tc>
                <a:tc>
                  <a:txBody>
                    <a:bodyPr/>
                    <a:lstStyle/>
                    <a:p>
                      <a:pPr algn="ctr">
                        <a:defRPr sz="1800">
                          <a:solidFill>
                            <a:srgbClr val="000000"/>
                          </a:solidFill>
                        </a:defRPr>
                      </a:pPr>
                      <a:r>
                        <a:rPr sz="1600" b="1">
                          <a:solidFill>
                            <a:srgbClr val="0055A0"/>
                          </a:solidFill>
                        </a:rPr>
                        <a:t>Lunch</a:t>
                      </a:r>
                    </a:p>
                  </a:txBody>
                  <a:tcPr marL="0" marR="0" marT="0" marB="0" horzOverflow="overflow"/>
                </a:tc>
                <a:tc>
                  <a:txBody>
                    <a:bodyPr/>
                    <a:lstStyle/>
                    <a:p>
                      <a:pPr algn="ctr">
                        <a:defRPr sz="1800">
                          <a:solidFill>
                            <a:srgbClr val="000000"/>
                          </a:solidFill>
                        </a:defRPr>
                      </a:pPr>
                      <a:r>
                        <a:rPr sz="1600" b="1" dirty="0">
                          <a:solidFill>
                            <a:srgbClr val="0055A0"/>
                          </a:solidFill>
                        </a:rPr>
                        <a:t>Dinner</a:t>
                      </a:r>
                    </a:p>
                  </a:txBody>
                  <a:tcPr marL="0" marR="0" marT="0" marB="0" horzOverflow="overflow"/>
                </a:tc>
                <a:extLst>
                  <a:ext uri="{0D108BD9-81ED-4DB2-BD59-A6C34878D82A}">
                    <a16:rowId xmlns:a16="http://schemas.microsoft.com/office/drawing/2014/main" val="10000"/>
                  </a:ext>
                </a:extLst>
              </a:tr>
              <a:tr h="312014">
                <a:tc>
                  <a:txBody>
                    <a:bodyPr/>
                    <a:lstStyle/>
                    <a:p>
                      <a:pPr algn="ctr">
                        <a:defRPr sz="1800">
                          <a:solidFill>
                            <a:srgbClr val="000000"/>
                          </a:solidFill>
                        </a:defRPr>
                      </a:pPr>
                      <a:r>
                        <a:rPr lang="fr-CH" sz="1600" b="1" dirty="0"/>
                        <a:t>6:30</a:t>
                      </a:r>
                      <a:r>
                        <a:rPr sz="1600" b="1" dirty="0"/>
                        <a:t>-10</a:t>
                      </a:r>
                      <a:r>
                        <a:rPr lang="fr-CH" sz="1600" b="1" dirty="0"/>
                        <a:t>:30</a:t>
                      </a:r>
                      <a:endParaRPr sz="1600" b="1" dirty="0"/>
                    </a:p>
                  </a:txBody>
                  <a:tcPr marL="0" marR="0" marT="0" marB="0" horzOverflow="overflow"/>
                </a:tc>
                <a:tc>
                  <a:txBody>
                    <a:bodyPr/>
                    <a:lstStyle/>
                    <a:p>
                      <a:pPr algn="ctr">
                        <a:defRPr>
                          <a:solidFill>
                            <a:srgbClr val="000000"/>
                          </a:solidFill>
                        </a:defRPr>
                      </a:pPr>
                      <a:r>
                        <a:rPr lang="fr-CH" sz="1600" b="1" dirty="0"/>
                        <a:t>11:30-14:15</a:t>
                      </a:r>
                      <a:endParaRPr sz="1600" b="1" dirty="0"/>
                    </a:p>
                  </a:txBody>
                  <a:tcPr marL="0" marR="0" marT="0" marB="0" horzOverflow="overflow"/>
                </a:tc>
                <a:tc>
                  <a:txBody>
                    <a:bodyPr/>
                    <a:lstStyle/>
                    <a:p>
                      <a:pPr algn="ctr">
                        <a:defRPr sz="1800">
                          <a:solidFill>
                            <a:srgbClr val="000000"/>
                          </a:solidFill>
                        </a:defRPr>
                      </a:pPr>
                      <a:r>
                        <a:rPr lang="fr-CH" sz="1600" b="1" dirty="0"/>
                        <a:t>18:00-20:30</a:t>
                      </a:r>
                      <a:endParaRPr sz="1600" b="1" dirty="0"/>
                    </a:p>
                  </a:txBody>
                  <a:tcPr marL="0" marR="0" marT="0" marB="0" horzOverflow="overflow"/>
                </a:tc>
                <a:extLst>
                  <a:ext uri="{0D108BD9-81ED-4DB2-BD59-A6C34878D82A}">
                    <a16:rowId xmlns:a16="http://schemas.microsoft.com/office/drawing/2014/main" val="10001"/>
                  </a:ext>
                </a:extLst>
              </a:tr>
            </a:tbl>
          </a:graphicData>
        </a:graphic>
      </p:graphicFrame>
      <p:sp>
        <p:nvSpPr>
          <p:cNvPr id="5" name="TextBox 4">
            <a:extLst>
              <a:ext uri="{FF2B5EF4-FFF2-40B4-BE49-F238E27FC236}">
                <a16:creationId xmlns:a16="http://schemas.microsoft.com/office/drawing/2014/main" id="{6F1BE8EE-985A-AE9F-490D-E0A974ACE926}"/>
              </a:ext>
            </a:extLst>
          </p:cNvPr>
          <p:cNvSpPr txBox="1"/>
          <p:nvPr/>
        </p:nvSpPr>
        <p:spPr>
          <a:xfrm>
            <a:off x="9870460" y="331339"/>
            <a:ext cx="2270234" cy="1107996"/>
          </a:xfrm>
          <a:prstGeom prst="rect">
            <a:avLst/>
          </a:prstGeom>
          <a:noFill/>
        </p:spPr>
        <p:txBody>
          <a:bodyPr wrap="square" lIns="0" tIns="0" rIns="0" bIns="0" rtlCol="0">
            <a:spAutoFit/>
          </a:bodyPr>
          <a:lstStyle/>
          <a:p>
            <a:r>
              <a:rPr lang="fr-CH" sz="2400" b="1" dirty="0">
                <a:solidFill>
                  <a:schemeClr val="tx2"/>
                </a:solidFill>
              </a:rPr>
              <a:t>Restaurant 2, </a:t>
            </a:r>
            <a:br>
              <a:rPr lang="fr-CH" sz="2400" b="1" dirty="0">
                <a:solidFill>
                  <a:schemeClr val="tx2"/>
                </a:solidFill>
              </a:rPr>
            </a:br>
            <a:r>
              <a:rPr lang="fr-CH" sz="2400" b="1" dirty="0">
                <a:solidFill>
                  <a:schemeClr val="tx2"/>
                </a:solidFill>
              </a:rPr>
              <a:t>building 504, </a:t>
            </a:r>
            <a:br>
              <a:rPr lang="fr-CH" sz="2400" b="1" dirty="0">
                <a:solidFill>
                  <a:schemeClr val="tx2"/>
                </a:solidFill>
              </a:rPr>
            </a:br>
            <a:r>
              <a:rPr lang="fr-CH" sz="2400" b="1" dirty="0">
                <a:solidFill>
                  <a:schemeClr val="tx2"/>
                </a:solidFill>
              </a:rPr>
              <a:t>open 7-17</a:t>
            </a:r>
            <a:endParaRPr lang="en-US" sz="2400" b="1" dirty="0">
              <a:solidFill>
                <a:schemeClr val="tx2"/>
              </a:solidFill>
            </a:endParaRPr>
          </a:p>
        </p:txBody>
      </p:sp>
      <p:sp>
        <p:nvSpPr>
          <p:cNvPr id="6" name="TextBox 5">
            <a:extLst>
              <a:ext uri="{FF2B5EF4-FFF2-40B4-BE49-F238E27FC236}">
                <a16:creationId xmlns:a16="http://schemas.microsoft.com/office/drawing/2014/main" id="{4B8F79AB-5941-EB64-9E1D-08F5B54189FD}"/>
              </a:ext>
            </a:extLst>
          </p:cNvPr>
          <p:cNvSpPr txBox="1"/>
          <p:nvPr/>
        </p:nvSpPr>
        <p:spPr>
          <a:xfrm>
            <a:off x="5791619" y="3524626"/>
            <a:ext cx="4256488" cy="1692771"/>
          </a:xfrm>
          <a:prstGeom prst="rect">
            <a:avLst/>
          </a:prstGeom>
          <a:noFill/>
        </p:spPr>
        <p:txBody>
          <a:bodyPr wrap="square" lIns="0" tIns="0" rIns="0" bIns="0" rtlCol="0">
            <a:spAutoFit/>
          </a:bodyPr>
          <a:lstStyle/>
          <a:p>
            <a:pPr marL="285750" indent="-285750">
              <a:spcBef>
                <a:spcPts val="600"/>
              </a:spcBef>
              <a:buFont typeface="Arial" panose="020B0604020202020204" pitchFamily="34" charset="0"/>
              <a:buChar char="•"/>
            </a:pPr>
            <a:r>
              <a:rPr lang="fr-CH" b="1" dirty="0">
                <a:solidFill>
                  <a:schemeClr val="tx2"/>
                </a:solidFill>
              </a:rPr>
              <a:t>Ask for </a:t>
            </a:r>
            <a:r>
              <a:rPr lang="fr-CH" b="1" dirty="0" err="1">
                <a:solidFill>
                  <a:schemeClr val="tx2"/>
                </a:solidFill>
              </a:rPr>
              <a:t>allergens</a:t>
            </a:r>
            <a:endParaRPr lang="fr-CH" b="1" dirty="0">
              <a:solidFill>
                <a:schemeClr val="tx2"/>
              </a:solidFill>
            </a:endParaRPr>
          </a:p>
          <a:p>
            <a:pPr marL="285750" indent="-285750">
              <a:spcBef>
                <a:spcPts val="600"/>
              </a:spcBef>
              <a:buFont typeface="Arial" panose="020B0604020202020204" pitchFamily="34" charset="0"/>
              <a:buChar char="•"/>
            </a:pPr>
            <a:r>
              <a:rPr lang="fr-CH" b="1" dirty="0">
                <a:solidFill>
                  <a:schemeClr val="tx2"/>
                </a:solidFill>
              </a:rPr>
              <a:t>Stay away from </a:t>
            </a:r>
            <a:r>
              <a:rPr lang="fr-CH" b="1" dirty="0" err="1">
                <a:solidFill>
                  <a:schemeClr val="tx2"/>
                </a:solidFill>
              </a:rPr>
              <a:t>tomatoes</a:t>
            </a:r>
            <a:endParaRPr lang="fr-CH" b="1" dirty="0">
              <a:solidFill>
                <a:schemeClr val="tx2"/>
              </a:solidFill>
            </a:endParaRPr>
          </a:p>
          <a:p>
            <a:pPr marL="285750" indent="-285750">
              <a:spcBef>
                <a:spcPts val="600"/>
              </a:spcBef>
              <a:buFont typeface="Arial" panose="020B0604020202020204" pitchFamily="34" charset="0"/>
              <a:buChar char="•"/>
            </a:pPr>
            <a:r>
              <a:rPr lang="fr-CH" b="1" dirty="0">
                <a:solidFill>
                  <a:schemeClr val="tx2"/>
                </a:solidFill>
              </a:rPr>
              <a:t>Return the </a:t>
            </a:r>
            <a:r>
              <a:rPr lang="fr-CH" b="1" dirty="0" err="1">
                <a:solidFill>
                  <a:schemeClr val="tx2"/>
                </a:solidFill>
              </a:rPr>
              <a:t>salad</a:t>
            </a:r>
            <a:r>
              <a:rPr lang="fr-CH" b="1" dirty="0">
                <a:solidFill>
                  <a:schemeClr val="tx2"/>
                </a:solidFill>
              </a:rPr>
              <a:t> bowl</a:t>
            </a:r>
          </a:p>
          <a:p>
            <a:pPr marL="285750" indent="-285750">
              <a:spcBef>
                <a:spcPts val="600"/>
              </a:spcBef>
              <a:buFont typeface="Arial" panose="020B0604020202020204" pitchFamily="34" charset="0"/>
              <a:buChar char="•"/>
            </a:pPr>
            <a:r>
              <a:rPr lang="fr-CH" b="1" dirty="0">
                <a:solidFill>
                  <a:schemeClr val="tx2"/>
                </a:solidFill>
              </a:rPr>
              <a:t>You have 40 CHF per </a:t>
            </a:r>
            <a:r>
              <a:rPr lang="fr-CH" b="1" dirty="0" err="1">
                <a:solidFill>
                  <a:schemeClr val="tx2"/>
                </a:solidFill>
              </a:rPr>
              <a:t>day</a:t>
            </a:r>
            <a:endParaRPr lang="fr-CH" b="1" dirty="0">
              <a:solidFill>
                <a:schemeClr val="tx2"/>
              </a:solidFill>
            </a:endParaRPr>
          </a:p>
          <a:p>
            <a:pPr marL="285750" indent="-285750">
              <a:spcBef>
                <a:spcPts val="600"/>
              </a:spcBef>
              <a:buFont typeface="Arial" panose="020B0604020202020204" pitchFamily="34" charset="0"/>
              <a:buChar char="•"/>
            </a:pPr>
            <a:r>
              <a:rPr lang="fr-CH" b="1" dirty="0">
                <a:solidFill>
                  <a:schemeClr val="tx2"/>
                </a:solidFill>
              </a:rPr>
              <a:t>Scan your QR code</a:t>
            </a:r>
          </a:p>
        </p:txBody>
      </p:sp>
    </p:spTree>
    <p:extLst>
      <p:ext uri="{BB962C8B-B14F-4D97-AF65-F5344CB8AC3E}">
        <p14:creationId xmlns:p14="http://schemas.microsoft.com/office/powerpoint/2010/main" val="30474082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DF7552-43BD-7446-F517-0B48AD26209F}"/>
              </a:ext>
            </a:extLst>
          </p:cNvPr>
          <p:cNvSpPr>
            <a:spLocks noGrp="1"/>
          </p:cNvSpPr>
          <p:nvPr>
            <p:ph type="title"/>
          </p:nvPr>
        </p:nvSpPr>
        <p:spPr/>
        <p:txBody>
          <a:bodyPr/>
          <a:lstStyle/>
          <a:p>
            <a:r>
              <a:rPr lang="fr-CH" dirty="0"/>
              <a:t>With </a:t>
            </a:r>
            <a:r>
              <a:rPr lang="fr-CH" dirty="0" err="1"/>
              <a:t>great</a:t>
            </a:r>
            <a:r>
              <a:rPr lang="fr-CH" dirty="0"/>
              <a:t> </a:t>
            </a:r>
            <a:r>
              <a:rPr lang="fr-CH" dirty="0" err="1"/>
              <a:t>powers</a:t>
            </a:r>
            <a:r>
              <a:rPr lang="fr-CH" dirty="0"/>
              <a:t>…</a:t>
            </a:r>
            <a:endParaRPr lang="en-US" dirty="0"/>
          </a:p>
        </p:txBody>
      </p:sp>
      <p:pic>
        <p:nvPicPr>
          <p:cNvPr id="3074" name="Picture 2">
            <a:extLst>
              <a:ext uri="{FF2B5EF4-FFF2-40B4-BE49-F238E27FC236}">
                <a16:creationId xmlns:a16="http://schemas.microsoft.com/office/drawing/2014/main" id="{3EF63FF1-AF2C-42CA-F73B-4CFA5361D811}"/>
              </a:ext>
            </a:extLst>
          </p:cNvPr>
          <p:cNvPicPr>
            <a:picLocks noChangeAspect="1" noChangeArrowheads="1"/>
          </p:cNvPicPr>
          <p:nvPr/>
        </p:nvPicPr>
        <p:blipFill>
          <a:blip r:embed="rId2">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a:ext>
            </a:extLst>
          </a:blip>
          <a:srcRect/>
          <a:stretch>
            <a:fillRect/>
          </a:stretch>
        </p:blipFill>
        <p:spPr bwMode="auto">
          <a:xfrm>
            <a:off x="5681892" y="1596991"/>
            <a:ext cx="5196314" cy="2866092"/>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355A8519-8C25-1E0E-5CA5-23AA2B6BD914}"/>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flipH="1">
            <a:off x="943019" y="1596991"/>
            <a:ext cx="4301128" cy="286609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2">
            <a:extLst>
              <a:ext uri="{FF2B5EF4-FFF2-40B4-BE49-F238E27FC236}">
                <a16:creationId xmlns:a16="http://schemas.microsoft.com/office/drawing/2014/main" id="{69379021-0FDB-373A-0F24-943CE197AC1E}"/>
              </a:ext>
            </a:extLst>
          </p:cNvPr>
          <p:cNvSpPr txBox="1">
            <a:spLocks/>
          </p:cNvSpPr>
          <p:nvPr/>
        </p:nvSpPr>
        <p:spPr>
          <a:xfrm>
            <a:off x="193577" y="5084330"/>
            <a:ext cx="11376025" cy="811974"/>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a:lstStyle>
          <a:p>
            <a:pPr algn="r"/>
            <a:r>
              <a:rPr lang="fr-CH" dirty="0"/>
              <a:t>… </a:t>
            </a:r>
            <a:r>
              <a:rPr lang="fr-CH" dirty="0" err="1"/>
              <a:t>comes</a:t>
            </a:r>
            <a:r>
              <a:rPr lang="fr-CH" dirty="0"/>
              <a:t> </a:t>
            </a:r>
            <a:r>
              <a:rPr lang="fr-CH" dirty="0" err="1"/>
              <a:t>great</a:t>
            </a:r>
            <a:r>
              <a:rPr lang="fr-CH" dirty="0"/>
              <a:t> </a:t>
            </a:r>
            <a:r>
              <a:rPr lang="fr-CH" dirty="0" err="1"/>
              <a:t>responsibility</a:t>
            </a:r>
            <a:endParaRPr lang="en-US" dirty="0"/>
          </a:p>
        </p:txBody>
      </p:sp>
    </p:spTree>
    <p:extLst>
      <p:ext uri="{BB962C8B-B14F-4D97-AF65-F5344CB8AC3E}">
        <p14:creationId xmlns:p14="http://schemas.microsoft.com/office/powerpoint/2010/main" val="39448129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DF7552-43BD-7446-F517-0B48AD26209F}"/>
              </a:ext>
            </a:extLst>
          </p:cNvPr>
          <p:cNvSpPr>
            <a:spLocks noGrp="1"/>
          </p:cNvSpPr>
          <p:nvPr>
            <p:ph type="title"/>
          </p:nvPr>
        </p:nvSpPr>
        <p:spPr/>
        <p:txBody>
          <a:bodyPr/>
          <a:lstStyle/>
          <a:p>
            <a:r>
              <a:rPr lang="fr-CH" dirty="0" err="1"/>
              <a:t>Timetable</a:t>
            </a:r>
            <a:endParaRPr lang="en-US" dirty="0"/>
          </a:p>
        </p:txBody>
      </p:sp>
      <p:sp>
        <p:nvSpPr>
          <p:cNvPr id="10" name="TextBox 9">
            <a:extLst>
              <a:ext uri="{FF2B5EF4-FFF2-40B4-BE49-F238E27FC236}">
                <a16:creationId xmlns:a16="http://schemas.microsoft.com/office/drawing/2014/main" id="{C1DCDCC7-3159-332C-221D-8C513021A3F2}"/>
              </a:ext>
            </a:extLst>
          </p:cNvPr>
          <p:cNvSpPr txBox="1"/>
          <p:nvPr/>
        </p:nvSpPr>
        <p:spPr>
          <a:xfrm>
            <a:off x="3606561" y="4819756"/>
            <a:ext cx="4225657" cy="307777"/>
          </a:xfrm>
          <a:prstGeom prst="rect">
            <a:avLst/>
          </a:prstGeom>
          <a:noFill/>
        </p:spPr>
        <p:txBody>
          <a:bodyPr wrap="square" lIns="0" tIns="0" rIns="0" bIns="0" rtlCol="0">
            <a:spAutoFit/>
          </a:bodyPr>
          <a:lstStyle/>
          <a:p>
            <a:pPr algn="ctr"/>
            <a:r>
              <a:rPr lang="fr-CH" sz="2000" b="1" u="sng" dirty="0">
                <a:solidFill>
                  <a:schemeClr val="tx2"/>
                </a:solidFill>
              </a:rPr>
              <a:t>cern.ch/</a:t>
            </a:r>
            <a:r>
              <a:rPr lang="fr-CH" sz="2000" b="1" u="sng" dirty="0" err="1">
                <a:solidFill>
                  <a:schemeClr val="tx2"/>
                </a:solidFill>
              </a:rPr>
              <a:t>solvay</a:t>
            </a:r>
            <a:r>
              <a:rPr lang="fr-CH" sz="2000" b="1" u="sng" dirty="0">
                <a:solidFill>
                  <a:schemeClr val="tx2"/>
                </a:solidFill>
              </a:rPr>
              <a:t>-camp-</a:t>
            </a:r>
            <a:r>
              <a:rPr lang="fr-CH" sz="2000" b="1" u="sng" dirty="0" err="1">
                <a:solidFill>
                  <a:schemeClr val="tx2"/>
                </a:solidFill>
              </a:rPr>
              <a:t>timetable</a:t>
            </a:r>
            <a:endParaRPr lang="en-US" sz="2000" b="1" u="sng" dirty="0">
              <a:solidFill>
                <a:schemeClr val="tx2"/>
              </a:solidFill>
            </a:endParaRPr>
          </a:p>
        </p:txBody>
      </p:sp>
      <p:pic>
        <p:nvPicPr>
          <p:cNvPr id="16" name="Picture 15" descr="A qr code on a white background&#10;&#10;Description automatically generated">
            <a:extLst>
              <a:ext uri="{FF2B5EF4-FFF2-40B4-BE49-F238E27FC236}">
                <a16:creationId xmlns:a16="http://schemas.microsoft.com/office/drawing/2014/main" id="{453431BC-5C24-2F87-83FC-2A961304CB6D}"/>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07988" y="3148907"/>
            <a:ext cx="2610328" cy="2610328"/>
          </a:xfrm>
          <a:prstGeom prst="rect">
            <a:avLst/>
          </a:prstGeom>
        </p:spPr>
      </p:pic>
      <p:pic>
        <p:nvPicPr>
          <p:cNvPr id="6" name="Picture 5">
            <a:extLst>
              <a:ext uri="{FF2B5EF4-FFF2-40B4-BE49-F238E27FC236}">
                <a16:creationId xmlns:a16="http://schemas.microsoft.com/office/drawing/2014/main" id="{420482F0-2B95-4454-4A82-A4ABBDD7AB24}"/>
              </a:ext>
            </a:extLst>
          </p:cNvPr>
          <p:cNvPicPr>
            <a:picLocks noChangeAspect="1"/>
          </p:cNvPicPr>
          <p:nvPr/>
        </p:nvPicPr>
        <p:blipFill>
          <a:blip r:embed="rId3"/>
          <a:stretch>
            <a:fillRect/>
          </a:stretch>
        </p:blipFill>
        <p:spPr>
          <a:xfrm>
            <a:off x="3866393" y="476807"/>
            <a:ext cx="7537557" cy="3977264"/>
          </a:xfrm>
          <a:prstGeom prst="rect">
            <a:avLst/>
          </a:prstGeom>
        </p:spPr>
      </p:pic>
    </p:spTree>
    <p:extLst>
      <p:ext uri="{BB962C8B-B14F-4D97-AF65-F5344CB8AC3E}">
        <p14:creationId xmlns:p14="http://schemas.microsoft.com/office/powerpoint/2010/main" val="14584812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DF7552-43BD-7446-F517-0B48AD26209F}"/>
              </a:ext>
            </a:extLst>
          </p:cNvPr>
          <p:cNvSpPr>
            <a:spLocks noGrp="1"/>
          </p:cNvSpPr>
          <p:nvPr>
            <p:ph type="title"/>
          </p:nvPr>
        </p:nvSpPr>
        <p:spPr/>
        <p:txBody>
          <a:bodyPr/>
          <a:lstStyle/>
          <a:p>
            <a:r>
              <a:rPr lang="fr-CH" dirty="0"/>
              <a:t>CERN Visits</a:t>
            </a:r>
            <a:endParaRPr lang="en-US" dirty="0"/>
          </a:p>
        </p:txBody>
      </p:sp>
      <p:pic>
        <p:nvPicPr>
          <p:cNvPr id="2" name="Image" descr="Image">
            <a:extLst>
              <a:ext uri="{FF2B5EF4-FFF2-40B4-BE49-F238E27FC236}">
                <a16:creationId xmlns:a16="http://schemas.microsoft.com/office/drawing/2014/main" id="{759A1844-90A2-96BF-6464-50FD593ADB5D}"/>
              </a:ext>
            </a:extLst>
          </p:cNvPr>
          <p:cNvPicPr>
            <a:picLocks noChangeAspect="1"/>
          </p:cNvPicPr>
          <p:nvPr/>
        </p:nvPicPr>
        <p:blipFill>
          <a:blip r:embed="rId2"/>
          <a:stretch>
            <a:fillRect/>
          </a:stretch>
        </p:blipFill>
        <p:spPr>
          <a:xfrm>
            <a:off x="7944271" y="2396052"/>
            <a:ext cx="1574801" cy="1574800"/>
          </a:xfrm>
          <a:prstGeom prst="rect">
            <a:avLst/>
          </a:prstGeom>
          <a:ln w="12700">
            <a:miter lim="400000"/>
          </a:ln>
        </p:spPr>
      </p:pic>
      <p:pic>
        <p:nvPicPr>
          <p:cNvPr id="5" name="Image" descr="Image">
            <a:extLst>
              <a:ext uri="{FF2B5EF4-FFF2-40B4-BE49-F238E27FC236}">
                <a16:creationId xmlns:a16="http://schemas.microsoft.com/office/drawing/2014/main" id="{1C35979B-A98B-9762-7F4A-9BB24105E560}"/>
              </a:ext>
            </a:extLst>
          </p:cNvPr>
          <p:cNvPicPr>
            <a:picLocks noChangeAspect="1"/>
          </p:cNvPicPr>
          <p:nvPr/>
        </p:nvPicPr>
        <p:blipFill>
          <a:blip r:embed="rId3"/>
          <a:stretch>
            <a:fillRect/>
          </a:stretch>
        </p:blipFill>
        <p:spPr>
          <a:xfrm>
            <a:off x="6078584" y="2396052"/>
            <a:ext cx="1574801" cy="1574800"/>
          </a:xfrm>
          <a:prstGeom prst="rect">
            <a:avLst/>
          </a:prstGeom>
          <a:ln w="12700">
            <a:miter lim="400000"/>
          </a:ln>
        </p:spPr>
      </p:pic>
      <p:pic>
        <p:nvPicPr>
          <p:cNvPr id="7" name="Image" descr="Image">
            <a:extLst>
              <a:ext uri="{FF2B5EF4-FFF2-40B4-BE49-F238E27FC236}">
                <a16:creationId xmlns:a16="http://schemas.microsoft.com/office/drawing/2014/main" id="{89780996-18E9-F965-021E-54A6E28EB3B6}"/>
              </a:ext>
            </a:extLst>
          </p:cNvPr>
          <p:cNvPicPr>
            <a:picLocks noChangeAspect="1"/>
          </p:cNvPicPr>
          <p:nvPr/>
        </p:nvPicPr>
        <p:blipFill>
          <a:blip r:embed="rId4"/>
          <a:stretch>
            <a:fillRect/>
          </a:stretch>
        </p:blipFill>
        <p:spPr>
          <a:xfrm>
            <a:off x="4224648" y="2396052"/>
            <a:ext cx="1574801" cy="1574800"/>
          </a:xfrm>
          <a:prstGeom prst="rect">
            <a:avLst/>
          </a:prstGeom>
          <a:ln w="12700">
            <a:miter lim="400000"/>
          </a:ln>
        </p:spPr>
      </p:pic>
      <p:pic>
        <p:nvPicPr>
          <p:cNvPr id="9" name="droppedImage.png" descr="droppedImage.png">
            <a:extLst>
              <a:ext uri="{FF2B5EF4-FFF2-40B4-BE49-F238E27FC236}">
                <a16:creationId xmlns:a16="http://schemas.microsoft.com/office/drawing/2014/main" id="{8B73214B-9BF1-338F-8622-B44F7585086D}"/>
              </a:ext>
            </a:extLst>
          </p:cNvPr>
          <p:cNvPicPr>
            <a:picLocks noChangeAspect="1"/>
          </p:cNvPicPr>
          <p:nvPr/>
        </p:nvPicPr>
        <p:blipFill>
          <a:blip r:embed="rId5"/>
          <a:stretch>
            <a:fillRect/>
          </a:stretch>
        </p:blipFill>
        <p:spPr>
          <a:xfrm>
            <a:off x="2538396" y="2634462"/>
            <a:ext cx="1531393" cy="1097980"/>
          </a:xfrm>
          <a:prstGeom prst="rect">
            <a:avLst/>
          </a:prstGeom>
          <a:ln w="12700">
            <a:miter lim="400000"/>
          </a:ln>
        </p:spPr>
      </p:pic>
      <p:sp>
        <p:nvSpPr>
          <p:cNvPr id="10" name="Line">
            <a:extLst>
              <a:ext uri="{FF2B5EF4-FFF2-40B4-BE49-F238E27FC236}">
                <a16:creationId xmlns:a16="http://schemas.microsoft.com/office/drawing/2014/main" id="{A84340D0-E504-FEBF-7048-E97EEB4F24B4}"/>
              </a:ext>
            </a:extLst>
          </p:cNvPr>
          <p:cNvSpPr/>
          <p:nvPr/>
        </p:nvSpPr>
        <p:spPr>
          <a:xfrm>
            <a:off x="2694104" y="2573464"/>
            <a:ext cx="1219978" cy="1219977"/>
          </a:xfrm>
          <a:prstGeom prst="line">
            <a:avLst/>
          </a:prstGeom>
          <a:ln w="88900">
            <a:solidFill>
              <a:srgbClr val="FF3B2B"/>
            </a:solidFill>
            <a:miter lim="400000"/>
          </a:ln>
        </p:spPr>
        <p:txBody>
          <a:bodyPr lIns="50800" tIns="50800" rIns="50800" bIns="50800" anchor="ctr"/>
          <a:lstStyle/>
          <a:p>
            <a:pPr defTabSz="457200">
              <a:defRPr sz="1200">
                <a:solidFill>
                  <a:srgbClr val="000000"/>
                </a:solidFill>
                <a:latin typeface="+mn-lt"/>
                <a:ea typeface="+mn-ea"/>
                <a:cs typeface="+mn-cs"/>
                <a:sym typeface="Helvetica"/>
              </a:defRPr>
            </a:pPr>
            <a:endParaRPr/>
          </a:p>
        </p:txBody>
      </p:sp>
      <p:sp>
        <p:nvSpPr>
          <p:cNvPr id="11" name="Line">
            <a:extLst>
              <a:ext uri="{FF2B5EF4-FFF2-40B4-BE49-F238E27FC236}">
                <a16:creationId xmlns:a16="http://schemas.microsoft.com/office/drawing/2014/main" id="{01D63B6A-EF10-386F-183F-B9F44608246D}"/>
              </a:ext>
            </a:extLst>
          </p:cNvPr>
          <p:cNvSpPr/>
          <p:nvPr/>
        </p:nvSpPr>
        <p:spPr>
          <a:xfrm flipH="1">
            <a:off x="2713355" y="2554801"/>
            <a:ext cx="1181477" cy="1257301"/>
          </a:xfrm>
          <a:prstGeom prst="line">
            <a:avLst/>
          </a:prstGeom>
          <a:ln w="88900">
            <a:solidFill>
              <a:srgbClr val="FF3B2B"/>
            </a:solidFill>
            <a:miter lim="400000"/>
          </a:ln>
        </p:spPr>
        <p:txBody>
          <a:bodyPr lIns="50800" tIns="50800" rIns="50800" bIns="50800" anchor="ctr"/>
          <a:lstStyle/>
          <a:p>
            <a:pPr defTabSz="457200">
              <a:defRPr sz="1200">
                <a:solidFill>
                  <a:srgbClr val="000000"/>
                </a:solidFill>
                <a:latin typeface="+mn-lt"/>
                <a:ea typeface="+mn-ea"/>
                <a:cs typeface="+mn-cs"/>
                <a:sym typeface="Helvetica"/>
              </a:defRPr>
            </a:pPr>
            <a:endParaRPr/>
          </a:p>
        </p:txBody>
      </p:sp>
    </p:spTree>
    <p:extLst>
      <p:ext uri="{BB962C8B-B14F-4D97-AF65-F5344CB8AC3E}">
        <p14:creationId xmlns:p14="http://schemas.microsoft.com/office/powerpoint/2010/main" val="17763354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DF7552-43BD-7446-F517-0B48AD26209F}"/>
              </a:ext>
            </a:extLst>
          </p:cNvPr>
          <p:cNvSpPr>
            <a:spLocks noGrp="1"/>
          </p:cNvSpPr>
          <p:nvPr>
            <p:ph type="title"/>
          </p:nvPr>
        </p:nvSpPr>
        <p:spPr/>
        <p:txBody>
          <a:bodyPr/>
          <a:lstStyle/>
          <a:p>
            <a:r>
              <a:rPr lang="fr-CH" dirty="0"/>
              <a:t>Photos, videos &amp; social media</a:t>
            </a:r>
            <a:endParaRPr lang="en-US" dirty="0"/>
          </a:p>
        </p:txBody>
      </p:sp>
      <p:pic>
        <p:nvPicPr>
          <p:cNvPr id="4" name="Graphic 3" descr="Share with solid fill">
            <a:extLst>
              <a:ext uri="{FF2B5EF4-FFF2-40B4-BE49-F238E27FC236}">
                <a16:creationId xmlns:a16="http://schemas.microsoft.com/office/drawing/2014/main" id="{E47AB68F-BBC8-854D-EA7C-125624CE447E}"/>
              </a:ext>
            </a:extLst>
          </p:cNvPr>
          <p:cNvPicPr>
            <a:picLocks noChangeAspect="1"/>
          </p:cNvPicPr>
          <p:nvPr/>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9290093" y="4087571"/>
            <a:ext cx="914400" cy="914400"/>
          </a:xfrm>
          <a:prstGeom prst="rect">
            <a:avLst/>
          </a:prstGeom>
        </p:spPr>
      </p:pic>
      <p:pic>
        <p:nvPicPr>
          <p:cNvPr id="6" name="Graphic 5" descr="Selfie with solid fill">
            <a:extLst>
              <a:ext uri="{FF2B5EF4-FFF2-40B4-BE49-F238E27FC236}">
                <a16:creationId xmlns:a16="http://schemas.microsoft.com/office/drawing/2014/main" id="{28B64F0F-CBDB-54F5-3B7B-123DF5642A5E}"/>
              </a:ext>
            </a:extLst>
          </p:cNvPr>
          <p:cNvPicPr>
            <a:picLocks noChangeAspect="1"/>
          </p:cNvPicPr>
          <p:nvPr/>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7805597" y="4087571"/>
            <a:ext cx="914400" cy="914400"/>
          </a:xfrm>
          <a:prstGeom prst="rect">
            <a:avLst/>
          </a:prstGeom>
        </p:spPr>
      </p:pic>
      <p:pic>
        <p:nvPicPr>
          <p:cNvPr id="8" name="Graphic 7" descr="Viral with solid fill">
            <a:extLst>
              <a:ext uri="{FF2B5EF4-FFF2-40B4-BE49-F238E27FC236}">
                <a16:creationId xmlns:a16="http://schemas.microsoft.com/office/drawing/2014/main" id="{D0601FB4-35B6-8EC6-4A99-28702416CCDF}"/>
              </a:ext>
            </a:extLst>
          </p:cNvPr>
          <p:cNvPicPr>
            <a:picLocks noChangeAspect="1"/>
          </p:cNvPicPr>
          <p:nvPr/>
        </p:nvPicPr>
        <p:blipFill>
          <a:blip r:embed="rId6">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10714621" y="4087571"/>
            <a:ext cx="914400" cy="914400"/>
          </a:xfrm>
          <a:prstGeom prst="rect">
            <a:avLst/>
          </a:prstGeom>
        </p:spPr>
      </p:pic>
      <p:sp>
        <p:nvSpPr>
          <p:cNvPr id="11" name="TextBox 10">
            <a:extLst>
              <a:ext uri="{FF2B5EF4-FFF2-40B4-BE49-F238E27FC236}">
                <a16:creationId xmlns:a16="http://schemas.microsoft.com/office/drawing/2014/main" id="{E6904231-BC69-92A3-2C48-DDBE564E7193}"/>
              </a:ext>
            </a:extLst>
          </p:cNvPr>
          <p:cNvSpPr txBox="1"/>
          <p:nvPr/>
        </p:nvSpPr>
        <p:spPr>
          <a:xfrm>
            <a:off x="7629713" y="5271634"/>
            <a:ext cx="4225657" cy="307777"/>
          </a:xfrm>
          <a:prstGeom prst="rect">
            <a:avLst/>
          </a:prstGeom>
          <a:noFill/>
        </p:spPr>
        <p:txBody>
          <a:bodyPr wrap="square" lIns="0" tIns="0" rIns="0" bIns="0" rtlCol="0">
            <a:spAutoFit/>
          </a:bodyPr>
          <a:lstStyle/>
          <a:p>
            <a:pPr algn="ctr"/>
            <a:r>
              <a:rPr lang="fr-CH" sz="2000" b="1" u="sng" dirty="0">
                <a:solidFill>
                  <a:schemeClr val="accent3"/>
                </a:solidFill>
              </a:rPr>
              <a:t>#CERNSolvayEducation</a:t>
            </a:r>
            <a:endParaRPr lang="en-US" sz="2000" b="1" u="sng" dirty="0">
              <a:solidFill>
                <a:schemeClr val="accent3"/>
              </a:solidFill>
            </a:endParaRPr>
          </a:p>
        </p:txBody>
      </p:sp>
      <p:pic>
        <p:nvPicPr>
          <p:cNvPr id="13" name="Picture 12" descr="A qr code on a white background&#10;&#10;Description automatically generated">
            <a:extLst>
              <a:ext uri="{FF2B5EF4-FFF2-40B4-BE49-F238E27FC236}">
                <a16:creationId xmlns:a16="http://schemas.microsoft.com/office/drawing/2014/main" id="{BCD409D3-5BFE-9AC0-FD6A-3AD3C41869A2}"/>
              </a:ext>
            </a:extLst>
          </p:cNvPr>
          <p:cNvPicPr>
            <a:picLocks noChangeAspect="1"/>
          </p:cNvPicPr>
          <p:nvPr/>
        </p:nvPicPr>
        <p:blipFill>
          <a:blip r:embed="rId8">
            <a:extLst>
              <a:ext uri="{28A0092B-C50C-407E-A947-70E740481C1C}">
                <a14:useLocalDpi xmlns:a14="http://schemas.microsoft.com/office/drawing/2010/main"/>
              </a:ext>
            </a:extLst>
          </a:blip>
          <a:stretch>
            <a:fillRect/>
          </a:stretch>
        </p:blipFill>
        <p:spPr>
          <a:xfrm>
            <a:off x="8262797" y="373593"/>
            <a:ext cx="2816772" cy="2816772"/>
          </a:xfrm>
          <a:prstGeom prst="rect">
            <a:avLst/>
          </a:prstGeom>
        </p:spPr>
      </p:pic>
      <p:sp>
        <p:nvSpPr>
          <p:cNvPr id="14" name="TextBox 13">
            <a:extLst>
              <a:ext uri="{FF2B5EF4-FFF2-40B4-BE49-F238E27FC236}">
                <a16:creationId xmlns:a16="http://schemas.microsoft.com/office/drawing/2014/main" id="{3CB047C4-C527-6111-B6FA-87D951D9115C}"/>
              </a:ext>
            </a:extLst>
          </p:cNvPr>
          <p:cNvSpPr txBox="1"/>
          <p:nvPr/>
        </p:nvSpPr>
        <p:spPr>
          <a:xfrm>
            <a:off x="7558355" y="2945907"/>
            <a:ext cx="4225657" cy="307777"/>
          </a:xfrm>
          <a:prstGeom prst="rect">
            <a:avLst/>
          </a:prstGeom>
          <a:noFill/>
        </p:spPr>
        <p:txBody>
          <a:bodyPr wrap="square" lIns="0" tIns="0" rIns="0" bIns="0" rtlCol="0">
            <a:spAutoFit/>
          </a:bodyPr>
          <a:lstStyle/>
          <a:p>
            <a:pPr algn="ctr"/>
            <a:r>
              <a:rPr lang="fr-CH" sz="2000" b="1" u="sng" dirty="0">
                <a:solidFill>
                  <a:srgbClr val="000000"/>
                </a:solidFill>
              </a:rPr>
              <a:t>cern.ch/</a:t>
            </a:r>
            <a:r>
              <a:rPr lang="fr-CH" sz="2000" b="1" u="sng" dirty="0" err="1">
                <a:solidFill>
                  <a:srgbClr val="000000"/>
                </a:solidFill>
              </a:rPr>
              <a:t>solvay</a:t>
            </a:r>
            <a:r>
              <a:rPr lang="fr-CH" sz="2000" b="1" u="sng" dirty="0">
                <a:solidFill>
                  <a:srgbClr val="000000"/>
                </a:solidFill>
              </a:rPr>
              <a:t>-camp-photos</a:t>
            </a:r>
            <a:endParaRPr lang="en-US" sz="2000" b="1" u="sng" dirty="0">
              <a:solidFill>
                <a:srgbClr val="000000"/>
              </a:solidFill>
            </a:endParaRPr>
          </a:p>
        </p:txBody>
      </p:sp>
      <p:sp>
        <p:nvSpPr>
          <p:cNvPr id="15" name="Content Placeholder 1">
            <a:extLst>
              <a:ext uri="{FF2B5EF4-FFF2-40B4-BE49-F238E27FC236}">
                <a16:creationId xmlns:a16="http://schemas.microsoft.com/office/drawing/2014/main" id="{1CECF4F6-4CE3-D2A7-2A2A-7BA190E94DA3}"/>
              </a:ext>
            </a:extLst>
          </p:cNvPr>
          <p:cNvSpPr>
            <a:spLocks noGrp="1"/>
          </p:cNvSpPr>
          <p:nvPr>
            <p:ph idx="1"/>
          </p:nvPr>
        </p:nvSpPr>
        <p:spPr>
          <a:xfrm>
            <a:off x="407988" y="1439335"/>
            <a:ext cx="10823365" cy="4082618"/>
          </a:xfrm>
        </p:spPr>
        <p:txBody>
          <a:bodyPr/>
          <a:lstStyle/>
          <a:p>
            <a:pPr>
              <a:defRPr sz="1800"/>
            </a:pPr>
            <a:r>
              <a:rPr lang="fr-CH" dirty="0">
                <a:solidFill>
                  <a:schemeClr val="tx2"/>
                </a:solidFill>
              </a:rPr>
              <a:t>To </a:t>
            </a:r>
            <a:r>
              <a:rPr lang="fr-CH" dirty="0" err="1">
                <a:solidFill>
                  <a:schemeClr val="accent3"/>
                </a:solidFill>
              </a:rPr>
              <a:t>share</a:t>
            </a:r>
            <a:r>
              <a:rPr lang="fr-CH" dirty="0">
                <a:solidFill>
                  <a:schemeClr val="tx2"/>
                </a:solidFill>
              </a:rPr>
              <a:t> your photos</a:t>
            </a:r>
            <a:br>
              <a:rPr lang="fr-CH" dirty="0">
                <a:solidFill>
                  <a:schemeClr val="tx2"/>
                </a:solidFill>
              </a:rPr>
            </a:br>
            <a:r>
              <a:rPr lang="fr-CH" dirty="0">
                <a:solidFill>
                  <a:schemeClr val="tx2"/>
                </a:solidFill>
              </a:rPr>
              <a:t>to </a:t>
            </a:r>
            <a:r>
              <a:rPr lang="fr-CH" dirty="0" err="1">
                <a:solidFill>
                  <a:schemeClr val="tx2"/>
                </a:solidFill>
              </a:rPr>
              <a:t>be</a:t>
            </a:r>
            <a:r>
              <a:rPr lang="fr-CH" dirty="0">
                <a:solidFill>
                  <a:schemeClr val="tx2"/>
                </a:solidFill>
              </a:rPr>
              <a:t> </a:t>
            </a:r>
            <a:r>
              <a:rPr lang="fr-CH" dirty="0" err="1">
                <a:solidFill>
                  <a:schemeClr val="accent3"/>
                </a:solidFill>
              </a:rPr>
              <a:t>archived</a:t>
            </a:r>
            <a:br>
              <a:rPr lang="fr-CH" dirty="0">
                <a:solidFill>
                  <a:schemeClr val="accent3"/>
                </a:solidFill>
              </a:rPr>
            </a:br>
            <a:r>
              <a:rPr lang="fr-CH" dirty="0">
                <a:solidFill>
                  <a:schemeClr val="tx2"/>
                </a:solidFill>
              </a:rPr>
              <a:t>and </a:t>
            </a:r>
            <a:r>
              <a:rPr lang="fr-CH" dirty="0">
                <a:solidFill>
                  <a:schemeClr val="accent3"/>
                </a:solidFill>
              </a:rPr>
              <a:t>used by CERN and Solvay</a:t>
            </a:r>
            <a:r>
              <a:rPr lang="fr-CH" dirty="0">
                <a:solidFill>
                  <a:schemeClr val="tx2"/>
                </a:solidFill>
              </a:rPr>
              <a:t>,</a:t>
            </a:r>
            <a:br>
              <a:rPr lang="fr-CH" dirty="0">
                <a:solidFill>
                  <a:schemeClr val="tx2"/>
                </a:solidFill>
              </a:rPr>
            </a:br>
            <a:r>
              <a:rPr lang="fr-CH" dirty="0" err="1">
                <a:solidFill>
                  <a:schemeClr val="tx2"/>
                </a:solidFill>
              </a:rPr>
              <a:t>upload</a:t>
            </a:r>
            <a:r>
              <a:rPr lang="fr-CH" dirty="0">
                <a:solidFill>
                  <a:schemeClr val="tx2"/>
                </a:solidFill>
              </a:rPr>
              <a:t> them here </a:t>
            </a:r>
            <a:r>
              <a:rPr lang="fr-CH" dirty="0">
                <a:solidFill>
                  <a:schemeClr val="tx2"/>
                </a:solidFill>
                <a:sym typeface="Wingdings" panose="05000000000000000000" pitchFamily="2" charset="2"/>
              </a:rPr>
              <a:t></a:t>
            </a:r>
            <a:endParaRPr lang="fr-CH" dirty="0">
              <a:solidFill>
                <a:schemeClr val="tx2"/>
              </a:solidFill>
            </a:endParaRPr>
          </a:p>
          <a:p>
            <a:pPr>
              <a:defRPr sz="1800"/>
            </a:pPr>
            <a:r>
              <a:rPr lang="fr-CH" dirty="0">
                <a:solidFill>
                  <a:schemeClr val="tx2"/>
                </a:solidFill>
              </a:rPr>
              <a:t>To </a:t>
            </a:r>
            <a:r>
              <a:rPr lang="fr-CH" dirty="0" err="1">
                <a:solidFill>
                  <a:schemeClr val="accent3"/>
                </a:solidFill>
              </a:rPr>
              <a:t>share</a:t>
            </a:r>
            <a:r>
              <a:rPr lang="fr-CH" dirty="0">
                <a:solidFill>
                  <a:schemeClr val="tx2"/>
                </a:solidFill>
              </a:rPr>
              <a:t> your </a:t>
            </a:r>
            <a:r>
              <a:rPr lang="fr-CH" dirty="0" err="1">
                <a:solidFill>
                  <a:schemeClr val="tx2"/>
                </a:solidFill>
              </a:rPr>
              <a:t>adventures</a:t>
            </a:r>
            <a:br>
              <a:rPr lang="fr-CH" dirty="0">
                <a:solidFill>
                  <a:schemeClr val="tx2"/>
                </a:solidFill>
              </a:rPr>
            </a:br>
            <a:r>
              <a:rPr lang="fr-CH" dirty="0">
                <a:solidFill>
                  <a:schemeClr val="tx2"/>
                </a:solidFill>
              </a:rPr>
              <a:t>on </a:t>
            </a:r>
            <a:r>
              <a:rPr lang="fr-CH" dirty="0">
                <a:solidFill>
                  <a:schemeClr val="accent3"/>
                </a:solidFill>
              </a:rPr>
              <a:t>your own social media</a:t>
            </a:r>
            <a:r>
              <a:rPr lang="fr-CH" dirty="0">
                <a:solidFill>
                  <a:schemeClr val="tx2"/>
                </a:solidFill>
              </a:rPr>
              <a:t> </a:t>
            </a:r>
            <a:r>
              <a:rPr lang="fr-CH" dirty="0" err="1">
                <a:solidFill>
                  <a:schemeClr val="tx2"/>
                </a:solidFill>
              </a:rPr>
              <a:t>accounts</a:t>
            </a:r>
            <a:r>
              <a:rPr lang="fr-CH" dirty="0">
                <a:solidFill>
                  <a:schemeClr val="tx2"/>
                </a:solidFill>
              </a:rPr>
              <a:t>,</a:t>
            </a:r>
            <a:br>
              <a:rPr lang="fr-CH" dirty="0">
                <a:solidFill>
                  <a:schemeClr val="tx2"/>
                </a:solidFill>
              </a:rPr>
            </a:br>
            <a:r>
              <a:rPr lang="fr-CH" dirty="0">
                <a:solidFill>
                  <a:schemeClr val="tx2"/>
                </a:solidFill>
              </a:rPr>
              <a:t>please tag </a:t>
            </a:r>
            <a:r>
              <a:rPr lang="fr-CH" dirty="0">
                <a:solidFill>
                  <a:schemeClr val="accent3"/>
                </a:solidFill>
              </a:rPr>
              <a:t>@CERN </a:t>
            </a:r>
            <a:r>
              <a:rPr lang="fr-CH" dirty="0">
                <a:solidFill>
                  <a:schemeClr val="tx2"/>
                </a:solidFill>
              </a:rPr>
              <a:t>and </a:t>
            </a:r>
            <a:r>
              <a:rPr lang="fr-CH" dirty="0">
                <a:solidFill>
                  <a:schemeClr val="accent3"/>
                </a:solidFill>
              </a:rPr>
              <a:t>@SolvayGroup</a:t>
            </a:r>
            <a:br>
              <a:rPr lang="fr-CH" dirty="0">
                <a:solidFill>
                  <a:schemeClr val="tx2"/>
                </a:solidFill>
              </a:rPr>
            </a:br>
            <a:r>
              <a:rPr lang="fr-CH" dirty="0">
                <a:solidFill>
                  <a:schemeClr val="tx2"/>
                </a:solidFill>
              </a:rPr>
              <a:t>and use </a:t>
            </a:r>
            <a:r>
              <a:rPr lang="fr-CH" dirty="0">
                <a:solidFill>
                  <a:schemeClr val="accent3"/>
                </a:solidFill>
              </a:rPr>
              <a:t>#CERNSolvayEducation</a:t>
            </a:r>
          </a:p>
          <a:p>
            <a:pPr>
              <a:defRPr sz="1800"/>
            </a:pPr>
            <a:r>
              <a:rPr lang="fr-CH" dirty="0">
                <a:solidFill>
                  <a:schemeClr val="tx2"/>
                </a:solidFill>
              </a:rPr>
              <a:t>Official </a:t>
            </a:r>
            <a:r>
              <a:rPr lang="fr-CH" dirty="0">
                <a:solidFill>
                  <a:schemeClr val="accent3"/>
                </a:solidFill>
              </a:rPr>
              <a:t>group photo </a:t>
            </a:r>
            <a:r>
              <a:rPr lang="fr-CH" dirty="0">
                <a:solidFill>
                  <a:schemeClr val="tx2"/>
                </a:solidFill>
              </a:rPr>
              <a:t>tomorrow afternoon</a:t>
            </a:r>
          </a:p>
          <a:p>
            <a:pPr>
              <a:defRPr sz="1800"/>
            </a:pPr>
            <a:r>
              <a:rPr lang="fr-CH" dirty="0" err="1">
                <a:solidFill>
                  <a:schemeClr val="tx2"/>
                </a:solidFill>
              </a:rPr>
              <a:t>We</a:t>
            </a:r>
            <a:r>
              <a:rPr lang="fr-CH" dirty="0">
                <a:solidFill>
                  <a:schemeClr val="tx2"/>
                </a:solidFill>
              </a:rPr>
              <a:t> </a:t>
            </a:r>
            <a:r>
              <a:rPr lang="fr-CH" dirty="0" err="1">
                <a:solidFill>
                  <a:schemeClr val="tx2"/>
                </a:solidFill>
              </a:rPr>
              <a:t>will</a:t>
            </a:r>
            <a:r>
              <a:rPr lang="fr-CH" dirty="0">
                <a:solidFill>
                  <a:schemeClr val="tx2"/>
                </a:solidFill>
              </a:rPr>
              <a:t> </a:t>
            </a:r>
            <a:r>
              <a:rPr lang="fr-CH" dirty="0" err="1">
                <a:solidFill>
                  <a:schemeClr val="tx2"/>
                </a:solidFill>
              </a:rPr>
              <a:t>be</a:t>
            </a:r>
            <a:r>
              <a:rPr lang="fr-CH" dirty="0">
                <a:solidFill>
                  <a:schemeClr val="tx2"/>
                </a:solidFill>
              </a:rPr>
              <a:t> your paparazzi during the </a:t>
            </a:r>
            <a:r>
              <a:rPr lang="fr-CH" dirty="0" err="1">
                <a:solidFill>
                  <a:schemeClr val="tx2"/>
                </a:solidFill>
              </a:rPr>
              <a:t>week</a:t>
            </a:r>
            <a:r>
              <a:rPr lang="fr-CH" dirty="0">
                <a:solidFill>
                  <a:schemeClr val="tx2"/>
                </a:solidFill>
              </a:rPr>
              <a:t> ;-)</a:t>
            </a:r>
          </a:p>
          <a:p>
            <a:pPr marL="0" indent="0">
              <a:buNone/>
              <a:defRPr sz="1800"/>
            </a:pPr>
            <a:endParaRPr lang="en-GB" sz="1800" b="0" dirty="0">
              <a:solidFill>
                <a:srgbClr val="000000"/>
              </a:solidFill>
            </a:endParaRPr>
          </a:p>
          <a:p>
            <a:endParaRPr lang="en-US" dirty="0"/>
          </a:p>
        </p:txBody>
      </p:sp>
      <p:sp>
        <p:nvSpPr>
          <p:cNvPr id="17" name="TextBox 16">
            <a:extLst>
              <a:ext uri="{FF2B5EF4-FFF2-40B4-BE49-F238E27FC236}">
                <a16:creationId xmlns:a16="http://schemas.microsoft.com/office/drawing/2014/main" id="{20B5793B-6DC8-4DF3-FE07-CDAEB5DE065D}"/>
              </a:ext>
            </a:extLst>
          </p:cNvPr>
          <p:cNvSpPr txBox="1"/>
          <p:nvPr/>
        </p:nvSpPr>
        <p:spPr>
          <a:xfrm>
            <a:off x="7558355" y="3254271"/>
            <a:ext cx="4225657" cy="307777"/>
          </a:xfrm>
          <a:prstGeom prst="rect">
            <a:avLst/>
          </a:prstGeom>
          <a:noFill/>
        </p:spPr>
        <p:txBody>
          <a:bodyPr wrap="square" lIns="0" tIns="0" rIns="0" bIns="0" rtlCol="0">
            <a:spAutoFit/>
          </a:bodyPr>
          <a:lstStyle/>
          <a:p>
            <a:pPr algn="ctr"/>
            <a:r>
              <a:rPr lang="fr-CH" sz="2000" b="1" dirty="0" err="1">
                <a:solidFill>
                  <a:srgbClr val="000000"/>
                </a:solidFill>
              </a:rPr>
              <a:t>pwd</a:t>
            </a:r>
            <a:r>
              <a:rPr lang="fr-CH" sz="2000" b="1" dirty="0">
                <a:solidFill>
                  <a:srgbClr val="000000"/>
                </a:solidFill>
              </a:rPr>
              <a:t>: </a:t>
            </a:r>
            <a:r>
              <a:rPr lang="fr-CH" sz="2000" b="1" dirty="0" err="1">
                <a:solidFill>
                  <a:srgbClr val="000000"/>
                </a:solidFill>
                <a:latin typeface="Courier New" panose="02070309020205020404" pitchFamily="49" charset="0"/>
                <a:cs typeface="Courier New" panose="02070309020205020404" pitchFamily="49" charset="0"/>
              </a:rPr>
              <a:t>Charm_Quark</a:t>
            </a:r>
            <a:endParaRPr lang="en-US" sz="2000" b="1" dirty="0">
              <a:solidFill>
                <a:srgbClr val="000000"/>
              </a:solidFill>
              <a:latin typeface="Courier New" panose="02070309020205020404" pitchFamily="49" charset="0"/>
              <a:cs typeface="Courier New" panose="02070309020205020404" pitchFamily="49" charset="0"/>
            </a:endParaRPr>
          </a:p>
        </p:txBody>
      </p:sp>
    </p:spTree>
    <p:extLst>
      <p:ext uri="{BB962C8B-B14F-4D97-AF65-F5344CB8AC3E}">
        <p14:creationId xmlns:p14="http://schemas.microsoft.com/office/powerpoint/2010/main" val="25868804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D776FA-B167-02E4-3312-02EF0BBA1DFA}"/>
              </a:ext>
            </a:extLst>
          </p:cNvPr>
          <p:cNvSpPr>
            <a:spLocks noGrp="1"/>
          </p:cNvSpPr>
          <p:nvPr>
            <p:ph type="title"/>
          </p:nvPr>
        </p:nvSpPr>
        <p:spPr/>
        <p:txBody>
          <a:bodyPr/>
          <a:lstStyle/>
          <a:p>
            <a:r>
              <a:rPr lang="fr-CH" dirty="0"/>
              <a:t>Shops!</a:t>
            </a:r>
            <a:endParaRPr lang="en-US" dirty="0"/>
          </a:p>
        </p:txBody>
      </p:sp>
      <p:pic>
        <p:nvPicPr>
          <p:cNvPr id="1028" name="Picture 4">
            <a:extLst>
              <a:ext uri="{FF2B5EF4-FFF2-40B4-BE49-F238E27FC236}">
                <a16:creationId xmlns:a16="http://schemas.microsoft.com/office/drawing/2014/main" id="{2905AF01-41A2-39A4-DAFE-7DED5B5990D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016240" y="245552"/>
            <a:ext cx="1773866" cy="1773866"/>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ABCF0C51-2CE2-624F-54D3-6D16AD1CA250}"/>
              </a:ext>
            </a:extLst>
          </p:cNvPr>
          <p:cNvPicPr>
            <a:picLocks noChangeAspect="1" noChangeArrowheads="1"/>
          </p:cNvPicPr>
          <p:nvPr/>
        </p:nvPicPr>
        <p:blipFill rotWithShape="1">
          <a:blip r:embed="rId3" cstate="hqprint">
            <a:extLst>
              <a:ext uri="{BEBA8EAE-BF5A-486C-A8C5-ECC9F3942E4B}">
                <a14:imgProps xmlns:a14="http://schemas.microsoft.com/office/drawing/2010/main">
                  <a14:imgLayer r:embed="rId4">
                    <a14:imgEffect>
                      <a14:brightnessContrast bright="20000"/>
                    </a14:imgEffect>
                  </a14:imgLayer>
                </a14:imgProps>
              </a:ext>
              <a:ext uri="{28A0092B-C50C-407E-A947-70E740481C1C}">
                <a14:useLocalDpi xmlns:a14="http://schemas.microsoft.com/office/drawing/2010/main"/>
              </a:ext>
            </a:extLst>
          </a:blip>
          <a:srcRect/>
          <a:stretch/>
        </p:blipFill>
        <p:spPr bwMode="auto">
          <a:xfrm>
            <a:off x="8016240" y="4243396"/>
            <a:ext cx="3796296" cy="1846114"/>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ABAC131E-224D-FCB0-A1BE-EBA8D3F737DA}"/>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801781" y="3612476"/>
            <a:ext cx="2812464" cy="224872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7" name="Table 16">
            <a:extLst>
              <a:ext uri="{FF2B5EF4-FFF2-40B4-BE49-F238E27FC236}">
                <a16:creationId xmlns:a16="http://schemas.microsoft.com/office/drawing/2014/main" id="{5C0D3ADF-D590-816F-1F83-1DEDCAE8AD40}"/>
              </a:ext>
            </a:extLst>
          </p:cNvPr>
          <p:cNvGraphicFramePr>
            <a:graphicFrameLocks noGrp="1"/>
          </p:cNvGraphicFramePr>
          <p:nvPr>
            <p:extLst>
              <p:ext uri="{D42A27DB-BD31-4B8C-83A1-F6EECF244321}">
                <p14:modId xmlns:p14="http://schemas.microsoft.com/office/powerpoint/2010/main" val="2957092998"/>
              </p:ext>
            </p:extLst>
          </p:nvPr>
        </p:nvGraphicFramePr>
        <p:xfrm>
          <a:off x="455891" y="1111925"/>
          <a:ext cx="5158354" cy="2133600"/>
        </p:xfrm>
        <a:graphic>
          <a:graphicData uri="http://schemas.openxmlformats.org/drawingml/2006/table">
            <a:tbl>
              <a:tblPr bandRow="1">
                <a:tableStyleId>{5C22544A-7EE6-4342-B048-85BDC9FD1C3A}</a:tableStyleId>
              </a:tblPr>
              <a:tblGrid>
                <a:gridCol w="1350029">
                  <a:extLst>
                    <a:ext uri="{9D8B030D-6E8A-4147-A177-3AD203B41FA5}">
                      <a16:colId xmlns:a16="http://schemas.microsoft.com/office/drawing/2014/main" val="4230651233"/>
                    </a:ext>
                  </a:extLst>
                </a:gridCol>
                <a:gridCol w="1358471">
                  <a:extLst>
                    <a:ext uri="{9D8B030D-6E8A-4147-A177-3AD203B41FA5}">
                      <a16:colId xmlns:a16="http://schemas.microsoft.com/office/drawing/2014/main" val="3900698446"/>
                    </a:ext>
                  </a:extLst>
                </a:gridCol>
                <a:gridCol w="2449854">
                  <a:extLst>
                    <a:ext uri="{9D8B030D-6E8A-4147-A177-3AD203B41FA5}">
                      <a16:colId xmlns:a16="http://schemas.microsoft.com/office/drawing/2014/main" val="1118729306"/>
                    </a:ext>
                  </a:extLst>
                </a:gridCol>
              </a:tblGrid>
              <a:tr h="288000">
                <a:tc>
                  <a:txBody>
                    <a:bodyPr/>
                    <a:lstStyle/>
                    <a:p>
                      <a:r>
                        <a:rPr lang="fr-CH" sz="1400" b="1" dirty="0">
                          <a:solidFill>
                            <a:schemeClr val="tx1"/>
                          </a:solidFill>
                          <a:hlinkClick r:id="rId6">
                            <a:extLst>
                              <a:ext uri="{A12FA001-AC4F-418D-AE19-62706E023703}">
                                <ahyp:hlinkClr xmlns:ahyp="http://schemas.microsoft.com/office/drawing/2018/hyperlinkcolor" val="tx"/>
                              </a:ext>
                            </a:extLst>
                          </a:hlinkClick>
                        </a:rPr>
                        <a:t>SG Gift Shop</a:t>
                      </a:r>
                      <a:endParaRPr lang="en-US" sz="1400" b="1" dirty="0">
                        <a:solidFill>
                          <a:schemeClr val="tx1"/>
                        </a:solidFill>
                      </a:endParaRPr>
                    </a:p>
                  </a:txBody>
                  <a:tcPr anchor="ctr"/>
                </a:tc>
                <a:tc>
                  <a:txBody>
                    <a:bodyPr/>
                    <a:lstStyle/>
                    <a:p>
                      <a:r>
                        <a:rPr lang="fr-CH" sz="1400" dirty="0"/>
                        <a:t>SG </a:t>
                      </a:r>
                      <a:r>
                        <a:rPr lang="fr-CH" sz="1400" dirty="0" err="1"/>
                        <a:t>Reception</a:t>
                      </a:r>
                      <a:endParaRPr lang="en-US" sz="1400" dirty="0"/>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400" dirty="0"/>
                        <a:t>Tue-Sun 8:00-18:00</a:t>
                      </a:r>
                      <a:endParaRPr lang="en-US" sz="1400" dirty="0"/>
                    </a:p>
                  </a:txBody>
                  <a:tcPr anchor="ctr"/>
                </a:tc>
                <a:extLst>
                  <a:ext uri="{0D108BD9-81ED-4DB2-BD59-A6C34878D82A}">
                    <a16:rowId xmlns:a16="http://schemas.microsoft.com/office/drawing/2014/main" val="1515728500"/>
                  </a:ext>
                </a:extLst>
              </a:tr>
              <a:tr h="288000">
                <a:tc>
                  <a:txBody>
                    <a:bodyPr/>
                    <a:lstStyle/>
                    <a:p>
                      <a:r>
                        <a:rPr lang="fr-CH" sz="1400" b="1" dirty="0">
                          <a:solidFill>
                            <a:schemeClr val="tx1"/>
                          </a:solidFill>
                          <a:hlinkClick r:id="rId7">
                            <a:extLst>
                              <a:ext uri="{A12FA001-AC4F-418D-AE19-62706E023703}">
                                <ahyp:hlinkClr xmlns:ahyp="http://schemas.microsoft.com/office/drawing/2018/hyperlinkcolor" val="tx"/>
                              </a:ext>
                            </a:extLst>
                          </a:hlinkClick>
                        </a:rPr>
                        <a:t>CERN Kiosk</a:t>
                      </a:r>
                      <a:endParaRPr lang="en-US" sz="1400" b="1" dirty="0">
                        <a:solidFill>
                          <a:schemeClr val="tx1"/>
                        </a:solidFill>
                      </a:endParaRPr>
                    </a:p>
                  </a:txBody>
                  <a:tcPr anchor="ctr"/>
                </a:tc>
                <a:tc>
                  <a:txBody>
                    <a:bodyPr/>
                    <a:lstStyle/>
                    <a:p>
                      <a:r>
                        <a:rPr lang="fr-CH" sz="1400" dirty="0"/>
                        <a:t>Main Building</a:t>
                      </a:r>
                      <a:endParaRPr lang="en-US" sz="1400" dirty="0"/>
                    </a:p>
                  </a:txBody>
                  <a:tcPr anchor="ctr"/>
                </a:tc>
                <a:tc>
                  <a:txBody>
                    <a:bodyPr/>
                    <a:lstStyle/>
                    <a:p>
                      <a:r>
                        <a:rPr lang="fr-CH" sz="1400" dirty="0"/>
                        <a:t>M-F 7:30-11:00 11:30-16:00</a:t>
                      </a:r>
                      <a:endParaRPr lang="en-US" sz="1400" dirty="0"/>
                    </a:p>
                  </a:txBody>
                  <a:tcPr anchor="ctr"/>
                </a:tc>
                <a:extLst>
                  <a:ext uri="{0D108BD9-81ED-4DB2-BD59-A6C34878D82A}">
                    <a16:rowId xmlns:a16="http://schemas.microsoft.com/office/drawing/2014/main" val="2397823231"/>
                  </a:ext>
                </a:extLst>
              </a:tr>
              <a:tr h="288000">
                <a:tc>
                  <a:txBody>
                    <a:bodyPr/>
                    <a:lstStyle/>
                    <a:p>
                      <a:r>
                        <a:rPr lang="fr-CH" sz="1400" b="1" dirty="0">
                          <a:solidFill>
                            <a:schemeClr val="tx1"/>
                          </a:solidFill>
                          <a:hlinkClick r:id="rId8">
                            <a:extLst>
                              <a:ext uri="{A12FA001-AC4F-418D-AE19-62706E023703}">
                                <ahyp:hlinkClr xmlns:ahyp="http://schemas.microsoft.com/office/drawing/2018/hyperlinkcolor" val="tx"/>
                              </a:ext>
                            </a:extLst>
                          </a:hlinkClick>
                        </a:rPr>
                        <a:t>ATLAS Shop</a:t>
                      </a:r>
                      <a:endParaRPr lang="en-US" sz="1400" b="1" dirty="0">
                        <a:solidFill>
                          <a:schemeClr val="tx1"/>
                        </a:solidFill>
                      </a:endParaRPr>
                    </a:p>
                  </a:txBody>
                  <a:tcPr anchor="ctr"/>
                </a:tc>
                <a:tc>
                  <a:txBody>
                    <a:bodyPr/>
                    <a:lstStyle/>
                    <a:p>
                      <a:r>
                        <a:rPr lang="en-US" sz="1400" dirty="0"/>
                        <a:t>40/5-B01</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400" dirty="0"/>
                        <a:t>M-F 8:30-12:30 13:30-17:30</a:t>
                      </a:r>
                      <a:endParaRPr lang="en-US" sz="1400" dirty="0"/>
                    </a:p>
                  </a:txBody>
                  <a:tcPr anchor="ctr"/>
                </a:tc>
                <a:extLst>
                  <a:ext uri="{0D108BD9-81ED-4DB2-BD59-A6C34878D82A}">
                    <a16:rowId xmlns:a16="http://schemas.microsoft.com/office/drawing/2014/main" val="1496990964"/>
                  </a:ext>
                </a:extLst>
              </a:tr>
              <a:tr h="288000">
                <a:tc>
                  <a:txBody>
                    <a:bodyPr/>
                    <a:lstStyle/>
                    <a:p>
                      <a:r>
                        <a:rPr lang="fr-CH" sz="1400" b="1" dirty="0">
                          <a:solidFill>
                            <a:schemeClr val="tx1"/>
                          </a:solidFill>
                          <a:hlinkClick r:id="rId9">
                            <a:extLst>
                              <a:ext uri="{A12FA001-AC4F-418D-AE19-62706E023703}">
                                <ahyp:hlinkClr xmlns:ahyp="http://schemas.microsoft.com/office/drawing/2018/hyperlinkcolor" val="tx"/>
                              </a:ext>
                            </a:extLst>
                          </a:hlinkClick>
                        </a:rPr>
                        <a:t>CMS Shop</a:t>
                      </a:r>
                      <a:endParaRPr lang="en-US" sz="1400" b="1" dirty="0">
                        <a:solidFill>
                          <a:schemeClr val="tx1"/>
                        </a:solidFill>
                      </a:endParaRPr>
                    </a:p>
                  </a:txBody>
                  <a:tcPr anchor="ctr"/>
                </a:tc>
                <a:tc>
                  <a:txBody>
                    <a:bodyPr/>
                    <a:lstStyle/>
                    <a:p>
                      <a:r>
                        <a:rPr lang="en-US" sz="1400" dirty="0"/>
                        <a:t>40/4-D01</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400" dirty="0"/>
                        <a:t>M-F 9:00-12:00 14:00-17:00</a:t>
                      </a:r>
                      <a:endParaRPr lang="en-US" sz="1400" dirty="0"/>
                    </a:p>
                  </a:txBody>
                  <a:tcPr anchor="ctr"/>
                </a:tc>
                <a:extLst>
                  <a:ext uri="{0D108BD9-81ED-4DB2-BD59-A6C34878D82A}">
                    <a16:rowId xmlns:a16="http://schemas.microsoft.com/office/drawing/2014/main" val="2463326687"/>
                  </a:ext>
                </a:extLst>
              </a:tr>
              <a:tr h="288000">
                <a:tc>
                  <a:txBody>
                    <a:bodyPr/>
                    <a:lstStyle/>
                    <a:p>
                      <a:r>
                        <a:rPr lang="fr-CH" sz="1400" b="1" dirty="0" err="1">
                          <a:solidFill>
                            <a:schemeClr val="tx1"/>
                          </a:solidFill>
                          <a:hlinkClick r:id="rId10">
                            <a:extLst>
                              <a:ext uri="{A12FA001-AC4F-418D-AE19-62706E023703}">
                                <ahyp:hlinkClr xmlns:ahyp="http://schemas.microsoft.com/office/drawing/2018/hyperlinkcolor" val="tx"/>
                              </a:ext>
                            </a:extLst>
                          </a:hlinkClick>
                        </a:rPr>
                        <a:t>LHCb</a:t>
                      </a:r>
                      <a:r>
                        <a:rPr lang="fr-CH" sz="1400" b="1" dirty="0">
                          <a:solidFill>
                            <a:schemeClr val="tx1"/>
                          </a:solidFill>
                          <a:hlinkClick r:id="rId10">
                            <a:extLst>
                              <a:ext uri="{A12FA001-AC4F-418D-AE19-62706E023703}">
                                <ahyp:hlinkClr xmlns:ahyp="http://schemas.microsoft.com/office/drawing/2018/hyperlinkcolor" val="tx"/>
                              </a:ext>
                            </a:extLst>
                          </a:hlinkClick>
                        </a:rPr>
                        <a:t> Shop</a:t>
                      </a:r>
                      <a:endParaRPr lang="en-US" sz="1400" b="1" dirty="0">
                        <a:solidFill>
                          <a:schemeClr val="tx1"/>
                        </a:solidFill>
                      </a:endParaRPr>
                    </a:p>
                  </a:txBody>
                  <a:tcPr anchor="ctr"/>
                </a:tc>
                <a:tc>
                  <a:txBody>
                    <a:bodyPr/>
                    <a:lstStyle/>
                    <a:p>
                      <a:r>
                        <a:rPr lang="en-US" sz="1400" dirty="0"/>
                        <a:t>2/1-024</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400" dirty="0"/>
                        <a:t>M-F 8:30-12:30 13:30-17:30</a:t>
                      </a:r>
                      <a:endParaRPr lang="en-US" sz="1400" dirty="0"/>
                    </a:p>
                  </a:txBody>
                  <a:tcPr anchor="ctr"/>
                </a:tc>
                <a:extLst>
                  <a:ext uri="{0D108BD9-81ED-4DB2-BD59-A6C34878D82A}">
                    <a16:rowId xmlns:a16="http://schemas.microsoft.com/office/drawing/2014/main" val="3859100766"/>
                  </a:ext>
                </a:extLst>
              </a:tr>
              <a:tr h="288000">
                <a:tc>
                  <a:txBody>
                    <a:bodyPr/>
                    <a:lstStyle/>
                    <a:p>
                      <a:r>
                        <a:rPr lang="fr-CH" sz="1400" b="1" dirty="0">
                          <a:solidFill>
                            <a:schemeClr val="tx1"/>
                          </a:solidFill>
                          <a:hlinkClick r:id="rId11">
                            <a:extLst>
                              <a:ext uri="{A12FA001-AC4F-418D-AE19-62706E023703}">
                                <ahyp:hlinkClr xmlns:ahyp="http://schemas.microsoft.com/office/drawing/2018/hyperlinkcolor" val="tx"/>
                              </a:ext>
                            </a:extLst>
                          </a:hlinkClick>
                        </a:rPr>
                        <a:t>ALICE Shop</a:t>
                      </a:r>
                      <a:endParaRPr lang="en-US" sz="1400" b="1" dirty="0">
                        <a:solidFill>
                          <a:schemeClr val="tx1"/>
                        </a:solidFill>
                      </a:endParaRPr>
                    </a:p>
                  </a:txBody>
                  <a:tcPr anchor="ctr"/>
                </a:tc>
                <a:tc>
                  <a:txBody>
                    <a:bodyPr/>
                    <a:lstStyle/>
                    <a:p>
                      <a:r>
                        <a:rPr lang="en-US" sz="1400" dirty="0"/>
                        <a:t>301/R-029</a:t>
                      </a: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CH" sz="1400" dirty="0"/>
                        <a:t>M-F 8:30-12:30 13:30-17:30</a:t>
                      </a:r>
                      <a:endParaRPr lang="en-US" sz="1400" dirty="0"/>
                    </a:p>
                  </a:txBody>
                  <a:tcPr anchor="ctr"/>
                </a:tc>
                <a:extLst>
                  <a:ext uri="{0D108BD9-81ED-4DB2-BD59-A6C34878D82A}">
                    <a16:rowId xmlns:a16="http://schemas.microsoft.com/office/drawing/2014/main" val="549163743"/>
                  </a:ext>
                </a:extLst>
              </a:tr>
              <a:tr h="288000">
                <a:tc>
                  <a:txBody>
                    <a:bodyPr/>
                    <a:lstStyle/>
                    <a:p>
                      <a:r>
                        <a:rPr lang="fr-CH" sz="1400" b="1" dirty="0">
                          <a:solidFill>
                            <a:schemeClr val="tx1"/>
                          </a:solidFill>
                          <a:hlinkClick r:id="rId12">
                            <a:extLst>
                              <a:ext uri="{A12FA001-AC4F-418D-AE19-62706E023703}">
                                <ahyp:hlinkClr xmlns:ahyp="http://schemas.microsoft.com/office/drawing/2018/hyperlinkcolor" val="tx"/>
                              </a:ext>
                            </a:extLst>
                          </a:hlinkClick>
                        </a:rPr>
                        <a:t>CERN Library</a:t>
                      </a:r>
                      <a:endParaRPr lang="en-US" sz="1400" b="1" dirty="0">
                        <a:solidFill>
                          <a:schemeClr val="tx1"/>
                        </a:solidFill>
                      </a:endParaRPr>
                    </a:p>
                  </a:txBody>
                  <a:tcPr anchor="ctr"/>
                </a:tc>
                <a:tc>
                  <a:txBody>
                    <a:bodyPr/>
                    <a:lstStyle/>
                    <a:p>
                      <a:r>
                        <a:rPr lang="fr-CH" sz="1400" dirty="0"/>
                        <a:t>52/1-054</a:t>
                      </a:r>
                      <a:endParaRPr lang="en-US" sz="1400" dirty="0"/>
                    </a:p>
                  </a:txBody>
                  <a:tcPr anchor="ctr"/>
                </a:tc>
                <a:tc>
                  <a:txBody>
                    <a:bodyPr/>
                    <a:lstStyle/>
                    <a:p>
                      <a:r>
                        <a:rPr lang="fr-CH" sz="1400" dirty="0"/>
                        <a:t>M-F 9:00-18:00</a:t>
                      </a:r>
                      <a:endParaRPr lang="en-US" sz="1400" dirty="0"/>
                    </a:p>
                  </a:txBody>
                  <a:tcPr anchor="ctr"/>
                </a:tc>
                <a:extLst>
                  <a:ext uri="{0D108BD9-81ED-4DB2-BD59-A6C34878D82A}">
                    <a16:rowId xmlns:a16="http://schemas.microsoft.com/office/drawing/2014/main" val="2444746823"/>
                  </a:ext>
                </a:extLst>
              </a:tr>
            </a:tbl>
          </a:graphicData>
        </a:graphic>
      </p:graphicFrame>
      <p:pic>
        <p:nvPicPr>
          <p:cNvPr id="1040" name="Picture 16">
            <a:extLst>
              <a:ext uri="{FF2B5EF4-FFF2-40B4-BE49-F238E27FC236}">
                <a16:creationId xmlns:a16="http://schemas.microsoft.com/office/drawing/2014/main" id="{AB1EA8B1-8FA1-9569-326C-AC077E19DE78}"/>
              </a:ext>
            </a:extLst>
          </p:cNvPr>
          <p:cNvPicPr>
            <a:picLocks noChangeAspect="1" noChangeArrowheads="1"/>
          </p:cNvPicPr>
          <p:nvPr/>
        </p:nvPicPr>
        <p:blipFill rotWithShape="1">
          <a:blip r:embed="rId13" cstate="hqprint">
            <a:extLst>
              <a:ext uri="{BEBA8EAE-BF5A-486C-A8C5-ECC9F3942E4B}">
                <a14:imgProps xmlns:a14="http://schemas.microsoft.com/office/drawing/2010/main">
                  <a14:imgLayer r:embed="rId14">
                    <a14:imgEffect>
                      <a14:brightnessContrast bright="10000" contrast="20000"/>
                    </a14:imgEffect>
                  </a14:imgLayer>
                </a14:imgProps>
              </a:ext>
              <a:ext uri="{28A0092B-C50C-407E-A947-70E740481C1C}">
                <a14:useLocalDpi xmlns:a14="http://schemas.microsoft.com/office/drawing/2010/main"/>
              </a:ext>
            </a:extLst>
          </a:blip>
          <a:srcRect/>
          <a:stretch/>
        </p:blipFill>
        <p:spPr bwMode="auto">
          <a:xfrm>
            <a:off x="5834285" y="3612476"/>
            <a:ext cx="1686540" cy="2248722"/>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a:extLst>
              <a:ext uri="{FF2B5EF4-FFF2-40B4-BE49-F238E27FC236}">
                <a16:creationId xmlns:a16="http://schemas.microsoft.com/office/drawing/2014/main" id="{8E7BC4A1-9AAC-F4B5-AAB2-3ECDEC080624}"/>
              </a:ext>
            </a:extLst>
          </p:cNvPr>
          <p:cNvPicPr>
            <a:picLocks noChangeAspect="1" noChangeArrowheads="1"/>
          </p:cNvPicPr>
          <p:nvPr/>
        </p:nvPicPr>
        <p:blipFill>
          <a:blip r:embed="rId15">
            <a:extLst>
              <a:ext uri="{28A0092B-C50C-407E-A947-70E740481C1C}">
                <a14:useLocalDpi xmlns:a14="http://schemas.microsoft.com/office/drawing/2010/main"/>
              </a:ext>
            </a:extLst>
          </a:blip>
          <a:srcRect/>
          <a:stretch>
            <a:fillRect/>
          </a:stretch>
        </p:blipFill>
        <p:spPr bwMode="auto">
          <a:xfrm>
            <a:off x="10010146" y="245552"/>
            <a:ext cx="1773866" cy="1773866"/>
          </a:xfrm>
          <a:prstGeom prst="rect">
            <a:avLst/>
          </a:prstGeom>
          <a:noFill/>
          <a:extLst>
            <a:ext uri="{909E8E84-426E-40DD-AFC4-6F175D3DCCD1}">
              <a14:hiddenFill xmlns:a14="http://schemas.microsoft.com/office/drawing/2010/main">
                <a:solidFill>
                  <a:srgbClr val="FFFFFF"/>
                </a:solidFill>
              </a14:hiddenFill>
            </a:ext>
          </a:extLst>
        </p:spPr>
      </p:pic>
      <p:pic>
        <p:nvPicPr>
          <p:cNvPr id="1044" name="Picture 20">
            <a:extLst>
              <a:ext uri="{FF2B5EF4-FFF2-40B4-BE49-F238E27FC236}">
                <a16:creationId xmlns:a16="http://schemas.microsoft.com/office/drawing/2014/main" id="{650F9B53-8F25-1BCA-FAA7-44ED9695296C}"/>
              </a:ext>
            </a:extLst>
          </p:cNvPr>
          <p:cNvPicPr>
            <a:picLocks noChangeAspect="1" noChangeArrowheads="1"/>
          </p:cNvPicPr>
          <p:nvPr/>
        </p:nvPicPr>
        <p:blipFill>
          <a:blip r:embed="rId16" cstate="hqprint">
            <a:extLst>
              <a:ext uri="{28A0092B-C50C-407E-A947-70E740481C1C}">
                <a14:useLocalDpi xmlns:a14="http://schemas.microsoft.com/office/drawing/2010/main"/>
              </a:ext>
            </a:extLst>
          </a:blip>
          <a:srcRect/>
          <a:stretch>
            <a:fillRect/>
          </a:stretch>
        </p:blipFill>
        <p:spPr bwMode="auto">
          <a:xfrm>
            <a:off x="8016240" y="2244474"/>
            <a:ext cx="1773866" cy="1773866"/>
          </a:xfrm>
          <a:prstGeom prst="rect">
            <a:avLst/>
          </a:prstGeom>
          <a:noFill/>
          <a:extLst>
            <a:ext uri="{909E8E84-426E-40DD-AFC4-6F175D3DCCD1}">
              <a14:hiddenFill xmlns:a14="http://schemas.microsoft.com/office/drawing/2010/main">
                <a:solidFill>
                  <a:srgbClr val="FFFFFF"/>
                </a:solidFill>
              </a14:hiddenFill>
            </a:ext>
          </a:extLst>
        </p:spPr>
      </p:pic>
      <p:pic>
        <p:nvPicPr>
          <p:cNvPr id="1046" name="Picture 22">
            <a:extLst>
              <a:ext uri="{FF2B5EF4-FFF2-40B4-BE49-F238E27FC236}">
                <a16:creationId xmlns:a16="http://schemas.microsoft.com/office/drawing/2014/main" id="{C4AD1844-5D1D-164F-9ACC-564813C68101}"/>
              </a:ext>
            </a:extLst>
          </p:cNvPr>
          <p:cNvPicPr>
            <a:picLocks noChangeAspect="1" noChangeArrowheads="1"/>
          </p:cNvPicPr>
          <p:nvPr/>
        </p:nvPicPr>
        <p:blipFill>
          <a:blip r:embed="rId17">
            <a:extLst>
              <a:ext uri="{BEBA8EAE-BF5A-486C-A8C5-ECC9F3942E4B}">
                <a14:imgProps xmlns:a14="http://schemas.microsoft.com/office/drawing/2010/main">
                  <a14:imgLayer r:embed="rId18">
                    <a14:imgEffect>
                      <a14:brightnessContrast bright="10000"/>
                    </a14:imgEffect>
                  </a14:imgLayer>
                </a14:imgProps>
              </a:ext>
              <a:ext uri="{28A0092B-C50C-407E-A947-70E740481C1C}">
                <a14:useLocalDpi xmlns:a14="http://schemas.microsoft.com/office/drawing/2010/main"/>
              </a:ext>
            </a:extLst>
          </a:blip>
          <a:srcRect/>
          <a:stretch>
            <a:fillRect/>
          </a:stretch>
        </p:blipFill>
        <p:spPr bwMode="auto">
          <a:xfrm>
            <a:off x="10010146" y="2244474"/>
            <a:ext cx="1773866" cy="1773866"/>
          </a:xfrm>
          <a:prstGeom prst="rect">
            <a:avLst/>
          </a:prstGeom>
          <a:noFill/>
          <a:extLst>
            <a:ext uri="{909E8E84-426E-40DD-AFC4-6F175D3DCCD1}">
              <a14:hiddenFill xmlns:a14="http://schemas.microsoft.com/office/drawing/2010/main">
                <a:solidFill>
                  <a:srgbClr val="FFFFFF"/>
                </a:solidFill>
              </a14:hiddenFill>
            </a:ext>
          </a:extLst>
        </p:spPr>
      </p:pic>
      <p:pic>
        <p:nvPicPr>
          <p:cNvPr id="1048" name="Picture 24">
            <a:extLst>
              <a:ext uri="{FF2B5EF4-FFF2-40B4-BE49-F238E27FC236}">
                <a16:creationId xmlns:a16="http://schemas.microsoft.com/office/drawing/2014/main" id="{451DE375-4D67-F294-EE86-DFCD96F700A4}"/>
              </a:ext>
            </a:extLst>
          </p:cNvPr>
          <p:cNvPicPr>
            <a:picLocks noChangeAspect="1" noChangeArrowheads="1"/>
          </p:cNvPicPr>
          <p:nvPr/>
        </p:nvPicPr>
        <p:blipFill>
          <a:blip r:embed="rId19" cstate="hqprint">
            <a:extLst>
              <a:ext uri="{BEBA8EAE-BF5A-486C-A8C5-ECC9F3942E4B}">
                <a14:imgProps xmlns:a14="http://schemas.microsoft.com/office/drawing/2010/main">
                  <a14:imgLayer r:embed="rId20">
                    <a14:imgEffect>
                      <a14:brightnessContrast bright="37000"/>
                    </a14:imgEffect>
                  </a14:imgLayer>
                </a14:imgProps>
              </a:ext>
              <a:ext uri="{28A0092B-C50C-407E-A947-70E740481C1C}">
                <a14:useLocalDpi xmlns:a14="http://schemas.microsoft.com/office/drawing/2010/main"/>
              </a:ext>
            </a:extLst>
          </a:blip>
          <a:srcRect/>
          <a:stretch>
            <a:fillRect/>
          </a:stretch>
        </p:blipFill>
        <p:spPr bwMode="auto">
          <a:xfrm>
            <a:off x="455891" y="3612476"/>
            <a:ext cx="2131599" cy="2248720"/>
          </a:xfrm>
          <a:prstGeom prst="rect">
            <a:avLst/>
          </a:prstGeom>
          <a:noFill/>
          <a:extLst>
            <a:ext uri="{909E8E84-426E-40DD-AFC4-6F175D3DCCD1}">
              <a14:hiddenFill xmlns:a14="http://schemas.microsoft.com/office/drawing/2010/main">
                <a:solidFill>
                  <a:srgbClr val="FFFFFF"/>
                </a:solidFill>
              </a14:hiddenFill>
            </a:ext>
          </a:extLst>
        </p:spPr>
      </p:pic>
      <p:sp>
        <p:nvSpPr>
          <p:cNvPr id="2" name="Explosion: 14 Points 1">
            <a:extLst>
              <a:ext uri="{FF2B5EF4-FFF2-40B4-BE49-F238E27FC236}">
                <a16:creationId xmlns:a16="http://schemas.microsoft.com/office/drawing/2014/main" id="{4E2F8C61-D7B6-ED37-F1FE-3D9CE8208C7C}"/>
              </a:ext>
            </a:extLst>
          </p:cNvPr>
          <p:cNvSpPr/>
          <p:nvPr/>
        </p:nvSpPr>
        <p:spPr>
          <a:xfrm>
            <a:off x="6109660" y="1562640"/>
            <a:ext cx="1232170" cy="1232170"/>
          </a:xfrm>
          <a:prstGeom prst="irregularSeal2">
            <a:avLst/>
          </a:prstGeom>
        </p:spPr>
        <p:style>
          <a:lnRef idx="2">
            <a:schemeClr val="accent1">
              <a:shade val="15000"/>
            </a:schemeClr>
          </a:lnRef>
          <a:fillRef idx="1">
            <a:schemeClr val="accent1"/>
          </a:fillRef>
          <a:effectRef idx="0">
            <a:schemeClr val="accent1"/>
          </a:effectRef>
          <a:fontRef idx="minor">
            <a:schemeClr val="lt1"/>
          </a:fontRef>
        </p:style>
        <p:txBody>
          <a:bodyPr wrap="none" rtlCol="0" anchor="ctr"/>
          <a:lstStyle/>
          <a:p>
            <a:pPr algn="ctr"/>
            <a:r>
              <a:rPr lang="fr-CH" sz="1200" dirty="0" err="1"/>
              <a:t>Special</a:t>
            </a:r>
            <a:endParaRPr lang="fr-CH" sz="1200" dirty="0"/>
          </a:p>
          <a:p>
            <a:pPr algn="ctr"/>
            <a:r>
              <a:rPr lang="fr-CH" sz="1200" dirty="0"/>
              <a:t>package</a:t>
            </a:r>
            <a:endParaRPr lang="en-US" sz="1200" dirty="0"/>
          </a:p>
        </p:txBody>
      </p:sp>
      <p:cxnSp>
        <p:nvCxnSpPr>
          <p:cNvPr id="5" name="Straight Arrow Connector 4">
            <a:extLst>
              <a:ext uri="{FF2B5EF4-FFF2-40B4-BE49-F238E27FC236}">
                <a16:creationId xmlns:a16="http://schemas.microsoft.com/office/drawing/2014/main" id="{24C0867E-A212-B4D0-712F-FFF920F1D842}"/>
              </a:ext>
            </a:extLst>
          </p:cNvPr>
          <p:cNvCxnSpPr/>
          <p:nvPr/>
        </p:nvCxnSpPr>
        <p:spPr>
          <a:xfrm>
            <a:off x="5693923" y="2178725"/>
            <a:ext cx="324256" cy="0"/>
          </a:xfrm>
          <a:prstGeom prst="straightConnector1">
            <a:avLst/>
          </a:prstGeom>
          <a:ln w="19050" cap="flat" cmpd="sng" algn="ctr">
            <a:solidFill>
              <a:schemeClr val="accent1"/>
            </a:solidFill>
            <a:prstDash val="solid"/>
            <a:round/>
            <a:headEnd type="none" w="med" len="med"/>
            <a:tailEnd type="arrow" w="med" len="med"/>
          </a:ln>
        </p:spPr>
        <p:style>
          <a:lnRef idx="0">
            <a:scrgbClr r="0" g="0" b="0"/>
          </a:lnRef>
          <a:fillRef idx="0">
            <a:scrgbClr r="0" g="0" b="0"/>
          </a:fillRef>
          <a:effectRef idx="0">
            <a:scrgbClr r="0" g="0" b="0"/>
          </a:effectRef>
          <a:fontRef idx="minor">
            <a:schemeClr val="tx1"/>
          </a:fontRef>
        </p:style>
      </p:cxnSp>
    </p:spTree>
    <p:extLst>
      <p:ext uri="{BB962C8B-B14F-4D97-AF65-F5344CB8AC3E}">
        <p14:creationId xmlns:p14="http://schemas.microsoft.com/office/powerpoint/2010/main" val="25752033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672629C-7D24-AA74-154F-121066654A12}"/>
              </a:ext>
            </a:extLst>
          </p:cNvPr>
          <p:cNvSpPr txBox="1">
            <a:spLocks/>
          </p:cNvSpPr>
          <p:nvPr/>
        </p:nvSpPr>
        <p:spPr>
          <a:xfrm>
            <a:off x="407987" y="3349352"/>
            <a:ext cx="11376025" cy="285273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5000" b="1" kern="1200">
                <a:solidFill>
                  <a:schemeClr val="bg1"/>
                </a:solidFill>
                <a:latin typeface="+mj-lt"/>
                <a:ea typeface="+mj-ea"/>
                <a:cs typeface="+mj-cs"/>
              </a:defRPr>
            </a:lvl1pPr>
          </a:lstStyle>
          <a:p>
            <a:pPr>
              <a:lnSpc>
                <a:spcPct val="114000"/>
              </a:lnSpc>
            </a:pPr>
            <a:r>
              <a:rPr lang="fr-CH" sz="4400" dirty="0">
                <a:solidFill>
                  <a:schemeClr val="tx1">
                    <a:lumMod val="75000"/>
                  </a:schemeClr>
                </a:solidFill>
              </a:rPr>
              <a:t>1. General information</a:t>
            </a:r>
            <a:br>
              <a:rPr lang="fr-CH" sz="4400" dirty="0"/>
            </a:br>
            <a:r>
              <a:rPr lang="fr-CH" sz="4400" dirty="0"/>
              <a:t>2. Project </a:t>
            </a:r>
            <a:r>
              <a:rPr lang="fr-CH" sz="4400" dirty="0" err="1"/>
              <a:t>day</a:t>
            </a:r>
            <a:r>
              <a:rPr lang="fr-CH" sz="4400" dirty="0"/>
              <a:t> </a:t>
            </a:r>
            <a:r>
              <a:rPr lang="fr-CH" sz="4400" dirty="0" err="1"/>
              <a:t>selection</a:t>
            </a:r>
            <a:br>
              <a:rPr lang="fr-CH" sz="4400" dirty="0">
                <a:solidFill>
                  <a:schemeClr val="tx1">
                    <a:lumMod val="75000"/>
                  </a:schemeClr>
                </a:solidFill>
              </a:rPr>
            </a:br>
            <a:r>
              <a:rPr lang="fr-CH" sz="4400" dirty="0">
                <a:solidFill>
                  <a:schemeClr val="tx1">
                    <a:lumMod val="75000"/>
                  </a:schemeClr>
                </a:solidFill>
              </a:rPr>
              <a:t>3. Questionnaire</a:t>
            </a:r>
            <a:endParaRPr lang="en-US" sz="4400" dirty="0">
              <a:solidFill>
                <a:schemeClr val="tx1">
                  <a:lumMod val="75000"/>
                </a:schemeClr>
              </a:solidFill>
            </a:endParaRPr>
          </a:p>
        </p:txBody>
      </p:sp>
    </p:spTree>
    <p:extLst>
      <p:ext uri="{BB962C8B-B14F-4D97-AF65-F5344CB8AC3E}">
        <p14:creationId xmlns:p14="http://schemas.microsoft.com/office/powerpoint/2010/main" val="3124372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2">
            <a:extLst>
              <a:ext uri="{FF2B5EF4-FFF2-40B4-BE49-F238E27FC236}">
                <a16:creationId xmlns:a16="http://schemas.microsoft.com/office/drawing/2014/main" id="{C7C7838C-C7F8-CDC6-2775-77DB324CA8BD}"/>
              </a:ext>
            </a:extLst>
          </p:cNvPr>
          <p:cNvSpPr>
            <a:spLocks noGrp="1"/>
          </p:cNvSpPr>
          <p:nvPr>
            <p:ph type="title"/>
          </p:nvPr>
        </p:nvSpPr>
        <p:spPr>
          <a:xfrm>
            <a:off x="407988" y="373593"/>
            <a:ext cx="11376025" cy="1065742"/>
          </a:xfrm>
        </p:spPr>
        <p:txBody>
          <a:bodyPr/>
          <a:lstStyle/>
          <a:p>
            <a:r>
              <a:rPr lang="fr-CH" dirty="0"/>
              <a:t>CLEAR – </a:t>
            </a:r>
            <a:r>
              <a:rPr lang="fr-CH" sz="2800" dirty="0"/>
              <a:t>CERN </a:t>
            </a:r>
            <a:r>
              <a:rPr lang="fr-CH" sz="2800" dirty="0" err="1"/>
              <a:t>Linear</a:t>
            </a:r>
            <a:r>
              <a:rPr lang="fr-CH" sz="2800" dirty="0"/>
              <a:t> </a:t>
            </a:r>
            <a:r>
              <a:rPr lang="fr-CH" sz="2800" dirty="0" err="1"/>
              <a:t>Electron</a:t>
            </a:r>
            <a:r>
              <a:rPr lang="fr-CH" sz="2800" dirty="0"/>
              <a:t> Accelerator for Research</a:t>
            </a:r>
            <a:endParaRPr lang="en-US" sz="2800" dirty="0"/>
          </a:p>
        </p:txBody>
      </p:sp>
      <p:sp>
        <p:nvSpPr>
          <p:cNvPr id="7" name="TextBox 6">
            <a:extLst>
              <a:ext uri="{FF2B5EF4-FFF2-40B4-BE49-F238E27FC236}">
                <a16:creationId xmlns:a16="http://schemas.microsoft.com/office/drawing/2014/main" id="{08761200-99C7-390B-74BB-0F783D95D876}"/>
              </a:ext>
            </a:extLst>
          </p:cNvPr>
          <p:cNvSpPr txBox="1"/>
          <p:nvPr/>
        </p:nvSpPr>
        <p:spPr>
          <a:xfrm>
            <a:off x="407987" y="974310"/>
            <a:ext cx="5381111" cy="276999"/>
          </a:xfrm>
          <a:prstGeom prst="rect">
            <a:avLst/>
          </a:prstGeom>
          <a:noFill/>
        </p:spPr>
        <p:txBody>
          <a:bodyPr wrap="square" lIns="0" tIns="0" rIns="0" bIns="0" rtlCol="0">
            <a:spAutoFit/>
          </a:bodyPr>
          <a:lstStyle/>
          <a:p>
            <a:pPr algn="l"/>
            <a:r>
              <a:rPr lang="fr-CH" dirty="0">
                <a:solidFill>
                  <a:schemeClr val="accent2"/>
                </a:solidFill>
              </a:rPr>
              <a:t>Supervisor: Pierre Korysko</a:t>
            </a:r>
            <a:endParaRPr lang="en-US" dirty="0">
              <a:solidFill>
                <a:schemeClr val="accent2"/>
              </a:solidFill>
            </a:endParaRPr>
          </a:p>
        </p:txBody>
      </p:sp>
      <p:sp>
        <p:nvSpPr>
          <p:cNvPr id="4" name="Content Placeholder 2">
            <a:extLst>
              <a:ext uri="{FF2B5EF4-FFF2-40B4-BE49-F238E27FC236}">
                <a16:creationId xmlns:a16="http://schemas.microsoft.com/office/drawing/2014/main" id="{50F8468B-784B-E6E8-C162-DC5AC6912CE1}"/>
              </a:ext>
            </a:extLst>
          </p:cNvPr>
          <p:cNvSpPr txBox="1">
            <a:spLocks/>
          </p:cNvSpPr>
          <p:nvPr/>
        </p:nvSpPr>
        <p:spPr>
          <a:xfrm>
            <a:off x="407986" y="1549751"/>
            <a:ext cx="11167929" cy="1401554"/>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600" b="0" dirty="0">
                <a:solidFill>
                  <a:srgbClr val="000000"/>
                </a:solidFill>
                <a:latin typeface="+mj-lt"/>
                <a:ea typeface="Times New Roman" panose="02020603050405020304" pitchFamily="18" charset="0"/>
              </a:rPr>
              <a:t>CLEAR is an electron LINAC and an experimental beamline, operated at CERN as a multi-purpose test facility. Scientists book time with CLEAR to perform R&amp;D on accelerator components or novel accelerating techniques, or to study the effects of electron irradiation on electronic components in space or medical contexts. This week, scientists are using CLEAR to investigate e-beam cancer treatment techniques, in particular to study the FLASH effect on fruit fly larvae. You will prepare the samples and work from the control room to power up the beam and irradiate the samples. </a:t>
            </a:r>
          </a:p>
        </p:txBody>
      </p:sp>
      <p:pic>
        <p:nvPicPr>
          <p:cNvPr id="2" name="Picture 1" descr="A large factory with lots of machinery&#10;&#10;Description automatically generated">
            <a:extLst>
              <a:ext uri="{FF2B5EF4-FFF2-40B4-BE49-F238E27FC236}">
                <a16:creationId xmlns:a16="http://schemas.microsoft.com/office/drawing/2014/main" id="{E262518D-26FD-89DE-C9FC-EB0EF232AA01}"/>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a:stretch/>
        </p:blipFill>
        <p:spPr>
          <a:xfrm>
            <a:off x="946251" y="2972082"/>
            <a:ext cx="6887183" cy="2853230"/>
          </a:xfrm>
          <a:prstGeom prst="rect">
            <a:avLst/>
          </a:prstGeom>
        </p:spPr>
      </p:pic>
      <p:pic>
        <p:nvPicPr>
          <p:cNvPr id="18" name="Picture 17">
            <a:extLst>
              <a:ext uri="{FF2B5EF4-FFF2-40B4-BE49-F238E27FC236}">
                <a16:creationId xmlns:a16="http://schemas.microsoft.com/office/drawing/2014/main" id="{E33F6F66-CADE-9A42-5371-64D054CC71D6}"/>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8461374" y="3395780"/>
            <a:ext cx="2855710" cy="2005834"/>
          </a:xfrm>
          <a:prstGeom prst="rect">
            <a:avLst/>
          </a:prstGeom>
        </p:spPr>
      </p:pic>
    </p:spTree>
    <p:extLst>
      <p:ext uri="{BB962C8B-B14F-4D97-AF65-F5344CB8AC3E}">
        <p14:creationId xmlns:p14="http://schemas.microsoft.com/office/powerpoint/2010/main" val="27417955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2">
            <a:extLst>
              <a:ext uri="{FF2B5EF4-FFF2-40B4-BE49-F238E27FC236}">
                <a16:creationId xmlns:a16="http://schemas.microsoft.com/office/drawing/2014/main" id="{C7C7838C-C7F8-CDC6-2775-77DB324CA8BD}"/>
              </a:ext>
            </a:extLst>
          </p:cNvPr>
          <p:cNvSpPr>
            <a:spLocks noGrp="1"/>
          </p:cNvSpPr>
          <p:nvPr>
            <p:ph type="title"/>
          </p:nvPr>
        </p:nvSpPr>
        <p:spPr>
          <a:xfrm>
            <a:off x="407988" y="373593"/>
            <a:ext cx="11376025" cy="1065742"/>
          </a:xfrm>
        </p:spPr>
        <p:txBody>
          <a:bodyPr/>
          <a:lstStyle/>
          <a:p>
            <a:r>
              <a:rPr lang="fr-CH" dirty="0"/>
              <a:t>Data acquisition workshop</a:t>
            </a:r>
            <a:endParaRPr lang="en-US" dirty="0"/>
          </a:p>
        </p:txBody>
      </p:sp>
      <p:sp>
        <p:nvSpPr>
          <p:cNvPr id="7" name="TextBox 6">
            <a:extLst>
              <a:ext uri="{FF2B5EF4-FFF2-40B4-BE49-F238E27FC236}">
                <a16:creationId xmlns:a16="http://schemas.microsoft.com/office/drawing/2014/main" id="{08761200-99C7-390B-74BB-0F783D95D876}"/>
              </a:ext>
            </a:extLst>
          </p:cNvPr>
          <p:cNvSpPr txBox="1"/>
          <p:nvPr/>
        </p:nvSpPr>
        <p:spPr>
          <a:xfrm>
            <a:off x="407987" y="974310"/>
            <a:ext cx="5381111" cy="276999"/>
          </a:xfrm>
          <a:prstGeom prst="rect">
            <a:avLst/>
          </a:prstGeom>
          <a:noFill/>
        </p:spPr>
        <p:txBody>
          <a:bodyPr wrap="square" lIns="0" tIns="0" rIns="0" bIns="0" rtlCol="0">
            <a:spAutoFit/>
          </a:bodyPr>
          <a:lstStyle/>
          <a:p>
            <a:pPr algn="l"/>
            <a:r>
              <a:rPr lang="fr-CH" dirty="0" err="1">
                <a:solidFill>
                  <a:schemeClr val="accent2"/>
                </a:solidFill>
              </a:rPr>
              <a:t>Supervisors</a:t>
            </a:r>
            <a:r>
              <a:rPr lang="fr-CH" dirty="0">
                <a:solidFill>
                  <a:schemeClr val="accent2"/>
                </a:solidFill>
              </a:rPr>
              <a:t>: Markus Joos &amp; Martin Schwinzerl</a:t>
            </a:r>
            <a:endParaRPr lang="en-US" dirty="0">
              <a:solidFill>
                <a:schemeClr val="accent2"/>
              </a:solidFill>
            </a:endParaRPr>
          </a:p>
        </p:txBody>
      </p:sp>
      <p:sp>
        <p:nvSpPr>
          <p:cNvPr id="4" name="Content Placeholder 2">
            <a:extLst>
              <a:ext uri="{FF2B5EF4-FFF2-40B4-BE49-F238E27FC236}">
                <a16:creationId xmlns:a16="http://schemas.microsoft.com/office/drawing/2014/main" id="{50F8468B-784B-E6E8-C162-DC5AC6912CE1}"/>
              </a:ext>
            </a:extLst>
          </p:cNvPr>
          <p:cNvSpPr txBox="1">
            <a:spLocks/>
          </p:cNvSpPr>
          <p:nvPr/>
        </p:nvSpPr>
        <p:spPr>
          <a:xfrm>
            <a:off x="407986" y="1549750"/>
            <a:ext cx="11204005" cy="1879249"/>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600" b="0" dirty="0">
                <a:solidFill>
                  <a:srgbClr val="000000"/>
                </a:solidFill>
                <a:latin typeface="+mj-lt"/>
                <a:ea typeface="Times New Roman" panose="02020603050405020304" pitchFamily="18" charset="0"/>
              </a:rPr>
              <a:t>You probably know cloud chambers – the first particle detectors, which are analogue. You also probably know ATLAS or CMS, our giant state-of-the-art particle detectors, which are digital. While the former are a bit outdated, the latter are a bit too complex. This workshop is your chance to spend one day with the perfect particle detector: a pair of scintillators and photomultiplier tubes coupled to a standard electronic system. You will get to understand the core concepts behind trigger logic and data acquisition. You will detect cosmic ray muons and convert physical interactions into logical electronic signals. You will measure the muon flux and investigate how to sort out real detection events from fake signals due to random noise.  </a:t>
            </a:r>
          </a:p>
        </p:txBody>
      </p:sp>
      <p:grpSp>
        <p:nvGrpSpPr>
          <p:cNvPr id="13" name="Group 12">
            <a:extLst>
              <a:ext uri="{FF2B5EF4-FFF2-40B4-BE49-F238E27FC236}">
                <a16:creationId xmlns:a16="http://schemas.microsoft.com/office/drawing/2014/main" id="{FD447E7D-2DB7-B8A8-8B96-B20702FE1333}"/>
              </a:ext>
            </a:extLst>
          </p:cNvPr>
          <p:cNvGrpSpPr/>
          <p:nvPr/>
        </p:nvGrpSpPr>
        <p:grpSpPr>
          <a:xfrm>
            <a:off x="1178436" y="3140490"/>
            <a:ext cx="9835128" cy="2743200"/>
            <a:chOff x="407986" y="3140490"/>
            <a:chExt cx="9835128" cy="2743200"/>
          </a:xfrm>
        </p:grpSpPr>
        <p:pic>
          <p:nvPicPr>
            <p:cNvPr id="3" name="Picture 2" descr="A black object on a white surface&#10;&#10;Description automatically generated">
              <a:extLst>
                <a:ext uri="{FF2B5EF4-FFF2-40B4-BE49-F238E27FC236}">
                  <a16:creationId xmlns:a16="http://schemas.microsoft.com/office/drawing/2014/main" id="{E6BCDE8D-BC70-B8A6-DF98-F3518B5A68F9}"/>
                </a:ext>
              </a:extLst>
            </p:cNvPr>
            <p:cNvPicPr>
              <a:picLocks noChangeAspect="1"/>
            </p:cNvPicPr>
            <p:nvPr/>
          </p:nvPicPr>
          <p:blipFill rotWithShape="1">
            <a:blip r:embed="rId2" cstate="hqprint">
              <a:extLst>
                <a:ext uri="{BEBA8EAE-BF5A-486C-A8C5-ECC9F3942E4B}">
                  <a14:imgProps xmlns:a14="http://schemas.microsoft.com/office/drawing/2010/main">
                    <a14:imgLayer r:embed="rId3">
                      <a14:imgEffect>
                        <a14:brightnessContrast bright="10000" contrast="5000"/>
                      </a14:imgEffect>
                    </a14:imgLayer>
                  </a14:imgProps>
                </a:ext>
                <a:ext uri="{28A0092B-C50C-407E-A947-70E740481C1C}">
                  <a14:useLocalDpi xmlns:a14="http://schemas.microsoft.com/office/drawing/2010/main"/>
                </a:ext>
              </a:extLst>
            </a:blip>
            <a:srcRect/>
            <a:stretch/>
          </p:blipFill>
          <p:spPr>
            <a:xfrm>
              <a:off x="407986" y="3140490"/>
              <a:ext cx="3657600" cy="2743200"/>
            </a:xfrm>
            <a:prstGeom prst="rect">
              <a:avLst/>
            </a:prstGeom>
          </p:spPr>
        </p:pic>
        <p:pic>
          <p:nvPicPr>
            <p:cNvPr id="9" name="Picture 8" descr="A close up of a tube&#10;&#10;Description automatically generated">
              <a:extLst>
                <a:ext uri="{FF2B5EF4-FFF2-40B4-BE49-F238E27FC236}">
                  <a16:creationId xmlns:a16="http://schemas.microsoft.com/office/drawing/2014/main" id="{8D683190-92CA-D363-ABC8-7F709FE97F47}"/>
                </a:ext>
              </a:extLst>
            </p:cNvPr>
            <p:cNvPicPr>
              <a:picLocks noChangeAspect="1"/>
            </p:cNvPicPr>
            <p:nvPr/>
          </p:nvPicPr>
          <p:blipFill rotWithShape="1">
            <a:blip r:embed="rId4" cstate="hqprint">
              <a:extLst>
                <a:ext uri="{BEBA8EAE-BF5A-486C-A8C5-ECC9F3942E4B}">
                  <a14:imgProps xmlns:a14="http://schemas.microsoft.com/office/drawing/2010/main">
                    <a14:imgLayer r:embed="rId5">
                      <a14:imgEffect>
                        <a14:brightnessContrast bright="10000" contrast="5000"/>
                      </a14:imgEffect>
                    </a14:imgLayer>
                  </a14:imgProps>
                </a:ext>
                <a:ext uri="{28A0092B-C50C-407E-A947-70E740481C1C}">
                  <a14:useLocalDpi xmlns:a14="http://schemas.microsoft.com/office/drawing/2010/main"/>
                </a:ext>
              </a:extLst>
            </a:blip>
            <a:srcRect/>
            <a:stretch/>
          </p:blipFill>
          <p:spPr>
            <a:xfrm>
              <a:off x="4296850" y="3140490"/>
              <a:ext cx="2057400" cy="2743200"/>
            </a:xfrm>
            <a:prstGeom prst="rect">
              <a:avLst/>
            </a:prstGeom>
          </p:spPr>
        </p:pic>
        <p:pic>
          <p:nvPicPr>
            <p:cNvPr id="12" name="Picture 11" descr="A machine with many wires&#10;&#10;Description automatically generated">
              <a:extLst>
                <a:ext uri="{FF2B5EF4-FFF2-40B4-BE49-F238E27FC236}">
                  <a16:creationId xmlns:a16="http://schemas.microsoft.com/office/drawing/2014/main" id="{2B47D6B8-E649-1EE2-72AA-975E838DE523}"/>
                </a:ext>
              </a:extLst>
            </p:cNvPr>
            <p:cNvPicPr>
              <a:picLocks noChangeAspect="1"/>
            </p:cNvPicPr>
            <p:nvPr/>
          </p:nvPicPr>
          <p:blipFill>
            <a:blip r:embed="rId6" cstate="hqprint">
              <a:extLst>
                <a:ext uri="{BEBA8EAE-BF5A-486C-A8C5-ECC9F3942E4B}">
                  <a14:imgProps xmlns:a14="http://schemas.microsoft.com/office/drawing/2010/main">
                    <a14:imgLayer r:embed="rId7">
                      <a14:imgEffect>
                        <a14:brightnessContrast bright="10000" contrast="5000"/>
                      </a14:imgEffect>
                    </a14:imgLayer>
                  </a14:imgProps>
                </a:ext>
                <a:ext uri="{28A0092B-C50C-407E-A947-70E740481C1C}">
                  <a14:useLocalDpi xmlns:a14="http://schemas.microsoft.com/office/drawing/2010/main"/>
                </a:ext>
              </a:extLst>
            </a:blip>
            <a:stretch>
              <a:fillRect/>
            </a:stretch>
          </p:blipFill>
          <p:spPr>
            <a:xfrm>
              <a:off x="6585514" y="3140490"/>
              <a:ext cx="3657600" cy="2743200"/>
            </a:xfrm>
            <a:prstGeom prst="rect">
              <a:avLst/>
            </a:prstGeom>
          </p:spPr>
        </p:pic>
      </p:grpSp>
    </p:spTree>
    <p:extLst>
      <p:ext uri="{BB962C8B-B14F-4D97-AF65-F5344CB8AC3E}">
        <p14:creationId xmlns:p14="http://schemas.microsoft.com/office/powerpoint/2010/main" val="271249708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 name="Title 2">
            <a:extLst>
              <a:ext uri="{FF2B5EF4-FFF2-40B4-BE49-F238E27FC236}">
                <a16:creationId xmlns:a16="http://schemas.microsoft.com/office/drawing/2014/main" id="{C7C7838C-C7F8-CDC6-2775-77DB324CA8BD}"/>
              </a:ext>
            </a:extLst>
          </p:cNvPr>
          <p:cNvSpPr>
            <a:spLocks noGrp="1"/>
          </p:cNvSpPr>
          <p:nvPr>
            <p:ph type="title"/>
          </p:nvPr>
        </p:nvSpPr>
        <p:spPr>
          <a:xfrm>
            <a:off x="407988" y="373593"/>
            <a:ext cx="11376025" cy="1065742"/>
          </a:xfrm>
        </p:spPr>
        <p:txBody>
          <a:bodyPr/>
          <a:lstStyle/>
          <a:p>
            <a:r>
              <a:rPr lang="fr-CH" dirty="0"/>
              <a:t>ELISA – </a:t>
            </a:r>
            <a:r>
              <a:rPr lang="fr-CH" sz="2800" dirty="0" err="1"/>
              <a:t>Experimental</a:t>
            </a:r>
            <a:r>
              <a:rPr lang="fr-CH" sz="2800" dirty="0"/>
              <a:t> Linac for Surface </a:t>
            </a:r>
            <a:r>
              <a:rPr lang="fr-CH" sz="2800" dirty="0" err="1"/>
              <a:t>Analysis</a:t>
            </a:r>
            <a:endParaRPr lang="en-US" sz="2800" dirty="0"/>
          </a:p>
        </p:txBody>
      </p:sp>
      <p:sp>
        <p:nvSpPr>
          <p:cNvPr id="6" name="Content Placeholder 2">
            <a:extLst>
              <a:ext uri="{FF2B5EF4-FFF2-40B4-BE49-F238E27FC236}">
                <a16:creationId xmlns:a16="http://schemas.microsoft.com/office/drawing/2014/main" id="{85CEDCEC-D6AF-9C08-36FB-949FB79AB836}"/>
              </a:ext>
            </a:extLst>
          </p:cNvPr>
          <p:cNvSpPr txBox="1">
            <a:spLocks/>
          </p:cNvSpPr>
          <p:nvPr/>
        </p:nvSpPr>
        <p:spPr>
          <a:xfrm>
            <a:off x="407987" y="1529142"/>
            <a:ext cx="11154958" cy="1531828"/>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1600" b="0" dirty="0">
                <a:solidFill>
                  <a:srgbClr val="000000"/>
                </a:solidFill>
                <a:latin typeface="+mj-lt"/>
                <a:ea typeface="Times New Roman" panose="02020603050405020304" pitchFamily="18" charset="0"/>
              </a:rPr>
              <a:t>ELISA is a proton LINAC located in the Science Gateway exhibitions – the first proton accelerator to be installed in a science </a:t>
            </a:r>
            <a:r>
              <a:rPr lang="en-US" sz="1600" b="0" dirty="0" err="1">
                <a:solidFill>
                  <a:srgbClr val="000000"/>
                </a:solidFill>
                <a:latin typeface="+mj-lt"/>
                <a:ea typeface="Times New Roman" panose="02020603050405020304" pitchFamily="18" charset="0"/>
              </a:rPr>
              <a:t>centre</a:t>
            </a:r>
            <a:r>
              <a:rPr lang="en-US" sz="1600" b="0" dirty="0">
                <a:solidFill>
                  <a:srgbClr val="000000"/>
                </a:solidFill>
                <a:latin typeface="+mj-lt"/>
                <a:ea typeface="Times New Roman" panose="02020603050405020304" pitchFamily="18" charset="0"/>
              </a:rPr>
              <a:t>! When ELISA becomes fully functional, visitors will be able to attend physics demonstrations with the proton beam – seeing how it can be bent or attenuated, how its color or range can be changed, etc. Scientists will be able to book time with ELISA to perform PIXE (Particle-Induced X-ray Emission) or RBS (Rutherford backscattering spectrometry) measurements, which reveal the elemental composition of a sample. These non-destructive techniques are very useful in the field of art preservation and art authentication. You will be the first students to perform a workshop with ELISA. </a:t>
            </a:r>
            <a:endParaRPr lang="en-US" sz="2000" b="0" dirty="0">
              <a:latin typeface="+mj-lt"/>
            </a:endParaRPr>
          </a:p>
        </p:txBody>
      </p:sp>
      <p:sp>
        <p:nvSpPr>
          <p:cNvPr id="7" name="TextBox 6">
            <a:extLst>
              <a:ext uri="{FF2B5EF4-FFF2-40B4-BE49-F238E27FC236}">
                <a16:creationId xmlns:a16="http://schemas.microsoft.com/office/drawing/2014/main" id="{08761200-99C7-390B-74BB-0F783D95D876}"/>
              </a:ext>
            </a:extLst>
          </p:cNvPr>
          <p:cNvSpPr txBox="1"/>
          <p:nvPr/>
        </p:nvSpPr>
        <p:spPr>
          <a:xfrm>
            <a:off x="407987" y="974310"/>
            <a:ext cx="5381111" cy="276999"/>
          </a:xfrm>
          <a:prstGeom prst="rect">
            <a:avLst/>
          </a:prstGeom>
          <a:noFill/>
        </p:spPr>
        <p:txBody>
          <a:bodyPr wrap="square" lIns="0" tIns="0" rIns="0" bIns="0" rtlCol="0">
            <a:spAutoFit/>
          </a:bodyPr>
          <a:lstStyle/>
          <a:p>
            <a:pPr algn="l"/>
            <a:r>
              <a:rPr lang="fr-CH" dirty="0">
                <a:solidFill>
                  <a:schemeClr val="accent2"/>
                </a:solidFill>
              </a:rPr>
              <a:t>Supervisor: Serge Mathot</a:t>
            </a:r>
            <a:endParaRPr lang="en-US" dirty="0">
              <a:solidFill>
                <a:schemeClr val="accent2"/>
              </a:solidFill>
            </a:endParaRPr>
          </a:p>
        </p:txBody>
      </p:sp>
      <p:grpSp>
        <p:nvGrpSpPr>
          <p:cNvPr id="19" name="Group 18">
            <a:extLst>
              <a:ext uri="{FF2B5EF4-FFF2-40B4-BE49-F238E27FC236}">
                <a16:creationId xmlns:a16="http://schemas.microsoft.com/office/drawing/2014/main" id="{667668BE-BF67-8767-97E5-AC17DEE12B26}"/>
              </a:ext>
            </a:extLst>
          </p:cNvPr>
          <p:cNvGrpSpPr/>
          <p:nvPr/>
        </p:nvGrpSpPr>
        <p:grpSpPr>
          <a:xfrm>
            <a:off x="690470" y="3165470"/>
            <a:ext cx="10811060" cy="2718220"/>
            <a:chOff x="579091" y="2951605"/>
            <a:chExt cx="10811060" cy="2718220"/>
          </a:xfrm>
        </p:grpSpPr>
        <p:pic>
          <p:nvPicPr>
            <p:cNvPr id="2" name="Picture 1">
              <a:extLst>
                <a:ext uri="{FF2B5EF4-FFF2-40B4-BE49-F238E27FC236}">
                  <a16:creationId xmlns:a16="http://schemas.microsoft.com/office/drawing/2014/main" id="{B9D4454F-CC95-0627-5770-4570DE91CA84}"/>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579091" y="2951607"/>
              <a:ext cx="3624291" cy="2718218"/>
            </a:xfrm>
            <a:prstGeom prst="rect">
              <a:avLst/>
            </a:prstGeom>
          </p:spPr>
        </p:pic>
        <p:pic>
          <p:nvPicPr>
            <p:cNvPr id="3" name="Picture 2">
              <a:extLst>
                <a:ext uri="{FF2B5EF4-FFF2-40B4-BE49-F238E27FC236}">
                  <a16:creationId xmlns:a16="http://schemas.microsoft.com/office/drawing/2014/main" id="{DE8385EE-E596-DA8D-CC8E-38E424359389}"/>
                </a:ext>
              </a:extLst>
            </p:cNvPr>
            <p:cNvPicPr>
              <a:picLocks noChangeAspect="1"/>
            </p:cNvPicPr>
            <p:nvPr/>
          </p:nvPicPr>
          <p:blipFill rotWithShape="1">
            <a:blip r:embed="rId3" cstate="hqprint">
              <a:extLst>
                <a:ext uri="{BEBA8EAE-BF5A-486C-A8C5-ECC9F3942E4B}">
                  <a14:imgProps xmlns:a14="http://schemas.microsoft.com/office/drawing/2010/main">
                    <a14:imgLayer r:embed="rId4">
                      <a14:imgEffect>
                        <a14:brightnessContrast bright="35000" contrast="-20000"/>
                      </a14:imgEffect>
                    </a14:imgLayer>
                  </a14:imgProps>
                </a:ext>
                <a:ext uri="{28A0092B-C50C-407E-A947-70E740481C1C}">
                  <a14:useLocalDpi xmlns:a14="http://schemas.microsoft.com/office/drawing/2010/main"/>
                </a:ext>
              </a:extLst>
            </a:blip>
            <a:srcRect/>
            <a:stretch/>
          </p:blipFill>
          <p:spPr>
            <a:xfrm>
              <a:off x="8169883" y="2951605"/>
              <a:ext cx="3220268" cy="2718219"/>
            </a:xfrm>
            <a:prstGeom prst="rect">
              <a:avLst/>
            </a:prstGeom>
          </p:spPr>
        </p:pic>
        <p:pic>
          <p:nvPicPr>
            <p:cNvPr id="12" name="Picture 11">
              <a:extLst>
                <a:ext uri="{FF2B5EF4-FFF2-40B4-BE49-F238E27FC236}">
                  <a16:creationId xmlns:a16="http://schemas.microsoft.com/office/drawing/2014/main" id="{DAC47232-01D7-A658-858E-DA650CFB88CD}"/>
                </a:ext>
              </a:extLst>
            </p:cNvPr>
            <p:cNvPicPr>
              <a:picLocks noChangeAspect="1"/>
            </p:cNvPicPr>
            <p:nvPr/>
          </p:nvPicPr>
          <p:blipFill>
            <a:blip r:embed="rId5" cstate="hqprint">
              <a:lum bright="7000" contrast="15000"/>
              <a:extLst>
                <a:ext uri="{28A0092B-C50C-407E-A947-70E740481C1C}">
                  <a14:useLocalDpi xmlns:a14="http://schemas.microsoft.com/office/drawing/2010/main"/>
                </a:ext>
              </a:extLst>
            </a:blip>
            <a:stretch>
              <a:fillRect/>
            </a:stretch>
          </p:blipFill>
          <p:spPr>
            <a:xfrm>
              <a:off x="4374487" y="2951607"/>
              <a:ext cx="3624291" cy="2718218"/>
            </a:xfrm>
            <a:prstGeom prst="rect">
              <a:avLst/>
            </a:prstGeom>
          </p:spPr>
        </p:pic>
      </p:grpSp>
    </p:spTree>
    <p:extLst>
      <p:ext uri="{BB962C8B-B14F-4D97-AF65-F5344CB8AC3E}">
        <p14:creationId xmlns:p14="http://schemas.microsoft.com/office/powerpoint/2010/main" val="81587982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3A79CB26-4C0C-A150-F654-BF4C8B54C741}"/>
              </a:ext>
            </a:extLst>
          </p:cNvPr>
          <p:cNvSpPr txBox="1">
            <a:spLocks/>
          </p:cNvSpPr>
          <p:nvPr/>
        </p:nvSpPr>
        <p:spPr>
          <a:xfrm>
            <a:off x="1476703" y="324254"/>
            <a:ext cx="9144000" cy="740075"/>
          </a:xfrm>
          <a:prstGeom prst="rect">
            <a:avLst/>
          </a:prstGeom>
        </p:spPr>
        <p:txBody>
          <a:bodyPr vert="horz" lIns="0" tIns="0" rIns="0" bIns="0" rtlCol="0" anchor="b" anchorCtr="0">
            <a:noAutofit/>
          </a:bodyPr>
          <a:lstStyle>
            <a:lvl1pPr algn="ctr" defTabSz="914400" rtl="0" eaLnBrk="1" latinLnBrk="0" hangingPunct="1">
              <a:lnSpc>
                <a:spcPct val="90000"/>
              </a:lnSpc>
              <a:spcBef>
                <a:spcPct val="0"/>
              </a:spcBef>
              <a:buNone/>
              <a:defRPr sz="6000" b="1" kern="1200">
                <a:solidFill>
                  <a:schemeClr val="tx1"/>
                </a:solidFill>
                <a:latin typeface="+mj-lt"/>
                <a:ea typeface="+mj-ea"/>
                <a:cs typeface="+mj-cs"/>
              </a:defRPr>
            </a:lvl1pPr>
          </a:lstStyle>
          <a:p>
            <a:r>
              <a:rPr lang="fr-CH" sz="4000" dirty="0" err="1"/>
              <a:t>Welcome</a:t>
            </a:r>
            <a:r>
              <a:rPr lang="fr-CH" sz="4000" dirty="0"/>
              <a:t> to…</a:t>
            </a:r>
            <a:endParaRPr lang="en-US" sz="4000" dirty="0"/>
          </a:p>
        </p:txBody>
      </p:sp>
    </p:spTree>
    <p:extLst>
      <p:ext uri="{BB962C8B-B14F-4D97-AF65-F5344CB8AC3E}">
        <p14:creationId xmlns:p14="http://schemas.microsoft.com/office/powerpoint/2010/main" val="162026536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2">
            <a:extLst>
              <a:ext uri="{FF2B5EF4-FFF2-40B4-BE49-F238E27FC236}">
                <a16:creationId xmlns:a16="http://schemas.microsoft.com/office/drawing/2014/main" id="{C7C7838C-C7F8-CDC6-2775-77DB324CA8BD}"/>
              </a:ext>
            </a:extLst>
          </p:cNvPr>
          <p:cNvSpPr>
            <a:spLocks noGrp="1"/>
          </p:cNvSpPr>
          <p:nvPr>
            <p:ph type="title"/>
          </p:nvPr>
        </p:nvSpPr>
        <p:spPr>
          <a:xfrm>
            <a:off x="407988" y="373593"/>
            <a:ext cx="11376025" cy="1065742"/>
          </a:xfrm>
        </p:spPr>
        <p:txBody>
          <a:bodyPr/>
          <a:lstStyle/>
          <a:p>
            <a:r>
              <a:rPr lang="fr-CH" dirty="0"/>
              <a:t>Magnetic </a:t>
            </a:r>
            <a:r>
              <a:rPr lang="fr-CH" dirty="0" err="1"/>
              <a:t>Measurements</a:t>
            </a:r>
            <a:r>
              <a:rPr lang="fr-CH" dirty="0"/>
              <a:t> </a:t>
            </a:r>
            <a:r>
              <a:rPr lang="fr-CH" dirty="0" err="1"/>
              <a:t>Lab</a:t>
            </a:r>
            <a:endParaRPr lang="en-US" dirty="0"/>
          </a:p>
        </p:txBody>
      </p:sp>
      <p:sp>
        <p:nvSpPr>
          <p:cNvPr id="7" name="TextBox 6">
            <a:extLst>
              <a:ext uri="{FF2B5EF4-FFF2-40B4-BE49-F238E27FC236}">
                <a16:creationId xmlns:a16="http://schemas.microsoft.com/office/drawing/2014/main" id="{08761200-99C7-390B-74BB-0F783D95D876}"/>
              </a:ext>
            </a:extLst>
          </p:cNvPr>
          <p:cNvSpPr txBox="1"/>
          <p:nvPr/>
        </p:nvSpPr>
        <p:spPr>
          <a:xfrm>
            <a:off x="407987" y="974310"/>
            <a:ext cx="11252234" cy="553998"/>
          </a:xfrm>
          <a:prstGeom prst="rect">
            <a:avLst/>
          </a:prstGeom>
          <a:noFill/>
        </p:spPr>
        <p:txBody>
          <a:bodyPr wrap="square" lIns="0" tIns="0" rIns="0" bIns="0" rtlCol="0">
            <a:spAutoFit/>
          </a:bodyPr>
          <a:lstStyle/>
          <a:p>
            <a:pPr algn="l"/>
            <a:r>
              <a:rPr lang="fr-CH" dirty="0" err="1">
                <a:solidFill>
                  <a:schemeClr val="accent2"/>
                </a:solidFill>
              </a:rPr>
              <a:t>Supervisors</a:t>
            </a:r>
            <a:r>
              <a:rPr lang="fr-CH" dirty="0">
                <a:solidFill>
                  <a:schemeClr val="accent2"/>
                </a:solidFill>
              </a:rPr>
              <a:t>: Lucio Fiscarelli, </a:t>
            </a:r>
            <a:r>
              <a:rPr lang="it-IT" dirty="0">
                <a:solidFill>
                  <a:schemeClr val="accent2"/>
                </a:solidFill>
              </a:rPr>
              <a:t>Vincenzo Di Capua, Melvin Liebsch, Mariano Pentella, Piotr Rogacki</a:t>
            </a:r>
          </a:p>
          <a:p>
            <a:pPr algn="l"/>
            <a:endParaRPr lang="en-US" dirty="0">
              <a:solidFill>
                <a:schemeClr val="accent2"/>
              </a:solidFill>
            </a:endParaRPr>
          </a:p>
        </p:txBody>
      </p:sp>
      <p:sp>
        <p:nvSpPr>
          <p:cNvPr id="4" name="Content Placeholder 2">
            <a:extLst>
              <a:ext uri="{FF2B5EF4-FFF2-40B4-BE49-F238E27FC236}">
                <a16:creationId xmlns:a16="http://schemas.microsoft.com/office/drawing/2014/main" id="{50F8468B-784B-E6E8-C162-DC5AC6912CE1}"/>
              </a:ext>
            </a:extLst>
          </p:cNvPr>
          <p:cNvSpPr txBox="1">
            <a:spLocks/>
          </p:cNvSpPr>
          <p:nvPr/>
        </p:nvSpPr>
        <p:spPr>
          <a:xfrm>
            <a:off x="407987" y="1383868"/>
            <a:ext cx="11252234" cy="1871655"/>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600" b="0" dirty="0">
                <a:solidFill>
                  <a:srgbClr val="000000"/>
                </a:solidFill>
                <a:latin typeface="+mj-lt"/>
                <a:ea typeface="Times New Roman" panose="02020603050405020304" pitchFamily="18" charset="0"/>
              </a:rPr>
              <a:t>At CERN, we constantly need to design, build, test and repair electromagnets for our circular accelerators. There is a huge diversity of magnet types – dipoles, quadrupoles, </a:t>
            </a:r>
            <a:r>
              <a:rPr lang="en-GB" sz="1600" b="0" dirty="0" err="1">
                <a:solidFill>
                  <a:srgbClr val="000000"/>
                </a:solidFill>
                <a:latin typeface="+mj-lt"/>
                <a:ea typeface="Times New Roman" panose="02020603050405020304" pitchFamily="18" charset="0"/>
              </a:rPr>
              <a:t>sextupoles</a:t>
            </a:r>
            <a:r>
              <a:rPr lang="en-GB" sz="1600" b="0" dirty="0">
                <a:solidFill>
                  <a:srgbClr val="000000"/>
                </a:solidFill>
                <a:latin typeface="+mj-lt"/>
                <a:ea typeface="Times New Roman" panose="02020603050405020304" pitchFamily="18" charset="0"/>
              </a:rPr>
              <a:t>, solenoids, kickers, etc. – which all perform a different task. There are two main electromagnet technologies: superconducting magnets, which require cryogenic cooling and are only found in the LHC, and “normal conducting” (resistive) magnets, which are everywhere else. In this brand-new lab, engineers measure the magnetic field of various resistive magnets to make sure that they meet their design specifications. You will work on mapping the magnetic field of quadrupole magnets, using two different techniques (rotating coil and stretched wire). </a:t>
            </a:r>
            <a:br>
              <a:rPr lang="en-GB" sz="1600" b="0" dirty="0">
                <a:solidFill>
                  <a:srgbClr val="000000"/>
                </a:solidFill>
                <a:latin typeface="+mj-lt"/>
                <a:ea typeface="Times New Roman" panose="02020603050405020304" pitchFamily="18" charset="0"/>
              </a:rPr>
            </a:br>
            <a:endParaRPr lang="en-GB" sz="1600" b="0" dirty="0">
              <a:solidFill>
                <a:srgbClr val="000000"/>
              </a:solidFill>
              <a:latin typeface="+mj-lt"/>
              <a:ea typeface="Times New Roman" panose="02020603050405020304" pitchFamily="18" charset="0"/>
            </a:endParaRPr>
          </a:p>
        </p:txBody>
      </p:sp>
      <p:pic>
        <p:nvPicPr>
          <p:cNvPr id="3" name="Picture 2">
            <a:extLst>
              <a:ext uri="{FF2B5EF4-FFF2-40B4-BE49-F238E27FC236}">
                <a16:creationId xmlns:a16="http://schemas.microsoft.com/office/drawing/2014/main" id="{C7674D77-3EF6-91CC-88BF-6E26A4A1D507}"/>
              </a:ext>
            </a:extLst>
          </p:cNvPr>
          <p:cNvPicPr>
            <a:picLocks noChangeAspect="1"/>
          </p:cNvPicPr>
          <p:nvPr/>
        </p:nvPicPr>
        <p:blipFill>
          <a:blip r:embed="rId2" cstate="hqprint">
            <a:extLst>
              <a:ext uri="{BEBA8EAE-BF5A-486C-A8C5-ECC9F3942E4B}">
                <a14:imgProps xmlns:a14="http://schemas.microsoft.com/office/drawing/2010/main">
                  <a14:imgLayer r:embed="rId3">
                    <a14:imgEffect>
                      <a14:brightnessContrast bright="4000" contrast="11000"/>
                    </a14:imgEffect>
                  </a14:imgLayer>
                </a14:imgProps>
              </a:ext>
              <a:ext uri="{28A0092B-C50C-407E-A947-70E740481C1C}">
                <a14:useLocalDpi xmlns:a14="http://schemas.microsoft.com/office/drawing/2010/main"/>
              </a:ext>
            </a:extLst>
          </a:blip>
          <a:stretch>
            <a:fillRect/>
          </a:stretch>
        </p:blipFill>
        <p:spPr>
          <a:xfrm>
            <a:off x="969217" y="2962657"/>
            <a:ext cx="4012850" cy="3009638"/>
          </a:xfrm>
          <a:prstGeom prst="rect">
            <a:avLst/>
          </a:prstGeom>
        </p:spPr>
      </p:pic>
      <p:pic>
        <p:nvPicPr>
          <p:cNvPr id="6" name="Picture 5">
            <a:extLst>
              <a:ext uri="{FF2B5EF4-FFF2-40B4-BE49-F238E27FC236}">
                <a16:creationId xmlns:a16="http://schemas.microsoft.com/office/drawing/2014/main" id="{B8A90616-48FA-C134-ADCA-D8957BA89364}"/>
              </a:ext>
            </a:extLst>
          </p:cNvPr>
          <p:cNvPicPr>
            <a:picLocks noChangeAspect="1"/>
          </p:cNvPicPr>
          <p:nvPr/>
        </p:nvPicPr>
        <p:blipFill rotWithShape="1">
          <a:blip r:embed="rId4" cstate="hqprint">
            <a:extLst>
              <a:ext uri="{BEBA8EAE-BF5A-486C-A8C5-ECC9F3942E4B}">
                <a14:imgProps xmlns:a14="http://schemas.microsoft.com/office/drawing/2010/main">
                  <a14:imgLayer r:embed="rId5">
                    <a14:imgEffect>
                      <a14:brightnessContrast bright="6000" contrast="3000"/>
                    </a14:imgEffect>
                  </a14:imgLayer>
                </a14:imgProps>
              </a:ext>
              <a:ext uri="{28A0092B-C50C-407E-A947-70E740481C1C}">
                <a14:useLocalDpi xmlns:a14="http://schemas.microsoft.com/office/drawing/2010/main"/>
              </a:ext>
            </a:extLst>
          </a:blip>
          <a:srcRect/>
          <a:stretch/>
        </p:blipFill>
        <p:spPr>
          <a:xfrm>
            <a:off x="7331136" y="2962657"/>
            <a:ext cx="4012849" cy="3009638"/>
          </a:xfrm>
          <a:prstGeom prst="rect">
            <a:avLst/>
          </a:prstGeom>
        </p:spPr>
      </p:pic>
      <p:pic>
        <p:nvPicPr>
          <p:cNvPr id="9" name="Picture 8">
            <a:extLst>
              <a:ext uri="{FF2B5EF4-FFF2-40B4-BE49-F238E27FC236}">
                <a16:creationId xmlns:a16="http://schemas.microsoft.com/office/drawing/2014/main" id="{2DF8349B-45B1-D2E0-35D4-28CDA53E4739}"/>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5206072" y="2958248"/>
            <a:ext cx="1913677" cy="1435258"/>
          </a:xfrm>
          <a:prstGeom prst="rect">
            <a:avLst/>
          </a:prstGeom>
        </p:spPr>
      </p:pic>
      <p:pic>
        <p:nvPicPr>
          <p:cNvPr id="12" name="Picture 11">
            <a:extLst>
              <a:ext uri="{FF2B5EF4-FFF2-40B4-BE49-F238E27FC236}">
                <a16:creationId xmlns:a16="http://schemas.microsoft.com/office/drawing/2014/main" id="{86B0CF99-DE17-1E74-56BB-6FBC1C6BF313}"/>
              </a:ext>
            </a:extLst>
          </p:cNvPr>
          <p:cNvPicPr>
            <a:picLocks noChangeAspect="1"/>
          </p:cNvPicPr>
          <p:nvPr/>
        </p:nvPicPr>
        <p:blipFill>
          <a:blip r:embed="rId7" cstate="hqprint">
            <a:extLst>
              <a:ext uri="{BEBA8EAE-BF5A-486C-A8C5-ECC9F3942E4B}">
                <a14:imgProps xmlns:a14="http://schemas.microsoft.com/office/drawing/2010/main">
                  <a14:imgLayer r:embed="rId8">
                    <a14:imgEffect>
                      <a14:brightnessContrast contrast="6000"/>
                    </a14:imgEffect>
                  </a14:imgLayer>
                </a14:imgProps>
              </a:ext>
              <a:ext uri="{28A0092B-C50C-407E-A947-70E740481C1C}">
                <a14:useLocalDpi xmlns:a14="http://schemas.microsoft.com/office/drawing/2010/main"/>
              </a:ext>
            </a:extLst>
          </a:blip>
          <a:stretch>
            <a:fillRect/>
          </a:stretch>
        </p:blipFill>
        <p:spPr>
          <a:xfrm>
            <a:off x="5199763" y="4537037"/>
            <a:ext cx="1913677" cy="1435258"/>
          </a:xfrm>
          <a:prstGeom prst="rect">
            <a:avLst/>
          </a:prstGeom>
        </p:spPr>
      </p:pic>
    </p:spTree>
    <p:extLst>
      <p:ext uri="{BB962C8B-B14F-4D97-AF65-F5344CB8AC3E}">
        <p14:creationId xmlns:p14="http://schemas.microsoft.com/office/powerpoint/2010/main" val="400873085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2">
            <a:extLst>
              <a:ext uri="{FF2B5EF4-FFF2-40B4-BE49-F238E27FC236}">
                <a16:creationId xmlns:a16="http://schemas.microsoft.com/office/drawing/2014/main" id="{C7C7838C-C7F8-CDC6-2775-77DB324CA8BD}"/>
              </a:ext>
            </a:extLst>
          </p:cNvPr>
          <p:cNvSpPr>
            <a:spLocks noGrp="1"/>
          </p:cNvSpPr>
          <p:nvPr>
            <p:ph type="title"/>
          </p:nvPr>
        </p:nvSpPr>
        <p:spPr>
          <a:xfrm>
            <a:off x="407988" y="373593"/>
            <a:ext cx="11376025" cy="1065742"/>
          </a:xfrm>
        </p:spPr>
        <p:txBody>
          <a:bodyPr/>
          <a:lstStyle/>
          <a:p>
            <a:r>
              <a:rPr lang="fr-CH" dirty="0"/>
              <a:t>Theory workshop</a:t>
            </a:r>
            <a:endParaRPr lang="en-US" dirty="0"/>
          </a:p>
        </p:txBody>
      </p:sp>
      <p:sp>
        <p:nvSpPr>
          <p:cNvPr id="7" name="TextBox 6">
            <a:extLst>
              <a:ext uri="{FF2B5EF4-FFF2-40B4-BE49-F238E27FC236}">
                <a16:creationId xmlns:a16="http://schemas.microsoft.com/office/drawing/2014/main" id="{08761200-99C7-390B-74BB-0F783D95D876}"/>
              </a:ext>
            </a:extLst>
          </p:cNvPr>
          <p:cNvSpPr txBox="1"/>
          <p:nvPr/>
        </p:nvSpPr>
        <p:spPr>
          <a:xfrm>
            <a:off x="407987" y="974310"/>
            <a:ext cx="5381111" cy="276999"/>
          </a:xfrm>
          <a:prstGeom prst="rect">
            <a:avLst/>
          </a:prstGeom>
          <a:noFill/>
        </p:spPr>
        <p:txBody>
          <a:bodyPr wrap="square" lIns="0" tIns="0" rIns="0" bIns="0" rtlCol="0">
            <a:spAutoFit/>
          </a:bodyPr>
          <a:lstStyle/>
          <a:p>
            <a:pPr algn="l"/>
            <a:r>
              <a:rPr lang="fr-CH" dirty="0">
                <a:solidFill>
                  <a:schemeClr val="accent2"/>
                </a:solidFill>
              </a:rPr>
              <a:t>Supervisor: Silke van der Schueren</a:t>
            </a:r>
            <a:endParaRPr lang="en-US" dirty="0">
              <a:solidFill>
                <a:schemeClr val="accent2"/>
              </a:solidFill>
            </a:endParaRPr>
          </a:p>
        </p:txBody>
      </p:sp>
      <p:sp>
        <p:nvSpPr>
          <p:cNvPr id="4" name="Content Placeholder 2">
            <a:extLst>
              <a:ext uri="{FF2B5EF4-FFF2-40B4-BE49-F238E27FC236}">
                <a16:creationId xmlns:a16="http://schemas.microsoft.com/office/drawing/2014/main" id="{50F8468B-784B-E6E8-C162-DC5AC6912CE1}"/>
              </a:ext>
            </a:extLst>
          </p:cNvPr>
          <p:cNvSpPr txBox="1">
            <a:spLocks/>
          </p:cNvSpPr>
          <p:nvPr/>
        </p:nvSpPr>
        <p:spPr>
          <a:xfrm>
            <a:off x="407987" y="1577340"/>
            <a:ext cx="11182821" cy="3009638"/>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600" b="0" dirty="0">
                <a:solidFill>
                  <a:srgbClr val="000000"/>
                </a:solidFill>
                <a:latin typeface="+mj-lt"/>
                <a:ea typeface="Times New Roman" panose="02020603050405020304" pitchFamily="18" charset="0"/>
              </a:rPr>
              <a:t>You might have heard of Feynman diagrams before: it's those funny drawings of straight and wavy or curly lines, that are used as a representation of elementary particle interactions (such as those that are created at the LHC at CERN). In this project, we will look at the theory behind them, unravel their mysteries, and learn how to read these types of diagrams. </a:t>
            </a:r>
            <a:br>
              <a:rPr lang="en-GB" sz="1600" b="0" dirty="0">
                <a:solidFill>
                  <a:srgbClr val="000000"/>
                </a:solidFill>
                <a:latin typeface="+mj-lt"/>
                <a:ea typeface="Times New Roman" panose="02020603050405020304" pitchFamily="18" charset="0"/>
              </a:rPr>
            </a:br>
            <a:r>
              <a:rPr lang="en-GB" sz="1600" b="0" dirty="0">
                <a:solidFill>
                  <a:srgbClr val="000000"/>
                </a:solidFill>
                <a:latin typeface="+mj-lt"/>
                <a:ea typeface="Times New Roman" panose="02020603050405020304" pitchFamily="18" charset="0"/>
              </a:rPr>
              <a:t>This will help us to better understand what might be happening during particle collisions, which types of interactions can occur, and which are unlikely, and how new particles are found.</a:t>
            </a:r>
          </a:p>
        </p:txBody>
      </p:sp>
      <p:pic>
        <p:nvPicPr>
          <p:cNvPr id="3" name="Picture 2" descr="A yellow lines with letters and numbers&#10;&#10;Description automatically generated with medium confidence">
            <a:extLst>
              <a:ext uri="{FF2B5EF4-FFF2-40B4-BE49-F238E27FC236}">
                <a16:creationId xmlns:a16="http://schemas.microsoft.com/office/drawing/2014/main" id="{0461B0F4-56F1-BA90-E9D9-4EF752AE1E18}"/>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635995" y="3218724"/>
            <a:ext cx="6058882" cy="2436814"/>
          </a:xfrm>
          <a:prstGeom prst="rect">
            <a:avLst/>
          </a:prstGeom>
        </p:spPr>
      </p:pic>
    </p:spTree>
    <p:extLst>
      <p:ext uri="{BB962C8B-B14F-4D97-AF65-F5344CB8AC3E}">
        <p14:creationId xmlns:p14="http://schemas.microsoft.com/office/powerpoint/2010/main" val="35967532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2">
            <a:extLst>
              <a:ext uri="{FF2B5EF4-FFF2-40B4-BE49-F238E27FC236}">
                <a16:creationId xmlns:a16="http://schemas.microsoft.com/office/drawing/2014/main" id="{C7C7838C-C7F8-CDC6-2775-77DB324CA8BD}"/>
              </a:ext>
            </a:extLst>
          </p:cNvPr>
          <p:cNvSpPr>
            <a:spLocks noGrp="1"/>
          </p:cNvSpPr>
          <p:nvPr>
            <p:ph type="title"/>
          </p:nvPr>
        </p:nvSpPr>
        <p:spPr>
          <a:xfrm>
            <a:off x="407988" y="373593"/>
            <a:ext cx="11376025" cy="1065742"/>
          </a:xfrm>
        </p:spPr>
        <p:txBody>
          <a:bodyPr/>
          <a:lstStyle/>
          <a:p>
            <a:r>
              <a:rPr lang="fr-CH" dirty="0"/>
              <a:t>Vacuum </a:t>
            </a:r>
            <a:r>
              <a:rPr lang="fr-CH" dirty="0" err="1"/>
              <a:t>Lab</a:t>
            </a:r>
            <a:endParaRPr lang="en-US" dirty="0"/>
          </a:p>
        </p:txBody>
      </p:sp>
      <p:sp>
        <p:nvSpPr>
          <p:cNvPr id="7" name="TextBox 6">
            <a:extLst>
              <a:ext uri="{FF2B5EF4-FFF2-40B4-BE49-F238E27FC236}">
                <a16:creationId xmlns:a16="http://schemas.microsoft.com/office/drawing/2014/main" id="{08761200-99C7-390B-74BB-0F783D95D876}"/>
              </a:ext>
            </a:extLst>
          </p:cNvPr>
          <p:cNvSpPr txBox="1"/>
          <p:nvPr/>
        </p:nvSpPr>
        <p:spPr>
          <a:xfrm>
            <a:off x="407987" y="974310"/>
            <a:ext cx="7083946" cy="276999"/>
          </a:xfrm>
          <a:prstGeom prst="rect">
            <a:avLst/>
          </a:prstGeom>
          <a:noFill/>
        </p:spPr>
        <p:txBody>
          <a:bodyPr wrap="square" lIns="0" tIns="0" rIns="0" bIns="0" rtlCol="0">
            <a:spAutoFit/>
          </a:bodyPr>
          <a:lstStyle/>
          <a:p>
            <a:pPr algn="l"/>
            <a:r>
              <a:rPr lang="fr-CH" dirty="0" err="1">
                <a:solidFill>
                  <a:schemeClr val="accent2"/>
                </a:solidFill>
              </a:rPr>
              <a:t>Supervisors</a:t>
            </a:r>
            <a:r>
              <a:rPr lang="fr-CH" dirty="0">
                <a:solidFill>
                  <a:schemeClr val="accent2"/>
                </a:solidFill>
              </a:rPr>
              <a:t>: Vincent Baglin, Sophie Meunier, Thomas </a:t>
            </a:r>
            <a:r>
              <a:rPr lang="fr-CH" dirty="0" err="1">
                <a:solidFill>
                  <a:schemeClr val="accent2"/>
                </a:solidFill>
              </a:rPr>
              <a:t>Daures</a:t>
            </a:r>
            <a:endParaRPr lang="en-US" dirty="0">
              <a:solidFill>
                <a:schemeClr val="accent2"/>
              </a:solidFill>
            </a:endParaRPr>
          </a:p>
        </p:txBody>
      </p:sp>
      <p:sp>
        <p:nvSpPr>
          <p:cNvPr id="4" name="Content Placeholder 2">
            <a:extLst>
              <a:ext uri="{FF2B5EF4-FFF2-40B4-BE49-F238E27FC236}">
                <a16:creationId xmlns:a16="http://schemas.microsoft.com/office/drawing/2014/main" id="{50F8468B-784B-E6E8-C162-DC5AC6912CE1}"/>
              </a:ext>
            </a:extLst>
          </p:cNvPr>
          <p:cNvSpPr txBox="1">
            <a:spLocks/>
          </p:cNvSpPr>
          <p:nvPr/>
        </p:nvSpPr>
        <p:spPr>
          <a:xfrm>
            <a:off x="407987" y="1589952"/>
            <a:ext cx="6051179" cy="3009638"/>
          </a:xfrm>
          <a:prstGeom prst="rect">
            <a:avLst/>
          </a:prstGeom>
        </p:spPr>
        <p:txBody>
          <a:bodyPr vert="horz" lIns="0" tIns="0" rIns="0" bIns="0" rtlCol="0">
            <a:noAutofit/>
          </a:bodyPr>
          <a:lstStyle>
            <a:lvl1pPr marL="342900" indent="-342900" algn="l" defTabSz="914400" rtl="0" eaLnBrk="1" latinLnBrk="0" hangingPunct="1">
              <a:lnSpc>
                <a:spcPct val="90000"/>
              </a:lnSpc>
              <a:spcBef>
                <a:spcPts val="1800"/>
              </a:spcBef>
              <a:spcAft>
                <a:spcPts val="400"/>
              </a:spcAft>
              <a:buFont typeface="Arial" panose="020B0604020202020204" pitchFamily="34" charset="0"/>
              <a:buChar char="•"/>
              <a:tabLst/>
              <a:defRPr sz="2100" b="1" kern="1200">
                <a:solidFill>
                  <a:schemeClr val="tx2">
                    <a:lumMod val="50000"/>
                  </a:schemeClr>
                </a:solidFill>
                <a:latin typeface="+mn-lt"/>
                <a:ea typeface="+mn-ea"/>
                <a:cs typeface="+mn-cs"/>
              </a:defRPr>
            </a:lvl1pPr>
            <a:lvl2pPr marL="628650" indent="-261938" algn="l" defTabSz="914400" rtl="0" eaLnBrk="1" latinLnBrk="0" hangingPunct="1">
              <a:lnSpc>
                <a:spcPct val="100000"/>
              </a:lnSpc>
              <a:spcBef>
                <a:spcPts val="500"/>
              </a:spcBef>
              <a:spcAft>
                <a:spcPts val="300"/>
              </a:spcAft>
              <a:buFont typeface="Arial" panose="020B0604020202020204" pitchFamily="34" charset="0"/>
              <a:buChar char="•"/>
              <a:tabLst/>
              <a:defRPr sz="1800" kern="1200">
                <a:solidFill>
                  <a:schemeClr val="tx2">
                    <a:lumMod val="50000"/>
                  </a:schemeClr>
                </a:solidFill>
                <a:latin typeface="+mn-lt"/>
                <a:ea typeface="+mn-ea"/>
                <a:cs typeface="+mn-cs"/>
              </a:defRPr>
            </a:lvl2pPr>
            <a:lvl3pPr marL="889000" indent="-260350" algn="l" defTabSz="914400" rtl="0" eaLnBrk="1" latinLnBrk="0" hangingPunct="1">
              <a:lnSpc>
                <a:spcPct val="100000"/>
              </a:lnSpc>
              <a:spcBef>
                <a:spcPts val="500"/>
              </a:spcBef>
              <a:spcAft>
                <a:spcPts val="300"/>
              </a:spcAft>
              <a:buSzPct val="100000"/>
              <a:buFont typeface="Arial" panose="020B0604020202020204" pitchFamily="34" charset="0"/>
              <a:buChar char="•"/>
              <a:tabLst/>
              <a:defRPr sz="1800" kern="1200">
                <a:solidFill>
                  <a:schemeClr val="tx2">
                    <a:lumMod val="50000"/>
                  </a:schemeClr>
                </a:solidFill>
                <a:latin typeface="+mn-lt"/>
                <a:ea typeface="+mn-ea"/>
                <a:cs typeface="+mn-cs"/>
              </a:defRPr>
            </a:lvl3pPr>
            <a:lvl4pPr marL="1209675" indent="-269875" algn="l" defTabSz="914400" rtl="0" eaLnBrk="1" latinLnBrk="0" hangingPunct="1">
              <a:lnSpc>
                <a:spcPct val="100000"/>
              </a:lnSpc>
              <a:spcBef>
                <a:spcPts val="500"/>
              </a:spcBef>
              <a:spcAft>
                <a:spcPts val="300"/>
              </a:spcAft>
              <a:buSzPct val="100000"/>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SzPct val="100000"/>
              <a:buFont typeface="Arial" charset="0"/>
              <a:buChar char="•"/>
              <a:defRPr sz="1600" kern="1200">
                <a:solidFill>
                  <a:schemeClr val="tx2">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GB" sz="1600" b="0" dirty="0">
                <a:solidFill>
                  <a:srgbClr val="000000"/>
                </a:solidFill>
                <a:latin typeface="+mj-lt"/>
                <a:ea typeface="Times New Roman" panose="02020603050405020304" pitchFamily="18" charset="0"/>
              </a:rPr>
              <a:t>Particles in circular accelerators must travel in vacuum pipes, as collisions with gas molecules could lead to beam losses. In the LHC, the protons must travel in a vacuum as empty as interstellar space (10</a:t>
            </a:r>
            <a:r>
              <a:rPr lang="en-GB" sz="1600" b="0" baseline="30000" dirty="0">
                <a:solidFill>
                  <a:srgbClr val="000000"/>
                </a:solidFill>
                <a:latin typeface="+mj-lt"/>
                <a:ea typeface="Times New Roman" panose="02020603050405020304" pitchFamily="18" charset="0"/>
              </a:rPr>
              <a:t>-13</a:t>
            </a:r>
            <a:r>
              <a:rPr lang="en-GB" sz="1600" b="0" dirty="0">
                <a:solidFill>
                  <a:srgbClr val="000000"/>
                </a:solidFill>
                <a:latin typeface="+mj-lt"/>
                <a:ea typeface="Times New Roman" panose="02020603050405020304" pitchFamily="18" charset="0"/>
              </a:rPr>
              <a:t> atmospheres) to ensure a proper beam lifetime. This is incredibly low, but why can’t we go even lower? The walls of the beam pipe keep releasing molecules into the pipe, which become very low-pressure, residual gases. To ensure beams in the LHC are as stable as possible, CERN engineers must know at all times which molecules are released, and what pressure they generate. You will operate an ion gun hitting a metal target and analyse the gasses resulting from the collision, using mass spectrometers and vacuum gauges. 	</a:t>
            </a:r>
          </a:p>
        </p:txBody>
      </p:sp>
      <p:pic>
        <p:nvPicPr>
          <p:cNvPr id="3" name="Picture 2" descr="A machine with many wires and cables&#10;&#10;Description automatically generated">
            <a:extLst>
              <a:ext uri="{FF2B5EF4-FFF2-40B4-BE49-F238E27FC236}">
                <a16:creationId xmlns:a16="http://schemas.microsoft.com/office/drawing/2014/main" id="{6D48AB4E-A089-54F6-3DEB-6158A557348E}"/>
              </a:ext>
            </a:extLst>
          </p:cNvPr>
          <p:cNvPicPr>
            <a:picLocks noChangeAspect="1"/>
          </p:cNvPicPr>
          <p:nvPr/>
        </p:nvPicPr>
        <p:blipFill rotWithShape="1">
          <a:blip r:embed="rId2" cstate="hqprint">
            <a:extLst>
              <a:ext uri="{BEBA8EAE-BF5A-486C-A8C5-ECC9F3942E4B}">
                <a14:imgProps xmlns:a14="http://schemas.microsoft.com/office/drawing/2010/main">
                  <a14:imgLayer r:embed="rId3">
                    <a14:imgEffect>
                      <a14:brightnessContrast bright="15000"/>
                    </a14:imgEffect>
                  </a14:imgLayer>
                </a14:imgProps>
              </a:ext>
              <a:ext uri="{28A0092B-C50C-407E-A947-70E740481C1C}">
                <a14:useLocalDpi xmlns:a14="http://schemas.microsoft.com/office/drawing/2010/main"/>
              </a:ext>
            </a:extLst>
          </a:blip>
          <a:srcRect/>
          <a:stretch/>
        </p:blipFill>
        <p:spPr>
          <a:xfrm>
            <a:off x="7680575" y="367108"/>
            <a:ext cx="3914796" cy="2936096"/>
          </a:xfrm>
          <a:prstGeom prst="rect">
            <a:avLst/>
          </a:prstGeom>
        </p:spPr>
      </p:pic>
      <p:pic>
        <p:nvPicPr>
          <p:cNvPr id="13" name="Picture 12" descr="A close up of a metal object&#10;&#10;Description automatically generated">
            <a:extLst>
              <a:ext uri="{FF2B5EF4-FFF2-40B4-BE49-F238E27FC236}">
                <a16:creationId xmlns:a16="http://schemas.microsoft.com/office/drawing/2014/main" id="{B3A0C9FF-1D9B-CA5B-A8E7-7F635BDAB1B0}"/>
              </a:ext>
            </a:extLst>
          </p:cNvPr>
          <p:cNvPicPr>
            <a:picLocks noChangeAspect="1"/>
          </p:cNvPicPr>
          <p:nvPr/>
        </p:nvPicPr>
        <p:blipFill rotWithShape="1">
          <a:blip r:embed="rId4" cstate="hqprint">
            <a:extLst>
              <a:ext uri="{BEBA8EAE-BF5A-486C-A8C5-ECC9F3942E4B}">
                <a14:imgProps xmlns:a14="http://schemas.microsoft.com/office/drawing/2010/main">
                  <a14:imgLayer r:embed="rId5">
                    <a14:imgEffect>
                      <a14:brightnessContrast bright="10000" contrast="10000"/>
                    </a14:imgEffect>
                  </a14:imgLayer>
                </a14:imgProps>
              </a:ext>
              <a:ext uri="{28A0092B-C50C-407E-A947-70E740481C1C}">
                <a14:useLocalDpi xmlns:a14="http://schemas.microsoft.com/office/drawing/2010/main"/>
              </a:ext>
            </a:extLst>
          </a:blip>
          <a:srcRect/>
          <a:stretch/>
        </p:blipFill>
        <p:spPr>
          <a:xfrm>
            <a:off x="9720302" y="3491338"/>
            <a:ext cx="1875072" cy="2500096"/>
          </a:xfrm>
          <a:prstGeom prst="rect">
            <a:avLst/>
          </a:prstGeom>
        </p:spPr>
      </p:pic>
      <p:pic>
        <p:nvPicPr>
          <p:cNvPr id="5" name="Picture 4" descr="A close up of a glass tube&#10;&#10;Description automatically generated">
            <a:extLst>
              <a:ext uri="{FF2B5EF4-FFF2-40B4-BE49-F238E27FC236}">
                <a16:creationId xmlns:a16="http://schemas.microsoft.com/office/drawing/2014/main" id="{CB4FEEF5-20A5-1411-566C-73E14DBBD52C}"/>
              </a:ext>
            </a:extLst>
          </p:cNvPr>
          <p:cNvPicPr>
            <a:picLocks noChangeAspect="1"/>
          </p:cNvPicPr>
          <p:nvPr/>
        </p:nvPicPr>
        <p:blipFill rotWithShape="1">
          <a:blip r:embed="rId6" cstate="hqprint">
            <a:extLst>
              <a:ext uri="{BEBA8EAE-BF5A-486C-A8C5-ECC9F3942E4B}">
                <a14:imgProps xmlns:a14="http://schemas.microsoft.com/office/drawing/2010/main">
                  <a14:imgLayer r:embed="rId7">
                    <a14:imgEffect>
                      <a14:brightnessContrast bright="10000" contrast="15000"/>
                    </a14:imgEffect>
                  </a14:imgLayer>
                </a14:imgProps>
              </a:ext>
              <a:ext uri="{28A0092B-C50C-407E-A947-70E740481C1C}">
                <a14:useLocalDpi xmlns:a14="http://schemas.microsoft.com/office/drawing/2010/main"/>
              </a:ext>
            </a:extLst>
          </a:blip>
          <a:srcRect r="-22"/>
          <a:stretch/>
        </p:blipFill>
        <p:spPr>
          <a:xfrm rot="5400000">
            <a:off x="7368064" y="3803855"/>
            <a:ext cx="2500090" cy="1875068"/>
          </a:xfrm>
          <a:prstGeom prst="rect">
            <a:avLst/>
          </a:prstGeom>
        </p:spPr>
      </p:pic>
    </p:spTree>
    <p:extLst>
      <p:ext uri="{BB962C8B-B14F-4D97-AF65-F5344CB8AC3E}">
        <p14:creationId xmlns:p14="http://schemas.microsoft.com/office/powerpoint/2010/main" val="395647663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2">
            <a:extLst>
              <a:ext uri="{FF2B5EF4-FFF2-40B4-BE49-F238E27FC236}">
                <a16:creationId xmlns:a16="http://schemas.microsoft.com/office/drawing/2014/main" id="{C7C7838C-C7F8-CDC6-2775-77DB324CA8BD}"/>
              </a:ext>
            </a:extLst>
          </p:cNvPr>
          <p:cNvSpPr>
            <a:spLocks noGrp="1"/>
          </p:cNvSpPr>
          <p:nvPr>
            <p:ph type="title"/>
          </p:nvPr>
        </p:nvSpPr>
        <p:spPr>
          <a:xfrm>
            <a:off x="407988" y="373593"/>
            <a:ext cx="11376025" cy="1065742"/>
          </a:xfrm>
        </p:spPr>
        <p:txBody>
          <a:bodyPr/>
          <a:lstStyle/>
          <a:p>
            <a:r>
              <a:rPr lang="fr-CH" dirty="0"/>
              <a:t>Project </a:t>
            </a:r>
            <a:r>
              <a:rPr lang="fr-CH" dirty="0" err="1"/>
              <a:t>day</a:t>
            </a:r>
            <a:r>
              <a:rPr lang="fr-CH" dirty="0"/>
              <a:t> </a:t>
            </a:r>
            <a:r>
              <a:rPr lang="fr-CH" dirty="0" err="1"/>
              <a:t>review</a:t>
            </a:r>
            <a:endParaRPr lang="en-US" dirty="0"/>
          </a:p>
        </p:txBody>
      </p:sp>
      <p:sp>
        <p:nvSpPr>
          <p:cNvPr id="7" name="TextBox 6">
            <a:extLst>
              <a:ext uri="{FF2B5EF4-FFF2-40B4-BE49-F238E27FC236}">
                <a16:creationId xmlns:a16="http://schemas.microsoft.com/office/drawing/2014/main" id="{08761200-99C7-390B-74BB-0F783D95D876}"/>
              </a:ext>
            </a:extLst>
          </p:cNvPr>
          <p:cNvSpPr txBox="1"/>
          <p:nvPr/>
        </p:nvSpPr>
        <p:spPr>
          <a:xfrm>
            <a:off x="407987" y="974310"/>
            <a:ext cx="5381111" cy="276999"/>
          </a:xfrm>
          <a:prstGeom prst="rect">
            <a:avLst/>
          </a:prstGeom>
          <a:noFill/>
        </p:spPr>
        <p:txBody>
          <a:bodyPr wrap="square" lIns="0" tIns="0" rIns="0" bIns="0" rtlCol="0">
            <a:spAutoFit/>
          </a:bodyPr>
          <a:lstStyle/>
          <a:p>
            <a:pPr algn="l"/>
            <a:r>
              <a:rPr lang="fr-CH" dirty="0">
                <a:solidFill>
                  <a:schemeClr val="accent2"/>
                </a:solidFill>
              </a:rPr>
              <a:t>5:45 pm on Friday</a:t>
            </a:r>
            <a:endParaRPr lang="en-US" dirty="0">
              <a:solidFill>
                <a:schemeClr val="accent2"/>
              </a:solidFill>
            </a:endParaRPr>
          </a:p>
        </p:txBody>
      </p:sp>
      <p:pic>
        <p:nvPicPr>
          <p:cNvPr id="5122" name="Picture 2" descr="Un scientifique prend un selfie avec une équipe debout derrière en laboratoire">
            <a:extLst>
              <a:ext uri="{FF2B5EF4-FFF2-40B4-BE49-F238E27FC236}">
                <a16:creationId xmlns:a16="http://schemas.microsoft.com/office/drawing/2014/main" id="{CFF6FE5E-359A-ACD3-374A-6EBDD13F459F}"/>
              </a:ext>
            </a:extLst>
          </p:cNvPr>
          <p:cNvPicPr>
            <a:picLocks noChangeAspect="1" noChangeArrowheads="1"/>
          </p:cNvPicPr>
          <p:nvPr/>
        </p:nvPicPr>
        <p:blipFill>
          <a:blip r:embed="rId2" cstate="hqprint">
            <a:extLst>
              <a:ext uri="{28A0092B-C50C-407E-A947-70E740481C1C}">
                <a14:useLocalDpi xmlns:a14="http://schemas.microsoft.com/office/drawing/2010/main"/>
              </a:ext>
            </a:extLst>
          </a:blip>
          <a:srcRect/>
          <a:stretch>
            <a:fillRect/>
          </a:stretch>
        </p:blipFill>
        <p:spPr bwMode="auto">
          <a:xfrm>
            <a:off x="5539729" y="1345996"/>
            <a:ext cx="5262803" cy="3510161"/>
          </a:xfrm>
          <a:prstGeom prst="rect">
            <a:avLst/>
          </a:prstGeom>
          <a:noFill/>
          <a:extLst>
            <a:ext uri="{909E8E84-426E-40DD-AFC4-6F175D3DCCD1}">
              <a14:hiddenFill xmlns:a14="http://schemas.microsoft.com/office/drawing/2010/main">
                <a:solidFill>
                  <a:srgbClr val="FFFFFF"/>
                </a:solidFill>
              </a14:hiddenFill>
            </a:ext>
          </a:extLst>
        </p:spPr>
      </p:pic>
      <p:sp>
        <p:nvSpPr>
          <p:cNvPr id="2" name="Content Placeholder 1">
            <a:extLst>
              <a:ext uri="{FF2B5EF4-FFF2-40B4-BE49-F238E27FC236}">
                <a16:creationId xmlns:a16="http://schemas.microsoft.com/office/drawing/2014/main" id="{5E142567-23FD-8BD8-9A17-74E9227201CD}"/>
              </a:ext>
            </a:extLst>
          </p:cNvPr>
          <p:cNvSpPr>
            <a:spLocks noGrp="1"/>
          </p:cNvSpPr>
          <p:nvPr>
            <p:ph idx="1"/>
          </p:nvPr>
        </p:nvSpPr>
        <p:spPr>
          <a:xfrm>
            <a:off x="407989" y="1592263"/>
            <a:ext cx="4813550" cy="4608512"/>
          </a:xfrm>
        </p:spPr>
        <p:txBody>
          <a:bodyPr/>
          <a:lstStyle/>
          <a:p>
            <a:pPr>
              <a:buFont typeface="Wingdings" panose="05000000000000000000" pitchFamily="2" charset="2"/>
              <a:buChar char="à"/>
            </a:pPr>
            <a:r>
              <a:rPr lang="fr-CH" sz="1600" dirty="0" err="1">
                <a:sym typeface="Wingdings" panose="05000000000000000000" pitchFamily="2" charset="2"/>
              </a:rPr>
              <a:t>We</a:t>
            </a:r>
            <a:r>
              <a:rPr lang="fr-CH" sz="1600" dirty="0">
                <a:sym typeface="Wingdings" panose="05000000000000000000" pitchFamily="2" charset="2"/>
              </a:rPr>
              <a:t> want a </a:t>
            </a:r>
            <a:r>
              <a:rPr lang="fr-CH" sz="1600" dirty="0" err="1">
                <a:sym typeface="Wingdings" panose="05000000000000000000" pitchFamily="2" charset="2"/>
              </a:rPr>
              <a:t>project</a:t>
            </a:r>
            <a:r>
              <a:rPr lang="fr-CH" sz="1600" dirty="0">
                <a:sym typeface="Wingdings" panose="05000000000000000000" pitchFamily="2" charset="2"/>
              </a:rPr>
              <a:t> </a:t>
            </a:r>
            <a:r>
              <a:rPr lang="fr-CH" sz="1600" dirty="0" err="1">
                <a:sym typeface="Wingdings" panose="05000000000000000000" pitchFamily="2" charset="2"/>
              </a:rPr>
              <a:t>day</a:t>
            </a:r>
            <a:r>
              <a:rPr lang="fr-CH" sz="1600" dirty="0">
                <a:sym typeface="Wingdings" panose="05000000000000000000" pitchFamily="2" charset="2"/>
              </a:rPr>
              <a:t> </a:t>
            </a:r>
            <a:r>
              <a:rPr lang="fr-CH" sz="1600" dirty="0" err="1">
                <a:sym typeface="Wingdings" panose="05000000000000000000" pitchFamily="2" charset="2"/>
              </a:rPr>
              <a:t>review</a:t>
            </a:r>
            <a:br>
              <a:rPr lang="fr-CH" sz="1600" dirty="0">
                <a:sym typeface="Wingdings" panose="05000000000000000000" pitchFamily="2" charset="2"/>
              </a:rPr>
            </a:br>
            <a:r>
              <a:rPr lang="fr-CH" sz="1600" dirty="0">
                <a:sym typeface="Wingdings" panose="05000000000000000000" pitchFamily="2" charset="2"/>
              </a:rPr>
              <a:t>in the </a:t>
            </a:r>
            <a:r>
              <a:rPr lang="fr-CH" sz="1600" dirty="0" err="1">
                <a:sym typeface="Wingdings" panose="05000000000000000000" pitchFamily="2" charset="2"/>
              </a:rPr>
              <a:t>form</a:t>
            </a:r>
            <a:r>
              <a:rPr lang="fr-CH" sz="1600" dirty="0">
                <a:sym typeface="Wingdings" panose="05000000000000000000" pitchFamily="2" charset="2"/>
              </a:rPr>
              <a:t> of a social media «story».</a:t>
            </a:r>
            <a:br>
              <a:rPr lang="fr-CH" sz="1600" dirty="0">
                <a:sym typeface="Wingdings" panose="05000000000000000000" pitchFamily="2" charset="2"/>
              </a:rPr>
            </a:br>
            <a:br>
              <a:rPr lang="fr-CH" sz="1600" dirty="0">
                <a:sym typeface="Wingdings" panose="05000000000000000000" pitchFamily="2" charset="2"/>
              </a:rPr>
            </a:br>
            <a:r>
              <a:rPr lang="fr-CH" sz="1600" dirty="0">
                <a:sym typeface="Wingdings" panose="05000000000000000000" pitchFamily="2" charset="2"/>
              </a:rPr>
              <a:t>That’s one video per group,</a:t>
            </a:r>
            <a:br>
              <a:rPr lang="fr-CH" sz="1600" dirty="0">
                <a:sym typeface="Wingdings" panose="05000000000000000000" pitchFamily="2" charset="2"/>
              </a:rPr>
            </a:br>
            <a:r>
              <a:rPr lang="fr-CH" sz="1600" dirty="0">
                <a:sym typeface="Wingdings" panose="05000000000000000000" pitchFamily="2" charset="2"/>
              </a:rPr>
              <a:t>a minute or two in </a:t>
            </a:r>
            <a:r>
              <a:rPr lang="fr-CH" sz="1600" dirty="0" err="1">
                <a:sym typeface="Wingdings" panose="05000000000000000000" pitchFamily="2" charset="2"/>
              </a:rPr>
              <a:t>length</a:t>
            </a:r>
            <a:r>
              <a:rPr lang="fr-CH" sz="1600" dirty="0">
                <a:sym typeface="Wingdings" panose="05000000000000000000" pitchFamily="2" charset="2"/>
              </a:rPr>
              <a:t>,</a:t>
            </a:r>
            <a:br>
              <a:rPr lang="fr-CH" sz="1600" dirty="0">
                <a:sym typeface="Wingdings" panose="05000000000000000000" pitchFamily="2" charset="2"/>
              </a:rPr>
            </a:br>
            <a:r>
              <a:rPr lang="fr-CH" sz="1600" dirty="0">
                <a:sym typeface="Wingdings" panose="05000000000000000000" pitchFamily="2" charset="2"/>
              </a:rPr>
              <a:t>shot and </a:t>
            </a:r>
            <a:r>
              <a:rPr lang="fr-CH" sz="1600" dirty="0" err="1">
                <a:sym typeface="Wingdings" panose="05000000000000000000" pitchFamily="2" charset="2"/>
              </a:rPr>
              <a:t>edited</a:t>
            </a:r>
            <a:r>
              <a:rPr lang="fr-CH" sz="1600" dirty="0">
                <a:sym typeface="Wingdings" panose="05000000000000000000" pitchFamily="2" charset="2"/>
              </a:rPr>
              <a:t> on your phone,</a:t>
            </a:r>
            <a:br>
              <a:rPr lang="fr-CH" sz="1600" dirty="0">
                <a:sym typeface="Wingdings" panose="05000000000000000000" pitchFamily="2" charset="2"/>
              </a:rPr>
            </a:br>
            <a:r>
              <a:rPr lang="fr-CH" sz="1600" dirty="0">
                <a:sym typeface="Wingdings" panose="05000000000000000000" pitchFamily="2" charset="2"/>
              </a:rPr>
              <a:t>vertical video orientation,</a:t>
            </a:r>
            <a:br>
              <a:rPr lang="fr-CH" sz="1600" dirty="0">
                <a:sym typeface="Wingdings" panose="05000000000000000000" pitchFamily="2" charset="2"/>
              </a:rPr>
            </a:br>
            <a:r>
              <a:rPr lang="fr-CH" sz="1600" dirty="0" err="1">
                <a:sym typeface="Wingdings" panose="05000000000000000000" pitchFamily="2" charset="2"/>
              </a:rPr>
              <a:t>everyone</a:t>
            </a:r>
            <a:r>
              <a:rPr lang="fr-CH" sz="1600" dirty="0">
                <a:sym typeface="Wingdings" panose="05000000000000000000" pitchFamily="2" charset="2"/>
              </a:rPr>
              <a:t> </a:t>
            </a:r>
            <a:r>
              <a:rPr lang="fr-CH" sz="1600" dirty="0" err="1">
                <a:sym typeface="Wingdings" panose="05000000000000000000" pitchFamily="2" charset="2"/>
              </a:rPr>
              <a:t>gives</a:t>
            </a:r>
            <a:r>
              <a:rPr lang="fr-CH" sz="1600" dirty="0">
                <a:sym typeface="Wingdings" panose="05000000000000000000" pitchFamily="2" charset="2"/>
              </a:rPr>
              <a:t> updates about the </a:t>
            </a:r>
            <a:r>
              <a:rPr lang="fr-CH" sz="1600" dirty="0" err="1">
                <a:sym typeface="Wingdings" panose="05000000000000000000" pitchFamily="2" charset="2"/>
              </a:rPr>
              <a:t>day</a:t>
            </a:r>
            <a:r>
              <a:rPr lang="fr-CH" sz="1600" dirty="0">
                <a:sym typeface="Wingdings" panose="05000000000000000000" pitchFamily="2" charset="2"/>
              </a:rPr>
              <a:t>.</a:t>
            </a:r>
            <a:br>
              <a:rPr lang="fr-CH" sz="1600" dirty="0">
                <a:sym typeface="Wingdings" panose="05000000000000000000" pitchFamily="2" charset="2"/>
              </a:rPr>
            </a:br>
            <a:br>
              <a:rPr lang="fr-CH" sz="1600" dirty="0">
                <a:sym typeface="Wingdings" panose="05000000000000000000" pitchFamily="2" charset="2"/>
              </a:rPr>
            </a:br>
            <a:r>
              <a:rPr lang="fr-CH" sz="1600" dirty="0">
                <a:sym typeface="Wingdings" panose="05000000000000000000" pitchFamily="2" charset="2"/>
              </a:rPr>
              <a:t>You do not </a:t>
            </a:r>
            <a:r>
              <a:rPr lang="fr-CH" sz="1600" dirty="0" err="1">
                <a:sym typeface="Wingdings" panose="05000000000000000000" pitchFamily="2" charset="2"/>
              </a:rPr>
              <a:t>need</a:t>
            </a:r>
            <a:r>
              <a:rPr lang="fr-CH" sz="1600" dirty="0">
                <a:sym typeface="Wingdings" panose="05000000000000000000" pitchFamily="2" charset="2"/>
              </a:rPr>
              <a:t> to post </a:t>
            </a:r>
            <a:r>
              <a:rPr lang="fr-CH" sz="1600" dirty="0" err="1">
                <a:sym typeface="Wingdings" panose="05000000000000000000" pitchFamily="2" charset="2"/>
              </a:rPr>
              <a:t>it</a:t>
            </a:r>
            <a:r>
              <a:rPr lang="fr-CH" sz="1600" dirty="0">
                <a:sym typeface="Wingdings" panose="05000000000000000000" pitchFamily="2" charset="2"/>
              </a:rPr>
              <a:t> online,</a:t>
            </a:r>
            <a:br>
              <a:rPr lang="fr-CH" sz="1600" dirty="0">
                <a:sym typeface="Wingdings" panose="05000000000000000000" pitchFamily="2" charset="2"/>
              </a:rPr>
            </a:br>
            <a:r>
              <a:rPr lang="fr-CH" sz="1600" dirty="0">
                <a:sym typeface="Wingdings" panose="05000000000000000000" pitchFamily="2" charset="2"/>
              </a:rPr>
              <a:t>but </a:t>
            </a:r>
            <a:r>
              <a:rPr lang="fr-CH" sz="1600" dirty="0" err="1">
                <a:sym typeface="Wingdings" panose="05000000000000000000" pitchFamily="2" charset="2"/>
              </a:rPr>
              <a:t>you</a:t>
            </a:r>
            <a:r>
              <a:rPr lang="fr-CH" sz="1600" dirty="0">
                <a:sym typeface="Wingdings" panose="05000000000000000000" pitchFamily="2" charset="2"/>
              </a:rPr>
              <a:t> can if </a:t>
            </a:r>
            <a:r>
              <a:rPr lang="fr-CH" sz="1600" dirty="0" err="1">
                <a:sym typeface="Wingdings" panose="05000000000000000000" pitchFamily="2" charset="2"/>
              </a:rPr>
              <a:t>you</a:t>
            </a:r>
            <a:r>
              <a:rPr lang="fr-CH" sz="1600" dirty="0">
                <a:sym typeface="Wingdings" panose="05000000000000000000" pitchFamily="2" charset="2"/>
              </a:rPr>
              <a:t> want </a:t>
            </a:r>
            <a:endParaRPr lang="en-US" sz="1300" dirty="0"/>
          </a:p>
        </p:txBody>
      </p:sp>
    </p:spTree>
    <p:extLst>
      <p:ext uri="{BB962C8B-B14F-4D97-AF65-F5344CB8AC3E}">
        <p14:creationId xmlns:p14="http://schemas.microsoft.com/office/powerpoint/2010/main" val="139165135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DF7552-43BD-7446-F517-0B48AD26209F}"/>
              </a:ext>
            </a:extLst>
          </p:cNvPr>
          <p:cNvSpPr>
            <a:spLocks noGrp="1"/>
          </p:cNvSpPr>
          <p:nvPr>
            <p:ph type="title"/>
          </p:nvPr>
        </p:nvSpPr>
        <p:spPr/>
        <p:txBody>
          <a:bodyPr/>
          <a:lstStyle/>
          <a:p>
            <a:r>
              <a:rPr lang="fr-CH" dirty="0"/>
              <a:t>Time to </a:t>
            </a:r>
            <a:r>
              <a:rPr lang="fr-CH" dirty="0" err="1"/>
              <a:t>choose</a:t>
            </a:r>
            <a:r>
              <a:rPr lang="fr-CH" dirty="0"/>
              <a:t>!</a:t>
            </a:r>
            <a:endParaRPr lang="en-US" dirty="0"/>
          </a:p>
        </p:txBody>
      </p:sp>
      <p:pic>
        <p:nvPicPr>
          <p:cNvPr id="4" name="Picture 3" descr="A qr code on a white background&#10;&#10;Description automatically generated">
            <a:extLst>
              <a:ext uri="{FF2B5EF4-FFF2-40B4-BE49-F238E27FC236}">
                <a16:creationId xmlns:a16="http://schemas.microsoft.com/office/drawing/2014/main" id="{6F01F581-4202-ECF3-4209-0B224871B8BC}"/>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333875" y="1301115"/>
            <a:ext cx="3524250" cy="3524250"/>
          </a:xfrm>
          <a:prstGeom prst="rect">
            <a:avLst/>
          </a:prstGeom>
        </p:spPr>
      </p:pic>
      <p:sp>
        <p:nvSpPr>
          <p:cNvPr id="5" name="TextBox 4">
            <a:extLst>
              <a:ext uri="{FF2B5EF4-FFF2-40B4-BE49-F238E27FC236}">
                <a16:creationId xmlns:a16="http://schemas.microsoft.com/office/drawing/2014/main" id="{A01CE998-9E49-4754-99BC-647FEB930FDE}"/>
              </a:ext>
            </a:extLst>
          </p:cNvPr>
          <p:cNvSpPr txBox="1"/>
          <p:nvPr/>
        </p:nvSpPr>
        <p:spPr>
          <a:xfrm>
            <a:off x="3983172" y="4996330"/>
            <a:ext cx="4225657" cy="307777"/>
          </a:xfrm>
          <a:prstGeom prst="rect">
            <a:avLst/>
          </a:prstGeom>
          <a:noFill/>
        </p:spPr>
        <p:txBody>
          <a:bodyPr wrap="square" lIns="0" tIns="0" rIns="0" bIns="0" rtlCol="0">
            <a:spAutoFit/>
          </a:bodyPr>
          <a:lstStyle/>
          <a:p>
            <a:pPr algn="ctr"/>
            <a:r>
              <a:rPr lang="fr-CH" sz="2000" b="1" u="sng" dirty="0">
                <a:solidFill>
                  <a:schemeClr val="tx2"/>
                </a:solidFill>
              </a:rPr>
              <a:t>cern.ch/</a:t>
            </a:r>
            <a:r>
              <a:rPr lang="fr-CH" sz="2000" b="1" u="sng" dirty="0" err="1">
                <a:solidFill>
                  <a:schemeClr val="tx2"/>
                </a:solidFill>
              </a:rPr>
              <a:t>solvay</a:t>
            </a:r>
            <a:r>
              <a:rPr lang="fr-CH" sz="2000" b="1" u="sng" dirty="0">
                <a:solidFill>
                  <a:schemeClr val="tx2"/>
                </a:solidFill>
              </a:rPr>
              <a:t>-camp-</a:t>
            </a:r>
            <a:r>
              <a:rPr lang="fr-CH" sz="2000" b="1" u="sng" dirty="0" err="1">
                <a:solidFill>
                  <a:schemeClr val="tx2"/>
                </a:solidFill>
              </a:rPr>
              <a:t>project</a:t>
            </a:r>
            <a:endParaRPr lang="en-US" sz="2000" b="1" u="sng" dirty="0">
              <a:solidFill>
                <a:schemeClr val="tx2"/>
              </a:solidFill>
            </a:endParaRPr>
          </a:p>
        </p:txBody>
      </p:sp>
    </p:spTree>
    <p:extLst>
      <p:ext uri="{BB962C8B-B14F-4D97-AF65-F5344CB8AC3E}">
        <p14:creationId xmlns:p14="http://schemas.microsoft.com/office/powerpoint/2010/main" val="261914268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672629C-7D24-AA74-154F-121066654A12}"/>
              </a:ext>
            </a:extLst>
          </p:cNvPr>
          <p:cNvSpPr txBox="1">
            <a:spLocks/>
          </p:cNvSpPr>
          <p:nvPr/>
        </p:nvSpPr>
        <p:spPr>
          <a:xfrm>
            <a:off x="407987" y="3349352"/>
            <a:ext cx="11376025" cy="285273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5000" b="1" kern="1200">
                <a:solidFill>
                  <a:schemeClr val="bg1"/>
                </a:solidFill>
                <a:latin typeface="+mj-lt"/>
                <a:ea typeface="+mj-ea"/>
                <a:cs typeface="+mj-cs"/>
              </a:defRPr>
            </a:lvl1pPr>
          </a:lstStyle>
          <a:p>
            <a:pPr>
              <a:lnSpc>
                <a:spcPct val="114000"/>
              </a:lnSpc>
            </a:pPr>
            <a:r>
              <a:rPr lang="fr-CH" sz="4400" dirty="0">
                <a:solidFill>
                  <a:schemeClr val="tx1">
                    <a:lumMod val="75000"/>
                  </a:schemeClr>
                </a:solidFill>
              </a:rPr>
              <a:t>1. General information</a:t>
            </a:r>
            <a:br>
              <a:rPr lang="fr-CH" sz="4400" dirty="0"/>
            </a:br>
            <a:r>
              <a:rPr lang="fr-CH" sz="4400" dirty="0">
                <a:solidFill>
                  <a:schemeClr val="tx1">
                    <a:lumMod val="75000"/>
                  </a:schemeClr>
                </a:solidFill>
              </a:rPr>
              <a:t>2. Project </a:t>
            </a:r>
            <a:r>
              <a:rPr lang="fr-CH" sz="4400" dirty="0" err="1">
                <a:solidFill>
                  <a:schemeClr val="tx1">
                    <a:lumMod val="75000"/>
                  </a:schemeClr>
                </a:solidFill>
              </a:rPr>
              <a:t>day</a:t>
            </a:r>
            <a:r>
              <a:rPr lang="fr-CH" sz="4400" dirty="0">
                <a:solidFill>
                  <a:schemeClr val="tx1">
                    <a:lumMod val="75000"/>
                  </a:schemeClr>
                </a:solidFill>
              </a:rPr>
              <a:t> </a:t>
            </a:r>
            <a:r>
              <a:rPr lang="fr-CH" sz="4400" dirty="0" err="1">
                <a:solidFill>
                  <a:schemeClr val="tx1">
                    <a:lumMod val="75000"/>
                  </a:schemeClr>
                </a:solidFill>
              </a:rPr>
              <a:t>selection</a:t>
            </a:r>
            <a:br>
              <a:rPr lang="fr-CH" sz="4400" dirty="0">
                <a:solidFill>
                  <a:schemeClr val="tx1">
                    <a:lumMod val="75000"/>
                  </a:schemeClr>
                </a:solidFill>
              </a:rPr>
            </a:br>
            <a:r>
              <a:rPr lang="fr-CH" sz="4400" dirty="0"/>
              <a:t>3. Questionnaire</a:t>
            </a:r>
            <a:endParaRPr lang="en-US" sz="4400" dirty="0"/>
          </a:p>
        </p:txBody>
      </p:sp>
    </p:spTree>
    <p:extLst>
      <p:ext uri="{BB962C8B-B14F-4D97-AF65-F5344CB8AC3E}">
        <p14:creationId xmlns:p14="http://schemas.microsoft.com/office/powerpoint/2010/main" val="35289078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DF7552-43BD-7446-F517-0B48AD26209F}"/>
              </a:ext>
            </a:extLst>
          </p:cNvPr>
          <p:cNvSpPr>
            <a:spLocks noGrp="1"/>
          </p:cNvSpPr>
          <p:nvPr>
            <p:ph type="title"/>
          </p:nvPr>
        </p:nvSpPr>
        <p:spPr/>
        <p:txBody>
          <a:bodyPr/>
          <a:lstStyle/>
          <a:p>
            <a:r>
              <a:rPr lang="fr-CH" dirty="0"/>
              <a:t>And now… questionnaire time!</a:t>
            </a:r>
            <a:endParaRPr lang="en-US" dirty="0"/>
          </a:p>
        </p:txBody>
      </p:sp>
      <p:sp>
        <p:nvSpPr>
          <p:cNvPr id="5" name="TextBox 4">
            <a:extLst>
              <a:ext uri="{FF2B5EF4-FFF2-40B4-BE49-F238E27FC236}">
                <a16:creationId xmlns:a16="http://schemas.microsoft.com/office/drawing/2014/main" id="{A01CE998-9E49-4754-99BC-647FEB930FDE}"/>
              </a:ext>
            </a:extLst>
          </p:cNvPr>
          <p:cNvSpPr txBox="1"/>
          <p:nvPr/>
        </p:nvSpPr>
        <p:spPr>
          <a:xfrm>
            <a:off x="3983172" y="4996330"/>
            <a:ext cx="4225657" cy="307777"/>
          </a:xfrm>
          <a:prstGeom prst="rect">
            <a:avLst/>
          </a:prstGeom>
          <a:noFill/>
        </p:spPr>
        <p:txBody>
          <a:bodyPr wrap="square" lIns="0" tIns="0" rIns="0" bIns="0" rtlCol="0">
            <a:spAutoFit/>
          </a:bodyPr>
          <a:lstStyle/>
          <a:p>
            <a:pPr algn="ctr"/>
            <a:r>
              <a:rPr lang="fr-CH" sz="2000" b="1" u="sng" dirty="0">
                <a:solidFill>
                  <a:schemeClr val="tx2"/>
                </a:solidFill>
              </a:rPr>
              <a:t>cern.ch/solvay-camp-q1</a:t>
            </a:r>
            <a:endParaRPr lang="en-US" sz="2000" b="1" u="sng" dirty="0">
              <a:solidFill>
                <a:schemeClr val="tx2"/>
              </a:solidFill>
            </a:endParaRPr>
          </a:p>
        </p:txBody>
      </p:sp>
      <p:pic>
        <p:nvPicPr>
          <p:cNvPr id="6" name="Picture 5" descr="A qr code with a white background&#10;&#10;Description automatically generated">
            <a:extLst>
              <a:ext uri="{FF2B5EF4-FFF2-40B4-BE49-F238E27FC236}">
                <a16:creationId xmlns:a16="http://schemas.microsoft.com/office/drawing/2014/main" id="{8FB258C4-D42F-8A01-9DB0-2191E18383D0}"/>
              </a:ext>
            </a:extLst>
          </p:cNvPr>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4333875" y="1317940"/>
            <a:ext cx="3524250" cy="3524250"/>
          </a:xfrm>
          <a:prstGeom prst="rect">
            <a:avLst/>
          </a:prstGeom>
        </p:spPr>
      </p:pic>
    </p:spTree>
    <p:extLst>
      <p:ext uri="{BB962C8B-B14F-4D97-AF65-F5344CB8AC3E}">
        <p14:creationId xmlns:p14="http://schemas.microsoft.com/office/powerpoint/2010/main" val="17053345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367096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512D8A-EBF9-B110-D870-D447F45E1C3B}"/>
              </a:ext>
            </a:extLst>
          </p:cNvPr>
          <p:cNvSpPr>
            <a:spLocks noGrp="1"/>
          </p:cNvSpPr>
          <p:nvPr>
            <p:ph type="ctrTitle"/>
          </p:nvPr>
        </p:nvSpPr>
        <p:spPr>
          <a:xfrm>
            <a:off x="1476703" y="3557735"/>
            <a:ext cx="9144000" cy="2387600"/>
          </a:xfrm>
        </p:spPr>
        <p:txBody>
          <a:bodyPr/>
          <a:lstStyle/>
          <a:p>
            <a:r>
              <a:rPr lang="fr-CH" sz="4000" dirty="0"/>
              <a:t>The physics </a:t>
            </a:r>
            <a:r>
              <a:rPr lang="fr-CH" sz="4000" dirty="0" err="1"/>
              <a:t>menagerie</a:t>
            </a:r>
            <a:endParaRPr lang="en-US" sz="4000" dirty="0"/>
          </a:p>
        </p:txBody>
      </p:sp>
      <p:pic>
        <p:nvPicPr>
          <p:cNvPr id="5" name="Picture 4">
            <a:extLst>
              <a:ext uri="{FF2B5EF4-FFF2-40B4-BE49-F238E27FC236}">
                <a16:creationId xmlns:a16="http://schemas.microsoft.com/office/drawing/2014/main" id="{2378881F-AE72-A277-47D6-29B3105F97DE}"/>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1476703" y="1341774"/>
            <a:ext cx="9144000" cy="3657600"/>
          </a:xfrm>
          <a:prstGeom prst="rect">
            <a:avLst/>
          </a:prstGeom>
        </p:spPr>
      </p:pic>
      <p:sp>
        <p:nvSpPr>
          <p:cNvPr id="6" name="Title 1">
            <a:extLst>
              <a:ext uri="{FF2B5EF4-FFF2-40B4-BE49-F238E27FC236}">
                <a16:creationId xmlns:a16="http://schemas.microsoft.com/office/drawing/2014/main" id="{3A79CB26-4C0C-A150-F654-BF4C8B54C741}"/>
              </a:ext>
            </a:extLst>
          </p:cNvPr>
          <p:cNvSpPr txBox="1">
            <a:spLocks/>
          </p:cNvSpPr>
          <p:nvPr/>
        </p:nvSpPr>
        <p:spPr>
          <a:xfrm>
            <a:off x="1476703" y="343710"/>
            <a:ext cx="9144000" cy="720619"/>
          </a:xfrm>
          <a:prstGeom prst="rect">
            <a:avLst/>
          </a:prstGeom>
        </p:spPr>
        <p:txBody>
          <a:bodyPr vert="horz" lIns="0" tIns="0" rIns="0" bIns="0" rtlCol="0" anchor="b" anchorCtr="0">
            <a:noAutofit/>
          </a:bodyPr>
          <a:lstStyle>
            <a:lvl1pPr algn="ctr" defTabSz="914400" rtl="0" eaLnBrk="1" latinLnBrk="0" hangingPunct="1">
              <a:lnSpc>
                <a:spcPct val="90000"/>
              </a:lnSpc>
              <a:spcBef>
                <a:spcPct val="0"/>
              </a:spcBef>
              <a:buNone/>
              <a:defRPr sz="6000" b="1" kern="1200">
                <a:solidFill>
                  <a:schemeClr val="tx1"/>
                </a:solidFill>
                <a:latin typeface="+mj-lt"/>
                <a:ea typeface="+mj-ea"/>
                <a:cs typeface="+mj-cs"/>
              </a:defRPr>
            </a:lvl1pPr>
          </a:lstStyle>
          <a:p>
            <a:r>
              <a:rPr lang="fr-CH" sz="4000" dirty="0" err="1"/>
              <a:t>Welcome</a:t>
            </a:r>
            <a:r>
              <a:rPr lang="fr-CH" sz="4000" dirty="0"/>
              <a:t> to…</a:t>
            </a:r>
            <a:endParaRPr lang="en-US" sz="4000" dirty="0"/>
          </a:p>
        </p:txBody>
      </p:sp>
    </p:spTree>
    <p:extLst>
      <p:ext uri="{BB962C8B-B14F-4D97-AF65-F5344CB8AC3E}">
        <p14:creationId xmlns:p14="http://schemas.microsoft.com/office/powerpoint/2010/main" val="7297629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DF7552-43BD-7446-F517-0B48AD26209F}"/>
              </a:ext>
            </a:extLst>
          </p:cNvPr>
          <p:cNvSpPr>
            <a:spLocks noGrp="1"/>
          </p:cNvSpPr>
          <p:nvPr>
            <p:ph type="title"/>
          </p:nvPr>
        </p:nvSpPr>
        <p:spPr/>
        <p:txBody>
          <a:bodyPr/>
          <a:lstStyle/>
          <a:p>
            <a:r>
              <a:rPr lang="fr-CH" dirty="0"/>
              <a:t>Interactions!</a:t>
            </a:r>
            <a:endParaRPr lang="en-US" dirty="0"/>
          </a:p>
        </p:txBody>
      </p:sp>
      <p:pic>
        <p:nvPicPr>
          <p:cNvPr id="1026" name="Picture 2">
            <a:extLst>
              <a:ext uri="{FF2B5EF4-FFF2-40B4-BE49-F238E27FC236}">
                <a16:creationId xmlns:a16="http://schemas.microsoft.com/office/drawing/2014/main" id="{778F62A3-085A-7320-BC4C-067A0D3F19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38436" y="435331"/>
            <a:ext cx="3180423" cy="3144753"/>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11B61B78-5AAD-D6BE-1AE5-2D488723D65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7987" y="1281949"/>
            <a:ext cx="4170498" cy="1803621"/>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F56E62CB-BDEA-512F-647E-0DA42F5BAB0C}"/>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25515" y="3839183"/>
            <a:ext cx="5615825" cy="214008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a:extLst>
              <a:ext uri="{FF2B5EF4-FFF2-40B4-BE49-F238E27FC236}">
                <a16:creationId xmlns:a16="http://schemas.microsoft.com/office/drawing/2014/main" id="{65DD95ED-A60C-0F2B-73C0-103121792FC7}"/>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4372" t="9928" r="15482" b="9926"/>
          <a:stretch/>
        </p:blipFill>
        <p:spPr bwMode="auto">
          <a:xfrm>
            <a:off x="407987" y="3487366"/>
            <a:ext cx="4434156" cy="249190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a:extLst>
              <a:ext uri="{FF2B5EF4-FFF2-40B4-BE49-F238E27FC236}">
                <a16:creationId xmlns:a16="http://schemas.microsoft.com/office/drawing/2014/main" id="{373820CF-914B-D3F0-FAAA-878AEB3A63D7}"/>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r="4769" b="4769"/>
          <a:stretch/>
        </p:blipFill>
        <p:spPr bwMode="auto">
          <a:xfrm>
            <a:off x="5449601" y="504219"/>
            <a:ext cx="3006978" cy="30069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31692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3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02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03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0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672629C-7D24-AA74-154F-121066654A12}"/>
              </a:ext>
            </a:extLst>
          </p:cNvPr>
          <p:cNvSpPr txBox="1">
            <a:spLocks/>
          </p:cNvSpPr>
          <p:nvPr/>
        </p:nvSpPr>
        <p:spPr>
          <a:xfrm>
            <a:off x="407987" y="3349352"/>
            <a:ext cx="11376025" cy="285273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5000" b="1" kern="1200">
                <a:solidFill>
                  <a:schemeClr val="bg1"/>
                </a:solidFill>
                <a:latin typeface="+mj-lt"/>
                <a:ea typeface="+mj-ea"/>
                <a:cs typeface="+mj-cs"/>
              </a:defRPr>
            </a:lvl1pPr>
          </a:lstStyle>
          <a:p>
            <a:pPr>
              <a:lnSpc>
                <a:spcPct val="114000"/>
              </a:lnSpc>
            </a:pPr>
            <a:r>
              <a:rPr lang="fr-CH" sz="4400" dirty="0"/>
              <a:t>1. General information</a:t>
            </a:r>
            <a:br>
              <a:rPr lang="fr-CH" sz="4400" dirty="0"/>
            </a:br>
            <a:r>
              <a:rPr lang="fr-CH" sz="4400" dirty="0"/>
              <a:t>2. Project </a:t>
            </a:r>
            <a:r>
              <a:rPr lang="fr-CH" sz="4400" dirty="0" err="1"/>
              <a:t>day</a:t>
            </a:r>
            <a:r>
              <a:rPr lang="fr-CH" sz="4400" dirty="0"/>
              <a:t> </a:t>
            </a:r>
            <a:r>
              <a:rPr lang="fr-CH" sz="4400" dirty="0" err="1"/>
              <a:t>selection</a:t>
            </a:r>
            <a:br>
              <a:rPr lang="fr-CH" sz="4400" dirty="0"/>
            </a:br>
            <a:r>
              <a:rPr lang="fr-CH" sz="4400" dirty="0"/>
              <a:t>3. Questionnaire</a:t>
            </a:r>
            <a:endParaRPr lang="en-US" sz="4400" dirty="0"/>
          </a:p>
        </p:txBody>
      </p:sp>
    </p:spTree>
    <p:extLst>
      <p:ext uri="{BB962C8B-B14F-4D97-AF65-F5344CB8AC3E}">
        <p14:creationId xmlns:p14="http://schemas.microsoft.com/office/powerpoint/2010/main" val="351299381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1672629C-7D24-AA74-154F-121066654A12}"/>
              </a:ext>
            </a:extLst>
          </p:cNvPr>
          <p:cNvSpPr txBox="1">
            <a:spLocks/>
          </p:cNvSpPr>
          <p:nvPr/>
        </p:nvSpPr>
        <p:spPr>
          <a:xfrm>
            <a:off x="407987" y="3349352"/>
            <a:ext cx="11376025" cy="2852737"/>
          </a:xfrm>
          <a:prstGeom prst="rect">
            <a:avLst/>
          </a:prstGeom>
        </p:spPr>
        <p:txBody>
          <a:bodyPr vert="horz" lIns="0" tIns="0" rIns="0" bIns="0" rtlCol="0" anchor="t" anchorCtr="0">
            <a:noAutofit/>
          </a:bodyPr>
          <a:lstStyle>
            <a:lvl1pPr algn="l" defTabSz="914400" rtl="0" eaLnBrk="1" latinLnBrk="0" hangingPunct="1">
              <a:lnSpc>
                <a:spcPct val="90000"/>
              </a:lnSpc>
              <a:spcBef>
                <a:spcPct val="0"/>
              </a:spcBef>
              <a:buNone/>
              <a:defRPr sz="5000" b="1" kern="1200">
                <a:solidFill>
                  <a:schemeClr val="bg1"/>
                </a:solidFill>
                <a:latin typeface="+mj-lt"/>
                <a:ea typeface="+mj-ea"/>
                <a:cs typeface="+mj-cs"/>
              </a:defRPr>
            </a:lvl1pPr>
          </a:lstStyle>
          <a:p>
            <a:pPr>
              <a:lnSpc>
                <a:spcPct val="114000"/>
              </a:lnSpc>
            </a:pPr>
            <a:r>
              <a:rPr lang="fr-CH" sz="4400" dirty="0"/>
              <a:t>1. General information</a:t>
            </a:r>
            <a:br>
              <a:rPr lang="fr-CH" sz="4400" dirty="0"/>
            </a:br>
            <a:r>
              <a:rPr lang="fr-CH" sz="4400" dirty="0">
                <a:solidFill>
                  <a:schemeClr val="tx1">
                    <a:lumMod val="75000"/>
                  </a:schemeClr>
                </a:solidFill>
              </a:rPr>
              <a:t>2. Project </a:t>
            </a:r>
            <a:r>
              <a:rPr lang="fr-CH" sz="4400" dirty="0" err="1">
                <a:solidFill>
                  <a:schemeClr val="tx1">
                    <a:lumMod val="75000"/>
                  </a:schemeClr>
                </a:solidFill>
              </a:rPr>
              <a:t>day</a:t>
            </a:r>
            <a:r>
              <a:rPr lang="fr-CH" sz="4400" dirty="0">
                <a:solidFill>
                  <a:schemeClr val="tx1">
                    <a:lumMod val="75000"/>
                  </a:schemeClr>
                </a:solidFill>
              </a:rPr>
              <a:t> </a:t>
            </a:r>
            <a:r>
              <a:rPr lang="fr-CH" sz="4400" dirty="0" err="1">
                <a:solidFill>
                  <a:schemeClr val="tx1">
                    <a:lumMod val="75000"/>
                  </a:schemeClr>
                </a:solidFill>
              </a:rPr>
              <a:t>selection</a:t>
            </a:r>
            <a:br>
              <a:rPr lang="fr-CH" sz="4400" dirty="0">
                <a:solidFill>
                  <a:schemeClr val="tx1">
                    <a:lumMod val="75000"/>
                  </a:schemeClr>
                </a:solidFill>
              </a:rPr>
            </a:br>
            <a:r>
              <a:rPr lang="fr-CH" sz="4400" dirty="0">
                <a:solidFill>
                  <a:schemeClr val="tx1">
                    <a:lumMod val="75000"/>
                  </a:schemeClr>
                </a:solidFill>
              </a:rPr>
              <a:t>3. Questionnaire</a:t>
            </a:r>
            <a:endParaRPr lang="en-US" sz="4400" dirty="0">
              <a:solidFill>
                <a:schemeClr val="tx1">
                  <a:lumMod val="75000"/>
                </a:schemeClr>
              </a:solidFill>
            </a:endParaRPr>
          </a:p>
        </p:txBody>
      </p:sp>
    </p:spTree>
    <p:extLst>
      <p:ext uri="{BB962C8B-B14F-4D97-AF65-F5344CB8AC3E}">
        <p14:creationId xmlns:p14="http://schemas.microsoft.com/office/powerpoint/2010/main" val="1097080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48D7438-9684-6662-A7A7-89F91C4144EE}"/>
              </a:ext>
            </a:extLst>
          </p:cNvPr>
          <p:cNvSpPr>
            <a:spLocks noGrp="1"/>
          </p:cNvSpPr>
          <p:nvPr>
            <p:ph idx="1"/>
          </p:nvPr>
        </p:nvSpPr>
        <p:spPr/>
        <p:txBody>
          <a:bodyPr/>
          <a:lstStyle/>
          <a:p>
            <a:pPr marL="0" indent="0">
              <a:buClrTx/>
              <a:buSzTx/>
              <a:buNone/>
              <a:defRPr sz="1800"/>
            </a:pPr>
            <a:r>
              <a:rPr lang="en-GB" dirty="0">
                <a:solidFill>
                  <a:srgbClr val="D81E00"/>
                </a:solidFill>
              </a:rPr>
              <a:t>EMERGENCY</a:t>
            </a:r>
            <a:r>
              <a:rPr lang="en-GB" dirty="0">
                <a:solidFill>
                  <a:srgbClr val="000000"/>
                </a:solidFill>
              </a:rPr>
              <a:t>: Fire brigade</a:t>
            </a:r>
            <a:br>
              <a:rPr lang="en-GB" dirty="0">
                <a:solidFill>
                  <a:srgbClr val="000000"/>
                </a:solidFill>
              </a:rPr>
            </a:br>
            <a:r>
              <a:rPr lang="en-GB" dirty="0">
                <a:solidFill>
                  <a:srgbClr val="000000"/>
                </a:solidFill>
              </a:rPr>
              <a:t>+41 22 76 74444 (internal: 74444)</a:t>
            </a:r>
          </a:p>
          <a:p>
            <a:pPr marL="0" indent="0">
              <a:buClrTx/>
              <a:buSzTx/>
              <a:buNone/>
              <a:defRPr sz="1800"/>
            </a:pPr>
            <a:r>
              <a:rPr lang="en-GB" dirty="0">
                <a:solidFill>
                  <a:srgbClr val="00A500"/>
                </a:solidFill>
              </a:rPr>
              <a:t>NON-EMERGENCY</a:t>
            </a:r>
            <a:r>
              <a:rPr lang="en-GB" dirty="0">
                <a:solidFill>
                  <a:srgbClr val="000000"/>
                </a:solidFill>
              </a:rPr>
              <a:t>: CERN medical service</a:t>
            </a:r>
            <a:br>
              <a:rPr lang="en-GB" dirty="0">
                <a:solidFill>
                  <a:srgbClr val="000000"/>
                </a:solidFill>
              </a:rPr>
            </a:br>
            <a:r>
              <a:rPr lang="en-GB" dirty="0">
                <a:solidFill>
                  <a:srgbClr val="000000"/>
                </a:solidFill>
              </a:rPr>
              <a:t>+41 22 76 73802</a:t>
            </a:r>
          </a:p>
          <a:p>
            <a:pPr marL="0" lvl="0" indent="0">
              <a:buNone/>
            </a:pPr>
            <a:r>
              <a:rPr lang="fr-CH" sz="1800" dirty="0">
                <a:solidFill>
                  <a:srgbClr val="0033A0"/>
                </a:solidFill>
              </a:rPr>
              <a:t>FIRST POINT OF CONTACT</a:t>
            </a:r>
            <a:r>
              <a:rPr lang="fr-CH" sz="1800" dirty="0">
                <a:solidFill>
                  <a:srgbClr val="000000"/>
                </a:solidFill>
              </a:rPr>
              <a:t>:</a:t>
            </a:r>
            <a:r>
              <a:rPr lang="fr-CH" sz="1800" dirty="0">
                <a:solidFill>
                  <a:schemeClr val="tx2"/>
                </a:solidFill>
              </a:rPr>
              <a:t> </a:t>
            </a:r>
            <a:r>
              <a:rPr lang="fr-CH" sz="1800" dirty="0" err="1">
                <a:solidFill>
                  <a:srgbClr val="000000"/>
                </a:solidFill>
              </a:rPr>
              <a:t>Accompanying</a:t>
            </a:r>
            <a:r>
              <a:rPr lang="fr-CH" sz="1800" dirty="0">
                <a:solidFill>
                  <a:srgbClr val="000000"/>
                </a:solidFill>
              </a:rPr>
              <a:t> </a:t>
            </a:r>
            <a:r>
              <a:rPr lang="fr-CH" sz="1800" dirty="0" err="1">
                <a:solidFill>
                  <a:srgbClr val="000000"/>
                </a:solidFill>
              </a:rPr>
              <a:t>teachers</a:t>
            </a:r>
            <a:br>
              <a:rPr lang="fr-CH" sz="1800" dirty="0">
                <a:solidFill>
                  <a:schemeClr val="tx2"/>
                </a:solidFill>
              </a:rPr>
            </a:br>
            <a:r>
              <a:rPr lang="fr-CH" sz="1800" dirty="0">
                <a:solidFill>
                  <a:srgbClr val="000000"/>
                </a:solidFill>
                <a:effectLst/>
                <a:uFill>
                  <a:solidFill>
                    <a:srgbClr val="000000"/>
                  </a:solidFill>
                </a:uFill>
                <a:latin typeface="Arial" panose="020B0604020202020204" pitchFamily="34" charset="0"/>
                <a:ea typeface="Arial Unicode MS"/>
                <a:cs typeface="Arial" panose="020B0604020202020204" pitchFamily="34" charset="0"/>
              </a:rPr>
              <a:t>+41 75411 2063 Anna Wallner</a:t>
            </a:r>
            <a:br>
              <a:rPr lang="fr-CH" sz="1800" dirty="0">
                <a:solidFill>
                  <a:srgbClr val="000000"/>
                </a:solidFill>
                <a:effectLst/>
                <a:uFill>
                  <a:solidFill>
                    <a:srgbClr val="000000"/>
                  </a:solidFill>
                </a:uFill>
                <a:latin typeface="Arial" panose="020B0604020202020204" pitchFamily="34" charset="0"/>
                <a:ea typeface="Arial Unicode MS"/>
                <a:cs typeface="Arial" panose="020B0604020202020204" pitchFamily="34" charset="0"/>
              </a:rPr>
            </a:br>
            <a:r>
              <a:rPr lang="fr-CH" sz="1800" dirty="0">
                <a:solidFill>
                  <a:srgbClr val="000000"/>
                </a:solidFill>
                <a:effectLst/>
                <a:uFill>
                  <a:solidFill>
                    <a:srgbClr val="000000"/>
                  </a:solidFill>
                </a:uFill>
                <a:latin typeface="Arial" panose="020B0604020202020204" pitchFamily="34" charset="0"/>
                <a:ea typeface="Arial Unicode MS"/>
                <a:cs typeface="Arial" panose="020B0604020202020204" pitchFamily="34" charset="0"/>
              </a:rPr>
              <a:t>+41 75411 2048 Jean-Pierre Grootaerd</a:t>
            </a:r>
          </a:p>
          <a:p>
            <a:pPr marL="0" lvl="0" indent="0">
              <a:buNone/>
            </a:pPr>
            <a:r>
              <a:rPr lang="fr-CH" sz="1800" dirty="0">
                <a:solidFill>
                  <a:schemeClr val="accent2"/>
                </a:solidFill>
                <a:effectLst/>
                <a:uFill>
                  <a:solidFill>
                    <a:srgbClr val="000000"/>
                  </a:solidFill>
                </a:uFill>
                <a:latin typeface="Arial" panose="020B0604020202020204" pitchFamily="34" charset="0"/>
                <a:ea typeface="Arial Unicode MS"/>
                <a:cs typeface="Arial" panose="020B0604020202020204" pitchFamily="34" charset="0"/>
              </a:rPr>
              <a:t>CAMP </a:t>
            </a:r>
            <a:r>
              <a:rPr lang="fr-CH" sz="1800" dirty="0">
                <a:solidFill>
                  <a:schemeClr val="accent2"/>
                </a:solidFill>
                <a:uFill>
                  <a:solidFill>
                    <a:srgbClr val="000000"/>
                  </a:solidFill>
                </a:uFill>
                <a:latin typeface="Arial" panose="020B0604020202020204" pitchFamily="34" charset="0"/>
                <a:ea typeface="Arial Unicode MS"/>
                <a:cs typeface="Arial" panose="020B0604020202020204" pitchFamily="34" charset="0"/>
              </a:rPr>
              <a:t>MANAGER</a:t>
            </a:r>
            <a:r>
              <a:rPr lang="fr-CH" sz="1800" dirty="0">
                <a:solidFill>
                  <a:srgbClr val="000000"/>
                </a:solidFill>
                <a:uFill>
                  <a:solidFill>
                    <a:srgbClr val="000000"/>
                  </a:solidFill>
                </a:uFill>
                <a:latin typeface="Arial" panose="020B0604020202020204" pitchFamily="34" charset="0"/>
                <a:ea typeface="Arial Unicode MS"/>
                <a:cs typeface="Arial" panose="020B0604020202020204" pitchFamily="34" charset="0"/>
              </a:rPr>
              <a:t>:</a:t>
            </a:r>
            <a:br>
              <a:rPr lang="fr-CH" sz="1800" dirty="0">
                <a:solidFill>
                  <a:srgbClr val="0033A0"/>
                </a:solidFill>
              </a:rPr>
            </a:br>
            <a:r>
              <a:rPr lang="fr-CH" sz="1800" dirty="0">
                <a:solidFill>
                  <a:srgbClr val="000000"/>
                </a:solidFill>
                <a:effectLst/>
                <a:uFill>
                  <a:solidFill>
                    <a:srgbClr val="000000"/>
                  </a:solidFill>
                </a:uFill>
                <a:latin typeface="Arial" panose="020B0604020202020204" pitchFamily="34" charset="0"/>
                <a:ea typeface="Arial Unicode MS"/>
                <a:cs typeface="Arial" panose="020B0604020202020204" pitchFamily="34" charset="0"/>
              </a:rPr>
              <a:t>+41 75411 0675 Guillaume Durey</a:t>
            </a:r>
            <a:endParaRPr lang="en-GB" sz="1800" dirty="0">
              <a:solidFill>
                <a:srgbClr val="000000"/>
              </a:solidFill>
            </a:endParaRPr>
          </a:p>
          <a:p>
            <a:endParaRPr lang="en-US" dirty="0"/>
          </a:p>
        </p:txBody>
      </p:sp>
      <p:sp>
        <p:nvSpPr>
          <p:cNvPr id="3" name="Title 2">
            <a:extLst>
              <a:ext uri="{FF2B5EF4-FFF2-40B4-BE49-F238E27FC236}">
                <a16:creationId xmlns:a16="http://schemas.microsoft.com/office/drawing/2014/main" id="{08DF7552-43BD-7446-F517-0B48AD26209F}"/>
              </a:ext>
            </a:extLst>
          </p:cNvPr>
          <p:cNvSpPr>
            <a:spLocks noGrp="1"/>
          </p:cNvSpPr>
          <p:nvPr>
            <p:ph type="title"/>
          </p:nvPr>
        </p:nvSpPr>
        <p:spPr/>
        <p:txBody>
          <a:bodyPr/>
          <a:lstStyle/>
          <a:p>
            <a:r>
              <a:rPr lang="en-US" dirty="0"/>
              <a:t>Important Numbers</a:t>
            </a:r>
          </a:p>
        </p:txBody>
      </p:sp>
      <p:grpSp>
        <p:nvGrpSpPr>
          <p:cNvPr id="4" name="droppedImage.png">
            <a:extLst>
              <a:ext uri="{FF2B5EF4-FFF2-40B4-BE49-F238E27FC236}">
                <a16:creationId xmlns:a16="http://schemas.microsoft.com/office/drawing/2014/main" id="{64E38B12-C847-5620-9FBE-898D1AA20529}"/>
              </a:ext>
            </a:extLst>
          </p:cNvPr>
          <p:cNvGrpSpPr/>
          <p:nvPr/>
        </p:nvGrpSpPr>
        <p:grpSpPr>
          <a:xfrm>
            <a:off x="8469255" y="1544498"/>
            <a:ext cx="2514557" cy="3382460"/>
            <a:chOff x="0" y="0"/>
            <a:chExt cx="1885916" cy="2536844"/>
          </a:xfrm>
        </p:grpSpPr>
        <p:pic>
          <p:nvPicPr>
            <p:cNvPr id="5" name="droppedImage.png" descr="droppedImage.png">
              <a:extLst>
                <a:ext uri="{FF2B5EF4-FFF2-40B4-BE49-F238E27FC236}">
                  <a16:creationId xmlns:a16="http://schemas.microsoft.com/office/drawing/2014/main" id="{CEB1F97D-DA77-546C-3D0E-EA0D81DF0C59}"/>
                </a:ext>
              </a:extLst>
            </p:cNvPr>
            <p:cNvPicPr>
              <a:picLocks noChangeAspect="1"/>
            </p:cNvPicPr>
            <p:nvPr/>
          </p:nvPicPr>
          <p:blipFill>
            <a:blip r:embed="rId2"/>
            <a:stretch>
              <a:fillRect/>
            </a:stretch>
          </p:blipFill>
          <p:spPr>
            <a:xfrm>
              <a:off x="101600" y="76200"/>
              <a:ext cx="1682717" cy="2244745"/>
            </a:xfrm>
            <a:prstGeom prst="rect">
              <a:avLst/>
            </a:prstGeom>
            <a:ln>
              <a:noFill/>
            </a:ln>
            <a:effectLst/>
          </p:spPr>
        </p:pic>
        <p:pic>
          <p:nvPicPr>
            <p:cNvPr id="6" name="droppedImage.png" descr="droppedImage.png">
              <a:extLst>
                <a:ext uri="{FF2B5EF4-FFF2-40B4-BE49-F238E27FC236}">
                  <a16:creationId xmlns:a16="http://schemas.microsoft.com/office/drawing/2014/main" id="{EE7D246D-AF7E-A5F5-A873-C5E89A4D303D}"/>
                </a:ext>
              </a:extLst>
            </p:cNvPr>
            <p:cNvPicPr>
              <a:picLocks/>
            </p:cNvPicPr>
            <p:nvPr/>
          </p:nvPicPr>
          <p:blipFill>
            <a:blip r:embed="rId3"/>
            <a:stretch>
              <a:fillRect/>
            </a:stretch>
          </p:blipFill>
          <p:spPr>
            <a:xfrm>
              <a:off x="0" y="0"/>
              <a:ext cx="1885917" cy="2536845"/>
            </a:xfrm>
            <a:prstGeom prst="rect">
              <a:avLst/>
            </a:prstGeom>
            <a:effectLst/>
          </p:spPr>
        </p:pic>
      </p:grpSp>
    </p:spTree>
    <p:extLst>
      <p:ext uri="{BB962C8B-B14F-4D97-AF65-F5344CB8AC3E}">
        <p14:creationId xmlns:p14="http://schemas.microsoft.com/office/powerpoint/2010/main" val="29744220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DF7552-43BD-7446-F517-0B48AD26209F}"/>
              </a:ext>
            </a:extLst>
          </p:cNvPr>
          <p:cNvSpPr>
            <a:spLocks noGrp="1"/>
          </p:cNvSpPr>
          <p:nvPr>
            <p:ph type="title"/>
          </p:nvPr>
        </p:nvSpPr>
        <p:spPr/>
        <p:txBody>
          <a:bodyPr/>
          <a:lstStyle/>
          <a:p>
            <a:r>
              <a:rPr lang="fr-CH" dirty="0"/>
              <a:t>Access </a:t>
            </a:r>
            <a:r>
              <a:rPr lang="fr-CH" dirty="0" err="1"/>
              <a:t>card</a:t>
            </a:r>
            <a:r>
              <a:rPr lang="fr-CH" dirty="0"/>
              <a:t> &amp; registration</a:t>
            </a:r>
            <a:endParaRPr lang="en-US" dirty="0"/>
          </a:p>
        </p:txBody>
      </p:sp>
      <p:pic>
        <p:nvPicPr>
          <p:cNvPr id="2" name="IMG_2928.jpg" descr="IMG_2928.jpg">
            <a:extLst>
              <a:ext uri="{FF2B5EF4-FFF2-40B4-BE49-F238E27FC236}">
                <a16:creationId xmlns:a16="http://schemas.microsoft.com/office/drawing/2014/main" id="{9B5820EE-ADC4-3492-B2EF-C30AD7BFA17B}"/>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314358" y="1292383"/>
            <a:ext cx="1272804" cy="4273234"/>
          </a:xfrm>
          <a:prstGeom prst="rect">
            <a:avLst/>
          </a:prstGeom>
          <a:ln w="12700">
            <a:miter lim="400000"/>
          </a:ln>
        </p:spPr>
      </p:pic>
      <p:grpSp>
        <p:nvGrpSpPr>
          <p:cNvPr id="9" name="Group 8">
            <a:extLst>
              <a:ext uri="{FF2B5EF4-FFF2-40B4-BE49-F238E27FC236}">
                <a16:creationId xmlns:a16="http://schemas.microsoft.com/office/drawing/2014/main" id="{42372EA1-5C74-E23B-7FF2-8497CA542C69}"/>
              </a:ext>
            </a:extLst>
          </p:cNvPr>
          <p:cNvGrpSpPr/>
          <p:nvPr/>
        </p:nvGrpSpPr>
        <p:grpSpPr>
          <a:xfrm>
            <a:off x="2978669" y="2373417"/>
            <a:ext cx="1158083" cy="1847067"/>
            <a:chOff x="7484365" y="2051800"/>
            <a:chExt cx="1158083" cy="1847067"/>
          </a:xfrm>
        </p:grpSpPr>
        <p:pic>
          <p:nvPicPr>
            <p:cNvPr id="7" name="FullSizeRender6.jpg" descr="FullSizeRender6.jpg">
              <a:extLst>
                <a:ext uri="{FF2B5EF4-FFF2-40B4-BE49-F238E27FC236}">
                  <a16:creationId xmlns:a16="http://schemas.microsoft.com/office/drawing/2014/main" id="{39D40442-EAA0-F41E-E42F-8AB47EEF0EC6}"/>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a:stretch/>
          </p:blipFill>
          <p:spPr>
            <a:xfrm>
              <a:off x="7484365" y="2051800"/>
              <a:ext cx="1158083" cy="1847067"/>
            </a:xfrm>
            <a:prstGeom prst="rect">
              <a:avLst/>
            </a:prstGeom>
            <a:ln>
              <a:noFill/>
            </a:ln>
            <a:effectLst>
              <a:outerShdw blurRad="292100" dist="139700" dir="2700000" algn="tl" rotWithShape="0">
                <a:srgbClr val="333333">
                  <a:alpha val="65000"/>
                </a:srgbClr>
              </a:outerShdw>
              <a:softEdge rad="12700"/>
            </a:effectLst>
          </p:spPr>
        </p:pic>
        <p:pic>
          <p:nvPicPr>
            <p:cNvPr id="6" name="Image" descr="Image">
              <a:extLst>
                <a:ext uri="{FF2B5EF4-FFF2-40B4-BE49-F238E27FC236}">
                  <a16:creationId xmlns:a16="http://schemas.microsoft.com/office/drawing/2014/main" id="{2D989E01-38CF-1BE4-62AA-17496306433B}"/>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7535713" y="3057209"/>
              <a:ext cx="901520" cy="165280"/>
            </a:xfrm>
            <a:prstGeom prst="rect">
              <a:avLst/>
            </a:prstGeom>
            <a:ln w="12700" cap="flat">
              <a:noFill/>
              <a:miter lim="400000"/>
            </a:ln>
            <a:effectLst/>
          </p:spPr>
        </p:pic>
      </p:grpSp>
      <p:sp>
        <p:nvSpPr>
          <p:cNvPr id="10" name="Arrow: Right 9">
            <a:extLst>
              <a:ext uri="{FF2B5EF4-FFF2-40B4-BE49-F238E27FC236}">
                <a16:creationId xmlns:a16="http://schemas.microsoft.com/office/drawing/2014/main" id="{9DB3B288-0A2E-2FEA-D19B-50490A941CDA}"/>
              </a:ext>
            </a:extLst>
          </p:cNvPr>
          <p:cNvSpPr/>
          <p:nvPr/>
        </p:nvSpPr>
        <p:spPr>
          <a:xfrm>
            <a:off x="1504853" y="3045898"/>
            <a:ext cx="1090974" cy="662152"/>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FullSizeRender-4.jpg" descr="FullSizeRender-4.jpg">
            <a:extLst>
              <a:ext uri="{FF2B5EF4-FFF2-40B4-BE49-F238E27FC236}">
                <a16:creationId xmlns:a16="http://schemas.microsoft.com/office/drawing/2014/main" id="{D691C397-02C8-1AF1-1200-CEFE86A6767C}"/>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8464812" y="1058488"/>
            <a:ext cx="2950420" cy="2212121"/>
          </a:xfrm>
          <a:prstGeom prst="rect">
            <a:avLst/>
          </a:prstGeom>
          <a:ln w="12700">
            <a:miter lim="400000"/>
          </a:ln>
        </p:spPr>
      </p:pic>
      <p:pic>
        <p:nvPicPr>
          <p:cNvPr id="12" name="FullSizeRender-1.jpg" descr="FullSizeRender-1.jpg">
            <a:extLst>
              <a:ext uri="{FF2B5EF4-FFF2-40B4-BE49-F238E27FC236}">
                <a16:creationId xmlns:a16="http://schemas.microsoft.com/office/drawing/2014/main" id="{96C64D45-26E7-99BC-C50C-6BD4FA6EEB91}"/>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8223481" y="3414189"/>
            <a:ext cx="1659784" cy="2212121"/>
          </a:xfrm>
          <a:prstGeom prst="rect">
            <a:avLst/>
          </a:prstGeom>
          <a:ln w="12700">
            <a:miter lim="400000"/>
          </a:ln>
        </p:spPr>
      </p:pic>
      <p:pic>
        <p:nvPicPr>
          <p:cNvPr id="13" name="FullSizeRender.jpg" descr="FullSizeRender.jpg">
            <a:extLst>
              <a:ext uri="{FF2B5EF4-FFF2-40B4-BE49-F238E27FC236}">
                <a16:creationId xmlns:a16="http://schemas.microsoft.com/office/drawing/2014/main" id="{FE90BE9B-9539-491C-DC75-F105ABBD269D}"/>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10015257" y="3414189"/>
            <a:ext cx="1659091" cy="2212121"/>
          </a:xfrm>
          <a:prstGeom prst="rect">
            <a:avLst/>
          </a:prstGeom>
          <a:ln w="12700">
            <a:miter lim="400000"/>
          </a:ln>
        </p:spPr>
      </p:pic>
      <p:sp>
        <p:nvSpPr>
          <p:cNvPr id="14" name="TextBox 13">
            <a:extLst>
              <a:ext uri="{FF2B5EF4-FFF2-40B4-BE49-F238E27FC236}">
                <a16:creationId xmlns:a16="http://schemas.microsoft.com/office/drawing/2014/main" id="{301A4625-5E69-B1F4-DEAE-CCDFC30A3D5B}"/>
              </a:ext>
            </a:extLst>
          </p:cNvPr>
          <p:cNvSpPr txBox="1"/>
          <p:nvPr/>
        </p:nvSpPr>
        <p:spPr>
          <a:xfrm>
            <a:off x="4065952" y="2188954"/>
            <a:ext cx="4256488" cy="2215991"/>
          </a:xfrm>
          <a:prstGeom prst="rect">
            <a:avLst/>
          </a:prstGeom>
          <a:noFill/>
        </p:spPr>
        <p:txBody>
          <a:bodyPr wrap="square" lIns="0" tIns="0" rIns="0" bIns="0" rtlCol="0">
            <a:spAutoFit/>
          </a:bodyPr>
          <a:lstStyle/>
          <a:p>
            <a:pPr algn="ctr"/>
            <a:r>
              <a:rPr lang="fr-CH" b="1" dirty="0">
                <a:solidFill>
                  <a:schemeClr val="tx2"/>
                </a:solidFill>
              </a:rPr>
              <a:t>Group A</a:t>
            </a:r>
            <a:br>
              <a:rPr lang="fr-CH" b="1" dirty="0">
                <a:solidFill>
                  <a:schemeClr val="tx2"/>
                </a:solidFill>
              </a:rPr>
            </a:br>
            <a:r>
              <a:rPr lang="fr-CH" b="1" dirty="0">
                <a:solidFill>
                  <a:schemeClr val="tx2"/>
                </a:solidFill>
              </a:rPr>
              <a:t>8:00 tomorrow</a:t>
            </a:r>
          </a:p>
          <a:p>
            <a:pPr algn="ctr"/>
            <a:endParaRPr lang="fr-CH" b="1" dirty="0">
              <a:solidFill>
                <a:schemeClr val="tx2"/>
              </a:solidFill>
            </a:endParaRPr>
          </a:p>
          <a:p>
            <a:pPr algn="ctr"/>
            <a:r>
              <a:rPr lang="fr-CH" b="1" dirty="0">
                <a:solidFill>
                  <a:schemeClr val="tx2"/>
                </a:solidFill>
              </a:rPr>
              <a:t>Group B</a:t>
            </a:r>
            <a:br>
              <a:rPr lang="fr-CH" b="1" dirty="0">
                <a:solidFill>
                  <a:schemeClr val="tx2"/>
                </a:solidFill>
              </a:rPr>
            </a:br>
            <a:r>
              <a:rPr lang="fr-CH" b="1" dirty="0">
                <a:solidFill>
                  <a:schemeClr val="tx2"/>
                </a:solidFill>
              </a:rPr>
              <a:t>8:30 tomorrow</a:t>
            </a:r>
          </a:p>
          <a:p>
            <a:pPr algn="ctr"/>
            <a:endParaRPr lang="fr-CH" b="1" dirty="0">
              <a:solidFill>
                <a:schemeClr val="accent3"/>
              </a:solidFill>
            </a:endParaRPr>
          </a:p>
          <a:p>
            <a:pPr algn="ctr"/>
            <a:r>
              <a:rPr lang="fr-CH" b="1" dirty="0">
                <a:solidFill>
                  <a:schemeClr val="accent3"/>
                </a:solidFill>
              </a:rPr>
              <a:t>Bring your </a:t>
            </a:r>
            <a:r>
              <a:rPr lang="fr-CH" b="1" dirty="0" err="1">
                <a:solidFill>
                  <a:schemeClr val="accent3"/>
                </a:solidFill>
              </a:rPr>
              <a:t>passport</a:t>
            </a:r>
            <a:endParaRPr lang="fr-CH" b="1" dirty="0">
              <a:solidFill>
                <a:schemeClr val="accent3"/>
              </a:solidFill>
            </a:endParaRPr>
          </a:p>
          <a:p>
            <a:pPr algn="ctr"/>
            <a:r>
              <a:rPr lang="fr-CH" b="1" dirty="0">
                <a:solidFill>
                  <a:schemeClr val="accent3"/>
                </a:solidFill>
              </a:rPr>
              <a:t>Building 55</a:t>
            </a:r>
            <a:endParaRPr lang="fr-CH" b="1" dirty="0">
              <a:solidFill>
                <a:schemeClr val="tx2"/>
              </a:solidFill>
            </a:endParaRPr>
          </a:p>
        </p:txBody>
      </p:sp>
    </p:spTree>
    <p:extLst>
      <p:ext uri="{BB962C8B-B14F-4D97-AF65-F5344CB8AC3E}">
        <p14:creationId xmlns:p14="http://schemas.microsoft.com/office/powerpoint/2010/main" val="42074638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8DF7552-43BD-7446-F517-0B48AD26209F}"/>
              </a:ext>
            </a:extLst>
          </p:cNvPr>
          <p:cNvSpPr>
            <a:spLocks noGrp="1"/>
          </p:cNvSpPr>
          <p:nvPr>
            <p:ph type="title"/>
          </p:nvPr>
        </p:nvSpPr>
        <p:spPr/>
        <p:txBody>
          <a:bodyPr/>
          <a:lstStyle/>
          <a:p>
            <a:r>
              <a:rPr lang="fr-CH" dirty="0" err="1"/>
              <a:t>Getting</a:t>
            </a:r>
            <a:r>
              <a:rPr lang="fr-CH" dirty="0"/>
              <a:t> around</a:t>
            </a:r>
            <a:endParaRPr lang="en-US" dirty="0"/>
          </a:p>
        </p:txBody>
      </p:sp>
      <p:pic>
        <p:nvPicPr>
          <p:cNvPr id="20" name="Picture 19">
            <a:extLst>
              <a:ext uri="{FF2B5EF4-FFF2-40B4-BE49-F238E27FC236}">
                <a16:creationId xmlns:a16="http://schemas.microsoft.com/office/drawing/2014/main" id="{EA1D9FE7-ABE8-543D-8295-5A93B7368E58}"/>
              </a:ext>
            </a:extLst>
          </p:cNvPr>
          <p:cNvPicPr>
            <a:picLocks noChangeAspect="1"/>
          </p:cNvPicPr>
          <p:nvPr/>
        </p:nvPicPr>
        <p:blipFill rotWithShape="1">
          <a:blip r:embed="rId2" cstate="hqprint">
            <a:extLst>
              <a:ext uri="{28A0092B-C50C-407E-A947-70E740481C1C}">
                <a14:useLocalDpi xmlns:a14="http://schemas.microsoft.com/office/drawing/2010/main"/>
              </a:ext>
            </a:extLst>
          </a:blip>
          <a:srcRect l="-2330" t="-2719" r="-2330" b="-2719"/>
          <a:stretch/>
        </p:blipFill>
        <p:spPr>
          <a:xfrm>
            <a:off x="4753427" y="901788"/>
            <a:ext cx="6667114" cy="489046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22" name="Picture 21">
            <a:extLst>
              <a:ext uri="{FF2B5EF4-FFF2-40B4-BE49-F238E27FC236}">
                <a16:creationId xmlns:a16="http://schemas.microsoft.com/office/drawing/2014/main" id="{11DCE51D-148B-1DF2-CFCC-72B39EA4CF4E}"/>
              </a:ext>
            </a:extLst>
          </p:cNvPr>
          <p:cNvPicPr>
            <a:picLocks noChangeAspect="1"/>
          </p:cNvPicPr>
          <p:nvPr/>
        </p:nvPicPr>
        <p:blipFill>
          <a:blip r:embed="rId3"/>
          <a:stretch>
            <a:fillRect/>
          </a:stretch>
        </p:blipFill>
        <p:spPr>
          <a:xfrm>
            <a:off x="1223900" y="2585545"/>
            <a:ext cx="2162036" cy="2178796"/>
          </a:xfrm>
          <a:prstGeom prst="rect">
            <a:avLst/>
          </a:prstGeom>
        </p:spPr>
      </p:pic>
      <p:sp>
        <p:nvSpPr>
          <p:cNvPr id="23" name="TextBox 22">
            <a:extLst>
              <a:ext uri="{FF2B5EF4-FFF2-40B4-BE49-F238E27FC236}">
                <a16:creationId xmlns:a16="http://schemas.microsoft.com/office/drawing/2014/main" id="{31164E1C-8E86-B3A1-3A10-BC1E6126DAAB}"/>
              </a:ext>
            </a:extLst>
          </p:cNvPr>
          <p:cNvSpPr txBox="1"/>
          <p:nvPr/>
        </p:nvSpPr>
        <p:spPr>
          <a:xfrm>
            <a:off x="826113" y="2096946"/>
            <a:ext cx="2957611" cy="369332"/>
          </a:xfrm>
          <a:prstGeom prst="rect">
            <a:avLst/>
          </a:prstGeom>
          <a:noFill/>
        </p:spPr>
        <p:txBody>
          <a:bodyPr wrap="square" lIns="0" tIns="0" rIns="0" bIns="0" rtlCol="0">
            <a:spAutoFit/>
          </a:bodyPr>
          <a:lstStyle/>
          <a:p>
            <a:pPr algn="ctr"/>
            <a:r>
              <a:rPr lang="fr-CH" sz="2400" b="1" dirty="0" err="1">
                <a:solidFill>
                  <a:schemeClr val="tx2"/>
                </a:solidFill>
              </a:rPr>
              <a:t>MapCERN</a:t>
            </a:r>
            <a:endParaRPr lang="en-US" sz="2400" b="1" dirty="0">
              <a:solidFill>
                <a:schemeClr val="tx2"/>
              </a:solidFill>
            </a:endParaRPr>
          </a:p>
        </p:txBody>
      </p:sp>
    </p:spTree>
    <p:extLst>
      <p:ext uri="{BB962C8B-B14F-4D97-AF65-F5344CB8AC3E}">
        <p14:creationId xmlns:p14="http://schemas.microsoft.com/office/powerpoint/2010/main" val="779678954"/>
      </p:ext>
    </p:extLst>
  </p:cSld>
  <p:clrMapOvr>
    <a:masterClrMapping/>
  </p:clrMapOvr>
</p:sld>
</file>

<file path=ppt/theme/theme1.xml><?xml version="1.0" encoding="utf-8"?>
<a:theme xmlns:a="http://schemas.openxmlformats.org/drawingml/2006/main" name="CERN Corporat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 id="{BA65E02E-FB6E-4CEC-A286-DF80D25F23C1}" vid="{0F579C94-459D-4EBC-8AE6-06DAB0A51D6C}"/>
    </a:ext>
  </a:extLst>
</a:theme>
</file>

<file path=docProps/app.xml><?xml version="1.0" encoding="utf-8"?>
<Properties xmlns="http://schemas.openxmlformats.org/officeDocument/2006/extended-properties" xmlns:vt="http://schemas.openxmlformats.org/officeDocument/2006/docPropsVTypes">
  <Template>CERN Corporate</Template>
  <TotalTime>2182</TotalTime>
  <Words>1255</Words>
  <Application>Microsoft Office PowerPoint</Application>
  <PresentationFormat>Widescreen</PresentationFormat>
  <Paragraphs>100</Paragraphs>
  <Slides>27</Slides>
  <Notes>0</Notes>
  <HiddenSlides>1</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27</vt:i4>
      </vt:variant>
    </vt:vector>
  </HeadingPairs>
  <TitlesOfParts>
    <vt:vector size="32" baseType="lpstr">
      <vt:lpstr>Arial</vt:lpstr>
      <vt:lpstr>Courier New</vt:lpstr>
      <vt:lpstr>Open Sans</vt:lpstr>
      <vt:lpstr>Wingdings</vt:lpstr>
      <vt:lpstr>CERN Corporate</vt:lpstr>
      <vt:lpstr>Welcome!</vt:lpstr>
      <vt:lpstr>PowerPoint Presentation</vt:lpstr>
      <vt:lpstr>The physics menagerie</vt:lpstr>
      <vt:lpstr>Interactions!</vt:lpstr>
      <vt:lpstr>PowerPoint Presentation</vt:lpstr>
      <vt:lpstr>PowerPoint Presentation</vt:lpstr>
      <vt:lpstr>Important Numbers</vt:lpstr>
      <vt:lpstr>Access card &amp; registration</vt:lpstr>
      <vt:lpstr>Getting around</vt:lpstr>
      <vt:lpstr>Restaurants</vt:lpstr>
      <vt:lpstr>With great powers…</vt:lpstr>
      <vt:lpstr>Timetable</vt:lpstr>
      <vt:lpstr>CERN Visits</vt:lpstr>
      <vt:lpstr>Photos, videos &amp; social media</vt:lpstr>
      <vt:lpstr>Shops!</vt:lpstr>
      <vt:lpstr>PowerPoint Presentation</vt:lpstr>
      <vt:lpstr>CLEAR – CERN Linear Electron Accelerator for Research</vt:lpstr>
      <vt:lpstr>Data acquisition workshop</vt:lpstr>
      <vt:lpstr>ELISA – Experimental Linac for Surface Analysis</vt:lpstr>
      <vt:lpstr>Magnetic Measurements Lab</vt:lpstr>
      <vt:lpstr>Theory workshop</vt:lpstr>
      <vt:lpstr>Vacuum Lab</vt:lpstr>
      <vt:lpstr>Project day review</vt:lpstr>
      <vt:lpstr>Time to choose!</vt:lpstr>
      <vt:lpstr>PowerPoint Presentation</vt:lpstr>
      <vt:lpstr>And now… questionnaire time!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dc:title>
  <dc:creator>Guillaume Durey</dc:creator>
  <cp:lastModifiedBy>Guillaume Durey</cp:lastModifiedBy>
  <cp:revision>29</cp:revision>
  <dcterms:created xsi:type="dcterms:W3CDTF">2023-09-30T15:16:15Z</dcterms:created>
  <dcterms:modified xsi:type="dcterms:W3CDTF">2024-05-26T11:38:28Z</dcterms:modified>
</cp:coreProperties>
</file>