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466" r:id="rId2"/>
    <p:sldId id="471" r:id="rId3"/>
    <p:sldId id="473" r:id="rId4"/>
    <p:sldId id="472" r:id="rId5"/>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02" autoAdjust="0"/>
    <p:restoredTop sz="94660"/>
  </p:normalViewPr>
  <p:slideViewPr>
    <p:cSldViewPr snapToGrid="0">
      <p:cViewPr varScale="1">
        <p:scale>
          <a:sx n="69" d="100"/>
          <a:sy n="69" d="100"/>
        </p:scale>
        <p:origin x="30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emf"/><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6.emf"/></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stretch>
            <a:fillRect/>
          </a:stretch>
        </p:blipFill>
        <p:spPr>
          <a:xfrm>
            <a:off x="-1" y="0"/>
            <a:ext cx="12240000" cy="6879819"/>
          </a:xfrm>
          <a:prstGeom prst="rect">
            <a:avLst/>
          </a:prstGeom>
        </p:spPr>
      </p:pic>
      <p:sp>
        <p:nvSpPr>
          <p:cNvPr id="12" name="Espace réservé du texte 11"/>
          <p:cNvSpPr>
            <a:spLocks noGrp="1"/>
          </p:cNvSpPr>
          <p:nvPr>
            <p:ph type="body" sz="quarter" idx="13" hasCustomPrompt="1"/>
          </p:nvPr>
        </p:nvSpPr>
        <p:spPr>
          <a:xfrm>
            <a:off x="1066432" y="1997805"/>
            <a:ext cx="7402857" cy="1236236"/>
          </a:xfrm>
          <a:prstGeom prst="rect">
            <a:avLst/>
          </a:prstGeom>
        </p:spPr>
        <p:txBody>
          <a:bodyPr vert="horz" wrap="square" lIns="0" tIns="0" rIns="0" bIns="0" anchor="ctr">
            <a:spAutoFit/>
          </a:bodyPr>
          <a:lstStyle>
            <a:lvl1pPr algn="l">
              <a:buFontTx/>
              <a:buNone/>
              <a:defRPr sz="4000" b="0" baseline="0">
                <a:solidFill>
                  <a:schemeClr val="bg1"/>
                </a:solidFill>
                <a:latin typeface="Montserrat SemiBold" panose="00000700000000000000" pitchFamily="2" charset="0"/>
                <a:ea typeface="Tahoma" panose="020B0604030504040204" pitchFamily="34" charset="0"/>
                <a:cs typeface="Tahoma" panose="020B0604030504040204" pitchFamily="34" charset="0"/>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en-US" dirty="0"/>
              <a:t>Test Presentation</a:t>
            </a:r>
          </a:p>
          <a:p>
            <a:pPr lvl="0"/>
            <a:r>
              <a:rPr lang="en-US" dirty="0"/>
              <a:t>Click to add title</a:t>
            </a:r>
            <a:endParaRPr lang="fr-FR" dirty="0"/>
          </a:p>
        </p:txBody>
      </p:sp>
      <p:sp>
        <p:nvSpPr>
          <p:cNvPr id="15" name="Espace réservé du texte 14"/>
          <p:cNvSpPr>
            <a:spLocks noGrp="1"/>
          </p:cNvSpPr>
          <p:nvPr>
            <p:ph type="body" sz="quarter" idx="14" hasCustomPrompt="1"/>
          </p:nvPr>
        </p:nvSpPr>
        <p:spPr>
          <a:xfrm>
            <a:off x="1066432" y="4275445"/>
            <a:ext cx="7402857" cy="378210"/>
          </a:xfrm>
          <a:prstGeom prst="rect">
            <a:avLst/>
          </a:prstGeom>
        </p:spPr>
        <p:txBody>
          <a:bodyPr vert="horz" lIns="0" tIns="0" rIns="0" bIns="0" anchor="ctr">
            <a:normAutofit/>
          </a:bodyPr>
          <a:lstStyle>
            <a:lvl1pPr algn="l">
              <a:buNone/>
              <a:defRPr sz="2000" baseline="0">
                <a:solidFill>
                  <a:schemeClr val="accent5"/>
                </a:solidFill>
                <a:latin typeface="Montserrat" panose="00000500000000000000" pitchFamily="2" charset="0"/>
                <a:cs typeface="Arial"/>
              </a:defRPr>
            </a:lvl1pPr>
            <a:lvl2pPr algn="r">
              <a:buNone/>
              <a:defRPr/>
            </a:lvl2pPr>
            <a:lvl3pPr algn="r">
              <a:buNone/>
              <a:defRPr/>
            </a:lvl3pPr>
            <a:lvl4pPr algn="r">
              <a:buNone/>
              <a:defRPr/>
            </a:lvl4pPr>
            <a:lvl5pPr algn="r">
              <a:buNone/>
              <a:defRPr/>
            </a:lvl5pPr>
          </a:lstStyle>
          <a:p>
            <a:pPr lvl="0"/>
            <a:r>
              <a:rPr lang="fr-FR" dirty="0"/>
              <a:t>Speaker / Project / Organisation</a:t>
            </a:r>
          </a:p>
        </p:txBody>
      </p:sp>
      <p:sp>
        <p:nvSpPr>
          <p:cNvPr id="5" name="Espace réservé du texte 11"/>
          <p:cNvSpPr>
            <a:spLocks noGrp="1"/>
          </p:cNvSpPr>
          <p:nvPr>
            <p:ph type="body" sz="quarter" idx="15" hasCustomPrompt="1"/>
          </p:nvPr>
        </p:nvSpPr>
        <p:spPr>
          <a:xfrm>
            <a:off x="1066432" y="3547178"/>
            <a:ext cx="7402857" cy="533110"/>
          </a:xfrm>
          <a:prstGeom prst="rect">
            <a:avLst/>
          </a:prstGeom>
        </p:spPr>
        <p:txBody>
          <a:bodyPr vert="horz" lIns="0" tIns="0" rIns="0" bIns="0" anchor="ctr"/>
          <a:lstStyle>
            <a:lvl1pPr algn="l">
              <a:buFontTx/>
              <a:buNone/>
              <a:defRPr sz="3000" b="0">
                <a:solidFill>
                  <a:schemeClr val="accent5"/>
                </a:solidFill>
                <a:latin typeface="Montserrat" panose="00000500000000000000" pitchFamily="2" charset="0"/>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Venue / Date / Event / </a:t>
            </a:r>
            <a:r>
              <a:rPr lang="fr-FR" dirty="0" err="1"/>
              <a:t>Subtitle</a:t>
            </a:r>
            <a:endParaRPr lang="en-GB" dirty="0"/>
          </a:p>
        </p:txBody>
      </p:sp>
      <p:pic>
        <p:nvPicPr>
          <p:cNvPr id="9" name="Picture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53752" y="5419756"/>
            <a:ext cx="1562400" cy="891266"/>
          </a:xfrm>
          <a:prstGeom prst="rect">
            <a:avLst/>
          </a:prstGeom>
        </p:spPr>
      </p:pic>
      <p:pic>
        <p:nvPicPr>
          <p:cNvPr id="7" name="Picture 6"/>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70134" y="558385"/>
            <a:ext cx="648072" cy="432048"/>
          </a:xfrm>
          <a:prstGeom prst="rect">
            <a:avLst/>
          </a:prstGeom>
        </p:spPr>
      </p:pic>
      <p:sp>
        <p:nvSpPr>
          <p:cNvPr id="10" name="Rectangle 9"/>
          <p:cNvSpPr/>
          <p:nvPr userDrawn="1"/>
        </p:nvSpPr>
        <p:spPr>
          <a:xfrm>
            <a:off x="1790214" y="612826"/>
            <a:ext cx="9346346" cy="323165"/>
          </a:xfrm>
          <a:prstGeom prst="rect">
            <a:avLst/>
          </a:prstGeom>
        </p:spPr>
        <p:txBody>
          <a:bodyPr wrap="square" anchor="ctr">
            <a:spAutoFit/>
          </a:bodyPr>
          <a:lstStyle/>
          <a:p>
            <a:pPr algn="l">
              <a:lnSpc>
                <a:spcPct val="150000"/>
              </a:lnSpc>
            </a:pPr>
            <a:r>
              <a:rPr lang="en-GB" sz="1000" b="0" i="0" kern="1200" dirty="0">
                <a:solidFill>
                  <a:schemeClr val="bg1"/>
                </a:solidFill>
                <a:effectLst/>
                <a:latin typeface="Montserrat" panose="00000500000000000000" pitchFamily="2" charset="0"/>
                <a:ea typeface="+mn-ea"/>
                <a:cs typeface="Arial" panose="020B0604020202020204" pitchFamily="34" charset="0"/>
              </a:rPr>
              <a:t>This project has received funding from the European Union’s Horizon 2020 Research and Innovation programme under GA No 101004730.</a:t>
            </a:r>
            <a:endParaRPr lang="en-GB" sz="800" dirty="0">
              <a:solidFill>
                <a:schemeClr val="bg1"/>
              </a:solidFill>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4022472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Cover">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stretch>
            <a:fillRect/>
          </a:stretch>
        </p:blipFill>
        <p:spPr>
          <a:xfrm>
            <a:off x="-2" y="0"/>
            <a:ext cx="12240000" cy="6879819"/>
          </a:xfrm>
          <a:prstGeom prst="rect">
            <a:avLst/>
          </a:prstGeom>
        </p:spPr>
      </p:pic>
      <p:sp>
        <p:nvSpPr>
          <p:cNvPr id="11" name="Rectangle 10"/>
          <p:cNvSpPr/>
          <p:nvPr userDrawn="1"/>
        </p:nvSpPr>
        <p:spPr>
          <a:xfrm>
            <a:off x="0" y="0"/>
            <a:ext cx="12240000" cy="6879600"/>
          </a:xfrm>
          <a:prstGeom prst="rect">
            <a:avLst/>
          </a:prstGeom>
          <a:blipFill dpi="0" rotWithShape="1">
            <a:blip r:embed="rId3" cstate="print">
              <a:alphaModFix amt="20000"/>
              <a:extLst>
                <a:ext uri="{28A0092B-C50C-407E-A947-70E740481C1C}">
                  <a14:useLocalDpi xmlns:a14="http://schemas.microsoft.com/office/drawing/2010/main"/>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44787" y="556840"/>
            <a:ext cx="2131621" cy="1215976"/>
          </a:xfrm>
          <a:prstGeom prst="rect">
            <a:avLst/>
          </a:prstGeom>
        </p:spPr>
      </p:pic>
      <p:pic>
        <p:nvPicPr>
          <p:cNvPr id="9" name="Picture 8"/>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1064867" y="5816297"/>
            <a:ext cx="648072" cy="432048"/>
          </a:xfrm>
          <a:prstGeom prst="rect">
            <a:avLst/>
          </a:prstGeom>
        </p:spPr>
      </p:pic>
      <p:sp>
        <p:nvSpPr>
          <p:cNvPr id="10" name="Rectangle 9"/>
          <p:cNvSpPr/>
          <p:nvPr userDrawn="1"/>
        </p:nvSpPr>
        <p:spPr>
          <a:xfrm>
            <a:off x="1784947" y="5755322"/>
            <a:ext cx="5031133" cy="553998"/>
          </a:xfrm>
          <a:prstGeom prst="rect">
            <a:avLst/>
          </a:prstGeom>
        </p:spPr>
        <p:txBody>
          <a:bodyPr wrap="square" anchor="ctr">
            <a:spAutoFit/>
          </a:bodyPr>
          <a:lstStyle/>
          <a:p>
            <a:pPr algn="l">
              <a:lnSpc>
                <a:spcPct val="150000"/>
              </a:lnSpc>
            </a:pPr>
            <a:r>
              <a:rPr lang="en-GB" sz="1000" b="0" i="0" kern="1200" dirty="0">
                <a:solidFill>
                  <a:schemeClr val="bg1"/>
                </a:solidFill>
                <a:effectLst/>
                <a:latin typeface="Montserrat" panose="00000500000000000000" pitchFamily="2" charset="0"/>
                <a:ea typeface="+mn-ea"/>
                <a:cs typeface="Arial" panose="020B0604020202020204" pitchFamily="34" charset="0"/>
              </a:rPr>
              <a:t>This project has received funding from the European Union’s Horizon 2020 Research and Innovation programme under GA No 101004730.</a:t>
            </a:r>
            <a:endParaRPr lang="en-GB" sz="800" dirty="0">
              <a:solidFill>
                <a:schemeClr val="bg1"/>
              </a:solidFill>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30240350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8200" y="365126"/>
            <a:ext cx="8137800" cy="920538"/>
          </a:xfrm>
        </p:spPr>
        <p:txBody>
          <a:bodyPr/>
          <a:lstStyle>
            <a:lvl1pPr>
              <a:defRPr/>
            </a:lvl1pPr>
          </a:lstStyle>
          <a:p>
            <a:r>
              <a:rPr lang="en-US" dirty="0"/>
              <a:t>Click to add title</a:t>
            </a:r>
          </a:p>
        </p:txBody>
      </p:sp>
      <p:sp>
        <p:nvSpPr>
          <p:cNvPr id="3" name="Content Placeholder 2"/>
          <p:cNvSpPr>
            <a:spLocks noGrp="1"/>
          </p:cNvSpPr>
          <p:nvPr>
            <p:ph idx="1"/>
          </p:nvPr>
        </p:nvSpPr>
        <p:spPr>
          <a:xfrm>
            <a:off x="838200" y="1825625"/>
            <a:ext cx="105156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endParaRPr lang="en-US" dirty="0"/>
          </a:p>
        </p:txBody>
      </p:sp>
      <p:sp>
        <p:nvSpPr>
          <p:cNvPr id="11"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4" name="Picture 3"/>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5400000">
            <a:off x="8576564" y="3261320"/>
            <a:ext cx="6895511" cy="335360"/>
          </a:xfrm>
          <a:prstGeom prst="rect">
            <a:avLst/>
          </a:prstGeom>
        </p:spPr>
      </p:pic>
      <p:pic>
        <p:nvPicPr>
          <p:cNvPr id="13" name="Picture 12"/>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1976164200"/>
      </p:ext>
    </p:extLst>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 Two Boxe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Content Placeholder 2"/>
          <p:cNvSpPr>
            <a:spLocks noGrp="1"/>
          </p:cNvSpPr>
          <p:nvPr>
            <p:ph sz="half" idx="1"/>
          </p:nvPr>
        </p:nvSpPr>
        <p:spPr>
          <a:xfrm>
            <a:off x="838200" y="1825625"/>
            <a:ext cx="51816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endParaRPr lang="en-US" dirty="0"/>
          </a:p>
        </p:txBody>
      </p:sp>
      <p:sp>
        <p:nvSpPr>
          <p:cNvPr id="14"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15" name="Picture 14"/>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5400000">
            <a:off x="8576564" y="3261320"/>
            <a:ext cx="6895511" cy="335360"/>
          </a:xfrm>
          <a:prstGeom prst="rect">
            <a:avLst/>
          </a:prstGeom>
        </p:spPr>
      </p:pic>
      <p:pic>
        <p:nvPicPr>
          <p:cNvPr id="18" name="Picture 17"/>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3590153814"/>
      </p:ext>
    </p:extLst>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365125"/>
            <a:ext cx="10515600" cy="1325563"/>
          </a:xfrm>
        </p:spPr>
        <p:txBody>
          <a:bodyPr/>
          <a:lstStyle>
            <a:lvl1pPr>
              <a:defRPr/>
            </a:lvl1pPr>
          </a:lstStyle>
          <a:p>
            <a:r>
              <a:rPr lang="en-US" dirty="0"/>
              <a:t>Click to add title</a:t>
            </a:r>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0">
                <a:latin typeface="Montserrat SemiBold" panose="000007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subtitle</a:t>
            </a:r>
          </a:p>
        </p:txBody>
      </p:sp>
      <p:sp>
        <p:nvSpPr>
          <p:cNvPr id="4" name="Content Placeholder 3"/>
          <p:cNvSpPr>
            <a:spLocks noGrp="1"/>
          </p:cNvSpPr>
          <p:nvPr>
            <p:ph sz="half" idx="2"/>
          </p:nvPr>
        </p:nvSpPr>
        <p:spPr>
          <a:xfrm>
            <a:off x="839788" y="2505075"/>
            <a:ext cx="5157787" cy="308416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0">
                <a:latin typeface="Montserrat SemiBold" panose="000007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subtitle</a:t>
            </a:r>
          </a:p>
        </p:txBody>
      </p:sp>
      <p:sp>
        <p:nvSpPr>
          <p:cNvPr id="6" name="Content Placeholder 5"/>
          <p:cNvSpPr>
            <a:spLocks noGrp="1"/>
          </p:cNvSpPr>
          <p:nvPr>
            <p:ph sz="quarter" idx="4"/>
          </p:nvPr>
        </p:nvSpPr>
        <p:spPr>
          <a:xfrm>
            <a:off x="6172200" y="2505075"/>
            <a:ext cx="5183188" cy="308416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endParaRPr lang="en-US" dirty="0"/>
          </a:p>
        </p:txBody>
      </p:sp>
      <p:sp>
        <p:nvSpPr>
          <p:cNvPr id="16"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17" name="Picture 1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5400000">
            <a:off x="8576564" y="3261320"/>
            <a:ext cx="6895511" cy="335360"/>
          </a:xfrm>
          <a:prstGeom prst="rect">
            <a:avLst/>
          </a:prstGeom>
        </p:spPr>
      </p:pic>
      <p:pic>
        <p:nvPicPr>
          <p:cNvPr id="20" name="Picture 19"/>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1285833737"/>
      </p:ext>
    </p:extLst>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457200"/>
            <a:ext cx="3932237" cy="1600200"/>
          </a:xfrm>
        </p:spPr>
        <p:txBody>
          <a:bodyPr anchor="b">
            <a:normAutofit/>
          </a:bodyPr>
          <a:lstStyle>
            <a:lvl1pPr>
              <a:defRPr sz="3000"/>
            </a:lvl1pPr>
          </a:lstStyle>
          <a:p>
            <a:r>
              <a:rPr lang="en-US" dirty="0"/>
              <a:t>Click to add title</a:t>
            </a:r>
          </a:p>
        </p:txBody>
      </p:sp>
      <p:sp>
        <p:nvSpPr>
          <p:cNvPr id="3" name="Content Placeholder 2"/>
          <p:cNvSpPr>
            <a:spLocks noGrp="1"/>
          </p:cNvSpPr>
          <p:nvPr>
            <p:ph idx="1"/>
          </p:nvPr>
        </p:nvSpPr>
        <p:spPr>
          <a:xfrm>
            <a:off x="5183188" y="457201"/>
            <a:ext cx="6172200" cy="512819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2057399"/>
            <a:ext cx="3932237" cy="3528000"/>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13"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endParaRPr lang="en-US" dirty="0"/>
          </a:p>
        </p:txBody>
      </p:sp>
      <p:sp>
        <p:nvSpPr>
          <p:cNvPr id="14"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15" name="Picture 14"/>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5400000">
            <a:off x="8576564" y="3261320"/>
            <a:ext cx="6895511" cy="335360"/>
          </a:xfrm>
          <a:prstGeom prst="rect">
            <a:avLst/>
          </a:prstGeom>
        </p:spPr>
      </p:pic>
      <p:pic>
        <p:nvPicPr>
          <p:cNvPr id="18" name="Picture 17"/>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2358691007"/>
      </p:ext>
    </p:extLst>
  </p:cSld>
  <p:clrMapOvr>
    <a:masterClrMapping/>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ortrait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78750" y="457200"/>
            <a:ext cx="6175050" cy="5116834"/>
          </a:xfrm>
        </p:spPr>
        <p:txBody>
          <a:bodyPr>
            <a:normAutofit/>
          </a:bodyPr>
          <a:lstStyle>
            <a:lvl1pPr marL="0" indent="0">
              <a:buNone/>
              <a:defRPr sz="3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15" name="Title 1"/>
          <p:cNvSpPr>
            <a:spLocks noGrp="1"/>
          </p:cNvSpPr>
          <p:nvPr>
            <p:ph type="title" hasCustomPrompt="1"/>
          </p:nvPr>
        </p:nvSpPr>
        <p:spPr>
          <a:xfrm>
            <a:off x="839788" y="457200"/>
            <a:ext cx="3932237" cy="1600200"/>
          </a:xfrm>
        </p:spPr>
        <p:txBody>
          <a:bodyPr anchor="b">
            <a:normAutofit/>
          </a:bodyPr>
          <a:lstStyle>
            <a:lvl1pPr>
              <a:defRPr sz="3000"/>
            </a:lvl1pPr>
          </a:lstStyle>
          <a:p>
            <a:r>
              <a:rPr lang="en-US" dirty="0"/>
              <a:t>Click to add title</a:t>
            </a:r>
          </a:p>
        </p:txBody>
      </p:sp>
      <p:sp>
        <p:nvSpPr>
          <p:cNvPr id="16" name="Text Placeholder 3"/>
          <p:cNvSpPr>
            <a:spLocks noGrp="1"/>
          </p:cNvSpPr>
          <p:nvPr>
            <p:ph type="body" sz="half" idx="2"/>
          </p:nvPr>
        </p:nvSpPr>
        <p:spPr>
          <a:xfrm>
            <a:off x="839788" y="2057400"/>
            <a:ext cx="3932237" cy="3516634"/>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12"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endParaRPr lang="en-US" dirty="0"/>
          </a:p>
        </p:txBody>
      </p:sp>
      <p:sp>
        <p:nvSpPr>
          <p:cNvPr id="18"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22" name="Picture 2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2692411358"/>
      </p:ext>
    </p:extLst>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ig Picture + Caption">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1775520" y="1268760"/>
            <a:ext cx="9361040" cy="3912840"/>
          </a:xfrm>
        </p:spPr>
        <p:txBody>
          <a:bodyPr>
            <a:normAutofit/>
          </a:bodyPr>
          <a:lstStyle>
            <a:lvl1pPr marL="0" indent="0">
              <a:buNone/>
              <a:defRPr sz="3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Espace réservé du texte 3"/>
          <p:cNvSpPr>
            <a:spLocks noGrp="1"/>
          </p:cNvSpPr>
          <p:nvPr>
            <p:ph type="body" sz="half" idx="2" hasCustomPrompt="1"/>
          </p:nvPr>
        </p:nvSpPr>
        <p:spPr>
          <a:xfrm>
            <a:off x="1069048" y="5390488"/>
            <a:ext cx="6629333" cy="195262"/>
          </a:xfrm>
        </p:spPr>
        <p:txBody>
          <a:bodyPr anchor="ctr"/>
          <a:lstStyle>
            <a:lvl1pPr marL="0" indent="0">
              <a:buNone/>
              <a:defRPr sz="1400" baseline="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dirty="0"/>
              <a:t>Click to </a:t>
            </a:r>
            <a:r>
              <a:rPr lang="fr-FR" dirty="0" err="1"/>
              <a:t>add</a:t>
            </a:r>
            <a:r>
              <a:rPr lang="fr-FR" dirty="0"/>
              <a:t> </a:t>
            </a:r>
            <a:r>
              <a:rPr lang="fr-FR" dirty="0" err="1"/>
              <a:t>caption</a:t>
            </a:r>
            <a:endParaRPr lang="fr-FR" dirty="0"/>
          </a:p>
        </p:txBody>
      </p:sp>
      <p:sp>
        <p:nvSpPr>
          <p:cNvPr id="13" name="Titre 1"/>
          <p:cNvSpPr>
            <a:spLocks noGrp="1"/>
          </p:cNvSpPr>
          <p:nvPr>
            <p:ph type="title" hasCustomPrompt="1"/>
          </p:nvPr>
        </p:nvSpPr>
        <p:spPr>
          <a:xfrm>
            <a:off x="1069049" y="555625"/>
            <a:ext cx="10067512" cy="561974"/>
          </a:xfrm>
        </p:spPr>
        <p:txBody>
          <a:bodyPr/>
          <a:lstStyle>
            <a:lvl1pPr>
              <a:defRPr/>
            </a:lvl1pPr>
          </a:lstStyle>
          <a:p>
            <a:r>
              <a:rPr lang="fr-FR" dirty="0"/>
              <a:t>Click to </a:t>
            </a:r>
            <a:r>
              <a:rPr lang="fr-FR" dirty="0" err="1"/>
              <a:t>add</a:t>
            </a:r>
            <a:r>
              <a:rPr lang="fr-FR" dirty="0"/>
              <a:t> </a:t>
            </a:r>
            <a:r>
              <a:rPr lang="fr-FR" dirty="0" err="1"/>
              <a:t>title</a:t>
            </a:r>
            <a:endParaRPr lang="en-GB" dirty="0"/>
          </a:p>
        </p:txBody>
      </p:sp>
      <p:sp>
        <p:nvSpPr>
          <p:cNvPr id="16"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endParaRPr lang="en-US" dirty="0"/>
          </a:p>
        </p:txBody>
      </p:sp>
      <p:sp>
        <p:nvSpPr>
          <p:cNvPr id="17"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40644658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endParaRPr lang="en-US" dirty="0"/>
          </a:p>
        </p:txBody>
      </p:sp>
      <p:sp>
        <p:nvSpPr>
          <p:cNvPr id="7"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8" name="Picture 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5400000">
            <a:off x="8576564" y="3261320"/>
            <a:ext cx="6895511" cy="335360"/>
          </a:xfrm>
          <a:prstGeom prst="rect">
            <a:avLst/>
          </a:prstGeom>
        </p:spPr>
      </p:pic>
      <p:pic>
        <p:nvPicPr>
          <p:cNvPr id="9" name="Picture 8"/>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3679022687"/>
      </p:ext>
    </p:extLst>
  </p:cSld>
  <p:clrMapOvr>
    <a:masterClrMapping/>
  </p:clrMapOvr>
  <p:hf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000">
                <a:solidFill>
                  <a:schemeClr val="tx1">
                    <a:tint val="75000"/>
                  </a:schemeClr>
                </a:solidFill>
                <a:latin typeface="Montserrat" panose="00000500000000000000" pitchFamily="2" charset="0"/>
              </a:defRPr>
            </a:lvl1pPr>
          </a:lstStyle>
          <a:p>
            <a:fld id="{0E0C21EA-FA05-7048-AA70-4DED716611A1}" type="datetimeFigureOut">
              <a:rPr lang="en-US" smtClean="0"/>
              <a:pPr/>
              <a:t>4/18/2024</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000">
                <a:solidFill>
                  <a:schemeClr val="tx1">
                    <a:tint val="75000"/>
                  </a:schemeClr>
                </a:solidFill>
                <a:latin typeface="Montserrat" panose="00000500000000000000" pitchFamily="2" charset="0"/>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00">
                <a:solidFill>
                  <a:schemeClr val="tx1">
                    <a:tint val="75000"/>
                  </a:schemeClr>
                </a:solidFill>
                <a:latin typeface="Montserrat" panose="00000500000000000000" pitchFamily="2" charset="0"/>
              </a:defRPr>
            </a:lvl1pPr>
          </a:lstStyle>
          <a:p>
            <a:fld id="{F7A1A58B-7BA1-7E42-8231-6D1CB1C760B1}" type="slidenum">
              <a:rPr lang="en-US" smtClean="0"/>
              <a:pPr/>
              <a:t>‹#›</a:t>
            </a:fld>
            <a:endParaRPr lang="en-US"/>
          </a:p>
        </p:txBody>
      </p:sp>
    </p:spTree>
    <p:extLst>
      <p:ext uri="{BB962C8B-B14F-4D97-AF65-F5344CB8AC3E}">
        <p14:creationId xmlns:p14="http://schemas.microsoft.com/office/powerpoint/2010/main" val="31331938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hdr="0" dt="0"/>
  <p:txStyles>
    <p:title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45B7E8-9689-036C-00FC-41F5B74D7894}"/>
              </a:ext>
            </a:extLst>
          </p:cNvPr>
          <p:cNvSpPr>
            <a:spLocks noGrp="1"/>
          </p:cNvSpPr>
          <p:nvPr>
            <p:ph type="title"/>
          </p:nvPr>
        </p:nvSpPr>
        <p:spPr>
          <a:xfrm>
            <a:off x="695401" y="363673"/>
            <a:ext cx="10658399" cy="920538"/>
          </a:xfrm>
        </p:spPr>
        <p:txBody>
          <a:bodyPr>
            <a:normAutofit fontScale="90000"/>
          </a:bodyPr>
          <a:lstStyle/>
          <a:p>
            <a:r>
              <a:rPr lang="en-US" dirty="0"/>
              <a:t>Proposals for internal budget reallocations </a:t>
            </a:r>
            <a:r>
              <a:rPr lang="en-US" sz="2700" dirty="0"/>
              <a:t>requested by WP Coordinators </a:t>
            </a:r>
            <a:endParaRPr lang="en-GB" dirty="0"/>
          </a:p>
        </p:txBody>
      </p:sp>
      <p:sp>
        <p:nvSpPr>
          <p:cNvPr id="3" name="Content Placeholder 2">
            <a:extLst>
              <a:ext uri="{FF2B5EF4-FFF2-40B4-BE49-F238E27FC236}">
                <a16:creationId xmlns:a16="http://schemas.microsoft.com/office/drawing/2014/main" id="{C662CA56-295F-EB88-2A1E-69E30C099B9C}"/>
              </a:ext>
            </a:extLst>
          </p:cNvPr>
          <p:cNvSpPr>
            <a:spLocks noGrp="1"/>
          </p:cNvSpPr>
          <p:nvPr>
            <p:ph idx="1"/>
          </p:nvPr>
        </p:nvSpPr>
        <p:spPr>
          <a:xfrm>
            <a:off x="572655" y="1387797"/>
            <a:ext cx="11046690" cy="5106530"/>
          </a:xfrm>
        </p:spPr>
        <p:txBody>
          <a:bodyPr>
            <a:normAutofit fontScale="70000" lnSpcReduction="20000"/>
          </a:bodyPr>
          <a:lstStyle/>
          <a:p>
            <a:pPr marL="514350" indent="-514350">
              <a:lnSpc>
                <a:spcPct val="120000"/>
              </a:lnSpc>
              <a:buFont typeface="+mj-lt"/>
              <a:buAutoNum type="arabicPeriod"/>
            </a:pPr>
            <a:r>
              <a:rPr lang="en-GB" dirty="0">
                <a:latin typeface="Calibri" panose="020F0502020204030204" pitchFamily="34" charset="0"/>
                <a:cs typeface="Calibri" panose="020F0502020204030204" pitchFamily="34" charset="0"/>
              </a:rPr>
              <a:t>transfer of </a:t>
            </a:r>
            <a:r>
              <a:rPr lang="en-GB" b="1" dirty="0">
                <a:latin typeface="Calibri" panose="020F0502020204030204" pitchFamily="34" charset="0"/>
                <a:cs typeface="Calibri" panose="020F0502020204030204" pitchFamily="34" charset="0"/>
              </a:rPr>
              <a:t>6,000 EUR </a:t>
            </a:r>
            <a:r>
              <a:rPr lang="en-GB" dirty="0">
                <a:latin typeface="Calibri" panose="020F0502020204030204" pitchFamily="34" charset="0"/>
                <a:cs typeface="Calibri" panose="020F0502020204030204" pitchFamily="34" charset="0"/>
              </a:rPr>
              <a:t>from </a:t>
            </a:r>
            <a:r>
              <a:rPr lang="en-GB" b="1" dirty="0">
                <a:latin typeface="Calibri" panose="020F0502020204030204" pitchFamily="34" charset="0"/>
                <a:cs typeface="Calibri" panose="020F0502020204030204" pitchFamily="34" charset="0"/>
              </a:rPr>
              <a:t>CERN </a:t>
            </a:r>
            <a:r>
              <a:rPr lang="en-GB" dirty="0">
                <a:latin typeface="Calibri" panose="020F0502020204030204" pitchFamily="34" charset="0"/>
                <a:cs typeface="Calibri" panose="020F0502020204030204" pitchFamily="34" charset="0"/>
              </a:rPr>
              <a:t>(WP7) </a:t>
            </a:r>
            <a:r>
              <a:rPr lang="en-GB" b="1" dirty="0">
                <a:latin typeface="Calibri" panose="020F0502020204030204" pitchFamily="34" charset="0"/>
                <a:cs typeface="Calibri" panose="020F0502020204030204" pitchFamily="34" charset="0"/>
              </a:rPr>
              <a:t>to ELETTRA</a:t>
            </a:r>
            <a:r>
              <a:rPr lang="en-GB" dirty="0">
                <a:latin typeface="Calibri" panose="020F0502020204030204" pitchFamily="34" charset="0"/>
                <a:cs typeface="Calibri" panose="020F0502020204030204" pitchFamily="34" charset="0"/>
              </a:rPr>
              <a:t>, from the WP7 “common pot” at CERN for the organisation of a Low Emittance Rings - Permanent Magnet workshop. </a:t>
            </a:r>
          </a:p>
          <a:p>
            <a:pPr marL="514350" indent="-514350">
              <a:lnSpc>
                <a:spcPct val="120000"/>
              </a:lnSpc>
              <a:buFont typeface="+mj-lt"/>
              <a:buAutoNum type="arabicPeriod"/>
            </a:pPr>
            <a:r>
              <a:rPr lang="en-GB" dirty="0">
                <a:latin typeface="Calibri" panose="020F0502020204030204" pitchFamily="34" charset="0"/>
                <a:cs typeface="Calibri" panose="020F0502020204030204" pitchFamily="34" charset="0"/>
              </a:rPr>
              <a:t>Transfer of </a:t>
            </a:r>
            <a:r>
              <a:rPr lang="en-GB" b="1" dirty="0">
                <a:latin typeface="Calibri" panose="020F0502020204030204" pitchFamily="34" charset="0"/>
                <a:cs typeface="Calibri" panose="020F0502020204030204" pitchFamily="34" charset="0"/>
              </a:rPr>
              <a:t>4,500 EUR </a:t>
            </a:r>
            <a:r>
              <a:rPr lang="en-US" dirty="0">
                <a:latin typeface="Calibri" panose="020F0502020204030204" pitchFamily="34" charset="0"/>
                <a:cs typeface="Calibri" panose="020F0502020204030204" pitchFamily="34" charset="0"/>
              </a:rPr>
              <a:t>from </a:t>
            </a:r>
            <a:r>
              <a:rPr lang="en-US" b="1" dirty="0">
                <a:latin typeface="Calibri" panose="020F0502020204030204" pitchFamily="34" charset="0"/>
                <a:cs typeface="Calibri" panose="020F0502020204030204" pitchFamily="34" charset="0"/>
              </a:rPr>
              <a:t>CERN </a:t>
            </a:r>
            <a:r>
              <a:rPr lang="en-GB" dirty="0">
                <a:latin typeface="Calibri" panose="020F0502020204030204" pitchFamily="34" charset="0"/>
                <a:cs typeface="Calibri" panose="020F0502020204030204" pitchFamily="34" charset="0"/>
              </a:rPr>
              <a:t>(WP7) </a:t>
            </a:r>
            <a:r>
              <a:rPr lang="en-US" b="1" dirty="0">
                <a:latin typeface="Calibri" panose="020F0502020204030204" pitchFamily="34" charset="0"/>
                <a:cs typeface="Calibri" panose="020F0502020204030204" pitchFamily="34" charset="0"/>
              </a:rPr>
              <a:t>to DESY</a:t>
            </a:r>
            <a:r>
              <a:rPr lang="en-US" dirty="0">
                <a:latin typeface="Calibri" panose="020F0502020204030204" pitchFamily="34" charset="0"/>
                <a:cs typeface="Calibri" panose="020F0502020204030204" pitchFamily="34" charset="0"/>
              </a:rPr>
              <a:t>, from the WP7 “common pot” at CERN for the organisation of a Low Emittance Rings workshop at DESY (June 2023).</a:t>
            </a:r>
            <a:endParaRPr lang="en-GB" dirty="0">
              <a:latin typeface="Calibri" panose="020F0502020204030204" pitchFamily="34" charset="0"/>
              <a:cs typeface="Calibri" panose="020F0502020204030204" pitchFamily="34" charset="0"/>
            </a:endParaRPr>
          </a:p>
          <a:p>
            <a:pPr marL="514350" indent="-514350">
              <a:lnSpc>
                <a:spcPct val="120000"/>
              </a:lnSpc>
              <a:buFont typeface="+mj-lt"/>
              <a:buAutoNum type="arabicPeriod"/>
            </a:pPr>
            <a:r>
              <a:rPr lang="en-GB" dirty="0">
                <a:latin typeface="Calibri" panose="020F0502020204030204" pitchFamily="34" charset="0"/>
                <a:cs typeface="Calibri" panose="020F0502020204030204" pitchFamily="34" charset="0"/>
              </a:rPr>
              <a:t>transfer of </a:t>
            </a:r>
            <a:r>
              <a:rPr lang="en-GB" b="1" dirty="0">
                <a:latin typeface="Calibri" panose="020F0502020204030204" pitchFamily="34" charset="0"/>
                <a:cs typeface="Calibri" panose="020F0502020204030204" pitchFamily="34" charset="0"/>
              </a:rPr>
              <a:t>5,000 EUR </a:t>
            </a:r>
            <a:r>
              <a:rPr lang="en-GB" dirty="0">
                <a:latin typeface="Calibri" panose="020F0502020204030204" pitchFamily="34" charset="0"/>
                <a:cs typeface="Calibri" panose="020F0502020204030204" pitchFamily="34" charset="0"/>
              </a:rPr>
              <a:t>from </a:t>
            </a:r>
            <a:r>
              <a:rPr lang="en-GB" b="1" dirty="0">
                <a:latin typeface="Calibri" panose="020F0502020204030204" pitchFamily="34" charset="0"/>
                <a:cs typeface="Calibri" panose="020F0502020204030204" pitchFamily="34" charset="0"/>
              </a:rPr>
              <a:t>INFN</a:t>
            </a:r>
            <a:r>
              <a:rPr lang="en-GB" dirty="0">
                <a:latin typeface="Calibri" panose="020F0502020204030204" pitchFamily="34" charset="0"/>
                <a:cs typeface="Calibri" panose="020F0502020204030204" pitchFamily="34" charset="0"/>
              </a:rPr>
              <a:t> (WP3, WP Coordinator) </a:t>
            </a:r>
            <a:r>
              <a:rPr lang="en-GB" b="1" dirty="0">
                <a:latin typeface="Calibri" panose="020F0502020204030204" pitchFamily="34" charset="0"/>
                <a:cs typeface="Calibri" panose="020F0502020204030204" pitchFamily="34" charset="0"/>
              </a:rPr>
              <a:t>to CERN </a:t>
            </a:r>
            <a:r>
              <a:rPr lang="en-GB" dirty="0">
                <a:latin typeface="Calibri" panose="020F0502020204030204" pitchFamily="34" charset="0"/>
                <a:cs typeface="Calibri" panose="020F0502020204030204" pitchFamily="34" charset="0"/>
              </a:rPr>
              <a:t>(WP1) for organisation of industry events.</a:t>
            </a:r>
          </a:p>
          <a:p>
            <a:pPr marL="514350" indent="-514350">
              <a:lnSpc>
                <a:spcPct val="120000"/>
              </a:lnSpc>
              <a:buFont typeface="+mj-lt"/>
              <a:buAutoNum type="arabicPeriod"/>
            </a:pPr>
            <a:r>
              <a:rPr lang="en-US" dirty="0">
                <a:latin typeface="Calibri" panose="020F0502020204030204" pitchFamily="34" charset="0"/>
                <a:cs typeface="Calibri" panose="020F0502020204030204" pitchFamily="34" charset="0"/>
              </a:rPr>
              <a:t>transfer of </a:t>
            </a:r>
            <a:r>
              <a:rPr lang="en-US" b="1" dirty="0">
                <a:latin typeface="Calibri" panose="020F0502020204030204" pitchFamily="34" charset="0"/>
                <a:cs typeface="Calibri" panose="020F0502020204030204" pitchFamily="34" charset="0"/>
              </a:rPr>
              <a:t>7,000 EUR </a:t>
            </a:r>
            <a:r>
              <a:rPr lang="en-US" dirty="0">
                <a:latin typeface="Calibri" panose="020F0502020204030204" pitchFamily="34" charset="0"/>
                <a:cs typeface="Calibri" panose="020F0502020204030204" pitchFamily="34" charset="0"/>
              </a:rPr>
              <a:t>(direct costs) from </a:t>
            </a:r>
            <a:r>
              <a:rPr lang="en-US" b="1" dirty="0">
                <a:latin typeface="Calibri" panose="020F0502020204030204" pitchFamily="34" charset="0"/>
                <a:cs typeface="Calibri" panose="020F0502020204030204" pitchFamily="34" charset="0"/>
              </a:rPr>
              <a:t>CERN</a:t>
            </a:r>
            <a:r>
              <a:rPr lang="en-US" dirty="0">
                <a:latin typeface="Calibri" panose="020F0502020204030204" pitchFamily="34" charset="0"/>
                <a:cs typeface="Calibri" panose="020F0502020204030204" pitchFamily="34" charset="0"/>
              </a:rPr>
              <a:t> (WP2, Task 2.4) to </a:t>
            </a:r>
            <a:r>
              <a:rPr lang="en-US" b="1" dirty="0">
                <a:latin typeface="Calibri" panose="020F0502020204030204" pitchFamily="34" charset="0"/>
                <a:cs typeface="Calibri" panose="020F0502020204030204" pitchFamily="34" charset="0"/>
              </a:rPr>
              <a:t>GSI </a:t>
            </a:r>
            <a:r>
              <a:rPr lang="en-US" dirty="0">
                <a:latin typeface="Calibri" panose="020F0502020204030204" pitchFamily="34" charset="0"/>
                <a:cs typeface="Calibri" panose="020F0502020204030204" pitchFamily="34" charset="0"/>
              </a:rPr>
              <a:t>(for SEEIST, partner organisation associated to GSI) to cover the Industrial Training secondment of L. Garolfi.</a:t>
            </a:r>
            <a:endParaRPr lang="en-GB" dirty="0">
              <a:latin typeface="Calibri" panose="020F0502020204030204" pitchFamily="34" charset="0"/>
              <a:cs typeface="Calibri" panose="020F0502020204030204" pitchFamily="34" charset="0"/>
            </a:endParaRPr>
          </a:p>
          <a:p>
            <a:pPr marL="514350" indent="-514350">
              <a:lnSpc>
                <a:spcPct val="120000"/>
              </a:lnSpc>
              <a:buFont typeface="+mj-lt"/>
              <a:buAutoNum type="arabicPeriod"/>
            </a:pPr>
            <a:r>
              <a:rPr lang="en-GB" dirty="0">
                <a:latin typeface="Calibri" panose="020F0502020204030204" pitchFamily="34" charset="0"/>
                <a:cs typeface="Calibri" panose="020F0502020204030204" pitchFamily="34" charset="0"/>
              </a:rPr>
              <a:t>Transfer of </a:t>
            </a:r>
            <a:r>
              <a:rPr lang="en-GB" b="1" dirty="0">
                <a:latin typeface="Calibri" panose="020F0502020204030204" pitchFamily="34" charset="0"/>
                <a:cs typeface="Calibri" panose="020F0502020204030204" pitchFamily="34" charset="0"/>
              </a:rPr>
              <a:t>10,000 EUR </a:t>
            </a:r>
            <a:r>
              <a:rPr lang="en-GB" dirty="0">
                <a:latin typeface="Calibri" panose="020F0502020204030204" pitchFamily="34" charset="0"/>
                <a:cs typeface="Calibri" panose="020F0502020204030204" pitchFamily="34" charset="0"/>
              </a:rPr>
              <a:t>from </a:t>
            </a:r>
            <a:r>
              <a:rPr lang="en-GB" b="1" dirty="0">
                <a:latin typeface="Calibri" panose="020F0502020204030204" pitchFamily="34" charset="0"/>
                <a:cs typeface="Calibri" panose="020F0502020204030204" pitchFamily="34" charset="0"/>
              </a:rPr>
              <a:t>CERN</a:t>
            </a:r>
            <a:r>
              <a:rPr lang="en-GB" dirty="0">
                <a:latin typeface="Calibri" panose="020F0502020204030204" pitchFamily="34" charset="0"/>
                <a:cs typeface="Calibri" panose="020F0502020204030204" pitchFamily="34" charset="0"/>
              </a:rPr>
              <a:t> (WP10) to </a:t>
            </a:r>
            <a:r>
              <a:rPr lang="en-GB" b="1" dirty="0">
                <a:latin typeface="Calibri" panose="020F0502020204030204" pitchFamily="34" charset="0"/>
                <a:cs typeface="Calibri" panose="020F0502020204030204" pitchFamily="34" charset="0"/>
              </a:rPr>
              <a:t>RTU</a:t>
            </a:r>
            <a:r>
              <a:rPr lang="en-GB" dirty="0">
                <a:latin typeface="Calibri" panose="020F0502020204030204" pitchFamily="34" charset="0"/>
                <a:cs typeface="Calibri" panose="020F0502020204030204" pitchFamily="34" charset="0"/>
              </a:rPr>
              <a:t> (WP10) to </a:t>
            </a:r>
            <a:r>
              <a:rPr lang="en-GB" dirty="0" err="1">
                <a:latin typeface="Calibri" panose="020F0502020204030204" pitchFamily="34" charset="0"/>
                <a:cs typeface="Calibri" panose="020F0502020204030204" pitchFamily="34" charset="0"/>
              </a:rPr>
              <a:t>compens</a:t>
            </a:r>
            <a:r>
              <a:rPr lang="en-GB" dirty="0">
                <a:latin typeface="Calibri" panose="020F0502020204030204" pitchFamily="34" charset="0"/>
                <a:cs typeface="Calibri" panose="020F0502020204030204" pitchFamily="34" charset="0"/>
              </a:rPr>
              <a:t> </a:t>
            </a:r>
            <a:r>
              <a:rPr lang="en-GB" dirty="0" err="1">
                <a:latin typeface="Calibri" panose="020F0502020204030204" pitchFamily="34" charset="0"/>
                <a:cs typeface="Calibri" panose="020F0502020204030204" pitchFamily="34" charset="0"/>
              </a:rPr>
              <a:t>iate</a:t>
            </a:r>
            <a:r>
              <a:rPr lang="en-GB" dirty="0">
                <a:latin typeface="Calibri" panose="020F0502020204030204" pitchFamily="34" charset="0"/>
                <a:cs typeface="Calibri" panose="020F0502020204030204" pitchFamily="34" charset="0"/>
              </a:rPr>
              <a:t> for activities related to Additive Manufacturing.</a:t>
            </a:r>
          </a:p>
          <a:p>
            <a:pPr marL="514350" indent="-514350">
              <a:lnSpc>
                <a:spcPct val="120000"/>
              </a:lnSpc>
              <a:buFont typeface="+mj-lt"/>
              <a:buAutoNum type="arabicPeriod"/>
            </a:pPr>
            <a:r>
              <a:rPr lang="en-GB" dirty="0">
                <a:latin typeface="Calibri" panose="020F0502020204030204" pitchFamily="34" charset="0"/>
                <a:cs typeface="Calibri" panose="020F0502020204030204" pitchFamily="34" charset="0"/>
              </a:rPr>
              <a:t>Transfer of </a:t>
            </a:r>
            <a:r>
              <a:rPr lang="en-GB" b="1" dirty="0">
                <a:latin typeface="Calibri" panose="020F0502020204030204" pitchFamily="34" charset="0"/>
                <a:cs typeface="Calibri" panose="020F0502020204030204" pitchFamily="34" charset="0"/>
              </a:rPr>
              <a:t>10,000 EUR </a:t>
            </a:r>
            <a:r>
              <a:rPr lang="en-GB" dirty="0">
                <a:latin typeface="Calibri" panose="020F0502020204030204" pitchFamily="34" charset="0"/>
                <a:cs typeface="Calibri" panose="020F0502020204030204" pitchFamily="34" charset="0"/>
              </a:rPr>
              <a:t>maximum from </a:t>
            </a:r>
            <a:r>
              <a:rPr lang="en-GB" b="1" dirty="0">
                <a:latin typeface="Calibri" panose="020F0502020204030204" pitchFamily="34" charset="0"/>
                <a:cs typeface="Calibri" panose="020F0502020204030204" pitchFamily="34" charset="0"/>
              </a:rPr>
              <a:t>CERN </a:t>
            </a:r>
            <a:r>
              <a:rPr lang="en-GB" dirty="0">
                <a:latin typeface="Calibri" panose="020F0502020204030204" pitchFamily="34" charset="0"/>
                <a:cs typeface="Calibri" panose="020F0502020204030204" pitchFamily="34" charset="0"/>
              </a:rPr>
              <a:t>(WP 1 coordination) </a:t>
            </a:r>
            <a:r>
              <a:rPr lang="en-GB" b="1" dirty="0">
                <a:latin typeface="Calibri" panose="020F0502020204030204" pitchFamily="34" charset="0"/>
                <a:cs typeface="Calibri" panose="020F0502020204030204" pitchFamily="34" charset="0"/>
              </a:rPr>
              <a:t>to ESI</a:t>
            </a:r>
            <a:r>
              <a:rPr lang="en-GB" dirty="0">
                <a:latin typeface="Calibri" panose="020F0502020204030204" pitchFamily="34" charset="0"/>
                <a:cs typeface="Calibri" panose="020F0502020204030204" pitchFamily="34" charset="0"/>
              </a:rPr>
              <a:t>, to balance the CBI budget up to the required amount. Total cost of CBI event estimated at 62,450 EUR. Contribution from I.FAST WP2 (leftover from first 2 events): 15k, contribution from sponsors: 38k, remaining 9.5k.</a:t>
            </a:r>
          </a:p>
          <a:p>
            <a:pPr marL="514350" indent="-514350">
              <a:lnSpc>
                <a:spcPct val="120000"/>
              </a:lnSpc>
              <a:buFont typeface="+mj-lt"/>
              <a:buAutoNum type="arabicPeriod"/>
            </a:pPr>
            <a:endParaRPr lang="en-GB" dirty="0">
              <a:latin typeface="Calibri" panose="020F0502020204030204" pitchFamily="34" charset="0"/>
              <a:cs typeface="Calibri" panose="020F0502020204030204" pitchFamily="34" charset="0"/>
            </a:endParaRPr>
          </a:p>
        </p:txBody>
      </p:sp>
      <p:sp>
        <p:nvSpPr>
          <p:cNvPr id="5" name="Slide Number Placeholder 4">
            <a:extLst>
              <a:ext uri="{FF2B5EF4-FFF2-40B4-BE49-F238E27FC236}">
                <a16:creationId xmlns:a16="http://schemas.microsoft.com/office/drawing/2014/main" id="{AC2B066B-8F96-D738-A82F-698079AFD760}"/>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7A1A58B-7BA1-7E42-8231-6D1CB1C760B1}" type="slidenum">
              <a:rPr kumimoji="0" lang="en-US" sz="1200" b="0" i="0" u="none" strike="noStrike" kern="1200" cap="none" spc="0" normalizeH="0" baseline="0" noProof="0" smtClean="0">
                <a:ln>
                  <a:noFill/>
                </a:ln>
                <a:solidFill>
                  <a:srgbClr val="0035CB"/>
                </a:solidFill>
                <a:effectLst/>
                <a:uLnTx/>
                <a:uFillTx/>
                <a:latin typeface="Montserrat" panose="00000500000000000000" pitchFamily="2"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srgbClr val="0035CB"/>
              </a:solidFill>
              <a:effectLst/>
              <a:uLnTx/>
              <a:uFillTx/>
              <a:latin typeface="Montserrat" panose="00000500000000000000" pitchFamily="2" charset="0"/>
              <a:ea typeface="+mn-ea"/>
              <a:cs typeface="+mn-cs"/>
            </a:endParaRPr>
          </a:p>
        </p:txBody>
      </p:sp>
    </p:spTree>
    <p:extLst>
      <p:ext uri="{BB962C8B-B14F-4D97-AF65-F5344CB8AC3E}">
        <p14:creationId xmlns:p14="http://schemas.microsoft.com/office/powerpoint/2010/main" val="9666772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B39DF5-1953-22AA-E22F-121EFE0F4D78}"/>
              </a:ext>
            </a:extLst>
          </p:cNvPr>
          <p:cNvSpPr>
            <a:spLocks noGrp="1"/>
          </p:cNvSpPr>
          <p:nvPr>
            <p:ph type="title"/>
          </p:nvPr>
        </p:nvSpPr>
        <p:spPr>
          <a:xfrm>
            <a:off x="838200" y="365126"/>
            <a:ext cx="10515600" cy="920538"/>
          </a:xfrm>
        </p:spPr>
        <p:txBody>
          <a:bodyPr>
            <a:normAutofit fontScale="90000"/>
          </a:bodyPr>
          <a:lstStyle/>
          <a:p>
            <a:r>
              <a:rPr lang="en-US" dirty="0"/>
              <a:t>Proposal for new partner organisations</a:t>
            </a:r>
            <a:endParaRPr lang="en-CH" dirty="0"/>
          </a:p>
        </p:txBody>
      </p:sp>
      <p:sp>
        <p:nvSpPr>
          <p:cNvPr id="3" name="Content Placeholder 2">
            <a:extLst>
              <a:ext uri="{FF2B5EF4-FFF2-40B4-BE49-F238E27FC236}">
                <a16:creationId xmlns:a16="http://schemas.microsoft.com/office/drawing/2014/main" id="{2A782A01-66BB-CDED-6A79-248EDF7BC60A}"/>
              </a:ext>
            </a:extLst>
          </p:cNvPr>
          <p:cNvSpPr>
            <a:spLocks noGrp="1"/>
          </p:cNvSpPr>
          <p:nvPr>
            <p:ph idx="1"/>
          </p:nvPr>
        </p:nvSpPr>
        <p:spPr>
          <a:xfrm>
            <a:off x="695400" y="1340768"/>
            <a:ext cx="10515600" cy="4258072"/>
          </a:xfrm>
        </p:spPr>
        <p:txBody>
          <a:bodyPr>
            <a:normAutofit fontScale="77500" lnSpcReduction="20000"/>
          </a:bodyPr>
          <a:lstStyle/>
          <a:p>
            <a:pPr marL="514350" indent="-514350">
              <a:lnSpc>
                <a:spcPct val="120000"/>
              </a:lnSpc>
              <a:buAutoNum type="arabicPeriod"/>
            </a:pPr>
            <a:r>
              <a:rPr lang="en-US" dirty="0"/>
              <a:t>request from </a:t>
            </a:r>
            <a:r>
              <a:rPr lang="en-US" b="1" dirty="0">
                <a:solidFill>
                  <a:srgbClr val="F207CA"/>
                </a:solidFill>
              </a:rPr>
              <a:t>TERA-CARE</a:t>
            </a:r>
            <a:r>
              <a:rPr lang="en-US" dirty="0"/>
              <a:t> (Foundation under Swiss law continuing the activities of TERA Foundation in the medical accelerator field) to join I.FAST as Partner Organisation associated to CERN, participating in the activities of Task 5.3 (Slow extraction). Motivation: a key researchers involved in this activity has moved from SEEIIST (already partner) to TERA-CARE. TERA-CARE will contribute with 2 pm and will receive no budget from I.FAST.</a:t>
            </a:r>
          </a:p>
          <a:p>
            <a:pPr marL="514350" indent="-514350">
              <a:lnSpc>
                <a:spcPct val="120000"/>
              </a:lnSpc>
              <a:buAutoNum type="arabicPeriod"/>
            </a:pPr>
            <a:r>
              <a:rPr lang="en-US" dirty="0"/>
              <a:t>request from </a:t>
            </a:r>
            <a:r>
              <a:rPr lang="en-US" b="1" dirty="0">
                <a:solidFill>
                  <a:srgbClr val="F207CA"/>
                </a:solidFill>
              </a:rPr>
              <a:t>Goethe University Frankfurt </a:t>
            </a:r>
            <a:r>
              <a:rPr lang="en-US" dirty="0"/>
              <a:t>to join I.FAST as Partner Organisation associated to CERN, participating in the activities of Task10.2., Task10.3 and Task10.4 (post-processing of AM linac structures). The collaboration is already going on. Goethe University will contribute with 2 pm and will receive no budget from I.FAST.</a:t>
            </a:r>
          </a:p>
        </p:txBody>
      </p:sp>
      <p:sp>
        <p:nvSpPr>
          <p:cNvPr id="5" name="Slide Number Placeholder 4">
            <a:extLst>
              <a:ext uri="{FF2B5EF4-FFF2-40B4-BE49-F238E27FC236}">
                <a16:creationId xmlns:a16="http://schemas.microsoft.com/office/drawing/2014/main" id="{6DB3FCFC-BE15-64B4-ABA9-BF71DB745639}"/>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7A1A58B-7BA1-7E42-8231-6D1CB1C760B1}" type="slidenum">
              <a:rPr kumimoji="0" lang="en-US" sz="1200" b="0" i="0" u="none" strike="noStrike" kern="1200" cap="none" spc="0" normalizeH="0" baseline="0" noProof="0" smtClean="0">
                <a:ln>
                  <a:noFill/>
                </a:ln>
                <a:solidFill>
                  <a:srgbClr val="0035CB"/>
                </a:solidFill>
                <a:effectLst/>
                <a:uLnTx/>
                <a:uFillTx/>
                <a:latin typeface="Montserrat" panose="00000500000000000000" pitchFamily="2"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srgbClr val="0035CB"/>
              </a:solidFill>
              <a:effectLst/>
              <a:uLnTx/>
              <a:uFillTx/>
              <a:latin typeface="Montserrat" panose="00000500000000000000" pitchFamily="2" charset="0"/>
              <a:ea typeface="+mn-ea"/>
              <a:cs typeface="+mn-cs"/>
            </a:endParaRPr>
          </a:p>
        </p:txBody>
      </p:sp>
    </p:spTree>
    <p:extLst>
      <p:ext uri="{BB962C8B-B14F-4D97-AF65-F5344CB8AC3E}">
        <p14:creationId xmlns:p14="http://schemas.microsoft.com/office/powerpoint/2010/main" val="16383004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9B102C-ECDC-FA08-4B1A-DB246A461E65}"/>
              </a:ext>
            </a:extLst>
          </p:cNvPr>
          <p:cNvSpPr>
            <a:spLocks noGrp="1"/>
          </p:cNvSpPr>
          <p:nvPr>
            <p:ph type="title"/>
          </p:nvPr>
        </p:nvSpPr>
        <p:spPr>
          <a:xfrm>
            <a:off x="796899" y="482615"/>
            <a:ext cx="9728201" cy="920538"/>
          </a:xfrm>
        </p:spPr>
        <p:txBody>
          <a:bodyPr>
            <a:normAutofit fontScale="90000"/>
          </a:bodyPr>
          <a:lstStyle/>
          <a:p>
            <a:r>
              <a:rPr lang="en-US" dirty="0"/>
              <a:t>Governing Board endorsement for CBI funding from WP1 in 2025</a:t>
            </a:r>
            <a:endParaRPr lang="en-CH" dirty="0"/>
          </a:p>
        </p:txBody>
      </p:sp>
      <p:sp>
        <p:nvSpPr>
          <p:cNvPr id="3" name="Content Placeholder 2">
            <a:extLst>
              <a:ext uri="{FF2B5EF4-FFF2-40B4-BE49-F238E27FC236}">
                <a16:creationId xmlns:a16="http://schemas.microsoft.com/office/drawing/2014/main" id="{C4F7EF67-FBF2-6AE9-6681-F98A86FDE59C}"/>
              </a:ext>
            </a:extLst>
          </p:cNvPr>
          <p:cNvSpPr>
            <a:spLocks noGrp="1"/>
          </p:cNvSpPr>
          <p:nvPr>
            <p:ph idx="1"/>
          </p:nvPr>
        </p:nvSpPr>
        <p:spPr>
          <a:xfrm>
            <a:off x="708891" y="1704210"/>
            <a:ext cx="10515600" cy="4123935"/>
          </a:xfrm>
        </p:spPr>
        <p:txBody>
          <a:bodyPr>
            <a:normAutofit fontScale="92500" lnSpcReduction="10000"/>
          </a:bodyPr>
          <a:lstStyle/>
          <a:p>
            <a:pPr marL="0" indent="0">
              <a:lnSpc>
                <a:spcPct val="100000"/>
              </a:lnSpc>
              <a:buNone/>
            </a:pPr>
            <a:r>
              <a:rPr lang="en-US" dirty="0"/>
              <a:t>The Coordinator is seeking the </a:t>
            </a:r>
            <a:r>
              <a:rPr lang="en-US" b="1" dirty="0">
                <a:solidFill>
                  <a:schemeClr val="accent1"/>
                </a:solidFill>
              </a:rPr>
              <a:t>endorsement of the Governing Board </a:t>
            </a:r>
            <a:r>
              <a:rPr lang="en-US" dirty="0"/>
              <a:t>for allocating remaining funds in the I.FAST WP1 (Coordination) budget at the end of the project (April 2024) for the organisation of a </a:t>
            </a:r>
            <a:r>
              <a:rPr lang="en-US" b="1" dirty="0">
                <a:solidFill>
                  <a:schemeClr val="accent1"/>
                </a:solidFill>
              </a:rPr>
              <a:t>Challenge Based Innovation Event in July-August 2025</a:t>
            </a:r>
            <a:r>
              <a:rPr lang="en-US" dirty="0"/>
              <a:t>.</a:t>
            </a:r>
          </a:p>
          <a:p>
            <a:pPr marL="0" indent="0">
              <a:lnSpc>
                <a:spcPct val="100000"/>
              </a:lnSpc>
              <a:buNone/>
            </a:pPr>
            <a:r>
              <a:rPr lang="en-US" dirty="0"/>
              <a:t>This would be done between the end of the project and the final reallocation of I.FAST funding by the Board foreseen after acceptance of the Final Report (September-October 2025), and only in case CERN can claim the full amount of its EC contribution (plus a margin).   </a:t>
            </a:r>
            <a:endParaRPr lang="en-CH" dirty="0"/>
          </a:p>
        </p:txBody>
      </p:sp>
      <p:sp>
        <p:nvSpPr>
          <p:cNvPr id="5" name="Slide Number Placeholder 4">
            <a:extLst>
              <a:ext uri="{FF2B5EF4-FFF2-40B4-BE49-F238E27FC236}">
                <a16:creationId xmlns:a16="http://schemas.microsoft.com/office/drawing/2014/main" id="{68674303-5E13-9A9F-C606-EA254181C062}"/>
              </a:ext>
            </a:extLst>
          </p:cNvPr>
          <p:cNvSpPr>
            <a:spLocks noGrp="1"/>
          </p:cNvSpPr>
          <p:nvPr>
            <p:ph type="sldNum" sz="quarter" idx="12"/>
          </p:nvPr>
        </p:nvSpPr>
        <p:spPr/>
        <p:txBody>
          <a:bodyPr/>
          <a:lstStyle/>
          <a:p>
            <a:fld id="{F7A1A58B-7BA1-7E42-8231-6D1CB1C760B1}" type="slidenum">
              <a:rPr lang="en-US" smtClean="0"/>
              <a:pPr/>
              <a:t>3</a:t>
            </a:fld>
            <a:endParaRPr lang="en-US"/>
          </a:p>
        </p:txBody>
      </p:sp>
    </p:spTree>
    <p:extLst>
      <p:ext uri="{BB962C8B-B14F-4D97-AF65-F5344CB8AC3E}">
        <p14:creationId xmlns:p14="http://schemas.microsoft.com/office/powerpoint/2010/main" val="29482143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D9263C-A910-3173-5E78-FEA3B7FF98E0}"/>
              </a:ext>
            </a:extLst>
          </p:cNvPr>
          <p:cNvSpPr>
            <a:spLocks noGrp="1"/>
          </p:cNvSpPr>
          <p:nvPr>
            <p:ph type="title"/>
          </p:nvPr>
        </p:nvSpPr>
        <p:spPr>
          <a:xfrm>
            <a:off x="838200" y="365126"/>
            <a:ext cx="10226352" cy="920538"/>
          </a:xfrm>
        </p:spPr>
        <p:txBody>
          <a:bodyPr>
            <a:normAutofit fontScale="90000"/>
          </a:bodyPr>
          <a:lstStyle/>
          <a:p>
            <a:r>
              <a:rPr lang="en-US" dirty="0"/>
              <a:t>Options for a 6-month project extension</a:t>
            </a:r>
            <a:endParaRPr lang="en-CH" dirty="0"/>
          </a:p>
        </p:txBody>
      </p:sp>
      <p:sp>
        <p:nvSpPr>
          <p:cNvPr id="3" name="Content Placeholder 2">
            <a:extLst>
              <a:ext uri="{FF2B5EF4-FFF2-40B4-BE49-F238E27FC236}">
                <a16:creationId xmlns:a16="http://schemas.microsoft.com/office/drawing/2014/main" id="{0074C39E-3D22-9378-7BDD-7954093A4BCF}"/>
              </a:ext>
            </a:extLst>
          </p:cNvPr>
          <p:cNvSpPr>
            <a:spLocks noGrp="1"/>
          </p:cNvSpPr>
          <p:nvPr>
            <p:ph idx="1"/>
          </p:nvPr>
        </p:nvSpPr>
        <p:spPr>
          <a:xfrm>
            <a:off x="715997" y="1285664"/>
            <a:ext cx="10515600" cy="4843538"/>
          </a:xfrm>
        </p:spPr>
        <p:txBody>
          <a:bodyPr>
            <a:normAutofit fontScale="77500" lnSpcReduction="20000"/>
          </a:bodyPr>
          <a:lstStyle/>
          <a:p>
            <a:pPr marL="0" indent="0">
              <a:lnSpc>
                <a:spcPct val="120000"/>
              </a:lnSpc>
              <a:buNone/>
            </a:pPr>
            <a:r>
              <a:rPr lang="en-US" dirty="0"/>
              <a:t>The I.FAST management requests to the Governing Board a </a:t>
            </a:r>
            <a:r>
              <a:rPr lang="en-US" b="1" dirty="0">
                <a:solidFill>
                  <a:srgbClr val="F207CA"/>
                </a:solidFill>
              </a:rPr>
              <a:t>mandate to negotiate with the Project Officer a possible project extension by 6 months</a:t>
            </a:r>
            <a:r>
              <a:rPr lang="en-US" dirty="0"/>
              <a:t> (until end of October 2025), to compensate for the initial delays due to material crisis and Covid, and to give some margin for completing critical Deliverables (longitudinally variable dipole, CompactLight structure). </a:t>
            </a:r>
          </a:p>
          <a:p>
            <a:pPr marL="0" indent="0">
              <a:lnSpc>
                <a:spcPct val="120000"/>
              </a:lnSpc>
              <a:buNone/>
            </a:pPr>
            <a:r>
              <a:rPr lang="en-US" dirty="0"/>
              <a:t>An extension would also allow keeping the community together for a few more months until a final meeting in October 2025, waiting for a possible new project.</a:t>
            </a:r>
          </a:p>
          <a:p>
            <a:pPr marL="0" indent="0">
              <a:lnSpc>
                <a:spcPct val="120000"/>
              </a:lnSpc>
              <a:buNone/>
            </a:pPr>
            <a:r>
              <a:rPr lang="en-US" dirty="0"/>
              <a:t>It should be noticed however that an extension will delay the final 15% payment at project termination.</a:t>
            </a:r>
          </a:p>
          <a:p>
            <a:pPr marL="0" indent="0">
              <a:lnSpc>
                <a:spcPct val="120000"/>
              </a:lnSpc>
              <a:buNone/>
            </a:pPr>
            <a:r>
              <a:rPr lang="en-US" dirty="0"/>
              <a:t>We have received the information that the Project Officer is not very open to extensions, the negotiation might be complex.</a:t>
            </a:r>
            <a:endParaRPr lang="en-CH" dirty="0"/>
          </a:p>
        </p:txBody>
      </p:sp>
      <p:sp>
        <p:nvSpPr>
          <p:cNvPr id="5" name="Slide Number Placeholder 4">
            <a:extLst>
              <a:ext uri="{FF2B5EF4-FFF2-40B4-BE49-F238E27FC236}">
                <a16:creationId xmlns:a16="http://schemas.microsoft.com/office/drawing/2014/main" id="{9367F6AD-D335-0D96-BAC9-30928871388E}"/>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7A1A58B-7BA1-7E42-8231-6D1CB1C760B1}" type="slidenum">
              <a:rPr kumimoji="0" lang="en-US" sz="1200" b="0" i="0" u="none" strike="noStrike" kern="1200" cap="none" spc="0" normalizeH="0" baseline="0" noProof="0" smtClean="0">
                <a:ln>
                  <a:noFill/>
                </a:ln>
                <a:solidFill>
                  <a:srgbClr val="0035CB"/>
                </a:solidFill>
                <a:effectLst/>
                <a:uLnTx/>
                <a:uFillTx/>
                <a:latin typeface="Montserrat" panose="00000500000000000000" pitchFamily="2"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srgbClr val="0035CB"/>
              </a:solidFill>
              <a:effectLst/>
              <a:uLnTx/>
              <a:uFillTx/>
              <a:latin typeface="Montserrat" panose="00000500000000000000" pitchFamily="2" charset="0"/>
              <a:ea typeface="+mn-ea"/>
              <a:cs typeface="+mn-cs"/>
            </a:endParaRPr>
          </a:p>
        </p:txBody>
      </p:sp>
    </p:spTree>
    <p:extLst>
      <p:ext uri="{BB962C8B-B14F-4D97-AF65-F5344CB8AC3E}">
        <p14:creationId xmlns:p14="http://schemas.microsoft.com/office/powerpoint/2010/main" val="1960710796"/>
      </p:ext>
    </p:extLst>
  </p:cSld>
  <p:clrMapOvr>
    <a:masterClrMapping/>
  </p:clrMapOvr>
</p:sld>
</file>

<file path=ppt/theme/theme1.xml><?xml version="1.0" encoding="utf-8"?>
<a:theme xmlns:a="http://schemas.openxmlformats.org/drawingml/2006/main" name="I.FAST Custom Slides">
  <a:themeElements>
    <a:clrScheme name="I.FAST custom colours">
      <a:dk1>
        <a:srgbClr val="000000"/>
      </a:dk1>
      <a:lt1>
        <a:srgbClr val="FFFFFF"/>
      </a:lt1>
      <a:dk2>
        <a:srgbClr val="000000"/>
      </a:dk2>
      <a:lt2>
        <a:srgbClr val="FFFFFF"/>
      </a:lt2>
      <a:accent1>
        <a:srgbClr val="FA00C8"/>
      </a:accent1>
      <a:accent2>
        <a:srgbClr val="08EDF9"/>
      </a:accent2>
      <a:accent3>
        <a:srgbClr val="A850D9"/>
      </a:accent3>
      <a:accent4>
        <a:srgbClr val="2776BF"/>
      </a:accent4>
      <a:accent5>
        <a:srgbClr val="0035CB"/>
      </a:accent5>
      <a:accent6>
        <a:srgbClr val="6011D6"/>
      </a:accent6>
      <a:hlink>
        <a:srgbClr val="08EDF9"/>
      </a:hlink>
      <a:folHlink>
        <a:srgbClr val="03777D"/>
      </a:folHlink>
    </a:clrScheme>
    <a:fontScheme name="I.FAST custom fonts">
      <a:majorFont>
        <a:latin typeface="Montserrat ExtraBold"/>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fast_theme" id="{7AE54E39-E136-2946-BAAD-9EC2262D7CA6}" vid="{60EF505A-9AB9-5F42-9EF0-EE8A69267E7D}"/>
    </a:ext>
  </a:extLst>
</a:theme>
</file>

<file path=docProps/app.xml><?xml version="1.0" encoding="utf-8"?>
<Properties xmlns="http://schemas.openxmlformats.org/officeDocument/2006/extended-properties" xmlns:vt="http://schemas.openxmlformats.org/officeDocument/2006/docPropsVTypes">
  <TotalTime>300</TotalTime>
  <Words>618</Words>
  <Application>Microsoft Office PowerPoint</Application>
  <PresentationFormat>Widescreen</PresentationFormat>
  <Paragraphs>22</Paragraphs>
  <Slides>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Arial</vt:lpstr>
      <vt:lpstr>Calibri</vt:lpstr>
      <vt:lpstr>Montserrat</vt:lpstr>
      <vt:lpstr>Montserrat ExtraBold</vt:lpstr>
      <vt:lpstr>Montserrat SemiBold</vt:lpstr>
      <vt:lpstr>I.FAST Custom Slides</vt:lpstr>
      <vt:lpstr>Proposals for internal budget reallocations requested by WP Coordinators </vt:lpstr>
      <vt:lpstr>Proposal for new partner organisations</vt:lpstr>
      <vt:lpstr>Governing Board endorsement for CBI funding from WP1 in 2025</vt:lpstr>
      <vt:lpstr>Options for a 6-month project extension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Proposals for internal budget reallocations </dc:title>
  <dc:creator>Maurizio Vretenar</dc:creator>
  <cp:lastModifiedBy>Maurizio Vretenar</cp:lastModifiedBy>
  <cp:revision>7</cp:revision>
  <dcterms:created xsi:type="dcterms:W3CDTF">2024-04-18T08:35:29Z</dcterms:created>
  <dcterms:modified xsi:type="dcterms:W3CDTF">2024-04-18T13:35:47Z</dcterms:modified>
</cp:coreProperties>
</file>