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embeddedFontLst>
    <p:embeddedFont>
      <p:font typeface="Helvetica Neue" panose="020B0604020202020204" charset="0"/>
      <p:regular r:id="rId24"/>
      <p:bold r:id="rId25"/>
      <p:italic r:id="rId26"/>
      <p:boldItalic r:id="rId27"/>
    </p:embeddedFont>
    <p:embeddedFont>
      <p:font typeface="Montserrat" panose="00000500000000000000" pitchFamily="2" charset="0"/>
      <p:regular r:id="rId28"/>
      <p:bold r:id="rId29"/>
      <p:italic r:id="rId30"/>
      <p:boldItalic r:id="rId31"/>
    </p:embeddedFont>
    <p:embeddedFont>
      <p:font typeface="Montserrat ExtraBold" panose="00000900000000000000" pitchFamily="2" charset="0"/>
      <p:bold r:id="rId32"/>
      <p:boldItalic r:id="rId33"/>
    </p:embeddedFont>
    <p:embeddedFont>
      <p:font typeface="Montserrat SemiBold" panose="00000700000000000000" pitchFamily="2"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067">
          <p15:clr>
            <a:srgbClr val="A4A3A4"/>
          </p15:clr>
        </p15:guide>
        <p15:guide id="2" pos="7015">
          <p15:clr>
            <a:srgbClr val="A4A3A4"/>
          </p15:clr>
        </p15:guide>
        <p15:guide id="3" pos="665">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1" roundtripDataSignature="AMtx7miUgnDtSVR/lu8AeSJuGIXlblWtF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guide orient="horz" pos="3067"/>
        <p:guide pos="7015"/>
        <p:guide pos="665"/>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21" Type="http://schemas.openxmlformats.org/officeDocument/2006/relationships/slide" Target="slides/slide20.xml"/><Relationship Id="rId34" Type="http://schemas.openxmlformats.org/officeDocument/2006/relationships/font" Target="fonts/font11.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41"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1" name="Google Shape;9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7" name="Google Shape;16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5" name="Google Shape;17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3" name="Google Shape;18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1" name="Google Shape;19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9" name="Google Shape;19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2cd2143adaf_1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g2cd2143adaf_1_10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8" name="Google Shape;208;g2cd2143adaf_1_10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1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3" name="Google Shape;21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4" name="Google Shape;224;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2cd2143adaf_1_6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4" name="Google Shape;234;g2cd2143adaf_1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2cd2143adaf_1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3" name="Google Shape;243;g2cd2143adaf_1_8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4" name="Google Shape;244;g2cd2143adaf_1_8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2cd71d6d5a0_4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g2cd71d6d5a0_4_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9" name="Google Shape;99;g2cd71d6d5a0_4_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1" name="Google Shape;251;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5" name="Google Shape;255;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400"/>
              <a:buNone/>
            </a:pPr>
            <a:endParaRPr/>
          </a:p>
        </p:txBody>
      </p:sp>
      <p:sp>
        <p:nvSpPr>
          <p:cNvPr id="256" name="Google Shape;256;p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21</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2cd2143adaf_1_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2cd2143adaf_1_9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8" name="Google Shape;108;g2cd2143adaf_1_9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cd2143989b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2cd2143989b_1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4" name="Google Shape;114;g2cd2143989b_1_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2cd2143adaf_1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Google Shape;122;g2cd2143adaf_1_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3" name="Google Shape;123;g2cd2143adaf_1_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2cd2143adaf_1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g2cd2143adaf_1_2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2" name="Google Shape;132;g2cd2143adaf_1_2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2cd2143adaf_1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Google Shape;141;g2cd2143adaf_1_10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2" name="Google Shape;142;g2cd2143adaf_1_10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2cd2143adaf_1_5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7" name="Google Shape;147;g2cd2143adaf_1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7" name="Google Shape;15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1">
  <p:cSld name="Cover 1">
    <p:spTree>
      <p:nvGrpSpPr>
        <p:cNvPr id="1" name="Shape 15"/>
        <p:cNvGrpSpPr/>
        <p:nvPr/>
      </p:nvGrpSpPr>
      <p:grpSpPr>
        <a:xfrm>
          <a:off x="0" y="0"/>
          <a:ext cx="0" cy="0"/>
          <a:chOff x="0" y="0"/>
          <a:chExt cx="0" cy="0"/>
        </a:xfrm>
      </p:grpSpPr>
      <p:pic>
        <p:nvPicPr>
          <p:cNvPr id="16" name="Google Shape;16;p22"/>
          <p:cNvPicPr preferRelativeResize="0"/>
          <p:nvPr/>
        </p:nvPicPr>
        <p:blipFill rotWithShape="1">
          <a:blip r:embed="rId2">
            <a:alphaModFix/>
          </a:blip>
          <a:srcRect/>
          <a:stretch/>
        </p:blipFill>
        <p:spPr>
          <a:xfrm>
            <a:off x="-1" y="1"/>
            <a:ext cx="12240000" cy="6879819"/>
          </a:xfrm>
          <a:prstGeom prst="rect">
            <a:avLst/>
          </a:prstGeom>
          <a:noFill/>
          <a:ln>
            <a:noFill/>
          </a:ln>
        </p:spPr>
      </p:pic>
      <p:sp>
        <p:nvSpPr>
          <p:cNvPr id="17" name="Google Shape;17;p22"/>
          <p:cNvSpPr txBox="1">
            <a:spLocks noGrp="1"/>
          </p:cNvSpPr>
          <p:nvPr>
            <p:ph type="body" idx="1"/>
          </p:nvPr>
        </p:nvSpPr>
        <p:spPr>
          <a:xfrm>
            <a:off x="1066432" y="1997805"/>
            <a:ext cx="7402857" cy="1236236"/>
          </a:xfrm>
          <a:prstGeom prst="rect">
            <a:avLst/>
          </a:prstGeom>
          <a:noFill/>
          <a:ln>
            <a:noFill/>
          </a:ln>
        </p:spPr>
        <p:txBody>
          <a:bodyPr spcFirstLastPara="1" wrap="square" lIns="0" tIns="0" rIns="0" bIns="0" anchor="ctr" anchorCtr="0">
            <a:spAutoFit/>
          </a:bodyPr>
          <a:lstStyle>
            <a:lvl1pPr marL="457200" lvl="0" indent="-228600" algn="l">
              <a:lnSpc>
                <a:spcPct val="90000"/>
              </a:lnSpc>
              <a:spcBef>
                <a:spcPts val="1000"/>
              </a:spcBef>
              <a:spcAft>
                <a:spcPts val="0"/>
              </a:spcAft>
              <a:buSzPts val="4000"/>
              <a:buFont typeface="Montserrat SemiBold"/>
              <a:buNone/>
              <a:defRPr sz="4000" b="0">
                <a:solidFill>
                  <a:schemeClr val="lt1"/>
                </a:solidFill>
                <a:latin typeface="Montserrat SemiBold"/>
                <a:ea typeface="Montserrat SemiBold"/>
                <a:cs typeface="Montserrat SemiBold"/>
                <a:sym typeface="Montserrat SemiBold"/>
              </a:defRPr>
            </a:lvl1pPr>
            <a:lvl2pPr marL="914400" lvl="1" indent="-228600" algn="l">
              <a:lnSpc>
                <a:spcPct val="90000"/>
              </a:lnSpc>
              <a:spcBef>
                <a:spcPts val="500"/>
              </a:spcBef>
              <a:spcAft>
                <a:spcPts val="0"/>
              </a:spcAft>
              <a:buSzPts val="2400"/>
              <a:buFont typeface="Montserrat"/>
              <a:buNone/>
              <a:defRPr>
                <a:solidFill>
                  <a:srgbClr val="1E386B"/>
                </a:solidFill>
              </a:defRPr>
            </a:lvl2pPr>
            <a:lvl3pPr marL="1371600" lvl="2" indent="-228600" algn="l">
              <a:lnSpc>
                <a:spcPct val="90000"/>
              </a:lnSpc>
              <a:spcBef>
                <a:spcPts val="500"/>
              </a:spcBef>
              <a:spcAft>
                <a:spcPts val="0"/>
              </a:spcAft>
              <a:buSzPts val="2000"/>
              <a:buFont typeface="Montserrat"/>
              <a:buNone/>
              <a:defRPr>
                <a:solidFill>
                  <a:srgbClr val="1E386B"/>
                </a:solidFill>
              </a:defRPr>
            </a:lvl3pPr>
            <a:lvl4pPr marL="1828800" lvl="3" indent="-228600" algn="l">
              <a:lnSpc>
                <a:spcPct val="90000"/>
              </a:lnSpc>
              <a:spcBef>
                <a:spcPts val="500"/>
              </a:spcBef>
              <a:spcAft>
                <a:spcPts val="0"/>
              </a:spcAft>
              <a:buSzPts val="1800"/>
              <a:buFont typeface="Montserrat"/>
              <a:buNone/>
              <a:defRPr>
                <a:solidFill>
                  <a:srgbClr val="1E386B"/>
                </a:solidFill>
              </a:defRPr>
            </a:lvl4pPr>
            <a:lvl5pPr marL="2286000" lvl="4" indent="-228600" algn="l">
              <a:lnSpc>
                <a:spcPct val="90000"/>
              </a:lnSpc>
              <a:spcBef>
                <a:spcPts val="500"/>
              </a:spcBef>
              <a:spcAft>
                <a:spcPts val="0"/>
              </a:spcAft>
              <a:buSzPts val="1800"/>
              <a:buFont typeface="Montserrat"/>
              <a:buNone/>
              <a:defRPr>
                <a:solidFill>
                  <a:srgbClr val="1E386B"/>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22"/>
          <p:cNvSpPr txBox="1">
            <a:spLocks noGrp="1"/>
          </p:cNvSpPr>
          <p:nvPr>
            <p:ph type="body" idx="2"/>
          </p:nvPr>
        </p:nvSpPr>
        <p:spPr>
          <a:xfrm>
            <a:off x="1066432" y="4275445"/>
            <a:ext cx="7402857" cy="378210"/>
          </a:xfrm>
          <a:prstGeom prst="rect">
            <a:avLst/>
          </a:prstGeom>
          <a:noFill/>
          <a:ln>
            <a:noFill/>
          </a:ln>
        </p:spPr>
        <p:txBody>
          <a:bodyPr spcFirstLastPara="1" wrap="square" lIns="0" tIns="0" rIns="0" bIns="0" anchor="ctr" anchorCtr="0">
            <a:normAutofit/>
          </a:bodyPr>
          <a:lstStyle>
            <a:lvl1pPr marL="457200" lvl="0" indent="-228600" algn="l">
              <a:lnSpc>
                <a:spcPct val="90000"/>
              </a:lnSpc>
              <a:spcBef>
                <a:spcPts val="1000"/>
              </a:spcBef>
              <a:spcAft>
                <a:spcPts val="0"/>
              </a:spcAft>
              <a:buSzPts val="2000"/>
              <a:buNone/>
              <a:defRPr sz="2000">
                <a:solidFill>
                  <a:schemeClr val="accent1"/>
                </a:solidFill>
                <a:latin typeface="Montserrat"/>
                <a:ea typeface="Montserrat"/>
                <a:cs typeface="Montserrat"/>
                <a:sym typeface="Montserrat"/>
              </a:defRPr>
            </a:lvl1pPr>
            <a:lvl2pPr marL="914400" lvl="1" indent="-228600" algn="r">
              <a:lnSpc>
                <a:spcPct val="90000"/>
              </a:lnSpc>
              <a:spcBef>
                <a:spcPts val="500"/>
              </a:spcBef>
              <a:spcAft>
                <a:spcPts val="0"/>
              </a:spcAft>
              <a:buSzPts val="2400"/>
              <a:buNone/>
              <a:defRPr/>
            </a:lvl2pPr>
            <a:lvl3pPr marL="1371600" lvl="2" indent="-228600" algn="r">
              <a:lnSpc>
                <a:spcPct val="90000"/>
              </a:lnSpc>
              <a:spcBef>
                <a:spcPts val="500"/>
              </a:spcBef>
              <a:spcAft>
                <a:spcPts val="0"/>
              </a:spcAft>
              <a:buSzPts val="2000"/>
              <a:buNone/>
              <a:defRPr/>
            </a:lvl3pPr>
            <a:lvl4pPr marL="1828800" lvl="3" indent="-228600" algn="r">
              <a:lnSpc>
                <a:spcPct val="90000"/>
              </a:lnSpc>
              <a:spcBef>
                <a:spcPts val="500"/>
              </a:spcBef>
              <a:spcAft>
                <a:spcPts val="0"/>
              </a:spcAft>
              <a:buSzPts val="1800"/>
              <a:buNone/>
              <a:defRPr/>
            </a:lvl4pPr>
            <a:lvl5pPr marL="2286000" lvl="4" indent="-228600" algn="r">
              <a:lnSpc>
                <a:spcPct val="90000"/>
              </a:lnSpc>
              <a:spcBef>
                <a:spcPts val="500"/>
              </a:spcBef>
              <a:spcAft>
                <a:spcPts val="0"/>
              </a:spcAft>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 name="Google Shape;19;p22"/>
          <p:cNvSpPr txBox="1">
            <a:spLocks noGrp="1"/>
          </p:cNvSpPr>
          <p:nvPr>
            <p:ph type="body" idx="3"/>
          </p:nvPr>
        </p:nvSpPr>
        <p:spPr>
          <a:xfrm>
            <a:off x="1066432" y="3547178"/>
            <a:ext cx="7402857" cy="533110"/>
          </a:xfrm>
          <a:prstGeom prst="rect">
            <a:avLst/>
          </a:prstGeom>
          <a:noFill/>
          <a:ln>
            <a:noFill/>
          </a:ln>
        </p:spPr>
        <p:txBody>
          <a:bodyPr spcFirstLastPara="1" wrap="square" lIns="0" tIns="0" rIns="0" bIns="0" anchor="ctr" anchorCtr="0">
            <a:normAutofit/>
          </a:bodyPr>
          <a:lstStyle>
            <a:lvl1pPr marL="457200" lvl="0" indent="-228600" algn="l">
              <a:lnSpc>
                <a:spcPct val="90000"/>
              </a:lnSpc>
              <a:spcBef>
                <a:spcPts val="1000"/>
              </a:spcBef>
              <a:spcAft>
                <a:spcPts val="0"/>
              </a:spcAft>
              <a:buSzPts val="3000"/>
              <a:buFont typeface="Montserrat"/>
              <a:buNone/>
              <a:defRPr sz="3000" b="0">
                <a:solidFill>
                  <a:schemeClr val="accent1"/>
                </a:solidFill>
                <a:latin typeface="Montserrat"/>
                <a:ea typeface="Montserrat"/>
                <a:cs typeface="Montserrat"/>
                <a:sym typeface="Montserrat"/>
              </a:defRPr>
            </a:lvl1pPr>
            <a:lvl2pPr marL="914400" lvl="1" indent="-228600" algn="l">
              <a:lnSpc>
                <a:spcPct val="90000"/>
              </a:lnSpc>
              <a:spcBef>
                <a:spcPts val="500"/>
              </a:spcBef>
              <a:spcAft>
                <a:spcPts val="0"/>
              </a:spcAft>
              <a:buSzPts val="2400"/>
              <a:buFont typeface="Montserrat"/>
              <a:buNone/>
              <a:defRPr>
                <a:solidFill>
                  <a:srgbClr val="1E386B"/>
                </a:solidFill>
              </a:defRPr>
            </a:lvl2pPr>
            <a:lvl3pPr marL="1371600" lvl="2" indent="-228600" algn="l">
              <a:lnSpc>
                <a:spcPct val="90000"/>
              </a:lnSpc>
              <a:spcBef>
                <a:spcPts val="500"/>
              </a:spcBef>
              <a:spcAft>
                <a:spcPts val="0"/>
              </a:spcAft>
              <a:buSzPts val="2000"/>
              <a:buFont typeface="Montserrat"/>
              <a:buNone/>
              <a:defRPr>
                <a:solidFill>
                  <a:srgbClr val="1E386B"/>
                </a:solidFill>
              </a:defRPr>
            </a:lvl3pPr>
            <a:lvl4pPr marL="1828800" lvl="3" indent="-228600" algn="l">
              <a:lnSpc>
                <a:spcPct val="90000"/>
              </a:lnSpc>
              <a:spcBef>
                <a:spcPts val="500"/>
              </a:spcBef>
              <a:spcAft>
                <a:spcPts val="0"/>
              </a:spcAft>
              <a:buSzPts val="1800"/>
              <a:buFont typeface="Montserrat"/>
              <a:buNone/>
              <a:defRPr>
                <a:solidFill>
                  <a:srgbClr val="1E386B"/>
                </a:solidFill>
              </a:defRPr>
            </a:lvl4pPr>
            <a:lvl5pPr marL="2286000" lvl="4" indent="-228600" algn="l">
              <a:lnSpc>
                <a:spcPct val="90000"/>
              </a:lnSpc>
              <a:spcBef>
                <a:spcPts val="500"/>
              </a:spcBef>
              <a:spcAft>
                <a:spcPts val="0"/>
              </a:spcAft>
              <a:buSzPts val="1800"/>
              <a:buFont typeface="Montserrat"/>
              <a:buNone/>
              <a:defRPr>
                <a:solidFill>
                  <a:srgbClr val="1E386B"/>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0" name="Google Shape;20;p22"/>
          <p:cNvPicPr preferRelativeResize="0"/>
          <p:nvPr/>
        </p:nvPicPr>
        <p:blipFill rotWithShape="1">
          <a:blip r:embed="rId3">
            <a:alphaModFix/>
          </a:blip>
          <a:srcRect/>
          <a:stretch/>
        </p:blipFill>
        <p:spPr>
          <a:xfrm>
            <a:off x="344787" y="5419084"/>
            <a:ext cx="1560595" cy="890236"/>
          </a:xfrm>
          <a:prstGeom prst="rect">
            <a:avLst/>
          </a:prstGeom>
          <a:noFill/>
          <a:ln>
            <a:noFill/>
          </a:ln>
        </p:spPr>
      </p:pic>
      <p:pic>
        <p:nvPicPr>
          <p:cNvPr id="21" name="Google Shape;21;p22"/>
          <p:cNvPicPr preferRelativeResize="0"/>
          <p:nvPr/>
        </p:nvPicPr>
        <p:blipFill rotWithShape="1">
          <a:blip r:embed="rId4">
            <a:alphaModFix/>
          </a:blip>
          <a:srcRect/>
          <a:stretch/>
        </p:blipFill>
        <p:spPr>
          <a:xfrm>
            <a:off x="1070134" y="558385"/>
            <a:ext cx="648072" cy="432048"/>
          </a:xfrm>
          <a:prstGeom prst="rect">
            <a:avLst/>
          </a:prstGeom>
          <a:noFill/>
          <a:ln>
            <a:noFill/>
          </a:ln>
        </p:spPr>
      </p:pic>
      <p:sp>
        <p:nvSpPr>
          <p:cNvPr id="22" name="Google Shape;22;p22"/>
          <p:cNvSpPr/>
          <p:nvPr/>
        </p:nvSpPr>
        <p:spPr>
          <a:xfrm>
            <a:off x="1790214" y="612826"/>
            <a:ext cx="9346346" cy="323165"/>
          </a:xfrm>
          <a:prstGeom prst="rect">
            <a:avLst/>
          </a:prstGeom>
          <a:noFill/>
          <a:ln>
            <a:noFill/>
          </a:ln>
        </p:spPr>
        <p:txBody>
          <a:bodyPr spcFirstLastPara="1" wrap="square" lIns="91425" tIns="45700" rIns="91425" bIns="45700" anchor="ctr" anchorCtr="0">
            <a:spAutoFit/>
          </a:bodyPr>
          <a:lstStyle/>
          <a:p>
            <a:pPr marL="0" marR="0" lvl="0" indent="0" algn="l" rtl="0">
              <a:lnSpc>
                <a:spcPct val="150000"/>
              </a:lnSpc>
              <a:spcBef>
                <a:spcPts val="0"/>
              </a:spcBef>
              <a:spcAft>
                <a:spcPts val="0"/>
              </a:spcAft>
              <a:buClr>
                <a:srgbClr val="000000"/>
              </a:buClr>
              <a:buSzPts val="1000"/>
              <a:buFont typeface="Arial"/>
              <a:buNone/>
            </a:pPr>
            <a:r>
              <a:rPr lang="en-GB" sz="1000" b="0" i="0" u="none" strike="noStrike" cap="none">
                <a:solidFill>
                  <a:schemeClr val="lt1"/>
                </a:solidFill>
                <a:latin typeface="Montserrat"/>
                <a:ea typeface="Montserrat"/>
                <a:cs typeface="Montserrat"/>
                <a:sym typeface="Montserrat"/>
              </a:rPr>
              <a:t>This project has received funding from the European Union’s Horizon 2020 Research and Innovation programme under GA No 101004730.</a:t>
            </a:r>
            <a:endParaRPr sz="800" b="0" i="0" u="none" strike="noStrike" cap="none">
              <a:solidFill>
                <a:schemeClr val="lt1"/>
              </a:solidFill>
              <a:latin typeface="Montserrat"/>
              <a:ea typeface="Montserrat"/>
              <a:cs typeface="Montserrat"/>
              <a:sym typeface="Montserrat"/>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Picture + Caption">
  <p:cSld name="Big Picture + Caption">
    <p:spTree>
      <p:nvGrpSpPr>
        <p:cNvPr id="1" name="Shape 82"/>
        <p:cNvGrpSpPr/>
        <p:nvPr/>
      </p:nvGrpSpPr>
      <p:grpSpPr>
        <a:xfrm>
          <a:off x="0" y="0"/>
          <a:ext cx="0" cy="0"/>
          <a:chOff x="0" y="0"/>
          <a:chExt cx="0" cy="0"/>
        </a:xfrm>
      </p:grpSpPr>
      <p:sp>
        <p:nvSpPr>
          <p:cNvPr id="83" name="Google Shape;83;p31"/>
          <p:cNvSpPr>
            <a:spLocks noGrp="1"/>
          </p:cNvSpPr>
          <p:nvPr>
            <p:ph type="pic" idx="2"/>
          </p:nvPr>
        </p:nvSpPr>
        <p:spPr>
          <a:xfrm>
            <a:off x="1775520" y="1268760"/>
            <a:ext cx="9361040" cy="3912840"/>
          </a:xfrm>
          <a:prstGeom prst="rect">
            <a:avLst/>
          </a:prstGeom>
          <a:noFill/>
          <a:ln>
            <a:noFill/>
          </a:ln>
        </p:spPr>
      </p:sp>
      <p:sp>
        <p:nvSpPr>
          <p:cNvPr id="84" name="Google Shape;84;p31"/>
          <p:cNvSpPr txBox="1">
            <a:spLocks noGrp="1"/>
          </p:cNvSpPr>
          <p:nvPr>
            <p:ph type="body" idx="1"/>
          </p:nvPr>
        </p:nvSpPr>
        <p:spPr>
          <a:xfrm>
            <a:off x="1069048" y="5390488"/>
            <a:ext cx="6629333" cy="195262"/>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SzPts val="1400"/>
              <a:buNone/>
              <a:defRPr sz="1400">
                <a:solidFill>
                  <a:schemeClr val="accent1"/>
                </a:solidFill>
              </a:defRPr>
            </a:lvl1pPr>
            <a:lvl2pPr marL="914400" lvl="1" indent="-228600" algn="l">
              <a:lnSpc>
                <a:spcPct val="90000"/>
              </a:lnSpc>
              <a:spcBef>
                <a:spcPts val="500"/>
              </a:spcBef>
              <a:spcAft>
                <a:spcPts val="0"/>
              </a:spcAft>
              <a:buSzPts val="1200"/>
              <a:buNone/>
              <a:defRPr sz="1200"/>
            </a:lvl2pPr>
            <a:lvl3pPr marL="1371600" lvl="2" indent="-228600" algn="l">
              <a:lnSpc>
                <a:spcPct val="90000"/>
              </a:lnSpc>
              <a:spcBef>
                <a:spcPts val="500"/>
              </a:spcBef>
              <a:spcAft>
                <a:spcPts val="0"/>
              </a:spcAft>
              <a:buSzPts val="1000"/>
              <a:buNone/>
              <a:defRPr sz="1000"/>
            </a:lvl3pPr>
            <a:lvl4pPr marL="1828800" lvl="3" indent="-228600" algn="l">
              <a:lnSpc>
                <a:spcPct val="90000"/>
              </a:lnSpc>
              <a:spcBef>
                <a:spcPts val="500"/>
              </a:spcBef>
              <a:spcAft>
                <a:spcPts val="0"/>
              </a:spcAft>
              <a:buSzPts val="900"/>
              <a:buNone/>
              <a:defRPr sz="900"/>
            </a:lvl4pPr>
            <a:lvl5pPr marL="2286000" lvl="4" indent="-228600" algn="l">
              <a:lnSpc>
                <a:spcPct val="90000"/>
              </a:lnSpc>
              <a:spcBef>
                <a:spcPts val="500"/>
              </a:spcBef>
              <a:spcAft>
                <a:spcPts val="0"/>
              </a:spcAft>
              <a:buSzPts val="900"/>
              <a:buNone/>
              <a:defRPr sz="900"/>
            </a:lvl5pPr>
            <a:lvl6pPr marL="2743200" lvl="5" indent="-228600" algn="l">
              <a:lnSpc>
                <a:spcPct val="90000"/>
              </a:lnSpc>
              <a:spcBef>
                <a:spcPts val="500"/>
              </a:spcBef>
              <a:spcAft>
                <a:spcPts val="0"/>
              </a:spcAft>
              <a:buClr>
                <a:schemeClr val="dk1"/>
              </a:buClr>
              <a:buSzPts val="900"/>
              <a:buNone/>
              <a:defRPr sz="900"/>
            </a:lvl6pPr>
            <a:lvl7pPr marL="3200400" lvl="6" indent="-228600" algn="l">
              <a:lnSpc>
                <a:spcPct val="90000"/>
              </a:lnSpc>
              <a:spcBef>
                <a:spcPts val="500"/>
              </a:spcBef>
              <a:spcAft>
                <a:spcPts val="0"/>
              </a:spcAft>
              <a:buClr>
                <a:schemeClr val="dk1"/>
              </a:buClr>
              <a:buSzPts val="900"/>
              <a:buNone/>
              <a:defRPr sz="900"/>
            </a:lvl7pPr>
            <a:lvl8pPr marL="3657600" lvl="7" indent="-228600" algn="l">
              <a:lnSpc>
                <a:spcPct val="90000"/>
              </a:lnSpc>
              <a:spcBef>
                <a:spcPts val="500"/>
              </a:spcBef>
              <a:spcAft>
                <a:spcPts val="0"/>
              </a:spcAft>
              <a:buClr>
                <a:schemeClr val="dk1"/>
              </a:buClr>
              <a:buSzPts val="900"/>
              <a:buNone/>
              <a:defRPr sz="900"/>
            </a:lvl8pPr>
            <a:lvl9pPr marL="4114800" lvl="8" indent="-228600" algn="l">
              <a:lnSpc>
                <a:spcPct val="90000"/>
              </a:lnSpc>
              <a:spcBef>
                <a:spcPts val="500"/>
              </a:spcBef>
              <a:spcAft>
                <a:spcPts val="0"/>
              </a:spcAft>
              <a:buClr>
                <a:schemeClr val="dk1"/>
              </a:buClr>
              <a:buSzPts val="900"/>
              <a:buNone/>
              <a:defRPr sz="900"/>
            </a:lvl9pPr>
          </a:lstStyle>
          <a:p>
            <a:endParaRPr/>
          </a:p>
        </p:txBody>
      </p:sp>
      <p:sp>
        <p:nvSpPr>
          <p:cNvPr id="85" name="Google Shape;85;p31"/>
          <p:cNvSpPr txBox="1">
            <a:spLocks noGrp="1"/>
          </p:cNvSpPr>
          <p:nvPr>
            <p:ph type="title"/>
          </p:nvPr>
        </p:nvSpPr>
        <p:spPr>
          <a:xfrm>
            <a:off x="1069049" y="555625"/>
            <a:ext cx="10067512" cy="561974"/>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4000"/>
              <a:buFont typeface="Montserrat ExtraBol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31"/>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31"/>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88" name="Google Shape;88;p31"/>
          <p:cNvPicPr preferRelativeResize="0"/>
          <p:nvPr/>
        </p:nvPicPr>
        <p:blipFill rotWithShape="1">
          <a:blip r:embed="rId2">
            <a:alphaModFix/>
          </a:blip>
          <a:srcRect/>
          <a:stretch/>
        </p:blipFill>
        <p:spPr>
          <a:xfrm>
            <a:off x="350600" y="5902053"/>
            <a:ext cx="1440160" cy="819422"/>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Content" type="obj">
  <p:cSld name="OBJECT">
    <p:spTree>
      <p:nvGrpSpPr>
        <p:cNvPr id="1" name="Shape 23"/>
        <p:cNvGrpSpPr/>
        <p:nvPr/>
      </p:nvGrpSpPr>
      <p:grpSpPr>
        <a:xfrm>
          <a:off x="0" y="0"/>
          <a:ext cx="0" cy="0"/>
          <a:chOff x="0" y="0"/>
          <a:chExt cx="0" cy="0"/>
        </a:xfrm>
      </p:grpSpPr>
      <p:sp>
        <p:nvSpPr>
          <p:cNvPr id="24" name="Google Shape;24;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4000"/>
              <a:buFont typeface="Montserrat ExtraBol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3"/>
          <p:cNvSpPr txBox="1">
            <a:spLocks noGrp="1"/>
          </p:cNvSpPr>
          <p:nvPr>
            <p:ph type="body" idx="1"/>
          </p:nvPr>
        </p:nvSpPr>
        <p:spPr>
          <a:xfrm>
            <a:off x="838200" y="1825625"/>
            <a:ext cx="10515600" cy="376361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23"/>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3"/>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28" name="Google Shape;28;p23"/>
          <p:cNvPicPr preferRelativeResize="0"/>
          <p:nvPr/>
        </p:nvPicPr>
        <p:blipFill rotWithShape="1">
          <a:blip r:embed="rId2">
            <a:alphaModFix/>
          </a:blip>
          <a:srcRect b="91155"/>
          <a:stretch/>
        </p:blipFill>
        <p:spPr>
          <a:xfrm rot="5400000">
            <a:off x="8576564" y="3261320"/>
            <a:ext cx="6895511" cy="335360"/>
          </a:xfrm>
          <a:prstGeom prst="rect">
            <a:avLst/>
          </a:prstGeom>
          <a:noFill/>
          <a:ln>
            <a:noFill/>
          </a:ln>
        </p:spPr>
      </p:pic>
      <p:pic>
        <p:nvPicPr>
          <p:cNvPr id="29" name="Google Shape;29;p23"/>
          <p:cNvPicPr preferRelativeResize="0"/>
          <p:nvPr/>
        </p:nvPicPr>
        <p:blipFill rotWithShape="1">
          <a:blip r:embed="rId3">
            <a:alphaModFix/>
          </a:blip>
          <a:srcRect/>
          <a:stretch/>
        </p:blipFill>
        <p:spPr>
          <a:xfrm>
            <a:off x="350600" y="5902053"/>
            <a:ext cx="1440160" cy="81942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d Cover">
  <p:cSld name="End Cover">
    <p:spTree>
      <p:nvGrpSpPr>
        <p:cNvPr id="1" name="Shape 30"/>
        <p:cNvGrpSpPr/>
        <p:nvPr/>
      </p:nvGrpSpPr>
      <p:grpSpPr>
        <a:xfrm>
          <a:off x="0" y="0"/>
          <a:ext cx="0" cy="0"/>
          <a:chOff x="0" y="0"/>
          <a:chExt cx="0" cy="0"/>
        </a:xfrm>
      </p:grpSpPr>
      <p:pic>
        <p:nvPicPr>
          <p:cNvPr id="31" name="Google Shape;31;p25"/>
          <p:cNvPicPr preferRelativeResize="0"/>
          <p:nvPr/>
        </p:nvPicPr>
        <p:blipFill rotWithShape="1">
          <a:blip r:embed="rId2">
            <a:alphaModFix/>
          </a:blip>
          <a:srcRect/>
          <a:stretch/>
        </p:blipFill>
        <p:spPr>
          <a:xfrm>
            <a:off x="-2" y="0"/>
            <a:ext cx="12240000" cy="6879819"/>
          </a:xfrm>
          <a:prstGeom prst="rect">
            <a:avLst/>
          </a:prstGeom>
          <a:noFill/>
          <a:ln>
            <a:noFill/>
          </a:ln>
        </p:spPr>
      </p:pic>
      <p:sp>
        <p:nvSpPr>
          <p:cNvPr id="32" name="Google Shape;32;p25"/>
          <p:cNvSpPr/>
          <p:nvPr/>
        </p:nvSpPr>
        <p:spPr>
          <a:xfrm>
            <a:off x="0" y="0"/>
            <a:ext cx="12240000" cy="6879600"/>
          </a:xfrm>
          <a:prstGeom prst="rect">
            <a:avLst/>
          </a:prstGeom>
          <a:blipFill rotWithShape="1">
            <a:blip r:embed="rId3">
              <a:alphaModFix amt="20000"/>
            </a:blip>
            <a:stretch>
              <a:fillRect t="-9300" b="-9302"/>
            </a:stretch>
          </a:blipFill>
          <a:ln w="12700" cap="flat" cmpd="sng">
            <a:solidFill>
              <a:srgbClr val="B6009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Montserrat"/>
              <a:ea typeface="Montserrat"/>
              <a:cs typeface="Montserrat"/>
              <a:sym typeface="Montserrat"/>
            </a:endParaRPr>
          </a:p>
        </p:txBody>
      </p:sp>
      <p:pic>
        <p:nvPicPr>
          <p:cNvPr id="33" name="Google Shape;33;p25"/>
          <p:cNvPicPr preferRelativeResize="0"/>
          <p:nvPr/>
        </p:nvPicPr>
        <p:blipFill rotWithShape="1">
          <a:blip r:embed="rId4">
            <a:alphaModFix/>
          </a:blip>
          <a:srcRect/>
          <a:stretch/>
        </p:blipFill>
        <p:spPr>
          <a:xfrm>
            <a:off x="344787" y="556840"/>
            <a:ext cx="2131621" cy="1215976"/>
          </a:xfrm>
          <a:prstGeom prst="rect">
            <a:avLst/>
          </a:prstGeom>
          <a:noFill/>
          <a:ln>
            <a:noFill/>
          </a:ln>
        </p:spPr>
      </p:pic>
      <p:pic>
        <p:nvPicPr>
          <p:cNvPr id="34" name="Google Shape;34;p25"/>
          <p:cNvPicPr preferRelativeResize="0"/>
          <p:nvPr/>
        </p:nvPicPr>
        <p:blipFill rotWithShape="1">
          <a:blip r:embed="rId5">
            <a:alphaModFix/>
          </a:blip>
          <a:srcRect/>
          <a:stretch/>
        </p:blipFill>
        <p:spPr>
          <a:xfrm>
            <a:off x="1064867" y="5816297"/>
            <a:ext cx="648072" cy="432048"/>
          </a:xfrm>
          <a:prstGeom prst="rect">
            <a:avLst/>
          </a:prstGeom>
          <a:noFill/>
          <a:ln>
            <a:noFill/>
          </a:ln>
        </p:spPr>
      </p:pic>
      <p:sp>
        <p:nvSpPr>
          <p:cNvPr id="35" name="Google Shape;35;p25"/>
          <p:cNvSpPr/>
          <p:nvPr/>
        </p:nvSpPr>
        <p:spPr>
          <a:xfrm>
            <a:off x="1784947" y="5755322"/>
            <a:ext cx="5031133" cy="553998"/>
          </a:xfrm>
          <a:prstGeom prst="rect">
            <a:avLst/>
          </a:prstGeom>
          <a:noFill/>
          <a:ln>
            <a:noFill/>
          </a:ln>
        </p:spPr>
        <p:txBody>
          <a:bodyPr spcFirstLastPara="1" wrap="square" lIns="91425" tIns="45700" rIns="91425" bIns="45700" anchor="ctr" anchorCtr="0">
            <a:spAutoFit/>
          </a:bodyPr>
          <a:lstStyle/>
          <a:p>
            <a:pPr marL="0" marR="0" lvl="0" indent="0" algn="l" rtl="0">
              <a:lnSpc>
                <a:spcPct val="150000"/>
              </a:lnSpc>
              <a:spcBef>
                <a:spcPts val="0"/>
              </a:spcBef>
              <a:spcAft>
                <a:spcPts val="0"/>
              </a:spcAft>
              <a:buClr>
                <a:srgbClr val="000000"/>
              </a:buClr>
              <a:buSzPts val="1000"/>
              <a:buFont typeface="Arial"/>
              <a:buNone/>
            </a:pPr>
            <a:r>
              <a:rPr lang="en-GB" sz="1000" b="0" i="0" u="none" strike="noStrike" cap="none">
                <a:solidFill>
                  <a:schemeClr val="lt1"/>
                </a:solidFill>
                <a:latin typeface="Montserrat"/>
                <a:ea typeface="Montserrat"/>
                <a:cs typeface="Montserrat"/>
                <a:sym typeface="Montserrat"/>
              </a:rPr>
              <a:t>This project has received funding from the European Union’s Horizon 2020 Research and Innovation programme under GA No 101004730.</a:t>
            </a:r>
            <a:endParaRPr sz="800" b="0" i="0" u="none" strike="noStrike" cap="none">
              <a:solidFill>
                <a:schemeClr val="lt1"/>
              </a:solidFill>
              <a:latin typeface="Montserrat"/>
              <a:ea typeface="Montserrat"/>
              <a:cs typeface="Montserrat"/>
              <a:sym typeface="Montserra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6"/>
        <p:cNvGrpSpPr/>
        <p:nvPr/>
      </p:nvGrpSpPr>
      <p:grpSpPr>
        <a:xfrm>
          <a:off x="0" y="0"/>
          <a:ext cx="0" cy="0"/>
          <a:chOff x="0" y="0"/>
          <a:chExt cx="0" cy="0"/>
        </a:xfrm>
      </p:grpSpPr>
      <p:sp>
        <p:nvSpPr>
          <p:cNvPr id="37" name="Google Shape;37;p24"/>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24"/>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39" name="Google Shape;39;p24"/>
          <p:cNvPicPr preferRelativeResize="0"/>
          <p:nvPr/>
        </p:nvPicPr>
        <p:blipFill rotWithShape="1">
          <a:blip r:embed="rId2">
            <a:alphaModFix/>
          </a:blip>
          <a:srcRect b="91155"/>
          <a:stretch/>
        </p:blipFill>
        <p:spPr>
          <a:xfrm rot="5400000">
            <a:off x="8576564" y="3261320"/>
            <a:ext cx="6895511" cy="335360"/>
          </a:xfrm>
          <a:prstGeom prst="rect">
            <a:avLst/>
          </a:prstGeom>
          <a:noFill/>
          <a:ln>
            <a:noFill/>
          </a:ln>
        </p:spPr>
      </p:pic>
      <p:pic>
        <p:nvPicPr>
          <p:cNvPr id="40" name="Google Shape;40;p24"/>
          <p:cNvPicPr preferRelativeResize="0"/>
          <p:nvPr/>
        </p:nvPicPr>
        <p:blipFill rotWithShape="1">
          <a:blip r:embed="rId3">
            <a:alphaModFix/>
          </a:blip>
          <a:srcRect/>
          <a:stretch/>
        </p:blipFill>
        <p:spPr>
          <a:xfrm>
            <a:off x="350600" y="5902053"/>
            <a:ext cx="1440160" cy="819422"/>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ver 2">
  <p:cSld name="Cover 2">
    <p:spTree>
      <p:nvGrpSpPr>
        <p:cNvPr id="1" name="Shape 41"/>
        <p:cNvGrpSpPr/>
        <p:nvPr/>
      </p:nvGrpSpPr>
      <p:grpSpPr>
        <a:xfrm>
          <a:off x="0" y="0"/>
          <a:ext cx="0" cy="0"/>
          <a:chOff x="0" y="0"/>
          <a:chExt cx="0" cy="0"/>
        </a:xfrm>
      </p:grpSpPr>
      <p:pic>
        <p:nvPicPr>
          <p:cNvPr id="42" name="Google Shape;42;p26"/>
          <p:cNvPicPr preferRelativeResize="0"/>
          <p:nvPr/>
        </p:nvPicPr>
        <p:blipFill rotWithShape="1">
          <a:blip r:embed="rId2">
            <a:alphaModFix/>
          </a:blip>
          <a:srcRect/>
          <a:stretch/>
        </p:blipFill>
        <p:spPr>
          <a:xfrm>
            <a:off x="-1" y="0"/>
            <a:ext cx="12240000" cy="6879819"/>
          </a:xfrm>
          <a:prstGeom prst="rect">
            <a:avLst/>
          </a:prstGeom>
          <a:noFill/>
          <a:ln>
            <a:noFill/>
          </a:ln>
        </p:spPr>
      </p:pic>
      <p:sp>
        <p:nvSpPr>
          <p:cNvPr id="43" name="Google Shape;43;p26"/>
          <p:cNvSpPr txBox="1">
            <a:spLocks noGrp="1"/>
          </p:cNvSpPr>
          <p:nvPr>
            <p:ph type="body" idx="1"/>
          </p:nvPr>
        </p:nvSpPr>
        <p:spPr>
          <a:xfrm>
            <a:off x="1066432" y="1997805"/>
            <a:ext cx="7402857" cy="1236236"/>
          </a:xfrm>
          <a:prstGeom prst="rect">
            <a:avLst/>
          </a:prstGeom>
          <a:noFill/>
          <a:ln>
            <a:noFill/>
          </a:ln>
        </p:spPr>
        <p:txBody>
          <a:bodyPr spcFirstLastPara="1" wrap="square" lIns="0" tIns="0" rIns="0" bIns="0" anchor="ctr" anchorCtr="0">
            <a:spAutoFit/>
          </a:bodyPr>
          <a:lstStyle>
            <a:lvl1pPr marL="457200" lvl="0" indent="-228600" algn="l">
              <a:lnSpc>
                <a:spcPct val="90000"/>
              </a:lnSpc>
              <a:spcBef>
                <a:spcPts val="1000"/>
              </a:spcBef>
              <a:spcAft>
                <a:spcPts val="0"/>
              </a:spcAft>
              <a:buSzPts val="4000"/>
              <a:buFont typeface="Montserrat SemiBold"/>
              <a:buNone/>
              <a:defRPr sz="4000" b="0">
                <a:solidFill>
                  <a:schemeClr val="lt1"/>
                </a:solidFill>
                <a:latin typeface="Montserrat SemiBold"/>
                <a:ea typeface="Montserrat SemiBold"/>
                <a:cs typeface="Montserrat SemiBold"/>
                <a:sym typeface="Montserrat SemiBold"/>
              </a:defRPr>
            </a:lvl1pPr>
            <a:lvl2pPr marL="914400" lvl="1" indent="-228600" algn="l">
              <a:lnSpc>
                <a:spcPct val="90000"/>
              </a:lnSpc>
              <a:spcBef>
                <a:spcPts val="500"/>
              </a:spcBef>
              <a:spcAft>
                <a:spcPts val="0"/>
              </a:spcAft>
              <a:buSzPts val="2400"/>
              <a:buFont typeface="Montserrat"/>
              <a:buNone/>
              <a:defRPr>
                <a:solidFill>
                  <a:srgbClr val="1E386B"/>
                </a:solidFill>
              </a:defRPr>
            </a:lvl2pPr>
            <a:lvl3pPr marL="1371600" lvl="2" indent="-228600" algn="l">
              <a:lnSpc>
                <a:spcPct val="90000"/>
              </a:lnSpc>
              <a:spcBef>
                <a:spcPts val="500"/>
              </a:spcBef>
              <a:spcAft>
                <a:spcPts val="0"/>
              </a:spcAft>
              <a:buSzPts val="2000"/>
              <a:buFont typeface="Montserrat"/>
              <a:buNone/>
              <a:defRPr>
                <a:solidFill>
                  <a:srgbClr val="1E386B"/>
                </a:solidFill>
              </a:defRPr>
            </a:lvl3pPr>
            <a:lvl4pPr marL="1828800" lvl="3" indent="-228600" algn="l">
              <a:lnSpc>
                <a:spcPct val="90000"/>
              </a:lnSpc>
              <a:spcBef>
                <a:spcPts val="500"/>
              </a:spcBef>
              <a:spcAft>
                <a:spcPts val="0"/>
              </a:spcAft>
              <a:buSzPts val="1800"/>
              <a:buFont typeface="Montserrat"/>
              <a:buNone/>
              <a:defRPr>
                <a:solidFill>
                  <a:srgbClr val="1E386B"/>
                </a:solidFill>
              </a:defRPr>
            </a:lvl4pPr>
            <a:lvl5pPr marL="2286000" lvl="4" indent="-228600" algn="l">
              <a:lnSpc>
                <a:spcPct val="90000"/>
              </a:lnSpc>
              <a:spcBef>
                <a:spcPts val="500"/>
              </a:spcBef>
              <a:spcAft>
                <a:spcPts val="0"/>
              </a:spcAft>
              <a:buSzPts val="1800"/>
              <a:buFont typeface="Montserrat"/>
              <a:buNone/>
              <a:defRPr>
                <a:solidFill>
                  <a:srgbClr val="1E386B"/>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26"/>
          <p:cNvSpPr txBox="1">
            <a:spLocks noGrp="1"/>
          </p:cNvSpPr>
          <p:nvPr>
            <p:ph type="body" idx="2"/>
          </p:nvPr>
        </p:nvSpPr>
        <p:spPr>
          <a:xfrm>
            <a:off x="1066432" y="4275445"/>
            <a:ext cx="7402857" cy="378210"/>
          </a:xfrm>
          <a:prstGeom prst="rect">
            <a:avLst/>
          </a:prstGeom>
          <a:noFill/>
          <a:ln>
            <a:noFill/>
          </a:ln>
        </p:spPr>
        <p:txBody>
          <a:bodyPr spcFirstLastPara="1" wrap="square" lIns="0" tIns="0" rIns="0" bIns="0" anchor="ctr" anchorCtr="0">
            <a:normAutofit/>
          </a:bodyPr>
          <a:lstStyle>
            <a:lvl1pPr marL="457200" lvl="0" indent="-228600" algn="l">
              <a:lnSpc>
                <a:spcPct val="90000"/>
              </a:lnSpc>
              <a:spcBef>
                <a:spcPts val="1000"/>
              </a:spcBef>
              <a:spcAft>
                <a:spcPts val="0"/>
              </a:spcAft>
              <a:buSzPts val="2000"/>
              <a:buNone/>
              <a:defRPr sz="2000">
                <a:solidFill>
                  <a:schemeClr val="accent5"/>
                </a:solidFill>
                <a:latin typeface="Montserrat"/>
                <a:ea typeface="Montserrat"/>
                <a:cs typeface="Montserrat"/>
                <a:sym typeface="Montserrat"/>
              </a:defRPr>
            </a:lvl1pPr>
            <a:lvl2pPr marL="914400" lvl="1" indent="-228600" algn="r">
              <a:lnSpc>
                <a:spcPct val="90000"/>
              </a:lnSpc>
              <a:spcBef>
                <a:spcPts val="500"/>
              </a:spcBef>
              <a:spcAft>
                <a:spcPts val="0"/>
              </a:spcAft>
              <a:buSzPts val="2400"/>
              <a:buNone/>
              <a:defRPr/>
            </a:lvl2pPr>
            <a:lvl3pPr marL="1371600" lvl="2" indent="-228600" algn="r">
              <a:lnSpc>
                <a:spcPct val="90000"/>
              </a:lnSpc>
              <a:spcBef>
                <a:spcPts val="500"/>
              </a:spcBef>
              <a:spcAft>
                <a:spcPts val="0"/>
              </a:spcAft>
              <a:buSzPts val="2000"/>
              <a:buNone/>
              <a:defRPr/>
            </a:lvl3pPr>
            <a:lvl4pPr marL="1828800" lvl="3" indent="-228600" algn="r">
              <a:lnSpc>
                <a:spcPct val="90000"/>
              </a:lnSpc>
              <a:spcBef>
                <a:spcPts val="500"/>
              </a:spcBef>
              <a:spcAft>
                <a:spcPts val="0"/>
              </a:spcAft>
              <a:buSzPts val="1800"/>
              <a:buNone/>
              <a:defRPr/>
            </a:lvl4pPr>
            <a:lvl5pPr marL="2286000" lvl="4" indent="-228600" algn="r">
              <a:lnSpc>
                <a:spcPct val="90000"/>
              </a:lnSpc>
              <a:spcBef>
                <a:spcPts val="500"/>
              </a:spcBef>
              <a:spcAft>
                <a:spcPts val="0"/>
              </a:spcAft>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26"/>
          <p:cNvSpPr txBox="1">
            <a:spLocks noGrp="1"/>
          </p:cNvSpPr>
          <p:nvPr>
            <p:ph type="body" idx="3"/>
          </p:nvPr>
        </p:nvSpPr>
        <p:spPr>
          <a:xfrm>
            <a:off x="1066432" y="3547178"/>
            <a:ext cx="7402857" cy="533110"/>
          </a:xfrm>
          <a:prstGeom prst="rect">
            <a:avLst/>
          </a:prstGeom>
          <a:noFill/>
          <a:ln>
            <a:noFill/>
          </a:ln>
        </p:spPr>
        <p:txBody>
          <a:bodyPr spcFirstLastPara="1" wrap="square" lIns="0" tIns="0" rIns="0" bIns="0" anchor="ctr" anchorCtr="0">
            <a:normAutofit/>
          </a:bodyPr>
          <a:lstStyle>
            <a:lvl1pPr marL="457200" lvl="0" indent="-228600" algn="l">
              <a:lnSpc>
                <a:spcPct val="90000"/>
              </a:lnSpc>
              <a:spcBef>
                <a:spcPts val="1000"/>
              </a:spcBef>
              <a:spcAft>
                <a:spcPts val="0"/>
              </a:spcAft>
              <a:buSzPts val="3000"/>
              <a:buFont typeface="Montserrat"/>
              <a:buNone/>
              <a:defRPr sz="3000" b="0">
                <a:solidFill>
                  <a:schemeClr val="accent5"/>
                </a:solidFill>
                <a:latin typeface="Montserrat"/>
                <a:ea typeface="Montserrat"/>
                <a:cs typeface="Montserrat"/>
                <a:sym typeface="Montserrat"/>
              </a:defRPr>
            </a:lvl1pPr>
            <a:lvl2pPr marL="914400" lvl="1" indent="-228600" algn="l">
              <a:lnSpc>
                <a:spcPct val="90000"/>
              </a:lnSpc>
              <a:spcBef>
                <a:spcPts val="500"/>
              </a:spcBef>
              <a:spcAft>
                <a:spcPts val="0"/>
              </a:spcAft>
              <a:buSzPts val="2400"/>
              <a:buFont typeface="Montserrat"/>
              <a:buNone/>
              <a:defRPr>
                <a:solidFill>
                  <a:srgbClr val="1E386B"/>
                </a:solidFill>
              </a:defRPr>
            </a:lvl2pPr>
            <a:lvl3pPr marL="1371600" lvl="2" indent="-228600" algn="l">
              <a:lnSpc>
                <a:spcPct val="90000"/>
              </a:lnSpc>
              <a:spcBef>
                <a:spcPts val="500"/>
              </a:spcBef>
              <a:spcAft>
                <a:spcPts val="0"/>
              </a:spcAft>
              <a:buSzPts val="2000"/>
              <a:buFont typeface="Montserrat"/>
              <a:buNone/>
              <a:defRPr>
                <a:solidFill>
                  <a:srgbClr val="1E386B"/>
                </a:solidFill>
              </a:defRPr>
            </a:lvl3pPr>
            <a:lvl4pPr marL="1828800" lvl="3" indent="-228600" algn="l">
              <a:lnSpc>
                <a:spcPct val="90000"/>
              </a:lnSpc>
              <a:spcBef>
                <a:spcPts val="500"/>
              </a:spcBef>
              <a:spcAft>
                <a:spcPts val="0"/>
              </a:spcAft>
              <a:buSzPts val="1800"/>
              <a:buFont typeface="Montserrat"/>
              <a:buNone/>
              <a:defRPr>
                <a:solidFill>
                  <a:srgbClr val="1E386B"/>
                </a:solidFill>
              </a:defRPr>
            </a:lvl4pPr>
            <a:lvl5pPr marL="2286000" lvl="4" indent="-228600" algn="l">
              <a:lnSpc>
                <a:spcPct val="90000"/>
              </a:lnSpc>
              <a:spcBef>
                <a:spcPts val="500"/>
              </a:spcBef>
              <a:spcAft>
                <a:spcPts val="0"/>
              </a:spcAft>
              <a:buSzPts val="1800"/>
              <a:buFont typeface="Montserrat"/>
              <a:buNone/>
              <a:defRPr>
                <a:solidFill>
                  <a:srgbClr val="1E386B"/>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46" name="Google Shape;46;p26"/>
          <p:cNvPicPr preferRelativeResize="0"/>
          <p:nvPr/>
        </p:nvPicPr>
        <p:blipFill rotWithShape="1">
          <a:blip r:embed="rId3">
            <a:alphaModFix/>
          </a:blip>
          <a:srcRect/>
          <a:stretch/>
        </p:blipFill>
        <p:spPr>
          <a:xfrm>
            <a:off x="353752" y="5419756"/>
            <a:ext cx="1562400" cy="891266"/>
          </a:xfrm>
          <a:prstGeom prst="rect">
            <a:avLst/>
          </a:prstGeom>
          <a:noFill/>
          <a:ln>
            <a:noFill/>
          </a:ln>
        </p:spPr>
      </p:pic>
      <p:pic>
        <p:nvPicPr>
          <p:cNvPr id="47" name="Google Shape;47;p26"/>
          <p:cNvPicPr preferRelativeResize="0"/>
          <p:nvPr/>
        </p:nvPicPr>
        <p:blipFill rotWithShape="1">
          <a:blip r:embed="rId4">
            <a:alphaModFix/>
          </a:blip>
          <a:srcRect/>
          <a:stretch/>
        </p:blipFill>
        <p:spPr>
          <a:xfrm>
            <a:off x="1070134" y="558385"/>
            <a:ext cx="648072" cy="432048"/>
          </a:xfrm>
          <a:prstGeom prst="rect">
            <a:avLst/>
          </a:prstGeom>
          <a:noFill/>
          <a:ln>
            <a:noFill/>
          </a:ln>
        </p:spPr>
      </p:pic>
      <p:sp>
        <p:nvSpPr>
          <p:cNvPr id="48" name="Google Shape;48;p26"/>
          <p:cNvSpPr/>
          <p:nvPr/>
        </p:nvSpPr>
        <p:spPr>
          <a:xfrm>
            <a:off x="1790214" y="612826"/>
            <a:ext cx="9346346" cy="323165"/>
          </a:xfrm>
          <a:prstGeom prst="rect">
            <a:avLst/>
          </a:prstGeom>
          <a:noFill/>
          <a:ln>
            <a:noFill/>
          </a:ln>
        </p:spPr>
        <p:txBody>
          <a:bodyPr spcFirstLastPara="1" wrap="square" lIns="91425" tIns="45700" rIns="91425" bIns="45700" anchor="ctr" anchorCtr="0">
            <a:spAutoFit/>
          </a:bodyPr>
          <a:lstStyle/>
          <a:p>
            <a:pPr marL="0" marR="0" lvl="0" indent="0" algn="l" rtl="0">
              <a:lnSpc>
                <a:spcPct val="150000"/>
              </a:lnSpc>
              <a:spcBef>
                <a:spcPts val="0"/>
              </a:spcBef>
              <a:spcAft>
                <a:spcPts val="0"/>
              </a:spcAft>
              <a:buClr>
                <a:srgbClr val="000000"/>
              </a:buClr>
              <a:buSzPts val="1000"/>
              <a:buFont typeface="Arial"/>
              <a:buNone/>
            </a:pPr>
            <a:r>
              <a:rPr lang="en-GB" sz="1000" b="0" i="0" u="none" strike="noStrike" cap="none">
                <a:solidFill>
                  <a:schemeClr val="lt1"/>
                </a:solidFill>
                <a:latin typeface="Montserrat"/>
                <a:ea typeface="Montserrat"/>
                <a:cs typeface="Montserrat"/>
                <a:sym typeface="Montserrat"/>
              </a:rPr>
              <a:t>This project has received funding from the European Union’s Horizon 2020 Research and Innovation programme under GA No 101004730.</a:t>
            </a:r>
            <a:endParaRPr sz="800" b="0" i="0" u="none" strike="noStrike" cap="none">
              <a:solidFill>
                <a:schemeClr val="lt1"/>
              </a:solidFill>
              <a:latin typeface="Montserrat"/>
              <a:ea typeface="Montserrat"/>
              <a:cs typeface="Montserrat"/>
              <a:sym typeface="Montserra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Two Boxes" type="twoObj">
  <p:cSld name="TWO_OBJECTS">
    <p:spTree>
      <p:nvGrpSpPr>
        <p:cNvPr id="1" name="Shape 49"/>
        <p:cNvGrpSpPr/>
        <p:nvPr/>
      </p:nvGrpSpPr>
      <p:grpSpPr>
        <a:xfrm>
          <a:off x="0" y="0"/>
          <a:ext cx="0" cy="0"/>
          <a:chOff x="0" y="0"/>
          <a:chExt cx="0" cy="0"/>
        </a:xfrm>
      </p:grpSpPr>
      <p:sp>
        <p:nvSpPr>
          <p:cNvPr id="50" name="Google Shape;50;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4000"/>
              <a:buFont typeface="Montserrat ExtraBol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27"/>
          <p:cNvSpPr txBox="1">
            <a:spLocks noGrp="1"/>
          </p:cNvSpPr>
          <p:nvPr>
            <p:ph type="body" idx="1"/>
          </p:nvPr>
        </p:nvSpPr>
        <p:spPr>
          <a:xfrm>
            <a:off x="838200" y="1825625"/>
            <a:ext cx="5181600" cy="376361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27"/>
          <p:cNvSpPr txBox="1">
            <a:spLocks noGrp="1"/>
          </p:cNvSpPr>
          <p:nvPr>
            <p:ph type="body" idx="2"/>
          </p:nvPr>
        </p:nvSpPr>
        <p:spPr>
          <a:xfrm>
            <a:off x="6172200" y="1825625"/>
            <a:ext cx="5181600" cy="376361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27"/>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27"/>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55" name="Google Shape;55;p27"/>
          <p:cNvPicPr preferRelativeResize="0"/>
          <p:nvPr/>
        </p:nvPicPr>
        <p:blipFill rotWithShape="1">
          <a:blip r:embed="rId2">
            <a:alphaModFix/>
          </a:blip>
          <a:srcRect b="91155"/>
          <a:stretch/>
        </p:blipFill>
        <p:spPr>
          <a:xfrm rot="5400000">
            <a:off x="8576564" y="3261320"/>
            <a:ext cx="6895511" cy="335360"/>
          </a:xfrm>
          <a:prstGeom prst="rect">
            <a:avLst/>
          </a:prstGeom>
          <a:noFill/>
          <a:ln>
            <a:noFill/>
          </a:ln>
        </p:spPr>
      </p:pic>
      <p:pic>
        <p:nvPicPr>
          <p:cNvPr id="56" name="Google Shape;56;p27"/>
          <p:cNvPicPr preferRelativeResize="0"/>
          <p:nvPr/>
        </p:nvPicPr>
        <p:blipFill rotWithShape="1">
          <a:blip r:embed="rId3">
            <a:alphaModFix/>
          </a:blip>
          <a:srcRect/>
          <a:stretch/>
        </p:blipFill>
        <p:spPr>
          <a:xfrm>
            <a:off x="350600" y="5902053"/>
            <a:ext cx="1440160" cy="819422"/>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7"/>
        <p:cNvGrpSpPr/>
        <p:nvPr/>
      </p:nvGrpSpPr>
      <p:grpSpPr>
        <a:xfrm>
          <a:off x="0" y="0"/>
          <a:ext cx="0" cy="0"/>
          <a:chOff x="0" y="0"/>
          <a:chExt cx="0" cy="0"/>
        </a:xfrm>
      </p:grpSpPr>
      <p:sp>
        <p:nvSpPr>
          <p:cNvPr id="58" name="Google Shape;58;p2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4000"/>
              <a:buFont typeface="Montserrat ExtraBol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2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SzPts val="2400"/>
              <a:buNone/>
              <a:defRPr sz="2400" b="0">
                <a:latin typeface="Montserrat SemiBold"/>
                <a:ea typeface="Montserrat SemiBold"/>
                <a:cs typeface="Montserrat SemiBold"/>
                <a:sym typeface="Montserrat SemiBold"/>
              </a:defRPr>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0" name="Google Shape;60;p28"/>
          <p:cNvSpPr txBox="1">
            <a:spLocks noGrp="1"/>
          </p:cNvSpPr>
          <p:nvPr>
            <p:ph type="body" idx="2"/>
          </p:nvPr>
        </p:nvSpPr>
        <p:spPr>
          <a:xfrm>
            <a:off x="839788" y="2505075"/>
            <a:ext cx="5157787" cy="308416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2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SzPts val="2400"/>
              <a:buNone/>
              <a:defRPr sz="2400" b="0">
                <a:latin typeface="Montserrat SemiBold"/>
                <a:ea typeface="Montserrat SemiBold"/>
                <a:cs typeface="Montserrat SemiBold"/>
                <a:sym typeface="Montserrat SemiBold"/>
              </a:defRPr>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2" name="Google Shape;62;p28"/>
          <p:cNvSpPr txBox="1">
            <a:spLocks noGrp="1"/>
          </p:cNvSpPr>
          <p:nvPr>
            <p:ph type="body" idx="4"/>
          </p:nvPr>
        </p:nvSpPr>
        <p:spPr>
          <a:xfrm>
            <a:off x="6172200" y="2505075"/>
            <a:ext cx="5183188" cy="308416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p28"/>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28"/>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65" name="Google Shape;65;p28"/>
          <p:cNvPicPr preferRelativeResize="0"/>
          <p:nvPr/>
        </p:nvPicPr>
        <p:blipFill rotWithShape="1">
          <a:blip r:embed="rId2">
            <a:alphaModFix/>
          </a:blip>
          <a:srcRect b="91155"/>
          <a:stretch/>
        </p:blipFill>
        <p:spPr>
          <a:xfrm rot="5400000">
            <a:off x="8576564" y="3261320"/>
            <a:ext cx="6895511" cy="335360"/>
          </a:xfrm>
          <a:prstGeom prst="rect">
            <a:avLst/>
          </a:prstGeom>
          <a:noFill/>
          <a:ln>
            <a:noFill/>
          </a:ln>
        </p:spPr>
      </p:pic>
      <p:pic>
        <p:nvPicPr>
          <p:cNvPr id="66" name="Google Shape;66;p28"/>
          <p:cNvPicPr preferRelativeResize="0"/>
          <p:nvPr/>
        </p:nvPicPr>
        <p:blipFill rotWithShape="1">
          <a:blip r:embed="rId3">
            <a:alphaModFix/>
          </a:blip>
          <a:srcRect/>
          <a:stretch/>
        </p:blipFill>
        <p:spPr>
          <a:xfrm>
            <a:off x="350600" y="5902053"/>
            <a:ext cx="1440160" cy="81942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7"/>
        <p:cNvGrpSpPr/>
        <p:nvPr/>
      </p:nvGrpSpPr>
      <p:grpSpPr>
        <a:xfrm>
          <a:off x="0" y="0"/>
          <a:ext cx="0" cy="0"/>
          <a:chOff x="0" y="0"/>
          <a:chExt cx="0" cy="0"/>
        </a:xfrm>
      </p:grpSpPr>
      <p:sp>
        <p:nvSpPr>
          <p:cNvPr id="68" name="Google Shape;68;p2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accent5"/>
              </a:buClr>
              <a:buSzPts val="3000"/>
              <a:buFont typeface="Montserrat ExtraBold"/>
              <a:buNone/>
              <a:defRPr sz="3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29"/>
          <p:cNvSpPr txBox="1">
            <a:spLocks noGrp="1"/>
          </p:cNvSpPr>
          <p:nvPr>
            <p:ph type="body" idx="1"/>
          </p:nvPr>
        </p:nvSpPr>
        <p:spPr>
          <a:xfrm>
            <a:off x="5183188" y="457201"/>
            <a:ext cx="6172200" cy="512819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SzPts val="3200"/>
              <a:buChar char="•"/>
              <a:defRPr sz="3200"/>
            </a:lvl1pPr>
            <a:lvl2pPr marL="914400" lvl="1" indent="-406400" algn="l">
              <a:lnSpc>
                <a:spcPct val="90000"/>
              </a:lnSpc>
              <a:spcBef>
                <a:spcPts val="500"/>
              </a:spcBef>
              <a:spcAft>
                <a:spcPts val="0"/>
              </a:spcAft>
              <a:buSzPts val="2800"/>
              <a:buChar char="•"/>
              <a:defRPr sz="2800"/>
            </a:lvl2pPr>
            <a:lvl3pPr marL="1371600" lvl="2" indent="-381000" algn="l">
              <a:lnSpc>
                <a:spcPct val="90000"/>
              </a:lnSpc>
              <a:spcBef>
                <a:spcPts val="500"/>
              </a:spcBef>
              <a:spcAft>
                <a:spcPts val="0"/>
              </a:spcAft>
              <a:buSzPts val="2400"/>
              <a:buChar char="•"/>
              <a:defRPr sz="2400"/>
            </a:lvl3pPr>
            <a:lvl4pPr marL="1828800" lvl="3" indent="-355600" algn="l">
              <a:lnSpc>
                <a:spcPct val="90000"/>
              </a:lnSpc>
              <a:spcBef>
                <a:spcPts val="500"/>
              </a:spcBef>
              <a:spcAft>
                <a:spcPts val="0"/>
              </a:spcAft>
              <a:buSzPts val="2000"/>
              <a:buChar char="•"/>
              <a:defRPr sz="2000"/>
            </a:lvl4pPr>
            <a:lvl5pPr marL="2286000" lvl="4" indent="-355600" algn="l">
              <a:lnSpc>
                <a:spcPct val="90000"/>
              </a:lnSpc>
              <a:spcBef>
                <a:spcPts val="500"/>
              </a:spcBef>
              <a:spcAft>
                <a:spcPts val="0"/>
              </a:spcAft>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70" name="Google Shape;70;p29"/>
          <p:cNvSpPr txBox="1">
            <a:spLocks noGrp="1"/>
          </p:cNvSpPr>
          <p:nvPr>
            <p:ph type="body" idx="2"/>
          </p:nvPr>
        </p:nvSpPr>
        <p:spPr>
          <a:xfrm>
            <a:off x="839788" y="2057399"/>
            <a:ext cx="3932237" cy="35280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000"/>
              <a:buNone/>
              <a:defRPr sz="20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1" name="Google Shape;71;p29"/>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9"/>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73" name="Google Shape;73;p29"/>
          <p:cNvPicPr preferRelativeResize="0"/>
          <p:nvPr/>
        </p:nvPicPr>
        <p:blipFill rotWithShape="1">
          <a:blip r:embed="rId2">
            <a:alphaModFix/>
          </a:blip>
          <a:srcRect b="91155"/>
          <a:stretch/>
        </p:blipFill>
        <p:spPr>
          <a:xfrm rot="5400000">
            <a:off x="8576564" y="3261320"/>
            <a:ext cx="6895511" cy="335360"/>
          </a:xfrm>
          <a:prstGeom prst="rect">
            <a:avLst/>
          </a:prstGeom>
          <a:noFill/>
          <a:ln>
            <a:noFill/>
          </a:ln>
        </p:spPr>
      </p:pic>
      <p:pic>
        <p:nvPicPr>
          <p:cNvPr id="74" name="Google Shape;74;p29"/>
          <p:cNvPicPr preferRelativeResize="0"/>
          <p:nvPr/>
        </p:nvPicPr>
        <p:blipFill rotWithShape="1">
          <a:blip r:embed="rId3">
            <a:alphaModFix/>
          </a:blip>
          <a:srcRect/>
          <a:stretch/>
        </p:blipFill>
        <p:spPr>
          <a:xfrm>
            <a:off x="350600" y="5902053"/>
            <a:ext cx="1440160" cy="819422"/>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ortrait with Caption">
  <p:cSld name="Portrait with Caption">
    <p:spTree>
      <p:nvGrpSpPr>
        <p:cNvPr id="1" name="Shape 75"/>
        <p:cNvGrpSpPr/>
        <p:nvPr/>
      </p:nvGrpSpPr>
      <p:grpSpPr>
        <a:xfrm>
          <a:off x="0" y="0"/>
          <a:ext cx="0" cy="0"/>
          <a:chOff x="0" y="0"/>
          <a:chExt cx="0" cy="0"/>
        </a:xfrm>
      </p:grpSpPr>
      <p:sp>
        <p:nvSpPr>
          <p:cNvPr id="76" name="Google Shape;76;p30"/>
          <p:cNvSpPr>
            <a:spLocks noGrp="1"/>
          </p:cNvSpPr>
          <p:nvPr>
            <p:ph type="pic" idx="2"/>
          </p:nvPr>
        </p:nvSpPr>
        <p:spPr>
          <a:xfrm>
            <a:off x="5178750" y="457200"/>
            <a:ext cx="6175050" cy="5116834"/>
          </a:xfrm>
          <a:prstGeom prst="rect">
            <a:avLst/>
          </a:prstGeom>
          <a:noFill/>
          <a:ln>
            <a:noFill/>
          </a:ln>
        </p:spPr>
      </p:sp>
      <p:sp>
        <p:nvSpPr>
          <p:cNvPr id="77" name="Google Shape;77;p3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accent5"/>
              </a:buClr>
              <a:buSzPts val="3000"/>
              <a:buFont typeface="Montserrat ExtraBold"/>
              <a:buNone/>
              <a:defRPr sz="3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0"/>
          <p:cNvSpPr txBox="1">
            <a:spLocks noGrp="1"/>
          </p:cNvSpPr>
          <p:nvPr>
            <p:ph type="body" idx="1"/>
          </p:nvPr>
        </p:nvSpPr>
        <p:spPr>
          <a:xfrm>
            <a:off x="839788" y="2057400"/>
            <a:ext cx="3932237" cy="3516634"/>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000"/>
              <a:buNone/>
              <a:defRPr sz="20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9" name="Google Shape;79;p30"/>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30"/>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81" name="Google Shape;81;p30"/>
          <p:cNvPicPr preferRelativeResize="0"/>
          <p:nvPr/>
        </p:nvPicPr>
        <p:blipFill rotWithShape="1">
          <a:blip r:embed="rId2">
            <a:alphaModFix/>
          </a:blip>
          <a:srcRect/>
          <a:stretch/>
        </p:blipFill>
        <p:spPr>
          <a:xfrm>
            <a:off x="350600" y="5902053"/>
            <a:ext cx="1440160" cy="81942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accent5"/>
              </a:buClr>
              <a:buSzPts val="4000"/>
              <a:buFont typeface="Montserrat ExtraBold"/>
              <a:buNone/>
              <a:defRPr sz="4000" b="0" i="0" u="none" strike="noStrike" cap="none">
                <a:solidFill>
                  <a:schemeClr val="accent5"/>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dk1"/>
                </a:solidFill>
                <a:latin typeface="Montserrat"/>
                <a:ea typeface="Montserrat"/>
                <a:cs typeface="Montserrat"/>
                <a:sym typeface="Montserrat"/>
              </a:defRPr>
            </a:lvl1pPr>
            <a:lvl2pPr marL="914400" marR="0" lvl="1" indent="-381000" algn="l" rtl="0">
              <a:lnSpc>
                <a:spcPct val="90000"/>
              </a:lnSpc>
              <a:spcBef>
                <a:spcPts val="500"/>
              </a:spcBef>
              <a:spcAft>
                <a:spcPts val="0"/>
              </a:spcAft>
              <a:buClr>
                <a:schemeClr val="accent1"/>
              </a:buClr>
              <a:buSzPts val="2400"/>
              <a:buFont typeface="Arial"/>
              <a:buChar char="•"/>
              <a:defRPr sz="2400" b="0" i="0" u="none" strike="noStrike" cap="none">
                <a:solidFill>
                  <a:schemeClr val="dk1"/>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accent1"/>
              </a:buClr>
              <a:buSzPts val="2000"/>
              <a:buFont typeface="Arial"/>
              <a:buChar char="•"/>
              <a:defRPr sz="2000" b="0" i="0" u="none" strike="noStrike" cap="none">
                <a:solidFill>
                  <a:schemeClr val="dk1"/>
                </a:solidFill>
                <a:latin typeface="Montserrat"/>
                <a:ea typeface="Montserrat"/>
                <a:cs typeface="Montserrat"/>
                <a:sym typeface="Montserrat"/>
              </a:defRPr>
            </a:lvl3pPr>
            <a:lvl4pPr marL="1828800" marR="0" lvl="3" indent="-342900" algn="l" rtl="0">
              <a:lnSpc>
                <a:spcPct val="90000"/>
              </a:lnSpc>
              <a:spcBef>
                <a:spcPts val="500"/>
              </a:spcBef>
              <a:spcAft>
                <a:spcPts val="0"/>
              </a:spcAft>
              <a:buClr>
                <a:schemeClr val="accent1"/>
              </a:buClr>
              <a:buSzPts val="1800"/>
              <a:buFont typeface="Arial"/>
              <a:buChar char="•"/>
              <a:defRPr sz="1800" b="0" i="0" u="none" strike="noStrike" cap="none">
                <a:solidFill>
                  <a:schemeClr val="dk1"/>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chemeClr val="accent1"/>
              </a:buClr>
              <a:buSzPts val="1800"/>
              <a:buFont typeface="Arial"/>
              <a:buChar char="•"/>
              <a:defRPr sz="1800" b="0" i="0" u="none" strike="noStrike" cap="none">
                <a:solidFill>
                  <a:schemeClr val="dk1"/>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9pPr>
          </a:lstStyle>
          <a:p>
            <a:endParaRPr/>
          </a:p>
        </p:txBody>
      </p:sp>
      <p:sp>
        <p:nvSpPr>
          <p:cNvPr id="12" name="Google Shape;12;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888888"/>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9pPr>
          </a:lstStyle>
          <a:p>
            <a:endParaRPr/>
          </a:p>
        </p:txBody>
      </p:sp>
      <p:sp>
        <p:nvSpPr>
          <p:cNvPr id="13" name="Google Shape;13;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000" b="0" i="0" u="none" strike="noStrike" cap="none">
                <a:solidFill>
                  <a:srgbClr val="888888"/>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9pPr>
          </a:lstStyle>
          <a:p>
            <a:endParaRPr/>
          </a:p>
        </p:txBody>
      </p:sp>
      <p:sp>
        <p:nvSpPr>
          <p:cNvPr id="14" name="Google Shape;1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txBox="1">
            <a:spLocks noGrp="1"/>
          </p:cNvSpPr>
          <p:nvPr>
            <p:ph type="body" idx="2"/>
          </p:nvPr>
        </p:nvSpPr>
        <p:spPr>
          <a:xfrm>
            <a:off x="1066432" y="4275445"/>
            <a:ext cx="7402857" cy="378210"/>
          </a:xfrm>
          <a:prstGeom prst="rect">
            <a:avLst/>
          </a:prstGeom>
          <a:noFill/>
          <a:ln>
            <a:noFill/>
          </a:ln>
        </p:spPr>
        <p:txBody>
          <a:bodyPr spcFirstLastPara="1" wrap="square" lIns="0" tIns="0" rIns="0" bIns="0" anchor="ctr" anchorCtr="0">
            <a:normAutofit/>
          </a:bodyPr>
          <a:lstStyle/>
          <a:p>
            <a:pPr marL="228600" lvl="0" indent="-228600" algn="l" rtl="0">
              <a:lnSpc>
                <a:spcPct val="90000"/>
              </a:lnSpc>
              <a:spcBef>
                <a:spcPts val="0"/>
              </a:spcBef>
              <a:spcAft>
                <a:spcPts val="0"/>
              </a:spcAft>
              <a:buSzPts val="2000"/>
              <a:buNone/>
            </a:pPr>
            <a:r>
              <a:rPr lang="en-GB"/>
              <a:t>M Minty, A Yamamoto and C P Welsch</a:t>
            </a:r>
            <a:endParaRPr/>
          </a:p>
        </p:txBody>
      </p:sp>
      <p:sp>
        <p:nvSpPr>
          <p:cNvPr id="94" name="Google Shape;94;p1"/>
          <p:cNvSpPr txBox="1">
            <a:spLocks noGrp="1"/>
          </p:cNvSpPr>
          <p:nvPr>
            <p:ph type="body" idx="3"/>
          </p:nvPr>
        </p:nvSpPr>
        <p:spPr>
          <a:xfrm>
            <a:off x="1066432" y="3547178"/>
            <a:ext cx="7402857" cy="533110"/>
          </a:xfrm>
          <a:prstGeom prst="rect">
            <a:avLst/>
          </a:prstGeom>
          <a:noFill/>
          <a:ln>
            <a:noFill/>
          </a:ln>
        </p:spPr>
        <p:txBody>
          <a:bodyPr spcFirstLastPara="1" wrap="square" lIns="0" tIns="0" rIns="0" bIns="0" anchor="ctr" anchorCtr="0">
            <a:normAutofit/>
          </a:bodyPr>
          <a:lstStyle/>
          <a:p>
            <a:pPr marL="228600" lvl="0" indent="-228600" algn="l" rtl="0">
              <a:lnSpc>
                <a:spcPct val="90000"/>
              </a:lnSpc>
              <a:spcBef>
                <a:spcPts val="0"/>
              </a:spcBef>
              <a:spcAft>
                <a:spcPts val="0"/>
              </a:spcAft>
              <a:buSzPts val="3000"/>
              <a:buFont typeface="Montserrat"/>
              <a:buNone/>
            </a:pPr>
            <a:r>
              <a:rPr lang="en-GB"/>
              <a:t>iFAST Meeting, Paris, France</a:t>
            </a:r>
            <a:endParaRPr/>
          </a:p>
        </p:txBody>
      </p:sp>
      <p:sp>
        <p:nvSpPr>
          <p:cNvPr id="95" name="Google Shape;95;p1"/>
          <p:cNvSpPr txBox="1">
            <a:spLocks noGrp="1"/>
          </p:cNvSpPr>
          <p:nvPr>
            <p:ph type="body" idx="1"/>
          </p:nvPr>
        </p:nvSpPr>
        <p:spPr>
          <a:xfrm>
            <a:off x="1066425" y="1997800"/>
            <a:ext cx="9478500" cy="1523700"/>
          </a:xfrm>
          <a:prstGeom prst="rect">
            <a:avLst/>
          </a:prstGeom>
          <a:noFill/>
          <a:ln>
            <a:noFill/>
          </a:ln>
        </p:spPr>
        <p:txBody>
          <a:bodyPr spcFirstLastPara="1" wrap="square" lIns="0" tIns="0" rIns="0" bIns="0" anchor="ctr" anchorCtr="0">
            <a:spAutoFit/>
          </a:bodyPr>
          <a:lstStyle/>
          <a:p>
            <a:pPr marL="0" lvl="0" indent="0" algn="l" rtl="0">
              <a:lnSpc>
                <a:spcPct val="90000"/>
              </a:lnSpc>
              <a:spcBef>
                <a:spcPts val="1000"/>
              </a:spcBef>
              <a:spcAft>
                <a:spcPts val="0"/>
              </a:spcAft>
              <a:buSzPts val="4000"/>
              <a:buNone/>
            </a:pPr>
            <a:r>
              <a:rPr lang="en-GB" sz="8000"/>
              <a:t>SAC Feedback </a:t>
            </a:r>
            <a:r>
              <a:rPr lang="en-GB" sz="3000"/>
              <a:t>(condensed version)</a:t>
            </a:r>
            <a:endParaRPr sz="30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6"/>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10</a:t>
            </a:fld>
            <a:endParaRPr/>
          </a:p>
        </p:txBody>
      </p:sp>
      <p:sp>
        <p:nvSpPr>
          <p:cNvPr id="170" name="Google Shape;170;p6"/>
          <p:cNvSpPr txBox="1">
            <a:spLocks noGrp="1"/>
          </p:cNvSpPr>
          <p:nvPr>
            <p:ph type="title"/>
          </p:nvPr>
        </p:nvSpPr>
        <p:spPr>
          <a:xfrm>
            <a:off x="121600" y="7130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a:t>Session 2 - Industry </a:t>
            </a:r>
            <a:endParaRPr/>
          </a:p>
        </p:txBody>
      </p:sp>
      <p:sp>
        <p:nvSpPr>
          <p:cNvPr id="171" name="Google Shape;171;p6"/>
          <p:cNvSpPr txBox="1">
            <a:spLocks noGrp="1"/>
          </p:cNvSpPr>
          <p:nvPr>
            <p:ph type="body" idx="1"/>
          </p:nvPr>
        </p:nvSpPr>
        <p:spPr>
          <a:xfrm>
            <a:off x="321600" y="1545725"/>
            <a:ext cx="11032200" cy="4066800"/>
          </a:xfrm>
          <a:prstGeom prst="rect">
            <a:avLst/>
          </a:prstGeom>
          <a:noFill/>
          <a:ln>
            <a:noFill/>
          </a:ln>
        </p:spPr>
        <p:txBody>
          <a:bodyPr spcFirstLastPara="1" wrap="square" lIns="91425" tIns="45700" rIns="91425" bIns="45700" anchor="t" anchorCtr="0">
            <a:noAutofit/>
          </a:bodyPr>
          <a:lstStyle/>
          <a:p>
            <a:pPr marL="457200" lvl="0" indent="-368300" algn="just" rtl="0">
              <a:lnSpc>
                <a:spcPct val="100000"/>
              </a:lnSpc>
              <a:spcBef>
                <a:spcPts val="0"/>
              </a:spcBef>
              <a:spcAft>
                <a:spcPts val="0"/>
              </a:spcAft>
              <a:buSzPts val="2200"/>
              <a:buChar char="●"/>
            </a:pPr>
            <a:r>
              <a:rPr lang="en-GB" sz="2200"/>
              <a:t>The SAC thanks the organizers for including this </a:t>
            </a:r>
            <a:r>
              <a:rPr lang="en-GB" sz="2200" b="1"/>
              <a:t>dedicated session </a:t>
            </a:r>
            <a:r>
              <a:rPr lang="en-GB" sz="2200"/>
              <a:t>and the speakers for the excellent overviews of industry-driven innovation opportunities.  </a:t>
            </a:r>
            <a:endParaRPr sz="2200"/>
          </a:p>
          <a:p>
            <a:pPr marL="457200" lvl="0" indent="-368300" algn="just" rtl="0">
              <a:lnSpc>
                <a:spcPct val="100000"/>
              </a:lnSpc>
              <a:spcBef>
                <a:spcPts val="500"/>
              </a:spcBef>
              <a:spcAft>
                <a:spcPts val="0"/>
              </a:spcAft>
              <a:buSzPts val="2200"/>
              <a:buChar char="●"/>
            </a:pPr>
            <a:r>
              <a:rPr lang="en-GB" sz="2200"/>
              <a:t>The SAC acknowledges the </a:t>
            </a:r>
            <a:r>
              <a:rPr lang="en-GB" sz="2200" b="1"/>
              <a:t>innovation survey </a:t>
            </a:r>
            <a:r>
              <a:rPr lang="en-GB" sz="2200"/>
              <a:t>and detailed analysis of the impact of industry–related activities in response to last year’s SAC suggestions. </a:t>
            </a:r>
            <a:endParaRPr sz="2200"/>
          </a:p>
          <a:p>
            <a:pPr marL="457200" lvl="0" indent="-368300" algn="just" rtl="0">
              <a:lnSpc>
                <a:spcPct val="100000"/>
              </a:lnSpc>
              <a:spcBef>
                <a:spcPts val="500"/>
              </a:spcBef>
              <a:spcAft>
                <a:spcPts val="0"/>
              </a:spcAft>
              <a:buSzPts val="2200"/>
              <a:buChar char="●"/>
            </a:pPr>
            <a:r>
              <a:rPr lang="en-GB" sz="2200"/>
              <a:t>The good potential to </a:t>
            </a:r>
            <a:r>
              <a:rPr lang="en-GB" sz="2200" b="1"/>
              <a:t>de-risk </a:t>
            </a:r>
            <a:r>
              <a:rPr lang="en-GB" sz="2200"/>
              <a:t>developments through </a:t>
            </a:r>
            <a:r>
              <a:rPr lang="en-GB" sz="2200" b="1"/>
              <a:t>co-innovation </a:t>
            </a:r>
            <a:r>
              <a:rPr lang="en-GB" sz="2200"/>
              <a:t>and how iFAST support has been critical for this, was made clear. </a:t>
            </a:r>
            <a:endParaRPr sz="2200"/>
          </a:p>
        </p:txBody>
      </p:sp>
      <p:sp>
        <p:nvSpPr>
          <p:cNvPr id="172" name="Google Shape;172;p6"/>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2024 – I.FAST Meeting Paris, France, April 2024</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7"/>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11</a:t>
            </a:fld>
            <a:endParaRPr/>
          </a:p>
        </p:txBody>
      </p:sp>
      <p:sp>
        <p:nvSpPr>
          <p:cNvPr id="178" name="Google Shape;178;p7"/>
          <p:cNvSpPr txBox="1">
            <a:spLocks noGrp="1"/>
          </p:cNvSpPr>
          <p:nvPr>
            <p:ph type="title"/>
          </p:nvPr>
        </p:nvSpPr>
        <p:spPr>
          <a:xfrm>
            <a:off x="78225" y="15747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a:t>Session 3 - New Concepts</a:t>
            </a:r>
            <a:endParaRPr/>
          </a:p>
          <a:p>
            <a:pPr marL="0" lvl="0" indent="0" algn="l" rtl="0">
              <a:lnSpc>
                <a:spcPct val="90000"/>
              </a:lnSpc>
              <a:spcBef>
                <a:spcPts val="0"/>
              </a:spcBef>
              <a:spcAft>
                <a:spcPts val="0"/>
              </a:spcAft>
              <a:buClr>
                <a:schemeClr val="accent5"/>
              </a:buClr>
              <a:buSzPts val="4000"/>
              <a:buFont typeface="Montserrat ExtraBold"/>
              <a:buNone/>
            </a:pPr>
            <a:endParaRPr/>
          </a:p>
        </p:txBody>
      </p:sp>
      <p:sp>
        <p:nvSpPr>
          <p:cNvPr id="179" name="Google Shape;179;p7"/>
          <p:cNvSpPr txBox="1">
            <a:spLocks noGrp="1"/>
          </p:cNvSpPr>
          <p:nvPr>
            <p:ph type="body" idx="1"/>
          </p:nvPr>
        </p:nvSpPr>
        <p:spPr>
          <a:xfrm>
            <a:off x="620725" y="1160150"/>
            <a:ext cx="10926900" cy="4369500"/>
          </a:xfrm>
          <a:prstGeom prst="rect">
            <a:avLst/>
          </a:prstGeom>
          <a:noFill/>
          <a:ln>
            <a:noFill/>
          </a:ln>
        </p:spPr>
        <p:txBody>
          <a:bodyPr spcFirstLastPara="1" wrap="square" lIns="91425" tIns="45700" rIns="91425" bIns="45700" anchor="t" anchorCtr="0">
            <a:normAutofit/>
          </a:bodyPr>
          <a:lstStyle/>
          <a:p>
            <a:pPr marL="228600" lvl="0" indent="-228600" algn="just" rtl="0">
              <a:lnSpc>
                <a:spcPct val="100000"/>
              </a:lnSpc>
              <a:spcBef>
                <a:spcPts val="0"/>
              </a:spcBef>
              <a:spcAft>
                <a:spcPts val="0"/>
              </a:spcAft>
              <a:buSzPts val="2200"/>
              <a:buChar char="•"/>
            </a:pPr>
            <a:r>
              <a:rPr lang="en-GB" sz="2200"/>
              <a:t>Technology breakthroughs required in several areas incl. plasma, high power lasers and novel magnets; impressive progress was reported.</a:t>
            </a:r>
            <a:endParaRPr sz="2200"/>
          </a:p>
          <a:p>
            <a:pPr marL="228600" lvl="0" indent="-228600" algn="just" rtl="0">
              <a:lnSpc>
                <a:spcPct val="100000"/>
              </a:lnSpc>
              <a:spcBef>
                <a:spcPts val="300"/>
              </a:spcBef>
              <a:spcAft>
                <a:spcPts val="0"/>
              </a:spcAft>
              <a:buSzPts val="2200"/>
              <a:buChar char="•"/>
            </a:pPr>
            <a:r>
              <a:rPr lang="en-GB" sz="2200"/>
              <a:t>iFAST helps develop a landscape for future accelerators; the events have informed strategic technology roadmaps.</a:t>
            </a:r>
            <a:endParaRPr sz="2200"/>
          </a:p>
          <a:p>
            <a:pPr marL="228600" lvl="0" indent="-190500" algn="just" rtl="0">
              <a:lnSpc>
                <a:spcPct val="100000"/>
              </a:lnSpc>
              <a:spcBef>
                <a:spcPts val="300"/>
              </a:spcBef>
              <a:spcAft>
                <a:spcPts val="0"/>
              </a:spcAft>
              <a:buSzPts val="2200"/>
              <a:buChar char="•"/>
            </a:pPr>
            <a:r>
              <a:rPr lang="en-GB" sz="2200"/>
              <a:t>The SAC would like to commend the speakers for consolidating research and innovation in Europe through highly successful workshop series and by attracting additional funding. </a:t>
            </a:r>
            <a:endParaRPr sz="2200"/>
          </a:p>
          <a:p>
            <a:pPr marL="228600" lvl="0" indent="-228600" algn="just" rtl="0">
              <a:lnSpc>
                <a:spcPct val="100000"/>
              </a:lnSpc>
              <a:spcBef>
                <a:spcPts val="300"/>
              </a:spcBef>
              <a:spcAft>
                <a:spcPts val="300"/>
              </a:spcAft>
              <a:buSzPts val="2200"/>
              <a:buChar char="•"/>
            </a:pPr>
            <a:r>
              <a:rPr lang="en-GB" sz="2200"/>
              <a:t>The SAC considers the continuation of collaborative workshops related to specific areas essential, and recommends that these be funded through the respective projects and consortia.</a:t>
            </a:r>
            <a:endParaRPr sz="2200"/>
          </a:p>
        </p:txBody>
      </p:sp>
      <p:sp>
        <p:nvSpPr>
          <p:cNvPr id="180" name="Google Shape;180;p7"/>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2024 – I.FAST Meeting Paris, France, April 2024</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8"/>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12</a:t>
            </a:fld>
            <a:endParaRPr/>
          </a:p>
        </p:txBody>
      </p:sp>
      <p:sp>
        <p:nvSpPr>
          <p:cNvPr id="186" name="Google Shape;186;p8"/>
          <p:cNvSpPr txBox="1">
            <a:spLocks noGrp="1"/>
          </p:cNvSpPr>
          <p:nvPr>
            <p:ph type="title"/>
          </p:nvPr>
        </p:nvSpPr>
        <p:spPr>
          <a:xfrm>
            <a:off x="-8100" y="-465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a:t>Session 4 - Accelerator Technologies</a:t>
            </a:r>
            <a:endParaRPr/>
          </a:p>
        </p:txBody>
      </p:sp>
      <p:sp>
        <p:nvSpPr>
          <p:cNvPr id="187" name="Google Shape;187;p8"/>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2024 – I.FAST Meeting Paris, France, April 2024</a:t>
            </a:r>
            <a:endParaRPr/>
          </a:p>
        </p:txBody>
      </p:sp>
      <p:sp>
        <p:nvSpPr>
          <p:cNvPr id="188" name="Google Shape;188;p8"/>
          <p:cNvSpPr txBox="1">
            <a:spLocks noGrp="1"/>
          </p:cNvSpPr>
          <p:nvPr>
            <p:ph type="body" idx="1"/>
          </p:nvPr>
        </p:nvSpPr>
        <p:spPr>
          <a:xfrm>
            <a:off x="620725" y="1496975"/>
            <a:ext cx="10515600" cy="4115700"/>
          </a:xfrm>
          <a:prstGeom prst="rect">
            <a:avLst/>
          </a:prstGeom>
          <a:noFill/>
          <a:ln>
            <a:noFill/>
          </a:ln>
        </p:spPr>
        <p:txBody>
          <a:bodyPr spcFirstLastPara="1" wrap="square" lIns="91425" tIns="45700" rIns="91425" bIns="45700" anchor="t" anchorCtr="0">
            <a:noAutofit/>
          </a:bodyPr>
          <a:lstStyle/>
          <a:p>
            <a:pPr marL="457200" lvl="0" indent="-361950" algn="just" rtl="0">
              <a:lnSpc>
                <a:spcPct val="115000"/>
              </a:lnSpc>
              <a:spcBef>
                <a:spcPts val="0"/>
              </a:spcBef>
              <a:spcAft>
                <a:spcPts val="0"/>
              </a:spcAft>
              <a:buClr>
                <a:schemeClr val="dk1"/>
              </a:buClr>
              <a:buSzPts val="2100"/>
              <a:buFont typeface="Montserrat"/>
              <a:buChar char="●"/>
            </a:pPr>
            <a:r>
              <a:rPr lang="en-GB" sz="2100"/>
              <a:t>The SAC recognizes and acknowledges that iFAST activities are pioneering and demonstrate innovative cutting-edge accelerator technology, focusing on: HTS magnet, thin-film SRF, and Additive Manufacturing technologies, as well as advanced manufacturing and high efficiency klystron technologies,  all well highlighted in the presentations.</a:t>
            </a:r>
            <a:endParaRPr sz="2100"/>
          </a:p>
          <a:p>
            <a:pPr marL="457200" lvl="0" indent="-361950" algn="just" rtl="0">
              <a:lnSpc>
                <a:spcPct val="115000"/>
              </a:lnSpc>
              <a:spcBef>
                <a:spcPts val="1000"/>
              </a:spcBef>
              <a:spcAft>
                <a:spcPts val="0"/>
              </a:spcAft>
              <a:buClr>
                <a:schemeClr val="dk1"/>
              </a:buClr>
              <a:buSzPts val="2100"/>
              <a:buChar char="●"/>
            </a:pPr>
            <a:r>
              <a:rPr lang="en-GB" sz="2100"/>
              <a:t>The SAC strongly encourages  iFAST accelerator technology development to adopt good  sustainability practices.</a:t>
            </a:r>
            <a:endParaRPr sz="2100"/>
          </a:p>
          <a:p>
            <a:pPr marL="0" lvl="0" indent="0" algn="l" rtl="0">
              <a:lnSpc>
                <a:spcPct val="100000"/>
              </a:lnSpc>
              <a:spcBef>
                <a:spcPts val="0"/>
              </a:spcBef>
              <a:spcAft>
                <a:spcPts val="0"/>
              </a:spcAft>
              <a:buSzPts val="1800"/>
              <a:buNone/>
            </a:pPr>
            <a:endParaRPr sz="20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9"/>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13</a:t>
            </a:fld>
            <a:endParaRPr/>
          </a:p>
        </p:txBody>
      </p:sp>
      <p:sp>
        <p:nvSpPr>
          <p:cNvPr id="194" name="Google Shape;194;p9"/>
          <p:cNvSpPr txBox="1">
            <a:spLocks noGrp="1"/>
          </p:cNvSpPr>
          <p:nvPr>
            <p:ph type="title"/>
          </p:nvPr>
        </p:nvSpPr>
        <p:spPr>
          <a:xfrm>
            <a:off x="0" y="51000"/>
            <a:ext cx="118839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Session 5 - Light Sources / iFAST Highlights</a:t>
            </a:r>
            <a:endParaRPr/>
          </a:p>
        </p:txBody>
      </p:sp>
      <p:sp>
        <p:nvSpPr>
          <p:cNvPr id="195" name="Google Shape;195;p9"/>
          <p:cNvSpPr txBox="1">
            <a:spLocks noGrp="1"/>
          </p:cNvSpPr>
          <p:nvPr>
            <p:ph type="body" idx="1"/>
          </p:nvPr>
        </p:nvSpPr>
        <p:spPr>
          <a:xfrm>
            <a:off x="180750" y="1376700"/>
            <a:ext cx="11421600" cy="3763500"/>
          </a:xfrm>
          <a:prstGeom prst="rect">
            <a:avLst/>
          </a:prstGeom>
          <a:noFill/>
          <a:ln>
            <a:noFill/>
          </a:ln>
        </p:spPr>
        <p:txBody>
          <a:bodyPr spcFirstLastPara="1" wrap="square" lIns="91425" tIns="45700" rIns="91425" bIns="45700" anchor="t" anchorCtr="0">
            <a:noAutofit/>
          </a:bodyPr>
          <a:lstStyle/>
          <a:p>
            <a:pPr marL="457200" lvl="0" indent="-368300" algn="just" rtl="0">
              <a:lnSpc>
                <a:spcPct val="90000"/>
              </a:lnSpc>
              <a:spcBef>
                <a:spcPts val="0"/>
              </a:spcBef>
              <a:spcAft>
                <a:spcPts val="0"/>
              </a:spcAft>
              <a:buSzPts val="2200"/>
              <a:buChar char="•"/>
            </a:pPr>
            <a:r>
              <a:rPr lang="en-GB" sz="2200"/>
              <a:t>The SAC acknowledges the important successes in </a:t>
            </a:r>
            <a:r>
              <a:rPr lang="en-GB" sz="2200" b="1"/>
              <a:t>light source development</a:t>
            </a:r>
            <a:r>
              <a:rPr lang="en-GB" sz="2200"/>
              <a:t>. We are pleased to see that iFAST-supported events have helped drive innovation and leverage significant funding.</a:t>
            </a:r>
            <a:endParaRPr sz="2200"/>
          </a:p>
          <a:p>
            <a:pPr marL="457200" lvl="0" indent="0" algn="just" rtl="0">
              <a:lnSpc>
                <a:spcPct val="90000"/>
              </a:lnSpc>
              <a:spcBef>
                <a:spcPts val="300"/>
              </a:spcBef>
              <a:spcAft>
                <a:spcPts val="0"/>
              </a:spcAft>
              <a:buSzPts val="1800"/>
              <a:buNone/>
            </a:pPr>
            <a:endParaRPr sz="2200"/>
          </a:p>
          <a:p>
            <a:pPr marL="457200" lvl="0" indent="-368300" algn="just" rtl="0">
              <a:lnSpc>
                <a:spcPct val="90000"/>
              </a:lnSpc>
              <a:spcBef>
                <a:spcPts val="300"/>
              </a:spcBef>
              <a:spcAft>
                <a:spcPts val="0"/>
              </a:spcAft>
              <a:buSzPts val="2200"/>
              <a:buChar char="•"/>
            </a:pPr>
            <a:r>
              <a:rPr lang="en-GB" sz="2200"/>
              <a:t>Several promising </a:t>
            </a:r>
            <a:r>
              <a:rPr lang="en-GB" sz="2200" b="1"/>
              <a:t>new technologies </a:t>
            </a:r>
            <a:r>
              <a:rPr lang="en-GB" sz="2200"/>
              <a:t>were presented, including:</a:t>
            </a:r>
            <a:endParaRPr sz="2200"/>
          </a:p>
          <a:p>
            <a:pPr marL="914400" lvl="1" indent="-368300" algn="just" rtl="0">
              <a:lnSpc>
                <a:spcPct val="90000"/>
              </a:lnSpc>
              <a:spcBef>
                <a:spcPts val="300"/>
              </a:spcBef>
              <a:spcAft>
                <a:spcPts val="0"/>
              </a:spcAft>
              <a:buSzPts val="2200"/>
              <a:buChar char="•"/>
            </a:pPr>
            <a:r>
              <a:rPr lang="en-GB" sz="2200"/>
              <a:t>permanent and superconducting magnets with opportunities for more energy efficient accelerators, </a:t>
            </a:r>
            <a:endParaRPr sz="2200"/>
          </a:p>
          <a:p>
            <a:pPr marL="914400" lvl="1" indent="-368300" algn="just" rtl="0">
              <a:lnSpc>
                <a:spcPct val="90000"/>
              </a:lnSpc>
              <a:spcBef>
                <a:spcPts val="300"/>
              </a:spcBef>
              <a:spcAft>
                <a:spcPts val="0"/>
              </a:spcAft>
              <a:buSzPts val="2200"/>
              <a:buChar char="•"/>
            </a:pPr>
            <a:r>
              <a:rPr lang="en-GB" sz="2200"/>
              <a:t>advanced electron guns were successfully tested at high power,</a:t>
            </a:r>
            <a:endParaRPr sz="2200"/>
          </a:p>
          <a:p>
            <a:pPr marL="914400" lvl="1" indent="-368300" algn="just" rtl="0">
              <a:lnSpc>
                <a:spcPct val="90000"/>
              </a:lnSpc>
              <a:spcBef>
                <a:spcPts val="300"/>
              </a:spcBef>
              <a:spcAft>
                <a:spcPts val="0"/>
              </a:spcAft>
              <a:buSzPts val="2200"/>
              <a:buChar char="•"/>
            </a:pPr>
            <a:r>
              <a:rPr lang="en-GB" sz="2200"/>
              <a:t>machine learning models for which clear performance metrics should be developed as a next step.</a:t>
            </a:r>
            <a:endParaRPr sz="2200"/>
          </a:p>
          <a:p>
            <a:pPr marL="914400" lvl="0" indent="0" algn="l" rtl="0">
              <a:lnSpc>
                <a:spcPct val="90000"/>
              </a:lnSpc>
              <a:spcBef>
                <a:spcPts val="300"/>
              </a:spcBef>
              <a:spcAft>
                <a:spcPts val="0"/>
              </a:spcAft>
              <a:buSzPts val="1800"/>
              <a:buNone/>
            </a:pPr>
            <a:endParaRPr sz="2200"/>
          </a:p>
          <a:p>
            <a:pPr marL="457200" lvl="0" indent="-368300" algn="l" rtl="0">
              <a:lnSpc>
                <a:spcPct val="90000"/>
              </a:lnSpc>
              <a:spcBef>
                <a:spcPts val="300"/>
              </a:spcBef>
              <a:spcAft>
                <a:spcPts val="300"/>
              </a:spcAft>
              <a:buSzPts val="2200"/>
              <a:buChar char="•"/>
            </a:pPr>
            <a:r>
              <a:rPr lang="en-GB" sz="2200"/>
              <a:t>The SAC looks forward to future reports on </a:t>
            </a:r>
            <a:r>
              <a:rPr lang="en-GB" sz="2200" b="1"/>
              <a:t>operational experience </a:t>
            </a:r>
            <a:r>
              <a:rPr lang="en-GB" sz="2200"/>
              <a:t>with the innovations presented in this session.</a:t>
            </a:r>
            <a:endParaRPr sz="2200"/>
          </a:p>
        </p:txBody>
      </p:sp>
      <p:sp>
        <p:nvSpPr>
          <p:cNvPr id="196" name="Google Shape;196;p9"/>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2024 – I.FAST Meeting Paris, France, April 2024</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10"/>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14</a:t>
            </a:fld>
            <a:endParaRPr/>
          </a:p>
        </p:txBody>
      </p:sp>
      <p:sp>
        <p:nvSpPr>
          <p:cNvPr id="202" name="Google Shape;202;p10"/>
          <p:cNvSpPr txBox="1">
            <a:spLocks noGrp="1"/>
          </p:cNvSpPr>
          <p:nvPr>
            <p:ph type="title"/>
          </p:nvPr>
        </p:nvSpPr>
        <p:spPr>
          <a:xfrm>
            <a:off x="0" y="447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sz="3900"/>
              <a:t>Session 6 - </a:t>
            </a:r>
            <a:r>
              <a:rPr lang="en-GB"/>
              <a:t>Sustainability</a:t>
            </a:r>
            <a:endParaRPr/>
          </a:p>
        </p:txBody>
      </p:sp>
      <p:sp>
        <p:nvSpPr>
          <p:cNvPr id="203" name="Google Shape;203;p10"/>
          <p:cNvSpPr txBox="1">
            <a:spLocks noGrp="1"/>
          </p:cNvSpPr>
          <p:nvPr>
            <p:ph type="body" idx="1"/>
          </p:nvPr>
        </p:nvSpPr>
        <p:spPr>
          <a:xfrm>
            <a:off x="195125" y="1498300"/>
            <a:ext cx="11445900" cy="3968400"/>
          </a:xfrm>
          <a:prstGeom prst="rect">
            <a:avLst/>
          </a:prstGeom>
          <a:noFill/>
          <a:ln>
            <a:noFill/>
          </a:ln>
        </p:spPr>
        <p:txBody>
          <a:bodyPr spcFirstLastPara="1" wrap="square" lIns="91425" tIns="45700" rIns="91425" bIns="45700" anchor="t" anchorCtr="0">
            <a:noAutofit/>
          </a:bodyPr>
          <a:lstStyle/>
          <a:p>
            <a:pPr marL="228600" lvl="0" indent="-203834" algn="just" rtl="0">
              <a:lnSpc>
                <a:spcPct val="90000"/>
              </a:lnSpc>
              <a:spcBef>
                <a:spcPts val="0"/>
              </a:spcBef>
              <a:spcAft>
                <a:spcPts val="0"/>
              </a:spcAft>
              <a:buSzPts val="2200"/>
              <a:buChar char="•"/>
            </a:pPr>
            <a:r>
              <a:rPr lang="en-GB" sz="2200"/>
              <a:t>The SAC recognizes that “sustainability” is  increasingly important and should be integrated into each and every i.FAST activity.</a:t>
            </a:r>
            <a:endParaRPr sz="2200"/>
          </a:p>
          <a:p>
            <a:pPr marL="228600" lvl="0" indent="-203833" algn="just" rtl="0">
              <a:lnSpc>
                <a:spcPct val="90000"/>
              </a:lnSpc>
              <a:spcBef>
                <a:spcPts val="1000"/>
              </a:spcBef>
              <a:spcAft>
                <a:spcPts val="0"/>
              </a:spcAft>
              <a:buSzPts val="2200"/>
              <a:buChar char="•"/>
            </a:pPr>
            <a:r>
              <a:rPr lang="en-GB" sz="2200"/>
              <a:t>EC guidance and recommendations including the Life Cycle Assessment (LCA) with the scope for  environmental footprint were much appreciated. LCA analyses were presented for the RUEDI Project and Linear Collider efforts.  Developments within the iFAST program were also presented.   </a:t>
            </a:r>
            <a:endParaRPr sz="2200"/>
          </a:p>
          <a:p>
            <a:pPr marL="228600" lvl="0" indent="-203834" algn="just" rtl="0">
              <a:lnSpc>
                <a:spcPct val="90000"/>
              </a:lnSpc>
              <a:spcBef>
                <a:spcPts val="1000"/>
              </a:spcBef>
              <a:spcAft>
                <a:spcPts val="1000"/>
              </a:spcAft>
              <a:buSzPts val="2200"/>
              <a:buChar char="•"/>
            </a:pPr>
            <a:r>
              <a:rPr lang="en-GB" sz="2200"/>
              <a:t>The SAC recommends that iFAST promotes integration of sustainability within the existing project, and to convey the message more widely. </a:t>
            </a:r>
            <a:endParaRPr sz="2200">
              <a:solidFill>
                <a:srgbClr val="6FA8DC"/>
              </a:solidFill>
            </a:endParaRPr>
          </a:p>
        </p:txBody>
      </p:sp>
      <p:sp>
        <p:nvSpPr>
          <p:cNvPr id="204" name="Google Shape;204;p10"/>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2024 – I.FAST Meeting Paris, France, April 2024</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g2cd2143adaf_1_106"/>
          <p:cNvSpPr txBox="1">
            <a:spLocks noGrp="1"/>
          </p:cNvSpPr>
          <p:nvPr>
            <p:ph type="body" idx="1"/>
          </p:nvPr>
        </p:nvSpPr>
        <p:spPr>
          <a:xfrm>
            <a:off x="1066432" y="1997805"/>
            <a:ext cx="7402800" cy="1108200"/>
          </a:xfrm>
          <a:prstGeom prst="rect">
            <a:avLst/>
          </a:prstGeom>
          <a:noFill/>
          <a:ln>
            <a:noFill/>
          </a:ln>
        </p:spPr>
        <p:txBody>
          <a:bodyPr spcFirstLastPara="1" wrap="square" lIns="0" tIns="0" rIns="0" bIns="0" anchor="ctr" anchorCtr="0">
            <a:spAutoFit/>
          </a:bodyPr>
          <a:lstStyle/>
          <a:p>
            <a:pPr marL="0" lvl="0" indent="0" algn="l" rtl="0">
              <a:lnSpc>
                <a:spcPct val="90000"/>
              </a:lnSpc>
              <a:spcBef>
                <a:spcPts val="1000"/>
              </a:spcBef>
              <a:spcAft>
                <a:spcPts val="0"/>
              </a:spcAft>
              <a:buSzPts val="4000"/>
              <a:buNone/>
            </a:pPr>
            <a:r>
              <a:rPr lang="en-GB"/>
              <a:t>SAC Comments and Suggestions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pic>
        <p:nvPicPr>
          <p:cNvPr id="215" name="Google Shape;215;p13"/>
          <p:cNvPicPr preferRelativeResize="0"/>
          <p:nvPr/>
        </p:nvPicPr>
        <p:blipFill rotWithShape="1">
          <a:blip r:embed="rId3">
            <a:alphaModFix/>
          </a:blip>
          <a:srcRect/>
          <a:stretch/>
        </p:blipFill>
        <p:spPr>
          <a:xfrm>
            <a:off x="7621025" y="3891975"/>
            <a:ext cx="3051775" cy="2313423"/>
          </a:xfrm>
          <a:prstGeom prst="rect">
            <a:avLst/>
          </a:prstGeom>
          <a:noFill/>
          <a:ln>
            <a:noFill/>
          </a:ln>
        </p:spPr>
      </p:pic>
      <p:pic>
        <p:nvPicPr>
          <p:cNvPr id="216" name="Google Shape;216;p13"/>
          <p:cNvPicPr preferRelativeResize="0"/>
          <p:nvPr/>
        </p:nvPicPr>
        <p:blipFill rotWithShape="1">
          <a:blip r:embed="rId4">
            <a:alphaModFix/>
          </a:blip>
          <a:srcRect/>
          <a:stretch/>
        </p:blipFill>
        <p:spPr>
          <a:xfrm>
            <a:off x="7454300" y="809902"/>
            <a:ext cx="3377231" cy="2641700"/>
          </a:xfrm>
          <a:prstGeom prst="rect">
            <a:avLst/>
          </a:prstGeom>
          <a:noFill/>
          <a:ln>
            <a:noFill/>
          </a:ln>
        </p:spPr>
      </p:pic>
      <p:pic>
        <p:nvPicPr>
          <p:cNvPr id="217" name="Google Shape;217;p13"/>
          <p:cNvPicPr preferRelativeResize="0"/>
          <p:nvPr/>
        </p:nvPicPr>
        <p:blipFill rotWithShape="1">
          <a:blip r:embed="rId5">
            <a:alphaModFix/>
          </a:blip>
          <a:srcRect/>
          <a:stretch/>
        </p:blipFill>
        <p:spPr>
          <a:xfrm>
            <a:off x="9927932" y="2698500"/>
            <a:ext cx="2264381" cy="2021950"/>
          </a:xfrm>
          <a:prstGeom prst="rect">
            <a:avLst/>
          </a:prstGeom>
          <a:noFill/>
          <a:ln>
            <a:noFill/>
          </a:ln>
        </p:spPr>
      </p:pic>
      <p:sp>
        <p:nvSpPr>
          <p:cNvPr id="218" name="Google Shape;218;p13"/>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16</a:t>
            </a:fld>
            <a:endParaRPr/>
          </a:p>
        </p:txBody>
      </p:sp>
      <p:sp>
        <p:nvSpPr>
          <p:cNvPr id="219" name="Google Shape;219;p13"/>
          <p:cNvSpPr txBox="1">
            <a:spLocks noGrp="1"/>
          </p:cNvSpPr>
          <p:nvPr>
            <p:ph type="title"/>
          </p:nvPr>
        </p:nvSpPr>
        <p:spPr>
          <a:xfrm>
            <a:off x="213500" y="-86200"/>
            <a:ext cx="113538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a:t>SAC Comments to the Response to Previous Recommendations</a:t>
            </a:r>
            <a:endParaRPr/>
          </a:p>
        </p:txBody>
      </p:sp>
      <p:sp>
        <p:nvSpPr>
          <p:cNvPr id="220" name="Google Shape;220;p13"/>
          <p:cNvSpPr txBox="1">
            <a:spLocks noGrp="1"/>
          </p:cNvSpPr>
          <p:nvPr>
            <p:ph type="body" idx="1"/>
          </p:nvPr>
        </p:nvSpPr>
        <p:spPr>
          <a:xfrm>
            <a:off x="213500" y="1038500"/>
            <a:ext cx="7072500" cy="5035800"/>
          </a:xfrm>
          <a:prstGeom prst="rect">
            <a:avLst/>
          </a:prstGeom>
          <a:noFill/>
          <a:ln>
            <a:noFill/>
          </a:ln>
        </p:spPr>
        <p:txBody>
          <a:bodyPr spcFirstLastPara="1" wrap="square" lIns="91425" tIns="45700" rIns="91425" bIns="45700" anchor="t" anchorCtr="0">
            <a:normAutofit/>
          </a:bodyPr>
          <a:lstStyle/>
          <a:p>
            <a:pPr marL="0" lvl="0" indent="0" algn="just" rtl="0">
              <a:lnSpc>
                <a:spcPct val="90000"/>
              </a:lnSpc>
              <a:spcBef>
                <a:spcPts val="0"/>
              </a:spcBef>
              <a:spcAft>
                <a:spcPts val="0"/>
              </a:spcAft>
              <a:buSzPts val="1800"/>
              <a:buNone/>
            </a:pPr>
            <a:endParaRPr sz="2000"/>
          </a:p>
          <a:p>
            <a:pPr marL="0" lvl="0" indent="0" algn="just" rtl="0">
              <a:lnSpc>
                <a:spcPct val="90000"/>
              </a:lnSpc>
              <a:spcBef>
                <a:spcPts val="1000"/>
              </a:spcBef>
              <a:spcAft>
                <a:spcPts val="0"/>
              </a:spcAft>
              <a:buSzPts val="1800"/>
              <a:buNone/>
            </a:pPr>
            <a:r>
              <a:rPr lang="en-GB" sz="2000" u="sng"/>
              <a:t>Past recommendations: </a:t>
            </a:r>
            <a:endParaRPr sz="2000" u="sng"/>
          </a:p>
          <a:p>
            <a:pPr marL="457200" lvl="0" indent="-355600" algn="just" rtl="0">
              <a:lnSpc>
                <a:spcPct val="90000"/>
              </a:lnSpc>
              <a:spcBef>
                <a:spcPts val="1000"/>
              </a:spcBef>
              <a:spcAft>
                <a:spcPts val="0"/>
              </a:spcAft>
              <a:buSzPts val="2000"/>
              <a:buChar char="•"/>
            </a:pPr>
            <a:r>
              <a:rPr lang="en-GB" sz="2000"/>
              <a:t>For each technology, state TRL. </a:t>
            </a:r>
            <a:endParaRPr sz="2000"/>
          </a:p>
          <a:p>
            <a:pPr marL="457200" lvl="0" indent="-355600" algn="just" rtl="0">
              <a:lnSpc>
                <a:spcPct val="90000"/>
              </a:lnSpc>
              <a:spcBef>
                <a:spcPts val="0"/>
              </a:spcBef>
              <a:spcAft>
                <a:spcPts val="0"/>
              </a:spcAft>
              <a:buSzPts val="2000"/>
              <a:buChar char="•"/>
            </a:pPr>
            <a:r>
              <a:rPr lang="en-GB" sz="2000"/>
              <a:t>These technologies should be critically assessed re realistic pathway to identified markets and the time scales required.</a:t>
            </a:r>
            <a:endParaRPr sz="2000"/>
          </a:p>
          <a:p>
            <a:pPr marL="457200" lvl="0" indent="-355600" algn="just" rtl="0">
              <a:lnSpc>
                <a:spcPct val="90000"/>
              </a:lnSpc>
              <a:spcBef>
                <a:spcPts val="0"/>
              </a:spcBef>
              <a:spcAft>
                <a:spcPts val="0"/>
              </a:spcAft>
              <a:buSzPts val="2000"/>
              <a:buChar char="•"/>
            </a:pPr>
            <a:r>
              <a:rPr lang="en-GB" sz="2000"/>
              <a:t>It was not always made clear enough which developments are happening because of iFAST.</a:t>
            </a:r>
            <a:endParaRPr sz="2000"/>
          </a:p>
          <a:p>
            <a:pPr marL="0" lvl="0" indent="0" algn="just" rtl="0">
              <a:lnSpc>
                <a:spcPct val="90000"/>
              </a:lnSpc>
              <a:spcBef>
                <a:spcPts val="1000"/>
              </a:spcBef>
              <a:spcAft>
                <a:spcPts val="0"/>
              </a:spcAft>
              <a:buSzPts val="1800"/>
              <a:buNone/>
            </a:pPr>
            <a:r>
              <a:rPr lang="en-GB" sz="2000" u="sng"/>
              <a:t>SAC comments: </a:t>
            </a:r>
            <a:endParaRPr sz="2000" u="sng"/>
          </a:p>
          <a:p>
            <a:pPr marL="457200" lvl="0" indent="-355600" algn="just" rtl="0">
              <a:lnSpc>
                <a:spcPct val="90000"/>
              </a:lnSpc>
              <a:spcBef>
                <a:spcPts val="1000"/>
              </a:spcBef>
              <a:spcAft>
                <a:spcPts val="0"/>
              </a:spcAft>
              <a:buSzPts val="2000"/>
              <a:buChar char="•"/>
            </a:pPr>
            <a:r>
              <a:rPr lang="en-GB" sz="2000"/>
              <a:t>The SAC really appreciates the analyses and presentation, which provided:</a:t>
            </a:r>
            <a:endParaRPr sz="2000"/>
          </a:p>
          <a:p>
            <a:pPr marL="914400" lvl="1" indent="-355600" algn="just" rtl="0">
              <a:lnSpc>
                <a:spcPct val="90000"/>
              </a:lnSpc>
              <a:spcBef>
                <a:spcPts val="0"/>
              </a:spcBef>
              <a:spcAft>
                <a:spcPts val="0"/>
              </a:spcAft>
              <a:buSzPts val="2000"/>
              <a:buChar char="•"/>
            </a:pPr>
            <a:r>
              <a:rPr lang="en-GB" sz="2000"/>
              <a:t>a clearer understanding of the achieved and estimated TRLs;</a:t>
            </a:r>
            <a:endParaRPr sz="2000"/>
          </a:p>
          <a:p>
            <a:pPr marL="914400" lvl="1" indent="-355600" algn="just" rtl="0">
              <a:lnSpc>
                <a:spcPct val="90000"/>
              </a:lnSpc>
              <a:spcBef>
                <a:spcPts val="0"/>
              </a:spcBef>
              <a:spcAft>
                <a:spcPts val="0"/>
              </a:spcAft>
              <a:buSzPts val="2000"/>
              <a:buChar char="•"/>
            </a:pPr>
            <a:r>
              <a:rPr lang="en-GB" sz="2000"/>
              <a:t>insights into funding contributions toward iFAST activities, and common interests resulting from iFAST-funded R&amp;D.</a:t>
            </a:r>
            <a:endParaRPr sz="2000"/>
          </a:p>
        </p:txBody>
      </p:sp>
      <p:sp>
        <p:nvSpPr>
          <p:cNvPr id="221" name="Google Shape;221;p13"/>
          <p:cNvSpPr txBox="1">
            <a:spLocks noGrp="1"/>
          </p:cNvSpPr>
          <p:nvPr>
            <p:ph type="ftr" idx="11"/>
          </p:nvPr>
        </p:nvSpPr>
        <p:spPr>
          <a:xfrm>
            <a:off x="2856000" y="6129202"/>
            <a:ext cx="648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2024 – I.FAST Meeting Paris, France, April 2024</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4"/>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17</a:t>
            </a:fld>
            <a:endParaRPr/>
          </a:p>
        </p:txBody>
      </p:sp>
      <p:sp>
        <p:nvSpPr>
          <p:cNvPr id="227" name="Google Shape;227;p14"/>
          <p:cNvSpPr txBox="1"/>
          <p:nvPr/>
        </p:nvSpPr>
        <p:spPr>
          <a:xfrm>
            <a:off x="104920" y="163618"/>
            <a:ext cx="115932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GB" sz="4000" b="1" i="0" u="none" strike="noStrike" cap="none">
                <a:solidFill>
                  <a:schemeClr val="accent5"/>
                </a:solidFill>
                <a:latin typeface="Montserrat"/>
                <a:ea typeface="Montserrat"/>
                <a:cs typeface="Montserrat"/>
                <a:sym typeface="Montserrat"/>
              </a:rPr>
              <a:t>SAC Suggestion</a:t>
            </a:r>
            <a:r>
              <a:rPr lang="en-GB" sz="4000" b="1" i="0" u="none" strike="noStrike" cap="none">
                <a:solidFill>
                  <a:schemeClr val="accent5"/>
                </a:solidFill>
                <a:latin typeface="Helvetica Neue"/>
                <a:ea typeface="Helvetica Neue"/>
                <a:cs typeface="Helvetica Neue"/>
                <a:sym typeface="Helvetica Neue"/>
              </a:rPr>
              <a:t>s</a:t>
            </a:r>
            <a:endParaRPr sz="4000" b="0" i="0" u="none" strike="noStrike" cap="none">
              <a:solidFill>
                <a:schemeClr val="accent5"/>
              </a:solidFill>
              <a:latin typeface="Helvetica Neue"/>
              <a:ea typeface="Helvetica Neue"/>
              <a:cs typeface="Helvetica Neue"/>
              <a:sym typeface="Helvetica Neue"/>
            </a:endParaRPr>
          </a:p>
        </p:txBody>
      </p:sp>
      <p:sp>
        <p:nvSpPr>
          <p:cNvPr id="228" name="Google Shape;228;p14"/>
          <p:cNvSpPr txBox="1">
            <a:spLocks noGrp="1"/>
          </p:cNvSpPr>
          <p:nvPr>
            <p:ph type="ftr" idx="11"/>
          </p:nvPr>
        </p:nvSpPr>
        <p:spPr>
          <a:xfrm>
            <a:off x="2856000" y="6129202"/>
            <a:ext cx="648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2024 – I.FAST Meeting Paris, France, April 2024</a:t>
            </a:r>
            <a:endParaRPr/>
          </a:p>
        </p:txBody>
      </p:sp>
      <p:sp>
        <p:nvSpPr>
          <p:cNvPr id="229" name="Google Shape;229;p14"/>
          <p:cNvSpPr txBox="1"/>
          <p:nvPr/>
        </p:nvSpPr>
        <p:spPr>
          <a:xfrm>
            <a:off x="0" y="1287075"/>
            <a:ext cx="11277000" cy="912600"/>
          </a:xfrm>
          <a:prstGeom prst="rect">
            <a:avLst/>
          </a:prstGeom>
          <a:noFill/>
          <a:ln>
            <a:noFill/>
          </a:ln>
        </p:spPr>
        <p:txBody>
          <a:bodyPr spcFirstLastPara="1" wrap="square" lIns="91425" tIns="91425" rIns="91425" bIns="91425" anchor="t" anchorCtr="0">
            <a:spAutoFit/>
          </a:bodyPr>
          <a:lstStyle/>
          <a:p>
            <a:pPr marL="457200" marR="0" lvl="0" indent="-368300" algn="just" rtl="0">
              <a:lnSpc>
                <a:spcPct val="115000"/>
              </a:lnSpc>
              <a:spcBef>
                <a:spcPts val="0"/>
              </a:spcBef>
              <a:spcAft>
                <a:spcPts val="0"/>
              </a:spcAft>
              <a:buClr>
                <a:schemeClr val="dk1"/>
              </a:buClr>
              <a:buSzPts val="2200"/>
              <a:buFont typeface="Montserrat"/>
              <a:buChar char="●"/>
            </a:pPr>
            <a:r>
              <a:rPr lang="en-GB" sz="2200" b="0" i="0" u="none" strike="noStrike" cap="none">
                <a:solidFill>
                  <a:schemeClr val="dk1"/>
                </a:solidFill>
                <a:latin typeface="Montserrat"/>
                <a:ea typeface="Montserrat"/>
                <a:cs typeface="Montserrat"/>
                <a:sym typeface="Montserrat"/>
              </a:rPr>
              <a:t>If a task is foreseen to run late, the SAC advises to </a:t>
            </a:r>
            <a:r>
              <a:rPr lang="en-GB" sz="2200" b="1" i="0" u="none" strike="noStrike" cap="none">
                <a:solidFill>
                  <a:schemeClr val="dk1"/>
                </a:solidFill>
                <a:latin typeface="Montserrat"/>
                <a:ea typeface="Montserrat"/>
                <a:cs typeface="Montserrat"/>
                <a:sym typeface="Montserrat"/>
              </a:rPr>
              <a:t>consider a grant agreement amendment</a:t>
            </a:r>
            <a:r>
              <a:rPr lang="en-GB" sz="2200" b="0" i="0" u="none" strike="noStrike" cap="none">
                <a:solidFill>
                  <a:schemeClr val="dk1"/>
                </a:solidFill>
                <a:latin typeface="Montserrat"/>
                <a:ea typeface="Montserrat"/>
                <a:cs typeface="Montserrat"/>
                <a:sym typeface="Montserrat"/>
              </a:rPr>
              <a:t> to better reflect expectations. </a:t>
            </a:r>
            <a:endParaRPr sz="2200" b="0" i="0" u="none" strike="noStrike" cap="none">
              <a:solidFill>
                <a:srgbClr val="000000"/>
              </a:solidFill>
              <a:latin typeface="Arial"/>
              <a:ea typeface="Arial"/>
              <a:cs typeface="Arial"/>
              <a:sym typeface="Arial"/>
            </a:endParaRPr>
          </a:p>
        </p:txBody>
      </p:sp>
      <p:sp>
        <p:nvSpPr>
          <p:cNvPr id="230" name="Google Shape;230;p14"/>
          <p:cNvSpPr txBox="1"/>
          <p:nvPr/>
        </p:nvSpPr>
        <p:spPr>
          <a:xfrm>
            <a:off x="0" y="2843725"/>
            <a:ext cx="11593200" cy="1302300"/>
          </a:xfrm>
          <a:prstGeom prst="rect">
            <a:avLst/>
          </a:prstGeom>
          <a:noFill/>
          <a:ln>
            <a:noFill/>
          </a:ln>
        </p:spPr>
        <p:txBody>
          <a:bodyPr spcFirstLastPara="1" wrap="square" lIns="91425" tIns="91425" rIns="91425" bIns="91425" anchor="t" anchorCtr="0">
            <a:spAutoFit/>
          </a:bodyPr>
          <a:lstStyle/>
          <a:p>
            <a:pPr marL="457200" marR="0" lvl="0" indent="-368300" algn="just" rtl="0">
              <a:lnSpc>
                <a:spcPct val="115000"/>
              </a:lnSpc>
              <a:spcBef>
                <a:spcPts val="0"/>
              </a:spcBef>
              <a:spcAft>
                <a:spcPts val="0"/>
              </a:spcAft>
              <a:buClr>
                <a:schemeClr val="dk1"/>
              </a:buClr>
              <a:buSzPts val="2200"/>
              <a:buFont typeface="Montserrat"/>
              <a:buChar char="●"/>
            </a:pPr>
            <a:r>
              <a:rPr lang="en-GB" sz="2200" b="0" i="0" u="none" strike="noStrike" cap="none">
                <a:solidFill>
                  <a:schemeClr val="dk1"/>
                </a:solidFill>
                <a:latin typeface="Montserrat"/>
                <a:ea typeface="Montserrat"/>
                <a:cs typeface="Montserrat"/>
                <a:sym typeface="Montserrat"/>
              </a:rPr>
              <a:t>The SAC strongly encourages iFAST and its partnerships integrate the methodologies and tools highlighted in the sustainability session into all activities. </a:t>
            </a:r>
            <a:endParaRPr sz="2200" b="0" i="0" u="none" strike="noStrike" cap="none">
              <a:solidFill>
                <a:srgbClr val="000000"/>
              </a:solidFill>
              <a:latin typeface="Arial"/>
              <a:ea typeface="Arial"/>
              <a:cs typeface="Arial"/>
              <a:sym typeface="Arial"/>
            </a:endParaRPr>
          </a:p>
        </p:txBody>
      </p:sp>
      <p:sp>
        <p:nvSpPr>
          <p:cNvPr id="231" name="Google Shape;231;p14"/>
          <p:cNvSpPr txBox="1"/>
          <p:nvPr/>
        </p:nvSpPr>
        <p:spPr>
          <a:xfrm>
            <a:off x="36750" y="4600025"/>
            <a:ext cx="11394300" cy="912600"/>
          </a:xfrm>
          <a:prstGeom prst="rect">
            <a:avLst/>
          </a:prstGeom>
          <a:noFill/>
          <a:ln>
            <a:noFill/>
          </a:ln>
        </p:spPr>
        <p:txBody>
          <a:bodyPr spcFirstLastPara="1" wrap="square" lIns="91425" tIns="91425" rIns="91425" bIns="91425" anchor="t" anchorCtr="0">
            <a:spAutoFit/>
          </a:bodyPr>
          <a:lstStyle/>
          <a:p>
            <a:pPr marL="457200" marR="0" lvl="0" indent="-368300" algn="just" rtl="0">
              <a:lnSpc>
                <a:spcPct val="115000"/>
              </a:lnSpc>
              <a:spcBef>
                <a:spcPts val="0"/>
              </a:spcBef>
              <a:spcAft>
                <a:spcPts val="0"/>
              </a:spcAft>
              <a:buClr>
                <a:schemeClr val="dk1"/>
              </a:buClr>
              <a:buSzPts val="2200"/>
              <a:buFont typeface="Montserrat"/>
              <a:buChar char="●"/>
            </a:pPr>
            <a:r>
              <a:rPr lang="en-GB" sz="2200" b="0" i="0" u="none" strike="noStrike" cap="none">
                <a:solidFill>
                  <a:schemeClr val="dk1"/>
                </a:solidFill>
                <a:latin typeface="Montserrat"/>
                <a:ea typeface="Montserrat"/>
                <a:cs typeface="Montserrat"/>
                <a:sym typeface="Montserrat"/>
              </a:rPr>
              <a:t>The SAC endorses the industry-academia exchange program and encourages more iFAST partners to engage with it. </a:t>
            </a:r>
            <a:endParaRPr sz="2200" b="0" i="0" u="none" strike="noStrike" cap="non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g2cd2143adaf_1_67"/>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18</a:t>
            </a:fld>
            <a:endParaRPr/>
          </a:p>
        </p:txBody>
      </p:sp>
      <p:sp>
        <p:nvSpPr>
          <p:cNvPr id="237" name="Google Shape;237;g2cd2143adaf_1_67"/>
          <p:cNvSpPr txBox="1"/>
          <p:nvPr/>
        </p:nvSpPr>
        <p:spPr>
          <a:xfrm>
            <a:off x="104920" y="163618"/>
            <a:ext cx="115932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GB" sz="4000" b="1" i="0" u="none" strike="noStrike" cap="none">
                <a:solidFill>
                  <a:schemeClr val="accent5"/>
                </a:solidFill>
                <a:latin typeface="Montserrat"/>
                <a:ea typeface="Montserrat"/>
                <a:cs typeface="Montserrat"/>
                <a:sym typeface="Montserrat"/>
              </a:rPr>
              <a:t>SAC Suggestion</a:t>
            </a:r>
            <a:r>
              <a:rPr lang="en-GB" sz="4000" b="1" i="0" u="none" strike="noStrike" cap="none">
                <a:solidFill>
                  <a:schemeClr val="accent5"/>
                </a:solidFill>
                <a:latin typeface="Helvetica Neue"/>
                <a:ea typeface="Helvetica Neue"/>
                <a:cs typeface="Helvetica Neue"/>
                <a:sym typeface="Helvetica Neue"/>
              </a:rPr>
              <a:t>s</a:t>
            </a:r>
            <a:endParaRPr sz="4000" b="0" i="0" u="none" strike="noStrike" cap="none">
              <a:solidFill>
                <a:schemeClr val="accent5"/>
              </a:solidFill>
              <a:latin typeface="Helvetica Neue"/>
              <a:ea typeface="Helvetica Neue"/>
              <a:cs typeface="Helvetica Neue"/>
              <a:sym typeface="Helvetica Neue"/>
            </a:endParaRPr>
          </a:p>
        </p:txBody>
      </p:sp>
      <p:sp>
        <p:nvSpPr>
          <p:cNvPr id="238" name="Google Shape;238;g2cd2143adaf_1_67"/>
          <p:cNvSpPr txBox="1">
            <a:spLocks noGrp="1"/>
          </p:cNvSpPr>
          <p:nvPr>
            <p:ph type="ftr" idx="11"/>
          </p:nvPr>
        </p:nvSpPr>
        <p:spPr>
          <a:xfrm>
            <a:off x="2856000" y="6129202"/>
            <a:ext cx="648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2024 – I.FAST Meeting Paris, France, April 2024</a:t>
            </a:r>
            <a:endParaRPr/>
          </a:p>
        </p:txBody>
      </p:sp>
      <p:sp>
        <p:nvSpPr>
          <p:cNvPr id="239" name="Google Shape;239;g2cd2143adaf_1_67"/>
          <p:cNvSpPr txBox="1"/>
          <p:nvPr/>
        </p:nvSpPr>
        <p:spPr>
          <a:xfrm>
            <a:off x="240000" y="1034975"/>
            <a:ext cx="11424600" cy="4417500"/>
          </a:xfrm>
          <a:prstGeom prst="rect">
            <a:avLst/>
          </a:prstGeom>
          <a:noFill/>
          <a:ln>
            <a:noFill/>
          </a:ln>
        </p:spPr>
        <p:txBody>
          <a:bodyPr spcFirstLastPara="1" wrap="square" lIns="91425" tIns="91425" rIns="91425" bIns="91425" anchor="t" anchorCtr="0">
            <a:spAutoFit/>
          </a:bodyPr>
          <a:lstStyle/>
          <a:p>
            <a:pPr marL="457200" marR="0" lvl="0" indent="-368300" algn="just" rtl="0">
              <a:lnSpc>
                <a:spcPct val="115000"/>
              </a:lnSpc>
              <a:spcBef>
                <a:spcPts val="0"/>
              </a:spcBef>
              <a:spcAft>
                <a:spcPts val="0"/>
              </a:spcAft>
              <a:buClr>
                <a:schemeClr val="dk1"/>
              </a:buClr>
              <a:buSzPts val="2200"/>
              <a:buFont typeface="Montserrat"/>
              <a:buChar char="●"/>
            </a:pPr>
            <a:r>
              <a:rPr lang="en-GB" sz="2200" b="0" i="0" u="none" strike="noStrike" cap="none">
                <a:solidFill>
                  <a:schemeClr val="dk1"/>
                </a:solidFill>
                <a:latin typeface="Montserrat"/>
                <a:ea typeface="Montserrat"/>
                <a:cs typeface="Montserrat"/>
                <a:sym typeface="Montserrat"/>
              </a:rPr>
              <a:t>At the next and final iFAST annual meeting, the SAC would appreciated for each presentation </a:t>
            </a:r>
            <a:endParaRPr sz="2200" b="0" i="0" u="none" strike="noStrike" cap="none">
              <a:solidFill>
                <a:schemeClr val="dk1"/>
              </a:solidFill>
              <a:latin typeface="Montserrat"/>
              <a:ea typeface="Montserrat"/>
              <a:cs typeface="Montserrat"/>
              <a:sym typeface="Montserrat"/>
            </a:endParaRPr>
          </a:p>
          <a:p>
            <a:pPr marL="914400" marR="0" lvl="1" indent="-368300" algn="just" rtl="0">
              <a:lnSpc>
                <a:spcPct val="115000"/>
              </a:lnSpc>
              <a:spcBef>
                <a:spcPts val="0"/>
              </a:spcBef>
              <a:spcAft>
                <a:spcPts val="0"/>
              </a:spcAft>
              <a:buClr>
                <a:schemeClr val="dk1"/>
              </a:buClr>
              <a:buSzPts val="2200"/>
              <a:buFont typeface="Montserrat"/>
              <a:buChar char="○"/>
            </a:pPr>
            <a:r>
              <a:rPr lang="en-GB" sz="2200" b="0" i="0" u="none" strike="noStrike" cap="none">
                <a:solidFill>
                  <a:schemeClr val="dk1"/>
                </a:solidFill>
                <a:latin typeface="Montserrat"/>
                <a:ea typeface="Montserrat"/>
                <a:cs typeface="Montserrat"/>
                <a:sym typeface="Montserrat"/>
              </a:rPr>
              <a:t>a slide with impact statements achieved to date and projections for the anticipated impact of their work (i.e. foreseen application)</a:t>
            </a:r>
            <a:endParaRPr sz="2200" b="0" i="0" u="none" strike="noStrike" cap="none">
              <a:solidFill>
                <a:schemeClr val="dk1"/>
              </a:solidFill>
              <a:latin typeface="Montserrat"/>
              <a:ea typeface="Montserrat"/>
              <a:cs typeface="Montserrat"/>
              <a:sym typeface="Montserrat"/>
            </a:endParaRPr>
          </a:p>
          <a:p>
            <a:pPr marL="914400" marR="0" lvl="1" indent="-368300" algn="just" rtl="0">
              <a:lnSpc>
                <a:spcPct val="115000"/>
              </a:lnSpc>
              <a:spcBef>
                <a:spcPts val="0"/>
              </a:spcBef>
              <a:spcAft>
                <a:spcPts val="0"/>
              </a:spcAft>
              <a:buClr>
                <a:schemeClr val="dk1"/>
              </a:buClr>
              <a:buSzPts val="2200"/>
              <a:buFont typeface="Montserrat"/>
              <a:buChar char="○"/>
            </a:pPr>
            <a:r>
              <a:rPr lang="en-GB" sz="2200" b="0" i="0" u="none" strike="noStrike" cap="none">
                <a:solidFill>
                  <a:schemeClr val="dk1"/>
                </a:solidFill>
                <a:latin typeface="Montserrat"/>
                <a:ea typeface="Montserrat"/>
                <a:cs typeface="Montserrat"/>
                <a:sym typeface="Montserrat"/>
              </a:rPr>
              <a:t>a slide elaborating on achieved Technical Readiness Levels (TRL).</a:t>
            </a:r>
            <a:endParaRPr sz="2200" b="0" i="0" u="none" strike="noStrike" cap="none">
              <a:solidFill>
                <a:schemeClr val="dk1"/>
              </a:solidFill>
              <a:latin typeface="Montserrat"/>
              <a:ea typeface="Montserrat"/>
              <a:cs typeface="Montserrat"/>
              <a:sym typeface="Montserrat"/>
            </a:endParaRPr>
          </a:p>
          <a:p>
            <a:pPr marL="457200" marR="0" lvl="0" indent="-368300" algn="just" rtl="0">
              <a:lnSpc>
                <a:spcPct val="115000"/>
              </a:lnSpc>
              <a:spcBef>
                <a:spcPts val="0"/>
              </a:spcBef>
              <a:spcAft>
                <a:spcPts val="0"/>
              </a:spcAft>
              <a:buClr>
                <a:schemeClr val="dk1"/>
              </a:buClr>
              <a:buSzPts val="2200"/>
              <a:buFont typeface="Montserrat"/>
              <a:buChar char="●"/>
            </a:pPr>
            <a:r>
              <a:rPr lang="en-GB" sz="2200" b="0" i="0" u="none" strike="noStrike" cap="none">
                <a:solidFill>
                  <a:schemeClr val="dk1"/>
                </a:solidFill>
                <a:latin typeface="Montserrat"/>
                <a:ea typeface="Montserrat"/>
                <a:cs typeface="Montserrat"/>
                <a:sym typeface="Montserrat"/>
              </a:rPr>
              <a:t>The SAC strongly supports a 2025 Challenge Based Innovation (CBI) and recommends that i.FAST explore opportunities to continue CBI beyond the lifetime of the i.FAST project e.g. through institutional and industry support. </a:t>
            </a:r>
            <a:endParaRPr sz="2200" b="0" i="0" u="none" strike="noStrike" cap="none">
              <a:solidFill>
                <a:schemeClr val="dk1"/>
              </a:solidFill>
              <a:latin typeface="Montserrat"/>
              <a:ea typeface="Montserrat"/>
              <a:cs typeface="Montserrat"/>
              <a:sym typeface="Montserrat"/>
            </a:endParaRPr>
          </a:p>
          <a:p>
            <a:pPr marL="457200" marR="0" lvl="0" indent="-368300" algn="just" rtl="0">
              <a:lnSpc>
                <a:spcPct val="115000"/>
              </a:lnSpc>
              <a:spcBef>
                <a:spcPts val="0"/>
              </a:spcBef>
              <a:spcAft>
                <a:spcPts val="0"/>
              </a:spcAft>
              <a:buClr>
                <a:schemeClr val="dk1"/>
              </a:buClr>
              <a:buSzPts val="2200"/>
              <a:buFont typeface="Montserrat"/>
              <a:buChar char="●"/>
            </a:pPr>
            <a:r>
              <a:rPr lang="en-GB" sz="2200" b="0" i="0" u="none" strike="noStrike" cap="none">
                <a:solidFill>
                  <a:schemeClr val="dk1"/>
                </a:solidFill>
                <a:latin typeface="Montserrat"/>
                <a:ea typeface="Montserrat"/>
                <a:cs typeface="Montserrat"/>
                <a:sym typeface="Montserrat"/>
              </a:rPr>
              <a:t>The SAC suggest for consideration a post-iFAST survey, to better understand the time needed to reach TRL9 (highest level) across the innovation portfolio, where relevant</a:t>
            </a:r>
            <a:r>
              <a:rPr lang="en-GB" sz="2200">
                <a:solidFill>
                  <a:schemeClr val="dk1"/>
                </a:solidFill>
                <a:latin typeface="Montserrat"/>
                <a:ea typeface="Montserrat"/>
                <a:cs typeface="Montserrat"/>
                <a:sym typeface="Montserrat"/>
              </a:rPr>
              <a:t> and future market potential.</a:t>
            </a:r>
            <a:endParaRPr sz="2200" b="0" i="0" u="none" strike="noStrike" cap="none">
              <a:solidFill>
                <a:schemeClr val="dk1"/>
              </a:solidFill>
              <a:latin typeface="Montserrat"/>
              <a:ea typeface="Montserrat"/>
              <a:cs typeface="Montserrat"/>
              <a:sym typeface="Montserrat"/>
            </a:endParaRPr>
          </a:p>
        </p:txBody>
      </p:sp>
      <p:sp>
        <p:nvSpPr>
          <p:cNvPr id="240" name="Google Shape;240;g2cd2143adaf_1_67"/>
          <p:cNvSpPr txBox="1"/>
          <p:nvPr/>
        </p:nvSpPr>
        <p:spPr>
          <a:xfrm>
            <a:off x="4812850" y="-522925"/>
            <a:ext cx="11424600" cy="5232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0"/>
              </a:spcBef>
              <a:spcAft>
                <a:spcPts val="300"/>
              </a:spcAft>
              <a:buClr>
                <a:srgbClr val="000000"/>
              </a:buClr>
              <a:buSzPts val="2200"/>
              <a:buFont typeface="Arial"/>
              <a:buNone/>
            </a:pPr>
            <a:endParaRPr sz="2200" b="0" i="0" u="none" strike="noStrike" cap="none">
              <a:solidFill>
                <a:schemeClr val="dk1"/>
              </a:solidFill>
              <a:latin typeface="Montserrat"/>
              <a:ea typeface="Montserrat"/>
              <a:cs typeface="Montserrat"/>
              <a:sym typeface="Montserra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g2cd2143adaf_1_8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Acknowledgement and Thanks</a:t>
            </a:r>
            <a:endParaRPr/>
          </a:p>
        </p:txBody>
      </p:sp>
      <p:sp>
        <p:nvSpPr>
          <p:cNvPr id="247" name="Google Shape;247;g2cd2143adaf_1_80"/>
          <p:cNvSpPr txBox="1">
            <a:spLocks noGrp="1"/>
          </p:cNvSpPr>
          <p:nvPr>
            <p:ph type="body" idx="1"/>
          </p:nvPr>
        </p:nvSpPr>
        <p:spPr>
          <a:xfrm>
            <a:off x="888875" y="1805350"/>
            <a:ext cx="10515600" cy="3763500"/>
          </a:xfrm>
          <a:prstGeom prst="rect">
            <a:avLst/>
          </a:prstGeom>
          <a:noFill/>
          <a:ln>
            <a:noFill/>
          </a:ln>
        </p:spPr>
        <p:txBody>
          <a:bodyPr spcFirstLastPara="1" wrap="square" lIns="91425" tIns="45700" rIns="91425" bIns="45700" anchor="t" anchorCtr="0">
            <a:normAutofit lnSpcReduction="20000"/>
          </a:bodyPr>
          <a:lstStyle/>
          <a:p>
            <a:pPr marL="457200" lvl="0" indent="-368300" algn="l" rtl="0">
              <a:lnSpc>
                <a:spcPct val="115000"/>
              </a:lnSpc>
              <a:spcBef>
                <a:spcPts val="1000"/>
              </a:spcBef>
              <a:spcAft>
                <a:spcPts val="0"/>
              </a:spcAft>
              <a:buSzPts val="2200"/>
              <a:buChar char="•"/>
            </a:pPr>
            <a:r>
              <a:rPr lang="en-GB" sz="2200"/>
              <a:t>Maud Baylac</a:t>
            </a:r>
            <a:endParaRPr sz="2200"/>
          </a:p>
          <a:p>
            <a:pPr marL="457200" lvl="0" indent="-368300" algn="l" rtl="0">
              <a:lnSpc>
                <a:spcPct val="115000"/>
              </a:lnSpc>
              <a:spcBef>
                <a:spcPts val="0"/>
              </a:spcBef>
              <a:spcAft>
                <a:spcPts val="0"/>
              </a:spcAft>
              <a:buSzPts val="2200"/>
              <a:buChar char="•"/>
            </a:pPr>
            <a:r>
              <a:rPr lang="en-GB" sz="2200"/>
              <a:t>Valérie Brunner</a:t>
            </a:r>
            <a:endParaRPr sz="2200"/>
          </a:p>
          <a:p>
            <a:pPr marL="457200" lvl="0" indent="-368300" algn="l" rtl="0">
              <a:lnSpc>
                <a:spcPct val="115000"/>
              </a:lnSpc>
              <a:spcBef>
                <a:spcPts val="0"/>
              </a:spcBef>
              <a:spcAft>
                <a:spcPts val="0"/>
              </a:spcAft>
              <a:buSzPts val="2200"/>
              <a:buChar char="•"/>
            </a:pPr>
            <a:r>
              <a:rPr lang="en-GB" sz="2200"/>
              <a:t>Walid Kaabi </a:t>
            </a:r>
            <a:endParaRPr sz="2200"/>
          </a:p>
          <a:p>
            <a:pPr marL="457200" lvl="0" indent="-368300" algn="l" rtl="0">
              <a:lnSpc>
                <a:spcPct val="115000"/>
              </a:lnSpc>
              <a:spcBef>
                <a:spcPts val="0"/>
              </a:spcBef>
              <a:spcAft>
                <a:spcPts val="0"/>
              </a:spcAft>
              <a:buSzPts val="2200"/>
              <a:buChar char="•"/>
            </a:pPr>
            <a:r>
              <a:rPr lang="en-GB" sz="2200"/>
              <a:t>Antoine Le Gall</a:t>
            </a:r>
            <a:endParaRPr sz="2200"/>
          </a:p>
          <a:p>
            <a:pPr marL="457200" lvl="0" indent="-368300" algn="l" rtl="0">
              <a:lnSpc>
                <a:spcPct val="115000"/>
              </a:lnSpc>
              <a:spcBef>
                <a:spcPts val="0"/>
              </a:spcBef>
              <a:spcAft>
                <a:spcPts val="0"/>
              </a:spcAft>
              <a:buSzPts val="2200"/>
              <a:buChar char="•"/>
            </a:pPr>
            <a:r>
              <a:rPr lang="en-GB" sz="2200"/>
              <a:t>Sylvie Leray</a:t>
            </a:r>
            <a:endParaRPr sz="2200"/>
          </a:p>
          <a:p>
            <a:pPr marL="457200" lvl="0" indent="-368300" algn="l" rtl="0">
              <a:lnSpc>
                <a:spcPct val="115000"/>
              </a:lnSpc>
              <a:spcBef>
                <a:spcPts val="0"/>
              </a:spcBef>
              <a:spcAft>
                <a:spcPts val="0"/>
              </a:spcAft>
              <a:buSzPts val="2200"/>
              <a:buChar char="•"/>
            </a:pPr>
            <a:r>
              <a:rPr lang="en-GB" sz="2200"/>
              <a:t>Anne-Laure Pelé</a:t>
            </a:r>
            <a:endParaRPr sz="2200"/>
          </a:p>
          <a:p>
            <a:pPr marL="457200" lvl="0" indent="-368300" algn="l" rtl="0">
              <a:lnSpc>
                <a:spcPct val="115000"/>
              </a:lnSpc>
              <a:spcBef>
                <a:spcPts val="0"/>
              </a:spcBef>
              <a:spcAft>
                <a:spcPts val="0"/>
              </a:spcAft>
              <a:buSzPts val="2200"/>
              <a:buChar char="•"/>
            </a:pPr>
            <a:r>
              <a:rPr lang="en-GB" sz="2200"/>
              <a:t>Lazar Nikitovic</a:t>
            </a:r>
            <a:endParaRPr sz="2200"/>
          </a:p>
          <a:p>
            <a:pPr marL="457200" lvl="0" indent="-368300" algn="l" rtl="0">
              <a:lnSpc>
                <a:spcPct val="115000"/>
              </a:lnSpc>
              <a:spcBef>
                <a:spcPts val="0"/>
              </a:spcBef>
              <a:spcAft>
                <a:spcPts val="0"/>
              </a:spcAft>
              <a:buSzPts val="2200"/>
              <a:buChar char="•"/>
            </a:pPr>
            <a:r>
              <a:rPr lang="en-GB" sz="2200"/>
              <a:t>Maurizio Vretenar</a:t>
            </a:r>
            <a:endParaRPr sz="2200"/>
          </a:p>
          <a:p>
            <a:pPr marL="457200" lvl="0" indent="-368300" algn="l" rtl="0">
              <a:lnSpc>
                <a:spcPct val="115000"/>
              </a:lnSpc>
              <a:spcBef>
                <a:spcPts val="0"/>
              </a:spcBef>
              <a:spcAft>
                <a:spcPts val="0"/>
              </a:spcAft>
              <a:buSzPts val="2200"/>
              <a:buChar char="•"/>
            </a:pPr>
            <a:r>
              <a:rPr lang="en-GB" sz="2200"/>
              <a:t>The team of the Fondation Biermans Lapôtre</a:t>
            </a:r>
            <a:endParaRPr sz="2200"/>
          </a:p>
          <a:p>
            <a:pPr marL="0" lvl="0" indent="0" algn="l" rtl="0">
              <a:lnSpc>
                <a:spcPct val="90000"/>
              </a:lnSpc>
              <a:spcBef>
                <a:spcPts val="1000"/>
              </a:spcBef>
              <a:spcAft>
                <a:spcPts val="0"/>
              </a:spcAft>
              <a:buSzPts val="1800"/>
              <a:buNone/>
            </a:pPr>
            <a:endParaRPr sz="2200"/>
          </a:p>
          <a:p>
            <a:pPr marL="0" lvl="0" indent="0" algn="l" rtl="0">
              <a:lnSpc>
                <a:spcPct val="90000"/>
              </a:lnSpc>
              <a:spcBef>
                <a:spcPts val="1000"/>
              </a:spcBef>
              <a:spcAft>
                <a:spcPts val="0"/>
              </a:spcAft>
              <a:buSzPts val="1800"/>
              <a:buNone/>
            </a:pPr>
            <a:r>
              <a:rPr lang="en-GB" sz="2200"/>
              <a:t>iFAST participants for the collaborative and congenial discussions.</a:t>
            </a:r>
            <a:endParaRPr sz="2200"/>
          </a:p>
        </p:txBody>
      </p:sp>
      <p:sp>
        <p:nvSpPr>
          <p:cNvPr id="248" name="Google Shape;248;g2cd2143adaf_1_80"/>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g2cd71d6d5a0_4_2"/>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a:t>
            </a:fld>
            <a:endParaRPr/>
          </a:p>
        </p:txBody>
      </p:sp>
      <p:sp>
        <p:nvSpPr>
          <p:cNvPr id="102" name="Google Shape;102;g2cd71d6d5a0_4_2"/>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2024 – I.FAST Meeting Paris, France, April 2024</a:t>
            </a:r>
            <a:endParaRPr/>
          </a:p>
        </p:txBody>
      </p:sp>
      <p:sp>
        <p:nvSpPr>
          <p:cNvPr id="103" name="Google Shape;103;g2cd71d6d5a0_4_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Overview</a:t>
            </a:r>
            <a:endParaRPr/>
          </a:p>
        </p:txBody>
      </p:sp>
      <p:sp>
        <p:nvSpPr>
          <p:cNvPr id="104" name="Google Shape;104;g2cd71d6d5a0_4_2"/>
          <p:cNvSpPr txBox="1">
            <a:spLocks noGrp="1"/>
          </p:cNvSpPr>
          <p:nvPr>
            <p:ph type="body" idx="1"/>
          </p:nvPr>
        </p:nvSpPr>
        <p:spPr>
          <a:xfrm>
            <a:off x="1641800" y="1825625"/>
            <a:ext cx="8611800" cy="3763500"/>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1000"/>
              </a:spcBef>
              <a:spcAft>
                <a:spcPts val="0"/>
              </a:spcAft>
              <a:buSzPts val="1800"/>
              <a:buNone/>
            </a:pPr>
            <a:r>
              <a:rPr lang="en-GB" sz="3400"/>
              <a:t>Executive Summary</a:t>
            </a:r>
            <a:endParaRPr sz="3400"/>
          </a:p>
          <a:p>
            <a:pPr marL="0" lvl="0" indent="0" algn="l" rtl="0">
              <a:lnSpc>
                <a:spcPct val="90000"/>
              </a:lnSpc>
              <a:spcBef>
                <a:spcPts val="1000"/>
              </a:spcBef>
              <a:spcAft>
                <a:spcPts val="0"/>
              </a:spcAft>
              <a:buSzPts val="1800"/>
              <a:buNone/>
            </a:pPr>
            <a:endParaRPr sz="3400"/>
          </a:p>
          <a:p>
            <a:pPr marL="0" lvl="0" indent="0" algn="l" rtl="0">
              <a:lnSpc>
                <a:spcPct val="90000"/>
              </a:lnSpc>
              <a:spcBef>
                <a:spcPts val="1000"/>
              </a:spcBef>
              <a:spcAft>
                <a:spcPts val="0"/>
              </a:spcAft>
              <a:buSzPts val="1800"/>
              <a:buNone/>
            </a:pPr>
            <a:r>
              <a:rPr lang="en-GB" sz="3400"/>
              <a:t>Highlights from Plenary Sessions</a:t>
            </a:r>
            <a:endParaRPr sz="3400"/>
          </a:p>
          <a:p>
            <a:pPr marL="0" lvl="0" indent="0" algn="l" rtl="0">
              <a:lnSpc>
                <a:spcPct val="90000"/>
              </a:lnSpc>
              <a:spcBef>
                <a:spcPts val="1000"/>
              </a:spcBef>
              <a:spcAft>
                <a:spcPts val="0"/>
              </a:spcAft>
              <a:buSzPts val="1800"/>
              <a:buNone/>
            </a:pPr>
            <a:endParaRPr sz="3400"/>
          </a:p>
          <a:p>
            <a:pPr marL="0" lvl="0" indent="0" algn="l" rtl="0">
              <a:lnSpc>
                <a:spcPct val="90000"/>
              </a:lnSpc>
              <a:spcBef>
                <a:spcPts val="1000"/>
              </a:spcBef>
              <a:spcAft>
                <a:spcPts val="0"/>
              </a:spcAft>
              <a:buSzPts val="1800"/>
              <a:buNone/>
            </a:pPr>
            <a:r>
              <a:rPr lang="en-GB" sz="3400"/>
              <a:t>SAC Comments and Suggestions for the Future </a:t>
            </a:r>
            <a:endParaRPr sz="3400"/>
          </a:p>
          <a:p>
            <a:pPr marL="0" lvl="0" indent="0" algn="l" rtl="0">
              <a:lnSpc>
                <a:spcPct val="90000"/>
              </a:lnSpc>
              <a:spcBef>
                <a:spcPts val="1000"/>
              </a:spcBef>
              <a:spcAft>
                <a:spcPts val="0"/>
              </a:spcAft>
              <a:buSzPts val="1800"/>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a:t>Reminder: I.FAST Work Packages</a:t>
            </a:r>
            <a:endParaRPr/>
          </a:p>
        </p:txBody>
      </p:sp>
      <p:sp>
        <p:nvSpPr>
          <p:cNvPr id="259" name="Google Shape;259;p2"/>
          <p:cNvSpPr txBox="1">
            <a:spLocks noGrp="1"/>
          </p:cNvSpPr>
          <p:nvPr>
            <p:ph type="ftr" idx="11"/>
          </p:nvPr>
        </p:nvSpPr>
        <p:spPr>
          <a:xfrm>
            <a:off x="2856000" y="6129202"/>
            <a:ext cx="6480000"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b="0" i="0" u="none" strike="noStrike" cap="none">
                <a:solidFill>
                  <a:schemeClr val="accent5"/>
                </a:solidFill>
                <a:latin typeface="Montserrat"/>
                <a:ea typeface="Montserrat"/>
                <a:cs typeface="Montserrat"/>
                <a:sym typeface="Montserrat"/>
              </a:rPr>
              <a:t>SAC Feedback 2024 – I.FAST Meeting Paris, France, April 2024</a:t>
            </a:r>
            <a:endParaRPr/>
          </a:p>
        </p:txBody>
      </p:sp>
      <p:sp>
        <p:nvSpPr>
          <p:cNvPr id="260" name="Google Shape;260;p2"/>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sz="1200" b="0" i="0" u="none" strike="noStrike" cap="none">
                <a:solidFill>
                  <a:schemeClr val="accent5"/>
                </a:solidFill>
                <a:latin typeface="Montserrat"/>
                <a:ea typeface="Montserrat"/>
                <a:cs typeface="Montserrat"/>
                <a:sym typeface="Montserrat"/>
              </a:rPr>
              <a:t>21</a:t>
            </a:fld>
            <a:endParaRPr sz="1200" b="0" i="0" u="none" strike="noStrike" cap="none">
              <a:solidFill>
                <a:schemeClr val="accent5"/>
              </a:solidFill>
              <a:latin typeface="Montserrat"/>
              <a:ea typeface="Montserrat"/>
              <a:cs typeface="Montserrat"/>
              <a:sym typeface="Montserrat"/>
            </a:endParaRPr>
          </a:p>
        </p:txBody>
      </p:sp>
      <p:pic>
        <p:nvPicPr>
          <p:cNvPr id="261" name="Google Shape;261;p2"/>
          <p:cNvPicPr preferRelativeResize="0"/>
          <p:nvPr/>
        </p:nvPicPr>
        <p:blipFill rotWithShape="1">
          <a:blip r:embed="rId3">
            <a:alphaModFix/>
          </a:blip>
          <a:srcRect/>
          <a:stretch/>
        </p:blipFill>
        <p:spPr>
          <a:xfrm>
            <a:off x="407368" y="1916832"/>
            <a:ext cx="11029498" cy="3380656"/>
          </a:xfrm>
          <a:prstGeom prst="rect">
            <a:avLst/>
          </a:prstGeom>
          <a:noFill/>
          <a:ln>
            <a:noFill/>
          </a:ln>
          <a:effectLst>
            <a:outerShdw blurRad="292100" dist="139700" dir="2700000" algn="tl" rotWithShape="0">
              <a:srgbClr val="333333">
                <a:alpha val="64313"/>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g2cd2143adaf_1_94"/>
          <p:cNvSpPr txBox="1">
            <a:spLocks noGrp="1"/>
          </p:cNvSpPr>
          <p:nvPr>
            <p:ph type="body" idx="1"/>
          </p:nvPr>
        </p:nvSpPr>
        <p:spPr>
          <a:xfrm>
            <a:off x="1066432" y="1997805"/>
            <a:ext cx="7402800" cy="554100"/>
          </a:xfrm>
          <a:prstGeom prst="rect">
            <a:avLst/>
          </a:prstGeom>
          <a:noFill/>
          <a:ln>
            <a:noFill/>
          </a:ln>
        </p:spPr>
        <p:txBody>
          <a:bodyPr spcFirstLastPara="1" wrap="square" lIns="0" tIns="0" rIns="0" bIns="0" anchor="ctr" anchorCtr="0">
            <a:spAutoFit/>
          </a:bodyPr>
          <a:lstStyle/>
          <a:p>
            <a:pPr marL="0" lvl="0" indent="0" algn="l" rtl="0">
              <a:lnSpc>
                <a:spcPct val="90000"/>
              </a:lnSpc>
              <a:spcBef>
                <a:spcPts val="1000"/>
              </a:spcBef>
              <a:spcAft>
                <a:spcPts val="0"/>
              </a:spcAft>
              <a:buSzPts val="4000"/>
              <a:buNone/>
            </a:pPr>
            <a:r>
              <a:rPr lang="en-GB"/>
              <a:t>Executive Summary</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g2cd2143989b_1_0"/>
          <p:cNvSpPr txBox="1">
            <a:spLocks noGrp="1"/>
          </p:cNvSpPr>
          <p:nvPr>
            <p:ph type="title"/>
          </p:nvPr>
        </p:nvSpPr>
        <p:spPr>
          <a:xfrm>
            <a:off x="6858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Executive Summary</a:t>
            </a:r>
            <a:endParaRPr/>
          </a:p>
        </p:txBody>
      </p:sp>
      <p:sp>
        <p:nvSpPr>
          <p:cNvPr id="117" name="Google Shape;117;g2cd2143989b_1_0"/>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4</a:t>
            </a:fld>
            <a:endParaRPr/>
          </a:p>
        </p:txBody>
      </p:sp>
      <p:sp>
        <p:nvSpPr>
          <p:cNvPr id="118" name="Google Shape;118;g2cd2143989b_1_0"/>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2024 – I.FAST Meeting Paris, France, April 2024</a:t>
            </a:r>
            <a:endParaRPr/>
          </a:p>
        </p:txBody>
      </p:sp>
      <p:sp>
        <p:nvSpPr>
          <p:cNvPr id="119" name="Google Shape;119;g2cd2143989b_1_0"/>
          <p:cNvSpPr txBox="1">
            <a:spLocks noGrp="1"/>
          </p:cNvSpPr>
          <p:nvPr>
            <p:ph type="body" idx="1"/>
          </p:nvPr>
        </p:nvSpPr>
        <p:spPr>
          <a:xfrm>
            <a:off x="636525" y="1690825"/>
            <a:ext cx="11021400" cy="4099500"/>
          </a:xfrm>
          <a:prstGeom prst="rect">
            <a:avLst/>
          </a:prstGeom>
          <a:noFill/>
          <a:ln>
            <a:noFill/>
          </a:ln>
        </p:spPr>
        <p:txBody>
          <a:bodyPr spcFirstLastPara="1" wrap="square" lIns="91425" tIns="45700" rIns="91425" bIns="45700" anchor="t" anchorCtr="0">
            <a:noAutofit/>
          </a:bodyPr>
          <a:lstStyle/>
          <a:p>
            <a:pPr marL="0" lvl="0" indent="0" algn="just" rtl="0">
              <a:lnSpc>
                <a:spcPct val="115000"/>
              </a:lnSpc>
              <a:spcBef>
                <a:spcPts val="0"/>
              </a:spcBef>
              <a:spcAft>
                <a:spcPts val="0"/>
              </a:spcAft>
              <a:buSzPts val="1800"/>
              <a:buNone/>
            </a:pPr>
            <a:r>
              <a:rPr lang="en-GB" sz="2200"/>
              <a:t>The iFAST Project continues to very impactfully enable the </a:t>
            </a:r>
            <a:endParaRPr sz="2200"/>
          </a:p>
          <a:p>
            <a:pPr marL="914400" lvl="0" indent="-368300" algn="just" rtl="0">
              <a:lnSpc>
                <a:spcPct val="115000"/>
              </a:lnSpc>
              <a:spcBef>
                <a:spcPts val="300"/>
              </a:spcBef>
              <a:spcAft>
                <a:spcPts val="0"/>
              </a:spcAft>
              <a:buClr>
                <a:schemeClr val="dk1"/>
              </a:buClr>
              <a:buSzPts val="2200"/>
              <a:buFont typeface="Montserrat"/>
              <a:buChar char="●"/>
            </a:pPr>
            <a:r>
              <a:rPr lang="en-GB" sz="2200"/>
              <a:t>translation of accelerator technology across scientific fields and to society, and  </a:t>
            </a:r>
            <a:endParaRPr sz="2200"/>
          </a:p>
          <a:p>
            <a:pPr marL="914400" lvl="0" indent="-368300" algn="just" rtl="0">
              <a:lnSpc>
                <a:spcPct val="115000"/>
              </a:lnSpc>
              <a:spcBef>
                <a:spcPts val="300"/>
              </a:spcBef>
              <a:spcAft>
                <a:spcPts val="0"/>
              </a:spcAft>
              <a:buClr>
                <a:schemeClr val="dk1"/>
              </a:buClr>
              <a:buSzPts val="2200"/>
              <a:buFont typeface="Montserrat"/>
              <a:buChar char="●"/>
            </a:pPr>
            <a:r>
              <a:rPr lang="en-GB" sz="2200"/>
              <a:t>in the development of technologies for next generation particle accelerators. </a:t>
            </a:r>
            <a:endParaRPr sz="2200"/>
          </a:p>
          <a:p>
            <a:pPr marL="914400" lvl="0" indent="0" algn="just" rtl="0">
              <a:lnSpc>
                <a:spcPct val="115000"/>
              </a:lnSpc>
              <a:spcBef>
                <a:spcPts val="300"/>
              </a:spcBef>
              <a:spcAft>
                <a:spcPts val="0"/>
              </a:spcAft>
              <a:buSzPts val="1800"/>
              <a:buNone/>
            </a:pPr>
            <a:endParaRPr sz="2200"/>
          </a:p>
          <a:p>
            <a:pPr marL="0" lvl="0" indent="0" algn="just" rtl="0">
              <a:lnSpc>
                <a:spcPct val="115000"/>
              </a:lnSpc>
              <a:spcBef>
                <a:spcPts val="300"/>
              </a:spcBef>
              <a:spcAft>
                <a:spcPts val="300"/>
              </a:spcAft>
              <a:buSzPts val="1800"/>
              <a:buNone/>
            </a:pPr>
            <a:r>
              <a:rPr lang="en-GB" sz="2200"/>
              <a:t>Compared to one year ago, the objectives of the technical WPs are transitioning (or have already transitioned) from planning, conceptual designs, and prototypes to first articles.</a:t>
            </a:r>
            <a:endParaRPr sz="22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g2cd2143adaf_1_9"/>
          <p:cNvSpPr txBox="1">
            <a:spLocks noGrp="1"/>
          </p:cNvSpPr>
          <p:nvPr>
            <p:ph type="title"/>
          </p:nvPr>
        </p:nvSpPr>
        <p:spPr>
          <a:xfrm>
            <a:off x="250500" y="5067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Executive Summary, continued</a:t>
            </a:r>
            <a:endParaRPr/>
          </a:p>
        </p:txBody>
      </p:sp>
      <p:sp>
        <p:nvSpPr>
          <p:cNvPr id="126" name="Google Shape;126;g2cd2143adaf_1_9"/>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5</a:t>
            </a:fld>
            <a:endParaRPr/>
          </a:p>
        </p:txBody>
      </p:sp>
      <p:sp>
        <p:nvSpPr>
          <p:cNvPr id="127" name="Google Shape;127;g2cd2143adaf_1_9"/>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2024 – I.FAST Meeting Paris, France, April 2024</a:t>
            </a:r>
            <a:endParaRPr/>
          </a:p>
        </p:txBody>
      </p:sp>
      <p:sp>
        <p:nvSpPr>
          <p:cNvPr id="128" name="Google Shape;128;g2cd2143adaf_1_9"/>
          <p:cNvSpPr txBox="1">
            <a:spLocks noGrp="1"/>
          </p:cNvSpPr>
          <p:nvPr>
            <p:ph type="body" idx="1"/>
          </p:nvPr>
        </p:nvSpPr>
        <p:spPr>
          <a:xfrm>
            <a:off x="391325" y="1082275"/>
            <a:ext cx="11236200" cy="4131900"/>
          </a:xfrm>
          <a:prstGeom prst="rect">
            <a:avLst/>
          </a:prstGeom>
          <a:noFill/>
          <a:ln>
            <a:noFill/>
          </a:ln>
        </p:spPr>
        <p:txBody>
          <a:bodyPr spcFirstLastPara="1" wrap="square" lIns="91425" tIns="45700" rIns="91425" bIns="45700" anchor="t" anchorCtr="0">
            <a:noAutofit/>
          </a:bodyPr>
          <a:lstStyle/>
          <a:p>
            <a:pPr marL="0" lvl="0" indent="0" algn="just" rtl="0">
              <a:lnSpc>
                <a:spcPct val="115000"/>
              </a:lnSpc>
              <a:spcBef>
                <a:spcPts val="0"/>
              </a:spcBef>
              <a:spcAft>
                <a:spcPts val="0"/>
              </a:spcAft>
              <a:buSzPts val="1800"/>
              <a:buNone/>
            </a:pPr>
            <a:r>
              <a:rPr lang="en-GB" sz="1800" b="1"/>
              <a:t>Many tasks have achieved, or are close to achieving, their deliverables with outstanding results</a:t>
            </a:r>
            <a:r>
              <a:rPr lang="en-GB" sz="1800"/>
              <a:t> - to mention a few highlights: thin film coatings for superconducting (SC) cavities, high temperature superconducting magnets including novel material and manufacturing methods,  high-power/high-efficiency klystrons and power amplifiers, advanced materials for high-power beams,  high gradient guns, and much more. </a:t>
            </a:r>
            <a:endParaRPr sz="1800">
              <a:solidFill>
                <a:srgbClr val="FF0000"/>
              </a:solidFill>
            </a:endParaRPr>
          </a:p>
          <a:p>
            <a:pPr marL="0" lvl="0" indent="0" algn="just" rtl="0">
              <a:lnSpc>
                <a:spcPct val="115000"/>
              </a:lnSpc>
              <a:spcBef>
                <a:spcPts val="1000"/>
              </a:spcBef>
              <a:spcAft>
                <a:spcPts val="0"/>
              </a:spcAft>
              <a:buSzPts val="1800"/>
              <a:buNone/>
            </a:pPr>
            <a:r>
              <a:rPr lang="en-GB" sz="1800" b="1"/>
              <a:t>i.FAST technology developments already having impact</a:t>
            </a:r>
            <a:r>
              <a:rPr lang="en-GB" sz="1800"/>
              <a:t> on; for example, on </a:t>
            </a:r>
            <a:endParaRPr sz="1800"/>
          </a:p>
          <a:p>
            <a:pPr marL="457200" lvl="0" indent="-342900" algn="just" rtl="0">
              <a:lnSpc>
                <a:spcPct val="115000"/>
              </a:lnSpc>
              <a:spcBef>
                <a:spcPts val="300"/>
              </a:spcBef>
              <a:spcAft>
                <a:spcPts val="0"/>
              </a:spcAft>
              <a:buSzPts val="1800"/>
              <a:buChar char="•"/>
            </a:pPr>
            <a:r>
              <a:rPr lang="en-GB" sz="1800"/>
              <a:t>future accelerators (e.g. colliders: HL-LHC, FCC-ee, ILC,... light sources, high power linacs,...) </a:t>
            </a:r>
            <a:endParaRPr sz="1800"/>
          </a:p>
          <a:p>
            <a:pPr marL="457200" lvl="0" indent="-342900" algn="just" rtl="0">
              <a:lnSpc>
                <a:spcPct val="115000"/>
              </a:lnSpc>
              <a:spcBef>
                <a:spcPts val="300"/>
              </a:spcBef>
              <a:spcAft>
                <a:spcPts val="0"/>
              </a:spcAft>
              <a:buSzPts val="1800"/>
              <a:buChar char="•"/>
            </a:pPr>
            <a:r>
              <a:rPr lang="en-GB" sz="1800"/>
              <a:t>other scientific fields and society.</a:t>
            </a:r>
            <a:endParaRPr sz="1800"/>
          </a:p>
          <a:p>
            <a:pPr marL="0" lvl="0" indent="0" algn="just" rtl="0">
              <a:lnSpc>
                <a:spcPct val="115000"/>
              </a:lnSpc>
              <a:spcBef>
                <a:spcPts val="1000"/>
              </a:spcBef>
              <a:spcAft>
                <a:spcPts val="0"/>
              </a:spcAft>
              <a:buSzPts val="1800"/>
              <a:buNone/>
            </a:pPr>
            <a:r>
              <a:rPr lang="en-GB" sz="1800"/>
              <a:t>as promoted by i.FAST co-sponsorship of many workshops and conferences.</a:t>
            </a:r>
            <a:endParaRPr sz="1800"/>
          </a:p>
          <a:p>
            <a:pPr marL="0" lvl="0" indent="0" algn="just" rtl="0">
              <a:lnSpc>
                <a:spcPct val="115000"/>
              </a:lnSpc>
              <a:spcBef>
                <a:spcPts val="1000"/>
              </a:spcBef>
              <a:spcAft>
                <a:spcPts val="0"/>
              </a:spcAft>
              <a:buSzPts val="1800"/>
              <a:buNone/>
            </a:pPr>
            <a:r>
              <a:rPr lang="en-GB" sz="1800"/>
              <a:t>Since the inception of i.FAST and especially within the last year, </a:t>
            </a:r>
            <a:r>
              <a:rPr lang="en-GB" sz="1800" b="1"/>
              <a:t>collaborations between laboratories, universities, and industry appear to be strengthening</a:t>
            </a:r>
            <a:r>
              <a:rPr lang="en-GB" sz="1800"/>
              <a:t>. </a:t>
            </a:r>
            <a:endParaRPr sz="1800"/>
          </a:p>
          <a:p>
            <a:pPr marL="0" lvl="0" indent="0" algn="just" rtl="0">
              <a:lnSpc>
                <a:spcPct val="115000"/>
              </a:lnSpc>
              <a:spcBef>
                <a:spcPts val="1000"/>
              </a:spcBef>
              <a:spcAft>
                <a:spcPts val="1000"/>
              </a:spcAft>
              <a:buSzPts val="1800"/>
              <a:buNone/>
            </a:pPr>
            <a:r>
              <a:rPr lang="en-GB" sz="1800"/>
              <a:t>Many examples of </a:t>
            </a:r>
            <a:r>
              <a:rPr lang="en-GB" sz="1800" b="1"/>
              <a:t>early and close interactions with industry </a:t>
            </a:r>
            <a:r>
              <a:rPr lang="en-GB" sz="1800"/>
              <a:t>were presented evidencing more manufacturable and cost-effective designs and foreseen accelerated “science-to-market”.</a:t>
            </a:r>
            <a:endParaRPr sz="1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g2cd2143adaf_1_23"/>
          <p:cNvSpPr txBox="1">
            <a:spLocks noGrp="1"/>
          </p:cNvSpPr>
          <p:nvPr>
            <p:ph type="title"/>
          </p:nvPr>
        </p:nvSpPr>
        <p:spPr>
          <a:xfrm>
            <a:off x="49275" y="-344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Executive Summary, continued</a:t>
            </a:r>
            <a:endParaRPr/>
          </a:p>
        </p:txBody>
      </p:sp>
      <p:sp>
        <p:nvSpPr>
          <p:cNvPr id="135" name="Google Shape;135;g2cd2143adaf_1_23"/>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6</a:t>
            </a:fld>
            <a:endParaRPr/>
          </a:p>
        </p:txBody>
      </p:sp>
      <p:sp>
        <p:nvSpPr>
          <p:cNvPr id="136" name="Google Shape;136;g2cd2143adaf_1_23"/>
          <p:cNvSpPr txBox="1">
            <a:spLocks noGrp="1"/>
          </p:cNvSpPr>
          <p:nvPr>
            <p:ph type="ftr" idx="11"/>
          </p:nvPr>
        </p:nvSpPr>
        <p:spPr>
          <a:xfrm>
            <a:off x="2856000" y="6129202"/>
            <a:ext cx="648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2024 – I.FAST Meeting Paris, France, April 2024</a:t>
            </a:r>
            <a:endParaRPr/>
          </a:p>
        </p:txBody>
      </p:sp>
      <p:sp>
        <p:nvSpPr>
          <p:cNvPr id="137" name="Google Shape;137;g2cd2143adaf_1_23"/>
          <p:cNvSpPr txBox="1">
            <a:spLocks noGrp="1"/>
          </p:cNvSpPr>
          <p:nvPr>
            <p:ph type="body" idx="1"/>
          </p:nvPr>
        </p:nvSpPr>
        <p:spPr>
          <a:xfrm>
            <a:off x="331950" y="1364700"/>
            <a:ext cx="6120300" cy="4128600"/>
          </a:xfrm>
          <a:prstGeom prst="rect">
            <a:avLst/>
          </a:prstGeom>
          <a:noFill/>
          <a:ln>
            <a:noFill/>
          </a:ln>
        </p:spPr>
        <p:txBody>
          <a:bodyPr spcFirstLastPara="1" wrap="square" lIns="91425" tIns="45700" rIns="91425" bIns="45700" anchor="t" anchorCtr="0">
            <a:noAutofit/>
          </a:bodyPr>
          <a:lstStyle/>
          <a:p>
            <a:pPr marL="0" lvl="0" indent="0" algn="just" rtl="0">
              <a:lnSpc>
                <a:spcPct val="115000"/>
              </a:lnSpc>
              <a:spcBef>
                <a:spcPts val="0"/>
              </a:spcBef>
              <a:spcAft>
                <a:spcPts val="0"/>
              </a:spcAft>
              <a:buSzPts val="1800"/>
              <a:buNone/>
            </a:pPr>
            <a:r>
              <a:rPr lang="en-GB" sz="2000"/>
              <a:t>The i.FAST SAC very much appreciates the detailed and thorough responses to last year’s recommendations.</a:t>
            </a:r>
            <a:endParaRPr sz="2000"/>
          </a:p>
          <a:p>
            <a:pPr marL="0" lvl="0" indent="0" algn="just" rtl="0">
              <a:lnSpc>
                <a:spcPct val="115000"/>
              </a:lnSpc>
              <a:spcBef>
                <a:spcPts val="0"/>
              </a:spcBef>
              <a:spcAft>
                <a:spcPts val="0"/>
              </a:spcAft>
              <a:buSzPts val="1800"/>
              <a:buNone/>
            </a:pPr>
            <a:endParaRPr sz="2000"/>
          </a:p>
          <a:p>
            <a:pPr marL="0" lvl="0" indent="0" algn="just" rtl="0">
              <a:lnSpc>
                <a:spcPct val="115000"/>
              </a:lnSpc>
              <a:spcBef>
                <a:spcPts val="0"/>
              </a:spcBef>
              <a:spcAft>
                <a:spcPts val="0"/>
              </a:spcAft>
              <a:buSzPts val="1800"/>
              <a:buNone/>
            </a:pPr>
            <a:r>
              <a:rPr lang="en-GB" sz="2000"/>
              <a:t>The SAC strongly encourages continued planning for support beyond i.FAST for future accelerator-based science and technology developments in coordination with supporting collaborations and co-innovation with Research Institutes and industry (technology clusters?).   </a:t>
            </a:r>
            <a:endParaRPr sz="2000">
              <a:solidFill>
                <a:srgbClr val="FF0000"/>
              </a:solidFill>
            </a:endParaRPr>
          </a:p>
        </p:txBody>
      </p:sp>
      <p:pic>
        <p:nvPicPr>
          <p:cNvPr id="138" name="Google Shape;138;g2cd2143adaf_1_23"/>
          <p:cNvPicPr preferRelativeResize="0"/>
          <p:nvPr/>
        </p:nvPicPr>
        <p:blipFill rotWithShape="1">
          <a:blip r:embed="rId3">
            <a:alphaModFix/>
          </a:blip>
          <a:srcRect/>
          <a:stretch/>
        </p:blipFill>
        <p:spPr>
          <a:xfrm>
            <a:off x="6967025" y="1288688"/>
            <a:ext cx="4745000" cy="412823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g2cd2143adaf_1_101"/>
          <p:cNvSpPr txBox="1">
            <a:spLocks noGrp="1"/>
          </p:cNvSpPr>
          <p:nvPr>
            <p:ph type="body" idx="1"/>
          </p:nvPr>
        </p:nvSpPr>
        <p:spPr>
          <a:xfrm>
            <a:off x="1066432" y="1997805"/>
            <a:ext cx="7402800" cy="1108200"/>
          </a:xfrm>
          <a:prstGeom prst="rect">
            <a:avLst/>
          </a:prstGeom>
          <a:noFill/>
          <a:ln>
            <a:noFill/>
          </a:ln>
        </p:spPr>
        <p:txBody>
          <a:bodyPr spcFirstLastPara="1" wrap="square" lIns="0" tIns="0" rIns="0" bIns="0" anchor="ctr" anchorCtr="0">
            <a:spAutoFit/>
          </a:bodyPr>
          <a:lstStyle/>
          <a:p>
            <a:pPr marL="0" lvl="0" indent="0" algn="l" rtl="0">
              <a:lnSpc>
                <a:spcPct val="90000"/>
              </a:lnSpc>
              <a:spcBef>
                <a:spcPts val="1000"/>
              </a:spcBef>
              <a:spcAft>
                <a:spcPts val="0"/>
              </a:spcAft>
              <a:buSzPts val="4000"/>
              <a:buNone/>
            </a:pPr>
            <a:r>
              <a:rPr lang="en-GB"/>
              <a:t>Highlights from Plenary Sessions (condensed)</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g2cd2143adaf_1_51"/>
          <p:cNvSpPr txBox="1">
            <a:spLocks noGrp="1"/>
          </p:cNvSpPr>
          <p:nvPr>
            <p:ph type="title"/>
          </p:nvPr>
        </p:nvSpPr>
        <p:spPr>
          <a:xfrm>
            <a:off x="0" y="58675"/>
            <a:ext cx="10515600" cy="13257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111111"/>
              <a:buNone/>
            </a:pPr>
            <a:r>
              <a:rPr lang="en-GB"/>
              <a:t>Session 1 - Introduction, Communication, Training, Applications</a:t>
            </a:r>
            <a:endParaRPr/>
          </a:p>
        </p:txBody>
      </p:sp>
      <p:sp>
        <p:nvSpPr>
          <p:cNvPr id="150" name="Google Shape;150;g2cd2143adaf_1_51"/>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8</a:t>
            </a:fld>
            <a:endParaRPr/>
          </a:p>
        </p:txBody>
      </p:sp>
      <p:sp>
        <p:nvSpPr>
          <p:cNvPr id="151" name="Google Shape;151;g2cd2143adaf_1_51"/>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2024 – I.FAST Meeting Paris, France, April 2024</a:t>
            </a:r>
            <a:endParaRPr/>
          </a:p>
        </p:txBody>
      </p:sp>
      <p:sp>
        <p:nvSpPr>
          <p:cNvPr id="152" name="Google Shape;152;g2cd2143adaf_1_51"/>
          <p:cNvSpPr txBox="1"/>
          <p:nvPr/>
        </p:nvSpPr>
        <p:spPr>
          <a:xfrm>
            <a:off x="114450" y="1455300"/>
            <a:ext cx="8448300" cy="37635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GB" sz="1800">
                <a:solidFill>
                  <a:schemeClr val="dk1"/>
                </a:solidFill>
                <a:latin typeface="Montserrat"/>
                <a:ea typeface="Montserrat"/>
                <a:cs typeface="Montserrat"/>
                <a:sym typeface="Montserrat"/>
              </a:rPr>
              <a:t>The i.FAST Project is entering the fourth and final year of the project.</a:t>
            </a:r>
            <a:endParaRPr sz="1800">
              <a:solidFill>
                <a:schemeClr val="dk1"/>
              </a:solidFill>
              <a:latin typeface="Montserrat"/>
              <a:ea typeface="Montserrat"/>
              <a:cs typeface="Montserrat"/>
              <a:sym typeface="Montserrat"/>
            </a:endParaRPr>
          </a:p>
          <a:p>
            <a:pPr marL="0" lvl="0" indent="0" algn="just" rtl="0">
              <a:lnSpc>
                <a:spcPct val="115000"/>
              </a:lnSpc>
              <a:spcBef>
                <a:spcPts val="0"/>
              </a:spcBef>
              <a:spcAft>
                <a:spcPts val="0"/>
              </a:spcAft>
              <a:buNone/>
            </a:pPr>
            <a:endParaRPr sz="1800">
              <a:solidFill>
                <a:schemeClr val="dk1"/>
              </a:solidFill>
              <a:latin typeface="Montserrat"/>
              <a:ea typeface="Montserrat"/>
              <a:cs typeface="Montserrat"/>
              <a:sym typeface="Montserrat"/>
            </a:endParaRPr>
          </a:p>
          <a:p>
            <a:pPr marL="0" marR="0" lvl="0" indent="0" algn="just" rtl="0">
              <a:lnSpc>
                <a:spcPct val="115000"/>
              </a:lnSpc>
              <a:spcBef>
                <a:spcPts val="0"/>
              </a:spcBef>
              <a:spcAft>
                <a:spcPts val="0"/>
              </a:spcAft>
              <a:buClr>
                <a:srgbClr val="000000"/>
              </a:buClr>
              <a:buSzPts val="1800"/>
              <a:buFont typeface="Arial"/>
              <a:buNone/>
            </a:pPr>
            <a:r>
              <a:rPr lang="en-GB" sz="1800" b="0" i="0" u="none" strike="noStrike" cap="none">
                <a:solidFill>
                  <a:schemeClr val="dk1"/>
                </a:solidFill>
                <a:latin typeface="Montserrat"/>
                <a:ea typeface="Montserrat"/>
                <a:cs typeface="Montserrat"/>
                <a:sym typeface="Montserrat"/>
              </a:rPr>
              <a:t>The schedules for achieving cumulative iFAST milestones and deliverables are not tracking the goals as closely compared to one year ago. Various reasons were cited, including for example vendor insolvency, availability of beam time, or availability of skilled personnel.</a:t>
            </a:r>
            <a:endParaRPr sz="1800" b="0" i="0" u="none" strike="noStrike" cap="none">
              <a:solidFill>
                <a:schemeClr val="dk1"/>
              </a:solidFill>
              <a:latin typeface="Montserrat"/>
              <a:ea typeface="Montserrat"/>
              <a:cs typeface="Montserrat"/>
              <a:sym typeface="Montserrat"/>
            </a:endParaRPr>
          </a:p>
          <a:p>
            <a:pPr marL="0" marR="0" lvl="0" indent="0" algn="just" rtl="0">
              <a:lnSpc>
                <a:spcPct val="115000"/>
              </a:lnSpc>
              <a:spcBef>
                <a:spcPts val="300"/>
              </a:spcBef>
              <a:spcAft>
                <a:spcPts val="0"/>
              </a:spcAft>
              <a:buClr>
                <a:srgbClr val="000000"/>
              </a:buClr>
              <a:buSzPts val="1800"/>
              <a:buFont typeface="Arial"/>
              <a:buNone/>
            </a:pPr>
            <a:r>
              <a:rPr lang="en-GB" sz="1800" b="0" i="0" u="none" strike="noStrike" cap="none">
                <a:solidFill>
                  <a:schemeClr val="dk1"/>
                </a:solidFill>
                <a:latin typeface="Montserrat"/>
                <a:ea typeface="Montserrat"/>
                <a:cs typeface="Montserrat"/>
                <a:sym typeface="Montserrat"/>
              </a:rPr>
              <a:t> </a:t>
            </a:r>
            <a:endParaRPr sz="1800" b="0" i="0" u="none" strike="noStrike" cap="none">
              <a:solidFill>
                <a:srgbClr val="FF0000"/>
              </a:solidFill>
              <a:latin typeface="Montserrat"/>
              <a:ea typeface="Montserrat"/>
              <a:cs typeface="Montserrat"/>
              <a:sym typeface="Montserrat"/>
            </a:endParaRPr>
          </a:p>
          <a:p>
            <a:pPr marL="0" marR="0" lvl="0" indent="0" algn="just" rtl="0">
              <a:lnSpc>
                <a:spcPct val="115000"/>
              </a:lnSpc>
              <a:spcBef>
                <a:spcPts val="300"/>
              </a:spcBef>
              <a:spcAft>
                <a:spcPts val="0"/>
              </a:spcAft>
              <a:buClr>
                <a:srgbClr val="000000"/>
              </a:buClr>
              <a:buSzPts val="1800"/>
              <a:buFont typeface="Arial"/>
              <a:buNone/>
            </a:pPr>
            <a:r>
              <a:rPr lang="en-GB" sz="1800" b="0" i="0" u="none" strike="noStrike" cap="none">
                <a:solidFill>
                  <a:schemeClr val="dk1"/>
                </a:solidFill>
                <a:latin typeface="Montserrat"/>
                <a:ea typeface="Montserrat"/>
                <a:cs typeface="Montserrat"/>
                <a:sym typeface="Montserrat"/>
              </a:rPr>
              <a:t>Affected task leaders are proactively reigning in their schedules and it appears that all milestones and all but maybe one or two deliverables will be achieved within the iFAST Project lifetime. </a:t>
            </a:r>
            <a:endParaRPr sz="1800" b="0" i="0" u="none" strike="noStrike" cap="none">
              <a:solidFill>
                <a:schemeClr val="dk1"/>
              </a:solidFill>
              <a:latin typeface="Montserrat"/>
              <a:ea typeface="Montserrat"/>
              <a:cs typeface="Montserrat"/>
              <a:sym typeface="Montserrat"/>
            </a:endParaRPr>
          </a:p>
          <a:p>
            <a:pPr marL="0" marR="0" lvl="0" indent="0" algn="just" rtl="0">
              <a:lnSpc>
                <a:spcPct val="115000"/>
              </a:lnSpc>
              <a:spcBef>
                <a:spcPts val="300"/>
              </a:spcBef>
              <a:spcAft>
                <a:spcPts val="300"/>
              </a:spcAft>
              <a:buClr>
                <a:srgbClr val="000000"/>
              </a:buClr>
              <a:buSzPts val="1800"/>
              <a:buFont typeface="Arial"/>
              <a:buNone/>
            </a:pPr>
            <a:endParaRPr sz="1800" b="0" i="0" u="none" strike="noStrike" cap="none">
              <a:solidFill>
                <a:schemeClr val="dk1"/>
              </a:solidFill>
              <a:latin typeface="Montserrat"/>
              <a:ea typeface="Montserrat"/>
              <a:cs typeface="Montserrat"/>
              <a:sym typeface="Montserrat"/>
            </a:endParaRPr>
          </a:p>
        </p:txBody>
      </p:sp>
      <p:pic>
        <p:nvPicPr>
          <p:cNvPr id="153" name="Google Shape;153;g2cd2143adaf_1_51"/>
          <p:cNvPicPr preferRelativeResize="0"/>
          <p:nvPr/>
        </p:nvPicPr>
        <p:blipFill rotWithShape="1">
          <a:blip r:embed="rId3">
            <a:alphaModFix/>
          </a:blip>
          <a:srcRect/>
          <a:stretch/>
        </p:blipFill>
        <p:spPr>
          <a:xfrm>
            <a:off x="8745126" y="1388126"/>
            <a:ext cx="2953375" cy="2228975"/>
          </a:xfrm>
          <a:prstGeom prst="rect">
            <a:avLst/>
          </a:prstGeom>
          <a:noFill/>
          <a:ln>
            <a:noFill/>
          </a:ln>
        </p:spPr>
      </p:pic>
      <p:pic>
        <p:nvPicPr>
          <p:cNvPr id="154" name="Google Shape;154;g2cd2143adaf_1_51"/>
          <p:cNvPicPr preferRelativeResize="0"/>
          <p:nvPr/>
        </p:nvPicPr>
        <p:blipFill rotWithShape="1">
          <a:blip r:embed="rId4">
            <a:alphaModFix/>
          </a:blip>
          <a:srcRect/>
          <a:stretch/>
        </p:blipFill>
        <p:spPr>
          <a:xfrm>
            <a:off x="8682400" y="3814700"/>
            <a:ext cx="3089331" cy="241315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4"/>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9</a:t>
            </a:fld>
            <a:endParaRPr/>
          </a:p>
        </p:txBody>
      </p:sp>
      <p:sp>
        <p:nvSpPr>
          <p:cNvPr id="160" name="Google Shape;160;p4"/>
          <p:cNvSpPr txBox="1">
            <a:spLocks noGrp="1"/>
          </p:cNvSpPr>
          <p:nvPr>
            <p:ph type="title"/>
          </p:nvPr>
        </p:nvSpPr>
        <p:spPr>
          <a:xfrm>
            <a:off x="0" y="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a:t>Communication</a:t>
            </a:r>
            <a:endParaRPr/>
          </a:p>
        </p:txBody>
      </p:sp>
      <p:sp>
        <p:nvSpPr>
          <p:cNvPr id="161" name="Google Shape;161;p4"/>
          <p:cNvSpPr txBox="1">
            <a:spLocks noGrp="1"/>
          </p:cNvSpPr>
          <p:nvPr>
            <p:ph type="body" idx="1"/>
          </p:nvPr>
        </p:nvSpPr>
        <p:spPr>
          <a:xfrm>
            <a:off x="75100" y="889025"/>
            <a:ext cx="11561700" cy="4131900"/>
          </a:xfrm>
          <a:prstGeom prst="rect">
            <a:avLst/>
          </a:prstGeom>
          <a:noFill/>
          <a:ln>
            <a:noFill/>
          </a:ln>
        </p:spPr>
        <p:txBody>
          <a:bodyPr spcFirstLastPara="1" wrap="square" lIns="91425" tIns="45700" rIns="91425" bIns="45700" anchor="t" anchorCtr="0">
            <a:noAutofit/>
          </a:bodyPr>
          <a:lstStyle/>
          <a:p>
            <a:pPr marL="457200" lvl="0" indent="-355600" algn="just" rtl="0">
              <a:lnSpc>
                <a:spcPct val="100000"/>
              </a:lnSpc>
              <a:spcBef>
                <a:spcPts val="0"/>
              </a:spcBef>
              <a:spcAft>
                <a:spcPts val="0"/>
              </a:spcAft>
              <a:buSzPts val="2000"/>
              <a:buChar char="●"/>
            </a:pPr>
            <a:r>
              <a:rPr lang="en-GB" sz="2000"/>
              <a:t>The SAC commends iFAST for maintaining clear </a:t>
            </a:r>
            <a:r>
              <a:rPr lang="en-GB" sz="2000" b="1"/>
              <a:t>communication targets </a:t>
            </a:r>
            <a:r>
              <a:rPr lang="en-GB" sz="2000"/>
              <a:t>and identified target groups. It is noted that these are on track after 3 years. There is a good link with established </a:t>
            </a:r>
            <a:r>
              <a:rPr lang="en-GB" sz="2000" b="1"/>
              <a:t>communication outlets</a:t>
            </a:r>
            <a:r>
              <a:rPr lang="en-GB" sz="2000"/>
              <a:t> including </a:t>
            </a:r>
            <a:r>
              <a:rPr lang="en-GB" sz="2000" i="1"/>
              <a:t>Accelerating News  </a:t>
            </a:r>
            <a:r>
              <a:rPr lang="en-GB" sz="2000"/>
              <a:t>and the iFAST website, however we renew our recommendation for more showcasing of project outcomes and other project-wide news.   The SAC also recommends engaging the public relations channels at partner organizations more fully.</a:t>
            </a:r>
            <a:endParaRPr sz="2000"/>
          </a:p>
        </p:txBody>
      </p:sp>
      <p:sp>
        <p:nvSpPr>
          <p:cNvPr id="162" name="Google Shape;162;p4"/>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2024 – I.FAST Meeting Paris, France, April 2024</a:t>
            </a:r>
            <a:endParaRPr/>
          </a:p>
        </p:txBody>
      </p:sp>
      <p:sp>
        <p:nvSpPr>
          <p:cNvPr id="163" name="Google Shape;163;p4"/>
          <p:cNvSpPr txBox="1">
            <a:spLocks noGrp="1"/>
          </p:cNvSpPr>
          <p:nvPr>
            <p:ph type="title"/>
          </p:nvPr>
        </p:nvSpPr>
        <p:spPr>
          <a:xfrm>
            <a:off x="152400" y="257587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a:t>Training</a:t>
            </a:r>
            <a:endParaRPr/>
          </a:p>
        </p:txBody>
      </p:sp>
      <p:sp>
        <p:nvSpPr>
          <p:cNvPr id="164" name="Google Shape;164;p4"/>
          <p:cNvSpPr txBox="1">
            <a:spLocks noGrp="1"/>
          </p:cNvSpPr>
          <p:nvPr>
            <p:ph type="body" idx="1"/>
          </p:nvPr>
        </p:nvSpPr>
        <p:spPr>
          <a:xfrm>
            <a:off x="86700" y="3565425"/>
            <a:ext cx="11592000" cy="2186700"/>
          </a:xfrm>
          <a:prstGeom prst="rect">
            <a:avLst/>
          </a:prstGeom>
          <a:noFill/>
          <a:ln>
            <a:noFill/>
          </a:ln>
        </p:spPr>
        <p:txBody>
          <a:bodyPr spcFirstLastPara="1" wrap="square" lIns="91425" tIns="45700" rIns="91425" bIns="45700" anchor="t" anchorCtr="0">
            <a:noAutofit/>
          </a:bodyPr>
          <a:lstStyle/>
          <a:p>
            <a:pPr marL="457200" lvl="0" indent="-355600" algn="just" rtl="0">
              <a:lnSpc>
                <a:spcPct val="90000"/>
              </a:lnSpc>
              <a:spcBef>
                <a:spcPts val="1000"/>
              </a:spcBef>
              <a:spcAft>
                <a:spcPts val="0"/>
              </a:spcAft>
              <a:buSzPts val="2000"/>
              <a:buChar char="●"/>
            </a:pPr>
            <a:r>
              <a:rPr lang="en-GB" sz="2000"/>
              <a:t>The SAC considers </a:t>
            </a:r>
            <a:r>
              <a:rPr lang="en-GB" sz="2000" b="1"/>
              <a:t>Challenge Based Innovation</a:t>
            </a:r>
            <a:r>
              <a:rPr lang="en-GB" sz="2000"/>
              <a:t> (CBI) an excellent initiative for attracting the next generation of scientists and engineers into accelerator R&amp;D and its synergy with the aims and mission of the ESI. The SAC appreciated the detailed information about the diversity of applicants, and the good balance amongst the final (selected) participants.</a:t>
            </a:r>
            <a:endParaRPr sz="2000"/>
          </a:p>
          <a:p>
            <a:pPr marL="457200" lvl="0" indent="-355600" algn="just" rtl="0">
              <a:lnSpc>
                <a:spcPct val="90000"/>
              </a:lnSpc>
              <a:spcBef>
                <a:spcPts val="0"/>
              </a:spcBef>
              <a:spcAft>
                <a:spcPts val="0"/>
              </a:spcAft>
              <a:buSzPts val="2000"/>
              <a:buChar char="●"/>
            </a:pPr>
            <a:r>
              <a:rPr lang="en-GB" sz="2000"/>
              <a:t>The iFAST </a:t>
            </a:r>
            <a:r>
              <a:rPr lang="en-GB" sz="2000" b="1"/>
              <a:t>Academia-Industry Exchange Program</a:t>
            </a:r>
            <a:r>
              <a:rPr lang="en-GB" sz="2000"/>
              <a:t> has successfully stimulated cross-sector collaboration and triggered several promising interdisciplinary R&amp;D projects. </a:t>
            </a:r>
            <a:endParaRPr sz="2000"/>
          </a:p>
        </p:txBody>
      </p:sp>
    </p:spTree>
  </p:cSld>
  <p:clrMapOvr>
    <a:masterClrMapping/>
  </p:clrMapOvr>
</p:sld>
</file>

<file path=ppt/theme/theme1.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Bureau">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1605</Words>
  <Application>Microsoft Office PowerPoint</Application>
  <PresentationFormat>Widescreen</PresentationFormat>
  <Paragraphs>139</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Montserrat SemiBold</vt:lpstr>
      <vt:lpstr>Montserrat</vt:lpstr>
      <vt:lpstr>Helvetica Neue</vt:lpstr>
      <vt:lpstr>Arial</vt:lpstr>
      <vt:lpstr>Montserrat ExtraBold</vt:lpstr>
      <vt:lpstr>Calibri</vt:lpstr>
      <vt:lpstr>I.FAST Custom Slides</vt:lpstr>
      <vt:lpstr>PowerPoint Presentation</vt:lpstr>
      <vt:lpstr>Overview</vt:lpstr>
      <vt:lpstr>PowerPoint Presentation</vt:lpstr>
      <vt:lpstr>Executive Summary</vt:lpstr>
      <vt:lpstr>Executive Summary, continued</vt:lpstr>
      <vt:lpstr>Executive Summary, continued</vt:lpstr>
      <vt:lpstr>PowerPoint Presentation</vt:lpstr>
      <vt:lpstr>Session 1 - Introduction, Communication, Training, Applications</vt:lpstr>
      <vt:lpstr>Communication</vt:lpstr>
      <vt:lpstr>Session 2 - Industry </vt:lpstr>
      <vt:lpstr>Session 3 - New Concepts </vt:lpstr>
      <vt:lpstr>Session 4 - Accelerator Technologies</vt:lpstr>
      <vt:lpstr>Session 5 - Light Sources / iFAST Highlights</vt:lpstr>
      <vt:lpstr>Session 6 - Sustainability</vt:lpstr>
      <vt:lpstr>PowerPoint Presentation</vt:lpstr>
      <vt:lpstr>SAC Comments to the Response to Previous Recommendations</vt:lpstr>
      <vt:lpstr>PowerPoint Presentation</vt:lpstr>
      <vt:lpstr>PowerPoint Presentation</vt:lpstr>
      <vt:lpstr>Acknowledgement and Thanks</vt:lpstr>
      <vt:lpstr>PowerPoint Presentation</vt:lpstr>
      <vt:lpstr>Reminder: I.FAST Work Packages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André-Pierre OLIVIER</dc:creator>
  <cp:lastModifiedBy>Valerie Brunner</cp:lastModifiedBy>
  <cp:revision>1</cp:revision>
  <dcterms:created xsi:type="dcterms:W3CDTF">2017-04-26T09:15:49Z</dcterms:created>
  <dcterms:modified xsi:type="dcterms:W3CDTF">2024-04-19T12:52:15Z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0x0101008625A8A6F1B7A04C83B6C332FAFEF4E6</vt:lpwstr>
  </property>
</Properties>
</file>