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692" r:id="rId1"/>
    <p:sldMasterId id="2147483678" r:id="rId2"/>
  </p:sldMasterIdLst>
  <p:notesMasterIdLst>
    <p:notesMasterId r:id="rId12"/>
  </p:notesMasterIdLst>
  <p:handoutMasterIdLst>
    <p:handoutMasterId r:id="rId13"/>
  </p:handoutMasterIdLst>
  <p:sldIdLst>
    <p:sldId id="258" r:id="rId3"/>
    <p:sldId id="465" r:id="rId4"/>
    <p:sldId id="473" r:id="rId5"/>
    <p:sldId id="469" r:id="rId6"/>
    <p:sldId id="468" r:id="rId7"/>
    <p:sldId id="334" r:id="rId8"/>
    <p:sldId id="470" r:id="rId9"/>
    <p:sldId id="335" r:id="rId10"/>
    <p:sldId id="336" r:id="rId11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7CA"/>
    <a:srgbClr val="B30505"/>
    <a:srgbClr val="E6E6E6"/>
    <a:srgbClr val="0FE6F8"/>
    <a:srgbClr val="253366"/>
    <a:srgbClr val="FEFCDE"/>
    <a:srgbClr val="FBEA1C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2" autoAdjust="0"/>
    <p:restoredTop sz="94322" autoAdjust="0"/>
  </p:normalViewPr>
  <p:slideViewPr>
    <p:cSldViewPr snapToObjects="1" showGuides="1">
      <p:cViewPr varScale="1">
        <p:scale>
          <a:sx n="74" d="100"/>
          <a:sy n="74" d="100"/>
        </p:scale>
        <p:origin x="116" y="44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18/04/2024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18/04/2024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81378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4/18/2024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1765893"/>
            <a:ext cx="7117800" cy="1218795"/>
          </a:xfrm>
        </p:spPr>
        <p:txBody>
          <a:bodyPr/>
          <a:lstStyle/>
          <a:p>
            <a:pPr marL="0"/>
            <a:r>
              <a:rPr lang="en-GB" sz="4400" dirty="0"/>
              <a:t>Report from the Coordinator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127448" y="3920563"/>
            <a:ext cx="2628292" cy="378210"/>
          </a:xfrm>
        </p:spPr>
        <p:txBody>
          <a:bodyPr>
            <a:normAutofit/>
          </a:bodyPr>
          <a:lstStyle/>
          <a:p>
            <a:r>
              <a:rPr lang="fr-CH" dirty="0"/>
              <a:t>Paris, 19 April 2023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280623"/>
            <a:ext cx="7765872" cy="533110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M. Vretenar, 2024 I.FAST Governing Board Meeting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FBB09-7B48-4076-2D20-22C79480C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927" y="304967"/>
            <a:ext cx="8137800" cy="920538"/>
          </a:xfrm>
        </p:spPr>
        <p:txBody>
          <a:bodyPr>
            <a:normAutofit/>
          </a:bodyPr>
          <a:lstStyle/>
          <a:p>
            <a:r>
              <a:rPr lang="en-GB" dirty="0"/>
              <a:t>Status of the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AA3C01-5982-C6A2-BD41-4B1DC8113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033582"/>
            <a:ext cx="11665296" cy="549214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Nearly completed the </a:t>
            </a:r>
            <a:r>
              <a:rPr lang="en-GB" b="1" dirty="0">
                <a:solidFill>
                  <a:srgbClr val="F207CA"/>
                </a:solidFill>
              </a:rPr>
              <a:t>3</a:t>
            </a:r>
            <a:r>
              <a:rPr lang="en-GB" b="1" baseline="30000" dirty="0">
                <a:solidFill>
                  <a:srgbClr val="F207CA"/>
                </a:solidFill>
              </a:rPr>
              <a:t>rd</a:t>
            </a:r>
            <a:r>
              <a:rPr lang="en-GB" b="1" dirty="0">
                <a:solidFill>
                  <a:srgbClr val="F207CA"/>
                </a:solidFill>
              </a:rPr>
              <a:t> Year of activity </a:t>
            </a:r>
            <a:r>
              <a:rPr lang="en-GB" dirty="0"/>
              <a:t>(April 2024) – only one more year to go.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Initial delays and organisational problems due to the </a:t>
            </a:r>
            <a:r>
              <a:rPr lang="en-GB" b="1" dirty="0">
                <a:solidFill>
                  <a:srgbClr val="F207CA"/>
                </a:solidFill>
              </a:rPr>
              <a:t>material and energy crisis </a:t>
            </a:r>
            <a:r>
              <a:rPr lang="en-GB" dirty="0"/>
              <a:t>solved.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Several </a:t>
            </a:r>
            <a:r>
              <a:rPr lang="en-GB" b="1" dirty="0">
                <a:solidFill>
                  <a:srgbClr val="F207CA"/>
                </a:solidFill>
              </a:rPr>
              <a:t>additional delays </a:t>
            </a:r>
            <a:r>
              <a:rPr lang="en-GB" dirty="0"/>
              <a:t>are appearing in the technical Work Packages, related to manufacturing issues, late delivery of components, movements of personnel. In addition, some Deliverables were originally declared following a wrong schedule. The consequence is a request for </a:t>
            </a:r>
            <a:r>
              <a:rPr lang="en-GB" b="1" dirty="0">
                <a:solidFill>
                  <a:srgbClr val="F207CA"/>
                </a:solidFill>
              </a:rPr>
              <a:t>changing delivery dates of 8 Deliverables </a:t>
            </a:r>
            <a:r>
              <a:rPr lang="en-GB" dirty="0"/>
              <a:t>that has to be submitted to the Project Officer.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This happens at the critical moment of preparation of the </a:t>
            </a:r>
            <a:r>
              <a:rPr lang="en-GB" b="1" dirty="0">
                <a:solidFill>
                  <a:srgbClr val="F207CA"/>
                </a:solidFill>
              </a:rPr>
              <a:t>2</a:t>
            </a:r>
            <a:r>
              <a:rPr lang="en-GB" b="1" baseline="30000" dirty="0">
                <a:solidFill>
                  <a:srgbClr val="F207CA"/>
                </a:solidFill>
              </a:rPr>
              <a:t>nd</a:t>
            </a:r>
            <a:r>
              <a:rPr lang="en-GB" b="1" dirty="0">
                <a:solidFill>
                  <a:srgbClr val="F207CA"/>
                </a:solidFill>
              </a:rPr>
              <a:t> Periodic Report </a:t>
            </a:r>
            <a:r>
              <a:rPr lang="en-GB" dirty="0"/>
              <a:t>(covering 18 months, from October 2022 to April 2024) to be submitted by end of June, combining technical information from WP and Task Leaders with financial information from the beneficiaries.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</a:t>
            </a:r>
            <a:r>
              <a:rPr lang="en-GB" b="1" dirty="0">
                <a:solidFill>
                  <a:srgbClr val="F207CA"/>
                </a:solidFill>
              </a:rPr>
              <a:t>Review for Period 2 </a:t>
            </a:r>
            <a:r>
              <a:rPr lang="en-GB" dirty="0"/>
              <a:t>will take place online on </a:t>
            </a:r>
            <a:r>
              <a:rPr lang="en-GB" b="1" dirty="0">
                <a:solidFill>
                  <a:srgbClr val="F207CA"/>
                </a:solidFill>
              </a:rPr>
              <a:t>July 15th</a:t>
            </a:r>
            <a:r>
              <a:rPr lang="en-GB" dirty="0"/>
              <a:t>, with the Project Officer Sotirios </a:t>
            </a:r>
            <a:r>
              <a:rPr lang="en-GB" dirty="0" err="1"/>
              <a:t>Kakarantzas</a:t>
            </a:r>
            <a:r>
              <a:rPr lang="en-GB" dirty="0"/>
              <a:t> and the external reviewer </a:t>
            </a:r>
            <a:r>
              <a:rPr lang="en-US" dirty="0"/>
              <a:t>Mehmet </a:t>
            </a:r>
            <a:r>
              <a:rPr lang="en-US" dirty="0" err="1"/>
              <a:t>Zeyrek</a:t>
            </a:r>
            <a:r>
              <a:rPr lang="en-US" dirty="0"/>
              <a:t> (Ankara University), who has already reviewed the 1st periodic Report. Task Leader and WP Coordinators should attend.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D66886-4B7A-9339-3E85-AA09A6928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578957-F165-0BD6-AF01-C3A009253E24}"/>
              </a:ext>
            </a:extLst>
          </p:cNvPr>
          <p:cNvSpPr txBox="1"/>
          <p:nvPr/>
        </p:nvSpPr>
        <p:spPr>
          <a:xfrm>
            <a:off x="2855640" y="6120960"/>
            <a:ext cx="7632848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2024 Annual Meeting most successful ever: 147 registered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556687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95CA5-E989-44BC-B11D-78A663627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332700"/>
            <a:ext cx="8137800" cy="920538"/>
          </a:xfrm>
        </p:spPr>
        <p:txBody>
          <a:bodyPr/>
          <a:lstStyle/>
          <a:p>
            <a:r>
              <a:rPr lang="fr-CH" dirty="0" err="1"/>
              <a:t>Status</a:t>
            </a:r>
            <a:r>
              <a:rPr lang="fr-CH" dirty="0"/>
              <a:t> of </a:t>
            </a:r>
            <a:r>
              <a:rPr lang="fr-CH" dirty="0" err="1"/>
              <a:t>Deliverables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AD8FB-B6F1-4CF3-841C-B4DD6A4CA5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3701" y="515179"/>
            <a:ext cx="4570931" cy="6365390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b="1" dirty="0">
                <a:solidFill>
                  <a:srgbClr val="F207CA"/>
                </a:solidFill>
              </a:rPr>
              <a:t>STATUS OF DELIVERABLES DUE IN PERIOD 2 (up to M36)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b="1" dirty="0">
                <a:solidFill>
                  <a:srgbClr val="F207CA"/>
                </a:solidFill>
              </a:rPr>
              <a:t>1 Deliverables is very late</a:t>
            </a:r>
            <a:r>
              <a:rPr lang="en-GB" b="1" dirty="0"/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D7.5 Construction of XLS pre-prototype </a:t>
            </a:r>
            <a:r>
              <a:rPr lang="en-GB" b="1" dirty="0">
                <a:solidFill>
                  <a:srgbClr val="FF0000"/>
                </a:solidFill>
              </a:rPr>
              <a:t>M32 </a:t>
            </a:r>
            <a:r>
              <a:rPr lang="en-GB" dirty="0"/>
              <a:t>(G. </a:t>
            </a:r>
            <a:r>
              <a:rPr lang="en-GB" dirty="0" err="1"/>
              <a:t>Dauria</a:t>
            </a:r>
            <a:r>
              <a:rPr lang="en-GB" dirty="0"/>
              <a:t>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b="1" dirty="0">
                <a:solidFill>
                  <a:srgbClr val="F207CA"/>
                </a:solidFill>
              </a:rPr>
              <a:t>6 Deliverables are due at M36 (end April) and should have been received at end March – only 2 will (hopefully) come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solidFill>
                  <a:srgbClr val="F207CA"/>
                </a:solidFill>
              </a:rPr>
              <a:t>D2.3</a:t>
            </a:r>
            <a:r>
              <a:rPr lang="en-GB" dirty="0"/>
              <a:t> Industrial training scheme (L. Garolfi) – delay to M48?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solidFill>
                  <a:srgbClr val="F207CA"/>
                </a:solidFill>
              </a:rPr>
              <a:t>D11.3</a:t>
            </a:r>
            <a:r>
              <a:rPr lang="en-GB" dirty="0"/>
              <a:t> Prototype adjustable PM quadrupole (B. Shepherd) – delay M44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solidFill>
                  <a:srgbClr val="00B050"/>
                </a:solidFill>
              </a:rPr>
              <a:t>D3.2 Business development case (S. Djamschid) – in prep.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>
                <a:solidFill>
                  <a:srgbClr val="00B050"/>
                </a:solidFill>
              </a:rPr>
              <a:t>D6.4 Improvement of laser intensity stability (F. Mathieu) ok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>
                <a:solidFill>
                  <a:srgbClr val="F207CA"/>
                </a:solidFill>
              </a:rPr>
              <a:t>D10.4</a:t>
            </a:r>
            <a:r>
              <a:rPr lang="en-US" dirty="0"/>
              <a:t> First PSD data from NEG Coating (O. Malyshev) request delay to M44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>
                <a:solidFill>
                  <a:srgbClr val="F207CA"/>
                </a:solidFill>
              </a:rPr>
              <a:t>D11.2</a:t>
            </a:r>
            <a:r>
              <a:rPr lang="en-US" dirty="0"/>
              <a:t> Klystron prototype completed and validated (N. Catalan)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b="1" dirty="0">
                <a:solidFill>
                  <a:srgbClr val="F207CA"/>
                </a:solidFill>
              </a:rPr>
              <a:t>1 Deliverable was delayed with PO agreement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D4.3 Beam windows prototype (to M38)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b="1" dirty="0">
                <a:solidFill>
                  <a:srgbClr val="F207CA"/>
                </a:solidFill>
              </a:rPr>
              <a:t>4 Deliverables announced as late, still to be agreed by PO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D10.5 Machine learning at ESS (M46)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D9.1 Thin-Film SRF roadmap (M45)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D7.6 Construction of XLS full prototype (M48)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D9.3 First 6 GHz cavity coated (M46)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3F0958-CF53-468E-973C-3B44EEF3A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7924" y="6129202"/>
            <a:ext cx="1657400" cy="365125"/>
          </a:xfrm>
        </p:spPr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39DDBF-6AF2-47DF-968B-15BB0F685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54" y="1457001"/>
            <a:ext cx="6467361" cy="431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779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FC9A9-0C80-50C6-F5C9-4BB6897E5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delays identified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2E0A0-AD1F-934A-EBFB-701AA88BA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418" y="1325342"/>
            <a:ext cx="10945216" cy="478853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Problems with the CompactLight accelerating modules: loss of a critical collaborator, then brazing issues on the couplers. A solution is being implemented (repair + new parts), but there is no guarantee of success.</a:t>
            </a:r>
          </a:p>
          <a:p>
            <a:pPr>
              <a:lnSpc>
                <a:spcPct val="110000"/>
              </a:lnSpc>
            </a:pPr>
            <a:r>
              <a:rPr lang="en-US" dirty="0"/>
              <a:t>Problems with longitudinally variable dipole for synchrotron light: design not yet finished, striving to complete prototype before end of I.FAST.</a:t>
            </a:r>
          </a:p>
          <a:p>
            <a:pPr>
              <a:lnSpc>
                <a:spcPct val="110000"/>
              </a:lnSpc>
            </a:pPr>
            <a:r>
              <a:rPr lang="en-US" dirty="0"/>
              <a:t>Problems with the high-efficiency klystron: low quality of outsourced components, need to repair in-house. Should be completed in 2024. </a:t>
            </a:r>
          </a:p>
          <a:p>
            <a:pPr>
              <a:lnSpc>
                <a:spcPct val="110000"/>
              </a:lnSpc>
            </a:pPr>
            <a:r>
              <a:rPr lang="en-US" dirty="0"/>
              <a:t>Concerns about the SC magnet demonstrators that will be completed only at end 2024 and be tested (UU and INFN) in 2025, just before I.FAST end. </a:t>
            </a:r>
          </a:p>
          <a:p>
            <a:pPr>
              <a:lnSpc>
                <a:spcPct val="110000"/>
              </a:lnSpc>
            </a:pPr>
            <a:r>
              <a:rPr lang="en-US" dirty="0"/>
              <a:t>Deliverables and Milestones for WP9 were declared starting from a wrong M1 – should be only an administrative issue. But WP9 will have 6 Deliverable Reports in 4 months during 2025: a concern!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3FBFA4-BC5A-5D18-9815-65945065B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877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C1EA4-A479-B179-D859-D4901E06D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372" y="548680"/>
            <a:ext cx="2809528" cy="2415802"/>
          </a:xfrm>
        </p:spPr>
        <p:txBody>
          <a:bodyPr>
            <a:normAutofit/>
          </a:bodyPr>
          <a:lstStyle/>
          <a:p>
            <a:r>
              <a:rPr lang="en-US" dirty="0"/>
              <a:t>Letter to the Project Officer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7F1096-E184-A061-350C-BCAB8F9F1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322" y="3068960"/>
            <a:ext cx="2592288" cy="17935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8 Deliverables to be delayed (in addition to 1 already delayed):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C0A79E-DD82-22ED-9D7E-C6A3631F5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FAF3F0-E380-A2C2-9A02-F45148E700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7688" y="404664"/>
            <a:ext cx="4316204" cy="61758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375471-DFB6-6025-9080-CC41495204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2034" y="2668794"/>
            <a:ext cx="4108732" cy="3931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819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95CA5-E989-44BC-B11D-78A663627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682" y="491984"/>
            <a:ext cx="8137800" cy="920538"/>
          </a:xfrm>
        </p:spPr>
        <p:txBody>
          <a:bodyPr>
            <a:normAutofit/>
          </a:bodyPr>
          <a:lstStyle/>
          <a:p>
            <a:r>
              <a:rPr lang="fr-CH" dirty="0" err="1"/>
              <a:t>Status</a:t>
            </a:r>
            <a:r>
              <a:rPr lang="fr-CH" dirty="0"/>
              <a:t> of </a:t>
            </a:r>
            <a:r>
              <a:rPr lang="fr-CH" dirty="0" err="1"/>
              <a:t>Milestones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3F0958-CF53-468E-973C-3B44EEF3A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2782AEB-A013-3075-FBA2-21F89EA83CD5}"/>
              </a:ext>
            </a:extLst>
          </p:cNvPr>
          <p:cNvSpPr txBox="1">
            <a:spLocks/>
          </p:cNvSpPr>
          <p:nvPr/>
        </p:nvSpPr>
        <p:spPr>
          <a:xfrm>
            <a:off x="7032104" y="363673"/>
            <a:ext cx="4670230" cy="566371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b="1" dirty="0"/>
              <a:t>7 Milestones late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MS5 (ACO Workshop), for March.</a:t>
            </a:r>
          </a:p>
          <a:p>
            <a:pPr>
              <a:lnSpc>
                <a:spcPct val="120000"/>
              </a:lnSpc>
            </a:pPr>
            <a:r>
              <a:rPr lang="en-GB" dirty="0"/>
              <a:t>MS30 (CompactLight) delayed to M48.</a:t>
            </a:r>
          </a:p>
          <a:p>
            <a:pPr>
              <a:lnSpc>
                <a:spcPct val="120000"/>
              </a:lnSpc>
            </a:pPr>
            <a:r>
              <a:rPr lang="en-GB" dirty="0"/>
              <a:t>MS52 (Workshop efficient magnets): delayed to M34.</a:t>
            </a:r>
          </a:p>
          <a:p>
            <a:pPr>
              <a:lnSpc>
                <a:spcPct val="120000"/>
              </a:lnSpc>
            </a:pPr>
            <a:r>
              <a:rPr lang="en-GB" dirty="0"/>
              <a:t>MS26 (optics for ELETTRA): coming since months…</a:t>
            </a:r>
          </a:p>
          <a:p>
            <a:pPr>
              <a:lnSpc>
                <a:spcPct val="120000"/>
              </a:lnSpc>
            </a:pPr>
            <a:r>
              <a:rPr lang="en-GB" dirty="0"/>
              <a:t>MS56 delayed to M38</a:t>
            </a:r>
          </a:p>
          <a:p>
            <a:pPr>
              <a:lnSpc>
                <a:spcPct val="120000"/>
              </a:lnSpc>
            </a:pPr>
            <a:r>
              <a:rPr lang="en-GB" dirty="0"/>
              <a:t>MS37 (thin film Workshop), delayed to M42.</a:t>
            </a:r>
          </a:p>
          <a:p>
            <a:pPr>
              <a:lnSpc>
                <a:spcPct val="120000"/>
              </a:lnSpc>
            </a:pPr>
            <a:r>
              <a:rPr lang="en-GB" dirty="0"/>
              <a:t>MS34 (curved CCT formers): no news.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+ 1 Milestone in advance (MS54)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FAF76E-9A9A-4ECC-12AA-44B19D5EB9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737" y="1342390"/>
            <a:ext cx="5990488" cy="39254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DE9F539-2840-50FA-AF7D-6E369C84B79B}"/>
              </a:ext>
            </a:extLst>
          </p:cNvPr>
          <p:cNvSpPr txBox="1"/>
          <p:nvPr/>
        </p:nvSpPr>
        <p:spPr>
          <a:xfrm>
            <a:off x="2639616" y="5892994"/>
            <a:ext cx="633670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A </a:t>
            </a:r>
            <a:r>
              <a:rPr lang="en-US" b="1" u="sng" dirty="0"/>
              <a:t>good</a:t>
            </a:r>
            <a:r>
              <a:rPr lang="en-US" dirty="0"/>
              <a:t> justification for the late Milestones must be given in the Periodic report </a:t>
            </a:r>
          </a:p>
        </p:txBody>
      </p:sp>
    </p:spTree>
    <p:extLst>
      <p:ext uri="{BB962C8B-B14F-4D97-AF65-F5344CB8AC3E}">
        <p14:creationId xmlns:p14="http://schemas.microsoft.com/office/powerpoint/2010/main" val="2401880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8B0C9-D80F-AD76-2BD4-2736CCB8C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Positive highlights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81A7AF-052C-EB6A-209A-8A19E4C605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4630" y="1285664"/>
            <a:ext cx="10649169" cy="520721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Remarkable progress with all the </a:t>
            </a:r>
            <a:r>
              <a:rPr lang="en-US" b="1" dirty="0">
                <a:solidFill>
                  <a:srgbClr val="F207CA"/>
                </a:solidFill>
              </a:rPr>
              <a:t>large-scale prototypes </a:t>
            </a:r>
            <a:r>
              <a:rPr lang="en-US" dirty="0"/>
              <a:t>of I.FAST. Some are late, but all have advanced considerably in the last year.</a:t>
            </a:r>
          </a:p>
          <a:p>
            <a:pPr>
              <a:lnSpc>
                <a:spcPct val="120000"/>
              </a:lnSpc>
            </a:pPr>
            <a:r>
              <a:rPr lang="en-US" dirty="0"/>
              <a:t>The </a:t>
            </a:r>
            <a:r>
              <a:rPr lang="en-US" b="1" dirty="0">
                <a:solidFill>
                  <a:srgbClr val="F207CA"/>
                </a:solidFill>
              </a:rPr>
              <a:t>3</a:t>
            </a:r>
            <a:r>
              <a:rPr lang="en-US" b="1" baseline="30000" dirty="0">
                <a:solidFill>
                  <a:srgbClr val="F207CA"/>
                </a:solidFill>
              </a:rPr>
              <a:t>rd</a:t>
            </a:r>
            <a:r>
              <a:rPr lang="en-US" b="1" dirty="0">
                <a:solidFill>
                  <a:srgbClr val="F207CA"/>
                </a:solidFill>
              </a:rPr>
              <a:t> CBI event on Accelerators for Health </a:t>
            </a:r>
            <a:r>
              <a:rPr lang="en-US" dirty="0"/>
              <a:t>is being organised thanks to an important contribution from institutional sponsors (I.FAST can cover only part of budget).</a:t>
            </a:r>
          </a:p>
          <a:p>
            <a:pPr>
              <a:lnSpc>
                <a:spcPct val="120000"/>
              </a:lnSpc>
            </a:pPr>
            <a:r>
              <a:rPr lang="en-US" dirty="0"/>
              <a:t>Testing of the Additive Manufactured RFQ is progressing, and </a:t>
            </a:r>
            <a:r>
              <a:rPr lang="en-US" b="1" dirty="0">
                <a:solidFill>
                  <a:srgbClr val="F207CA"/>
                </a:solidFill>
              </a:rPr>
              <a:t>additional prototypes </a:t>
            </a:r>
            <a:r>
              <a:rPr lang="en-US" dirty="0"/>
              <a:t>are being fabricated thanks to industrial support.</a:t>
            </a:r>
          </a:p>
          <a:p>
            <a:pPr>
              <a:lnSpc>
                <a:spcPct val="120000"/>
              </a:lnSpc>
            </a:pPr>
            <a:r>
              <a:rPr lang="en-US" dirty="0"/>
              <a:t>The </a:t>
            </a:r>
            <a:r>
              <a:rPr lang="en-US" b="1" dirty="0">
                <a:solidFill>
                  <a:srgbClr val="F207CA"/>
                </a:solidFill>
              </a:rPr>
              <a:t>AMICI WP13 </a:t>
            </a:r>
            <a:r>
              <a:rPr lang="en-US" dirty="0"/>
              <a:t>has completed its activities with two detailed reports.</a:t>
            </a:r>
          </a:p>
          <a:p>
            <a:pPr>
              <a:lnSpc>
                <a:spcPct val="120000"/>
              </a:lnSpc>
            </a:pPr>
            <a:r>
              <a:rPr lang="en-US" dirty="0" err="1"/>
              <a:t>GaN</a:t>
            </a:r>
            <a:r>
              <a:rPr lang="en-US" dirty="0"/>
              <a:t> amplifier modules have worked at </a:t>
            </a:r>
            <a:r>
              <a:rPr lang="en-US" b="1" dirty="0">
                <a:solidFill>
                  <a:srgbClr val="F207CA"/>
                </a:solidFill>
              </a:rPr>
              <a:t>kW level</a:t>
            </a:r>
            <a:r>
              <a:rPr lang="en-US" dirty="0"/>
              <a:t>.</a:t>
            </a:r>
          </a:p>
          <a:p>
            <a:pPr>
              <a:lnSpc>
                <a:spcPct val="120000"/>
              </a:lnSpc>
            </a:pPr>
            <a:r>
              <a:rPr lang="en-US" dirty="0"/>
              <a:t>New applications are being explored, with a strong support from industry. </a:t>
            </a:r>
            <a:r>
              <a:rPr lang="en-US" b="1" dirty="0">
                <a:solidFill>
                  <a:srgbClr val="F207CA"/>
                </a:solidFill>
              </a:rPr>
              <a:t>Additive Manufacturing.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b="1" dirty="0">
                <a:solidFill>
                  <a:srgbClr val="F207CA"/>
                </a:solidFill>
              </a:rPr>
              <a:t>Industrial participation remains outstanding</a:t>
            </a:r>
            <a:r>
              <a:rPr lang="en-US" dirty="0"/>
              <a:t>: report on R&amp;D contributions and dedicated session at Paris, successful industry workshop on cryogenics, creation of permanent </a:t>
            </a:r>
            <a:r>
              <a:rPr lang="en-US" b="1" dirty="0">
                <a:solidFill>
                  <a:srgbClr val="F207CA"/>
                </a:solidFill>
              </a:rPr>
              <a:t>Accelerator-Industry Forum</a:t>
            </a:r>
            <a:r>
              <a:rPr lang="en-US" dirty="0"/>
              <a:t>.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960C47-BC68-1AFE-13FE-6BFDB1961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235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8BC9B-DC0D-8DF0-F5CD-D54CCE457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891" y="227523"/>
            <a:ext cx="9218240" cy="920538"/>
          </a:xfrm>
        </p:spPr>
        <p:txBody>
          <a:bodyPr>
            <a:normAutofit/>
          </a:bodyPr>
          <a:lstStyle/>
          <a:p>
            <a:r>
              <a:rPr lang="fr-CH" dirty="0" err="1"/>
              <a:t>Periodic</a:t>
            </a:r>
            <a:r>
              <a:rPr lang="fr-CH" dirty="0"/>
              <a:t> Report 2 – </a:t>
            </a:r>
            <a:r>
              <a:rPr lang="fr-CH" dirty="0" err="1"/>
              <a:t>technical</a:t>
            </a:r>
            <a:r>
              <a:rPr lang="fr-CH" dirty="0"/>
              <a:t> part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86B29-C02D-4643-C412-B9CAEA2E0C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135370"/>
            <a:ext cx="10515600" cy="128551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GB" dirty="0"/>
              <a:t>Covers the second </a:t>
            </a:r>
            <a:r>
              <a:rPr lang="en-GB" b="1" dirty="0">
                <a:solidFill>
                  <a:srgbClr val="FF0000"/>
                </a:solidFill>
              </a:rPr>
              <a:t>18-month period </a:t>
            </a:r>
            <a:r>
              <a:rPr lang="en-GB" dirty="0"/>
              <a:t>(October 2022 – April 2024)</a:t>
            </a:r>
          </a:p>
          <a:p>
            <a:pPr>
              <a:lnSpc>
                <a:spcPct val="110000"/>
              </a:lnSpc>
            </a:pPr>
            <a:r>
              <a:rPr lang="en-GB" dirty="0"/>
              <a:t>Must be submitted 2 months after end of period (</a:t>
            </a:r>
            <a:r>
              <a:rPr lang="en-GB" b="1" dirty="0">
                <a:solidFill>
                  <a:srgbClr val="FF0000"/>
                </a:solidFill>
              </a:rPr>
              <a:t>30 June 2024</a:t>
            </a:r>
            <a:r>
              <a:rPr lang="en-GB" dirty="0"/>
              <a:t>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763CFC-44BE-52B3-573D-D2E31E980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28759FC-91EE-694C-DBC2-7ABEEEEDC49E}"/>
              </a:ext>
            </a:extLst>
          </p:cNvPr>
          <p:cNvSpPr txBox="1">
            <a:spLocks/>
          </p:cNvSpPr>
          <p:nvPr/>
        </p:nvSpPr>
        <p:spPr>
          <a:xfrm>
            <a:off x="263352" y="2282254"/>
            <a:ext cx="11449272" cy="398558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b="1" dirty="0">
                <a:solidFill>
                  <a:srgbClr val="F207CA"/>
                </a:solidFill>
              </a:rPr>
              <a:t>Task Leaders</a:t>
            </a:r>
            <a:r>
              <a:rPr lang="en-GB" dirty="0"/>
              <a:t> have received a template to be filled in with a </a:t>
            </a:r>
            <a:r>
              <a:rPr lang="en-GB" dirty="0">
                <a:solidFill>
                  <a:srgbClr val="F207CA"/>
                </a:solidFill>
              </a:rPr>
              <a:t>description of activities (October 2022 - April 2024)</a:t>
            </a:r>
            <a:r>
              <a:rPr lang="en-GB" dirty="0"/>
              <a:t>: summary, objectives, description of work, meetings, milestones, deliverables, publications, justifications for delays or late Deliverables and Milestones. </a:t>
            </a:r>
            <a:r>
              <a:rPr lang="en-GB" b="1" dirty="0">
                <a:solidFill>
                  <a:srgbClr val="F207CA"/>
                </a:solidFill>
              </a:rPr>
              <a:t>2/3 pages per Task.</a:t>
            </a:r>
            <a:endParaRPr lang="en-GB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b="1" dirty="0">
                <a:solidFill>
                  <a:schemeClr val="accent1"/>
                </a:solidFill>
              </a:rPr>
              <a:t>End of April 2024</a:t>
            </a:r>
            <a:r>
              <a:rPr lang="en-GB" dirty="0"/>
              <a:t>: deadline for sending the contributions to Valérie, who assembles the WP Sections and sends them to WP Coordinators for validation.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accent1"/>
                </a:solidFill>
              </a:rPr>
              <a:t> 15 May 2024</a:t>
            </a:r>
            <a:r>
              <a:rPr lang="en-GB" dirty="0"/>
              <a:t>: deadline for WP Coordinators to send WP chapters to Valérie.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accent1"/>
                </a:solidFill>
              </a:rPr>
              <a:t> End of May</a:t>
            </a:r>
            <a:r>
              <a:rPr lang="en-GB" dirty="0"/>
              <a:t>: complete document sent to WP Coordinators for approval.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>
                <a:solidFill>
                  <a:schemeClr val="accent1"/>
                </a:solidFill>
              </a:rPr>
              <a:t> 15 June</a:t>
            </a:r>
            <a:r>
              <a:rPr lang="en-GB" dirty="0"/>
              <a:t>: Report ready for submission.</a:t>
            </a:r>
          </a:p>
        </p:txBody>
      </p:sp>
    </p:spTree>
    <p:extLst>
      <p:ext uri="{BB962C8B-B14F-4D97-AF65-F5344CB8AC3E}">
        <p14:creationId xmlns:p14="http://schemas.microsoft.com/office/powerpoint/2010/main" val="2218805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EC571-9223-4A81-A0F2-ED2477CBF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4106" y="3284984"/>
            <a:ext cx="8714184" cy="920538"/>
          </a:xfrm>
        </p:spPr>
        <p:txBody>
          <a:bodyPr>
            <a:noAutofit/>
          </a:bodyPr>
          <a:lstStyle/>
          <a:p>
            <a:r>
              <a:rPr lang="en-GB" dirty="0"/>
              <a:t>Thank you for your attention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269CDA-635B-476D-9D54-B2A84BA1AD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4106" y="5747660"/>
            <a:ext cx="912011" cy="60800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274F89C-C380-4D84-B243-A372BE891FE1}"/>
              </a:ext>
            </a:extLst>
          </p:cNvPr>
          <p:cNvSpPr/>
          <p:nvPr/>
        </p:nvSpPr>
        <p:spPr>
          <a:xfrm>
            <a:off x="3408056" y="5709337"/>
            <a:ext cx="8208912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en-GB" b="0" i="0" kern="1200" dirty="0"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1400" dirty="0"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996057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40799</TotalTime>
  <Words>1005</Words>
  <Application>Microsoft Office PowerPoint</Application>
  <PresentationFormat>Widescreen</PresentationFormat>
  <Paragraphs>72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Calibri</vt:lpstr>
      <vt:lpstr>Calibri Light</vt:lpstr>
      <vt:lpstr>Montserrat</vt:lpstr>
      <vt:lpstr>Montserrat ExtraBold</vt:lpstr>
      <vt:lpstr>Montserrat SemiBold</vt:lpstr>
      <vt:lpstr>Wingdings</vt:lpstr>
      <vt:lpstr>I.FAST Custom Slides</vt:lpstr>
      <vt:lpstr>Generic</vt:lpstr>
      <vt:lpstr>PowerPoint Presentation</vt:lpstr>
      <vt:lpstr>Status of the project</vt:lpstr>
      <vt:lpstr>Status of Deliverables</vt:lpstr>
      <vt:lpstr>Main delays identified</vt:lpstr>
      <vt:lpstr>Letter to the Project Officer</vt:lpstr>
      <vt:lpstr>Status of Milestones</vt:lpstr>
      <vt:lpstr>Positive highlights</vt:lpstr>
      <vt:lpstr>Periodic Report 2 – technical part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Maurizio Vretenar</cp:lastModifiedBy>
  <cp:revision>884</cp:revision>
  <dcterms:created xsi:type="dcterms:W3CDTF">2017-04-26T09:15:49Z</dcterms:created>
  <dcterms:modified xsi:type="dcterms:W3CDTF">2024-04-18T13:29:35Z</dcterms:modified>
</cp:coreProperties>
</file>