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5"/>
  </p:notesMasterIdLst>
  <p:sldIdLst>
    <p:sldId id="256" r:id="rId2"/>
    <p:sldId id="407" r:id="rId3"/>
    <p:sldId id="501" r:id="rId4"/>
    <p:sldId id="502" r:id="rId5"/>
    <p:sldId id="293" r:id="rId6"/>
    <p:sldId id="367" r:id="rId7"/>
    <p:sldId id="362" r:id="rId8"/>
    <p:sldId id="452" r:id="rId9"/>
    <p:sldId id="503" r:id="rId10"/>
    <p:sldId id="506" r:id="rId11"/>
    <p:sldId id="507" r:id="rId12"/>
    <p:sldId id="508" r:id="rId13"/>
    <p:sldId id="509" r:id="rId14"/>
    <p:sldId id="480" r:id="rId15"/>
    <p:sldId id="510" r:id="rId16"/>
    <p:sldId id="504" r:id="rId17"/>
    <p:sldId id="486" r:id="rId18"/>
    <p:sldId id="485" r:id="rId19"/>
    <p:sldId id="505" r:id="rId20"/>
    <p:sldId id="511" r:id="rId21"/>
    <p:sldId id="444" r:id="rId22"/>
    <p:sldId id="445" r:id="rId23"/>
    <p:sldId id="446" r:id="rId24"/>
    <p:sldId id="447" r:id="rId25"/>
    <p:sldId id="466" r:id="rId26"/>
    <p:sldId id="482" r:id="rId27"/>
    <p:sldId id="465" r:id="rId28"/>
    <p:sldId id="286" r:id="rId29"/>
    <p:sldId id="284" r:id="rId30"/>
    <p:sldId id="285" r:id="rId31"/>
    <p:sldId id="477" r:id="rId32"/>
    <p:sldId id="389" r:id="rId33"/>
    <p:sldId id="498" r:id="rId34"/>
    <p:sldId id="481" r:id="rId35"/>
    <p:sldId id="383" r:id="rId36"/>
    <p:sldId id="500" r:id="rId37"/>
    <p:sldId id="499" r:id="rId38"/>
    <p:sldId id="438" r:id="rId39"/>
    <p:sldId id="418" r:id="rId40"/>
    <p:sldId id="443" r:id="rId41"/>
    <p:sldId id="441" r:id="rId42"/>
    <p:sldId id="442" r:id="rId43"/>
    <p:sldId id="278" r:id="rId44"/>
  </p:sldIdLst>
  <p:sldSz cx="12192000" cy="6858000"/>
  <p:notesSz cx="6669088" cy="9926638"/>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2466"/>
    <a:srgbClr val="0000FF"/>
    <a:srgbClr val="0033A0"/>
    <a:srgbClr val="2F2F2F"/>
    <a:srgbClr val="33CC33"/>
    <a:srgbClr val="0070C0"/>
    <a:srgbClr val="578737"/>
    <a:srgbClr val="E15E32"/>
    <a:srgbClr val="F42F2B"/>
    <a:srgbClr val="70AD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60" autoAdjust="0"/>
    <p:restoredTop sz="87852" autoAdjust="0"/>
  </p:normalViewPr>
  <p:slideViewPr>
    <p:cSldViewPr>
      <p:cViewPr varScale="1">
        <p:scale>
          <a:sx n="123" d="100"/>
          <a:sy n="123" d="100"/>
        </p:scale>
        <p:origin x="30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DD989685-179E-4A3F-8249-D8CE36D76AB3}" type="datetimeFigureOut">
              <a:rPr lang="fr-FR" smtClean="0"/>
              <a:t>19/02/2024</a:t>
            </a:fld>
            <a:endParaRPr lang="fr-FR"/>
          </a:p>
        </p:txBody>
      </p:sp>
      <p:sp>
        <p:nvSpPr>
          <p:cNvPr id="4" name="Espace réservé de l'image des diapositives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66750" y="4776788"/>
            <a:ext cx="5335588" cy="3908425"/>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DD58A127-5AD7-4E6B-9859-F84F8FB6159A}" type="slidenum">
              <a:rPr lang="fr-FR" smtClean="0"/>
              <a:t>‹#›</a:t>
            </a:fld>
            <a:endParaRPr lang="fr-FR"/>
          </a:p>
        </p:txBody>
      </p:sp>
    </p:spTree>
    <p:extLst>
      <p:ext uri="{BB962C8B-B14F-4D97-AF65-F5344CB8AC3E}">
        <p14:creationId xmlns:p14="http://schemas.microsoft.com/office/powerpoint/2010/main" val="2774286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a:t>
            </a:fld>
            <a:endParaRPr lang="fr-FR"/>
          </a:p>
        </p:txBody>
      </p:sp>
    </p:spTree>
    <p:extLst>
      <p:ext uri="{BB962C8B-B14F-4D97-AF65-F5344CB8AC3E}">
        <p14:creationId xmlns:p14="http://schemas.microsoft.com/office/powerpoint/2010/main" val="8829563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12</a:t>
            </a:fld>
            <a:endParaRPr lang="fr-FR"/>
          </a:p>
        </p:txBody>
      </p:sp>
    </p:spTree>
    <p:extLst>
      <p:ext uri="{BB962C8B-B14F-4D97-AF65-F5344CB8AC3E}">
        <p14:creationId xmlns:p14="http://schemas.microsoft.com/office/powerpoint/2010/main" val="9092894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13</a:t>
            </a:fld>
            <a:endParaRPr lang="fr-FR"/>
          </a:p>
        </p:txBody>
      </p:sp>
    </p:spTree>
    <p:extLst>
      <p:ext uri="{BB962C8B-B14F-4D97-AF65-F5344CB8AC3E}">
        <p14:creationId xmlns:p14="http://schemas.microsoft.com/office/powerpoint/2010/main" val="510159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14</a:t>
            </a:fld>
            <a:endParaRPr lang="fr-FR"/>
          </a:p>
        </p:txBody>
      </p:sp>
    </p:spTree>
    <p:extLst>
      <p:ext uri="{BB962C8B-B14F-4D97-AF65-F5344CB8AC3E}">
        <p14:creationId xmlns:p14="http://schemas.microsoft.com/office/powerpoint/2010/main" val="1034859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15</a:t>
            </a:fld>
            <a:endParaRPr lang="fr-FR"/>
          </a:p>
        </p:txBody>
      </p:sp>
    </p:spTree>
    <p:extLst>
      <p:ext uri="{BB962C8B-B14F-4D97-AF65-F5344CB8AC3E}">
        <p14:creationId xmlns:p14="http://schemas.microsoft.com/office/powerpoint/2010/main" val="4021898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16</a:t>
            </a:fld>
            <a:endParaRPr lang="fr-FR"/>
          </a:p>
        </p:txBody>
      </p:sp>
    </p:spTree>
    <p:extLst>
      <p:ext uri="{BB962C8B-B14F-4D97-AF65-F5344CB8AC3E}">
        <p14:creationId xmlns:p14="http://schemas.microsoft.com/office/powerpoint/2010/main" val="1083696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17</a:t>
            </a:fld>
            <a:endParaRPr lang="fr-FR"/>
          </a:p>
        </p:txBody>
      </p:sp>
    </p:spTree>
    <p:extLst>
      <p:ext uri="{BB962C8B-B14F-4D97-AF65-F5344CB8AC3E}">
        <p14:creationId xmlns:p14="http://schemas.microsoft.com/office/powerpoint/2010/main" val="102162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18</a:t>
            </a:fld>
            <a:endParaRPr lang="fr-FR"/>
          </a:p>
        </p:txBody>
      </p:sp>
    </p:spTree>
    <p:extLst>
      <p:ext uri="{BB962C8B-B14F-4D97-AF65-F5344CB8AC3E}">
        <p14:creationId xmlns:p14="http://schemas.microsoft.com/office/powerpoint/2010/main" val="1353222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19</a:t>
            </a:fld>
            <a:endParaRPr lang="fr-FR"/>
          </a:p>
        </p:txBody>
      </p:sp>
    </p:spTree>
    <p:extLst>
      <p:ext uri="{BB962C8B-B14F-4D97-AF65-F5344CB8AC3E}">
        <p14:creationId xmlns:p14="http://schemas.microsoft.com/office/powerpoint/2010/main" val="5086360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20</a:t>
            </a:fld>
            <a:endParaRPr lang="fr-FR"/>
          </a:p>
        </p:txBody>
      </p:sp>
    </p:spTree>
    <p:extLst>
      <p:ext uri="{BB962C8B-B14F-4D97-AF65-F5344CB8AC3E}">
        <p14:creationId xmlns:p14="http://schemas.microsoft.com/office/powerpoint/2010/main" val="25197432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21</a:t>
            </a:fld>
            <a:endParaRPr lang="fr-FR"/>
          </a:p>
        </p:txBody>
      </p:sp>
    </p:spTree>
    <p:extLst>
      <p:ext uri="{BB962C8B-B14F-4D97-AF65-F5344CB8AC3E}">
        <p14:creationId xmlns:p14="http://schemas.microsoft.com/office/powerpoint/2010/main" val="28858952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a:t>
            </a:fld>
            <a:endParaRPr lang="fr-FR"/>
          </a:p>
        </p:txBody>
      </p:sp>
    </p:spTree>
    <p:extLst>
      <p:ext uri="{BB962C8B-B14F-4D97-AF65-F5344CB8AC3E}">
        <p14:creationId xmlns:p14="http://schemas.microsoft.com/office/powerpoint/2010/main" val="2470797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22</a:t>
            </a:fld>
            <a:endParaRPr lang="fr-FR"/>
          </a:p>
        </p:txBody>
      </p:sp>
    </p:spTree>
    <p:extLst>
      <p:ext uri="{BB962C8B-B14F-4D97-AF65-F5344CB8AC3E}">
        <p14:creationId xmlns:p14="http://schemas.microsoft.com/office/powerpoint/2010/main" val="21323560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23</a:t>
            </a:fld>
            <a:endParaRPr lang="fr-FR"/>
          </a:p>
        </p:txBody>
      </p:sp>
    </p:spTree>
    <p:extLst>
      <p:ext uri="{BB962C8B-B14F-4D97-AF65-F5344CB8AC3E}">
        <p14:creationId xmlns:p14="http://schemas.microsoft.com/office/powerpoint/2010/main" val="3530736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24</a:t>
            </a:fld>
            <a:endParaRPr lang="fr-FR"/>
          </a:p>
        </p:txBody>
      </p:sp>
    </p:spTree>
    <p:extLst>
      <p:ext uri="{BB962C8B-B14F-4D97-AF65-F5344CB8AC3E}">
        <p14:creationId xmlns:p14="http://schemas.microsoft.com/office/powerpoint/2010/main" val="2004678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As a first result, you’ve here plots of the electron flux in ampere per cm² versus time for both filling schemes and for copper in orange and carbon in grey. Plotted in purple you have the detection limit of my measurements, which is about 10pA and corresponds to the mean baseline of the station plus 1 sigma of its gaussian distribution. Finally you’ll find the beam intensity in blue, withh it scale on the right side.</a:t>
            </a:r>
          </a:p>
          <a:p>
            <a:r>
              <a:rPr lang="fr-FR"/>
              <a:t>Two points can be noticed: </a:t>
            </a:r>
          </a:p>
          <a:p>
            <a:r>
              <a:rPr lang="fr-FR"/>
              <a:t>One is that copper gives responses orders of magnitude above carbon, which is even under the detection limit for the hybrid fill. </a:t>
            </a:r>
          </a:p>
          <a:p>
            <a:r>
              <a:rPr lang="fr-FR"/>
              <a:t>The other is that for copper signals are 20 times higher for 72b than hybrid scheme at same beam intensity.</a:t>
            </a:r>
          </a:p>
          <a:p>
            <a:endParaRPr lang="fr-FR"/>
          </a:p>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31</a:t>
            </a:fld>
            <a:endParaRPr lang="fr-FR"/>
          </a:p>
        </p:txBody>
      </p:sp>
    </p:spTree>
    <p:extLst>
      <p:ext uri="{BB962C8B-B14F-4D97-AF65-F5344CB8AC3E}">
        <p14:creationId xmlns:p14="http://schemas.microsoft.com/office/powerpoint/2010/main" val="5101590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To end this section on fills at 450GeV, here are given the ESD for both schemes and considering only dihydrogen.</a:t>
            </a:r>
          </a:p>
          <a:p>
            <a:r>
              <a:rPr lang="fr-FR"/>
              <a:t>They’re are very similar results and are consistent very the measurement made in the lab and published by Michal Haubner that you can see on the right. </a:t>
            </a:r>
          </a:p>
          <a:p>
            <a:r>
              <a:rPr lang="fr-FR"/>
              <a:t>This plot giving the ESD as a function the electron dose indicates that for an ESD of 10^-3 molecule per electrons is reached for an electron dose of a few 10^18 e/cm²</a:t>
            </a: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34</a:t>
            </a:fld>
            <a:endParaRPr lang="fr-FR"/>
          </a:p>
        </p:txBody>
      </p:sp>
    </p:spTree>
    <p:extLst>
      <p:ext uri="{BB962C8B-B14F-4D97-AF65-F5344CB8AC3E}">
        <p14:creationId xmlns:p14="http://schemas.microsoft.com/office/powerpoint/2010/main" val="232305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The plot you see on the right gives the energy distribution of the electrons, in blue, and presents two peaks, one around 200eV related to the electons kicked by the beam, and one around 6eV related to secondary electrons. </a:t>
            </a:r>
          </a:p>
          <a:p>
            <a:r>
              <a:rPr lang="fr-FR"/>
              <a:t>In order to find the energies related to each peak a double lognormal fit as been used locally around those. However, this fit cannot explains the measurements in-between the peaks and above the second one.</a:t>
            </a:r>
          </a:p>
          <a:p>
            <a:r>
              <a:rPr lang="fr-FR"/>
              <a:t>These electron peak energies have been identified at different beam energies and gave similar results, just as for Delta Etot, which is the approximation of the energy gained by electrons in presence of beam established by Scott Berg in its paper.</a:t>
            </a:r>
            <a:br>
              <a:rPr lang="fr-FR"/>
            </a:br>
            <a:r>
              <a:rPr lang="fr-FR"/>
              <a:t>Thus, one can observe no significant impact of the beam energy ramp-up on the electron energy distribution.</a:t>
            </a: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36</a:t>
            </a:fld>
            <a:endParaRPr lang="fr-FR"/>
          </a:p>
        </p:txBody>
      </p:sp>
    </p:spTree>
    <p:extLst>
      <p:ext uri="{BB962C8B-B14F-4D97-AF65-F5344CB8AC3E}">
        <p14:creationId xmlns:p14="http://schemas.microsoft.com/office/powerpoint/2010/main" val="2519743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3</a:t>
            </a:fld>
            <a:endParaRPr lang="fr-FR"/>
          </a:p>
        </p:txBody>
      </p:sp>
    </p:spTree>
    <p:extLst>
      <p:ext uri="{BB962C8B-B14F-4D97-AF65-F5344CB8AC3E}">
        <p14:creationId xmlns:p14="http://schemas.microsoft.com/office/powerpoint/2010/main" val="12893989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4</a:t>
            </a:fld>
            <a:endParaRPr lang="fr-FR"/>
          </a:p>
        </p:txBody>
      </p:sp>
    </p:spTree>
    <p:extLst>
      <p:ext uri="{BB962C8B-B14F-4D97-AF65-F5344CB8AC3E}">
        <p14:creationId xmlns:p14="http://schemas.microsoft.com/office/powerpoint/2010/main" val="2672663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5</a:t>
            </a:fld>
            <a:endParaRPr lang="fr-FR"/>
          </a:p>
        </p:txBody>
      </p:sp>
    </p:spTree>
    <p:extLst>
      <p:ext uri="{BB962C8B-B14F-4D97-AF65-F5344CB8AC3E}">
        <p14:creationId xmlns:p14="http://schemas.microsoft.com/office/powerpoint/2010/main" val="1887862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6</a:t>
            </a:fld>
            <a:endParaRPr lang="fr-FR"/>
          </a:p>
        </p:txBody>
      </p:sp>
    </p:spTree>
    <p:extLst>
      <p:ext uri="{BB962C8B-B14F-4D97-AF65-F5344CB8AC3E}">
        <p14:creationId xmlns:p14="http://schemas.microsoft.com/office/powerpoint/2010/main" val="794224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7</a:t>
            </a:fld>
            <a:endParaRPr lang="fr-FR"/>
          </a:p>
        </p:txBody>
      </p:sp>
    </p:spTree>
    <p:extLst>
      <p:ext uri="{BB962C8B-B14F-4D97-AF65-F5344CB8AC3E}">
        <p14:creationId xmlns:p14="http://schemas.microsoft.com/office/powerpoint/2010/main" val="2324419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8</a:t>
            </a:fld>
            <a:endParaRPr lang="fr-FR"/>
          </a:p>
        </p:txBody>
      </p:sp>
    </p:spTree>
    <p:extLst>
      <p:ext uri="{BB962C8B-B14F-4D97-AF65-F5344CB8AC3E}">
        <p14:creationId xmlns:p14="http://schemas.microsoft.com/office/powerpoint/2010/main" val="32474966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a:p>
        </p:txBody>
      </p:sp>
      <p:sp>
        <p:nvSpPr>
          <p:cNvPr id="4" name="Espace réservé du numéro de diapositive 3"/>
          <p:cNvSpPr>
            <a:spLocks noGrp="1"/>
          </p:cNvSpPr>
          <p:nvPr>
            <p:ph type="sldNum" sz="quarter" idx="5"/>
          </p:nvPr>
        </p:nvSpPr>
        <p:spPr/>
        <p:txBody>
          <a:bodyPr/>
          <a:lstStyle/>
          <a:p>
            <a:fld id="{DD58A127-5AD7-4E6B-9859-F84F8FB6159A}" type="slidenum">
              <a:rPr lang="fr-FR" smtClean="0"/>
              <a:t>9</a:t>
            </a:fld>
            <a:endParaRPr lang="fr-FR"/>
          </a:p>
        </p:txBody>
      </p:sp>
    </p:spTree>
    <p:extLst>
      <p:ext uri="{BB962C8B-B14F-4D97-AF65-F5344CB8AC3E}">
        <p14:creationId xmlns:p14="http://schemas.microsoft.com/office/powerpoint/2010/main" val="909289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Logo Slide">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4836403" y="2169047"/>
            <a:ext cx="2520000" cy="249467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a:ln w="0">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23793A62-AA7E-5A4D-A43E-DF1B3593C4E5}" type="datetime1">
              <a:rPr lang="en-US"/>
              <a:t>2/19/2024</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23793A62-AA7E-5A4D-A43E-DF1B3593C4E5}" type="datetime1">
              <a:rPr lang="en-US"/>
              <a:t>2/19/2024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23793A62-AA7E-5A4D-A43E-DF1B3593C4E5}" type="datetime1">
              <a:rPr lang="en-US"/>
              <a:t>2/19/2024</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075613" y="3969703"/>
            <a:ext cx="37084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708000" cy="2232025"/>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3793A62-AA7E-5A4D-A43E-DF1B3593C4E5}" type="datetime1">
              <a:rPr lang="en-US"/>
              <a:t>2/19/2024</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a:ln w="3175">
            <a:noFill/>
          </a:ln>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7" name="Picture Placeholder 10"/>
          <p:cNvSpPr>
            <a:spLocks noGrp="1"/>
          </p:cNvSpPr>
          <p:nvPr>
            <p:ph type="pic" sz="quarter" idx="13" hasCustomPrompt="1"/>
          </p:nvPr>
        </p:nvSpPr>
        <p:spPr bwMode="auto">
          <a:xfrm>
            <a:off x="407989"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08000" cy="3779837"/>
          </a:xfrm>
          <a:prstGeom prst="rect">
            <a:avLst/>
          </a:prstGeom>
          <a:noFill/>
          <a:ln w="3175">
            <a:noFill/>
          </a:ln>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0" name="Picture Placeholder 10"/>
          <p:cNvSpPr>
            <a:spLocks noGrp="1"/>
          </p:cNvSpPr>
          <p:nvPr>
            <p:ph type="pic" sz="quarter" idx="16" hasCustomPrompt="1"/>
          </p:nvPr>
        </p:nvSpPr>
        <p:spPr bwMode="auto">
          <a:xfrm>
            <a:off x="4253848" y="2416175"/>
            <a:ext cx="3708400" cy="3779837"/>
          </a:xfrm>
          <a:prstGeom prst="rect">
            <a:avLst/>
          </a:prstGeom>
          <a:noFill/>
          <a:ln w="3175">
            <a:noFill/>
          </a:ln>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23793A62-AA7E-5A4D-A43E-DF1B3593C4E5}" type="datetime1">
              <a:rPr lang="en-US"/>
              <a:t>2/19/2024</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Text and 3 Pictures with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5"/>
          </p:nvPr>
        </p:nvSpPr>
        <p:spPr bwMode="auto">
          <a:xfrm>
            <a:off x="4116386" y="1601376"/>
            <a:ext cx="3960000"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Picture Placeholder 10"/>
          <p:cNvSpPr>
            <a:spLocks noGrp="1"/>
          </p:cNvSpPr>
          <p:nvPr>
            <p:ph type="pic" sz="quarter" idx="16" hasCustomPrompt="1"/>
          </p:nvPr>
        </p:nvSpPr>
        <p:spPr bwMode="auto">
          <a:xfrm>
            <a:off x="4115612" y="2732442"/>
            <a:ext cx="3960774"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7"/>
          </p:nvPr>
        </p:nvSpPr>
        <p:spPr bwMode="auto"/>
        <p:txBody>
          <a:bodyPr/>
          <a:lstStyle/>
          <a:p>
            <a:pPr>
              <a:defRPr/>
            </a:pPr>
            <a:fld id="{23793A62-AA7E-5A4D-A43E-DF1B3593C4E5}" type="datetime1">
              <a:rPr lang="en-US"/>
              <a:t>2/19/2024</a:t>
            </a:fld>
            <a:endParaRPr lang="en-US"/>
          </a:p>
        </p:txBody>
      </p:sp>
      <p:sp>
        <p:nvSpPr>
          <p:cNvPr id="8" name="Footer Placeholder 5"/>
          <p:cNvSpPr>
            <a:spLocks noGrp="1"/>
          </p:cNvSpPr>
          <p:nvPr>
            <p:ph type="ftr" sz="quarter" idx="18"/>
          </p:nvPr>
        </p:nvSpPr>
        <p:spPr bwMode="auto"/>
        <p:txBody>
          <a:bodyPr/>
          <a:lstStyle/>
          <a:p>
            <a:pPr>
              <a:defRPr/>
            </a:pPr>
            <a:r>
              <a:rPr lang="en-US"/>
              <a:t>Presenter | Presentation Title</a:t>
            </a:r>
          </a:p>
        </p:txBody>
      </p:sp>
      <p:sp>
        <p:nvSpPr>
          <p:cNvPr id="9"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
        <p:nvSpPr>
          <p:cNvPr id="10" name="Text Placeholder 2"/>
          <p:cNvSpPr>
            <a:spLocks noGrp="1"/>
          </p:cNvSpPr>
          <p:nvPr>
            <p:ph type="body" idx="20"/>
          </p:nvPr>
        </p:nvSpPr>
        <p:spPr bwMode="auto">
          <a:xfrm>
            <a:off x="3275" y="5078524"/>
            <a:ext cx="3960000"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1" name="Picture Placeholder 10"/>
          <p:cNvSpPr>
            <a:spLocks noGrp="1"/>
          </p:cNvSpPr>
          <p:nvPr>
            <p:ph type="pic" sz="quarter" idx="21" hasCustomPrompt="1"/>
          </p:nvPr>
        </p:nvSpPr>
        <p:spPr bwMode="auto">
          <a:xfrm>
            <a:off x="4050"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
        <p:nvSpPr>
          <p:cNvPr id="12" name="Text Placeholder 2"/>
          <p:cNvSpPr>
            <a:spLocks noGrp="1"/>
          </p:cNvSpPr>
          <p:nvPr>
            <p:ph type="body" idx="22"/>
          </p:nvPr>
        </p:nvSpPr>
        <p:spPr bwMode="auto">
          <a:xfrm>
            <a:off x="8228723" y="5078524"/>
            <a:ext cx="3963665" cy="1131215"/>
          </a:xfrm>
          <a:prstGeom prst="rect">
            <a:avLst/>
          </a:prstGeom>
          <a:solidFill>
            <a:schemeClr val="tx1"/>
          </a:solidFill>
          <a:ln w="3175">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13" name="Picture Placeholder 10"/>
          <p:cNvSpPr>
            <a:spLocks noGrp="1"/>
          </p:cNvSpPr>
          <p:nvPr>
            <p:ph type="pic" sz="quarter" idx="23" hasCustomPrompt="1"/>
          </p:nvPr>
        </p:nvSpPr>
        <p:spPr bwMode="auto">
          <a:xfrm>
            <a:off x="8232388" y="1601376"/>
            <a:ext cx="3959225" cy="3477297"/>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23793A62-AA7E-5A4D-A43E-DF1B3593C4E5}" type="datetime1">
              <a:rPr lang="en-US"/>
              <a:t>2/19/2024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 in box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0" y="1592263"/>
            <a:ext cx="12192000" cy="2945870"/>
          </a:xfrm>
          <a:prstGeom prst="rect">
            <a:avLst/>
          </a:prstGeom>
          <a:noFill/>
          <a:ln w="3175">
            <a:noFill/>
          </a:ln>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23793A62-AA7E-5A4D-A43E-DF1B3593C4E5}" type="datetime1">
              <a:rPr lang="en-US"/>
              <a:t>2/19/2024</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a:prstGeom prst="rect">
            <a:avLst/>
          </a:prstGeo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defRPr/>
            </a:pPr>
            <a:r>
              <a:rPr lang="en-US"/>
              <a:t>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Edit Master text styles</a:t>
            </a:r>
          </a:p>
        </p:txBody>
      </p:sp>
      <p:sp>
        <p:nvSpPr>
          <p:cNvPr id="6" name="Date Placeholder 6"/>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type="titleOnly" preserve="1" userDrawn="1">
  <p:cSld name="Title Only  ">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p>
        </p:txBody>
      </p:sp>
      <p:sp>
        <p:nvSpPr>
          <p:cNvPr id="5" name="Date Placeholder 5"/>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6" name="Footer Placeholder 6"/>
          <p:cNvSpPr>
            <a:spLocks noGrp="1"/>
          </p:cNvSpPr>
          <p:nvPr>
            <p:ph type="ftr" sz="quarter" idx="11"/>
          </p:nvPr>
        </p:nvSpPr>
        <p:spPr bwMode="auto"/>
        <p:txBody>
          <a:bodyPr/>
          <a:lstStyle/>
          <a:p>
            <a:pPr>
              <a:defRPr/>
            </a:pPr>
            <a:r>
              <a:rPr lang="en-US"/>
              <a:t>Presenter | Presentation Title</a:t>
            </a:r>
          </a:p>
        </p:txBody>
      </p:sp>
      <p:sp>
        <p:nvSpPr>
          <p:cNvPr id="7" name="Slide Number Placeholder 7"/>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Pr>
        <a:solidFill>
          <a:schemeClr val="tx1"/>
        </a:solidFill>
        <a:effectLst/>
      </p:bgPr>
    </p:bg>
    <p:spTree>
      <p:nvGrpSpPr>
        <p:cNvPr id="1" name=""/>
        <p:cNvGrpSpPr/>
        <p:nvPr/>
      </p:nvGrpSpPr>
      <p:grpSpPr bwMode="auto">
        <a:xfrm>
          <a:off x="0" y="0"/>
          <a:ext cx="0" cy="0"/>
          <a:chOff x="0" y="0"/>
          <a:chExt cx="0" cy="0"/>
        </a:xfrm>
      </p:grpSpPr>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0">
              <a:defRPr/>
            </a:pPr>
            <a:endParaRPr lang="en-US"/>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a:ln w="3175">
            <a:noFill/>
          </a:ln>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24680" y="0"/>
            <a:ext cx="12192000" cy="6321608"/>
          </a:xfrm>
          <a:prstGeom prst="rect">
            <a:avLst/>
          </a:prstGeom>
          <a:noFill/>
          <a:ln w="3175">
            <a:noFill/>
          </a:ln>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0"/>
            <a:ext cx="4116387" cy="6318353"/>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23793A62-AA7E-5A4D-A43E-DF1B3593C4E5}" type="datetime1">
              <a:rPr lang="en-US"/>
              <a:t>2/19/2024</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5" name="Picture 4"/>
          <p:cNvPicPr>
            <a:picLocks noChangeAspect="1"/>
          </p:cNvPicPr>
          <p:nvPr userDrawn="1"/>
        </p:nvPicPr>
        <p:blipFill>
          <a:blip r:embed="rId23"/>
          <a:stretch/>
        </p:blipFill>
        <p:spPr bwMode="auto">
          <a:xfrm>
            <a:off x="0" y="6315998"/>
            <a:ext cx="12192000" cy="542002"/>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p:txBody>
      </p:sp>
      <p:sp>
        <p:nvSpPr>
          <p:cNvPr id="7" name="Date Placeholder 3"/>
          <p:cNvSpPr>
            <a:spLocks noGrp="1"/>
          </p:cNvSpPr>
          <p:nvPr>
            <p:ph type="dt" sz="half" idx="2"/>
          </p:nvPr>
        </p:nvSpPr>
        <p:spPr bwMode="auto">
          <a:xfrm>
            <a:off x="3248526" y="6350851"/>
            <a:ext cx="867862" cy="365125"/>
          </a:xfrm>
          <a:prstGeom prst="rect">
            <a:avLst/>
          </a:prstGeom>
        </p:spPr>
        <p:txBody>
          <a:bodyPr vert="horz" lIns="0" tIns="0" rIns="0" bIns="0" rtlCol="0" anchor="ctr"/>
          <a:lstStyle>
            <a:lvl1pPr algn="r">
              <a:defRPr sz="1000">
                <a:solidFill>
                  <a:schemeClr val="bg1"/>
                </a:solidFill>
              </a:defRPr>
            </a:lvl1pPr>
          </a:lstStyle>
          <a:p>
            <a:pPr>
              <a:defRPr/>
            </a:pPr>
            <a:fld id="{23793A62-AA7E-5A4D-A43E-DF1B3593C4E5}" type="datetime1">
              <a:rPr lang="en-US"/>
              <a:t>2/19/2024</a:t>
            </a:fld>
            <a:endParaRPr lang="en-US"/>
          </a:p>
        </p:txBody>
      </p:sp>
      <p:sp>
        <p:nvSpPr>
          <p:cNvPr id="8" name="Slide Number Placeholder 5"/>
          <p:cNvSpPr>
            <a:spLocks noGrp="1"/>
          </p:cNvSpPr>
          <p:nvPr>
            <p:ph type="sldNum" sz="quarter" idx="4"/>
          </p:nvPr>
        </p:nvSpPr>
        <p:spPr bwMode="auto">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7.png"/><Relationship Id="rId2" Type="http://schemas.openxmlformats.org/officeDocument/2006/relationships/image" Target="../media/image11.png"/><Relationship Id="rId16" Type="http://schemas.openxmlformats.org/officeDocument/2006/relationships/image" Target="../media/image26.png"/><Relationship Id="rId1" Type="http://schemas.openxmlformats.org/officeDocument/2006/relationships/slideLayout" Target="../slideLayouts/slideLayout4.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5" Type="http://schemas.openxmlformats.org/officeDocument/2006/relationships/image" Target="../media/image2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 Id="rId1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3" Type="http://schemas.openxmlformats.org/officeDocument/2006/relationships/image" Target="../media/image210.png"/><Relationship Id="rId18" Type="http://schemas.openxmlformats.org/officeDocument/2006/relationships/image" Target="../media/image260.png"/><Relationship Id="rId26" Type="http://schemas.openxmlformats.org/officeDocument/2006/relationships/image" Target="../media/image34.png"/><Relationship Id="rId39" Type="http://schemas.openxmlformats.org/officeDocument/2006/relationships/image" Target="../media/image48.png"/><Relationship Id="rId21" Type="http://schemas.openxmlformats.org/officeDocument/2006/relationships/image" Target="../media/image290.png"/><Relationship Id="rId34" Type="http://schemas.openxmlformats.org/officeDocument/2006/relationships/image" Target="../media/image43.png"/><Relationship Id="rId7" Type="http://schemas.openxmlformats.org/officeDocument/2006/relationships/image" Target="../media/image151.png"/><Relationship Id="rId12" Type="http://schemas.openxmlformats.org/officeDocument/2006/relationships/image" Target="../media/image200.png"/><Relationship Id="rId17" Type="http://schemas.openxmlformats.org/officeDocument/2006/relationships/image" Target="../media/image250.png"/><Relationship Id="rId25" Type="http://schemas.openxmlformats.org/officeDocument/2006/relationships/image" Target="../media/image33.png"/><Relationship Id="rId33" Type="http://schemas.openxmlformats.org/officeDocument/2006/relationships/image" Target="../media/image42.png"/><Relationship Id="rId38" Type="http://schemas.openxmlformats.org/officeDocument/2006/relationships/image" Target="../media/image47.png"/><Relationship Id="rId2" Type="http://schemas.openxmlformats.org/officeDocument/2006/relationships/notesSlide" Target="../notesSlides/notesSlide11.xml"/><Relationship Id="rId16" Type="http://schemas.openxmlformats.org/officeDocument/2006/relationships/image" Target="../media/image240.png"/><Relationship Id="rId20" Type="http://schemas.openxmlformats.org/officeDocument/2006/relationships/image" Target="../media/image280.png"/><Relationship Id="rId29"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39.png"/><Relationship Id="rId11" Type="http://schemas.openxmlformats.org/officeDocument/2006/relationships/image" Target="../media/image190.png"/><Relationship Id="rId24" Type="http://schemas.openxmlformats.org/officeDocument/2006/relationships/image" Target="../media/image32.png"/><Relationship Id="rId32" Type="http://schemas.openxmlformats.org/officeDocument/2006/relationships/image" Target="../media/image41.png"/><Relationship Id="rId37" Type="http://schemas.openxmlformats.org/officeDocument/2006/relationships/image" Target="../media/image46.png"/><Relationship Id="rId40" Type="http://schemas.openxmlformats.org/officeDocument/2006/relationships/image" Target="../media/image49.png"/><Relationship Id="rId5" Type="http://schemas.openxmlformats.org/officeDocument/2006/relationships/image" Target="../media/image1410.png"/><Relationship Id="rId15" Type="http://schemas.openxmlformats.org/officeDocument/2006/relationships/image" Target="../media/image230.png"/><Relationship Id="rId23" Type="http://schemas.openxmlformats.org/officeDocument/2006/relationships/image" Target="../media/image31.png"/><Relationship Id="rId28" Type="http://schemas.openxmlformats.org/officeDocument/2006/relationships/image" Target="../media/image36.png"/><Relationship Id="rId36" Type="http://schemas.openxmlformats.org/officeDocument/2006/relationships/image" Target="../media/image45.png"/><Relationship Id="rId10" Type="http://schemas.openxmlformats.org/officeDocument/2006/relationships/image" Target="../media/image180.png"/><Relationship Id="rId19" Type="http://schemas.openxmlformats.org/officeDocument/2006/relationships/image" Target="../media/image270.png"/><Relationship Id="rId31" Type="http://schemas.openxmlformats.org/officeDocument/2006/relationships/image" Target="../media/image40.png"/><Relationship Id="rId4" Type="http://schemas.openxmlformats.org/officeDocument/2006/relationships/image" Target="../media/image30.png"/><Relationship Id="rId9" Type="http://schemas.openxmlformats.org/officeDocument/2006/relationships/image" Target="../media/image170.png"/><Relationship Id="rId14" Type="http://schemas.openxmlformats.org/officeDocument/2006/relationships/image" Target="../media/image220.png"/><Relationship Id="rId22" Type="http://schemas.openxmlformats.org/officeDocument/2006/relationships/image" Target="../media/image300.png"/><Relationship Id="rId27" Type="http://schemas.openxmlformats.org/officeDocument/2006/relationships/image" Target="../media/image35.png"/><Relationship Id="rId30" Type="http://schemas.openxmlformats.org/officeDocument/2006/relationships/image" Target="../media/image38.png"/><Relationship Id="rId35" Type="http://schemas.openxmlformats.org/officeDocument/2006/relationships/image" Target="../media/image44.png"/><Relationship Id="rId8" Type="http://schemas.openxmlformats.org/officeDocument/2006/relationships/image" Target="../media/image160.png"/><Relationship Id="rId3" Type="http://schemas.openxmlformats.org/officeDocument/2006/relationships/image" Target="../media/image29.png"/></Relationships>
</file>

<file path=ppt/slides/_rels/slide14.xml.rels><?xml version="1.0" encoding="UTF-8" standalone="yes"?>
<Relationships xmlns="http://schemas.openxmlformats.org/package/2006/relationships"><Relationship Id="rId13" Type="http://schemas.openxmlformats.org/officeDocument/2006/relationships/image" Target="../media/image60.png"/><Relationship Id="rId18" Type="http://schemas.openxmlformats.org/officeDocument/2006/relationships/image" Target="../media/image65.png"/><Relationship Id="rId26" Type="http://schemas.openxmlformats.org/officeDocument/2006/relationships/image" Target="../media/image72.png"/><Relationship Id="rId3" Type="http://schemas.openxmlformats.org/officeDocument/2006/relationships/image" Target="../media/image50.png"/><Relationship Id="rId21" Type="http://schemas.openxmlformats.org/officeDocument/2006/relationships/image" Target="../media/image68.png"/><Relationship Id="rId34" Type="http://schemas.openxmlformats.org/officeDocument/2006/relationships/image" Target="../media/image78.png"/><Relationship Id="rId7" Type="http://schemas.openxmlformats.org/officeDocument/2006/relationships/image" Target="../media/image54.png"/><Relationship Id="rId12" Type="http://schemas.openxmlformats.org/officeDocument/2006/relationships/image" Target="../media/image59.png"/><Relationship Id="rId17" Type="http://schemas.openxmlformats.org/officeDocument/2006/relationships/image" Target="../media/image64.png"/><Relationship Id="rId25" Type="http://schemas.openxmlformats.org/officeDocument/2006/relationships/image" Target="../media/image42.png"/><Relationship Id="rId33" Type="http://schemas.openxmlformats.org/officeDocument/2006/relationships/image" Target="../media/image77.png"/><Relationship Id="rId2" Type="http://schemas.openxmlformats.org/officeDocument/2006/relationships/notesSlide" Target="../notesSlides/notesSlide12.xml"/><Relationship Id="rId16" Type="http://schemas.openxmlformats.org/officeDocument/2006/relationships/image" Target="../media/image63.png"/><Relationship Id="rId20" Type="http://schemas.openxmlformats.org/officeDocument/2006/relationships/image" Target="../media/image67.png"/><Relationship Id="rId29" Type="http://schemas.openxmlformats.org/officeDocument/2006/relationships/image" Target="../media/image46.png"/><Relationship Id="rId1" Type="http://schemas.openxmlformats.org/officeDocument/2006/relationships/slideLayout" Target="../slideLayouts/slideLayout4.xml"/><Relationship Id="rId6" Type="http://schemas.openxmlformats.org/officeDocument/2006/relationships/image" Target="../media/image53.png"/><Relationship Id="rId11" Type="http://schemas.openxmlformats.org/officeDocument/2006/relationships/image" Target="../media/image58.png"/><Relationship Id="rId24" Type="http://schemas.openxmlformats.org/officeDocument/2006/relationships/image" Target="../media/image71.png"/><Relationship Id="rId32" Type="http://schemas.openxmlformats.org/officeDocument/2006/relationships/image" Target="../media/image76.png"/><Relationship Id="rId5" Type="http://schemas.openxmlformats.org/officeDocument/2006/relationships/image" Target="../media/image52.png"/><Relationship Id="rId15" Type="http://schemas.openxmlformats.org/officeDocument/2006/relationships/image" Target="../media/image62.png"/><Relationship Id="rId23" Type="http://schemas.openxmlformats.org/officeDocument/2006/relationships/image" Target="../media/image70.png"/><Relationship Id="rId28" Type="http://schemas.openxmlformats.org/officeDocument/2006/relationships/image" Target="../media/image45.png"/><Relationship Id="rId10" Type="http://schemas.openxmlformats.org/officeDocument/2006/relationships/image" Target="../media/image57.png"/><Relationship Id="rId19" Type="http://schemas.openxmlformats.org/officeDocument/2006/relationships/image" Target="../media/image66.png"/><Relationship Id="rId31" Type="http://schemas.openxmlformats.org/officeDocument/2006/relationships/image" Target="../media/image75.png"/><Relationship Id="rId4" Type="http://schemas.openxmlformats.org/officeDocument/2006/relationships/image" Target="../media/image51.png"/><Relationship Id="rId9" Type="http://schemas.openxmlformats.org/officeDocument/2006/relationships/image" Target="../media/image56.png"/><Relationship Id="rId14" Type="http://schemas.openxmlformats.org/officeDocument/2006/relationships/image" Target="../media/image61.png"/><Relationship Id="rId22" Type="http://schemas.openxmlformats.org/officeDocument/2006/relationships/image" Target="../media/image69.png"/><Relationship Id="rId27" Type="http://schemas.openxmlformats.org/officeDocument/2006/relationships/image" Target="../media/image73.png"/><Relationship Id="rId30" Type="http://schemas.openxmlformats.org/officeDocument/2006/relationships/image" Target="../media/image74.png"/><Relationship Id="rId35" Type="http://schemas.openxmlformats.org/officeDocument/2006/relationships/image" Target="../media/image79.png"/><Relationship Id="rId8" Type="http://schemas.openxmlformats.org/officeDocument/2006/relationships/image" Target="../media/image55.png"/></Relationships>
</file>

<file path=ppt/slides/_rels/slide15.xml.rels><?xml version="1.0" encoding="UTF-8" standalone="yes"?>
<Relationships xmlns="http://schemas.openxmlformats.org/package/2006/relationships"><Relationship Id="rId8" Type="http://schemas.openxmlformats.org/officeDocument/2006/relationships/image" Target="../media/image85.png"/><Relationship Id="rId13" Type="http://schemas.openxmlformats.org/officeDocument/2006/relationships/image" Target="../media/image90.png"/><Relationship Id="rId18" Type="http://schemas.openxmlformats.org/officeDocument/2006/relationships/image" Target="../media/image95.png"/><Relationship Id="rId3" Type="http://schemas.openxmlformats.org/officeDocument/2006/relationships/image" Target="../media/image80.png"/><Relationship Id="rId21" Type="http://schemas.openxmlformats.org/officeDocument/2006/relationships/image" Target="../media/image98.png"/><Relationship Id="rId7" Type="http://schemas.openxmlformats.org/officeDocument/2006/relationships/image" Target="../media/image84.png"/><Relationship Id="rId12" Type="http://schemas.openxmlformats.org/officeDocument/2006/relationships/image" Target="../media/image89.png"/><Relationship Id="rId17" Type="http://schemas.openxmlformats.org/officeDocument/2006/relationships/image" Target="../media/image94.png"/><Relationship Id="rId25" Type="http://schemas.openxmlformats.org/officeDocument/2006/relationships/image" Target="../media/image102.png"/><Relationship Id="rId2" Type="http://schemas.openxmlformats.org/officeDocument/2006/relationships/notesSlide" Target="../notesSlides/notesSlide13.xml"/><Relationship Id="rId16" Type="http://schemas.openxmlformats.org/officeDocument/2006/relationships/image" Target="../media/image93.png"/><Relationship Id="rId20" Type="http://schemas.openxmlformats.org/officeDocument/2006/relationships/image" Target="../media/image97.png"/><Relationship Id="rId1" Type="http://schemas.openxmlformats.org/officeDocument/2006/relationships/slideLayout" Target="../slideLayouts/slideLayout4.xml"/><Relationship Id="rId6" Type="http://schemas.openxmlformats.org/officeDocument/2006/relationships/image" Target="../media/image83.png"/><Relationship Id="rId11" Type="http://schemas.openxmlformats.org/officeDocument/2006/relationships/image" Target="../media/image88.png"/><Relationship Id="rId24" Type="http://schemas.openxmlformats.org/officeDocument/2006/relationships/image" Target="../media/image101.png"/><Relationship Id="rId5" Type="http://schemas.openxmlformats.org/officeDocument/2006/relationships/image" Target="../media/image82.png"/><Relationship Id="rId15" Type="http://schemas.openxmlformats.org/officeDocument/2006/relationships/image" Target="../media/image92.png"/><Relationship Id="rId23" Type="http://schemas.openxmlformats.org/officeDocument/2006/relationships/image" Target="../media/image100.png"/><Relationship Id="rId10" Type="http://schemas.openxmlformats.org/officeDocument/2006/relationships/image" Target="../media/image87.png"/><Relationship Id="rId19" Type="http://schemas.openxmlformats.org/officeDocument/2006/relationships/image" Target="../media/image96.png"/><Relationship Id="rId4" Type="http://schemas.openxmlformats.org/officeDocument/2006/relationships/image" Target="../media/image81.png"/><Relationship Id="rId9" Type="http://schemas.openxmlformats.org/officeDocument/2006/relationships/image" Target="../media/image86.png"/><Relationship Id="rId14" Type="http://schemas.openxmlformats.org/officeDocument/2006/relationships/image" Target="../media/image91.png"/><Relationship Id="rId22" Type="http://schemas.openxmlformats.org/officeDocument/2006/relationships/image" Target="../media/image9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3" Type="http://schemas.openxmlformats.org/officeDocument/2006/relationships/image" Target="../media/image115.png"/><Relationship Id="rId18" Type="http://schemas.openxmlformats.org/officeDocument/2006/relationships/image" Target="../media/image120.png"/><Relationship Id="rId26" Type="http://schemas.openxmlformats.org/officeDocument/2006/relationships/image" Target="../media/image128.png"/><Relationship Id="rId39" Type="http://schemas.openxmlformats.org/officeDocument/2006/relationships/image" Target="../media/image1221.png"/><Relationship Id="rId21" Type="http://schemas.openxmlformats.org/officeDocument/2006/relationships/image" Target="../media/image123.png"/><Relationship Id="rId34" Type="http://schemas.openxmlformats.org/officeDocument/2006/relationships/image" Target="../media/image1171.png"/><Relationship Id="rId42" Type="http://schemas.openxmlformats.org/officeDocument/2006/relationships/image" Target="../media/image1250.png"/><Relationship Id="rId7" Type="http://schemas.openxmlformats.org/officeDocument/2006/relationships/image" Target="../media/image109.png"/><Relationship Id="rId2" Type="http://schemas.openxmlformats.org/officeDocument/2006/relationships/notesSlide" Target="../notesSlides/notesSlide15.xml"/><Relationship Id="rId16" Type="http://schemas.openxmlformats.org/officeDocument/2006/relationships/image" Target="../media/image118.png"/><Relationship Id="rId29" Type="http://schemas.openxmlformats.org/officeDocument/2006/relationships/image" Target="../media/image131.png"/><Relationship Id="rId1" Type="http://schemas.openxmlformats.org/officeDocument/2006/relationships/slideLayout" Target="../slideLayouts/slideLayout4.xml"/><Relationship Id="rId6" Type="http://schemas.openxmlformats.org/officeDocument/2006/relationships/image" Target="../media/image108.png"/><Relationship Id="rId11" Type="http://schemas.openxmlformats.org/officeDocument/2006/relationships/image" Target="../media/image113.png"/><Relationship Id="rId24" Type="http://schemas.openxmlformats.org/officeDocument/2006/relationships/image" Target="../media/image126.png"/><Relationship Id="rId32" Type="http://schemas.openxmlformats.org/officeDocument/2006/relationships/image" Target="../media/image1150.png"/><Relationship Id="rId37" Type="http://schemas.openxmlformats.org/officeDocument/2006/relationships/image" Target="../media/image1201.png"/><Relationship Id="rId40" Type="http://schemas.openxmlformats.org/officeDocument/2006/relationships/image" Target="../media/image1230.png"/><Relationship Id="rId45" Type="http://schemas.openxmlformats.org/officeDocument/2006/relationships/image" Target="../media/image1280.png"/><Relationship Id="rId5" Type="http://schemas.openxmlformats.org/officeDocument/2006/relationships/image" Target="../media/image107.png"/><Relationship Id="rId15" Type="http://schemas.openxmlformats.org/officeDocument/2006/relationships/image" Target="../media/image117.png"/><Relationship Id="rId23" Type="http://schemas.openxmlformats.org/officeDocument/2006/relationships/image" Target="../media/image125.png"/><Relationship Id="rId28" Type="http://schemas.openxmlformats.org/officeDocument/2006/relationships/image" Target="../media/image130.png"/><Relationship Id="rId36" Type="http://schemas.openxmlformats.org/officeDocument/2006/relationships/image" Target="../media/image1192.png"/><Relationship Id="rId10" Type="http://schemas.openxmlformats.org/officeDocument/2006/relationships/image" Target="../media/image112.png"/><Relationship Id="rId19" Type="http://schemas.openxmlformats.org/officeDocument/2006/relationships/image" Target="../media/image121.png"/><Relationship Id="rId31" Type="http://schemas.openxmlformats.org/officeDocument/2006/relationships/image" Target="../media/image133.png"/><Relationship Id="rId44" Type="http://schemas.openxmlformats.org/officeDocument/2006/relationships/image" Target="../media/image1270.png"/><Relationship Id="rId4" Type="http://schemas.openxmlformats.org/officeDocument/2006/relationships/image" Target="../media/image452.png"/><Relationship Id="rId9" Type="http://schemas.openxmlformats.org/officeDocument/2006/relationships/image" Target="../media/image111.png"/><Relationship Id="rId14" Type="http://schemas.openxmlformats.org/officeDocument/2006/relationships/image" Target="../media/image116.png"/><Relationship Id="rId22" Type="http://schemas.openxmlformats.org/officeDocument/2006/relationships/image" Target="../media/image124.png"/><Relationship Id="rId27" Type="http://schemas.openxmlformats.org/officeDocument/2006/relationships/image" Target="../media/image129.png"/><Relationship Id="rId30" Type="http://schemas.openxmlformats.org/officeDocument/2006/relationships/image" Target="../media/image132.png"/><Relationship Id="rId35" Type="http://schemas.openxmlformats.org/officeDocument/2006/relationships/image" Target="../media/image1181.png"/><Relationship Id="rId43" Type="http://schemas.openxmlformats.org/officeDocument/2006/relationships/image" Target="../media/image1260.png"/><Relationship Id="rId8" Type="http://schemas.openxmlformats.org/officeDocument/2006/relationships/image" Target="../media/image110.png"/><Relationship Id="rId3" Type="http://schemas.openxmlformats.org/officeDocument/2006/relationships/image" Target="../media/image103.png"/><Relationship Id="rId12" Type="http://schemas.openxmlformats.org/officeDocument/2006/relationships/image" Target="../media/image114.png"/><Relationship Id="rId17" Type="http://schemas.openxmlformats.org/officeDocument/2006/relationships/image" Target="../media/image119.png"/><Relationship Id="rId25" Type="http://schemas.openxmlformats.org/officeDocument/2006/relationships/image" Target="../media/image127.png"/><Relationship Id="rId33" Type="http://schemas.openxmlformats.org/officeDocument/2006/relationships/image" Target="../media/image1160.png"/><Relationship Id="rId38" Type="http://schemas.openxmlformats.org/officeDocument/2006/relationships/image" Target="../media/image1212.png"/><Relationship Id="rId46" Type="http://schemas.openxmlformats.org/officeDocument/2006/relationships/image" Target="../media/image1290.png"/><Relationship Id="rId20" Type="http://schemas.openxmlformats.org/officeDocument/2006/relationships/image" Target="../media/image122.png"/><Relationship Id="rId41" Type="http://schemas.openxmlformats.org/officeDocument/2006/relationships/image" Target="../media/image1240.png"/></Relationships>
</file>

<file path=ppt/slides/_rels/slide18.xml.rels><?xml version="1.0" encoding="UTF-8" standalone="yes"?>
<Relationships xmlns="http://schemas.openxmlformats.org/package/2006/relationships"><Relationship Id="rId8" Type="http://schemas.openxmlformats.org/officeDocument/2006/relationships/image" Target="../media/image601.png"/><Relationship Id="rId3" Type="http://schemas.openxmlformats.org/officeDocument/2006/relationships/image" Target="../media/image104.png"/><Relationship Id="rId7" Type="http://schemas.openxmlformats.org/officeDocument/2006/relationships/image" Target="../media/image591.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580.png"/><Relationship Id="rId11" Type="http://schemas.openxmlformats.org/officeDocument/2006/relationships/image" Target="../media/image630.png"/><Relationship Id="rId5" Type="http://schemas.openxmlformats.org/officeDocument/2006/relationships/image" Target="../media/image570.png"/><Relationship Id="rId10" Type="http://schemas.openxmlformats.org/officeDocument/2006/relationships/image" Target="../media/image620.png"/><Relationship Id="rId4" Type="http://schemas.openxmlformats.org/officeDocument/2006/relationships/image" Target="../media/image560.png"/><Relationship Id="rId9" Type="http://schemas.openxmlformats.org/officeDocument/2006/relationships/image" Target="../media/image61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670.png"/><Relationship Id="rId3" Type="http://schemas.openxmlformats.org/officeDocument/2006/relationships/image" Target="../media/image440.png"/><Relationship Id="rId7" Type="http://schemas.openxmlformats.org/officeDocument/2006/relationships/image" Target="../media/image660.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05.png"/><Relationship Id="rId5" Type="http://schemas.openxmlformats.org/officeDocument/2006/relationships/image" Target="../media/image136.png"/><Relationship Id="rId10" Type="http://schemas.openxmlformats.org/officeDocument/2006/relationships/image" Target="../media/image690.png"/><Relationship Id="rId4" Type="http://schemas.openxmlformats.org/officeDocument/2006/relationships/image" Target="../media/image135.png"/><Relationship Id="rId9" Type="http://schemas.openxmlformats.org/officeDocument/2006/relationships/image" Target="../media/image680.png"/></Relationships>
</file>

<file path=ppt/slides/_rels/slide21.xml.rels><?xml version="1.0" encoding="UTF-8" standalone="yes"?>
<Relationships xmlns="http://schemas.openxmlformats.org/package/2006/relationships"><Relationship Id="rId8" Type="http://schemas.openxmlformats.org/officeDocument/2006/relationships/image" Target="../media/image1320.png"/><Relationship Id="rId3" Type="http://schemas.openxmlformats.org/officeDocument/2006/relationships/image" Target="../media/image105.png"/><Relationship Id="rId7" Type="http://schemas.openxmlformats.org/officeDocument/2006/relationships/image" Target="../media/image610.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600.png"/><Relationship Id="rId5" Type="http://schemas.openxmlformats.org/officeDocument/2006/relationships/image" Target="../media/image710.png"/><Relationship Id="rId4" Type="http://schemas.openxmlformats.org/officeDocument/2006/relationships/image" Target="../media/image700.png"/></Relationships>
</file>

<file path=ppt/slides/_rels/slide22.xml.rels><?xml version="1.0" encoding="UTF-8" standalone="yes"?>
<Relationships xmlns="http://schemas.openxmlformats.org/package/2006/relationships"><Relationship Id="rId8" Type="http://schemas.openxmlformats.org/officeDocument/2006/relationships/image" Target="../media/image1340.png"/><Relationship Id="rId3" Type="http://schemas.openxmlformats.org/officeDocument/2006/relationships/image" Target="../media/image106.png"/><Relationship Id="rId7" Type="http://schemas.openxmlformats.org/officeDocument/2006/relationships/image" Target="../media/image610.pn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600.png"/><Relationship Id="rId5" Type="http://schemas.openxmlformats.org/officeDocument/2006/relationships/image" Target="../media/image740.png"/><Relationship Id="rId4" Type="http://schemas.openxmlformats.org/officeDocument/2006/relationships/image" Target="../media/image730.png"/></Relationships>
</file>

<file path=ppt/slides/_rels/slide23.xml.rels><?xml version="1.0" encoding="UTF-8" standalone="yes"?>
<Relationships xmlns="http://schemas.openxmlformats.org/package/2006/relationships"><Relationship Id="rId8" Type="http://schemas.openxmlformats.org/officeDocument/2006/relationships/image" Target="../media/image1360.png"/><Relationship Id="rId3" Type="http://schemas.openxmlformats.org/officeDocument/2006/relationships/image" Target="../media/image134.png"/><Relationship Id="rId7" Type="http://schemas.openxmlformats.org/officeDocument/2006/relationships/image" Target="../media/image610.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600.png"/><Relationship Id="rId5" Type="http://schemas.openxmlformats.org/officeDocument/2006/relationships/image" Target="../media/image710.png"/><Relationship Id="rId4" Type="http://schemas.openxmlformats.org/officeDocument/2006/relationships/image" Target="../media/image760.png"/></Relationships>
</file>

<file path=ppt/slides/_rels/slide2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720.png"/></Relationships>
</file>

<file path=ppt/slides/_rels/slide25.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8" Type="http://schemas.openxmlformats.org/officeDocument/2006/relationships/image" Target="../media/image411.png"/><Relationship Id="rId13" Type="http://schemas.openxmlformats.org/officeDocument/2006/relationships/image" Target="../media/image462.png"/><Relationship Id="rId18" Type="http://schemas.openxmlformats.org/officeDocument/2006/relationships/image" Target="../media/image510.png"/><Relationship Id="rId26" Type="http://schemas.openxmlformats.org/officeDocument/2006/relationships/image" Target="../media/image681.png"/><Relationship Id="rId3" Type="http://schemas.openxmlformats.org/officeDocument/2006/relationships/image" Target="../media/image30.png"/><Relationship Id="rId21" Type="http://schemas.openxmlformats.org/officeDocument/2006/relationships/image" Target="../media/image631.png"/><Relationship Id="rId7" Type="http://schemas.openxmlformats.org/officeDocument/2006/relationships/image" Target="../media/image401.png"/><Relationship Id="rId12" Type="http://schemas.openxmlformats.org/officeDocument/2006/relationships/image" Target="../media/image453.png"/><Relationship Id="rId17" Type="http://schemas.openxmlformats.org/officeDocument/2006/relationships/image" Target="../media/image501.png"/><Relationship Id="rId25" Type="http://schemas.openxmlformats.org/officeDocument/2006/relationships/image" Target="../media/image671.png"/><Relationship Id="rId33" Type="http://schemas.openxmlformats.org/officeDocument/2006/relationships/image" Target="../media/image750.png"/><Relationship Id="rId2" Type="http://schemas.openxmlformats.org/officeDocument/2006/relationships/notesSlide" Target="../notesSlides/notesSlide23.xml"/><Relationship Id="rId16" Type="http://schemas.openxmlformats.org/officeDocument/2006/relationships/image" Target="../media/image490.png"/><Relationship Id="rId20" Type="http://schemas.openxmlformats.org/officeDocument/2006/relationships/image" Target="../media/image621.png"/><Relationship Id="rId29" Type="http://schemas.openxmlformats.org/officeDocument/2006/relationships/image" Target="../media/image712.png"/><Relationship Id="rId1" Type="http://schemas.openxmlformats.org/officeDocument/2006/relationships/slideLayout" Target="../slideLayouts/slideLayout4.xml"/><Relationship Id="rId6" Type="http://schemas.openxmlformats.org/officeDocument/2006/relationships/image" Target="../media/image391.png"/><Relationship Id="rId11" Type="http://schemas.openxmlformats.org/officeDocument/2006/relationships/image" Target="../media/image441.png"/><Relationship Id="rId24" Type="http://schemas.openxmlformats.org/officeDocument/2006/relationships/image" Target="../media/image661.png"/><Relationship Id="rId32" Type="http://schemas.openxmlformats.org/officeDocument/2006/relationships/image" Target="../media/image741.png"/><Relationship Id="rId5" Type="http://schemas.openxmlformats.org/officeDocument/2006/relationships/image" Target="../media/image141.png"/><Relationship Id="rId15" Type="http://schemas.openxmlformats.org/officeDocument/2006/relationships/image" Target="../media/image480.png"/><Relationship Id="rId23" Type="http://schemas.openxmlformats.org/officeDocument/2006/relationships/image" Target="../media/image650.png"/><Relationship Id="rId28" Type="http://schemas.openxmlformats.org/officeDocument/2006/relationships/image" Target="../media/image701.png"/><Relationship Id="rId10" Type="http://schemas.openxmlformats.org/officeDocument/2006/relationships/image" Target="../media/image432.png"/><Relationship Id="rId19" Type="http://schemas.openxmlformats.org/officeDocument/2006/relationships/image" Target="../media/image612.png"/><Relationship Id="rId31" Type="http://schemas.openxmlformats.org/officeDocument/2006/relationships/image" Target="../media/image731.png"/><Relationship Id="rId9" Type="http://schemas.openxmlformats.org/officeDocument/2006/relationships/image" Target="../media/image420.png"/><Relationship Id="rId14" Type="http://schemas.openxmlformats.org/officeDocument/2006/relationships/image" Target="../media/image471.png"/><Relationship Id="rId22" Type="http://schemas.openxmlformats.org/officeDocument/2006/relationships/image" Target="../media/image640.png"/><Relationship Id="rId27" Type="http://schemas.openxmlformats.org/officeDocument/2006/relationships/image" Target="../media/image691.png"/><Relationship Id="rId30" Type="http://schemas.openxmlformats.org/officeDocument/2006/relationships/image" Target="../media/image721.png"/></Relationships>
</file>

<file path=ppt/slides/_rels/slide32.xml.rels><?xml version="1.0" encoding="UTF-8" standalone="yes"?>
<Relationships xmlns="http://schemas.openxmlformats.org/package/2006/relationships"><Relationship Id="rId3" Type="http://schemas.openxmlformats.org/officeDocument/2006/relationships/image" Target="../media/image143.png"/><Relationship Id="rId7" Type="http://schemas.openxmlformats.org/officeDocument/2006/relationships/image" Target="../media/image372.png"/><Relationship Id="rId2" Type="http://schemas.openxmlformats.org/officeDocument/2006/relationships/image" Target="../media/image142.png"/><Relationship Id="rId1" Type="http://schemas.openxmlformats.org/officeDocument/2006/relationships/slideLayout" Target="../slideLayouts/slideLayout4.xml"/><Relationship Id="rId6" Type="http://schemas.openxmlformats.org/officeDocument/2006/relationships/image" Target="../media/image373.png"/><Relationship Id="rId5" Type="http://schemas.openxmlformats.org/officeDocument/2006/relationships/image" Target="../media/image351.png"/><Relationship Id="rId4" Type="http://schemas.openxmlformats.org/officeDocument/2006/relationships/image" Target="../media/image340.png"/></Relationships>
</file>

<file path=ppt/slides/_rels/slide33.xml.rels><?xml version="1.0" encoding="UTF-8" standalone="yes"?>
<Relationships xmlns="http://schemas.openxmlformats.org/package/2006/relationships"><Relationship Id="rId8" Type="http://schemas.openxmlformats.org/officeDocument/2006/relationships/image" Target="../media/image1120.png"/><Relationship Id="rId3" Type="http://schemas.openxmlformats.org/officeDocument/2006/relationships/image" Target="../media/image1070.png"/><Relationship Id="rId7" Type="http://schemas.openxmlformats.org/officeDocument/2006/relationships/image" Target="../media/image1110.png"/><Relationship Id="rId2" Type="http://schemas.openxmlformats.org/officeDocument/2006/relationships/image" Target="../media/image1060.png"/><Relationship Id="rId1" Type="http://schemas.openxmlformats.org/officeDocument/2006/relationships/slideLayout" Target="../slideLayouts/slideLayout4.xml"/><Relationship Id="rId6" Type="http://schemas.openxmlformats.org/officeDocument/2006/relationships/image" Target="../media/image1100.png"/><Relationship Id="rId5" Type="http://schemas.openxmlformats.org/officeDocument/2006/relationships/image" Target="../media/image1090.png"/><Relationship Id="rId4" Type="http://schemas.openxmlformats.org/officeDocument/2006/relationships/image" Target="../media/image1080.png"/><Relationship Id="rId9" Type="http://schemas.openxmlformats.org/officeDocument/2006/relationships/image" Target="../media/image144.png"/></Relationships>
</file>

<file path=ppt/slides/_rels/slide34.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1050.png"/><Relationship Id="rId5" Type="http://schemas.openxmlformats.org/officeDocument/2006/relationships/image" Target="../media/image342.png"/><Relationship Id="rId4" Type="http://schemas.openxmlformats.org/officeDocument/2006/relationships/image" Target="../media/image1040.png"/></Relationships>
</file>

<file path=ppt/slides/_rels/slide35.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470.png"/><Relationship Id="rId1" Type="http://schemas.openxmlformats.org/officeDocument/2006/relationships/slideLayout" Target="../slideLayouts/slideLayout4.xml"/><Relationship Id="rId6" Type="http://schemas.openxmlformats.org/officeDocument/2006/relationships/image" Target="../media/image147.png"/><Relationship Id="rId5" Type="http://schemas.openxmlformats.org/officeDocument/2006/relationships/image" Target="../media/image512.png"/><Relationship Id="rId4" Type="http://schemas.openxmlformats.org/officeDocument/2006/relationships/image" Target="../media/image500.png"/></Relationships>
</file>

<file path=ppt/slides/_rels/slide36.xml.rels><?xml version="1.0" encoding="UTF-8" standalone="yes"?>
<Relationships xmlns="http://schemas.openxmlformats.org/package/2006/relationships"><Relationship Id="rId8" Type="http://schemas.openxmlformats.org/officeDocument/2006/relationships/image" Target="../media/image6700.png"/><Relationship Id="rId3" Type="http://schemas.openxmlformats.org/officeDocument/2006/relationships/image" Target="../media/image4400.png"/><Relationship Id="rId7" Type="http://schemas.openxmlformats.org/officeDocument/2006/relationships/image" Target="../media/image6600.png"/><Relationship Id="rId2" Type="http://schemas.openxmlformats.org/officeDocument/2006/relationships/notesSlide" Target="../notesSlides/notesSlide25.xml"/><Relationship Id="rId1" Type="http://schemas.openxmlformats.org/officeDocument/2006/relationships/slideLayout" Target="../slideLayouts/slideLayout4.xml"/><Relationship Id="rId6" Type="http://schemas.openxmlformats.org/officeDocument/2006/relationships/image" Target="../media/image105.png"/><Relationship Id="rId5" Type="http://schemas.openxmlformats.org/officeDocument/2006/relationships/image" Target="../media/image1361.png"/><Relationship Id="rId10" Type="http://schemas.openxmlformats.org/officeDocument/2006/relationships/image" Target="../media/image6900.png"/><Relationship Id="rId4" Type="http://schemas.openxmlformats.org/officeDocument/2006/relationships/image" Target="../media/image1350.png"/><Relationship Id="rId9" Type="http://schemas.openxmlformats.org/officeDocument/2006/relationships/image" Target="../media/image6800.png"/></Relationships>
</file>

<file path=ppt/slides/_rels/slide37.xml.rels><?xml version="1.0" encoding="UTF-8" standalone="yes"?>
<Relationships xmlns="http://schemas.openxmlformats.org/package/2006/relationships"><Relationship Id="rId8" Type="http://schemas.openxmlformats.org/officeDocument/2006/relationships/image" Target="../media/image550.png"/><Relationship Id="rId3" Type="http://schemas.openxmlformats.org/officeDocument/2006/relationships/image" Target="../media/image511.png"/><Relationship Id="rId7" Type="http://schemas.openxmlformats.org/officeDocument/2006/relationships/image" Target="../media/image531.png"/><Relationship Id="rId2" Type="http://schemas.openxmlformats.org/officeDocument/2006/relationships/image" Target="../media/image105.png"/><Relationship Id="rId1" Type="http://schemas.openxmlformats.org/officeDocument/2006/relationships/slideLayout" Target="../slideLayouts/slideLayout4.xml"/><Relationship Id="rId6" Type="http://schemas.openxmlformats.org/officeDocument/2006/relationships/image" Target="../media/image540.png"/><Relationship Id="rId5" Type="http://schemas.openxmlformats.org/officeDocument/2006/relationships/image" Target="../media/image530.png"/><Relationship Id="rId4" Type="http://schemas.openxmlformats.org/officeDocument/2006/relationships/image" Target="../media/image541.png"/></Relationships>
</file>

<file path=ppt/slides/_rels/slide38.xml.rels><?xml version="1.0" encoding="UTF-8" standalone="yes"?>
<Relationships xmlns="http://schemas.openxmlformats.org/package/2006/relationships"><Relationship Id="rId8" Type="http://schemas.openxmlformats.org/officeDocument/2006/relationships/image" Target="../media/image1190.png"/><Relationship Id="rId13" Type="http://schemas.openxmlformats.org/officeDocument/2006/relationships/image" Target="../media/image1220.png"/><Relationship Id="rId7" Type="http://schemas.openxmlformats.org/officeDocument/2006/relationships/image" Target="../media/image1180.png"/><Relationship Id="rId12" Type="http://schemas.openxmlformats.org/officeDocument/2006/relationships/image" Target="../media/image430.png"/><Relationship Id="rId2" Type="http://schemas.openxmlformats.org/officeDocument/2006/relationships/image" Target="../media/image371.png"/><Relationship Id="rId1" Type="http://schemas.openxmlformats.org/officeDocument/2006/relationships/slideLayout" Target="../slideLayouts/slideLayout4.xml"/><Relationship Id="rId6" Type="http://schemas.openxmlformats.org/officeDocument/2006/relationships/image" Target="../media/image410.png"/><Relationship Id="rId11" Type="http://schemas.openxmlformats.org/officeDocument/2006/relationships/image" Target="../media/image451.png"/><Relationship Id="rId5" Type="http://schemas.openxmlformats.org/officeDocument/2006/relationships/image" Target="../media/image400.png"/><Relationship Id="rId10" Type="http://schemas.openxmlformats.org/officeDocument/2006/relationships/image" Target="../media/image1210.png"/><Relationship Id="rId4" Type="http://schemas.openxmlformats.org/officeDocument/2006/relationships/image" Target="../media/image390.png"/><Relationship Id="rId9" Type="http://schemas.openxmlformats.org/officeDocument/2006/relationships/image" Target="../media/image1200.png"/></Relationships>
</file>

<file path=ppt/slides/_rels/slide39.xml.rels><?xml version="1.0" encoding="UTF-8" standalone="yes"?>
<Relationships xmlns="http://schemas.openxmlformats.org/package/2006/relationships"><Relationship Id="rId8" Type="http://schemas.openxmlformats.org/officeDocument/2006/relationships/image" Target="../media/image410.png"/><Relationship Id="rId3" Type="http://schemas.openxmlformats.org/officeDocument/2006/relationships/image" Target="../media/image450.png"/><Relationship Id="rId7" Type="http://schemas.openxmlformats.org/officeDocument/2006/relationships/image" Target="../media/image400.png"/><Relationship Id="rId2" Type="http://schemas.openxmlformats.org/officeDocument/2006/relationships/image" Target="../media/image431.png"/><Relationship Id="rId1" Type="http://schemas.openxmlformats.org/officeDocument/2006/relationships/slideLayout" Target="../slideLayouts/slideLayout4.xml"/><Relationship Id="rId6" Type="http://schemas.openxmlformats.org/officeDocument/2006/relationships/image" Target="../media/image430.png"/><Relationship Id="rId5" Type="http://schemas.openxmlformats.org/officeDocument/2006/relationships/image" Target="../media/image461.png"/><Relationship Id="rId4" Type="http://schemas.openxmlformats.org/officeDocument/2006/relationships/image" Target="../media/image46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590.png"/><Relationship Id="rId7" Type="http://schemas.openxmlformats.org/officeDocument/2006/relationships/image" Target="../media/image1170.png"/><Relationship Id="rId2" Type="http://schemas.openxmlformats.org/officeDocument/2006/relationships/image" Target="../media/image148.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41.png"/></Relationships>
</file>

<file path=ppt/slides/_rels/slide41.xml.rels><?xml version="1.0" encoding="UTF-8" standalone="yes"?>
<Relationships xmlns="http://schemas.openxmlformats.org/package/2006/relationships"><Relationship Id="rId3" Type="http://schemas.openxmlformats.org/officeDocument/2006/relationships/image" Target="../media/image590.png"/><Relationship Id="rId7" Type="http://schemas.openxmlformats.org/officeDocument/2006/relationships/image" Target="../media/image1191.png"/><Relationship Id="rId2" Type="http://schemas.openxmlformats.org/officeDocument/2006/relationships/image" Target="../media/image149.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41.png"/></Relationships>
</file>

<file path=ppt/slides/_rels/slide42.xml.rels><?xml version="1.0" encoding="UTF-8" standalone="yes"?>
<Relationships xmlns="http://schemas.openxmlformats.org/package/2006/relationships"><Relationship Id="rId3" Type="http://schemas.openxmlformats.org/officeDocument/2006/relationships/image" Target="../media/image590.png"/><Relationship Id="rId7" Type="http://schemas.openxmlformats.org/officeDocument/2006/relationships/image" Target="../media/image1211.png"/><Relationship Id="rId2" Type="http://schemas.openxmlformats.org/officeDocument/2006/relationships/image" Target="../media/image150.png"/><Relationship Id="rId1" Type="http://schemas.openxmlformats.org/officeDocument/2006/relationships/slideLayout" Target="../slideLayouts/slideLayout4.xml"/><Relationship Id="rId6" Type="http://schemas.openxmlformats.org/officeDocument/2006/relationships/image" Target="../media/image610.png"/><Relationship Id="rId5" Type="http://schemas.openxmlformats.org/officeDocument/2006/relationships/image" Target="../media/image600.png"/><Relationship Id="rId4" Type="http://schemas.openxmlformats.org/officeDocument/2006/relationships/image" Target="../media/image54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711.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Subtitle 2"/>
          <p:cNvSpPr>
            <a:spLocks noGrp="1"/>
          </p:cNvSpPr>
          <p:nvPr>
            <p:ph type="subTitle" idx="1"/>
          </p:nvPr>
        </p:nvSpPr>
        <p:spPr bwMode="auto">
          <a:xfrm>
            <a:off x="407988" y="5700251"/>
            <a:ext cx="2880320" cy="803787"/>
          </a:xfrm>
        </p:spPr>
        <p:txBody>
          <a:bodyPr/>
          <a:lstStyle/>
          <a:p>
            <a:pPr algn="l">
              <a:defRPr/>
            </a:pPr>
            <a:r>
              <a:rPr lang="fr-FR" sz="1800" dirty="0"/>
              <a:t>Quentin DUONG</a:t>
            </a:r>
            <a:endParaRPr dirty="0"/>
          </a:p>
          <a:p>
            <a:pPr>
              <a:defRPr/>
            </a:pPr>
            <a:r>
              <a:rPr lang="en-US" sz="1800" dirty="0"/>
              <a:t>TE – VSC – VSM</a:t>
            </a:r>
            <a:endParaRPr dirty="0"/>
          </a:p>
        </p:txBody>
      </p:sp>
      <p:pic>
        <p:nvPicPr>
          <p:cNvPr id="7" name="Picture 6"/>
          <p:cNvPicPr>
            <a:picLocks noChangeAspect="1"/>
          </p:cNvPicPr>
          <p:nvPr/>
        </p:nvPicPr>
        <p:blipFill>
          <a:blip r:embed="rId3"/>
          <a:stretch>
            <a:fillRect/>
          </a:stretch>
        </p:blipFill>
        <p:spPr bwMode="auto">
          <a:xfrm>
            <a:off x="0" y="1700808"/>
            <a:ext cx="1703512" cy="156814"/>
          </a:xfrm>
          <a:prstGeom prst="rect">
            <a:avLst/>
          </a:prstGeom>
        </p:spPr>
      </p:pic>
      <p:sp>
        <p:nvSpPr>
          <p:cNvPr id="4" name="Title 1"/>
          <p:cNvSpPr>
            <a:spLocks noGrp="1"/>
          </p:cNvSpPr>
          <p:nvPr>
            <p:ph type="ctrTitle"/>
          </p:nvPr>
        </p:nvSpPr>
        <p:spPr bwMode="auto">
          <a:xfrm>
            <a:off x="407987" y="2702303"/>
            <a:ext cx="11376025" cy="2153265"/>
          </a:xfrm>
        </p:spPr>
        <p:txBody>
          <a:bodyPr anchor="ctr"/>
          <a:lstStyle/>
          <a:p>
            <a:pPr algn="ctr">
              <a:defRPr/>
            </a:pPr>
            <a:r>
              <a:rPr lang="en-GB" dirty="0"/>
              <a:t>Some bulk Cu and </a:t>
            </a:r>
            <a:r>
              <a:rPr lang="en-GB" dirty="0" err="1"/>
              <a:t>aC</a:t>
            </a:r>
            <a:r>
              <a:rPr lang="en-GB" dirty="0"/>
              <a:t> coating preliminary results obtained with the Vacuum Pilot Sector during 2023 run</a:t>
            </a:r>
            <a:endParaRPr sz="3600" dirty="0"/>
          </a:p>
        </p:txBody>
      </p:sp>
      <p:sp>
        <p:nvSpPr>
          <p:cNvPr id="10" name="Subtitle 2"/>
          <p:cNvSpPr txBox="1">
            <a:spLocks/>
          </p:cNvSpPr>
          <p:nvPr/>
        </p:nvSpPr>
        <p:spPr bwMode="auto">
          <a:xfrm>
            <a:off x="8903692" y="5700250"/>
            <a:ext cx="2880320" cy="803787"/>
          </a:xfrm>
          <a:prstGeom prst="rect">
            <a:avLst/>
          </a:prstGeom>
        </p:spPr>
        <p:txBody>
          <a:bodyPr vert="horz" lIns="0" tIns="0" rIns="0" bIns="0" rtlCol="0" anchor="t">
            <a:noAutofit/>
          </a:bodyPr>
          <a:lstStyle>
            <a:lvl1pPr marL="0" indent="0" algn="l" defTabSz="914400" eaLnBrk="1" hangingPunct="1">
              <a:lnSpc>
                <a:spcPct val="90000"/>
              </a:lnSpc>
              <a:spcBef>
                <a:spcPts val="1800"/>
              </a:spcBef>
              <a:spcAft>
                <a:spcPts val="400"/>
              </a:spcAft>
              <a:buFont typeface="Arial"/>
              <a:buNone/>
              <a:defRPr sz="2000" b="0">
                <a:solidFill>
                  <a:schemeClr val="bg1"/>
                </a:solidFill>
                <a:latin typeface="+mn-lt"/>
                <a:ea typeface="+mn-ea"/>
                <a:cs typeface="+mn-cs"/>
              </a:defRPr>
            </a:lvl1pPr>
            <a:lvl2pPr marL="457200" indent="0" algn="ctr" defTabSz="914400" eaLnBrk="1" hangingPunct="1">
              <a:lnSpc>
                <a:spcPct val="100000"/>
              </a:lnSpc>
              <a:spcBef>
                <a:spcPts val="500"/>
              </a:spcBef>
              <a:spcAft>
                <a:spcPts val="300"/>
              </a:spcAft>
              <a:buFont typeface="Arial"/>
              <a:buNone/>
              <a:defRPr sz="2000">
                <a:solidFill>
                  <a:schemeClr val="tx2">
                    <a:lumMod val="50000"/>
                  </a:schemeClr>
                </a:solidFill>
                <a:latin typeface="+mn-lt"/>
                <a:ea typeface="+mn-ea"/>
                <a:cs typeface="+mn-cs"/>
              </a:defRPr>
            </a:lvl2pPr>
            <a:lvl3pPr marL="914400" indent="0" algn="ctr" defTabSz="914400" eaLnBrk="1" hangingPunct="1">
              <a:lnSpc>
                <a:spcPct val="100000"/>
              </a:lnSpc>
              <a:spcBef>
                <a:spcPts val="500"/>
              </a:spcBef>
              <a:spcAft>
                <a:spcPts val="300"/>
              </a:spcAft>
              <a:buFont typeface="Arial"/>
              <a:buNone/>
              <a:defRPr sz="1800">
                <a:solidFill>
                  <a:schemeClr val="tx2">
                    <a:lumMod val="50000"/>
                  </a:schemeClr>
                </a:solidFill>
                <a:latin typeface="+mn-lt"/>
                <a:ea typeface="+mn-ea"/>
                <a:cs typeface="+mn-cs"/>
              </a:defRPr>
            </a:lvl3pPr>
            <a:lvl4pPr marL="1371600" indent="0" algn="ctr" defTabSz="914400" eaLnBrk="1" hangingPunct="1">
              <a:lnSpc>
                <a:spcPct val="100000"/>
              </a:lnSpc>
              <a:spcBef>
                <a:spcPts val="500"/>
              </a:spcBef>
              <a:spcAft>
                <a:spcPts val="300"/>
              </a:spcAft>
              <a:buFont typeface="Arial"/>
              <a:buNone/>
              <a:defRPr sz="1600">
                <a:solidFill>
                  <a:schemeClr val="tx2">
                    <a:lumMod val="50000"/>
                  </a:schemeClr>
                </a:solidFill>
                <a:latin typeface="+mn-lt"/>
                <a:ea typeface="+mn-ea"/>
                <a:cs typeface="+mn-cs"/>
              </a:defRPr>
            </a:lvl4pPr>
            <a:lvl5pPr marL="1828800" indent="0" algn="ctr" defTabSz="914400" eaLnBrk="1" hangingPunct="1">
              <a:lnSpc>
                <a:spcPct val="90000"/>
              </a:lnSpc>
              <a:spcBef>
                <a:spcPts val="500"/>
              </a:spcBef>
              <a:buFont typeface="Arial"/>
              <a:buNone/>
              <a:defRPr sz="1600">
                <a:solidFill>
                  <a:schemeClr val="accent6"/>
                </a:solidFill>
                <a:latin typeface="+mn-lt"/>
                <a:ea typeface="+mn-ea"/>
                <a:cs typeface="+mn-cs"/>
              </a:defRPr>
            </a:lvl5pPr>
            <a:lvl6pPr marL="2286000" indent="0" algn="ctr" defTabSz="914400" eaLnBrk="1" hangingPunct="1">
              <a:lnSpc>
                <a:spcPct val="90000"/>
              </a:lnSpc>
              <a:spcBef>
                <a:spcPts val="500"/>
              </a:spcBef>
              <a:buFont typeface="Arial"/>
              <a:buNone/>
              <a:defRPr sz="1600">
                <a:solidFill>
                  <a:schemeClr val="tx1"/>
                </a:solidFill>
                <a:latin typeface="+mn-lt"/>
                <a:ea typeface="+mn-ea"/>
                <a:cs typeface="+mn-cs"/>
              </a:defRPr>
            </a:lvl6pPr>
            <a:lvl7pPr marL="2743200" indent="0" algn="ctr" defTabSz="914400" eaLnBrk="1" hangingPunct="1">
              <a:lnSpc>
                <a:spcPct val="90000"/>
              </a:lnSpc>
              <a:spcBef>
                <a:spcPts val="500"/>
              </a:spcBef>
              <a:buFont typeface="Arial"/>
              <a:buNone/>
              <a:defRPr sz="1600">
                <a:solidFill>
                  <a:schemeClr val="tx1"/>
                </a:solidFill>
                <a:latin typeface="+mn-lt"/>
                <a:ea typeface="+mn-ea"/>
                <a:cs typeface="+mn-cs"/>
              </a:defRPr>
            </a:lvl7pPr>
            <a:lvl8pPr marL="3200400" indent="0" algn="ctr" defTabSz="914400" eaLnBrk="1" hangingPunct="1">
              <a:lnSpc>
                <a:spcPct val="90000"/>
              </a:lnSpc>
              <a:spcBef>
                <a:spcPts val="500"/>
              </a:spcBef>
              <a:buFont typeface="Arial"/>
              <a:buNone/>
              <a:defRPr sz="1600">
                <a:solidFill>
                  <a:schemeClr val="tx1"/>
                </a:solidFill>
                <a:latin typeface="+mn-lt"/>
                <a:ea typeface="+mn-ea"/>
                <a:cs typeface="+mn-cs"/>
              </a:defRPr>
            </a:lvl8pPr>
            <a:lvl9pPr marL="3657600" indent="0" algn="ctr" defTabSz="914400" eaLnBrk="1" hangingPunct="1">
              <a:lnSpc>
                <a:spcPct val="90000"/>
              </a:lnSpc>
              <a:spcBef>
                <a:spcPts val="500"/>
              </a:spcBef>
              <a:buFont typeface="Arial"/>
              <a:buNone/>
              <a:defRPr sz="1600">
                <a:solidFill>
                  <a:schemeClr val="tx1"/>
                </a:solidFill>
                <a:latin typeface="+mn-lt"/>
                <a:ea typeface="+mn-ea"/>
                <a:cs typeface="+mn-cs"/>
              </a:defRPr>
            </a:lvl9pPr>
          </a:lstStyle>
          <a:p>
            <a:pPr algn="r">
              <a:defRPr/>
            </a:pPr>
            <a:r>
              <a:rPr lang="fr-FR" sz="1800"/>
              <a:t>quentin.duong@cern.ch</a:t>
            </a:r>
          </a:p>
          <a:p>
            <a:pPr algn="r">
              <a:defRPr/>
            </a:pPr>
            <a:r>
              <a:rPr lang="en-GB" sz="1800"/>
              <a:t>20/02/2024</a:t>
            </a:r>
            <a:endParaRPr lang="fr-FR"/>
          </a:p>
        </p:txBody>
      </p:sp>
      <p:sp>
        <p:nvSpPr>
          <p:cNvPr id="2" name="Subtitle 2">
            <a:extLst>
              <a:ext uri="{FF2B5EF4-FFF2-40B4-BE49-F238E27FC236}">
                <a16:creationId xmlns:a16="http://schemas.microsoft.com/office/drawing/2014/main" id="{B5898AB7-EDB2-D09C-DAC2-01AC13F0C0C6}"/>
              </a:ext>
            </a:extLst>
          </p:cNvPr>
          <p:cNvSpPr txBox="1">
            <a:spLocks/>
          </p:cNvSpPr>
          <p:nvPr/>
        </p:nvSpPr>
        <p:spPr bwMode="auto">
          <a:xfrm>
            <a:off x="2207568" y="5700249"/>
            <a:ext cx="7488832" cy="80378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000" b="0">
                <a:solidFill>
                  <a:schemeClr val="bg1"/>
                </a:solidFill>
                <a:latin typeface="+mn-lt"/>
                <a:ea typeface="+mn-ea"/>
                <a:cs typeface="+mn-cs"/>
              </a:defRPr>
            </a:lvl1pPr>
            <a:lvl2pPr marL="457200" indent="0" algn="ctr" defTabSz="914400" eaLnBrk="1" hangingPunct="1">
              <a:lnSpc>
                <a:spcPct val="100000"/>
              </a:lnSpc>
              <a:spcBef>
                <a:spcPts val="500"/>
              </a:spcBef>
              <a:spcAft>
                <a:spcPts val="300"/>
              </a:spcAft>
              <a:buFont typeface="Arial"/>
              <a:buNone/>
              <a:defRPr sz="2000">
                <a:solidFill>
                  <a:schemeClr val="tx2">
                    <a:lumMod val="50000"/>
                  </a:schemeClr>
                </a:solidFill>
                <a:latin typeface="+mn-lt"/>
                <a:ea typeface="+mn-ea"/>
                <a:cs typeface="+mn-cs"/>
              </a:defRPr>
            </a:lvl2pPr>
            <a:lvl3pPr marL="914400" indent="0" algn="ctr" defTabSz="914400" eaLnBrk="1" hangingPunct="1">
              <a:lnSpc>
                <a:spcPct val="100000"/>
              </a:lnSpc>
              <a:spcBef>
                <a:spcPts val="500"/>
              </a:spcBef>
              <a:spcAft>
                <a:spcPts val="300"/>
              </a:spcAft>
              <a:buFont typeface="Arial"/>
              <a:buNone/>
              <a:defRPr sz="1800">
                <a:solidFill>
                  <a:schemeClr val="tx2">
                    <a:lumMod val="50000"/>
                  </a:schemeClr>
                </a:solidFill>
                <a:latin typeface="+mn-lt"/>
                <a:ea typeface="+mn-ea"/>
                <a:cs typeface="+mn-cs"/>
              </a:defRPr>
            </a:lvl3pPr>
            <a:lvl4pPr marL="1371600" indent="0" algn="ctr" defTabSz="914400" eaLnBrk="1" hangingPunct="1">
              <a:lnSpc>
                <a:spcPct val="100000"/>
              </a:lnSpc>
              <a:spcBef>
                <a:spcPts val="500"/>
              </a:spcBef>
              <a:spcAft>
                <a:spcPts val="300"/>
              </a:spcAft>
              <a:buFont typeface="Arial"/>
              <a:buNone/>
              <a:defRPr sz="1600">
                <a:solidFill>
                  <a:schemeClr val="tx2">
                    <a:lumMod val="50000"/>
                  </a:schemeClr>
                </a:solidFill>
                <a:latin typeface="+mn-lt"/>
                <a:ea typeface="+mn-ea"/>
                <a:cs typeface="+mn-cs"/>
              </a:defRPr>
            </a:lvl4pPr>
            <a:lvl5pPr marL="1828800" indent="0" algn="ctr" defTabSz="914400" eaLnBrk="1" hangingPunct="1">
              <a:lnSpc>
                <a:spcPct val="90000"/>
              </a:lnSpc>
              <a:spcBef>
                <a:spcPts val="500"/>
              </a:spcBef>
              <a:buFont typeface="Arial"/>
              <a:buNone/>
              <a:defRPr sz="1600">
                <a:solidFill>
                  <a:schemeClr val="accent6"/>
                </a:solidFill>
                <a:latin typeface="+mn-lt"/>
                <a:ea typeface="+mn-ea"/>
                <a:cs typeface="+mn-cs"/>
              </a:defRPr>
            </a:lvl5pPr>
            <a:lvl6pPr marL="2286000" indent="0" algn="ctr" defTabSz="914400" eaLnBrk="1" hangingPunct="1">
              <a:lnSpc>
                <a:spcPct val="90000"/>
              </a:lnSpc>
              <a:spcBef>
                <a:spcPts val="500"/>
              </a:spcBef>
              <a:buFont typeface="Arial"/>
              <a:buNone/>
              <a:defRPr sz="1600">
                <a:solidFill>
                  <a:schemeClr val="tx1"/>
                </a:solidFill>
                <a:latin typeface="+mn-lt"/>
                <a:ea typeface="+mn-ea"/>
                <a:cs typeface="+mn-cs"/>
              </a:defRPr>
            </a:lvl6pPr>
            <a:lvl7pPr marL="2743200" indent="0" algn="ctr" defTabSz="914400" eaLnBrk="1" hangingPunct="1">
              <a:lnSpc>
                <a:spcPct val="90000"/>
              </a:lnSpc>
              <a:spcBef>
                <a:spcPts val="500"/>
              </a:spcBef>
              <a:buFont typeface="Arial"/>
              <a:buNone/>
              <a:defRPr sz="1600">
                <a:solidFill>
                  <a:schemeClr val="tx1"/>
                </a:solidFill>
                <a:latin typeface="+mn-lt"/>
                <a:ea typeface="+mn-ea"/>
                <a:cs typeface="+mn-cs"/>
              </a:defRPr>
            </a:lvl7pPr>
            <a:lvl8pPr marL="3200400" indent="0" algn="ctr" defTabSz="914400" eaLnBrk="1" hangingPunct="1">
              <a:lnSpc>
                <a:spcPct val="90000"/>
              </a:lnSpc>
              <a:spcBef>
                <a:spcPts val="500"/>
              </a:spcBef>
              <a:buFont typeface="Arial"/>
              <a:buNone/>
              <a:defRPr sz="1600">
                <a:solidFill>
                  <a:schemeClr val="tx1"/>
                </a:solidFill>
                <a:latin typeface="+mn-lt"/>
                <a:ea typeface="+mn-ea"/>
                <a:cs typeface="+mn-cs"/>
              </a:defRPr>
            </a:lvl8pPr>
            <a:lvl9pPr marL="3657600" indent="0" algn="ctr" defTabSz="914400" eaLnBrk="1" hangingPunct="1">
              <a:lnSpc>
                <a:spcPct val="90000"/>
              </a:lnSpc>
              <a:spcBef>
                <a:spcPts val="500"/>
              </a:spcBef>
              <a:buFont typeface="Arial"/>
              <a:buNone/>
              <a:defRPr sz="1600">
                <a:solidFill>
                  <a:schemeClr val="tx1"/>
                </a:solidFill>
                <a:latin typeface="+mn-lt"/>
                <a:ea typeface="+mn-ea"/>
                <a:cs typeface="+mn-cs"/>
              </a:defRPr>
            </a:lvl9pPr>
          </a:lstStyle>
          <a:p>
            <a:pPr algn="ctr">
              <a:defRPr/>
            </a:pPr>
            <a:r>
              <a:rPr lang="nl-NL" sz="1800"/>
              <a:t>Dr. Vincent BAGLIN	 </a:t>
            </a:r>
            <a:r>
              <a:rPr lang="nl-NL" sz="1800" i="1"/>
              <a:t>(CERN)        </a:t>
            </a:r>
            <a:r>
              <a:rPr lang="nl-NL" sz="1800"/>
              <a:t>CERN supervisor</a:t>
            </a:r>
            <a:endParaRPr lang="nl-NL"/>
          </a:p>
          <a:p>
            <a:pPr algn="ctr">
              <a:defRPr/>
            </a:pPr>
            <a:r>
              <a:rPr lang="nl-NL" sz="1800"/>
              <a:t>Dr. Gaël SATTONNAY (</a:t>
            </a:r>
            <a:r>
              <a:rPr lang="nl-NL" sz="1800" i="1"/>
              <a:t>IJCLab-Paris Saclay University)    </a:t>
            </a:r>
            <a:r>
              <a:rPr lang="nl-NL" sz="1800"/>
              <a:t>Doctoral supervisor</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 name="Picture 8">
            <a:extLst>
              <a:ext uri="{FF2B5EF4-FFF2-40B4-BE49-F238E27FC236}">
                <a16:creationId xmlns:a16="http://schemas.microsoft.com/office/drawing/2014/main" id="{CF96E342-5E03-ECEE-6579-BADF275B1ED3}"/>
              </a:ext>
            </a:extLst>
          </p:cNvPr>
          <p:cNvPicPr>
            <a:picLocks noChangeAspect="1"/>
          </p:cNvPicPr>
          <p:nvPr/>
        </p:nvPicPr>
        <p:blipFill rotWithShape="1">
          <a:blip r:embed="rId2"/>
          <a:srcRect l="17516" r="74107" b="6075"/>
          <a:stretch/>
        </p:blipFill>
        <p:spPr bwMode="auto">
          <a:xfrm>
            <a:off x="106152" y="1646520"/>
            <a:ext cx="1021296" cy="4157293"/>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10</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en-GB"/>
              <a:t>Hybrid scheme injection</a:t>
            </a:r>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pic>
        <p:nvPicPr>
          <p:cNvPr id="16" name="Picture 2">
            <a:extLst>
              <a:ext uri="{FF2B5EF4-FFF2-40B4-BE49-F238E27FC236}">
                <a16:creationId xmlns:a16="http://schemas.microsoft.com/office/drawing/2014/main" id="{D323F06B-0F37-F11A-750C-FB60992A9369}"/>
              </a:ext>
            </a:extLst>
          </p:cNvPr>
          <p:cNvPicPr>
            <a:picLocks noChangeAspect="1"/>
          </p:cNvPicPr>
          <p:nvPr/>
        </p:nvPicPr>
        <p:blipFill rotWithShape="1">
          <a:blip r:embed="rId3"/>
          <a:srcRect l="21437" r="74527" b="10955"/>
          <a:stretch/>
        </p:blipFill>
        <p:spPr bwMode="auto">
          <a:xfrm flipH="1">
            <a:off x="4523303" y="1645771"/>
            <a:ext cx="564585" cy="3941269"/>
          </a:xfrm>
          <a:prstGeom prst="rect">
            <a:avLst/>
          </a:prstGeom>
        </p:spPr>
      </p:pic>
      <p:pic>
        <p:nvPicPr>
          <p:cNvPr id="23" name="Picture 8">
            <a:extLst>
              <a:ext uri="{FF2B5EF4-FFF2-40B4-BE49-F238E27FC236}">
                <a16:creationId xmlns:a16="http://schemas.microsoft.com/office/drawing/2014/main" id="{28923F67-67E0-8C22-2C0F-8F9667F1E3F4}"/>
              </a:ext>
            </a:extLst>
          </p:cNvPr>
          <p:cNvPicPr>
            <a:picLocks noChangeAspect="1"/>
          </p:cNvPicPr>
          <p:nvPr/>
        </p:nvPicPr>
        <p:blipFill rotWithShape="1">
          <a:blip r:embed="rId2"/>
          <a:srcRect l="25861" r="16926" b="6075"/>
          <a:stretch/>
        </p:blipFill>
        <p:spPr bwMode="auto">
          <a:xfrm>
            <a:off x="1127448" y="1636641"/>
            <a:ext cx="3578494" cy="4242982"/>
          </a:xfrm>
          <a:prstGeom prst="rect">
            <a:avLst/>
          </a:prstGeom>
        </p:spPr>
      </p:pic>
      <p:pic>
        <p:nvPicPr>
          <p:cNvPr id="24" name="Picture 8">
            <a:extLst>
              <a:ext uri="{FF2B5EF4-FFF2-40B4-BE49-F238E27FC236}">
                <a16:creationId xmlns:a16="http://schemas.microsoft.com/office/drawing/2014/main" id="{CA873384-35EC-376F-03C8-51B19F978EB0}"/>
              </a:ext>
            </a:extLst>
          </p:cNvPr>
          <p:cNvPicPr>
            <a:picLocks noChangeAspect="1"/>
          </p:cNvPicPr>
          <p:nvPr/>
        </p:nvPicPr>
        <p:blipFill rotWithShape="1">
          <a:blip r:embed="rId2"/>
          <a:srcRect l="15352" t="89044" r="81194" b="6075"/>
          <a:stretch/>
        </p:blipFill>
        <p:spPr bwMode="auto">
          <a:xfrm>
            <a:off x="3575720" y="5714652"/>
            <a:ext cx="1512168" cy="138301"/>
          </a:xfrm>
          <a:prstGeom prst="rect">
            <a:avLst/>
          </a:prstGeom>
        </p:spPr>
      </p:pic>
      <p:cxnSp>
        <p:nvCxnSpPr>
          <p:cNvPr id="28" name="Connecteur droit avec flèche 27">
            <a:extLst>
              <a:ext uri="{FF2B5EF4-FFF2-40B4-BE49-F238E27FC236}">
                <a16:creationId xmlns:a16="http://schemas.microsoft.com/office/drawing/2014/main" id="{3E284691-BCC8-BC55-9BBA-7A608E4514FF}"/>
              </a:ext>
            </a:extLst>
          </p:cNvPr>
          <p:cNvCxnSpPr>
            <a:cxnSpLocks/>
            <a:endCxn id="41" idx="1"/>
          </p:cNvCxnSpPr>
          <p:nvPr/>
        </p:nvCxnSpPr>
        <p:spPr>
          <a:xfrm>
            <a:off x="106152" y="6156465"/>
            <a:ext cx="5239408" cy="3251"/>
          </a:xfrm>
          <a:prstGeom prst="straightConnector1">
            <a:avLst/>
          </a:prstGeom>
          <a:ln w="28575">
            <a:solidFill>
              <a:srgbClr val="6E2466"/>
            </a:solidFill>
            <a:tailEnd type="triangle"/>
          </a:ln>
        </p:spPr>
        <p:style>
          <a:lnRef idx="1">
            <a:schemeClr val="accent1"/>
          </a:lnRef>
          <a:fillRef idx="0">
            <a:schemeClr val="accent1"/>
          </a:fillRef>
          <a:effectRef idx="0">
            <a:schemeClr val="accent1"/>
          </a:effectRef>
          <a:fontRef idx="minor">
            <a:schemeClr val="tx1"/>
          </a:fontRef>
        </p:style>
      </p:cxnSp>
      <p:sp>
        <p:nvSpPr>
          <p:cNvPr id="41" name="Content Placeholder 1">
            <a:extLst>
              <a:ext uri="{FF2B5EF4-FFF2-40B4-BE49-F238E27FC236}">
                <a16:creationId xmlns:a16="http://schemas.microsoft.com/office/drawing/2014/main" id="{21B2DD99-5CD4-6215-CBDE-F94055EB1CFB}"/>
              </a:ext>
            </a:extLst>
          </p:cNvPr>
          <p:cNvSpPr txBox="1">
            <a:spLocks/>
          </p:cNvSpPr>
          <p:nvPr/>
        </p:nvSpPr>
        <p:spPr bwMode="auto">
          <a:xfrm>
            <a:off x="5345560" y="6010112"/>
            <a:ext cx="726029" cy="299208"/>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6E2466"/>
                </a:solidFill>
              </a:rPr>
              <a:t>Time</a:t>
            </a:r>
          </a:p>
        </p:txBody>
      </p:sp>
      <p:cxnSp>
        <p:nvCxnSpPr>
          <p:cNvPr id="49" name="Connecteur droit 48">
            <a:extLst>
              <a:ext uri="{FF2B5EF4-FFF2-40B4-BE49-F238E27FC236}">
                <a16:creationId xmlns:a16="http://schemas.microsoft.com/office/drawing/2014/main" id="{D74272D1-7BDA-68F3-3A72-48398E7265A1}"/>
              </a:ext>
            </a:extLst>
          </p:cNvPr>
          <p:cNvCxnSpPr>
            <a:cxnSpLocks/>
          </p:cNvCxnSpPr>
          <p:nvPr/>
        </p:nvCxnSpPr>
        <p:spPr>
          <a:xfrm>
            <a:off x="686129" y="1914620"/>
            <a:ext cx="0" cy="4241845"/>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sp>
        <p:nvSpPr>
          <p:cNvPr id="54" name="Accolade ouvrante 53">
            <a:extLst>
              <a:ext uri="{FF2B5EF4-FFF2-40B4-BE49-F238E27FC236}">
                <a16:creationId xmlns:a16="http://schemas.microsoft.com/office/drawing/2014/main" id="{164118C4-B1EB-6EEE-E062-2504BB93604B}"/>
              </a:ext>
            </a:extLst>
          </p:cNvPr>
          <p:cNvSpPr/>
          <p:nvPr/>
        </p:nvSpPr>
        <p:spPr>
          <a:xfrm rot="16200000" flipH="1">
            <a:off x="253552" y="1499120"/>
            <a:ext cx="285178" cy="579976"/>
          </a:xfrm>
          <a:prstGeom prst="leftBrace">
            <a:avLst/>
          </a:prstGeom>
          <a:ln w="28575">
            <a:solidFill>
              <a:srgbClr val="6E24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6" name="Connecteur droit 75">
            <a:extLst>
              <a:ext uri="{FF2B5EF4-FFF2-40B4-BE49-F238E27FC236}">
                <a16:creationId xmlns:a16="http://schemas.microsoft.com/office/drawing/2014/main" id="{4FEF457D-37CE-2EA7-337F-990010AE07EB}"/>
              </a:ext>
            </a:extLst>
          </p:cNvPr>
          <p:cNvCxnSpPr>
            <a:cxnSpLocks/>
          </p:cNvCxnSpPr>
          <p:nvPr/>
        </p:nvCxnSpPr>
        <p:spPr>
          <a:xfrm>
            <a:off x="106152" y="1914620"/>
            <a:ext cx="0" cy="4241845"/>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sp>
        <p:nvSpPr>
          <p:cNvPr id="77" name="Content Placeholder 1">
            <a:extLst>
              <a:ext uri="{FF2B5EF4-FFF2-40B4-BE49-F238E27FC236}">
                <a16:creationId xmlns:a16="http://schemas.microsoft.com/office/drawing/2014/main" id="{CD597064-7B14-C98C-0ED5-0AF4C0C97731}"/>
              </a:ext>
            </a:extLst>
          </p:cNvPr>
          <p:cNvSpPr txBox="1">
            <a:spLocks/>
          </p:cNvSpPr>
          <p:nvPr/>
        </p:nvSpPr>
        <p:spPr bwMode="auto">
          <a:xfrm>
            <a:off x="240896" y="1288562"/>
            <a:ext cx="2470723"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sz="2400" b="1">
                <a:solidFill>
                  <a:srgbClr val="6E2466"/>
                </a:solidFill>
              </a:rPr>
              <a:t>Injection phase</a:t>
            </a:r>
          </a:p>
        </p:txBody>
      </p:sp>
      <p:pic>
        <p:nvPicPr>
          <p:cNvPr id="82" name="Picture 7">
            <a:extLst>
              <a:ext uri="{FF2B5EF4-FFF2-40B4-BE49-F238E27FC236}">
                <a16:creationId xmlns:a16="http://schemas.microsoft.com/office/drawing/2014/main" id="{BE577EA7-3823-5854-F3C5-24C63654CB98}"/>
              </a:ext>
            </a:extLst>
          </p:cNvPr>
          <p:cNvPicPr>
            <a:picLocks noChangeAspect="1"/>
          </p:cNvPicPr>
          <p:nvPr/>
        </p:nvPicPr>
        <p:blipFill rotWithShape="1">
          <a:blip r:embed="rId4"/>
          <a:srcRect t="8829"/>
          <a:stretch/>
        </p:blipFill>
        <p:spPr bwMode="auto">
          <a:xfrm>
            <a:off x="6358957" y="983166"/>
            <a:ext cx="5831446" cy="3108031"/>
          </a:xfrm>
          <a:prstGeom prst="rect">
            <a:avLst/>
          </a:prstGeom>
        </p:spPr>
      </p:pic>
      <p:cxnSp>
        <p:nvCxnSpPr>
          <p:cNvPr id="84" name="Straight Arrow Connector 19">
            <a:extLst>
              <a:ext uri="{FF2B5EF4-FFF2-40B4-BE49-F238E27FC236}">
                <a16:creationId xmlns:a16="http://schemas.microsoft.com/office/drawing/2014/main" id="{BB0EFF8B-E4F9-9F63-137D-3B23F8DFD36E}"/>
              </a:ext>
            </a:extLst>
          </p:cNvPr>
          <p:cNvCxnSpPr>
            <a:cxnSpLocks/>
          </p:cNvCxnSpPr>
          <p:nvPr/>
        </p:nvCxnSpPr>
        <p:spPr bwMode="auto">
          <a:xfrm>
            <a:off x="6685368" y="926879"/>
            <a:ext cx="5463482" cy="0"/>
          </a:xfrm>
          <a:prstGeom prst="straightConnector1">
            <a:avLst/>
          </a:prstGeom>
          <a:ln w="57150">
            <a:solidFill>
              <a:srgbClr val="6E246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5" name="TextBox 20">
            <a:extLst>
              <a:ext uri="{FF2B5EF4-FFF2-40B4-BE49-F238E27FC236}">
                <a16:creationId xmlns:a16="http://schemas.microsoft.com/office/drawing/2014/main" id="{D1A78120-D0AC-E9DF-2806-818E03C688D8}"/>
              </a:ext>
            </a:extLst>
          </p:cNvPr>
          <p:cNvSpPr txBox="1"/>
          <p:nvPr/>
        </p:nvSpPr>
        <p:spPr bwMode="auto">
          <a:xfrm>
            <a:off x="7349387" y="541766"/>
            <a:ext cx="4321723" cy="369332"/>
          </a:xfrm>
          <a:prstGeom prst="rect">
            <a:avLst/>
          </a:prstGeom>
          <a:noFill/>
        </p:spPr>
        <p:txBody>
          <a:bodyPr wrap="square" rtlCol="0">
            <a:spAutoFit/>
          </a:bodyPr>
          <a:lstStyle/>
          <a:p>
            <a:pPr algn="ctr"/>
            <a:r>
              <a:rPr lang="fr-FR" b="1">
                <a:solidFill>
                  <a:srgbClr val="6E2466"/>
                </a:solidFill>
              </a:rPr>
              <a:t>1 turn of the LHC: ~89µs</a:t>
            </a:r>
          </a:p>
        </p:txBody>
      </p:sp>
      <p:sp>
        <p:nvSpPr>
          <p:cNvPr id="86" name="Rectangle 85">
            <a:extLst>
              <a:ext uri="{FF2B5EF4-FFF2-40B4-BE49-F238E27FC236}">
                <a16:creationId xmlns:a16="http://schemas.microsoft.com/office/drawing/2014/main" id="{775E028B-88BE-10A9-F48B-780C6A541AF8}"/>
              </a:ext>
            </a:extLst>
          </p:cNvPr>
          <p:cNvSpPr/>
          <p:nvPr/>
        </p:nvSpPr>
        <p:spPr bwMode="auto">
          <a:xfrm>
            <a:off x="9765279" y="3675790"/>
            <a:ext cx="376366" cy="343339"/>
          </a:xfrm>
          <a:prstGeom prst="rect">
            <a:avLst/>
          </a:prstGeom>
          <a:noFill/>
          <a:ln w="28575">
            <a:solidFill>
              <a:schemeClr val="accent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87" name="TextBox 75">
                <a:extLst>
                  <a:ext uri="{FF2B5EF4-FFF2-40B4-BE49-F238E27FC236}">
                    <a16:creationId xmlns:a16="http://schemas.microsoft.com/office/drawing/2014/main" id="{90448DFF-5DBB-2F9E-283F-BD1DFD064DE2}"/>
                  </a:ext>
                </a:extLst>
              </p:cNvPr>
              <p:cNvSpPr txBox="1"/>
              <p:nvPr/>
            </p:nvSpPr>
            <p:spPr bwMode="auto">
              <a:xfrm>
                <a:off x="6102442" y="1174572"/>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𝟖</m:t>
                      </m:r>
                    </m:oMath>
                  </m:oMathPara>
                </a14:m>
                <a:endParaRPr lang="fr-FR" sz="1400" b="1"/>
              </a:p>
            </p:txBody>
          </p:sp>
        </mc:Choice>
        <mc:Fallback xmlns="">
          <p:sp>
            <p:nvSpPr>
              <p:cNvPr id="87" name="TextBox 75">
                <a:extLst>
                  <a:ext uri="{FF2B5EF4-FFF2-40B4-BE49-F238E27FC236}">
                    <a16:creationId xmlns:a16="http://schemas.microsoft.com/office/drawing/2014/main" id="{90448DFF-5DBB-2F9E-283F-BD1DFD064DE2}"/>
                  </a:ext>
                </a:extLst>
              </p:cNvPr>
              <p:cNvSpPr txBox="1">
                <a:spLocks noRot="1" noChangeAspect="1" noMove="1" noResize="1" noEditPoints="1" noAdjustHandles="1" noChangeArrowheads="1" noChangeShapeType="1" noTextEdit="1"/>
              </p:cNvSpPr>
              <p:nvPr/>
            </p:nvSpPr>
            <p:spPr bwMode="auto">
              <a:xfrm>
                <a:off x="6102442" y="1174572"/>
                <a:ext cx="573906" cy="307777"/>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7" name="ZoneTexte 96">
                <a:extLst>
                  <a:ext uri="{FF2B5EF4-FFF2-40B4-BE49-F238E27FC236}">
                    <a16:creationId xmlns:a16="http://schemas.microsoft.com/office/drawing/2014/main" id="{EFB880EA-06D6-DD34-1F3F-043C31530006}"/>
                  </a:ext>
                </a:extLst>
              </p:cNvPr>
              <p:cNvSpPr txBox="1"/>
              <p:nvPr/>
            </p:nvSpPr>
            <p:spPr bwMode="auto">
              <a:xfrm>
                <a:off x="5870918" y="667627"/>
                <a:ext cx="814450" cy="550920"/>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ppb</a:t>
                </a:r>
              </a:p>
              <a:p>
                <a:pPr algn="ctr">
                  <a:defRPr/>
                </a:pPr>
                <a14:m>
                  <m:oMathPara xmlns:m="http://schemas.openxmlformats.org/officeDocument/2006/math">
                    <m:oMathParaPr>
                      <m:jc m:val="right"/>
                    </m:oMathParaPr>
                    <m:oMath xmlns:m="http://schemas.openxmlformats.org/officeDocument/2006/math">
                      <m:d>
                        <m:dPr>
                          <m:begChr m:val="["/>
                          <m:endChr m:val="]"/>
                          <m:ctrlPr>
                            <a:rPr lang="fr-FR" sz="1400" b="1" i="1" smtClean="0">
                              <a:solidFill>
                                <a:srgbClr val="2F2F2F"/>
                              </a:solidFill>
                              <a:latin typeface="Cambria Math" panose="02040503050406030204" pitchFamily="18" charset="0"/>
                              <a:ea typeface="Cambria Math" panose="02040503050406030204" pitchFamily="18" charset="0"/>
                            </a:rPr>
                          </m:ctrlPr>
                        </m:dPr>
                        <m:e>
                          <m:sSup>
                            <m:sSupPr>
                              <m:ctrlPr>
                                <a:rPr lang="fr-FR" sz="1400" b="1" i="1">
                                  <a:solidFill>
                                    <a:srgbClr val="2F2F2F"/>
                                  </a:solidFill>
                                  <a:latin typeface="Cambria Math" panose="02040503050406030204" pitchFamily="18" charset="0"/>
                                  <a:ea typeface="Cambria Math" panose="02040503050406030204" pitchFamily="18" charset="0"/>
                                </a:rPr>
                              </m:ctrlPr>
                            </m:sSupPr>
                            <m:e>
                              <m:r>
                                <a:rPr lang="fr-FR" sz="1400" b="1" i="1">
                                  <a:solidFill>
                                    <a:srgbClr val="2F2F2F"/>
                                  </a:solidFill>
                                  <a:latin typeface="Cambria Math" panose="02040503050406030204" pitchFamily="18" charset="0"/>
                                  <a:ea typeface="Cambria Math" panose="02040503050406030204" pitchFamily="18" charset="0"/>
                                </a:rPr>
                                <m:t>𝟏𝟎</m:t>
                              </m:r>
                            </m:e>
                            <m:sup>
                              <m:r>
                                <a:rPr lang="fr-FR" sz="1400" b="1" i="1">
                                  <a:solidFill>
                                    <a:srgbClr val="2F2F2F"/>
                                  </a:solidFill>
                                  <a:latin typeface="Cambria Math" panose="02040503050406030204" pitchFamily="18" charset="0"/>
                                  <a:ea typeface="Cambria Math" panose="02040503050406030204" pitchFamily="18" charset="0"/>
                                </a:rPr>
                                <m:t>𝟏𝟏</m:t>
                              </m:r>
                            </m:sup>
                          </m:sSup>
                          <m:sSup>
                            <m:sSupPr>
                              <m:ctrlPr>
                                <a:rPr lang="fr-FR" sz="1400" b="1" i="1">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𝒑</m:t>
                              </m:r>
                            </m:e>
                            <m:sup>
                              <m:r>
                                <a:rPr lang="fr-FR" sz="1400" b="1" i="1" smtClean="0">
                                  <a:solidFill>
                                    <a:srgbClr val="2F2F2F"/>
                                  </a:solidFill>
                                  <a:latin typeface="Cambria Math" panose="02040503050406030204" pitchFamily="18" charset="0"/>
                                  <a:ea typeface="Cambria Math" panose="02040503050406030204" pitchFamily="18" charset="0"/>
                                </a:rPr>
                                <m:t>+</m:t>
                              </m:r>
                            </m:sup>
                          </m:sSup>
                        </m:e>
                      </m:d>
                    </m:oMath>
                  </m:oMathPara>
                </a14:m>
                <a:endParaRPr kumimoji="0" lang="fr-FR" sz="14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endParaRPr>
              </a:p>
            </p:txBody>
          </p:sp>
        </mc:Choice>
        <mc:Fallback xmlns="">
          <p:sp>
            <p:nvSpPr>
              <p:cNvPr id="97" name="ZoneTexte 96">
                <a:extLst>
                  <a:ext uri="{FF2B5EF4-FFF2-40B4-BE49-F238E27FC236}">
                    <a16:creationId xmlns:a16="http://schemas.microsoft.com/office/drawing/2014/main" id="{EFB880EA-06D6-DD34-1F3F-043C31530006}"/>
                  </a:ext>
                </a:extLst>
              </p:cNvPr>
              <p:cNvSpPr txBox="1">
                <a:spLocks noRot="1" noChangeAspect="1" noMove="1" noResize="1" noEditPoints="1" noAdjustHandles="1" noChangeArrowheads="1" noChangeShapeType="1" noTextEdit="1"/>
              </p:cNvSpPr>
              <p:nvPr/>
            </p:nvSpPr>
            <p:spPr bwMode="auto">
              <a:xfrm>
                <a:off x="5870918" y="667627"/>
                <a:ext cx="814450" cy="550920"/>
              </a:xfrm>
              <a:prstGeom prst="rect">
                <a:avLst/>
              </a:prstGeom>
              <a:blipFill>
                <a:blip r:embed="rId6"/>
                <a:stretch>
                  <a:fillRect t="-3333"/>
                </a:stretch>
              </a:blipFill>
            </p:spPr>
            <p:txBody>
              <a:bodyPr/>
              <a:lstStyle/>
              <a:p>
                <a:r>
                  <a:rPr lang="en-GB">
                    <a:noFill/>
                  </a:rPr>
                  <a:t> </a:t>
                </a:r>
              </a:p>
            </p:txBody>
          </p:sp>
        </mc:Fallback>
      </mc:AlternateContent>
      <p:pic>
        <p:nvPicPr>
          <p:cNvPr id="99" name="Picture 6">
            <a:extLst>
              <a:ext uri="{FF2B5EF4-FFF2-40B4-BE49-F238E27FC236}">
                <a16:creationId xmlns:a16="http://schemas.microsoft.com/office/drawing/2014/main" id="{89E0B1D6-A820-EAEC-024D-07A98E7D3B3D}"/>
              </a:ext>
            </a:extLst>
          </p:cNvPr>
          <p:cNvPicPr>
            <a:picLocks noChangeAspect="1"/>
          </p:cNvPicPr>
          <p:nvPr/>
        </p:nvPicPr>
        <p:blipFill>
          <a:blip r:embed="rId7"/>
          <a:stretch>
            <a:fillRect/>
          </a:stretch>
        </p:blipFill>
        <p:spPr bwMode="auto">
          <a:xfrm>
            <a:off x="8046108" y="4200171"/>
            <a:ext cx="4047466" cy="847767"/>
          </a:xfrm>
          <a:prstGeom prst="rect">
            <a:avLst/>
          </a:prstGeom>
          <a:ln w="38100">
            <a:solidFill>
              <a:srgbClr val="E15E32"/>
            </a:solidFill>
          </a:ln>
        </p:spPr>
      </p:pic>
      <p:cxnSp>
        <p:nvCxnSpPr>
          <p:cNvPr id="100" name="Straight Connector 26">
            <a:extLst>
              <a:ext uri="{FF2B5EF4-FFF2-40B4-BE49-F238E27FC236}">
                <a16:creationId xmlns:a16="http://schemas.microsoft.com/office/drawing/2014/main" id="{6FB243B8-C9EA-2BA2-70CD-AE3A7E7AEA44}"/>
              </a:ext>
            </a:extLst>
          </p:cNvPr>
          <p:cNvCxnSpPr>
            <a:cxnSpLocks/>
          </p:cNvCxnSpPr>
          <p:nvPr/>
        </p:nvCxnSpPr>
        <p:spPr bwMode="auto">
          <a:xfrm>
            <a:off x="10118347" y="4022929"/>
            <a:ext cx="1975227" cy="154406"/>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01" name="Straight Connector 29">
            <a:extLst>
              <a:ext uri="{FF2B5EF4-FFF2-40B4-BE49-F238E27FC236}">
                <a16:creationId xmlns:a16="http://schemas.microsoft.com/office/drawing/2014/main" id="{998B9D59-FBAD-9124-7CFF-801B57C70BD0}"/>
              </a:ext>
            </a:extLst>
          </p:cNvPr>
          <p:cNvCxnSpPr>
            <a:cxnSpLocks/>
          </p:cNvCxnSpPr>
          <p:nvPr/>
        </p:nvCxnSpPr>
        <p:spPr bwMode="auto">
          <a:xfrm flipV="1">
            <a:off x="8040216" y="4013382"/>
            <a:ext cx="1714903" cy="163953"/>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02" name="ZoneTexte 101">
            <a:extLst>
              <a:ext uri="{FF2B5EF4-FFF2-40B4-BE49-F238E27FC236}">
                <a16:creationId xmlns:a16="http://schemas.microsoft.com/office/drawing/2014/main" id="{92D36F55-55EE-63B2-4702-C6830487004A}"/>
              </a:ext>
            </a:extLst>
          </p:cNvPr>
          <p:cNvSpPr txBox="1"/>
          <p:nvPr/>
        </p:nvSpPr>
        <p:spPr bwMode="auto">
          <a:xfrm>
            <a:off x="8059628" y="5145067"/>
            <a:ext cx="4026215" cy="707886"/>
          </a:xfrm>
          <a:prstGeom prst="rect">
            <a:avLst/>
          </a:prstGeom>
          <a:noFill/>
        </p:spPr>
        <p:txBody>
          <a:bodyPr wrap="square">
            <a:spAutoFit/>
          </a:bodyPr>
          <a:lstStyle/>
          <a:p>
            <a:pPr algn="ctr"/>
            <a:r>
              <a:rPr lang="fr-FR" sz="2000" b="1">
                <a:solidFill>
                  <a:srgbClr val="2F2F2F"/>
                </a:solidFill>
                <a:latin typeface="Cambria Math" panose="02040503050406030204" pitchFamily="18" charset="0"/>
                <a:ea typeface="Cambria Math" panose="02040503050406030204" pitchFamily="18" charset="0"/>
              </a:rPr>
              <a:t>« hybrid  »</a:t>
            </a:r>
            <a:endParaRPr lang="fr-FR" sz="2000" b="1">
              <a:solidFill>
                <a:srgbClr val="0033A0"/>
              </a:solidFill>
              <a:latin typeface="Cambria Math" panose="02040503050406030204" pitchFamily="18" charset="0"/>
              <a:ea typeface="Cambria Math" panose="02040503050406030204" pitchFamily="18" charset="0"/>
            </a:endParaRPr>
          </a:p>
          <a:p>
            <a:pPr algn="ctr"/>
            <a:r>
              <a:rPr lang="fr-FR" sz="2000" b="1">
                <a:solidFill>
                  <a:srgbClr val="0033A0"/>
                </a:solidFill>
                <a:latin typeface="Cambria Math" panose="02040503050406030204" pitchFamily="18" charset="0"/>
                <a:ea typeface="Cambria Math" panose="02040503050406030204" pitchFamily="18" charset="0"/>
              </a:rPr>
              <a:t>7</a:t>
            </a:r>
            <a:r>
              <a:rPr lang="fr-FR" sz="2000" b="1">
                <a:solidFill>
                  <a:srgbClr val="2F2F2F"/>
                </a:solidFill>
                <a:latin typeface="Cambria Math" panose="02040503050406030204" pitchFamily="18" charset="0"/>
                <a:ea typeface="Cambria Math" panose="02040503050406030204" pitchFamily="18" charset="0"/>
              </a:rPr>
              <a:t>*(</a:t>
            </a:r>
            <a:r>
              <a:rPr lang="fr-FR" sz="2000" b="1">
                <a:solidFill>
                  <a:srgbClr val="6E2466"/>
                </a:solidFill>
                <a:latin typeface="Cambria Math" panose="02040503050406030204" pitchFamily="18" charset="0"/>
                <a:ea typeface="Cambria Math" panose="02040503050406030204" pitchFamily="18" charset="0"/>
              </a:rPr>
              <a:t>8b4e</a:t>
            </a:r>
            <a:r>
              <a:rPr lang="fr-FR" sz="2000" b="1">
                <a:solidFill>
                  <a:srgbClr val="2F2F2F"/>
                </a:solidFill>
                <a:latin typeface="Cambria Math" panose="02040503050406030204" pitchFamily="18" charset="0"/>
                <a:ea typeface="Cambria Math" panose="02040503050406030204" pitchFamily="18" charset="0"/>
              </a:rPr>
              <a:t>) + </a:t>
            </a:r>
            <a:r>
              <a:rPr lang="fr-FR" sz="2000" b="1">
                <a:solidFill>
                  <a:srgbClr val="0033A0"/>
                </a:solidFill>
                <a:latin typeface="Cambria Math" panose="02040503050406030204" pitchFamily="18" charset="0"/>
                <a:ea typeface="Cambria Math" panose="02040503050406030204" pitchFamily="18" charset="0"/>
              </a:rPr>
              <a:t>3</a:t>
            </a:r>
            <a:r>
              <a:rPr lang="fr-FR" sz="2000" b="1">
                <a:solidFill>
                  <a:srgbClr val="2F2F2F"/>
                </a:solidFill>
                <a:latin typeface="Cambria Math" panose="02040503050406030204" pitchFamily="18" charset="0"/>
                <a:ea typeface="Cambria Math" panose="02040503050406030204" pitchFamily="18" charset="0"/>
              </a:rPr>
              <a:t>*(</a:t>
            </a:r>
            <a:r>
              <a:rPr lang="fr-FR" sz="2000" b="1">
                <a:solidFill>
                  <a:srgbClr val="6E2466"/>
                </a:solidFill>
                <a:latin typeface="Cambria Math" panose="02040503050406030204" pitchFamily="18" charset="0"/>
                <a:ea typeface="Cambria Math" panose="02040503050406030204" pitchFamily="18" charset="0"/>
              </a:rPr>
              <a:t>36b</a:t>
            </a:r>
            <a:r>
              <a:rPr lang="fr-FR" sz="2000" b="1">
                <a:solidFill>
                  <a:srgbClr val="2F2F2F"/>
                </a:solidFill>
                <a:latin typeface="Cambria Math" panose="02040503050406030204" pitchFamily="18" charset="0"/>
                <a:ea typeface="Cambria Math" panose="02040503050406030204" pitchFamily="18" charset="0"/>
              </a:rPr>
              <a:t>)</a:t>
            </a:r>
          </a:p>
        </p:txBody>
      </p:sp>
      <p:sp>
        <p:nvSpPr>
          <p:cNvPr id="103" name="Rectangle 102">
            <a:extLst>
              <a:ext uri="{FF2B5EF4-FFF2-40B4-BE49-F238E27FC236}">
                <a16:creationId xmlns:a16="http://schemas.microsoft.com/office/drawing/2014/main" id="{DD8222D6-725E-7349-DB6C-EBFAEDFB0B9C}"/>
              </a:ext>
            </a:extLst>
          </p:cNvPr>
          <p:cNvSpPr/>
          <p:nvPr/>
        </p:nvSpPr>
        <p:spPr bwMode="auto">
          <a:xfrm>
            <a:off x="9756534" y="4203971"/>
            <a:ext cx="61817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Rectangle 103">
            <a:extLst>
              <a:ext uri="{FF2B5EF4-FFF2-40B4-BE49-F238E27FC236}">
                <a16:creationId xmlns:a16="http://schemas.microsoft.com/office/drawing/2014/main" id="{AB7FD69C-7F2C-54F4-1925-545CD576FA65}"/>
              </a:ext>
            </a:extLst>
          </p:cNvPr>
          <p:cNvSpPr/>
          <p:nvPr/>
        </p:nvSpPr>
        <p:spPr bwMode="auto">
          <a:xfrm>
            <a:off x="10551148" y="4203971"/>
            <a:ext cx="61817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5" name="Rectangle 104">
            <a:extLst>
              <a:ext uri="{FF2B5EF4-FFF2-40B4-BE49-F238E27FC236}">
                <a16:creationId xmlns:a16="http://schemas.microsoft.com/office/drawing/2014/main" id="{D73559BC-5DF1-6CA2-DC07-AB8F5EE39A6B}"/>
              </a:ext>
            </a:extLst>
          </p:cNvPr>
          <p:cNvSpPr/>
          <p:nvPr/>
        </p:nvSpPr>
        <p:spPr bwMode="auto">
          <a:xfrm>
            <a:off x="11351605" y="4203971"/>
            <a:ext cx="61817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6" name="Rectangle 105">
            <a:extLst>
              <a:ext uri="{FF2B5EF4-FFF2-40B4-BE49-F238E27FC236}">
                <a16:creationId xmlns:a16="http://schemas.microsoft.com/office/drawing/2014/main" id="{FDA24453-2B75-404E-E1DA-1FED880D75FD}"/>
              </a:ext>
            </a:extLst>
          </p:cNvPr>
          <p:cNvSpPr/>
          <p:nvPr/>
        </p:nvSpPr>
        <p:spPr bwMode="auto">
          <a:xfrm>
            <a:off x="8163260"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7" name="Rectangle 106">
            <a:extLst>
              <a:ext uri="{FF2B5EF4-FFF2-40B4-BE49-F238E27FC236}">
                <a16:creationId xmlns:a16="http://schemas.microsoft.com/office/drawing/2014/main" id="{D044194A-C604-8D76-90E0-E9E309B76B49}"/>
              </a:ext>
            </a:extLst>
          </p:cNvPr>
          <p:cNvSpPr/>
          <p:nvPr/>
        </p:nvSpPr>
        <p:spPr bwMode="auto">
          <a:xfrm>
            <a:off x="8373198"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Rectangle 107">
            <a:extLst>
              <a:ext uri="{FF2B5EF4-FFF2-40B4-BE49-F238E27FC236}">
                <a16:creationId xmlns:a16="http://schemas.microsoft.com/office/drawing/2014/main" id="{0253D98B-62D9-A1EE-E818-79CDF562A3D3}"/>
              </a:ext>
            </a:extLst>
          </p:cNvPr>
          <p:cNvSpPr/>
          <p:nvPr/>
        </p:nvSpPr>
        <p:spPr bwMode="auto">
          <a:xfrm>
            <a:off x="8578160"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9" name="Rectangle 108">
            <a:extLst>
              <a:ext uri="{FF2B5EF4-FFF2-40B4-BE49-F238E27FC236}">
                <a16:creationId xmlns:a16="http://schemas.microsoft.com/office/drawing/2014/main" id="{C30CC3EF-9736-A34A-B055-DCA22BA3F8AE}"/>
              </a:ext>
            </a:extLst>
          </p:cNvPr>
          <p:cNvSpPr/>
          <p:nvPr/>
        </p:nvSpPr>
        <p:spPr bwMode="auto">
          <a:xfrm>
            <a:off x="8788098"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0" name="Rectangle 109">
            <a:extLst>
              <a:ext uri="{FF2B5EF4-FFF2-40B4-BE49-F238E27FC236}">
                <a16:creationId xmlns:a16="http://schemas.microsoft.com/office/drawing/2014/main" id="{BCF6D4D3-316B-810C-9D7F-DE2489D7F4ED}"/>
              </a:ext>
            </a:extLst>
          </p:cNvPr>
          <p:cNvSpPr/>
          <p:nvPr/>
        </p:nvSpPr>
        <p:spPr bwMode="auto">
          <a:xfrm>
            <a:off x="9021958"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1" name="Rectangle 110">
            <a:extLst>
              <a:ext uri="{FF2B5EF4-FFF2-40B4-BE49-F238E27FC236}">
                <a16:creationId xmlns:a16="http://schemas.microsoft.com/office/drawing/2014/main" id="{4310AF72-51F6-B063-D505-9FB9A7FA11E7}"/>
              </a:ext>
            </a:extLst>
          </p:cNvPr>
          <p:cNvSpPr/>
          <p:nvPr/>
        </p:nvSpPr>
        <p:spPr bwMode="auto">
          <a:xfrm>
            <a:off x="9231896"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2" name="Rectangle 111">
            <a:extLst>
              <a:ext uri="{FF2B5EF4-FFF2-40B4-BE49-F238E27FC236}">
                <a16:creationId xmlns:a16="http://schemas.microsoft.com/office/drawing/2014/main" id="{022F35B7-0DC4-4268-93A0-D788CAA54D17}"/>
              </a:ext>
            </a:extLst>
          </p:cNvPr>
          <p:cNvSpPr/>
          <p:nvPr/>
        </p:nvSpPr>
        <p:spPr bwMode="auto">
          <a:xfrm>
            <a:off x="9438817" y="4203971"/>
            <a:ext cx="143669" cy="846541"/>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113" name="TextBox 75">
                <a:extLst>
                  <a:ext uri="{FF2B5EF4-FFF2-40B4-BE49-F238E27FC236}">
                    <a16:creationId xmlns:a16="http://schemas.microsoft.com/office/drawing/2014/main" id="{2EDC8BD1-4A5B-245B-094F-8A3ACACAD8F2}"/>
                  </a:ext>
                </a:extLst>
              </p:cNvPr>
              <p:cNvSpPr txBox="1"/>
              <p:nvPr/>
            </p:nvSpPr>
            <p:spPr bwMode="auto">
              <a:xfrm>
                <a:off x="6102442" y="1463156"/>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𝟔</m:t>
                      </m:r>
                    </m:oMath>
                  </m:oMathPara>
                </a14:m>
                <a:endParaRPr lang="fr-FR" sz="1400" b="1"/>
              </a:p>
            </p:txBody>
          </p:sp>
        </mc:Choice>
        <mc:Fallback xmlns="">
          <p:sp>
            <p:nvSpPr>
              <p:cNvPr id="113" name="TextBox 75">
                <a:extLst>
                  <a:ext uri="{FF2B5EF4-FFF2-40B4-BE49-F238E27FC236}">
                    <a16:creationId xmlns:a16="http://schemas.microsoft.com/office/drawing/2014/main" id="{2EDC8BD1-4A5B-245B-094F-8A3ACACAD8F2}"/>
                  </a:ext>
                </a:extLst>
              </p:cNvPr>
              <p:cNvSpPr txBox="1">
                <a:spLocks noRot="1" noChangeAspect="1" noMove="1" noResize="1" noEditPoints="1" noAdjustHandles="1" noChangeArrowheads="1" noChangeShapeType="1" noTextEdit="1"/>
              </p:cNvSpPr>
              <p:nvPr/>
            </p:nvSpPr>
            <p:spPr bwMode="auto">
              <a:xfrm>
                <a:off x="6102442" y="1463156"/>
                <a:ext cx="573906" cy="307777"/>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4" name="TextBox 75">
                <a:extLst>
                  <a:ext uri="{FF2B5EF4-FFF2-40B4-BE49-F238E27FC236}">
                    <a16:creationId xmlns:a16="http://schemas.microsoft.com/office/drawing/2014/main" id="{B5F71C42-B8F3-3F50-CEFB-D17CBFAA68E2}"/>
                  </a:ext>
                </a:extLst>
              </p:cNvPr>
              <p:cNvSpPr txBox="1"/>
              <p:nvPr/>
            </p:nvSpPr>
            <p:spPr bwMode="auto">
              <a:xfrm>
                <a:off x="6102442" y="1773427"/>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𝟒</m:t>
                      </m:r>
                    </m:oMath>
                  </m:oMathPara>
                </a14:m>
                <a:endParaRPr lang="fr-FR" sz="1400" b="1"/>
              </a:p>
            </p:txBody>
          </p:sp>
        </mc:Choice>
        <mc:Fallback xmlns="">
          <p:sp>
            <p:nvSpPr>
              <p:cNvPr id="114" name="TextBox 75">
                <a:extLst>
                  <a:ext uri="{FF2B5EF4-FFF2-40B4-BE49-F238E27FC236}">
                    <a16:creationId xmlns:a16="http://schemas.microsoft.com/office/drawing/2014/main" id="{B5F71C42-B8F3-3F50-CEFB-D17CBFAA68E2}"/>
                  </a:ext>
                </a:extLst>
              </p:cNvPr>
              <p:cNvSpPr txBox="1">
                <a:spLocks noRot="1" noChangeAspect="1" noMove="1" noResize="1" noEditPoints="1" noAdjustHandles="1" noChangeArrowheads="1" noChangeShapeType="1" noTextEdit="1"/>
              </p:cNvSpPr>
              <p:nvPr/>
            </p:nvSpPr>
            <p:spPr bwMode="auto">
              <a:xfrm>
                <a:off x="6102442" y="1773427"/>
                <a:ext cx="573906" cy="307777"/>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5" name="TextBox 75">
                <a:extLst>
                  <a:ext uri="{FF2B5EF4-FFF2-40B4-BE49-F238E27FC236}">
                    <a16:creationId xmlns:a16="http://schemas.microsoft.com/office/drawing/2014/main" id="{4EEAA7D6-9861-B470-F2AE-9E2C8C4C9CE7}"/>
                  </a:ext>
                </a:extLst>
              </p:cNvPr>
              <p:cNvSpPr txBox="1"/>
              <p:nvPr/>
            </p:nvSpPr>
            <p:spPr bwMode="auto">
              <a:xfrm>
                <a:off x="6102442" y="2062011"/>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𝟐</m:t>
                      </m:r>
                    </m:oMath>
                  </m:oMathPara>
                </a14:m>
                <a:endParaRPr lang="fr-FR" sz="1400" b="1"/>
              </a:p>
            </p:txBody>
          </p:sp>
        </mc:Choice>
        <mc:Fallback xmlns="">
          <p:sp>
            <p:nvSpPr>
              <p:cNvPr id="115" name="TextBox 75">
                <a:extLst>
                  <a:ext uri="{FF2B5EF4-FFF2-40B4-BE49-F238E27FC236}">
                    <a16:creationId xmlns:a16="http://schemas.microsoft.com/office/drawing/2014/main" id="{4EEAA7D6-9861-B470-F2AE-9E2C8C4C9CE7}"/>
                  </a:ext>
                </a:extLst>
              </p:cNvPr>
              <p:cNvSpPr txBox="1">
                <a:spLocks noRot="1" noChangeAspect="1" noMove="1" noResize="1" noEditPoints="1" noAdjustHandles="1" noChangeArrowheads="1" noChangeShapeType="1" noTextEdit="1"/>
              </p:cNvSpPr>
              <p:nvPr/>
            </p:nvSpPr>
            <p:spPr bwMode="auto">
              <a:xfrm>
                <a:off x="6102442" y="2062011"/>
                <a:ext cx="573906" cy="307777"/>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6" name="TextBox 75">
                <a:extLst>
                  <a:ext uri="{FF2B5EF4-FFF2-40B4-BE49-F238E27FC236}">
                    <a16:creationId xmlns:a16="http://schemas.microsoft.com/office/drawing/2014/main" id="{4F73E530-8119-9B3C-3A06-2BBE06EE0B7B}"/>
                  </a:ext>
                </a:extLst>
              </p:cNvPr>
              <p:cNvSpPr txBox="1"/>
              <p:nvPr/>
            </p:nvSpPr>
            <p:spPr bwMode="auto">
              <a:xfrm>
                <a:off x="6102442" y="2370904"/>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116" name="TextBox 75">
                <a:extLst>
                  <a:ext uri="{FF2B5EF4-FFF2-40B4-BE49-F238E27FC236}">
                    <a16:creationId xmlns:a16="http://schemas.microsoft.com/office/drawing/2014/main" id="{4F73E530-8119-9B3C-3A06-2BBE06EE0B7B}"/>
                  </a:ext>
                </a:extLst>
              </p:cNvPr>
              <p:cNvSpPr txBox="1">
                <a:spLocks noRot="1" noChangeAspect="1" noMove="1" noResize="1" noEditPoints="1" noAdjustHandles="1" noChangeArrowheads="1" noChangeShapeType="1" noTextEdit="1"/>
              </p:cNvSpPr>
              <p:nvPr/>
            </p:nvSpPr>
            <p:spPr bwMode="auto">
              <a:xfrm>
                <a:off x="6102442" y="2370904"/>
                <a:ext cx="573906" cy="307777"/>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7" name="TextBox 75">
                <a:extLst>
                  <a:ext uri="{FF2B5EF4-FFF2-40B4-BE49-F238E27FC236}">
                    <a16:creationId xmlns:a16="http://schemas.microsoft.com/office/drawing/2014/main" id="{EC74F9B0-4ECA-4E51-873B-4B68155D0FA0}"/>
                  </a:ext>
                </a:extLst>
              </p:cNvPr>
              <p:cNvSpPr txBox="1"/>
              <p:nvPr/>
            </p:nvSpPr>
            <p:spPr bwMode="auto">
              <a:xfrm>
                <a:off x="6102442" y="2659488"/>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𝟖</m:t>
                      </m:r>
                    </m:oMath>
                  </m:oMathPara>
                </a14:m>
                <a:endParaRPr lang="fr-FR" sz="1400" b="1"/>
              </a:p>
            </p:txBody>
          </p:sp>
        </mc:Choice>
        <mc:Fallback xmlns="">
          <p:sp>
            <p:nvSpPr>
              <p:cNvPr id="117" name="TextBox 75">
                <a:extLst>
                  <a:ext uri="{FF2B5EF4-FFF2-40B4-BE49-F238E27FC236}">
                    <a16:creationId xmlns:a16="http://schemas.microsoft.com/office/drawing/2014/main" id="{EC74F9B0-4ECA-4E51-873B-4B68155D0FA0}"/>
                  </a:ext>
                </a:extLst>
              </p:cNvPr>
              <p:cNvSpPr txBox="1">
                <a:spLocks noRot="1" noChangeAspect="1" noMove="1" noResize="1" noEditPoints="1" noAdjustHandles="1" noChangeArrowheads="1" noChangeShapeType="1" noTextEdit="1"/>
              </p:cNvSpPr>
              <p:nvPr/>
            </p:nvSpPr>
            <p:spPr bwMode="auto">
              <a:xfrm>
                <a:off x="6102442" y="2659488"/>
                <a:ext cx="573906" cy="307777"/>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8" name="TextBox 75">
                <a:extLst>
                  <a:ext uri="{FF2B5EF4-FFF2-40B4-BE49-F238E27FC236}">
                    <a16:creationId xmlns:a16="http://schemas.microsoft.com/office/drawing/2014/main" id="{C310CEE0-B786-C35C-672D-A9671C06B0B6}"/>
                  </a:ext>
                </a:extLst>
              </p:cNvPr>
              <p:cNvSpPr txBox="1"/>
              <p:nvPr/>
            </p:nvSpPr>
            <p:spPr bwMode="auto">
              <a:xfrm>
                <a:off x="6102442" y="2975999"/>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𝟔</m:t>
                      </m:r>
                    </m:oMath>
                  </m:oMathPara>
                </a14:m>
                <a:endParaRPr lang="fr-FR" sz="1400" b="1"/>
              </a:p>
            </p:txBody>
          </p:sp>
        </mc:Choice>
        <mc:Fallback xmlns="">
          <p:sp>
            <p:nvSpPr>
              <p:cNvPr id="118" name="TextBox 75">
                <a:extLst>
                  <a:ext uri="{FF2B5EF4-FFF2-40B4-BE49-F238E27FC236}">
                    <a16:creationId xmlns:a16="http://schemas.microsoft.com/office/drawing/2014/main" id="{C310CEE0-B786-C35C-672D-A9671C06B0B6}"/>
                  </a:ext>
                </a:extLst>
              </p:cNvPr>
              <p:cNvSpPr txBox="1">
                <a:spLocks noRot="1" noChangeAspect="1" noMove="1" noResize="1" noEditPoints="1" noAdjustHandles="1" noChangeArrowheads="1" noChangeShapeType="1" noTextEdit="1"/>
              </p:cNvSpPr>
              <p:nvPr/>
            </p:nvSpPr>
            <p:spPr bwMode="auto">
              <a:xfrm>
                <a:off x="6102442" y="2975999"/>
                <a:ext cx="573906" cy="307777"/>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9" name="TextBox 75">
                <a:extLst>
                  <a:ext uri="{FF2B5EF4-FFF2-40B4-BE49-F238E27FC236}">
                    <a16:creationId xmlns:a16="http://schemas.microsoft.com/office/drawing/2014/main" id="{219AE396-E89C-D3F1-BA93-C5FBA823585F}"/>
                  </a:ext>
                </a:extLst>
              </p:cNvPr>
              <p:cNvSpPr txBox="1"/>
              <p:nvPr/>
            </p:nvSpPr>
            <p:spPr bwMode="auto">
              <a:xfrm>
                <a:off x="6102442" y="3264583"/>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𝟒</m:t>
                      </m:r>
                    </m:oMath>
                  </m:oMathPara>
                </a14:m>
                <a:endParaRPr lang="fr-FR" sz="1400" b="1"/>
              </a:p>
            </p:txBody>
          </p:sp>
        </mc:Choice>
        <mc:Fallback xmlns="">
          <p:sp>
            <p:nvSpPr>
              <p:cNvPr id="119" name="TextBox 75">
                <a:extLst>
                  <a:ext uri="{FF2B5EF4-FFF2-40B4-BE49-F238E27FC236}">
                    <a16:creationId xmlns:a16="http://schemas.microsoft.com/office/drawing/2014/main" id="{219AE396-E89C-D3F1-BA93-C5FBA823585F}"/>
                  </a:ext>
                </a:extLst>
              </p:cNvPr>
              <p:cNvSpPr txBox="1">
                <a:spLocks noRot="1" noChangeAspect="1" noMove="1" noResize="1" noEditPoints="1" noAdjustHandles="1" noChangeArrowheads="1" noChangeShapeType="1" noTextEdit="1"/>
              </p:cNvSpPr>
              <p:nvPr/>
            </p:nvSpPr>
            <p:spPr bwMode="auto">
              <a:xfrm>
                <a:off x="6102442" y="3264583"/>
                <a:ext cx="573906" cy="307777"/>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0" name="TextBox 75">
                <a:extLst>
                  <a:ext uri="{FF2B5EF4-FFF2-40B4-BE49-F238E27FC236}">
                    <a16:creationId xmlns:a16="http://schemas.microsoft.com/office/drawing/2014/main" id="{33A25387-8F3B-2449-2032-39250866B65E}"/>
                  </a:ext>
                </a:extLst>
              </p:cNvPr>
              <p:cNvSpPr txBox="1"/>
              <p:nvPr/>
            </p:nvSpPr>
            <p:spPr bwMode="auto">
              <a:xfrm>
                <a:off x="6102442" y="3580974"/>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𝟐</m:t>
                      </m:r>
                    </m:oMath>
                  </m:oMathPara>
                </a14:m>
                <a:endParaRPr lang="fr-FR" sz="1400" b="1"/>
              </a:p>
            </p:txBody>
          </p:sp>
        </mc:Choice>
        <mc:Fallback xmlns="">
          <p:sp>
            <p:nvSpPr>
              <p:cNvPr id="120" name="TextBox 75">
                <a:extLst>
                  <a:ext uri="{FF2B5EF4-FFF2-40B4-BE49-F238E27FC236}">
                    <a16:creationId xmlns:a16="http://schemas.microsoft.com/office/drawing/2014/main" id="{33A25387-8F3B-2449-2032-39250866B65E}"/>
                  </a:ext>
                </a:extLst>
              </p:cNvPr>
              <p:cNvSpPr txBox="1">
                <a:spLocks noRot="1" noChangeAspect="1" noMove="1" noResize="1" noEditPoints="1" noAdjustHandles="1" noChangeArrowheads="1" noChangeShapeType="1" noTextEdit="1"/>
              </p:cNvSpPr>
              <p:nvPr/>
            </p:nvSpPr>
            <p:spPr bwMode="auto">
              <a:xfrm>
                <a:off x="6102442" y="3580974"/>
                <a:ext cx="573906" cy="307777"/>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1" name="TextBox 75">
                <a:extLst>
                  <a:ext uri="{FF2B5EF4-FFF2-40B4-BE49-F238E27FC236}">
                    <a16:creationId xmlns:a16="http://schemas.microsoft.com/office/drawing/2014/main" id="{F52499A1-4C7C-D699-8616-6EB462CFB700}"/>
                  </a:ext>
                </a:extLst>
              </p:cNvPr>
              <p:cNvSpPr txBox="1"/>
              <p:nvPr/>
            </p:nvSpPr>
            <p:spPr bwMode="auto">
              <a:xfrm>
                <a:off x="6102442" y="3869558"/>
                <a:ext cx="573906"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121" name="TextBox 75">
                <a:extLst>
                  <a:ext uri="{FF2B5EF4-FFF2-40B4-BE49-F238E27FC236}">
                    <a16:creationId xmlns:a16="http://schemas.microsoft.com/office/drawing/2014/main" id="{F52499A1-4C7C-D699-8616-6EB462CFB700}"/>
                  </a:ext>
                </a:extLst>
              </p:cNvPr>
              <p:cNvSpPr txBox="1">
                <a:spLocks noRot="1" noChangeAspect="1" noMove="1" noResize="1" noEditPoints="1" noAdjustHandles="1" noChangeArrowheads="1" noChangeShapeType="1" noTextEdit="1"/>
              </p:cNvSpPr>
              <p:nvPr/>
            </p:nvSpPr>
            <p:spPr bwMode="auto">
              <a:xfrm>
                <a:off x="6102442" y="3869558"/>
                <a:ext cx="573906" cy="307777"/>
              </a:xfrm>
              <a:prstGeom prst="rect">
                <a:avLst/>
              </a:prstGeom>
              <a:blipFill>
                <a:blip r:embed="rId16"/>
                <a:stretch>
                  <a:fillRect/>
                </a:stretch>
              </a:blipFill>
            </p:spPr>
            <p:txBody>
              <a:bodyPr/>
              <a:lstStyle/>
              <a:p>
                <a:r>
                  <a:rPr lang="en-GB">
                    <a:noFill/>
                  </a:rPr>
                  <a:t> </a:t>
                </a:r>
              </a:p>
            </p:txBody>
          </p:sp>
        </mc:Fallback>
      </mc:AlternateContent>
      <p:cxnSp>
        <p:nvCxnSpPr>
          <p:cNvPr id="127" name="Connecteur droit avec flèche 126">
            <a:extLst>
              <a:ext uri="{FF2B5EF4-FFF2-40B4-BE49-F238E27FC236}">
                <a16:creationId xmlns:a16="http://schemas.microsoft.com/office/drawing/2014/main" id="{F07492D9-67D3-8EE2-DE45-C64E06031BE6}"/>
              </a:ext>
            </a:extLst>
          </p:cNvPr>
          <p:cNvCxnSpPr>
            <a:cxnSpLocks/>
          </p:cNvCxnSpPr>
          <p:nvPr/>
        </p:nvCxnSpPr>
        <p:spPr>
          <a:xfrm flipV="1">
            <a:off x="5087888" y="1384647"/>
            <a:ext cx="0" cy="4754625"/>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5" name="Content Placeholder 1">
                <a:extLst>
                  <a:ext uri="{FF2B5EF4-FFF2-40B4-BE49-F238E27FC236}">
                    <a16:creationId xmlns:a16="http://schemas.microsoft.com/office/drawing/2014/main" id="{FBAEBC30-77B4-F062-C4DE-67B7A59464F2}"/>
                  </a:ext>
                </a:extLst>
              </p:cNvPr>
              <p:cNvSpPr txBox="1">
                <a:spLocks/>
              </p:cNvSpPr>
              <p:nvPr/>
            </p:nvSpPr>
            <p:spPr bwMode="auto">
              <a:xfrm>
                <a:off x="4593759" y="902778"/>
                <a:ext cx="1033139"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Beam energy</a:t>
                </a: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fr-FR" sz="1400" b="1"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dPr>
                        <m:e>
                          <m:r>
                            <a:rPr kumimoji="0" lang="fr-FR" sz="1400" b="1"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𝐆𝐞𝐕</m:t>
                          </m:r>
                        </m:e>
                      </m:d>
                    </m:oMath>
                  </m:oMathPara>
                </a14:m>
                <a:endParaRPr lang="fr-FR" b="1">
                  <a:solidFill>
                    <a:srgbClr val="6E2466"/>
                  </a:solidFill>
                </a:endParaRPr>
              </a:p>
            </p:txBody>
          </p:sp>
        </mc:Choice>
        <mc:Fallback xmlns="">
          <p:sp>
            <p:nvSpPr>
              <p:cNvPr id="135" name="Content Placeholder 1">
                <a:extLst>
                  <a:ext uri="{FF2B5EF4-FFF2-40B4-BE49-F238E27FC236}">
                    <a16:creationId xmlns:a16="http://schemas.microsoft.com/office/drawing/2014/main" id="{FBAEBC30-77B4-F062-C4DE-67B7A59464F2}"/>
                  </a:ext>
                </a:extLst>
              </p:cNvPr>
              <p:cNvSpPr txBox="1">
                <a:spLocks noRot="1" noChangeAspect="1" noMove="1" noResize="1" noEditPoints="1" noAdjustHandles="1" noChangeArrowheads="1" noChangeShapeType="1" noTextEdit="1"/>
              </p:cNvSpPr>
              <p:nvPr/>
            </p:nvSpPr>
            <p:spPr bwMode="auto">
              <a:xfrm>
                <a:off x="4593759" y="902778"/>
                <a:ext cx="1033139" cy="425284"/>
              </a:xfrm>
              <a:prstGeom prst="rect">
                <a:avLst/>
              </a:prstGeom>
              <a:blipFill>
                <a:blip r:embed="rId17"/>
                <a:stretch>
                  <a:fillRect l="-8876" t="-14286" r="-8876" b="-2857"/>
                </a:stretch>
              </a:blipFill>
            </p:spPr>
            <p:txBody>
              <a:bodyPr/>
              <a:lstStyle/>
              <a:p>
                <a:r>
                  <a:rPr lang="en-GB">
                    <a:noFill/>
                  </a:rPr>
                  <a:t> </a:t>
                </a:r>
              </a:p>
            </p:txBody>
          </p:sp>
        </mc:Fallback>
      </mc:AlternateContent>
      <p:sp>
        <p:nvSpPr>
          <p:cNvPr id="139" name="ZoneTexte 138">
            <a:extLst>
              <a:ext uri="{FF2B5EF4-FFF2-40B4-BE49-F238E27FC236}">
                <a16:creationId xmlns:a16="http://schemas.microsoft.com/office/drawing/2014/main" id="{85E99C8D-E340-A078-D4E8-5162D0649390}"/>
              </a:ext>
            </a:extLst>
          </p:cNvPr>
          <p:cNvSpPr txBox="1"/>
          <p:nvPr/>
        </p:nvSpPr>
        <p:spPr bwMode="auto">
          <a:xfrm>
            <a:off x="5116977" y="5328129"/>
            <a:ext cx="557833" cy="338554"/>
          </a:xfrm>
          <a:prstGeom prst="rect">
            <a:avLst/>
          </a:prstGeom>
          <a:noFill/>
        </p:spPr>
        <p:txBody>
          <a:bodyPr wrap="square">
            <a:spAutoFit/>
          </a:bodyPr>
          <a:lstStyle/>
          <a:p>
            <a:r>
              <a:rPr kumimoji="0" lang="fr-FR" sz="16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450</a:t>
            </a:r>
            <a:endParaRPr lang="en-GB" sz="2000">
              <a:solidFill>
                <a:srgbClr val="2F2F2F"/>
              </a:solidFill>
            </a:endParaRPr>
          </a:p>
        </p:txBody>
      </p:sp>
      <p:sp>
        <p:nvSpPr>
          <p:cNvPr id="140" name="ZoneTexte 139">
            <a:extLst>
              <a:ext uri="{FF2B5EF4-FFF2-40B4-BE49-F238E27FC236}">
                <a16:creationId xmlns:a16="http://schemas.microsoft.com/office/drawing/2014/main" id="{86C844D1-EAD3-0275-E294-D11CC51E3642}"/>
              </a:ext>
            </a:extLst>
          </p:cNvPr>
          <p:cNvSpPr txBox="1"/>
          <p:nvPr/>
        </p:nvSpPr>
        <p:spPr bwMode="auto">
          <a:xfrm>
            <a:off x="5116977" y="1924630"/>
            <a:ext cx="631999" cy="338554"/>
          </a:xfrm>
          <a:prstGeom prst="rect">
            <a:avLst/>
          </a:prstGeom>
          <a:noFill/>
        </p:spPr>
        <p:txBody>
          <a:bodyPr wrap="square">
            <a:spAutoFit/>
          </a:bodyPr>
          <a:lstStyle/>
          <a:p>
            <a:r>
              <a:rPr kumimoji="0" lang="fr-FR" sz="16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6800</a:t>
            </a:r>
            <a:endParaRPr lang="en-GB" sz="2000">
              <a:solidFill>
                <a:srgbClr val="2F2F2F"/>
              </a:solidFill>
            </a:endParaRPr>
          </a:p>
        </p:txBody>
      </p:sp>
      <p:sp>
        <p:nvSpPr>
          <p:cNvPr id="150" name="TextBox 28">
            <a:extLst>
              <a:ext uri="{FF2B5EF4-FFF2-40B4-BE49-F238E27FC236}">
                <a16:creationId xmlns:a16="http://schemas.microsoft.com/office/drawing/2014/main" id="{D3C4714D-113D-E3C9-ACF5-25F16F39F94D}"/>
              </a:ext>
            </a:extLst>
          </p:cNvPr>
          <p:cNvSpPr txBox="1"/>
          <p:nvPr/>
        </p:nvSpPr>
        <p:spPr bwMode="auto">
          <a:xfrm rot="1103181">
            <a:off x="2296724" y="3490982"/>
            <a:ext cx="1625049" cy="369332"/>
          </a:xfrm>
          <a:prstGeom prst="rect">
            <a:avLst/>
          </a:prstGeom>
          <a:noFill/>
        </p:spPr>
        <p:txBody>
          <a:bodyPr wrap="square" rtlCol="0">
            <a:spAutoFit/>
          </a:bodyPr>
          <a:lstStyle/>
          <a:p>
            <a:r>
              <a:rPr lang="en-GB" b="1">
                <a:solidFill>
                  <a:srgbClr val="00B0F0"/>
                </a:solidFill>
              </a:rPr>
              <a:t>B1 intensity</a:t>
            </a:r>
          </a:p>
        </p:txBody>
      </p:sp>
      <p:sp>
        <p:nvSpPr>
          <p:cNvPr id="151" name="TextBox 28">
            <a:extLst>
              <a:ext uri="{FF2B5EF4-FFF2-40B4-BE49-F238E27FC236}">
                <a16:creationId xmlns:a16="http://schemas.microsoft.com/office/drawing/2014/main" id="{B256F285-AA7A-FA1D-48D1-CFD0B56F36AB}"/>
              </a:ext>
            </a:extLst>
          </p:cNvPr>
          <p:cNvSpPr txBox="1"/>
          <p:nvPr/>
        </p:nvSpPr>
        <p:spPr bwMode="auto">
          <a:xfrm rot="1103181">
            <a:off x="2296724" y="2947021"/>
            <a:ext cx="1625049" cy="369332"/>
          </a:xfrm>
          <a:prstGeom prst="rect">
            <a:avLst/>
          </a:prstGeom>
          <a:noFill/>
        </p:spPr>
        <p:txBody>
          <a:bodyPr wrap="square" rtlCol="0">
            <a:spAutoFit/>
          </a:bodyPr>
          <a:lstStyle/>
          <a:p>
            <a:pPr algn="ctr"/>
            <a:r>
              <a:rPr lang="en-GB" b="1">
                <a:solidFill>
                  <a:srgbClr val="FF0000"/>
                </a:solidFill>
              </a:rPr>
              <a:t>B2 intensity</a:t>
            </a:r>
          </a:p>
        </p:txBody>
      </p:sp>
      <p:sp>
        <p:nvSpPr>
          <p:cNvPr id="155" name="TextBox 28">
            <a:extLst>
              <a:ext uri="{FF2B5EF4-FFF2-40B4-BE49-F238E27FC236}">
                <a16:creationId xmlns:a16="http://schemas.microsoft.com/office/drawing/2014/main" id="{5FDBBFCF-5847-5CF0-ACD5-06DC94B3E3D4}"/>
              </a:ext>
            </a:extLst>
          </p:cNvPr>
          <p:cNvSpPr txBox="1"/>
          <p:nvPr/>
        </p:nvSpPr>
        <p:spPr bwMode="auto">
          <a:xfrm>
            <a:off x="2358104" y="2082355"/>
            <a:ext cx="1625049" cy="369332"/>
          </a:xfrm>
          <a:prstGeom prst="rect">
            <a:avLst/>
          </a:prstGeom>
          <a:noFill/>
        </p:spPr>
        <p:txBody>
          <a:bodyPr wrap="square" rtlCol="0">
            <a:spAutoFit/>
          </a:bodyPr>
          <a:lstStyle/>
          <a:p>
            <a:pPr algn="ctr"/>
            <a:r>
              <a:rPr lang="en-GB" b="1">
                <a:solidFill>
                  <a:srgbClr val="2F2F2F"/>
                </a:solidFill>
              </a:rPr>
              <a:t>Beam energy</a:t>
            </a:r>
          </a:p>
        </p:txBody>
      </p:sp>
    </p:spTree>
    <p:extLst>
      <p:ext uri="{BB962C8B-B14F-4D97-AF65-F5344CB8AC3E}">
        <p14:creationId xmlns:p14="http://schemas.microsoft.com/office/powerpoint/2010/main" val="20056628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 name="Picture 8">
            <a:extLst>
              <a:ext uri="{FF2B5EF4-FFF2-40B4-BE49-F238E27FC236}">
                <a16:creationId xmlns:a16="http://schemas.microsoft.com/office/drawing/2014/main" id="{CF96E342-5E03-ECEE-6579-BADF275B1ED3}"/>
              </a:ext>
            </a:extLst>
          </p:cNvPr>
          <p:cNvPicPr>
            <a:picLocks noChangeAspect="1"/>
          </p:cNvPicPr>
          <p:nvPr/>
        </p:nvPicPr>
        <p:blipFill rotWithShape="1">
          <a:blip r:embed="rId2"/>
          <a:srcRect l="17516" r="74107" b="6075"/>
          <a:stretch/>
        </p:blipFill>
        <p:spPr bwMode="auto">
          <a:xfrm>
            <a:off x="106152" y="1646520"/>
            <a:ext cx="1021296" cy="4157293"/>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11</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Fill lifetime overview</a:t>
            </a:r>
            <a:endParaRPr lang="en-GB"/>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pic>
        <p:nvPicPr>
          <p:cNvPr id="16" name="Picture 2">
            <a:extLst>
              <a:ext uri="{FF2B5EF4-FFF2-40B4-BE49-F238E27FC236}">
                <a16:creationId xmlns:a16="http://schemas.microsoft.com/office/drawing/2014/main" id="{D323F06B-0F37-F11A-750C-FB60992A9369}"/>
              </a:ext>
            </a:extLst>
          </p:cNvPr>
          <p:cNvPicPr>
            <a:picLocks noChangeAspect="1"/>
          </p:cNvPicPr>
          <p:nvPr/>
        </p:nvPicPr>
        <p:blipFill rotWithShape="1">
          <a:blip r:embed="rId3"/>
          <a:srcRect l="21437" r="74527" b="10955"/>
          <a:stretch/>
        </p:blipFill>
        <p:spPr bwMode="auto">
          <a:xfrm flipH="1">
            <a:off x="4523303" y="1645771"/>
            <a:ext cx="564585" cy="3941269"/>
          </a:xfrm>
          <a:prstGeom prst="rect">
            <a:avLst/>
          </a:prstGeom>
        </p:spPr>
      </p:pic>
      <p:pic>
        <p:nvPicPr>
          <p:cNvPr id="23" name="Picture 8">
            <a:extLst>
              <a:ext uri="{FF2B5EF4-FFF2-40B4-BE49-F238E27FC236}">
                <a16:creationId xmlns:a16="http://schemas.microsoft.com/office/drawing/2014/main" id="{28923F67-67E0-8C22-2C0F-8F9667F1E3F4}"/>
              </a:ext>
            </a:extLst>
          </p:cNvPr>
          <p:cNvPicPr>
            <a:picLocks noChangeAspect="1"/>
          </p:cNvPicPr>
          <p:nvPr/>
        </p:nvPicPr>
        <p:blipFill rotWithShape="1">
          <a:blip r:embed="rId2"/>
          <a:srcRect l="25861" r="16926" b="6075"/>
          <a:stretch/>
        </p:blipFill>
        <p:spPr bwMode="auto">
          <a:xfrm>
            <a:off x="1127448" y="1636641"/>
            <a:ext cx="3578494" cy="4242982"/>
          </a:xfrm>
          <a:prstGeom prst="rect">
            <a:avLst/>
          </a:prstGeom>
        </p:spPr>
      </p:pic>
      <p:pic>
        <p:nvPicPr>
          <p:cNvPr id="24" name="Picture 8">
            <a:extLst>
              <a:ext uri="{FF2B5EF4-FFF2-40B4-BE49-F238E27FC236}">
                <a16:creationId xmlns:a16="http://schemas.microsoft.com/office/drawing/2014/main" id="{CA873384-35EC-376F-03C8-51B19F978EB0}"/>
              </a:ext>
            </a:extLst>
          </p:cNvPr>
          <p:cNvPicPr>
            <a:picLocks noChangeAspect="1"/>
          </p:cNvPicPr>
          <p:nvPr/>
        </p:nvPicPr>
        <p:blipFill rotWithShape="1">
          <a:blip r:embed="rId2"/>
          <a:srcRect l="15352" t="89044" r="81194" b="6075"/>
          <a:stretch/>
        </p:blipFill>
        <p:spPr bwMode="auto">
          <a:xfrm>
            <a:off x="3575720" y="5714652"/>
            <a:ext cx="1512168" cy="138301"/>
          </a:xfrm>
          <a:prstGeom prst="rect">
            <a:avLst/>
          </a:prstGeom>
        </p:spPr>
      </p:pic>
      <p:cxnSp>
        <p:nvCxnSpPr>
          <p:cNvPr id="28" name="Connecteur droit avec flèche 27">
            <a:extLst>
              <a:ext uri="{FF2B5EF4-FFF2-40B4-BE49-F238E27FC236}">
                <a16:creationId xmlns:a16="http://schemas.microsoft.com/office/drawing/2014/main" id="{3E284691-BCC8-BC55-9BBA-7A608E4514FF}"/>
              </a:ext>
            </a:extLst>
          </p:cNvPr>
          <p:cNvCxnSpPr>
            <a:cxnSpLocks/>
            <a:endCxn id="41" idx="1"/>
          </p:cNvCxnSpPr>
          <p:nvPr/>
        </p:nvCxnSpPr>
        <p:spPr>
          <a:xfrm>
            <a:off x="106152" y="6156465"/>
            <a:ext cx="5239408" cy="3251"/>
          </a:xfrm>
          <a:prstGeom prst="straightConnector1">
            <a:avLst/>
          </a:prstGeom>
          <a:ln w="28575">
            <a:solidFill>
              <a:srgbClr val="6E2466"/>
            </a:solidFill>
            <a:tailEnd type="triangle"/>
          </a:ln>
        </p:spPr>
        <p:style>
          <a:lnRef idx="1">
            <a:schemeClr val="accent1"/>
          </a:lnRef>
          <a:fillRef idx="0">
            <a:schemeClr val="accent1"/>
          </a:fillRef>
          <a:effectRef idx="0">
            <a:schemeClr val="accent1"/>
          </a:effectRef>
          <a:fontRef idx="minor">
            <a:schemeClr val="tx1"/>
          </a:fontRef>
        </p:style>
      </p:cxnSp>
      <p:sp>
        <p:nvSpPr>
          <p:cNvPr id="41" name="Content Placeholder 1">
            <a:extLst>
              <a:ext uri="{FF2B5EF4-FFF2-40B4-BE49-F238E27FC236}">
                <a16:creationId xmlns:a16="http://schemas.microsoft.com/office/drawing/2014/main" id="{21B2DD99-5CD4-6215-CBDE-F94055EB1CFB}"/>
              </a:ext>
            </a:extLst>
          </p:cNvPr>
          <p:cNvSpPr txBox="1">
            <a:spLocks/>
          </p:cNvSpPr>
          <p:nvPr/>
        </p:nvSpPr>
        <p:spPr bwMode="auto">
          <a:xfrm>
            <a:off x="5345560" y="6010112"/>
            <a:ext cx="726029" cy="299208"/>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6E2466"/>
                </a:solidFill>
              </a:rPr>
              <a:t>Time</a:t>
            </a:r>
          </a:p>
        </p:txBody>
      </p:sp>
      <p:cxnSp>
        <p:nvCxnSpPr>
          <p:cNvPr id="49" name="Connecteur droit 48">
            <a:extLst>
              <a:ext uri="{FF2B5EF4-FFF2-40B4-BE49-F238E27FC236}">
                <a16:creationId xmlns:a16="http://schemas.microsoft.com/office/drawing/2014/main" id="{D74272D1-7BDA-68F3-3A72-48398E7265A1}"/>
              </a:ext>
            </a:extLst>
          </p:cNvPr>
          <p:cNvCxnSpPr>
            <a:cxnSpLocks/>
          </p:cNvCxnSpPr>
          <p:nvPr/>
        </p:nvCxnSpPr>
        <p:spPr>
          <a:xfrm>
            <a:off x="686129" y="1914620"/>
            <a:ext cx="0" cy="4241845"/>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cxnSp>
        <p:nvCxnSpPr>
          <p:cNvPr id="51" name="Connecteur droit 50">
            <a:extLst>
              <a:ext uri="{FF2B5EF4-FFF2-40B4-BE49-F238E27FC236}">
                <a16:creationId xmlns:a16="http://schemas.microsoft.com/office/drawing/2014/main" id="{149A1BC7-B22A-E530-C2BA-D13003C2DA01}"/>
              </a:ext>
            </a:extLst>
          </p:cNvPr>
          <p:cNvCxnSpPr>
            <a:cxnSpLocks/>
          </p:cNvCxnSpPr>
          <p:nvPr/>
        </p:nvCxnSpPr>
        <p:spPr>
          <a:xfrm>
            <a:off x="983433" y="1914620"/>
            <a:ext cx="0" cy="4241845"/>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cxnSp>
        <p:nvCxnSpPr>
          <p:cNvPr id="52" name="Connecteur droit 51">
            <a:extLst>
              <a:ext uri="{FF2B5EF4-FFF2-40B4-BE49-F238E27FC236}">
                <a16:creationId xmlns:a16="http://schemas.microsoft.com/office/drawing/2014/main" id="{04546AD6-EF13-0030-9CBB-46078D304D53}"/>
              </a:ext>
            </a:extLst>
          </p:cNvPr>
          <p:cNvCxnSpPr>
            <a:cxnSpLocks/>
          </p:cNvCxnSpPr>
          <p:nvPr/>
        </p:nvCxnSpPr>
        <p:spPr>
          <a:xfrm>
            <a:off x="4521215" y="1931697"/>
            <a:ext cx="0" cy="4224768"/>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sp>
        <p:nvSpPr>
          <p:cNvPr id="54" name="Accolade ouvrante 53">
            <a:extLst>
              <a:ext uri="{FF2B5EF4-FFF2-40B4-BE49-F238E27FC236}">
                <a16:creationId xmlns:a16="http://schemas.microsoft.com/office/drawing/2014/main" id="{164118C4-B1EB-6EEE-E062-2504BB93604B}"/>
              </a:ext>
            </a:extLst>
          </p:cNvPr>
          <p:cNvSpPr/>
          <p:nvPr/>
        </p:nvSpPr>
        <p:spPr>
          <a:xfrm rot="16200000" flipH="1">
            <a:off x="253552" y="1499120"/>
            <a:ext cx="285178" cy="579976"/>
          </a:xfrm>
          <a:prstGeom prst="leftBrace">
            <a:avLst/>
          </a:prstGeom>
          <a:ln w="28575">
            <a:solidFill>
              <a:srgbClr val="6E24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6" name="Accolade ouvrante 55">
            <a:extLst>
              <a:ext uri="{FF2B5EF4-FFF2-40B4-BE49-F238E27FC236}">
                <a16:creationId xmlns:a16="http://schemas.microsoft.com/office/drawing/2014/main" id="{6FB74470-5B8F-F22D-0963-4530B6E57836}"/>
              </a:ext>
            </a:extLst>
          </p:cNvPr>
          <p:cNvSpPr/>
          <p:nvPr/>
        </p:nvSpPr>
        <p:spPr>
          <a:xfrm rot="16200000" flipH="1">
            <a:off x="692192" y="1640456"/>
            <a:ext cx="285178" cy="297304"/>
          </a:xfrm>
          <a:prstGeom prst="leftBrace">
            <a:avLst/>
          </a:prstGeom>
          <a:ln w="28575">
            <a:solidFill>
              <a:srgbClr val="6E24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8" name="Accolade ouvrante 57">
            <a:extLst>
              <a:ext uri="{FF2B5EF4-FFF2-40B4-BE49-F238E27FC236}">
                <a16:creationId xmlns:a16="http://schemas.microsoft.com/office/drawing/2014/main" id="{126349C4-632D-1914-CDC6-75E3A4E673A6}"/>
              </a:ext>
            </a:extLst>
          </p:cNvPr>
          <p:cNvSpPr/>
          <p:nvPr/>
        </p:nvSpPr>
        <p:spPr>
          <a:xfrm rot="16200000" flipH="1">
            <a:off x="4661963" y="1505770"/>
            <a:ext cx="285180" cy="566673"/>
          </a:xfrm>
          <a:prstGeom prst="leftBrace">
            <a:avLst/>
          </a:prstGeom>
          <a:ln w="28575">
            <a:solidFill>
              <a:srgbClr val="6E24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7" name="Accolade ouvrante 66">
            <a:extLst>
              <a:ext uri="{FF2B5EF4-FFF2-40B4-BE49-F238E27FC236}">
                <a16:creationId xmlns:a16="http://schemas.microsoft.com/office/drawing/2014/main" id="{A0C8B495-00E6-4EF6-31BC-3A56E07E8A04}"/>
              </a:ext>
            </a:extLst>
          </p:cNvPr>
          <p:cNvSpPr/>
          <p:nvPr/>
        </p:nvSpPr>
        <p:spPr>
          <a:xfrm rot="16200000" flipH="1">
            <a:off x="2609735" y="20613"/>
            <a:ext cx="285179" cy="3537781"/>
          </a:xfrm>
          <a:prstGeom prst="leftBrace">
            <a:avLst/>
          </a:prstGeom>
          <a:ln w="28575">
            <a:solidFill>
              <a:srgbClr val="6E246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76" name="Connecteur droit 75">
            <a:extLst>
              <a:ext uri="{FF2B5EF4-FFF2-40B4-BE49-F238E27FC236}">
                <a16:creationId xmlns:a16="http://schemas.microsoft.com/office/drawing/2014/main" id="{4FEF457D-37CE-2EA7-337F-990010AE07EB}"/>
              </a:ext>
            </a:extLst>
          </p:cNvPr>
          <p:cNvCxnSpPr>
            <a:cxnSpLocks/>
          </p:cNvCxnSpPr>
          <p:nvPr/>
        </p:nvCxnSpPr>
        <p:spPr>
          <a:xfrm>
            <a:off x="106152" y="1914620"/>
            <a:ext cx="0" cy="4241845"/>
          </a:xfrm>
          <a:prstGeom prst="line">
            <a:avLst/>
          </a:prstGeom>
          <a:ln w="28575">
            <a:solidFill>
              <a:srgbClr val="6E2466"/>
            </a:solidFill>
            <a:prstDash val="sysDash"/>
          </a:ln>
        </p:spPr>
        <p:style>
          <a:lnRef idx="1">
            <a:schemeClr val="accent1"/>
          </a:lnRef>
          <a:fillRef idx="0">
            <a:schemeClr val="accent1"/>
          </a:fillRef>
          <a:effectRef idx="0">
            <a:schemeClr val="accent1"/>
          </a:effectRef>
          <a:fontRef idx="minor">
            <a:schemeClr val="tx1"/>
          </a:fontRef>
        </p:style>
      </p:cxnSp>
      <p:sp>
        <p:nvSpPr>
          <p:cNvPr id="77" name="Content Placeholder 1">
            <a:extLst>
              <a:ext uri="{FF2B5EF4-FFF2-40B4-BE49-F238E27FC236}">
                <a16:creationId xmlns:a16="http://schemas.microsoft.com/office/drawing/2014/main" id="{CD597064-7B14-C98C-0ED5-0AF4C0C97731}"/>
              </a:ext>
            </a:extLst>
          </p:cNvPr>
          <p:cNvSpPr txBox="1">
            <a:spLocks/>
          </p:cNvSpPr>
          <p:nvPr/>
        </p:nvSpPr>
        <p:spPr bwMode="auto">
          <a:xfrm>
            <a:off x="240897" y="1288562"/>
            <a:ext cx="310488"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sz="2400" b="1">
                <a:solidFill>
                  <a:srgbClr val="6E2466"/>
                </a:solidFill>
              </a:rPr>
              <a:t>A</a:t>
            </a:r>
          </a:p>
        </p:txBody>
      </p:sp>
      <p:sp>
        <p:nvSpPr>
          <p:cNvPr id="78" name="Content Placeholder 1">
            <a:extLst>
              <a:ext uri="{FF2B5EF4-FFF2-40B4-BE49-F238E27FC236}">
                <a16:creationId xmlns:a16="http://schemas.microsoft.com/office/drawing/2014/main" id="{651CD0BA-DBF5-0347-43F8-F9DF5F099977}"/>
              </a:ext>
            </a:extLst>
          </p:cNvPr>
          <p:cNvSpPr txBox="1">
            <a:spLocks/>
          </p:cNvSpPr>
          <p:nvPr/>
        </p:nvSpPr>
        <p:spPr bwMode="auto">
          <a:xfrm>
            <a:off x="697976" y="1288562"/>
            <a:ext cx="310488"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sz="2400" b="1">
                <a:solidFill>
                  <a:srgbClr val="6E2466"/>
                </a:solidFill>
              </a:rPr>
              <a:t>B</a:t>
            </a:r>
          </a:p>
        </p:txBody>
      </p:sp>
      <p:sp>
        <p:nvSpPr>
          <p:cNvPr id="79" name="Content Placeholder 1">
            <a:extLst>
              <a:ext uri="{FF2B5EF4-FFF2-40B4-BE49-F238E27FC236}">
                <a16:creationId xmlns:a16="http://schemas.microsoft.com/office/drawing/2014/main" id="{84B7E99F-6DDE-47BA-2B1E-2ADDE5CEFFEA}"/>
              </a:ext>
            </a:extLst>
          </p:cNvPr>
          <p:cNvSpPr txBox="1">
            <a:spLocks/>
          </p:cNvSpPr>
          <p:nvPr/>
        </p:nvSpPr>
        <p:spPr bwMode="auto">
          <a:xfrm>
            <a:off x="2597080" y="1288562"/>
            <a:ext cx="310488"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sz="2400" b="1">
                <a:solidFill>
                  <a:srgbClr val="6E2466"/>
                </a:solidFill>
              </a:rPr>
              <a:t>C</a:t>
            </a:r>
          </a:p>
        </p:txBody>
      </p:sp>
      <p:sp>
        <p:nvSpPr>
          <p:cNvPr id="80" name="Content Placeholder 1">
            <a:extLst>
              <a:ext uri="{FF2B5EF4-FFF2-40B4-BE49-F238E27FC236}">
                <a16:creationId xmlns:a16="http://schemas.microsoft.com/office/drawing/2014/main" id="{DEC6EB6C-3CFE-084E-4F93-736EBB0F9D13}"/>
              </a:ext>
            </a:extLst>
          </p:cNvPr>
          <p:cNvSpPr txBox="1">
            <a:spLocks/>
          </p:cNvSpPr>
          <p:nvPr/>
        </p:nvSpPr>
        <p:spPr bwMode="auto">
          <a:xfrm>
            <a:off x="4649309" y="1288562"/>
            <a:ext cx="310488"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sz="2400" b="1">
                <a:solidFill>
                  <a:srgbClr val="6E2466"/>
                </a:solidFill>
              </a:rPr>
              <a:t>D</a:t>
            </a:r>
          </a:p>
        </p:txBody>
      </p:sp>
      <p:cxnSp>
        <p:nvCxnSpPr>
          <p:cNvPr id="127" name="Connecteur droit avec flèche 126">
            <a:extLst>
              <a:ext uri="{FF2B5EF4-FFF2-40B4-BE49-F238E27FC236}">
                <a16:creationId xmlns:a16="http://schemas.microsoft.com/office/drawing/2014/main" id="{F07492D9-67D3-8EE2-DE45-C64E06031BE6}"/>
              </a:ext>
            </a:extLst>
          </p:cNvPr>
          <p:cNvCxnSpPr>
            <a:cxnSpLocks/>
          </p:cNvCxnSpPr>
          <p:nvPr/>
        </p:nvCxnSpPr>
        <p:spPr>
          <a:xfrm flipV="1">
            <a:off x="5087888" y="1384647"/>
            <a:ext cx="0" cy="4754625"/>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5" name="Content Placeholder 1">
                <a:extLst>
                  <a:ext uri="{FF2B5EF4-FFF2-40B4-BE49-F238E27FC236}">
                    <a16:creationId xmlns:a16="http://schemas.microsoft.com/office/drawing/2014/main" id="{FBAEBC30-77B4-F062-C4DE-67B7A59464F2}"/>
                  </a:ext>
                </a:extLst>
              </p:cNvPr>
              <p:cNvSpPr txBox="1">
                <a:spLocks/>
              </p:cNvSpPr>
              <p:nvPr/>
            </p:nvSpPr>
            <p:spPr bwMode="auto">
              <a:xfrm>
                <a:off x="4593759" y="902778"/>
                <a:ext cx="1033139" cy="425284"/>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Beam energy</a:t>
                </a:r>
              </a:p>
              <a:p>
                <a:pPr marL="0" marR="0" lvl="0" indent="0" algn="ctr"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fr-FR" sz="1400" b="1"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dPr>
                        <m:e>
                          <m:r>
                            <a:rPr kumimoji="0" lang="fr-FR" sz="1400" b="1"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𝐆𝐞𝐕</m:t>
                          </m:r>
                        </m:e>
                      </m:d>
                    </m:oMath>
                  </m:oMathPara>
                </a14:m>
                <a:endParaRPr lang="fr-FR" b="1">
                  <a:solidFill>
                    <a:srgbClr val="6E2466"/>
                  </a:solidFill>
                </a:endParaRPr>
              </a:p>
            </p:txBody>
          </p:sp>
        </mc:Choice>
        <mc:Fallback xmlns="">
          <p:sp>
            <p:nvSpPr>
              <p:cNvPr id="135" name="Content Placeholder 1">
                <a:extLst>
                  <a:ext uri="{FF2B5EF4-FFF2-40B4-BE49-F238E27FC236}">
                    <a16:creationId xmlns:a16="http://schemas.microsoft.com/office/drawing/2014/main" id="{FBAEBC30-77B4-F062-C4DE-67B7A59464F2}"/>
                  </a:ext>
                </a:extLst>
              </p:cNvPr>
              <p:cNvSpPr txBox="1">
                <a:spLocks noRot="1" noChangeAspect="1" noMove="1" noResize="1" noEditPoints="1" noAdjustHandles="1" noChangeArrowheads="1" noChangeShapeType="1" noTextEdit="1"/>
              </p:cNvSpPr>
              <p:nvPr/>
            </p:nvSpPr>
            <p:spPr bwMode="auto">
              <a:xfrm>
                <a:off x="4593759" y="902778"/>
                <a:ext cx="1033139" cy="425284"/>
              </a:xfrm>
              <a:prstGeom prst="rect">
                <a:avLst/>
              </a:prstGeom>
              <a:blipFill>
                <a:blip r:embed="rId4"/>
                <a:stretch>
                  <a:fillRect l="-8876" t="-14286" r="-8876" b="-2857"/>
                </a:stretch>
              </a:blipFill>
            </p:spPr>
            <p:txBody>
              <a:bodyPr/>
              <a:lstStyle/>
              <a:p>
                <a:r>
                  <a:rPr lang="en-GB">
                    <a:noFill/>
                  </a:rPr>
                  <a:t> </a:t>
                </a:r>
              </a:p>
            </p:txBody>
          </p:sp>
        </mc:Fallback>
      </mc:AlternateContent>
      <p:sp>
        <p:nvSpPr>
          <p:cNvPr id="139" name="ZoneTexte 138">
            <a:extLst>
              <a:ext uri="{FF2B5EF4-FFF2-40B4-BE49-F238E27FC236}">
                <a16:creationId xmlns:a16="http://schemas.microsoft.com/office/drawing/2014/main" id="{85E99C8D-E340-A078-D4E8-5162D0649390}"/>
              </a:ext>
            </a:extLst>
          </p:cNvPr>
          <p:cNvSpPr txBox="1"/>
          <p:nvPr/>
        </p:nvSpPr>
        <p:spPr bwMode="auto">
          <a:xfrm>
            <a:off x="5116977" y="5328129"/>
            <a:ext cx="557833" cy="338554"/>
          </a:xfrm>
          <a:prstGeom prst="rect">
            <a:avLst/>
          </a:prstGeom>
          <a:noFill/>
        </p:spPr>
        <p:txBody>
          <a:bodyPr wrap="square">
            <a:spAutoFit/>
          </a:bodyPr>
          <a:lstStyle/>
          <a:p>
            <a:r>
              <a:rPr kumimoji="0" lang="fr-FR" sz="16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450</a:t>
            </a:r>
            <a:endParaRPr lang="en-GB" sz="2000">
              <a:solidFill>
                <a:srgbClr val="2F2F2F"/>
              </a:solidFill>
            </a:endParaRPr>
          </a:p>
        </p:txBody>
      </p:sp>
      <p:sp>
        <p:nvSpPr>
          <p:cNvPr id="140" name="ZoneTexte 139">
            <a:extLst>
              <a:ext uri="{FF2B5EF4-FFF2-40B4-BE49-F238E27FC236}">
                <a16:creationId xmlns:a16="http://schemas.microsoft.com/office/drawing/2014/main" id="{86C844D1-EAD3-0275-E294-D11CC51E3642}"/>
              </a:ext>
            </a:extLst>
          </p:cNvPr>
          <p:cNvSpPr txBox="1"/>
          <p:nvPr/>
        </p:nvSpPr>
        <p:spPr bwMode="auto">
          <a:xfrm>
            <a:off x="5116977" y="1924630"/>
            <a:ext cx="631999" cy="338554"/>
          </a:xfrm>
          <a:prstGeom prst="rect">
            <a:avLst/>
          </a:prstGeom>
          <a:noFill/>
        </p:spPr>
        <p:txBody>
          <a:bodyPr wrap="square">
            <a:spAutoFit/>
          </a:bodyPr>
          <a:lstStyle/>
          <a:p>
            <a:r>
              <a:rPr kumimoji="0" lang="fr-FR" sz="1600" b="1" i="0"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Arial"/>
              </a:rPr>
              <a:t>6800</a:t>
            </a:r>
            <a:endParaRPr lang="en-GB" sz="2000">
              <a:solidFill>
                <a:srgbClr val="2F2F2F"/>
              </a:solidFill>
            </a:endParaRPr>
          </a:p>
        </p:txBody>
      </p:sp>
      <p:sp>
        <p:nvSpPr>
          <p:cNvPr id="4" name="TextBox 28">
            <a:extLst>
              <a:ext uri="{FF2B5EF4-FFF2-40B4-BE49-F238E27FC236}">
                <a16:creationId xmlns:a16="http://schemas.microsoft.com/office/drawing/2014/main" id="{4D28B36D-0ED1-3A0B-260F-40B3FEF5FCD9}"/>
              </a:ext>
            </a:extLst>
          </p:cNvPr>
          <p:cNvSpPr txBox="1"/>
          <p:nvPr/>
        </p:nvSpPr>
        <p:spPr bwMode="auto">
          <a:xfrm rot="1103181">
            <a:off x="2296724" y="3490982"/>
            <a:ext cx="1625049" cy="369332"/>
          </a:xfrm>
          <a:prstGeom prst="rect">
            <a:avLst/>
          </a:prstGeom>
          <a:noFill/>
        </p:spPr>
        <p:txBody>
          <a:bodyPr wrap="square" rtlCol="0">
            <a:spAutoFit/>
          </a:bodyPr>
          <a:lstStyle/>
          <a:p>
            <a:r>
              <a:rPr lang="en-GB" b="1">
                <a:solidFill>
                  <a:srgbClr val="00B0F0"/>
                </a:solidFill>
              </a:rPr>
              <a:t>B1 intensity</a:t>
            </a:r>
          </a:p>
        </p:txBody>
      </p:sp>
      <p:sp>
        <p:nvSpPr>
          <p:cNvPr id="5" name="TextBox 28">
            <a:extLst>
              <a:ext uri="{FF2B5EF4-FFF2-40B4-BE49-F238E27FC236}">
                <a16:creationId xmlns:a16="http://schemas.microsoft.com/office/drawing/2014/main" id="{AABB7CBD-C4B8-4FD5-FD0F-DB2213AF4439}"/>
              </a:ext>
            </a:extLst>
          </p:cNvPr>
          <p:cNvSpPr txBox="1"/>
          <p:nvPr/>
        </p:nvSpPr>
        <p:spPr bwMode="auto">
          <a:xfrm rot="1103181">
            <a:off x="2296724" y="2947021"/>
            <a:ext cx="1625049" cy="369332"/>
          </a:xfrm>
          <a:prstGeom prst="rect">
            <a:avLst/>
          </a:prstGeom>
          <a:noFill/>
        </p:spPr>
        <p:txBody>
          <a:bodyPr wrap="square" rtlCol="0">
            <a:spAutoFit/>
          </a:bodyPr>
          <a:lstStyle/>
          <a:p>
            <a:pPr algn="ctr"/>
            <a:r>
              <a:rPr lang="en-GB" b="1">
                <a:solidFill>
                  <a:srgbClr val="FF0000"/>
                </a:solidFill>
              </a:rPr>
              <a:t>B2 intensity</a:t>
            </a:r>
          </a:p>
        </p:txBody>
      </p:sp>
      <p:sp>
        <p:nvSpPr>
          <p:cNvPr id="6" name="TextBox 28">
            <a:extLst>
              <a:ext uri="{FF2B5EF4-FFF2-40B4-BE49-F238E27FC236}">
                <a16:creationId xmlns:a16="http://schemas.microsoft.com/office/drawing/2014/main" id="{68E10F93-621D-4556-290B-DE7404B65DC3}"/>
              </a:ext>
            </a:extLst>
          </p:cNvPr>
          <p:cNvSpPr txBox="1"/>
          <p:nvPr/>
        </p:nvSpPr>
        <p:spPr bwMode="auto">
          <a:xfrm>
            <a:off x="2358104" y="2082355"/>
            <a:ext cx="1625049" cy="369332"/>
          </a:xfrm>
          <a:prstGeom prst="rect">
            <a:avLst/>
          </a:prstGeom>
          <a:noFill/>
        </p:spPr>
        <p:txBody>
          <a:bodyPr wrap="square" rtlCol="0">
            <a:spAutoFit/>
          </a:bodyPr>
          <a:lstStyle/>
          <a:p>
            <a:pPr algn="ctr"/>
            <a:r>
              <a:rPr lang="en-GB" b="1">
                <a:solidFill>
                  <a:srgbClr val="2F2F2F"/>
                </a:solidFill>
              </a:rPr>
              <a:t>Beam energy</a:t>
            </a:r>
          </a:p>
        </p:txBody>
      </p:sp>
      <mc:AlternateContent xmlns:mc="http://schemas.openxmlformats.org/markup-compatibility/2006" xmlns:a14="http://schemas.microsoft.com/office/drawing/2010/main">
        <mc:Choice Requires="a14">
          <p:graphicFrame>
            <p:nvGraphicFramePr>
              <p:cNvPr id="7" name="Table 3">
                <a:extLst>
                  <a:ext uri="{FF2B5EF4-FFF2-40B4-BE49-F238E27FC236}">
                    <a16:creationId xmlns:a16="http://schemas.microsoft.com/office/drawing/2014/main" id="{9F712A08-213E-6184-89FA-294EB6602D29}"/>
                  </a:ext>
                </a:extLst>
              </p:cNvPr>
              <p:cNvGraphicFramePr>
                <a:graphicFrameLocks noGrp="1"/>
              </p:cNvGraphicFramePr>
              <p:nvPr>
                <p:extLst>
                  <p:ext uri="{D42A27DB-BD31-4B8C-83A1-F6EECF244321}">
                    <p14:modId xmlns:p14="http://schemas.microsoft.com/office/powerpoint/2010/main" val="954881452"/>
                  </p:ext>
                </p:extLst>
              </p:nvPr>
            </p:nvGraphicFramePr>
            <p:xfrm>
              <a:off x="7053065" y="1494706"/>
              <a:ext cx="4645000" cy="1038171"/>
            </p:xfrm>
            <a:graphic>
              <a:graphicData uri="http://schemas.openxmlformats.org/drawingml/2006/table">
                <a:tbl>
                  <a:tblPr firstRow="1" bandRow="1">
                    <a:tableStyleId>{88D326A9-A81B-9881-C969-13F38E75D658}</a:tableStyleId>
                  </a:tblPr>
                  <a:tblGrid>
                    <a:gridCol w="853254">
                      <a:extLst>
                        <a:ext uri="{9D8B030D-6E8A-4147-A177-3AD203B41FA5}">
                          <a16:colId xmlns:a16="http://schemas.microsoft.com/office/drawing/2014/main" val="514998371"/>
                        </a:ext>
                      </a:extLst>
                    </a:gridCol>
                    <a:gridCol w="1469246">
                      <a:extLst>
                        <a:ext uri="{9D8B030D-6E8A-4147-A177-3AD203B41FA5}">
                          <a16:colId xmlns:a16="http://schemas.microsoft.com/office/drawing/2014/main" val="2807043061"/>
                        </a:ext>
                      </a:extLst>
                    </a:gridCol>
                    <a:gridCol w="1411074">
                      <a:extLst>
                        <a:ext uri="{9D8B030D-6E8A-4147-A177-3AD203B41FA5}">
                          <a16:colId xmlns:a16="http://schemas.microsoft.com/office/drawing/2014/main" val="3310774954"/>
                        </a:ext>
                      </a:extLst>
                    </a:gridCol>
                    <a:gridCol w="911426">
                      <a:extLst>
                        <a:ext uri="{9D8B030D-6E8A-4147-A177-3AD203B41FA5}">
                          <a16:colId xmlns:a16="http://schemas.microsoft.com/office/drawing/2014/main" val="2396348335"/>
                        </a:ext>
                      </a:extLst>
                    </a:gridCol>
                  </a:tblGrid>
                  <a:tr h="421967">
                    <a:tc>
                      <a:txBody>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bg1"/>
                                        </a:solidFill>
                                        <a:latin typeface="Cambria Math" panose="02040503050406030204" pitchFamily="18" charset="0"/>
                                      </a:rPr>
                                    </m:ctrlPr>
                                  </m:sSubPr>
                                  <m:e>
                                    <m:r>
                                      <a:rPr lang="fr-FR" sz="1600" b="1" i="1" smtClean="0">
                                        <a:solidFill>
                                          <a:schemeClr val="bg1"/>
                                        </a:solidFill>
                                        <a:latin typeface="Cambria Math" panose="02040503050406030204" pitchFamily="18" charset="0"/>
                                      </a:rPr>
                                      <m:t>𝑵</m:t>
                                    </m:r>
                                  </m:e>
                                  <m:sub>
                                    <m:r>
                                      <a:rPr lang="fr-FR" sz="1600" b="1" i="1" smtClean="0">
                                        <a:solidFill>
                                          <a:schemeClr val="bg1"/>
                                        </a:solidFill>
                                        <a:latin typeface="Cambria Math" panose="02040503050406030204" pitchFamily="18" charset="0"/>
                                      </a:rPr>
                                      <m:t>𝒃𝒖𝒏𝒄𝒉</m:t>
                                    </m:r>
                                  </m:sub>
                                </m:sSub>
                              </m:oMath>
                            </m:oMathPara>
                          </a14:m>
                          <a:endParaRPr lang="fr-FR" sz="1600" i="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acc>
                                  <m:accPr>
                                    <m:chr m:val="̅"/>
                                    <m:ctrlPr>
                                      <a:rPr lang="fr-FR" sz="1600" b="1" i="1" smtClean="0">
                                        <a:solidFill>
                                          <a:schemeClr val="bg1"/>
                                        </a:solidFill>
                                        <a:latin typeface="Cambria Math" panose="02040503050406030204" pitchFamily="18" charset="0"/>
                                      </a:rPr>
                                    </m:ctrlPr>
                                  </m:accPr>
                                  <m:e>
                                    <m:r>
                                      <a:rPr lang="fr-FR" sz="1600" b="1" i="1" smtClean="0">
                                        <a:solidFill>
                                          <a:schemeClr val="bg1"/>
                                        </a:solidFill>
                                        <a:latin typeface="Cambria Math" panose="02040503050406030204" pitchFamily="18" charset="0"/>
                                      </a:rPr>
                                      <m:t>𝒑𝒑𝒃</m:t>
                                    </m:r>
                                  </m:e>
                                </m:acc>
                              </m:oMath>
                            </m:oMathPara>
                          </a14:m>
                          <a:endParaRPr lang="fr-FR" sz="16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ea typeface="Cambria Math" panose="02040503050406030204" pitchFamily="18" charset="0"/>
                                      </a:rPr>
                                    </m:ctrlPr>
                                  </m:dPr>
                                  <m:e>
                                    <m:sSup>
                                      <m:sSupPr>
                                        <m:ctrlPr>
                                          <a:rPr lang="fr-FR" sz="1600" b="1" i="1">
                                            <a:solidFill>
                                              <a:schemeClr val="bg1"/>
                                            </a:solidFill>
                                            <a:latin typeface="Cambria Math" panose="02040503050406030204" pitchFamily="18" charset="0"/>
                                            <a:ea typeface="Cambria Math" panose="02040503050406030204" pitchFamily="18" charset="0"/>
                                          </a:rPr>
                                        </m:ctrlPr>
                                      </m:sSupPr>
                                      <m:e>
                                        <m:r>
                                          <a:rPr lang="fr-FR" sz="1600" b="1" i="1">
                                            <a:solidFill>
                                              <a:schemeClr val="bg1"/>
                                            </a:solidFill>
                                            <a:latin typeface="Cambria Math" panose="02040503050406030204" pitchFamily="18" charset="0"/>
                                            <a:ea typeface="Cambria Math" panose="02040503050406030204" pitchFamily="18" charset="0"/>
                                          </a:rPr>
                                          <m:t>𝟏𝟎</m:t>
                                        </m:r>
                                      </m:e>
                                      <m:sup>
                                        <m:r>
                                          <a:rPr lang="fr-FR" sz="1600" b="1" i="1">
                                            <a:solidFill>
                                              <a:schemeClr val="bg1"/>
                                            </a:solidFill>
                                            <a:latin typeface="Cambria Math" panose="02040503050406030204" pitchFamily="18" charset="0"/>
                                            <a:ea typeface="Cambria Math" panose="02040503050406030204" pitchFamily="18" charset="0"/>
                                          </a:rPr>
                                          <m:t>𝟏𝟏</m:t>
                                        </m:r>
                                      </m:sup>
                                    </m:sSup>
                                    <m:sSup>
                                      <m:sSupPr>
                                        <m:ctrlPr>
                                          <a:rPr lang="fr-FR" sz="1600" b="1" i="1" smtClean="0">
                                            <a:solidFill>
                                              <a:schemeClr val="bg1"/>
                                            </a:solidFill>
                                            <a:latin typeface="Cambria Math" panose="02040503050406030204" pitchFamily="18" charset="0"/>
                                            <a:ea typeface="Cambria Math" panose="02040503050406030204" pitchFamily="18" charset="0"/>
                                          </a:rPr>
                                        </m:ctrlPr>
                                      </m:sSupPr>
                                      <m:e>
                                        <m:r>
                                          <a:rPr lang="fr-FR" sz="1600" b="1" i="1" smtClean="0">
                                            <a:solidFill>
                                              <a:schemeClr val="bg1"/>
                                            </a:solidFill>
                                            <a:latin typeface="Cambria Math" panose="02040503050406030204" pitchFamily="18" charset="0"/>
                                            <a:ea typeface="Cambria Math" panose="02040503050406030204" pitchFamily="18" charset="0"/>
                                          </a:rPr>
                                          <m:t>𝒑</m:t>
                                        </m:r>
                                      </m:e>
                                      <m:sup>
                                        <m:r>
                                          <a:rPr lang="fr-FR" sz="1600" b="1" i="1" smtClean="0">
                                            <a:solidFill>
                                              <a:schemeClr val="bg1"/>
                                            </a:solidFill>
                                            <a:latin typeface="Cambria Math" panose="02040503050406030204" pitchFamily="18" charset="0"/>
                                            <a:ea typeface="Cambria Math" panose="02040503050406030204" pitchFamily="18" charset="0"/>
                                          </a:rPr>
                                          <m:t>+</m:t>
                                        </m:r>
                                      </m:sup>
                                    </m:sSup>
                                  </m:e>
                                </m:d>
                              </m:oMath>
                            </m:oMathPara>
                          </a14:m>
                          <a:endParaRPr lang="fr-FR" sz="1600" i="0">
                            <a:solidFill>
                              <a:schemeClr val="bg1"/>
                            </a:solidFill>
                            <a:latin typeface="Cambria Math" panose="02040503050406030204" pitchFamily="18" charset="0"/>
                            <a:ea typeface="Cambria Math" panose="02040503050406030204" pitchFamily="18" charset="0"/>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bg1"/>
                                        </a:solidFill>
                                        <a:latin typeface="Cambria Math" panose="02040503050406030204" pitchFamily="18" charset="0"/>
                                      </a:rPr>
                                    </m:ctrlPr>
                                  </m:sSubPr>
                                  <m:e>
                                    <m:r>
                                      <a:rPr lang="fr-FR" sz="1600" b="1" i="1" smtClean="0">
                                        <a:solidFill>
                                          <a:schemeClr val="bg1"/>
                                        </a:solidFill>
                                        <a:latin typeface="Cambria Math" panose="02040503050406030204" pitchFamily="18" charset="0"/>
                                      </a:rPr>
                                      <m:t>𝑰</m:t>
                                    </m:r>
                                  </m:e>
                                  <m:sub>
                                    <m:r>
                                      <a:rPr lang="fr-FR" sz="1600" b="1" i="1" smtClean="0">
                                        <a:solidFill>
                                          <a:schemeClr val="bg1"/>
                                        </a:solidFill>
                                        <a:latin typeface="Cambria Math" panose="02040503050406030204" pitchFamily="18" charset="0"/>
                                      </a:rPr>
                                      <m:t>𝒃𝒆𝒂𝒎</m:t>
                                    </m:r>
                                  </m:sub>
                                </m:sSub>
                              </m:oMath>
                            </m:oMathPara>
                          </a14:m>
                          <a:endParaRPr lang="fr-FR" sz="16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ea typeface="Cambria Math" panose="02040503050406030204" pitchFamily="18" charset="0"/>
                                      </a:rPr>
                                    </m:ctrlPr>
                                  </m:dPr>
                                  <m:e>
                                    <m:sSup>
                                      <m:sSupPr>
                                        <m:ctrlPr>
                                          <a:rPr lang="fr-FR" sz="1600" b="1" i="1">
                                            <a:solidFill>
                                              <a:schemeClr val="bg1"/>
                                            </a:solidFill>
                                            <a:latin typeface="Cambria Math" panose="02040503050406030204" pitchFamily="18" charset="0"/>
                                            <a:ea typeface="Cambria Math" panose="02040503050406030204" pitchFamily="18" charset="0"/>
                                          </a:rPr>
                                        </m:ctrlPr>
                                      </m:sSupPr>
                                      <m:e>
                                        <m:r>
                                          <a:rPr lang="fr-FR" sz="1600" b="1" i="1">
                                            <a:solidFill>
                                              <a:schemeClr val="bg1"/>
                                            </a:solidFill>
                                            <a:latin typeface="Cambria Math" panose="02040503050406030204" pitchFamily="18" charset="0"/>
                                            <a:ea typeface="Cambria Math" panose="02040503050406030204" pitchFamily="18" charset="0"/>
                                          </a:rPr>
                                          <m:t>𝟏𝟎</m:t>
                                        </m:r>
                                      </m:e>
                                      <m:sup>
                                        <m:r>
                                          <a:rPr lang="fr-FR" sz="1600" b="1" i="1">
                                            <a:solidFill>
                                              <a:schemeClr val="bg1"/>
                                            </a:solidFill>
                                            <a:latin typeface="Cambria Math" panose="02040503050406030204" pitchFamily="18" charset="0"/>
                                            <a:ea typeface="Cambria Math" panose="02040503050406030204" pitchFamily="18" charset="0"/>
                                          </a:rPr>
                                          <m:t>𝟏</m:t>
                                        </m:r>
                                        <m:r>
                                          <a:rPr lang="fr-FR" sz="1600" b="1" i="1" smtClean="0">
                                            <a:solidFill>
                                              <a:schemeClr val="bg1"/>
                                            </a:solidFill>
                                            <a:latin typeface="Cambria Math" panose="02040503050406030204" pitchFamily="18" charset="0"/>
                                            <a:ea typeface="Cambria Math" panose="02040503050406030204" pitchFamily="18" charset="0"/>
                                          </a:rPr>
                                          <m:t>𝟒</m:t>
                                        </m:r>
                                      </m:sup>
                                    </m:sSup>
                                    <m:sSup>
                                      <m:sSupPr>
                                        <m:ctrlPr>
                                          <a:rPr lang="fr-FR" sz="1600" b="1" i="1" smtClean="0">
                                            <a:solidFill>
                                              <a:schemeClr val="bg1"/>
                                            </a:solidFill>
                                            <a:latin typeface="Cambria Math" panose="02040503050406030204" pitchFamily="18" charset="0"/>
                                            <a:ea typeface="Cambria Math" panose="02040503050406030204" pitchFamily="18" charset="0"/>
                                          </a:rPr>
                                        </m:ctrlPr>
                                      </m:sSupPr>
                                      <m:e>
                                        <m:r>
                                          <a:rPr lang="fr-FR" sz="1600" b="1" i="1" smtClean="0">
                                            <a:solidFill>
                                              <a:schemeClr val="bg1"/>
                                            </a:solidFill>
                                            <a:latin typeface="Cambria Math" panose="02040503050406030204" pitchFamily="18" charset="0"/>
                                            <a:ea typeface="Cambria Math" panose="02040503050406030204" pitchFamily="18" charset="0"/>
                                          </a:rPr>
                                          <m:t>𝒑</m:t>
                                        </m:r>
                                      </m:e>
                                      <m:sup>
                                        <m:r>
                                          <a:rPr lang="fr-FR" sz="1600" b="1" i="1" smtClean="0">
                                            <a:solidFill>
                                              <a:schemeClr val="bg1"/>
                                            </a:solidFill>
                                            <a:latin typeface="Cambria Math" panose="02040503050406030204" pitchFamily="18" charset="0"/>
                                            <a:ea typeface="Cambria Math" panose="02040503050406030204" pitchFamily="18" charset="0"/>
                                          </a:rPr>
                                          <m:t>+</m:t>
                                        </m:r>
                                      </m:sup>
                                    </m:sSup>
                                  </m:e>
                                </m:d>
                              </m:oMath>
                            </m:oMathPara>
                          </a14:m>
                          <a:endParaRPr lang="fr-FR" sz="1600" i="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bg1"/>
                                        </a:solidFill>
                                        <a:latin typeface="Cambria Math" panose="02040503050406030204" pitchFamily="18" charset="0"/>
                                      </a:rPr>
                                    </m:ctrlPr>
                                  </m:sSubPr>
                                  <m:e>
                                    <m:r>
                                      <a:rPr lang="fr-FR" sz="1600" b="1" i="1" smtClean="0">
                                        <a:solidFill>
                                          <a:schemeClr val="bg1"/>
                                        </a:solidFill>
                                        <a:latin typeface="Cambria Math" panose="02040503050406030204" pitchFamily="18" charset="0"/>
                                      </a:rPr>
                                      <m:t>𝑰</m:t>
                                    </m:r>
                                  </m:e>
                                  <m:sub>
                                    <m:r>
                                      <a:rPr lang="fr-FR" sz="1600" b="1" i="1" smtClean="0">
                                        <a:solidFill>
                                          <a:schemeClr val="bg1"/>
                                        </a:solidFill>
                                        <a:latin typeface="Cambria Math" panose="02040503050406030204" pitchFamily="18" charset="0"/>
                                      </a:rPr>
                                      <m:t>𝒃𝒆𝒂𝒎</m:t>
                                    </m:r>
                                  </m:sub>
                                </m:sSub>
                              </m:oMath>
                            </m:oMathPara>
                          </a14:m>
                          <a:endParaRPr lang="fr-FR" sz="16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ea typeface="Cambria Math" panose="02040503050406030204" pitchFamily="18" charset="0"/>
                                      </a:rPr>
                                    </m:ctrlPr>
                                  </m:dPr>
                                  <m:e>
                                    <m:r>
                                      <a:rPr lang="fr-FR" sz="1600" b="1" i="0" smtClean="0">
                                        <a:solidFill>
                                          <a:schemeClr val="bg1"/>
                                        </a:solidFill>
                                        <a:latin typeface="Cambria Math" panose="02040503050406030204" pitchFamily="18" charset="0"/>
                                        <a:ea typeface="Cambria Math" panose="02040503050406030204" pitchFamily="18" charset="0"/>
                                      </a:rPr>
                                      <m:t>𝐀</m:t>
                                    </m:r>
                                  </m:e>
                                </m:d>
                              </m:oMath>
                            </m:oMathPara>
                          </a14:m>
                          <a:endParaRPr lang="fr-FR" sz="1600" i="0">
                            <a:solidFill>
                              <a:schemeClr val="bg1"/>
                            </a:solidFill>
                            <a:latin typeface="Cambria Math" panose="02040503050406030204" pitchFamily="18" charset="0"/>
                            <a:ea typeface="Cambria Math" panose="02040503050406030204" pitchFamily="18" charset="0"/>
                          </a:endParaRPr>
                        </a:p>
                      </a:txBody>
                      <a:tcPr anchor="ctr"/>
                    </a:tc>
                    <a:extLst>
                      <a:ext uri="{0D108BD9-81ED-4DB2-BD59-A6C34878D82A}">
                        <a16:rowId xmlns:a16="http://schemas.microsoft.com/office/drawing/2014/main" val="3529210940"/>
                      </a:ext>
                    </a:extLst>
                  </a:tr>
                  <a:tr h="421967">
                    <a:tc>
                      <a:txBody>
                        <a:bodyPr/>
                        <a:lstStyle/>
                        <a:p>
                          <a:pPr algn="ctr"/>
                          <a:r>
                            <a:rPr lang="fr-FR">
                              <a:solidFill>
                                <a:srgbClr val="2F2F2F"/>
                              </a:solidFill>
                              <a:latin typeface="Cambria Math" panose="02040503050406030204" pitchFamily="18" charset="0"/>
                              <a:ea typeface="Cambria Math" panose="02040503050406030204" pitchFamily="18" charset="0"/>
                            </a:rPr>
                            <a:t>2000</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1.5</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3</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0.5</a:t>
                          </a:r>
                        </a:p>
                      </a:txBody>
                      <a:tcPr anchor="ctr"/>
                    </a:tc>
                    <a:extLst>
                      <a:ext uri="{0D108BD9-81ED-4DB2-BD59-A6C34878D82A}">
                        <a16:rowId xmlns:a16="http://schemas.microsoft.com/office/drawing/2014/main" val="1831712309"/>
                      </a:ext>
                    </a:extLst>
                  </a:tr>
                </a:tbl>
              </a:graphicData>
            </a:graphic>
          </p:graphicFrame>
        </mc:Choice>
        <mc:Fallback xmlns="">
          <p:graphicFrame>
            <p:nvGraphicFramePr>
              <p:cNvPr id="7" name="Table 3">
                <a:extLst>
                  <a:ext uri="{FF2B5EF4-FFF2-40B4-BE49-F238E27FC236}">
                    <a16:creationId xmlns:a16="http://schemas.microsoft.com/office/drawing/2014/main" id="{9F712A08-213E-6184-89FA-294EB6602D29}"/>
                  </a:ext>
                </a:extLst>
              </p:cNvPr>
              <p:cNvGraphicFramePr>
                <a:graphicFrameLocks noGrp="1"/>
              </p:cNvGraphicFramePr>
              <p:nvPr>
                <p:extLst>
                  <p:ext uri="{D42A27DB-BD31-4B8C-83A1-F6EECF244321}">
                    <p14:modId xmlns:p14="http://schemas.microsoft.com/office/powerpoint/2010/main" val="954881452"/>
                  </p:ext>
                </p:extLst>
              </p:nvPr>
            </p:nvGraphicFramePr>
            <p:xfrm>
              <a:off x="7053065" y="1494706"/>
              <a:ext cx="4645000" cy="1038171"/>
            </p:xfrm>
            <a:graphic>
              <a:graphicData uri="http://schemas.openxmlformats.org/drawingml/2006/table">
                <a:tbl>
                  <a:tblPr firstRow="1" bandRow="1">
                    <a:tableStyleId>{88D326A9-A81B-9881-C969-13F38E75D658}</a:tableStyleId>
                  </a:tblPr>
                  <a:tblGrid>
                    <a:gridCol w="853254">
                      <a:extLst>
                        <a:ext uri="{9D8B030D-6E8A-4147-A177-3AD203B41FA5}">
                          <a16:colId xmlns:a16="http://schemas.microsoft.com/office/drawing/2014/main" val="514998371"/>
                        </a:ext>
                      </a:extLst>
                    </a:gridCol>
                    <a:gridCol w="1469246">
                      <a:extLst>
                        <a:ext uri="{9D8B030D-6E8A-4147-A177-3AD203B41FA5}">
                          <a16:colId xmlns:a16="http://schemas.microsoft.com/office/drawing/2014/main" val="2807043061"/>
                        </a:ext>
                      </a:extLst>
                    </a:gridCol>
                    <a:gridCol w="1411074">
                      <a:extLst>
                        <a:ext uri="{9D8B030D-6E8A-4147-A177-3AD203B41FA5}">
                          <a16:colId xmlns:a16="http://schemas.microsoft.com/office/drawing/2014/main" val="3310774954"/>
                        </a:ext>
                      </a:extLst>
                    </a:gridCol>
                    <a:gridCol w="911426">
                      <a:extLst>
                        <a:ext uri="{9D8B030D-6E8A-4147-A177-3AD203B41FA5}">
                          <a16:colId xmlns:a16="http://schemas.microsoft.com/office/drawing/2014/main" val="2396348335"/>
                        </a:ext>
                      </a:extLst>
                    </a:gridCol>
                  </a:tblGrid>
                  <a:tr h="616204">
                    <a:tc>
                      <a:txBody>
                        <a:bodyPr/>
                        <a:lstStyle/>
                        <a:p>
                          <a:endParaRPr lang="en-US"/>
                        </a:p>
                      </a:txBody>
                      <a:tcPr anchor="ctr">
                        <a:blipFill>
                          <a:blip r:embed="rId5"/>
                          <a:stretch>
                            <a:fillRect t="-1980" r="-447143" b="-79208"/>
                          </a:stretch>
                        </a:blipFill>
                      </a:tcPr>
                    </a:tc>
                    <a:tc>
                      <a:txBody>
                        <a:bodyPr/>
                        <a:lstStyle/>
                        <a:p>
                          <a:endParaRPr lang="en-US"/>
                        </a:p>
                      </a:txBody>
                      <a:tcPr anchor="ctr">
                        <a:blipFill>
                          <a:blip r:embed="rId5"/>
                          <a:stretch>
                            <a:fillRect l="-57851" t="-1980" r="-158678" b="-79208"/>
                          </a:stretch>
                        </a:blipFill>
                      </a:tcPr>
                    </a:tc>
                    <a:tc>
                      <a:txBody>
                        <a:bodyPr/>
                        <a:lstStyle/>
                        <a:p>
                          <a:endParaRPr lang="en-US"/>
                        </a:p>
                      </a:txBody>
                      <a:tcPr anchor="ctr">
                        <a:blipFill>
                          <a:blip r:embed="rId5"/>
                          <a:stretch>
                            <a:fillRect l="-165368" t="-1980" r="-66234" b="-79208"/>
                          </a:stretch>
                        </a:blipFill>
                      </a:tcPr>
                    </a:tc>
                    <a:tc>
                      <a:txBody>
                        <a:bodyPr/>
                        <a:lstStyle/>
                        <a:p>
                          <a:endParaRPr lang="en-US"/>
                        </a:p>
                      </a:txBody>
                      <a:tcPr anchor="ctr">
                        <a:blipFill>
                          <a:blip r:embed="rId5"/>
                          <a:stretch>
                            <a:fillRect l="-408667" t="-1980" r="-2000" b="-79208"/>
                          </a:stretch>
                        </a:blipFill>
                      </a:tcPr>
                    </a:tc>
                    <a:extLst>
                      <a:ext uri="{0D108BD9-81ED-4DB2-BD59-A6C34878D82A}">
                        <a16:rowId xmlns:a16="http://schemas.microsoft.com/office/drawing/2014/main" val="3529210940"/>
                      </a:ext>
                    </a:extLst>
                  </a:tr>
                  <a:tr h="421967">
                    <a:tc>
                      <a:txBody>
                        <a:bodyPr/>
                        <a:lstStyle/>
                        <a:p>
                          <a:pPr algn="ctr"/>
                          <a:r>
                            <a:rPr lang="fr-FR">
                              <a:solidFill>
                                <a:srgbClr val="2F2F2F"/>
                              </a:solidFill>
                              <a:latin typeface="Cambria Math" panose="02040503050406030204" pitchFamily="18" charset="0"/>
                              <a:ea typeface="Cambria Math" panose="02040503050406030204" pitchFamily="18" charset="0"/>
                            </a:rPr>
                            <a:t>2000</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1.5</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3</a:t>
                          </a:r>
                        </a:p>
                      </a:txBody>
                      <a:tcPr anchor="ctr"/>
                    </a:tc>
                    <a:tc>
                      <a:txBody>
                        <a:bodyPr/>
                        <a:lstStyle/>
                        <a:p>
                          <a:pPr algn="ctr"/>
                          <a:r>
                            <a:rPr lang="fr-FR">
                              <a:solidFill>
                                <a:srgbClr val="2F2F2F"/>
                              </a:solidFill>
                              <a:latin typeface="Cambria Math" panose="02040503050406030204" pitchFamily="18" charset="0"/>
                              <a:ea typeface="Cambria Math" panose="02040503050406030204" pitchFamily="18" charset="0"/>
                            </a:rPr>
                            <a:t>0.5</a:t>
                          </a:r>
                        </a:p>
                      </a:txBody>
                      <a:tcPr anchor="ctr"/>
                    </a:tc>
                    <a:extLst>
                      <a:ext uri="{0D108BD9-81ED-4DB2-BD59-A6C34878D82A}">
                        <a16:rowId xmlns:a16="http://schemas.microsoft.com/office/drawing/2014/main" val="1831712309"/>
                      </a:ext>
                    </a:extLst>
                  </a:tr>
                </a:tbl>
              </a:graphicData>
            </a:graphic>
          </p:graphicFrame>
        </mc:Fallback>
      </mc:AlternateContent>
      <p:sp>
        <p:nvSpPr>
          <p:cNvPr id="8" name="TextBox 13">
            <a:extLst>
              <a:ext uri="{FF2B5EF4-FFF2-40B4-BE49-F238E27FC236}">
                <a16:creationId xmlns:a16="http://schemas.microsoft.com/office/drawing/2014/main" id="{65F465EE-119F-A29B-2557-E27D6CF1FAFA}"/>
              </a:ext>
            </a:extLst>
          </p:cNvPr>
          <p:cNvSpPr txBox="1"/>
          <p:nvPr/>
        </p:nvSpPr>
        <p:spPr bwMode="auto">
          <a:xfrm>
            <a:off x="7053065" y="1128581"/>
            <a:ext cx="4613859" cy="338554"/>
          </a:xfrm>
          <a:prstGeom prst="rect">
            <a:avLst/>
          </a:prstGeom>
          <a:noFill/>
        </p:spPr>
        <p:txBody>
          <a:bodyPr wrap="square" rtlCol="0">
            <a:spAutoFit/>
          </a:bodyPr>
          <a:lstStyle/>
          <a:p>
            <a:pPr algn="ctr"/>
            <a:r>
              <a:rPr lang="fr-FR" sz="1600" b="1" i="1" u="sng">
                <a:solidFill>
                  <a:srgbClr val="2F2F2F"/>
                </a:solidFill>
              </a:rPr>
              <a:t>Orders of magnitude of typical beam parameters</a:t>
            </a:r>
          </a:p>
        </p:txBody>
      </p:sp>
      <p:sp>
        <p:nvSpPr>
          <p:cNvPr id="9" name="Content Placeholder 1">
            <a:extLst>
              <a:ext uri="{FF2B5EF4-FFF2-40B4-BE49-F238E27FC236}">
                <a16:creationId xmlns:a16="http://schemas.microsoft.com/office/drawing/2014/main" id="{56B5D7FC-428A-6FFB-B389-02D73713DC40}"/>
              </a:ext>
            </a:extLst>
          </p:cNvPr>
          <p:cNvSpPr txBox="1">
            <a:spLocks/>
          </p:cNvSpPr>
          <p:nvPr/>
        </p:nvSpPr>
        <p:spPr bwMode="auto">
          <a:xfrm>
            <a:off x="6134863" y="3427725"/>
            <a:ext cx="5996143" cy="2604257"/>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b="1">
                <a:solidFill>
                  <a:srgbClr val="E15E32"/>
                </a:solidFill>
              </a:rPr>
              <a:t>Phases</a:t>
            </a:r>
            <a:endParaRPr lang="fr-FR" b="1" dirty="0">
              <a:solidFill>
                <a:srgbClr val="E15E32"/>
              </a:solidFill>
            </a:endParaRPr>
          </a:p>
          <a:p>
            <a:pPr lvl="1">
              <a:defRPr/>
            </a:pPr>
            <a:r>
              <a:rPr lang="fr-FR" b="1">
                <a:solidFill>
                  <a:srgbClr val="6E2466"/>
                </a:solidFill>
              </a:rPr>
              <a:t>Injection (A): </a:t>
            </a:r>
            <a:r>
              <a:rPr lang="fr-FR">
                <a:solidFill>
                  <a:srgbClr val="2F2F2F"/>
                </a:solidFill>
              </a:rPr>
              <a:t>batch injections at 450GeV</a:t>
            </a:r>
            <a:endParaRPr lang="fr-FR" dirty="0">
              <a:solidFill>
                <a:srgbClr val="6E2466"/>
              </a:solidFill>
            </a:endParaRPr>
          </a:p>
          <a:p>
            <a:pPr lvl="1">
              <a:defRPr/>
            </a:pPr>
            <a:r>
              <a:rPr lang="fr-FR" b="1">
                <a:solidFill>
                  <a:srgbClr val="6E2466"/>
                </a:solidFill>
              </a:rPr>
              <a:t>Energy ramp-up (B): </a:t>
            </a:r>
            <a:r>
              <a:rPr lang="fr-FR">
                <a:solidFill>
                  <a:srgbClr val="2F2F2F"/>
                </a:solidFill>
              </a:rPr>
              <a:t>beam accelerated until 6800GeV</a:t>
            </a:r>
          </a:p>
          <a:p>
            <a:pPr lvl="1">
              <a:defRPr/>
            </a:pPr>
            <a:r>
              <a:rPr lang="fr-FR" b="1">
                <a:solidFill>
                  <a:srgbClr val="6E2466"/>
                </a:solidFill>
              </a:rPr>
              <a:t>Stable beam (C): </a:t>
            </a:r>
            <a:r>
              <a:rPr lang="fr-FR">
                <a:solidFill>
                  <a:srgbClr val="2F2F2F"/>
                </a:solidFill>
              </a:rPr>
              <a:t>bunch collisions for the experiments</a:t>
            </a:r>
          </a:p>
          <a:p>
            <a:pPr lvl="1">
              <a:defRPr/>
            </a:pPr>
            <a:r>
              <a:rPr lang="fr-FR" b="1">
                <a:solidFill>
                  <a:srgbClr val="6E2466"/>
                </a:solidFill>
              </a:rPr>
              <a:t>Ramp-down (D): </a:t>
            </a:r>
            <a:r>
              <a:rPr lang="fr-FR">
                <a:solidFill>
                  <a:srgbClr val="2F2F2F"/>
                </a:solidFill>
              </a:rPr>
              <a:t>beam dumped and RF ramp-down</a:t>
            </a:r>
          </a:p>
          <a:p>
            <a:pPr lvl="1">
              <a:defRPr/>
            </a:pPr>
            <a:endParaRPr lang="fr-FR">
              <a:solidFill>
                <a:srgbClr val="2F2F2F"/>
              </a:solidFill>
            </a:endParaRPr>
          </a:p>
          <a:p>
            <a:pPr lvl="1">
              <a:defRPr/>
            </a:pPr>
            <a:endParaRPr lang="fr-FR">
              <a:solidFill>
                <a:srgbClr val="2F2F2F"/>
              </a:solidFill>
            </a:endParaRPr>
          </a:p>
          <a:p>
            <a:pPr lvl="1">
              <a:defRPr/>
            </a:pPr>
            <a:endParaRPr lang="fr-FR" dirty="0">
              <a:solidFill>
                <a:srgbClr val="2F2F2F"/>
              </a:solidFill>
            </a:endParaRPr>
          </a:p>
        </p:txBody>
      </p:sp>
      <p:sp>
        <p:nvSpPr>
          <p:cNvPr id="14" name="TextBox 13">
            <a:extLst>
              <a:ext uri="{FF2B5EF4-FFF2-40B4-BE49-F238E27FC236}">
                <a16:creationId xmlns:a16="http://schemas.microsoft.com/office/drawing/2014/main" id="{2D4EF6CC-1FA5-9D14-D959-4B40B1F92683}"/>
              </a:ext>
            </a:extLst>
          </p:cNvPr>
          <p:cNvSpPr txBox="1"/>
          <p:nvPr/>
        </p:nvSpPr>
        <p:spPr bwMode="auto">
          <a:xfrm>
            <a:off x="7053065" y="2572199"/>
            <a:ext cx="4613859" cy="338554"/>
          </a:xfrm>
          <a:prstGeom prst="rect">
            <a:avLst/>
          </a:prstGeom>
          <a:noFill/>
        </p:spPr>
        <p:txBody>
          <a:bodyPr wrap="square" rtlCol="0">
            <a:spAutoFit/>
          </a:bodyPr>
          <a:lstStyle/>
          <a:p>
            <a:pPr algn="ctr"/>
            <a:r>
              <a:rPr lang="fr-FR" sz="1600">
                <a:solidFill>
                  <a:srgbClr val="2F2F2F"/>
                </a:solidFill>
              </a:rPr>
              <a:t>ppb: proton per bunch</a:t>
            </a:r>
          </a:p>
        </p:txBody>
      </p:sp>
    </p:spTree>
    <p:extLst>
      <p:ext uri="{BB962C8B-B14F-4D97-AF65-F5344CB8AC3E}">
        <p14:creationId xmlns:p14="http://schemas.microsoft.com/office/powerpoint/2010/main" val="921169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a:xfrm>
            <a:off x="407988" y="2154130"/>
            <a:ext cx="11376025" cy="1065742"/>
          </a:xfrm>
        </p:spPr>
        <p:txBody>
          <a:bodyPr anchor="ctr"/>
          <a:lstStyle/>
          <a:p>
            <a:pPr marL="1028700" indent="-1028700" algn="ctr">
              <a:buFont typeface="+mj-lt"/>
              <a:buAutoNum type="romanUcPeriod" startAt="3"/>
            </a:pPr>
            <a:r>
              <a:rPr kumimoji="0" lang="en-US" sz="5000" b="1" i="0" u="none" strike="noStrike" kern="0" cap="none" spc="0" normalizeH="0" baseline="0" noProof="0" dirty="0">
                <a:ln>
                  <a:noFill/>
                </a:ln>
                <a:solidFill>
                  <a:srgbClr val="0033A0"/>
                </a:solidFill>
                <a:effectLst/>
                <a:uLnTx/>
                <a:uFillTx/>
                <a:latin typeface="Source Sans Pro"/>
                <a:cs typeface="Arial"/>
              </a:rPr>
              <a:t>72b and hybrid fills at 450 GeV</a:t>
            </a:r>
            <a:endParaRPr lang="fr-FR" sz="4800" dirty="0"/>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8" y="6397995"/>
            <a:ext cx="681254" cy="365125"/>
          </a:xfrm>
        </p:spPr>
        <p:txBody>
          <a:bodyPr/>
          <a:lstStyle/>
          <a:p>
            <a:pPr>
              <a:defRPr/>
            </a:pPr>
            <a:fld id="{36B5EA5A-BC32-A742-B11B-8E7414D5B535}" type="slidenum">
              <a:rPr lang="en-US" sz="1400" smtClean="0"/>
              <a:t>12</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 name="Title 1">
            <a:extLst>
              <a:ext uri="{FF2B5EF4-FFF2-40B4-BE49-F238E27FC236}">
                <a16:creationId xmlns:a16="http://schemas.microsoft.com/office/drawing/2014/main" id="{8BF8648A-8528-F835-09C8-FD7106DF3365}"/>
              </a:ext>
            </a:extLst>
          </p:cNvPr>
          <p:cNvSpPr txBox="1">
            <a:spLocks/>
          </p:cNvSpPr>
          <p:nvPr/>
        </p:nvSpPr>
        <p:spPr bwMode="auto">
          <a:xfrm>
            <a:off x="407987" y="3645024"/>
            <a:ext cx="11376025" cy="1368152"/>
          </a:xfrm>
          <a:prstGeom prst="rect">
            <a:avLst/>
          </a:prstGeom>
        </p:spPr>
        <p:txBody>
          <a:bodyPr vert="horz" lIns="0" tIns="0" rIns="0" bIns="0" rtlCol="0" anchor="ctr" anchorCtr="0">
            <a:noAutofit/>
          </a:bodyPr>
          <a:lstStyle>
            <a:lvl1pPr algn="l" defTabSz="914400" eaLnBrk="1" hangingPunct="1">
              <a:lnSpc>
                <a:spcPct val="90000"/>
              </a:lnSpc>
              <a:spcBef>
                <a:spcPts val="0"/>
              </a:spcBef>
              <a:buNone/>
              <a:defRPr sz="5000" b="1">
                <a:solidFill>
                  <a:schemeClr val="tx1"/>
                </a:solidFill>
                <a:latin typeface="+mj-lt"/>
                <a:ea typeface="+mj-ea"/>
                <a:cs typeface="+mj-cs"/>
              </a:defRPr>
            </a:lvl1pPr>
          </a:lstStyle>
          <a:p>
            <a:pPr algn="ctr"/>
            <a:r>
              <a:rPr lang="fr-FR" sz="3600" dirty="0">
                <a:solidFill>
                  <a:srgbClr val="2F2F2F"/>
                </a:solidFill>
              </a:rPr>
              <a:t>72b: </a:t>
            </a:r>
            <a:r>
              <a:rPr lang="fr-FR" sz="3600" b="0" dirty="0" err="1">
                <a:solidFill>
                  <a:srgbClr val="2F2F2F"/>
                </a:solidFill>
              </a:rPr>
              <a:t>fills</a:t>
            </a:r>
            <a:r>
              <a:rPr lang="fr-FR" sz="3600" b="0" dirty="0">
                <a:solidFill>
                  <a:srgbClr val="2F2F2F"/>
                </a:solidFill>
              </a:rPr>
              <a:t> </a:t>
            </a:r>
            <a:r>
              <a:rPr lang="fr-FR" sz="3600" b="0">
                <a:solidFill>
                  <a:srgbClr val="2F2F2F"/>
                </a:solidFill>
              </a:rPr>
              <a:t>8673 </a:t>
            </a:r>
          </a:p>
          <a:p>
            <a:pPr algn="ctr"/>
            <a:r>
              <a:rPr kumimoji="0" lang="fr-FR" sz="3600" i="0" u="none" strike="noStrike" kern="0" cap="none" spc="0" normalizeH="0" baseline="0" noProof="0">
                <a:ln>
                  <a:noFill/>
                </a:ln>
                <a:solidFill>
                  <a:srgbClr val="2F2F2F"/>
                </a:solidFill>
                <a:effectLst/>
                <a:uLnTx/>
                <a:uFillTx/>
                <a:latin typeface="Source Sans Pro"/>
                <a:cs typeface="Arial"/>
              </a:rPr>
              <a:t>Hybrid (7*8b4e+3*36b):</a:t>
            </a:r>
            <a:r>
              <a:rPr kumimoji="0" lang="fr-FR" sz="3600" b="0" i="0" u="none" strike="noStrike" kern="0" cap="none" spc="0" normalizeH="0" baseline="0" noProof="0">
                <a:ln>
                  <a:noFill/>
                </a:ln>
                <a:solidFill>
                  <a:srgbClr val="2F2F2F"/>
                </a:solidFill>
                <a:effectLst/>
                <a:uLnTx/>
                <a:uFillTx/>
                <a:latin typeface="Source Sans Pro"/>
                <a:cs typeface="Arial"/>
              </a:rPr>
              <a:t> </a:t>
            </a:r>
            <a:r>
              <a:rPr kumimoji="0" lang="fr-FR" sz="3600" b="0" i="0" u="none" strike="noStrike" kern="0" cap="none" spc="0" normalizeH="0" baseline="0" noProof="0" err="1">
                <a:ln>
                  <a:noFill/>
                </a:ln>
                <a:solidFill>
                  <a:srgbClr val="2F2F2F"/>
                </a:solidFill>
                <a:effectLst/>
                <a:uLnTx/>
                <a:uFillTx/>
                <a:latin typeface="Source Sans Pro"/>
                <a:cs typeface="Arial"/>
              </a:rPr>
              <a:t>fill</a:t>
            </a:r>
            <a:r>
              <a:rPr kumimoji="0" lang="fr-FR" sz="3600" b="0" i="0" u="none" strike="noStrike" kern="0" cap="none" spc="0" normalizeH="0" baseline="0" noProof="0">
                <a:ln>
                  <a:noFill/>
                </a:ln>
                <a:solidFill>
                  <a:srgbClr val="2F2F2F"/>
                </a:solidFill>
                <a:effectLst/>
                <a:uLnTx/>
                <a:uFillTx/>
                <a:latin typeface="Source Sans Pro"/>
                <a:cs typeface="Arial"/>
              </a:rPr>
              <a:t> 8736</a:t>
            </a:r>
            <a:endParaRPr kumimoji="0" lang="fr-FR" sz="1400" b="0" i="0" u="none" strike="noStrike" kern="0" cap="none" spc="0" normalizeH="0" baseline="0" noProof="0" dirty="0">
              <a:ln>
                <a:noFill/>
              </a:ln>
              <a:solidFill>
                <a:srgbClr val="2F2F2F"/>
              </a:solidFill>
              <a:effectLst/>
              <a:uLnTx/>
              <a:uFillTx/>
              <a:latin typeface="Source Sans Pro"/>
              <a:cs typeface="Arial"/>
            </a:endParaRPr>
          </a:p>
          <a:p>
            <a:pPr algn="ctr"/>
            <a:endParaRPr lang="fr-FR" sz="1100" b="0" dirty="0">
              <a:solidFill>
                <a:srgbClr val="2F2F2F"/>
              </a:solidFill>
            </a:endParaRPr>
          </a:p>
        </p:txBody>
      </p:sp>
    </p:spTree>
    <p:extLst>
      <p:ext uri="{BB962C8B-B14F-4D97-AF65-F5344CB8AC3E}">
        <p14:creationId xmlns:p14="http://schemas.microsoft.com/office/powerpoint/2010/main" val="2892861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8" name="Picture 57">
            <a:extLst>
              <a:ext uri="{FF2B5EF4-FFF2-40B4-BE49-F238E27FC236}">
                <a16:creationId xmlns:a16="http://schemas.microsoft.com/office/drawing/2014/main" id="{497AC5FB-861C-ED9C-DE0F-266EF9531025}"/>
              </a:ext>
            </a:extLst>
          </p:cNvPr>
          <p:cNvPicPr>
            <a:picLocks noChangeAspect="1"/>
          </p:cNvPicPr>
          <p:nvPr/>
        </p:nvPicPr>
        <p:blipFill rotWithShape="1">
          <a:blip r:embed="rId3"/>
          <a:srcRect l="6146" r="14911" b="3135"/>
          <a:stretch/>
        </p:blipFill>
        <p:spPr>
          <a:xfrm>
            <a:off x="342428" y="1371259"/>
            <a:ext cx="4948611" cy="3324854"/>
          </a:xfrm>
          <a:prstGeom prst="rect">
            <a:avLst/>
          </a:prstGeom>
        </p:spPr>
      </p:pic>
      <p:pic>
        <p:nvPicPr>
          <p:cNvPr id="42" name="Picture 41">
            <a:extLst>
              <a:ext uri="{FF2B5EF4-FFF2-40B4-BE49-F238E27FC236}">
                <a16:creationId xmlns:a16="http://schemas.microsoft.com/office/drawing/2014/main" id="{BA777A8F-B59D-2E47-2EE6-8BB8ACF8FD2B}"/>
              </a:ext>
            </a:extLst>
          </p:cNvPr>
          <p:cNvPicPr>
            <a:picLocks noChangeAspect="1"/>
          </p:cNvPicPr>
          <p:nvPr/>
        </p:nvPicPr>
        <p:blipFill rotWithShape="1">
          <a:blip r:embed="rId4"/>
          <a:srcRect l="6617" r="5910" b="2288"/>
          <a:stretch/>
        </p:blipFill>
        <p:spPr>
          <a:xfrm>
            <a:off x="5889236" y="1371259"/>
            <a:ext cx="5036061" cy="333429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13</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cloud comparisons for 72b and hybrid fills</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5" name="TextBox 24">
            <a:extLst>
              <a:ext uri="{FF2B5EF4-FFF2-40B4-BE49-F238E27FC236}">
                <a16:creationId xmlns:a16="http://schemas.microsoft.com/office/drawing/2014/main" id="{2A9D2D74-41C3-BC2C-8AAC-18E5F302B271}"/>
              </a:ext>
            </a:extLst>
          </p:cNvPr>
          <p:cNvSpPr txBox="1"/>
          <p:nvPr/>
        </p:nvSpPr>
        <p:spPr bwMode="auto">
          <a:xfrm>
            <a:off x="438342" y="1042470"/>
            <a:ext cx="4870541" cy="369332"/>
          </a:xfrm>
          <a:prstGeom prst="rect">
            <a:avLst/>
          </a:prstGeom>
          <a:noFill/>
        </p:spPr>
        <p:txBody>
          <a:bodyPr wrap="square">
            <a:spAutoFit/>
          </a:bodyPr>
          <a:lstStyle/>
          <a:p>
            <a:pPr marL="0" lvl="1" indent="0" algn="ctr">
              <a:buNone/>
              <a:defRPr/>
            </a:pPr>
            <a:r>
              <a:rPr lang="fr-FR" b="1">
                <a:solidFill>
                  <a:srgbClr val="2F2F2F"/>
                </a:solidFill>
              </a:rPr>
              <a:t>72b</a:t>
            </a:r>
          </a:p>
        </p:txBody>
      </p:sp>
      <p:sp>
        <p:nvSpPr>
          <p:cNvPr id="26" name="TextBox 25">
            <a:extLst>
              <a:ext uri="{FF2B5EF4-FFF2-40B4-BE49-F238E27FC236}">
                <a16:creationId xmlns:a16="http://schemas.microsoft.com/office/drawing/2014/main" id="{589EA602-64EA-DD88-FD02-C0D5C6693C4B}"/>
              </a:ext>
            </a:extLst>
          </p:cNvPr>
          <p:cNvSpPr txBox="1"/>
          <p:nvPr/>
        </p:nvSpPr>
        <p:spPr bwMode="auto">
          <a:xfrm>
            <a:off x="5907078" y="1039691"/>
            <a:ext cx="4958803" cy="369332"/>
          </a:xfrm>
          <a:prstGeom prst="rect">
            <a:avLst/>
          </a:prstGeom>
          <a:noFill/>
        </p:spPr>
        <p:txBody>
          <a:bodyPr wrap="square">
            <a:spAutoFit/>
          </a:bodyPr>
          <a:lstStyle/>
          <a:p>
            <a:pPr marL="0" lvl="1" indent="0" algn="ctr">
              <a:buNone/>
              <a:defRPr/>
            </a:pPr>
            <a:r>
              <a:rPr lang="fr-FR" b="1">
                <a:solidFill>
                  <a:srgbClr val="2F2F2F"/>
                </a:solidFill>
              </a:rPr>
              <a:t>Hybrid </a:t>
            </a:r>
          </a:p>
        </p:txBody>
      </p:sp>
      <p:sp>
        <p:nvSpPr>
          <p:cNvPr id="27" name="TextBox 26">
            <a:extLst>
              <a:ext uri="{FF2B5EF4-FFF2-40B4-BE49-F238E27FC236}">
                <a16:creationId xmlns:a16="http://schemas.microsoft.com/office/drawing/2014/main" id="{A7B74FF6-D142-6E30-4486-0F42F23C91AC}"/>
              </a:ext>
            </a:extLst>
          </p:cNvPr>
          <p:cNvSpPr txBox="1"/>
          <p:nvPr/>
        </p:nvSpPr>
        <p:spPr bwMode="auto">
          <a:xfrm>
            <a:off x="9794008" y="3575676"/>
            <a:ext cx="936811"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28" name="TextBox 27">
            <a:extLst>
              <a:ext uri="{FF2B5EF4-FFF2-40B4-BE49-F238E27FC236}">
                <a16:creationId xmlns:a16="http://schemas.microsoft.com/office/drawing/2014/main" id="{A6EEA832-EF7F-7661-0A34-FDA2CAAC40CE}"/>
              </a:ext>
            </a:extLst>
          </p:cNvPr>
          <p:cNvSpPr txBox="1"/>
          <p:nvPr/>
        </p:nvSpPr>
        <p:spPr bwMode="auto">
          <a:xfrm>
            <a:off x="9903155" y="1924023"/>
            <a:ext cx="1415953" cy="400110"/>
          </a:xfrm>
          <a:prstGeom prst="rect">
            <a:avLst/>
          </a:prstGeom>
          <a:noFill/>
        </p:spPr>
        <p:txBody>
          <a:bodyPr wrap="square" rtlCol="0">
            <a:spAutoFit/>
          </a:bodyPr>
          <a:lstStyle/>
          <a:p>
            <a:r>
              <a:rPr lang="fr-FR" sz="2000" b="1">
                <a:solidFill>
                  <a:srgbClr val="E15E32"/>
                </a:solidFill>
              </a:rPr>
              <a:t>Cu B1</a:t>
            </a:r>
          </a:p>
        </p:txBody>
      </p:sp>
      <p:sp>
        <p:nvSpPr>
          <p:cNvPr id="30" name="TextBox 29">
            <a:extLst>
              <a:ext uri="{FF2B5EF4-FFF2-40B4-BE49-F238E27FC236}">
                <a16:creationId xmlns:a16="http://schemas.microsoft.com/office/drawing/2014/main" id="{184E6F02-0F63-835C-4613-6933CD0024B3}"/>
              </a:ext>
            </a:extLst>
          </p:cNvPr>
          <p:cNvSpPr txBox="1"/>
          <p:nvPr/>
        </p:nvSpPr>
        <p:spPr bwMode="auto">
          <a:xfrm>
            <a:off x="2996557" y="1452339"/>
            <a:ext cx="1415953" cy="400110"/>
          </a:xfrm>
          <a:prstGeom prst="rect">
            <a:avLst/>
          </a:prstGeom>
          <a:noFill/>
        </p:spPr>
        <p:txBody>
          <a:bodyPr wrap="square" rtlCol="0">
            <a:spAutoFit/>
          </a:bodyPr>
          <a:lstStyle/>
          <a:p>
            <a:r>
              <a:rPr lang="fr-FR" sz="2000" b="1">
                <a:solidFill>
                  <a:srgbClr val="E15E32"/>
                </a:solidFill>
              </a:rPr>
              <a:t>Cu B1</a:t>
            </a:r>
          </a:p>
        </p:txBody>
      </p:sp>
      <p:sp>
        <p:nvSpPr>
          <p:cNvPr id="32" name="Rectangle: Rounded Corners 8">
            <a:extLst>
              <a:ext uri="{FF2B5EF4-FFF2-40B4-BE49-F238E27FC236}">
                <a16:creationId xmlns:a16="http://schemas.microsoft.com/office/drawing/2014/main" id="{7B66B445-31A3-7450-A84D-3C805C276EE7}"/>
              </a:ext>
            </a:extLst>
          </p:cNvPr>
          <p:cNvSpPr/>
          <p:nvPr/>
        </p:nvSpPr>
        <p:spPr bwMode="auto">
          <a:xfrm>
            <a:off x="6417450" y="5131203"/>
            <a:ext cx="5525187" cy="111787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Straight Connector 5">
            <a:extLst>
              <a:ext uri="{FF2B5EF4-FFF2-40B4-BE49-F238E27FC236}">
                <a16:creationId xmlns:a16="http://schemas.microsoft.com/office/drawing/2014/main" id="{B624CAE4-697A-4F69-C46A-488D872915FA}"/>
              </a:ext>
            </a:extLst>
          </p:cNvPr>
          <p:cNvCxnSpPr>
            <a:cxnSpLocks/>
          </p:cNvCxnSpPr>
          <p:nvPr/>
        </p:nvCxnSpPr>
        <p:spPr>
          <a:xfrm>
            <a:off x="438343" y="4187844"/>
            <a:ext cx="10427538" cy="0"/>
          </a:xfrm>
          <a:prstGeom prst="line">
            <a:avLst/>
          </a:prstGeom>
          <a:ln w="38100">
            <a:solidFill>
              <a:srgbClr val="6E2466"/>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Content Placeholder 1">
                <a:extLst>
                  <a:ext uri="{FF2B5EF4-FFF2-40B4-BE49-F238E27FC236}">
                    <a16:creationId xmlns:a16="http://schemas.microsoft.com/office/drawing/2014/main" id="{4C239731-4902-5FD1-8EEF-8B9FE169A9A4}"/>
                  </a:ext>
                </a:extLst>
              </p:cNvPr>
              <p:cNvSpPr txBox="1">
                <a:spLocks/>
              </p:cNvSpPr>
              <p:nvPr/>
            </p:nvSpPr>
            <p:spPr bwMode="auto">
              <a:xfrm>
                <a:off x="407987" y="5308485"/>
                <a:ext cx="5712075" cy="1002037"/>
              </a:xfrm>
              <a:prstGeom prst="rect">
                <a:avLst/>
              </a:prstGeom>
            </p:spPr>
            <p:txBody>
              <a:bodyPr vert="horz" lIns="0" tIns="0" rIns="0" bIns="0" numCol="1" spcCol="108000" rtlCol="0" anchor="t">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just">
                  <a:buFont typeface="Arial"/>
                  <a:buNone/>
                  <a:defRPr/>
                </a:pPr>
                <a:r>
                  <a:rPr lang="fr-FR" b="1" kern="400" spc="40" dirty="0">
                    <a:solidFill>
                      <a:srgbClr val="6E2466"/>
                    </a:solidFill>
                  </a:rPr>
                  <a:t>Detection </a:t>
                </a:r>
                <a:r>
                  <a:rPr lang="fr-FR" b="1" kern="400" spc="40" dirty="0" err="1">
                    <a:solidFill>
                      <a:srgbClr val="6E2466"/>
                    </a:solidFill>
                  </a:rPr>
                  <a:t>limit</a:t>
                </a:r>
                <a:r>
                  <a:rPr lang="fr-FR" b="1" kern="400" spc="40" dirty="0">
                    <a:solidFill>
                      <a:srgbClr val="6E2466"/>
                    </a:solidFill>
                  </a:rPr>
                  <a:t>:</a:t>
                </a:r>
                <a:r>
                  <a:rPr lang="fr-FR" b="1" dirty="0">
                    <a:solidFill>
                      <a:srgbClr val="E15E32"/>
                    </a:solidFill>
                  </a:rPr>
                  <a:t>	</a:t>
                </a:r>
                <a:r>
                  <a:rPr lang="fr-FR" dirty="0">
                    <a:solidFill>
                      <a:srgbClr val="2F2F2F"/>
                    </a:solidFill>
                    <a:ea typeface="Cambria Math" panose="02040503050406030204" pitchFamily="18" charset="0"/>
                  </a:rPr>
                  <a:t> </a:t>
                </a:r>
                <a14:m>
                  <m:oMath xmlns:m="http://schemas.openxmlformats.org/officeDocument/2006/math">
                    <m:sSub>
                      <m:sSubPr>
                        <m:ctrlPr>
                          <a:rPr lang="fr-FR" i="1" smtClean="0">
                            <a:solidFill>
                              <a:srgbClr val="2F2F2F"/>
                            </a:solidFill>
                            <a:latin typeface="Cambria Math" panose="02040503050406030204" pitchFamily="18" charset="0"/>
                            <a:ea typeface="Cambria Math" panose="02040503050406030204" pitchFamily="18" charset="0"/>
                          </a:rPr>
                        </m:ctrlPr>
                      </m:sSubPr>
                      <m:e>
                        <m:r>
                          <a:rPr lang="fr-FR" i="1" smtClean="0">
                            <a:solidFill>
                              <a:srgbClr val="2F2F2F"/>
                            </a:solidFill>
                            <a:latin typeface="Cambria Math" panose="02040503050406030204" pitchFamily="18" charset="0"/>
                            <a:ea typeface="Cambria Math" panose="02040503050406030204" pitchFamily="18" charset="0"/>
                          </a:rPr>
                          <m:t>𝐼</m:t>
                        </m:r>
                      </m:e>
                      <m:sub>
                        <m:sSup>
                          <m:sSupPr>
                            <m:ctrlPr>
                              <a:rPr lang="fr-FR" i="1" smtClean="0">
                                <a:solidFill>
                                  <a:srgbClr val="2F2F2F"/>
                                </a:solidFill>
                                <a:latin typeface="Cambria Math" panose="02040503050406030204" pitchFamily="18" charset="0"/>
                                <a:ea typeface="Cambria Math" panose="02040503050406030204" pitchFamily="18" charset="0"/>
                              </a:rPr>
                            </m:ctrlPr>
                          </m:sSupPr>
                          <m:e>
                            <m:r>
                              <a:rPr lang="fr-FR" i="1" smtClean="0">
                                <a:solidFill>
                                  <a:srgbClr val="2F2F2F"/>
                                </a:solidFill>
                                <a:latin typeface="Cambria Math" panose="02040503050406030204" pitchFamily="18" charset="0"/>
                                <a:ea typeface="Cambria Math" panose="02040503050406030204" pitchFamily="18" charset="0"/>
                              </a:rPr>
                              <m:t>𝑒</m:t>
                            </m:r>
                          </m:e>
                          <m:sup>
                            <m:r>
                              <a:rPr lang="fr-FR" i="1" smtClean="0">
                                <a:solidFill>
                                  <a:srgbClr val="2F2F2F"/>
                                </a:solidFill>
                                <a:latin typeface="Cambria Math" panose="02040503050406030204" pitchFamily="18" charset="0"/>
                                <a:ea typeface="Cambria Math" panose="02040503050406030204" pitchFamily="18" charset="0"/>
                              </a:rPr>
                              <m:t>−</m:t>
                            </m:r>
                          </m:sup>
                        </m:sSup>
                      </m:sub>
                    </m:sSub>
                    <m:r>
                      <a:rPr lang="fr-FR" i="1" smtClean="0">
                        <a:solidFill>
                          <a:srgbClr val="2F2F2F"/>
                        </a:solidFill>
                        <a:latin typeface="Cambria Math" panose="02040503050406030204" pitchFamily="18" charset="0"/>
                        <a:ea typeface="Cambria Math" panose="02040503050406030204" pitchFamily="18" charset="0"/>
                      </a:rPr>
                      <m:t>~</m:t>
                    </m:r>
                    <m:r>
                      <a:rPr lang="fr-FR" b="0" i="1" smtClean="0">
                        <a:solidFill>
                          <a:srgbClr val="2F2F2F"/>
                        </a:solidFill>
                        <a:latin typeface="Cambria Math" panose="02040503050406030204" pitchFamily="18" charset="0"/>
                        <a:ea typeface="Cambria Math" panose="02040503050406030204" pitchFamily="18" charset="0"/>
                      </a:rPr>
                      <m:t>10 </m:t>
                    </m:r>
                    <m:d>
                      <m:dPr>
                        <m:begChr m:val="["/>
                        <m:endChr m:val="]"/>
                        <m:ctrlPr>
                          <a:rPr lang="fr-FR" i="1" smtClean="0">
                            <a:solidFill>
                              <a:srgbClr val="2F2F2F"/>
                            </a:solidFill>
                            <a:latin typeface="Cambria Math" panose="02040503050406030204" pitchFamily="18" charset="0"/>
                            <a:ea typeface="Cambria Math" panose="02040503050406030204" pitchFamily="18" charset="0"/>
                          </a:rPr>
                        </m:ctrlPr>
                      </m:dPr>
                      <m:e>
                        <m:r>
                          <m:rPr>
                            <m:sty m:val="p"/>
                          </m:rPr>
                          <a:rPr lang="fr-FR" b="0" i="0" smtClean="0">
                            <a:solidFill>
                              <a:srgbClr val="2F2F2F"/>
                            </a:solidFill>
                            <a:latin typeface="Cambria Math" panose="02040503050406030204" pitchFamily="18" charset="0"/>
                            <a:ea typeface="Cambria Math" panose="02040503050406030204" pitchFamily="18" charset="0"/>
                          </a:rPr>
                          <m:t>p</m:t>
                        </m:r>
                        <m:r>
                          <m:rPr>
                            <m:sty m:val="p"/>
                          </m:rPr>
                          <a:rPr lang="fr-FR" smtClean="0">
                            <a:solidFill>
                              <a:srgbClr val="2F2F2F"/>
                            </a:solidFill>
                            <a:latin typeface="Cambria Math" panose="02040503050406030204" pitchFamily="18" charset="0"/>
                            <a:ea typeface="Cambria Math" panose="02040503050406030204" pitchFamily="18" charset="0"/>
                          </a:rPr>
                          <m:t>A</m:t>
                        </m:r>
                      </m:e>
                    </m:d>
                  </m:oMath>
                </a14:m>
                <a:r>
                  <a:rPr lang="fr-FR" b="1" dirty="0">
                    <a:solidFill>
                      <a:srgbClr val="E15E32"/>
                    </a:solidFill>
                  </a:rPr>
                  <a:t> </a:t>
                </a:r>
              </a:p>
              <a:p>
                <a:pPr marL="0" lvl="1" indent="0" algn="just">
                  <a:buFont typeface="Arial"/>
                  <a:buNone/>
                  <a:defRPr/>
                </a:pPr>
                <a:r>
                  <a:rPr lang="fr-FR" sz="1400" dirty="0">
                    <a:solidFill>
                      <a:srgbClr val="2F2F2F"/>
                    </a:solidFill>
                  </a:rPr>
                  <a:t>(Corresponds to the </a:t>
                </a:r>
                <a:r>
                  <a:rPr lang="fr-FR" sz="1400" dirty="0" err="1">
                    <a:solidFill>
                      <a:srgbClr val="2F2F2F"/>
                    </a:solidFill>
                  </a:rPr>
                  <a:t>mean</a:t>
                </a:r>
                <a:r>
                  <a:rPr lang="fr-FR" sz="1400" dirty="0">
                    <a:solidFill>
                      <a:srgbClr val="2F2F2F"/>
                    </a:solidFill>
                  </a:rPr>
                  <a:t> </a:t>
                </a:r>
                <a:r>
                  <a:rPr lang="fr-FR" sz="1400" dirty="0" err="1">
                    <a:solidFill>
                      <a:srgbClr val="2F2F2F"/>
                    </a:solidFill>
                  </a:rPr>
                  <a:t>baseline</a:t>
                </a:r>
                <a:r>
                  <a:rPr lang="fr-FR" sz="1400" dirty="0">
                    <a:solidFill>
                      <a:srgbClr val="2F2F2F"/>
                    </a:solidFill>
                  </a:rPr>
                  <a:t> plus </a:t>
                </a:r>
                <a14:m>
                  <m:oMath xmlns:m="http://schemas.openxmlformats.org/officeDocument/2006/math">
                    <m:r>
                      <a:rPr lang="fr-FR" sz="1400" b="0" i="0" smtClean="0">
                        <a:solidFill>
                          <a:srgbClr val="2F2F2F"/>
                        </a:solidFill>
                        <a:latin typeface="Cambria Math" panose="02040503050406030204" pitchFamily="18" charset="0"/>
                        <a:ea typeface="Cambria Math" panose="02040503050406030204" pitchFamily="18" charset="0"/>
                      </a:rPr>
                      <m:t>1</m:t>
                    </m:r>
                    <m:r>
                      <a:rPr lang="fr-FR" sz="1400" i="1" smtClean="0">
                        <a:solidFill>
                          <a:srgbClr val="2F2F2F"/>
                        </a:solidFill>
                        <a:latin typeface="Cambria Math" panose="02040503050406030204" pitchFamily="18" charset="0"/>
                        <a:ea typeface="Cambria Math" panose="02040503050406030204" pitchFamily="18" charset="0"/>
                      </a:rPr>
                      <m:t>𝜎</m:t>
                    </m:r>
                  </m:oMath>
                </a14:m>
                <a:r>
                  <a:rPr lang="fr-FR" sz="1400" i="1" dirty="0">
                    <a:solidFill>
                      <a:srgbClr val="2F2F2F"/>
                    </a:solidFill>
                  </a:rPr>
                  <a:t> </a:t>
                </a:r>
                <a:r>
                  <a:rPr lang="fr-FR" sz="1400" dirty="0">
                    <a:solidFill>
                      <a:srgbClr val="2F2F2F"/>
                    </a:solidFill>
                  </a:rPr>
                  <a:t>of </a:t>
                </a:r>
                <a:r>
                  <a:rPr lang="fr-FR" sz="1400" dirty="0" err="1">
                    <a:solidFill>
                      <a:srgbClr val="2F2F2F"/>
                    </a:solidFill>
                  </a:rPr>
                  <a:t>its</a:t>
                </a:r>
                <a:r>
                  <a:rPr lang="fr-FR" sz="1400" dirty="0">
                    <a:solidFill>
                      <a:srgbClr val="2F2F2F"/>
                    </a:solidFill>
                  </a:rPr>
                  <a:t> </a:t>
                </a:r>
                <a:r>
                  <a:rPr lang="fr-FR" sz="1400" dirty="0" err="1">
                    <a:solidFill>
                      <a:srgbClr val="2F2F2F"/>
                    </a:solidFill>
                  </a:rPr>
                  <a:t>gaussian</a:t>
                </a:r>
                <a:r>
                  <a:rPr lang="fr-FR" sz="1400" dirty="0">
                    <a:solidFill>
                      <a:srgbClr val="2F2F2F"/>
                    </a:solidFill>
                  </a:rPr>
                  <a:t> distribution.)</a:t>
                </a:r>
                <a:endParaRPr lang="fr-FR" sz="1400" i="1" dirty="0">
                  <a:solidFill>
                    <a:srgbClr val="2F2F2F"/>
                  </a:solidFill>
                </a:endParaRPr>
              </a:p>
            </p:txBody>
          </p:sp>
        </mc:Choice>
        <mc:Fallback xmlns="">
          <p:sp>
            <p:nvSpPr>
              <p:cNvPr id="8" name="Content Placeholder 1">
                <a:extLst>
                  <a:ext uri="{FF2B5EF4-FFF2-40B4-BE49-F238E27FC236}">
                    <a16:creationId xmlns:a16="http://schemas.microsoft.com/office/drawing/2014/main" id="{4C239731-4902-5FD1-8EEF-8B9FE169A9A4}"/>
                  </a:ext>
                </a:extLst>
              </p:cNvPr>
              <p:cNvSpPr txBox="1">
                <a:spLocks noRot="1" noChangeAspect="1" noMove="1" noResize="1" noEditPoints="1" noAdjustHandles="1" noChangeArrowheads="1" noChangeShapeType="1" noTextEdit="1"/>
              </p:cNvSpPr>
              <p:nvPr/>
            </p:nvSpPr>
            <p:spPr bwMode="auto">
              <a:xfrm>
                <a:off x="407987" y="5308485"/>
                <a:ext cx="5712075" cy="1002037"/>
              </a:xfrm>
              <a:prstGeom prst="rect">
                <a:avLst/>
              </a:prstGeom>
              <a:blipFill>
                <a:blip r:embed="rId5"/>
                <a:stretch>
                  <a:fillRect l="-2561" t="-7927"/>
                </a:stretch>
              </a:blipFill>
            </p:spPr>
            <p:txBody>
              <a:bodyPr/>
              <a:lstStyle/>
              <a:p>
                <a:r>
                  <a:rPr lang="fr-FR">
                    <a:noFill/>
                  </a:rPr>
                  <a:t> </a:t>
                </a:r>
              </a:p>
            </p:txBody>
          </p:sp>
        </mc:Fallback>
      </mc:AlternateContent>
      <p:sp>
        <p:nvSpPr>
          <p:cNvPr id="9" name="TextBox 17">
            <a:extLst>
              <a:ext uri="{FF2B5EF4-FFF2-40B4-BE49-F238E27FC236}">
                <a16:creationId xmlns:a16="http://schemas.microsoft.com/office/drawing/2014/main" id="{A144B2E0-ACA9-1E45-6407-BF191133E5FD}"/>
              </a:ext>
            </a:extLst>
          </p:cNvPr>
          <p:cNvSpPr txBox="1"/>
          <p:nvPr/>
        </p:nvSpPr>
        <p:spPr bwMode="auto">
          <a:xfrm>
            <a:off x="4704170" y="1002851"/>
            <a:ext cx="1895884" cy="307777"/>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Electron flux [A.cm</a:t>
            </a:r>
            <a:r>
              <a:rPr lang="fr-FR" sz="1400" b="1" baseline="30000">
                <a:solidFill>
                  <a:srgbClr val="2F2F2F"/>
                </a:solidFill>
                <a:latin typeface="Cambria Math" panose="02040503050406030204" pitchFamily="18" charset="0"/>
                <a:ea typeface="Cambria Math" panose="02040503050406030204" pitchFamily="18" charset="0"/>
              </a:rPr>
              <a:t>-2</a:t>
            </a:r>
            <a:r>
              <a:rPr lang="fr-FR" sz="1400" b="1">
                <a:solidFill>
                  <a:srgbClr val="2F2F2F"/>
                </a:solidFill>
                <a:latin typeface="Cambria Math" panose="02040503050406030204" pitchFamily="18" charset="0"/>
                <a:ea typeface="Cambria Math" panose="02040503050406030204" pitchFamily="18" charset="0"/>
              </a:rPr>
              <a:t>]</a:t>
            </a:r>
          </a:p>
        </p:txBody>
      </p:sp>
      <mc:AlternateContent xmlns:mc="http://schemas.openxmlformats.org/markup-compatibility/2006" xmlns:a14="http://schemas.microsoft.com/office/drawing/2010/main">
        <mc:Choice Requires="a14">
          <p:sp>
            <p:nvSpPr>
              <p:cNvPr id="4" name="ZoneTexte 40">
                <a:extLst>
                  <a:ext uri="{FF2B5EF4-FFF2-40B4-BE49-F238E27FC236}">
                    <a16:creationId xmlns:a16="http://schemas.microsoft.com/office/drawing/2014/main" id="{E2430239-9EC6-C2AB-C5C8-AB608B08725B}"/>
                  </a:ext>
                </a:extLst>
              </p:cNvPr>
              <p:cNvSpPr txBox="1"/>
              <p:nvPr/>
            </p:nvSpPr>
            <p:spPr bwMode="auto">
              <a:xfrm>
                <a:off x="6491084" y="5190301"/>
                <a:ext cx="5451553" cy="1043812"/>
              </a:xfrm>
              <a:prstGeom prst="rect">
                <a:avLst/>
              </a:prstGeom>
              <a:noFill/>
            </p:spPr>
            <p:txBody>
              <a:bodyPr wrap="square">
                <a:spAutoFit/>
              </a:bodyPr>
              <a:lstStyle/>
              <a:p>
                <a:pPr marL="0" lvl="1" algn="just">
                  <a:defRPr/>
                </a:pPr>
                <a:r>
                  <a:rPr lang="fr-FR" sz="2000" b="1">
                    <a:solidFill>
                      <a:srgbClr val="FF0000"/>
                    </a:solidFill>
                  </a:rPr>
                  <a:t>Copper is 4 orders of magnitude above carbon.</a:t>
                </a:r>
              </a:p>
              <a:p>
                <a:pPr marL="0" lvl="1" algn="just">
                  <a:defRPr/>
                </a:pPr>
                <a:r>
                  <a:rPr lang="en-GB" sz="2000" b="1">
                    <a:solidFill>
                      <a:srgbClr val="FF0000"/>
                    </a:solidFill>
                  </a:rPr>
                  <a:t>Carbon below detection limit for 8b4e</a:t>
                </a:r>
                <a:r>
                  <a:rPr lang="fr-FR" sz="2000" b="1">
                    <a:solidFill>
                      <a:srgbClr val="FF0000"/>
                    </a:solidFill>
                  </a:rPr>
                  <a:t>.</a:t>
                </a:r>
              </a:p>
              <a:p>
                <a:pPr marL="0" lvl="1" algn="just">
                  <a:defRPr/>
                </a:pPr>
                <a:r>
                  <a:rPr lang="fr-FR" sz="2000" b="1">
                    <a:solidFill>
                      <a:srgbClr val="F42F2B"/>
                    </a:solidFill>
                  </a:rPr>
                  <a:t>For copper:</a:t>
                </a:r>
                <a:r>
                  <a:rPr lang="fr-FR" sz="2000">
                    <a:solidFill>
                      <a:srgbClr val="2F2F2F"/>
                    </a:solidFill>
                  </a:rPr>
                  <a:t>	</a:t>
                </a:r>
                <a14:m>
                  <m:oMath xmlns:m="http://schemas.openxmlformats.org/officeDocument/2006/math">
                    <m:sSub>
                      <m:sSubPr>
                        <m:ctrlPr>
                          <a:rPr lang="fr-FR" sz="2000" b="1" i="1" smtClean="0">
                            <a:solidFill>
                              <a:srgbClr val="0033A0"/>
                            </a:solidFill>
                            <a:latin typeface="Cambria Math" panose="02040503050406030204" pitchFamily="18" charset="0"/>
                          </a:rPr>
                        </m:ctrlPr>
                      </m:sSubPr>
                      <m:e>
                        <m:r>
                          <a:rPr lang="fr-FR" sz="2000" b="1" i="1" smtClean="0">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𝟕𝟐</m:t>
                        </m:r>
                        <m:r>
                          <a:rPr lang="fr-FR" sz="2000" b="1" i="1" smtClean="0">
                            <a:solidFill>
                              <a:srgbClr val="0033A0"/>
                            </a:solidFill>
                            <a:latin typeface="Cambria Math" panose="02040503050406030204" pitchFamily="18" charset="0"/>
                          </a:rPr>
                          <m:t>𝒃</m:t>
                        </m:r>
                      </m:sub>
                    </m:sSub>
                    <m:r>
                      <a:rPr lang="fr-FR" sz="2000" b="1" i="1" smtClean="0">
                        <a:solidFill>
                          <a:srgbClr val="0033A0"/>
                        </a:solidFill>
                        <a:latin typeface="Cambria Math" panose="02040503050406030204" pitchFamily="18" charset="0"/>
                        <a:ea typeface="Cambria Math" panose="02040503050406030204" pitchFamily="18" charset="0"/>
                      </a:rPr>
                      <m:t>≈</m:t>
                    </m:r>
                    <m:r>
                      <a:rPr lang="fr-FR" sz="2000" b="1" i="1" smtClean="0">
                        <a:solidFill>
                          <a:srgbClr val="0033A0"/>
                        </a:solidFill>
                        <a:latin typeface="Cambria Math" panose="02040503050406030204" pitchFamily="18" charset="0"/>
                        <a:ea typeface="Cambria Math" panose="02040503050406030204" pitchFamily="18" charset="0"/>
                      </a:rPr>
                      <m:t>𝟐𝟎</m:t>
                    </m:r>
                    <m:r>
                      <a:rPr lang="fr-FR" sz="2000" b="1" i="1" smtClean="0">
                        <a:solidFill>
                          <a:srgbClr val="0033A0"/>
                        </a:solidFill>
                        <a:latin typeface="Cambria Math" panose="02040503050406030204" pitchFamily="18" charset="0"/>
                        <a:ea typeface="Cambria Math" panose="02040503050406030204" pitchFamily="18" charset="0"/>
                      </a:rPr>
                      <m:t>×</m:t>
                    </m:r>
                    <m:sSub>
                      <m:sSubPr>
                        <m:ctrlPr>
                          <a:rPr lang="fr-FR" sz="2000" b="1" i="1">
                            <a:solidFill>
                              <a:srgbClr val="0033A0"/>
                            </a:solidFill>
                            <a:latin typeface="Cambria Math" panose="02040503050406030204" pitchFamily="18" charset="0"/>
                          </a:rPr>
                        </m:ctrlPr>
                      </m:sSubPr>
                      <m:e>
                        <m:r>
                          <a:rPr lang="fr-FR" sz="2000" b="1" i="1">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𝒉𝒚𝒃𝒓𝒊𝒅</m:t>
                        </m:r>
                      </m:sub>
                    </m:sSub>
                  </m:oMath>
                </a14:m>
                <a:endParaRPr lang="fr-FR" sz="2000" b="1">
                  <a:solidFill>
                    <a:srgbClr val="00B050"/>
                  </a:solidFill>
                </a:endParaRPr>
              </a:p>
            </p:txBody>
          </p:sp>
        </mc:Choice>
        <mc:Fallback xmlns="">
          <p:sp>
            <p:nvSpPr>
              <p:cNvPr id="4" name="ZoneTexte 40">
                <a:extLst>
                  <a:ext uri="{FF2B5EF4-FFF2-40B4-BE49-F238E27FC236}">
                    <a16:creationId xmlns:a16="http://schemas.microsoft.com/office/drawing/2014/main" id="{E2430239-9EC6-C2AB-C5C8-AB608B08725B}"/>
                  </a:ext>
                </a:extLst>
              </p:cNvPr>
              <p:cNvSpPr txBox="1">
                <a:spLocks noRot="1" noChangeAspect="1" noMove="1" noResize="1" noEditPoints="1" noAdjustHandles="1" noChangeArrowheads="1" noChangeShapeType="1" noTextEdit="1"/>
              </p:cNvSpPr>
              <p:nvPr/>
            </p:nvSpPr>
            <p:spPr bwMode="auto">
              <a:xfrm>
                <a:off x="6491084" y="5190301"/>
                <a:ext cx="5451553" cy="1043812"/>
              </a:xfrm>
              <a:prstGeom prst="rect">
                <a:avLst/>
              </a:prstGeom>
              <a:blipFill>
                <a:blip r:embed="rId6"/>
                <a:stretch>
                  <a:fillRect l="-1230" t="-2907" r="-447" b="-6977"/>
                </a:stretch>
              </a:blipFill>
            </p:spPr>
            <p:txBody>
              <a:bodyPr/>
              <a:lstStyle/>
              <a:p>
                <a:r>
                  <a:rPr lang="fr-FR">
                    <a:noFill/>
                  </a:rPr>
                  <a:t> </a:t>
                </a:r>
              </a:p>
            </p:txBody>
          </p:sp>
        </mc:Fallback>
      </mc:AlternateContent>
      <p:sp>
        <p:nvSpPr>
          <p:cNvPr id="5" name="TextBox 28">
            <a:extLst>
              <a:ext uri="{FF2B5EF4-FFF2-40B4-BE49-F238E27FC236}">
                <a16:creationId xmlns:a16="http://schemas.microsoft.com/office/drawing/2014/main" id="{89E7ACD9-3E35-1A5C-D8D2-76FA8932A325}"/>
              </a:ext>
            </a:extLst>
          </p:cNvPr>
          <p:cNvSpPr txBox="1"/>
          <p:nvPr/>
        </p:nvSpPr>
        <p:spPr bwMode="auto">
          <a:xfrm>
            <a:off x="2693766" y="3330692"/>
            <a:ext cx="1625049" cy="338554"/>
          </a:xfrm>
          <a:prstGeom prst="rect">
            <a:avLst/>
          </a:prstGeom>
          <a:noFill/>
        </p:spPr>
        <p:txBody>
          <a:bodyPr wrap="square" rtlCol="0">
            <a:spAutoFit/>
          </a:bodyPr>
          <a:lstStyle/>
          <a:p>
            <a:r>
              <a:rPr lang="fr-FR" sz="1600" b="1">
                <a:solidFill>
                  <a:srgbClr val="00B0F0"/>
                </a:solidFill>
              </a:rPr>
              <a:t>B1 intensity</a:t>
            </a:r>
          </a:p>
        </p:txBody>
      </p:sp>
      <p:sp>
        <p:nvSpPr>
          <p:cNvPr id="7" name="TextBox 28">
            <a:extLst>
              <a:ext uri="{FF2B5EF4-FFF2-40B4-BE49-F238E27FC236}">
                <a16:creationId xmlns:a16="http://schemas.microsoft.com/office/drawing/2014/main" id="{AB29AA56-569F-C5B1-70F8-B81E69470855}"/>
              </a:ext>
            </a:extLst>
          </p:cNvPr>
          <p:cNvSpPr txBox="1"/>
          <p:nvPr/>
        </p:nvSpPr>
        <p:spPr bwMode="auto">
          <a:xfrm rot="18222831">
            <a:off x="9150269" y="3136467"/>
            <a:ext cx="1625049" cy="338554"/>
          </a:xfrm>
          <a:prstGeom prst="rect">
            <a:avLst/>
          </a:prstGeom>
          <a:noFill/>
        </p:spPr>
        <p:txBody>
          <a:bodyPr wrap="square" rtlCol="0">
            <a:spAutoFit/>
          </a:bodyPr>
          <a:lstStyle/>
          <a:p>
            <a:pPr algn="ctr"/>
            <a:r>
              <a:rPr lang="fr-FR" sz="1600" b="1">
                <a:solidFill>
                  <a:srgbClr val="00B0F0"/>
                </a:solidFill>
              </a:rPr>
              <a:t>B1 intensity</a:t>
            </a:r>
          </a:p>
        </p:txBody>
      </p:sp>
      <p:cxnSp>
        <p:nvCxnSpPr>
          <p:cNvPr id="34" name="Straight Connector 33">
            <a:extLst>
              <a:ext uri="{FF2B5EF4-FFF2-40B4-BE49-F238E27FC236}">
                <a16:creationId xmlns:a16="http://schemas.microsoft.com/office/drawing/2014/main" id="{7F9C3022-2508-BF4C-BC0E-D1E0C8918C52}"/>
              </a:ext>
            </a:extLst>
          </p:cNvPr>
          <p:cNvCxnSpPr>
            <a:cxnSpLocks/>
          </p:cNvCxnSpPr>
          <p:nvPr/>
        </p:nvCxnSpPr>
        <p:spPr>
          <a:xfrm>
            <a:off x="5889233" y="2492896"/>
            <a:ext cx="3595808"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39" name="Straight Connector 38">
            <a:extLst>
              <a:ext uri="{FF2B5EF4-FFF2-40B4-BE49-F238E27FC236}">
                <a16:creationId xmlns:a16="http://schemas.microsoft.com/office/drawing/2014/main" id="{6BA23540-FDDC-B4EB-1DCF-451293419B71}"/>
              </a:ext>
            </a:extLst>
          </p:cNvPr>
          <p:cNvCxnSpPr>
            <a:cxnSpLocks/>
          </p:cNvCxnSpPr>
          <p:nvPr/>
        </p:nvCxnSpPr>
        <p:spPr bwMode="auto">
          <a:xfrm>
            <a:off x="9466584" y="2513877"/>
            <a:ext cx="0" cy="1154509"/>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3B32E252-0772-86DB-7BE2-D192E1759BC8}"/>
                  </a:ext>
                </a:extLst>
              </p:cNvPr>
              <p:cNvSpPr txBox="1"/>
              <p:nvPr/>
            </p:nvSpPr>
            <p:spPr bwMode="auto">
              <a:xfrm>
                <a:off x="5741206"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48" name="TextBox 47">
                <a:extLst>
                  <a:ext uri="{FF2B5EF4-FFF2-40B4-BE49-F238E27FC236}">
                    <a16:creationId xmlns:a16="http://schemas.microsoft.com/office/drawing/2014/main" id="{3B32E252-0772-86DB-7BE2-D192E1759BC8}"/>
                  </a:ext>
                </a:extLst>
              </p:cNvPr>
              <p:cNvSpPr txBox="1">
                <a:spLocks noRot="1" noChangeAspect="1" noMove="1" noResize="1" noEditPoints="1" noAdjustHandles="1" noChangeArrowheads="1" noChangeShapeType="1" noTextEdit="1"/>
              </p:cNvSpPr>
              <p:nvPr/>
            </p:nvSpPr>
            <p:spPr bwMode="auto">
              <a:xfrm>
                <a:off x="5741206" y="4696113"/>
                <a:ext cx="358827" cy="307777"/>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DE2F4583-5B7D-B1D3-3ED3-06D0910D9231}"/>
                  </a:ext>
                </a:extLst>
              </p:cNvPr>
              <p:cNvSpPr txBox="1"/>
              <p:nvPr/>
            </p:nvSpPr>
            <p:spPr bwMode="auto">
              <a:xfrm>
                <a:off x="6440682"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𝟏𝟎</m:t>
                      </m:r>
                    </m:oMath>
                  </m:oMathPara>
                </a14:m>
                <a:endParaRPr lang="fr-FR" sz="1400" b="1"/>
              </a:p>
            </p:txBody>
          </p:sp>
        </mc:Choice>
        <mc:Fallback xmlns="">
          <p:sp>
            <p:nvSpPr>
              <p:cNvPr id="49" name="TextBox 48">
                <a:extLst>
                  <a:ext uri="{FF2B5EF4-FFF2-40B4-BE49-F238E27FC236}">
                    <a16:creationId xmlns:a16="http://schemas.microsoft.com/office/drawing/2014/main" id="{DE2F4583-5B7D-B1D3-3ED3-06D0910D9231}"/>
                  </a:ext>
                </a:extLst>
              </p:cNvPr>
              <p:cNvSpPr txBox="1">
                <a:spLocks noRot="1" noChangeAspect="1" noMove="1" noResize="1" noEditPoints="1" noAdjustHandles="1" noChangeArrowheads="1" noChangeShapeType="1" noTextEdit="1"/>
              </p:cNvSpPr>
              <p:nvPr/>
            </p:nvSpPr>
            <p:spPr bwMode="auto">
              <a:xfrm>
                <a:off x="6440682" y="4696113"/>
                <a:ext cx="358827" cy="307777"/>
              </a:xfrm>
              <a:prstGeom prst="rect">
                <a:avLst/>
              </a:prstGeom>
              <a:blipFill>
                <a:blip r:embed="rId8"/>
                <a:stretch>
                  <a:fillRect r="-172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0305B81D-0E4C-6787-D3DE-49537835D411}"/>
                  </a:ext>
                </a:extLst>
              </p:cNvPr>
              <p:cNvSpPr txBox="1"/>
              <p:nvPr/>
            </p:nvSpPr>
            <p:spPr bwMode="auto">
              <a:xfrm>
                <a:off x="7158707"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𝟐𝟎</m:t>
                      </m:r>
                    </m:oMath>
                  </m:oMathPara>
                </a14:m>
                <a:endParaRPr lang="fr-FR" sz="1400" b="1"/>
              </a:p>
            </p:txBody>
          </p:sp>
        </mc:Choice>
        <mc:Fallback xmlns="">
          <p:sp>
            <p:nvSpPr>
              <p:cNvPr id="50" name="TextBox 49">
                <a:extLst>
                  <a:ext uri="{FF2B5EF4-FFF2-40B4-BE49-F238E27FC236}">
                    <a16:creationId xmlns:a16="http://schemas.microsoft.com/office/drawing/2014/main" id="{0305B81D-0E4C-6787-D3DE-49537835D411}"/>
                  </a:ext>
                </a:extLst>
              </p:cNvPr>
              <p:cNvSpPr txBox="1">
                <a:spLocks noRot="1" noChangeAspect="1" noMove="1" noResize="1" noEditPoints="1" noAdjustHandles="1" noChangeArrowheads="1" noChangeShapeType="1" noTextEdit="1"/>
              </p:cNvSpPr>
              <p:nvPr/>
            </p:nvSpPr>
            <p:spPr bwMode="auto">
              <a:xfrm>
                <a:off x="7158707" y="4696113"/>
                <a:ext cx="358827" cy="307777"/>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EF476F6A-8FEE-C5DE-C0B1-EEDCD3A2342A}"/>
                  </a:ext>
                </a:extLst>
              </p:cNvPr>
              <p:cNvSpPr txBox="1"/>
              <p:nvPr/>
            </p:nvSpPr>
            <p:spPr bwMode="auto">
              <a:xfrm>
                <a:off x="7856623"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𝟑𝟎</m:t>
                      </m:r>
                    </m:oMath>
                  </m:oMathPara>
                </a14:m>
                <a:endParaRPr lang="fr-FR" sz="1400" b="1"/>
              </a:p>
            </p:txBody>
          </p:sp>
        </mc:Choice>
        <mc:Fallback xmlns="">
          <p:sp>
            <p:nvSpPr>
              <p:cNvPr id="51" name="TextBox 50">
                <a:extLst>
                  <a:ext uri="{FF2B5EF4-FFF2-40B4-BE49-F238E27FC236}">
                    <a16:creationId xmlns:a16="http://schemas.microsoft.com/office/drawing/2014/main" id="{EF476F6A-8FEE-C5DE-C0B1-EEDCD3A2342A}"/>
                  </a:ext>
                </a:extLst>
              </p:cNvPr>
              <p:cNvSpPr txBox="1">
                <a:spLocks noRot="1" noChangeAspect="1" noMove="1" noResize="1" noEditPoints="1" noAdjustHandles="1" noChangeArrowheads="1" noChangeShapeType="1" noTextEdit="1"/>
              </p:cNvSpPr>
              <p:nvPr/>
            </p:nvSpPr>
            <p:spPr bwMode="auto">
              <a:xfrm>
                <a:off x="7856623" y="4696113"/>
                <a:ext cx="358827" cy="307777"/>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E85688B1-2541-D33F-E0F2-7AE67CE0ACDC}"/>
                  </a:ext>
                </a:extLst>
              </p:cNvPr>
              <p:cNvSpPr txBox="1"/>
              <p:nvPr/>
            </p:nvSpPr>
            <p:spPr bwMode="auto">
              <a:xfrm>
                <a:off x="8566980"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𝟒𝟎</m:t>
                      </m:r>
                    </m:oMath>
                  </m:oMathPara>
                </a14:m>
                <a:endParaRPr lang="fr-FR" sz="1400" b="1"/>
              </a:p>
            </p:txBody>
          </p:sp>
        </mc:Choice>
        <mc:Fallback xmlns="">
          <p:sp>
            <p:nvSpPr>
              <p:cNvPr id="52" name="TextBox 51">
                <a:extLst>
                  <a:ext uri="{FF2B5EF4-FFF2-40B4-BE49-F238E27FC236}">
                    <a16:creationId xmlns:a16="http://schemas.microsoft.com/office/drawing/2014/main" id="{E85688B1-2541-D33F-E0F2-7AE67CE0ACDC}"/>
                  </a:ext>
                </a:extLst>
              </p:cNvPr>
              <p:cNvSpPr txBox="1">
                <a:spLocks noRot="1" noChangeAspect="1" noMove="1" noResize="1" noEditPoints="1" noAdjustHandles="1" noChangeArrowheads="1" noChangeShapeType="1" noTextEdit="1"/>
              </p:cNvSpPr>
              <p:nvPr/>
            </p:nvSpPr>
            <p:spPr bwMode="auto">
              <a:xfrm>
                <a:off x="8566980" y="4696113"/>
                <a:ext cx="358827" cy="307777"/>
              </a:xfrm>
              <a:prstGeom prst="rect">
                <a:avLst/>
              </a:prstGeom>
              <a:blipFill>
                <a:blip r:embed="rId1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2AFD4DFE-6AA4-D16F-091C-74C83146E18C}"/>
                  </a:ext>
                </a:extLst>
              </p:cNvPr>
              <p:cNvSpPr txBox="1"/>
              <p:nvPr/>
            </p:nvSpPr>
            <p:spPr bwMode="auto">
              <a:xfrm>
                <a:off x="9279034"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𝟓𝟎</m:t>
                      </m:r>
                    </m:oMath>
                  </m:oMathPara>
                </a14:m>
                <a:endParaRPr lang="fr-FR" sz="1400" b="1"/>
              </a:p>
            </p:txBody>
          </p:sp>
        </mc:Choice>
        <mc:Fallback xmlns="">
          <p:sp>
            <p:nvSpPr>
              <p:cNvPr id="53" name="TextBox 52">
                <a:extLst>
                  <a:ext uri="{FF2B5EF4-FFF2-40B4-BE49-F238E27FC236}">
                    <a16:creationId xmlns:a16="http://schemas.microsoft.com/office/drawing/2014/main" id="{2AFD4DFE-6AA4-D16F-091C-74C83146E18C}"/>
                  </a:ext>
                </a:extLst>
              </p:cNvPr>
              <p:cNvSpPr txBox="1">
                <a:spLocks noRot="1" noChangeAspect="1" noMove="1" noResize="1" noEditPoints="1" noAdjustHandles="1" noChangeArrowheads="1" noChangeShapeType="1" noTextEdit="1"/>
              </p:cNvSpPr>
              <p:nvPr/>
            </p:nvSpPr>
            <p:spPr bwMode="auto">
              <a:xfrm>
                <a:off x="9279034" y="4696113"/>
                <a:ext cx="358827" cy="307777"/>
              </a:xfrm>
              <a:prstGeom prst="rect">
                <a:avLst/>
              </a:prstGeom>
              <a:blipFill>
                <a:blip r:embed="rId12"/>
                <a:stretch>
                  <a:fillRect r="-169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705708E7-445E-E513-ECC9-2F6A692A19EC}"/>
                  </a:ext>
                </a:extLst>
              </p:cNvPr>
              <p:cNvSpPr txBox="1"/>
              <p:nvPr/>
            </p:nvSpPr>
            <p:spPr bwMode="auto">
              <a:xfrm>
                <a:off x="9986788"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𝟔𝟎</m:t>
                      </m:r>
                    </m:oMath>
                  </m:oMathPara>
                </a14:m>
                <a:endParaRPr lang="fr-FR" sz="1400" b="1"/>
              </a:p>
            </p:txBody>
          </p:sp>
        </mc:Choice>
        <mc:Fallback xmlns="">
          <p:sp>
            <p:nvSpPr>
              <p:cNvPr id="54" name="TextBox 53">
                <a:extLst>
                  <a:ext uri="{FF2B5EF4-FFF2-40B4-BE49-F238E27FC236}">
                    <a16:creationId xmlns:a16="http://schemas.microsoft.com/office/drawing/2014/main" id="{705708E7-445E-E513-ECC9-2F6A692A19EC}"/>
                  </a:ext>
                </a:extLst>
              </p:cNvPr>
              <p:cNvSpPr txBox="1">
                <a:spLocks noRot="1" noChangeAspect="1" noMove="1" noResize="1" noEditPoints="1" noAdjustHandles="1" noChangeArrowheads="1" noChangeShapeType="1" noTextEdit="1"/>
              </p:cNvSpPr>
              <p:nvPr/>
            </p:nvSpPr>
            <p:spPr bwMode="auto">
              <a:xfrm>
                <a:off x="9986788" y="4696113"/>
                <a:ext cx="358827" cy="307777"/>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9A7E1C2F-E2BC-D3C1-E98E-289C5FFFF631}"/>
                  </a:ext>
                </a:extLst>
              </p:cNvPr>
              <p:cNvSpPr txBox="1"/>
              <p:nvPr/>
            </p:nvSpPr>
            <p:spPr bwMode="auto">
              <a:xfrm>
                <a:off x="10829442" y="4861575"/>
                <a:ext cx="128274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55" name="TextBox 54">
                <a:extLst>
                  <a:ext uri="{FF2B5EF4-FFF2-40B4-BE49-F238E27FC236}">
                    <a16:creationId xmlns:a16="http://schemas.microsoft.com/office/drawing/2014/main" id="{9A7E1C2F-E2BC-D3C1-E98E-289C5FFFF631}"/>
                  </a:ext>
                </a:extLst>
              </p:cNvPr>
              <p:cNvSpPr txBox="1">
                <a:spLocks noRot="1" noChangeAspect="1" noMove="1" noResize="1" noEditPoints="1" noAdjustHandles="1" noChangeArrowheads="1" noChangeShapeType="1" noTextEdit="1"/>
              </p:cNvSpPr>
              <p:nvPr/>
            </p:nvSpPr>
            <p:spPr bwMode="auto">
              <a:xfrm>
                <a:off x="10829442" y="4861575"/>
                <a:ext cx="1282740" cy="307777"/>
              </a:xfrm>
              <a:prstGeom prst="rect">
                <a:avLst/>
              </a:prstGeom>
              <a:blipFill>
                <a:blip r:embed="rId14"/>
                <a:stretch>
                  <a:fillRect b="-8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B8214E44-942B-54DF-877E-DBB05BE31E60}"/>
                  </a:ext>
                </a:extLst>
              </p:cNvPr>
              <p:cNvSpPr txBox="1"/>
              <p:nvPr/>
            </p:nvSpPr>
            <p:spPr bwMode="auto">
              <a:xfrm>
                <a:off x="10686468"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𝟕𝟎</m:t>
                      </m:r>
                    </m:oMath>
                  </m:oMathPara>
                </a14:m>
                <a:endParaRPr lang="fr-FR" sz="1400" b="1"/>
              </a:p>
            </p:txBody>
          </p:sp>
        </mc:Choice>
        <mc:Fallback xmlns="">
          <p:sp>
            <p:nvSpPr>
              <p:cNvPr id="56" name="TextBox 55">
                <a:extLst>
                  <a:ext uri="{FF2B5EF4-FFF2-40B4-BE49-F238E27FC236}">
                    <a16:creationId xmlns:a16="http://schemas.microsoft.com/office/drawing/2014/main" id="{B8214E44-942B-54DF-877E-DBB05BE31E60}"/>
                  </a:ext>
                </a:extLst>
              </p:cNvPr>
              <p:cNvSpPr txBox="1">
                <a:spLocks noRot="1" noChangeAspect="1" noMove="1" noResize="1" noEditPoints="1" noAdjustHandles="1" noChangeArrowheads="1" noChangeShapeType="1" noTextEdit="1"/>
              </p:cNvSpPr>
              <p:nvPr/>
            </p:nvSpPr>
            <p:spPr bwMode="auto">
              <a:xfrm>
                <a:off x="10686468" y="4696113"/>
                <a:ext cx="358827" cy="307777"/>
              </a:xfrm>
              <a:prstGeom prst="rect">
                <a:avLst/>
              </a:prstGeom>
              <a:blipFill>
                <a:blip r:embed="rId1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3418FDCD-268B-F36B-1BC3-64C63D87B31A}"/>
                  </a:ext>
                </a:extLst>
              </p:cNvPr>
              <p:cNvSpPr txBox="1"/>
              <p:nvPr/>
            </p:nvSpPr>
            <p:spPr bwMode="auto">
              <a:xfrm>
                <a:off x="258930"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60" name="TextBox 59">
                <a:extLst>
                  <a:ext uri="{FF2B5EF4-FFF2-40B4-BE49-F238E27FC236}">
                    <a16:creationId xmlns:a16="http://schemas.microsoft.com/office/drawing/2014/main" id="{3418FDCD-268B-F36B-1BC3-64C63D87B31A}"/>
                  </a:ext>
                </a:extLst>
              </p:cNvPr>
              <p:cNvSpPr txBox="1">
                <a:spLocks noRot="1" noChangeAspect="1" noMove="1" noResize="1" noEditPoints="1" noAdjustHandles="1" noChangeArrowheads="1" noChangeShapeType="1" noTextEdit="1"/>
              </p:cNvSpPr>
              <p:nvPr/>
            </p:nvSpPr>
            <p:spPr bwMode="auto">
              <a:xfrm>
                <a:off x="258930" y="4696113"/>
                <a:ext cx="358827" cy="307777"/>
              </a:xfrm>
              <a:prstGeom prst="rect">
                <a:avLst/>
              </a:prstGeom>
              <a:blipFill>
                <a:blip r:embed="rId1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35AB22F1-AFE4-A0AD-5D78-FF8DC2385B6A}"/>
                  </a:ext>
                </a:extLst>
              </p:cNvPr>
              <p:cNvSpPr txBox="1"/>
              <p:nvPr/>
            </p:nvSpPr>
            <p:spPr bwMode="auto">
              <a:xfrm>
                <a:off x="1245291"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𝟏𝟒</m:t>
                      </m:r>
                    </m:oMath>
                  </m:oMathPara>
                </a14:m>
                <a:endParaRPr lang="fr-FR" sz="1400" b="1"/>
              </a:p>
            </p:txBody>
          </p:sp>
        </mc:Choice>
        <mc:Fallback xmlns="">
          <p:sp>
            <p:nvSpPr>
              <p:cNvPr id="61" name="TextBox 60">
                <a:extLst>
                  <a:ext uri="{FF2B5EF4-FFF2-40B4-BE49-F238E27FC236}">
                    <a16:creationId xmlns:a16="http://schemas.microsoft.com/office/drawing/2014/main" id="{35AB22F1-AFE4-A0AD-5D78-FF8DC2385B6A}"/>
                  </a:ext>
                </a:extLst>
              </p:cNvPr>
              <p:cNvSpPr txBox="1">
                <a:spLocks noRot="1" noChangeAspect="1" noMove="1" noResize="1" noEditPoints="1" noAdjustHandles="1" noChangeArrowheads="1" noChangeShapeType="1" noTextEdit="1"/>
              </p:cNvSpPr>
              <p:nvPr/>
            </p:nvSpPr>
            <p:spPr bwMode="auto">
              <a:xfrm>
                <a:off x="1245291" y="4696113"/>
                <a:ext cx="358827" cy="307777"/>
              </a:xfrm>
              <a:prstGeom prst="rect">
                <a:avLst/>
              </a:prstGeom>
              <a:blipFill>
                <a:blip r:embed="rId1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B1C8F4CA-4C58-16ED-5F28-EC76B188FF6C}"/>
                  </a:ext>
                </a:extLst>
              </p:cNvPr>
              <p:cNvSpPr txBox="1"/>
              <p:nvPr/>
            </p:nvSpPr>
            <p:spPr bwMode="auto">
              <a:xfrm>
                <a:off x="2237076"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𝟐𝟖</m:t>
                      </m:r>
                    </m:oMath>
                  </m:oMathPara>
                </a14:m>
                <a:endParaRPr lang="fr-FR" sz="1400" b="1"/>
              </a:p>
            </p:txBody>
          </p:sp>
        </mc:Choice>
        <mc:Fallback xmlns="">
          <p:sp>
            <p:nvSpPr>
              <p:cNvPr id="63" name="TextBox 62">
                <a:extLst>
                  <a:ext uri="{FF2B5EF4-FFF2-40B4-BE49-F238E27FC236}">
                    <a16:creationId xmlns:a16="http://schemas.microsoft.com/office/drawing/2014/main" id="{B1C8F4CA-4C58-16ED-5F28-EC76B188FF6C}"/>
                  </a:ext>
                </a:extLst>
              </p:cNvPr>
              <p:cNvSpPr txBox="1">
                <a:spLocks noRot="1" noChangeAspect="1" noMove="1" noResize="1" noEditPoints="1" noAdjustHandles="1" noChangeArrowheads="1" noChangeShapeType="1" noTextEdit="1"/>
              </p:cNvSpPr>
              <p:nvPr/>
            </p:nvSpPr>
            <p:spPr bwMode="auto">
              <a:xfrm>
                <a:off x="2237076" y="4696113"/>
                <a:ext cx="358827" cy="307777"/>
              </a:xfrm>
              <a:prstGeom prst="rect">
                <a:avLst/>
              </a:prstGeom>
              <a:blipFill>
                <a:blip r:embed="rId1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6D2E19CA-8E1A-3186-411E-52FAE34C917E}"/>
                  </a:ext>
                </a:extLst>
              </p:cNvPr>
              <p:cNvSpPr txBox="1"/>
              <p:nvPr/>
            </p:nvSpPr>
            <p:spPr bwMode="auto">
              <a:xfrm>
                <a:off x="3218522"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𝟒𝟐</m:t>
                      </m:r>
                    </m:oMath>
                  </m:oMathPara>
                </a14:m>
                <a:endParaRPr lang="fr-FR" sz="1400" b="1"/>
              </a:p>
            </p:txBody>
          </p:sp>
        </mc:Choice>
        <mc:Fallback xmlns="">
          <p:sp>
            <p:nvSpPr>
              <p:cNvPr id="64" name="TextBox 63">
                <a:extLst>
                  <a:ext uri="{FF2B5EF4-FFF2-40B4-BE49-F238E27FC236}">
                    <a16:creationId xmlns:a16="http://schemas.microsoft.com/office/drawing/2014/main" id="{6D2E19CA-8E1A-3186-411E-52FAE34C917E}"/>
                  </a:ext>
                </a:extLst>
              </p:cNvPr>
              <p:cNvSpPr txBox="1">
                <a:spLocks noRot="1" noChangeAspect="1" noMove="1" noResize="1" noEditPoints="1" noAdjustHandles="1" noChangeArrowheads="1" noChangeShapeType="1" noTextEdit="1"/>
              </p:cNvSpPr>
              <p:nvPr/>
            </p:nvSpPr>
            <p:spPr bwMode="auto">
              <a:xfrm>
                <a:off x="3218522" y="4696113"/>
                <a:ext cx="358827" cy="307777"/>
              </a:xfrm>
              <a:prstGeom prst="rect">
                <a:avLst/>
              </a:prstGeom>
              <a:blipFill>
                <a:blip r:embed="rId1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FBB707C2-A3EA-4F3C-D363-8D0ABAC1FE2B}"/>
                  </a:ext>
                </a:extLst>
              </p:cNvPr>
              <p:cNvSpPr txBox="1"/>
              <p:nvPr/>
            </p:nvSpPr>
            <p:spPr bwMode="auto">
              <a:xfrm>
                <a:off x="4203963"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𝟓𝟔</m:t>
                      </m:r>
                    </m:oMath>
                  </m:oMathPara>
                </a14:m>
                <a:endParaRPr lang="fr-FR" sz="1400" b="1"/>
              </a:p>
            </p:txBody>
          </p:sp>
        </mc:Choice>
        <mc:Fallback xmlns="">
          <p:sp>
            <p:nvSpPr>
              <p:cNvPr id="66" name="TextBox 65">
                <a:extLst>
                  <a:ext uri="{FF2B5EF4-FFF2-40B4-BE49-F238E27FC236}">
                    <a16:creationId xmlns:a16="http://schemas.microsoft.com/office/drawing/2014/main" id="{FBB707C2-A3EA-4F3C-D363-8D0ABAC1FE2B}"/>
                  </a:ext>
                </a:extLst>
              </p:cNvPr>
              <p:cNvSpPr txBox="1">
                <a:spLocks noRot="1" noChangeAspect="1" noMove="1" noResize="1" noEditPoints="1" noAdjustHandles="1" noChangeArrowheads="1" noChangeShapeType="1" noTextEdit="1"/>
              </p:cNvSpPr>
              <p:nvPr/>
            </p:nvSpPr>
            <p:spPr bwMode="auto">
              <a:xfrm>
                <a:off x="4203963" y="4696113"/>
                <a:ext cx="358827" cy="307777"/>
              </a:xfrm>
              <a:prstGeom prst="rect">
                <a:avLst/>
              </a:prstGeom>
              <a:blipFill>
                <a:blip r:embed="rId20"/>
                <a:stretch>
                  <a:fillRect r="-172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79FC290C-DA9D-D8A2-CC4B-E2FC473D8EC2}"/>
                  </a:ext>
                </a:extLst>
              </p:cNvPr>
              <p:cNvSpPr txBox="1"/>
              <p:nvPr/>
            </p:nvSpPr>
            <p:spPr bwMode="auto">
              <a:xfrm>
                <a:off x="4468580" y="4917526"/>
                <a:ext cx="128274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67" name="TextBox 66">
                <a:extLst>
                  <a:ext uri="{FF2B5EF4-FFF2-40B4-BE49-F238E27FC236}">
                    <a16:creationId xmlns:a16="http://schemas.microsoft.com/office/drawing/2014/main" id="{79FC290C-DA9D-D8A2-CC4B-E2FC473D8EC2}"/>
                  </a:ext>
                </a:extLst>
              </p:cNvPr>
              <p:cNvSpPr txBox="1">
                <a:spLocks noRot="1" noChangeAspect="1" noMove="1" noResize="1" noEditPoints="1" noAdjustHandles="1" noChangeArrowheads="1" noChangeShapeType="1" noTextEdit="1"/>
              </p:cNvSpPr>
              <p:nvPr/>
            </p:nvSpPr>
            <p:spPr bwMode="auto">
              <a:xfrm>
                <a:off x="4468580" y="4917526"/>
                <a:ext cx="1282740" cy="307777"/>
              </a:xfrm>
              <a:prstGeom prst="rect">
                <a:avLst/>
              </a:prstGeom>
              <a:blipFill>
                <a:blip r:embed="rId21"/>
                <a:stretch>
                  <a:fillRect b="-8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5B50DF1B-8F84-4016-06D1-D0757D932B65}"/>
                  </a:ext>
                </a:extLst>
              </p:cNvPr>
              <p:cNvSpPr txBox="1"/>
              <p:nvPr/>
            </p:nvSpPr>
            <p:spPr bwMode="auto">
              <a:xfrm>
                <a:off x="5308886" y="1266312"/>
                <a:ext cx="580347" cy="315792"/>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sup>
                      </m:sSup>
                    </m:oMath>
                  </m:oMathPara>
                </a14:m>
                <a:endParaRPr lang="fr-FR" sz="1400" b="1"/>
              </a:p>
            </p:txBody>
          </p:sp>
        </mc:Choice>
        <mc:Fallback xmlns="">
          <p:sp>
            <p:nvSpPr>
              <p:cNvPr id="68" name="TextBox 67">
                <a:extLst>
                  <a:ext uri="{FF2B5EF4-FFF2-40B4-BE49-F238E27FC236}">
                    <a16:creationId xmlns:a16="http://schemas.microsoft.com/office/drawing/2014/main" id="{5B50DF1B-8F84-4016-06D1-D0757D932B65}"/>
                  </a:ext>
                </a:extLst>
              </p:cNvPr>
              <p:cNvSpPr txBox="1">
                <a:spLocks noRot="1" noChangeAspect="1" noMove="1" noResize="1" noEditPoints="1" noAdjustHandles="1" noChangeArrowheads="1" noChangeShapeType="1" noTextEdit="1"/>
              </p:cNvSpPr>
              <p:nvPr/>
            </p:nvSpPr>
            <p:spPr bwMode="auto">
              <a:xfrm>
                <a:off x="5308886" y="1266312"/>
                <a:ext cx="580347" cy="315792"/>
              </a:xfrm>
              <a:prstGeom prst="rect">
                <a:avLst/>
              </a:prstGeom>
              <a:blipFill>
                <a:blip r:embed="rId22"/>
                <a:stretch>
                  <a:fillRect/>
                </a:stretch>
              </a:blipFill>
            </p:spPr>
            <p:txBody>
              <a:bodyPr/>
              <a:lstStyle/>
              <a:p>
                <a:r>
                  <a:rPr lang="fr-FR">
                    <a:noFill/>
                  </a:rPr>
                  <a:t> </a:t>
                </a:r>
              </a:p>
            </p:txBody>
          </p:sp>
        </mc:Fallback>
      </mc:AlternateContent>
      <p:cxnSp>
        <p:nvCxnSpPr>
          <p:cNvPr id="14" name="Straight Connector 38">
            <a:extLst>
              <a:ext uri="{FF2B5EF4-FFF2-40B4-BE49-F238E27FC236}">
                <a16:creationId xmlns:a16="http://schemas.microsoft.com/office/drawing/2014/main" id="{CB4E3E47-4520-C604-EF97-1DB4D50A298D}"/>
              </a:ext>
            </a:extLst>
          </p:cNvPr>
          <p:cNvCxnSpPr>
            <a:cxnSpLocks/>
          </p:cNvCxnSpPr>
          <p:nvPr/>
        </p:nvCxnSpPr>
        <p:spPr bwMode="auto">
          <a:xfrm>
            <a:off x="4592578" y="1811629"/>
            <a:ext cx="0" cy="1856757"/>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019F8D5-E5C5-71ED-985E-C6F3E6FBF2B8}"/>
                  </a:ext>
                </a:extLst>
              </p:cNvPr>
              <p:cNvSpPr txBox="1"/>
              <p:nvPr/>
            </p:nvSpPr>
            <p:spPr bwMode="auto">
              <a:xfrm>
                <a:off x="5308886" y="1715101"/>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𝟔</m:t>
                          </m:r>
                        </m:sup>
                      </m:sSup>
                    </m:oMath>
                  </m:oMathPara>
                </a14:m>
                <a:endParaRPr lang="fr-FR" sz="1400" b="1"/>
              </a:p>
            </p:txBody>
          </p:sp>
        </mc:Choice>
        <mc:Fallback xmlns="">
          <p:sp>
            <p:nvSpPr>
              <p:cNvPr id="18" name="TextBox 17">
                <a:extLst>
                  <a:ext uri="{FF2B5EF4-FFF2-40B4-BE49-F238E27FC236}">
                    <a16:creationId xmlns:a16="http://schemas.microsoft.com/office/drawing/2014/main" id="{6019F8D5-E5C5-71ED-985E-C6F3E6FBF2B8}"/>
                  </a:ext>
                </a:extLst>
              </p:cNvPr>
              <p:cNvSpPr txBox="1">
                <a:spLocks noRot="1" noChangeAspect="1" noMove="1" noResize="1" noEditPoints="1" noAdjustHandles="1" noChangeArrowheads="1" noChangeShapeType="1" noTextEdit="1"/>
              </p:cNvSpPr>
              <p:nvPr/>
            </p:nvSpPr>
            <p:spPr bwMode="auto">
              <a:xfrm>
                <a:off x="5308886" y="1715101"/>
                <a:ext cx="580349" cy="312586"/>
              </a:xfrm>
              <a:prstGeom prst="rect">
                <a:avLst/>
              </a:prstGeom>
              <a:blipFill>
                <a:blip r:embed="rId2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338F1E1-4861-F1D8-258C-D0EE6C27244A}"/>
                  </a:ext>
                </a:extLst>
              </p:cNvPr>
              <p:cNvSpPr txBox="1"/>
              <p:nvPr/>
            </p:nvSpPr>
            <p:spPr bwMode="auto">
              <a:xfrm>
                <a:off x="5308887" y="2191831"/>
                <a:ext cx="562504" cy="311560"/>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19" name="TextBox 18">
                <a:extLst>
                  <a:ext uri="{FF2B5EF4-FFF2-40B4-BE49-F238E27FC236}">
                    <a16:creationId xmlns:a16="http://schemas.microsoft.com/office/drawing/2014/main" id="{2338F1E1-4861-F1D8-258C-D0EE6C27244A}"/>
                  </a:ext>
                </a:extLst>
              </p:cNvPr>
              <p:cNvSpPr txBox="1">
                <a:spLocks noRot="1" noChangeAspect="1" noMove="1" noResize="1" noEditPoints="1" noAdjustHandles="1" noChangeArrowheads="1" noChangeShapeType="1" noTextEdit="1"/>
              </p:cNvSpPr>
              <p:nvPr/>
            </p:nvSpPr>
            <p:spPr bwMode="auto">
              <a:xfrm>
                <a:off x="5308887" y="2191831"/>
                <a:ext cx="562504" cy="311560"/>
              </a:xfrm>
              <a:prstGeom prst="rect">
                <a:avLst/>
              </a:prstGeom>
              <a:blipFill>
                <a:blip r:embed="rId2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10378BE-26BF-63AE-90B1-2D447BA95E82}"/>
                  </a:ext>
                </a:extLst>
              </p:cNvPr>
              <p:cNvSpPr txBox="1"/>
              <p:nvPr/>
            </p:nvSpPr>
            <p:spPr bwMode="auto">
              <a:xfrm>
                <a:off x="5308886" y="2682263"/>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𝟖</m:t>
                          </m:r>
                        </m:sup>
                      </m:sSup>
                    </m:oMath>
                  </m:oMathPara>
                </a14:m>
                <a:endParaRPr lang="fr-FR" sz="1400" b="1"/>
              </a:p>
            </p:txBody>
          </p:sp>
        </mc:Choice>
        <mc:Fallback xmlns="">
          <p:sp>
            <p:nvSpPr>
              <p:cNvPr id="20" name="TextBox 19">
                <a:extLst>
                  <a:ext uri="{FF2B5EF4-FFF2-40B4-BE49-F238E27FC236}">
                    <a16:creationId xmlns:a16="http://schemas.microsoft.com/office/drawing/2014/main" id="{510378BE-26BF-63AE-90B1-2D447BA95E82}"/>
                  </a:ext>
                </a:extLst>
              </p:cNvPr>
              <p:cNvSpPr txBox="1">
                <a:spLocks noRot="1" noChangeAspect="1" noMove="1" noResize="1" noEditPoints="1" noAdjustHandles="1" noChangeArrowheads="1" noChangeShapeType="1" noTextEdit="1"/>
              </p:cNvSpPr>
              <p:nvPr/>
            </p:nvSpPr>
            <p:spPr bwMode="auto">
              <a:xfrm>
                <a:off x="5308886" y="2682263"/>
                <a:ext cx="580349" cy="312586"/>
              </a:xfrm>
              <a:prstGeom prst="rect">
                <a:avLst/>
              </a:prstGeom>
              <a:blipFill>
                <a:blip r:embed="rId2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47F4D49-BAB1-AB68-B385-6BA6CA9277CA}"/>
                  </a:ext>
                </a:extLst>
              </p:cNvPr>
              <p:cNvSpPr txBox="1"/>
              <p:nvPr/>
            </p:nvSpPr>
            <p:spPr bwMode="auto">
              <a:xfrm>
                <a:off x="5308886" y="3132413"/>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𝟗</m:t>
                          </m:r>
                        </m:sup>
                      </m:sSup>
                    </m:oMath>
                  </m:oMathPara>
                </a14:m>
                <a:endParaRPr lang="fr-FR" sz="1400" b="1"/>
              </a:p>
            </p:txBody>
          </p:sp>
        </mc:Choice>
        <mc:Fallback xmlns="">
          <p:sp>
            <p:nvSpPr>
              <p:cNvPr id="21" name="TextBox 20">
                <a:extLst>
                  <a:ext uri="{FF2B5EF4-FFF2-40B4-BE49-F238E27FC236}">
                    <a16:creationId xmlns:a16="http://schemas.microsoft.com/office/drawing/2014/main" id="{447F4D49-BAB1-AB68-B385-6BA6CA9277CA}"/>
                  </a:ext>
                </a:extLst>
              </p:cNvPr>
              <p:cNvSpPr txBox="1">
                <a:spLocks noRot="1" noChangeAspect="1" noMove="1" noResize="1" noEditPoints="1" noAdjustHandles="1" noChangeArrowheads="1" noChangeShapeType="1" noTextEdit="1"/>
              </p:cNvSpPr>
              <p:nvPr/>
            </p:nvSpPr>
            <p:spPr bwMode="auto">
              <a:xfrm>
                <a:off x="5308886" y="3132413"/>
                <a:ext cx="580349" cy="312586"/>
              </a:xfrm>
              <a:prstGeom prst="rect">
                <a:avLst/>
              </a:prstGeom>
              <a:blipFill>
                <a:blip r:embed="rId2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2F260A6A-E1A5-5CF8-B9C7-D23D01967B8E}"/>
                  </a:ext>
                </a:extLst>
              </p:cNvPr>
              <p:cNvSpPr txBox="1"/>
              <p:nvPr/>
            </p:nvSpPr>
            <p:spPr bwMode="auto">
              <a:xfrm>
                <a:off x="5308886" y="3622845"/>
                <a:ext cx="580350"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400" b="1"/>
              </a:p>
            </p:txBody>
          </p:sp>
        </mc:Choice>
        <mc:Fallback xmlns="">
          <p:sp>
            <p:nvSpPr>
              <p:cNvPr id="22" name="TextBox 21">
                <a:extLst>
                  <a:ext uri="{FF2B5EF4-FFF2-40B4-BE49-F238E27FC236}">
                    <a16:creationId xmlns:a16="http://schemas.microsoft.com/office/drawing/2014/main" id="{2F260A6A-E1A5-5CF8-B9C7-D23D01967B8E}"/>
                  </a:ext>
                </a:extLst>
              </p:cNvPr>
              <p:cNvSpPr txBox="1">
                <a:spLocks noRot="1" noChangeAspect="1" noMove="1" noResize="1" noEditPoints="1" noAdjustHandles="1" noChangeArrowheads="1" noChangeShapeType="1" noTextEdit="1"/>
              </p:cNvSpPr>
              <p:nvPr/>
            </p:nvSpPr>
            <p:spPr bwMode="auto">
              <a:xfrm>
                <a:off x="5308886" y="3622845"/>
                <a:ext cx="580350" cy="312586"/>
              </a:xfrm>
              <a:prstGeom prst="rect">
                <a:avLst/>
              </a:prstGeom>
              <a:blipFill>
                <a:blip r:embed="rId27"/>
                <a:stretch>
                  <a:fillRect l="-42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3E32AE0-E69F-5BDC-9E63-163A996358C7}"/>
                  </a:ext>
                </a:extLst>
              </p:cNvPr>
              <p:cNvSpPr txBox="1"/>
              <p:nvPr/>
            </p:nvSpPr>
            <p:spPr bwMode="auto">
              <a:xfrm>
                <a:off x="5308886" y="4075944"/>
                <a:ext cx="580350" cy="312586"/>
              </a:xfrm>
              <a:prstGeom prst="rect">
                <a:avLst/>
              </a:prstGeom>
              <a:solidFill>
                <a:schemeClr val="bg1"/>
              </a:solidFill>
            </p:spPr>
            <p:txBody>
              <a:bodyPr wrap="square">
                <a:spAutoFit/>
              </a:bodyPr>
              <a:lstStyle/>
              <a:p>
                <a:pPr algn="ctr"/>
                <a14:m>
                  <m:oMathPara xmlns:m="http://schemas.openxmlformats.org/officeDocument/2006/math">
                    <m:oMathParaPr>
                      <m:jc m:val="center"/>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𝟏𝟏</m:t>
                          </m:r>
                        </m:sup>
                      </m:sSup>
                    </m:oMath>
                  </m:oMathPara>
                </a14:m>
                <a:endParaRPr lang="fr-FR" sz="1400" b="1"/>
              </a:p>
            </p:txBody>
          </p:sp>
        </mc:Choice>
        <mc:Fallback xmlns="">
          <p:sp>
            <p:nvSpPr>
              <p:cNvPr id="24" name="TextBox 23">
                <a:extLst>
                  <a:ext uri="{FF2B5EF4-FFF2-40B4-BE49-F238E27FC236}">
                    <a16:creationId xmlns:a16="http://schemas.microsoft.com/office/drawing/2014/main" id="{63E32AE0-E69F-5BDC-9E63-163A996358C7}"/>
                  </a:ext>
                </a:extLst>
              </p:cNvPr>
              <p:cNvSpPr txBox="1">
                <a:spLocks noRot="1" noChangeAspect="1" noMove="1" noResize="1" noEditPoints="1" noAdjustHandles="1" noChangeArrowheads="1" noChangeShapeType="1" noTextEdit="1"/>
              </p:cNvSpPr>
              <p:nvPr/>
            </p:nvSpPr>
            <p:spPr bwMode="auto">
              <a:xfrm>
                <a:off x="5308886" y="4075944"/>
                <a:ext cx="580350" cy="312586"/>
              </a:xfrm>
              <a:prstGeom prst="rect">
                <a:avLst/>
              </a:prstGeom>
              <a:blipFill>
                <a:blip r:embed="rId28"/>
                <a:stretch>
                  <a:fillRect l="-42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699B32BB-A504-DCDB-4DAB-F5ED547026D3}"/>
                  </a:ext>
                </a:extLst>
              </p:cNvPr>
              <p:cNvSpPr txBox="1"/>
              <p:nvPr/>
            </p:nvSpPr>
            <p:spPr bwMode="auto">
              <a:xfrm>
                <a:off x="5308886" y="4494191"/>
                <a:ext cx="580347"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𝟏𝟐</m:t>
                          </m:r>
                        </m:sup>
                      </m:sSup>
                    </m:oMath>
                  </m:oMathPara>
                </a14:m>
                <a:endParaRPr lang="fr-FR" sz="1400" b="1"/>
              </a:p>
            </p:txBody>
          </p:sp>
        </mc:Choice>
        <mc:Fallback xmlns="">
          <p:sp>
            <p:nvSpPr>
              <p:cNvPr id="31" name="TextBox 30">
                <a:extLst>
                  <a:ext uri="{FF2B5EF4-FFF2-40B4-BE49-F238E27FC236}">
                    <a16:creationId xmlns:a16="http://schemas.microsoft.com/office/drawing/2014/main" id="{699B32BB-A504-DCDB-4DAB-F5ED547026D3}"/>
                  </a:ext>
                </a:extLst>
              </p:cNvPr>
              <p:cNvSpPr txBox="1">
                <a:spLocks noRot="1" noChangeAspect="1" noMove="1" noResize="1" noEditPoints="1" noAdjustHandles="1" noChangeArrowheads="1" noChangeShapeType="1" noTextEdit="1"/>
              </p:cNvSpPr>
              <p:nvPr/>
            </p:nvSpPr>
            <p:spPr bwMode="auto">
              <a:xfrm>
                <a:off x="5308886" y="4494191"/>
                <a:ext cx="580347" cy="312586"/>
              </a:xfrm>
              <a:prstGeom prst="rect">
                <a:avLst/>
              </a:prstGeom>
              <a:blipFill>
                <a:blip r:embed="rId29"/>
                <a:stretch>
                  <a:fillRect l="-4211"/>
                </a:stretch>
              </a:blipFill>
            </p:spPr>
            <p:txBody>
              <a:bodyPr/>
              <a:lstStyle/>
              <a:p>
                <a:r>
                  <a:rPr lang="fr-FR">
                    <a:noFill/>
                  </a:rPr>
                  <a:t> </a:t>
                </a:r>
              </a:p>
            </p:txBody>
          </p:sp>
        </mc:Fallback>
      </mc:AlternateContent>
      <p:cxnSp>
        <p:nvCxnSpPr>
          <p:cNvPr id="36" name="Straight Connector 35">
            <a:extLst>
              <a:ext uri="{FF2B5EF4-FFF2-40B4-BE49-F238E27FC236}">
                <a16:creationId xmlns:a16="http://schemas.microsoft.com/office/drawing/2014/main" id="{8C24E7D9-18EA-F543-2685-EE47D24ACA9B}"/>
              </a:ext>
            </a:extLst>
          </p:cNvPr>
          <p:cNvCxnSpPr>
            <a:cxnSpLocks/>
          </p:cNvCxnSpPr>
          <p:nvPr/>
        </p:nvCxnSpPr>
        <p:spPr>
          <a:xfrm flipH="1">
            <a:off x="4583053" y="1811629"/>
            <a:ext cx="1306180"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23" name="Straight Connector 22">
            <a:extLst>
              <a:ext uri="{FF2B5EF4-FFF2-40B4-BE49-F238E27FC236}">
                <a16:creationId xmlns:a16="http://schemas.microsoft.com/office/drawing/2014/main" id="{F2653A95-B2BC-0EA6-78C8-9BE646324E95}"/>
              </a:ext>
            </a:extLst>
          </p:cNvPr>
          <p:cNvCxnSpPr>
            <a:cxnSpLocks/>
          </p:cNvCxnSpPr>
          <p:nvPr/>
        </p:nvCxnSpPr>
        <p:spPr>
          <a:xfrm>
            <a:off x="4583053" y="3667884"/>
            <a:ext cx="4901988"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2104A575-C849-0361-A1AE-EE786F3D179A}"/>
                  </a:ext>
                </a:extLst>
              </p:cNvPr>
              <p:cNvSpPr txBox="1"/>
              <p:nvPr/>
            </p:nvSpPr>
            <p:spPr bwMode="auto">
              <a:xfrm>
                <a:off x="10992544" y="1273388"/>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71" name="TextBox 70">
                <a:extLst>
                  <a:ext uri="{FF2B5EF4-FFF2-40B4-BE49-F238E27FC236}">
                    <a16:creationId xmlns:a16="http://schemas.microsoft.com/office/drawing/2014/main" id="{2104A575-C849-0361-A1AE-EE786F3D179A}"/>
                  </a:ext>
                </a:extLst>
              </p:cNvPr>
              <p:cNvSpPr txBox="1">
                <a:spLocks noRot="1" noChangeAspect="1" noMove="1" noResize="1" noEditPoints="1" noAdjustHandles="1" noChangeArrowheads="1" noChangeShapeType="1" noTextEdit="1"/>
              </p:cNvSpPr>
              <p:nvPr/>
            </p:nvSpPr>
            <p:spPr bwMode="auto">
              <a:xfrm>
                <a:off x="10992544" y="1273388"/>
                <a:ext cx="1003144" cy="312586"/>
              </a:xfrm>
              <a:prstGeom prst="rect">
                <a:avLst/>
              </a:prstGeom>
              <a:blipFill>
                <a:blip r:embed="rId3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CE6A9CD5-4296-5419-D29E-887F683780C5}"/>
                  </a:ext>
                </a:extLst>
              </p:cNvPr>
              <p:cNvSpPr txBox="1"/>
              <p:nvPr/>
            </p:nvSpPr>
            <p:spPr bwMode="auto">
              <a:xfrm>
                <a:off x="10992544" y="1672484"/>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4" name="TextBox 83">
                <a:extLst>
                  <a:ext uri="{FF2B5EF4-FFF2-40B4-BE49-F238E27FC236}">
                    <a16:creationId xmlns:a16="http://schemas.microsoft.com/office/drawing/2014/main" id="{CE6A9CD5-4296-5419-D29E-887F683780C5}"/>
                  </a:ext>
                </a:extLst>
              </p:cNvPr>
              <p:cNvSpPr txBox="1">
                <a:spLocks noRot="1" noChangeAspect="1" noMove="1" noResize="1" noEditPoints="1" noAdjustHandles="1" noChangeArrowheads="1" noChangeShapeType="1" noTextEdit="1"/>
              </p:cNvSpPr>
              <p:nvPr/>
            </p:nvSpPr>
            <p:spPr bwMode="auto">
              <a:xfrm>
                <a:off x="10992544" y="1672484"/>
                <a:ext cx="1003144" cy="312586"/>
              </a:xfrm>
              <a:prstGeom prst="rect">
                <a:avLst/>
              </a:prstGeom>
              <a:blipFill>
                <a:blip r:embed="rId3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FF4EC6F2-02EE-2570-09DA-CEFC04BAD86B}"/>
                  </a:ext>
                </a:extLst>
              </p:cNvPr>
              <p:cNvSpPr txBox="1"/>
              <p:nvPr/>
            </p:nvSpPr>
            <p:spPr bwMode="auto">
              <a:xfrm>
                <a:off x="10992544" y="2035812"/>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5" name="TextBox 84">
                <a:extLst>
                  <a:ext uri="{FF2B5EF4-FFF2-40B4-BE49-F238E27FC236}">
                    <a16:creationId xmlns:a16="http://schemas.microsoft.com/office/drawing/2014/main" id="{FF4EC6F2-02EE-2570-09DA-CEFC04BAD86B}"/>
                  </a:ext>
                </a:extLst>
              </p:cNvPr>
              <p:cNvSpPr txBox="1">
                <a:spLocks noRot="1" noChangeAspect="1" noMove="1" noResize="1" noEditPoints="1" noAdjustHandles="1" noChangeArrowheads="1" noChangeShapeType="1" noTextEdit="1"/>
              </p:cNvSpPr>
              <p:nvPr/>
            </p:nvSpPr>
            <p:spPr bwMode="auto">
              <a:xfrm>
                <a:off x="10992544" y="2035812"/>
                <a:ext cx="1003144" cy="312586"/>
              </a:xfrm>
              <a:prstGeom prst="rect">
                <a:avLst/>
              </a:prstGeom>
              <a:blipFill>
                <a:blip r:embed="rId3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93B3A57D-BED7-864F-ECEE-7794CA251255}"/>
                  </a:ext>
                </a:extLst>
              </p:cNvPr>
              <p:cNvSpPr txBox="1"/>
              <p:nvPr/>
            </p:nvSpPr>
            <p:spPr bwMode="auto">
              <a:xfrm>
                <a:off x="10992544" y="238158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6" name="TextBox 85">
                <a:extLst>
                  <a:ext uri="{FF2B5EF4-FFF2-40B4-BE49-F238E27FC236}">
                    <a16:creationId xmlns:a16="http://schemas.microsoft.com/office/drawing/2014/main" id="{93B3A57D-BED7-864F-ECEE-7794CA251255}"/>
                  </a:ext>
                </a:extLst>
              </p:cNvPr>
              <p:cNvSpPr txBox="1">
                <a:spLocks noRot="1" noChangeAspect="1" noMove="1" noResize="1" noEditPoints="1" noAdjustHandles="1" noChangeArrowheads="1" noChangeShapeType="1" noTextEdit="1"/>
              </p:cNvSpPr>
              <p:nvPr/>
            </p:nvSpPr>
            <p:spPr bwMode="auto">
              <a:xfrm>
                <a:off x="10992544" y="2381583"/>
                <a:ext cx="1003144" cy="312586"/>
              </a:xfrm>
              <a:prstGeom prst="rect">
                <a:avLst/>
              </a:prstGeom>
              <a:blipFill>
                <a:blip r:embed="rId3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DB9F2131-887B-E979-3A58-60A44C6531C3}"/>
                  </a:ext>
                </a:extLst>
              </p:cNvPr>
              <p:cNvSpPr txBox="1"/>
              <p:nvPr/>
            </p:nvSpPr>
            <p:spPr bwMode="auto">
              <a:xfrm>
                <a:off x="10992544" y="2762048"/>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7" name="TextBox 86">
                <a:extLst>
                  <a:ext uri="{FF2B5EF4-FFF2-40B4-BE49-F238E27FC236}">
                    <a16:creationId xmlns:a16="http://schemas.microsoft.com/office/drawing/2014/main" id="{DB9F2131-887B-E979-3A58-60A44C6531C3}"/>
                  </a:ext>
                </a:extLst>
              </p:cNvPr>
              <p:cNvSpPr txBox="1">
                <a:spLocks noRot="1" noChangeAspect="1" noMove="1" noResize="1" noEditPoints="1" noAdjustHandles="1" noChangeArrowheads="1" noChangeShapeType="1" noTextEdit="1"/>
              </p:cNvSpPr>
              <p:nvPr/>
            </p:nvSpPr>
            <p:spPr bwMode="auto">
              <a:xfrm>
                <a:off x="10992544" y="2762048"/>
                <a:ext cx="1003144" cy="312586"/>
              </a:xfrm>
              <a:prstGeom prst="rect">
                <a:avLst/>
              </a:prstGeom>
              <a:blipFill>
                <a:blip r:embed="rId3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DBB6B255-E8BC-2C61-3DD4-480003FCB8E4}"/>
                  </a:ext>
                </a:extLst>
              </p:cNvPr>
              <p:cNvSpPr txBox="1"/>
              <p:nvPr/>
            </p:nvSpPr>
            <p:spPr bwMode="auto">
              <a:xfrm>
                <a:off x="10992544" y="310154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8" name="TextBox 87">
                <a:extLst>
                  <a:ext uri="{FF2B5EF4-FFF2-40B4-BE49-F238E27FC236}">
                    <a16:creationId xmlns:a16="http://schemas.microsoft.com/office/drawing/2014/main" id="{DBB6B255-E8BC-2C61-3DD4-480003FCB8E4}"/>
                  </a:ext>
                </a:extLst>
              </p:cNvPr>
              <p:cNvSpPr txBox="1">
                <a:spLocks noRot="1" noChangeAspect="1" noMove="1" noResize="1" noEditPoints="1" noAdjustHandles="1" noChangeArrowheads="1" noChangeShapeType="1" noTextEdit="1"/>
              </p:cNvSpPr>
              <p:nvPr/>
            </p:nvSpPr>
            <p:spPr bwMode="auto">
              <a:xfrm>
                <a:off x="10992544" y="3101543"/>
                <a:ext cx="1003144" cy="312586"/>
              </a:xfrm>
              <a:prstGeom prst="rect">
                <a:avLst/>
              </a:prstGeom>
              <a:blipFill>
                <a:blip r:embed="rId3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8FB0AE8A-6333-0219-E76B-15762687AEBF}"/>
                  </a:ext>
                </a:extLst>
              </p:cNvPr>
              <p:cNvSpPr txBox="1"/>
              <p:nvPr/>
            </p:nvSpPr>
            <p:spPr bwMode="auto">
              <a:xfrm>
                <a:off x="10992544" y="3466280"/>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9" name="TextBox 88">
                <a:extLst>
                  <a:ext uri="{FF2B5EF4-FFF2-40B4-BE49-F238E27FC236}">
                    <a16:creationId xmlns:a16="http://schemas.microsoft.com/office/drawing/2014/main" id="{8FB0AE8A-6333-0219-E76B-15762687AEBF}"/>
                  </a:ext>
                </a:extLst>
              </p:cNvPr>
              <p:cNvSpPr txBox="1">
                <a:spLocks noRot="1" noChangeAspect="1" noMove="1" noResize="1" noEditPoints="1" noAdjustHandles="1" noChangeArrowheads="1" noChangeShapeType="1" noTextEdit="1"/>
              </p:cNvSpPr>
              <p:nvPr/>
            </p:nvSpPr>
            <p:spPr bwMode="auto">
              <a:xfrm>
                <a:off x="10992544" y="3466280"/>
                <a:ext cx="1003144" cy="312586"/>
              </a:xfrm>
              <a:prstGeom prst="rect">
                <a:avLst/>
              </a:prstGeom>
              <a:blipFill>
                <a:blip r:embed="rId3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C86E08BB-1AB0-059C-7CDA-F3DAD14428A3}"/>
                  </a:ext>
                </a:extLst>
              </p:cNvPr>
              <p:cNvSpPr txBox="1"/>
              <p:nvPr/>
            </p:nvSpPr>
            <p:spPr bwMode="auto">
              <a:xfrm>
                <a:off x="10992544" y="383807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90" name="TextBox 89">
                <a:extLst>
                  <a:ext uri="{FF2B5EF4-FFF2-40B4-BE49-F238E27FC236}">
                    <a16:creationId xmlns:a16="http://schemas.microsoft.com/office/drawing/2014/main" id="{C86E08BB-1AB0-059C-7CDA-F3DAD14428A3}"/>
                  </a:ext>
                </a:extLst>
              </p:cNvPr>
              <p:cNvSpPr txBox="1">
                <a:spLocks noRot="1" noChangeAspect="1" noMove="1" noResize="1" noEditPoints="1" noAdjustHandles="1" noChangeArrowheads="1" noChangeShapeType="1" noTextEdit="1"/>
              </p:cNvSpPr>
              <p:nvPr/>
            </p:nvSpPr>
            <p:spPr bwMode="auto">
              <a:xfrm>
                <a:off x="10992544" y="3838073"/>
                <a:ext cx="1003144" cy="312586"/>
              </a:xfrm>
              <a:prstGeom prst="rect">
                <a:avLst/>
              </a:prstGeom>
              <a:blipFill>
                <a:blip r:embed="rId3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8DB8BBF3-3251-CC24-A5D9-A9B4AC39B87E}"/>
                  </a:ext>
                </a:extLst>
              </p:cNvPr>
              <p:cNvSpPr txBox="1"/>
              <p:nvPr/>
            </p:nvSpPr>
            <p:spPr bwMode="auto">
              <a:xfrm>
                <a:off x="10992544" y="4160980"/>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𝟏𝟑</m:t>
                          </m:r>
                        </m:sup>
                      </m:sSup>
                    </m:oMath>
                  </m:oMathPara>
                </a14:m>
                <a:endParaRPr lang="fr-FR" sz="1400" b="1"/>
              </a:p>
            </p:txBody>
          </p:sp>
        </mc:Choice>
        <mc:Fallback xmlns="">
          <p:sp>
            <p:nvSpPr>
              <p:cNvPr id="91" name="TextBox 90">
                <a:extLst>
                  <a:ext uri="{FF2B5EF4-FFF2-40B4-BE49-F238E27FC236}">
                    <a16:creationId xmlns:a16="http://schemas.microsoft.com/office/drawing/2014/main" id="{8DB8BBF3-3251-CC24-A5D9-A9B4AC39B87E}"/>
                  </a:ext>
                </a:extLst>
              </p:cNvPr>
              <p:cNvSpPr txBox="1">
                <a:spLocks noRot="1" noChangeAspect="1" noMove="1" noResize="1" noEditPoints="1" noAdjustHandles="1" noChangeArrowheads="1" noChangeShapeType="1" noTextEdit="1"/>
              </p:cNvSpPr>
              <p:nvPr/>
            </p:nvSpPr>
            <p:spPr bwMode="auto">
              <a:xfrm>
                <a:off x="10992544" y="4160980"/>
                <a:ext cx="1003144" cy="312586"/>
              </a:xfrm>
              <a:prstGeom prst="rect">
                <a:avLst/>
              </a:prstGeom>
              <a:blipFill>
                <a:blip r:embed="rId3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E4ADA0ED-66AB-C785-C8C8-CF2F5B330308}"/>
                  </a:ext>
                </a:extLst>
              </p:cNvPr>
              <p:cNvSpPr txBox="1"/>
              <p:nvPr/>
            </p:nvSpPr>
            <p:spPr bwMode="auto">
              <a:xfrm>
                <a:off x="10992544" y="4485389"/>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𝟏𝟑</m:t>
                          </m:r>
                        </m:sup>
                      </m:sSup>
                    </m:oMath>
                  </m:oMathPara>
                </a14:m>
                <a:endParaRPr lang="fr-FR" sz="1400" b="1"/>
              </a:p>
            </p:txBody>
          </p:sp>
        </mc:Choice>
        <mc:Fallback xmlns="">
          <p:sp>
            <p:nvSpPr>
              <p:cNvPr id="92" name="TextBox 91">
                <a:extLst>
                  <a:ext uri="{FF2B5EF4-FFF2-40B4-BE49-F238E27FC236}">
                    <a16:creationId xmlns:a16="http://schemas.microsoft.com/office/drawing/2014/main" id="{E4ADA0ED-66AB-C785-C8C8-CF2F5B330308}"/>
                  </a:ext>
                </a:extLst>
              </p:cNvPr>
              <p:cNvSpPr txBox="1">
                <a:spLocks noRot="1" noChangeAspect="1" noMove="1" noResize="1" noEditPoints="1" noAdjustHandles="1" noChangeArrowheads="1" noChangeShapeType="1" noTextEdit="1"/>
              </p:cNvSpPr>
              <p:nvPr/>
            </p:nvSpPr>
            <p:spPr bwMode="auto">
              <a:xfrm>
                <a:off x="10992544" y="4485389"/>
                <a:ext cx="1003144" cy="312586"/>
              </a:xfrm>
              <a:prstGeom prst="rect">
                <a:avLst/>
              </a:prstGeom>
              <a:blipFill>
                <a:blip r:embed="rId39"/>
                <a:stretch>
                  <a:fillRect/>
                </a:stretch>
              </a:blipFill>
            </p:spPr>
            <p:txBody>
              <a:bodyPr/>
              <a:lstStyle/>
              <a:p>
                <a:r>
                  <a:rPr lang="fr-FR">
                    <a:noFill/>
                  </a:rPr>
                  <a:t> </a:t>
                </a:r>
              </a:p>
            </p:txBody>
          </p:sp>
        </mc:Fallback>
      </mc:AlternateContent>
      <p:sp>
        <p:nvSpPr>
          <p:cNvPr id="93" name="TextBox 17">
            <a:extLst>
              <a:ext uri="{FF2B5EF4-FFF2-40B4-BE49-F238E27FC236}">
                <a16:creationId xmlns:a16="http://schemas.microsoft.com/office/drawing/2014/main" id="{A1A19929-71DE-BADA-181A-A73D4650514E}"/>
              </a:ext>
            </a:extLst>
          </p:cNvPr>
          <p:cNvSpPr txBox="1"/>
          <p:nvPr/>
        </p:nvSpPr>
        <p:spPr bwMode="auto">
          <a:xfrm rot="16200000">
            <a:off x="9722935" y="2896786"/>
            <a:ext cx="2194048" cy="307777"/>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Total beam intensity [p</a:t>
            </a:r>
            <a:r>
              <a:rPr lang="fr-FR" sz="1400" b="1" baseline="30000">
                <a:solidFill>
                  <a:srgbClr val="2F2F2F"/>
                </a:solidFill>
                <a:latin typeface="Cambria Math" panose="02040503050406030204" pitchFamily="18" charset="0"/>
                <a:ea typeface="Cambria Math" panose="02040503050406030204" pitchFamily="18" charset="0"/>
              </a:rPr>
              <a:t>+</a:t>
            </a:r>
            <a:r>
              <a:rPr lang="fr-FR" sz="1400" b="1">
                <a:solidFill>
                  <a:srgbClr val="2F2F2F"/>
                </a:solidFill>
                <a:latin typeface="Cambria Math" panose="02040503050406030204" pitchFamily="18" charset="0"/>
                <a:ea typeface="Cambria Math" panose="02040503050406030204" pitchFamily="18" charset="0"/>
              </a:rPr>
              <a:t>]</a:t>
            </a:r>
          </a:p>
        </p:txBody>
      </p:sp>
      <p:sp>
        <p:nvSpPr>
          <p:cNvPr id="29" name="TextBox 28">
            <a:extLst>
              <a:ext uri="{FF2B5EF4-FFF2-40B4-BE49-F238E27FC236}">
                <a16:creationId xmlns:a16="http://schemas.microsoft.com/office/drawing/2014/main" id="{8BE9FDC1-5ADA-4D43-27A9-EC35937FF11F}"/>
              </a:ext>
            </a:extLst>
          </p:cNvPr>
          <p:cNvSpPr txBox="1"/>
          <p:nvPr/>
        </p:nvSpPr>
        <p:spPr bwMode="auto">
          <a:xfrm>
            <a:off x="4613455" y="3767099"/>
            <a:ext cx="936811" cy="400110"/>
          </a:xfrm>
          <a:prstGeom prst="rect">
            <a:avLst/>
          </a:prstGeom>
          <a:noFill/>
        </p:spPr>
        <p:txBody>
          <a:bodyPr wrap="square" rtlCol="0">
            <a:spAutoFit/>
          </a:bodyPr>
          <a:lstStyle/>
          <a:p>
            <a:r>
              <a:rPr lang="fr-FR" sz="2000" b="1">
                <a:solidFill>
                  <a:schemeClr val="bg1">
                    <a:lumMod val="50000"/>
                  </a:schemeClr>
                </a:solidFill>
              </a:rPr>
              <a:t>a-C B1</a:t>
            </a:r>
          </a:p>
        </p:txBody>
      </p:sp>
      <p:cxnSp>
        <p:nvCxnSpPr>
          <p:cNvPr id="98" name="Straight Arrow Connector 97">
            <a:extLst>
              <a:ext uri="{FF2B5EF4-FFF2-40B4-BE49-F238E27FC236}">
                <a16:creationId xmlns:a16="http://schemas.microsoft.com/office/drawing/2014/main" id="{2EA18018-6CDB-DB83-6E80-14C468625C1B}"/>
              </a:ext>
            </a:extLst>
          </p:cNvPr>
          <p:cNvCxnSpPr>
            <a:cxnSpLocks/>
          </p:cNvCxnSpPr>
          <p:nvPr/>
        </p:nvCxnSpPr>
        <p:spPr bwMode="auto">
          <a:xfrm>
            <a:off x="6080760" y="1811629"/>
            <a:ext cx="0" cy="660535"/>
          </a:xfrm>
          <a:prstGeom prst="straightConnector1">
            <a:avLst/>
          </a:prstGeom>
          <a:ln w="4762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0" name="TextBox 99">
                <a:extLst>
                  <a:ext uri="{FF2B5EF4-FFF2-40B4-BE49-F238E27FC236}">
                    <a16:creationId xmlns:a16="http://schemas.microsoft.com/office/drawing/2014/main" id="{A1632AAE-6D28-2D5F-B7DE-E2BB1B587E9A}"/>
                  </a:ext>
                </a:extLst>
              </p:cNvPr>
              <p:cNvSpPr txBox="1"/>
              <p:nvPr/>
            </p:nvSpPr>
            <p:spPr bwMode="auto">
              <a:xfrm>
                <a:off x="6100033" y="1998306"/>
                <a:ext cx="55735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00B050"/>
                          </a:solidFill>
                          <a:latin typeface="Cambria Math" panose="02040503050406030204" pitchFamily="18" charset="0"/>
                          <a:ea typeface="Cambria Math" panose="02040503050406030204" pitchFamily="18" charset="0"/>
                        </a:rPr>
                        <m:t>×</m:t>
                      </m:r>
                      <m:r>
                        <a:rPr lang="fr-FR" sz="1400" b="1" i="1" smtClean="0">
                          <a:solidFill>
                            <a:srgbClr val="00B050"/>
                          </a:solidFill>
                          <a:latin typeface="Cambria Math" panose="02040503050406030204" pitchFamily="18" charset="0"/>
                          <a:ea typeface="Cambria Math" panose="02040503050406030204" pitchFamily="18" charset="0"/>
                        </a:rPr>
                        <m:t>𝟐𝟎</m:t>
                      </m:r>
                    </m:oMath>
                  </m:oMathPara>
                </a14:m>
                <a:endParaRPr lang="fr-FR" sz="1400" b="1">
                  <a:solidFill>
                    <a:srgbClr val="00B050"/>
                  </a:solidFill>
                </a:endParaRPr>
              </a:p>
            </p:txBody>
          </p:sp>
        </mc:Choice>
        <mc:Fallback xmlns="">
          <p:sp>
            <p:nvSpPr>
              <p:cNvPr id="100" name="TextBox 99">
                <a:extLst>
                  <a:ext uri="{FF2B5EF4-FFF2-40B4-BE49-F238E27FC236}">
                    <a16:creationId xmlns:a16="http://schemas.microsoft.com/office/drawing/2014/main" id="{A1632AAE-6D28-2D5F-B7DE-E2BB1B587E9A}"/>
                  </a:ext>
                </a:extLst>
              </p:cNvPr>
              <p:cNvSpPr txBox="1">
                <a:spLocks noRot="1" noChangeAspect="1" noMove="1" noResize="1" noEditPoints="1" noAdjustHandles="1" noChangeArrowheads="1" noChangeShapeType="1" noTextEdit="1"/>
              </p:cNvSpPr>
              <p:nvPr/>
            </p:nvSpPr>
            <p:spPr bwMode="auto">
              <a:xfrm>
                <a:off x="6100033" y="1998306"/>
                <a:ext cx="557357" cy="307777"/>
              </a:xfrm>
              <a:prstGeom prst="rect">
                <a:avLst/>
              </a:prstGeom>
              <a:blipFill>
                <a:blip r:embed="rId40"/>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396828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3" name="Picture 42">
            <a:extLst>
              <a:ext uri="{FF2B5EF4-FFF2-40B4-BE49-F238E27FC236}">
                <a16:creationId xmlns:a16="http://schemas.microsoft.com/office/drawing/2014/main" id="{E035D77C-CB1B-887F-9AD9-0625E24EF140}"/>
              </a:ext>
            </a:extLst>
          </p:cNvPr>
          <p:cNvPicPr>
            <a:picLocks noChangeAspect="1"/>
          </p:cNvPicPr>
          <p:nvPr/>
        </p:nvPicPr>
        <p:blipFill rotWithShape="1">
          <a:blip r:embed="rId3"/>
          <a:srcRect l="5415" r="7580"/>
          <a:stretch/>
        </p:blipFill>
        <p:spPr>
          <a:xfrm>
            <a:off x="90218" y="1301790"/>
            <a:ext cx="5137348" cy="3322110"/>
          </a:xfrm>
          <a:prstGeom prst="rect">
            <a:avLst/>
          </a:prstGeom>
        </p:spPr>
      </p:pic>
      <p:pic>
        <p:nvPicPr>
          <p:cNvPr id="41" name="Picture 40">
            <a:extLst>
              <a:ext uri="{FF2B5EF4-FFF2-40B4-BE49-F238E27FC236}">
                <a16:creationId xmlns:a16="http://schemas.microsoft.com/office/drawing/2014/main" id="{C59005A5-DCB6-F8BD-7DAC-713CA4E6D109}"/>
              </a:ext>
            </a:extLst>
          </p:cNvPr>
          <p:cNvPicPr>
            <a:picLocks noChangeAspect="1"/>
          </p:cNvPicPr>
          <p:nvPr/>
        </p:nvPicPr>
        <p:blipFill rotWithShape="1">
          <a:blip r:embed="rId4"/>
          <a:srcRect l="6283" r="10996"/>
          <a:stretch/>
        </p:blipFill>
        <p:spPr>
          <a:xfrm>
            <a:off x="5744859" y="1301791"/>
            <a:ext cx="5281749" cy="3306031"/>
          </a:xfrm>
          <a:prstGeom prst="rect">
            <a:avLst/>
          </a:prstGeom>
        </p:spPr>
      </p:pic>
      <p:sp>
        <p:nvSpPr>
          <p:cNvPr id="26" name="TextBox 25">
            <a:extLst>
              <a:ext uri="{FF2B5EF4-FFF2-40B4-BE49-F238E27FC236}">
                <a16:creationId xmlns:a16="http://schemas.microsoft.com/office/drawing/2014/main" id="{589EA602-64EA-DD88-FD02-C0D5C6693C4B}"/>
              </a:ext>
            </a:extLst>
          </p:cNvPr>
          <p:cNvSpPr txBox="1"/>
          <p:nvPr/>
        </p:nvSpPr>
        <p:spPr bwMode="auto">
          <a:xfrm>
            <a:off x="5675188" y="938789"/>
            <a:ext cx="5196700" cy="369332"/>
          </a:xfrm>
          <a:prstGeom prst="rect">
            <a:avLst/>
          </a:prstGeom>
          <a:noFill/>
        </p:spPr>
        <p:txBody>
          <a:bodyPr wrap="square">
            <a:spAutoFit/>
          </a:bodyPr>
          <a:lstStyle/>
          <a:p>
            <a:pPr marL="0" lvl="1" indent="0" algn="ctr">
              <a:buNone/>
              <a:defRPr/>
            </a:pPr>
            <a:r>
              <a:rPr lang="fr-FR" b="1">
                <a:solidFill>
                  <a:srgbClr val="2F2F2F"/>
                </a:solidFill>
              </a:rPr>
              <a:t>Hybrid</a:t>
            </a:r>
          </a:p>
        </p:txBody>
      </p:sp>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14</a:t>
            </a:fld>
            <a:endParaRPr kumimoji="0" lang="en-US" sz="12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a:xfrm>
            <a:off x="407988" y="373593"/>
            <a:ext cx="11376025" cy="589234"/>
          </a:xfrm>
        </p:spPr>
        <p:txBody>
          <a:bodyPr/>
          <a:lstStyle/>
          <a:p>
            <a:r>
              <a:rPr lang="fr-FR"/>
              <a:t>Pressure comparisons for 72b and hybrid fills</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5" name="TextBox 24">
            <a:extLst>
              <a:ext uri="{FF2B5EF4-FFF2-40B4-BE49-F238E27FC236}">
                <a16:creationId xmlns:a16="http://schemas.microsoft.com/office/drawing/2014/main" id="{2A9D2D74-41C3-BC2C-8AAC-18E5F302B271}"/>
              </a:ext>
            </a:extLst>
          </p:cNvPr>
          <p:cNvSpPr txBox="1"/>
          <p:nvPr/>
        </p:nvSpPr>
        <p:spPr bwMode="auto">
          <a:xfrm>
            <a:off x="98782" y="979326"/>
            <a:ext cx="5122080" cy="369332"/>
          </a:xfrm>
          <a:prstGeom prst="rect">
            <a:avLst/>
          </a:prstGeom>
          <a:noFill/>
        </p:spPr>
        <p:txBody>
          <a:bodyPr wrap="square">
            <a:spAutoFit/>
          </a:bodyPr>
          <a:lstStyle/>
          <a:p>
            <a:pPr marL="0" lvl="1" indent="0" algn="ctr">
              <a:buNone/>
              <a:defRPr/>
            </a:pPr>
            <a:r>
              <a:rPr lang="fr-FR" b="1">
                <a:solidFill>
                  <a:srgbClr val="2F2F2F"/>
                </a:solidFill>
              </a:rPr>
              <a:t>72b</a:t>
            </a:r>
          </a:p>
        </p:txBody>
      </p:sp>
      <p:sp>
        <p:nvSpPr>
          <p:cNvPr id="27" name="TextBox 26">
            <a:extLst>
              <a:ext uri="{FF2B5EF4-FFF2-40B4-BE49-F238E27FC236}">
                <a16:creationId xmlns:a16="http://schemas.microsoft.com/office/drawing/2014/main" id="{A7B74FF6-D142-6E30-4486-0F42F23C91AC}"/>
              </a:ext>
            </a:extLst>
          </p:cNvPr>
          <p:cNvSpPr txBox="1"/>
          <p:nvPr/>
        </p:nvSpPr>
        <p:spPr bwMode="auto">
          <a:xfrm rot="21198576">
            <a:off x="9583827" y="3724451"/>
            <a:ext cx="936811"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28" name="TextBox 27">
            <a:extLst>
              <a:ext uri="{FF2B5EF4-FFF2-40B4-BE49-F238E27FC236}">
                <a16:creationId xmlns:a16="http://schemas.microsoft.com/office/drawing/2014/main" id="{A6EEA832-EF7F-7661-0A34-FDA2CAAC40CE}"/>
              </a:ext>
            </a:extLst>
          </p:cNvPr>
          <p:cNvSpPr txBox="1"/>
          <p:nvPr/>
        </p:nvSpPr>
        <p:spPr bwMode="auto">
          <a:xfrm>
            <a:off x="7307233" y="3660492"/>
            <a:ext cx="1415953" cy="400110"/>
          </a:xfrm>
          <a:prstGeom prst="rect">
            <a:avLst/>
          </a:prstGeom>
          <a:noFill/>
        </p:spPr>
        <p:txBody>
          <a:bodyPr wrap="square" rtlCol="0">
            <a:spAutoFit/>
          </a:bodyPr>
          <a:lstStyle/>
          <a:p>
            <a:r>
              <a:rPr lang="fr-FR" sz="2000" b="1">
                <a:solidFill>
                  <a:srgbClr val="E15E32"/>
                </a:solidFill>
              </a:rPr>
              <a:t>Cu B1</a:t>
            </a:r>
          </a:p>
        </p:txBody>
      </p:sp>
      <p:sp>
        <p:nvSpPr>
          <p:cNvPr id="29" name="TextBox 28">
            <a:extLst>
              <a:ext uri="{FF2B5EF4-FFF2-40B4-BE49-F238E27FC236}">
                <a16:creationId xmlns:a16="http://schemas.microsoft.com/office/drawing/2014/main" id="{8BE9FDC1-5ADA-4D43-27A9-EC35937FF11F}"/>
              </a:ext>
            </a:extLst>
          </p:cNvPr>
          <p:cNvSpPr txBox="1"/>
          <p:nvPr/>
        </p:nvSpPr>
        <p:spPr bwMode="auto">
          <a:xfrm>
            <a:off x="3138287" y="2387261"/>
            <a:ext cx="936811"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30" name="TextBox 29">
            <a:extLst>
              <a:ext uri="{FF2B5EF4-FFF2-40B4-BE49-F238E27FC236}">
                <a16:creationId xmlns:a16="http://schemas.microsoft.com/office/drawing/2014/main" id="{184E6F02-0F63-835C-4613-6933CD0024B3}"/>
              </a:ext>
            </a:extLst>
          </p:cNvPr>
          <p:cNvSpPr txBox="1"/>
          <p:nvPr/>
        </p:nvSpPr>
        <p:spPr bwMode="auto">
          <a:xfrm>
            <a:off x="2898717" y="1619789"/>
            <a:ext cx="1415953" cy="400110"/>
          </a:xfrm>
          <a:prstGeom prst="rect">
            <a:avLst/>
          </a:prstGeom>
          <a:noFill/>
        </p:spPr>
        <p:txBody>
          <a:bodyPr wrap="square" rtlCol="0">
            <a:spAutoFit/>
          </a:bodyPr>
          <a:lstStyle/>
          <a:p>
            <a:r>
              <a:rPr lang="fr-FR" sz="2000" b="1">
                <a:solidFill>
                  <a:srgbClr val="E15E32"/>
                </a:solidFill>
              </a:rPr>
              <a:t>Cu B1</a:t>
            </a:r>
          </a:p>
        </p:txBody>
      </p:sp>
      <p:sp>
        <p:nvSpPr>
          <p:cNvPr id="32" name="Rectangle: Rounded Corners 8">
            <a:extLst>
              <a:ext uri="{FF2B5EF4-FFF2-40B4-BE49-F238E27FC236}">
                <a16:creationId xmlns:a16="http://schemas.microsoft.com/office/drawing/2014/main" id="{7B66B445-31A3-7450-A84D-3C805C276EE7}"/>
              </a:ext>
            </a:extLst>
          </p:cNvPr>
          <p:cNvSpPr/>
          <p:nvPr/>
        </p:nvSpPr>
        <p:spPr bwMode="auto">
          <a:xfrm>
            <a:off x="1066212" y="5216534"/>
            <a:ext cx="10203588" cy="106129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mc:AlternateContent xmlns:mc="http://schemas.openxmlformats.org/markup-compatibility/2006" xmlns:a14="http://schemas.microsoft.com/office/drawing/2010/main">
        <mc:Choice Requires="a14">
          <p:sp>
            <p:nvSpPr>
              <p:cNvPr id="33" name="ZoneTexte 40">
                <a:extLst>
                  <a:ext uri="{FF2B5EF4-FFF2-40B4-BE49-F238E27FC236}">
                    <a16:creationId xmlns:a16="http://schemas.microsoft.com/office/drawing/2014/main" id="{BDBFB64E-CA13-E899-986A-E0C3D6A0CB41}"/>
                  </a:ext>
                </a:extLst>
              </p:cNvPr>
              <p:cNvSpPr txBox="1"/>
              <p:nvPr/>
            </p:nvSpPr>
            <p:spPr bwMode="auto">
              <a:xfrm>
                <a:off x="1089112" y="5211083"/>
                <a:ext cx="10203588" cy="1043812"/>
              </a:xfrm>
              <a:prstGeom prst="rect">
                <a:avLst/>
              </a:prstGeom>
              <a:noFill/>
            </p:spPr>
            <p:txBody>
              <a:bodyPr wrap="square">
                <a:spAutoFit/>
              </a:bodyPr>
              <a:lstStyle/>
              <a:p>
                <a:pPr marL="0" lvl="1" indent="0" algn="ctr">
                  <a:buNone/>
                  <a:defRPr/>
                </a:pPr>
                <a:r>
                  <a:rPr lang="en-GB" sz="2000" b="1" dirty="0">
                    <a:solidFill>
                      <a:srgbClr val="FF0000"/>
                    </a:solidFill>
                  </a:rPr>
                  <a:t>At equal beam intensity for copper: 		</a:t>
                </a:r>
                <a14:m>
                  <m:oMath xmlns:m="http://schemas.openxmlformats.org/officeDocument/2006/math">
                    <m:sSub>
                      <m:sSubPr>
                        <m:ctrlPr>
                          <a:rPr lang="en-GB" sz="2000" b="1" i="1">
                            <a:solidFill>
                              <a:srgbClr val="0033A0"/>
                            </a:solidFill>
                            <a:latin typeface="Cambria Math" panose="02040503050406030204" pitchFamily="18" charset="0"/>
                          </a:rPr>
                        </m:ctrlPr>
                      </m:sSubPr>
                      <m:e>
                        <m:r>
                          <a:rPr lang="en-GB" sz="2000" b="1" i="1">
                            <a:solidFill>
                              <a:srgbClr val="0033A0"/>
                            </a:solidFill>
                            <a:latin typeface="Cambria Math" panose="02040503050406030204" pitchFamily="18" charset="0"/>
                            <a:ea typeface="Cambria Math" panose="02040503050406030204" pitchFamily="18" charset="0"/>
                          </a:rPr>
                          <m:t>𝜟</m:t>
                        </m:r>
                        <m:r>
                          <a:rPr lang="en-GB" sz="2000" b="1" i="1">
                            <a:solidFill>
                              <a:srgbClr val="0033A0"/>
                            </a:solidFill>
                            <a:latin typeface="Cambria Math" panose="02040503050406030204" pitchFamily="18" charset="0"/>
                          </a:rPr>
                          <m:t>𝑷</m:t>
                        </m:r>
                      </m:e>
                      <m:sub>
                        <m:r>
                          <a:rPr lang="en-GB" sz="2000" b="1" i="1">
                            <a:solidFill>
                              <a:srgbClr val="0033A0"/>
                            </a:solidFill>
                            <a:latin typeface="Cambria Math" panose="02040503050406030204" pitchFamily="18" charset="0"/>
                          </a:rPr>
                          <m:t>𝟕𝟐</m:t>
                        </m:r>
                        <m:r>
                          <a:rPr lang="en-GB" sz="2000" b="1" i="1">
                            <a:solidFill>
                              <a:srgbClr val="0033A0"/>
                            </a:solidFill>
                            <a:latin typeface="Cambria Math" panose="02040503050406030204" pitchFamily="18" charset="0"/>
                          </a:rPr>
                          <m:t>𝒃</m:t>
                        </m:r>
                      </m:sub>
                    </m:sSub>
                    <m:r>
                      <a:rPr lang="en-GB" sz="2000" b="1" i="1">
                        <a:solidFill>
                          <a:srgbClr val="0033A0"/>
                        </a:solidFill>
                        <a:latin typeface="Cambria Math" panose="02040503050406030204" pitchFamily="18" charset="0"/>
                        <a:ea typeface="Cambria Math" panose="02040503050406030204" pitchFamily="18" charset="0"/>
                      </a:rPr>
                      <m:t>≈</m:t>
                    </m:r>
                    <m:r>
                      <a:rPr lang="en-GB" sz="2000" b="1" i="1">
                        <a:solidFill>
                          <a:srgbClr val="0033A0"/>
                        </a:solidFill>
                        <a:latin typeface="Cambria Math" panose="02040503050406030204" pitchFamily="18" charset="0"/>
                      </a:rPr>
                      <m:t>𝟐𝟎</m:t>
                    </m:r>
                    <m:r>
                      <a:rPr lang="en-GB" sz="2000" b="1" i="1">
                        <a:solidFill>
                          <a:srgbClr val="0033A0"/>
                        </a:solidFill>
                        <a:latin typeface="Cambria Math" panose="02040503050406030204" pitchFamily="18" charset="0"/>
                        <a:ea typeface="Cambria Math" panose="02040503050406030204" pitchFamily="18" charset="0"/>
                      </a:rPr>
                      <m:t>×</m:t>
                    </m:r>
                    <m:sSub>
                      <m:sSubPr>
                        <m:ctrlPr>
                          <a:rPr lang="en-GB" sz="2000" b="1" i="1">
                            <a:solidFill>
                              <a:srgbClr val="0033A0"/>
                            </a:solidFill>
                            <a:latin typeface="Cambria Math" panose="02040503050406030204" pitchFamily="18" charset="0"/>
                          </a:rPr>
                        </m:ctrlPr>
                      </m:sSubPr>
                      <m:e>
                        <m:r>
                          <a:rPr lang="en-GB" sz="2000" b="1" i="1">
                            <a:solidFill>
                              <a:srgbClr val="0033A0"/>
                            </a:solidFill>
                            <a:latin typeface="Cambria Math" panose="02040503050406030204" pitchFamily="18" charset="0"/>
                            <a:ea typeface="Cambria Math" panose="02040503050406030204" pitchFamily="18" charset="0"/>
                          </a:rPr>
                          <m:t>𝜟</m:t>
                        </m:r>
                        <m:r>
                          <a:rPr lang="en-GB" sz="2000" b="1" i="1">
                            <a:solidFill>
                              <a:srgbClr val="0033A0"/>
                            </a:solidFill>
                            <a:latin typeface="Cambria Math" panose="02040503050406030204" pitchFamily="18" charset="0"/>
                          </a:rPr>
                          <m:t>𝑷</m:t>
                        </m:r>
                      </m:e>
                      <m:sub>
                        <m:r>
                          <a:rPr lang="en-GB" sz="2000" b="1" i="1">
                            <a:solidFill>
                              <a:srgbClr val="0033A0"/>
                            </a:solidFill>
                            <a:latin typeface="Cambria Math" panose="02040503050406030204" pitchFamily="18" charset="0"/>
                          </a:rPr>
                          <m:t>𝒉𝒚𝒃𝒓𝒊𝒅</m:t>
                        </m:r>
                      </m:sub>
                    </m:sSub>
                  </m:oMath>
                </a14:m>
                <a:r>
                  <a:rPr lang="en-GB" sz="2000" b="1" dirty="0">
                    <a:solidFill>
                      <a:srgbClr val="FF0000"/>
                    </a:solidFill>
                  </a:rPr>
                  <a:t> </a:t>
                </a:r>
              </a:p>
              <a:p>
                <a:pPr marL="0" lvl="1" indent="0" algn="ctr">
                  <a:buNone/>
                  <a:defRPr/>
                </a:pPr>
                <a:r>
                  <a:rPr lang="en-GB" sz="2000" b="1" dirty="0">
                    <a:solidFill>
                      <a:srgbClr val="FF0000"/>
                    </a:solidFill>
                  </a:rPr>
                  <a:t>Pressure in carbon </a:t>
                </a:r>
                <a:r>
                  <a:rPr lang="en-GB" sz="2000" b="1">
                    <a:solidFill>
                      <a:srgbClr val="FF0000"/>
                    </a:solidFill>
                  </a:rPr>
                  <a:t>station possibly induced by RF bridge.</a:t>
                </a:r>
                <a:endParaRPr lang="en-GB" sz="2000" b="1" dirty="0">
                  <a:solidFill>
                    <a:srgbClr val="FF0000"/>
                  </a:solidFill>
                </a:endParaRPr>
              </a:p>
              <a:p>
                <a:pPr marL="0" lvl="1" indent="0" algn="ctr">
                  <a:buNone/>
                  <a:defRPr/>
                </a:pPr>
                <a:r>
                  <a:rPr lang="en-GB" sz="2000" b="1" dirty="0">
                    <a:solidFill>
                      <a:srgbClr val="FF0000"/>
                    </a:solidFill>
                  </a:rPr>
                  <a:t>Thus, pressure rise cannot always be considered as equivalent to electron presence.</a:t>
                </a:r>
              </a:p>
            </p:txBody>
          </p:sp>
        </mc:Choice>
        <mc:Fallback xmlns="">
          <p:sp>
            <p:nvSpPr>
              <p:cNvPr id="33" name="ZoneTexte 40">
                <a:extLst>
                  <a:ext uri="{FF2B5EF4-FFF2-40B4-BE49-F238E27FC236}">
                    <a16:creationId xmlns:a16="http://schemas.microsoft.com/office/drawing/2014/main" id="{BDBFB64E-CA13-E899-986A-E0C3D6A0CB41}"/>
                  </a:ext>
                </a:extLst>
              </p:cNvPr>
              <p:cNvSpPr txBox="1">
                <a:spLocks noRot="1" noChangeAspect="1" noMove="1" noResize="1" noEditPoints="1" noAdjustHandles="1" noChangeArrowheads="1" noChangeShapeType="1" noTextEdit="1"/>
              </p:cNvSpPr>
              <p:nvPr/>
            </p:nvSpPr>
            <p:spPr bwMode="auto">
              <a:xfrm>
                <a:off x="1089112" y="5211083"/>
                <a:ext cx="10203588" cy="1043812"/>
              </a:xfrm>
              <a:prstGeom prst="rect">
                <a:avLst/>
              </a:prstGeom>
              <a:blipFill>
                <a:blip r:embed="rId5"/>
                <a:stretch>
                  <a:fillRect t="-2924" b="-9942"/>
                </a:stretch>
              </a:blipFill>
            </p:spPr>
            <p:txBody>
              <a:bodyPr/>
              <a:lstStyle/>
              <a:p>
                <a:r>
                  <a:rPr lang="fr-FR">
                    <a:noFill/>
                  </a:rPr>
                  <a:t> </a:t>
                </a:r>
              </a:p>
            </p:txBody>
          </p:sp>
        </mc:Fallback>
      </mc:AlternateContent>
      <p:sp>
        <p:nvSpPr>
          <p:cNvPr id="4" name="TextBox 28">
            <a:extLst>
              <a:ext uri="{FF2B5EF4-FFF2-40B4-BE49-F238E27FC236}">
                <a16:creationId xmlns:a16="http://schemas.microsoft.com/office/drawing/2014/main" id="{E748BFA9-321A-A2C0-503B-23A7793D175C}"/>
              </a:ext>
            </a:extLst>
          </p:cNvPr>
          <p:cNvSpPr txBox="1"/>
          <p:nvPr/>
        </p:nvSpPr>
        <p:spPr bwMode="auto">
          <a:xfrm>
            <a:off x="2902559" y="3247157"/>
            <a:ext cx="1625049" cy="338554"/>
          </a:xfrm>
          <a:prstGeom prst="rect">
            <a:avLst/>
          </a:prstGeom>
          <a:noFill/>
        </p:spPr>
        <p:txBody>
          <a:bodyPr wrap="square" rtlCol="0">
            <a:spAutoFit/>
          </a:bodyPr>
          <a:lstStyle/>
          <a:p>
            <a:r>
              <a:rPr lang="fr-FR" sz="1600" b="1">
                <a:solidFill>
                  <a:srgbClr val="00B0F0"/>
                </a:solidFill>
              </a:rPr>
              <a:t>B1 intensity</a:t>
            </a:r>
          </a:p>
        </p:txBody>
      </p:sp>
      <p:sp>
        <p:nvSpPr>
          <p:cNvPr id="5" name="TextBox 28">
            <a:extLst>
              <a:ext uri="{FF2B5EF4-FFF2-40B4-BE49-F238E27FC236}">
                <a16:creationId xmlns:a16="http://schemas.microsoft.com/office/drawing/2014/main" id="{1AA6CAB1-0F4D-EAA9-1AEB-CD9FD8B0D5ED}"/>
              </a:ext>
            </a:extLst>
          </p:cNvPr>
          <p:cNvSpPr txBox="1"/>
          <p:nvPr/>
        </p:nvSpPr>
        <p:spPr bwMode="auto">
          <a:xfrm>
            <a:off x="9148125" y="2354439"/>
            <a:ext cx="1625049" cy="338554"/>
          </a:xfrm>
          <a:prstGeom prst="rect">
            <a:avLst/>
          </a:prstGeom>
          <a:noFill/>
        </p:spPr>
        <p:txBody>
          <a:bodyPr wrap="square" rtlCol="0">
            <a:spAutoFit/>
          </a:bodyPr>
          <a:lstStyle/>
          <a:p>
            <a:pPr algn="ctr"/>
            <a:r>
              <a:rPr lang="fr-FR" sz="1600" b="1">
                <a:solidFill>
                  <a:srgbClr val="00B0F0"/>
                </a:solidFill>
              </a:rPr>
              <a:t>B1 intensity</a:t>
            </a:r>
          </a:p>
        </p:txBody>
      </p:sp>
      <p:cxnSp>
        <p:nvCxnSpPr>
          <p:cNvPr id="35" name="Straight Connector 34">
            <a:extLst>
              <a:ext uri="{FF2B5EF4-FFF2-40B4-BE49-F238E27FC236}">
                <a16:creationId xmlns:a16="http://schemas.microsoft.com/office/drawing/2014/main" id="{4DCF7203-0143-051E-D159-4EAA38DD20D5}"/>
              </a:ext>
            </a:extLst>
          </p:cNvPr>
          <p:cNvCxnSpPr>
            <a:cxnSpLocks/>
          </p:cNvCxnSpPr>
          <p:nvPr/>
        </p:nvCxnSpPr>
        <p:spPr bwMode="auto">
          <a:xfrm>
            <a:off x="9535384" y="3554946"/>
            <a:ext cx="0" cy="649606"/>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37" name="Straight Connector 36">
            <a:extLst>
              <a:ext uri="{FF2B5EF4-FFF2-40B4-BE49-F238E27FC236}">
                <a16:creationId xmlns:a16="http://schemas.microsoft.com/office/drawing/2014/main" id="{59018D2E-53BF-B4EA-C888-D3C96CFD80E5}"/>
              </a:ext>
            </a:extLst>
          </p:cNvPr>
          <p:cNvCxnSpPr>
            <a:cxnSpLocks/>
          </p:cNvCxnSpPr>
          <p:nvPr/>
        </p:nvCxnSpPr>
        <p:spPr bwMode="auto">
          <a:xfrm>
            <a:off x="5801210" y="4204552"/>
            <a:ext cx="3762499"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DE7C4A75-A3EC-D6AD-4BC4-3EDDE60D5B46}"/>
                  </a:ext>
                </a:extLst>
              </p:cNvPr>
              <p:cNvSpPr txBox="1"/>
              <p:nvPr/>
            </p:nvSpPr>
            <p:spPr bwMode="auto">
              <a:xfrm>
                <a:off x="5650886"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63" name="TextBox 62">
                <a:extLst>
                  <a:ext uri="{FF2B5EF4-FFF2-40B4-BE49-F238E27FC236}">
                    <a16:creationId xmlns:a16="http://schemas.microsoft.com/office/drawing/2014/main" id="{DE7C4A75-A3EC-D6AD-4BC4-3EDDE60D5B46}"/>
                  </a:ext>
                </a:extLst>
              </p:cNvPr>
              <p:cNvSpPr txBox="1">
                <a:spLocks noRot="1" noChangeAspect="1" noMove="1" noResize="1" noEditPoints="1" noAdjustHandles="1" noChangeArrowheads="1" noChangeShapeType="1" noTextEdit="1"/>
              </p:cNvSpPr>
              <p:nvPr/>
            </p:nvSpPr>
            <p:spPr bwMode="auto">
              <a:xfrm>
                <a:off x="5650886" y="4680068"/>
                <a:ext cx="358827" cy="307777"/>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4C594120-4947-7324-C4CD-8D843B48A429}"/>
                  </a:ext>
                </a:extLst>
              </p:cNvPr>
              <p:cNvSpPr txBox="1"/>
              <p:nvPr/>
            </p:nvSpPr>
            <p:spPr bwMode="auto">
              <a:xfrm>
                <a:off x="6376876"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𝟏𝟎</m:t>
                      </m:r>
                    </m:oMath>
                  </m:oMathPara>
                </a14:m>
                <a:endParaRPr lang="fr-FR" sz="1400" b="1"/>
              </a:p>
            </p:txBody>
          </p:sp>
        </mc:Choice>
        <mc:Fallback xmlns="">
          <p:sp>
            <p:nvSpPr>
              <p:cNvPr id="64" name="TextBox 63">
                <a:extLst>
                  <a:ext uri="{FF2B5EF4-FFF2-40B4-BE49-F238E27FC236}">
                    <a16:creationId xmlns:a16="http://schemas.microsoft.com/office/drawing/2014/main" id="{4C594120-4947-7324-C4CD-8D843B48A429}"/>
                  </a:ext>
                </a:extLst>
              </p:cNvPr>
              <p:cNvSpPr txBox="1">
                <a:spLocks noRot="1" noChangeAspect="1" noMove="1" noResize="1" noEditPoints="1" noAdjustHandles="1" noChangeArrowheads="1" noChangeShapeType="1" noTextEdit="1"/>
              </p:cNvSpPr>
              <p:nvPr/>
            </p:nvSpPr>
            <p:spPr bwMode="auto">
              <a:xfrm>
                <a:off x="6376876" y="4680068"/>
                <a:ext cx="358827" cy="307777"/>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2A967238-F300-D9BB-A01C-FD4D2075B9E9}"/>
                  </a:ext>
                </a:extLst>
              </p:cNvPr>
              <p:cNvSpPr txBox="1"/>
              <p:nvPr/>
            </p:nvSpPr>
            <p:spPr bwMode="auto">
              <a:xfrm>
                <a:off x="7102591"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𝟐𝟎</m:t>
                      </m:r>
                    </m:oMath>
                  </m:oMathPara>
                </a14:m>
                <a:endParaRPr lang="fr-FR" sz="1400" b="1"/>
              </a:p>
            </p:txBody>
          </p:sp>
        </mc:Choice>
        <mc:Fallback xmlns="">
          <p:sp>
            <p:nvSpPr>
              <p:cNvPr id="65" name="TextBox 64">
                <a:extLst>
                  <a:ext uri="{FF2B5EF4-FFF2-40B4-BE49-F238E27FC236}">
                    <a16:creationId xmlns:a16="http://schemas.microsoft.com/office/drawing/2014/main" id="{2A967238-F300-D9BB-A01C-FD4D2075B9E9}"/>
                  </a:ext>
                </a:extLst>
              </p:cNvPr>
              <p:cNvSpPr txBox="1">
                <a:spLocks noRot="1" noChangeAspect="1" noMove="1" noResize="1" noEditPoints="1" noAdjustHandles="1" noChangeArrowheads="1" noChangeShapeType="1" noTextEdit="1"/>
              </p:cNvSpPr>
              <p:nvPr/>
            </p:nvSpPr>
            <p:spPr bwMode="auto">
              <a:xfrm>
                <a:off x="7102591" y="4680068"/>
                <a:ext cx="358827" cy="307777"/>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F4D2E9F5-EF42-42C9-74CA-2134611EAB69}"/>
                  </a:ext>
                </a:extLst>
              </p:cNvPr>
              <p:cNvSpPr txBox="1"/>
              <p:nvPr/>
            </p:nvSpPr>
            <p:spPr bwMode="auto">
              <a:xfrm>
                <a:off x="7836768"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𝟑𝟎</m:t>
                      </m:r>
                    </m:oMath>
                  </m:oMathPara>
                </a14:m>
                <a:endParaRPr lang="fr-FR" sz="1400" b="1"/>
              </a:p>
            </p:txBody>
          </p:sp>
        </mc:Choice>
        <mc:Fallback xmlns="">
          <p:sp>
            <p:nvSpPr>
              <p:cNvPr id="66" name="TextBox 65">
                <a:extLst>
                  <a:ext uri="{FF2B5EF4-FFF2-40B4-BE49-F238E27FC236}">
                    <a16:creationId xmlns:a16="http://schemas.microsoft.com/office/drawing/2014/main" id="{F4D2E9F5-EF42-42C9-74CA-2134611EAB69}"/>
                  </a:ext>
                </a:extLst>
              </p:cNvPr>
              <p:cNvSpPr txBox="1">
                <a:spLocks noRot="1" noChangeAspect="1" noMove="1" noResize="1" noEditPoints="1" noAdjustHandles="1" noChangeArrowheads="1" noChangeShapeType="1" noTextEdit="1"/>
              </p:cNvSpPr>
              <p:nvPr/>
            </p:nvSpPr>
            <p:spPr bwMode="auto">
              <a:xfrm>
                <a:off x="7836768" y="4680068"/>
                <a:ext cx="358827" cy="307777"/>
              </a:xfrm>
              <a:prstGeom prst="rect">
                <a:avLst/>
              </a:prstGeom>
              <a:blipFill>
                <a:blip r:embed="rId9"/>
                <a:stretch>
                  <a:fillRect r="-1724"/>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BD05EA79-A674-0343-783C-86C158C47CCB}"/>
                  </a:ext>
                </a:extLst>
              </p:cNvPr>
              <p:cNvSpPr txBox="1"/>
              <p:nvPr/>
            </p:nvSpPr>
            <p:spPr bwMode="auto">
              <a:xfrm>
                <a:off x="8543437"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𝟒𝟎</m:t>
                      </m:r>
                    </m:oMath>
                  </m:oMathPara>
                </a14:m>
                <a:endParaRPr lang="fr-FR" sz="1400" b="1"/>
              </a:p>
            </p:txBody>
          </p:sp>
        </mc:Choice>
        <mc:Fallback xmlns="">
          <p:sp>
            <p:nvSpPr>
              <p:cNvPr id="67" name="TextBox 66">
                <a:extLst>
                  <a:ext uri="{FF2B5EF4-FFF2-40B4-BE49-F238E27FC236}">
                    <a16:creationId xmlns:a16="http://schemas.microsoft.com/office/drawing/2014/main" id="{BD05EA79-A674-0343-783C-86C158C47CCB}"/>
                  </a:ext>
                </a:extLst>
              </p:cNvPr>
              <p:cNvSpPr txBox="1">
                <a:spLocks noRot="1" noChangeAspect="1" noMove="1" noResize="1" noEditPoints="1" noAdjustHandles="1" noChangeArrowheads="1" noChangeShapeType="1" noTextEdit="1"/>
              </p:cNvSpPr>
              <p:nvPr/>
            </p:nvSpPr>
            <p:spPr bwMode="auto">
              <a:xfrm>
                <a:off x="8543437" y="4680068"/>
                <a:ext cx="358827" cy="307777"/>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671B9B75-8F2E-E6E1-45AD-F53D6B91B6E3}"/>
                  </a:ext>
                </a:extLst>
              </p:cNvPr>
              <p:cNvSpPr txBox="1"/>
              <p:nvPr/>
            </p:nvSpPr>
            <p:spPr bwMode="auto">
              <a:xfrm>
                <a:off x="9287228"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𝟓𝟎</m:t>
                      </m:r>
                    </m:oMath>
                  </m:oMathPara>
                </a14:m>
                <a:endParaRPr lang="fr-FR" sz="1400" b="1"/>
              </a:p>
            </p:txBody>
          </p:sp>
        </mc:Choice>
        <mc:Fallback xmlns="">
          <p:sp>
            <p:nvSpPr>
              <p:cNvPr id="68" name="TextBox 67">
                <a:extLst>
                  <a:ext uri="{FF2B5EF4-FFF2-40B4-BE49-F238E27FC236}">
                    <a16:creationId xmlns:a16="http://schemas.microsoft.com/office/drawing/2014/main" id="{671B9B75-8F2E-E6E1-45AD-F53D6B91B6E3}"/>
                  </a:ext>
                </a:extLst>
              </p:cNvPr>
              <p:cNvSpPr txBox="1">
                <a:spLocks noRot="1" noChangeAspect="1" noMove="1" noResize="1" noEditPoints="1" noAdjustHandles="1" noChangeArrowheads="1" noChangeShapeType="1" noTextEdit="1"/>
              </p:cNvSpPr>
              <p:nvPr/>
            </p:nvSpPr>
            <p:spPr bwMode="auto">
              <a:xfrm>
                <a:off x="9287228" y="4680068"/>
                <a:ext cx="358827" cy="307777"/>
              </a:xfrm>
              <a:prstGeom prst="rect">
                <a:avLst/>
              </a:prstGeom>
              <a:blipFill>
                <a:blip r:embed="rId11"/>
                <a:stretch>
                  <a:fillRect r="-169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02ED50B1-820D-157D-7085-8A6A12BCB168}"/>
                  </a:ext>
                </a:extLst>
              </p:cNvPr>
              <p:cNvSpPr txBox="1"/>
              <p:nvPr/>
            </p:nvSpPr>
            <p:spPr bwMode="auto">
              <a:xfrm>
                <a:off x="10008968"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𝟔𝟎</m:t>
                      </m:r>
                    </m:oMath>
                  </m:oMathPara>
                </a14:m>
                <a:endParaRPr lang="fr-FR" sz="1400" b="1"/>
              </a:p>
            </p:txBody>
          </p:sp>
        </mc:Choice>
        <mc:Fallback xmlns="">
          <p:sp>
            <p:nvSpPr>
              <p:cNvPr id="69" name="TextBox 68">
                <a:extLst>
                  <a:ext uri="{FF2B5EF4-FFF2-40B4-BE49-F238E27FC236}">
                    <a16:creationId xmlns:a16="http://schemas.microsoft.com/office/drawing/2014/main" id="{02ED50B1-820D-157D-7085-8A6A12BCB168}"/>
                  </a:ext>
                </a:extLst>
              </p:cNvPr>
              <p:cNvSpPr txBox="1">
                <a:spLocks noRot="1" noChangeAspect="1" noMove="1" noResize="1" noEditPoints="1" noAdjustHandles="1" noChangeArrowheads="1" noChangeShapeType="1" noTextEdit="1"/>
              </p:cNvSpPr>
              <p:nvPr/>
            </p:nvSpPr>
            <p:spPr bwMode="auto">
              <a:xfrm>
                <a:off x="10008968" y="4680068"/>
                <a:ext cx="358827" cy="307777"/>
              </a:xfrm>
              <a:prstGeom prst="rect">
                <a:avLst/>
              </a:prstGeom>
              <a:blipFill>
                <a:blip r:embed="rId1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3F4F9D6B-8E61-21CF-3B1C-F3AF7EC446F9}"/>
                  </a:ext>
                </a:extLst>
              </p:cNvPr>
              <p:cNvSpPr txBox="1"/>
              <p:nvPr/>
            </p:nvSpPr>
            <p:spPr bwMode="auto">
              <a:xfrm>
                <a:off x="10125875" y="4860121"/>
                <a:ext cx="1096722"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70" name="TextBox 69">
                <a:extLst>
                  <a:ext uri="{FF2B5EF4-FFF2-40B4-BE49-F238E27FC236}">
                    <a16:creationId xmlns:a16="http://schemas.microsoft.com/office/drawing/2014/main" id="{3F4F9D6B-8E61-21CF-3B1C-F3AF7EC446F9}"/>
                  </a:ext>
                </a:extLst>
              </p:cNvPr>
              <p:cNvSpPr txBox="1">
                <a:spLocks noRot="1" noChangeAspect="1" noMove="1" noResize="1" noEditPoints="1" noAdjustHandles="1" noChangeArrowheads="1" noChangeShapeType="1" noTextEdit="1"/>
              </p:cNvSpPr>
              <p:nvPr/>
            </p:nvSpPr>
            <p:spPr bwMode="auto">
              <a:xfrm>
                <a:off x="10125875" y="4860121"/>
                <a:ext cx="1096722" cy="307777"/>
              </a:xfrm>
              <a:prstGeom prst="rect">
                <a:avLst/>
              </a:prstGeom>
              <a:blipFill>
                <a:blip r:embed="rId13"/>
                <a:stretch>
                  <a:fillRect r="-556" b="-78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005F20E7-7BB1-1076-8944-7F00919E37C3}"/>
                  </a:ext>
                </a:extLst>
              </p:cNvPr>
              <p:cNvSpPr txBox="1"/>
              <p:nvPr/>
            </p:nvSpPr>
            <p:spPr bwMode="auto">
              <a:xfrm>
                <a:off x="-9691"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72" name="TextBox 71">
                <a:extLst>
                  <a:ext uri="{FF2B5EF4-FFF2-40B4-BE49-F238E27FC236}">
                    <a16:creationId xmlns:a16="http://schemas.microsoft.com/office/drawing/2014/main" id="{005F20E7-7BB1-1076-8944-7F00919E37C3}"/>
                  </a:ext>
                </a:extLst>
              </p:cNvPr>
              <p:cNvSpPr txBox="1">
                <a:spLocks noRot="1" noChangeAspect="1" noMove="1" noResize="1" noEditPoints="1" noAdjustHandles="1" noChangeArrowheads="1" noChangeShapeType="1" noTextEdit="1"/>
              </p:cNvSpPr>
              <p:nvPr/>
            </p:nvSpPr>
            <p:spPr bwMode="auto">
              <a:xfrm>
                <a:off x="-9691" y="4680068"/>
                <a:ext cx="358827" cy="307777"/>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D4C97123-3831-B7D6-F23F-54A93A07FCD8}"/>
                  </a:ext>
                </a:extLst>
              </p:cNvPr>
              <p:cNvSpPr txBox="1"/>
              <p:nvPr/>
            </p:nvSpPr>
            <p:spPr bwMode="auto">
              <a:xfrm>
                <a:off x="1000343"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𝟏𝟒</m:t>
                      </m:r>
                    </m:oMath>
                  </m:oMathPara>
                </a14:m>
                <a:endParaRPr lang="fr-FR" sz="1400" b="1"/>
              </a:p>
            </p:txBody>
          </p:sp>
        </mc:Choice>
        <mc:Fallback xmlns="">
          <p:sp>
            <p:nvSpPr>
              <p:cNvPr id="73" name="TextBox 72">
                <a:extLst>
                  <a:ext uri="{FF2B5EF4-FFF2-40B4-BE49-F238E27FC236}">
                    <a16:creationId xmlns:a16="http://schemas.microsoft.com/office/drawing/2014/main" id="{D4C97123-3831-B7D6-F23F-54A93A07FCD8}"/>
                  </a:ext>
                </a:extLst>
              </p:cNvPr>
              <p:cNvSpPr txBox="1">
                <a:spLocks noRot="1" noChangeAspect="1" noMove="1" noResize="1" noEditPoints="1" noAdjustHandles="1" noChangeArrowheads="1" noChangeShapeType="1" noTextEdit="1"/>
              </p:cNvSpPr>
              <p:nvPr/>
            </p:nvSpPr>
            <p:spPr bwMode="auto">
              <a:xfrm>
                <a:off x="1000343" y="4680068"/>
                <a:ext cx="358827" cy="307777"/>
              </a:xfrm>
              <a:prstGeom prst="rect">
                <a:avLst/>
              </a:prstGeom>
              <a:blipFill>
                <a:blip r:embed="rId1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22AD9B02-B3BE-9BCF-674E-4D77EDD38133}"/>
                  </a:ext>
                </a:extLst>
              </p:cNvPr>
              <p:cNvSpPr txBox="1"/>
              <p:nvPr/>
            </p:nvSpPr>
            <p:spPr bwMode="auto">
              <a:xfrm>
                <a:off x="2029427"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𝟐𝟖</m:t>
                      </m:r>
                    </m:oMath>
                  </m:oMathPara>
                </a14:m>
                <a:endParaRPr lang="fr-FR" sz="1400" b="1"/>
              </a:p>
            </p:txBody>
          </p:sp>
        </mc:Choice>
        <mc:Fallback xmlns="">
          <p:sp>
            <p:nvSpPr>
              <p:cNvPr id="74" name="TextBox 73">
                <a:extLst>
                  <a:ext uri="{FF2B5EF4-FFF2-40B4-BE49-F238E27FC236}">
                    <a16:creationId xmlns:a16="http://schemas.microsoft.com/office/drawing/2014/main" id="{22AD9B02-B3BE-9BCF-674E-4D77EDD38133}"/>
                  </a:ext>
                </a:extLst>
              </p:cNvPr>
              <p:cNvSpPr txBox="1">
                <a:spLocks noRot="1" noChangeAspect="1" noMove="1" noResize="1" noEditPoints="1" noAdjustHandles="1" noChangeArrowheads="1" noChangeShapeType="1" noTextEdit="1"/>
              </p:cNvSpPr>
              <p:nvPr/>
            </p:nvSpPr>
            <p:spPr bwMode="auto">
              <a:xfrm>
                <a:off x="2029427" y="4680068"/>
                <a:ext cx="358827" cy="307777"/>
              </a:xfrm>
              <a:prstGeom prst="rect">
                <a:avLst/>
              </a:prstGeom>
              <a:blipFill>
                <a:blip r:embed="rId1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7A6A357B-DD97-C2BE-9A13-50E171BDF9A6}"/>
                  </a:ext>
                </a:extLst>
              </p:cNvPr>
              <p:cNvSpPr txBox="1"/>
              <p:nvPr/>
            </p:nvSpPr>
            <p:spPr bwMode="auto">
              <a:xfrm>
                <a:off x="3046014"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𝟒𝟐</m:t>
                      </m:r>
                    </m:oMath>
                  </m:oMathPara>
                </a14:m>
                <a:endParaRPr lang="fr-FR" sz="1400" b="1"/>
              </a:p>
            </p:txBody>
          </p:sp>
        </mc:Choice>
        <mc:Fallback xmlns="">
          <p:sp>
            <p:nvSpPr>
              <p:cNvPr id="75" name="TextBox 74">
                <a:extLst>
                  <a:ext uri="{FF2B5EF4-FFF2-40B4-BE49-F238E27FC236}">
                    <a16:creationId xmlns:a16="http://schemas.microsoft.com/office/drawing/2014/main" id="{7A6A357B-DD97-C2BE-9A13-50E171BDF9A6}"/>
                  </a:ext>
                </a:extLst>
              </p:cNvPr>
              <p:cNvSpPr txBox="1">
                <a:spLocks noRot="1" noChangeAspect="1" noMove="1" noResize="1" noEditPoints="1" noAdjustHandles="1" noChangeArrowheads="1" noChangeShapeType="1" noTextEdit="1"/>
              </p:cNvSpPr>
              <p:nvPr/>
            </p:nvSpPr>
            <p:spPr bwMode="auto">
              <a:xfrm>
                <a:off x="3046014" y="4680068"/>
                <a:ext cx="358827" cy="307777"/>
              </a:xfrm>
              <a:prstGeom prst="rect">
                <a:avLst/>
              </a:prstGeom>
              <a:blipFill>
                <a:blip r:embed="rId1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7D430139-FF37-5F33-FDF1-EA16F108778D}"/>
                  </a:ext>
                </a:extLst>
              </p:cNvPr>
              <p:cNvSpPr txBox="1"/>
              <p:nvPr/>
            </p:nvSpPr>
            <p:spPr bwMode="auto">
              <a:xfrm>
                <a:off x="4075098"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𝟓𝟔</m:t>
                      </m:r>
                    </m:oMath>
                  </m:oMathPara>
                </a14:m>
                <a:endParaRPr lang="fr-FR" sz="1400" b="1"/>
              </a:p>
            </p:txBody>
          </p:sp>
        </mc:Choice>
        <mc:Fallback xmlns="">
          <p:sp>
            <p:nvSpPr>
              <p:cNvPr id="76" name="TextBox 75">
                <a:extLst>
                  <a:ext uri="{FF2B5EF4-FFF2-40B4-BE49-F238E27FC236}">
                    <a16:creationId xmlns:a16="http://schemas.microsoft.com/office/drawing/2014/main" id="{7D430139-FF37-5F33-FDF1-EA16F108778D}"/>
                  </a:ext>
                </a:extLst>
              </p:cNvPr>
              <p:cNvSpPr txBox="1">
                <a:spLocks noRot="1" noChangeAspect="1" noMove="1" noResize="1" noEditPoints="1" noAdjustHandles="1" noChangeArrowheads="1" noChangeShapeType="1" noTextEdit="1"/>
              </p:cNvSpPr>
              <p:nvPr/>
            </p:nvSpPr>
            <p:spPr bwMode="auto">
              <a:xfrm>
                <a:off x="4075098" y="4680068"/>
                <a:ext cx="358827" cy="307777"/>
              </a:xfrm>
              <a:prstGeom prst="rect">
                <a:avLst/>
              </a:prstGeom>
              <a:blipFill>
                <a:blip r:embed="rId17"/>
                <a:stretch>
                  <a:fillRect r="-1695"/>
                </a:stretch>
              </a:blipFill>
            </p:spPr>
            <p:txBody>
              <a:bodyPr/>
              <a:lstStyle/>
              <a:p>
                <a:r>
                  <a:rPr lang="fr-FR">
                    <a:noFill/>
                  </a:rPr>
                  <a:t> </a:t>
                </a:r>
              </a:p>
            </p:txBody>
          </p:sp>
        </mc:Fallback>
      </mc:AlternateContent>
      <p:sp>
        <p:nvSpPr>
          <p:cNvPr id="6" name="TextBox 17">
            <a:extLst>
              <a:ext uri="{FF2B5EF4-FFF2-40B4-BE49-F238E27FC236}">
                <a16:creationId xmlns:a16="http://schemas.microsoft.com/office/drawing/2014/main" id="{0FF7A8C9-FA86-7586-23E6-4EB953841F3B}"/>
              </a:ext>
            </a:extLst>
          </p:cNvPr>
          <p:cNvSpPr txBox="1"/>
          <p:nvPr/>
        </p:nvSpPr>
        <p:spPr bwMode="auto">
          <a:xfrm>
            <a:off x="4723878" y="964634"/>
            <a:ext cx="1652998" cy="307777"/>
          </a:xfrm>
          <a:prstGeom prst="rect">
            <a:avLst/>
          </a:prstGeom>
          <a:no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Pressure [mbar]</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4F1E06F0-DEB6-6E3E-4F9C-333FE5613F14}"/>
                  </a:ext>
                </a:extLst>
              </p:cNvPr>
              <p:cNvSpPr txBox="1"/>
              <p:nvPr/>
            </p:nvSpPr>
            <p:spPr bwMode="auto">
              <a:xfrm>
                <a:off x="5220863" y="1238067"/>
                <a:ext cx="580347"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𝟖</m:t>
                          </m:r>
                        </m:sup>
                      </m:sSup>
                    </m:oMath>
                  </m:oMathPara>
                </a14:m>
                <a:endParaRPr lang="fr-FR" sz="1400" b="1"/>
              </a:p>
            </p:txBody>
          </p:sp>
        </mc:Choice>
        <mc:Fallback xmlns="">
          <p:sp>
            <p:nvSpPr>
              <p:cNvPr id="9" name="TextBox 8">
                <a:extLst>
                  <a:ext uri="{FF2B5EF4-FFF2-40B4-BE49-F238E27FC236}">
                    <a16:creationId xmlns:a16="http://schemas.microsoft.com/office/drawing/2014/main" id="{4F1E06F0-DEB6-6E3E-4F9C-333FE5613F14}"/>
                  </a:ext>
                </a:extLst>
              </p:cNvPr>
              <p:cNvSpPr txBox="1">
                <a:spLocks noRot="1" noChangeAspect="1" noMove="1" noResize="1" noEditPoints="1" noAdjustHandles="1" noChangeArrowheads="1" noChangeShapeType="1" noTextEdit="1"/>
              </p:cNvSpPr>
              <p:nvPr/>
            </p:nvSpPr>
            <p:spPr bwMode="auto">
              <a:xfrm>
                <a:off x="5220863" y="1238067"/>
                <a:ext cx="580347" cy="312586"/>
              </a:xfrm>
              <a:prstGeom prst="rect">
                <a:avLst/>
              </a:prstGeom>
              <a:blipFill>
                <a:blip r:embed="rId1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4520E8F-BC1B-69C1-DC6E-1A675406DDC5}"/>
                  </a:ext>
                </a:extLst>
              </p:cNvPr>
              <p:cNvSpPr txBox="1"/>
              <p:nvPr/>
            </p:nvSpPr>
            <p:spPr bwMode="auto">
              <a:xfrm>
                <a:off x="5229783" y="2301543"/>
                <a:ext cx="562504"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𝟗</m:t>
                          </m:r>
                        </m:sup>
                      </m:sSup>
                    </m:oMath>
                  </m:oMathPara>
                </a14:m>
                <a:endParaRPr lang="fr-FR" sz="1400" b="1"/>
              </a:p>
            </p:txBody>
          </p:sp>
        </mc:Choice>
        <mc:Fallback xmlns="">
          <p:sp>
            <p:nvSpPr>
              <p:cNvPr id="10" name="TextBox 9">
                <a:extLst>
                  <a:ext uri="{FF2B5EF4-FFF2-40B4-BE49-F238E27FC236}">
                    <a16:creationId xmlns:a16="http://schemas.microsoft.com/office/drawing/2014/main" id="{54520E8F-BC1B-69C1-DC6E-1A675406DDC5}"/>
                  </a:ext>
                </a:extLst>
              </p:cNvPr>
              <p:cNvSpPr txBox="1">
                <a:spLocks noRot="1" noChangeAspect="1" noMove="1" noResize="1" noEditPoints="1" noAdjustHandles="1" noChangeArrowheads="1" noChangeShapeType="1" noTextEdit="1"/>
              </p:cNvSpPr>
              <p:nvPr/>
            </p:nvSpPr>
            <p:spPr bwMode="auto">
              <a:xfrm>
                <a:off x="5229783" y="2301543"/>
                <a:ext cx="562504" cy="312586"/>
              </a:xfrm>
              <a:prstGeom prst="rect">
                <a:avLst/>
              </a:prstGeom>
              <a:blipFill>
                <a:blip r:embed="rId1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8C8E0912-256B-6CED-031B-4737A9A96874}"/>
                  </a:ext>
                </a:extLst>
              </p:cNvPr>
              <p:cNvSpPr txBox="1"/>
              <p:nvPr/>
            </p:nvSpPr>
            <p:spPr bwMode="auto">
              <a:xfrm>
                <a:off x="5220861" y="3352321"/>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400" b="1"/>
              </a:p>
            </p:txBody>
          </p:sp>
        </mc:Choice>
        <mc:Fallback xmlns="">
          <p:sp>
            <p:nvSpPr>
              <p:cNvPr id="14" name="TextBox 13">
                <a:extLst>
                  <a:ext uri="{FF2B5EF4-FFF2-40B4-BE49-F238E27FC236}">
                    <a16:creationId xmlns:a16="http://schemas.microsoft.com/office/drawing/2014/main" id="{8C8E0912-256B-6CED-031B-4737A9A96874}"/>
                  </a:ext>
                </a:extLst>
              </p:cNvPr>
              <p:cNvSpPr txBox="1">
                <a:spLocks noRot="1" noChangeAspect="1" noMove="1" noResize="1" noEditPoints="1" noAdjustHandles="1" noChangeArrowheads="1" noChangeShapeType="1" noTextEdit="1"/>
              </p:cNvSpPr>
              <p:nvPr/>
            </p:nvSpPr>
            <p:spPr bwMode="auto">
              <a:xfrm>
                <a:off x="5220861" y="3352321"/>
                <a:ext cx="580349" cy="312586"/>
              </a:xfrm>
              <a:prstGeom prst="rect">
                <a:avLst/>
              </a:prstGeom>
              <a:blipFill>
                <a:blip r:embed="rId20"/>
                <a:stretch>
                  <a:fillRect l="-312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BE633E47-35B6-4068-2671-1B7CE9398467}"/>
                  </a:ext>
                </a:extLst>
              </p:cNvPr>
              <p:cNvSpPr txBox="1"/>
              <p:nvPr/>
            </p:nvSpPr>
            <p:spPr bwMode="auto">
              <a:xfrm>
                <a:off x="5220861" y="4436448"/>
                <a:ext cx="580350" cy="312586"/>
              </a:xfrm>
              <a:prstGeom prst="rect">
                <a:avLst/>
              </a:prstGeom>
              <a:solidFill>
                <a:schemeClr val="bg1"/>
              </a:solidFill>
            </p:spPr>
            <p:txBody>
              <a:bodyPr wrap="square">
                <a:spAutoFit/>
              </a:bodyPr>
              <a:lstStyle/>
              <a:p>
                <a:pPr algn="ctr"/>
                <a14:m>
                  <m:oMathPara xmlns:m="http://schemas.openxmlformats.org/officeDocument/2006/math">
                    <m:oMathParaPr>
                      <m:jc m:val="center"/>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𝟏𝟏</m:t>
                          </m:r>
                        </m:sup>
                      </m:sSup>
                    </m:oMath>
                  </m:oMathPara>
                </a14:m>
                <a:endParaRPr lang="fr-FR" sz="1400" b="1"/>
              </a:p>
            </p:txBody>
          </p:sp>
        </mc:Choice>
        <mc:Fallback xmlns="">
          <p:sp>
            <p:nvSpPr>
              <p:cNvPr id="15" name="TextBox 14">
                <a:extLst>
                  <a:ext uri="{FF2B5EF4-FFF2-40B4-BE49-F238E27FC236}">
                    <a16:creationId xmlns:a16="http://schemas.microsoft.com/office/drawing/2014/main" id="{BE633E47-35B6-4068-2671-1B7CE9398467}"/>
                  </a:ext>
                </a:extLst>
              </p:cNvPr>
              <p:cNvSpPr txBox="1">
                <a:spLocks noRot="1" noChangeAspect="1" noMove="1" noResize="1" noEditPoints="1" noAdjustHandles="1" noChangeArrowheads="1" noChangeShapeType="1" noTextEdit="1"/>
              </p:cNvSpPr>
              <p:nvPr/>
            </p:nvSpPr>
            <p:spPr bwMode="auto">
              <a:xfrm>
                <a:off x="5220861" y="4436448"/>
                <a:ext cx="580350" cy="312586"/>
              </a:xfrm>
              <a:prstGeom prst="rect">
                <a:avLst/>
              </a:prstGeom>
              <a:blipFill>
                <a:blip r:embed="rId21"/>
                <a:stretch>
                  <a:fillRect l="-312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DFA42D8F-D6A7-7FEB-48F3-01F61E3DEFBD}"/>
                  </a:ext>
                </a:extLst>
              </p:cNvPr>
              <p:cNvSpPr txBox="1"/>
              <p:nvPr/>
            </p:nvSpPr>
            <p:spPr bwMode="auto">
              <a:xfrm>
                <a:off x="11126481" y="1250317"/>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16" name="TextBox 15">
                <a:extLst>
                  <a:ext uri="{FF2B5EF4-FFF2-40B4-BE49-F238E27FC236}">
                    <a16:creationId xmlns:a16="http://schemas.microsoft.com/office/drawing/2014/main" id="{DFA42D8F-D6A7-7FEB-48F3-01F61E3DEFBD}"/>
                  </a:ext>
                </a:extLst>
              </p:cNvPr>
              <p:cNvSpPr txBox="1">
                <a:spLocks noRot="1" noChangeAspect="1" noMove="1" noResize="1" noEditPoints="1" noAdjustHandles="1" noChangeArrowheads="1" noChangeShapeType="1" noTextEdit="1"/>
              </p:cNvSpPr>
              <p:nvPr/>
            </p:nvSpPr>
            <p:spPr bwMode="auto">
              <a:xfrm>
                <a:off x="11126481" y="1250317"/>
                <a:ext cx="1003144" cy="312586"/>
              </a:xfrm>
              <a:prstGeom prst="rect">
                <a:avLst/>
              </a:prstGeom>
              <a:blipFill>
                <a:blip r:embed="rId2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BF43713-D5C3-3290-C169-E30C75AAE0E4}"/>
                  </a:ext>
                </a:extLst>
              </p:cNvPr>
              <p:cNvSpPr txBox="1"/>
              <p:nvPr/>
            </p:nvSpPr>
            <p:spPr bwMode="auto">
              <a:xfrm>
                <a:off x="11126481" y="164941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17" name="TextBox 16">
                <a:extLst>
                  <a:ext uri="{FF2B5EF4-FFF2-40B4-BE49-F238E27FC236}">
                    <a16:creationId xmlns:a16="http://schemas.microsoft.com/office/drawing/2014/main" id="{1BF43713-D5C3-3290-C169-E30C75AAE0E4}"/>
                  </a:ext>
                </a:extLst>
              </p:cNvPr>
              <p:cNvSpPr txBox="1">
                <a:spLocks noRot="1" noChangeAspect="1" noMove="1" noResize="1" noEditPoints="1" noAdjustHandles="1" noChangeArrowheads="1" noChangeShapeType="1" noTextEdit="1"/>
              </p:cNvSpPr>
              <p:nvPr/>
            </p:nvSpPr>
            <p:spPr bwMode="auto">
              <a:xfrm>
                <a:off x="11126481" y="1649413"/>
                <a:ext cx="1003144" cy="312586"/>
              </a:xfrm>
              <a:prstGeom prst="rect">
                <a:avLst/>
              </a:prstGeom>
              <a:blipFill>
                <a:blip r:embed="rId2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01CFDCCD-A637-D6E1-1273-6276A3B49B20}"/>
                  </a:ext>
                </a:extLst>
              </p:cNvPr>
              <p:cNvSpPr txBox="1"/>
              <p:nvPr/>
            </p:nvSpPr>
            <p:spPr bwMode="auto">
              <a:xfrm>
                <a:off x="11126481" y="2012741"/>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18" name="TextBox 17">
                <a:extLst>
                  <a:ext uri="{FF2B5EF4-FFF2-40B4-BE49-F238E27FC236}">
                    <a16:creationId xmlns:a16="http://schemas.microsoft.com/office/drawing/2014/main" id="{01CFDCCD-A637-D6E1-1273-6276A3B49B20}"/>
                  </a:ext>
                </a:extLst>
              </p:cNvPr>
              <p:cNvSpPr txBox="1">
                <a:spLocks noRot="1" noChangeAspect="1" noMove="1" noResize="1" noEditPoints="1" noAdjustHandles="1" noChangeArrowheads="1" noChangeShapeType="1" noTextEdit="1"/>
              </p:cNvSpPr>
              <p:nvPr/>
            </p:nvSpPr>
            <p:spPr bwMode="auto">
              <a:xfrm>
                <a:off x="11126481" y="2012741"/>
                <a:ext cx="1003144" cy="312586"/>
              </a:xfrm>
              <a:prstGeom prst="rect">
                <a:avLst/>
              </a:prstGeom>
              <a:blipFill>
                <a:blip r:embed="rId2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97AB161A-1FC4-515D-55B1-471A805C8CAE}"/>
                  </a:ext>
                </a:extLst>
              </p:cNvPr>
              <p:cNvSpPr txBox="1"/>
              <p:nvPr/>
            </p:nvSpPr>
            <p:spPr bwMode="auto">
              <a:xfrm>
                <a:off x="11126481" y="2358512"/>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19" name="TextBox 18">
                <a:extLst>
                  <a:ext uri="{FF2B5EF4-FFF2-40B4-BE49-F238E27FC236}">
                    <a16:creationId xmlns:a16="http://schemas.microsoft.com/office/drawing/2014/main" id="{97AB161A-1FC4-515D-55B1-471A805C8CAE}"/>
                  </a:ext>
                </a:extLst>
              </p:cNvPr>
              <p:cNvSpPr txBox="1">
                <a:spLocks noRot="1" noChangeAspect="1" noMove="1" noResize="1" noEditPoints="1" noAdjustHandles="1" noChangeArrowheads="1" noChangeShapeType="1" noTextEdit="1"/>
              </p:cNvSpPr>
              <p:nvPr/>
            </p:nvSpPr>
            <p:spPr bwMode="auto">
              <a:xfrm>
                <a:off x="11126481" y="2358512"/>
                <a:ext cx="1003144" cy="312586"/>
              </a:xfrm>
              <a:prstGeom prst="rect">
                <a:avLst/>
              </a:prstGeom>
              <a:blipFill>
                <a:blip r:embed="rId2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82B88B1-F825-BAEF-0540-2A54F5765FB3}"/>
                  </a:ext>
                </a:extLst>
              </p:cNvPr>
              <p:cNvSpPr txBox="1"/>
              <p:nvPr/>
            </p:nvSpPr>
            <p:spPr bwMode="auto">
              <a:xfrm>
                <a:off x="11126481" y="2738977"/>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20" name="TextBox 19">
                <a:extLst>
                  <a:ext uri="{FF2B5EF4-FFF2-40B4-BE49-F238E27FC236}">
                    <a16:creationId xmlns:a16="http://schemas.microsoft.com/office/drawing/2014/main" id="{682B88B1-F825-BAEF-0540-2A54F5765FB3}"/>
                  </a:ext>
                </a:extLst>
              </p:cNvPr>
              <p:cNvSpPr txBox="1">
                <a:spLocks noRot="1" noChangeAspect="1" noMove="1" noResize="1" noEditPoints="1" noAdjustHandles="1" noChangeArrowheads="1" noChangeShapeType="1" noTextEdit="1"/>
              </p:cNvSpPr>
              <p:nvPr/>
            </p:nvSpPr>
            <p:spPr bwMode="auto">
              <a:xfrm>
                <a:off x="11126481" y="2738977"/>
                <a:ext cx="1003144" cy="312586"/>
              </a:xfrm>
              <a:prstGeom prst="rect">
                <a:avLst/>
              </a:prstGeom>
              <a:blipFill>
                <a:blip r:embed="rId2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05C3454-8D16-055E-7109-CC0414E0DAD1}"/>
                  </a:ext>
                </a:extLst>
              </p:cNvPr>
              <p:cNvSpPr txBox="1"/>
              <p:nvPr/>
            </p:nvSpPr>
            <p:spPr bwMode="auto">
              <a:xfrm>
                <a:off x="11126481" y="3078472"/>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21" name="TextBox 20">
                <a:extLst>
                  <a:ext uri="{FF2B5EF4-FFF2-40B4-BE49-F238E27FC236}">
                    <a16:creationId xmlns:a16="http://schemas.microsoft.com/office/drawing/2014/main" id="{405C3454-8D16-055E-7109-CC0414E0DAD1}"/>
                  </a:ext>
                </a:extLst>
              </p:cNvPr>
              <p:cNvSpPr txBox="1">
                <a:spLocks noRot="1" noChangeAspect="1" noMove="1" noResize="1" noEditPoints="1" noAdjustHandles="1" noChangeArrowheads="1" noChangeShapeType="1" noTextEdit="1"/>
              </p:cNvSpPr>
              <p:nvPr/>
            </p:nvSpPr>
            <p:spPr bwMode="auto">
              <a:xfrm>
                <a:off x="11126481" y="3078472"/>
                <a:ext cx="1003144" cy="312586"/>
              </a:xfrm>
              <a:prstGeom prst="rect">
                <a:avLst/>
              </a:prstGeom>
              <a:blipFill>
                <a:blip r:embed="rId2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5BB1F63-ABA8-11E5-EDB9-66F740690444}"/>
                  </a:ext>
                </a:extLst>
              </p:cNvPr>
              <p:cNvSpPr txBox="1"/>
              <p:nvPr/>
            </p:nvSpPr>
            <p:spPr bwMode="auto">
              <a:xfrm>
                <a:off x="11126481" y="3443209"/>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22" name="TextBox 21">
                <a:extLst>
                  <a:ext uri="{FF2B5EF4-FFF2-40B4-BE49-F238E27FC236}">
                    <a16:creationId xmlns:a16="http://schemas.microsoft.com/office/drawing/2014/main" id="{35BB1F63-ABA8-11E5-EDB9-66F740690444}"/>
                  </a:ext>
                </a:extLst>
              </p:cNvPr>
              <p:cNvSpPr txBox="1">
                <a:spLocks noRot="1" noChangeAspect="1" noMove="1" noResize="1" noEditPoints="1" noAdjustHandles="1" noChangeArrowheads="1" noChangeShapeType="1" noTextEdit="1"/>
              </p:cNvSpPr>
              <p:nvPr/>
            </p:nvSpPr>
            <p:spPr bwMode="auto">
              <a:xfrm>
                <a:off x="11126481" y="3443209"/>
                <a:ext cx="1003144" cy="312586"/>
              </a:xfrm>
              <a:prstGeom prst="rect">
                <a:avLst/>
              </a:prstGeom>
              <a:blipFill>
                <a:blip r:embed="rId2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9888CD83-3372-F15F-6B80-C46A8BAED1F5}"/>
                  </a:ext>
                </a:extLst>
              </p:cNvPr>
              <p:cNvSpPr txBox="1"/>
              <p:nvPr/>
            </p:nvSpPr>
            <p:spPr bwMode="auto">
              <a:xfrm>
                <a:off x="11126481" y="3815002"/>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23" name="TextBox 22">
                <a:extLst>
                  <a:ext uri="{FF2B5EF4-FFF2-40B4-BE49-F238E27FC236}">
                    <a16:creationId xmlns:a16="http://schemas.microsoft.com/office/drawing/2014/main" id="{9888CD83-3372-F15F-6B80-C46A8BAED1F5}"/>
                  </a:ext>
                </a:extLst>
              </p:cNvPr>
              <p:cNvSpPr txBox="1">
                <a:spLocks noRot="1" noChangeAspect="1" noMove="1" noResize="1" noEditPoints="1" noAdjustHandles="1" noChangeArrowheads="1" noChangeShapeType="1" noTextEdit="1"/>
              </p:cNvSpPr>
              <p:nvPr/>
            </p:nvSpPr>
            <p:spPr bwMode="auto">
              <a:xfrm>
                <a:off x="11126481" y="3815002"/>
                <a:ext cx="1003144" cy="312586"/>
              </a:xfrm>
              <a:prstGeom prst="rect">
                <a:avLst/>
              </a:prstGeom>
              <a:blipFill>
                <a:blip r:embed="rId2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A345C361-F71E-B17A-9186-D88062ECCB19}"/>
                  </a:ext>
                </a:extLst>
              </p:cNvPr>
              <p:cNvSpPr txBox="1"/>
              <p:nvPr/>
            </p:nvSpPr>
            <p:spPr bwMode="auto">
              <a:xfrm>
                <a:off x="11126481" y="4137909"/>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24" name="TextBox 23">
                <a:extLst>
                  <a:ext uri="{FF2B5EF4-FFF2-40B4-BE49-F238E27FC236}">
                    <a16:creationId xmlns:a16="http://schemas.microsoft.com/office/drawing/2014/main" id="{A345C361-F71E-B17A-9186-D88062ECCB19}"/>
                  </a:ext>
                </a:extLst>
              </p:cNvPr>
              <p:cNvSpPr txBox="1">
                <a:spLocks noRot="1" noChangeAspect="1" noMove="1" noResize="1" noEditPoints="1" noAdjustHandles="1" noChangeArrowheads="1" noChangeShapeType="1" noTextEdit="1"/>
              </p:cNvSpPr>
              <p:nvPr/>
            </p:nvSpPr>
            <p:spPr bwMode="auto">
              <a:xfrm>
                <a:off x="11126481" y="4137909"/>
                <a:ext cx="1003144" cy="312586"/>
              </a:xfrm>
              <a:prstGeom prst="rect">
                <a:avLst/>
              </a:prstGeom>
              <a:blipFill>
                <a:blip r:embed="rId3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467A7358-8307-310D-AE3A-66EDE1136F4B}"/>
                  </a:ext>
                </a:extLst>
              </p:cNvPr>
              <p:cNvSpPr txBox="1"/>
              <p:nvPr/>
            </p:nvSpPr>
            <p:spPr bwMode="auto">
              <a:xfrm>
                <a:off x="11126481" y="4462318"/>
                <a:ext cx="1003144"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31" name="TextBox 30">
                <a:extLst>
                  <a:ext uri="{FF2B5EF4-FFF2-40B4-BE49-F238E27FC236}">
                    <a16:creationId xmlns:a16="http://schemas.microsoft.com/office/drawing/2014/main" id="{467A7358-8307-310D-AE3A-66EDE1136F4B}"/>
                  </a:ext>
                </a:extLst>
              </p:cNvPr>
              <p:cNvSpPr txBox="1">
                <a:spLocks noRot="1" noChangeAspect="1" noMove="1" noResize="1" noEditPoints="1" noAdjustHandles="1" noChangeArrowheads="1" noChangeShapeType="1" noTextEdit="1"/>
              </p:cNvSpPr>
              <p:nvPr/>
            </p:nvSpPr>
            <p:spPr bwMode="auto">
              <a:xfrm>
                <a:off x="11126481" y="4462318"/>
                <a:ext cx="1003144" cy="307777"/>
              </a:xfrm>
              <a:prstGeom prst="rect">
                <a:avLst/>
              </a:prstGeom>
              <a:blipFill>
                <a:blip r:embed="rId31"/>
                <a:stretch>
                  <a:fillRect/>
                </a:stretch>
              </a:blipFill>
            </p:spPr>
            <p:txBody>
              <a:bodyPr/>
              <a:lstStyle/>
              <a:p>
                <a:r>
                  <a:rPr lang="fr-FR">
                    <a:noFill/>
                  </a:rPr>
                  <a:t> </a:t>
                </a:r>
              </a:p>
            </p:txBody>
          </p:sp>
        </mc:Fallback>
      </mc:AlternateContent>
      <p:sp>
        <p:nvSpPr>
          <p:cNvPr id="34" name="TextBox 17">
            <a:extLst>
              <a:ext uri="{FF2B5EF4-FFF2-40B4-BE49-F238E27FC236}">
                <a16:creationId xmlns:a16="http://schemas.microsoft.com/office/drawing/2014/main" id="{342B7851-3E22-2219-58D0-13AB39FFD572}"/>
              </a:ext>
            </a:extLst>
          </p:cNvPr>
          <p:cNvSpPr txBox="1"/>
          <p:nvPr/>
        </p:nvSpPr>
        <p:spPr bwMode="auto">
          <a:xfrm rot="16200000">
            <a:off x="9823305" y="2896786"/>
            <a:ext cx="2267682" cy="307777"/>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Total beam intensity [p</a:t>
            </a:r>
            <a:r>
              <a:rPr lang="fr-FR" sz="1400" b="1" baseline="30000">
                <a:solidFill>
                  <a:srgbClr val="2F2F2F"/>
                </a:solidFill>
                <a:latin typeface="Cambria Math" panose="02040503050406030204" pitchFamily="18" charset="0"/>
                <a:ea typeface="Cambria Math" panose="02040503050406030204" pitchFamily="18" charset="0"/>
              </a:rPr>
              <a:t>+</a:t>
            </a:r>
            <a:r>
              <a:rPr lang="fr-FR" sz="1400" b="1">
                <a:solidFill>
                  <a:srgbClr val="2F2F2F"/>
                </a:solidFill>
                <a:latin typeface="Cambria Math" panose="02040503050406030204" pitchFamily="18" charset="0"/>
                <a:ea typeface="Cambria Math" panose="02040503050406030204" pitchFamily="18" charset="0"/>
              </a:rPr>
              <a:t>]</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95F93F28-5635-0248-DE94-DEED6937950D}"/>
                  </a:ext>
                </a:extLst>
              </p:cNvPr>
              <p:cNvSpPr txBox="1"/>
              <p:nvPr/>
            </p:nvSpPr>
            <p:spPr bwMode="auto">
              <a:xfrm>
                <a:off x="5112872"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𝟕𝟎</m:t>
                      </m:r>
                    </m:oMath>
                  </m:oMathPara>
                </a14:m>
                <a:endParaRPr lang="fr-FR" sz="1400" b="1"/>
              </a:p>
            </p:txBody>
          </p:sp>
        </mc:Choice>
        <mc:Fallback xmlns="">
          <p:sp>
            <p:nvSpPr>
              <p:cNvPr id="78" name="TextBox 77">
                <a:extLst>
                  <a:ext uri="{FF2B5EF4-FFF2-40B4-BE49-F238E27FC236}">
                    <a16:creationId xmlns:a16="http://schemas.microsoft.com/office/drawing/2014/main" id="{95F93F28-5635-0248-DE94-DEED6937950D}"/>
                  </a:ext>
                </a:extLst>
              </p:cNvPr>
              <p:cNvSpPr txBox="1">
                <a:spLocks noRot="1" noChangeAspect="1" noMove="1" noResize="1" noEditPoints="1" noAdjustHandles="1" noChangeArrowheads="1" noChangeShapeType="1" noTextEdit="1"/>
              </p:cNvSpPr>
              <p:nvPr/>
            </p:nvSpPr>
            <p:spPr bwMode="auto">
              <a:xfrm>
                <a:off x="5112872" y="4680068"/>
                <a:ext cx="358827" cy="307777"/>
              </a:xfrm>
              <a:prstGeom prst="rect">
                <a:avLst/>
              </a:prstGeom>
              <a:blipFill>
                <a:blip r:embed="rId32"/>
                <a:stretch>
                  <a:fillRect/>
                </a:stretch>
              </a:blipFill>
            </p:spPr>
            <p:txBody>
              <a:bodyPr/>
              <a:lstStyle/>
              <a:p>
                <a:r>
                  <a:rPr lang="fr-FR">
                    <a:noFill/>
                  </a:rPr>
                  <a:t> </a:t>
                </a:r>
              </a:p>
            </p:txBody>
          </p:sp>
        </mc:Fallback>
      </mc:AlternateContent>
      <p:cxnSp>
        <p:nvCxnSpPr>
          <p:cNvPr id="8" name="Straight Connector 7">
            <a:extLst>
              <a:ext uri="{FF2B5EF4-FFF2-40B4-BE49-F238E27FC236}">
                <a16:creationId xmlns:a16="http://schemas.microsoft.com/office/drawing/2014/main" id="{F6F7BAC3-60CF-D31E-F290-68D0F40B8D37}"/>
              </a:ext>
            </a:extLst>
          </p:cNvPr>
          <p:cNvCxnSpPr>
            <a:cxnSpLocks/>
          </p:cNvCxnSpPr>
          <p:nvPr/>
        </p:nvCxnSpPr>
        <p:spPr bwMode="auto">
          <a:xfrm>
            <a:off x="5220861" y="3547590"/>
            <a:ext cx="4314523"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44" name="Straight Connector 43">
            <a:extLst>
              <a:ext uri="{FF2B5EF4-FFF2-40B4-BE49-F238E27FC236}">
                <a16:creationId xmlns:a16="http://schemas.microsoft.com/office/drawing/2014/main" id="{48A47AE1-E795-9065-AAE6-4245EF8AC9D7}"/>
              </a:ext>
            </a:extLst>
          </p:cNvPr>
          <p:cNvCxnSpPr>
            <a:cxnSpLocks/>
          </p:cNvCxnSpPr>
          <p:nvPr/>
        </p:nvCxnSpPr>
        <p:spPr bwMode="auto">
          <a:xfrm>
            <a:off x="5227566" y="2019899"/>
            <a:ext cx="0" cy="1524387"/>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46" name="Straight Connector 45">
            <a:extLst>
              <a:ext uri="{FF2B5EF4-FFF2-40B4-BE49-F238E27FC236}">
                <a16:creationId xmlns:a16="http://schemas.microsoft.com/office/drawing/2014/main" id="{2BCC0E7C-0128-A18D-1787-C1F44D7C4CA2}"/>
              </a:ext>
            </a:extLst>
          </p:cNvPr>
          <p:cNvCxnSpPr>
            <a:cxnSpLocks/>
          </p:cNvCxnSpPr>
          <p:nvPr/>
        </p:nvCxnSpPr>
        <p:spPr bwMode="auto">
          <a:xfrm>
            <a:off x="5222090" y="2848845"/>
            <a:ext cx="579120"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p:cxnSp>
        <p:nvCxnSpPr>
          <p:cNvPr id="48" name="Straight Connector 47">
            <a:extLst>
              <a:ext uri="{FF2B5EF4-FFF2-40B4-BE49-F238E27FC236}">
                <a16:creationId xmlns:a16="http://schemas.microsoft.com/office/drawing/2014/main" id="{2BBEC03B-A09E-0720-C50F-30481BD1E2AB}"/>
              </a:ext>
            </a:extLst>
          </p:cNvPr>
          <p:cNvCxnSpPr>
            <a:cxnSpLocks/>
          </p:cNvCxnSpPr>
          <p:nvPr/>
        </p:nvCxnSpPr>
        <p:spPr bwMode="auto">
          <a:xfrm>
            <a:off x="5222090" y="2060848"/>
            <a:ext cx="579120" cy="0"/>
          </a:xfrm>
          <a:prstGeom prst="line">
            <a:avLst/>
          </a:prstGeom>
          <a:ln w="19050">
            <a:solidFill>
              <a:srgbClr val="00B050"/>
            </a:solidFill>
            <a:prstDash val="lgDash"/>
          </a:ln>
        </p:spPr>
        <p:style>
          <a:lnRef idx="1">
            <a:schemeClr val="accent3"/>
          </a:lnRef>
          <a:fillRef idx="0">
            <a:schemeClr val="accent3"/>
          </a:fillRef>
          <a:effectRef idx="0">
            <a:schemeClr val="accent3"/>
          </a:effectRef>
          <a:fontRef idx="minor">
            <a:schemeClr val="tx1"/>
          </a:fontRef>
        </p:style>
      </p:cxn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54F0781C-2E7D-34CC-C51D-E1A30B57E8F4}"/>
                  </a:ext>
                </a:extLst>
              </p:cNvPr>
              <p:cNvSpPr txBox="1"/>
              <p:nvPr/>
            </p:nvSpPr>
            <p:spPr bwMode="auto">
              <a:xfrm>
                <a:off x="10777733" y="468006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𝟕𝟎</m:t>
                      </m:r>
                    </m:oMath>
                  </m:oMathPara>
                </a14:m>
                <a:endParaRPr lang="fr-FR" sz="1400" b="1"/>
              </a:p>
            </p:txBody>
          </p:sp>
        </mc:Choice>
        <mc:Fallback xmlns="">
          <p:sp>
            <p:nvSpPr>
              <p:cNvPr id="71" name="TextBox 70">
                <a:extLst>
                  <a:ext uri="{FF2B5EF4-FFF2-40B4-BE49-F238E27FC236}">
                    <a16:creationId xmlns:a16="http://schemas.microsoft.com/office/drawing/2014/main" id="{54F0781C-2E7D-34CC-C51D-E1A30B57E8F4}"/>
                  </a:ext>
                </a:extLst>
              </p:cNvPr>
              <p:cNvSpPr txBox="1">
                <a:spLocks noRot="1" noChangeAspect="1" noMove="1" noResize="1" noEditPoints="1" noAdjustHandles="1" noChangeArrowheads="1" noChangeShapeType="1" noTextEdit="1"/>
              </p:cNvSpPr>
              <p:nvPr/>
            </p:nvSpPr>
            <p:spPr bwMode="auto">
              <a:xfrm>
                <a:off x="10777733" y="4680068"/>
                <a:ext cx="358827" cy="307777"/>
              </a:xfrm>
              <a:prstGeom prst="rect">
                <a:avLst/>
              </a:prstGeom>
              <a:blipFill>
                <a:blip r:embed="rId3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17CE032C-E9FA-3F47-E820-342DD9587F86}"/>
                  </a:ext>
                </a:extLst>
              </p:cNvPr>
              <p:cNvSpPr txBox="1"/>
              <p:nvPr/>
            </p:nvSpPr>
            <p:spPr bwMode="auto">
              <a:xfrm>
                <a:off x="0" y="4880368"/>
                <a:ext cx="1096722"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49" name="TextBox 48">
                <a:extLst>
                  <a:ext uri="{FF2B5EF4-FFF2-40B4-BE49-F238E27FC236}">
                    <a16:creationId xmlns:a16="http://schemas.microsoft.com/office/drawing/2014/main" id="{17CE032C-E9FA-3F47-E820-342DD9587F86}"/>
                  </a:ext>
                </a:extLst>
              </p:cNvPr>
              <p:cNvSpPr txBox="1">
                <a:spLocks noRot="1" noChangeAspect="1" noMove="1" noResize="1" noEditPoints="1" noAdjustHandles="1" noChangeArrowheads="1" noChangeShapeType="1" noTextEdit="1"/>
              </p:cNvSpPr>
              <p:nvPr/>
            </p:nvSpPr>
            <p:spPr bwMode="auto">
              <a:xfrm>
                <a:off x="0" y="4880368"/>
                <a:ext cx="1096722" cy="307777"/>
              </a:xfrm>
              <a:prstGeom prst="rect">
                <a:avLst/>
              </a:prstGeom>
              <a:blipFill>
                <a:blip r:embed="rId33"/>
                <a:stretch>
                  <a:fillRect r="-556" b="-8000"/>
                </a:stretch>
              </a:blipFill>
            </p:spPr>
            <p:txBody>
              <a:bodyPr/>
              <a:lstStyle/>
              <a:p>
                <a:r>
                  <a:rPr lang="fr-FR">
                    <a:noFill/>
                  </a:rPr>
                  <a:t> </a:t>
                </a:r>
              </a:p>
            </p:txBody>
          </p:sp>
        </mc:Fallback>
      </mc:AlternateContent>
      <p:cxnSp>
        <p:nvCxnSpPr>
          <p:cNvPr id="51" name="Straight Arrow Connector 50">
            <a:extLst>
              <a:ext uri="{FF2B5EF4-FFF2-40B4-BE49-F238E27FC236}">
                <a16:creationId xmlns:a16="http://schemas.microsoft.com/office/drawing/2014/main" id="{30888341-705B-12A6-7F82-6EBAF47F361F}"/>
              </a:ext>
            </a:extLst>
          </p:cNvPr>
          <p:cNvCxnSpPr>
            <a:cxnSpLocks/>
          </p:cNvCxnSpPr>
          <p:nvPr/>
        </p:nvCxnSpPr>
        <p:spPr>
          <a:xfrm>
            <a:off x="5934984" y="2848082"/>
            <a:ext cx="0" cy="1329688"/>
          </a:xfrm>
          <a:prstGeom prst="straightConnector1">
            <a:avLst/>
          </a:prstGeom>
          <a:ln w="4762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E92C4E7F-8745-835B-F499-A2C188543E45}"/>
              </a:ext>
            </a:extLst>
          </p:cNvPr>
          <p:cNvCxnSpPr>
            <a:cxnSpLocks/>
          </p:cNvCxnSpPr>
          <p:nvPr/>
        </p:nvCxnSpPr>
        <p:spPr>
          <a:xfrm>
            <a:off x="6583056" y="2060848"/>
            <a:ext cx="0" cy="1494098"/>
          </a:xfrm>
          <a:prstGeom prst="straightConnector1">
            <a:avLst/>
          </a:prstGeom>
          <a:ln w="47625">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34F0FA4E-D9E5-125E-8650-DD4146079543}"/>
                  </a:ext>
                </a:extLst>
              </p:cNvPr>
              <p:cNvSpPr txBox="1"/>
              <p:nvPr/>
            </p:nvSpPr>
            <p:spPr bwMode="auto">
              <a:xfrm>
                <a:off x="5953779" y="3027004"/>
                <a:ext cx="55735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00B050"/>
                          </a:solidFill>
                          <a:latin typeface="Cambria Math" panose="02040503050406030204" pitchFamily="18" charset="0"/>
                          <a:ea typeface="Cambria Math" panose="02040503050406030204" pitchFamily="18" charset="0"/>
                        </a:rPr>
                        <m:t>×</m:t>
                      </m:r>
                      <m:r>
                        <a:rPr lang="fr-FR" sz="1400" b="1" i="1" smtClean="0">
                          <a:solidFill>
                            <a:srgbClr val="00B050"/>
                          </a:solidFill>
                          <a:latin typeface="Cambria Math" panose="02040503050406030204" pitchFamily="18" charset="0"/>
                          <a:ea typeface="Cambria Math" panose="02040503050406030204" pitchFamily="18" charset="0"/>
                        </a:rPr>
                        <m:t>𝟐𝟎</m:t>
                      </m:r>
                    </m:oMath>
                  </m:oMathPara>
                </a14:m>
                <a:endParaRPr lang="fr-FR" sz="1400" b="1">
                  <a:solidFill>
                    <a:srgbClr val="00B050"/>
                  </a:solidFill>
                </a:endParaRPr>
              </a:p>
            </p:txBody>
          </p:sp>
        </mc:Choice>
        <mc:Fallback xmlns="">
          <p:sp>
            <p:nvSpPr>
              <p:cNvPr id="55" name="TextBox 54">
                <a:extLst>
                  <a:ext uri="{FF2B5EF4-FFF2-40B4-BE49-F238E27FC236}">
                    <a16:creationId xmlns:a16="http://schemas.microsoft.com/office/drawing/2014/main" id="{34F0FA4E-D9E5-125E-8650-DD4146079543}"/>
                  </a:ext>
                </a:extLst>
              </p:cNvPr>
              <p:cNvSpPr txBox="1">
                <a:spLocks noRot="1" noChangeAspect="1" noMove="1" noResize="1" noEditPoints="1" noAdjustHandles="1" noChangeArrowheads="1" noChangeShapeType="1" noTextEdit="1"/>
              </p:cNvSpPr>
              <p:nvPr/>
            </p:nvSpPr>
            <p:spPr bwMode="auto">
              <a:xfrm>
                <a:off x="5953779" y="3027004"/>
                <a:ext cx="557357" cy="307777"/>
              </a:xfrm>
              <a:prstGeom prst="rect">
                <a:avLst/>
              </a:prstGeom>
              <a:blipFill>
                <a:blip r:embed="rId3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54B00E89-FB1A-28E3-22F8-1F8ECC970F57}"/>
                  </a:ext>
                </a:extLst>
              </p:cNvPr>
              <p:cNvSpPr txBox="1"/>
              <p:nvPr/>
            </p:nvSpPr>
            <p:spPr bwMode="auto">
              <a:xfrm>
                <a:off x="6590608" y="2628203"/>
                <a:ext cx="55735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00B050"/>
                          </a:solidFill>
                          <a:latin typeface="Cambria Math" panose="02040503050406030204" pitchFamily="18" charset="0"/>
                          <a:ea typeface="Cambria Math" panose="02040503050406030204" pitchFamily="18" charset="0"/>
                        </a:rPr>
                        <m:t>×</m:t>
                      </m:r>
                      <m:r>
                        <a:rPr lang="fr-FR" sz="1400" b="1" i="1" smtClean="0">
                          <a:solidFill>
                            <a:srgbClr val="00B050"/>
                          </a:solidFill>
                          <a:latin typeface="Cambria Math" panose="02040503050406030204" pitchFamily="18" charset="0"/>
                          <a:ea typeface="Cambria Math" panose="02040503050406030204" pitchFamily="18" charset="0"/>
                        </a:rPr>
                        <m:t>𝟐𝟎</m:t>
                      </m:r>
                    </m:oMath>
                  </m:oMathPara>
                </a14:m>
                <a:endParaRPr lang="fr-FR" sz="1400" b="1">
                  <a:solidFill>
                    <a:srgbClr val="00B050"/>
                  </a:solidFill>
                </a:endParaRPr>
              </a:p>
            </p:txBody>
          </p:sp>
        </mc:Choice>
        <mc:Fallback xmlns="">
          <p:sp>
            <p:nvSpPr>
              <p:cNvPr id="56" name="TextBox 55">
                <a:extLst>
                  <a:ext uri="{FF2B5EF4-FFF2-40B4-BE49-F238E27FC236}">
                    <a16:creationId xmlns:a16="http://schemas.microsoft.com/office/drawing/2014/main" id="{54B00E89-FB1A-28E3-22F8-1F8ECC970F57}"/>
                  </a:ext>
                </a:extLst>
              </p:cNvPr>
              <p:cNvSpPr txBox="1">
                <a:spLocks noRot="1" noChangeAspect="1" noMove="1" noResize="1" noEditPoints="1" noAdjustHandles="1" noChangeArrowheads="1" noChangeShapeType="1" noTextEdit="1"/>
              </p:cNvSpPr>
              <p:nvPr/>
            </p:nvSpPr>
            <p:spPr bwMode="auto">
              <a:xfrm>
                <a:off x="6590608" y="2628203"/>
                <a:ext cx="557357" cy="307777"/>
              </a:xfrm>
              <a:prstGeom prst="rect">
                <a:avLst/>
              </a:prstGeom>
              <a:blipFill>
                <a:blip r:embed="rId35"/>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16487785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9" name="Picture 8">
            <a:extLst>
              <a:ext uri="{FF2B5EF4-FFF2-40B4-BE49-F238E27FC236}">
                <a16:creationId xmlns:a16="http://schemas.microsoft.com/office/drawing/2014/main" id="{36296C17-6766-5396-DE6B-05CDBB2EDE30}"/>
              </a:ext>
            </a:extLst>
          </p:cNvPr>
          <p:cNvPicPr>
            <a:picLocks noChangeAspect="1"/>
          </p:cNvPicPr>
          <p:nvPr/>
        </p:nvPicPr>
        <p:blipFill rotWithShape="1">
          <a:blip r:embed="rId3"/>
          <a:srcRect l="205" t="638" r="969" b="4070"/>
          <a:stretch/>
        </p:blipFill>
        <p:spPr>
          <a:xfrm>
            <a:off x="555925" y="1369999"/>
            <a:ext cx="6301408" cy="4304192"/>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15</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cloud </a:t>
            </a:r>
            <a:r>
              <a:rPr lang="fr-FR" dirty="0" err="1"/>
              <a:t>response</a:t>
            </a:r>
            <a:r>
              <a:rPr lang="fr-FR" dirty="0"/>
              <a:t> of </a:t>
            </a:r>
            <a:r>
              <a:rPr lang="fr-FR" dirty="0" err="1"/>
              <a:t>copper</a:t>
            </a:r>
            <a:r>
              <a:rPr lang="fr-FR" dirty="0"/>
              <a:t> </a:t>
            </a:r>
            <a:r>
              <a:rPr lang="fr-FR" dirty="0" err="1"/>
              <a:t>during</a:t>
            </a:r>
            <a:r>
              <a:rPr lang="fr-FR" dirty="0"/>
              <a:t> injection</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18" name="TextBox 17">
            <a:extLst>
              <a:ext uri="{FF2B5EF4-FFF2-40B4-BE49-F238E27FC236}">
                <a16:creationId xmlns:a16="http://schemas.microsoft.com/office/drawing/2014/main" id="{9D51AB10-CF80-BBD3-F280-6A60CABECB29}"/>
              </a:ext>
            </a:extLst>
          </p:cNvPr>
          <p:cNvSpPr txBox="1"/>
          <p:nvPr/>
        </p:nvSpPr>
        <p:spPr bwMode="auto">
          <a:xfrm>
            <a:off x="46481" y="834338"/>
            <a:ext cx="2129210" cy="523220"/>
          </a:xfrm>
          <a:prstGeom prst="rect">
            <a:avLst/>
          </a:prstGeom>
          <a:solidFill>
            <a:schemeClr val="bg1"/>
          </a:solidFill>
        </p:spPr>
        <p:txBody>
          <a:bodyPr wrap="square" rtlCol="0">
            <a:spAutoFit/>
          </a:bodyPr>
          <a:lstStyle/>
          <a:p>
            <a:r>
              <a:rPr lang="fr-FR" sz="1400" b="1">
                <a:solidFill>
                  <a:srgbClr val="2F2F2F"/>
                </a:solidFill>
                <a:latin typeface="Cambria Math" panose="02040503050406030204" pitchFamily="18" charset="0"/>
                <a:ea typeface="Cambria Math" panose="02040503050406030204" pitchFamily="18" charset="0"/>
              </a:rPr>
              <a:t>Electron flux 72b </a:t>
            </a:r>
          </a:p>
          <a:p>
            <a:r>
              <a:rPr lang="fr-FR" sz="1400" b="1">
                <a:solidFill>
                  <a:srgbClr val="2F2F2F"/>
                </a:solidFill>
                <a:latin typeface="Cambria Math" panose="02040503050406030204" pitchFamily="18" charset="0"/>
                <a:ea typeface="Cambria Math" panose="02040503050406030204" pitchFamily="18" charset="0"/>
              </a:rPr>
              <a:t>[A.cm</a:t>
            </a:r>
            <a:r>
              <a:rPr lang="fr-FR" sz="1400" b="1" baseline="30000">
                <a:solidFill>
                  <a:srgbClr val="2F2F2F"/>
                </a:solidFill>
                <a:latin typeface="Cambria Math" panose="02040503050406030204" pitchFamily="18" charset="0"/>
                <a:ea typeface="Cambria Math" panose="02040503050406030204" pitchFamily="18" charset="0"/>
              </a:rPr>
              <a:t>-2</a:t>
            </a:r>
            <a:r>
              <a:rPr lang="fr-FR" sz="1400" b="1">
                <a:solidFill>
                  <a:srgbClr val="2F2F2F"/>
                </a:solidFill>
                <a:latin typeface="Cambria Math" panose="02040503050406030204" pitchFamily="18" charset="0"/>
                <a:ea typeface="Cambria Math" panose="02040503050406030204" pitchFamily="18" charset="0"/>
              </a:rPr>
              <a:t>]</a:t>
            </a:r>
          </a:p>
        </p:txBody>
      </p:sp>
      <p:sp>
        <p:nvSpPr>
          <p:cNvPr id="29" name="TextBox 28">
            <a:extLst>
              <a:ext uri="{FF2B5EF4-FFF2-40B4-BE49-F238E27FC236}">
                <a16:creationId xmlns:a16="http://schemas.microsoft.com/office/drawing/2014/main" id="{61984576-5068-026E-C6D8-74B0A6423003}"/>
              </a:ext>
            </a:extLst>
          </p:cNvPr>
          <p:cNvSpPr txBox="1"/>
          <p:nvPr/>
        </p:nvSpPr>
        <p:spPr bwMode="auto">
          <a:xfrm rot="18907712">
            <a:off x="4683075" y="1716776"/>
            <a:ext cx="1813561" cy="400110"/>
          </a:xfrm>
          <a:prstGeom prst="rect">
            <a:avLst/>
          </a:prstGeom>
          <a:noFill/>
        </p:spPr>
        <p:txBody>
          <a:bodyPr wrap="square" rtlCol="0">
            <a:spAutoFit/>
          </a:bodyPr>
          <a:lstStyle/>
          <a:p>
            <a:pPr algn="ctr"/>
            <a:r>
              <a:rPr lang="fr-FR" sz="2000" b="1">
                <a:solidFill>
                  <a:srgbClr val="0070C0"/>
                </a:solidFill>
              </a:rPr>
              <a:t>Hybrid</a:t>
            </a:r>
          </a:p>
        </p:txBody>
      </p:sp>
      <p:sp>
        <p:nvSpPr>
          <p:cNvPr id="35" name="TextBox 34">
            <a:extLst>
              <a:ext uri="{FF2B5EF4-FFF2-40B4-BE49-F238E27FC236}">
                <a16:creationId xmlns:a16="http://schemas.microsoft.com/office/drawing/2014/main" id="{C6747882-1C73-EBB3-2A92-2A6BCF0F8FB2}"/>
              </a:ext>
            </a:extLst>
          </p:cNvPr>
          <p:cNvSpPr txBox="1"/>
          <p:nvPr/>
        </p:nvSpPr>
        <p:spPr bwMode="auto">
          <a:xfrm rot="18247263">
            <a:off x="3540836" y="1590769"/>
            <a:ext cx="1415953" cy="400110"/>
          </a:xfrm>
          <a:prstGeom prst="rect">
            <a:avLst/>
          </a:prstGeom>
          <a:noFill/>
        </p:spPr>
        <p:txBody>
          <a:bodyPr wrap="square" rtlCol="0">
            <a:spAutoFit/>
          </a:bodyPr>
          <a:lstStyle/>
          <a:p>
            <a:pPr algn="ctr"/>
            <a:r>
              <a:rPr lang="fr-FR" sz="2000" b="1">
                <a:solidFill>
                  <a:srgbClr val="578737"/>
                </a:solidFill>
              </a:rPr>
              <a:t>72b</a:t>
            </a:r>
          </a:p>
        </p:txBody>
      </p:sp>
      <p:sp>
        <p:nvSpPr>
          <p:cNvPr id="4" name="Rectangle: Rounded Corners 8">
            <a:extLst>
              <a:ext uri="{FF2B5EF4-FFF2-40B4-BE49-F238E27FC236}">
                <a16:creationId xmlns:a16="http://schemas.microsoft.com/office/drawing/2014/main" id="{AC5E7E54-CF60-FF4A-DFE7-EDCEDDA5D56F}"/>
              </a:ext>
            </a:extLst>
          </p:cNvPr>
          <p:cNvSpPr/>
          <p:nvPr/>
        </p:nvSpPr>
        <p:spPr bwMode="auto">
          <a:xfrm>
            <a:off x="7618126" y="3680429"/>
            <a:ext cx="4293734" cy="234218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5" name="ZoneTexte 4">
                <a:extLst>
                  <a:ext uri="{FF2B5EF4-FFF2-40B4-BE49-F238E27FC236}">
                    <a16:creationId xmlns:a16="http://schemas.microsoft.com/office/drawing/2014/main" id="{A3B03829-59E1-1CE4-0FA1-B2FE207054E0}"/>
                  </a:ext>
                </a:extLst>
              </p:cNvPr>
              <p:cNvSpPr txBox="1"/>
              <p:nvPr/>
            </p:nvSpPr>
            <p:spPr bwMode="auto">
              <a:xfrm>
                <a:off x="7689383" y="3885589"/>
                <a:ext cx="4222478" cy="1967142"/>
              </a:xfrm>
              <a:prstGeom prst="rect">
                <a:avLst/>
              </a:prstGeom>
              <a:noFill/>
            </p:spPr>
            <p:txBody>
              <a:bodyPr wrap="square">
                <a:spAutoFit/>
              </a:bodyPr>
              <a:lstStyle/>
              <a:p>
                <a:pPr marL="0" lvl="1" algn="just">
                  <a:defRPr/>
                </a:pPr>
                <a:r>
                  <a:rPr lang="fr-FR" sz="2000" b="1">
                    <a:solidFill>
                      <a:srgbClr val="FF0000"/>
                    </a:solidFill>
                    <a:latin typeface="+mj-lt"/>
                    <a:ea typeface="Cambria" panose="02040503050406030204" pitchFamily="18" charset="0"/>
                  </a:rPr>
                  <a:t>More bunches needed for hybrid fill to reach linear behaviour</a:t>
                </a:r>
              </a:p>
              <a:p>
                <a:pPr marL="0" lvl="1" indent="0" algn="just">
                  <a:buNone/>
                  <a:defRPr/>
                </a:pPr>
                <a:endParaRPr lang="fr-FR" sz="2000" b="1">
                  <a:solidFill>
                    <a:srgbClr val="FF0000"/>
                  </a:solidFill>
                  <a:latin typeface="+mj-lt"/>
                  <a:ea typeface="Cambria Math" panose="02040503050406030204" pitchFamily="18" charset="0"/>
                </a:endParaRPr>
              </a:p>
              <a:p>
                <a:pPr marL="0" lvl="1" indent="0" algn="just">
                  <a:buNone/>
                  <a:defRPr/>
                </a:pPr>
                <a:r>
                  <a:rPr lang="fr-FR" sz="2000" b="1">
                    <a:solidFill>
                      <a:srgbClr val="FF0000"/>
                    </a:solidFill>
                    <a:latin typeface="+mj-lt"/>
                    <a:ea typeface="Cambria Math" panose="02040503050406030204" pitchFamily="18" charset="0"/>
                  </a:rPr>
                  <a:t>For high number of bunches:</a:t>
                </a:r>
              </a:p>
              <a:p>
                <a:pPr marL="0" lvl="1" indent="0" algn="ctr">
                  <a:buNone/>
                  <a:defRPr/>
                </a:pPr>
                <a:r>
                  <a:rPr lang="fr-FR" sz="2000" b="1">
                    <a:solidFill>
                      <a:srgbClr val="FF0000"/>
                    </a:solidFill>
                    <a:latin typeface="+mj-lt"/>
                    <a:ea typeface="Cambria Math" panose="02040503050406030204" pitchFamily="18" charset="0"/>
                  </a:rPr>
                  <a:t> </a:t>
                </a:r>
                <a14:m>
                  <m:oMath xmlns:m="http://schemas.openxmlformats.org/officeDocument/2006/math">
                    <m:sSub>
                      <m:sSubPr>
                        <m:ctrlPr>
                          <a:rPr lang="fr-FR" sz="2000" b="1" i="1" smtClean="0">
                            <a:solidFill>
                              <a:srgbClr val="0033A0"/>
                            </a:solidFill>
                            <a:latin typeface="Cambria Math" panose="02040503050406030204" pitchFamily="18" charset="0"/>
                          </a:rPr>
                        </m:ctrlPr>
                      </m:sSubPr>
                      <m:e>
                        <m:r>
                          <a:rPr lang="fr-FR" sz="2000" b="1" i="1" smtClean="0">
                            <a:solidFill>
                              <a:srgbClr val="0033A0"/>
                            </a:solidFill>
                            <a:latin typeface="Cambria Math" panose="02040503050406030204" pitchFamily="18" charset="0"/>
                          </a:rPr>
                          <m:t>𝑰</m:t>
                        </m:r>
                      </m:e>
                      <m:sub>
                        <m:sSup>
                          <m:sSupPr>
                            <m:ctrlPr>
                              <a:rPr lang="fr-FR" sz="2000" b="1" i="1" smtClean="0">
                                <a:solidFill>
                                  <a:srgbClr val="0033A0"/>
                                </a:solidFill>
                                <a:latin typeface="Cambria Math" panose="02040503050406030204" pitchFamily="18" charset="0"/>
                              </a:rPr>
                            </m:ctrlPr>
                          </m:sSupPr>
                          <m:e>
                            <m:r>
                              <a:rPr lang="fr-FR" sz="2000" b="1" i="1" smtClean="0">
                                <a:solidFill>
                                  <a:srgbClr val="0033A0"/>
                                </a:solidFill>
                                <a:latin typeface="Cambria Math" panose="02040503050406030204" pitchFamily="18" charset="0"/>
                              </a:rPr>
                              <m:t>𝒆</m:t>
                            </m:r>
                          </m:e>
                          <m:sup>
                            <m:r>
                              <a:rPr lang="fr-FR" sz="2000" b="1" i="1" smtClean="0">
                                <a:solidFill>
                                  <a:srgbClr val="0033A0"/>
                                </a:solidFill>
                                <a:latin typeface="Cambria Math" panose="02040503050406030204" pitchFamily="18" charset="0"/>
                              </a:rPr>
                              <m:t>−</m:t>
                            </m:r>
                          </m:sup>
                        </m:sSup>
                      </m:sub>
                    </m:sSub>
                    <m:r>
                      <a:rPr lang="fr-FR" sz="2000" b="1" i="1" smtClean="0">
                        <a:solidFill>
                          <a:srgbClr val="0033A0"/>
                        </a:solidFill>
                        <a:latin typeface="Cambria Math" panose="02040503050406030204" pitchFamily="18" charset="0"/>
                        <a:ea typeface="Cambria Math" panose="02040503050406030204" pitchFamily="18" charset="0"/>
                      </a:rPr>
                      <m:t>∝</m:t>
                    </m:r>
                    <m:sSub>
                      <m:sSubPr>
                        <m:ctrlPr>
                          <a:rPr lang="fr-FR" sz="2000" b="1" i="1" smtClean="0">
                            <a:solidFill>
                              <a:srgbClr val="0033A0"/>
                            </a:solidFill>
                            <a:latin typeface="Cambria Math" panose="02040503050406030204" pitchFamily="18" charset="0"/>
                            <a:ea typeface="Cambria Math" panose="02040503050406030204" pitchFamily="18" charset="0"/>
                          </a:rPr>
                        </m:ctrlPr>
                      </m:sSubPr>
                      <m:e>
                        <m:r>
                          <a:rPr lang="fr-FR" sz="2000" b="1" i="1" smtClean="0">
                            <a:solidFill>
                              <a:srgbClr val="0033A0"/>
                            </a:solidFill>
                            <a:latin typeface="Cambria Math" panose="02040503050406030204" pitchFamily="18" charset="0"/>
                            <a:ea typeface="Cambria Math" panose="02040503050406030204" pitchFamily="18" charset="0"/>
                          </a:rPr>
                          <m:t>𝑵</m:t>
                        </m:r>
                      </m:e>
                      <m:sub>
                        <m:r>
                          <a:rPr lang="fr-FR" sz="2000" b="1" i="1" smtClean="0">
                            <a:solidFill>
                              <a:srgbClr val="0033A0"/>
                            </a:solidFill>
                            <a:latin typeface="Cambria Math" panose="02040503050406030204" pitchFamily="18" charset="0"/>
                            <a:ea typeface="Cambria Math" panose="02040503050406030204" pitchFamily="18" charset="0"/>
                          </a:rPr>
                          <m:t>𝒃𝒖𝒏𝒄𝒉</m:t>
                        </m:r>
                      </m:sub>
                    </m:sSub>
                  </m:oMath>
                </a14:m>
                <a:endParaRPr lang="fr-FR" sz="2000" b="1">
                  <a:solidFill>
                    <a:srgbClr val="0033A0"/>
                  </a:solidFill>
                </a:endParaRPr>
              </a:p>
              <a:p>
                <a:pPr marL="0" lvl="1" indent="0" algn="ctr">
                  <a:buNone/>
                  <a:defRPr/>
                </a:pPr>
                <a14:m>
                  <m:oMathPara xmlns:m="http://schemas.openxmlformats.org/officeDocument/2006/math">
                    <m:oMathParaPr>
                      <m:jc m:val="centerGroup"/>
                    </m:oMathParaPr>
                    <m:oMath xmlns:m="http://schemas.openxmlformats.org/officeDocument/2006/math">
                      <m:sSub>
                        <m:sSubPr>
                          <m:ctrlPr>
                            <a:rPr lang="fr-FR" sz="2000" b="1" i="1" smtClean="0">
                              <a:solidFill>
                                <a:srgbClr val="0033A0"/>
                              </a:solidFill>
                              <a:latin typeface="Cambria Math" panose="02040503050406030204" pitchFamily="18" charset="0"/>
                            </a:rPr>
                          </m:ctrlPr>
                        </m:sSubPr>
                        <m:e>
                          <m:r>
                            <a:rPr lang="fr-FR" sz="2000" b="1" i="1" smtClean="0">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𝟕𝟐</m:t>
                          </m:r>
                          <m:r>
                            <a:rPr lang="fr-FR" sz="2000" b="1" i="1" smtClean="0">
                              <a:solidFill>
                                <a:srgbClr val="0033A0"/>
                              </a:solidFill>
                              <a:latin typeface="Cambria Math" panose="02040503050406030204" pitchFamily="18" charset="0"/>
                            </a:rPr>
                            <m:t>𝒃</m:t>
                          </m:r>
                        </m:sub>
                      </m:sSub>
                      <m:r>
                        <a:rPr lang="fr-FR" sz="2000" b="1" i="1" smtClean="0">
                          <a:solidFill>
                            <a:srgbClr val="0033A0"/>
                          </a:solidFill>
                          <a:latin typeface="Cambria Math" panose="02040503050406030204" pitchFamily="18" charset="0"/>
                          <a:ea typeface="Cambria Math" panose="02040503050406030204" pitchFamily="18" charset="0"/>
                        </a:rPr>
                        <m:t>≈</m:t>
                      </m:r>
                      <m:r>
                        <a:rPr lang="fr-FR" sz="2000" b="1" i="1" smtClean="0">
                          <a:solidFill>
                            <a:srgbClr val="0033A0"/>
                          </a:solidFill>
                          <a:latin typeface="Cambria Math" panose="02040503050406030204" pitchFamily="18" charset="0"/>
                          <a:ea typeface="Cambria Math" panose="02040503050406030204" pitchFamily="18" charset="0"/>
                        </a:rPr>
                        <m:t>𝟐𝟎</m:t>
                      </m:r>
                      <m:r>
                        <a:rPr lang="fr-FR" sz="2000" b="1" i="1" smtClean="0">
                          <a:solidFill>
                            <a:srgbClr val="0033A0"/>
                          </a:solidFill>
                          <a:latin typeface="Cambria Math" panose="02040503050406030204" pitchFamily="18" charset="0"/>
                          <a:ea typeface="Cambria Math" panose="02040503050406030204" pitchFamily="18" charset="0"/>
                        </a:rPr>
                        <m:t>×</m:t>
                      </m:r>
                      <m:sSub>
                        <m:sSubPr>
                          <m:ctrlPr>
                            <a:rPr lang="fr-FR" sz="2000" b="1" i="1">
                              <a:solidFill>
                                <a:srgbClr val="0033A0"/>
                              </a:solidFill>
                              <a:latin typeface="Cambria Math" panose="02040503050406030204" pitchFamily="18" charset="0"/>
                            </a:rPr>
                          </m:ctrlPr>
                        </m:sSubPr>
                        <m:e>
                          <m:r>
                            <a:rPr lang="fr-FR" sz="2000" b="1" i="1">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𝒉𝒚𝒃𝒓𝒊𝒅</m:t>
                          </m:r>
                        </m:sub>
                      </m:sSub>
                    </m:oMath>
                  </m:oMathPara>
                </a14:m>
                <a:endParaRPr lang="fr-FR" sz="2000" b="1">
                  <a:solidFill>
                    <a:srgbClr val="FF0000"/>
                  </a:solidFill>
                  <a:latin typeface="Cambria" panose="02040503050406030204" pitchFamily="18" charset="0"/>
                </a:endParaRPr>
              </a:p>
            </p:txBody>
          </p:sp>
        </mc:Choice>
        <mc:Fallback xmlns="">
          <p:sp>
            <p:nvSpPr>
              <p:cNvPr id="5" name="ZoneTexte 4">
                <a:extLst>
                  <a:ext uri="{FF2B5EF4-FFF2-40B4-BE49-F238E27FC236}">
                    <a16:creationId xmlns:a16="http://schemas.microsoft.com/office/drawing/2014/main" id="{A3B03829-59E1-1CE4-0FA1-B2FE207054E0}"/>
                  </a:ext>
                </a:extLst>
              </p:cNvPr>
              <p:cNvSpPr txBox="1">
                <a:spLocks noRot="1" noChangeAspect="1" noMove="1" noResize="1" noEditPoints="1" noAdjustHandles="1" noChangeArrowheads="1" noChangeShapeType="1" noTextEdit="1"/>
              </p:cNvSpPr>
              <p:nvPr/>
            </p:nvSpPr>
            <p:spPr bwMode="auto">
              <a:xfrm>
                <a:off x="7689383" y="3885589"/>
                <a:ext cx="4222478" cy="1967142"/>
              </a:xfrm>
              <a:prstGeom prst="rect">
                <a:avLst/>
              </a:prstGeom>
              <a:blipFill>
                <a:blip r:embed="rId4"/>
                <a:stretch>
                  <a:fillRect l="-1443" t="-1548" r="-1587" b="-1858"/>
                </a:stretch>
              </a:blipFill>
            </p:spPr>
            <p:txBody>
              <a:bodyPr/>
              <a:lstStyle/>
              <a:p>
                <a:r>
                  <a:rPr lang="fr-FR">
                    <a:noFill/>
                  </a:rPr>
                  <a:t> </a:t>
                </a:r>
              </a:p>
            </p:txBody>
          </p:sp>
        </mc:Fallback>
      </mc:AlternateContent>
      <p:sp>
        <p:nvSpPr>
          <p:cNvPr id="19" name="TextBox 18">
            <a:extLst>
              <a:ext uri="{FF2B5EF4-FFF2-40B4-BE49-F238E27FC236}">
                <a16:creationId xmlns:a16="http://schemas.microsoft.com/office/drawing/2014/main" id="{2BE60167-9B27-4728-DD32-22DE8FF5A533}"/>
              </a:ext>
            </a:extLst>
          </p:cNvPr>
          <p:cNvSpPr txBox="1"/>
          <p:nvPr/>
        </p:nvSpPr>
        <p:spPr bwMode="auto">
          <a:xfrm>
            <a:off x="4737745" y="890759"/>
            <a:ext cx="2716510" cy="523220"/>
          </a:xfrm>
          <a:prstGeom prst="rect">
            <a:avLst/>
          </a:prstGeom>
          <a:solidFill>
            <a:schemeClr val="bg1"/>
          </a:solidFill>
        </p:spPr>
        <p:txBody>
          <a:bodyPr wrap="square" rtlCol="0">
            <a:spAutoFit/>
          </a:bodyPr>
          <a:lstStyle/>
          <a:p>
            <a:pPr algn="r"/>
            <a:r>
              <a:rPr lang="fr-FR" sz="1400" b="1">
                <a:solidFill>
                  <a:srgbClr val="2F2F2F"/>
                </a:solidFill>
                <a:latin typeface="Cambria Math" panose="02040503050406030204" pitchFamily="18" charset="0"/>
                <a:ea typeface="Cambria Math" panose="02040503050406030204" pitchFamily="18" charset="0"/>
              </a:rPr>
              <a:t>Electron flux hybrid </a:t>
            </a:r>
          </a:p>
          <a:p>
            <a:pPr algn="r"/>
            <a:r>
              <a:rPr lang="fr-FR" sz="1400" b="1">
                <a:solidFill>
                  <a:srgbClr val="2F2F2F"/>
                </a:solidFill>
                <a:latin typeface="Cambria Math" panose="02040503050406030204" pitchFamily="18" charset="0"/>
                <a:ea typeface="Cambria Math" panose="02040503050406030204" pitchFamily="18" charset="0"/>
              </a:rPr>
              <a:t>[A.cm</a:t>
            </a:r>
            <a:r>
              <a:rPr lang="fr-FR" sz="1400" b="1" baseline="30000">
                <a:solidFill>
                  <a:srgbClr val="2F2F2F"/>
                </a:solidFill>
                <a:latin typeface="Cambria Math" panose="02040503050406030204" pitchFamily="18" charset="0"/>
                <a:ea typeface="Cambria Math" panose="02040503050406030204" pitchFamily="18" charset="0"/>
              </a:rPr>
              <a:t>-2</a:t>
            </a:r>
            <a:r>
              <a:rPr lang="fr-FR" sz="1400" b="1">
                <a:solidFill>
                  <a:srgbClr val="2F2F2F"/>
                </a:solidFill>
                <a:latin typeface="Cambria Math" panose="02040503050406030204" pitchFamily="18" charset="0"/>
                <a:ea typeface="Cambria Math" panose="02040503050406030204" pitchFamily="18" charset="0"/>
              </a:rPr>
              <a:t>]</a:t>
            </a:r>
          </a:p>
        </p:txBody>
      </p:sp>
      <p:sp>
        <p:nvSpPr>
          <p:cNvPr id="20" name="TextBox 17">
            <a:extLst>
              <a:ext uri="{FF2B5EF4-FFF2-40B4-BE49-F238E27FC236}">
                <a16:creationId xmlns:a16="http://schemas.microsoft.com/office/drawing/2014/main" id="{7710428F-FC1C-891C-7BE2-E57C58EBFDDD}"/>
              </a:ext>
            </a:extLst>
          </p:cNvPr>
          <p:cNvSpPr txBox="1"/>
          <p:nvPr/>
        </p:nvSpPr>
        <p:spPr bwMode="auto">
          <a:xfrm>
            <a:off x="3997313" y="1100446"/>
            <a:ext cx="1002724" cy="307777"/>
          </a:xfrm>
          <a:prstGeom prst="rect">
            <a:avLst/>
          </a:prstGeom>
          <a:solidFill>
            <a:schemeClr val="bg1"/>
          </a:solidFill>
          <a:ln>
            <a:noFill/>
          </a:ln>
        </p:spPr>
        <p:txBody>
          <a:bodyPr wrap="square" rtlCol="0">
            <a:spAutoFit/>
          </a:bodyPr>
          <a:lstStyle/>
          <a:p>
            <a:r>
              <a:rPr lang="fr-FR" sz="1400" b="1">
                <a:solidFill>
                  <a:srgbClr val="578737"/>
                </a:solidFill>
                <a:latin typeface="Cambria Math" panose="02040503050406030204" pitchFamily="18" charset="0"/>
                <a:ea typeface="Cambria Math" panose="02040503050406030204" pitchFamily="18" charset="0"/>
              </a:rPr>
              <a:t>:72b trains</a:t>
            </a:r>
            <a:endParaRPr lang="fr-FR" sz="1400" b="1" dirty="0">
              <a:solidFill>
                <a:srgbClr val="578737"/>
              </a:solidFill>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8" name="Content Placeholder 1"/>
              <p:cNvSpPr>
                <a:spLocks noGrp="1"/>
              </p:cNvSpPr>
              <p:nvPr>
                <p:ph idx="1"/>
              </p:nvPr>
            </p:nvSpPr>
            <p:spPr bwMode="auto">
              <a:xfrm>
                <a:off x="7573815" y="1369999"/>
                <a:ext cx="4518876" cy="2180322"/>
              </a:xfrm>
            </p:spPr>
            <p:txBody>
              <a:bodyPr numCol="1" spcCol="108000" anchor="t"/>
              <a:lstStyle/>
              <a:p>
                <a:pPr marL="0" lvl="1" indent="0" algn="just">
                  <a:buNone/>
                  <a:defRPr/>
                </a:pPr>
                <a:r>
                  <a:rPr lang="en-GB" b="1">
                    <a:solidFill>
                      <a:srgbClr val="6E2466"/>
                    </a:solidFill>
                  </a:rPr>
                  <a:t>Hybrid train:</a:t>
                </a:r>
                <a:r>
                  <a:rPr lang="en-GB">
                    <a:solidFill>
                      <a:srgbClr val="6E2466"/>
                    </a:solidFill>
                  </a:rPr>
                  <a:t> 	</a:t>
                </a:r>
                <a14:m>
                  <m:oMath xmlns:m="http://schemas.openxmlformats.org/officeDocument/2006/math">
                    <m:r>
                      <a:rPr lang="fr-FR" b="0" i="0" smtClean="0">
                        <a:solidFill>
                          <a:srgbClr val="2F2F2F"/>
                        </a:solidFill>
                        <a:latin typeface="Cambria Math" panose="02040503050406030204" pitchFamily="18" charset="0"/>
                      </a:rPr>
                      <m:t>7</m:t>
                    </m:r>
                    <m:r>
                      <a:rPr lang="fr-FR" b="0" i="0" smtClean="0">
                        <a:solidFill>
                          <a:srgbClr val="2F2F2F"/>
                        </a:solidFill>
                        <a:latin typeface="Cambria Math" panose="02040503050406030204" pitchFamily="18" charset="0"/>
                        <a:ea typeface="Cambria Math" panose="02040503050406030204" pitchFamily="18" charset="0"/>
                      </a:rPr>
                      <m:t>×</m:t>
                    </m:r>
                    <m:d>
                      <m:dPr>
                        <m:ctrlPr>
                          <a:rPr lang="fr-FR" b="0" i="1" smtClean="0">
                            <a:solidFill>
                              <a:srgbClr val="2F2F2F"/>
                            </a:solidFill>
                            <a:latin typeface="Cambria Math" panose="02040503050406030204" pitchFamily="18" charset="0"/>
                            <a:ea typeface="Cambria Math" panose="02040503050406030204" pitchFamily="18" charset="0"/>
                          </a:rPr>
                        </m:ctrlPr>
                      </m:dPr>
                      <m:e>
                        <m:r>
                          <a:rPr lang="fr-FR" b="0" i="0" smtClean="0">
                            <a:solidFill>
                              <a:srgbClr val="2F2F2F"/>
                            </a:solidFill>
                            <a:latin typeface="Cambria Math" panose="02040503050406030204" pitchFamily="18" charset="0"/>
                            <a:ea typeface="Cambria Math" panose="02040503050406030204" pitchFamily="18" charset="0"/>
                          </a:rPr>
                          <m:t>8</m:t>
                        </m:r>
                        <m:r>
                          <m:rPr>
                            <m:sty m:val="p"/>
                          </m:rPr>
                          <a:rPr lang="fr-FR" b="0" i="0" smtClean="0">
                            <a:solidFill>
                              <a:srgbClr val="2F2F2F"/>
                            </a:solidFill>
                            <a:latin typeface="Cambria Math" panose="02040503050406030204" pitchFamily="18" charset="0"/>
                            <a:ea typeface="Cambria Math" panose="02040503050406030204" pitchFamily="18" charset="0"/>
                          </a:rPr>
                          <m:t>b</m:t>
                        </m:r>
                        <m:r>
                          <a:rPr lang="fr-FR" b="0" i="0" smtClean="0">
                            <a:solidFill>
                              <a:srgbClr val="2F2F2F"/>
                            </a:solidFill>
                            <a:latin typeface="Cambria Math" panose="02040503050406030204" pitchFamily="18" charset="0"/>
                            <a:ea typeface="Cambria Math" panose="02040503050406030204" pitchFamily="18" charset="0"/>
                          </a:rPr>
                          <m:t>4</m:t>
                        </m:r>
                        <m:r>
                          <m:rPr>
                            <m:sty m:val="p"/>
                          </m:rPr>
                          <a:rPr lang="fr-FR" b="0" i="0" smtClean="0">
                            <a:solidFill>
                              <a:srgbClr val="2F2F2F"/>
                            </a:solidFill>
                            <a:latin typeface="Cambria Math" panose="02040503050406030204" pitchFamily="18" charset="0"/>
                            <a:ea typeface="Cambria Math" panose="02040503050406030204" pitchFamily="18" charset="0"/>
                          </a:rPr>
                          <m:t>e</m:t>
                        </m:r>
                      </m:e>
                    </m:d>
                    <m:r>
                      <a:rPr lang="fr-FR" b="0" i="0" smtClean="0">
                        <a:solidFill>
                          <a:srgbClr val="2F2F2F"/>
                        </a:solidFill>
                        <a:latin typeface="Cambria Math" panose="02040503050406030204" pitchFamily="18" charset="0"/>
                        <a:ea typeface="Cambria Math" panose="02040503050406030204" pitchFamily="18" charset="0"/>
                      </a:rPr>
                      <m:t>+3</m:t>
                    </m:r>
                    <m:r>
                      <a:rPr lang="fr-FR" i="0">
                        <a:solidFill>
                          <a:srgbClr val="2F2F2F"/>
                        </a:solidFill>
                        <a:latin typeface="Cambria Math" panose="02040503050406030204" pitchFamily="18" charset="0"/>
                        <a:ea typeface="Cambria Math" panose="02040503050406030204" pitchFamily="18" charset="0"/>
                      </a:rPr>
                      <m:t>×</m:t>
                    </m:r>
                    <m:d>
                      <m:dPr>
                        <m:ctrlPr>
                          <a:rPr lang="fr-FR" i="1">
                            <a:solidFill>
                              <a:srgbClr val="2F2F2F"/>
                            </a:solidFill>
                            <a:latin typeface="Cambria Math" panose="02040503050406030204" pitchFamily="18" charset="0"/>
                            <a:ea typeface="Cambria Math" panose="02040503050406030204" pitchFamily="18" charset="0"/>
                          </a:rPr>
                        </m:ctrlPr>
                      </m:dPr>
                      <m:e>
                        <m:r>
                          <a:rPr lang="fr-FR" b="0" i="0" smtClean="0">
                            <a:solidFill>
                              <a:srgbClr val="2F2F2F"/>
                            </a:solidFill>
                            <a:latin typeface="Cambria Math" panose="02040503050406030204" pitchFamily="18" charset="0"/>
                            <a:ea typeface="Cambria Math" panose="02040503050406030204" pitchFamily="18" charset="0"/>
                          </a:rPr>
                          <m:t>36</m:t>
                        </m:r>
                        <m:r>
                          <m:rPr>
                            <m:sty m:val="p"/>
                          </m:rPr>
                          <a:rPr lang="fr-FR" b="0" i="0" smtClean="0">
                            <a:solidFill>
                              <a:srgbClr val="2F2F2F"/>
                            </a:solidFill>
                            <a:latin typeface="Cambria Math" panose="02040503050406030204" pitchFamily="18" charset="0"/>
                            <a:ea typeface="Cambria Math" panose="02040503050406030204" pitchFamily="18" charset="0"/>
                          </a:rPr>
                          <m:t>b</m:t>
                        </m:r>
                      </m:e>
                    </m:d>
                  </m:oMath>
                </a14:m>
                <a:endParaRPr lang="fr-FR">
                  <a:solidFill>
                    <a:srgbClr val="6E2466"/>
                  </a:solidFill>
                </a:endParaRPr>
              </a:p>
              <a:p>
                <a:pPr marL="0" lvl="1" indent="0" algn="just">
                  <a:buNone/>
                  <a:defRPr/>
                </a:pPr>
                <a:endParaRPr lang="en-GB" dirty="0">
                  <a:solidFill>
                    <a:srgbClr val="2F2F2F"/>
                  </a:solidFill>
                </a:endParaRPr>
              </a:p>
              <a:p>
                <a:pPr marL="0" lvl="1" indent="0" algn="just">
                  <a:buNone/>
                  <a:defRPr/>
                </a:pPr>
                <a14:m>
                  <m:oMathPara xmlns:m="http://schemas.openxmlformats.org/officeDocument/2006/math">
                    <m:oMathParaPr>
                      <m:jc m:val="centerGroup"/>
                    </m:oMathParaPr>
                    <m:oMath xmlns:m="http://schemas.openxmlformats.org/officeDocument/2006/math">
                      <m:sSub>
                        <m:sSubPr>
                          <m:ctrlPr>
                            <a:rPr lang="en-GB" sz="1800" i="1" smtClean="0">
                              <a:solidFill>
                                <a:srgbClr val="2F2F2F"/>
                              </a:solidFill>
                              <a:latin typeface="Cambria Math" panose="02040503050406030204" pitchFamily="18" charset="0"/>
                            </a:rPr>
                          </m:ctrlPr>
                        </m:sSubPr>
                        <m:e>
                          <m:r>
                            <a:rPr lang="en-GB" sz="1800" b="0" i="1" smtClean="0">
                              <a:solidFill>
                                <a:srgbClr val="2F2F2F"/>
                              </a:solidFill>
                              <a:latin typeface="Cambria Math" panose="02040503050406030204" pitchFamily="18" charset="0"/>
                            </a:rPr>
                            <m:t>𝐼</m:t>
                          </m:r>
                        </m:e>
                        <m:sub>
                          <m:r>
                            <a:rPr lang="en-GB" sz="1800" b="0" i="1" smtClean="0">
                              <a:solidFill>
                                <a:srgbClr val="2F2F2F"/>
                              </a:solidFill>
                              <a:latin typeface="Cambria Math" panose="02040503050406030204" pitchFamily="18" charset="0"/>
                            </a:rPr>
                            <m:t>72</m:t>
                          </m:r>
                          <m:r>
                            <a:rPr lang="en-GB" sz="1800" b="0" i="1" smtClean="0">
                              <a:solidFill>
                                <a:srgbClr val="2F2F2F"/>
                              </a:solidFill>
                              <a:latin typeface="Cambria Math" panose="02040503050406030204" pitchFamily="18" charset="0"/>
                            </a:rPr>
                            <m:t>𝑏</m:t>
                          </m:r>
                        </m:sub>
                      </m:sSub>
                      <m:d>
                        <m:dPr>
                          <m:begChr m:val="["/>
                          <m:endChr m:val="]"/>
                          <m:ctrlPr>
                            <a:rPr lang="en-GB" sz="180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n</m:t>
                          </m:r>
                          <m:r>
                            <m:rPr>
                              <m:sty m:val="p"/>
                            </m:rPr>
                            <a:rPr lang="en-GB" sz="1800" b="0" i="0" smtClean="0">
                              <a:solidFill>
                                <a:srgbClr val="2F2F2F"/>
                              </a:solidFill>
                              <a:latin typeface="Cambria Math" panose="02040503050406030204" pitchFamily="18" charset="0"/>
                            </a:rPr>
                            <m:t>A</m:t>
                          </m:r>
                        </m:e>
                      </m:d>
                      <m:r>
                        <a:rPr lang="en-GB" sz="1800" b="0" i="1" smtClean="0">
                          <a:solidFill>
                            <a:srgbClr val="2F2F2F"/>
                          </a:solidFill>
                          <a:latin typeface="Cambria Math" panose="02040503050406030204" pitchFamily="18" charset="0"/>
                          <a:ea typeface="Cambria Math" panose="02040503050406030204" pitchFamily="18" charset="0"/>
                        </a:rPr>
                        <m:t>≈</m:t>
                      </m:r>
                      <m:r>
                        <a:rPr lang="fr-FR" sz="1800" b="0" i="1" smtClean="0">
                          <a:solidFill>
                            <a:srgbClr val="2F2F2F"/>
                          </a:solidFill>
                          <a:latin typeface="Cambria Math" panose="02040503050406030204" pitchFamily="18" charset="0"/>
                          <a:ea typeface="Cambria Math" panose="02040503050406030204" pitchFamily="18" charset="0"/>
                        </a:rPr>
                        <m:t>20</m:t>
                      </m:r>
                      <m:r>
                        <a:rPr lang="en-GB" sz="1800" b="0" i="1" smtClean="0">
                          <a:solidFill>
                            <a:srgbClr val="2F2F2F"/>
                          </a:solidFill>
                          <a:latin typeface="Cambria Math" panose="02040503050406030204" pitchFamily="18" charset="0"/>
                          <a:ea typeface="Cambria Math" panose="02040503050406030204" pitchFamily="18" charset="0"/>
                        </a:rPr>
                        <m:t>×</m:t>
                      </m:r>
                      <m:sSub>
                        <m:sSubPr>
                          <m:ctrlPr>
                            <a:rPr lang="en-GB" i="1" smtClean="0">
                              <a:solidFill>
                                <a:srgbClr val="2F2F2F"/>
                              </a:solidFill>
                              <a:latin typeface="Cambria Math" panose="02040503050406030204" pitchFamily="18" charset="0"/>
                              <a:ea typeface="Cambria Math" panose="02040503050406030204" pitchFamily="18" charset="0"/>
                            </a:rPr>
                          </m:ctrlPr>
                        </m:sSubPr>
                        <m:e>
                          <m:r>
                            <a:rPr lang="fr-FR" b="0" i="1" smtClean="0">
                              <a:solidFill>
                                <a:srgbClr val="2F2F2F"/>
                              </a:solidFill>
                              <a:latin typeface="Cambria Math" panose="02040503050406030204" pitchFamily="18" charset="0"/>
                              <a:ea typeface="Cambria Math" panose="02040503050406030204" pitchFamily="18" charset="0"/>
                            </a:rPr>
                            <m:t>(</m:t>
                          </m:r>
                          <m:r>
                            <a:rPr lang="en-GB" b="0" i="1" smtClean="0">
                              <a:solidFill>
                                <a:srgbClr val="2F2F2F"/>
                              </a:solidFill>
                              <a:latin typeface="Cambria Math" panose="02040503050406030204" pitchFamily="18" charset="0"/>
                              <a:ea typeface="Cambria Math" panose="02040503050406030204" pitchFamily="18" charset="0"/>
                            </a:rPr>
                            <m:t>𝑁</m:t>
                          </m:r>
                        </m:e>
                        <m:sub>
                          <m:r>
                            <a:rPr lang="fr-FR" b="0" i="1" smtClean="0">
                              <a:solidFill>
                                <a:srgbClr val="2F2F2F"/>
                              </a:solidFill>
                              <a:latin typeface="Cambria Math" panose="02040503050406030204" pitchFamily="18" charset="0"/>
                              <a:ea typeface="Cambria Math" panose="02040503050406030204" pitchFamily="18" charset="0"/>
                            </a:rPr>
                            <m:t>𝑏𝑢𝑛𝑐h</m:t>
                          </m:r>
                        </m:sub>
                      </m:sSub>
                      <m:r>
                        <a:rPr lang="fr-FR" b="0" i="1" smtClean="0">
                          <a:solidFill>
                            <a:srgbClr val="2F2F2F"/>
                          </a:solidFill>
                          <a:latin typeface="Cambria Math" panose="02040503050406030204" pitchFamily="18" charset="0"/>
                          <a:ea typeface="Cambria Math" panose="02040503050406030204" pitchFamily="18" charset="0"/>
                        </a:rPr>
                        <m:t>−160)</m:t>
                      </m:r>
                    </m:oMath>
                  </m:oMathPara>
                </a14:m>
                <a:endParaRPr lang="en-GB" dirty="0">
                  <a:solidFill>
                    <a:srgbClr val="2F2F2F"/>
                  </a:solidFill>
                </a:endParaRPr>
              </a:p>
              <a:p>
                <a:pPr marL="0" lvl="1" indent="0" algn="just">
                  <a:buNone/>
                  <a:defRPr/>
                </a:pPr>
                <a14:m>
                  <m:oMathPara xmlns:m="http://schemas.openxmlformats.org/officeDocument/2006/math">
                    <m:oMathParaPr>
                      <m:jc m:val="centerGroup"/>
                    </m:oMathParaPr>
                    <m:oMath xmlns:m="http://schemas.openxmlformats.org/officeDocument/2006/math">
                      <m:sSub>
                        <m:sSubPr>
                          <m:ctrlPr>
                            <a:rPr lang="en-GB" i="1" smtClean="0">
                              <a:solidFill>
                                <a:srgbClr val="2F2F2F"/>
                              </a:solidFill>
                              <a:latin typeface="Cambria Math" panose="02040503050406030204" pitchFamily="18" charset="0"/>
                            </a:rPr>
                          </m:ctrlPr>
                        </m:sSubPr>
                        <m:e>
                          <m:r>
                            <a:rPr lang="en-GB" b="0" i="1" smtClean="0">
                              <a:solidFill>
                                <a:srgbClr val="2F2F2F"/>
                              </a:solidFill>
                              <a:latin typeface="Cambria Math" panose="02040503050406030204" pitchFamily="18" charset="0"/>
                            </a:rPr>
                            <m:t>𝐼</m:t>
                          </m:r>
                        </m:e>
                        <m:sub>
                          <m:r>
                            <a:rPr lang="fr-FR" b="0" i="1" smtClean="0">
                              <a:solidFill>
                                <a:srgbClr val="2F2F2F"/>
                              </a:solidFill>
                              <a:latin typeface="Cambria Math" panose="02040503050406030204" pitchFamily="18" charset="0"/>
                            </a:rPr>
                            <m:t>h𝑦𝑏𝑟𝑖𝑑</m:t>
                          </m:r>
                        </m:sub>
                      </m:sSub>
                      <m:d>
                        <m:dPr>
                          <m:begChr m:val="["/>
                          <m:endChr m:val="]"/>
                          <m:ctrlPr>
                            <a:rPr lang="en-GB" sz="180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n</m:t>
                          </m:r>
                          <m:r>
                            <m:rPr>
                              <m:sty m:val="p"/>
                            </m:rPr>
                            <a:rPr lang="en-GB" sz="1800" b="0" i="0" smtClean="0">
                              <a:solidFill>
                                <a:srgbClr val="2F2F2F"/>
                              </a:solidFill>
                              <a:latin typeface="Cambria Math" panose="02040503050406030204" pitchFamily="18" charset="0"/>
                            </a:rPr>
                            <m:t>A</m:t>
                          </m:r>
                        </m:e>
                      </m:d>
                      <m:r>
                        <a:rPr lang="en-GB" sz="1800" b="0" i="1" smtClean="0">
                          <a:solidFill>
                            <a:srgbClr val="2F2F2F"/>
                          </a:solidFill>
                          <a:latin typeface="Cambria Math" panose="02040503050406030204" pitchFamily="18" charset="0"/>
                          <a:ea typeface="Cambria Math" panose="02040503050406030204" pitchFamily="18" charset="0"/>
                        </a:rPr>
                        <m:t>≈</m:t>
                      </m:r>
                      <m:r>
                        <a:rPr lang="fr-FR" sz="1800" b="0" i="1" smtClean="0">
                          <a:solidFill>
                            <a:srgbClr val="2F2F2F"/>
                          </a:solidFill>
                          <a:latin typeface="Cambria Math" panose="02040503050406030204" pitchFamily="18" charset="0"/>
                          <a:ea typeface="Cambria Math" panose="02040503050406030204" pitchFamily="18" charset="0"/>
                        </a:rPr>
                        <m:t>1</m:t>
                      </m:r>
                      <m:r>
                        <a:rPr lang="en-GB" sz="1800" b="0" i="1" smtClean="0">
                          <a:solidFill>
                            <a:srgbClr val="2F2F2F"/>
                          </a:solidFill>
                          <a:latin typeface="Cambria Math" panose="02040503050406030204" pitchFamily="18" charset="0"/>
                          <a:ea typeface="Cambria Math" panose="02040503050406030204" pitchFamily="18" charset="0"/>
                        </a:rPr>
                        <m:t>×</m:t>
                      </m:r>
                      <m:sSub>
                        <m:sSubPr>
                          <m:ctrlPr>
                            <a:rPr lang="en-GB" i="1" smtClean="0">
                              <a:solidFill>
                                <a:srgbClr val="2F2F2F"/>
                              </a:solidFill>
                              <a:latin typeface="Cambria Math" panose="02040503050406030204" pitchFamily="18" charset="0"/>
                              <a:ea typeface="Cambria Math" panose="02040503050406030204" pitchFamily="18" charset="0"/>
                            </a:rPr>
                          </m:ctrlPr>
                        </m:sSubPr>
                        <m:e>
                          <m:r>
                            <a:rPr lang="fr-FR" b="0" i="1" smtClean="0">
                              <a:solidFill>
                                <a:srgbClr val="2F2F2F"/>
                              </a:solidFill>
                              <a:latin typeface="Cambria Math" panose="02040503050406030204" pitchFamily="18" charset="0"/>
                              <a:ea typeface="Cambria Math" panose="02040503050406030204" pitchFamily="18" charset="0"/>
                            </a:rPr>
                            <m:t>(</m:t>
                          </m:r>
                          <m:r>
                            <a:rPr lang="en-GB" b="0" i="1" smtClean="0">
                              <a:solidFill>
                                <a:srgbClr val="2F2F2F"/>
                              </a:solidFill>
                              <a:latin typeface="Cambria Math" panose="02040503050406030204" pitchFamily="18" charset="0"/>
                              <a:ea typeface="Cambria Math" panose="02040503050406030204" pitchFamily="18" charset="0"/>
                            </a:rPr>
                            <m:t>𝑁</m:t>
                          </m:r>
                        </m:e>
                        <m:sub>
                          <m:r>
                            <a:rPr lang="fr-FR" b="0" i="1" smtClean="0">
                              <a:solidFill>
                                <a:srgbClr val="2F2F2F"/>
                              </a:solidFill>
                              <a:latin typeface="Cambria Math" panose="02040503050406030204" pitchFamily="18" charset="0"/>
                              <a:ea typeface="Cambria Math" panose="02040503050406030204" pitchFamily="18" charset="0"/>
                            </a:rPr>
                            <m:t>𝑏𝑢𝑛𝑐h</m:t>
                          </m:r>
                        </m:sub>
                      </m:sSub>
                      <m:r>
                        <a:rPr lang="fr-FR" b="0" i="1" smtClean="0">
                          <a:solidFill>
                            <a:srgbClr val="2F2F2F"/>
                          </a:solidFill>
                          <a:latin typeface="Cambria Math" panose="02040503050406030204" pitchFamily="18" charset="0"/>
                          <a:ea typeface="Cambria Math" panose="02040503050406030204" pitchFamily="18" charset="0"/>
                        </a:rPr>
                        <m:t>−400)</m:t>
                      </m:r>
                    </m:oMath>
                  </m:oMathPara>
                </a14:m>
                <a:endParaRPr lang="en-GB" dirty="0">
                  <a:solidFill>
                    <a:srgbClr val="2F2F2F"/>
                  </a:solidFill>
                </a:endParaRPr>
              </a:p>
            </p:txBody>
          </p:sp>
        </mc:Choice>
        <mc:Fallback xmlns="">
          <p:sp>
            <p:nvSpPr>
              <p:cNvPr id="8" name="Content Placeholder 1"/>
              <p:cNvSpPr>
                <a:spLocks noGrp="1" noRot="1" noChangeAspect="1" noMove="1" noResize="1" noEditPoints="1" noAdjustHandles="1" noChangeArrowheads="1" noChangeShapeType="1" noTextEdit="1"/>
              </p:cNvSpPr>
              <p:nvPr>
                <p:ph idx="1"/>
              </p:nvPr>
            </p:nvSpPr>
            <p:spPr bwMode="auto">
              <a:xfrm>
                <a:off x="7573815" y="1369999"/>
                <a:ext cx="4518876" cy="2180322"/>
              </a:xfrm>
              <a:blipFill>
                <a:blip r:embed="rId5"/>
                <a:stretch>
                  <a:fillRect l="-3100" t="-3641"/>
                </a:stretch>
              </a:blipFill>
            </p:spPr>
            <p:txBody>
              <a:bodyPr/>
              <a:lstStyle/>
              <a:p>
                <a:r>
                  <a:rPr lang="fr-FR">
                    <a:noFill/>
                  </a:rPr>
                  <a:t> </a:t>
                </a:r>
              </a:p>
            </p:txBody>
          </p:sp>
        </mc:Fallback>
      </mc:AlternateContent>
      <p:cxnSp>
        <p:nvCxnSpPr>
          <p:cNvPr id="15" name="Straight Connector 14">
            <a:extLst>
              <a:ext uri="{FF2B5EF4-FFF2-40B4-BE49-F238E27FC236}">
                <a16:creationId xmlns:a16="http://schemas.microsoft.com/office/drawing/2014/main" id="{9BE054AF-DEB3-46AF-AAB3-86363894C09C}"/>
              </a:ext>
            </a:extLst>
          </p:cNvPr>
          <p:cNvCxnSpPr>
            <a:cxnSpLocks/>
          </p:cNvCxnSpPr>
          <p:nvPr/>
        </p:nvCxnSpPr>
        <p:spPr>
          <a:xfrm flipV="1">
            <a:off x="1892440" y="1378868"/>
            <a:ext cx="0" cy="3490292"/>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3ECC6CF-BA9C-C0E8-6C6F-49F599DAE119}"/>
              </a:ext>
            </a:extLst>
          </p:cNvPr>
          <p:cNvCxnSpPr>
            <a:cxnSpLocks/>
          </p:cNvCxnSpPr>
          <p:nvPr/>
        </p:nvCxnSpPr>
        <p:spPr>
          <a:xfrm flipV="1">
            <a:off x="2275340" y="1378868"/>
            <a:ext cx="0" cy="3202259"/>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8E21C91-D4CC-0776-F2E1-5BB5929C12E2}"/>
              </a:ext>
            </a:extLst>
          </p:cNvPr>
          <p:cNvCxnSpPr>
            <a:cxnSpLocks/>
          </p:cNvCxnSpPr>
          <p:nvPr/>
        </p:nvCxnSpPr>
        <p:spPr>
          <a:xfrm flipV="1">
            <a:off x="2661668" y="1371248"/>
            <a:ext cx="0" cy="2417792"/>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B1ADA392-18DD-17AE-D8F2-F59508BB5A0D}"/>
              </a:ext>
            </a:extLst>
          </p:cNvPr>
          <p:cNvCxnSpPr>
            <a:cxnSpLocks/>
          </p:cNvCxnSpPr>
          <p:nvPr/>
        </p:nvCxnSpPr>
        <p:spPr>
          <a:xfrm flipV="1">
            <a:off x="3044568" y="1371248"/>
            <a:ext cx="0" cy="1841728"/>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849EB3F-6B94-CFFB-AD60-7AFA33C50D7F}"/>
              </a:ext>
            </a:extLst>
          </p:cNvPr>
          <p:cNvCxnSpPr>
            <a:cxnSpLocks/>
          </p:cNvCxnSpPr>
          <p:nvPr/>
        </p:nvCxnSpPr>
        <p:spPr>
          <a:xfrm flipV="1">
            <a:off x="3422261" y="1371248"/>
            <a:ext cx="0" cy="1409680"/>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EDD9E4D8-6C34-B16C-7073-611F09C37B09}"/>
              </a:ext>
            </a:extLst>
          </p:cNvPr>
          <p:cNvCxnSpPr>
            <a:cxnSpLocks/>
          </p:cNvCxnSpPr>
          <p:nvPr/>
        </p:nvCxnSpPr>
        <p:spPr>
          <a:xfrm flipV="1">
            <a:off x="3817208" y="1371248"/>
            <a:ext cx="0" cy="689600"/>
          </a:xfrm>
          <a:prstGeom prst="line">
            <a:avLst/>
          </a:prstGeom>
          <a:ln>
            <a:solidFill>
              <a:srgbClr val="578737"/>
            </a:solidFill>
            <a:prstDash val="lgDash"/>
          </a:ln>
        </p:spPr>
        <p:style>
          <a:lnRef idx="1">
            <a:schemeClr val="accent1"/>
          </a:lnRef>
          <a:fillRef idx="0">
            <a:schemeClr val="accent1"/>
          </a:fillRef>
          <a:effectRef idx="0">
            <a:schemeClr val="accent1"/>
          </a:effectRef>
          <a:fontRef idx="minor">
            <a:schemeClr val="tx1"/>
          </a:fontRef>
        </p:style>
      </p:cxnSp>
      <p:sp>
        <p:nvSpPr>
          <p:cNvPr id="40" name="TextBox 17">
            <a:extLst>
              <a:ext uri="{FF2B5EF4-FFF2-40B4-BE49-F238E27FC236}">
                <a16:creationId xmlns:a16="http://schemas.microsoft.com/office/drawing/2014/main" id="{34C8E722-ED26-E96C-2698-21C8FD5A8414}"/>
              </a:ext>
            </a:extLst>
          </p:cNvPr>
          <p:cNvSpPr txBox="1"/>
          <p:nvPr/>
        </p:nvSpPr>
        <p:spPr bwMode="auto">
          <a:xfrm>
            <a:off x="697073" y="5991131"/>
            <a:ext cx="1261109" cy="307777"/>
          </a:xfrm>
          <a:prstGeom prst="rect">
            <a:avLst/>
          </a:prstGeom>
          <a:noFill/>
          <a:ln>
            <a:noFill/>
          </a:ln>
        </p:spPr>
        <p:txBody>
          <a:bodyPr wrap="square" rtlCol="0">
            <a:spAutoFit/>
          </a:bodyPr>
          <a:lstStyle/>
          <a:p>
            <a:r>
              <a:rPr lang="fr-FR" sz="1400" b="1" dirty="0" err="1">
                <a:solidFill>
                  <a:srgbClr val="0070C0"/>
                </a:solidFill>
                <a:latin typeface="Cambria Math" panose="02040503050406030204" pitchFamily="18" charset="0"/>
                <a:ea typeface="Cambria Math" panose="02040503050406030204" pitchFamily="18" charset="0"/>
              </a:rPr>
              <a:t>Hybrid</a:t>
            </a:r>
            <a:r>
              <a:rPr lang="fr-FR" sz="1400" b="1" dirty="0">
                <a:solidFill>
                  <a:srgbClr val="0070C0"/>
                </a:solidFill>
                <a:latin typeface="Cambria Math" panose="02040503050406030204" pitchFamily="18" charset="0"/>
                <a:ea typeface="Cambria Math" panose="02040503050406030204" pitchFamily="18" charset="0"/>
              </a:rPr>
              <a:t> trains:</a:t>
            </a:r>
          </a:p>
        </p:txBody>
      </p:sp>
      <p:sp>
        <p:nvSpPr>
          <p:cNvPr id="41" name="TextBox 17">
            <a:extLst>
              <a:ext uri="{FF2B5EF4-FFF2-40B4-BE49-F238E27FC236}">
                <a16:creationId xmlns:a16="http://schemas.microsoft.com/office/drawing/2014/main" id="{A4924F82-7790-E122-7E50-56AA23581706}"/>
              </a:ext>
            </a:extLst>
          </p:cNvPr>
          <p:cNvSpPr txBox="1"/>
          <p:nvPr/>
        </p:nvSpPr>
        <p:spPr bwMode="auto">
          <a:xfrm>
            <a:off x="1678956" y="1109638"/>
            <a:ext cx="433634" cy="307777"/>
          </a:xfrm>
          <a:prstGeom prst="rect">
            <a:avLst/>
          </a:prstGeom>
          <a:noFill/>
          <a:ln>
            <a:noFill/>
          </a:ln>
        </p:spPr>
        <p:txBody>
          <a:bodyPr wrap="square" rtlCol="0">
            <a:spAutoFit/>
          </a:bodyPr>
          <a:lstStyle/>
          <a:p>
            <a:pPr algn="ctr"/>
            <a:r>
              <a:rPr lang="fr-FR" sz="1400" b="1">
                <a:solidFill>
                  <a:srgbClr val="578737"/>
                </a:solidFill>
                <a:latin typeface="Cambria Math" panose="02040503050406030204" pitchFamily="18" charset="0"/>
                <a:ea typeface="Cambria Math" panose="02040503050406030204" pitchFamily="18" charset="0"/>
              </a:rPr>
              <a:t>4</a:t>
            </a:r>
            <a:endParaRPr lang="fr-FR" sz="1400" b="1" dirty="0">
              <a:solidFill>
                <a:srgbClr val="578737"/>
              </a:solidFill>
              <a:latin typeface="Cambria Math" panose="02040503050406030204" pitchFamily="18" charset="0"/>
              <a:ea typeface="Cambria Math" panose="02040503050406030204" pitchFamily="18" charset="0"/>
            </a:endParaRPr>
          </a:p>
        </p:txBody>
      </p:sp>
      <p:sp>
        <p:nvSpPr>
          <p:cNvPr id="42" name="TextBox 17">
            <a:extLst>
              <a:ext uri="{FF2B5EF4-FFF2-40B4-BE49-F238E27FC236}">
                <a16:creationId xmlns:a16="http://schemas.microsoft.com/office/drawing/2014/main" id="{8FF8E208-C6DB-619C-ADCF-B56F592C3402}"/>
              </a:ext>
            </a:extLst>
          </p:cNvPr>
          <p:cNvSpPr txBox="1"/>
          <p:nvPr/>
        </p:nvSpPr>
        <p:spPr bwMode="auto">
          <a:xfrm>
            <a:off x="2058523" y="1109638"/>
            <a:ext cx="433634" cy="307777"/>
          </a:xfrm>
          <a:prstGeom prst="rect">
            <a:avLst/>
          </a:prstGeom>
          <a:solidFill>
            <a:schemeClr val="bg1"/>
          </a:solidFill>
          <a:ln>
            <a:noFill/>
          </a:ln>
        </p:spPr>
        <p:txBody>
          <a:bodyPr wrap="square" rtlCol="0">
            <a:spAutoFit/>
          </a:bodyPr>
          <a:lstStyle/>
          <a:p>
            <a:pPr algn="ctr"/>
            <a:r>
              <a:rPr lang="fr-FR" sz="1400" b="1">
                <a:solidFill>
                  <a:srgbClr val="578737"/>
                </a:solidFill>
                <a:latin typeface="Cambria Math" panose="02040503050406030204" pitchFamily="18" charset="0"/>
                <a:ea typeface="Cambria Math" panose="02040503050406030204" pitchFamily="18" charset="0"/>
              </a:rPr>
              <a:t>6</a:t>
            </a:r>
          </a:p>
        </p:txBody>
      </p:sp>
      <p:sp>
        <p:nvSpPr>
          <p:cNvPr id="43" name="TextBox 17">
            <a:extLst>
              <a:ext uri="{FF2B5EF4-FFF2-40B4-BE49-F238E27FC236}">
                <a16:creationId xmlns:a16="http://schemas.microsoft.com/office/drawing/2014/main" id="{B98AE00D-409F-2D35-C63D-61D9FB74EDD1}"/>
              </a:ext>
            </a:extLst>
          </p:cNvPr>
          <p:cNvSpPr txBox="1"/>
          <p:nvPr/>
        </p:nvSpPr>
        <p:spPr bwMode="auto">
          <a:xfrm>
            <a:off x="2441422" y="1109638"/>
            <a:ext cx="433634" cy="307777"/>
          </a:xfrm>
          <a:prstGeom prst="rect">
            <a:avLst/>
          </a:prstGeom>
          <a:solidFill>
            <a:schemeClr val="bg1"/>
          </a:solidFill>
          <a:ln>
            <a:noFill/>
          </a:ln>
        </p:spPr>
        <p:txBody>
          <a:bodyPr wrap="square" rtlCol="0">
            <a:spAutoFit/>
          </a:bodyPr>
          <a:lstStyle/>
          <a:p>
            <a:pPr algn="ctr"/>
            <a:r>
              <a:rPr lang="fr-FR" sz="1400" b="1" dirty="0">
                <a:solidFill>
                  <a:srgbClr val="578737"/>
                </a:solidFill>
                <a:latin typeface="Cambria Math" panose="02040503050406030204" pitchFamily="18" charset="0"/>
                <a:ea typeface="Cambria Math" panose="02040503050406030204" pitchFamily="18" charset="0"/>
              </a:rPr>
              <a:t>8</a:t>
            </a:r>
          </a:p>
        </p:txBody>
      </p:sp>
      <p:sp>
        <p:nvSpPr>
          <p:cNvPr id="44" name="TextBox 17">
            <a:extLst>
              <a:ext uri="{FF2B5EF4-FFF2-40B4-BE49-F238E27FC236}">
                <a16:creationId xmlns:a16="http://schemas.microsoft.com/office/drawing/2014/main" id="{CDBA9440-5507-DDBE-0596-DB814F4F6A92}"/>
              </a:ext>
            </a:extLst>
          </p:cNvPr>
          <p:cNvSpPr txBox="1"/>
          <p:nvPr/>
        </p:nvSpPr>
        <p:spPr bwMode="auto">
          <a:xfrm>
            <a:off x="2822544" y="1109638"/>
            <a:ext cx="433634" cy="307777"/>
          </a:xfrm>
          <a:prstGeom prst="rect">
            <a:avLst/>
          </a:prstGeom>
          <a:solidFill>
            <a:schemeClr val="bg1"/>
          </a:solidFill>
          <a:ln>
            <a:noFill/>
          </a:ln>
        </p:spPr>
        <p:txBody>
          <a:bodyPr wrap="square" rtlCol="0">
            <a:spAutoFit/>
          </a:bodyPr>
          <a:lstStyle/>
          <a:p>
            <a:pPr algn="ctr"/>
            <a:r>
              <a:rPr lang="fr-FR" sz="1400" b="1">
                <a:solidFill>
                  <a:srgbClr val="578737"/>
                </a:solidFill>
                <a:latin typeface="Cambria Math" panose="02040503050406030204" pitchFamily="18" charset="0"/>
                <a:ea typeface="Cambria Math" panose="02040503050406030204" pitchFamily="18" charset="0"/>
              </a:rPr>
              <a:t>10</a:t>
            </a:r>
          </a:p>
        </p:txBody>
      </p:sp>
      <p:sp>
        <p:nvSpPr>
          <p:cNvPr id="45" name="TextBox 17">
            <a:extLst>
              <a:ext uri="{FF2B5EF4-FFF2-40B4-BE49-F238E27FC236}">
                <a16:creationId xmlns:a16="http://schemas.microsoft.com/office/drawing/2014/main" id="{BE9ECA8E-2C82-D126-9918-2DDAD6542A48}"/>
              </a:ext>
            </a:extLst>
          </p:cNvPr>
          <p:cNvSpPr txBox="1"/>
          <p:nvPr/>
        </p:nvSpPr>
        <p:spPr bwMode="auto">
          <a:xfrm>
            <a:off x="3205443" y="1109638"/>
            <a:ext cx="433634" cy="307777"/>
          </a:xfrm>
          <a:prstGeom prst="rect">
            <a:avLst/>
          </a:prstGeom>
          <a:solidFill>
            <a:schemeClr val="bg1"/>
          </a:solidFill>
          <a:ln>
            <a:noFill/>
          </a:ln>
        </p:spPr>
        <p:txBody>
          <a:bodyPr wrap="square" rtlCol="0">
            <a:spAutoFit/>
          </a:bodyPr>
          <a:lstStyle/>
          <a:p>
            <a:pPr algn="ctr"/>
            <a:r>
              <a:rPr lang="fr-FR" sz="1400" b="1">
                <a:solidFill>
                  <a:srgbClr val="578737"/>
                </a:solidFill>
                <a:latin typeface="Cambria Math" panose="02040503050406030204" pitchFamily="18" charset="0"/>
                <a:ea typeface="Cambria Math" panose="02040503050406030204" pitchFamily="18" charset="0"/>
              </a:rPr>
              <a:t>12</a:t>
            </a:r>
          </a:p>
        </p:txBody>
      </p:sp>
      <p:sp>
        <p:nvSpPr>
          <p:cNvPr id="46" name="TextBox 17">
            <a:extLst>
              <a:ext uri="{FF2B5EF4-FFF2-40B4-BE49-F238E27FC236}">
                <a16:creationId xmlns:a16="http://schemas.microsoft.com/office/drawing/2014/main" id="{35361A74-5793-FF3E-A3A6-E2D5363256B7}"/>
              </a:ext>
            </a:extLst>
          </p:cNvPr>
          <p:cNvSpPr txBox="1"/>
          <p:nvPr/>
        </p:nvSpPr>
        <p:spPr bwMode="auto">
          <a:xfrm>
            <a:off x="3598549" y="1109638"/>
            <a:ext cx="433634" cy="307777"/>
          </a:xfrm>
          <a:prstGeom prst="rect">
            <a:avLst/>
          </a:prstGeom>
          <a:solidFill>
            <a:schemeClr val="bg1"/>
          </a:solidFill>
          <a:ln>
            <a:noFill/>
          </a:ln>
        </p:spPr>
        <p:txBody>
          <a:bodyPr wrap="square" rtlCol="0">
            <a:spAutoFit/>
          </a:bodyPr>
          <a:lstStyle/>
          <a:p>
            <a:pPr algn="ctr"/>
            <a:r>
              <a:rPr lang="fr-FR" sz="1400" b="1">
                <a:solidFill>
                  <a:srgbClr val="578737"/>
                </a:solidFill>
                <a:latin typeface="Cambria Math" panose="02040503050406030204" pitchFamily="18" charset="0"/>
                <a:ea typeface="Cambria Math" panose="02040503050406030204" pitchFamily="18" charset="0"/>
              </a:rPr>
              <a:t>14</a:t>
            </a:r>
          </a:p>
        </p:txBody>
      </p:sp>
      <p:sp>
        <p:nvSpPr>
          <p:cNvPr id="63" name="TextBox 17">
            <a:extLst>
              <a:ext uri="{FF2B5EF4-FFF2-40B4-BE49-F238E27FC236}">
                <a16:creationId xmlns:a16="http://schemas.microsoft.com/office/drawing/2014/main" id="{40098D96-68AC-733B-BB5D-1DFB0514B555}"/>
              </a:ext>
            </a:extLst>
          </p:cNvPr>
          <p:cNvSpPr txBox="1"/>
          <p:nvPr/>
        </p:nvSpPr>
        <p:spPr bwMode="auto">
          <a:xfrm>
            <a:off x="5739542" y="5991131"/>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28</a:t>
            </a:r>
          </a:p>
        </p:txBody>
      </p:sp>
      <p:sp>
        <p:nvSpPr>
          <p:cNvPr id="64" name="TextBox 17">
            <a:extLst>
              <a:ext uri="{FF2B5EF4-FFF2-40B4-BE49-F238E27FC236}">
                <a16:creationId xmlns:a16="http://schemas.microsoft.com/office/drawing/2014/main" id="{EC5E641D-AE74-51D9-BE23-139FAE6CE869}"/>
              </a:ext>
            </a:extLst>
          </p:cNvPr>
          <p:cNvSpPr txBox="1"/>
          <p:nvPr/>
        </p:nvSpPr>
        <p:spPr bwMode="auto">
          <a:xfrm>
            <a:off x="4429569" y="5992380"/>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21</a:t>
            </a:r>
          </a:p>
        </p:txBody>
      </p:sp>
      <p:sp>
        <p:nvSpPr>
          <p:cNvPr id="65" name="TextBox 17">
            <a:extLst>
              <a:ext uri="{FF2B5EF4-FFF2-40B4-BE49-F238E27FC236}">
                <a16:creationId xmlns:a16="http://schemas.microsoft.com/office/drawing/2014/main" id="{18861242-FB8D-5F71-CC5E-E18791B1DD49}"/>
              </a:ext>
            </a:extLst>
          </p:cNvPr>
          <p:cNvSpPr txBox="1"/>
          <p:nvPr/>
        </p:nvSpPr>
        <p:spPr bwMode="auto">
          <a:xfrm>
            <a:off x="3548095" y="6007498"/>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15</a:t>
            </a:r>
          </a:p>
        </p:txBody>
      </p:sp>
      <p:sp>
        <p:nvSpPr>
          <p:cNvPr id="66" name="TextBox 17">
            <a:extLst>
              <a:ext uri="{FF2B5EF4-FFF2-40B4-BE49-F238E27FC236}">
                <a16:creationId xmlns:a16="http://schemas.microsoft.com/office/drawing/2014/main" id="{A3817776-7EF9-D6E5-BEAA-28048E699003}"/>
              </a:ext>
            </a:extLst>
          </p:cNvPr>
          <p:cNvSpPr txBox="1"/>
          <p:nvPr/>
        </p:nvSpPr>
        <p:spPr bwMode="auto">
          <a:xfrm>
            <a:off x="3106494" y="5998709"/>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13</a:t>
            </a:r>
          </a:p>
        </p:txBody>
      </p:sp>
      <p:sp>
        <p:nvSpPr>
          <p:cNvPr id="67" name="TextBox 17">
            <a:extLst>
              <a:ext uri="{FF2B5EF4-FFF2-40B4-BE49-F238E27FC236}">
                <a16:creationId xmlns:a16="http://schemas.microsoft.com/office/drawing/2014/main" id="{3DB4040F-8AF0-5336-89E4-98F7F5650C1F}"/>
              </a:ext>
            </a:extLst>
          </p:cNvPr>
          <p:cNvSpPr txBox="1"/>
          <p:nvPr/>
        </p:nvSpPr>
        <p:spPr bwMode="auto">
          <a:xfrm>
            <a:off x="2679384" y="6000152"/>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10</a:t>
            </a:r>
          </a:p>
        </p:txBody>
      </p:sp>
      <p:sp>
        <p:nvSpPr>
          <p:cNvPr id="68" name="TextBox 17">
            <a:extLst>
              <a:ext uri="{FF2B5EF4-FFF2-40B4-BE49-F238E27FC236}">
                <a16:creationId xmlns:a16="http://schemas.microsoft.com/office/drawing/2014/main" id="{8BF4963F-D3F8-DA48-990F-1FBB586B1629}"/>
              </a:ext>
            </a:extLst>
          </p:cNvPr>
          <p:cNvSpPr txBox="1"/>
          <p:nvPr/>
        </p:nvSpPr>
        <p:spPr bwMode="auto">
          <a:xfrm>
            <a:off x="2233324" y="6000152"/>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8</a:t>
            </a:r>
          </a:p>
        </p:txBody>
      </p:sp>
      <p:sp>
        <p:nvSpPr>
          <p:cNvPr id="69" name="TextBox 17">
            <a:extLst>
              <a:ext uri="{FF2B5EF4-FFF2-40B4-BE49-F238E27FC236}">
                <a16:creationId xmlns:a16="http://schemas.microsoft.com/office/drawing/2014/main" id="{0E98801C-8E78-6327-C62D-6C133405C232}"/>
              </a:ext>
            </a:extLst>
          </p:cNvPr>
          <p:cNvSpPr txBox="1"/>
          <p:nvPr/>
        </p:nvSpPr>
        <p:spPr bwMode="auto">
          <a:xfrm>
            <a:off x="1803388" y="6000152"/>
            <a:ext cx="416022" cy="307777"/>
          </a:xfrm>
          <a:prstGeom prst="rect">
            <a:avLst/>
          </a:prstGeom>
          <a:noFill/>
          <a:ln>
            <a:noFill/>
          </a:ln>
        </p:spPr>
        <p:txBody>
          <a:bodyPr wrap="square" rtlCol="0">
            <a:spAutoFit/>
          </a:bodyPr>
          <a:lstStyle/>
          <a:p>
            <a:pPr algn="ctr"/>
            <a:r>
              <a:rPr lang="fr-FR" sz="1400" b="1">
                <a:solidFill>
                  <a:srgbClr val="0070C0"/>
                </a:solidFill>
                <a:latin typeface="Cambria Math" panose="02040503050406030204" pitchFamily="18" charset="0"/>
                <a:ea typeface="Cambria Math" panose="02040503050406030204" pitchFamily="18" charset="0"/>
              </a:rPr>
              <a:t>5</a:t>
            </a:r>
          </a:p>
        </p:txBody>
      </p:sp>
      <p:cxnSp>
        <p:nvCxnSpPr>
          <p:cNvPr id="49" name="Straight Connector 48">
            <a:extLst>
              <a:ext uri="{FF2B5EF4-FFF2-40B4-BE49-F238E27FC236}">
                <a16:creationId xmlns:a16="http://schemas.microsoft.com/office/drawing/2014/main" id="{40D99C61-1383-D3FF-E0C2-3125890C4485}"/>
              </a:ext>
            </a:extLst>
          </p:cNvPr>
          <p:cNvCxnSpPr>
            <a:cxnSpLocks/>
          </p:cNvCxnSpPr>
          <p:nvPr/>
        </p:nvCxnSpPr>
        <p:spPr>
          <a:xfrm flipV="1">
            <a:off x="1475242" y="1439335"/>
            <a:ext cx="2808312" cy="4149107"/>
          </a:xfrm>
          <a:prstGeom prst="line">
            <a:avLst/>
          </a:prstGeom>
          <a:ln w="28575">
            <a:solidFill>
              <a:srgbClr val="578737"/>
            </a:solidFill>
            <a:prstDash val="lg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7788699-27B9-E726-76BA-4F1BAE1B3E2D}"/>
              </a:ext>
            </a:extLst>
          </p:cNvPr>
          <p:cNvCxnSpPr>
            <a:cxnSpLocks/>
          </p:cNvCxnSpPr>
          <p:nvPr/>
        </p:nvCxnSpPr>
        <p:spPr>
          <a:xfrm flipV="1">
            <a:off x="2158831" y="1439335"/>
            <a:ext cx="4163103" cy="4149107"/>
          </a:xfrm>
          <a:prstGeom prst="line">
            <a:avLst/>
          </a:prstGeom>
          <a:ln w="28575">
            <a:solidFill>
              <a:srgbClr val="0070C0"/>
            </a:solidFill>
            <a:prstDash val="lgDash"/>
          </a:ln>
        </p:spPr>
        <p:style>
          <a:lnRef idx="1">
            <a:schemeClr val="accent1"/>
          </a:lnRef>
          <a:fillRef idx="0">
            <a:schemeClr val="accent1"/>
          </a:fillRef>
          <a:effectRef idx="0">
            <a:schemeClr val="accent1"/>
          </a:effectRef>
          <a:fontRef idx="minor">
            <a:schemeClr val="tx1"/>
          </a:fontRef>
        </p:style>
      </p:cxnSp>
      <p:sp>
        <p:nvSpPr>
          <p:cNvPr id="6" name="TextBox 17">
            <a:extLst>
              <a:ext uri="{FF2B5EF4-FFF2-40B4-BE49-F238E27FC236}">
                <a16:creationId xmlns:a16="http://schemas.microsoft.com/office/drawing/2014/main" id="{A654F058-7636-0EE4-CEC1-8E562EB8AF22}"/>
              </a:ext>
            </a:extLst>
          </p:cNvPr>
          <p:cNvSpPr txBox="1"/>
          <p:nvPr/>
        </p:nvSpPr>
        <p:spPr bwMode="auto">
          <a:xfrm>
            <a:off x="723757" y="5640474"/>
            <a:ext cx="778998"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0</a:t>
            </a:r>
          </a:p>
        </p:txBody>
      </p:sp>
      <p:sp>
        <p:nvSpPr>
          <p:cNvPr id="10" name="TextBox 17">
            <a:extLst>
              <a:ext uri="{FF2B5EF4-FFF2-40B4-BE49-F238E27FC236}">
                <a16:creationId xmlns:a16="http://schemas.microsoft.com/office/drawing/2014/main" id="{B650990E-AE1D-9A44-9E68-EDF0A7FCB1D7}"/>
              </a:ext>
            </a:extLst>
          </p:cNvPr>
          <p:cNvSpPr txBox="1"/>
          <p:nvPr/>
        </p:nvSpPr>
        <p:spPr bwMode="auto">
          <a:xfrm>
            <a:off x="1782591" y="5640474"/>
            <a:ext cx="778998"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400</a:t>
            </a:r>
          </a:p>
        </p:txBody>
      </p:sp>
      <p:sp>
        <p:nvSpPr>
          <p:cNvPr id="16" name="TextBox 17">
            <a:extLst>
              <a:ext uri="{FF2B5EF4-FFF2-40B4-BE49-F238E27FC236}">
                <a16:creationId xmlns:a16="http://schemas.microsoft.com/office/drawing/2014/main" id="{801C4D7A-605C-956E-850F-6462361088ED}"/>
              </a:ext>
            </a:extLst>
          </p:cNvPr>
          <p:cNvSpPr txBox="1"/>
          <p:nvPr/>
        </p:nvSpPr>
        <p:spPr bwMode="auto">
          <a:xfrm>
            <a:off x="2840791" y="5640474"/>
            <a:ext cx="778998"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800</a:t>
            </a:r>
          </a:p>
        </p:txBody>
      </p:sp>
      <p:sp>
        <p:nvSpPr>
          <p:cNvPr id="21" name="TextBox 17">
            <a:extLst>
              <a:ext uri="{FF2B5EF4-FFF2-40B4-BE49-F238E27FC236}">
                <a16:creationId xmlns:a16="http://schemas.microsoft.com/office/drawing/2014/main" id="{E70374AC-D70B-62FE-8373-5C037A638C0C}"/>
              </a:ext>
            </a:extLst>
          </p:cNvPr>
          <p:cNvSpPr txBox="1"/>
          <p:nvPr/>
        </p:nvSpPr>
        <p:spPr bwMode="auto">
          <a:xfrm>
            <a:off x="3796417" y="5640474"/>
            <a:ext cx="1016640"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1200</a:t>
            </a:r>
          </a:p>
        </p:txBody>
      </p:sp>
      <p:sp>
        <p:nvSpPr>
          <p:cNvPr id="26" name="TextBox 17">
            <a:extLst>
              <a:ext uri="{FF2B5EF4-FFF2-40B4-BE49-F238E27FC236}">
                <a16:creationId xmlns:a16="http://schemas.microsoft.com/office/drawing/2014/main" id="{7511B05E-7864-77F0-41B5-89B717501460}"/>
              </a:ext>
            </a:extLst>
          </p:cNvPr>
          <p:cNvSpPr txBox="1"/>
          <p:nvPr/>
        </p:nvSpPr>
        <p:spPr bwMode="auto">
          <a:xfrm>
            <a:off x="4894984" y="5640474"/>
            <a:ext cx="1004154"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1600</a:t>
            </a:r>
          </a:p>
        </p:txBody>
      </p:sp>
      <p:sp>
        <p:nvSpPr>
          <p:cNvPr id="28" name="TextBox 17">
            <a:extLst>
              <a:ext uri="{FF2B5EF4-FFF2-40B4-BE49-F238E27FC236}">
                <a16:creationId xmlns:a16="http://schemas.microsoft.com/office/drawing/2014/main" id="{9000BEF3-42CD-36D7-2930-D1E102F792E5}"/>
              </a:ext>
            </a:extLst>
          </p:cNvPr>
          <p:cNvSpPr txBox="1"/>
          <p:nvPr/>
        </p:nvSpPr>
        <p:spPr bwMode="auto">
          <a:xfrm>
            <a:off x="6125608" y="5640474"/>
            <a:ext cx="625396" cy="307777"/>
          </a:xfrm>
          <a:prstGeom prst="rect">
            <a:avLst/>
          </a:prstGeom>
          <a:solidFill>
            <a:schemeClr val="bg1"/>
          </a:solid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2000</a:t>
            </a:r>
          </a:p>
        </p:txBody>
      </p:sp>
      <p:cxnSp>
        <p:nvCxnSpPr>
          <p:cNvPr id="48" name="Straight Connector 47">
            <a:extLst>
              <a:ext uri="{FF2B5EF4-FFF2-40B4-BE49-F238E27FC236}">
                <a16:creationId xmlns:a16="http://schemas.microsoft.com/office/drawing/2014/main" id="{87A5EF30-5D7F-2589-47B2-C5D7E313D754}"/>
              </a:ext>
            </a:extLst>
          </p:cNvPr>
          <p:cNvCxnSpPr>
            <a:cxnSpLocks/>
          </p:cNvCxnSpPr>
          <p:nvPr/>
        </p:nvCxnSpPr>
        <p:spPr>
          <a:xfrm flipV="1">
            <a:off x="5947553" y="1916832"/>
            <a:ext cx="0" cy="4085423"/>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17A16D5-743C-A4D7-B798-4B258CE80BF4}"/>
              </a:ext>
            </a:extLst>
          </p:cNvPr>
          <p:cNvCxnSpPr>
            <a:cxnSpLocks/>
          </p:cNvCxnSpPr>
          <p:nvPr/>
        </p:nvCxnSpPr>
        <p:spPr>
          <a:xfrm flipV="1">
            <a:off x="4636169" y="2996952"/>
            <a:ext cx="0" cy="2995428"/>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FBABBEF-C0A6-B4B9-897B-23BB604FEE67}"/>
              </a:ext>
            </a:extLst>
          </p:cNvPr>
          <p:cNvCxnSpPr>
            <a:cxnSpLocks/>
          </p:cNvCxnSpPr>
          <p:nvPr/>
        </p:nvCxnSpPr>
        <p:spPr>
          <a:xfrm flipV="1">
            <a:off x="3751855" y="3861048"/>
            <a:ext cx="0" cy="2161567"/>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F449544D-E71C-DB3C-9BE3-14A6C2B8A2EA}"/>
              </a:ext>
            </a:extLst>
          </p:cNvPr>
          <p:cNvCxnSpPr>
            <a:cxnSpLocks/>
          </p:cNvCxnSpPr>
          <p:nvPr/>
        </p:nvCxnSpPr>
        <p:spPr>
          <a:xfrm flipV="1">
            <a:off x="3314403" y="3933056"/>
            <a:ext cx="0" cy="2089559"/>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903FD63D-ECEA-7104-955E-EEDDC9267EA6}"/>
              </a:ext>
            </a:extLst>
          </p:cNvPr>
          <p:cNvCxnSpPr>
            <a:cxnSpLocks/>
          </p:cNvCxnSpPr>
          <p:nvPr/>
        </p:nvCxnSpPr>
        <p:spPr>
          <a:xfrm flipV="1">
            <a:off x="2881685" y="5291690"/>
            <a:ext cx="0" cy="730925"/>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36C71D72-AB11-3579-4C7E-D7C09165A2C9}"/>
              </a:ext>
            </a:extLst>
          </p:cNvPr>
          <p:cNvCxnSpPr>
            <a:cxnSpLocks/>
          </p:cNvCxnSpPr>
          <p:nvPr/>
        </p:nvCxnSpPr>
        <p:spPr>
          <a:xfrm flipV="1">
            <a:off x="2441882" y="5588442"/>
            <a:ext cx="0" cy="403938"/>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A2347C7F-D666-7BF9-69BC-E786F0F9B85A}"/>
              </a:ext>
            </a:extLst>
          </p:cNvPr>
          <p:cNvCxnSpPr>
            <a:cxnSpLocks/>
          </p:cNvCxnSpPr>
          <p:nvPr/>
        </p:nvCxnSpPr>
        <p:spPr>
          <a:xfrm flipV="1">
            <a:off x="2002743" y="5588442"/>
            <a:ext cx="0" cy="413813"/>
          </a:xfrm>
          <a:prstGeom prst="line">
            <a:avLst/>
          </a:prstGeom>
          <a:ln>
            <a:solidFill>
              <a:srgbClr val="0070C0"/>
            </a:solidFill>
            <a:prstDash val="lg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3C0A8265-3729-781F-4B7C-F525A6F3F7A4}"/>
                  </a:ext>
                </a:extLst>
              </p:cNvPr>
              <p:cNvSpPr txBox="1"/>
              <p:nvPr/>
            </p:nvSpPr>
            <p:spPr bwMode="auto">
              <a:xfrm>
                <a:off x="50597" y="5009959"/>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51" name="TextBox 50">
                <a:extLst>
                  <a:ext uri="{FF2B5EF4-FFF2-40B4-BE49-F238E27FC236}">
                    <a16:creationId xmlns:a16="http://schemas.microsoft.com/office/drawing/2014/main" id="{3C0A8265-3729-781F-4B7C-F525A6F3F7A4}"/>
                  </a:ext>
                </a:extLst>
              </p:cNvPr>
              <p:cNvSpPr txBox="1">
                <a:spLocks noRot="1" noChangeAspect="1" noMove="1" noResize="1" noEditPoints="1" noAdjustHandles="1" noChangeArrowheads="1" noChangeShapeType="1" noTextEdit="1"/>
              </p:cNvSpPr>
              <p:nvPr/>
            </p:nvSpPr>
            <p:spPr bwMode="auto">
              <a:xfrm>
                <a:off x="50597" y="5009959"/>
                <a:ext cx="977948" cy="311560"/>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A9052CEA-D345-DBDF-54FF-7A78E209D38D}"/>
                  </a:ext>
                </a:extLst>
              </p:cNvPr>
              <p:cNvSpPr txBox="1"/>
              <p:nvPr/>
            </p:nvSpPr>
            <p:spPr bwMode="auto">
              <a:xfrm>
                <a:off x="62060" y="5421044"/>
                <a:ext cx="938294"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53" name="TextBox 52">
                <a:extLst>
                  <a:ext uri="{FF2B5EF4-FFF2-40B4-BE49-F238E27FC236}">
                    <a16:creationId xmlns:a16="http://schemas.microsoft.com/office/drawing/2014/main" id="{A9052CEA-D345-DBDF-54FF-7A78E209D38D}"/>
                  </a:ext>
                </a:extLst>
              </p:cNvPr>
              <p:cNvSpPr txBox="1">
                <a:spLocks noRot="1" noChangeAspect="1" noMove="1" noResize="1" noEditPoints="1" noAdjustHandles="1" noChangeArrowheads="1" noChangeShapeType="1" noTextEdit="1"/>
              </p:cNvSpPr>
              <p:nvPr/>
            </p:nvSpPr>
            <p:spPr bwMode="auto">
              <a:xfrm>
                <a:off x="62060" y="5421044"/>
                <a:ext cx="938294" cy="307777"/>
              </a:xfrm>
              <a:prstGeom prst="rect">
                <a:avLst/>
              </a:prstGeom>
              <a:blipFill>
                <a:blip r:embed="rId7"/>
                <a:stretch>
                  <a:fillRect/>
                </a:stretch>
              </a:blipFill>
            </p:spPr>
            <p:txBody>
              <a:bodyPr/>
              <a:lstStyle/>
              <a:p>
                <a:r>
                  <a:rPr lang="fr-FR">
                    <a:noFill/>
                  </a:rPr>
                  <a:t> </a:t>
                </a:r>
              </a:p>
            </p:txBody>
          </p:sp>
        </mc:Fallback>
      </mc:AlternateContent>
      <p:sp>
        <p:nvSpPr>
          <p:cNvPr id="25" name="TextBox 24">
            <a:extLst>
              <a:ext uri="{FF2B5EF4-FFF2-40B4-BE49-F238E27FC236}">
                <a16:creationId xmlns:a16="http://schemas.microsoft.com/office/drawing/2014/main" id="{723E2D06-F295-8960-4DDF-91C1BB2E3251}"/>
              </a:ext>
            </a:extLst>
          </p:cNvPr>
          <p:cNvSpPr txBox="1"/>
          <p:nvPr/>
        </p:nvSpPr>
        <p:spPr bwMode="auto">
          <a:xfrm>
            <a:off x="6192064" y="5650540"/>
            <a:ext cx="1448585" cy="523220"/>
          </a:xfrm>
          <a:prstGeom prst="rect">
            <a:avLst/>
          </a:prstGeom>
          <a:noFill/>
        </p:spPr>
        <p:txBody>
          <a:bodyPr wrap="square" rtlCol="0">
            <a:spAutoFit/>
          </a:bodyPr>
          <a:lstStyle/>
          <a:p>
            <a:pPr algn="r"/>
            <a:r>
              <a:rPr lang="fr-FR" sz="1400" b="1" dirty="0" err="1">
                <a:solidFill>
                  <a:srgbClr val="2F2F2F"/>
                </a:solidFill>
                <a:latin typeface="Cambria Math" panose="02040503050406030204" pitchFamily="18" charset="0"/>
                <a:ea typeface="Cambria Math" panose="02040503050406030204" pitchFamily="18" charset="0"/>
              </a:rPr>
              <a:t>Number</a:t>
            </a:r>
            <a:r>
              <a:rPr lang="fr-FR" sz="1400" b="1" dirty="0">
                <a:solidFill>
                  <a:srgbClr val="2F2F2F"/>
                </a:solidFill>
                <a:latin typeface="Cambria Math" panose="02040503050406030204" pitchFamily="18" charset="0"/>
                <a:ea typeface="Cambria Math" panose="02040503050406030204" pitchFamily="18" charset="0"/>
              </a:rPr>
              <a:t> of </a:t>
            </a:r>
            <a:r>
              <a:rPr lang="fr-FR" sz="1400" b="1" dirty="0" err="1">
                <a:solidFill>
                  <a:srgbClr val="2F2F2F"/>
                </a:solidFill>
                <a:latin typeface="Cambria Math" panose="02040503050406030204" pitchFamily="18" charset="0"/>
                <a:ea typeface="Cambria Math" panose="02040503050406030204" pitchFamily="18" charset="0"/>
              </a:rPr>
              <a:t>bunches</a:t>
            </a:r>
            <a:endParaRPr lang="fr-FR" sz="1400" b="1" dirty="0">
              <a:solidFill>
                <a:srgbClr val="2F2F2F"/>
              </a:solidFill>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78EC6342-001E-C8A7-967B-407548034CAC}"/>
                  </a:ext>
                </a:extLst>
              </p:cNvPr>
              <p:cNvSpPr txBox="1"/>
              <p:nvPr/>
            </p:nvSpPr>
            <p:spPr bwMode="auto">
              <a:xfrm>
                <a:off x="50597" y="4633967"/>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57" name="TextBox 56">
                <a:extLst>
                  <a:ext uri="{FF2B5EF4-FFF2-40B4-BE49-F238E27FC236}">
                    <a16:creationId xmlns:a16="http://schemas.microsoft.com/office/drawing/2014/main" id="{78EC6342-001E-C8A7-967B-407548034CAC}"/>
                  </a:ext>
                </a:extLst>
              </p:cNvPr>
              <p:cNvSpPr txBox="1">
                <a:spLocks noRot="1" noChangeAspect="1" noMove="1" noResize="1" noEditPoints="1" noAdjustHandles="1" noChangeArrowheads="1" noChangeShapeType="1" noTextEdit="1"/>
              </p:cNvSpPr>
              <p:nvPr/>
            </p:nvSpPr>
            <p:spPr bwMode="auto">
              <a:xfrm>
                <a:off x="50597" y="4633967"/>
                <a:ext cx="977948" cy="311560"/>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036D2E57-6BEC-DB2F-B477-812710BBAA1F}"/>
                  </a:ext>
                </a:extLst>
              </p:cNvPr>
              <p:cNvSpPr txBox="1"/>
              <p:nvPr/>
            </p:nvSpPr>
            <p:spPr bwMode="auto">
              <a:xfrm>
                <a:off x="50597" y="4235879"/>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𝟔</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59" name="TextBox 58">
                <a:extLst>
                  <a:ext uri="{FF2B5EF4-FFF2-40B4-BE49-F238E27FC236}">
                    <a16:creationId xmlns:a16="http://schemas.microsoft.com/office/drawing/2014/main" id="{036D2E57-6BEC-DB2F-B477-812710BBAA1F}"/>
                  </a:ext>
                </a:extLst>
              </p:cNvPr>
              <p:cNvSpPr txBox="1">
                <a:spLocks noRot="1" noChangeAspect="1" noMove="1" noResize="1" noEditPoints="1" noAdjustHandles="1" noChangeArrowheads="1" noChangeShapeType="1" noTextEdit="1"/>
              </p:cNvSpPr>
              <p:nvPr/>
            </p:nvSpPr>
            <p:spPr bwMode="auto">
              <a:xfrm>
                <a:off x="50597" y="4235879"/>
                <a:ext cx="977948" cy="311560"/>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1" name="TextBox 60">
                <a:extLst>
                  <a:ext uri="{FF2B5EF4-FFF2-40B4-BE49-F238E27FC236}">
                    <a16:creationId xmlns:a16="http://schemas.microsoft.com/office/drawing/2014/main" id="{DECEFB31-83C3-C521-22EE-AEB37E8DCC1F}"/>
                  </a:ext>
                </a:extLst>
              </p:cNvPr>
              <p:cNvSpPr txBox="1"/>
              <p:nvPr/>
            </p:nvSpPr>
            <p:spPr bwMode="auto">
              <a:xfrm>
                <a:off x="50597" y="3820204"/>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𝟖</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61" name="TextBox 60">
                <a:extLst>
                  <a:ext uri="{FF2B5EF4-FFF2-40B4-BE49-F238E27FC236}">
                    <a16:creationId xmlns:a16="http://schemas.microsoft.com/office/drawing/2014/main" id="{DECEFB31-83C3-C521-22EE-AEB37E8DCC1F}"/>
                  </a:ext>
                </a:extLst>
              </p:cNvPr>
              <p:cNvSpPr txBox="1">
                <a:spLocks noRot="1" noChangeAspect="1" noMove="1" noResize="1" noEditPoints="1" noAdjustHandles="1" noChangeArrowheads="1" noChangeShapeType="1" noTextEdit="1"/>
              </p:cNvSpPr>
              <p:nvPr/>
            </p:nvSpPr>
            <p:spPr bwMode="auto">
              <a:xfrm>
                <a:off x="50597" y="3820204"/>
                <a:ext cx="977948" cy="311560"/>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85EE9835-E6B9-6549-E342-4C634AB96B41}"/>
                  </a:ext>
                </a:extLst>
              </p:cNvPr>
              <p:cNvSpPr txBox="1"/>
              <p:nvPr/>
            </p:nvSpPr>
            <p:spPr bwMode="auto">
              <a:xfrm>
                <a:off x="50597" y="3413028"/>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0" name="TextBox 69">
                <a:extLst>
                  <a:ext uri="{FF2B5EF4-FFF2-40B4-BE49-F238E27FC236}">
                    <a16:creationId xmlns:a16="http://schemas.microsoft.com/office/drawing/2014/main" id="{85EE9835-E6B9-6549-E342-4C634AB96B41}"/>
                  </a:ext>
                </a:extLst>
              </p:cNvPr>
              <p:cNvSpPr txBox="1">
                <a:spLocks noRot="1" noChangeAspect="1" noMove="1" noResize="1" noEditPoints="1" noAdjustHandles="1" noChangeArrowheads="1" noChangeShapeType="1" noTextEdit="1"/>
              </p:cNvSpPr>
              <p:nvPr/>
            </p:nvSpPr>
            <p:spPr bwMode="auto">
              <a:xfrm>
                <a:off x="50597" y="3413028"/>
                <a:ext cx="977948" cy="311560"/>
              </a:xfrm>
              <a:prstGeom prst="rect">
                <a:avLst/>
              </a:prstGeom>
              <a:blipFill>
                <a:blip r:embed="rId1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9BC23CBD-D8F4-15BD-E7B0-4A105C0766DB}"/>
                  </a:ext>
                </a:extLst>
              </p:cNvPr>
              <p:cNvSpPr txBox="1"/>
              <p:nvPr/>
            </p:nvSpPr>
            <p:spPr bwMode="auto">
              <a:xfrm>
                <a:off x="50597" y="2978016"/>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1" name="TextBox 70">
                <a:extLst>
                  <a:ext uri="{FF2B5EF4-FFF2-40B4-BE49-F238E27FC236}">
                    <a16:creationId xmlns:a16="http://schemas.microsoft.com/office/drawing/2014/main" id="{9BC23CBD-D8F4-15BD-E7B0-4A105C0766DB}"/>
                  </a:ext>
                </a:extLst>
              </p:cNvPr>
              <p:cNvSpPr txBox="1">
                <a:spLocks noRot="1" noChangeAspect="1" noMove="1" noResize="1" noEditPoints="1" noAdjustHandles="1" noChangeArrowheads="1" noChangeShapeType="1" noTextEdit="1"/>
              </p:cNvSpPr>
              <p:nvPr/>
            </p:nvSpPr>
            <p:spPr bwMode="auto">
              <a:xfrm>
                <a:off x="50597" y="2978016"/>
                <a:ext cx="977948" cy="311560"/>
              </a:xfrm>
              <a:prstGeom prst="rect">
                <a:avLst/>
              </a:prstGeom>
              <a:blipFill>
                <a:blip r:embed="rId1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4E968063-8DCD-0A90-6C78-7D13E8CF084B}"/>
                  </a:ext>
                </a:extLst>
              </p:cNvPr>
              <p:cNvSpPr txBox="1"/>
              <p:nvPr/>
            </p:nvSpPr>
            <p:spPr bwMode="auto">
              <a:xfrm>
                <a:off x="50597" y="2550971"/>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2" name="TextBox 71">
                <a:extLst>
                  <a:ext uri="{FF2B5EF4-FFF2-40B4-BE49-F238E27FC236}">
                    <a16:creationId xmlns:a16="http://schemas.microsoft.com/office/drawing/2014/main" id="{4E968063-8DCD-0A90-6C78-7D13E8CF084B}"/>
                  </a:ext>
                </a:extLst>
              </p:cNvPr>
              <p:cNvSpPr txBox="1">
                <a:spLocks noRot="1" noChangeAspect="1" noMove="1" noResize="1" noEditPoints="1" noAdjustHandles="1" noChangeArrowheads="1" noChangeShapeType="1" noTextEdit="1"/>
              </p:cNvSpPr>
              <p:nvPr/>
            </p:nvSpPr>
            <p:spPr bwMode="auto">
              <a:xfrm>
                <a:off x="50597" y="2550971"/>
                <a:ext cx="977948" cy="311560"/>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98D82A88-3E73-CE44-EDD6-311ED772C8B8}"/>
                  </a:ext>
                </a:extLst>
              </p:cNvPr>
              <p:cNvSpPr txBox="1"/>
              <p:nvPr/>
            </p:nvSpPr>
            <p:spPr bwMode="auto">
              <a:xfrm>
                <a:off x="50597" y="2155690"/>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𝟏𝟔</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3" name="TextBox 72">
                <a:extLst>
                  <a:ext uri="{FF2B5EF4-FFF2-40B4-BE49-F238E27FC236}">
                    <a16:creationId xmlns:a16="http://schemas.microsoft.com/office/drawing/2014/main" id="{98D82A88-3E73-CE44-EDD6-311ED772C8B8}"/>
                  </a:ext>
                </a:extLst>
              </p:cNvPr>
              <p:cNvSpPr txBox="1">
                <a:spLocks noRot="1" noChangeAspect="1" noMove="1" noResize="1" noEditPoints="1" noAdjustHandles="1" noChangeArrowheads="1" noChangeShapeType="1" noTextEdit="1"/>
              </p:cNvSpPr>
              <p:nvPr/>
            </p:nvSpPr>
            <p:spPr bwMode="auto">
              <a:xfrm>
                <a:off x="50597" y="2155690"/>
                <a:ext cx="977948" cy="311560"/>
              </a:xfrm>
              <a:prstGeom prst="rect">
                <a:avLst/>
              </a:prstGeom>
              <a:blipFill>
                <a:blip r:embed="rId1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1AF3A58F-4FCB-A929-8E6B-7129136BC59D}"/>
                  </a:ext>
                </a:extLst>
              </p:cNvPr>
              <p:cNvSpPr txBox="1"/>
              <p:nvPr/>
            </p:nvSpPr>
            <p:spPr bwMode="auto">
              <a:xfrm>
                <a:off x="50597" y="1733803"/>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𝟏𝟖</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4" name="TextBox 73">
                <a:extLst>
                  <a:ext uri="{FF2B5EF4-FFF2-40B4-BE49-F238E27FC236}">
                    <a16:creationId xmlns:a16="http://schemas.microsoft.com/office/drawing/2014/main" id="{1AF3A58F-4FCB-A929-8E6B-7129136BC59D}"/>
                  </a:ext>
                </a:extLst>
              </p:cNvPr>
              <p:cNvSpPr txBox="1">
                <a:spLocks noRot="1" noChangeAspect="1" noMove="1" noResize="1" noEditPoints="1" noAdjustHandles="1" noChangeArrowheads="1" noChangeShapeType="1" noTextEdit="1"/>
              </p:cNvSpPr>
              <p:nvPr/>
            </p:nvSpPr>
            <p:spPr bwMode="auto">
              <a:xfrm>
                <a:off x="50597" y="1733803"/>
                <a:ext cx="977948" cy="311560"/>
              </a:xfrm>
              <a:prstGeom prst="rect">
                <a:avLst/>
              </a:prstGeom>
              <a:blipFill>
                <a:blip r:embed="rId1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A373AC03-3324-39C8-727F-01DEDEB7D110}"/>
                  </a:ext>
                </a:extLst>
              </p:cNvPr>
              <p:cNvSpPr txBox="1"/>
              <p:nvPr/>
            </p:nvSpPr>
            <p:spPr bwMode="auto">
              <a:xfrm>
                <a:off x="50597" y="1307023"/>
                <a:ext cx="977948"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5" name="TextBox 74">
                <a:extLst>
                  <a:ext uri="{FF2B5EF4-FFF2-40B4-BE49-F238E27FC236}">
                    <a16:creationId xmlns:a16="http://schemas.microsoft.com/office/drawing/2014/main" id="{A373AC03-3324-39C8-727F-01DEDEB7D110}"/>
                  </a:ext>
                </a:extLst>
              </p:cNvPr>
              <p:cNvSpPr txBox="1">
                <a:spLocks noRot="1" noChangeAspect="1" noMove="1" noResize="1" noEditPoints="1" noAdjustHandles="1" noChangeArrowheads="1" noChangeShapeType="1" noTextEdit="1"/>
              </p:cNvSpPr>
              <p:nvPr/>
            </p:nvSpPr>
            <p:spPr bwMode="auto">
              <a:xfrm>
                <a:off x="50597" y="1307023"/>
                <a:ext cx="977948" cy="311560"/>
              </a:xfrm>
              <a:prstGeom prst="rect">
                <a:avLst/>
              </a:prstGeom>
              <a:blipFill>
                <a:blip r:embed="rId1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026D7027-9B84-EDA2-4E2E-D182AE8363D1}"/>
                  </a:ext>
                </a:extLst>
              </p:cNvPr>
              <p:cNvSpPr txBox="1"/>
              <p:nvPr/>
            </p:nvSpPr>
            <p:spPr bwMode="auto">
              <a:xfrm>
                <a:off x="6439271" y="1342589"/>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𝟏𝟔</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6" name="TextBox 75">
                <a:extLst>
                  <a:ext uri="{FF2B5EF4-FFF2-40B4-BE49-F238E27FC236}">
                    <a16:creationId xmlns:a16="http://schemas.microsoft.com/office/drawing/2014/main" id="{026D7027-9B84-EDA2-4E2E-D182AE8363D1}"/>
                  </a:ext>
                </a:extLst>
              </p:cNvPr>
              <p:cNvSpPr txBox="1">
                <a:spLocks noRot="1" noChangeAspect="1" noMove="1" noResize="1" noEditPoints="1" noAdjustHandles="1" noChangeArrowheads="1" noChangeShapeType="1" noTextEdit="1"/>
              </p:cNvSpPr>
              <p:nvPr/>
            </p:nvSpPr>
            <p:spPr bwMode="auto">
              <a:xfrm>
                <a:off x="6439271" y="1342589"/>
                <a:ext cx="813129" cy="311560"/>
              </a:xfrm>
              <a:prstGeom prst="rect">
                <a:avLst/>
              </a:prstGeom>
              <a:blipFill>
                <a:blip r:embed="rId17"/>
                <a:stretch>
                  <a:fillRect r="-1567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FC1CDC0F-1B05-0B76-4823-5BDA6426639F}"/>
                  </a:ext>
                </a:extLst>
              </p:cNvPr>
              <p:cNvSpPr txBox="1"/>
              <p:nvPr/>
            </p:nvSpPr>
            <p:spPr bwMode="auto">
              <a:xfrm>
                <a:off x="6439271" y="2349563"/>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7" name="TextBox 76">
                <a:extLst>
                  <a:ext uri="{FF2B5EF4-FFF2-40B4-BE49-F238E27FC236}">
                    <a16:creationId xmlns:a16="http://schemas.microsoft.com/office/drawing/2014/main" id="{FC1CDC0F-1B05-0B76-4823-5BDA6426639F}"/>
                  </a:ext>
                </a:extLst>
              </p:cNvPr>
              <p:cNvSpPr txBox="1">
                <a:spLocks noRot="1" noChangeAspect="1" noMove="1" noResize="1" noEditPoints="1" noAdjustHandles="1" noChangeArrowheads="1" noChangeShapeType="1" noTextEdit="1"/>
              </p:cNvSpPr>
              <p:nvPr/>
            </p:nvSpPr>
            <p:spPr bwMode="auto">
              <a:xfrm>
                <a:off x="6439271" y="2349563"/>
                <a:ext cx="813129" cy="311560"/>
              </a:xfrm>
              <a:prstGeom prst="rect">
                <a:avLst/>
              </a:prstGeom>
              <a:blipFill>
                <a:blip r:embed="rId18"/>
                <a:stretch>
                  <a:fillRect r="-1567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0E7F749E-2433-8074-F085-DF9D2BD0472C}"/>
                  </a:ext>
                </a:extLst>
              </p:cNvPr>
              <p:cNvSpPr txBox="1"/>
              <p:nvPr/>
            </p:nvSpPr>
            <p:spPr bwMode="auto">
              <a:xfrm>
                <a:off x="6439271" y="1835279"/>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8" name="TextBox 77">
                <a:extLst>
                  <a:ext uri="{FF2B5EF4-FFF2-40B4-BE49-F238E27FC236}">
                    <a16:creationId xmlns:a16="http://schemas.microsoft.com/office/drawing/2014/main" id="{0E7F749E-2433-8074-F085-DF9D2BD0472C}"/>
                  </a:ext>
                </a:extLst>
              </p:cNvPr>
              <p:cNvSpPr txBox="1">
                <a:spLocks noRot="1" noChangeAspect="1" noMove="1" noResize="1" noEditPoints="1" noAdjustHandles="1" noChangeArrowheads="1" noChangeShapeType="1" noTextEdit="1"/>
              </p:cNvSpPr>
              <p:nvPr/>
            </p:nvSpPr>
            <p:spPr bwMode="auto">
              <a:xfrm>
                <a:off x="6439271" y="1835279"/>
                <a:ext cx="813129" cy="311560"/>
              </a:xfrm>
              <a:prstGeom prst="rect">
                <a:avLst/>
              </a:prstGeom>
              <a:blipFill>
                <a:blip r:embed="rId19"/>
                <a:stretch>
                  <a:fillRect r="-1567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17B245DF-CB59-BC8B-6E15-DBF8E8899CD2}"/>
                  </a:ext>
                </a:extLst>
              </p:cNvPr>
              <p:cNvSpPr txBox="1"/>
              <p:nvPr/>
            </p:nvSpPr>
            <p:spPr bwMode="auto">
              <a:xfrm>
                <a:off x="6439271" y="2859390"/>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79" name="TextBox 78">
                <a:extLst>
                  <a:ext uri="{FF2B5EF4-FFF2-40B4-BE49-F238E27FC236}">
                    <a16:creationId xmlns:a16="http://schemas.microsoft.com/office/drawing/2014/main" id="{17B245DF-CB59-BC8B-6E15-DBF8E8899CD2}"/>
                  </a:ext>
                </a:extLst>
              </p:cNvPr>
              <p:cNvSpPr txBox="1">
                <a:spLocks noRot="1" noChangeAspect="1" noMove="1" noResize="1" noEditPoints="1" noAdjustHandles="1" noChangeArrowheads="1" noChangeShapeType="1" noTextEdit="1"/>
              </p:cNvSpPr>
              <p:nvPr/>
            </p:nvSpPr>
            <p:spPr bwMode="auto">
              <a:xfrm>
                <a:off x="6439271" y="2859390"/>
                <a:ext cx="813129" cy="311560"/>
              </a:xfrm>
              <a:prstGeom prst="rect">
                <a:avLst/>
              </a:prstGeom>
              <a:blipFill>
                <a:blip r:embed="rId20"/>
                <a:stretch>
                  <a:fillRect r="-15672"/>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3E7DB044-0749-BAC4-6D54-C1E520DC6F82}"/>
                  </a:ext>
                </a:extLst>
              </p:cNvPr>
              <p:cNvSpPr txBox="1"/>
              <p:nvPr/>
            </p:nvSpPr>
            <p:spPr bwMode="auto">
              <a:xfrm>
                <a:off x="6439271" y="3392676"/>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𝟖</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80" name="TextBox 79">
                <a:extLst>
                  <a:ext uri="{FF2B5EF4-FFF2-40B4-BE49-F238E27FC236}">
                    <a16:creationId xmlns:a16="http://schemas.microsoft.com/office/drawing/2014/main" id="{3E7DB044-0749-BAC4-6D54-C1E520DC6F82}"/>
                  </a:ext>
                </a:extLst>
              </p:cNvPr>
              <p:cNvSpPr txBox="1">
                <a:spLocks noRot="1" noChangeAspect="1" noMove="1" noResize="1" noEditPoints="1" noAdjustHandles="1" noChangeArrowheads="1" noChangeShapeType="1" noTextEdit="1"/>
              </p:cNvSpPr>
              <p:nvPr/>
            </p:nvSpPr>
            <p:spPr bwMode="auto">
              <a:xfrm>
                <a:off x="6439271" y="3392676"/>
                <a:ext cx="813129" cy="311560"/>
              </a:xfrm>
              <a:prstGeom prst="rect">
                <a:avLst/>
              </a:prstGeom>
              <a:blipFill>
                <a:blip r:embed="rId21"/>
                <a:stretch>
                  <a:fillRect r="-298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B99267C7-DF0B-5259-A583-783019284111}"/>
                  </a:ext>
                </a:extLst>
              </p:cNvPr>
              <p:cNvSpPr txBox="1"/>
              <p:nvPr/>
            </p:nvSpPr>
            <p:spPr bwMode="auto">
              <a:xfrm>
                <a:off x="6439271" y="3904793"/>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𝟔</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81" name="TextBox 80">
                <a:extLst>
                  <a:ext uri="{FF2B5EF4-FFF2-40B4-BE49-F238E27FC236}">
                    <a16:creationId xmlns:a16="http://schemas.microsoft.com/office/drawing/2014/main" id="{B99267C7-DF0B-5259-A583-783019284111}"/>
                  </a:ext>
                </a:extLst>
              </p:cNvPr>
              <p:cNvSpPr txBox="1">
                <a:spLocks noRot="1" noChangeAspect="1" noMove="1" noResize="1" noEditPoints="1" noAdjustHandles="1" noChangeArrowheads="1" noChangeShapeType="1" noTextEdit="1"/>
              </p:cNvSpPr>
              <p:nvPr/>
            </p:nvSpPr>
            <p:spPr bwMode="auto">
              <a:xfrm>
                <a:off x="6439271" y="3904793"/>
                <a:ext cx="813129" cy="311560"/>
              </a:xfrm>
              <a:prstGeom prst="rect">
                <a:avLst/>
              </a:prstGeom>
              <a:blipFill>
                <a:blip r:embed="rId22"/>
                <a:stretch>
                  <a:fillRect r="-298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706A5E76-BEC0-817F-69A4-A648EE63E776}"/>
                  </a:ext>
                </a:extLst>
              </p:cNvPr>
              <p:cNvSpPr txBox="1"/>
              <p:nvPr/>
            </p:nvSpPr>
            <p:spPr bwMode="auto">
              <a:xfrm>
                <a:off x="6439271" y="4416910"/>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82" name="TextBox 81">
                <a:extLst>
                  <a:ext uri="{FF2B5EF4-FFF2-40B4-BE49-F238E27FC236}">
                    <a16:creationId xmlns:a16="http://schemas.microsoft.com/office/drawing/2014/main" id="{706A5E76-BEC0-817F-69A4-A648EE63E776}"/>
                  </a:ext>
                </a:extLst>
              </p:cNvPr>
              <p:cNvSpPr txBox="1">
                <a:spLocks noRot="1" noChangeAspect="1" noMove="1" noResize="1" noEditPoints="1" noAdjustHandles="1" noChangeArrowheads="1" noChangeShapeType="1" noTextEdit="1"/>
              </p:cNvSpPr>
              <p:nvPr/>
            </p:nvSpPr>
            <p:spPr bwMode="auto">
              <a:xfrm>
                <a:off x="6439271" y="4416910"/>
                <a:ext cx="813129" cy="311560"/>
              </a:xfrm>
              <a:prstGeom prst="rect">
                <a:avLst/>
              </a:prstGeom>
              <a:blipFill>
                <a:blip r:embed="rId23"/>
                <a:stretch>
                  <a:fillRect r="-298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DAA83AB0-777F-D1D3-7962-BC08CC1A559B}"/>
                  </a:ext>
                </a:extLst>
              </p:cNvPr>
              <p:cNvSpPr txBox="1"/>
              <p:nvPr/>
            </p:nvSpPr>
            <p:spPr bwMode="auto">
              <a:xfrm>
                <a:off x="6439271" y="4921464"/>
                <a:ext cx="813129" cy="31156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83" name="TextBox 82">
                <a:extLst>
                  <a:ext uri="{FF2B5EF4-FFF2-40B4-BE49-F238E27FC236}">
                    <a16:creationId xmlns:a16="http://schemas.microsoft.com/office/drawing/2014/main" id="{DAA83AB0-777F-D1D3-7962-BC08CC1A559B}"/>
                  </a:ext>
                </a:extLst>
              </p:cNvPr>
              <p:cNvSpPr txBox="1">
                <a:spLocks noRot="1" noChangeAspect="1" noMove="1" noResize="1" noEditPoints="1" noAdjustHandles="1" noChangeArrowheads="1" noChangeShapeType="1" noTextEdit="1"/>
              </p:cNvSpPr>
              <p:nvPr/>
            </p:nvSpPr>
            <p:spPr bwMode="auto">
              <a:xfrm>
                <a:off x="6439271" y="4921464"/>
                <a:ext cx="813129" cy="311560"/>
              </a:xfrm>
              <a:prstGeom prst="rect">
                <a:avLst/>
              </a:prstGeom>
              <a:blipFill>
                <a:blip r:embed="rId24"/>
                <a:stretch>
                  <a:fillRect r="-298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B324B5A3-1145-AC24-B1A9-7F3FC6FDFC09}"/>
                  </a:ext>
                </a:extLst>
              </p:cNvPr>
              <p:cNvSpPr txBox="1"/>
              <p:nvPr/>
            </p:nvSpPr>
            <p:spPr bwMode="auto">
              <a:xfrm>
                <a:off x="6439271" y="5391027"/>
                <a:ext cx="813129" cy="30777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84" name="TextBox 83">
                <a:extLst>
                  <a:ext uri="{FF2B5EF4-FFF2-40B4-BE49-F238E27FC236}">
                    <a16:creationId xmlns:a16="http://schemas.microsoft.com/office/drawing/2014/main" id="{B324B5A3-1145-AC24-B1A9-7F3FC6FDFC09}"/>
                  </a:ext>
                </a:extLst>
              </p:cNvPr>
              <p:cNvSpPr txBox="1">
                <a:spLocks noRot="1" noChangeAspect="1" noMove="1" noResize="1" noEditPoints="1" noAdjustHandles="1" noChangeArrowheads="1" noChangeShapeType="1" noTextEdit="1"/>
              </p:cNvSpPr>
              <p:nvPr/>
            </p:nvSpPr>
            <p:spPr bwMode="auto">
              <a:xfrm>
                <a:off x="6439271" y="5391027"/>
                <a:ext cx="813129" cy="307777"/>
              </a:xfrm>
              <a:prstGeom prst="rect">
                <a:avLst/>
              </a:prstGeom>
              <a:blipFill>
                <a:blip r:embed="rId25"/>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6983481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a:xfrm>
            <a:off x="407988" y="2154130"/>
            <a:ext cx="11376025" cy="1065742"/>
          </a:xfrm>
        </p:spPr>
        <p:txBody>
          <a:bodyPr anchor="ctr"/>
          <a:lstStyle/>
          <a:p>
            <a:pPr marL="1028700" indent="-1028700" algn="ctr">
              <a:buFont typeface="+mj-lt"/>
              <a:buAutoNum type="romanUcPeriod" startAt="4"/>
            </a:pPr>
            <a:r>
              <a:rPr kumimoji="0" lang="en-US" sz="5000" b="1" i="0" u="none" strike="noStrike" kern="0" cap="none" spc="0" normalizeH="0" baseline="0" noProof="0" dirty="0">
                <a:ln>
                  <a:noFill/>
                </a:ln>
                <a:solidFill>
                  <a:srgbClr val="0033A0"/>
                </a:solidFill>
                <a:effectLst/>
                <a:uLnTx/>
                <a:uFillTx/>
                <a:latin typeface="Source Sans Pro"/>
                <a:cs typeface="Arial"/>
              </a:rPr>
              <a:t>Hybrid </a:t>
            </a:r>
            <a:r>
              <a:rPr kumimoji="0" lang="en-US" sz="5000" b="1" i="0" u="none" strike="noStrike" kern="0" cap="none" spc="0" normalizeH="0" baseline="0" noProof="0">
                <a:ln>
                  <a:noFill/>
                </a:ln>
                <a:solidFill>
                  <a:srgbClr val="0033A0"/>
                </a:solidFill>
                <a:effectLst/>
                <a:uLnTx/>
                <a:uFillTx/>
                <a:latin typeface="Source Sans Pro"/>
                <a:cs typeface="Arial"/>
              </a:rPr>
              <a:t>physics fill </a:t>
            </a:r>
            <a:r>
              <a:rPr kumimoji="0" lang="en-US" sz="5000" b="1" i="0" u="none" strike="noStrike" kern="0" cap="none" spc="0" normalizeH="0" baseline="0" noProof="0" dirty="0">
                <a:ln>
                  <a:noFill/>
                </a:ln>
                <a:solidFill>
                  <a:srgbClr val="0033A0"/>
                </a:solidFill>
                <a:effectLst/>
                <a:uLnTx/>
                <a:uFillTx/>
                <a:latin typeface="Source Sans Pro"/>
                <a:cs typeface="Arial"/>
              </a:rPr>
              <a:t>at 6.8 </a:t>
            </a:r>
            <a:r>
              <a:rPr kumimoji="0" lang="en-US" sz="5000" b="1" i="0" u="none" strike="noStrike" kern="0" cap="none" spc="0" normalizeH="0" baseline="0" noProof="0" dirty="0" err="1">
                <a:ln>
                  <a:noFill/>
                </a:ln>
                <a:solidFill>
                  <a:srgbClr val="0033A0"/>
                </a:solidFill>
                <a:effectLst/>
                <a:uLnTx/>
                <a:uFillTx/>
                <a:latin typeface="Source Sans Pro"/>
                <a:cs typeface="Arial"/>
              </a:rPr>
              <a:t>TeV</a:t>
            </a:r>
            <a:endParaRPr lang="fr-FR" sz="4800" dirty="0"/>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8" y="6397995"/>
            <a:ext cx="681254" cy="365125"/>
          </a:xfrm>
        </p:spPr>
        <p:txBody>
          <a:bodyPr/>
          <a:lstStyle/>
          <a:p>
            <a:pPr>
              <a:defRPr/>
            </a:pPr>
            <a:fld id="{36B5EA5A-BC32-A742-B11B-8E7414D5B535}" type="slidenum">
              <a:rPr lang="en-US" sz="1400" smtClean="0"/>
              <a:t>16</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 name="Title 1">
            <a:extLst>
              <a:ext uri="{FF2B5EF4-FFF2-40B4-BE49-F238E27FC236}">
                <a16:creationId xmlns:a16="http://schemas.microsoft.com/office/drawing/2014/main" id="{8BF8648A-8528-F835-09C8-FD7106DF3365}"/>
              </a:ext>
            </a:extLst>
          </p:cNvPr>
          <p:cNvSpPr txBox="1">
            <a:spLocks/>
          </p:cNvSpPr>
          <p:nvPr/>
        </p:nvSpPr>
        <p:spPr bwMode="auto">
          <a:xfrm>
            <a:off x="407987" y="3645024"/>
            <a:ext cx="11376025" cy="1368152"/>
          </a:xfrm>
          <a:prstGeom prst="rect">
            <a:avLst/>
          </a:prstGeom>
        </p:spPr>
        <p:txBody>
          <a:bodyPr vert="horz" lIns="0" tIns="0" rIns="0" bIns="0" rtlCol="0" anchor="ctr" anchorCtr="0">
            <a:noAutofit/>
          </a:bodyPr>
          <a:lstStyle>
            <a:lvl1pPr algn="l" defTabSz="914400" eaLnBrk="1" hangingPunct="1">
              <a:lnSpc>
                <a:spcPct val="90000"/>
              </a:lnSpc>
              <a:spcBef>
                <a:spcPts val="0"/>
              </a:spcBef>
              <a:buNone/>
              <a:defRPr sz="5000" b="1">
                <a:solidFill>
                  <a:schemeClr val="tx1"/>
                </a:solidFill>
                <a:latin typeface="+mj-lt"/>
                <a:ea typeface="+mj-ea"/>
                <a:cs typeface="+mj-cs"/>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3600" i="0" u="none" strike="noStrike" kern="0" cap="none" spc="0" normalizeH="0" baseline="0" noProof="0">
                <a:ln>
                  <a:noFill/>
                </a:ln>
                <a:solidFill>
                  <a:srgbClr val="2F2F2F"/>
                </a:solidFill>
                <a:effectLst/>
                <a:uLnTx/>
                <a:uFillTx/>
                <a:latin typeface="Source Sans Pro"/>
                <a:cs typeface="Arial"/>
              </a:rPr>
              <a:t>Hybrid (7*8b4e+5*36b):</a:t>
            </a:r>
            <a:r>
              <a:rPr kumimoji="0" lang="fr-FR" sz="3600" b="0" i="0" u="none" strike="noStrike" kern="0" cap="none" spc="0" normalizeH="0" baseline="0" noProof="0">
                <a:ln>
                  <a:noFill/>
                </a:ln>
                <a:solidFill>
                  <a:srgbClr val="2F2F2F"/>
                </a:solidFill>
                <a:effectLst/>
                <a:uLnTx/>
                <a:uFillTx/>
                <a:latin typeface="Source Sans Pro"/>
                <a:cs typeface="Arial"/>
              </a:rPr>
              <a:t> 8741</a:t>
            </a:r>
            <a:endParaRPr kumimoji="0" lang="fr-FR" sz="1400" b="0" i="0" u="none" strike="noStrike" kern="0" cap="none" spc="0" normalizeH="0" baseline="0" noProof="0">
              <a:ln>
                <a:noFill/>
              </a:ln>
              <a:solidFill>
                <a:srgbClr val="2F2F2F"/>
              </a:solidFill>
              <a:effectLst/>
              <a:uLnTx/>
              <a:uFillTx/>
              <a:latin typeface="Source Sans Pro"/>
              <a:cs typeface="Arial"/>
            </a:endParaRPr>
          </a:p>
          <a:p>
            <a:pPr algn="ctr"/>
            <a:endParaRPr lang="fr-FR" sz="1100" b="0" dirty="0">
              <a:solidFill>
                <a:srgbClr val="2F2F2F"/>
              </a:solidFill>
            </a:endParaRPr>
          </a:p>
        </p:txBody>
      </p:sp>
    </p:spTree>
    <p:extLst>
      <p:ext uri="{BB962C8B-B14F-4D97-AF65-F5344CB8AC3E}">
        <p14:creationId xmlns:p14="http://schemas.microsoft.com/office/powerpoint/2010/main" val="17065234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1" name="Image 70">
            <a:extLst>
              <a:ext uri="{FF2B5EF4-FFF2-40B4-BE49-F238E27FC236}">
                <a16:creationId xmlns:a16="http://schemas.microsoft.com/office/drawing/2014/main" id="{B0841276-E76A-CBD2-241F-5721E1F5FAE7}"/>
              </a:ext>
            </a:extLst>
          </p:cNvPr>
          <p:cNvPicPr>
            <a:picLocks noChangeAspect="1"/>
          </p:cNvPicPr>
          <p:nvPr/>
        </p:nvPicPr>
        <p:blipFill rotWithShape="1">
          <a:blip r:embed="rId3"/>
          <a:srcRect l="11054" r="11239"/>
          <a:stretch/>
        </p:blipFill>
        <p:spPr>
          <a:xfrm>
            <a:off x="2538881" y="1190835"/>
            <a:ext cx="7241519" cy="3919533"/>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17</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Photoelectrons during energy ramp-up</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7" name="TextBox 26">
            <a:extLst>
              <a:ext uri="{FF2B5EF4-FFF2-40B4-BE49-F238E27FC236}">
                <a16:creationId xmlns:a16="http://schemas.microsoft.com/office/drawing/2014/main" id="{A7B74FF6-D142-6E30-4486-0F42F23C91AC}"/>
              </a:ext>
            </a:extLst>
          </p:cNvPr>
          <p:cNvSpPr txBox="1"/>
          <p:nvPr/>
        </p:nvSpPr>
        <p:spPr bwMode="auto">
          <a:xfrm rot="17702629">
            <a:off x="6684420" y="2895471"/>
            <a:ext cx="1390882" cy="461665"/>
          </a:xfrm>
          <a:prstGeom prst="rect">
            <a:avLst/>
          </a:prstGeom>
          <a:noFill/>
        </p:spPr>
        <p:txBody>
          <a:bodyPr wrap="square" rtlCol="0">
            <a:spAutoFit/>
          </a:bodyPr>
          <a:lstStyle/>
          <a:p>
            <a:r>
              <a:rPr lang="fr-FR" sz="2400" b="1">
                <a:solidFill>
                  <a:schemeClr val="bg1">
                    <a:lumMod val="50000"/>
                  </a:schemeClr>
                </a:solidFill>
              </a:rPr>
              <a:t>a-C B1</a:t>
            </a:r>
          </a:p>
        </p:txBody>
      </p:sp>
      <p:sp>
        <p:nvSpPr>
          <p:cNvPr id="28" name="TextBox 27">
            <a:extLst>
              <a:ext uri="{FF2B5EF4-FFF2-40B4-BE49-F238E27FC236}">
                <a16:creationId xmlns:a16="http://schemas.microsoft.com/office/drawing/2014/main" id="{A6EEA832-EF7F-7661-0A34-FDA2CAAC40CE}"/>
              </a:ext>
            </a:extLst>
          </p:cNvPr>
          <p:cNvSpPr txBox="1"/>
          <p:nvPr/>
        </p:nvSpPr>
        <p:spPr bwMode="auto">
          <a:xfrm rot="17530190">
            <a:off x="5195159" y="2048284"/>
            <a:ext cx="2102262" cy="461665"/>
          </a:xfrm>
          <a:prstGeom prst="rect">
            <a:avLst/>
          </a:prstGeom>
          <a:noFill/>
        </p:spPr>
        <p:txBody>
          <a:bodyPr wrap="square" rtlCol="0">
            <a:spAutoFit/>
          </a:bodyPr>
          <a:lstStyle/>
          <a:p>
            <a:r>
              <a:rPr lang="fr-FR" sz="2400" b="1">
                <a:solidFill>
                  <a:srgbClr val="E15E32"/>
                </a:solidFill>
              </a:rPr>
              <a:t>Cu B1</a:t>
            </a:r>
          </a:p>
        </p:txBody>
      </p:sp>
      <p:sp>
        <p:nvSpPr>
          <p:cNvPr id="32" name="Rectangle: Rounded Corners 8">
            <a:extLst>
              <a:ext uri="{FF2B5EF4-FFF2-40B4-BE49-F238E27FC236}">
                <a16:creationId xmlns:a16="http://schemas.microsoft.com/office/drawing/2014/main" id="{7B66B445-31A3-7450-A84D-3C805C276EE7}"/>
              </a:ext>
            </a:extLst>
          </p:cNvPr>
          <p:cNvSpPr/>
          <p:nvPr/>
        </p:nvSpPr>
        <p:spPr bwMode="auto">
          <a:xfrm>
            <a:off x="407987" y="5523306"/>
            <a:ext cx="11376025" cy="716745"/>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extBox 17">
            <a:extLst>
              <a:ext uri="{FF2B5EF4-FFF2-40B4-BE49-F238E27FC236}">
                <a16:creationId xmlns:a16="http://schemas.microsoft.com/office/drawing/2014/main" id="{A144B2E0-ACA9-1E45-6407-BF191133E5FD}"/>
              </a:ext>
            </a:extLst>
          </p:cNvPr>
          <p:cNvSpPr txBox="1"/>
          <p:nvPr/>
        </p:nvSpPr>
        <p:spPr bwMode="auto">
          <a:xfrm rot="16200000">
            <a:off x="-579378" y="2965825"/>
            <a:ext cx="1974730" cy="308795"/>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Electron flux [A.cm</a:t>
            </a:r>
            <a:r>
              <a:rPr lang="fr-FR" sz="1400" b="1" baseline="30000">
                <a:solidFill>
                  <a:srgbClr val="2F2F2F"/>
                </a:solidFill>
                <a:latin typeface="Cambria Math" panose="02040503050406030204" pitchFamily="18" charset="0"/>
                <a:ea typeface="Cambria Math" panose="02040503050406030204" pitchFamily="18" charset="0"/>
              </a:rPr>
              <a:t>-2</a:t>
            </a:r>
            <a:r>
              <a:rPr lang="fr-FR" sz="1400" b="1">
                <a:solidFill>
                  <a:srgbClr val="2F2F2F"/>
                </a:solidFill>
                <a:latin typeface="Cambria Math" panose="02040503050406030204" pitchFamily="18" charset="0"/>
                <a:ea typeface="Cambria Math" panose="02040503050406030204" pitchFamily="18" charset="0"/>
              </a:rPr>
              <a:t>]</a:t>
            </a:r>
          </a:p>
        </p:txBody>
      </p:sp>
      <p:sp>
        <p:nvSpPr>
          <p:cNvPr id="15" name="TextBox 17">
            <a:extLst>
              <a:ext uri="{FF2B5EF4-FFF2-40B4-BE49-F238E27FC236}">
                <a16:creationId xmlns:a16="http://schemas.microsoft.com/office/drawing/2014/main" id="{5EB3E054-3502-32D8-F871-AD621E740F50}"/>
              </a:ext>
            </a:extLst>
          </p:cNvPr>
          <p:cNvSpPr txBox="1"/>
          <p:nvPr/>
        </p:nvSpPr>
        <p:spPr bwMode="auto">
          <a:xfrm>
            <a:off x="722050" y="832724"/>
            <a:ext cx="1598066" cy="307777"/>
          </a:xfrm>
          <a:prstGeom prst="rect">
            <a:avLst/>
          </a:prstGeom>
          <a:noFill/>
          <a:ln>
            <a:noFill/>
          </a:ln>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a-C                  Cu</a:t>
            </a:r>
            <a:endParaRPr lang="fr-FR" sz="1400" b="1" dirty="0">
              <a:solidFill>
                <a:srgbClr val="2F2F2F"/>
              </a:solidFill>
              <a:latin typeface="Cambria Math" panose="02040503050406030204" pitchFamily="18" charset="0"/>
              <a:ea typeface="Cambria Math" panose="02040503050406030204" pitchFamily="18" charset="0"/>
            </a:endParaRPr>
          </a:p>
        </p:txBody>
      </p:sp>
      <mc:AlternateContent xmlns:mc="http://schemas.openxmlformats.org/markup-compatibility/2006" xmlns:a14="http://schemas.microsoft.com/office/drawing/2010/main">
        <mc:Choice Requires="a14">
          <p:sp>
            <p:nvSpPr>
              <p:cNvPr id="4" name="ZoneTexte 40">
                <a:extLst>
                  <a:ext uri="{FF2B5EF4-FFF2-40B4-BE49-F238E27FC236}">
                    <a16:creationId xmlns:a16="http://schemas.microsoft.com/office/drawing/2014/main" id="{E2430239-9EC6-C2AB-C5C8-AB608B08725B}"/>
                  </a:ext>
                </a:extLst>
              </p:cNvPr>
              <p:cNvSpPr txBox="1"/>
              <p:nvPr/>
            </p:nvSpPr>
            <p:spPr bwMode="auto">
              <a:xfrm>
                <a:off x="407988" y="5557836"/>
                <a:ext cx="11376025" cy="677108"/>
              </a:xfrm>
              <a:prstGeom prst="rect">
                <a:avLst/>
              </a:prstGeom>
              <a:noFill/>
            </p:spPr>
            <p:txBody>
              <a:bodyPr wrap="square">
                <a:spAutoFit/>
              </a:bodyPr>
              <a:lstStyle/>
              <a:p>
                <a:pPr marL="0" lvl="1" algn="ctr">
                  <a:defRPr/>
                </a:pPr>
                <a:r>
                  <a:rPr lang="en-GB" sz="1900" b="1" dirty="0">
                    <a:solidFill>
                      <a:srgbClr val="FF0000"/>
                    </a:solidFill>
                  </a:rPr>
                  <a:t>Photoelectrons detected by electron pickup at </a:t>
                </a:r>
                <a14:m>
                  <m:oMath xmlns:m="http://schemas.openxmlformats.org/officeDocument/2006/math">
                    <m:r>
                      <a:rPr lang="en-GB" sz="1800" b="1" i="1" smtClean="0">
                        <a:solidFill>
                          <a:srgbClr val="FF0000"/>
                        </a:solidFill>
                        <a:latin typeface="Cambria Math" panose="02040503050406030204" pitchFamily="18" charset="0"/>
                        <a:ea typeface="Cambria Math" panose="02040503050406030204" pitchFamily="18" charset="0"/>
                      </a:rPr>
                      <m:t>~</m:t>
                    </m:r>
                    <m:r>
                      <a:rPr lang="en-GB" sz="1800" b="1" i="1" smtClean="0">
                        <a:solidFill>
                          <a:srgbClr val="FF0000"/>
                        </a:solidFill>
                        <a:latin typeface="Cambria Math" panose="02040503050406030204" pitchFamily="18" charset="0"/>
                        <a:ea typeface="Cambria Math" panose="02040503050406030204" pitchFamily="18" charset="0"/>
                      </a:rPr>
                      <m:t>𝟐𝟓𝟎𝟎</m:t>
                    </m:r>
                    <m:r>
                      <a:rPr lang="en-GB" sz="1800" b="1" i="0" smtClean="0">
                        <a:solidFill>
                          <a:srgbClr val="FF0000"/>
                        </a:solidFill>
                        <a:latin typeface="Cambria Math" panose="02040503050406030204" pitchFamily="18" charset="0"/>
                        <a:ea typeface="Cambria Math" panose="02040503050406030204" pitchFamily="18" charset="0"/>
                      </a:rPr>
                      <m:t>𝐆𝐞𝐕</m:t>
                    </m:r>
                  </m:oMath>
                </a14:m>
                <a:r>
                  <a:rPr lang="en-GB" sz="1900" b="1" dirty="0">
                    <a:solidFill>
                      <a:srgbClr val="FF0000"/>
                    </a:solidFill>
                  </a:rPr>
                  <a:t> which corresponds to a synchrotron radiation critical energy of 2 eV, matching the work function of copper or carbon (~ 4-5 eV) </a:t>
                </a:r>
              </a:p>
            </p:txBody>
          </p:sp>
        </mc:Choice>
        <mc:Fallback xmlns="">
          <p:sp>
            <p:nvSpPr>
              <p:cNvPr id="4" name="ZoneTexte 40">
                <a:extLst>
                  <a:ext uri="{FF2B5EF4-FFF2-40B4-BE49-F238E27FC236}">
                    <a16:creationId xmlns:a16="http://schemas.microsoft.com/office/drawing/2014/main" id="{E2430239-9EC6-C2AB-C5C8-AB608B08725B}"/>
                  </a:ext>
                </a:extLst>
              </p:cNvPr>
              <p:cNvSpPr txBox="1">
                <a:spLocks noRot="1" noChangeAspect="1" noMove="1" noResize="1" noEditPoints="1" noAdjustHandles="1" noChangeArrowheads="1" noChangeShapeType="1" noTextEdit="1"/>
              </p:cNvSpPr>
              <p:nvPr/>
            </p:nvSpPr>
            <p:spPr bwMode="auto">
              <a:xfrm>
                <a:off x="407988" y="5557836"/>
                <a:ext cx="11376025" cy="677108"/>
              </a:xfrm>
              <a:prstGeom prst="rect">
                <a:avLst/>
              </a:prstGeom>
              <a:blipFill>
                <a:blip r:embed="rId4"/>
                <a:stretch>
                  <a:fillRect t="-4505" r="-54" b="-15315"/>
                </a:stretch>
              </a:blipFill>
            </p:spPr>
            <p:txBody>
              <a:bodyPr/>
              <a:lstStyle/>
              <a:p>
                <a:r>
                  <a:rPr lang="en-GB">
                    <a:noFill/>
                  </a:rPr>
                  <a:t> </a:t>
                </a:r>
              </a:p>
            </p:txBody>
          </p:sp>
        </mc:Fallback>
      </mc:AlternateContent>
      <p:sp>
        <p:nvSpPr>
          <p:cNvPr id="23" name="TextBox 28">
            <a:extLst>
              <a:ext uri="{FF2B5EF4-FFF2-40B4-BE49-F238E27FC236}">
                <a16:creationId xmlns:a16="http://schemas.microsoft.com/office/drawing/2014/main" id="{A3207655-9B01-CAE3-7BBC-D86A5E020656}"/>
              </a:ext>
            </a:extLst>
          </p:cNvPr>
          <p:cNvSpPr txBox="1"/>
          <p:nvPr/>
        </p:nvSpPr>
        <p:spPr bwMode="auto">
          <a:xfrm>
            <a:off x="3190980" y="4448472"/>
            <a:ext cx="1625049" cy="369332"/>
          </a:xfrm>
          <a:prstGeom prst="rect">
            <a:avLst/>
          </a:prstGeom>
          <a:noFill/>
        </p:spPr>
        <p:txBody>
          <a:bodyPr wrap="square" rtlCol="0">
            <a:spAutoFit/>
          </a:bodyPr>
          <a:lstStyle/>
          <a:p>
            <a:pPr algn="ctr"/>
            <a:r>
              <a:rPr lang="fr-FR" b="1" dirty="0">
                <a:solidFill>
                  <a:srgbClr val="2F2F2F"/>
                </a:solidFill>
              </a:rPr>
              <a:t>Energy</a:t>
            </a:r>
          </a:p>
        </p:txBody>
      </p:sp>
      <p:cxnSp>
        <p:nvCxnSpPr>
          <p:cNvPr id="24" name="Straight Connector 5">
            <a:extLst>
              <a:ext uri="{FF2B5EF4-FFF2-40B4-BE49-F238E27FC236}">
                <a16:creationId xmlns:a16="http://schemas.microsoft.com/office/drawing/2014/main" id="{46A4A4FF-C546-BDE1-8DC5-2845F66D9220}"/>
              </a:ext>
            </a:extLst>
          </p:cNvPr>
          <p:cNvCxnSpPr>
            <a:cxnSpLocks/>
          </p:cNvCxnSpPr>
          <p:nvPr/>
        </p:nvCxnSpPr>
        <p:spPr bwMode="auto">
          <a:xfrm>
            <a:off x="5672470" y="3800453"/>
            <a:ext cx="4098741" cy="0"/>
          </a:xfrm>
          <a:prstGeom prst="line">
            <a:avLst/>
          </a:prstGeom>
          <a:ln w="38100">
            <a:solidFill>
              <a:srgbClr val="6E2466"/>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1A72458C-099E-773B-054A-5696E1663E50}"/>
              </a:ext>
            </a:extLst>
          </p:cNvPr>
          <p:cNvCxnSpPr/>
          <p:nvPr/>
        </p:nvCxnSpPr>
        <p:spPr>
          <a:xfrm>
            <a:off x="1339409" y="1282138"/>
            <a:ext cx="0" cy="3742035"/>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cxnSp>
        <p:nvCxnSpPr>
          <p:cNvPr id="43" name="Straight Connector 42">
            <a:extLst>
              <a:ext uri="{FF2B5EF4-FFF2-40B4-BE49-F238E27FC236}">
                <a16:creationId xmlns:a16="http://schemas.microsoft.com/office/drawing/2014/main" id="{45B613CC-473E-9E50-2C32-184B39187E3F}"/>
              </a:ext>
            </a:extLst>
          </p:cNvPr>
          <p:cNvCxnSpPr>
            <a:cxnSpLocks/>
          </p:cNvCxnSpPr>
          <p:nvPr/>
        </p:nvCxnSpPr>
        <p:spPr bwMode="auto">
          <a:xfrm flipH="1">
            <a:off x="1303693" y="2026034"/>
            <a:ext cx="72009" cy="0"/>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cxnSp>
        <p:nvCxnSpPr>
          <p:cNvPr id="52" name="Straight Connector 51">
            <a:extLst>
              <a:ext uri="{FF2B5EF4-FFF2-40B4-BE49-F238E27FC236}">
                <a16:creationId xmlns:a16="http://schemas.microsoft.com/office/drawing/2014/main" id="{1F343917-E92A-AC55-5CFA-9FB2B5E91625}"/>
              </a:ext>
            </a:extLst>
          </p:cNvPr>
          <p:cNvCxnSpPr>
            <a:cxnSpLocks/>
          </p:cNvCxnSpPr>
          <p:nvPr/>
        </p:nvCxnSpPr>
        <p:spPr bwMode="auto">
          <a:xfrm flipH="1">
            <a:off x="1303693" y="1286060"/>
            <a:ext cx="72009" cy="0"/>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cxnSp>
        <p:nvCxnSpPr>
          <p:cNvPr id="53" name="Straight Connector 52">
            <a:extLst>
              <a:ext uri="{FF2B5EF4-FFF2-40B4-BE49-F238E27FC236}">
                <a16:creationId xmlns:a16="http://schemas.microsoft.com/office/drawing/2014/main" id="{6D213B08-05FF-B71B-5894-995162EE8154}"/>
              </a:ext>
            </a:extLst>
          </p:cNvPr>
          <p:cNvCxnSpPr>
            <a:cxnSpLocks/>
          </p:cNvCxnSpPr>
          <p:nvPr/>
        </p:nvCxnSpPr>
        <p:spPr bwMode="auto">
          <a:xfrm flipH="1">
            <a:off x="1303693" y="2767574"/>
            <a:ext cx="72009" cy="0"/>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cxnSp>
        <p:nvCxnSpPr>
          <p:cNvPr id="54" name="Straight Connector 53">
            <a:extLst>
              <a:ext uri="{FF2B5EF4-FFF2-40B4-BE49-F238E27FC236}">
                <a16:creationId xmlns:a16="http://schemas.microsoft.com/office/drawing/2014/main" id="{5C3790F1-7AED-5B2A-4EB1-C2E990E5722B}"/>
              </a:ext>
            </a:extLst>
          </p:cNvPr>
          <p:cNvCxnSpPr>
            <a:cxnSpLocks/>
          </p:cNvCxnSpPr>
          <p:nvPr/>
        </p:nvCxnSpPr>
        <p:spPr bwMode="auto">
          <a:xfrm flipH="1">
            <a:off x="1303693" y="3502581"/>
            <a:ext cx="72009" cy="0"/>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cxnSp>
        <p:nvCxnSpPr>
          <p:cNvPr id="56" name="Straight Connector 55">
            <a:extLst>
              <a:ext uri="{FF2B5EF4-FFF2-40B4-BE49-F238E27FC236}">
                <a16:creationId xmlns:a16="http://schemas.microsoft.com/office/drawing/2014/main" id="{80FD8993-99B5-BAAD-4C79-5280400CEB9D}"/>
              </a:ext>
            </a:extLst>
          </p:cNvPr>
          <p:cNvCxnSpPr>
            <a:cxnSpLocks/>
          </p:cNvCxnSpPr>
          <p:nvPr/>
        </p:nvCxnSpPr>
        <p:spPr bwMode="auto">
          <a:xfrm flipH="1">
            <a:off x="1303693" y="4243990"/>
            <a:ext cx="72009" cy="0"/>
          </a:xfrm>
          <a:prstGeom prst="line">
            <a:avLst/>
          </a:prstGeom>
          <a:ln>
            <a:solidFill>
              <a:schemeClr val="bg1">
                <a:lumMod val="75000"/>
              </a:schemeClr>
            </a:solidFill>
          </a:ln>
        </p:spPr>
        <p:style>
          <a:lnRef idx="1">
            <a:schemeClr val="accent4"/>
          </a:lnRef>
          <a:fillRef idx="0">
            <a:schemeClr val="accent4"/>
          </a:fillRef>
          <a:effectRef idx="0">
            <a:schemeClr val="accent4"/>
          </a:effectRef>
          <a:fontRef idx="minor">
            <a:schemeClr val="tx1"/>
          </a:fontRef>
        </p:style>
      </p:cxnSp>
      <p:sp>
        <p:nvSpPr>
          <p:cNvPr id="22" name="TextBox 28">
            <a:extLst>
              <a:ext uri="{FF2B5EF4-FFF2-40B4-BE49-F238E27FC236}">
                <a16:creationId xmlns:a16="http://schemas.microsoft.com/office/drawing/2014/main" id="{951CB3F0-7923-60AF-D813-BD5B1EED3E30}"/>
              </a:ext>
            </a:extLst>
          </p:cNvPr>
          <p:cNvSpPr txBox="1"/>
          <p:nvPr/>
        </p:nvSpPr>
        <p:spPr bwMode="auto">
          <a:xfrm>
            <a:off x="3918656" y="1596856"/>
            <a:ext cx="1625049" cy="369332"/>
          </a:xfrm>
          <a:prstGeom prst="rect">
            <a:avLst/>
          </a:prstGeom>
          <a:noFill/>
        </p:spPr>
        <p:txBody>
          <a:bodyPr wrap="square" rtlCol="0">
            <a:spAutoFit/>
          </a:bodyPr>
          <a:lstStyle/>
          <a:p>
            <a:r>
              <a:rPr lang="en-GB" b="1">
                <a:solidFill>
                  <a:srgbClr val="00B0F0"/>
                </a:solidFill>
              </a:rPr>
              <a:t>B1 intensity</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0647B13-E2B7-9A96-2847-B0E620C1BAAF}"/>
                  </a:ext>
                </a:extLst>
              </p:cNvPr>
              <p:cNvSpPr txBox="1"/>
              <p:nvPr/>
            </p:nvSpPr>
            <p:spPr bwMode="auto">
              <a:xfrm>
                <a:off x="2452571"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14" name="TextBox 13">
                <a:extLst>
                  <a:ext uri="{FF2B5EF4-FFF2-40B4-BE49-F238E27FC236}">
                    <a16:creationId xmlns:a16="http://schemas.microsoft.com/office/drawing/2014/main" id="{B0647B13-E2B7-9A96-2847-B0E620C1BAAF}"/>
                  </a:ext>
                </a:extLst>
              </p:cNvPr>
              <p:cNvSpPr txBox="1">
                <a:spLocks noRot="1" noChangeAspect="1" noMove="1" noResize="1" noEditPoints="1" noAdjustHandles="1" noChangeArrowheads="1" noChangeShapeType="1" noTextEdit="1"/>
              </p:cNvSpPr>
              <p:nvPr/>
            </p:nvSpPr>
            <p:spPr bwMode="auto">
              <a:xfrm>
                <a:off x="2452571" y="5168288"/>
                <a:ext cx="358827" cy="307777"/>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A6CD76C7-B94C-3A0E-372C-7FB0C5B32ED6}"/>
                  </a:ext>
                </a:extLst>
              </p:cNvPr>
              <p:cNvSpPr txBox="1"/>
              <p:nvPr/>
            </p:nvSpPr>
            <p:spPr bwMode="auto">
              <a:xfrm>
                <a:off x="3431704"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rPr>
                        <m:t>𝟕</m:t>
                      </m:r>
                    </m:oMath>
                  </m:oMathPara>
                </a14:m>
                <a:endParaRPr lang="fr-FR" sz="1400" b="1">
                  <a:solidFill>
                    <a:srgbClr val="2F2F2F"/>
                  </a:solidFill>
                </a:endParaRPr>
              </a:p>
            </p:txBody>
          </p:sp>
        </mc:Choice>
        <mc:Fallback xmlns="">
          <p:sp>
            <p:nvSpPr>
              <p:cNvPr id="16" name="TextBox 15">
                <a:extLst>
                  <a:ext uri="{FF2B5EF4-FFF2-40B4-BE49-F238E27FC236}">
                    <a16:creationId xmlns:a16="http://schemas.microsoft.com/office/drawing/2014/main" id="{A6CD76C7-B94C-3A0E-372C-7FB0C5B32ED6}"/>
                  </a:ext>
                </a:extLst>
              </p:cNvPr>
              <p:cNvSpPr txBox="1">
                <a:spLocks noRot="1" noChangeAspect="1" noMove="1" noResize="1" noEditPoints="1" noAdjustHandles="1" noChangeArrowheads="1" noChangeShapeType="1" noTextEdit="1"/>
              </p:cNvSpPr>
              <p:nvPr/>
            </p:nvSpPr>
            <p:spPr bwMode="auto">
              <a:xfrm>
                <a:off x="3431704" y="5168288"/>
                <a:ext cx="358827" cy="307777"/>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0DEEBB27-E19D-7900-7CF7-3AA79E2F09E8}"/>
                  </a:ext>
                </a:extLst>
              </p:cNvPr>
              <p:cNvSpPr txBox="1"/>
              <p:nvPr/>
            </p:nvSpPr>
            <p:spPr bwMode="auto">
              <a:xfrm>
                <a:off x="4461797"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𝟏𝟒</m:t>
                      </m:r>
                    </m:oMath>
                  </m:oMathPara>
                </a14:m>
                <a:endParaRPr lang="fr-FR" sz="1400" b="1"/>
              </a:p>
            </p:txBody>
          </p:sp>
        </mc:Choice>
        <mc:Fallback xmlns="">
          <p:sp>
            <p:nvSpPr>
              <p:cNvPr id="17" name="TextBox 16">
                <a:extLst>
                  <a:ext uri="{FF2B5EF4-FFF2-40B4-BE49-F238E27FC236}">
                    <a16:creationId xmlns:a16="http://schemas.microsoft.com/office/drawing/2014/main" id="{0DEEBB27-E19D-7900-7CF7-3AA79E2F09E8}"/>
                  </a:ext>
                </a:extLst>
              </p:cNvPr>
              <p:cNvSpPr txBox="1">
                <a:spLocks noRot="1" noChangeAspect="1" noMove="1" noResize="1" noEditPoints="1" noAdjustHandles="1" noChangeArrowheads="1" noChangeShapeType="1" noTextEdit="1"/>
              </p:cNvSpPr>
              <p:nvPr/>
            </p:nvSpPr>
            <p:spPr bwMode="auto">
              <a:xfrm>
                <a:off x="4461797" y="5168288"/>
                <a:ext cx="358827" cy="307777"/>
              </a:xfrm>
              <a:prstGeom prst="rect">
                <a:avLst/>
              </a:prstGeom>
              <a:blipFill>
                <a:blip r:embed="rId7"/>
                <a:stretch>
                  <a:fillRect l="-169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DFDA3171-8232-41B6-CA90-45E5389DF370}"/>
                  </a:ext>
                </a:extLst>
              </p:cNvPr>
              <p:cNvSpPr txBox="1"/>
              <p:nvPr/>
            </p:nvSpPr>
            <p:spPr bwMode="auto">
              <a:xfrm>
                <a:off x="5493056"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rPr>
                        <m:t>𝟐𝟖</m:t>
                      </m:r>
                    </m:oMath>
                  </m:oMathPara>
                </a14:m>
                <a:endParaRPr lang="fr-FR" sz="1400" b="1">
                  <a:solidFill>
                    <a:srgbClr val="2F2F2F"/>
                  </a:solidFill>
                </a:endParaRPr>
              </a:p>
            </p:txBody>
          </p:sp>
        </mc:Choice>
        <mc:Fallback xmlns="">
          <p:sp>
            <p:nvSpPr>
              <p:cNvPr id="18" name="TextBox 17">
                <a:extLst>
                  <a:ext uri="{FF2B5EF4-FFF2-40B4-BE49-F238E27FC236}">
                    <a16:creationId xmlns:a16="http://schemas.microsoft.com/office/drawing/2014/main" id="{DFDA3171-8232-41B6-CA90-45E5389DF370}"/>
                  </a:ext>
                </a:extLst>
              </p:cNvPr>
              <p:cNvSpPr txBox="1">
                <a:spLocks noRot="1" noChangeAspect="1" noMove="1" noResize="1" noEditPoints="1" noAdjustHandles="1" noChangeArrowheads="1" noChangeShapeType="1" noTextEdit="1"/>
              </p:cNvSpPr>
              <p:nvPr/>
            </p:nvSpPr>
            <p:spPr bwMode="auto">
              <a:xfrm>
                <a:off x="5493056" y="5168288"/>
                <a:ext cx="358827" cy="307777"/>
              </a:xfrm>
              <a:prstGeom prst="rect">
                <a:avLst/>
              </a:prstGeom>
              <a:blipFill>
                <a:blip r:embed="rId8"/>
                <a:stretch>
                  <a:fillRect l="-169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46C24104-CFC9-5C4B-40FC-6877FEFC46A2}"/>
                  </a:ext>
                </a:extLst>
              </p:cNvPr>
              <p:cNvSpPr txBox="1"/>
              <p:nvPr/>
            </p:nvSpPr>
            <p:spPr bwMode="auto">
              <a:xfrm>
                <a:off x="6503460"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𝟑𝟓</m:t>
                      </m:r>
                    </m:oMath>
                  </m:oMathPara>
                </a14:m>
                <a:endParaRPr lang="fr-FR" sz="1400" b="1"/>
              </a:p>
            </p:txBody>
          </p:sp>
        </mc:Choice>
        <mc:Fallback xmlns="">
          <p:sp>
            <p:nvSpPr>
              <p:cNvPr id="20" name="TextBox 19">
                <a:extLst>
                  <a:ext uri="{FF2B5EF4-FFF2-40B4-BE49-F238E27FC236}">
                    <a16:creationId xmlns:a16="http://schemas.microsoft.com/office/drawing/2014/main" id="{46C24104-CFC9-5C4B-40FC-6877FEFC46A2}"/>
                  </a:ext>
                </a:extLst>
              </p:cNvPr>
              <p:cNvSpPr txBox="1">
                <a:spLocks noRot="1" noChangeAspect="1" noMove="1" noResize="1" noEditPoints="1" noAdjustHandles="1" noChangeArrowheads="1" noChangeShapeType="1" noTextEdit="1"/>
              </p:cNvSpPr>
              <p:nvPr/>
            </p:nvSpPr>
            <p:spPr bwMode="auto">
              <a:xfrm>
                <a:off x="6503460" y="5168288"/>
                <a:ext cx="358827" cy="307777"/>
              </a:xfrm>
              <a:prstGeom prst="rect">
                <a:avLst/>
              </a:prstGeom>
              <a:blipFill>
                <a:blip r:embed="rId9"/>
                <a:stretch>
                  <a:fillRect l="-339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12DEC58E-3B68-C050-93B5-F67059B3B8C9}"/>
                  </a:ext>
                </a:extLst>
              </p:cNvPr>
              <p:cNvSpPr txBox="1"/>
              <p:nvPr/>
            </p:nvSpPr>
            <p:spPr bwMode="auto">
              <a:xfrm>
                <a:off x="7506588"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𝟒𝟐</m:t>
                      </m:r>
                    </m:oMath>
                  </m:oMathPara>
                </a14:m>
                <a:endParaRPr lang="fr-FR" sz="1400" b="1"/>
              </a:p>
            </p:txBody>
          </p:sp>
        </mc:Choice>
        <mc:Fallback xmlns="">
          <p:sp>
            <p:nvSpPr>
              <p:cNvPr id="25" name="TextBox 24">
                <a:extLst>
                  <a:ext uri="{FF2B5EF4-FFF2-40B4-BE49-F238E27FC236}">
                    <a16:creationId xmlns:a16="http://schemas.microsoft.com/office/drawing/2014/main" id="{12DEC58E-3B68-C050-93B5-F67059B3B8C9}"/>
                  </a:ext>
                </a:extLst>
              </p:cNvPr>
              <p:cNvSpPr txBox="1">
                <a:spLocks noRot="1" noChangeAspect="1" noMove="1" noResize="1" noEditPoints="1" noAdjustHandles="1" noChangeArrowheads="1" noChangeShapeType="1" noTextEdit="1"/>
              </p:cNvSpPr>
              <p:nvPr/>
            </p:nvSpPr>
            <p:spPr bwMode="auto">
              <a:xfrm>
                <a:off x="7506588" y="5168288"/>
                <a:ext cx="358827" cy="307777"/>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A1179A80-655D-F51E-9197-0C840C40B26D}"/>
                  </a:ext>
                </a:extLst>
              </p:cNvPr>
              <p:cNvSpPr txBox="1"/>
              <p:nvPr/>
            </p:nvSpPr>
            <p:spPr bwMode="auto">
              <a:xfrm>
                <a:off x="8523132"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𝟒𝟗</m:t>
                      </m:r>
                    </m:oMath>
                  </m:oMathPara>
                </a14:m>
                <a:endParaRPr lang="fr-FR" sz="1400" b="1"/>
              </a:p>
            </p:txBody>
          </p:sp>
        </mc:Choice>
        <mc:Fallback xmlns="">
          <p:sp>
            <p:nvSpPr>
              <p:cNvPr id="26" name="TextBox 25">
                <a:extLst>
                  <a:ext uri="{FF2B5EF4-FFF2-40B4-BE49-F238E27FC236}">
                    <a16:creationId xmlns:a16="http://schemas.microsoft.com/office/drawing/2014/main" id="{A1179A80-655D-F51E-9197-0C840C40B26D}"/>
                  </a:ext>
                </a:extLst>
              </p:cNvPr>
              <p:cNvSpPr txBox="1">
                <a:spLocks noRot="1" noChangeAspect="1" noMove="1" noResize="1" noEditPoints="1" noAdjustHandles="1" noChangeArrowheads="1" noChangeShapeType="1" noTextEdit="1"/>
              </p:cNvSpPr>
              <p:nvPr/>
            </p:nvSpPr>
            <p:spPr bwMode="auto">
              <a:xfrm>
                <a:off x="8523132" y="5168288"/>
                <a:ext cx="358827" cy="307777"/>
              </a:xfrm>
              <a:prstGeom prst="rect">
                <a:avLst/>
              </a:prstGeom>
              <a:blipFill>
                <a:blip r:embed="rId11"/>
                <a:stretch>
                  <a:fillRect l="-169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AD6192D-C42C-521E-84EC-F53B11D9F597}"/>
                  </a:ext>
                </a:extLst>
              </p:cNvPr>
              <p:cNvSpPr txBox="1"/>
              <p:nvPr/>
            </p:nvSpPr>
            <p:spPr bwMode="auto">
              <a:xfrm>
                <a:off x="9539676" y="5168288"/>
                <a:ext cx="358827" cy="307777"/>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𝟓𝟔</m:t>
                      </m:r>
                    </m:oMath>
                  </m:oMathPara>
                </a14:m>
                <a:endParaRPr lang="fr-FR" sz="1400" b="1"/>
              </a:p>
            </p:txBody>
          </p:sp>
        </mc:Choice>
        <mc:Fallback xmlns="">
          <p:sp>
            <p:nvSpPr>
              <p:cNvPr id="29" name="TextBox 28">
                <a:extLst>
                  <a:ext uri="{FF2B5EF4-FFF2-40B4-BE49-F238E27FC236}">
                    <a16:creationId xmlns:a16="http://schemas.microsoft.com/office/drawing/2014/main" id="{EAD6192D-C42C-521E-84EC-F53B11D9F597}"/>
                  </a:ext>
                </a:extLst>
              </p:cNvPr>
              <p:cNvSpPr txBox="1">
                <a:spLocks noRot="1" noChangeAspect="1" noMove="1" noResize="1" noEditPoints="1" noAdjustHandles="1" noChangeArrowheads="1" noChangeShapeType="1" noTextEdit="1"/>
              </p:cNvSpPr>
              <p:nvPr/>
            </p:nvSpPr>
            <p:spPr bwMode="auto">
              <a:xfrm>
                <a:off x="9539676" y="5168288"/>
                <a:ext cx="358827" cy="307777"/>
              </a:xfrm>
              <a:prstGeom prst="rect">
                <a:avLst/>
              </a:prstGeom>
              <a:blipFill>
                <a:blip r:embed="rId12"/>
                <a:stretch>
                  <a:fillRect l="-1695"/>
                </a:stretch>
              </a:blipFill>
            </p:spPr>
            <p:txBody>
              <a:bodyPr/>
              <a:lstStyle/>
              <a:p>
                <a:r>
                  <a:rPr lang="fr-FR">
                    <a:noFill/>
                  </a:rPr>
                  <a:t> </a:t>
                </a:r>
              </a:p>
            </p:txBody>
          </p:sp>
        </mc:Fallback>
      </mc:AlternateContent>
      <p:cxnSp>
        <p:nvCxnSpPr>
          <p:cNvPr id="47" name="Straight Connector 5">
            <a:extLst>
              <a:ext uri="{FF2B5EF4-FFF2-40B4-BE49-F238E27FC236}">
                <a16:creationId xmlns:a16="http://schemas.microsoft.com/office/drawing/2014/main" id="{C91ED664-5447-53CC-D0C4-841DAEF37C2B}"/>
              </a:ext>
            </a:extLst>
          </p:cNvPr>
          <p:cNvCxnSpPr>
            <a:cxnSpLocks/>
          </p:cNvCxnSpPr>
          <p:nvPr/>
        </p:nvCxnSpPr>
        <p:spPr bwMode="auto">
          <a:xfrm>
            <a:off x="5692108" y="3781403"/>
            <a:ext cx="0" cy="1242770"/>
          </a:xfrm>
          <a:prstGeom prst="line">
            <a:avLst/>
          </a:prstGeom>
          <a:ln w="38100">
            <a:solidFill>
              <a:srgbClr val="6E2466"/>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24">
                <a:extLst>
                  <a:ext uri="{FF2B5EF4-FFF2-40B4-BE49-F238E27FC236}">
                    <a16:creationId xmlns:a16="http://schemas.microsoft.com/office/drawing/2014/main" id="{A43EF611-79CF-9A67-9671-88D9273D6EE5}"/>
                  </a:ext>
                </a:extLst>
              </p:cNvPr>
              <p:cNvSpPr txBox="1"/>
              <p:nvPr/>
            </p:nvSpPr>
            <p:spPr bwMode="auto">
              <a:xfrm>
                <a:off x="10344797" y="5115475"/>
                <a:ext cx="789489"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fr-FR" sz="1400" b="0" i="0" smtClean="0">
                          <a:solidFill>
                            <a:srgbClr val="2F2F2F"/>
                          </a:solidFill>
                          <a:latin typeface="Cambria Math" panose="02040503050406030204" pitchFamily="18" charset="0"/>
                          <a:ea typeface="Cambria Math" panose="02040503050406030204" pitchFamily="18" charset="0"/>
                        </a:rPr>
                        <m:t>Time</m:t>
                      </m:r>
                      <m:r>
                        <a:rPr lang="fr-FR" sz="1400" b="0" i="0" smtClean="0">
                          <a:solidFill>
                            <a:srgbClr val="2F2F2F"/>
                          </a:solidFill>
                          <a:latin typeface="Cambria Math" panose="02040503050406030204" pitchFamily="18" charset="0"/>
                          <a:ea typeface="Cambria Math" panose="02040503050406030204" pitchFamily="18" charset="0"/>
                        </a:rPr>
                        <m:t> [</m:t>
                      </m:r>
                      <m:r>
                        <m:rPr>
                          <m:sty m:val="p"/>
                        </m:rPr>
                        <a:rPr lang="fr-FR" sz="1400" b="0" i="0" smtClean="0">
                          <a:solidFill>
                            <a:srgbClr val="2F2F2F"/>
                          </a:solidFill>
                          <a:latin typeface="Cambria Math" panose="02040503050406030204" pitchFamily="18" charset="0"/>
                          <a:ea typeface="Cambria Math" panose="02040503050406030204" pitchFamily="18" charset="0"/>
                        </a:rPr>
                        <m:t>min</m:t>
                      </m:r>
                      <m:r>
                        <a:rPr lang="fr-FR" sz="1400" b="0" i="0" smtClean="0">
                          <a:solidFill>
                            <a:srgbClr val="2F2F2F"/>
                          </a:solidFill>
                          <a:latin typeface="Cambria Math" panose="02040503050406030204" pitchFamily="18" charset="0"/>
                          <a:ea typeface="Cambria Math" panose="02040503050406030204" pitchFamily="18" charset="0"/>
                        </a:rPr>
                        <m:t>]</m:t>
                      </m:r>
                    </m:oMath>
                  </m:oMathPara>
                </a14:m>
                <a:endParaRPr lang="fr-FR" sz="1400"/>
              </a:p>
            </p:txBody>
          </p:sp>
        </mc:Choice>
        <mc:Fallback xmlns="">
          <p:sp>
            <p:nvSpPr>
              <p:cNvPr id="62" name="TextBox 24">
                <a:extLst>
                  <a:ext uri="{FF2B5EF4-FFF2-40B4-BE49-F238E27FC236}">
                    <a16:creationId xmlns:a16="http://schemas.microsoft.com/office/drawing/2014/main" id="{A43EF611-79CF-9A67-9671-88D9273D6EE5}"/>
                  </a:ext>
                </a:extLst>
              </p:cNvPr>
              <p:cNvSpPr txBox="1">
                <a:spLocks noRot="1" noChangeAspect="1" noMove="1" noResize="1" noEditPoints="1" noAdjustHandles="1" noChangeArrowheads="1" noChangeShapeType="1" noTextEdit="1"/>
              </p:cNvSpPr>
              <p:nvPr/>
            </p:nvSpPr>
            <p:spPr bwMode="auto">
              <a:xfrm>
                <a:off x="10344797" y="5115475"/>
                <a:ext cx="789489" cy="307777"/>
              </a:xfrm>
              <a:prstGeom prst="rect">
                <a:avLst/>
              </a:prstGeom>
              <a:blipFill>
                <a:blip r:embed="rId13"/>
                <a:stretch>
                  <a:fillRect r="-30233" b="-7843"/>
                </a:stretch>
              </a:blipFill>
            </p:spPr>
            <p:txBody>
              <a:bodyPr/>
              <a:lstStyle/>
              <a:p>
                <a:r>
                  <a:rPr lang="fr-FR">
                    <a:noFill/>
                  </a:rPr>
                  <a:t> </a:t>
                </a:r>
              </a:p>
            </p:txBody>
          </p:sp>
        </mc:Fallback>
      </mc:AlternateContent>
      <p:pic>
        <p:nvPicPr>
          <p:cNvPr id="6" name="Image 70">
            <a:extLst>
              <a:ext uri="{FF2B5EF4-FFF2-40B4-BE49-F238E27FC236}">
                <a16:creationId xmlns:a16="http://schemas.microsoft.com/office/drawing/2014/main" id="{FF987C76-1BA0-0C8A-23DE-B3F076FD7995}"/>
              </a:ext>
            </a:extLst>
          </p:cNvPr>
          <p:cNvPicPr>
            <a:picLocks noChangeAspect="1"/>
          </p:cNvPicPr>
          <p:nvPr/>
        </p:nvPicPr>
        <p:blipFill rotWithShape="1">
          <a:blip r:embed="rId3"/>
          <a:srcRect l="93410" r="5402"/>
          <a:stretch/>
        </p:blipFill>
        <p:spPr>
          <a:xfrm>
            <a:off x="10827078" y="1190835"/>
            <a:ext cx="110720" cy="3919533"/>
          </a:xfrm>
          <a:prstGeom prst="rect">
            <a:avLst/>
          </a:prstGeom>
        </p:spPr>
      </p:pic>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C4AB91CA-D48E-930B-3D8D-95FBA3760A49}"/>
                  </a:ext>
                </a:extLst>
              </p:cNvPr>
              <p:cNvSpPr txBox="1"/>
              <p:nvPr/>
            </p:nvSpPr>
            <p:spPr bwMode="auto">
              <a:xfrm>
                <a:off x="1697910" y="4377507"/>
                <a:ext cx="622208"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𝟏</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3" name="TextBox 32">
                <a:extLst>
                  <a:ext uri="{FF2B5EF4-FFF2-40B4-BE49-F238E27FC236}">
                    <a16:creationId xmlns:a16="http://schemas.microsoft.com/office/drawing/2014/main" id="{C4AB91CA-D48E-930B-3D8D-95FBA3760A49}"/>
                  </a:ext>
                </a:extLst>
              </p:cNvPr>
              <p:cNvSpPr txBox="1">
                <a:spLocks noRot="1" noChangeAspect="1" noMove="1" noResize="1" noEditPoints="1" noAdjustHandles="1" noChangeArrowheads="1" noChangeShapeType="1" noTextEdit="1"/>
              </p:cNvSpPr>
              <p:nvPr/>
            </p:nvSpPr>
            <p:spPr bwMode="auto">
              <a:xfrm>
                <a:off x="1697910" y="4377507"/>
                <a:ext cx="622208" cy="342979"/>
              </a:xfrm>
              <a:prstGeom prst="rect">
                <a:avLst/>
              </a:prstGeom>
              <a:blipFill>
                <a:blip r:embed="rId14"/>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1D84A08C-6B63-28B5-75CC-365DD3FDC637}"/>
                  </a:ext>
                </a:extLst>
              </p:cNvPr>
              <p:cNvSpPr txBox="1"/>
              <p:nvPr/>
            </p:nvSpPr>
            <p:spPr bwMode="auto">
              <a:xfrm>
                <a:off x="1642591" y="4911397"/>
                <a:ext cx="677526" cy="338554"/>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600" b="1" i="1" smtClean="0">
                          <a:solidFill>
                            <a:srgbClr val="2F2F2F"/>
                          </a:solidFill>
                          <a:latin typeface="Cambria Math" panose="02040503050406030204" pitchFamily="18" charset="0"/>
                          <a:ea typeface="Cambria Math" panose="02040503050406030204" pitchFamily="18" charset="0"/>
                        </a:rPr>
                        <m:t>𝟎</m:t>
                      </m:r>
                    </m:oMath>
                  </m:oMathPara>
                </a14:m>
                <a:endParaRPr lang="fr-FR" sz="1600" b="1"/>
              </a:p>
            </p:txBody>
          </p:sp>
        </mc:Choice>
        <mc:Fallback xmlns="">
          <p:sp>
            <p:nvSpPr>
              <p:cNvPr id="34" name="TextBox 33">
                <a:extLst>
                  <a:ext uri="{FF2B5EF4-FFF2-40B4-BE49-F238E27FC236}">
                    <a16:creationId xmlns:a16="http://schemas.microsoft.com/office/drawing/2014/main" id="{1D84A08C-6B63-28B5-75CC-365DD3FDC637}"/>
                  </a:ext>
                </a:extLst>
              </p:cNvPr>
              <p:cNvSpPr txBox="1">
                <a:spLocks noRot="1" noChangeAspect="1" noMove="1" noResize="1" noEditPoints="1" noAdjustHandles="1" noChangeArrowheads="1" noChangeShapeType="1" noTextEdit="1"/>
              </p:cNvSpPr>
              <p:nvPr/>
            </p:nvSpPr>
            <p:spPr bwMode="auto">
              <a:xfrm>
                <a:off x="1642591" y="4911397"/>
                <a:ext cx="677526" cy="338554"/>
              </a:xfrm>
              <a:prstGeom prst="rect">
                <a:avLst/>
              </a:prstGeom>
              <a:blipFill>
                <a:blip r:embed="rId1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BD0C37ED-2A36-C347-F63F-FDC3B0A9FDE5}"/>
                  </a:ext>
                </a:extLst>
              </p:cNvPr>
              <p:cNvSpPr txBox="1"/>
              <p:nvPr/>
            </p:nvSpPr>
            <p:spPr bwMode="auto">
              <a:xfrm>
                <a:off x="1697910" y="3815894"/>
                <a:ext cx="622208"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𝟐</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5" name="TextBox 34">
                <a:extLst>
                  <a:ext uri="{FF2B5EF4-FFF2-40B4-BE49-F238E27FC236}">
                    <a16:creationId xmlns:a16="http://schemas.microsoft.com/office/drawing/2014/main" id="{BD0C37ED-2A36-C347-F63F-FDC3B0A9FDE5}"/>
                  </a:ext>
                </a:extLst>
              </p:cNvPr>
              <p:cNvSpPr txBox="1">
                <a:spLocks noRot="1" noChangeAspect="1" noMove="1" noResize="1" noEditPoints="1" noAdjustHandles="1" noChangeArrowheads="1" noChangeShapeType="1" noTextEdit="1"/>
              </p:cNvSpPr>
              <p:nvPr/>
            </p:nvSpPr>
            <p:spPr bwMode="auto">
              <a:xfrm>
                <a:off x="1697910" y="3815894"/>
                <a:ext cx="622208" cy="342979"/>
              </a:xfrm>
              <a:prstGeom prst="rect">
                <a:avLst/>
              </a:prstGeom>
              <a:blipFill>
                <a:blip r:embed="rId16"/>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50A50B7-A6E2-E224-BFC8-9245A0A4E40C}"/>
                  </a:ext>
                </a:extLst>
              </p:cNvPr>
              <p:cNvSpPr txBox="1"/>
              <p:nvPr/>
            </p:nvSpPr>
            <p:spPr bwMode="auto">
              <a:xfrm>
                <a:off x="1678308" y="3282004"/>
                <a:ext cx="641810"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𝟑</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6" name="TextBox 35">
                <a:extLst>
                  <a:ext uri="{FF2B5EF4-FFF2-40B4-BE49-F238E27FC236}">
                    <a16:creationId xmlns:a16="http://schemas.microsoft.com/office/drawing/2014/main" id="{F50A50B7-A6E2-E224-BFC8-9245A0A4E40C}"/>
                  </a:ext>
                </a:extLst>
              </p:cNvPr>
              <p:cNvSpPr txBox="1">
                <a:spLocks noRot="1" noChangeAspect="1" noMove="1" noResize="1" noEditPoints="1" noAdjustHandles="1" noChangeArrowheads="1" noChangeShapeType="1" noTextEdit="1"/>
              </p:cNvSpPr>
              <p:nvPr/>
            </p:nvSpPr>
            <p:spPr bwMode="auto">
              <a:xfrm>
                <a:off x="1678308" y="3282004"/>
                <a:ext cx="641810" cy="342979"/>
              </a:xfrm>
              <a:prstGeom prst="rect">
                <a:avLst/>
              </a:prstGeom>
              <a:blipFill>
                <a:blip r:embed="rId17"/>
                <a:stretch>
                  <a:fillRect r="-4528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227E69B9-7E9B-63EE-C6CA-F4FCBEE1AD3B}"/>
                  </a:ext>
                </a:extLst>
              </p:cNvPr>
              <p:cNvSpPr txBox="1"/>
              <p:nvPr/>
            </p:nvSpPr>
            <p:spPr bwMode="auto">
              <a:xfrm>
                <a:off x="1697910" y="2743404"/>
                <a:ext cx="622207"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𝟒</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7" name="TextBox 36">
                <a:extLst>
                  <a:ext uri="{FF2B5EF4-FFF2-40B4-BE49-F238E27FC236}">
                    <a16:creationId xmlns:a16="http://schemas.microsoft.com/office/drawing/2014/main" id="{227E69B9-7E9B-63EE-C6CA-F4FCBEE1AD3B}"/>
                  </a:ext>
                </a:extLst>
              </p:cNvPr>
              <p:cNvSpPr txBox="1">
                <a:spLocks noRot="1" noChangeAspect="1" noMove="1" noResize="1" noEditPoints="1" noAdjustHandles="1" noChangeArrowheads="1" noChangeShapeType="1" noTextEdit="1"/>
              </p:cNvSpPr>
              <p:nvPr/>
            </p:nvSpPr>
            <p:spPr bwMode="auto">
              <a:xfrm>
                <a:off x="1697910" y="2743404"/>
                <a:ext cx="622207" cy="342979"/>
              </a:xfrm>
              <a:prstGeom prst="rect">
                <a:avLst/>
              </a:prstGeom>
              <a:blipFill>
                <a:blip r:embed="rId18"/>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8E3DF2B4-EF36-9757-0144-D45809528C29}"/>
                  </a:ext>
                </a:extLst>
              </p:cNvPr>
              <p:cNvSpPr txBox="1"/>
              <p:nvPr/>
            </p:nvSpPr>
            <p:spPr bwMode="auto">
              <a:xfrm>
                <a:off x="1697909" y="2211835"/>
                <a:ext cx="622207"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8" name="TextBox 37">
                <a:extLst>
                  <a:ext uri="{FF2B5EF4-FFF2-40B4-BE49-F238E27FC236}">
                    <a16:creationId xmlns:a16="http://schemas.microsoft.com/office/drawing/2014/main" id="{8E3DF2B4-EF36-9757-0144-D45809528C29}"/>
                  </a:ext>
                </a:extLst>
              </p:cNvPr>
              <p:cNvSpPr txBox="1">
                <a:spLocks noRot="1" noChangeAspect="1" noMove="1" noResize="1" noEditPoints="1" noAdjustHandles="1" noChangeArrowheads="1" noChangeShapeType="1" noTextEdit="1"/>
              </p:cNvSpPr>
              <p:nvPr/>
            </p:nvSpPr>
            <p:spPr bwMode="auto">
              <a:xfrm>
                <a:off x="1697909" y="2211835"/>
                <a:ext cx="622207" cy="342979"/>
              </a:xfrm>
              <a:prstGeom prst="rect">
                <a:avLst/>
              </a:prstGeom>
              <a:blipFill>
                <a:blip r:embed="rId19"/>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57A7CB02-0DB4-8327-6C6F-39A7E1480CE1}"/>
                  </a:ext>
                </a:extLst>
              </p:cNvPr>
              <p:cNvSpPr txBox="1"/>
              <p:nvPr/>
            </p:nvSpPr>
            <p:spPr bwMode="auto">
              <a:xfrm>
                <a:off x="1697909" y="1685306"/>
                <a:ext cx="622208"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𝟔</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39" name="TextBox 38">
                <a:extLst>
                  <a:ext uri="{FF2B5EF4-FFF2-40B4-BE49-F238E27FC236}">
                    <a16:creationId xmlns:a16="http://schemas.microsoft.com/office/drawing/2014/main" id="{57A7CB02-0DB4-8327-6C6F-39A7E1480CE1}"/>
                  </a:ext>
                </a:extLst>
              </p:cNvPr>
              <p:cNvSpPr txBox="1">
                <a:spLocks noRot="1" noChangeAspect="1" noMove="1" noResize="1" noEditPoints="1" noAdjustHandles="1" noChangeArrowheads="1" noChangeShapeType="1" noTextEdit="1"/>
              </p:cNvSpPr>
              <p:nvPr/>
            </p:nvSpPr>
            <p:spPr bwMode="auto">
              <a:xfrm>
                <a:off x="1697909" y="1685306"/>
                <a:ext cx="622208" cy="342979"/>
              </a:xfrm>
              <a:prstGeom prst="rect">
                <a:avLst/>
              </a:prstGeom>
              <a:blipFill>
                <a:blip r:embed="rId20"/>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AD45B86B-A282-3832-8BAD-D971C29FD198}"/>
                  </a:ext>
                </a:extLst>
              </p:cNvPr>
              <p:cNvSpPr txBox="1"/>
              <p:nvPr/>
            </p:nvSpPr>
            <p:spPr bwMode="auto">
              <a:xfrm>
                <a:off x="1697909" y="1167062"/>
                <a:ext cx="622208" cy="342979"/>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𝟕</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600" b="1"/>
              </a:p>
            </p:txBody>
          </p:sp>
        </mc:Choice>
        <mc:Fallback xmlns="">
          <p:sp>
            <p:nvSpPr>
              <p:cNvPr id="40" name="TextBox 39">
                <a:extLst>
                  <a:ext uri="{FF2B5EF4-FFF2-40B4-BE49-F238E27FC236}">
                    <a16:creationId xmlns:a16="http://schemas.microsoft.com/office/drawing/2014/main" id="{AD45B86B-A282-3832-8BAD-D971C29FD198}"/>
                  </a:ext>
                </a:extLst>
              </p:cNvPr>
              <p:cNvSpPr txBox="1">
                <a:spLocks noRot="1" noChangeAspect="1" noMove="1" noResize="1" noEditPoints="1" noAdjustHandles="1" noChangeArrowheads="1" noChangeShapeType="1" noTextEdit="1"/>
              </p:cNvSpPr>
              <p:nvPr/>
            </p:nvSpPr>
            <p:spPr bwMode="auto">
              <a:xfrm>
                <a:off x="1697909" y="1167062"/>
                <a:ext cx="622208" cy="342979"/>
              </a:xfrm>
              <a:prstGeom prst="rect">
                <a:avLst/>
              </a:prstGeom>
              <a:blipFill>
                <a:blip r:embed="rId21"/>
                <a:stretch>
                  <a:fillRect r="-5000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C4F8B82F-6AC3-4A8D-600D-603BFEB8812A}"/>
                  </a:ext>
                </a:extLst>
              </p:cNvPr>
              <p:cNvSpPr txBox="1"/>
              <p:nvPr/>
            </p:nvSpPr>
            <p:spPr bwMode="auto">
              <a:xfrm>
                <a:off x="554942" y="1142096"/>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𝟒</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41" name="TextBox 40">
                <a:extLst>
                  <a:ext uri="{FF2B5EF4-FFF2-40B4-BE49-F238E27FC236}">
                    <a16:creationId xmlns:a16="http://schemas.microsoft.com/office/drawing/2014/main" id="{C4F8B82F-6AC3-4A8D-600D-603BFEB8812A}"/>
                  </a:ext>
                </a:extLst>
              </p:cNvPr>
              <p:cNvSpPr txBox="1">
                <a:spLocks noRot="1" noChangeAspect="1" noMove="1" noResize="1" noEditPoints="1" noAdjustHandles="1" noChangeArrowheads="1" noChangeShapeType="1" noTextEdit="1"/>
              </p:cNvSpPr>
              <p:nvPr/>
            </p:nvSpPr>
            <p:spPr bwMode="auto">
              <a:xfrm>
                <a:off x="554942" y="1142096"/>
                <a:ext cx="904601" cy="344133"/>
              </a:xfrm>
              <a:prstGeom prst="rect">
                <a:avLst/>
              </a:prstGeom>
              <a:blipFill>
                <a:blip r:embed="rId22"/>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2F92EC70-4B52-5E03-271F-B630521CC60C}"/>
                  </a:ext>
                </a:extLst>
              </p:cNvPr>
              <p:cNvSpPr txBox="1"/>
              <p:nvPr/>
            </p:nvSpPr>
            <p:spPr bwMode="auto">
              <a:xfrm>
                <a:off x="554942" y="1550474"/>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𝟒</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𝟎</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45" name="TextBox 44">
                <a:extLst>
                  <a:ext uri="{FF2B5EF4-FFF2-40B4-BE49-F238E27FC236}">
                    <a16:creationId xmlns:a16="http://schemas.microsoft.com/office/drawing/2014/main" id="{2F92EC70-4B52-5E03-271F-B630521CC60C}"/>
                  </a:ext>
                </a:extLst>
              </p:cNvPr>
              <p:cNvSpPr txBox="1">
                <a:spLocks noRot="1" noChangeAspect="1" noMove="1" noResize="1" noEditPoints="1" noAdjustHandles="1" noChangeArrowheads="1" noChangeShapeType="1" noTextEdit="1"/>
              </p:cNvSpPr>
              <p:nvPr/>
            </p:nvSpPr>
            <p:spPr bwMode="auto">
              <a:xfrm>
                <a:off x="554942" y="1550474"/>
                <a:ext cx="904601" cy="344133"/>
              </a:xfrm>
              <a:prstGeom prst="rect">
                <a:avLst/>
              </a:prstGeom>
              <a:blipFill>
                <a:blip r:embed="rId23"/>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2E146590-EB58-7D29-BFCC-072CEC5D6446}"/>
                  </a:ext>
                </a:extLst>
              </p:cNvPr>
              <p:cNvSpPr txBox="1"/>
              <p:nvPr/>
            </p:nvSpPr>
            <p:spPr bwMode="auto">
              <a:xfrm>
                <a:off x="554942" y="1968433"/>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𝟑</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49" name="TextBox 48">
                <a:extLst>
                  <a:ext uri="{FF2B5EF4-FFF2-40B4-BE49-F238E27FC236}">
                    <a16:creationId xmlns:a16="http://schemas.microsoft.com/office/drawing/2014/main" id="{2E146590-EB58-7D29-BFCC-072CEC5D6446}"/>
                  </a:ext>
                </a:extLst>
              </p:cNvPr>
              <p:cNvSpPr txBox="1">
                <a:spLocks noRot="1" noChangeAspect="1" noMove="1" noResize="1" noEditPoints="1" noAdjustHandles="1" noChangeArrowheads="1" noChangeShapeType="1" noTextEdit="1"/>
              </p:cNvSpPr>
              <p:nvPr/>
            </p:nvSpPr>
            <p:spPr bwMode="auto">
              <a:xfrm>
                <a:off x="554942" y="1968433"/>
                <a:ext cx="904601" cy="344133"/>
              </a:xfrm>
              <a:prstGeom prst="rect">
                <a:avLst/>
              </a:prstGeom>
              <a:blipFill>
                <a:blip r:embed="rId24"/>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EF90638D-1F92-4B5C-B1A3-CE133AF6CA86}"/>
                  </a:ext>
                </a:extLst>
              </p:cNvPr>
              <p:cNvSpPr txBox="1"/>
              <p:nvPr/>
            </p:nvSpPr>
            <p:spPr bwMode="auto">
              <a:xfrm>
                <a:off x="554942" y="2373107"/>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𝟑</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𝟎</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0" name="TextBox 49">
                <a:extLst>
                  <a:ext uri="{FF2B5EF4-FFF2-40B4-BE49-F238E27FC236}">
                    <a16:creationId xmlns:a16="http://schemas.microsoft.com/office/drawing/2014/main" id="{EF90638D-1F92-4B5C-B1A3-CE133AF6CA86}"/>
                  </a:ext>
                </a:extLst>
              </p:cNvPr>
              <p:cNvSpPr txBox="1">
                <a:spLocks noRot="1" noChangeAspect="1" noMove="1" noResize="1" noEditPoints="1" noAdjustHandles="1" noChangeArrowheads="1" noChangeShapeType="1" noTextEdit="1"/>
              </p:cNvSpPr>
              <p:nvPr/>
            </p:nvSpPr>
            <p:spPr bwMode="auto">
              <a:xfrm>
                <a:off x="554942" y="2373107"/>
                <a:ext cx="904601" cy="344133"/>
              </a:xfrm>
              <a:prstGeom prst="rect">
                <a:avLst/>
              </a:prstGeom>
              <a:blipFill>
                <a:blip r:embed="rId25"/>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2D54B9C9-4B4E-D47D-4EB7-43792BBFC891}"/>
                  </a:ext>
                </a:extLst>
              </p:cNvPr>
              <p:cNvSpPr txBox="1"/>
              <p:nvPr/>
            </p:nvSpPr>
            <p:spPr bwMode="auto">
              <a:xfrm>
                <a:off x="554942" y="2792143"/>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𝟐</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1" name="TextBox 50">
                <a:extLst>
                  <a:ext uri="{FF2B5EF4-FFF2-40B4-BE49-F238E27FC236}">
                    <a16:creationId xmlns:a16="http://schemas.microsoft.com/office/drawing/2014/main" id="{2D54B9C9-4B4E-D47D-4EB7-43792BBFC891}"/>
                  </a:ext>
                </a:extLst>
              </p:cNvPr>
              <p:cNvSpPr txBox="1">
                <a:spLocks noRot="1" noChangeAspect="1" noMove="1" noResize="1" noEditPoints="1" noAdjustHandles="1" noChangeArrowheads="1" noChangeShapeType="1" noTextEdit="1"/>
              </p:cNvSpPr>
              <p:nvPr/>
            </p:nvSpPr>
            <p:spPr bwMode="auto">
              <a:xfrm>
                <a:off x="554942" y="2792143"/>
                <a:ext cx="904601" cy="344133"/>
              </a:xfrm>
              <a:prstGeom prst="rect">
                <a:avLst/>
              </a:prstGeom>
              <a:blipFill>
                <a:blip r:embed="rId26"/>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22FC62BE-0FFE-ADF4-524F-2744C0F57CAD}"/>
                  </a:ext>
                </a:extLst>
              </p:cNvPr>
              <p:cNvSpPr txBox="1"/>
              <p:nvPr/>
            </p:nvSpPr>
            <p:spPr bwMode="auto">
              <a:xfrm>
                <a:off x="554942" y="3233961"/>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𝟐</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𝟎</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5" name="TextBox 54">
                <a:extLst>
                  <a:ext uri="{FF2B5EF4-FFF2-40B4-BE49-F238E27FC236}">
                    <a16:creationId xmlns:a16="http://schemas.microsoft.com/office/drawing/2014/main" id="{22FC62BE-0FFE-ADF4-524F-2744C0F57CAD}"/>
                  </a:ext>
                </a:extLst>
              </p:cNvPr>
              <p:cNvSpPr txBox="1">
                <a:spLocks noRot="1" noChangeAspect="1" noMove="1" noResize="1" noEditPoints="1" noAdjustHandles="1" noChangeArrowheads="1" noChangeShapeType="1" noTextEdit="1"/>
              </p:cNvSpPr>
              <p:nvPr/>
            </p:nvSpPr>
            <p:spPr bwMode="auto">
              <a:xfrm>
                <a:off x="554942" y="3233961"/>
                <a:ext cx="904601" cy="344133"/>
              </a:xfrm>
              <a:prstGeom prst="rect">
                <a:avLst/>
              </a:prstGeom>
              <a:blipFill>
                <a:blip r:embed="rId27"/>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C4E3C839-A13C-635F-B7B8-03B3CF8C7332}"/>
                  </a:ext>
                </a:extLst>
              </p:cNvPr>
              <p:cNvSpPr txBox="1"/>
              <p:nvPr/>
            </p:nvSpPr>
            <p:spPr bwMode="auto">
              <a:xfrm>
                <a:off x="554942" y="3645669"/>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𝟏</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7" name="TextBox 56">
                <a:extLst>
                  <a:ext uri="{FF2B5EF4-FFF2-40B4-BE49-F238E27FC236}">
                    <a16:creationId xmlns:a16="http://schemas.microsoft.com/office/drawing/2014/main" id="{C4E3C839-A13C-635F-B7B8-03B3CF8C7332}"/>
                  </a:ext>
                </a:extLst>
              </p:cNvPr>
              <p:cNvSpPr txBox="1">
                <a:spLocks noRot="1" noChangeAspect="1" noMove="1" noResize="1" noEditPoints="1" noAdjustHandles="1" noChangeArrowheads="1" noChangeShapeType="1" noTextEdit="1"/>
              </p:cNvSpPr>
              <p:nvPr/>
            </p:nvSpPr>
            <p:spPr bwMode="auto">
              <a:xfrm>
                <a:off x="554942" y="3645669"/>
                <a:ext cx="904601" cy="344133"/>
              </a:xfrm>
              <a:prstGeom prst="rect">
                <a:avLst/>
              </a:prstGeom>
              <a:blipFill>
                <a:blip r:embed="rId28"/>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01E26883-E3A0-3A00-6E9B-293191B827F9}"/>
                  </a:ext>
                </a:extLst>
              </p:cNvPr>
              <p:cNvSpPr txBox="1"/>
              <p:nvPr/>
            </p:nvSpPr>
            <p:spPr bwMode="auto">
              <a:xfrm>
                <a:off x="554942" y="4057149"/>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𝟏</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𝟎</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8" name="TextBox 57">
                <a:extLst>
                  <a:ext uri="{FF2B5EF4-FFF2-40B4-BE49-F238E27FC236}">
                    <a16:creationId xmlns:a16="http://schemas.microsoft.com/office/drawing/2014/main" id="{01E26883-E3A0-3A00-6E9B-293191B827F9}"/>
                  </a:ext>
                </a:extLst>
              </p:cNvPr>
              <p:cNvSpPr txBox="1">
                <a:spLocks noRot="1" noChangeAspect="1" noMove="1" noResize="1" noEditPoints="1" noAdjustHandles="1" noChangeArrowheads="1" noChangeShapeType="1" noTextEdit="1"/>
              </p:cNvSpPr>
              <p:nvPr/>
            </p:nvSpPr>
            <p:spPr bwMode="auto">
              <a:xfrm>
                <a:off x="554942" y="4057149"/>
                <a:ext cx="904601" cy="344133"/>
              </a:xfrm>
              <a:prstGeom prst="rect">
                <a:avLst/>
              </a:prstGeom>
              <a:blipFill>
                <a:blip r:embed="rId29"/>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E764EFD8-A949-1F23-8AB7-6ECA60FE72A9}"/>
                  </a:ext>
                </a:extLst>
              </p:cNvPr>
              <p:cNvSpPr txBox="1"/>
              <p:nvPr/>
            </p:nvSpPr>
            <p:spPr bwMode="auto">
              <a:xfrm>
                <a:off x="554942" y="4476629"/>
                <a:ext cx="904601" cy="344133"/>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𝟎</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𝟓</m:t>
                          </m:r>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e>
                        <m:sup>
                          <m:r>
                            <a:rPr lang="fr-FR" sz="1600" b="1" i="1" smtClean="0">
                              <a:solidFill>
                                <a:srgbClr val="2F2F2F"/>
                              </a:solidFill>
                              <a:latin typeface="Cambria Math" panose="02040503050406030204" pitchFamily="18" charset="0"/>
                              <a:ea typeface="Cambria Math" panose="02040503050406030204" pitchFamily="18" charset="0"/>
                            </a:rPr>
                            <m:t>−</m:t>
                          </m:r>
                          <m:r>
                            <a:rPr lang="fr-FR" sz="16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600" b="1"/>
              </a:p>
            </p:txBody>
          </p:sp>
        </mc:Choice>
        <mc:Fallback xmlns="">
          <p:sp>
            <p:nvSpPr>
              <p:cNvPr id="59" name="TextBox 58">
                <a:extLst>
                  <a:ext uri="{FF2B5EF4-FFF2-40B4-BE49-F238E27FC236}">
                    <a16:creationId xmlns:a16="http://schemas.microsoft.com/office/drawing/2014/main" id="{E764EFD8-A949-1F23-8AB7-6ECA60FE72A9}"/>
                  </a:ext>
                </a:extLst>
              </p:cNvPr>
              <p:cNvSpPr txBox="1">
                <a:spLocks noRot="1" noChangeAspect="1" noMove="1" noResize="1" noEditPoints="1" noAdjustHandles="1" noChangeArrowheads="1" noChangeShapeType="1" noTextEdit="1"/>
              </p:cNvSpPr>
              <p:nvPr/>
            </p:nvSpPr>
            <p:spPr bwMode="auto">
              <a:xfrm>
                <a:off x="554942" y="4476629"/>
                <a:ext cx="904601" cy="344133"/>
              </a:xfrm>
              <a:prstGeom prst="rect">
                <a:avLst/>
              </a:prstGeom>
              <a:blipFill>
                <a:blip r:embed="rId30"/>
                <a:stretch>
                  <a:fillRect r="-35811"/>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id="{1F62336C-05CD-997C-7309-11060AE5AD39}"/>
                  </a:ext>
                </a:extLst>
              </p:cNvPr>
              <p:cNvSpPr txBox="1"/>
              <p:nvPr/>
            </p:nvSpPr>
            <p:spPr bwMode="auto">
              <a:xfrm>
                <a:off x="554942" y="4896922"/>
                <a:ext cx="904601" cy="338554"/>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600" b="1" i="1" smtClean="0">
                          <a:solidFill>
                            <a:srgbClr val="2F2F2F"/>
                          </a:solidFill>
                          <a:latin typeface="Cambria Math" panose="02040503050406030204" pitchFamily="18" charset="0"/>
                          <a:ea typeface="Cambria Math" panose="02040503050406030204" pitchFamily="18" charset="0"/>
                        </a:rPr>
                        <m:t>𝟎</m:t>
                      </m:r>
                    </m:oMath>
                  </m:oMathPara>
                </a14:m>
                <a:endParaRPr lang="fr-FR" sz="1600" b="1"/>
              </a:p>
            </p:txBody>
          </p:sp>
        </mc:Choice>
        <mc:Fallback xmlns="">
          <p:sp>
            <p:nvSpPr>
              <p:cNvPr id="60" name="TextBox 59">
                <a:extLst>
                  <a:ext uri="{FF2B5EF4-FFF2-40B4-BE49-F238E27FC236}">
                    <a16:creationId xmlns:a16="http://schemas.microsoft.com/office/drawing/2014/main" id="{1F62336C-05CD-997C-7309-11060AE5AD39}"/>
                  </a:ext>
                </a:extLst>
              </p:cNvPr>
              <p:cNvSpPr txBox="1">
                <a:spLocks noRot="1" noChangeAspect="1" noMove="1" noResize="1" noEditPoints="1" noAdjustHandles="1" noChangeArrowheads="1" noChangeShapeType="1" noTextEdit="1"/>
              </p:cNvSpPr>
              <p:nvPr/>
            </p:nvSpPr>
            <p:spPr bwMode="auto">
              <a:xfrm>
                <a:off x="554942" y="4896922"/>
                <a:ext cx="904601" cy="338554"/>
              </a:xfrm>
              <a:prstGeom prst="rect">
                <a:avLst/>
              </a:prstGeom>
              <a:blipFill>
                <a:blip r:embed="rId3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6182B5A9-B7FF-D764-D6C5-F48AC622597A}"/>
                  </a:ext>
                </a:extLst>
              </p:cNvPr>
              <p:cNvSpPr txBox="1"/>
              <p:nvPr/>
            </p:nvSpPr>
            <p:spPr bwMode="auto">
              <a:xfrm>
                <a:off x="9748486" y="1239944"/>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𝟑</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𝟎</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65" name="TextBox 64">
                <a:extLst>
                  <a:ext uri="{FF2B5EF4-FFF2-40B4-BE49-F238E27FC236}">
                    <a16:creationId xmlns:a16="http://schemas.microsoft.com/office/drawing/2014/main" id="{6182B5A9-B7FF-D764-D6C5-F48AC622597A}"/>
                  </a:ext>
                </a:extLst>
              </p:cNvPr>
              <p:cNvSpPr txBox="1">
                <a:spLocks noRot="1" noChangeAspect="1" noMove="1" noResize="1" noEditPoints="1" noAdjustHandles="1" noChangeArrowheads="1" noChangeShapeType="1" noTextEdit="1"/>
              </p:cNvSpPr>
              <p:nvPr/>
            </p:nvSpPr>
            <p:spPr bwMode="auto">
              <a:xfrm>
                <a:off x="9748486" y="1239944"/>
                <a:ext cx="1003144" cy="265457"/>
              </a:xfrm>
              <a:prstGeom prst="rect">
                <a:avLst/>
              </a:prstGeom>
              <a:blipFill>
                <a:blip r:embed="rId3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id="{7C6CC0D2-1C1D-EADA-6C45-68059066E02D}"/>
                  </a:ext>
                </a:extLst>
              </p:cNvPr>
              <p:cNvSpPr txBox="1"/>
              <p:nvPr/>
            </p:nvSpPr>
            <p:spPr bwMode="auto">
              <a:xfrm>
                <a:off x="9748486" y="1864413"/>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𝟐</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𝟓</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66" name="TextBox 65">
                <a:extLst>
                  <a:ext uri="{FF2B5EF4-FFF2-40B4-BE49-F238E27FC236}">
                    <a16:creationId xmlns:a16="http://schemas.microsoft.com/office/drawing/2014/main" id="{7C6CC0D2-1C1D-EADA-6C45-68059066E02D}"/>
                  </a:ext>
                </a:extLst>
              </p:cNvPr>
              <p:cNvSpPr txBox="1">
                <a:spLocks noRot="1" noChangeAspect="1" noMove="1" noResize="1" noEditPoints="1" noAdjustHandles="1" noChangeArrowheads="1" noChangeShapeType="1" noTextEdit="1"/>
              </p:cNvSpPr>
              <p:nvPr/>
            </p:nvSpPr>
            <p:spPr bwMode="auto">
              <a:xfrm>
                <a:off x="9748486" y="1864413"/>
                <a:ext cx="1003144" cy="265457"/>
              </a:xfrm>
              <a:prstGeom prst="rect">
                <a:avLst/>
              </a:prstGeom>
              <a:blipFill>
                <a:blip r:embed="rId3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7" name="TextBox 66">
                <a:extLst>
                  <a:ext uri="{FF2B5EF4-FFF2-40B4-BE49-F238E27FC236}">
                    <a16:creationId xmlns:a16="http://schemas.microsoft.com/office/drawing/2014/main" id="{71A51A82-9E26-4197-2D62-6489E8549E5C}"/>
                  </a:ext>
                </a:extLst>
              </p:cNvPr>
              <p:cNvSpPr txBox="1"/>
              <p:nvPr/>
            </p:nvSpPr>
            <p:spPr bwMode="auto">
              <a:xfrm>
                <a:off x="9748486" y="2434455"/>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𝟐</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𝟎</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67" name="TextBox 66">
                <a:extLst>
                  <a:ext uri="{FF2B5EF4-FFF2-40B4-BE49-F238E27FC236}">
                    <a16:creationId xmlns:a16="http://schemas.microsoft.com/office/drawing/2014/main" id="{71A51A82-9E26-4197-2D62-6489E8549E5C}"/>
                  </a:ext>
                </a:extLst>
              </p:cNvPr>
              <p:cNvSpPr txBox="1">
                <a:spLocks noRot="1" noChangeAspect="1" noMove="1" noResize="1" noEditPoints="1" noAdjustHandles="1" noChangeArrowheads="1" noChangeShapeType="1" noTextEdit="1"/>
              </p:cNvSpPr>
              <p:nvPr/>
            </p:nvSpPr>
            <p:spPr bwMode="auto">
              <a:xfrm>
                <a:off x="9748486" y="2434455"/>
                <a:ext cx="1003144" cy="265457"/>
              </a:xfrm>
              <a:prstGeom prst="rect">
                <a:avLst/>
              </a:prstGeom>
              <a:blipFill>
                <a:blip r:embed="rId3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6D14554F-DB54-7BD1-24CD-203BA8D43643}"/>
                  </a:ext>
                </a:extLst>
              </p:cNvPr>
              <p:cNvSpPr txBox="1"/>
              <p:nvPr/>
            </p:nvSpPr>
            <p:spPr bwMode="auto">
              <a:xfrm>
                <a:off x="9748486" y="3047213"/>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𝟏</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𝟓</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68" name="TextBox 67">
                <a:extLst>
                  <a:ext uri="{FF2B5EF4-FFF2-40B4-BE49-F238E27FC236}">
                    <a16:creationId xmlns:a16="http://schemas.microsoft.com/office/drawing/2014/main" id="{6D14554F-DB54-7BD1-24CD-203BA8D43643}"/>
                  </a:ext>
                </a:extLst>
              </p:cNvPr>
              <p:cNvSpPr txBox="1">
                <a:spLocks noRot="1" noChangeAspect="1" noMove="1" noResize="1" noEditPoints="1" noAdjustHandles="1" noChangeArrowheads="1" noChangeShapeType="1" noTextEdit="1"/>
              </p:cNvSpPr>
              <p:nvPr/>
            </p:nvSpPr>
            <p:spPr bwMode="auto">
              <a:xfrm>
                <a:off x="9748486" y="3047213"/>
                <a:ext cx="1003144" cy="265457"/>
              </a:xfrm>
              <a:prstGeom prst="rect">
                <a:avLst/>
              </a:prstGeom>
              <a:blipFill>
                <a:blip r:embed="rId3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26BDC131-5277-DD7C-7C51-40DCA2AEF17A}"/>
                  </a:ext>
                </a:extLst>
              </p:cNvPr>
              <p:cNvSpPr txBox="1"/>
              <p:nvPr/>
            </p:nvSpPr>
            <p:spPr bwMode="auto">
              <a:xfrm>
                <a:off x="9748485" y="3640327"/>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𝟏</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𝟎</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69" name="TextBox 68">
                <a:extLst>
                  <a:ext uri="{FF2B5EF4-FFF2-40B4-BE49-F238E27FC236}">
                    <a16:creationId xmlns:a16="http://schemas.microsoft.com/office/drawing/2014/main" id="{26BDC131-5277-DD7C-7C51-40DCA2AEF17A}"/>
                  </a:ext>
                </a:extLst>
              </p:cNvPr>
              <p:cNvSpPr txBox="1">
                <a:spLocks noRot="1" noChangeAspect="1" noMove="1" noResize="1" noEditPoints="1" noAdjustHandles="1" noChangeArrowheads="1" noChangeShapeType="1" noTextEdit="1"/>
              </p:cNvSpPr>
              <p:nvPr/>
            </p:nvSpPr>
            <p:spPr bwMode="auto">
              <a:xfrm>
                <a:off x="9748485" y="3640327"/>
                <a:ext cx="1003144" cy="265457"/>
              </a:xfrm>
              <a:prstGeom prst="rect">
                <a:avLst/>
              </a:prstGeom>
              <a:blipFill>
                <a:blip r:embed="rId3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0" name="TextBox 69">
                <a:extLst>
                  <a:ext uri="{FF2B5EF4-FFF2-40B4-BE49-F238E27FC236}">
                    <a16:creationId xmlns:a16="http://schemas.microsoft.com/office/drawing/2014/main" id="{2E5EBDDA-3FDB-084C-6095-72FE8488F1F1}"/>
                  </a:ext>
                </a:extLst>
              </p:cNvPr>
              <p:cNvSpPr txBox="1"/>
              <p:nvPr/>
            </p:nvSpPr>
            <p:spPr bwMode="auto">
              <a:xfrm>
                <a:off x="9748485" y="4252186"/>
                <a:ext cx="1003144"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100" b="1" i="1" smtClean="0">
                              <a:solidFill>
                                <a:srgbClr val="2F2F2F"/>
                              </a:solidFill>
                              <a:latin typeface="Cambria Math" panose="02040503050406030204" pitchFamily="18" charset="0"/>
                              <a:ea typeface="Cambria Math" panose="02040503050406030204" pitchFamily="18" charset="0"/>
                            </a:rPr>
                          </m:ctrlPr>
                        </m:sSupPr>
                        <m:e>
                          <m:r>
                            <a:rPr lang="fr-FR" sz="1100" b="1" i="1" smtClean="0">
                              <a:solidFill>
                                <a:srgbClr val="2F2F2F"/>
                              </a:solidFill>
                              <a:latin typeface="Cambria Math" panose="02040503050406030204" pitchFamily="18" charset="0"/>
                              <a:ea typeface="Cambria Math" panose="02040503050406030204" pitchFamily="18" charset="0"/>
                            </a:rPr>
                            <m:t>𝟎</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𝟓</m:t>
                          </m:r>
                          <m:r>
                            <a:rPr lang="fr-FR" sz="1100" b="1" i="1" smtClean="0">
                              <a:solidFill>
                                <a:srgbClr val="2F2F2F"/>
                              </a:solidFill>
                              <a:latin typeface="Cambria Math" panose="02040503050406030204" pitchFamily="18" charset="0"/>
                              <a:ea typeface="Cambria Math" panose="02040503050406030204" pitchFamily="18" charset="0"/>
                            </a:rPr>
                            <m:t>×</m:t>
                          </m:r>
                          <m:r>
                            <a:rPr lang="fr-FR" sz="1100" b="1" i="1" smtClean="0">
                              <a:solidFill>
                                <a:srgbClr val="2F2F2F"/>
                              </a:solidFill>
                              <a:latin typeface="Cambria Math" panose="02040503050406030204" pitchFamily="18" charset="0"/>
                              <a:ea typeface="Cambria Math" panose="02040503050406030204" pitchFamily="18" charset="0"/>
                            </a:rPr>
                            <m:t>𝟏𝟎</m:t>
                          </m:r>
                        </m:e>
                        <m:sup>
                          <m:r>
                            <a:rPr lang="fr-FR" sz="11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100" b="1"/>
              </a:p>
            </p:txBody>
          </p:sp>
        </mc:Choice>
        <mc:Fallback xmlns="">
          <p:sp>
            <p:nvSpPr>
              <p:cNvPr id="70" name="TextBox 69">
                <a:extLst>
                  <a:ext uri="{FF2B5EF4-FFF2-40B4-BE49-F238E27FC236}">
                    <a16:creationId xmlns:a16="http://schemas.microsoft.com/office/drawing/2014/main" id="{2E5EBDDA-3FDB-084C-6095-72FE8488F1F1}"/>
                  </a:ext>
                </a:extLst>
              </p:cNvPr>
              <p:cNvSpPr txBox="1">
                <a:spLocks noRot="1" noChangeAspect="1" noMove="1" noResize="1" noEditPoints="1" noAdjustHandles="1" noChangeArrowheads="1" noChangeShapeType="1" noTextEdit="1"/>
              </p:cNvSpPr>
              <p:nvPr/>
            </p:nvSpPr>
            <p:spPr bwMode="auto">
              <a:xfrm>
                <a:off x="9748485" y="4252186"/>
                <a:ext cx="1003144" cy="265457"/>
              </a:xfrm>
              <a:prstGeom prst="rect">
                <a:avLst/>
              </a:prstGeom>
              <a:blipFill>
                <a:blip r:embed="rId3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C6044ED3-6C73-2B8A-7EB5-9F3D81DD39D3}"/>
                  </a:ext>
                </a:extLst>
              </p:cNvPr>
              <p:cNvSpPr txBox="1"/>
              <p:nvPr/>
            </p:nvSpPr>
            <p:spPr bwMode="auto">
              <a:xfrm>
                <a:off x="9771211" y="4850018"/>
                <a:ext cx="980417"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𝟎</m:t>
                      </m:r>
                    </m:oMath>
                  </m:oMathPara>
                </a14:m>
                <a:endParaRPr lang="fr-FR" sz="1100" b="1"/>
              </a:p>
            </p:txBody>
          </p:sp>
        </mc:Choice>
        <mc:Fallback xmlns="">
          <p:sp>
            <p:nvSpPr>
              <p:cNvPr id="72" name="TextBox 71">
                <a:extLst>
                  <a:ext uri="{FF2B5EF4-FFF2-40B4-BE49-F238E27FC236}">
                    <a16:creationId xmlns:a16="http://schemas.microsoft.com/office/drawing/2014/main" id="{C6044ED3-6C73-2B8A-7EB5-9F3D81DD39D3}"/>
                  </a:ext>
                </a:extLst>
              </p:cNvPr>
              <p:cNvSpPr txBox="1">
                <a:spLocks noRot="1" noChangeAspect="1" noMove="1" noResize="1" noEditPoints="1" noAdjustHandles="1" noChangeArrowheads="1" noChangeShapeType="1" noTextEdit="1"/>
              </p:cNvSpPr>
              <p:nvPr/>
            </p:nvSpPr>
            <p:spPr bwMode="auto">
              <a:xfrm>
                <a:off x="9771211" y="4850018"/>
                <a:ext cx="980417" cy="265457"/>
              </a:xfrm>
              <a:prstGeom prst="rect">
                <a:avLst/>
              </a:prstGeom>
              <a:blipFill>
                <a:blip r:embed="rId38"/>
                <a:stretch>
                  <a:fillRect/>
                </a:stretch>
              </a:blipFill>
            </p:spPr>
            <p:txBody>
              <a:bodyPr/>
              <a:lstStyle/>
              <a:p>
                <a:r>
                  <a:rPr lang="fr-FR">
                    <a:noFill/>
                  </a:rPr>
                  <a:t> </a:t>
                </a:r>
              </a:p>
            </p:txBody>
          </p:sp>
        </mc:Fallback>
      </mc:AlternateContent>
      <p:sp>
        <p:nvSpPr>
          <p:cNvPr id="73" name="TextBox 17">
            <a:extLst>
              <a:ext uri="{FF2B5EF4-FFF2-40B4-BE49-F238E27FC236}">
                <a16:creationId xmlns:a16="http://schemas.microsoft.com/office/drawing/2014/main" id="{93EC4D49-DC24-0870-1D22-37077BE58C5D}"/>
              </a:ext>
            </a:extLst>
          </p:cNvPr>
          <p:cNvSpPr txBox="1"/>
          <p:nvPr/>
        </p:nvSpPr>
        <p:spPr bwMode="auto">
          <a:xfrm rot="16200000">
            <a:off x="8863803" y="2919869"/>
            <a:ext cx="1717688" cy="261610"/>
          </a:xfrm>
          <a:prstGeom prst="rect">
            <a:avLst/>
          </a:prstGeom>
          <a:solidFill>
            <a:schemeClr val="bg1"/>
          </a:solidFill>
        </p:spPr>
        <p:txBody>
          <a:bodyPr wrap="square" rtlCol="0">
            <a:spAutoFit/>
          </a:bodyPr>
          <a:lstStyle/>
          <a:p>
            <a:pPr algn="ctr"/>
            <a:r>
              <a:rPr lang="fr-FR" sz="1100" b="1">
                <a:solidFill>
                  <a:srgbClr val="2F2F2F"/>
                </a:solidFill>
                <a:latin typeface="Cambria Math" panose="02040503050406030204" pitchFamily="18" charset="0"/>
                <a:ea typeface="Cambria Math" panose="02040503050406030204" pitchFamily="18" charset="0"/>
              </a:rPr>
              <a:t>Total beam intensity [p</a:t>
            </a:r>
            <a:r>
              <a:rPr lang="fr-FR" sz="1100" b="1" baseline="30000">
                <a:solidFill>
                  <a:srgbClr val="2F2F2F"/>
                </a:solidFill>
                <a:latin typeface="Cambria Math" panose="02040503050406030204" pitchFamily="18" charset="0"/>
                <a:ea typeface="Cambria Math" panose="02040503050406030204" pitchFamily="18" charset="0"/>
              </a:rPr>
              <a:t>+</a:t>
            </a:r>
            <a:r>
              <a:rPr lang="fr-FR" sz="1100" b="1">
                <a:solidFill>
                  <a:srgbClr val="2F2F2F"/>
                </a:solidFill>
                <a:latin typeface="Cambria Math" panose="02040503050406030204" pitchFamily="18" charset="0"/>
                <a:ea typeface="Cambria Math" panose="02040503050406030204" pitchFamily="18" charset="0"/>
              </a:rPr>
              <a:t>]</a:t>
            </a:r>
          </a:p>
        </p:txBody>
      </p:sp>
      <p:sp>
        <p:nvSpPr>
          <p:cNvPr id="74" name="TextBox 17">
            <a:extLst>
              <a:ext uri="{FF2B5EF4-FFF2-40B4-BE49-F238E27FC236}">
                <a16:creationId xmlns:a16="http://schemas.microsoft.com/office/drawing/2014/main" id="{1E28DDA4-7724-C82C-1FF0-47DBED34F123}"/>
              </a:ext>
            </a:extLst>
          </p:cNvPr>
          <p:cNvSpPr txBox="1"/>
          <p:nvPr/>
        </p:nvSpPr>
        <p:spPr bwMode="auto">
          <a:xfrm rot="16200000">
            <a:off x="8661515" y="2919869"/>
            <a:ext cx="4119388" cy="261610"/>
          </a:xfrm>
          <a:prstGeom prst="rect">
            <a:avLst/>
          </a:prstGeom>
          <a:solidFill>
            <a:schemeClr val="bg1"/>
          </a:solidFill>
        </p:spPr>
        <p:txBody>
          <a:bodyPr wrap="square" rtlCol="0">
            <a:spAutoFit/>
          </a:bodyPr>
          <a:lstStyle/>
          <a:p>
            <a:pPr algn="ctr"/>
            <a:r>
              <a:rPr lang="fr-FR" sz="1100" b="1">
                <a:solidFill>
                  <a:srgbClr val="2F2F2F"/>
                </a:solidFill>
                <a:latin typeface="Cambria Math" panose="02040503050406030204" pitchFamily="18" charset="0"/>
                <a:ea typeface="Cambria Math" panose="02040503050406030204" pitchFamily="18" charset="0"/>
              </a:rPr>
              <a:t>Beam energy [GeV]</a:t>
            </a:r>
          </a:p>
        </p:txBody>
      </p:sp>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8F2038AE-EB12-06A4-D426-881403FB53A7}"/>
                  </a:ext>
                </a:extLst>
              </p:cNvPr>
              <p:cNvSpPr txBox="1"/>
              <p:nvPr/>
            </p:nvSpPr>
            <p:spPr bwMode="auto">
              <a:xfrm>
                <a:off x="10937799" y="1752722"/>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𝟔𝟎𝟎𝟎</m:t>
                      </m:r>
                    </m:oMath>
                  </m:oMathPara>
                </a14:m>
                <a:endParaRPr lang="fr-FR" sz="1100" b="1"/>
              </a:p>
            </p:txBody>
          </p:sp>
        </mc:Choice>
        <mc:Fallback xmlns="">
          <p:sp>
            <p:nvSpPr>
              <p:cNvPr id="76" name="TextBox 75">
                <a:extLst>
                  <a:ext uri="{FF2B5EF4-FFF2-40B4-BE49-F238E27FC236}">
                    <a16:creationId xmlns:a16="http://schemas.microsoft.com/office/drawing/2014/main" id="{8F2038AE-EB12-06A4-D426-881403FB53A7}"/>
                  </a:ext>
                </a:extLst>
              </p:cNvPr>
              <p:cNvSpPr txBox="1">
                <a:spLocks noRot="1" noChangeAspect="1" noMove="1" noResize="1" noEditPoints="1" noAdjustHandles="1" noChangeArrowheads="1" noChangeShapeType="1" noTextEdit="1"/>
              </p:cNvSpPr>
              <p:nvPr/>
            </p:nvSpPr>
            <p:spPr bwMode="auto">
              <a:xfrm>
                <a:off x="10937799" y="1752722"/>
                <a:ext cx="503388" cy="265457"/>
              </a:xfrm>
              <a:prstGeom prst="rect">
                <a:avLst/>
              </a:prstGeom>
              <a:blipFill>
                <a:blip r:embed="rId3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A8E1AB95-2E1B-9026-D52E-B3A6CE913EF5}"/>
                  </a:ext>
                </a:extLst>
              </p:cNvPr>
              <p:cNvSpPr txBox="1"/>
              <p:nvPr/>
            </p:nvSpPr>
            <p:spPr bwMode="auto">
              <a:xfrm>
                <a:off x="10937799" y="1228967"/>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𝟕𝟎𝟎𝟎</m:t>
                      </m:r>
                    </m:oMath>
                  </m:oMathPara>
                </a14:m>
                <a:endParaRPr lang="fr-FR" sz="1100" b="1"/>
              </a:p>
            </p:txBody>
          </p:sp>
        </mc:Choice>
        <mc:Fallback xmlns="">
          <p:sp>
            <p:nvSpPr>
              <p:cNvPr id="77" name="TextBox 76">
                <a:extLst>
                  <a:ext uri="{FF2B5EF4-FFF2-40B4-BE49-F238E27FC236}">
                    <a16:creationId xmlns:a16="http://schemas.microsoft.com/office/drawing/2014/main" id="{A8E1AB95-2E1B-9026-D52E-B3A6CE913EF5}"/>
                  </a:ext>
                </a:extLst>
              </p:cNvPr>
              <p:cNvSpPr txBox="1">
                <a:spLocks noRot="1" noChangeAspect="1" noMove="1" noResize="1" noEditPoints="1" noAdjustHandles="1" noChangeArrowheads="1" noChangeShapeType="1" noTextEdit="1"/>
              </p:cNvSpPr>
              <p:nvPr/>
            </p:nvSpPr>
            <p:spPr bwMode="auto">
              <a:xfrm>
                <a:off x="10937799" y="1228967"/>
                <a:ext cx="503388" cy="265457"/>
              </a:xfrm>
              <a:prstGeom prst="rect">
                <a:avLst/>
              </a:prstGeom>
              <a:blipFill>
                <a:blip r:embed="rId4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9733EAF2-44E5-DC17-CC90-A7B37DA9E80B}"/>
                  </a:ext>
                </a:extLst>
              </p:cNvPr>
              <p:cNvSpPr txBox="1"/>
              <p:nvPr/>
            </p:nvSpPr>
            <p:spPr bwMode="auto">
              <a:xfrm>
                <a:off x="10937799" y="2274373"/>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𝟓𝟎𝟎𝟎</m:t>
                      </m:r>
                    </m:oMath>
                  </m:oMathPara>
                </a14:m>
                <a:endParaRPr lang="fr-FR" sz="1100" b="1"/>
              </a:p>
            </p:txBody>
          </p:sp>
        </mc:Choice>
        <mc:Fallback xmlns="">
          <p:sp>
            <p:nvSpPr>
              <p:cNvPr id="78" name="TextBox 77">
                <a:extLst>
                  <a:ext uri="{FF2B5EF4-FFF2-40B4-BE49-F238E27FC236}">
                    <a16:creationId xmlns:a16="http://schemas.microsoft.com/office/drawing/2014/main" id="{9733EAF2-44E5-DC17-CC90-A7B37DA9E80B}"/>
                  </a:ext>
                </a:extLst>
              </p:cNvPr>
              <p:cNvSpPr txBox="1">
                <a:spLocks noRot="1" noChangeAspect="1" noMove="1" noResize="1" noEditPoints="1" noAdjustHandles="1" noChangeArrowheads="1" noChangeShapeType="1" noTextEdit="1"/>
              </p:cNvSpPr>
              <p:nvPr/>
            </p:nvSpPr>
            <p:spPr bwMode="auto">
              <a:xfrm>
                <a:off x="10937799" y="2274373"/>
                <a:ext cx="503388" cy="265457"/>
              </a:xfrm>
              <a:prstGeom prst="rect">
                <a:avLst/>
              </a:prstGeom>
              <a:blipFill>
                <a:blip r:embed="rId4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6A4A031B-36E7-B0B0-06F6-0C4FF3BE813C}"/>
                  </a:ext>
                </a:extLst>
              </p:cNvPr>
              <p:cNvSpPr txBox="1"/>
              <p:nvPr/>
            </p:nvSpPr>
            <p:spPr bwMode="auto">
              <a:xfrm>
                <a:off x="10937799" y="2800232"/>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𝟒𝟎𝟎𝟎</m:t>
                      </m:r>
                    </m:oMath>
                  </m:oMathPara>
                </a14:m>
                <a:endParaRPr lang="fr-FR" sz="1100" b="1"/>
              </a:p>
            </p:txBody>
          </p:sp>
        </mc:Choice>
        <mc:Fallback xmlns="">
          <p:sp>
            <p:nvSpPr>
              <p:cNvPr id="79" name="TextBox 78">
                <a:extLst>
                  <a:ext uri="{FF2B5EF4-FFF2-40B4-BE49-F238E27FC236}">
                    <a16:creationId xmlns:a16="http://schemas.microsoft.com/office/drawing/2014/main" id="{6A4A031B-36E7-B0B0-06F6-0C4FF3BE813C}"/>
                  </a:ext>
                </a:extLst>
              </p:cNvPr>
              <p:cNvSpPr txBox="1">
                <a:spLocks noRot="1" noChangeAspect="1" noMove="1" noResize="1" noEditPoints="1" noAdjustHandles="1" noChangeArrowheads="1" noChangeShapeType="1" noTextEdit="1"/>
              </p:cNvSpPr>
              <p:nvPr/>
            </p:nvSpPr>
            <p:spPr bwMode="auto">
              <a:xfrm>
                <a:off x="10937799" y="2800232"/>
                <a:ext cx="503388" cy="265457"/>
              </a:xfrm>
              <a:prstGeom prst="rect">
                <a:avLst/>
              </a:prstGeom>
              <a:blipFill>
                <a:blip r:embed="rId42"/>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0" name="TextBox 79">
                <a:extLst>
                  <a:ext uri="{FF2B5EF4-FFF2-40B4-BE49-F238E27FC236}">
                    <a16:creationId xmlns:a16="http://schemas.microsoft.com/office/drawing/2014/main" id="{79B53DEF-9CAD-2911-E765-54D89B3E8DAB}"/>
                  </a:ext>
                </a:extLst>
              </p:cNvPr>
              <p:cNvSpPr txBox="1"/>
              <p:nvPr/>
            </p:nvSpPr>
            <p:spPr bwMode="auto">
              <a:xfrm>
                <a:off x="10937799" y="3335855"/>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𝟑𝟎𝟎𝟎</m:t>
                      </m:r>
                    </m:oMath>
                  </m:oMathPara>
                </a14:m>
                <a:endParaRPr lang="fr-FR" sz="1100" b="1"/>
              </a:p>
            </p:txBody>
          </p:sp>
        </mc:Choice>
        <mc:Fallback xmlns="">
          <p:sp>
            <p:nvSpPr>
              <p:cNvPr id="80" name="TextBox 79">
                <a:extLst>
                  <a:ext uri="{FF2B5EF4-FFF2-40B4-BE49-F238E27FC236}">
                    <a16:creationId xmlns:a16="http://schemas.microsoft.com/office/drawing/2014/main" id="{79B53DEF-9CAD-2911-E765-54D89B3E8DAB}"/>
                  </a:ext>
                </a:extLst>
              </p:cNvPr>
              <p:cNvSpPr txBox="1">
                <a:spLocks noRot="1" noChangeAspect="1" noMove="1" noResize="1" noEditPoints="1" noAdjustHandles="1" noChangeArrowheads="1" noChangeShapeType="1" noTextEdit="1"/>
              </p:cNvSpPr>
              <p:nvPr/>
            </p:nvSpPr>
            <p:spPr bwMode="auto">
              <a:xfrm>
                <a:off x="10937799" y="3335855"/>
                <a:ext cx="503388" cy="265457"/>
              </a:xfrm>
              <a:prstGeom prst="rect">
                <a:avLst/>
              </a:prstGeom>
              <a:blipFill>
                <a:blip r:embed="rId4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1" name="TextBox 80">
                <a:extLst>
                  <a:ext uri="{FF2B5EF4-FFF2-40B4-BE49-F238E27FC236}">
                    <a16:creationId xmlns:a16="http://schemas.microsoft.com/office/drawing/2014/main" id="{66999E00-265F-EE20-3674-67E15DAB2FD0}"/>
                  </a:ext>
                </a:extLst>
              </p:cNvPr>
              <p:cNvSpPr txBox="1"/>
              <p:nvPr/>
            </p:nvSpPr>
            <p:spPr bwMode="auto">
              <a:xfrm>
                <a:off x="10937799" y="3845975"/>
                <a:ext cx="503388" cy="26161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𝟐𝟎𝟎𝟎</m:t>
                      </m:r>
                    </m:oMath>
                  </m:oMathPara>
                </a14:m>
                <a:endParaRPr lang="fr-FR" sz="1100" b="1"/>
              </a:p>
            </p:txBody>
          </p:sp>
        </mc:Choice>
        <mc:Fallback xmlns="">
          <p:sp>
            <p:nvSpPr>
              <p:cNvPr id="81" name="TextBox 80">
                <a:extLst>
                  <a:ext uri="{FF2B5EF4-FFF2-40B4-BE49-F238E27FC236}">
                    <a16:creationId xmlns:a16="http://schemas.microsoft.com/office/drawing/2014/main" id="{66999E00-265F-EE20-3674-67E15DAB2FD0}"/>
                  </a:ext>
                </a:extLst>
              </p:cNvPr>
              <p:cNvSpPr txBox="1">
                <a:spLocks noRot="1" noChangeAspect="1" noMove="1" noResize="1" noEditPoints="1" noAdjustHandles="1" noChangeArrowheads="1" noChangeShapeType="1" noTextEdit="1"/>
              </p:cNvSpPr>
              <p:nvPr/>
            </p:nvSpPr>
            <p:spPr bwMode="auto">
              <a:xfrm>
                <a:off x="10937799" y="3845975"/>
                <a:ext cx="503388" cy="261610"/>
              </a:xfrm>
              <a:prstGeom prst="rect">
                <a:avLst/>
              </a:prstGeom>
              <a:blipFill>
                <a:blip r:embed="rId4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2" name="TextBox 81">
                <a:extLst>
                  <a:ext uri="{FF2B5EF4-FFF2-40B4-BE49-F238E27FC236}">
                    <a16:creationId xmlns:a16="http://schemas.microsoft.com/office/drawing/2014/main" id="{FEF7A2BD-21EC-3FE4-B74D-CC841F805837}"/>
                  </a:ext>
                </a:extLst>
              </p:cNvPr>
              <p:cNvSpPr txBox="1"/>
              <p:nvPr/>
            </p:nvSpPr>
            <p:spPr bwMode="auto">
              <a:xfrm>
                <a:off x="10937799" y="4381025"/>
                <a:ext cx="503388" cy="261610"/>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𝟏𝟎𝟎𝟎</m:t>
                      </m:r>
                    </m:oMath>
                  </m:oMathPara>
                </a14:m>
                <a:endParaRPr lang="fr-FR" sz="1100" b="1"/>
              </a:p>
            </p:txBody>
          </p:sp>
        </mc:Choice>
        <mc:Fallback xmlns="">
          <p:sp>
            <p:nvSpPr>
              <p:cNvPr id="82" name="TextBox 81">
                <a:extLst>
                  <a:ext uri="{FF2B5EF4-FFF2-40B4-BE49-F238E27FC236}">
                    <a16:creationId xmlns:a16="http://schemas.microsoft.com/office/drawing/2014/main" id="{FEF7A2BD-21EC-3FE4-B74D-CC841F805837}"/>
                  </a:ext>
                </a:extLst>
              </p:cNvPr>
              <p:cNvSpPr txBox="1">
                <a:spLocks noRot="1" noChangeAspect="1" noMove="1" noResize="1" noEditPoints="1" noAdjustHandles="1" noChangeArrowheads="1" noChangeShapeType="1" noTextEdit="1"/>
              </p:cNvSpPr>
              <p:nvPr/>
            </p:nvSpPr>
            <p:spPr bwMode="auto">
              <a:xfrm>
                <a:off x="10937799" y="4381025"/>
                <a:ext cx="503388" cy="261610"/>
              </a:xfrm>
              <a:prstGeom prst="rect">
                <a:avLst/>
              </a:prstGeom>
              <a:blipFill>
                <a:blip r:embed="rId4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3" name="TextBox 82">
                <a:extLst>
                  <a:ext uri="{FF2B5EF4-FFF2-40B4-BE49-F238E27FC236}">
                    <a16:creationId xmlns:a16="http://schemas.microsoft.com/office/drawing/2014/main" id="{CE402102-D138-9363-0C44-C55785112DE3}"/>
                  </a:ext>
                </a:extLst>
              </p:cNvPr>
              <p:cNvSpPr txBox="1"/>
              <p:nvPr/>
            </p:nvSpPr>
            <p:spPr bwMode="auto">
              <a:xfrm>
                <a:off x="10937799" y="4884576"/>
                <a:ext cx="503388" cy="265457"/>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1" i="1" smtClean="0">
                          <a:solidFill>
                            <a:srgbClr val="2F2F2F"/>
                          </a:solidFill>
                          <a:latin typeface="Cambria Math" panose="02040503050406030204" pitchFamily="18" charset="0"/>
                          <a:ea typeface="Cambria Math" panose="02040503050406030204" pitchFamily="18" charset="0"/>
                        </a:rPr>
                        <m:t>𝟎</m:t>
                      </m:r>
                    </m:oMath>
                  </m:oMathPara>
                </a14:m>
                <a:endParaRPr lang="fr-FR" sz="1100" b="1"/>
              </a:p>
            </p:txBody>
          </p:sp>
        </mc:Choice>
        <mc:Fallback xmlns="">
          <p:sp>
            <p:nvSpPr>
              <p:cNvPr id="83" name="TextBox 82">
                <a:extLst>
                  <a:ext uri="{FF2B5EF4-FFF2-40B4-BE49-F238E27FC236}">
                    <a16:creationId xmlns:a16="http://schemas.microsoft.com/office/drawing/2014/main" id="{CE402102-D138-9363-0C44-C55785112DE3}"/>
                  </a:ext>
                </a:extLst>
              </p:cNvPr>
              <p:cNvSpPr txBox="1">
                <a:spLocks noRot="1" noChangeAspect="1" noMove="1" noResize="1" noEditPoints="1" noAdjustHandles="1" noChangeArrowheads="1" noChangeShapeType="1" noTextEdit="1"/>
              </p:cNvSpPr>
              <p:nvPr/>
            </p:nvSpPr>
            <p:spPr bwMode="auto">
              <a:xfrm>
                <a:off x="10937799" y="4884576"/>
                <a:ext cx="503388" cy="265457"/>
              </a:xfrm>
              <a:prstGeom prst="rect">
                <a:avLst/>
              </a:prstGeom>
              <a:blipFill>
                <a:blip r:embed="rId46"/>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28093637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6" name="ZoneTexte 40">
            <a:extLst>
              <a:ext uri="{FF2B5EF4-FFF2-40B4-BE49-F238E27FC236}">
                <a16:creationId xmlns:a16="http://schemas.microsoft.com/office/drawing/2014/main" id="{D7DCE827-3D97-B644-5588-517760B3F9E2}"/>
              </a:ext>
            </a:extLst>
          </p:cNvPr>
          <p:cNvSpPr txBox="1"/>
          <p:nvPr/>
        </p:nvSpPr>
        <p:spPr bwMode="auto">
          <a:xfrm>
            <a:off x="6963369" y="4738669"/>
            <a:ext cx="4820644" cy="1015663"/>
          </a:xfrm>
          <a:prstGeom prst="rect">
            <a:avLst/>
          </a:prstGeom>
          <a:noFill/>
        </p:spPr>
        <p:txBody>
          <a:bodyPr wrap="square">
            <a:spAutoFit/>
          </a:bodyPr>
          <a:lstStyle/>
          <a:p>
            <a:pPr marL="0" lvl="1" indent="0" algn="just">
              <a:buNone/>
              <a:defRPr/>
            </a:pPr>
            <a:r>
              <a:rPr lang="fr-FR" sz="2000" b="1">
                <a:solidFill>
                  <a:srgbClr val="FF0000"/>
                </a:solidFill>
              </a:rPr>
              <a:t>Provided the knowledge of the number of photons absorbed in the stations, one can compute their Photo Electron Yield</a:t>
            </a:r>
          </a:p>
        </p:txBody>
      </p:sp>
      <p:pic>
        <p:nvPicPr>
          <p:cNvPr id="7" name="Picture 6" descr="A diagram of a blue line&#10;&#10;Description automatically generated with medium confidence">
            <a:extLst>
              <a:ext uri="{FF2B5EF4-FFF2-40B4-BE49-F238E27FC236}">
                <a16:creationId xmlns:a16="http://schemas.microsoft.com/office/drawing/2014/main" id="{4E39CBBF-BFD2-EE8D-8063-87460B47785A}"/>
              </a:ext>
            </a:extLst>
          </p:cNvPr>
          <p:cNvPicPr>
            <a:picLocks noChangeAspect="1"/>
          </p:cNvPicPr>
          <p:nvPr/>
        </p:nvPicPr>
        <p:blipFill rotWithShape="1">
          <a:blip r:embed="rId3"/>
          <a:srcRect b="7799"/>
          <a:stretch/>
        </p:blipFill>
        <p:spPr>
          <a:xfrm>
            <a:off x="18525" y="1248404"/>
            <a:ext cx="6725547" cy="4340836"/>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cloud </a:t>
            </a:r>
            <a:r>
              <a:rPr lang="fr-FR" dirty="0" err="1"/>
              <a:t>current</a:t>
            </a:r>
            <a:r>
              <a:rPr lang="fr-FR" dirty="0"/>
              <a:t> </a:t>
            </a:r>
            <a:r>
              <a:rPr lang="fr-FR" dirty="0" err="1"/>
              <a:t>evolution</a:t>
            </a:r>
            <a:r>
              <a:rPr lang="fr-FR" dirty="0"/>
              <a:t> </a:t>
            </a:r>
            <a:r>
              <a:rPr lang="fr-FR" dirty="0" err="1"/>
              <a:t>during</a:t>
            </a:r>
            <a:r>
              <a:rPr lang="fr-FR" dirty="0"/>
              <a:t> a </a:t>
            </a:r>
            <a:r>
              <a:rPr lang="fr-FR" dirty="0" err="1"/>
              <a:t>fill</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30" name="TextBox 29">
            <a:extLst>
              <a:ext uri="{FF2B5EF4-FFF2-40B4-BE49-F238E27FC236}">
                <a16:creationId xmlns:a16="http://schemas.microsoft.com/office/drawing/2014/main" id="{FAFFE3E6-9986-8AFB-F511-0D2B9D525507}"/>
              </a:ext>
            </a:extLst>
          </p:cNvPr>
          <p:cNvSpPr txBox="1"/>
          <p:nvPr/>
        </p:nvSpPr>
        <p:spPr bwMode="auto">
          <a:xfrm>
            <a:off x="1057100" y="1302361"/>
            <a:ext cx="3630564" cy="338554"/>
          </a:xfrm>
          <a:prstGeom prst="rect">
            <a:avLst/>
          </a:prstGeom>
          <a:solidFill>
            <a:schemeClr val="bg1"/>
          </a:solidFill>
        </p:spPr>
        <p:txBody>
          <a:bodyPr wrap="square" rtlCol="0">
            <a:spAutoFit/>
          </a:bodyPr>
          <a:lstStyle/>
          <a:p>
            <a:pPr algn="ctr"/>
            <a:endParaRPr lang="fr-FR" sz="1600" i="1" u="sng" dirty="0">
              <a:solidFill>
                <a:srgbClr val="2F2F2F"/>
              </a:solidFill>
            </a:endParaRPr>
          </a:p>
        </p:txBody>
      </p:sp>
      <p:sp>
        <p:nvSpPr>
          <p:cNvPr id="41" name="TextBox 40">
            <a:extLst>
              <a:ext uri="{FF2B5EF4-FFF2-40B4-BE49-F238E27FC236}">
                <a16:creationId xmlns:a16="http://schemas.microsoft.com/office/drawing/2014/main" id="{2DB51F9C-DC35-87C3-E52E-F2E99317A515}"/>
              </a:ext>
            </a:extLst>
          </p:cNvPr>
          <p:cNvSpPr txBox="1"/>
          <p:nvPr/>
        </p:nvSpPr>
        <p:spPr bwMode="auto">
          <a:xfrm rot="175131">
            <a:off x="3183752" y="3816973"/>
            <a:ext cx="906132"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4" name="TextBox 29">
            <a:extLst>
              <a:ext uri="{FF2B5EF4-FFF2-40B4-BE49-F238E27FC236}">
                <a16:creationId xmlns:a16="http://schemas.microsoft.com/office/drawing/2014/main" id="{0CE57108-D748-8C1F-BDF8-62A600EDA680}"/>
              </a:ext>
            </a:extLst>
          </p:cNvPr>
          <p:cNvSpPr txBox="1"/>
          <p:nvPr/>
        </p:nvSpPr>
        <p:spPr bwMode="auto">
          <a:xfrm rot="1002779">
            <a:off x="3224198" y="2843733"/>
            <a:ext cx="1415953" cy="400110"/>
          </a:xfrm>
          <a:prstGeom prst="rect">
            <a:avLst/>
          </a:prstGeom>
          <a:noFill/>
        </p:spPr>
        <p:txBody>
          <a:bodyPr wrap="square" rtlCol="0">
            <a:spAutoFit/>
          </a:bodyPr>
          <a:lstStyle/>
          <a:p>
            <a:r>
              <a:rPr lang="fr-FR" sz="2000" b="1">
                <a:solidFill>
                  <a:srgbClr val="E15E32"/>
                </a:solidFill>
              </a:rPr>
              <a:t>Cu B1</a:t>
            </a:r>
          </a:p>
        </p:txBody>
      </p:sp>
      <p:sp>
        <p:nvSpPr>
          <p:cNvPr id="9" name="TextBox 8">
            <a:extLst>
              <a:ext uri="{FF2B5EF4-FFF2-40B4-BE49-F238E27FC236}">
                <a16:creationId xmlns:a16="http://schemas.microsoft.com/office/drawing/2014/main" id="{ED5BA1F2-9478-7D2C-B140-BFBCF3C7D47E}"/>
              </a:ext>
            </a:extLst>
          </p:cNvPr>
          <p:cNvSpPr txBox="1"/>
          <p:nvPr/>
        </p:nvSpPr>
        <p:spPr bwMode="auto">
          <a:xfrm rot="16200000">
            <a:off x="-1891789" y="3529396"/>
            <a:ext cx="4084742" cy="307777"/>
          </a:xfrm>
          <a:prstGeom prst="rect">
            <a:avLst/>
          </a:prstGeom>
          <a:solidFill>
            <a:schemeClr val="bg1"/>
          </a:solidFill>
        </p:spPr>
        <p:txBody>
          <a:bodyPr wrap="square" rtlCol="0">
            <a:spAutoFit/>
          </a:bodyPr>
          <a:lstStyle/>
          <a:p>
            <a:pPr algn="ctr"/>
            <a:r>
              <a:rPr lang="fr-FR" sz="1400">
                <a:solidFill>
                  <a:srgbClr val="2F2F2F"/>
                </a:solidFill>
                <a:latin typeface="Cambria Math" panose="02040503050406030204" pitchFamily="18" charset="0"/>
                <a:ea typeface="Cambria Math" panose="02040503050406030204" pitchFamily="18" charset="0"/>
              </a:rPr>
              <a:t>Electron flux [A.cm</a:t>
            </a:r>
            <a:r>
              <a:rPr lang="fr-FR" sz="1400" baseline="30000">
                <a:solidFill>
                  <a:srgbClr val="2F2F2F"/>
                </a:solidFill>
                <a:latin typeface="Cambria Math" panose="02040503050406030204" pitchFamily="18" charset="0"/>
                <a:ea typeface="Cambria Math" panose="02040503050406030204" pitchFamily="18" charset="0"/>
              </a:rPr>
              <a:t>-2</a:t>
            </a:r>
            <a:r>
              <a:rPr lang="fr-FR" sz="1400">
                <a:solidFill>
                  <a:srgbClr val="2F2F2F"/>
                </a:solidFill>
                <a:latin typeface="Cambria Math" panose="02040503050406030204" pitchFamily="18" charset="0"/>
                <a:ea typeface="Cambria Math" panose="02040503050406030204" pitchFamily="18" charset="0"/>
              </a:rPr>
              <a:t>]</a:t>
            </a:r>
          </a:p>
        </p:txBody>
      </p:sp>
      <p:sp>
        <p:nvSpPr>
          <p:cNvPr id="10" name="TextBox 28">
            <a:extLst>
              <a:ext uri="{FF2B5EF4-FFF2-40B4-BE49-F238E27FC236}">
                <a16:creationId xmlns:a16="http://schemas.microsoft.com/office/drawing/2014/main" id="{D1A5A4AB-4430-C493-E1DC-BF9A6655C660}"/>
              </a:ext>
            </a:extLst>
          </p:cNvPr>
          <p:cNvSpPr txBox="1"/>
          <p:nvPr/>
        </p:nvSpPr>
        <p:spPr bwMode="auto">
          <a:xfrm rot="537776">
            <a:off x="3855252" y="2442169"/>
            <a:ext cx="1625049" cy="307777"/>
          </a:xfrm>
          <a:prstGeom prst="rect">
            <a:avLst/>
          </a:prstGeom>
          <a:noFill/>
        </p:spPr>
        <p:txBody>
          <a:bodyPr wrap="square" rtlCol="0">
            <a:spAutoFit/>
          </a:bodyPr>
          <a:lstStyle/>
          <a:p>
            <a:r>
              <a:rPr lang="fr-FR" sz="1400" dirty="0">
                <a:solidFill>
                  <a:srgbClr val="0033A0"/>
                </a:solidFill>
              </a:rPr>
              <a:t>B1 </a:t>
            </a:r>
            <a:r>
              <a:rPr lang="fr-FR" sz="1400" dirty="0" err="1">
                <a:solidFill>
                  <a:srgbClr val="0033A0"/>
                </a:solidFill>
              </a:rPr>
              <a:t>intensity</a:t>
            </a:r>
            <a:endParaRPr lang="fr-FR" sz="1400" dirty="0">
              <a:solidFill>
                <a:srgbClr val="0033A0"/>
              </a:solidFill>
            </a:endParaRPr>
          </a:p>
        </p:txBody>
      </p:sp>
      <p:sp>
        <p:nvSpPr>
          <p:cNvPr id="14" name="TextBox 28">
            <a:extLst>
              <a:ext uri="{FF2B5EF4-FFF2-40B4-BE49-F238E27FC236}">
                <a16:creationId xmlns:a16="http://schemas.microsoft.com/office/drawing/2014/main" id="{B0F92035-624C-37C4-B906-DEC4477C55F5}"/>
              </a:ext>
            </a:extLst>
          </p:cNvPr>
          <p:cNvSpPr txBox="1"/>
          <p:nvPr/>
        </p:nvSpPr>
        <p:spPr bwMode="auto">
          <a:xfrm>
            <a:off x="4406943" y="1766502"/>
            <a:ext cx="1625049" cy="307777"/>
          </a:xfrm>
          <a:prstGeom prst="rect">
            <a:avLst/>
          </a:prstGeom>
          <a:noFill/>
        </p:spPr>
        <p:txBody>
          <a:bodyPr wrap="square" rtlCol="0">
            <a:spAutoFit/>
          </a:bodyPr>
          <a:lstStyle/>
          <a:p>
            <a:pPr algn="ctr"/>
            <a:r>
              <a:rPr lang="fr-FR" sz="1400" dirty="0">
                <a:solidFill>
                  <a:srgbClr val="2F2F2F"/>
                </a:solidFill>
              </a:rPr>
              <a:t>Energy</a:t>
            </a:r>
          </a:p>
        </p:txBody>
      </p:sp>
      <p:sp>
        <p:nvSpPr>
          <p:cNvPr id="15" name="Rectangle: Rounded Corners 8">
            <a:extLst>
              <a:ext uri="{FF2B5EF4-FFF2-40B4-BE49-F238E27FC236}">
                <a16:creationId xmlns:a16="http://schemas.microsoft.com/office/drawing/2014/main" id="{58E45108-B950-54E6-69A4-493BEBCF279D}"/>
              </a:ext>
            </a:extLst>
          </p:cNvPr>
          <p:cNvSpPr/>
          <p:nvPr/>
        </p:nvSpPr>
        <p:spPr bwMode="auto">
          <a:xfrm>
            <a:off x="6871490" y="4637352"/>
            <a:ext cx="5037288" cy="115493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D09F2703-F83E-71B7-5707-67D469E981F9}"/>
                  </a:ext>
                </a:extLst>
              </p:cNvPr>
              <p:cNvSpPr txBox="1"/>
              <p:nvPr/>
            </p:nvSpPr>
            <p:spPr bwMode="auto">
              <a:xfrm>
                <a:off x="520161"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ea typeface="Cambria Math" panose="02040503050406030204" pitchFamily="18" charset="0"/>
                        </a:rPr>
                        <m:t>0</m:t>
                      </m:r>
                    </m:oMath>
                  </m:oMathPara>
                </a14:m>
                <a:endParaRPr lang="fr-FR" sz="1400"/>
              </a:p>
            </p:txBody>
          </p:sp>
        </mc:Choice>
        <mc:Fallback xmlns="">
          <p:sp>
            <p:nvSpPr>
              <p:cNvPr id="22" name="TextBox 21">
                <a:extLst>
                  <a:ext uri="{FF2B5EF4-FFF2-40B4-BE49-F238E27FC236}">
                    <a16:creationId xmlns:a16="http://schemas.microsoft.com/office/drawing/2014/main" id="{D09F2703-F83E-71B7-5707-67D469E981F9}"/>
                  </a:ext>
                </a:extLst>
              </p:cNvPr>
              <p:cNvSpPr txBox="1">
                <a:spLocks noRot="1" noChangeAspect="1" noMove="1" noResize="1" noEditPoints="1" noAdjustHandles="1" noChangeArrowheads="1" noChangeShapeType="1" noTextEdit="1"/>
              </p:cNvSpPr>
              <p:nvPr/>
            </p:nvSpPr>
            <p:spPr bwMode="auto">
              <a:xfrm>
                <a:off x="520161" y="5572259"/>
                <a:ext cx="358827" cy="307777"/>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D47514F-7190-9BD8-3D92-980F19F9C5F7}"/>
                  </a:ext>
                </a:extLst>
              </p:cNvPr>
              <p:cNvSpPr txBox="1"/>
              <p:nvPr/>
            </p:nvSpPr>
            <p:spPr bwMode="auto">
              <a:xfrm>
                <a:off x="1597601"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ea typeface="Cambria Math" panose="02040503050406030204" pitchFamily="18" charset="0"/>
                        </a:rPr>
                        <m:t>2</m:t>
                      </m:r>
                    </m:oMath>
                  </m:oMathPara>
                </a14:m>
                <a:endParaRPr lang="fr-FR" sz="1400"/>
              </a:p>
            </p:txBody>
          </p:sp>
        </mc:Choice>
        <mc:Fallback xmlns="">
          <p:sp>
            <p:nvSpPr>
              <p:cNvPr id="23" name="TextBox 22">
                <a:extLst>
                  <a:ext uri="{FF2B5EF4-FFF2-40B4-BE49-F238E27FC236}">
                    <a16:creationId xmlns:a16="http://schemas.microsoft.com/office/drawing/2014/main" id="{AD47514F-7190-9BD8-3D92-980F19F9C5F7}"/>
                  </a:ext>
                </a:extLst>
              </p:cNvPr>
              <p:cNvSpPr txBox="1">
                <a:spLocks noRot="1" noChangeAspect="1" noMove="1" noResize="1" noEditPoints="1" noAdjustHandles="1" noChangeArrowheads="1" noChangeShapeType="1" noTextEdit="1"/>
              </p:cNvSpPr>
              <p:nvPr/>
            </p:nvSpPr>
            <p:spPr bwMode="auto">
              <a:xfrm>
                <a:off x="1597601" y="5572259"/>
                <a:ext cx="358827" cy="307777"/>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228E122-E81D-D575-53CC-D9322DBFD2BF}"/>
                  </a:ext>
                </a:extLst>
              </p:cNvPr>
              <p:cNvSpPr txBox="1"/>
              <p:nvPr/>
            </p:nvSpPr>
            <p:spPr bwMode="auto">
              <a:xfrm>
                <a:off x="2672641"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ea typeface="Cambria Math" panose="02040503050406030204" pitchFamily="18" charset="0"/>
                        </a:rPr>
                        <m:t>4</m:t>
                      </m:r>
                    </m:oMath>
                  </m:oMathPara>
                </a14:m>
                <a:endParaRPr lang="fr-FR" sz="1400"/>
              </a:p>
            </p:txBody>
          </p:sp>
        </mc:Choice>
        <mc:Fallback xmlns="">
          <p:sp>
            <p:nvSpPr>
              <p:cNvPr id="24" name="TextBox 23">
                <a:extLst>
                  <a:ext uri="{FF2B5EF4-FFF2-40B4-BE49-F238E27FC236}">
                    <a16:creationId xmlns:a16="http://schemas.microsoft.com/office/drawing/2014/main" id="{D228E122-E81D-D575-53CC-D9322DBFD2BF}"/>
                  </a:ext>
                </a:extLst>
              </p:cNvPr>
              <p:cNvSpPr txBox="1">
                <a:spLocks noRot="1" noChangeAspect="1" noMove="1" noResize="1" noEditPoints="1" noAdjustHandles="1" noChangeArrowheads="1" noChangeShapeType="1" noTextEdit="1"/>
              </p:cNvSpPr>
              <p:nvPr/>
            </p:nvSpPr>
            <p:spPr bwMode="auto">
              <a:xfrm>
                <a:off x="2672641" y="5572259"/>
                <a:ext cx="358827" cy="307777"/>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C635665-6203-EF76-D5EB-DA0A6A14FE62}"/>
                  </a:ext>
                </a:extLst>
              </p:cNvPr>
              <p:cNvSpPr txBox="1"/>
              <p:nvPr/>
            </p:nvSpPr>
            <p:spPr bwMode="auto">
              <a:xfrm>
                <a:off x="479820" y="5792290"/>
                <a:ext cx="789489"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fr-FR" sz="1400" b="0" i="0" smtClean="0">
                          <a:solidFill>
                            <a:srgbClr val="2F2F2F"/>
                          </a:solidFill>
                          <a:latin typeface="Cambria Math" panose="02040503050406030204" pitchFamily="18" charset="0"/>
                          <a:ea typeface="Cambria Math" panose="02040503050406030204" pitchFamily="18" charset="0"/>
                        </a:rPr>
                        <m:t>Time</m:t>
                      </m:r>
                      <m:r>
                        <a:rPr lang="fr-FR" sz="1400" b="0" i="0" smtClean="0">
                          <a:solidFill>
                            <a:srgbClr val="2F2F2F"/>
                          </a:solidFill>
                          <a:latin typeface="Cambria Math" panose="02040503050406030204" pitchFamily="18" charset="0"/>
                          <a:ea typeface="Cambria Math" panose="02040503050406030204" pitchFamily="18" charset="0"/>
                        </a:rPr>
                        <m:t> [</m:t>
                      </m:r>
                      <m:r>
                        <m:rPr>
                          <m:sty m:val="p"/>
                        </m:rPr>
                        <a:rPr lang="fr-FR" sz="1400" b="0" i="0" smtClean="0">
                          <a:solidFill>
                            <a:srgbClr val="2F2F2F"/>
                          </a:solidFill>
                          <a:latin typeface="Cambria Math" panose="02040503050406030204" pitchFamily="18" charset="0"/>
                          <a:ea typeface="Cambria Math" panose="02040503050406030204" pitchFamily="18" charset="0"/>
                        </a:rPr>
                        <m:t>h</m:t>
                      </m:r>
                      <m:r>
                        <a:rPr lang="fr-FR" sz="1400" b="0" i="0" smtClean="0">
                          <a:solidFill>
                            <a:srgbClr val="2F2F2F"/>
                          </a:solidFill>
                          <a:latin typeface="Cambria Math" panose="02040503050406030204" pitchFamily="18" charset="0"/>
                          <a:ea typeface="Cambria Math" panose="02040503050406030204" pitchFamily="18" charset="0"/>
                        </a:rPr>
                        <m:t>]</m:t>
                      </m:r>
                    </m:oMath>
                  </m:oMathPara>
                </a14:m>
                <a:endParaRPr lang="fr-FR" sz="1400"/>
              </a:p>
            </p:txBody>
          </p:sp>
        </mc:Choice>
        <mc:Fallback xmlns="">
          <p:sp>
            <p:nvSpPr>
              <p:cNvPr id="25" name="TextBox 24">
                <a:extLst>
                  <a:ext uri="{FF2B5EF4-FFF2-40B4-BE49-F238E27FC236}">
                    <a16:creationId xmlns:a16="http://schemas.microsoft.com/office/drawing/2014/main" id="{4C635665-6203-EF76-D5EB-DA0A6A14FE62}"/>
                  </a:ext>
                </a:extLst>
              </p:cNvPr>
              <p:cNvSpPr txBox="1">
                <a:spLocks noRot="1" noChangeAspect="1" noMove="1" noResize="1" noEditPoints="1" noAdjustHandles="1" noChangeArrowheads="1" noChangeShapeType="1" noTextEdit="1"/>
              </p:cNvSpPr>
              <p:nvPr/>
            </p:nvSpPr>
            <p:spPr bwMode="auto">
              <a:xfrm>
                <a:off x="479820" y="5792290"/>
                <a:ext cx="789489" cy="307777"/>
              </a:xfrm>
              <a:prstGeom prst="rect">
                <a:avLst/>
              </a:prstGeom>
              <a:blipFill>
                <a:blip r:embed="rId7"/>
                <a:stretch>
                  <a:fillRect r="-5426" b="-78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D71204FE-B75D-2288-CB6E-195749197754}"/>
                  </a:ext>
                </a:extLst>
              </p:cNvPr>
              <p:cNvSpPr txBox="1"/>
              <p:nvPr/>
            </p:nvSpPr>
            <p:spPr bwMode="auto">
              <a:xfrm>
                <a:off x="3752761"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rPr>
                        <m:t>6</m:t>
                      </m:r>
                    </m:oMath>
                  </m:oMathPara>
                </a14:m>
                <a:endParaRPr lang="fr-FR" sz="1400">
                  <a:solidFill>
                    <a:srgbClr val="2F2F2F"/>
                  </a:solidFill>
                </a:endParaRPr>
              </a:p>
            </p:txBody>
          </p:sp>
        </mc:Choice>
        <mc:Fallback xmlns="">
          <p:sp>
            <p:nvSpPr>
              <p:cNvPr id="26" name="TextBox 25">
                <a:extLst>
                  <a:ext uri="{FF2B5EF4-FFF2-40B4-BE49-F238E27FC236}">
                    <a16:creationId xmlns:a16="http://schemas.microsoft.com/office/drawing/2014/main" id="{D71204FE-B75D-2288-CB6E-195749197754}"/>
                  </a:ext>
                </a:extLst>
              </p:cNvPr>
              <p:cNvSpPr txBox="1">
                <a:spLocks noRot="1" noChangeAspect="1" noMove="1" noResize="1" noEditPoints="1" noAdjustHandles="1" noChangeArrowheads="1" noChangeShapeType="1" noTextEdit="1"/>
              </p:cNvSpPr>
              <p:nvPr/>
            </p:nvSpPr>
            <p:spPr bwMode="auto">
              <a:xfrm>
                <a:off x="3752761" y="5572259"/>
                <a:ext cx="358827" cy="307777"/>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902FD977-EE2B-AB2C-9CB6-A336D133DA34}"/>
                  </a:ext>
                </a:extLst>
              </p:cNvPr>
              <p:cNvSpPr txBox="1"/>
              <p:nvPr/>
            </p:nvSpPr>
            <p:spPr bwMode="auto">
              <a:xfrm>
                <a:off x="4829152"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rPr>
                        <m:t>8</m:t>
                      </m:r>
                    </m:oMath>
                  </m:oMathPara>
                </a14:m>
                <a:endParaRPr lang="fr-FR" sz="1400">
                  <a:solidFill>
                    <a:srgbClr val="2F2F2F"/>
                  </a:solidFill>
                </a:endParaRPr>
              </a:p>
            </p:txBody>
          </p:sp>
        </mc:Choice>
        <mc:Fallback xmlns="">
          <p:sp>
            <p:nvSpPr>
              <p:cNvPr id="27" name="TextBox 26">
                <a:extLst>
                  <a:ext uri="{FF2B5EF4-FFF2-40B4-BE49-F238E27FC236}">
                    <a16:creationId xmlns:a16="http://schemas.microsoft.com/office/drawing/2014/main" id="{902FD977-EE2B-AB2C-9CB6-A336D133DA34}"/>
                  </a:ext>
                </a:extLst>
              </p:cNvPr>
              <p:cNvSpPr txBox="1">
                <a:spLocks noRot="1" noChangeAspect="1" noMove="1" noResize="1" noEditPoints="1" noAdjustHandles="1" noChangeArrowheads="1" noChangeShapeType="1" noTextEdit="1"/>
              </p:cNvSpPr>
              <p:nvPr/>
            </p:nvSpPr>
            <p:spPr bwMode="auto">
              <a:xfrm>
                <a:off x="4829152" y="5572259"/>
                <a:ext cx="358827" cy="307777"/>
              </a:xfrm>
              <a:prstGeom prst="rect">
                <a:avLst/>
              </a:prstGeom>
              <a:blipFill>
                <a:blip r:embed="rId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5075CFFB-6BF8-E9E0-C8BC-CDE4407B8C92}"/>
                  </a:ext>
                </a:extLst>
              </p:cNvPr>
              <p:cNvSpPr txBox="1"/>
              <p:nvPr/>
            </p:nvSpPr>
            <p:spPr bwMode="auto">
              <a:xfrm>
                <a:off x="5899349" y="5572259"/>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0" i="1" smtClean="0">
                          <a:solidFill>
                            <a:srgbClr val="2F2F2F"/>
                          </a:solidFill>
                          <a:latin typeface="Cambria Math" panose="02040503050406030204" pitchFamily="18" charset="0"/>
                        </a:rPr>
                        <m:t>10</m:t>
                      </m:r>
                    </m:oMath>
                  </m:oMathPara>
                </a14:m>
                <a:endParaRPr lang="fr-FR" sz="1400">
                  <a:solidFill>
                    <a:srgbClr val="2F2F2F"/>
                  </a:solidFill>
                </a:endParaRPr>
              </a:p>
            </p:txBody>
          </p:sp>
        </mc:Choice>
        <mc:Fallback xmlns="">
          <p:sp>
            <p:nvSpPr>
              <p:cNvPr id="28" name="TextBox 27">
                <a:extLst>
                  <a:ext uri="{FF2B5EF4-FFF2-40B4-BE49-F238E27FC236}">
                    <a16:creationId xmlns:a16="http://schemas.microsoft.com/office/drawing/2014/main" id="{5075CFFB-6BF8-E9E0-C8BC-CDE4407B8C92}"/>
                  </a:ext>
                </a:extLst>
              </p:cNvPr>
              <p:cNvSpPr txBox="1">
                <a:spLocks noRot="1" noChangeAspect="1" noMove="1" noResize="1" noEditPoints="1" noAdjustHandles="1" noChangeArrowheads="1" noChangeShapeType="1" noTextEdit="1"/>
              </p:cNvSpPr>
              <p:nvPr/>
            </p:nvSpPr>
            <p:spPr bwMode="auto">
              <a:xfrm>
                <a:off x="5899349" y="5572259"/>
                <a:ext cx="358827" cy="307777"/>
              </a:xfrm>
              <a:prstGeom prst="rect">
                <a:avLst/>
              </a:prstGeom>
              <a:blipFill>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Content Placeholder 1">
                <a:extLst>
                  <a:ext uri="{FF2B5EF4-FFF2-40B4-BE49-F238E27FC236}">
                    <a16:creationId xmlns:a16="http://schemas.microsoft.com/office/drawing/2014/main" id="{57CE385D-78D6-26CE-491C-57A4F1DEBE0F}"/>
                  </a:ext>
                </a:extLst>
              </p:cNvPr>
              <p:cNvSpPr>
                <a:spLocks noGrp="1"/>
              </p:cNvSpPr>
              <p:nvPr>
                <p:ph idx="1"/>
              </p:nvPr>
            </p:nvSpPr>
            <p:spPr bwMode="auto">
              <a:xfrm>
                <a:off x="6991585" y="1439334"/>
                <a:ext cx="4917193" cy="3408661"/>
              </a:xfrm>
            </p:spPr>
            <p:txBody>
              <a:bodyPr numCol="1" spcCol="108000" anchor="t"/>
              <a:lstStyle/>
              <a:p>
                <a:pPr marL="0" lvl="1" indent="0">
                  <a:buNone/>
                  <a:defRPr/>
                </a:pPr>
                <a:r>
                  <a:rPr lang="fr-FR" b="1">
                    <a:solidFill>
                      <a:srgbClr val="6E2466"/>
                    </a:solidFill>
                  </a:rPr>
                  <a:t>Multipacting occuring only for copper</a:t>
                </a:r>
              </a:p>
              <a:p>
                <a:pPr lvl="1">
                  <a:defRPr/>
                </a:pPr>
                <a:r>
                  <a:rPr lang="fr-FR">
                    <a:solidFill>
                      <a:srgbClr val="2F2F2F"/>
                    </a:solidFill>
                  </a:rPr>
                  <a:t>Bumbed curve for copper</a:t>
                </a:r>
              </a:p>
              <a:p>
                <a:pPr lvl="1">
                  <a:defRPr/>
                </a:pPr>
                <a:r>
                  <a:rPr lang="fr-FR">
                    <a:solidFill>
                      <a:srgbClr val="2F2F2F"/>
                    </a:solidFill>
                  </a:rPr>
                  <a:t>Flat curve for carbon</a:t>
                </a:r>
              </a:p>
              <a:p>
                <a:pPr marL="0" lvl="1" indent="0">
                  <a:buNone/>
                  <a:defRPr/>
                </a:pPr>
                <a:endParaRPr lang="fr-FR" b="1">
                  <a:solidFill>
                    <a:srgbClr val="6E2466"/>
                  </a:solidFill>
                </a:endParaRPr>
              </a:p>
              <a:p>
                <a:pPr marL="0" lvl="1" indent="0">
                  <a:buNone/>
                  <a:defRPr/>
                </a:pPr>
                <a:r>
                  <a:rPr lang="fr-FR" b="1">
                    <a:solidFill>
                      <a:srgbClr val="6E2466"/>
                    </a:solidFill>
                  </a:rPr>
                  <a:t>Only photoelectrons at the end of the fill</a:t>
                </a:r>
              </a:p>
              <a:p>
                <a:pPr lvl="1">
                  <a:defRPr/>
                </a:pPr>
                <a:r>
                  <a:rPr lang="fr-FR">
                    <a:solidFill>
                      <a:srgbClr val="2F2F2F"/>
                    </a:solidFill>
                  </a:rPr>
                  <a:t>Both signals scale with beam intensity</a:t>
                </a:r>
              </a:p>
              <a:p>
                <a:pPr lvl="1">
                  <a:defRPr/>
                </a:pPr>
                <a14:m>
                  <m:oMath xmlns:m="http://schemas.openxmlformats.org/officeDocument/2006/math">
                    <m:sSub>
                      <m:sSubPr>
                        <m:ctrlPr>
                          <a:rPr lang="fr-FR" i="1" smtClean="0">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𝐼</m:t>
                        </m:r>
                      </m:e>
                      <m:sub>
                        <m:r>
                          <a:rPr lang="fr-FR" b="0" i="1" smtClean="0">
                            <a:solidFill>
                              <a:srgbClr val="2F2F2F"/>
                            </a:solidFill>
                            <a:latin typeface="Cambria Math" panose="02040503050406030204" pitchFamily="18" charset="0"/>
                          </a:rPr>
                          <m:t>𝐶𝑢</m:t>
                        </m:r>
                      </m:sub>
                    </m:sSub>
                    <m:r>
                      <a:rPr lang="fr-FR" b="0" i="1" smtClean="0">
                        <a:solidFill>
                          <a:srgbClr val="2F2F2F"/>
                        </a:solidFill>
                        <a:latin typeface="Cambria Math" panose="02040503050406030204" pitchFamily="18" charset="0"/>
                        <a:ea typeface="Cambria Math" panose="02040503050406030204" pitchFamily="18" charset="0"/>
                      </a:rPr>
                      <m:t>≈6×</m:t>
                    </m:r>
                    <m:sSub>
                      <m:sSubPr>
                        <m:ctrlPr>
                          <a:rPr lang="fr-FR" i="1">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𝐼</m:t>
                        </m:r>
                      </m:e>
                      <m:sub>
                        <m:r>
                          <a:rPr lang="fr-FR" b="0" i="1" smtClean="0">
                            <a:solidFill>
                              <a:srgbClr val="2F2F2F"/>
                            </a:solidFill>
                            <a:latin typeface="Cambria Math" panose="02040503050406030204" pitchFamily="18" charset="0"/>
                          </a:rPr>
                          <m:t>𝑎𝐶</m:t>
                        </m:r>
                      </m:sub>
                    </m:sSub>
                  </m:oMath>
                </a14:m>
                <a:endParaRPr lang="fr-FR">
                  <a:solidFill>
                    <a:srgbClr val="2F2F2F"/>
                  </a:solidFill>
                </a:endParaRPr>
              </a:p>
            </p:txBody>
          </p:sp>
        </mc:Choice>
        <mc:Fallback xmlns="">
          <p:sp>
            <p:nvSpPr>
              <p:cNvPr id="20" name="Content Placeholder 1">
                <a:extLst>
                  <a:ext uri="{FF2B5EF4-FFF2-40B4-BE49-F238E27FC236}">
                    <a16:creationId xmlns:a16="http://schemas.microsoft.com/office/drawing/2014/main" id="{57CE385D-78D6-26CE-491C-57A4F1DEBE0F}"/>
                  </a:ext>
                </a:extLst>
              </p:cNvPr>
              <p:cNvSpPr>
                <a:spLocks noGrp="1" noRot="1" noChangeAspect="1" noMove="1" noResize="1" noEditPoints="1" noAdjustHandles="1" noChangeArrowheads="1" noChangeShapeType="1" noTextEdit="1"/>
              </p:cNvSpPr>
              <p:nvPr>
                <p:ph idx="1"/>
              </p:nvPr>
            </p:nvSpPr>
            <p:spPr bwMode="auto">
              <a:xfrm>
                <a:off x="6991585" y="1439334"/>
                <a:ext cx="4917193" cy="3408661"/>
              </a:xfrm>
              <a:blipFill>
                <a:blip r:embed="rId11"/>
                <a:stretch>
                  <a:fillRect l="-2974" t="-2326"/>
                </a:stretch>
              </a:blipFill>
            </p:spPr>
            <p:txBody>
              <a:bodyPr/>
              <a:lstStyle/>
              <a:p>
                <a:r>
                  <a:rPr lang="fr-FR">
                    <a:noFill/>
                  </a:rPr>
                  <a:t> </a:t>
                </a:r>
              </a:p>
            </p:txBody>
          </p:sp>
        </mc:Fallback>
      </mc:AlternateContent>
    </p:spTree>
    <p:extLst>
      <p:ext uri="{BB962C8B-B14F-4D97-AF65-F5344CB8AC3E}">
        <p14:creationId xmlns:p14="http://schemas.microsoft.com/office/powerpoint/2010/main" val="19452612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a:xfrm>
            <a:off x="407988" y="2154130"/>
            <a:ext cx="11376025" cy="1065742"/>
          </a:xfrm>
        </p:spPr>
        <p:txBody>
          <a:bodyPr anchor="ctr"/>
          <a:lstStyle/>
          <a:p>
            <a:pPr marL="1028700" indent="-1028700" algn="ctr">
              <a:buFont typeface="+mj-lt"/>
              <a:buAutoNum type="romanUcPeriod" startAt="5"/>
            </a:pPr>
            <a:r>
              <a:rPr lang="en-GB" sz="5000" dirty="0">
                <a:solidFill>
                  <a:srgbClr val="0033A0"/>
                </a:solidFill>
              </a:rPr>
              <a:t>Electron energy distribution </a:t>
            </a:r>
            <a:br>
              <a:rPr lang="en-GB" sz="5000" dirty="0">
                <a:solidFill>
                  <a:srgbClr val="0033A0"/>
                </a:solidFill>
              </a:rPr>
            </a:br>
            <a:r>
              <a:rPr lang="en-GB" sz="5000" dirty="0">
                <a:solidFill>
                  <a:srgbClr val="0033A0"/>
                </a:solidFill>
              </a:rPr>
              <a:t>for bulk Copper</a:t>
            </a:r>
            <a:endParaRPr lang="fr-FR" sz="5000" dirty="0"/>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8" y="6397995"/>
            <a:ext cx="681254" cy="365125"/>
          </a:xfrm>
        </p:spPr>
        <p:txBody>
          <a:bodyPr/>
          <a:lstStyle/>
          <a:p>
            <a:pPr>
              <a:defRPr/>
            </a:pPr>
            <a:fld id="{36B5EA5A-BC32-A742-B11B-8E7414D5B535}" type="slidenum">
              <a:rPr lang="en-US" sz="1400" smtClean="0"/>
              <a:t>19</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 name="Title 1">
            <a:extLst>
              <a:ext uri="{FF2B5EF4-FFF2-40B4-BE49-F238E27FC236}">
                <a16:creationId xmlns:a16="http://schemas.microsoft.com/office/drawing/2014/main" id="{8BF8648A-8528-F835-09C8-FD7106DF3365}"/>
              </a:ext>
            </a:extLst>
          </p:cNvPr>
          <p:cNvSpPr txBox="1">
            <a:spLocks/>
          </p:cNvSpPr>
          <p:nvPr/>
        </p:nvSpPr>
        <p:spPr bwMode="auto">
          <a:xfrm>
            <a:off x="407987" y="3645024"/>
            <a:ext cx="11376025" cy="1368152"/>
          </a:xfrm>
          <a:prstGeom prst="rect">
            <a:avLst/>
          </a:prstGeom>
        </p:spPr>
        <p:txBody>
          <a:bodyPr vert="horz" lIns="0" tIns="0" rIns="0" bIns="0" rtlCol="0" anchor="ctr" anchorCtr="0">
            <a:noAutofit/>
          </a:bodyPr>
          <a:lstStyle>
            <a:lvl1pPr algn="l" defTabSz="914400" eaLnBrk="1" hangingPunct="1">
              <a:lnSpc>
                <a:spcPct val="90000"/>
              </a:lnSpc>
              <a:spcBef>
                <a:spcPts val="0"/>
              </a:spcBef>
              <a:buNone/>
              <a:defRPr sz="5000" b="1">
                <a:solidFill>
                  <a:schemeClr val="tx1"/>
                </a:solidFill>
                <a:latin typeface="+mj-lt"/>
                <a:ea typeface="+mj-ea"/>
                <a:cs typeface="+mj-cs"/>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3600" i="0" u="none" strike="noStrike" kern="0" cap="none" spc="0" normalizeH="0" baseline="0" noProof="0">
                <a:ln>
                  <a:noFill/>
                </a:ln>
                <a:solidFill>
                  <a:srgbClr val="2F2F2F"/>
                </a:solidFill>
                <a:effectLst/>
                <a:uLnTx/>
                <a:uFillTx/>
                <a:latin typeface="Source Sans Pro"/>
                <a:cs typeface="Arial"/>
              </a:rPr>
              <a:t>Hybrid (7*8b4e+5*36b):</a:t>
            </a:r>
            <a:r>
              <a:rPr kumimoji="0" lang="fr-FR" sz="3600" b="0" i="0" u="none" strike="noStrike" kern="0" cap="none" spc="0" normalizeH="0" baseline="0" noProof="0">
                <a:ln>
                  <a:noFill/>
                </a:ln>
                <a:solidFill>
                  <a:srgbClr val="2F2F2F"/>
                </a:solidFill>
                <a:effectLst/>
                <a:uLnTx/>
                <a:uFillTx/>
                <a:latin typeface="Source Sans Pro"/>
                <a:cs typeface="Arial"/>
              </a:rPr>
              <a:t> 9072</a:t>
            </a:r>
            <a:endParaRPr kumimoji="0" lang="fr-FR" sz="1400" b="0" i="0" u="none" strike="noStrike" kern="0" cap="none" spc="0" normalizeH="0" baseline="0" noProof="0">
              <a:ln>
                <a:noFill/>
              </a:ln>
              <a:solidFill>
                <a:srgbClr val="2F2F2F"/>
              </a:solidFill>
              <a:effectLst/>
              <a:uLnTx/>
              <a:uFillTx/>
              <a:latin typeface="Source Sans Pro"/>
              <a:cs typeface="Arial"/>
            </a:endParaRPr>
          </a:p>
        </p:txBody>
      </p:sp>
    </p:spTree>
    <p:extLst>
      <p:ext uri="{BB962C8B-B14F-4D97-AF65-F5344CB8AC3E}">
        <p14:creationId xmlns:p14="http://schemas.microsoft.com/office/powerpoint/2010/main" val="2365245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1ED4FB-5F29-0055-464B-B2FB6A2AD5E3}"/>
              </a:ext>
            </a:extLst>
          </p:cNvPr>
          <p:cNvSpPr>
            <a:spLocks noGrp="1"/>
          </p:cNvSpPr>
          <p:nvPr>
            <p:ph idx="1"/>
          </p:nvPr>
        </p:nvSpPr>
        <p:spPr>
          <a:xfrm>
            <a:off x="407989" y="1844824"/>
            <a:ext cx="11376024" cy="4355950"/>
          </a:xfrm>
        </p:spPr>
        <p:txBody>
          <a:bodyPr anchor="t"/>
          <a:lstStyle/>
          <a:p>
            <a:pPr marL="514350" indent="-514350">
              <a:buFont typeface="+mj-lt"/>
              <a:buAutoNum type="romanUcPeriod"/>
            </a:pPr>
            <a:r>
              <a:rPr lang="fr-FR" sz="2400">
                <a:solidFill>
                  <a:srgbClr val="2F2F2F"/>
                </a:solidFill>
              </a:rPr>
              <a:t>Description &amp; Physics principles</a:t>
            </a:r>
            <a:endParaRPr lang="fr-FR" sz="2400" dirty="0">
              <a:solidFill>
                <a:srgbClr val="2F2F2F"/>
              </a:solidFill>
            </a:endParaRPr>
          </a:p>
          <a:p>
            <a:pPr marL="514350" indent="-514350">
              <a:buFont typeface="+mj-lt"/>
              <a:buAutoNum type="romanUcPeriod"/>
            </a:pPr>
            <a:r>
              <a:rPr lang="en-GB" sz="2400">
                <a:solidFill>
                  <a:srgbClr val="2F2F2F"/>
                </a:solidFill>
              </a:rPr>
              <a:t>LHC physics fill’s lifetime</a:t>
            </a:r>
          </a:p>
          <a:p>
            <a:pPr marL="514350" indent="-514350">
              <a:buFont typeface="+mj-lt"/>
              <a:buAutoNum type="romanUcPeriod"/>
            </a:pPr>
            <a:r>
              <a:rPr lang="en-GB" sz="2400">
                <a:solidFill>
                  <a:srgbClr val="2F2F2F"/>
                </a:solidFill>
              </a:rPr>
              <a:t>72b and hybrid fills at 450 GeV</a:t>
            </a:r>
          </a:p>
          <a:p>
            <a:pPr marL="514350" indent="-514350">
              <a:buFont typeface="+mj-lt"/>
              <a:buAutoNum type="romanUcPeriod"/>
            </a:pPr>
            <a:r>
              <a:rPr lang="en-GB" sz="2400">
                <a:solidFill>
                  <a:srgbClr val="2F2F2F"/>
                </a:solidFill>
              </a:rPr>
              <a:t>Hybrid physics fill at 6.8 TeV</a:t>
            </a:r>
          </a:p>
          <a:p>
            <a:pPr marL="514350" indent="-514350">
              <a:buFont typeface="+mj-lt"/>
              <a:buAutoNum type="romanUcPeriod"/>
            </a:pPr>
            <a:r>
              <a:rPr lang="en-GB" sz="2400">
                <a:solidFill>
                  <a:srgbClr val="2F2F2F"/>
                </a:solidFill>
              </a:rPr>
              <a:t>Electron </a:t>
            </a:r>
            <a:r>
              <a:rPr lang="en-GB" sz="2400" dirty="0">
                <a:solidFill>
                  <a:srgbClr val="2F2F2F"/>
                </a:solidFill>
              </a:rPr>
              <a:t>energy distribution for bulk Copper</a:t>
            </a:r>
            <a:endParaRPr lang="fr-FR" sz="2400" dirty="0">
              <a:solidFill>
                <a:srgbClr val="2F2F2F"/>
              </a:solidFill>
            </a:endParaRPr>
          </a:p>
        </p:txBody>
      </p:sp>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p:txBody>
          <a:bodyPr anchor="ctr"/>
          <a:lstStyle/>
          <a:p>
            <a:pPr algn="ctr"/>
            <a:r>
              <a:rPr lang="fr-FR" sz="4800" dirty="0" err="1"/>
              <a:t>Outline</a:t>
            </a:r>
            <a:endParaRPr lang="fr-FR" sz="4800" dirty="0"/>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9" y="6397995"/>
            <a:ext cx="681254" cy="365125"/>
          </a:xfrm>
        </p:spPr>
        <p:txBody>
          <a:bodyPr/>
          <a:lstStyle/>
          <a:p>
            <a:pPr>
              <a:defRPr/>
            </a:pPr>
            <a:fld id="{36B5EA5A-BC32-A742-B11B-8E7414D5B535}" type="slidenum">
              <a:rPr lang="en-US" sz="1400" smtClean="0"/>
              <a:t>2</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Tree>
    <p:extLst>
      <p:ext uri="{BB962C8B-B14F-4D97-AF65-F5344CB8AC3E}">
        <p14:creationId xmlns:p14="http://schemas.microsoft.com/office/powerpoint/2010/main" val="15818525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20</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dirty="0" err="1"/>
              <a:t>During</a:t>
            </a:r>
            <a:r>
              <a:rPr lang="fr-FR" dirty="0"/>
              <a:t> </a:t>
            </a:r>
            <a:r>
              <a:rPr lang="fr-FR" dirty="0" err="1"/>
              <a:t>energy</a:t>
            </a:r>
            <a:r>
              <a:rPr lang="fr-FR" dirty="0"/>
              <a:t> </a:t>
            </a:r>
            <a:r>
              <a:rPr lang="fr-FR" dirty="0" err="1"/>
              <a:t>ramp</a:t>
            </a:r>
            <a:r>
              <a:rPr lang="fr-FR" dirty="0"/>
              <a:t>-up</a:t>
            </a:r>
            <a:endParaRPr lang="en-GB" dirty="0"/>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CB6F1E4-E745-2EDF-F8FC-7D76A9DAE77D}"/>
                  </a:ext>
                </a:extLst>
              </p:cNvPr>
              <p:cNvSpPr txBox="1"/>
              <p:nvPr/>
            </p:nvSpPr>
            <p:spPr bwMode="auto">
              <a:xfrm>
                <a:off x="5258865" y="4929813"/>
                <a:ext cx="2196850" cy="354712"/>
              </a:xfrm>
              <a:prstGeom prst="rect">
                <a:avLst/>
              </a:prstGeom>
              <a:noFill/>
            </p:spPr>
            <p:txBody>
              <a:bodyPr wrap="square">
                <a:spAutoFit/>
              </a:bodyPr>
              <a:lstStyle/>
              <a:p>
                <a:pPr marL="0" lvl="1" indent="0" algn="ctr">
                  <a:buNone/>
                  <a:defRPr/>
                </a:pPr>
                <a14:m>
                  <m:oMathPara xmlns:m="http://schemas.openxmlformats.org/officeDocument/2006/math">
                    <m:oMathParaPr>
                      <m:jc m:val="center"/>
                    </m:oMathParaPr>
                    <m:oMath xmlns:m="http://schemas.openxmlformats.org/officeDocument/2006/math">
                      <m:acc>
                        <m:accPr>
                          <m:chr m:val="̅"/>
                          <m:ctrlPr>
                            <a:rPr lang="fr-FR" sz="1400" i="1" smtClean="0">
                              <a:solidFill>
                                <a:srgbClr val="2F2F2F"/>
                              </a:solidFill>
                              <a:latin typeface="Cambria Math" panose="02040503050406030204" pitchFamily="18" charset="0"/>
                            </a:rPr>
                          </m:ctrlPr>
                        </m:accPr>
                        <m:e>
                          <m:sSub>
                            <m:sSubPr>
                              <m:ctrlPr>
                                <a:rPr lang="fr-FR" sz="1400" i="1">
                                  <a:solidFill>
                                    <a:srgbClr val="2F2F2F"/>
                                  </a:solidFill>
                                  <a:latin typeface="Cambria Math" panose="02040503050406030204" pitchFamily="18" charset="0"/>
                                </a:rPr>
                              </m:ctrlPr>
                            </m:sSubPr>
                            <m:e>
                              <m:r>
                                <m:rPr>
                                  <m:sty m:val="p"/>
                                </m:rPr>
                                <a:rPr lang="fr-FR" sz="1400" b="0" i="1">
                                  <a:solidFill>
                                    <a:srgbClr val="2F2F2F"/>
                                  </a:solidFill>
                                  <a:latin typeface="Cambria Math" panose="02040503050406030204" pitchFamily="18" charset="0"/>
                                  <a:ea typeface="Cambria Math" panose="02040503050406030204" pitchFamily="18" charset="0"/>
                                </a:rPr>
                                <m:t>Δ</m:t>
                              </m:r>
                              <m:r>
                                <a:rPr lang="fr-FR" sz="1400" b="0" i="1">
                                  <a:solidFill>
                                    <a:srgbClr val="2F2F2F"/>
                                  </a:solidFill>
                                  <a:latin typeface="Cambria Math" panose="02040503050406030204" pitchFamily="18" charset="0"/>
                                </a:rPr>
                                <m:t>𝐸</m:t>
                              </m:r>
                            </m:e>
                            <m:sub>
                              <m:r>
                                <a:rPr lang="fr-FR" sz="1400" b="0" i="1">
                                  <a:solidFill>
                                    <a:srgbClr val="2F2F2F"/>
                                  </a:solidFill>
                                  <a:latin typeface="Cambria Math" panose="02040503050406030204" pitchFamily="18" charset="0"/>
                                </a:rPr>
                                <m:t>𝑡𝑜𝑡</m:t>
                              </m:r>
                            </m:sub>
                          </m:sSub>
                        </m:e>
                      </m:acc>
                      <m:r>
                        <a:rPr lang="fr-FR" sz="1400" b="0" i="1" smtClean="0">
                          <a:solidFill>
                            <a:srgbClr val="2F2F2F"/>
                          </a:solidFill>
                          <a:latin typeface="Cambria Math" panose="02040503050406030204" pitchFamily="18" charset="0"/>
                          <a:ea typeface="Cambria Math" panose="02040503050406030204" pitchFamily="18" charset="0"/>
                        </a:rPr>
                        <m:t>∝</m:t>
                      </m:r>
                      <m:sSup>
                        <m:sSupPr>
                          <m:ctrlPr>
                            <a:rPr lang="fr-FR" sz="1400" i="1" smtClean="0">
                              <a:solidFill>
                                <a:srgbClr val="2F2F2F"/>
                              </a:solidFill>
                              <a:latin typeface="Cambria Math" panose="02040503050406030204" pitchFamily="18" charset="0"/>
                              <a:ea typeface="Cambria Math" panose="02040503050406030204" pitchFamily="18" charset="0"/>
                            </a:rPr>
                          </m:ctrlPr>
                        </m:sSupPr>
                        <m:e>
                          <m:r>
                            <a:rPr lang="fr-FR" sz="1400" b="0" i="1" smtClean="0">
                              <a:solidFill>
                                <a:srgbClr val="2F2F2F"/>
                              </a:solidFill>
                              <a:latin typeface="Cambria Math" panose="02040503050406030204" pitchFamily="18" charset="0"/>
                              <a:ea typeface="Cambria Math" panose="02040503050406030204" pitchFamily="18" charset="0"/>
                            </a:rPr>
                            <m:t>𝑝𝑝𝑏</m:t>
                          </m:r>
                        </m:e>
                        <m:sup>
                          <m:r>
                            <a:rPr lang="fr-FR" sz="1400" b="0" i="1" smtClean="0">
                              <a:solidFill>
                                <a:srgbClr val="2F2F2F"/>
                              </a:solidFill>
                              <a:latin typeface="Cambria Math" panose="02040503050406030204" pitchFamily="18" charset="0"/>
                              <a:ea typeface="Cambria Math" panose="02040503050406030204" pitchFamily="18" charset="0"/>
                            </a:rPr>
                            <m:t>2</m:t>
                          </m:r>
                        </m:sup>
                      </m:sSup>
                      <m:r>
                        <a:rPr lang="fr-FR" sz="1400" b="0" i="1" smtClean="0">
                          <a:solidFill>
                            <a:srgbClr val="2F2F2F"/>
                          </a:solidFill>
                          <a:latin typeface="Cambria Math" panose="02040503050406030204" pitchFamily="18" charset="0"/>
                          <a:ea typeface="Cambria Math" panose="02040503050406030204" pitchFamily="18" charset="0"/>
                        </a:rPr>
                        <m:t>×</m:t>
                      </m:r>
                      <m:func>
                        <m:funcPr>
                          <m:ctrlPr>
                            <a:rPr lang="fr-FR" sz="1400" i="1" smtClean="0">
                              <a:solidFill>
                                <a:srgbClr val="2F2F2F"/>
                              </a:solidFill>
                              <a:latin typeface="Cambria Math" panose="02040503050406030204" pitchFamily="18" charset="0"/>
                              <a:ea typeface="Cambria Math" panose="02040503050406030204" pitchFamily="18" charset="0"/>
                            </a:rPr>
                          </m:ctrlPr>
                        </m:funcPr>
                        <m:fName>
                          <m:r>
                            <m:rPr>
                              <m:sty m:val="p"/>
                            </m:rPr>
                            <a:rPr lang="fr-FR" sz="1400" b="0" i="0" smtClean="0">
                              <a:solidFill>
                                <a:srgbClr val="2F2F2F"/>
                              </a:solidFill>
                              <a:latin typeface="Cambria Math" panose="02040503050406030204" pitchFamily="18" charset="0"/>
                              <a:ea typeface="Cambria Math" panose="02040503050406030204" pitchFamily="18" charset="0"/>
                            </a:rPr>
                            <m:t>ln</m:t>
                          </m:r>
                        </m:fName>
                        <m:e>
                          <m:d>
                            <m:dPr>
                              <m:begChr m:val="|"/>
                              <m:endChr m:val="|"/>
                              <m:ctrlPr>
                                <a:rPr lang="fr-FR" sz="1400" i="1">
                                  <a:solidFill>
                                    <a:srgbClr val="2F2F2F"/>
                                  </a:solidFill>
                                  <a:latin typeface="Cambria Math" panose="02040503050406030204" pitchFamily="18" charset="0"/>
                                  <a:ea typeface="Cambria Math" panose="02040503050406030204" pitchFamily="18" charset="0"/>
                                </a:rPr>
                              </m:ctrlPr>
                            </m:dPr>
                            <m:e>
                              <m:rad>
                                <m:radPr>
                                  <m:degHide m:val="on"/>
                                  <m:ctrlPr>
                                    <a:rPr lang="fr-FR" sz="1400" i="1">
                                      <a:solidFill>
                                        <a:srgbClr val="2F2F2F"/>
                                      </a:solidFill>
                                      <a:latin typeface="Cambria Math" panose="02040503050406030204" pitchFamily="18" charset="0"/>
                                      <a:ea typeface="Cambria Math" panose="02040503050406030204" pitchFamily="18" charset="0"/>
                                    </a:rPr>
                                  </m:ctrlPr>
                                </m:radPr>
                                <m:deg/>
                                <m:e>
                                  <m:r>
                                    <a:rPr lang="fr-FR" sz="1400" b="0" i="1">
                                      <a:solidFill>
                                        <a:srgbClr val="2F2F2F"/>
                                      </a:solidFill>
                                      <a:latin typeface="Cambria Math" panose="02040503050406030204" pitchFamily="18" charset="0"/>
                                      <a:ea typeface="Cambria Math" panose="02040503050406030204" pitchFamily="18" charset="0"/>
                                    </a:rPr>
                                    <m:t>𝑝𝑝𝑏</m:t>
                                  </m:r>
                                </m:e>
                              </m:rad>
                            </m:e>
                          </m:d>
                        </m:e>
                      </m:func>
                    </m:oMath>
                  </m:oMathPara>
                </a14:m>
                <a:endParaRPr lang="fr-FR" sz="1400">
                  <a:solidFill>
                    <a:srgbClr val="E15E32"/>
                  </a:solidFill>
                </a:endParaRPr>
              </a:p>
            </p:txBody>
          </p:sp>
        </mc:Choice>
        <mc:Fallback xmlns="">
          <p:sp>
            <p:nvSpPr>
              <p:cNvPr id="15" name="ZoneTexte 14">
                <a:extLst>
                  <a:ext uri="{FF2B5EF4-FFF2-40B4-BE49-F238E27FC236}">
                    <a16:creationId xmlns:a16="http://schemas.microsoft.com/office/drawing/2014/main" id="{2CB6F1E4-E745-2EDF-F8FC-7D76A9DAE77D}"/>
                  </a:ext>
                </a:extLst>
              </p:cNvPr>
              <p:cNvSpPr txBox="1">
                <a:spLocks noRot="1" noChangeAspect="1" noMove="1" noResize="1" noEditPoints="1" noAdjustHandles="1" noChangeArrowheads="1" noChangeShapeType="1" noTextEdit="1"/>
              </p:cNvSpPr>
              <p:nvPr/>
            </p:nvSpPr>
            <p:spPr bwMode="auto">
              <a:xfrm>
                <a:off x="5258865" y="4929813"/>
                <a:ext cx="2196850" cy="354712"/>
              </a:xfrm>
              <a:prstGeom prst="rect">
                <a:avLst/>
              </a:prstGeom>
              <a:blipFill>
                <a:blip r:embed="rId3"/>
                <a:stretch>
                  <a:fillRect b="-3448"/>
                </a:stretch>
              </a:blipFill>
            </p:spPr>
            <p:txBody>
              <a:bodyPr/>
              <a:lstStyle/>
              <a:p>
                <a:r>
                  <a:rPr lang="fr-FR">
                    <a:noFill/>
                  </a:rPr>
                  <a:t> </a:t>
                </a:r>
              </a:p>
            </p:txBody>
          </p:sp>
        </mc:Fallback>
      </mc:AlternateContent>
      <p:sp>
        <p:nvSpPr>
          <p:cNvPr id="16" name="Content Placeholder 1">
            <a:extLst>
              <a:ext uri="{FF2B5EF4-FFF2-40B4-BE49-F238E27FC236}">
                <a16:creationId xmlns:a16="http://schemas.microsoft.com/office/drawing/2014/main" id="{A5AFF386-1E5C-A8AD-2DD0-D9B869CBBC52}"/>
              </a:ext>
            </a:extLst>
          </p:cNvPr>
          <p:cNvSpPr txBox="1">
            <a:spLocks/>
          </p:cNvSpPr>
          <p:nvPr/>
        </p:nvSpPr>
        <p:spPr bwMode="auto">
          <a:xfrm>
            <a:off x="5728141" y="5549995"/>
            <a:ext cx="6196750" cy="575079"/>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FF0000"/>
                </a:solidFill>
              </a:rPr>
              <a:t>No significant impact of the beam energy ramp-up on the electron energy distribution.</a:t>
            </a:r>
          </a:p>
        </p:txBody>
      </p:sp>
      <p:sp>
        <p:nvSpPr>
          <p:cNvPr id="17" name="Rectangle: Rounded Corners 8">
            <a:extLst>
              <a:ext uri="{FF2B5EF4-FFF2-40B4-BE49-F238E27FC236}">
                <a16:creationId xmlns:a16="http://schemas.microsoft.com/office/drawing/2014/main" id="{C17E2715-B811-2CB3-3F30-C517871F4CFF}"/>
              </a:ext>
            </a:extLst>
          </p:cNvPr>
          <p:cNvSpPr/>
          <p:nvPr/>
        </p:nvSpPr>
        <p:spPr bwMode="auto">
          <a:xfrm>
            <a:off x="5618594" y="5426895"/>
            <a:ext cx="6424109" cy="810418"/>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graphicFrame>
            <p:nvGraphicFramePr>
              <p:cNvPr id="3" name="Tableau 2">
                <a:extLst>
                  <a:ext uri="{FF2B5EF4-FFF2-40B4-BE49-F238E27FC236}">
                    <a16:creationId xmlns:a16="http://schemas.microsoft.com/office/drawing/2014/main" id="{4AB99D02-C783-21FB-F05B-9A8E80546221}"/>
                  </a:ext>
                </a:extLst>
              </p:cNvPr>
              <p:cNvGraphicFramePr>
                <a:graphicFrameLocks noGrp="1"/>
              </p:cNvGraphicFramePr>
              <p:nvPr/>
            </p:nvGraphicFramePr>
            <p:xfrm>
              <a:off x="190089" y="4119694"/>
              <a:ext cx="5114085" cy="1768793"/>
            </p:xfrm>
            <a:graphic>
              <a:graphicData uri="http://schemas.openxmlformats.org/drawingml/2006/table">
                <a:tbl>
                  <a:tblPr firstRow="1" bandRow="1">
                    <a:tableStyleId>{88D326A9-A81B-9881-C969-13F38E75D658}</a:tableStyleId>
                  </a:tblPr>
                  <a:tblGrid>
                    <a:gridCol w="1022817">
                      <a:extLst>
                        <a:ext uri="{9D8B030D-6E8A-4147-A177-3AD203B41FA5}">
                          <a16:colId xmlns:a16="http://schemas.microsoft.com/office/drawing/2014/main" val="1984112353"/>
                        </a:ext>
                      </a:extLst>
                    </a:gridCol>
                    <a:gridCol w="1094846">
                      <a:extLst>
                        <a:ext uri="{9D8B030D-6E8A-4147-A177-3AD203B41FA5}">
                          <a16:colId xmlns:a16="http://schemas.microsoft.com/office/drawing/2014/main" val="770746178"/>
                        </a:ext>
                      </a:extLst>
                    </a:gridCol>
                    <a:gridCol w="950788">
                      <a:extLst>
                        <a:ext uri="{9D8B030D-6E8A-4147-A177-3AD203B41FA5}">
                          <a16:colId xmlns:a16="http://schemas.microsoft.com/office/drawing/2014/main" val="3122222593"/>
                        </a:ext>
                      </a:extLst>
                    </a:gridCol>
                    <a:gridCol w="1022817">
                      <a:extLst>
                        <a:ext uri="{9D8B030D-6E8A-4147-A177-3AD203B41FA5}">
                          <a16:colId xmlns:a16="http://schemas.microsoft.com/office/drawing/2014/main" val="1485155205"/>
                        </a:ext>
                      </a:extLst>
                    </a:gridCol>
                    <a:gridCol w="1022817">
                      <a:extLst>
                        <a:ext uri="{9D8B030D-6E8A-4147-A177-3AD203B41FA5}">
                          <a16:colId xmlns:a16="http://schemas.microsoft.com/office/drawing/2014/main" val="150412477"/>
                        </a:ext>
                      </a:extLst>
                    </a:gridCol>
                  </a:tblGrid>
                  <a:tr h="577481">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a:solidFill>
                                          <a:schemeClr val="bg1"/>
                                        </a:solidFill>
                                        <a:latin typeface="Cambria Math" panose="02040503050406030204" pitchFamily="18" charset="0"/>
                                      </a:rPr>
                                      <m:t>𝑬</m:t>
                                    </m:r>
                                  </m:e>
                                  <m:sub>
                                    <m:r>
                                      <a:rPr lang="fr-FR" sz="2000" b="1" i="1">
                                        <a:solidFill>
                                          <a:schemeClr val="bg1"/>
                                        </a:solidFill>
                                        <a:latin typeface="Cambria Math" panose="02040503050406030204" pitchFamily="18" charset="0"/>
                                      </a:rPr>
                                      <m:t>𝑩</m:t>
                                    </m:r>
                                    <m:r>
                                      <a:rPr lang="fr-FR" sz="2000" b="1" i="1">
                                        <a:solidFill>
                                          <a:schemeClr val="bg1"/>
                                        </a:solidFill>
                                        <a:latin typeface="Cambria Math" panose="02040503050406030204" pitchFamily="18" charset="0"/>
                                      </a:rPr>
                                      <m:t>𝟏</m:t>
                                    </m:r>
                                  </m:sub>
                                </m:sSub>
                              </m:oMath>
                            </m:oMathPara>
                          </a14:m>
                          <a:endParaRPr lang="fr-FR" sz="20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𝐆𝐞𝐕</m:t>
                                    </m:r>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
                              </m:oMathParaPr>
                              <m:oMath xmlns:m="http://schemas.openxmlformats.org/officeDocument/2006/math">
                                <m:r>
                                  <a:rPr lang="fr-FR" sz="2000" b="1" i="1" smtClean="0">
                                    <a:solidFill>
                                      <a:schemeClr val="bg1"/>
                                    </a:solidFill>
                                    <a:latin typeface="Cambria Math" panose="02040503050406030204" pitchFamily="18" charset="0"/>
                                  </a:rPr>
                                  <m:t>𝒑𝒑𝒃</m:t>
                                </m:r>
                              </m:oMath>
                            </m:oMathPara>
                          </a14:m>
                          <a:endParaRPr lang="fr-FR" sz="2000">
                            <a:solidFill>
                              <a:schemeClr val="bg1"/>
                            </a:solidFill>
                          </a:endParaRPr>
                        </a:p>
                        <a:p>
                          <a:pPr algn="ctr"/>
                          <a14:m>
                            <m:oMathPara xmlns:m="http://schemas.openxmlformats.org/officeDocument/2006/math">
                              <m:oMathParaPr>
                                <m:jc m:val="center"/>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1" smtClean="0">
                                        <a:solidFill>
                                          <a:schemeClr val="bg1"/>
                                        </a:solidFill>
                                        <a:latin typeface="Cambria Math" panose="02040503050406030204" pitchFamily="18" charset="0"/>
                                        <a:ea typeface="Cambria Math" panose="02040503050406030204" pitchFamily="18" charset="0"/>
                                      </a:rPr>
                                      <m:t>×</m:t>
                                    </m:r>
                                    <m:sSup>
                                      <m:sSupPr>
                                        <m:ctrlPr>
                                          <a:rPr lang="fr-FR" sz="1600" i="1" smtClean="0">
                                            <a:solidFill>
                                              <a:schemeClr val="bg1"/>
                                            </a:solidFill>
                                            <a:latin typeface="Cambria Math" panose="02040503050406030204" pitchFamily="18" charset="0"/>
                                            <a:ea typeface="Cambria Math" panose="02040503050406030204" pitchFamily="18" charset="0"/>
                                          </a:rPr>
                                        </m:ctrlPr>
                                      </m:sSupPr>
                                      <m:e>
                                        <m:r>
                                          <a:rPr lang="fr-FR" sz="1600" b="1" i="1">
                                            <a:solidFill>
                                              <a:schemeClr val="bg1"/>
                                            </a:solidFill>
                                            <a:latin typeface="Cambria Math" panose="02040503050406030204" pitchFamily="18" charset="0"/>
                                            <a:ea typeface="Cambria Math" panose="02040503050406030204" pitchFamily="18" charset="0"/>
                                          </a:rPr>
                                          <m:t>𝟏𝟎</m:t>
                                        </m:r>
                                      </m:e>
                                      <m:sup>
                                        <m:r>
                                          <a:rPr lang="fr-FR" sz="1600" b="1" i="1" smtClean="0">
                                            <a:solidFill>
                                              <a:schemeClr val="bg1"/>
                                            </a:solidFill>
                                            <a:latin typeface="Cambria Math" panose="02040503050406030204" pitchFamily="18" charset="0"/>
                                            <a:ea typeface="Cambria Math" panose="02040503050406030204" pitchFamily="18" charset="0"/>
                                          </a:rPr>
                                          <m:t>𝟏𝟏</m:t>
                                        </m:r>
                                      </m:sup>
                                    </m:sSup>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𝑺𝑬𝒀</m:t>
                                    </m:r>
                                  </m:sub>
                                </m:sSub>
                              </m:oMath>
                            </m:oMathPara>
                          </a14:m>
                          <a:endParaRPr lang="fr-FR" sz="20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𝒂𝒄𝒄</m:t>
                                    </m:r>
                                  </m:sub>
                                </m:sSub>
                              </m:oMath>
                            </m:oMathPara>
                          </a14:m>
                          <a:endParaRPr lang="fr-FR" sz="2000"/>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p>
                      </a:txBody>
                      <a:tcPr anchor="ctr"/>
                    </a:tc>
                    <a:tc>
                      <a:txBody>
                        <a:bodyPr/>
                        <a:lstStyle/>
                        <a:p>
                          <a:pPr algn="ctr"/>
                          <a14:m>
                            <m:oMath xmlns:m="http://schemas.openxmlformats.org/officeDocument/2006/math">
                              <m:acc>
                                <m:accPr>
                                  <m:chr m:val="̅"/>
                                  <m:ctrlPr>
                                    <a:rPr lang="fr-FR" sz="2000" b="1" i="1" smtClean="0">
                                      <a:solidFill>
                                        <a:schemeClr val="bg1"/>
                                      </a:solidFill>
                                      <a:latin typeface="Cambria Math" panose="02040503050406030204" pitchFamily="18" charset="0"/>
                                    </a:rPr>
                                  </m:ctrlPr>
                                </m:accPr>
                                <m:e>
                                  <m:sSub>
                                    <m:sSubPr>
                                      <m:ctrlPr>
                                        <a:rPr lang="fr-FR" sz="2000" b="1" i="1" smtClean="0">
                                          <a:solidFill>
                                            <a:schemeClr val="bg1"/>
                                          </a:solidFill>
                                          <a:latin typeface="Cambria Math" panose="02040503050406030204" pitchFamily="18" charset="0"/>
                                        </a:rPr>
                                      </m:ctrlPr>
                                    </m:sSubPr>
                                    <m:e>
                                      <m:r>
                                        <a:rPr lang="fr-FR" sz="2000" b="1" i="0">
                                          <a:solidFill>
                                            <a:schemeClr val="bg1"/>
                                          </a:solidFill>
                                          <a:latin typeface="Cambria Math" panose="02040503050406030204" pitchFamily="18" charset="0"/>
                                          <a:ea typeface="Cambria Math" panose="02040503050406030204" pitchFamily="18" charset="0"/>
                                        </a:rPr>
                                        <m:t>𝚫</m:t>
                                      </m:r>
                                      <m:r>
                                        <a:rPr lang="fr-FR" sz="2000" b="1" i="1">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𝒕𝒐𝒕</m:t>
                                      </m:r>
                                    </m:sub>
                                  </m:sSub>
                                </m:e>
                              </m:acc>
                            </m:oMath>
                          </a14:m>
                          <a:r>
                            <a:rPr lang="fr-FR" baseline="30000">
                              <a:solidFill>
                                <a:schemeClr val="bg1"/>
                              </a:solidFill>
                            </a:rPr>
                            <a:t> *</a:t>
                          </a:r>
                          <a:endParaRPr lang="fr-FR">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kumimoji="0" lang="fr-FR" sz="1600" b="1" i="1" u="none" strike="noStrike" kern="0" cap="none" spc="0" normalizeH="0" baseline="0" noProof="0" smtClean="0">
                                        <a:ln>
                                          <a:noFill/>
                                        </a:ln>
                                        <a:solidFill>
                                          <a:srgbClr val="FFFFFF"/>
                                        </a:solidFill>
                                        <a:effectLst/>
                                        <a:uLnTx/>
                                        <a:uFillTx/>
                                        <a:latin typeface="Cambria Math" panose="02040503050406030204" pitchFamily="18" charset="0"/>
                                      </a:rPr>
                                    </m:ctrlPr>
                                  </m:dPr>
                                  <m:e>
                                    <m:r>
                                      <a:rPr kumimoji="0" lang="fr-FR" sz="1600" b="1" i="0" u="none" strike="noStrike" kern="0" cap="none" spc="0" normalizeH="0" baseline="0" noProof="0" smtClean="0">
                                        <a:ln>
                                          <a:noFill/>
                                        </a:ln>
                                        <a:solidFill>
                                          <a:srgbClr val="FFFFFF"/>
                                        </a:solidFill>
                                        <a:effectLst/>
                                        <a:uLnTx/>
                                        <a:uFillTx/>
                                        <a:latin typeface="Cambria Math" panose="02040503050406030204" pitchFamily="18" charset="0"/>
                                      </a:rPr>
                                      <m:t>𝐞𝐕</m:t>
                                    </m:r>
                                  </m:e>
                                </m:d>
                              </m:oMath>
                            </m:oMathPara>
                          </a14:m>
                          <a:endParaRPr lang="fr-FR">
                            <a:solidFill>
                              <a:schemeClr val="bg1"/>
                            </a:solidFill>
                          </a:endParaRPr>
                        </a:p>
                      </a:txBody>
                      <a:tcPr anchor="ctr"/>
                    </a:tc>
                    <a:extLst>
                      <a:ext uri="{0D108BD9-81ED-4DB2-BD59-A6C34878D82A}">
                        <a16:rowId xmlns:a16="http://schemas.microsoft.com/office/drawing/2014/main" val="615403246"/>
                      </a:ext>
                    </a:extLst>
                  </a:tr>
                  <a:tr h="313189">
                    <a:tc>
                      <a:txBody>
                        <a:bodyPr/>
                        <a:lstStyle/>
                        <a:p>
                          <a:pPr algn="ctr"/>
                          <a:r>
                            <a:rPr lang="fr-FR" b="1">
                              <a:solidFill>
                                <a:srgbClr val="2F2F2F"/>
                              </a:solidFill>
                            </a:rPr>
                            <a:t>620</a:t>
                          </a:r>
                        </a:p>
                      </a:txBody>
                      <a:tcPr/>
                    </a:tc>
                    <a:tc>
                      <a:txBody>
                        <a:bodyPr/>
                        <a:lstStyle/>
                        <a:p>
                          <a:pPr algn="ctr"/>
                          <a:r>
                            <a:rPr lang="fr-FR">
                              <a:solidFill>
                                <a:srgbClr val="2F2F2F"/>
                              </a:solidFill>
                            </a:rPr>
                            <a:t>1.60</a:t>
                          </a:r>
                        </a:p>
                      </a:txBody>
                      <a:tcPr/>
                    </a:tc>
                    <a:tc>
                      <a:txBody>
                        <a:bodyPr/>
                        <a:lstStyle/>
                        <a:p>
                          <a:pPr algn="ctr"/>
                          <a:r>
                            <a:rPr lang="fr-FR">
                              <a:solidFill>
                                <a:srgbClr val="2F2F2F"/>
                              </a:solidFill>
                            </a:rPr>
                            <a:t>6.0</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269</a:t>
                          </a:r>
                        </a:p>
                      </a:txBody>
                      <a:tcPr/>
                    </a:tc>
                    <a:extLst>
                      <a:ext uri="{0D108BD9-81ED-4DB2-BD59-A6C34878D82A}">
                        <a16:rowId xmlns:a16="http://schemas.microsoft.com/office/drawing/2014/main" val="1350460141"/>
                      </a:ext>
                    </a:extLst>
                  </a:tr>
                  <a:tr h="313189">
                    <a:tc>
                      <a:txBody>
                        <a:bodyPr/>
                        <a:lstStyle/>
                        <a:p>
                          <a:pPr algn="ctr"/>
                          <a:r>
                            <a:rPr lang="fr-FR" b="1">
                              <a:solidFill>
                                <a:srgbClr val="2F2F2F"/>
                              </a:solidFill>
                            </a:rPr>
                            <a:t>2674</a:t>
                          </a:r>
                        </a:p>
                      </a:txBody>
                      <a:tcPr/>
                    </a:tc>
                    <a:tc>
                      <a:txBody>
                        <a:bodyPr/>
                        <a:lstStyle/>
                        <a:p>
                          <a:pPr algn="ctr"/>
                          <a:r>
                            <a:rPr lang="fr-FR">
                              <a:solidFill>
                                <a:srgbClr val="2F2F2F"/>
                              </a:solidFill>
                            </a:rPr>
                            <a:t>1.60</a:t>
                          </a:r>
                        </a:p>
                      </a:txBody>
                      <a:tcPr/>
                    </a:tc>
                    <a:tc>
                      <a:txBody>
                        <a:bodyPr/>
                        <a:lstStyle/>
                        <a:p>
                          <a:pPr algn="ctr"/>
                          <a:r>
                            <a:rPr lang="fr-FR">
                              <a:solidFill>
                                <a:srgbClr val="2F2F2F"/>
                              </a:solidFill>
                            </a:rPr>
                            <a:t>5.8</a:t>
                          </a:r>
                        </a:p>
                      </a:txBody>
                      <a:tcPr/>
                    </a:tc>
                    <a:tc>
                      <a:txBody>
                        <a:bodyPr/>
                        <a:lstStyle/>
                        <a:p>
                          <a:pPr algn="ctr"/>
                          <a:r>
                            <a:rPr lang="fr-FR">
                              <a:solidFill>
                                <a:srgbClr val="2F2F2F"/>
                              </a:solidFill>
                            </a:rPr>
                            <a:t>202</a:t>
                          </a:r>
                        </a:p>
                      </a:txBody>
                      <a:tcPr/>
                    </a:tc>
                    <a:tc>
                      <a:txBody>
                        <a:bodyPr/>
                        <a:lstStyle/>
                        <a:p>
                          <a:pPr algn="ctr"/>
                          <a:r>
                            <a:rPr lang="fr-FR">
                              <a:solidFill>
                                <a:srgbClr val="2F2F2F"/>
                              </a:solidFill>
                            </a:rPr>
                            <a:t>266</a:t>
                          </a:r>
                        </a:p>
                      </a:txBody>
                      <a:tcPr/>
                    </a:tc>
                    <a:extLst>
                      <a:ext uri="{0D108BD9-81ED-4DB2-BD59-A6C34878D82A}">
                        <a16:rowId xmlns:a16="http://schemas.microsoft.com/office/drawing/2014/main" val="2442160557"/>
                      </a:ext>
                    </a:extLst>
                  </a:tr>
                  <a:tr h="313189">
                    <a:tc>
                      <a:txBody>
                        <a:bodyPr/>
                        <a:lstStyle/>
                        <a:p>
                          <a:pPr algn="ctr"/>
                          <a:r>
                            <a:rPr lang="fr-FR" b="1">
                              <a:solidFill>
                                <a:srgbClr val="2F2F2F"/>
                              </a:solidFill>
                            </a:rPr>
                            <a:t>6799</a:t>
                          </a:r>
                        </a:p>
                      </a:txBody>
                      <a:tcPr/>
                    </a:tc>
                    <a:tc>
                      <a:txBody>
                        <a:bodyPr/>
                        <a:lstStyle/>
                        <a:p>
                          <a:pPr algn="ctr"/>
                          <a:r>
                            <a:rPr lang="fr-FR">
                              <a:solidFill>
                                <a:srgbClr val="2F2F2F"/>
                              </a:solidFill>
                            </a:rPr>
                            <a:t>1.59</a:t>
                          </a:r>
                        </a:p>
                      </a:txBody>
                      <a:tcPr/>
                    </a:tc>
                    <a:tc>
                      <a:txBody>
                        <a:bodyPr/>
                        <a:lstStyle/>
                        <a:p>
                          <a:pPr algn="ctr"/>
                          <a:r>
                            <a:rPr lang="fr-FR">
                              <a:solidFill>
                                <a:srgbClr val="2F2F2F"/>
                              </a:solidFill>
                            </a:rPr>
                            <a:t>5.9</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172416875"/>
                      </a:ext>
                    </a:extLst>
                  </a:tr>
                </a:tbl>
              </a:graphicData>
            </a:graphic>
          </p:graphicFrame>
        </mc:Choice>
        <mc:Fallback xmlns="">
          <p:graphicFrame>
            <p:nvGraphicFramePr>
              <p:cNvPr id="3" name="Tableau 2">
                <a:extLst>
                  <a:ext uri="{FF2B5EF4-FFF2-40B4-BE49-F238E27FC236}">
                    <a16:creationId xmlns:a16="http://schemas.microsoft.com/office/drawing/2014/main" id="{4AB99D02-C783-21FB-F05B-9A8E80546221}"/>
                  </a:ext>
                </a:extLst>
              </p:cNvPr>
              <p:cNvGraphicFramePr>
                <a:graphicFrameLocks noGrp="1"/>
              </p:cNvGraphicFramePr>
              <p:nvPr>
                <p:extLst>
                  <p:ext uri="{D42A27DB-BD31-4B8C-83A1-F6EECF244321}">
                    <p14:modId xmlns:p14="http://schemas.microsoft.com/office/powerpoint/2010/main" val="4171392"/>
                  </p:ext>
                </p:extLst>
              </p:nvPr>
            </p:nvGraphicFramePr>
            <p:xfrm>
              <a:off x="190089" y="4119694"/>
              <a:ext cx="5114085" cy="1768793"/>
            </p:xfrm>
            <a:graphic>
              <a:graphicData uri="http://schemas.openxmlformats.org/drawingml/2006/table">
                <a:tbl>
                  <a:tblPr firstRow="1" bandRow="1">
                    <a:tableStyleId>{88D326A9-A81B-9881-C969-13F38E75D658}</a:tableStyleId>
                  </a:tblPr>
                  <a:tblGrid>
                    <a:gridCol w="1022817">
                      <a:extLst>
                        <a:ext uri="{9D8B030D-6E8A-4147-A177-3AD203B41FA5}">
                          <a16:colId xmlns:a16="http://schemas.microsoft.com/office/drawing/2014/main" val="1984112353"/>
                        </a:ext>
                      </a:extLst>
                    </a:gridCol>
                    <a:gridCol w="1094846">
                      <a:extLst>
                        <a:ext uri="{9D8B030D-6E8A-4147-A177-3AD203B41FA5}">
                          <a16:colId xmlns:a16="http://schemas.microsoft.com/office/drawing/2014/main" val="770746178"/>
                        </a:ext>
                      </a:extLst>
                    </a:gridCol>
                    <a:gridCol w="950788">
                      <a:extLst>
                        <a:ext uri="{9D8B030D-6E8A-4147-A177-3AD203B41FA5}">
                          <a16:colId xmlns:a16="http://schemas.microsoft.com/office/drawing/2014/main" val="3122222593"/>
                        </a:ext>
                      </a:extLst>
                    </a:gridCol>
                    <a:gridCol w="1022817">
                      <a:extLst>
                        <a:ext uri="{9D8B030D-6E8A-4147-A177-3AD203B41FA5}">
                          <a16:colId xmlns:a16="http://schemas.microsoft.com/office/drawing/2014/main" val="1485155205"/>
                        </a:ext>
                      </a:extLst>
                    </a:gridCol>
                    <a:gridCol w="1022817">
                      <a:extLst>
                        <a:ext uri="{9D8B030D-6E8A-4147-A177-3AD203B41FA5}">
                          <a16:colId xmlns:a16="http://schemas.microsoft.com/office/drawing/2014/main" val="150412477"/>
                        </a:ext>
                      </a:extLst>
                    </a:gridCol>
                  </a:tblGrid>
                  <a:tr h="671513">
                    <a:tc>
                      <a:txBody>
                        <a:bodyPr/>
                        <a:lstStyle/>
                        <a:p>
                          <a:endParaRPr lang="fr-FR"/>
                        </a:p>
                      </a:txBody>
                      <a:tcPr anchor="ctr">
                        <a:blipFill>
                          <a:blip r:embed="rId4"/>
                          <a:stretch>
                            <a:fillRect t="-1818" r="-401190" b="-179091"/>
                          </a:stretch>
                        </a:blipFill>
                      </a:tcPr>
                    </a:tc>
                    <a:tc>
                      <a:txBody>
                        <a:bodyPr/>
                        <a:lstStyle/>
                        <a:p>
                          <a:endParaRPr lang="fr-FR"/>
                        </a:p>
                      </a:txBody>
                      <a:tcPr anchor="ctr">
                        <a:blipFill>
                          <a:blip r:embed="rId4"/>
                          <a:stretch>
                            <a:fillRect l="-93333" t="-1818" r="-274444" b="-179091"/>
                          </a:stretch>
                        </a:blipFill>
                      </a:tcPr>
                    </a:tc>
                    <a:tc>
                      <a:txBody>
                        <a:bodyPr/>
                        <a:lstStyle/>
                        <a:p>
                          <a:endParaRPr lang="fr-FR"/>
                        </a:p>
                      </a:txBody>
                      <a:tcPr anchor="ctr">
                        <a:blipFill>
                          <a:blip r:embed="rId4"/>
                          <a:stretch>
                            <a:fillRect l="-223077" t="-1818" r="-216667" b="-179091"/>
                          </a:stretch>
                        </a:blipFill>
                      </a:tcPr>
                    </a:tc>
                    <a:tc>
                      <a:txBody>
                        <a:bodyPr/>
                        <a:lstStyle/>
                        <a:p>
                          <a:endParaRPr lang="fr-FR"/>
                        </a:p>
                      </a:txBody>
                      <a:tcPr anchor="ctr">
                        <a:blipFill>
                          <a:blip r:embed="rId4"/>
                          <a:stretch>
                            <a:fillRect l="-300000" t="-1818" r="-101190" b="-179091"/>
                          </a:stretch>
                        </a:blipFill>
                      </a:tcPr>
                    </a:tc>
                    <a:tc>
                      <a:txBody>
                        <a:bodyPr/>
                        <a:lstStyle/>
                        <a:p>
                          <a:endParaRPr lang="fr-FR"/>
                        </a:p>
                      </a:txBody>
                      <a:tcPr anchor="ctr">
                        <a:blipFill>
                          <a:blip r:embed="rId4"/>
                          <a:stretch>
                            <a:fillRect l="-400000" t="-1818" r="-1190" b="-179091"/>
                          </a:stretch>
                        </a:blipFill>
                      </a:tcPr>
                    </a:tc>
                    <a:extLst>
                      <a:ext uri="{0D108BD9-81ED-4DB2-BD59-A6C34878D82A}">
                        <a16:rowId xmlns:a16="http://schemas.microsoft.com/office/drawing/2014/main" val="615403246"/>
                      </a:ext>
                    </a:extLst>
                  </a:tr>
                  <a:tr h="365760">
                    <a:tc>
                      <a:txBody>
                        <a:bodyPr/>
                        <a:lstStyle/>
                        <a:p>
                          <a:pPr algn="ctr"/>
                          <a:r>
                            <a:rPr lang="fr-FR" b="1">
                              <a:solidFill>
                                <a:srgbClr val="2F2F2F"/>
                              </a:solidFill>
                            </a:rPr>
                            <a:t>620</a:t>
                          </a:r>
                        </a:p>
                      </a:txBody>
                      <a:tcPr/>
                    </a:tc>
                    <a:tc>
                      <a:txBody>
                        <a:bodyPr/>
                        <a:lstStyle/>
                        <a:p>
                          <a:pPr algn="ctr"/>
                          <a:r>
                            <a:rPr lang="fr-FR">
                              <a:solidFill>
                                <a:srgbClr val="2F2F2F"/>
                              </a:solidFill>
                            </a:rPr>
                            <a:t>1.60</a:t>
                          </a:r>
                        </a:p>
                      </a:txBody>
                      <a:tcPr/>
                    </a:tc>
                    <a:tc>
                      <a:txBody>
                        <a:bodyPr/>
                        <a:lstStyle/>
                        <a:p>
                          <a:pPr algn="ctr"/>
                          <a:r>
                            <a:rPr lang="fr-FR">
                              <a:solidFill>
                                <a:srgbClr val="2F2F2F"/>
                              </a:solidFill>
                            </a:rPr>
                            <a:t>6.0</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269</a:t>
                          </a:r>
                        </a:p>
                      </a:txBody>
                      <a:tcPr/>
                    </a:tc>
                    <a:extLst>
                      <a:ext uri="{0D108BD9-81ED-4DB2-BD59-A6C34878D82A}">
                        <a16:rowId xmlns:a16="http://schemas.microsoft.com/office/drawing/2014/main" val="1350460141"/>
                      </a:ext>
                    </a:extLst>
                  </a:tr>
                  <a:tr h="365760">
                    <a:tc>
                      <a:txBody>
                        <a:bodyPr/>
                        <a:lstStyle/>
                        <a:p>
                          <a:pPr algn="ctr"/>
                          <a:r>
                            <a:rPr lang="fr-FR" b="1">
                              <a:solidFill>
                                <a:srgbClr val="2F2F2F"/>
                              </a:solidFill>
                            </a:rPr>
                            <a:t>2674</a:t>
                          </a:r>
                        </a:p>
                      </a:txBody>
                      <a:tcPr/>
                    </a:tc>
                    <a:tc>
                      <a:txBody>
                        <a:bodyPr/>
                        <a:lstStyle/>
                        <a:p>
                          <a:pPr algn="ctr"/>
                          <a:r>
                            <a:rPr lang="fr-FR">
                              <a:solidFill>
                                <a:srgbClr val="2F2F2F"/>
                              </a:solidFill>
                            </a:rPr>
                            <a:t>1.60</a:t>
                          </a:r>
                        </a:p>
                      </a:txBody>
                      <a:tcPr/>
                    </a:tc>
                    <a:tc>
                      <a:txBody>
                        <a:bodyPr/>
                        <a:lstStyle/>
                        <a:p>
                          <a:pPr algn="ctr"/>
                          <a:r>
                            <a:rPr lang="fr-FR">
                              <a:solidFill>
                                <a:srgbClr val="2F2F2F"/>
                              </a:solidFill>
                            </a:rPr>
                            <a:t>5.8</a:t>
                          </a:r>
                        </a:p>
                      </a:txBody>
                      <a:tcPr/>
                    </a:tc>
                    <a:tc>
                      <a:txBody>
                        <a:bodyPr/>
                        <a:lstStyle/>
                        <a:p>
                          <a:pPr algn="ctr"/>
                          <a:r>
                            <a:rPr lang="fr-FR">
                              <a:solidFill>
                                <a:srgbClr val="2F2F2F"/>
                              </a:solidFill>
                            </a:rPr>
                            <a:t>202</a:t>
                          </a:r>
                        </a:p>
                      </a:txBody>
                      <a:tcPr/>
                    </a:tc>
                    <a:tc>
                      <a:txBody>
                        <a:bodyPr/>
                        <a:lstStyle/>
                        <a:p>
                          <a:pPr algn="ctr"/>
                          <a:r>
                            <a:rPr lang="fr-FR">
                              <a:solidFill>
                                <a:srgbClr val="2F2F2F"/>
                              </a:solidFill>
                            </a:rPr>
                            <a:t>266</a:t>
                          </a:r>
                        </a:p>
                      </a:txBody>
                      <a:tcPr/>
                    </a:tc>
                    <a:extLst>
                      <a:ext uri="{0D108BD9-81ED-4DB2-BD59-A6C34878D82A}">
                        <a16:rowId xmlns:a16="http://schemas.microsoft.com/office/drawing/2014/main" val="2442160557"/>
                      </a:ext>
                    </a:extLst>
                  </a:tr>
                  <a:tr h="365760">
                    <a:tc>
                      <a:txBody>
                        <a:bodyPr/>
                        <a:lstStyle/>
                        <a:p>
                          <a:pPr algn="ctr"/>
                          <a:r>
                            <a:rPr lang="fr-FR" b="1">
                              <a:solidFill>
                                <a:srgbClr val="2F2F2F"/>
                              </a:solidFill>
                            </a:rPr>
                            <a:t>6799</a:t>
                          </a:r>
                        </a:p>
                      </a:txBody>
                      <a:tcPr/>
                    </a:tc>
                    <a:tc>
                      <a:txBody>
                        <a:bodyPr/>
                        <a:lstStyle/>
                        <a:p>
                          <a:pPr algn="ctr"/>
                          <a:r>
                            <a:rPr lang="fr-FR">
                              <a:solidFill>
                                <a:srgbClr val="2F2F2F"/>
                              </a:solidFill>
                            </a:rPr>
                            <a:t>1.59</a:t>
                          </a:r>
                        </a:p>
                      </a:txBody>
                      <a:tcPr/>
                    </a:tc>
                    <a:tc>
                      <a:txBody>
                        <a:bodyPr/>
                        <a:lstStyle/>
                        <a:p>
                          <a:pPr algn="ctr"/>
                          <a:r>
                            <a:rPr lang="fr-FR">
                              <a:solidFill>
                                <a:srgbClr val="2F2F2F"/>
                              </a:solidFill>
                            </a:rPr>
                            <a:t>5.9</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172416875"/>
                      </a:ext>
                    </a:extLst>
                  </a:tr>
                </a:tbl>
              </a:graphicData>
            </a:graphic>
          </p:graphicFrame>
        </mc:Fallback>
      </mc:AlternateContent>
      <mc:AlternateContent xmlns:mc="http://schemas.openxmlformats.org/markup-compatibility/2006" xmlns:a14="http://schemas.microsoft.com/office/drawing/2010/main">
        <mc:Choice Requires="a14">
          <p:sp>
            <p:nvSpPr>
              <p:cNvPr id="5" name="Content Placeholder 1">
                <a:extLst>
                  <a:ext uri="{FF2B5EF4-FFF2-40B4-BE49-F238E27FC236}">
                    <a16:creationId xmlns:a16="http://schemas.microsoft.com/office/drawing/2014/main" id="{3878E2A0-BE3B-7720-7365-E800CF17EA65}"/>
                  </a:ext>
                </a:extLst>
              </p:cNvPr>
              <p:cNvSpPr txBox="1">
                <a:spLocks/>
              </p:cNvSpPr>
              <p:nvPr/>
            </p:nvSpPr>
            <p:spPr bwMode="auto">
              <a:xfrm>
                <a:off x="190090" y="1462446"/>
                <a:ext cx="5094976" cy="2439093"/>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Double lognormal fit</a:t>
                </a:r>
              </a:p>
              <a:p>
                <a:pPr lvl="1">
                  <a:defRPr/>
                </a:pPr>
                <a:r>
                  <a:rPr lang="fr-FR" b="1">
                    <a:solidFill>
                      <a:srgbClr val="6E2466"/>
                    </a:solidFill>
                  </a:rPr>
                  <a:t>Assess the energy peaks of secondary and accelerated electrons</a:t>
                </a:r>
              </a:p>
              <a:p>
                <a:pPr lvl="2">
                  <a:defRPr/>
                </a:pPr>
                <a:r>
                  <a:rPr lang="fr-FR">
                    <a:solidFill>
                      <a:srgbClr val="2F2F2F"/>
                    </a:solidFill>
                  </a:rPr>
                  <a:t>Measurement step around </a:t>
                </a:r>
                <a14:m>
                  <m:oMath xmlns:m="http://schemas.openxmlformats.org/officeDocument/2006/math">
                    <m:sSub>
                      <m:sSubPr>
                        <m:ctrlPr>
                          <a:rPr lang="fr-FR" i="1" smtClean="0">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oMath>
                </a14:m>
                <a:r>
                  <a:rPr lang="fr-FR">
                    <a:solidFill>
                      <a:srgbClr val="2F2F2F"/>
                    </a:solidFill>
                  </a:rPr>
                  <a:t>: 3-5 eV</a:t>
                </a:r>
              </a:p>
              <a:p>
                <a:pPr lvl="2">
                  <a:defRPr/>
                </a:pPr>
                <a:r>
                  <a:rPr lang="fr-FR">
                    <a:solidFill>
                      <a:srgbClr val="2F2F2F"/>
                    </a:solidFill>
                  </a:rPr>
                  <a:t>Measurement step around </a:t>
                </a:r>
                <a14:m>
                  <m:oMath xmlns:m="http://schemas.openxmlformats.org/officeDocument/2006/math">
                    <m:sSub>
                      <m:sSubPr>
                        <m:ctrlPr>
                          <a:rPr lang="fr-FR" i="1" smtClean="0">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oMath>
                </a14:m>
                <a:r>
                  <a:rPr lang="fr-FR">
                    <a:solidFill>
                      <a:srgbClr val="2F2F2F"/>
                    </a:solidFill>
                  </a:rPr>
                  <a:t>: 30 eV</a:t>
                </a:r>
                <a:endParaRPr lang="fr-FR">
                  <a:solidFill>
                    <a:srgbClr val="6E2466"/>
                  </a:solidFill>
                </a:endParaRPr>
              </a:p>
              <a:p>
                <a:pPr lvl="1">
                  <a:defRPr/>
                </a:pPr>
                <a:r>
                  <a:rPr lang="fr-FR" b="1">
                    <a:solidFill>
                      <a:srgbClr val="6E2466"/>
                    </a:solidFill>
                  </a:rPr>
                  <a:t>Cannot describe measurements in-between peaks and above accelerated one</a:t>
                </a:r>
              </a:p>
              <a:p>
                <a:pPr marL="0" lvl="1" indent="0">
                  <a:buNone/>
                  <a:defRPr/>
                </a:pPr>
                <a:endParaRPr lang="fr-FR">
                  <a:solidFill>
                    <a:srgbClr val="2F2F2F"/>
                  </a:solidFill>
                </a:endParaRPr>
              </a:p>
            </p:txBody>
          </p:sp>
        </mc:Choice>
        <mc:Fallback xmlns="">
          <p:sp>
            <p:nvSpPr>
              <p:cNvPr id="5" name="Content Placeholder 1">
                <a:extLst>
                  <a:ext uri="{FF2B5EF4-FFF2-40B4-BE49-F238E27FC236}">
                    <a16:creationId xmlns:a16="http://schemas.microsoft.com/office/drawing/2014/main" id="{3878E2A0-BE3B-7720-7365-E800CF17EA65}"/>
                  </a:ext>
                </a:extLst>
              </p:cNvPr>
              <p:cNvSpPr txBox="1">
                <a:spLocks noRot="1" noChangeAspect="1" noMove="1" noResize="1" noEditPoints="1" noAdjustHandles="1" noChangeArrowheads="1" noChangeShapeType="1" noTextEdit="1"/>
              </p:cNvSpPr>
              <p:nvPr/>
            </p:nvSpPr>
            <p:spPr bwMode="auto">
              <a:xfrm>
                <a:off x="190090" y="1462446"/>
                <a:ext cx="5094976" cy="2439093"/>
              </a:xfrm>
              <a:prstGeom prst="rect">
                <a:avLst/>
              </a:prstGeom>
              <a:blipFill>
                <a:blip r:embed="rId5"/>
                <a:stretch>
                  <a:fillRect l="-2751" t="-3250"/>
                </a:stretch>
              </a:blipFill>
              <a:ln>
                <a:noFill/>
              </a:ln>
            </p:spPr>
            <p:txBody>
              <a:bodyPr/>
              <a:lstStyle/>
              <a:p>
                <a:r>
                  <a:rPr lang="fr-FR">
                    <a:noFill/>
                  </a:rPr>
                  <a:t> </a:t>
                </a:r>
              </a:p>
            </p:txBody>
          </p:sp>
        </mc:Fallback>
      </mc:AlternateContent>
      <p:sp>
        <p:nvSpPr>
          <p:cNvPr id="21" name="TextBox 13">
            <a:extLst>
              <a:ext uri="{FF2B5EF4-FFF2-40B4-BE49-F238E27FC236}">
                <a16:creationId xmlns:a16="http://schemas.microsoft.com/office/drawing/2014/main" id="{4910A719-47AF-7088-944A-C48BCE289AEE}"/>
              </a:ext>
            </a:extLst>
          </p:cNvPr>
          <p:cNvSpPr txBox="1"/>
          <p:nvPr/>
        </p:nvSpPr>
        <p:spPr bwMode="auto">
          <a:xfrm>
            <a:off x="-1" y="6026118"/>
            <a:ext cx="5500783" cy="276999"/>
          </a:xfrm>
          <a:prstGeom prst="rect">
            <a:avLst/>
          </a:prstGeom>
          <a:noFill/>
        </p:spPr>
        <p:txBody>
          <a:bodyPr wrap="square" rtlCol="0">
            <a:spAutoFit/>
          </a:bodyPr>
          <a:lstStyle/>
          <a:p>
            <a:pPr algn="ctr"/>
            <a:r>
              <a:rPr lang="en-GB" sz="1200" i="1">
                <a:solidFill>
                  <a:srgbClr val="2F2F2F"/>
                </a:solidFill>
              </a:rPr>
              <a:t>*J. </a:t>
            </a:r>
            <a:r>
              <a:rPr lang="fr-FR" sz="1200" i="1">
                <a:solidFill>
                  <a:srgbClr val="2F2F2F"/>
                </a:solidFill>
              </a:rPr>
              <a:t>Scott Berg. CERN LHC Project Note 97, July 1997.</a:t>
            </a:r>
          </a:p>
        </p:txBody>
      </p:sp>
      <p:pic>
        <p:nvPicPr>
          <p:cNvPr id="7" name="Picture 5" descr="A graph of a graph&#10;&#10;Description automatically generated">
            <a:extLst>
              <a:ext uri="{FF2B5EF4-FFF2-40B4-BE49-F238E27FC236}">
                <a16:creationId xmlns:a16="http://schemas.microsoft.com/office/drawing/2014/main" id="{23AFFBD3-4415-0DCF-DF15-8D8F6083D054}"/>
              </a:ext>
            </a:extLst>
          </p:cNvPr>
          <p:cNvPicPr>
            <a:picLocks noChangeAspect="1"/>
          </p:cNvPicPr>
          <p:nvPr/>
        </p:nvPicPr>
        <p:blipFill rotWithShape="1">
          <a:blip r:embed="rId6"/>
          <a:srcRect l="5163" t="9334" r="9397" b="4219"/>
          <a:stretch/>
        </p:blipFill>
        <p:spPr bwMode="auto">
          <a:xfrm>
            <a:off x="5618595" y="707978"/>
            <a:ext cx="6573405" cy="4149905"/>
          </a:xfrm>
          <a:prstGeom prst="rect">
            <a:avLst/>
          </a:prstGeom>
        </p:spPr>
      </p:pic>
      <p:sp>
        <p:nvSpPr>
          <p:cNvPr id="8" name="TextBox 13">
            <a:extLst>
              <a:ext uri="{FF2B5EF4-FFF2-40B4-BE49-F238E27FC236}">
                <a16:creationId xmlns:a16="http://schemas.microsoft.com/office/drawing/2014/main" id="{3B9EF828-BEC7-4B48-A911-5EF0199AE491}"/>
              </a:ext>
            </a:extLst>
          </p:cNvPr>
          <p:cNvSpPr txBox="1"/>
          <p:nvPr/>
        </p:nvSpPr>
        <p:spPr bwMode="auto">
          <a:xfrm>
            <a:off x="5728141" y="35048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DBAF8D51-A57A-E2CF-7950-5DA53D62429C}"/>
              </a:ext>
            </a:extLst>
          </p:cNvPr>
          <p:cNvCxnSpPr>
            <a:cxnSpLocks/>
          </p:cNvCxnSpPr>
          <p:nvPr/>
        </p:nvCxnSpPr>
        <p:spPr bwMode="auto">
          <a:xfrm>
            <a:off x="7474377" y="1453879"/>
            <a:ext cx="0" cy="3146115"/>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2431BCA4-9835-33E5-B081-026D0AF9DFBB}"/>
              </a:ext>
            </a:extLst>
          </p:cNvPr>
          <p:cNvCxnSpPr>
            <a:cxnSpLocks/>
          </p:cNvCxnSpPr>
          <p:nvPr/>
        </p:nvCxnSpPr>
        <p:spPr bwMode="auto">
          <a:xfrm>
            <a:off x="10469826" y="2782930"/>
            <a:ext cx="0" cy="181706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FD27A681-C869-420C-8A30-F78EB8F1B4C5}"/>
                  </a:ext>
                </a:extLst>
              </p:cNvPr>
              <p:cNvSpPr txBox="1"/>
              <p:nvPr/>
            </p:nvSpPr>
            <p:spPr bwMode="auto">
              <a:xfrm>
                <a:off x="9749746" y="4556872"/>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9" name="TextBox 20">
                <a:extLst>
                  <a:ext uri="{FF2B5EF4-FFF2-40B4-BE49-F238E27FC236}">
                    <a16:creationId xmlns:a16="http://schemas.microsoft.com/office/drawing/2014/main" id="{FD27A681-C869-420C-8A30-F78EB8F1B4C5}"/>
                  </a:ext>
                </a:extLst>
              </p:cNvPr>
              <p:cNvSpPr txBox="1">
                <a:spLocks noRot="1" noChangeAspect="1" noMove="1" noResize="1" noEditPoints="1" noAdjustHandles="1" noChangeArrowheads="1" noChangeShapeType="1" noTextEdit="1"/>
              </p:cNvSpPr>
              <p:nvPr/>
            </p:nvSpPr>
            <p:spPr bwMode="auto">
              <a:xfrm>
                <a:off x="9749746" y="4556872"/>
                <a:ext cx="1440160" cy="344133"/>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20">
                <a:extLst>
                  <a:ext uri="{FF2B5EF4-FFF2-40B4-BE49-F238E27FC236}">
                    <a16:creationId xmlns:a16="http://schemas.microsoft.com/office/drawing/2014/main" id="{A8D205D0-A4CC-F62D-DE1E-EAC418821F65}"/>
                  </a:ext>
                </a:extLst>
              </p:cNvPr>
              <p:cNvSpPr txBox="1"/>
              <p:nvPr/>
            </p:nvSpPr>
            <p:spPr bwMode="auto">
              <a:xfrm>
                <a:off x="6754297" y="4556872"/>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20" name="TextBox 20">
                <a:extLst>
                  <a:ext uri="{FF2B5EF4-FFF2-40B4-BE49-F238E27FC236}">
                    <a16:creationId xmlns:a16="http://schemas.microsoft.com/office/drawing/2014/main" id="{A8D205D0-A4CC-F62D-DE1E-EAC418821F65}"/>
                  </a:ext>
                </a:extLst>
              </p:cNvPr>
              <p:cNvSpPr txBox="1">
                <a:spLocks noRot="1" noChangeAspect="1" noMove="1" noResize="1" noEditPoints="1" noAdjustHandles="1" noChangeArrowheads="1" noChangeShapeType="1" noTextEdit="1"/>
              </p:cNvSpPr>
              <p:nvPr/>
            </p:nvSpPr>
            <p:spPr bwMode="auto">
              <a:xfrm>
                <a:off x="6754297" y="4556872"/>
                <a:ext cx="1440160" cy="344133"/>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0">
                <a:extLst>
                  <a:ext uri="{FF2B5EF4-FFF2-40B4-BE49-F238E27FC236}">
                    <a16:creationId xmlns:a16="http://schemas.microsoft.com/office/drawing/2014/main" id="{6F27C2B5-6487-6C30-AF59-28B340F092DA}"/>
                  </a:ext>
                </a:extLst>
              </p:cNvPr>
              <p:cNvSpPr txBox="1"/>
              <p:nvPr/>
            </p:nvSpPr>
            <p:spPr bwMode="auto">
              <a:xfrm>
                <a:off x="11380231" y="481863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22" name="TextBox 20">
                <a:extLst>
                  <a:ext uri="{FF2B5EF4-FFF2-40B4-BE49-F238E27FC236}">
                    <a16:creationId xmlns:a16="http://schemas.microsoft.com/office/drawing/2014/main" id="{6F27C2B5-6487-6C30-AF59-28B340F092DA}"/>
                  </a:ext>
                </a:extLst>
              </p:cNvPr>
              <p:cNvSpPr txBox="1">
                <a:spLocks noRot="1" noChangeAspect="1" noMove="1" noResize="1" noEditPoints="1" noAdjustHandles="1" noChangeArrowheads="1" noChangeShapeType="1" noTextEdit="1"/>
              </p:cNvSpPr>
              <p:nvPr/>
            </p:nvSpPr>
            <p:spPr bwMode="auto">
              <a:xfrm>
                <a:off x="11380231" y="4818638"/>
                <a:ext cx="807564" cy="338554"/>
              </a:xfrm>
              <a:prstGeom prst="rect">
                <a:avLst/>
              </a:prstGeom>
              <a:blipFill>
                <a:blip r:embed="rId9"/>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0">
                <a:extLst>
                  <a:ext uri="{FF2B5EF4-FFF2-40B4-BE49-F238E27FC236}">
                    <a16:creationId xmlns:a16="http://schemas.microsoft.com/office/drawing/2014/main" id="{651D59CF-7540-9233-F2FD-41D99B33220F}"/>
                  </a:ext>
                </a:extLst>
              </p:cNvPr>
              <p:cNvSpPr txBox="1"/>
              <p:nvPr/>
            </p:nvSpPr>
            <p:spPr bwMode="auto">
              <a:xfrm rot="16200000">
                <a:off x="3496722" y="2515168"/>
                <a:ext cx="3952934"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23" name="TextBox 20">
                <a:extLst>
                  <a:ext uri="{FF2B5EF4-FFF2-40B4-BE49-F238E27FC236}">
                    <a16:creationId xmlns:a16="http://schemas.microsoft.com/office/drawing/2014/main" id="{651D59CF-7540-9233-F2FD-41D99B33220F}"/>
                  </a:ext>
                </a:extLst>
              </p:cNvPr>
              <p:cNvSpPr txBox="1">
                <a:spLocks noRot="1" noChangeAspect="1" noMove="1" noResize="1" noEditPoints="1" noAdjustHandles="1" noChangeArrowheads="1" noChangeShapeType="1" noTextEdit="1"/>
              </p:cNvSpPr>
              <p:nvPr/>
            </p:nvSpPr>
            <p:spPr bwMode="auto">
              <a:xfrm rot="16200000">
                <a:off x="3496722" y="2515168"/>
                <a:ext cx="3952934" cy="338554"/>
              </a:xfrm>
              <a:prstGeom prst="rect">
                <a:avLst/>
              </a:prstGeom>
              <a:blipFill>
                <a:blip r:embed="rId10"/>
                <a:stretch>
                  <a:fillRect l="-5357" r="-21429"/>
                </a:stretch>
              </a:blipFill>
            </p:spPr>
            <p:txBody>
              <a:bodyPr/>
              <a:lstStyle/>
              <a:p>
                <a:r>
                  <a:rPr lang="fr-FR">
                    <a:noFill/>
                  </a:rPr>
                  <a:t> </a:t>
                </a:r>
              </a:p>
            </p:txBody>
          </p:sp>
        </mc:Fallback>
      </mc:AlternateContent>
      <p:sp>
        <p:nvSpPr>
          <p:cNvPr id="6" name="TextBox 5">
            <a:extLst>
              <a:ext uri="{FF2B5EF4-FFF2-40B4-BE49-F238E27FC236}">
                <a16:creationId xmlns:a16="http://schemas.microsoft.com/office/drawing/2014/main" id="{DFF51A0A-6EBA-52A4-1E7D-6955FDF56B18}"/>
              </a:ext>
            </a:extLst>
          </p:cNvPr>
          <p:cNvSpPr txBox="1"/>
          <p:nvPr/>
        </p:nvSpPr>
        <p:spPr bwMode="auto">
          <a:xfrm>
            <a:off x="6753451" y="807548"/>
            <a:ext cx="1258678" cy="646331"/>
          </a:xfrm>
          <a:prstGeom prst="rect">
            <a:avLst/>
          </a:prstGeom>
          <a:solidFill>
            <a:schemeClr val="bg1"/>
          </a:solidFill>
        </p:spPr>
        <p:txBody>
          <a:bodyPr wrap="none" rtlCol="0">
            <a:spAutoFit/>
          </a:bodyPr>
          <a:lstStyle/>
          <a:p>
            <a:pPr algn="ctr"/>
            <a:r>
              <a:rPr lang="en-GB" dirty="0"/>
              <a:t>Secondary </a:t>
            </a:r>
          </a:p>
          <a:p>
            <a:pPr algn="ctr"/>
            <a:r>
              <a:rPr lang="en-GB" dirty="0"/>
              <a:t>electrons</a:t>
            </a:r>
          </a:p>
        </p:txBody>
      </p:sp>
      <p:sp>
        <p:nvSpPr>
          <p:cNvPr id="9" name="TextBox 8">
            <a:extLst>
              <a:ext uri="{FF2B5EF4-FFF2-40B4-BE49-F238E27FC236}">
                <a16:creationId xmlns:a16="http://schemas.microsoft.com/office/drawing/2014/main" id="{9F98A92D-AE47-E8C8-BE05-6AC3B0D2D650}"/>
              </a:ext>
            </a:extLst>
          </p:cNvPr>
          <p:cNvSpPr txBox="1"/>
          <p:nvPr/>
        </p:nvSpPr>
        <p:spPr bwMode="auto">
          <a:xfrm>
            <a:off x="9793002" y="1937160"/>
            <a:ext cx="1420582" cy="646331"/>
          </a:xfrm>
          <a:prstGeom prst="rect">
            <a:avLst/>
          </a:prstGeom>
          <a:solidFill>
            <a:schemeClr val="bg1"/>
          </a:solidFill>
        </p:spPr>
        <p:txBody>
          <a:bodyPr wrap="none" rtlCol="0">
            <a:spAutoFit/>
          </a:bodyPr>
          <a:lstStyle/>
          <a:p>
            <a:pPr algn="ctr"/>
            <a:r>
              <a:rPr lang="en-GB" dirty="0"/>
              <a:t>Beam kicked</a:t>
            </a:r>
          </a:p>
          <a:p>
            <a:pPr algn="ctr"/>
            <a:r>
              <a:rPr lang="en-GB" dirty="0"/>
              <a:t> electrons</a:t>
            </a:r>
          </a:p>
        </p:txBody>
      </p:sp>
    </p:spTree>
    <p:extLst>
      <p:ext uri="{BB962C8B-B14F-4D97-AF65-F5344CB8AC3E}">
        <p14:creationId xmlns:p14="http://schemas.microsoft.com/office/powerpoint/2010/main" val="40479438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Picture 4" descr="A graph of a graph&#10;&#10;Description automatically generated">
            <a:extLst>
              <a:ext uri="{FF2B5EF4-FFF2-40B4-BE49-F238E27FC236}">
                <a16:creationId xmlns:a16="http://schemas.microsoft.com/office/drawing/2014/main" id="{FDB56435-B35C-BD10-6E87-4F67C4C8BD68}"/>
              </a:ext>
            </a:extLst>
          </p:cNvPr>
          <p:cNvPicPr>
            <a:picLocks noChangeAspect="1"/>
          </p:cNvPicPr>
          <p:nvPr/>
        </p:nvPicPr>
        <p:blipFill rotWithShape="1">
          <a:blip r:embed="rId3"/>
          <a:srcRect l="5163" t="9334" r="9077" b="4219"/>
          <a:stretch/>
        </p:blipFill>
        <p:spPr bwMode="auto">
          <a:xfrm>
            <a:off x="298440" y="1668218"/>
            <a:ext cx="6598085" cy="434651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21</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dirty="0"/>
              <a:t>At Stable Beam: t = 0h</a:t>
            </a:r>
            <a:endParaRPr lang="en-GB" dirty="0"/>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63553" y="2446484"/>
            <a:ext cx="0" cy="349624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5155145" y="3789040"/>
            <a:ext cx="0" cy="2153688"/>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4435065"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4435065"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43473"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43473" y="5942728"/>
                <a:ext cx="1440160" cy="344133"/>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6"/>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7"/>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=6799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Bunch intensity: </a:t>
                </a:r>
              </a:p>
              <a:p>
                <a:pPr marL="0" lvl="1" indent="0">
                  <a:buNone/>
                  <a:defRPr/>
                </a:pPr>
                <a:r>
                  <a:rPr kumimoji="0" lang="fr-FR" b="1" u="none" strike="noStrike" kern="0" cap="none" spc="0" normalizeH="0" baseline="0" noProof="0">
                    <a:ln>
                      <a:noFill/>
                    </a:ln>
                    <a:solidFill>
                      <a:srgbClr val="6E2466"/>
                    </a:solidFill>
                    <a:effectLst/>
                    <a:uLnTx/>
                    <a:uFillTx/>
                    <a:ea typeface="Cambria Math" panose="02040503050406030204" pitchFamily="18" charset="0"/>
                  </a:rPr>
                  <a:t>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=1.59×</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=6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=203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8"/>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28583417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9" name="Picture 8" descr="A graph of a function&#10;&#10;Description automatically generated">
            <a:extLst>
              <a:ext uri="{FF2B5EF4-FFF2-40B4-BE49-F238E27FC236}">
                <a16:creationId xmlns:a16="http://schemas.microsoft.com/office/drawing/2014/main" id="{3107A3BB-0C2F-EAA2-017F-61EFD64F8CDA}"/>
              </a:ext>
            </a:extLst>
          </p:cNvPr>
          <p:cNvPicPr>
            <a:picLocks noChangeAspect="1"/>
          </p:cNvPicPr>
          <p:nvPr/>
        </p:nvPicPr>
        <p:blipFill rotWithShape="1">
          <a:blip r:embed="rId3"/>
          <a:srcRect l="5429" t="9050" r="9336" b="4850"/>
          <a:stretch/>
        </p:blipFill>
        <p:spPr>
          <a:xfrm>
            <a:off x="317236" y="1659414"/>
            <a:ext cx="6553425" cy="4331999"/>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22</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dirty="0"/>
              <a:t>At Stable Beam: t = 6h</a:t>
            </a:r>
            <a:endParaRPr lang="en-GB" dirty="0"/>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91546" y="2564904"/>
            <a:ext cx="0" cy="337782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4696956" y="3501008"/>
            <a:ext cx="0" cy="244172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3976876"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3976876"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71466"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71466" y="5942728"/>
                <a:ext cx="1440160" cy="344133"/>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6"/>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7"/>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=6799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Bunch intensity: 	</a:t>
                </a:r>
              </a:p>
              <a:p>
                <a:pPr marL="0" lvl="1" indent="0">
                  <a:buNone/>
                  <a:defRPr/>
                </a:pPr>
                <a:r>
                  <a:rPr kumimoji="0" lang="fr-FR" b="1" u="none" strike="noStrike" kern="0" cap="none" spc="0" normalizeH="0" baseline="0" noProof="0">
                    <a:ln>
                      <a:noFill/>
                    </a:ln>
                    <a:solidFill>
                      <a:srgbClr val="6E2466"/>
                    </a:solidFill>
                    <a:effectLst/>
                    <a:uLnTx/>
                    <a:uFillTx/>
                    <a:ea typeface="Cambria Math" panose="02040503050406030204" pitchFamily="18" charset="0"/>
                  </a:rPr>
                  <a:t>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=1.23×</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=6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=120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8"/>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9579951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9" name="Picture 8" descr="A graph of a function&#10;&#10;Description automatically generated">
            <a:extLst>
              <a:ext uri="{FF2B5EF4-FFF2-40B4-BE49-F238E27FC236}">
                <a16:creationId xmlns:a16="http://schemas.microsoft.com/office/drawing/2014/main" id="{12DD642E-58B0-5E26-8113-F811C15D77A7}"/>
              </a:ext>
            </a:extLst>
          </p:cNvPr>
          <p:cNvPicPr>
            <a:picLocks noChangeAspect="1"/>
          </p:cNvPicPr>
          <p:nvPr/>
        </p:nvPicPr>
        <p:blipFill rotWithShape="1">
          <a:blip r:embed="rId3"/>
          <a:srcRect l="5429" t="9051" r="9335" b="4851"/>
          <a:stretch/>
        </p:blipFill>
        <p:spPr>
          <a:xfrm>
            <a:off x="317235" y="1649276"/>
            <a:ext cx="6553425" cy="434651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23</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dirty="0"/>
              <a:t>At Stable Beam: t = 11h</a:t>
            </a:r>
            <a:endParaRPr lang="en-GB" dirty="0"/>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63553" y="2446484"/>
            <a:ext cx="0" cy="349624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4422044" y="3429000"/>
            <a:ext cx="0" cy="2513728"/>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3701964"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3701964"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43473"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43473" y="5942728"/>
                <a:ext cx="1440160" cy="344133"/>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6"/>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7"/>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=6799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Bunch intensity: 	</a:t>
                </a:r>
              </a:p>
              <a:p>
                <a:pPr marL="0" lvl="1" indent="0">
                  <a:buNone/>
                  <a:defRPr/>
                </a:pPr>
                <a:r>
                  <a:rPr kumimoji="0" lang="fr-FR" b="1" u="none" strike="noStrike" kern="0" cap="none" spc="0" normalizeH="0" baseline="0" noProof="0">
                    <a:ln>
                      <a:noFill/>
                    </a:ln>
                    <a:solidFill>
                      <a:srgbClr val="6E2466"/>
                    </a:solidFill>
                    <a:effectLst/>
                    <a:uLnTx/>
                    <a:uFillTx/>
                    <a:ea typeface="Cambria Math" panose="02040503050406030204" pitchFamily="18" charset="0"/>
                  </a:rPr>
                  <a:t>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=0.99×</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=6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=89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8"/>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39277655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24</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Impact of the beam intensity at 6800GeV</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mc:AlternateContent xmlns:mc="http://schemas.openxmlformats.org/markup-compatibility/2006" xmlns:a14="http://schemas.microsoft.com/office/drawing/2010/main">
        <mc:Choice Requires="a14">
          <p:graphicFrame>
            <p:nvGraphicFramePr>
              <p:cNvPr id="20" name="Tableau 19">
                <a:extLst>
                  <a:ext uri="{FF2B5EF4-FFF2-40B4-BE49-F238E27FC236}">
                    <a16:creationId xmlns:a16="http://schemas.microsoft.com/office/drawing/2014/main" id="{4BB23636-27F4-E072-FF08-A472669F94B0}"/>
                  </a:ext>
                </a:extLst>
              </p:cNvPr>
              <p:cNvGraphicFramePr>
                <a:graphicFrameLocks noGrp="1"/>
              </p:cNvGraphicFramePr>
              <p:nvPr>
                <p:extLst>
                  <p:ext uri="{D42A27DB-BD31-4B8C-83A1-F6EECF244321}">
                    <p14:modId xmlns:p14="http://schemas.microsoft.com/office/powerpoint/2010/main" val="3150288484"/>
                  </p:ext>
                </p:extLst>
              </p:nvPr>
            </p:nvGraphicFramePr>
            <p:xfrm>
              <a:off x="407987" y="1839897"/>
              <a:ext cx="11376021" cy="1854768"/>
            </p:xfrm>
            <a:graphic>
              <a:graphicData uri="http://schemas.openxmlformats.org/drawingml/2006/table">
                <a:tbl>
                  <a:tblPr firstRow="1" bandRow="1">
                    <a:tableStyleId>{88D326A9-A81B-9881-C969-13F38E75D658}</a:tableStyleId>
                  </a:tblPr>
                  <a:tblGrid>
                    <a:gridCol w="2275204">
                      <a:extLst>
                        <a:ext uri="{9D8B030D-6E8A-4147-A177-3AD203B41FA5}">
                          <a16:colId xmlns:a16="http://schemas.microsoft.com/office/drawing/2014/main" val="1984112353"/>
                        </a:ext>
                      </a:extLst>
                    </a:gridCol>
                    <a:gridCol w="2435430">
                      <a:extLst>
                        <a:ext uri="{9D8B030D-6E8A-4147-A177-3AD203B41FA5}">
                          <a16:colId xmlns:a16="http://schemas.microsoft.com/office/drawing/2014/main" val="770746178"/>
                        </a:ext>
                      </a:extLst>
                    </a:gridCol>
                    <a:gridCol w="2114979">
                      <a:extLst>
                        <a:ext uri="{9D8B030D-6E8A-4147-A177-3AD203B41FA5}">
                          <a16:colId xmlns:a16="http://schemas.microsoft.com/office/drawing/2014/main" val="3122222593"/>
                        </a:ext>
                      </a:extLst>
                    </a:gridCol>
                    <a:gridCol w="2275204">
                      <a:extLst>
                        <a:ext uri="{9D8B030D-6E8A-4147-A177-3AD203B41FA5}">
                          <a16:colId xmlns:a16="http://schemas.microsoft.com/office/drawing/2014/main" val="1485155205"/>
                        </a:ext>
                      </a:extLst>
                    </a:gridCol>
                    <a:gridCol w="2275204">
                      <a:extLst>
                        <a:ext uri="{9D8B030D-6E8A-4147-A177-3AD203B41FA5}">
                          <a16:colId xmlns:a16="http://schemas.microsoft.com/office/drawing/2014/main" val="1093935363"/>
                        </a:ext>
                      </a:extLst>
                    </a:gridCol>
                  </a:tblGrid>
                  <a:tr h="742248">
                    <a:tc>
                      <a:txBody>
                        <a:bodyPr/>
                        <a:lstStyle/>
                        <a:p>
                          <a:pPr algn="ctr"/>
                          <a:r>
                            <a:rPr lang="fr-FR" sz="2000" i="0">
                              <a:solidFill>
                                <a:schemeClr val="bg1"/>
                              </a:solidFill>
                              <a:latin typeface="Cambria Math" panose="02040503050406030204" pitchFamily="18" charset="0"/>
                              <a:ea typeface="Cambria Math" panose="02040503050406030204" pitchFamily="18" charset="0"/>
                            </a:rPr>
                            <a:t>Stable Beam</a:t>
                          </a:r>
                        </a:p>
                        <a:p>
                          <a:pPr algn="ctr"/>
                          <a14:m>
                            <m:oMathPara xmlns:m="http://schemas.openxmlformats.org/officeDocument/2006/math">
                              <m:oMathParaPr>
                                <m:jc m:val="centerGroup"/>
                              </m:oMathParaPr>
                              <m:oMath xmlns:m="http://schemas.openxmlformats.org/officeDocument/2006/math">
                                <m:r>
                                  <a:rPr lang="fr-FR" sz="1600" b="1" i="1" smtClean="0">
                                    <a:solidFill>
                                      <a:schemeClr val="bg1"/>
                                    </a:solidFill>
                                    <a:latin typeface="Cambria Math" panose="02040503050406030204" pitchFamily="18" charset="0"/>
                                  </a:rPr>
                                  <m:t>+</m:t>
                                </m:r>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
                              </m:oMathParaPr>
                              <m:oMath xmlns:m="http://schemas.openxmlformats.org/officeDocument/2006/math">
                                <m:r>
                                  <a:rPr lang="fr-FR" sz="2000" b="1" i="1" smtClean="0">
                                    <a:solidFill>
                                      <a:schemeClr val="bg1"/>
                                    </a:solidFill>
                                    <a:latin typeface="Cambria Math" panose="02040503050406030204" pitchFamily="18" charset="0"/>
                                  </a:rPr>
                                  <m:t>𝒑𝒑𝒃</m:t>
                                </m:r>
                              </m:oMath>
                            </m:oMathPara>
                          </a14:m>
                          <a:endParaRPr lang="fr-FR" sz="2000">
                            <a:solidFill>
                              <a:schemeClr val="bg1"/>
                            </a:solidFill>
                          </a:endParaRPr>
                        </a:p>
                        <a:p>
                          <a:pPr algn="ctr"/>
                          <a14:m>
                            <m:oMathPara xmlns:m="http://schemas.openxmlformats.org/officeDocument/2006/math">
                              <m:oMathParaPr>
                                <m:jc m:val="center"/>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1" smtClean="0">
                                        <a:solidFill>
                                          <a:schemeClr val="bg1"/>
                                        </a:solidFill>
                                        <a:latin typeface="Cambria Math" panose="02040503050406030204" pitchFamily="18" charset="0"/>
                                        <a:ea typeface="Cambria Math" panose="02040503050406030204" pitchFamily="18" charset="0"/>
                                      </a:rPr>
                                      <m:t>×</m:t>
                                    </m:r>
                                    <m:sSup>
                                      <m:sSupPr>
                                        <m:ctrlPr>
                                          <a:rPr lang="fr-FR" sz="1600" i="1" smtClean="0">
                                            <a:solidFill>
                                              <a:schemeClr val="bg1"/>
                                            </a:solidFill>
                                            <a:latin typeface="Cambria Math" panose="02040503050406030204" pitchFamily="18" charset="0"/>
                                            <a:ea typeface="Cambria Math" panose="02040503050406030204" pitchFamily="18" charset="0"/>
                                          </a:rPr>
                                        </m:ctrlPr>
                                      </m:sSupPr>
                                      <m:e>
                                        <m:r>
                                          <a:rPr lang="fr-FR" sz="1600" b="1" i="1">
                                            <a:solidFill>
                                              <a:schemeClr val="bg1"/>
                                            </a:solidFill>
                                            <a:latin typeface="Cambria Math" panose="02040503050406030204" pitchFamily="18" charset="0"/>
                                            <a:ea typeface="Cambria Math" panose="02040503050406030204" pitchFamily="18" charset="0"/>
                                          </a:rPr>
                                          <m:t>𝟏𝟎</m:t>
                                        </m:r>
                                      </m:e>
                                      <m:sup>
                                        <m:r>
                                          <a:rPr lang="fr-FR" sz="1600" b="1" i="1" smtClean="0">
                                            <a:solidFill>
                                              <a:schemeClr val="bg1"/>
                                            </a:solidFill>
                                            <a:latin typeface="Cambria Math" panose="02040503050406030204" pitchFamily="18" charset="0"/>
                                            <a:ea typeface="Cambria Math" panose="02040503050406030204" pitchFamily="18" charset="0"/>
                                          </a:rPr>
                                          <m:t>𝟏𝟏</m:t>
                                        </m:r>
                                      </m:sup>
                                    </m:sSup>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𝑺𝑬𝒀</m:t>
                                    </m:r>
                                  </m:sub>
                                </m:sSub>
                              </m:oMath>
                            </m:oMathPara>
                          </a14:m>
                          <a:endParaRPr lang="fr-FR" sz="20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𝒂𝒄𝒄</m:t>
                                    </m:r>
                                  </m:sub>
                                </m:sSub>
                              </m:oMath>
                            </m:oMathPara>
                          </a14:m>
                          <a:endParaRPr lang="fr-FR" sz="2000"/>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p>
                      </a:txBody>
                      <a:tcPr anchor="ctr"/>
                    </a:tc>
                    <a:tc>
                      <a:txBody>
                        <a:bodyPr/>
                        <a:lstStyle/>
                        <a:p>
                          <a:pPr algn="ctr"/>
                          <a14:m>
                            <m:oMath xmlns:m="http://schemas.openxmlformats.org/officeDocument/2006/math">
                              <m:acc>
                                <m:accPr>
                                  <m:chr m:val="̅"/>
                                  <m:ctrlPr>
                                    <a:rPr lang="fr-FR" sz="2000" b="1" i="1" smtClean="0">
                                      <a:solidFill>
                                        <a:schemeClr val="bg1"/>
                                      </a:solidFill>
                                      <a:latin typeface="Cambria Math" panose="02040503050406030204" pitchFamily="18" charset="0"/>
                                    </a:rPr>
                                  </m:ctrlPr>
                                </m:accPr>
                                <m:e>
                                  <m:sSub>
                                    <m:sSubPr>
                                      <m:ctrlPr>
                                        <a:rPr lang="fr-FR" sz="2000" b="1" i="1" smtClean="0">
                                          <a:solidFill>
                                            <a:schemeClr val="bg1"/>
                                          </a:solidFill>
                                          <a:latin typeface="Cambria Math" panose="02040503050406030204" pitchFamily="18" charset="0"/>
                                        </a:rPr>
                                      </m:ctrlPr>
                                    </m:sSubPr>
                                    <m:e>
                                      <m:r>
                                        <a:rPr lang="fr-FR" sz="2000" b="1" i="0">
                                          <a:solidFill>
                                            <a:schemeClr val="bg1"/>
                                          </a:solidFill>
                                          <a:latin typeface="Cambria Math" panose="02040503050406030204" pitchFamily="18" charset="0"/>
                                          <a:ea typeface="Cambria Math" panose="02040503050406030204" pitchFamily="18" charset="0"/>
                                        </a:rPr>
                                        <m:t>𝚫</m:t>
                                      </m:r>
                                      <m:r>
                                        <a:rPr lang="fr-FR" sz="2000" b="1" i="1">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𝒕𝒐𝒕</m:t>
                                      </m:r>
                                    </m:sub>
                                  </m:sSub>
                                </m:e>
                              </m:acc>
                            </m:oMath>
                          </a14:m>
                          <a:r>
                            <a:rPr lang="fr-FR">
                              <a:solidFill>
                                <a:schemeClr val="bg1"/>
                              </a:solidFill>
                            </a:rPr>
                            <a:t> </a:t>
                          </a:r>
                          <a:r>
                            <a:rPr lang="fr-FR" baseline="30000">
                              <a:solidFill>
                                <a:schemeClr val="bg1"/>
                              </a:solidFill>
                            </a:rPr>
                            <a:t>*</a:t>
                          </a:r>
                          <a:endParaRPr lang="fr-FR">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kumimoji="0" lang="fr-FR" sz="1600" b="1" i="1" u="none" strike="noStrike" kern="0" cap="none" spc="0" normalizeH="0" baseline="0" noProof="0" smtClean="0">
                                        <a:ln>
                                          <a:noFill/>
                                        </a:ln>
                                        <a:solidFill>
                                          <a:srgbClr val="FFFFFF"/>
                                        </a:solidFill>
                                        <a:effectLst/>
                                        <a:uLnTx/>
                                        <a:uFillTx/>
                                        <a:latin typeface="Cambria Math" panose="02040503050406030204" pitchFamily="18" charset="0"/>
                                      </a:rPr>
                                    </m:ctrlPr>
                                  </m:dPr>
                                  <m:e>
                                    <m:r>
                                      <a:rPr kumimoji="0" lang="fr-FR" sz="1600" b="1" i="0" u="none" strike="noStrike" kern="0" cap="none" spc="0" normalizeH="0" baseline="0" noProof="0" smtClean="0">
                                        <a:ln>
                                          <a:noFill/>
                                        </a:ln>
                                        <a:solidFill>
                                          <a:srgbClr val="FFFFFF"/>
                                        </a:solidFill>
                                        <a:effectLst/>
                                        <a:uLnTx/>
                                        <a:uFillTx/>
                                        <a:latin typeface="Cambria Math" panose="02040503050406030204" pitchFamily="18" charset="0"/>
                                      </a:rPr>
                                      <m:t>𝐞𝐕</m:t>
                                    </m:r>
                                  </m:e>
                                </m:d>
                              </m:oMath>
                            </m:oMathPara>
                          </a14:m>
                          <a:endParaRPr lang="fr-FR">
                            <a:solidFill>
                              <a:schemeClr val="bg1"/>
                            </a:solidFill>
                          </a:endParaRPr>
                        </a:p>
                      </a:txBody>
                      <a:tcPr anchor="ctr"/>
                    </a:tc>
                    <a:extLst>
                      <a:ext uri="{0D108BD9-81ED-4DB2-BD59-A6C34878D82A}">
                        <a16:rowId xmlns:a16="http://schemas.microsoft.com/office/drawing/2014/main" val="615403246"/>
                      </a:ext>
                    </a:extLst>
                  </a:tr>
                  <a:tr h="370840">
                    <a:tc>
                      <a:txBody>
                        <a:bodyPr/>
                        <a:lstStyle/>
                        <a:p>
                          <a:pPr algn="ctr"/>
                          <a:r>
                            <a:rPr lang="fr-FR">
                              <a:solidFill>
                                <a:srgbClr val="2F2F2F"/>
                              </a:solidFill>
                            </a:rPr>
                            <a:t>0H</a:t>
                          </a:r>
                        </a:p>
                      </a:txBody>
                      <a:tcPr/>
                    </a:tc>
                    <a:tc>
                      <a:txBody>
                        <a:bodyPr/>
                        <a:lstStyle/>
                        <a:p>
                          <a:pPr algn="ctr"/>
                          <a:r>
                            <a:rPr lang="fr-FR" b="1">
                              <a:solidFill>
                                <a:srgbClr val="2F2F2F"/>
                              </a:solidFill>
                            </a:rPr>
                            <a:t>1.59</a:t>
                          </a:r>
                        </a:p>
                      </a:txBody>
                      <a:tcPr/>
                    </a:tc>
                    <a:tc>
                      <a:txBody>
                        <a:bodyPr/>
                        <a:lstStyle/>
                        <a:p>
                          <a:pPr algn="ctr"/>
                          <a:r>
                            <a:rPr lang="fr-FR">
                              <a:solidFill>
                                <a:srgbClr val="2F2F2F"/>
                              </a:solidFill>
                            </a:rPr>
                            <a:t>6</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350460141"/>
                      </a:ext>
                    </a:extLst>
                  </a:tr>
                  <a:tr h="370840">
                    <a:tc>
                      <a:txBody>
                        <a:bodyPr/>
                        <a:lstStyle/>
                        <a:p>
                          <a:pPr algn="ctr"/>
                          <a:r>
                            <a:rPr lang="fr-FR">
                              <a:solidFill>
                                <a:srgbClr val="2F2F2F"/>
                              </a:solidFill>
                            </a:rPr>
                            <a:t>6H</a:t>
                          </a:r>
                        </a:p>
                      </a:txBody>
                      <a:tcPr/>
                    </a:tc>
                    <a:tc>
                      <a:txBody>
                        <a:bodyPr/>
                        <a:lstStyle/>
                        <a:p>
                          <a:pPr algn="ctr"/>
                          <a:r>
                            <a:rPr lang="fr-FR" b="1">
                              <a:solidFill>
                                <a:srgbClr val="2F2F2F"/>
                              </a:solidFill>
                            </a:rPr>
                            <a:t>1.23</a:t>
                          </a:r>
                        </a:p>
                      </a:txBody>
                      <a:tcPr/>
                    </a:tc>
                    <a:tc>
                      <a:txBody>
                        <a:bodyPr/>
                        <a:lstStyle/>
                        <a:p>
                          <a:pPr algn="ctr"/>
                          <a:r>
                            <a:rPr lang="fr-FR">
                              <a:solidFill>
                                <a:srgbClr val="2F2F2F"/>
                              </a:solidFill>
                            </a:rPr>
                            <a:t>6</a:t>
                          </a:r>
                        </a:p>
                      </a:txBody>
                      <a:tcPr/>
                    </a:tc>
                    <a:tc>
                      <a:txBody>
                        <a:bodyPr/>
                        <a:lstStyle/>
                        <a:p>
                          <a:pPr algn="ctr"/>
                          <a:r>
                            <a:rPr lang="fr-FR">
                              <a:solidFill>
                                <a:srgbClr val="2F2F2F"/>
                              </a:solidFill>
                            </a:rPr>
                            <a:t>120</a:t>
                          </a:r>
                        </a:p>
                      </a:txBody>
                      <a:tcPr/>
                    </a:tc>
                    <a:tc>
                      <a:txBody>
                        <a:bodyPr/>
                        <a:lstStyle/>
                        <a:p>
                          <a:pPr algn="ctr"/>
                          <a:r>
                            <a:rPr lang="fr-FR">
                              <a:solidFill>
                                <a:srgbClr val="2F2F2F"/>
                              </a:solidFill>
                            </a:rPr>
                            <a:t>166</a:t>
                          </a:r>
                        </a:p>
                      </a:txBody>
                      <a:tcPr/>
                    </a:tc>
                    <a:extLst>
                      <a:ext uri="{0D108BD9-81ED-4DB2-BD59-A6C34878D82A}">
                        <a16:rowId xmlns:a16="http://schemas.microsoft.com/office/drawing/2014/main" val="2442160557"/>
                      </a:ext>
                    </a:extLst>
                  </a:tr>
                  <a:tr h="370840">
                    <a:tc>
                      <a:txBody>
                        <a:bodyPr/>
                        <a:lstStyle/>
                        <a:p>
                          <a:pPr algn="ctr"/>
                          <a:r>
                            <a:rPr lang="fr-FR">
                              <a:solidFill>
                                <a:srgbClr val="2F2F2F"/>
                              </a:solidFill>
                            </a:rPr>
                            <a:t>11H</a:t>
                          </a:r>
                        </a:p>
                      </a:txBody>
                      <a:tcPr/>
                    </a:tc>
                    <a:tc>
                      <a:txBody>
                        <a:bodyPr/>
                        <a:lstStyle/>
                        <a:p>
                          <a:pPr algn="ctr"/>
                          <a:r>
                            <a:rPr lang="fr-FR" b="1">
                              <a:solidFill>
                                <a:srgbClr val="2F2F2F"/>
                              </a:solidFill>
                            </a:rPr>
                            <a:t>0.99</a:t>
                          </a:r>
                        </a:p>
                      </a:txBody>
                      <a:tcPr/>
                    </a:tc>
                    <a:tc>
                      <a:txBody>
                        <a:bodyPr/>
                        <a:lstStyle/>
                        <a:p>
                          <a:pPr algn="ctr"/>
                          <a:r>
                            <a:rPr lang="fr-FR">
                              <a:solidFill>
                                <a:srgbClr val="2F2F2F"/>
                              </a:solidFill>
                            </a:rPr>
                            <a:t>6</a:t>
                          </a:r>
                        </a:p>
                      </a:txBody>
                      <a:tcPr/>
                    </a:tc>
                    <a:tc>
                      <a:txBody>
                        <a:bodyPr/>
                        <a:lstStyle/>
                        <a:p>
                          <a:pPr algn="ctr"/>
                          <a:r>
                            <a:rPr lang="fr-FR">
                              <a:solidFill>
                                <a:srgbClr val="2F2F2F"/>
                              </a:solidFill>
                            </a:rPr>
                            <a:t>89</a:t>
                          </a:r>
                        </a:p>
                      </a:txBody>
                      <a:tcPr/>
                    </a:tc>
                    <a:tc>
                      <a:txBody>
                        <a:bodyPr/>
                        <a:lstStyle/>
                        <a:p>
                          <a:pPr algn="ctr"/>
                          <a:r>
                            <a:rPr lang="fr-FR">
                              <a:solidFill>
                                <a:srgbClr val="2F2F2F"/>
                              </a:solidFill>
                            </a:rPr>
                            <a:t>114</a:t>
                          </a:r>
                        </a:p>
                      </a:txBody>
                      <a:tcPr/>
                    </a:tc>
                    <a:extLst>
                      <a:ext uri="{0D108BD9-81ED-4DB2-BD59-A6C34878D82A}">
                        <a16:rowId xmlns:a16="http://schemas.microsoft.com/office/drawing/2014/main" val="1172416875"/>
                      </a:ext>
                    </a:extLst>
                  </a:tr>
                </a:tbl>
              </a:graphicData>
            </a:graphic>
          </p:graphicFrame>
        </mc:Choice>
        <mc:Fallback xmlns="">
          <p:graphicFrame>
            <p:nvGraphicFramePr>
              <p:cNvPr id="20" name="Tableau 19">
                <a:extLst>
                  <a:ext uri="{FF2B5EF4-FFF2-40B4-BE49-F238E27FC236}">
                    <a16:creationId xmlns:a16="http://schemas.microsoft.com/office/drawing/2014/main" id="{4BB23636-27F4-E072-FF08-A472669F94B0}"/>
                  </a:ext>
                </a:extLst>
              </p:cNvPr>
              <p:cNvGraphicFramePr>
                <a:graphicFrameLocks noGrp="1"/>
              </p:cNvGraphicFramePr>
              <p:nvPr>
                <p:extLst>
                  <p:ext uri="{D42A27DB-BD31-4B8C-83A1-F6EECF244321}">
                    <p14:modId xmlns:p14="http://schemas.microsoft.com/office/powerpoint/2010/main" val="3150288484"/>
                  </p:ext>
                </p:extLst>
              </p:nvPr>
            </p:nvGraphicFramePr>
            <p:xfrm>
              <a:off x="407987" y="1839897"/>
              <a:ext cx="11376021" cy="1854768"/>
            </p:xfrm>
            <a:graphic>
              <a:graphicData uri="http://schemas.openxmlformats.org/drawingml/2006/table">
                <a:tbl>
                  <a:tblPr firstRow="1" bandRow="1">
                    <a:tableStyleId>{88D326A9-A81B-9881-C969-13F38E75D658}</a:tableStyleId>
                  </a:tblPr>
                  <a:tblGrid>
                    <a:gridCol w="2275204">
                      <a:extLst>
                        <a:ext uri="{9D8B030D-6E8A-4147-A177-3AD203B41FA5}">
                          <a16:colId xmlns:a16="http://schemas.microsoft.com/office/drawing/2014/main" val="1984112353"/>
                        </a:ext>
                      </a:extLst>
                    </a:gridCol>
                    <a:gridCol w="2435430">
                      <a:extLst>
                        <a:ext uri="{9D8B030D-6E8A-4147-A177-3AD203B41FA5}">
                          <a16:colId xmlns:a16="http://schemas.microsoft.com/office/drawing/2014/main" val="770746178"/>
                        </a:ext>
                      </a:extLst>
                    </a:gridCol>
                    <a:gridCol w="2114979">
                      <a:extLst>
                        <a:ext uri="{9D8B030D-6E8A-4147-A177-3AD203B41FA5}">
                          <a16:colId xmlns:a16="http://schemas.microsoft.com/office/drawing/2014/main" val="3122222593"/>
                        </a:ext>
                      </a:extLst>
                    </a:gridCol>
                    <a:gridCol w="2275204">
                      <a:extLst>
                        <a:ext uri="{9D8B030D-6E8A-4147-A177-3AD203B41FA5}">
                          <a16:colId xmlns:a16="http://schemas.microsoft.com/office/drawing/2014/main" val="1485155205"/>
                        </a:ext>
                      </a:extLst>
                    </a:gridCol>
                    <a:gridCol w="2275204">
                      <a:extLst>
                        <a:ext uri="{9D8B030D-6E8A-4147-A177-3AD203B41FA5}">
                          <a16:colId xmlns:a16="http://schemas.microsoft.com/office/drawing/2014/main" val="1093935363"/>
                        </a:ext>
                      </a:extLst>
                    </a:gridCol>
                  </a:tblGrid>
                  <a:tr h="742248">
                    <a:tc>
                      <a:txBody>
                        <a:bodyPr/>
                        <a:lstStyle/>
                        <a:p>
                          <a:endParaRPr lang="fr-FR"/>
                        </a:p>
                      </a:txBody>
                      <a:tcPr anchor="ctr">
                        <a:blipFill>
                          <a:blip r:embed="rId3"/>
                          <a:stretch>
                            <a:fillRect t="-1639" r="-400000" b="-162295"/>
                          </a:stretch>
                        </a:blipFill>
                      </a:tcPr>
                    </a:tc>
                    <a:tc>
                      <a:txBody>
                        <a:bodyPr/>
                        <a:lstStyle/>
                        <a:p>
                          <a:endParaRPr lang="fr-FR"/>
                        </a:p>
                      </a:txBody>
                      <a:tcPr anchor="ctr">
                        <a:blipFill>
                          <a:blip r:embed="rId3"/>
                          <a:stretch>
                            <a:fillRect l="-93500" t="-1639" r="-274000" b="-162295"/>
                          </a:stretch>
                        </a:blipFill>
                      </a:tcPr>
                    </a:tc>
                    <a:tc>
                      <a:txBody>
                        <a:bodyPr/>
                        <a:lstStyle/>
                        <a:p>
                          <a:endParaRPr lang="fr-FR"/>
                        </a:p>
                      </a:txBody>
                      <a:tcPr anchor="ctr">
                        <a:blipFill>
                          <a:blip r:embed="rId3"/>
                          <a:stretch>
                            <a:fillRect l="-223055" t="-1639" r="-215850" b="-162295"/>
                          </a:stretch>
                        </a:blipFill>
                      </a:tcPr>
                    </a:tc>
                    <a:tc>
                      <a:txBody>
                        <a:bodyPr/>
                        <a:lstStyle/>
                        <a:p>
                          <a:endParaRPr lang="fr-FR"/>
                        </a:p>
                      </a:txBody>
                      <a:tcPr anchor="ctr">
                        <a:blipFill>
                          <a:blip r:embed="rId3"/>
                          <a:stretch>
                            <a:fillRect l="-300536" t="-1639" r="-100804" b="-162295"/>
                          </a:stretch>
                        </a:blipFill>
                      </a:tcPr>
                    </a:tc>
                    <a:tc>
                      <a:txBody>
                        <a:bodyPr/>
                        <a:lstStyle/>
                        <a:p>
                          <a:endParaRPr lang="fr-FR"/>
                        </a:p>
                      </a:txBody>
                      <a:tcPr anchor="ctr">
                        <a:blipFill>
                          <a:blip r:embed="rId3"/>
                          <a:stretch>
                            <a:fillRect l="-399465" t="-1639" r="-535" b="-162295"/>
                          </a:stretch>
                        </a:blipFill>
                      </a:tcPr>
                    </a:tc>
                    <a:extLst>
                      <a:ext uri="{0D108BD9-81ED-4DB2-BD59-A6C34878D82A}">
                        <a16:rowId xmlns:a16="http://schemas.microsoft.com/office/drawing/2014/main" val="615403246"/>
                      </a:ext>
                    </a:extLst>
                  </a:tr>
                  <a:tr h="370840">
                    <a:tc>
                      <a:txBody>
                        <a:bodyPr/>
                        <a:lstStyle/>
                        <a:p>
                          <a:pPr algn="ctr"/>
                          <a:r>
                            <a:rPr lang="fr-FR">
                              <a:solidFill>
                                <a:srgbClr val="2F2F2F"/>
                              </a:solidFill>
                            </a:rPr>
                            <a:t>0H</a:t>
                          </a:r>
                        </a:p>
                      </a:txBody>
                      <a:tcPr/>
                    </a:tc>
                    <a:tc>
                      <a:txBody>
                        <a:bodyPr/>
                        <a:lstStyle/>
                        <a:p>
                          <a:pPr algn="ctr"/>
                          <a:r>
                            <a:rPr lang="fr-FR" b="1">
                              <a:solidFill>
                                <a:srgbClr val="2F2F2F"/>
                              </a:solidFill>
                            </a:rPr>
                            <a:t>1.59</a:t>
                          </a:r>
                        </a:p>
                      </a:txBody>
                      <a:tcPr/>
                    </a:tc>
                    <a:tc>
                      <a:txBody>
                        <a:bodyPr/>
                        <a:lstStyle/>
                        <a:p>
                          <a:pPr algn="ctr"/>
                          <a:r>
                            <a:rPr lang="fr-FR">
                              <a:solidFill>
                                <a:srgbClr val="2F2F2F"/>
                              </a:solidFill>
                            </a:rPr>
                            <a:t>6</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350460141"/>
                      </a:ext>
                    </a:extLst>
                  </a:tr>
                  <a:tr h="370840">
                    <a:tc>
                      <a:txBody>
                        <a:bodyPr/>
                        <a:lstStyle/>
                        <a:p>
                          <a:pPr algn="ctr"/>
                          <a:r>
                            <a:rPr lang="fr-FR">
                              <a:solidFill>
                                <a:srgbClr val="2F2F2F"/>
                              </a:solidFill>
                            </a:rPr>
                            <a:t>6H</a:t>
                          </a:r>
                        </a:p>
                      </a:txBody>
                      <a:tcPr/>
                    </a:tc>
                    <a:tc>
                      <a:txBody>
                        <a:bodyPr/>
                        <a:lstStyle/>
                        <a:p>
                          <a:pPr algn="ctr"/>
                          <a:r>
                            <a:rPr lang="fr-FR" b="1">
                              <a:solidFill>
                                <a:srgbClr val="2F2F2F"/>
                              </a:solidFill>
                            </a:rPr>
                            <a:t>1.23</a:t>
                          </a:r>
                        </a:p>
                      </a:txBody>
                      <a:tcPr/>
                    </a:tc>
                    <a:tc>
                      <a:txBody>
                        <a:bodyPr/>
                        <a:lstStyle/>
                        <a:p>
                          <a:pPr algn="ctr"/>
                          <a:r>
                            <a:rPr lang="fr-FR">
                              <a:solidFill>
                                <a:srgbClr val="2F2F2F"/>
                              </a:solidFill>
                            </a:rPr>
                            <a:t>6</a:t>
                          </a:r>
                        </a:p>
                      </a:txBody>
                      <a:tcPr/>
                    </a:tc>
                    <a:tc>
                      <a:txBody>
                        <a:bodyPr/>
                        <a:lstStyle/>
                        <a:p>
                          <a:pPr algn="ctr"/>
                          <a:r>
                            <a:rPr lang="fr-FR">
                              <a:solidFill>
                                <a:srgbClr val="2F2F2F"/>
                              </a:solidFill>
                            </a:rPr>
                            <a:t>120</a:t>
                          </a:r>
                        </a:p>
                      </a:txBody>
                      <a:tcPr/>
                    </a:tc>
                    <a:tc>
                      <a:txBody>
                        <a:bodyPr/>
                        <a:lstStyle/>
                        <a:p>
                          <a:pPr algn="ctr"/>
                          <a:r>
                            <a:rPr lang="fr-FR">
                              <a:solidFill>
                                <a:srgbClr val="2F2F2F"/>
                              </a:solidFill>
                            </a:rPr>
                            <a:t>166</a:t>
                          </a:r>
                        </a:p>
                      </a:txBody>
                      <a:tcPr/>
                    </a:tc>
                    <a:extLst>
                      <a:ext uri="{0D108BD9-81ED-4DB2-BD59-A6C34878D82A}">
                        <a16:rowId xmlns:a16="http://schemas.microsoft.com/office/drawing/2014/main" val="2442160557"/>
                      </a:ext>
                    </a:extLst>
                  </a:tr>
                  <a:tr h="370840">
                    <a:tc>
                      <a:txBody>
                        <a:bodyPr/>
                        <a:lstStyle/>
                        <a:p>
                          <a:pPr algn="ctr"/>
                          <a:r>
                            <a:rPr lang="fr-FR">
                              <a:solidFill>
                                <a:srgbClr val="2F2F2F"/>
                              </a:solidFill>
                            </a:rPr>
                            <a:t>11H</a:t>
                          </a:r>
                        </a:p>
                      </a:txBody>
                      <a:tcPr/>
                    </a:tc>
                    <a:tc>
                      <a:txBody>
                        <a:bodyPr/>
                        <a:lstStyle/>
                        <a:p>
                          <a:pPr algn="ctr"/>
                          <a:r>
                            <a:rPr lang="fr-FR" b="1">
                              <a:solidFill>
                                <a:srgbClr val="2F2F2F"/>
                              </a:solidFill>
                            </a:rPr>
                            <a:t>0.99</a:t>
                          </a:r>
                        </a:p>
                      </a:txBody>
                      <a:tcPr/>
                    </a:tc>
                    <a:tc>
                      <a:txBody>
                        <a:bodyPr/>
                        <a:lstStyle/>
                        <a:p>
                          <a:pPr algn="ctr"/>
                          <a:r>
                            <a:rPr lang="fr-FR">
                              <a:solidFill>
                                <a:srgbClr val="2F2F2F"/>
                              </a:solidFill>
                            </a:rPr>
                            <a:t>6</a:t>
                          </a:r>
                        </a:p>
                      </a:txBody>
                      <a:tcPr/>
                    </a:tc>
                    <a:tc>
                      <a:txBody>
                        <a:bodyPr/>
                        <a:lstStyle/>
                        <a:p>
                          <a:pPr algn="ctr"/>
                          <a:r>
                            <a:rPr lang="fr-FR">
                              <a:solidFill>
                                <a:srgbClr val="2F2F2F"/>
                              </a:solidFill>
                            </a:rPr>
                            <a:t>89</a:t>
                          </a:r>
                        </a:p>
                      </a:txBody>
                      <a:tcPr/>
                    </a:tc>
                    <a:tc>
                      <a:txBody>
                        <a:bodyPr/>
                        <a:lstStyle/>
                        <a:p>
                          <a:pPr algn="ctr"/>
                          <a:r>
                            <a:rPr lang="fr-FR">
                              <a:solidFill>
                                <a:srgbClr val="2F2F2F"/>
                              </a:solidFill>
                            </a:rPr>
                            <a:t>114</a:t>
                          </a:r>
                        </a:p>
                      </a:txBody>
                      <a:tcPr/>
                    </a:tc>
                    <a:extLst>
                      <a:ext uri="{0D108BD9-81ED-4DB2-BD59-A6C34878D82A}">
                        <a16:rowId xmlns:a16="http://schemas.microsoft.com/office/drawing/2014/main" val="1172416875"/>
                      </a:ext>
                    </a:extLst>
                  </a:tr>
                </a:tbl>
              </a:graphicData>
            </a:graphic>
          </p:graphicFrame>
        </mc:Fallback>
      </mc:AlternateContent>
      <p:sp>
        <p:nvSpPr>
          <p:cNvPr id="25" name="Content Placeholder 1">
            <a:extLst>
              <a:ext uri="{FF2B5EF4-FFF2-40B4-BE49-F238E27FC236}">
                <a16:creationId xmlns:a16="http://schemas.microsoft.com/office/drawing/2014/main" id="{2A35D7CB-D7F6-5574-C89F-B1CBEF54E9A0}"/>
              </a:ext>
            </a:extLst>
          </p:cNvPr>
          <p:cNvSpPr txBox="1">
            <a:spLocks/>
          </p:cNvSpPr>
          <p:nvPr/>
        </p:nvSpPr>
        <p:spPr bwMode="auto">
          <a:xfrm>
            <a:off x="407987" y="4221088"/>
            <a:ext cx="11376023" cy="1944216"/>
          </a:xfrm>
          <a:prstGeom prst="rect">
            <a:avLst/>
          </a:prstGeom>
          <a:ln>
            <a:noFill/>
          </a:ln>
        </p:spPr>
        <p:txBody>
          <a:bodyPr vert="horz" lIns="0" tIns="0" rIns="0" bIns="0" numCol="1" spcCol="10800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sz="2300" b="1" dirty="0">
                <a:solidFill>
                  <a:srgbClr val="FF0000"/>
                </a:solidFill>
              </a:rPr>
              <a:t>No impact of the </a:t>
            </a:r>
            <a:r>
              <a:rPr lang="en-GB" sz="2300" b="1" dirty="0">
                <a:solidFill>
                  <a:srgbClr val="FF0000"/>
                </a:solidFill>
              </a:rPr>
              <a:t>bunch</a:t>
            </a:r>
            <a:r>
              <a:rPr lang="fr-FR" sz="2300" b="1" dirty="0">
                <a:solidFill>
                  <a:srgbClr val="FF0000"/>
                </a:solidFill>
              </a:rPr>
              <a:t> </a:t>
            </a:r>
            <a:r>
              <a:rPr lang="fr-FR" sz="2300" b="1" dirty="0" err="1">
                <a:solidFill>
                  <a:srgbClr val="FF0000"/>
                </a:solidFill>
              </a:rPr>
              <a:t>intensity</a:t>
            </a:r>
            <a:r>
              <a:rPr lang="fr-FR" sz="2300" b="1" dirty="0">
                <a:solidFill>
                  <a:srgbClr val="FF0000"/>
                </a:solidFill>
              </a:rPr>
              <a:t> on the </a:t>
            </a:r>
            <a:r>
              <a:rPr lang="fr-FR" sz="2300" b="1" dirty="0" err="1">
                <a:solidFill>
                  <a:srgbClr val="FF0000"/>
                </a:solidFill>
              </a:rPr>
              <a:t>energy</a:t>
            </a:r>
            <a:r>
              <a:rPr lang="fr-FR" sz="2300" b="1" dirty="0">
                <a:solidFill>
                  <a:srgbClr val="FF0000"/>
                </a:solidFill>
              </a:rPr>
              <a:t> of the </a:t>
            </a:r>
            <a:r>
              <a:rPr lang="fr-FR" sz="2300" b="1" dirty="0" err="1">
                <a:solidFill>
                  <a:srgbClr val="FF0000"/>
                </a:solidFill>
              </a:rPr>
              <a:t>secondary</a:t>
            </a:r>
            <a:r>
              <a:rPr lang="fr-FR" sz="2300" b="1" dirty="0">
                <a:solidFill>
                  <a:srgbClr val="FF0000"/>
                </a:solidFill>
              </a:rPr>
              <a:t> </a:t>
            </a:r>
            <a:r>
              <a:rPr lang="fr-FR" sz="2300" b="1" dirty="0" err="1">
                <a:solidFill>
                  <a:srgbClr val="FF0000"/>
                </a:solidFill>
              </a:rPr>
              <a:t>electrons</a:t>
            </a:r>
            <a:r>
              <a:rPr lang="fr-FR" sz="2300" b="1" dirty="0">
                <a:solidFill>
                  <a:srgbClr val="FF0000"/>
                </a:solidFill>
              </a:rPr>
              <a:t>.</a:t>
            </a:r>
          </a:p>
          <a:p>
            <a:pPr marL="0" lvl="1" indent="0" algn="ctr">
              <a:buFont typeface="Arial"/>
              <a:buNone/>
              <a:defRPr/>
            </a:pPr>
            <a:r>
              <a:rPr lang="en-GB" sz="2300" b="1" dirty="0">
                <a:solidFill>
                  <a:srgbClr val="FF0000"/>
                </a:solidFill>
              </a:rPr>
              <a:t>Decrease</a:t>
            </a:r>
            <a:r>
              <a:rPr lang="fr-FR" sz="2300" b="1" dirty="0">
                <a:solidFill>
                  <a:srgbClr val="FF0000"/>
                </a:solidFill>
              </a:rPr>
              <a:t> of the </a:t>
            </a:r>
            <a:r>
              <a:rPr lang="fr-FR" sz="2300" b="1" dirty="0" err="1">
                <a:solidFill>
                  <a:srgbClr val="FF0000"/>
                </a:solidFill>
              </a:rPr>
              <a:t>energy</a:t>
            </a:r>
            <a:r>
              <a:rPr lang="fr-FR" sz="2300" b="1" dirty="0">
                <a:solidFill>
                  <a:srgbClr val="FF0000"/>
                </a:solidFill>
              </a:rPr>
              <a:t> </a:t>
            </a:r>
            <a:r>
              <a:rPr lang="fr-FR" sz="2300" b="1" dirty="0" err="1">
                <a:solidFill>
                  <a:srgbClr val="FF0000"/>
                </a:solidFill>
              </a:rPr>
              <a:t>gained</a:t>
            </a:r>
            <a:r>
              <a:rPr lang="fr-FR" sz="2300" b="1" dirty="0">
                <a:solidFill>
                  <a:srgbClr val="FF0000"/>
                </a:solidFill>
              </a:rPr>
              <a:t> by </a:t>
            </a:r>
            <a:r>
              <a:rPr lang="fr-FR" sz="2300" b="1" dirty="0" err="1">
                <a:solidFill>
                  <a:srgbClr val="FF0000"/>
                </a:solidFill>
              </a:rPr>
              <a:t>accelerated</a:t>
            </a:r>
            <a:r>
              <a:rPr lang="fr-FR" sz="2300" b="1" dirty="0">
                <a:solidFill>
                  <a:srgbClr val="FF0000"/>
                </a:solidFill>
              </a:rPr>
              <a:t> </a:t>
            </a:r>
            <a:r>
              <a:rPr lang="fr-FR" sz="2300" b="1" dirty="0" err="1">
                <a:solidFill>
                  <a:srgbClr val="FF0000"/>
                </a:solidFill>
              </a:rPr>
              <a:t>electrons</a:t>
            </a:r>
            <a:r>
              <a:rPr lang="fr-FR" sz="2300" b="1" dirty="0">
                <a:solidFill>
                  <a:srgbClr val="FF0000"/>
                </a:solidFill>
              </a:rPr>
              <a:t> </a:t>
            </a:r>
            <a:r>
              <a:rPr lang="fr-FR" sz="2300" b="1" dirty="0" err="1">
                <a:solidFill>
                  <a:srgbClr val="FF0000"/>
                </a:solidFill>
              </a:rPr>
              <a:t>with</a:t>
            </a:r>
            <a:r>
              <a:rPr lang="fr-FR" sz="2300" b="1" dirty="0">
                <a:solidFill>
                  <a:srgbClr val="FF0000"/>
                </a:solidFill>
              </a:rPr>
              <a:t> </a:t>
            </a:r>
            <a:r>
              <a:rPr lang="fr-FR" sz="2300" b="1" err="1">
                <a:solidFill>
                  <a:srgbClr val="FF0000"/>
                </a:solidFill>
              </a:rPr>
              <a:t>bunch</a:t>
            </a:r>
            <a:r>
              <a:rPr lang="fr-FR" sz="2300" b="1">
                <a:solidFill>
                  <a:srgbClr val="FF0000"/>
                </a:solidFill>
              </a:rPr>
              <a:t> intensity.</a:t>
            </a:r>
            <a:endParaRPr lang="fr-FR" sz="2300" b="1" dirty="0">
              <a:solidFill>
                <a:srgbClr val="FF0000"/>
              </a:solidFill>
            </a:endParaRPr>
          </a:p>
          <a:p>
            <a:pPr marL="0" lvl="1" indent="0" algn="ctr">
              <a:buFont typeface="Arial"/>
              <a:buNone/>
              <a:defRPr/>
            </a:pPr>
            <a:r>
              <a:rPr lang="fr-FR" sz="2300" b="1" dirty="0">
                <a:solidFill>
                  <a:srgbClr val="FF0000"/>
                </a:solidFill>
              </a:rPr>
              <a:t>Kick </a:t>
            </a:r>
            <a:r>
              <a:rPr lang="fr-FR" sz="2300" b="1" dirty="0" err="1">
                <a:solidFill>
                  <a:srgbClr val="FF0000"/>
                </a:solidFill>
              </a:rPr>
              <a:t>energy</a:t>
            </a:r>
            <a:r>
              <a:rPr lang="fr-FR" sz="2300" b="1" dirty="0">
                <a:solidFill>
                  <a:srgbClr val="FF0000"/>
                </a:solidFill>
              </a:rPr>
              <a:t> </a:t>
            </a:r>
            <a:r>
              <a:rPr lang="fr-FR" sz="2300" b="1" dirty="0" err="1">
                <a:solidFill>
                  <a:srgbClr val="FF0000"/>
                </a:solidFill>
              </a:rPr>
              <a:t>formulae</a:t>
            </a:r>
            <a:r>
              <a:rPr lang="fr-FR" sz="2300" b="1" dirty="0">
                <a:solidFill>
                  <a:srgbClr val="FF0000"/>
                </a:solidFill>
              </a:rPr>
              <a:t> </a:t>
            </a:r>
            <a:r>
              <a:rPr lang="fr-FR" sz="2300" b="1" err="1">
                <a:solidFill>
                  <a:srgbClr val="FF0000"/>
                </a:solidFill>
              </a:rPr>
              <a:t>gives</a:t>
            </a:r>
            <a:r>
              <a:rPr lang="fr-FR" sz="2300" b="1">
                <a:solidFill>
                  <a:srgbClr val="FF0000"/>
                </a:solidFill>
              </a:rPr>
              <a:t> a reasonable </a:t>
            </a:r>
            <a:r>
              <a:rPr lang="fr-FR" sz="2300" b="1" err="1">
                <a:solidFill>
                  <a:srgbClr val="FF0000"/>
                </a:solidFill>
              </a:rPr>
              <a:t>energy</a:t>
            </a:r>
            <a:r>
              <a:rPr lang="fr-FR" sz="2300" b="1">
                <a:solidFill>
                  <a:srgbClr val="FF0000"/>
                </a:solidFill>
              </a:rPr>
              <a:t> assessment at 30%</a:t>
            </a:r>
            <a:endParaRPr lang="fr-FR" sz="2300" b="1" dirty="0">
              <a:solidFill>
                <a:srgbClr val="FF0000"/>
              </a:solidFill>
            </a:endParaRPr>
          </a:p>
        </p:txBody>
      </p:sp>
      <p:sp>
        <p:nvSpPr>
          <p:cNvPr id="26" name="Rectangle: Rounded Corners 8">
            <a:extLst>
              <a:ext uri="{FF2B5EF4-FFF2-40B4-BE49-F238E27FC236}">
                <a16:creationId xmlns:a16="http://schemas.microsoft.com/office/drawing/2014/main" id="{54D00E92-696C-D935-A321-9690955CFC47}"/>
              </a:ext>
            </a:extLst>
          </p:cNvPr>
          <p:cNvSpPr/>
          <p:nvPr/>
        </p:nvSpPr>
        <p:spPr bwMode="auto">
          <a:xfrm>
            <a:off x="407987" y="4221088"/>
            <a:ext cx="11376023" cy="194421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 name="ZoneTexte 2">
                <a:extLst>
                  <a:ext uri="{FF2B5EF4-FFF2-40B4-BE49-F238E27FC236}">
                    <a16:creationId xmlns:a16="http://schemas.microsoft.com/office/drawing/2014/main" id="{4BEC5DC8-3F8F-2412-80E5-CA4D63A66892}"/>
                  </a:ext>
                </a:extLst>
              </p:cNvPr>
              <p:cNvSpPr txBox="1"/>
              <p:nvPr/>
            </p:nvSpPr>
            <p:spPr bwMode="auto">
              <a:xfrm>
                <a:off x="8976320" y="1310323"/>
                <a:ext cx="2807688" cy="392223"/>
              </a:xfrm>
              <a:prstGeom prst="rect">
                <a:avLst/>
              </a:prstGeom>
              <a:noFill/>
            </p:spPr>
            <p:txBody>
              <a:bodyPr wrap="square">
                <a:spAutoFit/>
              </a:bodyPr>
              <a:lstStyle/>
              <a:p>
                <a:pPr marL="0" lvl="1" indent="0" algn="ctr">
                  <a:buNone/>
                  <a:defRPr/>
                </a:pPr>
                <a14:m>
                  <m:oMathPara xmlns:m="http://schemas.openxmlformats.org/officeDocument/2006/math">
                    <m:oMathParaPr>
                      <m:jc m:val="right"/>
                    </m:oMathParaPr>
                    <m:oMath xmlns:m="http://schemas.openxmlformats.org/officeDocument/2006/math">
                      <m:acc>
                        <m:accPr>
                          <m:chr m:val="̅"/>
                          <m:ctrlPr>
                            <a:rPr lang="fr-FR" sz="1600" b="1" i="1" smtClean="0">
                              <a:solidFill>
                                <a:srgbClr val="2F2F2F"/>
                              </a:solidFill>
                              <a:latin typeface="Cambria Math" panose="02040503050406030204" pitchFamily="18" charset="0"/>
                            </a:rPr>
                          </m:ctrlPr>
                        </m:accPr>
                        <m:e>
                          <m:sSub>
                            <m:sSubPr>
                              <m:ctrlPr>
                                <a:rPr lang="fr-FR" sz="1600" b="1" i="1">
                                  <a:solidFill>
                                    <a:srgbClr val="2F2F2F"/>
                                  </a:solidFill>
                                  <a:latin typeface="Cambria Math" panose="02040503050406030204" pitchFamily="18" charset="0"/>
                                </a:rPr>
                              </m:ctrlPr>
                            </m:sSubPr>
                            <m:e>
                              <m:r>
                                <a:rPr lang="fr-FR" sz="1600" b="1" i="1">
                                  <a:solidFill>
                                    <a:srgbClr val="2F2F2F"/>
                                  </a:solidFill>
                                  <a:latin typeface="Cambria Math" panose="02040503050406030204" pitchFamily="18" charset="0"/>
                                  <a:ea typeface="Cambria Math" panose="02040503050406030204" pitchFamily="18" charset="0"/>
                                </a:rPr>
                                <m:t>𝜟</m:t>
                              </m:r>
                              <m:r>
                                <a:rPr lang="fr-FR" sz="1600" b="1" i="1">
                                  <a:solidFill>
                                    <a:srgbClr val="2F2F2F"/>
                                  </a:solidFill>
                                  <a:latin typeface="Cambria Math" panose="02040503050406030204" pitchFamily="18" charset="0"/>
                                </a:rPr>
                                <m:t>𝑬</m:t>
                              </m:r>
                            </m:e>
                            <m:sub>
                              <m:r>
                                <a:rPr lang="fr-FR" sz="1600" b="1" i="1">
                                  <a:solidFill>
                                    <a:srgbClr val="2F2F2F"/>
                                  </a:solidFill>
                                  <a:latin typeface="Cambria Math" panose="02040503050406030204" pitchFamily="18" charset="0"/>
                                </a:rPr>
                                <m:t>𝒕𝒐𝒕</m:t>
                              </m:r>
                            </m:sub>
                          </m:sSub>
                        </m:e>
                      </m:acc>
                      <m:r>
                        <a:rPr lang="fr-FR" sz="1600" b="1" i="1" smtClean="0">
                          <a:solidFill>
                            <a:srgbClr val="2F2F2F"/>
                          </a:solidFill>
                          <a:latin typeface="Cambria Math" panose="02040503050406030204" pitchFamily="18" charset="0"/>
                          <a:ea typeface="Cambria Math" panose="02040503050406030204" pitchFamily="18" charset="0"/>
                        </a:rPr>
                        <m:t>∝</m:t>
                      </m:r>
                      <m:sSup>
                        <m:sSupPr>
                          <m:ctrlPr>
                            <a:rPr lang="fr-FR" sz="1600" b="1" i="1" smtClean="0">
                              <a:solidFill>
                                <a:srgbClr val="2F2F2F"/>
                              </a:solidFill>
                              <a:latin typeface="Cambria Math" panose="02040503050406030204" pitchFamily="18" charset="0"/>
                              <a:ea typeface="Cambria Math" panose="02040503050406030204" pitchFamily="18" charset="0"/>
                            </a:rPr>
                          </m:ctrlPr>
                        </m:sSupPr>
                        <m:e>
                          <m:r>
                            <a:rPr lang="fr-FR" sz="1600" b="1" i="1" smtClean="0">
                              <a:solidFill>
                                <a:srgbClr val="2F2F2F"/>
                              </a:solidFill>
                              <a:latin typeface="Cambria Math" panose="02040503050406030204" pitchFamily="18" charset="0"/>
                              <a:ea typeface="Cambria Math" panose="02040503050406030204" pitchFamily="18" charset="0"/>
                            </a:rPr>
                            <m:t>𝒑𝒑𝒃</m:t>
                          </m:r>
                        </m:e>
                        <m:sup>
                          <m:r>
                            <a:rPr lang="fr-FR" sz="1600" b="1" i="1" smtClean="0">
                              <a:solidFill>
                                <a:srgbClr val="2F2F2F"/>
                              </a:solidFill>
                              <a:latin typeface="Cambria Math" panose="02040503050406030204" pitchFamily="18" charset="0"/>
                              <a:ea typeface="Cambria Math" panose="02040503050406030204" pitchFamily="18" charset="0"/>
                            </a:rPr>
                            <m:t>𝟐</m:t>
                          </m:r>
                        </m:sup>
                      </m:sSup>
                      <m:r>
                        <a:rPr lang="fr-FR" sz="1600" b="1" i="1" smtClean="0">
                          <a:solidFill>
                            <a:srgbClr val="2F2F2F"/>
                          </a:solidFill>
                          <a:latin typeface="Cambria Math" panose="02040503050406030204" pitchFamily="18" charset="0"/>
                          <a:ea typeface="Cambria Math" panose="02040503050406030204" pitchFamily="18" charset="0"/>
                        </a:rPr>
                        <m:t>×</m:t>
                      </m:r>
                      <m:func>
                        <m:funcPr>
                          <m:ctrlPr>
                            <a:rPr lang="fr-FR" sz="1600" b="1" i="1" smtClean="0">
                              <a:solidFill>
                                <a:srgbClr val="2F2F2F"/>
                              </a:solidFill>
                              <a:latin typeface="Cambria Math" panose="02040503050406030204" pitchFamily="18" charset="0"/>
                              <a:ea typeface="Cambria Math" panose="02040503050406030204" pitchFamily="18" charset="0"/>
                            </a:rPr>
                          </m:ctrlPr>
                        </m:funcPr>
                        <m:fName>
                          <m:r>
                            <a:rPr lang="fr-FR" sz="1600" b="1" i="0" smtClean="0">
                              <a:solidFill>
                                <a:srgbClr val="2F2F2F"/>
                              </a:solidFill>
                              <a:latin typeface="Cambria Math" panose="02040503050406030204" pitchFamily="18" charset="0"/>
                              <a:ea typeface="Cambria Math" panose="02040503050406030204" pitchFamily="18" charset="0"/>
                            </a:rPr>
                            <m:t>𝐥𝐧</m:t>
                          </m:r>
                        </m:fName>
                        <m:e>
                          <m:d>
                            <m:dPr>
                              <m:begChr m:val="|"/>
                              <m:endChr m:val="|"/>
                              <m:ctrlPr>
                                <a:rPr lang="fr-FR" sz="1600" b="1" i="1">
                                  <a:solidFill>
                                    <a:srgbClr val="2F2F2F"/>
                                  </a:solidFill>
                                  <a:latin typeface="Cambria Math" panose="02040503050406030204" pitchFamily="18" charset="0"/>
                                  <a:ea typeface="Cambria Math" panose="02040503050406030204" pitchFamily="18" charset="0"/>
                                </a:rPr>
                              </m:ctrlPr>
                            </m:dPr>
                            <m:e>
                              <m:rad>
                                <m:radPr>
                                  <m:degHide m:val="on"/>
                                  <m:ctrlPr>
                                    <a:rPr lang="fr-FR" sz="1600" b="1" i="1">
                                      <a:solidFill>
                                        <a:srgbClr val="2F2F2F"/>
                                      </a:solidFill>
                                      <a:latin typeface="Cambria Math" panose="02040503050406030204" pitchFamily="18" charset="0"/>
                                      <a:ea typeface="Cambria Math" panose="02040503050406030204" pitchFamily="18" charset="0"/>
                                    </a:rPr>
                                  </m:ctrlPr>
                                </m:radPr>
                                <m:deg/>
                                <m:e>
                                  <m:r>
                                    <a:rPr lang="fr-FR" sz="1600" b="1" i="1">
                                      <a:solidFill>
                                        <a:srgbClr val="2F2F2F"/>
                                      </a:solidFill>
                                      <a:latin typeface="Cambria Math" panose="02040503050406030204" pitchFamily="18" charset="0"/>
                                      <a:ea typeface="Cambria Math" panose="02040503050406030204" pitchFamily="18" charset="0"/>
                                    </a:rPr>
                                    <m:t>𝒑𝒑𝒃</m:t>
                                  </m:r>
                                </m:e>
                              </m:rad>
                            </m:e>
                          </m:d>
                        </m:e>
                      </m:func>
                    </m:oMath>
                  </m:oMathPara>
                </a14:m>
                <a:endParaRPr lang="fr-FR" sz="1600" b="1">
                  <a:solidFill>
                    <a:srgbClr val="E15E32"/>
                  </a:solidFill>
                </a:endParaRPr>
              </a:p>
            </p:txBody>
          </p:sp>
        </mc:Choice>
        <mc:Fallback xmlns="">
          <p:sp>
            <p:nvSpPr>
              <p:cNvPr id="3" name="ZoneTexte 2">
                <a:extLst>
                  <a:ext uri="{FF2B5EF4-FFF2-40B4-BE49-F238E27FC236}">
                    <a16:creationId xmlns:a16="http://schemas.microsoft.com/office/drawing/2014/main" id="{4BEC5DC8-3F8F-2412-80E5-CA4D63A66892}"/>
                  </a:ext>
                </a:extLst>
              </p:cNvPr>
              <p:cNvSpPr txBox="1">
                <a:spLocks noRot="1" noChangeAspect="1" noMove="1" noResize="1" noEditPoints="1" noAdjustHandles="1" noChangeArrowheads="1" noChangeShapeType="1" noTextEdit="1"/>
              </p:cNvSpPr>
              <p:nvPr/>
            </p:nvSpPr>
            <p:spPr bwMode="auto">
              <a:xfrm>
                <a:off x="8976320" y="1310323"/>
                <a:ext cx="2807688" cy="392223"/>
              </a:xfrm>
              <a:prstGeom prst="rect">
                <a:avLst/>
              </a:prstGeom>
              <a:blipFill>
                <a:blip r:embed="rId4"/>
                <a:stretch>
                  <a:fillRect b="-6250"/>
                </a:stretch>
              </a:blipFill>
            </p:spPr>
            <p:txBody>
              <a:bodyPr/>
              <a:lstStyle/>
              <a:p>
                <a:r>
                  <a:rPr lang="fr-FR">
                    <a:noFill/>
                  </a:rPr>
                  <a:t> </a:t>
                </a:r>
              </a:p>
            </p:txBody>
          </p:sp>
        </mc:Fallback>
      </mc:AlternateContent>
      <p:sp>
        <p:nvSpPr>
          <p:cNvPr id="9" name="TextBox 13">
            <a:extLst>
              <a:ext uri="{FF2B5EF4-FFF2-40B4-BE49-F238E27FC236}">
                <a16:creationId xmlns:a16="http://schemas.microsoft.com/office/drawing/2014/main" id="{BA9679E1-F870-17BE-3059-1EEFAE050732}"/>
              </a:ext>
            </a:extLst>
          </p:cNvPr>
          <p:cNvSpPr txBox="1"/>
          <p:nvPr/>
        </p:nvSpPr>
        <p:spPr bwMode="auto">
          <a:xfrm>
            <a:off x="8264951" y="3832015"/>
            <a:ext cx="3718660" cy="276999"/>
          </a:xfrm>
          <a:prstGeom prst="rect">
            <a:avLst/>
          </a:prstGeom>
          <a:noFill/>
        </p:spPr>
        <p:txBody>
          <a:bodyPr wrap="square" rtlCol="0">
            <a:spAutoFit/>
          </a:bodyPr>
          <a:lstStyle/>
          <a:p>
            <a:pPr algn="ctr"/>
            <a:r>
              <a:rPr lang="en-GB" sz="1200" i="1">
                <a:solidFill>
                  <a:srgbClr val="2F2F2F"/>
                </a:solidFill>
              </a:rPr>
              <a:t>*J. </a:t>
            </a:r>
            <a:r>
              <a:rPr lang="fr-FR" sz="1200" i="1">
                <a:solidFill>
                  <a:srgbClr val="2F2F2F"/>
                </a:solidFill>
              </a:rPr>
              <a:t>Scott Berg. CERN LHC Project Note 97, July 1997.</a:t>
            </a:r>
          </a:p>
        </p:txBody>
      </p:sp>
    </p:spTree>
    <p:extLst>
      <p:ext uri="{BB962C8B-B14F-4D97-AF65-F5344CB8AC3E}">
        <p14:creationId xmlns:p14="http://schemas.microsoft.com/office/powerpoint/2010/main" val="2524824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25</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a:xfrm>
            <a:off x="407988" y="373593"/>
            <a:ext cx="11520660" cy="1065742"/>
          </a:xfrm>
        </p:spPr>
        <p:txBody>
          <a:bodyPr/>
          <a:lstStyle/>
          <a:p>
            <a:r>
              <a:rPr lang="fr-FR"/>
              <a:t>Summary</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35" name="Rectangle 34">
            <a:extLst>
              <a:ext uri="{FF2B5EF4-FFF2-40B4-BE49-F238E27FC236}">
                <a16:creationId xmlns:a16="http://schemas.microsoft.com/office/drawing/2014/main" id="{D50C29D0-27C9-AAF9-B42F-A8B5229258E4}"/>
              </a:ext>
            </a:extLst>
          </p:cNvPr>
          <p:cNvSpPr/>
          <p:nvPr/>
        </p:nvSpPr>
        <p:spPr bwMode="auto">
          <a:xfrm>
            <a:off x="10886761" y="1661539"/>
            <a:ext cx="1296093" cy="6471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 name="Content Placeholder 1">
                <a:extLst>
                  <a:ext uri="{FF2B5EF4-FFF2-40B4-BE49-F238E27FC236}">
                    <a16:creationId xmlns:a16="http://schemas.microsoft.com/office/drawing/2014/main" id="{56856C6E-1DA3-76AA-D29A-B8FF2C5F05CC}"/>
                  </a:ext>
                </a:extLst>
              </p:cNvPr>
              <p:cNvSpPr>
                <a:spLocks noGrp="1"/>
              </p:cNvSpPr>
              <p:nvPr>
                <p:ph idx="1"/>
              </p:nvPr>
            </p:nvSpPr>
            <p:spPr bwMode="auto">
              <a:xfrm>
                <a:off x="551386" y="1340768"/>
                <a:ext cx="11089230" cy="4860007"/>
              </a:xfrm>
            </p:spPr>
            <p:txBody>
              <a:bodyPr numCol="1" spcCol="252000"/>
              <a:lstStyle/>
              <a:p>
                <a:pPr marL="0" lvl="1" indent="0">
                  <a:buNone/>
                  <a:defRPr/>
                </a:pPr>
                <a:r>
                  <a:rPr lang="fr-FR" b="1">
                    <a:solidFill>
                      <a:srgbClr val="6E2466"/>
                    </a:solidFill>
                  </a:rPr>
                  <a:t>At 450GeV:</a:t>
                </a:r>
                <a:endParaRPr lang="fr-FR" b="1" dirty="0">
                  <a:solidFill>
                    <a:srgbClr val="6E2466"/>
                  </a:solidFill>
                </a:endParaRPr>
              </a:p>
              <a:p>
                <a:pPr lvl="1" algn="just">
                  <a:defRPr/>
                </a:pPr>
                <a:r>
                  <a:rPr lang="fr-FR">
                    <a:solidFill>
                      <a:srgbClr val="2F2F2F"/>
                    </a:solidFill>
                  </a:rPr>
                  <a:t>Electron cloud responses for copper are orders of magnitude above carbon ones</a:t>
                </a:r>
              </a:p>
              <a:p>
                <a:pPr lvl="1" algn="just">
                  <a:defRPr/>
                </a:pPr>
                <a:r>
                  <a:rPr lang="fr-FR">
                    <a:solidFill>
                      <a:srgbClr val="2F2F2F"/>
                    </a:solidFill>
                  </a:rPr>
                  <a:t>For copper,  </a:t>
                </a:r>
                <a14:m>
                  <m:oMath xmlns:m="http://schemas.openxmlformats.org/officeDocument/2006/math">
                    <m:sSub>
                      <m:sSubPr>
                        <m:ctrlPr>
                          <a:rPr lang="fr-FR" sz="1800" b="1" i="1" smtClean="0">
                            <a:solidFill>
                              <a:srgbClr val="0033A0"/>
                            </a:solidFill>
                            <a:latin typeface="Cambria Math" panose="02040503050406030204" pitchFamily="18" charset="0"/>
                          </a:rPr>
                        </m:ctrlPr>
                      </m:sSubPr>
                      <m:e>
                        <m:r>
                          <a:rPr lang="fr-FR" sz="1800" b="1" i="1" smtClean="0">
                            <a:solidFill>
                              <a:srgbClr val="0033A0"/>
                            </a:solidFill>
                            <a:latin typeface="Cambria Math" panose="02040503050406030204" pitchFamily="18" charset="0"/>
                          </a:rPr>
                          <m:t>𝑰</m:t>
                        </m:r>
                      </m:e>
                      <m:sub>
                        <m:r>
                          <a:rPr lang="fr-FR" sz="1800" b="1" i="1" smtClean="0">
                            <a:solidFill>
                              <a:srgbClr val="0033A0"/>
                            </a:solidFill>
                            <a:latin typeface="Cambria Math" panose="02040503050406030204" pitchFamily="18" charset="0"/>
                          </a:rPr>
                          <m:t>𝟕𝟐</m:t>
                        </m:r>
                        <m:r>
                          <a:rPr lang="fr-FR" sz="1800" b="1" i="1" smtClean="0">
                            <a:solidFill>
                              <a:srgbClr val="0033A0"/>
                            </a:solidFill>
                            <a:latin typeface="Cambria Math" panose="02040503050406030204" pitchFamily="18" charset="0"/>
                          </a:rPr>
                          <m:t>𝒃</m:t>
                        </m:r>
                      </m:sub>
                    </m:sSub>
                    <m:r>
                      <a:rPr lang="fr-FR" sz="1800" b="1" i="1" smtClean="0">
                        <a:solidFill>
                          <a:srgbClr val="0033A0"/>
                        </a:solidFill>
                        <a:latin typeface="Cambria Math" panose="02040503050406030204" pitchFamily="18" charset="0"/>
                        <a:ea typeface="Cambria Math" panose="02040503050406030204" pitchFamily="18" charset="0"/>
                      </a:rPr>
                      <m:t>≈</m:t>
                    </m:r>
                    <m:r>
                      <a:rPr lang="fr-FR" sz="1800" b="1" i="1" smtClean="0">
                        <a:solidFill>
                          <a:srgbClr val="0033A0"/>
                        </a:solidFill>
                        <a:latin typeface="Cambria Math" panose="02040503050406030204" pitchFamily="18" charset="0"/>
                        <a:ea typeface="Cambria Math" panose="02040503050406030204" pitchFamily="18" charset="0"/>
                      </a:rPr>
                      <m:t>𝟐𝟎</m:t>
                    </m:r>
                    <m:r>
                      <a:rPr lang="fr-FR" sz="1800" b="1" i="1" smtClean="0">
                        <a:solidFill>
                          <a:srgbClr val="0033A0"/>
                        </a:solidFill>
                        <a:latin typeface="Cambria Math" panose="02040503050406030204" pitchFamily="18" charset="0"/>
                        <a:ea typeface="Cambria Math" panose="02040503050406030204" pitchFamily="18" charset="0"/>
                      </a:rPr>
                      <m:t>×</m:t>
                    </m:r>
                    <m:sSub>
                      <m:sSubPr>
                        <m:ctrlPr>
                          <a:rPr lang="fr-FR" sz="1800" b="1" i="1">
                            <a:solidFill>
                              <a:srgbClr val="0033A0"/>
                            </a:solidFill>
                            <a:latin typeface="Cambria Math" panose="02040503050406030204" pitchFamily="18" charset="0"/>
                          </a:rPr>
                        </m:ctrlPr>
                      </m:sSubPr>
                      <m:e>
                        <m:r>
                          <a:rPr lang="fr-FR" sz="1800" b="1" i="1">
                            <a:solidFill>
                              <a:srgbClr val="0033A0"/>
                            </a:solidFill>
                            <a:latin typeface="Cambria Math" panose="02040503050406030204" pitchFamily="18" charset="0"/>
                          </a:rPr>
                          <m:t>𝑰</m:t>
                        </m:r>
                      </m:e>
                      <m:sub>
                        <m:r>
                          <a:rPr lang="fr-FR" sz="1800" b="1" i="1" smtClean="0">
                            <a:solidFill>
                              <a:srgbClr val="0033A0"/>
                            </a:solidFill>
                            <a:latin typeface="Cambria Math" panose="02040503050406030204" pitchFamily="18" charset="0"/>
                          </a:rPr>
                          <m:t>𝒉𝒚𝒃𝒓𝒊𝒅</m:t>
                        </m:r>
                      </m:sub>
                    </m:sSub>
                  </m:oMath>
                </a14:m>
                <a:endParaRPr lang="fr-FR">
                  <a:solidFill>
                    <a:srgbClr val="2F2F2F"/>
                  </a:solidFill>
                </a:endParaRPr>
              </a:p>
              <a:p>
                <a:pPr lvl="1" algn="just">
                  <a:defRPr/>
                </a:pPr>
                <a:r>
                  <a:rPr lang="fr-FR">
                    <a:solidFill>
                      <a:srgbClr val="2F2F2F"/>
                    </a:solidFill>
                  </a:rPr>
                  <a:t>At a certain number of bunches, </a:t>
                </a:r>
                <a14:m>
                  <m:oMath xmlns:m="http://schemas.openxmlformats.org/officeDocument/2006/math">
                    <m:sSub>
                      <m:sSubPr>
                        <m:ctrlPr>
                          <a:rPr lang="fr-FR" sz="1800" b="1" i="1" smtClean="0">
                            <a:solidFill>
                              <a:srgbClr val="0033A0"/>
                            </a:solidFill>
                            <a:latin typeface="Cambria Math" panose="02040503050406030204" pitchFamily="18" charset="0"/>
                          </a:rPr>
                        </m:ctrlPr>
                      </m:sSubPr>
                      <m:e>
                        <m:r>
                          <a:rPr lang="fr-FR" sz="1800" b="1" i="1" smtClean="0">
                            <a:solidFill>
                              <a:srgbClr val="0033A0"/>
                            </a:solidFill>
                            <a:latin typeface="Cambria Math" panose="02040503050406030204" pitchFamily="18" charset="0"/>
                          </a:rPr>
                          <m:t>𝑰</m:t>
                        </m:r>
                      </m:e>
                      <m:sub>
                        <m:sSup>
                          <m:sSupPr>
                            <m:ctrlPr>
                              <a:rPr lang="fr-FR" sz="1800" b="1" i="1" smtClean="0">
                                <a:solidFill>
                                  <a:srgbClr val="0033A0"/>
                                </a:solidFill>
                                <a:latin typeface="Cambria Math" panose="02040503050406030204" pitchFamily="18" charset="0"/>
                              </a:rPr>
                            </m:ctrlPr>
                          </m:sSupPr>
                          <m:e>
                            <m:r>
                              <a:rPr lang="fr-FR" sz="1800" b="1" i="1" smtClean="0">
                                <a:solidFill>
                                  <a:srgbClr val="0033A0"/>
                                </a:solidFill>
                                <a:latin typeface="Cambria Math" panose="02040503050406030204" pitchFamily="18" charset="0"/>
                              </a:rPr>
                              <m:t>𝒆</m:t>
                            </m:r>
                          </m:e>
                          <m:sup>
                            <m:r>
                              <a:rPr lang="fr-FR" sz="1800" b="1" i="1" smtClean="0">
                                <a:solidFill>
                                  <a:srgbClr val="0033A0"/>
                                </a:solidFill>
                                <a:latin typeface="Cambria Math" panose="02040503050406030204" pitchFamily="18" charset="0"/>
                              </a:rPr>
                              <m:t>−</m:t>
                            </m:r>
                          </m:sup>
                        </m:sSup>
                      </m:sub>
                    </m:sSub>
                    <m:r>
                      <a:rPr lang="fr-FR" sz="1800" b="1" i="1" smtClean="0">
                        <a:solidFill>
                          <a:srgbClr val="0033A0"/>
                        </a:solidFill>
                        <a:latin typeface="Cambria Math" panose="02040503050406030204" pitchFamily="18" charset="0"/>
                        <a:ea typeface="Cambria Math" panose="02040503050406030204" pitchFamily="18" charset="0"/>
                      </a:rPr>
                      <m:t>∝</m:t>
                    </m:r>
                    <m:sSub>
                      <m:sSubPr>
                        <m:ctrlPr>
                          <a:rPr lang="fr-FR" sz="1800" b="1" i="1" smtClean="0">
                            <a:solidFill>
                              <a:srgbClr val="0033A0"/>
                            </a:solidFill>
                            <a:latin typeface="Cambria Math" panose="02040503050406030204" pitchFamily="18" charset="0"/>
                            <a:ea typeface="Cambria Math" panose="02040503050406030204" pitchFamily="18" charset="0"/>
                          </a:rPr>
                        </m:ctrlPr>
                      </m:sSubPr>
                      <m:e>
                        <m:r>
                          <a:rPr lang="fr-FR" sz="1800" b="1" i="1" smtClean="0">
                            <a:solidFill>
                              <a:srgbClr val="0033A0"/>
                            </a:solidFill>
                            <a:latin typeface="Cambria Math" panose="02040503050406030204" pitchFamily="18" charset="0"/>
                            <a:ea typeface="Cambria Math" panose="02040503050406030204" pitchFamily="18" charset="0"/>
                          </a:rPr>
                          <m:t>𝑵</m:t>
                        </m:r>
                      </m:e>
                      <m:sub>
                        <m:r>
                          <a:rPr lang="fr-FR" sz="1800" b="1" i="1" smtClean="0">
                            <a:solidFill>
                              <a:srgbClr val="0033A0"/>
                            </a:solidFill>
                            <a:latin typeface="Cambria Math" panose="02040503050406030204" pitchFamily="18" charset="0"/>
                            <a:ea typeface="Cambria Math" panose="02040503050406030204" pitchFamily="18" charset="0"/>
                          </a:rPr>
                          <m:t>𝒃𝒖𝒏𝒄𝒉</m:t>
                        </m:r>
                      </m:sub>
                    </m:sSub>
                  </m:oMath>
                </a14:m>
                <a:endParaRPr lang="fr-FR" dirty="0">
                  <a:solidFill>
                    <a:srgbClr val="2F2F2F"/>
                  </a:solidFill>
                </a:endParaRPr>
              </a:p>
              <a:p>
                <a:pPr lvl="1" algn="just">
                  <a:defRPr/>
                </a:pPr>
                <a:r>
                  <a:rPr lang="fr-FR">
                    <a:solidFill>
                      <a:srgbClr val="2F2F2F"/>
                    </a:solidFill>
                  </a:rPr>
                  <a:t>Pressure rise is not equivalent to local electron cloud presence</a:t>
                </a:r>
              </a:p>
              <a:p>
                <a:pPr marL="0" lvl="1" indent="0" algn="just">
                  <a:buNone/>
                  <a:defRPr/>
                </a:pPr>
                <a:r>
                  <a:rPr lang="fr-FR" b="1">
                    <a:solidFill>
                      <a:srgbClr val="6E2466"/>
                    </a:solidFill>
                  </a:rPr>
                  <a:t>During </a:t>
                </a:r>
                <a:r>
                  <a:rPr lang="fr-FR" b="1" dirty="0">
                    <a:solidFill>
                      <a:srgbClr val="6E2466"/>
                    </a:solidFill>
                  </a:rPr>
                  <a:t>a </a:t>
                </a:r>
                <a:r>
                  <a:rPr lang="fr-FR" b="1" dirty="0" err="1">
                    <a:solidFill>
                      <a:srgbClr val="6E2466"/>
                    </a:solidFill>
                  </a:rPr>
                  <a:t>hybrid</a:t>
                </a:r>
                <a:r>
                  <a:rPr lang="fr-FR" b="1" dirty="0">
                    <a:solidFill>
                      <a:srgbClr val="6E2466"/>
                    </a:solidFill>
                  </a:rPr>
                  <a:t> </a:t>
                </a:r>
                <a:r>
                  <a:rPr lang="fr-FR" b="1" dirty="0" err="1">
                    <a:solidFill>
                      <a:srgbClr val="6E2466"/>
                    </a:solidFill>
                  </a:rPr>
                  <a:t>physics</a:t>
                </a:r>
                <a:r>
                  <a:rPr lang="fr-FR" b="1" dirty="0">
                    <a:solidFill>
                      <a:srgbClr val="6E2466"/>
                    </a:solidFill>
                  </a:rPr>
                  <a:t> </a:t>
                </a:r>
                <a:r>
                  <a:rPr lang="fr-FR" b="1" dirty="0" err="1">
                    <a:solidFill>
                      <a:srgbClr val="6E2466"/>
                    </a:solidFill>
                  </a:rPr>
                  <a:t>fill</a:t>
                </a:r>
                <a:r>
                  <a:rPr lang="fr-FR" b="1" dirty="0">
                    <a:solidFill>
                      <a:srgbClr val="6E2466"/>
                    </a:solidFill>
                  </a:rPr>
                  <a:t> </a:t>
                </a:r>
                <a:r>
                  <a:rPr lang="fr-FR" b="1" dirty="0" err="1">
                    <a:solidFill>
                      <a:srgbClr val="6E2466"/>
                    </a:solidFill>
                  </a:rPr>
                  <a:t>lifetime</a:t>
                </a:r>
                <a:r>
                  <a:rPr lang="fr-FR" b="1" dirty="0">
                    <a:solidFill>
                      <a:srgbClr val="6E2466"/>
                    </a:solidFill>
                  </a:rPr>
                  <a:t>:</a:t>
                </a:r>
              </a:p>
              <a:p>
                <a:pPr lvl="1" algn="just">
                  <a:defRPr/>
                </a:pPr>
                <a:r>
                  <a:rPr lang="fr-FR">
                    <a:solidFill>
                      <a:srgbClr val="2F2F2F"/>
                    </a:solidFill>
                  </a:rPr>
                  <a:t>Photoelectrons detected for </a:t>
                </a:r>
                <a14:m>
                  <m:oMath xmlns:m="http://schemas.openxmlformats.org/officeDocument/2006/math">
                    <m:sSub>
                      <m:sSubPr>
                        <m:ctrlPr>
                          <a:rPr lang="fr-FR" sz="1800" b="1" i="1" smtClean="0">
                            <a:solidFill>
                              <a:srgbClr val="0033A0"/>
                            </a:solidFill>
                            <a:latin typeface="Cambria Math" panose="02040503050406030204" pitchFamily="18" charset="0"/>
                          </a:rPr>
                        </m:ctrlPr>
                      </m:sSubPr>
                      <m:e>
                        <m:r>
                          <a:rPr lang="fr-FR" sz="1800" b="1" i="1" smtClean="0">
                            <a:solidFill>
                              <a:srgbClr val="0033A0"/>
                            </a:solidFill>
                            <a:latin typeface="Cambria Math" panose="02040503050406030204" pitchFamily="18" charset="0"/>
                          </a:rPr>
                          <m:t>𝑬</m:t>
                        </m:r>
                      </m:e>
                      <m:sub>
                        <m:r>
                          <a:rPr lang="fr-FR" sz="1800" b="1" i="1" smtClean="0">
                            <a:solidFill>
                              <a:srgbClr val="0033A0"/>
                            </a:solidFill>
                            <a:latin typeface="Cambria Math" panose="02040503050406030204" pitchFamily="18" charset="0"/>
                          </a:rPr>
                          <m:t>𝒃𝒆𝒂𝒎</m:t>
                        </m:r>
                      </m:sub>
                    </m:sSub>
                    <m:r>
                      <a:rPr lang="fr-FR" sz="1800" b="1" i="1" smtClean="0">
                        <a:solidFill>
                          <a:srgbClr val="0033A0"/>
                        </a:solidFill>
                        <a:latin typeface="Cambria Math" panose="02040503050406030204" pitchFamily="18" charset="0"/>
                        <a:ea typeface="Cambria Math" panose="02040503050406030204" pitchFamily="18" charset="0"/>
                      </a:rPr>
                      <m:t>&gt;</m:t>
                    </m:r>
                    <m:r>
                      <a:rPr lang="fr-FR" sz="1800" b="1" i="1" smtClean="0">
                        <a:solidFill>
                          <a:srgbClr val="0033A0"/>
                        </a:solidFill>
                        <a:latin typeface="Cambria Math" panose="02040503050406030204" pitchFamily="18" charset="0"/>
                        <a:ea typeface="Cambria Math" panose="02040503050406030204" pitchFamily="18" charset="0"/>
                      </a:rPr>
                      <m:t>𝟐𝟓𝟎𝟎</m:t>
                    </m:r>
                    <m:r>
                      <a:rPr lang="fr-FR" sz="1800" b="1" i="1" smtClean="0">
                        <a:solidFill>
                          <a:srgbClr val="0033A0"/>
                        </a:solidFill>
                        <a:latin typeface="Cambria Math" panose="02040503050406030204" pitchFamily="18" charset="0"/>
                        <a:ea typeface="Cambria Math" panose="02040503050406030204" pitchFamily="18" charset="0"/>
                      </a:rPr>
                      <m:t> </m:t>
                    </m:r>
                    <m:d>
                      <m:dPr>
                        <m:begChr m:val="["/>
                        <m:endChr m:val="]"/>
                        <m:ctrlPr>
                          <a:rPr lang="fr-FR" sz="1800" b="1" i="1" smtClean="0">
                            <a:solidFill>
                              <a:srgbClr val="0033A0"/>
                            </a:solidFill>
                            <a:latin typeface="Cambria Math" panose="02040503050406030204" pitchFamily="18" charset="0"/>
                            <a:ea typeface="Cambria Math" panose="02040503050406030204" pitchFamily="18" charset="0"/>
                          </a:rPr>
                        </m:ctrlPr>
                      </m:dPr>
                      <m:e>
                        <m:r>
                          <a:rPr lang="fr-FR" b="1" i="0">
                            <a:solidFill>
                              <a:srgbClr val="0033A0"/>
                            </a:solidFill>
                            <a:latin typeface="Cambria Math" panose="02040503050406030204" pitchFamily="18" charset="0"/>
                            <a:ea typeface="Cambria Math" panose="02040503050406030204" pitchFamily="18" charset="0"/>
                          </a:rPr>
                          <m:t>𝐆𝐞𝐕</m:t>
                        </m:r>
                      </m:e>
                    </m:d>
                  </m:oMath>
                </a14:m>
                <a:endParaRPr lang="fr-FR">
                  <a:solidFill>
                    <a:srgbClr val="2F2F2F"/>
                  </a:solidFill>
                </a:endParaRPr>
              </a:p>
              <a:p>
                <a:pPr lvl="1" algn="just">
                  <a:defRPr/>
                </a:pPr>
                <a:r>
                  <a:rPr lang="fr-FR">
                    <a:solidFill>
                      <a:srgbClr val="2F2F2F"/>
                    </a:solidFill>
                  </a:rPr>
                  <a:t>Multipacting only in </a:t>
                </a:r>
                <a:r>
                  <a:rPr lang="fr-FR" err="1">
                    <a:solidFill>
                      <a:srgbClr val="2F2F2F"/>
                    </a:solidFill>
                  </a:rPr>
                  <a:t>copper</a:t>
                </a:r>
                <a:r>
                  <a:rPr lang="fr-FR">
                    <a:solidFill>
                      <a:srgbClr val="2F2F2F"/>
                    </a:solidFill>
                  </a:rPr>
                  <a:t> </a:t>
                </a:r>
                <a:endParaRPr lang="fr-FR" dirty="0">
                  <a:solidFill>
                    <a:srgbClr val="2F2F2F"/>
                  </a:solidFill>
                </a:endParaRPr>
              </a:p>
              <a:p>
                <a:pPr marL="0" lvl="1" indent="0" algn="just">
                  <a:buNone/>
                  <a:defRPr/>
                </a:pPr>
                <a:r>
                  <a:rPr lang="fr-FR" b="1">
                    <a:solidFill>
                      <a:srgbClr val="6E2466"/>
                    </a:solidFill>
                  </a:rPr>
                  <a:t>Electron </a:t>
                </a:r>
                <a:r>
                  <a:rPr lang="fr-FR" b="1" dirty="0" err="1">
                    <a:solidFill>
                      <a:srgbClr val="6E2466"/>
                    </a:solidFill>
                  </a:rPr>
                  <a:t>energy</a:t>
                </a:r>
                <a:r>
                  <a:rPr lang="fr-FR" b="1" dirty="0">
                    <a:solidFill>
                      <a:srgbClr val="6E2466"/>
                    </a:solidFill>
                  </a:rPr>
                  <a:t> distribution:</a:t>
                </a:r>
              </a:p>
              <a:p>
                <a:pPr lvl="1" algn="just">
                  <a:defRPr/>
                </a:pPr>
                <a:r>
                  <a:rPr lang="en-US">
                    <a:solidFill>
                      <a:srgbClr val="2F2F2F"/>
                    </a:solidFill>
                  </a:rPr>
                  <a:t>No significant </a:t>
                </a:r>
                <a:r>
                  <a:rPr lang="en-US" dirty="0">
                    <a:solidFill>
                      <a:srgbClr val="2F2F2F"/>
                    </a:solidFill>
                  </a:rPr>
                  <a:t>impact of the energy ramp-up on the electron energy distribution</a:t>
                </a:r>
              </a:p>
              <a:p>
                <a:pPr lvl="1" algn="just">
                  <a:defRPr/>
                </a:pPr>
                <a:r>
                  <a:rPr lang="en-US" dirty="0">
                    <a:solidFill>
                      <a:srgbClr val="2F2F2F"/>
                    </a:solidFill>
                  </a:rPr>
                  <a:t>Decrease of the accelerated energy </a:t>
                </a:r>
                <a:r>
                  <a:rPr lang="en-US">
                    <a:solidFill>
                      <a:srgbClr val="2F2F2F"/>
                    </a:solidFill>
                  </a:rPr>
                  <a:t>peak with ppb</a:t>
                </a:r>
              </a:p>
              <a:p>
                <a:pPr lvl="1" algn="just">
                  <a:defRPr/>
                </a:pPr>
                <a:r>
                  <a:rPr lang="en-US">
                    <a:solidFill>
                      <a:srgbClr val="2F2F2F"/>
                    </a:solidFill>
                  </a:rPr>
                  <a:t>Kick energy formula is a reasonable first approximation</a:t>
                </a:r>
                <a:endParaRPr lang="fr-FR" dirty="0">
                  <a:solidFill>
                    <a:srgbClr val="2F2F2F"/>
                  </a:solidFill>
                </a:endParaRPr>
              </a:p>
            </p:txBody>
          </p:sp>
        </mc:Choice>
        <mc:Fallback xmlns="">
          <p:sp>
            <p:nvSpPr>
              <p:cNvPr id="4" name="Content Placeholder 1">
                <a:extLst>
                  <a:ext uri="{FF2B5EF4-FFF2-40B4-BE49-F238E27FC236}">
                    <a16:creationId xmlns:a16="http://schemas.microsoft.com/office/drawing/2014/main" id="{56856C6E-1DA3-76AA-D29A-B8FF2C5F05CC}"/>
                  </a:ext>
                </a:extLst>
              </p:cNvPr>
              <p:cNvSpPr>
                <a:spLocks noGrp="1" noRot="1" noChangeAspect="1" noMove="1" noResize="1" noEditPoints="1" noAdjustHandles="1" noChangeArrowheads="1" noChangeShapeType="1" noTextEdit="1"/>
              </p:cNvSpPr>
              <p:nvPr>
                <p:ph idx="1"/>
              </p:nvPr>
            </p:nvSpPr>
            <p:spPr bwMode="auto">
              <a:xfrm>
                <a:off x="551386" y="1340768"/>
                <a:ext cx="11089230" cy="4860007"/>
              </a:xfrm>
              <a:blipFill>
                <a:blip r:embed="rId2"/>
                <a:stretch>
                  <a:fillRect l="-1264" t="-1631"/>
                </a:stretch>
              </a:blipFill>
            </p:spPr>
            <p:txBody>
              <a:bodyPr/>
              <a:lstStyle/>
              <a:p>
                <a:r>
                  <a:rPr lang="en-GB">
                    <a:noFill/>
                  </a:rPr>
                  <a:t> </a:t>
                </a:r>
              </a:p>
            </p:txBody>
          </p:sp>
        </mc:Fallback>
      </mc:AlternateContent>
    </p:spTree>
    <p:extLst>
      <p:ext uri="{BB962C8B-B14F-4D97-AF65-F5344CB8AC3E}">
        <p14:creationId xmlns:p14="http://schemas.microsoft.com/office/powerpoint/2010/main" val="31493942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26</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a:xfrm>
            <a:off x="407988" y="373593"/>
            <a:ext cx="11520660" cy="1065742"/>
          </a:xfrm>
        </p:spPr>
        <p:txBody>
          <a:bodyPr/>
          <a:lstStyle/>
          <a:p>
            <a:r>
              <a:rPr lang="fr-FR"/>
              <a:t>Perspectives for run 2024</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7" name="Content Placeholder 1">
            <a:extLst>
              <a:ext uri="{FF2B5EF4-FFF2-40B4-BE49-F238E27FC236}">
                <a16:creationId xmlns:a16="http://schemas.microsoft.com/office/drawing/2014/main" id="{D149E680-7C8B-6AE2-6A95-98180ADD156D}"/>
              </a:ext>
            </a:extLst>
          </p:cNvPr>
          <p:cNvSpPr txBox="1">
            <a:spLocks/>
          </p:cNvSpPr>
          <p:nvPr/>
        </p:nvSpPr>
        <p:spPr bwMode="auto">
          <a:xfrm>
            <a:off x="767408" y="5897049"/>
            <a:ext cx="11376024" cy="360040"/>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endParaRPr lang="fr-FR">
              <a:solidFill>
                <a:srgbClr val="2F2F2F"/>
              </a:solidFill>
            </a:endParaRPr>
          </a:p>
        </p:txBody>
      </p:sp>
      <p:sp>
        <p:nvSpPr>
          <p:cNvPr id="35" name="Rectangle 34">
            <a:extLst>
              <a:ext uri="{FF2B5EF4-FFF2-40B4-BE49-F238E27FC236}">
                <a16:creationId xmlns:a16="http://schemas.microsoft.com/office/drawing/2014/main" id="{D50C29D0-27C9-AAF9-B42F-A8B5229258E4}"/>
              </a:ext>
            </a:extLst>
          </p:cNvPr>
          <p:cNvSpPr/>
          <p:nvPr/>
        </p:nvSpPr>
        <p:spPr bwMode="auto">
          <a:xfrm>
            <a:off x="10886761" y="1661539"/>
            <a:ext cx="1296093" cy="64714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Content Placeholder 1">
            <a:extLst>
              <a:ext uri="{FF2B5EF4-FFF2-40B4-BE49-F238E27FC236}">
                <a16:creationId xmlns:a16="http://schemas.microsoft.com/office/drawing/2014/main" id="{56856C6E-1DA3-76AA-D29A-B8FF2C5F05CC}"/>
              </a:ext>
            </a:extLst>
          </p:cNvPr>
          <p:cNvSpPr>
            <a:spLocks noGrp="1"/>
          </p:cNvSpPr>
          <p:nvPr>
            <p:ph idx="1"/>
          </p:nvPr>
        </p:nvSpPr>
        <p:spPr bwMode="auto">
          <a:xfrm>
            <a:off x="263352" y="1439335"/>
            <a:ext cx="11647892" cy="4545416"/>
          </a:xfrm>
        </p:spPr>
        <p:txBody>
          <a:bodyPr numCol="1" spcCol="108000"/>
          <a:lstStyle/>
          <a:p>
            <a:pPr lvl="1">
              <a:defRPr/>
            </a:pPr>
            <a:r>
              <a:rPr lang="fr-FR" dirty="0" err="1">
                <a:solidFill>
                  <a:srgbClr val="0033A0"/>
                </a:solidFill>
              </a:rPr>
              <a:t>Electrostimulated</a:t>
            </a:r>
            <a:r>
              <a:rPr lang="fr-FR">
                <a:solidFill>
                  <a:srgbClr val="2F2F2F"/>
                </a:solidFill>
              </a:rPr>
              <a:t> and </a:t>
            </a:r>
            <a:r>
              <a:rPr lang="fr-FR">
                <a:solidFill>
                  <a:srgbClr val="0033A0"/>
                </a:solidFill>
              </a:rPr>
              <a:t>Photostimulated Desorption </a:t>
            </a:r>
            <a:r>
              <a:rPr lang="fr-FR">
                <a:solidFill>
                  <a:srgbClr val="2F2F2F"/>
                </a:solidFill>
              </a:rPr>
              <a:t>(ESD, PSD) computations </a:t>
            </a:r>
            <a:r>
              <a:rPr lang="fr-FR" err="1">
                <a:solidFill>
                  <a:srgbClr val="2F2F2F"/>
                </a:solidFill>
              </a:rPr>
              <a:t>with</a:t>
            </a:r>
            <a:r>
              <a:rPr lang="fr-FR">
                <a:solidFill>
                  <a:srgbClr val="2F2F2F"/>
                </a:solidFill>
              </a:rPr>
              <a:t> Residual Gas Analyser</a:t>
            </a:r>
            <a:endParaRPr lang="fr-FR" dirty="0">
              <a:solidFill>
                <a:srgbClr val="2F2F2F"/>
              </a:solidFill>
            </a:endParaRPr>
          </a:p>
          <a:p>
            <a:pPr lvl="1">
              <a:defRPr/>
            </a:pPr>
            <a:r>
              <a:rPr lang="fr-FR">
                <a:solidFill>
                  <a:srgbClr val="0033A0"/>
                </a:solidFill>
              </a:rPr>
              <a:t>Photoelectron Yield </a:t>
            </a:r>
            <a:r>
              <a:rPr lang="fr-FR">
                <a:solidFill>
                  <a:srgbClr val="2F2F2F"/>
                </a:solidFill>
              </a:rPr>
              <a:t>(PY) estimations</a:t>
            </a:r>
            <a:endParaRPr lang="fr-FR" dirty="0">
              <a:solidFill>
                <a:srgbClr val="2F2F2F"/>
              </a:solidFill>
            </a:endParaRPr>
          </a:p>
          <a:p>
            <a:pPr lvl="1">
              <a:defRPr/>
            </a:pPr>
            <a:r>
              <a:rPr lang="fr-FR">
                <a:solidFill>
                  <a:srgbClr val="0033A0"/>
                </a:solidFill>
              </a:rPr>
              <a:t>Secondary Electrons Yield </a:t>
            </a:r>
            <a:r>
              <a:rPr lang="fr-FR">
                <a:solidFill>
                  <a:srgbClr val="2F2F2F"/>
                </a:solidFill>
              </a:rPr>
              <a:t>(SEY) evaluation </a:t>
            </a:r>
            <a:r>
              <a:rPr lang="fr-FR" err="1">
                <a:solidFill>
                  <a:srgbClr val="2F2F2F"/>
                </a:solidFill>
              </a:rPr>
              <a:t>with</a:t>
            </a:r>
            <a:r>
              <a:rPr lang="fr-FR">
                <a:solidFill>
                  <a:srgbClr val="2F2F2F"/>
                </a:solidFill>
              </a:rPr>
              <a:t> RFA by refining measurements around electron peaks</a:t>
            </a:r>
            <a:endParaRPr lang="fr-FR" dirty="0">
              <a:solidFill>
                <a:srgbClr val="2F2F2F"/>
              </a:solidFill>
            </a:endParaRPr>
          </a:p>
          <a:p>
            <a:pPr lvl="1">
              <a:defRPr/>
            </a:pPr>
            <a:r>
              <a:rPr lang="fr-FR">
                <a:solidFill>
                  <a:srgbClr val="2F2F2F"/>
                </a:solidFill>
              </a:rPr>
              <a:t>Measurements of the electron cloud </a:t>
            </a:r>
            <a:r>
              <a:rPr lang="fr-FR" dirty="0" err="1">
                <a:solidFill>
                  <a:srgbClr val="2F2F2F"/>
                </a:solidFill>
              </a:rPr>
              <a:t>bunch</a:t>
            </a:r>
            <a:r>
              <a:rPr lang="fr-FR" dirty="0">
                <a:solidFill>
                  <a:srgbClr val="2F2F2F"/>
                </a:solidFill>
              </a:rPr>
              <a:t> </a:t>
            </a:r>
            <a:r>
              <a:rPr lang="fr-FR">
                <a:solidFill>
                  <a:srgbClr val="2F2F2F"/>
                </a:solidFill>
              </a:rPr>
              <a:t>by bunch with a scope</a:t>
            </a:r>
          </a:p>
          <a:p>
            <a:pPr lvl="1">
              <a:defRPr/>
            </a:pPr>
            <a:r>
              <a:rPr lang="fr-FR">
                <a:solidFill>
                  <a:srgbClr val="2F2F2F"/>
                </a:solidFill>
              </a:rPr>
              <a:t>Heat load evaluation with calorimeters</a:t>
            </a:r>
          </a:p>
          <a:p>
            <a:pPr lvl="1">
              <a:defRPr/>
            </a:pPr>
            <a:r>
              <a:rPr lang="fr-FR">
                <a:solidFill>
                  <a:srgbClr val="2F2F2F"/>
                </a:solidFill>
              </a:rPr>
              <a:t>Confrontation of measurements and parameter evaluations against simulations (PyEcloud, Vasco, Molflow, Synrad…)</a:t>
            </a:r>
          </a:p>
        </p:txBody>
      </p:sp>
    </p:spTree>
    <p:extLst>
      <p:ext uri="{BB962C8B-B14F-4D97-AF65-F5344CB8AC3E}">
        <p14:creationId xmlns:p14="http://schemas.microsoft.com/office/powerpoint/2010/main" val="37514098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19CA30-9590-8DA8-9EA9-DDEBB1337F7E}"/>
              </a:ext>
            </a:extLst>
          </p:cNvPr>
          <p:cNvSpPr>
            <a:spLocks noGrp="1"/>
          </p:cNvSpPr>
          <p:nvPr>
            <p:ph type="ctrTitle"/>
          </p:nvPr>
        </p:nvSpPr>
        <p:spPr/>
        <p:txBody>
          <a:bodyPr/>
          <a:lstStyle/>
          <a:p>
            <a:r>
              <a:rPr lang="fr-FR"/>
              <a:t>Backups</a:t>
            </a:r>
          </a:p>
        </p:txBody>
      </p:sp>
      <p:sp>
        <p:nvSpPr>
          <p:cNvPr id="6" name="Slide Number Placeholder 5">
            <a:extLst>
              <a:ext uri="{FF2B5EF4-FFF2-40B4-BE49-F238E27FC236}">
                <a16:creationId xmlns:a16="http://schemas.microsoft.com/office/drawing/2014/main" id="{2B39FFA0-B2FB-8324-4B07-B9152A5ACAB7}"/>
              </a:ext>
            </a:extLst>
          </p:cNvPr>
          <p:cNvSpPr>
            <a:spLocks noGrp="1"/>
          </p:cNvSpPr>
          <p:nvPr>
            <p:ph type="sldNum" sz="quarter" idx="12"/>
          </p:nvPr>
        </p:nvSpPr>
        <p:spPr>
          <a:xfrm>
            <a:off x="11120604" y="6397995"/>
            <a:ext cx="681254" cy="365125"/>
          </a:xfrm>
        </p:spPr>
        <p:txBody>
          <a:bodyPr/>
          <a:lstStyle/>
          <a:p>
            <a:pPr>
              <a:defRPr/>
            </a:pPr>
            <a:fld id="{36B5EA5A-BC32-A742-B11B-8E7414D5B535}" type="slidenum">
              <a:rPr lang="en-US" sz="1400" smtClean="0"/>
              <a:t>27</a:t>
            </a:fld>
            <a:endParaRPr lang="en-US" sz="1400"/>
          </a:p>
        </p:txBody>
      </p:sp>
      <p:sp>
        <p:nvSpPr>
          <p:cNvPr id="3" name="Footer Placeholder 4">
            <a:extLst>
              <a:ext uri="{FF2B5EF4-FFF2-40B4-BE49-F238E27FC236}">
                <a16:creationId xmlns:a16="http://schemas.microsoft.com/office/drawing/2014/main" id="{24583061-824F-5C2F-ED11-37BF60CB7F9A}"/>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7" name="Footer Placeholder 4">
            <a:extLst>
              <a:ext uri="{FF2B5EF4-FFF2-40B4-BE49-F238E27FC236}">
                <a16:creationId xmlns:a16="http://schemas.microsoft.com/office/drawing/2014/main" id="{41D05DF3-B1E7-05E5-6898-60742444694F}"/>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8" name="Date Placeholder 3">
            <a:extLst>
              <a:ext uri="{FF2B5EF4-FFF2-40B4-BE49-F238E27FC236}">
                <a16:creationId xmlns:a16="http://schemas.microsoft.com/office/drawing/2014/main" id="{9612979B-C201-E6D9-130C-DF2CD675051F}"/>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Tree>
    <p:extLst>
      <p:ext uri="{BB962C8B-B14F-4D97-AF65-F5344CB8AC3E}">
        <p14:creationId xmlns:p14="http://schemas.microsoft.com/office/powerpoint/2010/main" val="34966959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Picture 7"/>
          <p:cNvPicPr>
            <a:picLocks noChangeAspect="1"/>
          </p:cNvPicPr>
          <p:nvPr/>
        </p:nvPicPr>
        <p:blipFill rotWithShape="1">
          <a:blip r:embed="rId2"/>
          <a:srcRect l="1" r="631"/>
          <a:stretch/>
        </p:blipFill>
        <p:spPr>
          <a:xfrm>
            <a:off x="2197766" y="1863615"/>
            <a:ext cx="7975433" cy="2845591"/>
          </a:xfrm>
          <a:prstGeom prst="rect">
            <a:avLst/>
          </a:prstGeom>
        </p:spPr>
      </p:pic>
      <p:cxnSp>
        <p:nvCxnSpPr>
          <p:cNvPr id="117" name="Connecteur droit 116"/>
          <p:cNvCxnSpPr/>
          <p:nvPr/>
        </p:nvCxnSpPr>
        <p:spPr bwMode="auto">
          <a:xfrm flipV="1">
            <a:off x="4367808" y="1909759"/>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8" name="Connecteur droit 117"/>
          <p:cNvCxnSpPr/>
          <p:nvPr/>
        </p:nvCxnSpPr>
        <p:spPr bwMode="auto">
          <a:xfrm flipV="1">
            <a:off x="4773069"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9" name="Connecteur droit 118"/>
          <p:cNvCxnSpPr/>
          <p:nvPr/>
        </p:nvCxnSpPr>
        <p:spPr bwMode="auto">
          <a:xfrm flipV="1">
            <a:off x="6456040"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0" name="Connecteur droit 119"/>
          <p:cNvCxnSpPr/>
          <p:nvPr/>
        </p:nvCxnSpPr>
        <p:spPr bwMode="auto">
          <a:xfrm flipV="1">
            <a:off x="6960096"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1" name="Connecteur droit 120"/>
          <p:cNvCxnSpPr/>
          <p:nvPr/>
        </p:nvCxnSpPr>
        <p:spPr bwMode="auto">
          <a:xfrm flipV="1">
            <a:off x="5951984"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3" name="Connecteur droit 122"/>
          <p:cNvCxnSpPr/>
          <p:nvPr/>
        </p:nvCxnSpPr>
        <p:spPr bwMode="auto">
          <a:xfrm flipV="1">
            <a:off x="7464152"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31" name="Connecteur droit 121"/>
          <p:cNvCxnSpPr/>
          <p:nvPr/>
        </p:nvCxnSpPr>
        <p:spPr bwMode="auto">
          <a:xfrm flipV="1">
            <a:off x="5303912"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5" name="Title 2"/>
          <p:cNvSpPr>
            <a:spLocks noGrp="1"/>
          </p:cNvSpPr>
          <p:nvPr>
            <p:ph type="title"/>
          </p:nvPr>
        </p:nvSpPr>
        <p:spPr bwMode="auto"/>
        <p:txBody>
          <a:bodyPr/>
          <a:lstStyle/>
          <a:p>
            <a:pPr>
              <a:defRPr/>
            </a:pPr>
            <a:r>
              <a:rPr lang="en-US" dirty="0"/>
              <a:t>Station 2 – Amorphous carbon</a:t>
            </a:r>
            <a:endParaRPr dirty="0"/>
          </a:p>
        </p:txBody>
      </p:sp>
      <p:sp>
        <p:nvSpPr>
          <p:cNvPr id="11" name="Footer Placeholder 4"/>
          <p:cNvSpPr>
            <a:spLocks noGrp="1"/>
          </p:cNvSpPr>
          <p:nvPr>
            <p:ph type="ftr" sz="quarter" idx="11"/>
          </p:nvPr>
        </p:nvSpPr>
        <p:spPr bwMode="auto">
          <a:xfrm>
            <a:off x="4259262" y="6309320"/>
            <a:ext cx="6572221" cy="548680"/>
          </a:xfrm>
        </p:spPr>
        <p:txBody>
          <a:bodyPr/>
          <a:lstStyle/>
          <a:p>
            <a:pPr>
              <a:defRPr/>
            </a:pPr>
            <a:r>
              <a:rPr lang="en-US" dirty="0"/>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a:t>28</a:t>
            </a:fld>
            <a:endParaRPr lang="en-US" sz="1400" dirty="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TE – VSC – VSM</a:t>
            </a:r>
          </a:p>
        </p:txBody>
      </p:sp>
      <p:sp>
        <p:nvSpPr>
          <p:cNvPr id="17" name="Subtitle 2"/>
          <p:cNvSpPr txBox="1">
            <a:spLocks/>
          </p:cNvSpPr>
          <p:nvPr/>
        </p:nvSpPr>
        <p:spPr bwMode="auto">
          <a:xfrm>
            <a:off x="119336" y="3142393"/>
            <a:ext cx="1973993"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St 1</a:t>
            </a:r>
            <a:endParaRPr lang="nl-NL" dirty="0"/>
          </a:p>
        </p:txBody>
      </p:sp>
      <p:sp>
        <p:nvSpPr>
          <p:cNvPr id="18" name="Subtitle 2"/>
          <p:cNvSpPr txBox="1">
            <a:spLocks/>
          </p:cNvSpPr>
          <p:nvPr/>
        </p:nvSpPr>
        <p:spPr bwMode="auto">
          <a:xfrm>
            <a:off x="10256117" y="3142393"/>
            <a:ext cx="1846467"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St 3</a:t>
            </a:r>
            <a:endParaRPr lang="nl-NL" dirty="0"/>
          </a:p>
        </p:txBody>
      </p:sp>
      <p:sp>
        <p:nvSpPr>
          <p:cNvPr id="19" name="Oval 18"/>
          <p:cNvSpPr/>
          <p:nvPr/>
        </p:nvSpPr>
        <p:spPr bwMode="auto">
          <a:xfrm>
            <a:off x="1906062" y="3149650"/>
            <a:ext cx="216024" cy="216024"/>
          </a:xfrm>
          <a:prstGeom prst="ellipse">
            <a:avLst/>
          </a:prstGeom>
          <a:noFill/>
          <a:ln w="28575">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bwMode="auto">
          <a:xfrm>
            <a:off x="1991214" y="3234802"/>
            <a:ext cx="45719" cy="45719"/>
          </a:xfrm>
          <a:prstGeom prst="ellipse">
            <a:avLst/>
          </a:prstGeom>
          <a:solidFill>
            <a:srgbClr val="2F2F2F"/>
          </a:solidFill>
          <a:ln>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ubtitle 2"/>
          <p:cNvSpPr txBox="1">
            <a:spLocks/>
          </p:cNvSpPr>
          <p:nvPr/>
        </p:nvSpPr>
        <p:spPr bwMode="auto">
          <a:xfrm>
            <a:off x="1906062" y="3356992"/>
            <a:ext cx="216024"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z</a:t>
            </a:r>
            <a:endParaRPr lang="nl-NL" b="0" i="1" dirty="0">
              <a:solidFill>
                <a:srgbClr val="1C446A"/>
              </a:solidFill>
            </a:endParaRPr>
          </a:p>
        </p:txBody>
      </p:sp>
      <p:cxnSp>
        <p:nvCxnSpPr>
          <p:cNvPr id="22" name="Straight Arrow Connector 21"/>
          <p:cNvCxnSpPr/>
          <p:nvPr/>
        </p:nvCxnSpPr>
        <p:spPr bwMode="auto">
          <a:xfrm flipV="1">
            <a:off x="2189744" y="2168862"/>
            <a:ext cx="0" cy="2196242"/>
          </a:xfrm>
          <a:prstGeom prst="straightConnector1">
            <a:avLst/>
          </a:prstGeom>
          <a:ln w="28575">
            <a:solidFill>
              <a:srgbClr val="1C446A"/>
            </a:solidFill>
            <a:tailEnd type="triangle"/>
          </a:ln>
        </p:spPr>
        <p:style>
          <a:lnRef idx="1">
            <a:schemeClr val="accent1"/>
          </a:lnRef>
          <a:fillRef idx="0">
            <a:schemeClr val="accent1"/>
          </a:fillRef>
          <a:effectRef idx="0">
            <a:schemeClr val="accent1"/>
          </a:effectRef>
          <a:fontRef idx="minor">
            <a:schemeClr val="tx1"/>
          </a:fontRef>
        </p:style>
      </p:cxnSp>
      <p:sp>
        <p:nvSpPr>
          <p:cNvPr id="23" name="Subtitle 2"/>
          <p:cNvSpPr txBox="1">
            <a:spLocks/>
          </p:cNvSpPr>
          <p:nvPr/>
        </p:nvSpPr>
        <p:spPr bwMode="auto">
          <a:xfrm>
            <a:off x="1794711" y="2168860"/>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Ext</a:t>
            </a:r>
            <a:endParaRPr lang="nl-NL" b="0" i="1" dirty="0">
              <a:solidFill>
                <a:srgbClr val="1C446A"/>
              </a:solidFill>
            </a:endParaRPr>
          </a:p>
        </p:txBody>
      </p:sp>
      <p:sp>
        <p:nvSpPr>
          <p:cNvPr id="24" name="Subtitle 2"/>
          <p:cNvSpPr txBox="1">
            <a:spLocks/>
          </p:cNvSpPr>
          <p:nvPr/>
        </p:nvSpPr>
        <p:spPr bwMode="auto">
          <a:xfrm>
            <a:off x="1793171" y="4122522"/>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Int</a:t>
            </a:r>
            <a:endParaRPr lang="nl-NL" b="0" i="1" dirty="0">
              <a:solidFill>
                <a:srgbClr val="1C446A"/>
              </a:solidFill>
            </a:endParaRPr>
          </a:p>
        </p:txBody>
      </p:sp>
      <p:sp>
        <p:nvSpPr>
          <p:cNvPr id="83" name="Subtitle 2"/>
          <p:cNvSpPr txBox="1">
            <a:spLocks/>
          </p:cNvSpPr>
          <p:nvPr/>
        </p:nvSpPr>
        <p:spPr bwMode="auto">
          <a:xfrm>
            <a:off x="6352985" y="2708920"/>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84" name="Subtitle 2"/>
          <p:cNvSpPr txBox="1">
            <a:spLocks/>
          </p:cNvSpPr>
          <p:nvPr/>
        </p:nvSpPr>
        <p:spPr bwMode="auto">
          <a:xfrm>
            <a:off x="6811935" y="2930847"/>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85" name="Subtitle 2"/>
          <p:cNvSpPr txBox="1">
            <a:spLocks/>
          </p:cNvSpPr>
          <p:nvPr/>
        </p:nvSpPr>
        <p:spPr bwMode="auto">
          <a:xfrm>
            <a:off x="5184102" y="3412508"/>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86" name="Subtitle 2"/>
          <p:cNvSpPr txBox="1">
            <a:spLocks/>
          </p:cNvSpPr>
          <p:nvPr/>
        </p:nvSpPr>
        <p:spPr bwMode="auto">
          <a:xfrm>
            <a:off x="4674178" y="3650452"/>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89" name="Subtitle 2"/>
          <p:cNvSpPr txBox="1">
            <a:spLocks/>
          </p:cNvSpPr>
          <p:nvPr/>
        </p:nvSpPr>
        <p:spPr bwMode="auto">
          <a:xfrm>
            <a:off x="4228097" y="2761652"/>
            <a:ext cx="203498"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70C0"/>
                </a:solidFill>
              </a:rPr>
              <a:t>K4</a:t>
            </a:r>
            <a:endParaRPr lang="nl-NL" sz="1000" b="0" i="1" dirty="0">
              <a:solidFill>
                <a:srgbClr val="0070C0"/>
              </a:solidFill>
            </a:endParaRPr>
          </a:p>
        </p:txBody>
      </p:sp>
      <p:sp>
        <p:nvSpPr>
          <p:cNvPr id="90" name="Subtitle 2"/>
          <p:cNvSpPr txBox="1">
            <a:spLocks/>
          </p:cNvSpPr>
          <p:nvPr/>
        </p:nvSpPr>
        <p:spPr bwMode="auto">
          <a:xfrm>
            <a:off x="4688471" y="3257593"/>
            <a:ext cx="203498"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70C0"/>
                </a:solidFill>
              </a:rPr>
              <a:t>K5</a:t>
            </a:r>
            <a:endParaRPr lang="nl-NL" sz="1000" b="0" i="1" dirty="0">
              <a:solidFill>
                <a:srgbClr val="0070C0"/>
              </a:solidFill>
            </a:endParaRPr>
          </a:p>
        </p:txBody>
      </p:sp>
      <p:sp>
        <p:nvSpPr>
          <p:cNvPr id="91" name="Subtitle 2"/>
          <p:cNvSpPr txBox="1">
            <a:spLocks/>
          </p:cNvSpPr>
          <p:nvPr/>
        </p:nvSpPr>
        <p:spPr bwMode="auto">
          <a:xfrm rot="10800000" flipV="1">
            <a:off x="4894997" y="3019452"/>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600" b="0" i="1" dirty="0">
              <a:solidFill>
                <a:srgbClr val="E15E32"/>
              </a:solidFill>
            </a:endParaRPr>
          </a:p>
        </p:txBody>
      </p:sp>
      <p:sp>
        <p:nvSpPr>
          <p:cNvPr id="92" name="Subtitle 2"/>
          <p:cNvSpPr txBox="1">
            <a:spLocks/>
          </p:cNvSpPr>
          <p:nvPr/>
        </p:nvSpPr>
        <p:spPr bwMode="auto">
          <a:xfrm>
            <a:off x="6373122" y="3017917"/>
            <a:ext cx="203498"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K6</a:t>
            </a:r>
            <a:endParaRPr lang="nl-NL" sz="1000" b="0" i="1" dirty="0">
              <a:solidFill>
                <a:srgbClr val="00B050"/>
              </a:solidFill>
            </a:endParaRPr>
          </a:p>
        </p:txBody>
      </p:sp>
      <p:sp>
        <p:nvSpPr>
          <p:cNvPr id="93" name="Subtitle 2"/>
          <p:cNvSpPr txBox="1">
            <a:spLocks/>
          </p:cNvSpPr>
          <p:nvPr/>
        </p:nvSpPr>
        <p:spPr bwMode="auto">
          <a:xfrm>
            <a:off x="6742441" y="3242050"/>
            <a:ext cx="378608" cy="172764"/>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Sc3a</a:t>
            </a:r>
          </a:p>
        </p:txBody>
      </p:sp>
      <p:sp>
        <p:nvSpPr>
          <p:cNvPr id="94" name="Subtitle 2"/>
          <p:cNvSpPr txBox="1">
            <a:spLocks/>
          </p:cNvSpPr>
          <p:nvPr/>
        </p:nvSpPr>
        <p:spPr bwMode="auto">
          <a:xfrm>
            <a:off x="7332304" y="3521533"/>
            <a:ext cx="241544" cy="13656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70C0"/>
                </a:solidFill>
              </a:rPr>
              <a:t>K16</a:t>
            </a:r>
            <a:endParaRPr lang="nl-NL" sz="1000" b="0" i="1" dirty="0">
              <a:solidFill>
                <a:srgbClr val="0070C0"/>
              </a:solidFill>
            </a:endParaRPr>
          </a:p>
        </p:txBody>
      </p:sp>
      <p:sp>
        <p:nvSpPr>
          <p:cNvPr id="95" name="Subtitle 2"/>
          <p:cNvSpPr txBox="1">
            <a:spLocks/>
          </p:cNvSpPr>
          <p:nvPr/>
        </p:nvSpPr>
        <p:spPr bwMode="auto">
          <a:xfrm>
            <a:off x="5193233" y="3738768"/>
            <a:ext cx="261541" cy="127004"/>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F0"/>
                </a:solidFill>
              </a:rPr>
              <a:t>K18</a:t>
            </a:r>
            <a:endParaRPr lang="nl-NL" sz="1000" b="0" i="1" dirty="0">
              <a:solidFill>
                <a:srgbClr val="00B0F0"/>
              </a:solidFill>
            </a:endParaRPr>
          </a:p>
        </p:txBody>
      </p:sp>
      <p:sp>
        <p:nvSpPr>
          <p:cNvPr id="97" name="Subtitle 2"/>
          <p:cNvSpPr txBox="1">
            <a:spLocks/>
          </p:cNvSpPr>
          <p:nvPr/>
        </p:nvSpPr>
        <p:spPr bwMode="auto">
          <a:xfrm>
            <a:off x="6822069" y="4001155"/>
            <a:ext cx="277403" cy="15686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70C0"/>
                </a:solidFill>
              </a:rPr>
              <a:t>K17</a:t>
            </a:r>
            <a:endParaRPr lang="nl-NL" sz="1000" b="0" i="1" dirty="0">
              <a:solidFill>
                <a:srgbClr val="0070C0"/>
              </a:solidFill>
            </a:endParaRPr>
          </a:p>
        </p:txBody>
      </p:sp>
      <p:sp>
        <p:nvSpPr>
          <p:cNvPr id="98" name="Subtitle 2"/>
          <p:cNvSpPr txBox="1">
            <a:spLocks/>
          </p:cNvSpPr>
          <p:nvPr/>
        </p:nvSpPr>
        <p:spPr bwMode="auto">
          <a:xfrm rot="10800000" flipV="1">
            <a:off x="6038166" y="3715325"/>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600" b="0" i="1" dirty="0">
              <a:solidFill>
                <a:srgbClr val="E15E32"/>
              </a:solidFill>
            </a:endParaRPr>
          </a:p>
        </p:txBody>
      </p:sp>
      <p:sp>
        <p:nvSpPr>
          <p:cNvPr id="99" name="Subtitle 2"/>
          <p:cNvSpPr txBox="1">
            <a:spLocks/>
          </p:cNvSpPr>
          <p:nvPr/>
        </p:nvSpPr>
        <p:spPr bwMode="auto">
          <a:xfrm>
            <a:off x="4600916" y="4006478"/>
            <a:ext cx="378608" cy="172764"/>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Sc3b</a:t>
            </a:r>
          </a:p>
        </p:txBody>
      </p:sp>
      <p:cxnSp>
        <p:nvCxnSpPr>
          <p:cNvPr id="101" name="Connecteur droit 100"/>
          <p:cNvCxnSpPr/>
          <p:nvPr/>
        </p:nvCxnSpPr>
        <p:spPr bwMode="auto">
          <a:xfrm flipV="1">
            <a:off x="2495600" y="1890274"/>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02" name="Connecteur droit 101"/>
          <p:cNvCxnSpPr/>
          <p:nvPr/>
        </p:nvCxnSpPr>
        <p:spPr bwMode="auto">
          <a:xfrm flipV="1">
            <a:off x="9336360" y="1905670"/>
            <a:ext cx="0" cy="2504884"/>
          </a:xfrm>
          <a:prstGeom prst="line">
            <a:avLst/>
          </a:prstGeom>
          <a:ln w="12700">
            <a:solidFill>
              <a:srgbClr val="2F2F2F"/>
            </a:solidFill>
            <a:prstDash val="dash"/>
          </a:ln>
        </p:spPr>
        <p:style>
          <a:lnRef idx="1">
            <a:schemeClr val="accent1"/>
          </a:lnRef>
          <a:fillRef idx="0">
            <a:schemeClr val="accent1"/>
          </a:fillRef>
          <a:effectRef idx="0">
            <a:schemeClr val="accent1"/>
          </a:effectRef>
          <a:fontRef idx="minor">
            <a:schemeClr val="tx1"/>
          </a:fontRef>
        </p:style>
      </p:cxnSp>
      <p:sp>
        <p:nvSpPr>
          <p:cNvPr id="115" name="Subtitle 2"/>
          <p:cNvSpPr txBox="1">
            <a:spLocks/>
          </p:cNvSpPr>
          <p:nvPr/>
        </p:nvSpPr>
        <p:spPr bwMode="auto">
          <a:xfrm>
            <a:off x="3105651" y="1280666"/>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B23</a:t>
            </a:r>
            <a:endParaRPr lang="en-US" dirty="0"/>
          </a:p>
        </p:txBody>
      </p:sp>
      <p:sp>
        <p:nvSpPr>
          <p:cNvPr id="116" name="Subtitle 2"/>
          <p:cNvSpPr txBox="1">
            <a:spLocks/>
          </p:cNvSpPr>
          <p:nvPr/>
        </p:nvSpPr>
        <p:spPr bwMode="auto">
          <a:xfrm>
            <a:off x="3105652" y="4521009"/>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R25</a:t>
            </a:r>
            <a:endParaRPr lang="en-US" dirty="0"/>
          </a:p>
        </p:txBody>
      </p:sp>
      <p:sp>
        <p:nvSpPr>
          <p:cNvPr id="145" name="Ellipse 144"/>
          <p:cNvSpPr/>
          <p:nvPr/>
        </p:nvSpPr>
        <p:spPr bwMode="auto">
          <a:xfrm>
            <a:off x="9271108" y="2782532"/>
            <a:ext cx="144016" cy="144016"/>
          </a:xfrm>
          <a:prstGeom prst="ellipse">
            <a:avLst/>
          </a:prstGeom>
          <a:solidFill>
            <a:srgbClr val="92D05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4" name="Subtitle 2"/>
          <p:cNvSpPr txBox="1">
            <a:spLocks/>
          </p:cNvSpPr>
          <p:nvPr/>
        </p:nvSpPr>
        <p:spPr bwMode="auto">
          <a:xfrm>
            <a:off x="2051185" y="1633878"/>
            <a:ext cx="888829" cy="24766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129</a:t>
            </a:r>
            <a:endParaRPr lang="en-US" sz="1800" dirty="0"/>
          </a:p>
        </p:txBody>
      </p:sp>
      <p:sp>
        <p:nvSpPr>
          <p:cNvPr id="105" name="Subtitle 2"/>
          <p:cNvSpPr txBox="1">
            <a:spLocks/>
          </p:cNvSpPr>
          <p:nvPr/>
        </p:nvSpPr>
        <p:spPr bwMode="auto">
          <a:xfrm>
            <a:off x="8891945" y="1631370"/>
            <a:ext cx="888829" cy="24674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110</a:t>
            </a:r>
          </a:p>
        </p:txBody>
      </p:sp>
      <p:sp>
        <p:nvSpPr>
          <p:cNvPr id="106" name="Subtitle 2"/>
          <p:cNvSpPr txBox="1">
            <a:spLocks/>
          </p:cNvSpPr>
          <p:nvPr/>
        </p:nvSpPr>
        <p:spPr bwMode="auto">
          <a:xfrm>
            <a:off x="4140895" y="1631849"/>
            <a:ext cx="449131" cy="24408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124</a:t>
            </a:r>
            <a:endParaRPr lang="en-US" sz="1800" b="0" i="1" dirty="0"/>
          </a:p>
        </p:txBody>
      </p:sp>
      <p:sp>
        <p:nvSpPr>
          <p:cNvPr id="107" name="Subtitle 2"/>
          <p:cNvSpPr txBox="1">
            <a:spLocks/>
          </p:cNvSpPr>
          <p:nvPr/>
        </p:nvSpPr>
        <p:spPr bwMode="auto">
          <a:xfrm>
            <a:off x="4551055" y="1632702"/>
            <a:ext cx="449131" cy="2397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122</a:t>
            </a:r>
            <a:endParaRPr lang="en-US" sz="1800" b="0" i="1" dirty="0"/>
          </a:p>
        </p:txBody>
      </p:sp>
      <p:sp>
        <p:nvSpPr>
          <p:cNvPr id="108" name="Subtitle 2"/>
          <p:cNvSpPr txBox="1">
            <a:spLocks/>
          </p:cNvSpPr>
          <p:nvPr/>
        </p:nvSpPr>
        <p:spPr bwMode="auto">
          <a:xfrm>
            <a:off x="5079317" y="1631849"/>
            <a:ext cx="449131" cy="2431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121</a:t>
            </a:r>
            <a:endParaRPr lang="en-US" sz="1800" b="0" i="1" dirty="0"/>
          </a:p>
        </p:txBody>
      </p:sp>
      <p:sp>
        <p:nvSpPr>
          <p:cNvPr id="109" name="Subtitle 2"/>
          <p:cNvSpPr txBox="1">
            <a:spLocks/>
          </p:cNvSpPr>
          <p:nvPr/>
        </p:nvSpPr>
        <p:spPr bwMode="auto">
          <a:xfrm>
            <a:off x="5733524" y="1629276"/>
            <a:ext cx="449131" cy="245725"/>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120</a:t>
            </a:r>
            <a:endParaRPr lang="en-US" sz="1800" dirty="0"/>
          </a:p>
        </p:txBody>
      </p:sp>
      <p:sp>
        <p:nvSpPr>
          <p:cNvPr id="110" name="Subtitle 2"/>
          <p:cNvSpPr txBox="1">
            <a:spLocks/>
          </p:cNvSpPr>
          <p:nvPr/>
        </p:nvSpPr>
        <p:spPr bwMode="auto">
          <a:xfrm>
            <a:off x="6231474" y="1629276"/>
            <a:ext cx="449131" cy="248843"/>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119</a:t>
            </a:r>
            <a:endParaRPr lang="en-US" sz="1800" b="0" i="1" dirty="0"/>
          </a:p>
        </p:txBody>
      </p:sp>
      <p:sp>
        <p:nvSpPr>
          <p:cNvPr id="111" name="Subtitle 2"/>
          <p:cNvSpPr txBox="1">
            <a:spLocks/>
          </p:cNvSpPr>
          <p:nvPr/>
        </p:nvSpPr>
        <p:spPr bwMode="auto">
          <a:xfrm>
            <a:off x="6743051" y="1628754"/>
            <a:ext cx="449131" cy="24624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118</a:t>
            </a:r>
            <a:endParaRPr lang="en-US" sz="1800" b="0" i="1" dirty="0"/>
          </a:p>
        </p:txBody>
      </p:sp>
      <p:sp>
        <p:nvSpPr>
          <p:cNvPr id="112" name="Subtitle 2"/>
          <p:cNvSpPr txBox="1">
            <a:spLocks/>
          </p:cNvSpPr>
          <p:nvPr/>
        </p:nvSpPr>
        <p:spPr bwMode="auto">
          <a:xfrm>
            <a:off x="7239586" y="1628754"/>
            <a:ext cx="449131" cy="24624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116</a:t>
            </a:r>
            <a:endParaRPr lang="en-US" sz="1800" b="0" i="1" dirty="0"/>
          </a:p>
        </p:txBody>
      </p:sp>
      <p:cxnSp>
        <p:nvCxnSpPr>
          <p:cNvPr id="114" name="Connecteur droit 113"/>
          <p:cNvCxnSpPr/>
          <p:nvPr/>
        </p:nvCxnSpPr>
        <p:spPr bwMode="auto">
          <a:xfrm>
            <a:off x="59668" y="187343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3" name="Connecteur droit 132"/>
          <p:cNvCxnSpPr/>
          <p:nvPr/>
        </p:nvCxnSpPr>
        <p:spPr bwMode="auto">
          <a:xfrm>
            <a:off x="59668" y="162880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38" name="Ellipse 137"/>
          <p:cNvSpPr/>
          <p:nvPr/>
        </p:nvSpPr>
        <p:spPr bwMode="auto">
          <a:xfrm>
            <a:off x="5855452" y="2778771"/>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4" name="Ellipse 143"/>
          <p:cNvSpPr/>
          <p:nvPr/>
        </p:nvSpPr>
        <p:spPr bwMode="auto">
          <a:xfrm>
            <a:off x="5855452" y="3493846"/>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5" name="Rectangle 124"/>
          <p:cNvSpPr/>
          <p:nvPr/>
        </p:nvSpPr>
        <p:spPr bwMode="auto">
          <a:xfrm>
            <a:off x="7373429" y="2858839"/>
            <a:ext cx="144016" cy="144016"/>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6" name="Rectangle 125"/>
          <p:cNvSpPr/>
          <p:nvPr/>
        </p:nvSpPr>
        <p:spPr bwMode="auto">
          <a:xfrm>
            <a:off x="6400787" y="2852936"/>
            <a:ext cx="144016" cy="144016"/>
          </a:xfrm>
          <a:prstGeom prst="rect">
            <a:avLst/>
          </a:prstGeom>
          <a:solidFill>
            <a:srgbClr val="00B050"/>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8" name="Rectangle 127"/>
          <p:cNvSpPr/>
          <p:nvPr/>
        </p:nvSpPr>
        <p:spPr bwMode="auto">
          <a:xfrm>
            <a:off x="4259858" y="3573016"/>
            <a:ext cx="144016" cy="144016"/>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9" name="Rectangle 128"/>
          <p:cNvSpPr/>
          <p:nvPr/>
        </p:nvSpPr>
        <p:spPr bwMode="auto">
          <a:xfrm>
            <a:off x="6400787" y="3573016"/>
            <a:ext cx="144016" cy="144016"/>
          </a:xfrm>
          <a:prstGeom prst="rect">
            <a:avLst/>
          </a:prstGeom>
          <a:solidFill>
            <a:srgbClr val="E15E32"/>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72" name="Rectangle 71"/>
          <p:cNvSpPr/>
          <p:nvPr/>
        </p:nvSpPr>
        <p:spPr bwMode="auto">
          <a:xfrm>
            <a:off x="4252005" y="2568863"/>
            <a:ext cx="158530" cy="158530"/>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3" name="Rectangle 72"/>
          <p:cNvSpPr/>
          <p:nvPr/>
        </p:nvSpPr>
        <p:spPr bwMode="auto">
          <a:xfrm>
            <a:off x="4710955" y="3076288"/>
            <a:ext cx="158530" cy="158530"/>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5" name="Rectangle 74"/>
          <p:cNvSpPr/>
          <p:nvPr/>
        </p:nvSpPr>
        <p:spPr bwMode="auto">
          <a:xfrm>
            <a:off x="6852480" y="3076272"/>
            <a:ext cx="158530" cy="158530"/>
          </a:xfrm>
          <a:prstGeom prst="rect">
            <a:avLst/>
          </a:prstGeom>
          <a:solidFill>
            <a:srgbClr val="00B05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8" name="Rectangle 77"/>
          <p:cNvSpPr/>
          <p:nvPr/>
        </p:nvSpPr>
        <p:spPr bwMode="auto">
          <a:xfrm>
            <a:off x="7361416" y="3327989"/>
            <a:ext cx="158530" cy="158530"/>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9" name="Rectangle 78"/>
          <p:cNvSpPr/>
          <p:nvPr/>
        </p:nvSpPr>
        <p:spPr bwMode="auto">
          <a:xfrm>
            <a:off x="4710955" y="3809940"/>
            <a:ext cx="158530" cy="158530"/>
          </a:xfrm>
          <a:prstGeom prst="rect">
            <a:avLst/>
          </a:prstGeom>
          <a:solidFill>
            <a:srgbClr val="00B05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81" name="Rectangle 80"/>
          <p:cNvSpPr/>
          <p:nvPr/>
        </p:nvSpPr>
        <p:spPr bwMode="auto">
          <a:xfrm>
            <a:off x="6852480" y="3805343"/>
            <a:ext cx="158530" cy="158530"/>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22" name="Rectangle 121"/>
          <p:cNvSpPr/>
          <p:nvPr/>
        </p:nvSpPr>
        <p:spPr bwMode="auto">
          <a:xfrm>
            <a:off x="5231904" y="2852936"/>
            <a:ext cx="144016" cy="144016"/>
          </a:xfrm>
          <a:prstGeom prst="rect">
            <a:avLst/>
          </a:prstGeom>
          <a:solidFill>
            <a:srgbClr val="E15E32"/>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7" name="Rectangle 126"/>
          <p:cNvSpPr/>
          <p:nvPr/>
        </p:nvSpPr>
        <p:spPr bwMode="auto">
          <a:xfrm>
            <a:off x="5231904" y="3573016"/>
            <a:ext cx="144016" cy="144016"/>
          </a:xfrm>
          <a:prstGeom prst="rect">
            <a:avLst/>
          </a:prstGeom>
          <a:solidFill>
            <a:srgbClr val="00B050"/>
          </a:solidFill>
          <a:ln w="25400">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41" name="Subtitle 2"/>
          <p:cNvSpPr txBox="1">
            <a:spLocks/>
          </p:cNvSpPr>
          <p:nvPr/>
        </p:nvSpPr>
        <p:spPr bwMode="auto">
          <a:xfrm>
            <a:off x="8366855" y="469644"/>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Dash line : </a:t>
            </a:r>
            <a:r>
              <a:rPr lang="nl-NL" sz="1800" b="0" dirty="0"/>
              <a:t>Downer side </a:t>
            </a:r>
            <a:endParaRPr lang="nl-NL" dirty="0"/>
          </a:p>
        </p:txBody>
      </p:sp>
      <p:sp>
        <p:nvSpPr>
          <p:cNvPr id="142" name="Rectangle 141"/>
          <p:cNvSpPr/>
          <p:nvPr/>
        </p:nvSpPr>
        <p:spPr bwMode="auto">
          <a:xfrm>
            <a:off x="8102738" y="486146"/>
            <a:ext cx="167585" cy="167585"/>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56" name="Subtitle 2"/>
          <p:cNvSpPr txBox="1">
            <a:spLocks/>
          </p:cNvSpPr>
          <p:nvPr/>
        </p:nvSpPr>
        <p:spPr bwMode="auto">
          <a:xfrm>
            <a:off x="8366855" y="706360"/>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Red line : </a:t>
            </a:r>
            <a:r>
              <a:rPr lang="nl-NL" sz="1800" b="0" dirty="0"/>
              <a:t>Scope</a:t>
            </a:r>
            <a:endParaRPr lang="nl-NL" dirty="0"/>
          </a:p>
        </p:txBody>
      </p:sp>
      <p:sp>
        <p:nvSpPr>
          <p:cNvPr id="157" name="Rectangle 156"/>
          <p:cNvSpPr/>
          <p:nvPr/>
        </p:nvSpPr>
        <p:spPr bwMode="auto">
          <a:xfrm>
            <a:off x="8102738" y="722862"/>
            <a:ext cx="167585" cy="167585"/>
          </a:xfrm>
          <a:prstGeom prst="rect">
            <a:avLst/>
          </a:prstGeom>
          <a:solidFill>
            <a:srgbClr val="FFFFFF"/>
          </a:solid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7" name="Rectangle 176"/>
          <p:cNvSpPr/>
          <p:nvPr/>
        </p:nvSpPr>
        <p:spPr bwMode="auto">
          <a:xfrm>
            <a:off x="8102738" y="962195"/>
            <a:ext cx="167585" cy="167585"/>
          </a:xfrm>
          <a:prstGeom prst="rect">
            <a:avLst/>
          </a:prstGeom>
          <a:noFill/>
          <a:ln w="2540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2" name="Rectangle 201"/>
          <p:cNvSpPr/>
          <p:nvPr/>
        </p:nvSpPr>
        <p:spPr bwMode="auto">
          <a:xfrm>
            <a:off x="328723" y="5321242"/>
            <a:ext cx="167585" cy="167585"/>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3" name="Rectangle 202"/>
          <p:cNvSpPr/>
          <p:nvPr/>
        </p:nvSpPr>
        <p:spPr bwMode="auto">
          <a:xfrm>
            <a:off x="328723" y="5070639"/>
            <a:ext cx="165642" cy="164986"/>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4" name="Rectangle 203"/>
          <p:cNvSpPr/>
          <p:nvPr/>
        </p:nvSpPr>
        <p:spPr bwMode="auto">
          <a:xfrm>
            <a:off x="329326" y="4565159"/>
            <a:ext cx="167585" cy="167585"/>
          </a:xfrm>
          <a:prstGeom prst="rect">
            <a:avLst/>
          </a:prstGeom>
          <a:solidFill>
            <a:srgbClr val="FFFFF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5" name="Rectangle 204"/>
          <p:cNvSpPr/>
          <p:nvPr/>
        </p:nvSpPr>
        <p:spPr bwMode="auto">
          <a:xfrm>
            <a:off x="330200" y="4820857"/>
            <a:ext cx="164165" cy="164165"/>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6" name="Subtitle 2"/>
          <p:cNvSpPr txBox="1">
            <a:spLocks/>
          </p:cNvSpPr>
          <p:nvPr/>
        </p:nvSpPr>
        <p:spPr bwMode="auto">
          <a:xfrm>
            <a:off x="623386" y="4531991"/>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NU : </a:t>
            </a:r>
            <a:r>
              <a:rPr lang="nl-NL" sz="1800" b="0" dirty="0"/>
              <a:t>Unused</a:t>
            </a:r>
            <a:endParaRPr lang="nl-NL" b="0" dirty="0"/>
          </a:p>
        </p:txBody>
      </p:sp>
      <p:sp>
        <p:nvSpPr>
          <p:cNvPr id="207" name="Subtitle 2"/>
          <p:cNvSpPr txBox="1">
            <a:spLocks/>
          </p:cNvSpPr>
          <p:nvPr/>
        </p:nvSpPr>
        <p:spPr bwMode="auto">
          <a:xfrm>
            <a:off x="623386" y="478092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cal : </a:t>
            </a:r>
            <a:r>
              <a:rPr lang="nl-NL" sz="1800" b="0" dirty="0"/>
              <a:t>calorimeter</a:t>
            </a:r>
            <a:endParaRPr lang="nl-NL" b="0" dirty="0"/>
          </a:p>
        </p:txBody>
      </p:sp>
      <p:sp>
        <p:nvSpPr>
          <p:cNvPr id="208" name="Subtitle 2"/>
          <p:cNvSpPr txBox="1">
            <a:spLocks/>
          </p:cNvSpPr>
          <p:nvPr/>
        </p:nvSpPr>
        <p:spPr bwMode="auto">
          <a:xfrm>
            <a:off x="630504" y="5034744"/>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xx </a:t>
            </a:r>
            <a:r>
              <a:rPr lang="nl-NL" sz="1800" dirty="0"/>
              <a:t>% : </a:t>
            </a:r>
            <a:r>
              <a:rPr lang="nl-NL" sz="1800" b="0" dirty="0"/>
              <a:t>pickup with a </a:t>
            </a:r>
            <a:r>
              <a:rPr lang="nl-NL" sz="1800" b="0" i="1" dirty="0"/>
              <a:t>xx</a:t>
            </a:r>
            <a:r>
              <a:rPr lang="nl-NL" sz="1800" b="0" dirty="0"/>
              <a:t>%-transparent grid</a:t>
            </a:r>
            <a:endParaRPr lang="nl-NL" dirty="0"/>
          </a:p>
        </p:txBody>
      </p:sp>
      <p:sp>
        <p:nvSpPr>
          <p:cNvPr id="211" name="Subtitle 2"/>
          <p:cNvSpPr txBox="1">
            <a:spLocks/>
          </p:cNvSpPr>
          <p:nvPr/>
        </p:nvSpPr>
        <p:spPr bwMode="auto">
          <a:xfrm>
            <a:off x="614620" y="553630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Trig : </a:t>
            </a:r>
            <a:r>
              <a:rPr lang="nl-NL" sz="1800" b="0" dirty="0"/>
              <a:t>trigger</a:t>
            </a:r>
            <a:endParaRPr lang="nl-NL" b="0" dirty="0"/>
          </a:p>
        </p:txBody>
      </p:sp>
      <p:sp>
        <p:nvSpPr>
          <p:cNvPr id="222" name="Rectangle 221"/>
          <p:cNvSpPr/>
          <p:nvPr/>
        </p:nvSpPr>
        <p:spPr bwMode="auto">
          <a:xfrm>
            <a:off x="330368" y="5571967"/>
            <a:ext cx="163997" cy="163997"/>
          </a:xfrm>
          <a:prstGeom prst="rect">
            <a:avLst/>
          </a:prstGeom>
          <a:solidFill>
            <a:srgbClr val="6E2466"/>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3" name="Subtitle 2"/>
          <p:cNvSpPr txBox="1">
            <a:spLocks/>
          </p:cNvSpPr>
          <p:nvPr/>
        </p:nvSpPr>
        <p:spPr bwMode="auto">
          <a:xfrm>
            <a:off x="625329" y="5288610"/>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ph : </a:t>
            </a:r>
            <a:r>
              <a:rPr lang="nl-NL" sz="1800" b="0" dirty="0"/>
              <a:t>photodetector</a:t>
            </a:r>
            <a:endParaRPr lang="nl-NL" b="0" dirty="0"/>
          </a:p>
        </p:txBody>
      </p:sp>
      <p:sp>
        <p:nvSpPr>
          <p:cNvPr id="224" name="Rectangle 223"/>
          <p:cNvSpPr/>
          <p:nvPr/>
        </p:nvSpPr>
        <p:spPr bwMode="auto">
          <a:xfrm>
            <a:off x="326785" y="6068578"/>
            <a:ext cx="169524" cy="169524"/>
          </a:xfrm>
          <a:prstGeom prst="rect">
            <a:avLst/>
          </a:prstGeom>
          <a:solidFill>
            <a:srgbClr val="2F2F2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5" name="Rectangle 224"/>
          <p:cNvSpPr/>
          <p:nvPr/>
        </p:nvSpPr>
        <p:spPr bwMode="auto">
          <a:xfrm>
            <a:off x="326785" y="5819104"/>
            <a:ext cx="167584" cy="167584"/>
          </a:xfrm>
          <a:prstGeom prst="rect">
            <a:avLst/>
          </a:prstGeom>
          <a:solidFill>
            <a:srgbClr val="BEBECB"/>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6" name="Subtitle 2"/>
          <p:cNvSpPr txBox="1">
            <a:spLocks/>
          </p:cNvSpPr>
          <p:nvPr/>
        </p:nvSpPr>
        <p:spPr bwMode="auto">
          <a:xfrm>
            <a:off x="8366855" y="945693"/>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Blue line : </a:t>
            </a:r>
            <a:r>
              <a:rPr lang="nl-NL" sz="1800" b="0" dirty="0"/>
              <a:t>Keithley with variable bias</a:t>
            </a:r>
            <a:endParaRPr lang="nl-NL" dirty="0"/>
          </a:p>
        </p:txBody>
      </p:sp>
      <p:cxnSp>
        <p:nvCxnSpPr>
          <p:cNvPr id="153" name="Straight Arrow Connector 152"/>
          <p:cNvCxnSpPr/>
          <p:nvPr/>
        </p:nvCxnSpPr>
        <p:spPr bwMode="auto">
          <a:xfrm>
            <a:off x="119336" y="2924944"/>
            <a:ext cx="198084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4" name="Straight Arrow Connector 153"/>
          <p:cNvCxnSpPr/>
          <p:nvPr/>
        </p:nvCxnSpPr>
        <p:spPr bwMode="auto">
          <a:xfrm>
            <a:off x="10261452" y="2924944"/>
            <a:ext cx="184113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bwMode="auto">
          <a:xfrm flipH="1">
            <a:off x="119336" y="3645024"/>
            <a:ext cx="19808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p:cNvCxnSpPr/>
          <p:nvPr/>
        </p:nvCxnSpPr>
        <p:spPr bwMode="auto">
          <a:xfrm flipH="1">
            <a:off x="10261452" y="3645024"/>
            <a:ext cx="184113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Connecteur droit 5"/>
          <p:cNvCxnSpPr/>
          <p:nvPr/>
        </p:nvCxnSpPr>
        <p:spPr bwMode="auto">
          <a:xfrm flipV="1">
            <a:off x="1497838" y="1631850"/>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60" name="Subtitle 2"/>
          <p:cNvSpPr txBox="1">
            <a:spLocks/>
          </p:cNvSpPr>
          <p:nvPr/>
        </p:nvSpPr>
        <p:spPr bwMode="auto">
          <a:xfrm>
            <a:off x="59668" y="1639590"/>
            <a:ext cx="1432536" cy="22861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Position :</a:t>
            </a:r>
            <a:endParaRPr lang="en-US" sz="1800" dirty="0"/>
          </a:p>
        </p:txBody>
      </p:sp>
      <p:cxnSp>
        <p:nvCxnSpPr>
          <p:cNvPr id="162" name="Connecteur droit 141"/>
          <p:cNvCxnSpPr/>
          <p:nvPr/>
        </p:nvCxnSpPr>
        <p:spPr bwMode="auto">
          <a:xfrm flipV="1">
            <a:off x="10663131" y="1631849"/>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30" name="Ellipse 119"/>
          <p:cNvSpPr/>
          <p:nvPr/>
        </p:nvSpPr>
        <p:spPr bwMode="auto">
          <a:xfrm>
            <a:off x="2427896" y="4118379"/>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4" name="Ellipse 120"/>
          <p:cNvSpPr/>
          <p:nvPr/>
        </p:nvSpPr>
        <p:spPr bwMode="auto">
          <a:xfrm>
            <a:off x="2423593" y="2303041"/>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5" name="Ellipse 121"/>
          <p:cNvSpPr/>
          <p:nvPr/>
        </p:nvSpPr>
        <p:spPr bwMode="auto">
          <a:xfrm>
            <a:off x="9268696" y="4122153"/>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6" name="Ellipse 122"/>
          <p:cNvSpPr/>
          <p:nvPr/>
        </p:nvSpPr>
        <p:spPr bwMode="auto">
          <a:xfrm>
            <a:off x="9272403" y="2300095"/>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7" name="TextBox 186"/>
          <p:cNvSpPr txBox="1"/>
          <p:nvPr/>
        </p:nvSpPr>
        <p:spPr bwMode="auto">
          <a:xfrm>
            <a:off x="2424506" y="224417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88" name="Ellipse 122"/>
          <p:cNvSpPr/>
          <p:nvPr/>
        </p:nvSpPr>
        <p:spPr bwMode="auto">
          <a:xfrm>
            <a:off x="7880820" y="497930"/>
            <a:ext cx="144016" cy="144016"/>
          </a:xfrm>
          <a:prstGeom prst="ellipse">
            <a:avLst/>
          </a:prstGeom>
          <a:noFill/>
          <a:ln w="127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9" name="Isosceles Triangle 188"/>
          <p:cNvSpPr/>
          <p:nvPr/>
        </p:nvSpPr>
        <p:spPr bwMode="auto">
          <a:xfrm>
            <a:off x="7608519" y="469644"/>
            <a:ext cx="194399" cy="167585"/>
          </a:xfrm>
          <a:prstGeom prst="triangle">
            <a:avLst/>
          </a:prstGeom>
          <a:noFill/>
          <a:ln>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0" name="TextBox 189"/>
          <p:cNvSpPr txBox="1"/>
          <p:nvPr/>
        </p:nvSpPr>
        <p:spPr bwMode="auto">
          <a:xfrm>
            <a:off x="2429241" y="405749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93" name="TextBox 192"/>
          <p:cNvSpPr txBox="1"/>
          <p:nvPr/>
        </p:nvSpPr>
        <p:spPr bwMode="auto">
          <a:xfrm>
            <a:off x="9276295" y="2244255"/>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94" name="TextBox 193"/>
          <p:cNvSpPr txBox="1"/>
          <p:nvPr/>
        </p:nvSpPr>
        <p:spPr bwMode="auto">
          <a:xfrm>
            <a:off x="9268695" y="4064608"/>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95" name="Subtitle 2"/>
          <p:cNvSpPr txBox="1">
            <a:spLocks/>
          </p:cNvSpPr>
          <p:nvPr/>
        </p:nvSpPr>
        <p:spPr bwMode="auto">
          <a:xfrm>
            <a:off x="6105199" y="519504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VGI</a:t>
            </a:r>
            <a:r>
              <a:rPr lang="nl-NL" sz="1800" dirty="0"/>
              <a:t> : </a:t>
            </a:r>
            <a:r>
              <a:rPr lang="nl-NL" sz="1800" b="0" dirty="0"/>
              <a:t>Bayard-Alpert Gauge </a:t>
            </a:r>
            <a:r>
              <a:rPr lang="nl-NL" sz="1800" dirty="0"/>
              <a:t>(BAG)</a:t>
            </a:r>
            <a:endParaRPr lang="nl-NL" dirty="0"/>
          </a:p>
        </p:txBody>
      </p:sp>
      <p:sp>
        <p:nvSpPr>
          <p:cNvPr id="196" name="Ellipse 131"/>
          <p:cNvSpPr/>
          <p:nvPr/>
        </p:nvSpPr>
        <p:spPr bwMode="auto">
          <a:xfrm>
            <a:off x="5857621" y="5242465"/>
            <a:ext cx="144016" cy="144016"/>
          </a:xfrm>
          <a:prstGeom prst="ellipse">
            <a:avLst/>
          </a:prstGeom>
          <a:solidFill>
            <a:schemeClr val="accent5">
              <a:lumMod val="60000"/>
              <a:lumOff val="40000"/>
            </a:schemeClr>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7" name="Subtitle 2"/>
          <p:cNvSpPr txBox="1">
            <a:spLocks/>
          </p:cNvSpPr>
          <p:nvPr/>
        </p:nvSpPr>
        <p:spPr bwMode="auto">
          <a:xfrm>
            <a:off x="6105199" y="5810570"/>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VGRB</a:t>
            </a:r>
            <a:r>
              <a:rPr lang="nl-NL" sz="1800" dirty="0"/>
              <a:t> : </a:t>
            </a:r>
            <a:r>
              <a:rPr lang="en-GB" sz="1800" b="0" dirty="0"/>
              <a:t>Pirani gauge</a:t>
            </a:r>
            <a:r>
              <a:rPr lang="en-US" sz="1800" b="0" dirty="0"/>
              <a:t>​</a:t>
            </a:r>
          </a:p>
        </p:txBody>
      </p:sp>
      <p:sp>
        <p:nvSpPr>
          <p:cNvPr id="198" name="Ellipse 133"/>
          <p:cNvSpPr/>
          <p:nvPr/>
        </p:nvSpPr>
        <p:spPr bwMode="auto">
          <a:xfrm>
            <a:off x="5857621" y="5857986"/>
            <a:ext cx="144016" cy="144016"/>
          </a:xfrm>
          <a:prstGeom prst="ellipse">
            <a:avLst/>
          </a:prstGeom>
          <a:solidFill>
            <a:srgbClr val="92D05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9" name="Subtitle 2"/>
          <p:cNvSpPr txBox="1">
            <a:spLocks/>
          </p:cNvSpPr>
          <p:nvPr/>
        </p:nvSpPr>
        <p:spPr bwMode="auto">
          <a:xfrm>
            <a:off x="6105199" y="5402348"/>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VQM : </a:t>
            </a:r>
            <a:r>
              <a:rPr lang="nl-NL" sz="1800" b="0" dirty="0"/>
              <a:t>Vacuum Quality Monitor</a:t>
            </a:r>
            <a:endParaRPr lang="nl-NL" b="0" dirty="0"/>
          </a:p>
        </p:txBody>
      </p:sp>
      <p:sp>
        <p:nvSpPr>
          <p:cNvPr id="200" name="Ellipse 135"/>
          <p:cNvSpPr/>
          <p:nvPr/>
        </p:nvSpPr>
        <p:spPr bwMode="auto">
          <a:xfrm>
            <a:off x="5857621" y="5449764"/>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1" name="Subtitle 2"/>
          <p:cNvSpPr txBox="1">
            <a:spLocks/>
          </p:cNvSpPr>
          <p:nvPr/>
        </p:nvSpPr>
        <p:spPr bwMode="auto">
          <a:xfrm>
            <a:off x="6105199" y="5605374"/>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RGA : </a:t>
            </a:r>
            <a:r>
              <a:rPr lang="nl-NL" sz="1800" b="0" dirty="0"/>
              <a:t>Residual Gas Analyser</a:t>
            </a:r>
            <a:endParaRPr lang="nl-NL" b="0" dirty="0"/>
          </a:p>
        </p:txBody>
      </p:sp>
      <p:sp>
        <p:nvSpPr>
          <p:cNvPr id="212" name="Ellipse 137"/>
          <p:cNvSpPr/>
          <p:nvPr/>
        </p:nvSpPr>
        <p:spPr bwMode="auto">
          <a:xfrm>
            <a:off x="5857621" y="5652790"/>
            <a:ext cx="144016" cy="144016"/>
          </a:xfrm>
          <a:prstGeom prst="ellipse">
            <a:avLst/>
          </a:prstGeom>
          <a:solidFill>
            <a:srgbClr val="FF00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3" name="Ellipse 139"/>
          <p:cNvSpPr/>
          <p:nvPr/>
        </p:nvSpPr>
        <p:spPr bwMode="auto">
          <a:xfrm>
            <a:off x="5857621" y="6061002"/>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4" name="Subtitle 2"/>
          <p:cNvSpPr txBox="1">
            <a:spLocks/>
          </p:cNvSpPr>
          <p:nvPr/>
        </p:nvSpPr>
        <p:spPr bwMode="auto">
          <a:xfrm>
            <a:off x="6105199" y="4992023"/>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VGPB</a:t>
            </a:r>
            <a:r>
              <a:rPr lang="nl-NL" sz="1800" dirty="0"/>
              <a:t> : </a:t>
            </a:r>
            <a:r>
              <a:rPr lang="nl-NL" sz="1800" b="0" dirty="0"/>
              <a:t>Penning Gauge</a:t>
            </a:r>
            <a:endParaRPr lang="nl-NL" i="1" dirty="0"/>
          </a:p>
        </p:txBody>
      </p:sp>
      <p:sp>
        <p:nvSpPr>
          <p:cNvPr id="215" name="Ellipse 131"/>
          <p:cNvSpPr/>
          <p:nvPr/>
        </p:nvSpPr>
        <p:spPr bwMode="auto">
          <a:xfrm>
            <a:off x="5857621" y="5039439"/>
            <a:ext cx="144016" cy="144016"/>
          </a:xfrm>
          <a:prstGeom prst="ellipse">
            <a:avLst/>
          </a:prstGeom>
          <a:solidFill>
            <a:srgbClr val="75451D"/>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6" name="Subtitle 2"/>
          <p:cNvSpPr txBox="1">
            <a:spLocks/>
          </p:cNvSpPr>
          <p:nvPr/>
        </p:nvSpPr>
        <p:spPr bwMode="auto">
          <a:xfrm>
            <a:off x="9780775" y="6017361"/>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N </a:t>
            </a:r>
            <a:r>
              <a:rPr lang="nl-NL" sz="1800" dirty="0"/>
              <a:t>: </a:t>
            </a:r>
            <a:r>
              <a:rPr lang="en-GB" sz="1800" b="0" dirty="0"/>
              <a:t>NEG cartridge</a:t>
            </a:r>
            <a:endParaRPr lang="en-US" sz="1800" b="0" dirty="0"/>
          </a:p>
        </p:txBody>
      </p:sp>
      <p:sp>
        <p:nvSpPr>
          <p:cNvPr id="217" name="TextBox 216"/>
          <p:cNvSpPr txBox="1"/>
          <p:nvPr/>
        </p:nvSpPr>
        <p:spPr bwMode="auto">
          <a:xfrm>
            <a:off x="9506420" y="6013297"/>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18" name="Subtitle 2"/>
          <p:cNvSpPr txBox="1">
            <a:spLocks/>
          </p:cNvSpPr>
          <p:nvPr/>
        </p:nvSpPr>
        <p:spPr bwMode="auto">
          <a:xfrm>
            <a:off x="6105199" y="6013586"/>
            <a:ext cx="3167204"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VPIA </a:t>
            </a:r>
            <a:r>
              <a:rPr lang="nl-NL" sz="1800" dirty="0"/>
              <a:t>: </a:t>
            </a:r>
            <a:r>
              <a:rPr lang="en-GB" sz="1800" b="0" dirty="0"/>
              <a:t>Vacuum Pump</a:t>
            </a:r>
            <a:endParaRPr lang="en-US" sz="1800" b="0" dirty="0"/>
          </a:p>
        </p:txBody>
      </p:sp>
      <p:sp>
        <p:nvSpPr>
          <p:cNvPr id="219" name="Subtitle 2"/>
          <p:cNvSpPr txBox="1">
            <a:spLocks/>
          </p:cNvSpPr>
          <p:nvPr/>
        </p:nvSpPr>
        <p:spPr bwMode="auto">
          <a:xfrm>
            <a:off x="6104649" y="477997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b="0" dirty="0"/>
              <a:t>Unused</a:t>
            </a:r>
            <a:endParaRPr lang="nl-NL" b="0" dirty="0"/>
          </a:p>
        </p:txBody>
      </p:sp>
      <p:sp>
        <p:nvSpPr>
          <p:cNvPr id="220" name="Ellipse 131"/>
          <p:cNvSpPr/>
          <p:nvPr/>
        </p:nvSpPr>
        <p:spPr bwMode="auto">
          <a:xfrm>
            <a:off x="5857071" y="4827395"/>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1" name="Isosceles Triangle 220"/>
          <p:cNvSpPr/>
          <p:nvPr/>
        </p:nvSpPr>
        <p:spPr bwMode="auto">
          <a:xfrm>
            <a:off x="9481228" y="5813540"/>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7" name="Subtitle 2"/>
          <p:cNvSpPr txBox="1">
            <a:spLocks/>
          </p:cNvSpPr>
          <p:nvPr/>
        </p:nvSpPr>
        <p:spPr bwMode="auto">
          <a:xfrm>
            <a:off x="9780774" y="5783639"/>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solidFill>
                  <a:srgbClr val="2F2F2F"/>
                </a:solidFill>
              </a:rPr>
              <a:t>VF</a:t>
            </a:r>
            <a:r>
              <a:rPr lang="nl-NL" sz="1800" i="1" dirty="0"/>
              <a:t> </a:t>
            </a:r>
            <a:r>
              <a:rPr lang="nl-NL" sz="1800" dirty="0"/>
              <a:t>: </a:t>
            </a:r>
            <a:r>
              <a:rPr lang="en-GB" sz="1800" b="0" dirty="0"/>
              <a:t>Vacuum Flange</a:t>
            </a:r>
            <a:endParaRPr lang="en-US" sz="1800" b="0" dirty="0"/>
          </a:p>
        </p:txBody>
      </p:sp>
      <p:sp>
        <p:nvSpPr>
          <p:cNvPr id="228" name="Isosceles Triangle 227"/>
          <p:cNvSpPr/>
          <p:nvPr/>
        </p:nvSpPr>
        <p:spPr bwMode="auto">
          <a:xfrm>
            <a:off x="3828267" y="2739065"/>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9" name="Isosceles Triangle 228"/>
          <p:cNvSpPr/>
          <p:nvPr/>
        </p:nvSpPr>
        <p:spPr bwMode="auto">
          <a:xfrm>
            <a:off x="3825313" y="2932355"/>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0" name="Isosceles Triangle 229"/>
          <p:cNvSpPr/>
          <p:nvPr/>
        </p:nvSpPr>
        <p:spPr bwMode="auto">
          <a:xfrm>
            <a:off x="7828832" y="3443119"/>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1" name="Isosceles Triangle 230"/>
          <p:cNvSpPr/>
          <p:nvPr/>
        </p:nvSpPr>
        <p:spPr bwMode="auto">
          <a:xfrm>
            <a:off x="7825878" y="3636409"/>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Ellipse 144"/>
          <p:cNvSpPr/>
          <p:nvPr/>
        </p:nvSpPr>
        <p:spPr bwMode="auto">
          <a:xfrm>
            <a:off x="9270693" y="3493276"/>
            <a:ext cx="144016" cy="144016"/>
          </a:xfrm>
          <a:prstGeom prst="ellipse">
            <a:avLst/>
          </a:prstGeom>
          <a:solidFill>
            <a:srgbClr val="92D05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4" name="Ellipse 125"/>
          <p:cNvSpPr/>
          <p:nvPr/>
        </p:nvSpPr>
        <p:spPr bwMode="auto">
          <a:xfrm>
            <a:off x="5856093" y="2924177"/>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 name="Ellipse 131"/>
          <p:cNvSpPr/>
          <p:nvPr/>
        </p:nvSpPr>
        <p:spPr bwMode="auto">
          <a:xfrm>
            <a:off x="5857621" y="5242465"/>
            <a:ext cx="144016" cy="144016"/>
          </a:xfrm>
          <a:prstGeom prst="ellipse">
            <a:avLst/>
          </a:prstGeom>
          <a:solidFill>
            <a:schemeClr val="accent5">
              <a:lumMod val="60000"/>
              <a:lumOff val="40000"/>
            </a:schemeClr>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Ellipse 117"/>
          <p:cNvSpPr/>
          <p:nvPr/>
        </p:nvSpPr>
        <p:spPr bwMode="auto">
          <a:xfrm>
            <a:off x="5856093" y="3639252"/>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7" name="Ellipse 165"/>
          <p:cNvSpPr/>
          <p:nvPr/>
        </p:nvSpPr>
        <p:spPr bwMode="auto">
          <a:xfrm>
            <a:off x="9272403" y="2930322"/>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8" name="Ellipse 166"/>
          <p:cNvSpPr/>
          <p:nvPr/>
        </p:nvSpPr>
        <p:spPr bwMode="auto">
          <a:xfrm>
            <a:off x="9276295" y="3646603"/>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9" name="Ellipse 131"/>
          <p:cNvSpPr/>
          <p:nvPr/>
        </p:nvSpPr>
        <p:spPr bwMode="auto">
          <a:xfrm>
            <a:off x="5857621" y="5039439"/>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0" name="Ellipse 165"/>
          <p:cNvSpPr/>
          <p:nvPr/>
        </p:nvSpPr>
        <p:spPr bwMode="auto">
          <a:xfrm>
            <a:off x="2425812" y="2850779"/>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1" name="Ellipse 166"/>
          <p:cNvSpPr/>
          <p:nvPr/>
        </p:nvSpPr>
        <p:spPr bwMode="auto">
          <a:xfrm>
            <a:off x="2429704" y="3565854"/>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Subtitle 2">
            <a:extLst>
              <a:ext uri="{FF2B5EF4-FFF2-40B4-BE49-F238E27FC236}">
                <a16:creationId xmlns:a16="http://schemas.microsoft.com/office/drawing/2014/main" id="{EA32CD99-4A45-BAD6-B9DE-A23654E5EE4D}"/>
              </a:ext>
            </a:extLst>
          </p:cNvPr>
          <p:cNvSpPr txBox="1">
            <a:spLocks/>
          </p:cNvSpPr>
          <p:nvPr/>
        </p:nvSpPr>
        <p:spPr bwMode="auto">
          <a:xfrm>
            <a:off x="10663132" y="1628800"/>
            <a:ext cx="1328982" cy="24463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.5L8.</a:t>
            </a:r>
            <a:endParaRPr lang="en-US" sz="1800" dirty="0"/>
          </a:p>
        </p:txBody>
      </p:sp>
      <p:sp>
        <p:nvSpPr>
          <p:cNvPr id="4" name="Subtitle 2">
            <a:extLst>
              <a:ext uri="{FF2B5EF4-FFF2-40B4-BE49-F238E27FC236}">
                <a16:creationId xmlns:a16="http://schemas.microsoft.com/office/drawing/2014/main" id="{DB2CDEA9-BAEF-3F82-70E6-AD0D78666550}"/>
              </a:ext>
            </a:extLst>
          </p:cNvPr>
          <p:cNvSpPr txBox="1">
            <a:spLocks/>
          </p:cNvSpPr>
          <p:nvPr/>
        </p:nvSpPr>
        <p:spPr bwMode="auto">
          <a:xfrm>
            <a:off x="11008541" y="1684675"/>
            <a:ext cx="1183459" cy="1970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lnSpc>
                <a:spcPct val="65000"/>
              </a:lnSpc>
              <a:spcBef>
                <a:spcPts val="0"/>
              </a:spcBef>
              <a:spcAft>
                <a:spcPts val="0"/>
              </a:spcAft>
              <a:defRPr/>
            </a:pPr>
            <a:r>
              <a:rPr lang="en-US" sz="1050" dirty="0">
                <a:solidFill>
                  <a:srgbClr val="0033A0"/>
                </a:solidFill>
              </a:rPr>
              <a:t>B</a:t>
            </a:r>
          </a:p>
          <a:p>
            <a:pPr algn="ctr">
              <a:lnSpc>
                <a:spcPct val="65000"/>
              </a:lnSpc>
              <a:spcBef>
                <a:spcPts val="0"/>
              </a:spcBef>
              <a:spcAft>
                <a:spcPts val="0"/>
              </a:spcAft>
              <a:defRPr/>
            </a:pPr>
            <a:r>
              <a:rPr lang="en-US" sz="1050" dirty="0">
                <a:solidFill>
                  <a:srgbClr val="C00000"/>
                </a:solidFill>
              </a:rPr>
              <a:t>R</a:t>
            </a:r>
          </a:p>
        </p:txBody>
      </p:sp>
      <p:sp>
        <p:nvSpPr>
          <p:cNvPr id="3" name="Subtitle 2">
            <a:extLst>
              <a:ext uri="{FF2B5EF4-FFF2-40B4-BE49-F238E27FC236}">
                <a16:creationId xmlns:a16="http://schemas.microsoft.com/office/drawing/2014/main" id="{EE2587F0-F630-0D14-27CB-C2B7173A41D1}"/>
              </a:ext>
            </a:extLst>
          </p:cNvPr>
          <p:cNvSpPr txBox="1">
            <a:spLocks/>
          </p:cNvSpPr>
          <p:nvPr/>
        </p:nvSpPr>
        <p:spPr bwMode="auto">
          <a:xfrm>
            <a:off x="632443" y="602801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RFA : </a:t>
            </a:r>
            <a:r>
              <a:rPr lang="nl-NL" sz="1800" b="0" dirty="0" err="1"/>
              <a:t>Retarding</a:t>
            </a:r>
            <a:r>
              <a:rPr lang="nl-NL" sz="1800" b="0" dirty="0"/>
              <a:t> Field </a:t>
            </a:r>
            <a:r>
              <a:rPr lang="nl-NL" sz="1800" b="0" dirty="0" err="1"/>
              <a:t>Analyser</a:t>
            </a:r>
            <a:endParaRPr lang="nl-NL" dirty="0"/>
          </a:p>
        </p:txBody>
      </p:sp>
      <p:sp>
        <p:nvSpPr>
          <p:cNvPr id="6" name="Subtitle 2">
            <a:extLst>
              <a:ext uri="{FF2B5EF4-FFF2-40B4-BE49-F238E27FC236}">
                <a16:creationId xmlns:a16="http://schemas.microsoft.com/office/drawing/2014/main" id="{46C527D9-E253-4075-1EF8-69ECE5D820EF}"/>
              </a:ext>
            </a:extLst>
          </p:cNvPr>
          <p:cNvSpPr txBox="1">
            <a:spLocks/>
          </p:cNvSpPr>
          <p:nvPr/>
        </p:nvSpPr>
        <p:spPr bwMode="auto">
          <a:xfrm>
            <a:off x="630504" y="578363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kick : </a:t>
            </a:r>
            <a:r>
              <a:rPr lang="nl-NL" sz="1800" b="0" dirty="0"/>
              <a:t>kicker (</a:t>
            </a:r>
            <a:r>
              <a:rPr lang="nl-NL" sz="1800" b="0" dirty="0" err="1"/>
              <a:t>Electron</a:t>
            </a:r>
            <a:r>
              <a:rPr lang="nl-NL" sz="1800" b="0" dirty="0"/>
              <a:t> Kicker Detector)</a:t>
            </a:r>
            <a:endParaRPr lang="nl-NL" dirty="0"/>
          </a:p>
        </p:txBody>
      </p:sp>
      <p:sp>
        <p:nvSpPr>
          <p:cNvPr id="7" name="Date Placeholder 3">
            <a:extLst>
              <a:ext uri="{FF2B5EF4-FFF2-40B4-BE49-F238E27FC236}">
                <a16:creationId xmlns:a16="http://schemas.microsoft.com/office/drawing/2014/main" id="{0A7E4D47-BC1B-99E8-92EE-36F1E67E89ED}"/>
              </a:ext>
            </a:extLst>
          </p:cNvPr>
          <p:cNvSpPr>
            <a:spLocks noGrp="1"/>
          </p:cNvSpPr>
          <p:nvPr>
            <p:ph type="dt" sz="half" idx="10"/>
          </p:nvPr>
        </p:nvSpPr>
        <p:spPr bwMode="auto">
          <a:xfrm>
            <a:off x="3248526" y="6303117"/>
            <a:ext cx="867862" cy="554883"/>
          </a:xfrm>
        </p:spPr>
        <p:txBody>
          <a:bodyPr/>
          <a:lstStyle/>
          <a:p>
            <a:pPr>
              <a:defRPr/>
            </a:pPr>
            <a:fld id="{AFE77566-5F42-417E-8007-482401E82EF2}" type="datetime1">
              <a:rPr lang="en-GB" sz="1200" smtClean="0"/>
              <a:t>19/02/2024</a:t>
            </a:fld>
            <a:endParaRPr lang="en-US" dirty="0"/>
          </a:p>
        </p:txBody>
      </p:sp>
    </p:spTree>
    <p:extLst>
      <p:ext uri="{BB962C8B-B14F-4D97-AF65-F5344CB8AC3E}">
        <p14:creationId xmlns:p14="http://schemas.microsoft.com/office/powerpoint/2010/main" val="11612303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Picture 7"/>
          <p:cNvPicPr>
            <a:picLocks noChangeAspect="1"/>
          </p:cNvPicPr>
          <p:nvPr/>
        </p:nvPicPr>
        <p:blipFill>
          <a:blip r:embed="rId2"/>
          <a:stretch>
            <a:fillRect/>
          </a:stretch>
        </p:blipFill>
        <p:spPr bwMode="auto">
          <a:xfrm>
            <a:off x="2189744" y="2454440"/>
            <a:ext cx="7975433" cy="1663939"/>
          </a:xfrm>
          <a:prstGeom prst="rect">
            <a:avLst/>
          </a:prstGeom>
        </p:spPr>
      </p:pic>
      <p:cxnSp>
        <p:nvCxnSpPr>
          <p:cNvPr id="115" name="Connecteur droit 114"/>
          <p:cNvCxnSpPr/>
          <p:nvPr/>
        </p:nvCxnSpPr>
        <p:spPr bwMode="auto">
          <a:xfrm flipV="1">
            <a:off x="4367808" y="1909759"/>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6" name="Connecteur droit 115"/>
          <p:cNvCxnSpPr/>
          <p:nvPr/>
        </p:nvCxnSpPr>
        <p:spPr bwMode="auto">
          <a:xfrm flipV="1">
            <a:off x="4773069"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7" name="Connecteur droit 116"/>
          <p:cNvCxnSpPr/>
          <p:nvPr/>
        </p:nvCxnSpPr>
        <p:spPr bwMode="auto">
          <a:xfrm flipV="1">
            <a:off x="6456040"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8" name="Connecteur droit 117"/>
          <p:cNvCxnSpPr/>
          <p:nvPr/>
        </p:nvCxnSpPr>
        <p:spPr bwMode="auto">
          <a:xfrm flipV="1">
            <a:off x="6960096"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19" name="Connecteur droit 118"/>
          <p:cNvCxnSpPr/>
          <p:nvPr/>
        </p:nvCxnSpPr>
        <p:spPr bwMode="auto">
          <a:xfrm flipV="1">
            <a:off x="5951984"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1" name="Connecteur droit 120"/>
          <p:cNvCxnSpPr/>
          <p:nvPr/>
        </p:nvCxnSpPr>
        <p:spPr bwMode="auto">
          <a:xfrm flipV="1">
            <a:off x="7464152"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22" name="Connecteur droit 121"/>
          <p:cNvCxnSpPr/>
          <p:nvPr/>
        </p:nvCxnSpPr>
        <p:spPr bwMode="auto">
          <a:xfrm flipV="1">
            <a:off x="5303912" y="1902775"/>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5" name="Title 2"/>
          <p:cNvSpPr>
            <a:spLocks noGrp="1"/>
          </p:cNvSpPr>
          <p:nvPr>
            <p:ph type="title"/>
          </p:nvPr>
        </p:nvSpPr>
        <p:spPr bwMode="auto"/>
        <p:txBody>
          <a:bodyPr/>
          <a:lstStyle/>
          <a:p>
            <a:pPr>
              <a:defRPr/>
            </a:pPr>
            <a:r>
              <a:rPr lang="en-US" dirty="0"/>
              <a:t>Station 3 – New unbaked copper</a:t>
            </a:r>
            <a:endParaRPr dirty="0"/>
          </a:p>
        </p:txBody>
      </p:sp>
      <p:sp>
        <p:nvSpPr>
          <p:cNvPr id="11" name="Footer Placeholder 4"/>
          <p:cNvSpPr>
            <a:spLocks noGrp="1"/>
          </p:cNvSpPr>
          <p:nvPr>
            <p:ph type="ftr" sz="quarter" idx="11"/>
          </p:nvPr>
        </p:nvSpPr>
        <p:spPr bwMode="auto">
          <a:xfrm>
            <a:off x="4259262" y="6309320"/>
            <a:ext cx="6572221" cy="548680"/>
          </a:xfrm>
        </p:spPr>
        <p:txBody>
          <a:bodyPr/>
          <a:lstStyle/>
          <a:p>
            <a:pPr>
              <a:defRPr/>
            </a:pPr>
            <a:r>
              <a:rPr lang="en-US" dirty="0"/>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a:t>29</a:t>
            </a:fld>
            <a:endParaRPr lang="en-US" sz="1400" dirty="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TE – VSC – VSM</a:t>
            </a:r>
          </a:p>
        </p:txBody>
      </p:sp>
      <p:cxnSp>
        <p:nvCxnSpPr>
          <p:cNvPr id="10" name="Straight Arrow Connector 9"/>
          <p:cNvCxnSpPr/>
          <p:nvPr/>
        </p:nvCxnSpPr>
        <p:spPr bwMode="auto">
          <a:xfrm>
            <a:off x="119336" y="2924944"/>
            <a:ext cx="198084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bwMode="auto">
          <a:xfrm>
            <a:off x="10261452" y="2924944"/>
            <a:ext cx="1841132"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bwMode="auto">
          <a:xfrm flipH="1">
            <a:off x="119336" y="3645024"/>
            <a:ext cx="19808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bwMode="auto">
          <a:xfrm flipH="1">
            <a:off x="10261452" y="3645024"/>
            <a:ext cx="184113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Subtitle 2"/>
          <p:cNvSpPr txBox="1">
            <a:spLocks/>
          </p:cNvSpPr>
          <p:nvPr/>
        </p:nvSpPr>
        <p:spPr bwMode="auto">
          <a:xfrm>
            <a:off x="119336" y="3142393"/>
            <a:ext cx="1970813"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St 2</a:t>
            </a:r>
            <a:endParaRPr lang="nl-NL" dirty="0"/>
          </a:p>
        </p:txBody>
      </p:sp>
      <p:sp>
        <p:nvSpPr>
          <p:cNvPr id="18" name="Subtitle 2"/>
          <p:cNvSpPr txBox="1">
            <a:spLocks/>
          </p:cNvSpPr>
          <p:nvPr/>
        </p:nvSpPr>
        <p:spPr bwMode="auto">
          <a:xfrm>
            <a:off x="10261452" y="3142393"/>
            <a:ext cx="1841132"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St 4</a:t>
            </a:r>
            <a:endParaRPr lang="nl-NL" dirty="0"/>
          </a:p>
        </p:txBody>
      </p:sp>
      <p:sp>
        <p:nvSpPr>
          <p:cNvPr id="19" name="Oval 18"/>
          <p:cNvSpPr/>
          <p:nvPr/>
        </p:nvSpPr>
        <p:spPr bwMode="auto">
          <a:xfrm>
            <a:off x="1906062" y="3149650"/>
            <a:ext cx="216024" cy="216024"/>
          </a:xfrm>
          <a:prstGeom prst="ellipse">
            <a:avLst/>
          </a:prstGeom>
          <a:noFill/>
          <a:ln w="28575">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p:cNvSpPr/>
          <p:nvPr/>
        </p:nvSpPr>
        <p:spPr bwMode="auto">
          <a:xfrm>
            <a:off x="1991214" y="3234802"/>
            <a:ext cx="45719" cy="45719"/>
          </a:xfrm>
          <a:prstGeom prst="ellipse">
            <a:avLst/>
          </a:prstGeom>
          <a:solidFill>
            <a:srgbClr val="2F2F2F"/>
          </a:solidFill>
          <a:ln>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Subtitle 2"/>
          <p:cNvSpPr txBox="1">
            <a:spLocks/>
          </p:cNvSpPr>
          <p:nvPr/>
        </p:nvSpPr>
        <p:spPr bwMode="auto">
          <a:xfrm>
            <a:off x="1906062" y="3356992"/>
            <a:ext cx="216024"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z</a:t>
            </a:r>
            <a:endParaRPr lang="nl-NL" b="0" i="1" dirty="0">
              <a:solidFill>
                <a:srgbClr val="1C446A"/>
              </a:solidFill>
            </a:endParaRPr>
          </a:p>
        </p:txBody>
      </p:sp>
      <p:cxnSp>
        <p:nvCxnSpPr>
          <p:cNvPr id="22" name="Straight Arrow Connector 21"/>
          <p:cNvCxnSpPr/>
          <p:nvPr/>
        </p:nvCxnSpPr>
        <p:spPr bwMode="auto">
          <a:xfrm flipV="1">
            <a:off x="2189744" y="2168862"/>
            <a:ext cx="0" cy="2196242"/>
          </a:xfrm>
          <a:prstGeom prst="straightConnector1">
            <a:avLst/>
          </a:prstGeom>
          <a:ln w="28575">
            <a:solidFill>
              <a:srgbClr val="1C446A"/>
            </a:solidFill>
            <a:tailEnd type="triangle"/>
          </a:ln>
        </p:spPr>
        <p:style>
          <a:lnRef idx="1">
            <a:schemeClr val="accent1"/>
          </a:lnRef>
          <a:fillRef idx="0">
            <a:schemeClr val="accent1"/>
          </a:fillRef>
          <a:effectRef idx="0">
            <a:schemeClr val="accent1"/>
          </a:effectRef>
          <a:fontRef idx="minor">
            <a:schemeClr val="tx1"/>
          </a:fontRef>
        </p:style>
      </p:cxnSp>
      <p:sp>
        <p:nvSpPr>
          <p:cNvPr id="23" name="Subtitle 2"/>
          <p:cNvSpPr txBox="1">
            <a:spLocks/>
          </p:cNvSpPr>
          <p:nvPr/>
        </p:nvSpPr>
        <p:spPr bwMode="auto">
          <a:xfrm>
            <a:off x="1794711" y="2168860"/>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Ext</a:t>
            </a:r>
            <a:endParaRPr lang="nl-NL" b="0" i="1" dirty="0">
              <a:solidFill>
                <a:srgbClr val="1C446A"/>
              </a:solidFill>
            </a:endParaRPr>
          </a:p>
        </p:txBody>
      </p:sp>
      <p:sp>
        <p:nvSpPr>
          <p:cNvPr id="24" name="Subtitle 2"/>
          <p:cNvSpPr txBox="1">
            <a:spLocks/>
          </p:cNvSpPr>
          <p:nvPr/>
        </p:nvSpPr>
        <p:spPr bwMode="auto">
          <a:xfrm>
            <a:off x="1793171" y="4122522"/>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Int</a:t>
            </a:r>
            <a:endParaRPr lang="nl-NL" b="0" i="1" dirty="0">
              <a:solidFill>
                <a:srgbClr val="1C446A"/>
              </a:solidFill>
            </a:endParaRPr>
          </a:p>
        </p:txBody>
      </p:sp>
      <p:sp>
        <p:nvSpPr>
          <p:cNvPr id="76" name="Subtitle 2"/>
          <p:cNvSpPr txBox="1">
            <a:spLocks/>
          </p:cNvSpPr>
          <p:nvPr/>
        </p:nvSpPr>
        <p:spPr bwMode="auto">
          <a:xfrm>
            <a:off x="6352985" y="2708920"/>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77" name="Subtitle 2"/>
          <p:cNvSpPr txBox="1">
            <a:spLocks/>
          </p:cNvSpPr>
          <p:nvPr/>
        </p:nvSpPr>
        <p:spPr bwMode="auto">
          <a:xfrm>
            <a:off x="6811935" y="2930847"/>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78" name="Subtitle 2"/>
          <p:cNvSpPr txBox="1">
            <a:spLocks/>
          </p:cNvSpPr>
          <p:nvPr/>
        </p:nvSpPr>
        <p:spPr bwMode="auto">
          <a:xfrm>
            <a:off x="5184102" y="3412508"/>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79" name="Subtitle 2"/>
          <p:cNvSpPr txBox="1">
            <a:spLocks/>
          </p:cNvSpPr>
          <p:nvPr/>
        </p:nvSpPr>
        <p:spPr bwMode="auto">
          <a:xfrm>
            <a:off x="4623070" y="2926138"/>
            <a:ext cx="341702" cy="1548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50%</a:t>
            </a:r>
            <a:endParaRPr lang="nl-NL" b="0" dirty="0">
              <a:solidFill>
                <a:srgbClr val="00B050"/>
              </a:solidFill>
            </a:endParaRPr>
          </a:p>
        </p:txBody>
      </p:sp>
      <p:sp>
        <p:nvSpPr>
          <p:cNvPr id="80" name="Subtitle 2"/>
          <p:cNvSpPr txBox="1">
            <a:spLocks/>
          </p:cNvSpPr>
          <p:nvPr/>
        </p:nvSpPr>
        <p:spPr bwMode="auto">
          <a:xfrm>
            <a:off x="7293370" y="2712209"/>
            <a:ext cx="341702" cy="1548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15%</a:t>
            </a:r>
            <a:endParaRPr lang="nl-NL" b="0" dirty="0">
              <a:solidFill>
                <a:srgbClr val="00B050"/>
              </a:solidFill>
            </a:endParaRPr>
          </a:p>
        </p:txBody>
      </p:sp>
      <p:sp>
        <p:nvSpPr>
          <p:cNvPr id="81" name="Subtitle 2"/>
          <p:cNvSpPr txBox="1">
            <a:spLocks/>
          </p:cNvSpPr>
          <p:nvPr/>
        </p:nvSpPr>
        <p:spPr bwMode="auto">
          <a:xfrm>
            <a:off x="6760894" y="3651815"/>
            <a:ext cx="341702" cy="1548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50%</a:t>
            </a:r>
            <a:endParaRPr lang="nl-NL" b="0" dirty="0">
              <a:solidFill>
                <a:srgbClr val="00B050"/>
              </a:solidFill>
            </a:endParaRPr>
          </a:p>
        </p:txBody>
      </p:sp>
      <p:sp>
        <p:nvSpPr>
          <p:cNvPr id="82" name="Subtitle 2"/>
          <p:cNvSpPr txBox="1">
            <a:spLocks/>
          </p:cNvSpPr>
          <p:nvPr/>
        </p:nvSpPr>
        <p:spPr bwMode="auto">
          <a:xfrm>
            <a:off x="4670410" y="3668486"/>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83" name="Subtitle 2"/>
          <p:cNvSpPr txBox="1">
            <a:spLocks/>
          </p:cNvSpPr>
          <p:nvPr/>
        </p:nvSpPr>
        <p:spPr bwMode="auto">
          <a:xfrm>
            <a:off x="4159116" y="3436988"/>
            <a:ext cx="341702" cy="1548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15%</a:t>
            </a:r>
            <a:endParaRPr lang="nl-NL" b="0" dirty="0">
              <a:solidFill>
                <a:srgbClr val="00B050"/>
              </a:solidFill>
            </a:endParaRPr>
          </a:p>
        </p:txBody>
      </p:sp>
      <p:sp>
        <p:nvSpPr>
          <p:cNvPr id="86" name="Subtitle 2"/>
          <p:cNvSpPr txBox="1">
            <a:spLocks/>
          </p:cNvSpPr>
          <p:nvPr/>
        </p:nvSpPr>
        <p:spPr bwMode="auto">
          <a:xfrm>
            <a:off x="4194683" y="2727393"/>
            <a:ext cx="306135" cy="17703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Sc1a</a:t>
            </a:r>
            <a:endParaRPr lang="nl-NL" sz="1000" b="0" i="1" dirty="0">
              <a:solidFill>
                <a:srgbClr val="FF0000"/>
              </a:solidFill>
            </a:endParaRPr>
          </a:p>
        </p:txBody>
      </p:sp>
      <p:sp>
        <p:nvSpPr>
          <p:cNvPr id="87" name="Subtitle 2"/>
          <p:cNvSpPr txBox="1">
            <a:spLocks/>
          </p:cNvSpPr>
          <p:nvPr/>
        </p:nvSpPr>
        <p:spPr bwMode="auto">
          <a:xfrm>
            <a:off x="4688471" y="3257593"/>
            <a:ext cx="203498"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K7</a:t>
            </a:r>
            <a:endParaRPr lang="nl-NL" sz="1000" b="0" i="1" dirty="0">
              <a:solidFill>
                <a:srgbClr val="00B050"/>
              </a:solidFill>
            </a:endParaRPr>
          </a:p>
        </p:txBody>
      </p:sp>
      <p:sp>
        <p:nvSpPr>
          <p:cNvPr id="88" name="Subtitle 2"/>
          <p:cNvSpPr txBox="1">
            <a:spLocks/>
          </p:cNvSpPr>
          <p:nvPr/>
        </p:nvSpPr>
        <p:spPr bwMode="auto">
          <a:xfrm rot="10800000" flipV="1">
            <a:off x="4894997" y="3019452"/>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600" b="0" i="1" dirty="0">
              <a:solidFill>
                <a:srgbClr val="E15E32"/>
              </a:solidFill>
            </a:endParaRPr>
          </a:p>
        </p:txBody>
      </p:sp>
      <p:sp>
        <p:nvSpPr>
          <p:cNvPr id="89" name="Subtitle 2"/>
          <p:cNvSpPr txBox="1">
            <a:spLocks/>
          </p:cNvSpPr>
          <p:nvPr/>
        </p:nvSpPr>
        <p:spPr bwMode="auto">
          <a:xfrm>
            <a:off x="6373122" y="3017917"/>
            <a:ext cx="203498"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K8</a:t>
            </a:r>
            <a:endParaRPr lang="nl-NL" sz="1000" b="0" i="1" dirty="0">
              <a:solidFill>
                <a:srgbClr val="00B050"/>
              </a:solidFill>
            </a:endParaRPr>
          </a:p>
        </p:txBody>
      </p:sp>
      <p:sp>
        <p:nvSpPr>
          <p:cNvPr id="90" name="Subtitle 2"/>
          <p:cNvSpPr txBox="1">
            <a:spLocks/>
          </p:cNvSpPr>
          <p:nvPr/>
        </p:nvSpPr>
        <p:spPr bwMode="auto">
          <a:xfrm>
            <a:off x="6742441" y="3242050"/>
            <a:ext cx="378608" cy="172764"/>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Sc2a</a:t>
            </a:r>
          </a:p>
        </p:txBody>
      </p:sp>
      <p:sp>
        <p:nvSpPr>
          <p:cNvPr id="92" name="Subtitle 2"/>
          <p:cNvSpPr txBox="1">
            <a:spLocks/>
          </p:cNvSpPr>
          <p:nvPr/>
        </p:nvSpPr>
        <p:spPr bwMode="auto">
          <a:xfrm>
            <a:off x="5169509" y="3715489"/>
            <a:ext cx="292861" cy="16842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F0"/>
                </a:solidFill>
              </a:rPr>
              <a:t>K26</a:t>
            </a:r>
            <a:endParaRPr lang="nl-NL" sz="1000" b="0" i="1" dirty="0">
              <a:solidFill>
                <a:srgbClr val="00B0F0"/>
              </a:solidFill>
            </a:endParaRPr>
          </a:p>
        </p:txBody>
      </p:sp>
      <p:sp>
        <p:nvSpPr>
          <p:cNvPr id="93" name="Subtitle 2"/>
          <p:cNvSpPr txBox="1">
            <a:spLocks/>
          </p:cNvSpPr>
          <p:nvPr/>
        </p:nvSpPr>
        <p:spPr bwMode="auto">
          <a:xfrm rot="10800000" flipV="1">
            <a:off x="7002384" y="3017095"/>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K9</a:t>
            </a:r>
            <a:endParaRPr lang="nl-NL" sz="1600" b="0" i="1" dirty="0">
              <a:solidFill>
                <a:srgbClr val="00B050"/>
              </a:solidFill>
            </a:endParaRPr>
          </a:p>
        </p:txBody>
      </p:sp>
      <p:sp>
        <p:nvSpPr>
          <p:cNvPr id="94" name="Subtitle 2"/>
          <p:cNvSpPr txBox="1">
            <a:spLocks/>
          </p:cNvSpPr>
          <p:nvPr/>
        </p:nvSpPr>
        <p:spPr bwMode="auto">
          <a:xfrm>
            <a:off x="6672065" y="4001155"/>
            <a:ext cx="519360" cy="14499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K27</a:t>
            </a:r>
            <a:endParaRPr lang="nl-NL" sz="1000" b="0" i="1" dirty="0">
              <a:solidFill>
                <a:srgbClr val="00B050"/>
              </a:solidFill>
            </a:endParaRPr>
          </a:p>
        </p:txBody>
      </p:sp>
      <p:sp>
        <p:nvSpPr>
          <p:cNvPr id="95" name="Subtitle 2"/>
          <p:cNvSpPr txBox="1">
            <a:spLocks/>
          </p:cNvSpPr>
          <p:nvPr/>
        </p:nvSpPr>
        <p:spPr bwMode="auto">
          <a:xfrm rot="10800000" flipV="1">
            <a:off x="6038166" y="3715325"/>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600" b="0" i="1" dirty="0">
              <a:solidFill>
                <a:srgbClr val="E15E32"/>
              </a:solidFill>
            </a:endParaRPr>
          </a:p>
        </p:txBody>
      </p:sp>
      <p:sp>
        <p:nvSpPr>
          <p:cNvPr id="96" name="Subtitle 2"/>
          <p:cNvSpPr txBox="1">
            <a:spLocks/>
          </p:cNvSpPr>
          <p:nvPr/>
        </p:nvSpPr>
        <p:spPr bwMode="auto">
          <a:xfrm>
            <a:off x="4600916" y="4006478"/>
            <a:ext cx="378608" cy="172764"/>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Sc2b</a:t>
            </a:r>
          </a:p>
        </p:txBody>
      </p:sp>
      <p:sp>
        <p:nvSpPr>
          <p:cNvPr id="97" name="Subtitle 2"/>
          <p:cNvSpPr txBox="1">
            <a:spLocks/>
          </p:cNvSpPr>
          <p:nvPr/>
        </p:nvSpPr>
        <p:spPr bwMode="auto">
          <a:xfrm rot="10800000" flipV="1">
            <a:off x="3895217" y="3730069"/>
            <a:ext cx="869258" cy="150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K21</a:t>
            </a:r>
            <a:endParaRPr lang="nl-NL" sz="1600" b="0" i="1" dirty="0">
              <a:solidFill>
                <a:srgbClr val="00B050"/>
              </a:solidFill>
            </a:endParaRPr>
          </a:p>
        </p:txBody>
      </p:sp>
      <p:sp>
        <p:nvSpPr>
          <p:cNvPr id="98" name="Subtitle 2"/>
          <p:cNvSpPr txBox="1">
            <a:spLocks/>
          </p:cNvSpPr>
          <p:nvPr/>
        </p:nvSpPr>
        <p:spPr bwMode="auto">
          <a:xfrm>
            <a:off x="7242637" y="3484905"/>
            <a:ext cx="345329" cy="21099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FF0000"/>
                </a:solidFill>
              </a:rPr>
              <a:t>Sc1b</a:t>
            </a:r>
            <a:endParaRPr lang="nl-NL" sz="1000" b="0" i="1" dirty="0">
              <a:solidFill>
                <a:srgbClr val="FF0000"/>
              </a:solidFill>
            </a:endParaRPr>
          </a:p>
        </p:txBody>
      </p:sp>
      <p:cxnSp>
        <p:nvCxnSpPr>
          <p:cNvPr id="99" name="Connecteur droit 98"/>
          <p:cNvCxnSpPr/>
          <p:nvPr/>
        </p:nvCxnSpPr>
        <p:spPr bwMode="auto">
          <a:xfrm flipV="1">
            <a:off x="2495600" y="1890274"/>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100" name="Connecteur droit 99"/>
          <p:cNvCxnSpPr/>
          <p:nvPr/>
        </p:nvCxnSpPr>
        <p:spPr bwMode="auto">
          <a:xfrm flipV="1">
            <a:off x="9336360" y="1905670"/>
            <a:ext cx="0" cy="2504884"/>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113" name="Subtitle 2"/>
          <p:cNvSpPr txBox="1">
            <a:spLocks/>
          </p:cNvSpPr>
          <p:nvPr/>
        </p:nvSpPr>
        <p:spPr bwMode="auto">
          <a:xfrm>
            <a:off x="3105651" y="1280666"/>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B26</a:t>
            </a:r>
            <a:endParaRPr lang="en-US" dirty="0"/>
          </a:p>
        </p:txBody>
      </p:sp>
      <p:sp>
        <p:nvSpPr>
          <p:cNvPr id="114" name="Subtitle 2"/>
          <p:cNvSpPr txBox="1">
            <a:spLocks/>
          </p:cNvSpPr>
          <p:nvPr/>
        </p:nvSpPr>
        <p:spPr bwMode="auto">
          <a:xfrm>
            <a:off x="3105652" y="4521009"/>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R27</a:t>
            </a:r>
            <a:endParaRPr lang="en-US" dirty="0"/>
          </a:p>
        </p:txBody>
      </p:sp>
      <p:sp>
        <p:nvSpPr>
          <p:cNvPr id="106" name="Subtitle 2"/>
          <p:cNvSpPr txBox="1">
            <a:spLocks/>
          </p:cNvSpPr>
          <p:nvPr/>
        </p:nvSpPr>
        <p:spPr bwMode="auto">
          <a:xfrm>
            <a:off x="2051185" y="1633878"/>
            <a:ext cx="888829" cy="24766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92</a:t>
            </a:r>
            <a:endParaRPr lang="en-US" sz="1800" dirty="0"/>
          </a:p>
        </p:txBody>
      </p:sp>
      <p:sp>
        <p:nvSpPr>
          <p:cNvPr id="107" name="Subtitle 2"/>
          <p:cNvSpPr txBox="1">
            <a:spLocks/>
          </p:cNvSpPr>
          <p:nvPr/>
        </p:nvSpPr>
        <p:spPr bwMode="auto">
          <a:xfrm>
            <a:off x="8891945" y="1631370"/>
            <a:ext cx="888829" cy="24674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73</a:t>
            </a:r>
            <a:endParaRPr lang="en-US" sz="1800" dirty="0"/>
          </a:p>
        </p:txBody>
      </p:sp>
      <p:sp>
        <p:nvSpPr>
          <p:cNvPr id="108" name="Subtitle 2"/>
          <p:cNvSpPr txBox="1">
            <a:spLocks/>
          </p:cNvSpPr>
          <p:nvPr/>
        </p:nvSpPr>
        <p:spPr bwMode="auto">
          <a:xfrm>
            <a:off x="4140895" y="1631849"/>
            <a:ext cx="449131" cy="24408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87</a:t>
            </a:r>
            <a:endParaRPr lang="en-US" sz="1800" b="0" i="1" dirty="0"/>
          </a:p>
        </p:txBody>
      </p:sp>
      <p:sp>
        <p:nvSpPr>
          <p:cNvPr id="109" name="Subtitle 2"/>
          <p:cNvSpPr txBox="1">
            <a:spLocks/>
          </p:cNvSpPr>
          <p:nvPr/>
        </p:nvSpPr>
        <p:spPr bwMode="auto">
          <a:xfrm>
            <a:off x="4551055" y="1632702"/>
            <a:ext cx="449131" cy="23979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85</a:t>
            </a:r>
            <a:endParaRPr lang="en-US" sz="1800" b="0" i="1" dirty="0"/>
          </a:p>
        </p:txBody>
      </p:sp>
      <p:sp>
        <p:nvSpPr>
          <p:cNvPr id="110" name="Subtitle 2"/>
          <p:cNvSpPr txBox="1">
            <a:spLocks/>
          </p:cNvSpPr>
          <p:nvPr/>
        </p:nvSpPr>
        <p:spPr bwMode="auto">
          <a:xfrm>
            <a:off x="5079317" y="1631849"/>
            <a:ext cx="449131" cy="2431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84</a:t>
            </a:r>
            <a:endParaRPr lang="en-US" sz="1800" b="0" i="1" dirty="0"/>
          </a:p>
        </p:txBody>
      </p:sp>
      <p:sp>
        <p:nvSpPr>
          <p:cNvPr id="111" name="Subtitle 2"/>
          <p:cNvSpPr txBox="1">
            <a:spLocks/>
          </p:cNvSpPr>
          <p:nvPr/>
        </p:nvSpPr>
        <p:spPr bwMode="auto">
          <a:xfrm>
            <a:off x="5733524" y="1629276"/>
            <a:ext cx="449131" cy="245725"/>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83</a:t>
            </a:r>
            <a:endParaRPr lang="en-US" sz="1800" dirty="0"/>
          </a:p>
        </p:txBody>
      </p:sp>
      <p:sp>
        <p:nvSpPr>
          <p:cNvPr id="112" name="Subtitle 2"/>
          <p:cNvSpPr txBox="1">
            <a:spLocks/>
          </p:cNvSpPr>
          <p:nvPr/>
        </p:nvSpPr>
        <p:spPr bwMode="auto">
          <a:xfrm>
            <a:off x="6231474" y="1629276"/>
            <a:ext cx="449131" cy="248843"/>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82</a:t>
            </a:r>
            <a:endParaRPr lang="en-US" sz="1800" b="0" i="1" dirty="0"/>
          </a:p>
        </p:txBody>
      </p:sp>
      <p:sp>
        <p:nvSpPr>
          <p:cNvPr id="131" name="Subtitle 2"/>
          <p:cNvSpPr txBox="1">
            <a:spLocks/>
          </p:cNvSpPr>
          <p:nvPr/>
        </p:nvSpPr>
        <p:spPr bwMode="auto">
          <a:xfrm>
            <a:off x="6743051" y="1628754"/>
            <a:ext cx="449131" cy="24624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81</a:t>
            </a:r>
            <a:endParaRPr lang="en-US" sz="1800" b="0" i="1" dirty="0"/>
          </a:p>
        </p:txBody>
      </p:sp>
      <p:sp>
        <p:nvSpPr>
          <p:cNvPr id="132" name="Subtitle 2"/>
          <p:cNvSpPr txBox="1">
            <a:spLocks/>
          </p:cNvSpPr>
          <p:nvPr/>
        </p:nvSpPr>
        <p:spPr bwMode="auto">
          <a:xfrm>
            <a:off x="7239586" y="1628754"/>
            <a:ext cx="449131" cy="24624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79</a:t>
            </a:r>
            <a:endParaRPr lang="en-US" sz="1800" b="0" i="1" dirty="0"/>
          </a:p>
        </p:txBody>
      </p:sp>
      <p:cxnSp>
        <p:nvCxnSpPr>
          <p:cNvPr id="134" name="Connecteur droit 133"/>
          <p:cNvCxnSpPr/>
          <p:nvPr/>
        </p:nvCxnSpPr>
        <p:spPr bwMode="auto">
          <a:xfrm>
            <a:off x="59668" y="187343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bwMode="auto">
          <a:xfrm>
            <a:off x="59668" y="162880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44" name="Ellipse 143"/>
          <p:cNvSpPr/>
          <p:nvPr/>
        </p:nvSpPr>
        <p:spPr bwMode="auto">
          <a:xfrm>
            <a:off x="5855452" y="2778771"/>
            <a:ext cx="144016" cy="144016"/>
          </a:xfrm>
          <a:prstGeom prst="ellipse">
            <a:avLst/>
          </a:prstGeom>
          <a:solidFill>
            <a:srgbClr val="FF00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Ellipse 145"/>
          <p:cNvSpPr/>
          <p:nvPr/>
        </p:nvSpPr>
        <p:spPr bwMode="auto">
          <a:xfrm>
            <a:off x="5855452" y="3493846"/>
            <a:ext cx="144016" cy="144016"/>
          </a:xfrm>
          <a:prstGeom prst="ellipse">
            <a:avLst/>
          </a:prstGeom>
          <a:solidFill>
            <a:srgbClr val="FF00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0" name="Rectangle 119"/>
          <p:cNvSpPr/>
          <p:nvPr/>
        </p:nvSpPr>
        <p:spPr bwMode="auto">
          <a:xfrm>
            <a:off x="5231904" y="2852936"/>
            <a:ext cx="144016" cy="144016"/>
          </a:xfrm>
          <a:prstGeom prst="rect">
            <a:avLst/>
          </a:prstGeom>
          <a:solidFill>
            <a:srgbClr val="E15E32"/>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3" name="Rectangle 122"/>
          <p:cNvSpPr/>
          <p:nvPr/>
        </p:nvSpPr>
        <p:spPr bwMode="auto">
          <a:xfrm>
            <a:off x="7373429" y="2858839"/>
            <a:ext cx="144016" cy="144016"/>
          </a:xfrm>
          <a:prstGeom prst="rect">
            <a:avLst/>
          </a:prstGeom>
          <a:solidFill>
            <a:srgbClr val="00B050"/>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4" name="Rectangle 123"/>
          <p:cNvSpPr/>
          <p:nvPr/>
        </p:nvSpPr>
        <p:spPr bwMode="auto">
          <a:xfrm>
            <a:off x="6400787" y="2852936"/>
            <a:ext cx="144016" cy="144016"/>
          </a:xfrm>
          <a:prstGeom prst="rect">
            <a:avLst/>
          </a:prstGeom>
          <a:solidFill>
            <a:srgbClr val="00B050"/>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5" name="Rectangle 124"/>
          <p:cNvSpPr/>
          <p:nvPr/>
        </p:nvSpPr>
        <p:spPr bwMode="auto">
          <a:xfrm>
            <a:off x="5231904" y="3573016"/>
            <a:ext cx="144016" cy="144016"/>
          </a:xfrm>
          <a:prstGeom prst="rect">
            <a:avLst/>
          </a:prstGeom>
          <a:solidFill>
            <a:srgbClr val="00B050"/>
          </a:solidFill>
          <a:ln w="25400">
            <a:solidFill>
              <a:srgbClr val="00B0F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6" name="Rectangle 125"/>
          <p:cNvSpPr/>
          <p:nvPr/>
        </p:nvSpPr>
        <p:spPr bwMode="auto">
          <a:xfrm>
            <a:off x="4259858" y="3573016"/>
            <a:ext cx="144016" cy="144016"/>
          </a:xfrm>
          <a:prstGeom prst="rect">
            <a:avLst/>
          </a:prstGeom>
          <a:solidFill>
            <a:srgbClr val="00B050"/>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127" name="Rectangle 126"/>
          <p:cNvSpPr/>
          <p:nvPr/>
        </p:nvSpPr>
        <p:spPr bwMode="auto">
          <a:xfrm>
            <a:off x="6400787" y="3573016"/>
            <a:ext cx="144016" cy="144016"/>
          </a:xfrm>
          <a:prstGeom prst="rect">
            <a:avLst/>
          </a:prstGeom>
          <a:solidFill>
            <a:srgbClr val="E15E32"/>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65" name="Rectangle 64"/>
          <p:cNvSpPr/>
          <p:nvPr/>
        </p:nvSpPr>
        <p:spPr bwMode="auto">
          <a:xfrm>
            <a:off x="4252005" y="2568863"/>
            <a:ext cx="158530" cy="158530"/>
          </a:xfrm>
          <a:prstGeom prst="rect">
            <a:avLst/>
          </a:prstGeom>
          <a:solidFill>
            <a:srgbClr val="6E2466"/>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66" name="Rectangle 65"/>
          <p:cNvSpPr/>
          <p:nvPr/>
        </p:nvSpPr>
        <p:spPr bwMode="auto">
          <a:xfrm>
            <a:off x="4710955" y="3076288"/>
            <a:ext cx="158530" cy="158530"/>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68" name="Rectangle 67"/>
          <p:cNvSpPr/>
          <p:nvPr/>
        </p:nvSpPr>
        <p:spPr bwMode="auto">
          <a:xfrm>
            <a:off x="6852480" y="3076272"/>
            <a:ext cx="158530" cy="158530"/>
          </a:xfrm>
          <a:prstGeom prst="rect">
            <a:avLst/>
          </a:prstGeom>
          <a:solidFill>
            <a:srgbClr val="00B05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1" name="Rectangle 70"/>
          <p:cNvSpPr/>
          <p:nvPr/>
        </p:nvSpPr>
        <p:spPr bwMode="auto">
          <a:xfrm>
            <a:off x="7361416" y="3327989"/>
            <a:ext cx="158530" cy="158530"/>
          </a:xfrm>
          <a:prstGeom prst="rect">
            <a:avLst/>
          </a:prstGeom>
          <a:solidFill>
            <a:srgbClr val="6E2466"/>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2" name="Rectangle 71"/>
          <p:cNvSpPr/>
          <p:nvPr/>
        </p:nvSpPr>
        <p:spPr bwMode="auto">
          <a:xfrm>
            <a:off x="4710955" y="3809940"/>
            <a:ext cx="158530" cy="158530"/>
          </a:xfrm>
          <a:prstGeom prst="rect">
            <a:avLst/>
          </a:prstGeom>
          <a:solidFill>
            <a:srgbClr val="00B050"/>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4" name="Rectangle 73"/>
          <p:cNvSpPr/>
          <p:nvPr/>
        </p:nvSpPr>
        <p:spPr bwMode="auto">
          <a:xfrm>
            <a:off x="6852480" y="3805343"/>
            <a:ext cx="158530" cy="158530"/>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30" name="Subtitle 2"/>
          <p:cNvSpPr txBox="1">
            <a:spLocks/>
          </p:cNvSpPr>
          <p:nvPr/>
        </p:nvSpPr>
        <p:spPr bwMode="auto">
          <a:xfrm>
            <a:off x="8366855" y="469644"/>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Dash line : </a:t>
            </a:r>
            <a:r>
              <a:rPr lang="nl-NL" sz="1800" b="0" dirty="0"/>
              <a:t>Downer side </a:t>
            </a:r>
            <a:endParaRPr lang="nl-NL" dirty="0"/>
          </a:p>
        </p:txBody>
      </p:sp>
      <p:sp>
        <p:nvSpPr>
          <p:cNvPr id="137" name="Rectangle 136"/>
          <p:cNvSpPr/>
          <p:nvPr/>
        </p:nvSpPr>
        <p:spPr bwMode="auto">
          <a:xfrm>
            <a:off x="8102738" y="486146"/>
            <a:ext cx="167585" cy="167585"/>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40" name="Subtitle 2"/>
          <p:cNvSpPr txBox="1">
            <a:spLocks/>
          </p:cNvSpPr>
          <p:nvPr/>
        </p:nvSpPr>
        <p:spPr bwMode="auto">
          <a:xfrm>
            <a:off x="8366855" y="706360"/>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Red line : </a:t>
            </a:r>
            <a:r>
              <a:rPr lang="nl-NL" sz="1800" b="0" dirty="0"/>
              <a:t>Scope</a:t>
            </a:r>
            <a:endParaRPr lang="nl-NL" dirty="0"/>
          </a:p>
        </p:txBody>
      </p:sp>
      <p:sp>
        <p:nvSpPr>
          <p:cNvPr id="151" name="Rectangle 150"/>
          <p:cNvSpPr/>
          <p:nvPr/>
        </p:nvSpPr>
        <p:spPr bwMode="auto">
          <a:xfrm>
            <a:off x="8102738" y="722862"/>
            <a:ext cx="167585" cy="167585"/>
          </a:xfrm>
          <a:prstGeom prst="rect">
            <a:avLst/>
          </a:prstGeom>
          <a:solidFill>
            <a:srgbClr val="FFFFFF"/>
          </a:solid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4" name="Rectangle 173"/>
          <p:cNvSpPr/>
          <p:nvPr/>
        </p:nvSpPr>
        <p:spPr bwMode="auto">
          <a:xfrm>
            <a:off x="8102738" y="962195"/>
            <a:ext cx="167585" cy="167585"/>
          </a:xfrm>
          <a:prstGeom prst="rect">
            <a:avLst/>
          </a:prstGeom>
          <a:noFill/>
          <a:ln w="2540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5" name="Subtitle 2"/>
          <p:cNvSpPr txBox="1">
            <a:spLocks/>
          </p:cNvSpPr>
          <p:nvPr/>
        </p:nvSpPr>
        <p:spPr bwMode="auto">
          <a:xfrm>
            <a:off x="1793171" y="4122522"/>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Int</a:t>
            </a:r>
            <a:endParaRPr lang="nl-NL" b="0" i="1" dirty="0">
              <a:solidFill>
                <a:srgbClr val="1C446A"/>
              </a:solidFill>
            </a:endParaRPr>
          </a:p>
        </p:txBody>
      </p:sp>
      <p:sp>
        <p:nvSpPr>
          <p:cNvPr id="201" name="Rectangle 200"/>
          <p:cNvSpPr/>
          <p:nvPr/>
        </p:nvSpPr>
        <p:spPr bwMode="auto">
          <a:xfrm>
            <a:off x="328723" y="5321242"/>
            <a:ext cx="167585" cy="167585"/>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2" name="Rectangle 201"/>
          <p:cNvSpPr/>
          <p:nvPr/>
        </p:nvSpPr>
        <p:spPr bwMode="auto">
          <a:xfrm>
            <a:off x="328723" y="5070639"/>
            <a:ext cx="165642" cy="164986"/>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3" name="Rectangle 202"/>
          <p:cNvSpPr/>
          <p:nvPr/>
        </p:nvSpPr>
        <p:spPr bwMode="auto">
          <a:xfrm>
            <a:off x="329326" y="4565159"/>
            <a:ext cx="167585" cy="167585"/>
          </a:xfrm>
          <a:prstGeom prst="rect">
            <a:avLst/>
          </a:prstGeom>
          <a:solidFill>
            <a:srgbClr val="FFFFF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4" name="Rectangle 203"/>
          <p:cNvSpPr/>
          <p:nvPr/>
        </p:nvSpPr>
        <p:spPr bwMode="auto">
          <a:xfrm>
            <a:off x="330200" y="4820857"/>
            <a:ext cx="164165" cy="164165"/>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5" name="Subtitle 2"/>
          <p:cNvSpPr txBox="1">
            <a:spLocks/>
          </p:cNvSpPr>
          <p:nvPr/>
        </p:nvSpPr>
        <p:spPr bwMode="auto">
          <a:xfrm>
            <a:off x="623386" y="4531991"/>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NU : </a:t>
            </a:r>
            <a:r>
              <a:rPr lang="nl-NL" sz="1800" b="0" dirty="0"/>
              <a:t>Unused</a:t>
            </a:r>
            <a:endParaRPr lang="nl-NL" b="0" dirty="0"/>
          </a:p>
        </p:txBody>
      </p:sp>
      <p:sp>
        <p:nvSpPr>
          <p:cNvPr id="206" name="Subtitle 2"/>
          <p:cNvSpPr txBox="1">
            <a:spLocks/>
          </p:cNvSpPr>
          <p:nvPr/>
        </p:nvSpPr>
        <p:spPr bwMode="auto">
          <a:xfrm>
            <a:off x="623386" y="478092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cal : </a:t>
            </a:r>
            <a:r>
              <a:rPr lang="nl-NL" sz="1800" b="0" dirty="0"/>
              <a:t>calorimeter</a:t>
            </a:r>
            <a:endParaRPr lang="nl-NL" b="0" dirty="0"/>
          </a:p>
        </p:txBody>
      </p:sp>
      <p:sp>
        <p:nvSpPr>
          <p:cNvPr id="207" name="Subtitle 2"/>
          <p:cNvSpPr txBox="1">
            <a:spLocks/>
          </p:cNvSpPr>
          <p:nvPr/>
        </p:nvSpPr>
        <p:spPr bwMode="auto">
          <a:xfrm>
            <a:off x="630504" y="5034744"/>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xx </a:t>
            </a:r>
            <a:r>
              <a:rPr lang="nl-NL" sz="1800" dirty="0"/>
              <a:t>% : </a:t>
            </a:r>
            <a:r>
              <a:rPr lang="nl-NL" sz="1800" b="0" dirty="0"/>
              <a:t>pickup with a </a:t>
            </a:r>
            <a:r>
              <a:rPr lang="nl-NL" sz="1800" b="0" i="1" dirty="0"/>
              <a:t>xx</a:t>
            </a:r>
            <a:r>
              <a:rPr lang="nl-NL" sz="1800" b="0" dirty="0"/>
              <a:t>%-transparent grid</a:t>
            </a:r>
            <a:endParaRPr lang="nl-NL" dirty="0"/>
          </a:p>
        </p:txBody>
      </p:sp>
      <p:sp>
        <p:nvSpPr>
          <p:cNvPr id="210" name="Subtitle 2"/>
          <p:cNvSpPr txBox="1">
            <a:spLocks/>
          </p:cNvSpPr>
          <p:nvPr/>
        </p:nvSpPr>
        <p:spPr bwMode="auto">
          <a:xfrm>
            <a:off x="614620" y="553630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Trig : </a:t>
            </a:r>
            <a:r>
              <a:rPr lang="nl-NL" sz="1800" b="0" dirty="0"/>
              <a:t>trigger</a:t>
            </a:r>
            <a:endParaRPr lang="nl-NL" b="0" dirty="0"/>
          </a:p>
        </p:txBody>
      </p:sp>
      <p:sp>
        <p:nvSpPr>
          <p:cNvPr id="221" name="Rectangle 220"/>
          <p:cNvSpPr/>
          <p:nvPr/>
        </p:nvSpPr>
        <p:spPr bwMode="auto">
          <a:xfrm>
            <a:off x="330368" y="5571967"/>
            <a:ext cx="163997" cy="163997"/>
          </a:xfrm>
          <a:prstGeom prst="rect">
            <a:avLst/>
          </a:prstGeom>
          <a:solidFill>
            <a:srgbClr val="6E2466"/>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2" name="Subtitle 2"/>
          <p:cNvSpPr txBox="1">
            <a:spLocks/>
          </p:cNvSpPr>
          <p:nvPr/>
        </p:nvSpPr>
        <p:spPr bwMode="auto">
          <a:xfrm>
            <a:off x="625329" y="5288610"/>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ph : </a:t>
            </a:r>
            <a:r>
              <a:rPr lang="nl-NL" sz="1800" b="0" dirty="0"/>
              <a:t>photodetector</a:t>
            </a:r>
            <a:endParaRPr lang="nl-NL" b="0" dirty="0"/>
          </a:p>
        </p:txBody>
      </p:sp>
      <p:sp>
        <p:nvSpPr>
          <p:cNvPr id="223" name="Rectangle 222"/>
          <p:cNvSpPr/>
          <p:nvPr/>
        </p:nvSpPr>
        <p:spPr bwMode="auto">
          <a:xfrm>
            <a:off x="326785" y="6068578"/>
            <a:ext cx="169524" cy="169524"/>
          </a:xfrm>
          <a:prstGeom prst="rect">
            <a:avLst/>
          </a:prstGeom>
          <a:solidFill>
            <a:srgbClr val="2F2F2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4" name="Rectangle 223"/>
          <p:cNvSpPr/>
          <p:nvPr/>
        </p:nvSpPr>
        <p:spPr bwMode="auto">
          <a:xfrm>
            <a:off x="326785" y="5819104"/>
            <a:ext cx="167584" cy="167584"/>
          </a:xfrm>
          <a:prstGeom prst="rect">
            <a:avLst/>
          </a:prstGeom>
          <a:solidFill>
            <a:srgbClr val="BEBECB"/>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25" name="Subtitle 2"/>
          <p:cNvSpPr txBox="1">
            <a:spLocks/>
          </p:cNvSpPr>
          <p:nvPr/>
        </p:nvSpPr>
        <p:spPr bwMode="auto">
          <a:xfrm>
            <a:off x="8366855" y="945693"/>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Blue line : </a:t>
            </a:r>
            <a:r>
              <a:rPr lang="nl-NL" sz="1800" b="0" dirty="0"/>
              <a:t>Keithley with variable bias</a:t>
            </a:r>
            <a:endParaRPr lang="nl-NL" dirty="0"/>
          </a:p>
        </p:txBody>
      </p:sp>
      <p:cxnSp>
        <p:nvCxnSpPr>
          <p:cNvPr id="161" name="Connecteur droit 5"/>
          <p:cNvCxnSpPr/>
          <p:nvPr/>
        </p:nvCxnSpPr>
        <p:spPr bwMode="auto">
          <a:xfrm flipV="1">
            <a:off x="1497838" y="1631850"/>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62" name="Subtitle 2"/>
          <p:cNvSpPr txBox="1">
            <a:spLocks/>
          </p:cNvSpPr>
          <p:nvPr/>
        </p:nvSpPr>
        <p:spPr bwMode="auto">
          <a:xfrm>
            <a:off x="59668" y="1639590"/>
            <a:ext cx="1432536" cy="22861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Position :</a:t>
            </a:r>
            <a:endParaRPr lang="en-US" sz="1800" dirty="0"/>
          </a:p>
        </p:txBody>
      </p:sp>
      <p:cxnSp>
        <p:nvCxnSpPr>
          <p:cNvPr id="164" name="Connecteur droit 141"/>
          <p:cNvCxnSpPr/>
          <p:nvPr/>
        </p:nvCxnSpPr>
        <p:spPr bwMode="auto">
          <a:xfrm flipV="1">
            <a:off x="10663131" y="1631849"/>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29" name="Ellipse 119"/>
          <p:cNvSpPr/>
          <p:nvPr/>
        </p:nvSpPr>
        <p:spPr bwMode="auto">
          <a:xfrm>
            <a:off x="2427896" y="4118379"/>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3" name="Ellipse 120"/>
          <p:cNvSpPr/>
          <p:nvPr/>
        </p:nvSpPr>
        <p:spPr bwMode="auto">
          <a:xfrm>
            <a:off x="2423593" y="2303041"/>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6" name="Ellipse 121"/>
          <p:cNvSpPr/>
          <p:nvPr/>
        </p:nvSpPr>
        <p:spPr bwMode="auto">
          <a:xfrm>
            <a:off x="9268696" y="4122153"/>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8" name="Ellipse 122"/>
          <p:cNvSpPr/>
          <p:nvPr/>
        </p:nvSpPr>
        <p:spPr bwMode="auto">
          <a:xfrm>
            <a:off x="9272403" y="2300095"/>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9" name="Ellipse 165"/>
          <p:cNvSpPr/>
          <p:nvPr/>
        </p:nvSpPr>
        <p:spPr bwMode="auto">
          <a:xfrm>
            <a:off x="9272403" y="2853654"/>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1" name="Ellipse 166"/>
          <p:cNvSpPr/>
          <p:nvPr/>
        </p:nvSpPr>
        <p:spPr bwMode="auto">
          <a:xfrm>
            <a:off x="9276295" y="3573016"/>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7" name="TextBox 156"/>
          <p:cNvSpPr txBox="1"/>
          <p:nvPr/>
        </p:nvSpPr>
        <p:spPr bwMode="auto">
          <a:xfrm>
            <a:off x="2424506" y="224417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58" name="Ellipse 122"/>
          <p:cNvSpPr/>
          <p:nvPr/>
        </p:nvSpPr>
        <p:spPr bwMode="auto">
          <a:xfrm>
            <a:off x="7880820" y="497930"/>
            <a:ext cx="144016" cy="144016"/>
          </a:xfrm>
          <a:prstGeom prst="ellipse">
            <a:avLst/>
          </a:prstGeom>
          <a:noFill/>
          <a:ln w="127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9" name="Isosceles Triangle 158"/>
          <p:cNvSpPr/>
          <p:nvPr/>
        </p:nvSpPr>
        <p:spPr bwMode="auto">
          <a:xfrm>
            <a:off x="7608519" y="469644"/>
            <a:ext cx="194399" cy="167585"/>
          </a:xfrm>
          <a:prstGeom prst="triangle">
            <a:avLst/>
          </a:prstGeom>
          <a:noFill/>
          <a:ln>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0" name="TextBox 159"/>
          <p:cNvSpPr txBox="1"/>
          <p:nvPr/>
        </p:nvSpPr>
        <p:spPr bwMode="auto">
          <a:xfrm>
            <a:off x="2429241" y="405749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67" name="TextBox 166"/>
          <p:cNvSpPr txBox="1"/>
          <p:nvPr/>
        </p:nvSpPr>
        <p:spPr bwMode="auto">
          <a:xfrm>
            <a:off x="9276295" y="2244255"/>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68" name="TextBox 167"/>
          <p:cNvSpPr txBox="1"/>
          <p:nvPr/>
        </p:nvSpPr>
        <p:spPr bwMode="auto">
          <a:xfrm>
            <a:off x="9268695" y="4064608"/>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69" name="Subtitle 2"/>
          <p:cNvSpPr txBox="1">
            <a:spLocks/>
          </p:cNvSpPr>
          <p:nvPr/>
        </p:nvSpPr>
        <p:spPr bwMode="auto">
          <a:xfrm>
            <a:off x="6105199" y="519504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VGI</a:t>
            </a:r>
            <a:r>
              <a:rPr lang="nl-NL" sz="1800" dirty="0"/>
              <a:t> : </a:t>
            </a:r>
            <a:r>
              <a:rPr lang="nl-NL" sz="1800" b="0" dirty="0"/>
              <a:t>Bayard-Alpert Gauge </a:t>
            </a:r>
            <a:r>
              <a:rPr lang="nl-NL" sz="1800" dirty="0"/>
              <a:t>(BAG)</a:t>
            </a:r>
            <a:endParaRPr lang="nl-NL" dirty="0"/>
          </a:p>
        </p:txBody>
      </p:sp>
      <p:sp>
        <p:nvSpPr>
          <p:cNvPr id="170" name="Ellipse 131"/>
          <p:cNvSpPr/>
          <p:nvPr/>
        </p:nvSpPr>
        <p:spPr bwMode="auto">
          <a:xfrm>
            <a:off x="5857621" y="5242465"/>
            <a:ext cx="144016" cy="144016"/>
          </a:xfrm>
          <a:prstGeom prst="ellipse">
            <a:avLst/>
          </a:prstGeom>
          <a:solidFill>
            <a:schemeClr val="accent5">
              <a:lumMod val="60000"/>
              <a:lumOff val="40000"/>
            </a:schemeClr>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1" name="Subtitle 2"/>
          <p:cNvSpPr txBox="1">
            <a:spLocks/>
          </p:cNvSpPr>
          <p:nvPr/>
        </p:nvSpPr>
        <p:spPr bwMode="auto">
          <a:xfrm>
            <a:off x="6105199" y="5810570"/>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VGRB</a:t>
            </a:r>
            <a:r>
              <a:rPr lang="nl-NL" sz="1800" dirty="0"/>
              <a:t> : </a:t>
            </a:r>
            <a:r>
              <a:rPr lang="en-GB" sz="1800" b="0" dirty="0"/>
              <a:t>Pirani gauge</a:t>
            </a:r>
            <a:r>
              <a:rPr lang="en-US" sz="1800" b="0" dirty="0"/>
              <a:t>​</a:t>
            </a:r>
          </a:p>
        </p:txBody>
      </p:sp>
      <p:sp>
        <p:nvSpPr>
          <p:cNvPr id="172" name="Ellipse 133"/>
          <p:cNvSpPr/>
          <p:nvPr/>
        </p:nvSpPr>
        <p:spPr bwMode="auto">
          <a:xfrm>
            <a:off x="5857621" y="5857986"/>
            <a:ext cx="144016" cy="144016"/>
          </a:xfrm>
          <a:prstGeom prst="ellipse">
            <a:avLst/>
          </a:prstGeom>
          <a:solidFill>
            <a:srgbClr val="92D05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3" name="Subtitle 2"/>
          <p:cNvSpPr txBox="1">
            <a:spLocks/>
          </p:cNvSpPr>
          <p:nvPr/>
        </p:nvSpPr>
        <p:spPr bwMode="auto">
          <a:xfrm>
            <a:off x="6105199" y="5402348"/>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VQM : </a:t>
            </a:r>
            <a:r>
              <a:rPr lang="nl-NL" sz="1800" b="0" dirty="0"/>
              <a:t>Vacuum Quality Monitor</a:t>
            </a:r>
            <a:endParaRPr lang="nl-NL" b="0" dirty="0"/>
          </a:p>
        </p:txBody>
      </p:sp>
      <p:sp>
        <p:nvSpPr>
          <p:cNvPr id="176" name="Ellipse 135"/>
          <p:cNvSpPr/>
          <p:nvPr/>
        </p:nvSpPr>
        <p:spPr bwMode="auto">
          <a:xfrm>
            <a:off x="5857621" y="5449764"/>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7" name="Subtitle 2"/>
          <p:cNvSpPr txBox="1">
            <a:spLocks/>
          </p:cNvSpPr>
          <p:nvPr/>
        </p:nvSpPr>
        <p:spPr bwMode="auto">
          <a:xfrm>
            <a:off x="6105199" y="5605374"/>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RGA : </a:t>
            </a:r>
            <a:r>
              <a:rPr lang="nl-NL" sz="1800" b="0" dirty="0"/>
              <a:t>Residual Gas Analyser</a:t>
            </a:r>
            <a:endParaRPr lang="nl-NL" b="0" dirty="0"/>
          </a:p>
        </p:txBody>
      </p:sp>
      <p:sp>
        <p:nvSpPr>
          <p:cNvPr id="178" name="Ellipse 137"/>
          <p:cNvSpPr/>
          <p:nvPr/>
        </p:nvSpPr>
        <p:spPr bwMode="auto">
          <a:xfrm>
            <a:off x="5857621" y="5652790"/>
            <a:ext cx="144016" cy="144016"/>
          </a:xfrm>
          <a:prstGeom prst="ellipse">
            <a:avLst/>
          </a:prstGeom>
          <a:solidFill>
            <a:srgbClr val="FF00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9" name="Ellipse 139"/>
          <p:cNvSpPr/>
          <p:nvPr/>
        </p:nvSpPr>
        <p:spPr bwMode="auto">
          <a:xfrm>
            <a:off x="5857621" y="6061002"/>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0" name="Subtitle 2"/>
          <p:cNvSpPr txBox="1">
            <a:spLocks/>
          </p:cNvSpPr>
          <p:nvPr/>
        </p:nvSpPr>
        <p:spPr bwMode="auto">
          <a:xfrm>
            <a:off x="6105199" y="4992023"/>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VGPB</a:t>
            </a:r>
            <a:r>
              <a:rPr lang="nl-NL" sz="1800" dirty="0"/>
              <a:t> : </a:t>
            </a:r>
            <a:r>
              <a:rPr lang="nl-NL" sz="1800" b="0" dirty="0"/>
              <a:t>Penning Gauge</a:t>
            </a:r>
            <a:endParaRPr lang="nl-NL" i="1" dirty="0"/>
          </a:p>
        </p:txBody>
      </p:sp>
      <p:sp>
        <p:nvSpPr>
          <p:cNvPr id="181" name="Ellipse 131"/>
          <p:cNvSpPr/>
          <p:nvPr/>
        </p:nvSpPr>
        <p:spPr bwMode="auto">
          <a:xfrm>
            <a:off x="5857621" y="5039439"/>
            <a:ext cx="144016" cy="144016"/>
          </a:xfrm>
          <a:prstGeom prst="ellipse">
            <a:avLst/>
          </a:prstGeom>
          <a:solidFill>
            <a:srgbClr val="75451D"/>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2" name="Subtitle 2"/>
          <p:cNvSpPr txBox="1">
            <a:spLocks/>
          </p:cNvSpPr>
          <p:nvPr/>
        </p:nvSpPr>
        <p:spPr bwMode="auto">
          <a:xfrm>
            <a:off x="9780775" y="6017361"/>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N </a:t>
            </a:r>
            <a:r>
              <a:rPr lang="nl-NL" sz="1800" dirty="0"/>
              <a:t>: </a:t>
            </a:r>
            <a:r>
              <a:rPr lang="en-GB" sz="1800" b="0" dirty="0"/>
              <a:t>NEG cartridge</a:t>
            </a:r>
            <a:endParaRPr lang="en-US" sz="1800" b="0" dirty="0"/>
          </a:p>
        </p:txBody>
      </p:sp>
      <p:sp>
        <p:nvSpPr>
          <p:cNvPr id="183" name="TextBox 182"/>
          <p:cNvSpPr txBox="1"/>
          <p:nvPr/>
        </p:nvSpPr>
        <p:spPr bwMode="auto">
          <a:xfrm>
            <a:off x="9506420" y="6013297"/>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184" name="Subtitle 2"/>
          <p:cNvSpPr txBox="1">
            <a:spLocks/>
          </p:cNvSpPr>
          <p:nvPr/>
        </p:nvSpPr>
        <p:spPr bwMode="auto">
          <a:xfrm>
            <a:off x="6105199" y="6013586"/>
            <a:ext cx="3167204"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VPIA </a:t>
            </a:r>
            <a:r>
              <a:rPr lang="nl-NL" sz="1800" dirty="0"/>
              <a:t>: </a:t>
            </a:r>
            <a:r>
              <a:rPr lang="en-GB" sz="1800" b="0" dirty="0"/>
              <a:t>Vacuum Pump</a:t>
            </a:r>
            <a:endParaRPr lang="en-US" sz="1800" b="0" dirty="0"/>
          </a:p>
        </p:txBody>
      </p:sp>
      <p:sp>
        <p:nvSpPr>
          <p:cNvPr id="211" name="Subtitle 2"/>
          <p:cNvSpPr txBox="1">
            <a:spLocks/>
          </p:cNvSpPr>
          <p:nvPr/>
        </p:nvSpPr>
        <p:spPr bwMode="auto">
          <a:xfrm>
            <a:off x="6104649" y="477997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b="0" dirty="0"/>
              <a:t>Unused</a:t>
            </a:r>
            <a:endParaRPr lang="nl-NL" b="0" dirty="0"/>
          </a:p>
        </p:txBody>
      </p:sp>
      <p:sp>
        <p:nvSpPr>
          <p:cNvPr id="212" name="Ellipse 131"/>
          <p:cNvSpPr/>
          <p:nvPr/>
        </p:nvSpPr>
        <p:spPr bwMode="auto">
          <a:xfrm>
            <a:off x="5857071" y="4827395"/>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3" name="Isosceles Triangle 212"/>
          <p:cNvSpPr/>
          <p:nvPr/>
        </p:nvSpPr>
        <p:spPr bwMode="auto">
          <a:xfrm>
            <a:off x="9481228" y="5813540"/>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4" name="Subtitle 2"/>
          <p:cNvSpPr txBox="1">
            <a:spLocks/>
          </p:cNvSpPr>
          <p:nvPr/>
        </p:nvSpPr>
        <p:spPr bwMode="auto">
          <a:xfrm>
            <a:off x="9780774" y="5783639"/>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VF </a:t>
            </a:r>
            <a:r>
              <a:rPr lang="nl-NL" sz="1800" dirty="0"/>
              <a:t>: </a:t>
            </a:r>
            <a:r>
              <a:rPr lang="en-GB" sz="1800" b="0" dirty="0"/>
              <a:t>Vacuum Flange</a:t>
            </a:r>
            <a:endParaRPr lang="en-US" sz="1800" b="0" dirty="0"/>
          </a:p>
        </p:txBody>
      </p:sp>
      <p:sp>
        <p:nvSpPr>
          <p:cNvPr id="215" name="Isosceles Triangle 214"/>
          <p:cNvSpPr/>
          <p:nvPr/>
        </p:nvSpPr>
        <p:spPr bwMode="auto">
          <a:xfrm>
            <a:off x="3828267" y="2739065"/>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6" name="Isosceles Triangle 215"/>
          <p:cNvSpPr/>
          <p:nvPr/>
        </p:nvSpPr>
        <p:spPr bwMode="auto">
          <a:xfrm>
            <a:off x="3825313" y="2932355"/>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7" name="Isosceles Triangle 216"/>
          <p:cNvSpPr/>
          <p:nvPr/>
        </p:nvSpPr>
        <p:spPr bwMode="auto">
          <a:xfrm>
            <a:off x="7828832" y="3443119"/>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Isosceles Triangle 217"/>
          <p:cNvSpPr/>
          <p:nvPr/>
        </p:nvSpPr>
        <p:spPr bwMode="auto">
          <a:xfrm>
            <a:off x="7825878" y="3636409"/>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4" name="Ellipse 125"/>
          <p:cNvSpPr/>
          <p:nvPr/>
        </p:nvSpPr>
        <p:spPr bwMode="auto">
          <a:xfrm>
            <a:off x="5856093" y="2924177"/>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 name="Ellipse 117"/>
          <p:cNvSpPr/>
          <p:nvPr/>
        </p:nvSpPr>
        <p:spPr bwMode="auto">
          <a:xfrm>
            <a:off x="5856093" y="3639252"/>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Ellipse 165"/>
          <p:cNvSpPr/>
          <p:nvPr/>
        </p:nvSpPr>
        <p:spPr bwMode="auto">
          <a:xfrm>
            <a:off x="2425812" y="2850779"/>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7" name="Ellipse 166"/>
          <p:cNvSpPr/>
          <p:nvPr/>
        </p:nvSpPr>
        <p:spPr bwMode="auto">
          <a:xfrm>
            <a:off x="2429704" y="3565854"/>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Subtitle 2">
            <a:extLst>
              <a:ext uri="{FF2B5EF4-FFF2-40B4-BE49-F238E27FC236}">
                <a16:creationId xmlns:a16="http://schemas.microsoft.com/office/drawing/2014/main" id="{A81DD72A-6D07-20FD-A650-541AB926CEB2}"/>
              </a:ext>
            </a:extLst>
          </p:cNvPr>
          <p:cNvSpPr txBox="1">
            <a:spLocks/>
          </p:cNvSpPr>
          <p:nvPr/>
        </p:nvSpPr>
        <p:spPr bwMode="auto">
          <a:xfrm>
            <a:off x="10663132" y="1628800"/>
            <a:ext cx="1328982" cy="24463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.5L8.</a:t>
            </a:r>
            <a:endParaRPr lang="en-US" sz="1800" dirty="0"/>
          </a:p>
        </p:txBody>
      </p:sp>
      <p:sp>
        <p:nvSpPr>
          <p:cNvPr id="4" name="Subtitle 2">
            <a:extLst>
              <a:ext uri="{FF2B5EF4-FFF2-40B4-BE49-F238E27FC236}">
                <a16:creationId xmlns:a16="http://schemas.microsoft.com/office/drawing/2014/main" id="{5D00691D-E164-3F87-B238-83C33F7AF34D}"/>
              </a:ext>
            </a:extLst>
          </p:cNvPr>
          <p:cNvSpPr txBox="1">
            <a:spLocks/>
          </p:cNvSpPr>
          <p:nvPr/>
        </p:nvSpPr>
        <p:spPr bwMode="auto">
          <a:xfrm>
            <a:off x="11008541" y="1684675"/>
            <a:ext cx="1183459" cy="1970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lnSpc>
                <a:spcPct val="65000"/>
              </a:lnSpc>
              <a:spcBef>
                <a:spcPts val="0"/>
              </a:spcBef>
              <a:spcAft>
                <a:spcPts val="0"/>
              </a:spcAft>
              <a:defRPr/>
            </a:pPr>
            <a:r>
              <a:rPr lang="en-US" sz="1050" dirty="0">
                <a:solidFill>
                  <a:srgbClr val="0033A0"/>
                </a:solidFill>
              </a:rPr>
              <a:t>B</a:t>
            </a:r>
          </a:p>
          <a:p>
            <a:pPr algn="ctr">
              <a:lnSpc>
                <a:spcPct val="65000"/>
              </a:lnSpc>
              <a:spcBef>
                <a:spcPts val="0"/>
              </a:spcBef>
              <a:spcAft>
                <a:spcPts val="0"/>
              </a:spcAft>
              <a:defRPr/>
            </a:pPr>
            <a:r>
              <a:rPr lang="en-US" sz="1050" dirty="0">
                <a:solidFill>
                  <a:srgbClr val="C00000"/>
                </a:solidFill>
              </a:rPr>
              <a:t>R</a:t>
            </a:r>
          </a:p>
        </p:txBody>
      </p:sp>
      <p:sp>
        <p:nvSpPr>
          <p:cNvPr id="3" name="Subtitle 2">
            <a:extLst>
              <a:ext uri="{FF2B5EF4-FFF2-40B4-BE49-F238E27FC236}">
                <a16:creationId xmlns:a16="http://schemas.microsoft.com/office/drawing/2014/main" id="{7D08ADBE-5105-E322-2777-C9B5DE74EBDC}"/>
              </a:ext>
            </a:extLst>
          </p:cNvPr>
          <p:cNvSpPr txBox="1">
            <a:spLocks/>
          </p:cNvSpPr>
          <p:nvPr/>
        </p:nvSpPr>
        <p:spPr bwMode="auto">
          <a:xfrm>
            <a:off x="632443" y="602801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RFA : </a:t>
            </a:r>
            <a:r>
              <a:rPr lang="nl-NL" sz="1800" b="0" dirty="0" err="1"/>
              <a:t>Retarding</a:t>
            </a:r>
            <a:r>
              <a:rPr lang="nl-NL" sz="1800" b="0" dirty="0"/>
              <a:t> Field </a:t>
            </a:r>
            <a:r>
              <a:rPr lang="nl-NL" sz="1800" b="0" dirty="0" err="1"/>
              <a:t>Analyser</a:t>
            </a:r>
            <a:endParaRPr lang="nl-NL" dirty="0"/>
          </a:p>
        </p:txBody>
      </p:sp>
      <p:sp>
        <p:nvSpPr>
          <p:cNvPr id="6" name="Subtitle 2">
            <a:extLst>
              <a:ext uri="{FF2B5EF4-FFF2-40B4-BE49-F238E27FC236}">
                <a16:creationId xmlns:a16="http://schemas.microsoft.com/office/drawing/2014/main" id="{0B28ECE7-FC6D-57C8-63F8-6311CC2907A2}"/>
              </a:ext>
            </a:extLst>
          </p:cNvPr>
          <p:cNvSpPr txBox="1">
            <a:spLocks/>
          </p:cNvSpPr>
          <p:nvPr/>
        </p:nvSpPr>
        <p:spPr bwMode="auto">
          <a:xfrm>
            <a:off x="630504" y="578363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kick : </a:t>
            </a:r>
            <a:r>
              <a:rPr lang="nl-NL" sz="1800" b="0" dirty="0"/>
              <a:t>kicker (</a:t>
            </a:r>
            <a:r>
              <a:rPr lang="nl-NL" sz="1800" b="0" dirty="0" err="1"/>
              <a:t>Electron</a:t>
            </a:r>
            <a:r>
              <a:rPr lang="nl-NL" sz="1800" b="0" dirty="0"/>
              <a:t> Kicker Detector)</a:t>
            </a:r>
            <a:endParaRPr lang="nl-NL" dirty="0"/>
          </a:p>
        </p:txBody>
      </p:sp>
      <p:sp>
        <p:nvSpPr>
          <p:cNvPr id="7" name="Date Placeholder 3">
            <a:extLst>
              <a:ext uri="{FF2B5EF4-FFF2-40B4-BE49-F238E27FC236}">
                <a16:creationId xmlns:a16="http://schemas.microsoft.com/office/drawing/2014/main" id="{D5F689F7-F145-2763-F3A5-15989947B828}"/>
              </a:ext>
            </a:extLst>
          </p:cNvPr>
          <p:cNvSpPr>
            <a:spLocks noGrp="1"/>
          </p:cNvSpPr>
          <p:nvPr>
            <p:ph type="dt" sz="half" idx="10"/>
          </p:nvPr>
        </p:nvSpPr>
        <p:spPr bwMode="auto">
          <a:xfrm>
            <a:off x="3248526" y="6303117"/>
            <a:ext cx="867862" cy="554883"/>
          </a:xfrm>
        </p:spPr>
        <p:txBody>
          <a:bodyPr/>
          <a:lstStyle/>
          <a:p>
            <a:pPr>
              <a:defRPr/>
            </a:pPr>
            <a:fld id="{20F856CD-3BDE-4C06-AA1F-A47B649A376D}" type="datetime1">
              <a:rPr lang="en-GB" sz="1200" smtClean="0"/>
              <a:t>19/02/2024</a:t>
            </a:fld>
            <a:endParaRPr lang="en-US" dirty="0"/>
          </a:p>
        </p:txBody>
      </p:sp>
    </p:spTree>
    <p:extLst>
      <p:ext uri="{BB962C8B-B14F-4D97-AF65-F5344CB8AC3E}">
        <p14:creationId xmlns:p14="http://schemas.microsoft.com/office/powerpoint/2010/main" val="986033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1ED4FB-5F29-0055-464B-B2FB6A2AD5E3}"/>
              </a:ext>
            </a:extLst>
          </p:cNvPr>
          <p:cNvSpPr>
            <a:spLocks noGrp="1"/>
          </p:cNvSpPr>
          <p:nvPr>
            <p:ph idx="1"/>
          </p:nvPr>
        </p:nvSpPr>
        <p:spPr>
          <a:xfrm>
            <a:off x="407989" y="1844824"/>
            <a:ext cx="11376024" cy="4355950"/>
          </a:xfrm>
        </p:spPr>
        <p:txBody>
          <a:bodyPr anchor="t"/>
          <a:lstStyle/>
          <a:p>
            <a:pPr marL="285750" indent="-285750">
              <a:buFont typeface="Arial" panose="020B0604020202020204" pitchFamily="34" charset="0"/>
              <a:buChar char="•"/>
            </a:pPr>
            <a:r>
              <a:rPr lang="en-GB" sz="2400" b="1">
                <a:solidFill>
                  <a:srgbClr val="2F2F2F"/>
                </a:solidFill>
              </a:rPr>
              <a:t>I present the observations performed on some of the 2023 fills</a:t>
            </a:r>
          </a:p>
          <a:p>
            <a:pPr marL="285750" indent="-285750">
              <a:buFont typeface="Arial" panose="020B0604020202020204" pitchFamily="34" charset="0"/>
              <a:buChar char="•"/>
            </a:pPr>
            <a:r>
              <a:rPr lang="en-GB" sz="2400" b="1">
                <a:solidFill>
                  <a:srgbClr val="2F2F2F"/>
                </a:solidFill>
              </a:rPr>
              <a:t>Results are therefore preliminary</a:t>
            </a:r>
            <a:endParaRPr lang="en-GB" sz="2400" b="1" dirty="0">
              <a:solidFill>
                <a:srgbClr val="2F2F2F"/>
              </a:solidFill>
            </a:endParaRPr>
          </a:p>
        </p:txBody>
      </p:sp>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p:txBody>
          <a:bodyPr anchor="ctr"/>
          <a:lstStyle/>
          <a:p>
            <a:pPr algn="ctr"/>
            <a:r>
              <a:rPr lang="fr-FR" sz="4800"/>
              <a:t>Disclaimer</a:t>
            </a:r>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4580" y="6397995"/>
            <a:ext cx="681254" cy="365125"/>
          </a:xfrm>
        </p:spPr>
        <p:txBody>
          <a:bodyPr/>
          <a:lstStyle/>
          <a:p>
            <a:pPr>
              <a:defRPr/>
            </a:pPr>
            <a:fld id="{36B5EA5A-BC32-A742-B11B-8E7414D5B535}" type="slidenum">
              <a:rPr lang="en-US" sz="1400" smtClean="0"/>
              <a:t>3</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Tree>
    <p:extLst>
      <p:ext uri="{BB962C8B-B14F-4D97-AF65-F5344CB8AC3E}">
        <p14:creationId xmlns:p14="http://schemas.microsoft.com/office/powerpoint/2010/main" val="33999767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4" name="Picture 13"/>
          <p:cNvPicPr>
            <a:picLocks noChangeAspect="1"/>
          </p:cNvPicPr>
          <p:nvPr/>
        </p:nvPicPr>
        <p:blipFill>
          <a:blip r:embed="rId2"/>
          <a:stretch>
            <a:fillRect/>
          </a:stretch>
        </p:blipFill>
        <p:spPr>
          <a:xfrm>
            <a:off x="2189744" y="2454440"/>
            <a:ext cx="7975433" cy="1663939"/>
          </a:xfrm>
          <a:prstGeom prst="rect">
            <a:avLst/>
          </a:prstGeom>
        </p:spPr>
      </p:pic>
      <p:cxnSp>
        <p:nvCxnSpPr>
          <p:cNvPr id="90" name="Connecteur droit 89"/>
          <p:cNvCxnSpPr/>
          <p:nvPr/>
        </p:nvCxnSpPr>
        <p:spPr bwMode="auto">
          <a:xfrm flipV="1">
            <a:off x="4518450" y="1897972"/>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bwMode="auto">
          <a:xfrm flipV="1">
            <a:off x="4987923" y="1890274"/>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bwMode="auto">
          <a:xfrm flipV="1">
            <a:off x="6659713" y="1882253"/>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96" name="Connecteur droit 95"/>
          <p:cNvCxnSpPr/>
          <p:nvPr/>
        </p:nvCxnSpPr>
        <p:spPr bwMode="auto">
          <a:xfrm flipV="1">
            <a:off x="5951984" y="1889510"/>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bwMode="auto">
          <a:xfrm flipV="1">
            <a:off x="7100274" y="1882253"/>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11" name="Footer Placeholder 4"/>
          <p:cNvSpPr>
            <a:spLocks noGrp="1"/>
          </p:cNvSpPr>
          <p:nvPr>
            <p:ph type="ftr" sz="quarter" idx="11"/>
          </p:nvPr>
        </p:nvSpPr>
        <p:spPr bwMode="auto">
          <a:xfrm>
            <a:off x="4259262" y="6309320"/>
            <a:ext cx="6572221" cy="548680"/>
          </a:xfrm>
        </p:spPr>
        <p:txBody>
          <a:bodyPr/>
          <a:lstStyle/>
          <a:p>
            <a:pPr>
              <a:defRPr/>
            </a:pPr>
            <a:r>
              <a:rPr lang="en-US" dirty="0"/>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a:t>30</a:t>
            </a:fld>
            <a:endParaRPr lang="en-US" sz="1400" dirty="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TE – VSC – VSM</a:t>
            </a:r>
          </a:p>
        </p:txBody>
      </p:sp>
      <p:sp>
        <p:nvSpPr>
          <p:cNvPr id="10" name="Title 2"/>
          <p:cNvSpPr>
            <a:spLocks noGrp="1"/>
          </p:cNvSpPr>
          <p:nvPr>
            <p:ph type="title"/>
          </p:nvPr>
        </p:nvSpPr>
        <p:spPr bwMode="auto">
          <a:xfrm>
            <a:off x="407988" y="373593"/>
            <a:ext cx="11376025" cy="1065742"/>
          </a:xfrm>
        </p:spPr>
        <p:txBody>
          <a:bodyPr/>
          <a:lstStyle/>
          <a:p>
            <a:pPr>
              <a:defRPr/>
            </a:pPr>
            <a:r>
              <a:rPr lang="en-US" dirty="0"/>
              <a:t>Station 4 – Old unbaked copper</a:t>
            </a:r>
            <a:endParaRPr dirty="0"/>
          </a:p>
        </p:txBody>
      </p:sp>
      <p:cxnSp>
        <p:nvCxnSpPr>
          <p:cNvPr id="16" name="Straight Arrow Connector 15"/>
          <p:cNvCxnSpPr/>
          <p:nvPr/>
        </p:nvCxnSpPr>
        <p:spPr bwMode="auto">
          <a:xfrm>
            <a:off x="10580023" y="2924944"/>
            <a:ext cx="1522561"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bwMode="auto">
          <a:xfrm flipH="1">
            <a:off x="10580023" y="3645024"/>
            <a:ext cx="1522561"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Subtitle 2"/>
          <p:cNvSpPr txBox="1">
            <a:spLocks/>
          </p:cNvSpPr>
          <p:nvPr/>
        </p:nvSpPr>
        <p:spPr bwMode="auto">
          <a:xfrm>
            <a:off x="114392" y="3142393"/>
            <a:ext cx="197964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St 3</a:t>
            </a:r>
            <a:endParaRPr lang="nl-NL" dirty="0"/>
          </a:p>
        </p:txBody>
      </p:sp>
      <p:sp>
        <p:nvSpPr>
          <p:cNvPr id="20" name="Subtitle 2"/>
          <p:cNvSpPr txBox="1">
            <a:spLocks/>
          </p:cNvSpPr>
          <p:nvPr/>
        </p:nvSpPr>
        <p:spPr bwMode="auto">
          <a:xfrm>
            <a:off x="10580023" y="3142393"/>
            <a:ext cx="1522562"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dirty="0"/>
              <a:t>LHCb</a:t>
            </a:r>
            <a:endParaRPr lang="nl-NL" dirty="0"/>
          </a:p>
        </p:txBody>
      </p:sp>
      <p:sp>
        <p:nvSpPr>
          <p:cNvPr id="21" name="Oval 20"/>
          <p:cNvSpPr/>
          <p:nvPr/>
        </p:nvSpPr>
        <p:spPr bwMode="auto">
          <a:xfrm>
            <a:off x="1906062" y="3149650"/>
            <a:ext cx="216024" cy="216024"/>
          </a:xfrm>
          <a:prstGeom prst="ellipse">
            <a:avLst/>
          </a:prstGeom>
          <a:noFill/>
          <a:ln w="28575">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bwMode="auto">
          <a:xfrm>
            <a:off x="1991214" y="3234802"/>
            <a:ext cx="45719" cy="45719"/>
          </a:xfrm>
          <a:prstGeom prst="ellipse">
            <a:avLst/>
          </a:prstGeom>
          <a:solidFill>
            <a:srgbClr val="2F2F2F"/>
          </a:solidFill>
          <a:ln>
            <a:solidFill>
              <a:srgbClr val="1C4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Subtitle 2"/>
          <p:cNvSpPr txBox="1">
            <a:spLocks/>
          </p:cNvSpPr>
          <p:nvPr/>
        </p:nvSpPr>
        <p:spPr bwMode="auto">
          <a:xfrm>
            <a:off x="1906062" y="3356992"/>
            <a:ext cx="216024"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z</a:t>
            </a:r>
            <a:endParaRPr lang="nl-NL" b="0" i="1" dirty="0">
              <a:solidFill>
                <a:srgbClr val="1C446A"/>
              </a:solidFill>
            </a:endParaRPr>
          </a:p>
        </p:txBody>
      </p:sp>
      <p:cxnSp>
        <p:nvCxnSpPr>
          <p:cNvPr id="24" name="Straight Arrow Connector 23"/>
          <p:cNvCxnSpPr/>
          <p:nvPr/>
        </p:nvCxnSpPr>
        <p:spPr bwMode="auto">
          <a:xfrm flipV="1">
            <a:off x="2189744" y="2168862"/>
            <a:ext cx="0" cy="2196242"/>
          </a:xfrm>
          <a:prstGeom prst="straightConnector1">
            <a:avLst/>
          </a:prstGeom>
          <a:ln w="28575">
            <a:solidFill>
              <a:srgbClr val="1C446A"/>
            </a:solidFill>
            <a:tailEnd type="triangle"/>
          </a:ln>
        </p:spPr>
        <p:style>
          <a:lnRef idx="1">
            <a:schemeClr val="accent1"/>
          </a:lnRef>
          <a:fillRef idx="0">
            <a:schemeClr val="accent1"/>
          </a:fillRef>
          <a:effectRef idx="0">
            <a:schemeClr val="accent1"/>
          </a:effectRef>
          <a:fontRef idx="minor">
            <a:schemeClr val="tx1"/>
          </a:fontRef>
        </p:style>
      </p:cxnSp>
      <p:sp>
        <p:nvSpPr>
          <p:cNvPr id="25" name="Subtitle 2"/>
          <p:cNvSpPr txBox="1">
            <a:spLocks/>
          </p:cNvSpPr>
          <p:nvPr/>
        </p:nvSpPr>
        <p:spPr bwMode="auto">
          <a:xfrm>
            <a:off x="1794711" y="2168860"/>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Ext</a:t>
            </a:r>
            <a:endParaRPr lang="nl-NL" b="0" i="1" dirty="0">
              <a:solidFill>
                <a:srgbClr val="1C446A"/>
              </a:solidFill>
            </a:endParaRPr>
          </a:p>
        </p:txBody>
      </p:sp>
      <p:sp>
        <p:nvSpPr>
          <p:cNvPr id="26" name="Subtitle 2"/>
          <p:cNvSpPr txBox="1">
            <a:spLocks/>
          </p:cNvSpPr>
          <p:nvPr/>
        </p:nvSpPr>
        <p:spPr bwMode="auto">
          <a:xfrm>
            <a:off x="1793171" y="4122522"/>
            <a:ext cx="327375" cy="28803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800" b="0" i="1" dirty="0">
                <a:solidFill>
                  <a:srgbClr val="1C446A"/>
                </a:solidFill>
              </a:rPr>
              <a:t>Int</a:t>
            </a:r>
            <a:endParaRPr lang="nl-NL" b="0" i="1" dirty="0">
              <a:solidFill>
                <a:srgbClr val="1C446A"/>
              </a:solidFill>
            </a:endParaRPr>
          </a:p>
        </p:txBody>
      </p:sp>
      <p:cxnSp>
        <p:nvCxnSpPr>
          <p:cNvPr id="3" name="Connecteur droit 2"/>
          <p:cNvCxnSpPr/>
          <p:nvPr/>
        </p:nvCxnSpPr>
        <p:spPr>
          <a:xfrm flipV="1">
            <a:off x="2495600" y="1890274"/>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bwMode="auto">
          <a:xfrm flipV="1">
            <a:off x="9336360" y="1905670"/>
            <a:ext cx="0" cy="2504884"/>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102" name="Subtitle 2"/>
          <p:cNvSpPr txBox="1">
            <a:spLocks/>
          </p:cNvSpPr>
          <p:nvPr/>
        </p:nvSpPr>
        <p:spPr bwMode="auto">
          <a:xfrm>
            <a:off x="3105651" y="1280666"/>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7</a:t>
            </a:r>
            <a:endParaRPr lang="en-US" dirty="0"/>
          </a:p>
        </p:txBody>
      </p:sp>
      <p:sp>
        <p:nvSpPr>
          <p:cNvPr id="103" name="Subtitle 2"/>
          <p:cNvSpPr txBox="1">
            <a:spLocks/>
          </p:cNvSpPr>
          <p:nvPr/>
        </p:nvSpPr>
        <p:spPr bwMode="auto">
          <a:xfrm>
            <a:off x="3105652" y="4521009"/>
            <a:ext cx="5481381"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800" dirty="0"/>
              <a:t>Liner 8</a:t>
            </a:r>
            <a:endParaRPr lang="en-US" dirty="0"/>
          </a:p>
        </p:txBody>
      </p:sp>
      <p:sp>
        <p:nvSpPr>
          <p:cNvPr id="109" name="Subtitle 2"/>
          <p:cNvSpPr txBox="1">
            <a:spLocks/>
          </p:cNvSpPr>
          <p:nvPr/>
        </p:nvSpPr>
        <p:spPr bwMode="auto">
          <a:xfrm>
            <a:off x="2051185" y="1633878"/>
            <a:ext cx="888829" cy="24766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55</a:t>
            </a:r>
            <a:endParaRPr lang="en-US" sz="1800" dirty="0"/>
          </a:p>
        </p:txBody>
      </p:sp>
      <p:sp>
        <p:nvSpPr>
          <p:cNvPr id="110" name="Subtitle 2"/>
          <p:cNvSpPr txBox="1">
            <a:spLocks/>
          </p:cNvSpPr>
          <p:nvPr/>
        </p:nvSpPr>
        <p:spPr bwMode="auto">
          <a:xfrm>
            <a:off x="8891945" y="1631370"/>
            <a:ext cx="888829" cy="24674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36</a:t>
            </a:r>
            <a:endParaRPr lang="en-US" sz="1800" dirty="0"/>
          </a:p>
        </p:txBody>
      </p:sp>
      <p:sp>
        <p:nvSpPr>
          <p:cNvPr id="111" name="Subtitle 2"/>
          <p:cNvSpPr txBox="1">
            <a:spLocks/>
          </p:cNvSpPr>
          <p:nvPr/>
        </p:nvSpPr>
        <p:spPr bwMode="auto">
          <a:xfrm>
            <a:off x="4295924" y="1631849"/>
            <a:ext cx="449131" cy="24408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50</a:t>
            </a:r>
            <a:endParaRPr lang="en-US" sz="1800" b="0" i="1" dirty="0"/>
          </a:p>
        </p:txBody>
      </p:sp>
      <p:sp>
        <p:nvSpPr>
          <p:cNvPr id="118" name="Subtitle 2"/>
          <p:cNvSpPr txBox="1">
            <a:spLocks/>
          </p:cNvSpPr>
          <p:nvPr/>
        </p:nvSpPr>
        <p:spPr bwMode="auto">
          <a:xfrm>
            <a:off x="4752855" y="1631849"/>
            <a:ext cx="449131" cy="2431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48</a:t>
            </a:r>
            <a:endParaRPr lang="en-US" sz="1800" b="0" i="1" dirty="0"/>
          </a:p>
        </p:txBody>
      </p:sp>
      <p:sp>
        <p:nvSpPr>
          <p:cNvPr id="119" name="Subtitle 2"/>
          <p:cNvSpPr txBox="1">
            <a:spLocks/>
          </p:cNvSpPr>
          <p:nvPr/>
        </p:nvSpPr>
        <p:spPr bwMode="auto">
          <a:xfrm>
            <a:off x="5733524" y="1629276"/>
            <a:ext cx="449131" cy="245725"/>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46</a:t>
            </a:r>
            <a:endParaRPr lang="en-US" sz="1800" dirty="0"/>
          </a:p>
        </p:txBody>
      </p:sp>
      <p:sp>
        <p:nvSpPr>
          <p:cNvPr id="120" name="Subtitle 2"/>
          <p:cNvSpPr txBox="1">
            <a:spLocks/>
          </p:cNvSpPr>
          <p:nvPr/>
        </p:nvSpPr>
        <p:spPr bwMode="auto">
          <a:xfrm>
            <a:off x="6435828" y="1629276"/>
            <a:ext cx="449131" cy="248843"/>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44</a:t>
            </a:r>
            <a:endParaRPr lang="en-US" sz="1800" b="0" i="1" dirty="0"/>
          </a:p>
        </p:txBody>
      </p:sp>
      <p:sp>
        <p:nvSpPr>
          <p:cNvPr id="122" name="Subtitle 2"/>
          <p:cNvSpPr txBox="1">
            <a:spLocks/>
          </p:cNvSpPr>
          <p:nvPr/>
        </p:nvSpPr>
        <p:spPr bwMode="auto">
          <a:xfrm>
            <a:off x="6877006" y="1628754"/>
            <a:ext cx="449131" cy="246247"/>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b="0" i="1" dirty="0"/>
              <a:t>42</a:t>
            </a:r>
            <a:endParaRPr lang="en-US" sz="1800" b="0" i="1" dirty="0"/>
          </a:p>
        </p:txBody>
      </p:sp>
      <p:cxnSp>
        <p:nvCxnSpPr>
          <p:cNvPr id="124" name="Connecteur droit 123"/>
          <p:cNvCxnSpPr/>
          <p:nvPr/>
        </p:nvCxnSpPr>
        <p:spPr bwMode="auto">
          <a:xfrm>
            <a:off x="59668" y="187343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5" name="Connecteur droit 124"/>
          <p:cNvCxnSpPr/>
          <p:nvPr/>
        </p:nvCxnSpPr>
        <p:spPr bwMode="auto">
          <a:xfrm>
            <a:off x="59668" y="1628800"/>
            <a:ext cx="12072664" cy="0"/>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42" name="Connecteur droit 141"/>
          <p:cNvCxnSpPr/>
          <p:nvPr/>
        </p:nvCxnSpPr>
        <p:spPr bwMode="auto">
          <a:xfrm flipV="1">
            <a:off x="10663131" y="1631849"/>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44" name="Ellipse 143"/>
          <p:cNvSpPr/>
          <p:nvPr/>
        </p:nvSpPr>
        <p:spPr bwMode="auto">
          <a:xfrm>
            <a:off x="5855452" y="2778771"/>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6" name="Ellipse 145"/>
          <p:cNvSpPr/>
          <p:nvPr/>
        </p:nvSpPr>
        <p:spPr bwMode="auto">
          <a:xfrm>
            <a:off x="5855452" y="3493846"/>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2" name="Rectangle 71"/>
          <p:cNvSpPr/>
          <p:nvPr/>
        </p:nvSpPr>
        <p:spPr bwMode="auto">
          <a:xfrm>
            <a:off x="7033263" y="2555081"/>
            <a:ext cx="140099" cy="140099"/>
          </a:xfrm>
          <a:prstGeom prst="rect">
            <a:avLst/>
          </a:prstGeom>
          <a:solidFill>
            <a:srgbClr val="BEBECB"/>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33" name="Rectangle 32"/>
          <p:cNvSpPr/>
          <p:nvPr/>
        </p:nvSpPr>
        <p:spPr bwMode="auto">
          <a:xfrm>
            <a:off x="7036671" y="3854516"/>
            <a:ext cx="141054" cy="141054"/>
          </a:xfrm>
          <a:prstGeom prst="rect">
            <a:avLst/>
          </a:prstGeom>
          <a:solidFill>
            <a:srgbClr val="2F2F2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31" name="Rectangle 30"/>
          <p:cNvSpPr/>
          <p:nvPr/>
        </p:nvSpPr>
        <p:spPr bwMode="auto">
          <a:xfrm>
            <a:off x="7039172" y="3296356"/>
            <a:ext cx="141833" cy="149688"/>
          </a:xfrm>
          <a:prstGeom prst="rect">
            <a:avLst/>
          </a:prstGeom>
          <a:solidFill>
            <a:srgbClr val="BEBECB"/>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73" name="Rectangle 72"/>
          <p:cNvSpPr/>
          <p:nvPr/>
        </p:nvSpPr>
        <p:spPr bwMode="auto">
          <a:xfrm>
            <a:off x="7029195" y="3070084"/>
            <a:ext cx="139705" cy="139705"/>
          </a:xfrm>
          <a:prstGeom prst="rect">
            <a:avLst/>
          </a:prstGeom>
          <a:solidFill>
            <a:srgbClr val="2F2F2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38" name="Rectangle 37"/>
          <p:cNvSpPr/>
          <p:nvPr/>
        </p:nvSpPr>
        <p:spPr bwMode="auto">
          <a:xfrm>
            <a:off x="6581499" y="2796723"/>
            <a:ext cx="158532" cy="158532"/>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F2F2F"/>
              </a:solidFill>
            </a:endParaRPr>
          </a:p>
        </p:txBody>
      </p:sp>
      <p:sp>
        <p:nvSpPr>
          <p:cNvPr id="36" name="Rectangle 35"/>
          <p:cNvSpPr/>
          <p:nvPr/>
        </p:nvSpPr>
        <p:spPr bwMode="auto">
          <a:xfrm>
            <a:off x="6581501" y="2896267"/>
            <a:ext cx="158530" cy="158530"/>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34" name="Rectangle 33"/>
          <p:cNvSpPr/>
          <p:nvPr/>
        </p:nvSpPr>
        <p:spPr bwMode="auto">
          <a:xfrm>
            <a:off x="6606855" y="3491888"/>
            <a:ext cx="158532" cy="158532"/>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F2F2F"/>
              </a:solidFill>
            </a:endParaRPr>
          </a:p>
        </p:txBody>
      </p:sp>
      <p:sp>
        <p:nvSpPr>
          <p:cNvPr id="32" name="Rectangle 31"/>
          <p:cNvSpPr/>
          <p:nvPr/>
        </p:nvSpPr>
        <p:spPr bwMode="auto">
          <a:xfrm>
            <a:off x="6606857" y="3591432"/>
            <a:ext cx="158530" cy="158530"/>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7" name="Rectangle 26"/>
          <p:cNvSpPr/>
          <p:nvPr/>
        </p:nvSpPr>
        <p:spPr bwMode="auto">
          <a:xfrm>
            <a:off x="4920014" y="3287077"/>
            <a:ext cx="144016" cy="144016"/>
          </a:xfrm>
          <a:prstGeom prst="rect">
            <a:avLst/>
          </a:prstGeom>
          <a:solidFill>
            <a:srgbClr val="FFFFF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29" name="Rectangle 28"/>
          <p:cNvSpPr/>
          <p:nvPr/>
        </p:nvSpPr>
        <p:spPr bwMode="auto">
          <a:xfrm>
            <a:off x="4916671" y="3793390"/>
            <a:ext cx="144016" cy="144016"/>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30" name="Rectangle 29"/>
          <p:cNvSpPr/>
          <p:nvPr/>
        </p:nvSpPr>
        <p:spPr bwMode="auto">
          <a:xfrm>
            <a:off x="4435151" y="3498799"/>
            <a:ext cx="158532" cy="158532"/>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F2F2F"/>
              </a:solidFill>
            </a:endParaRPr>
          </a:p>
        </p:txBody>
      </p:sp>
      <p:sp>
        <p:nvSpPr>
          <p:cNvPr id="39" name="Rectangle 38"/>
          <p:cNvSpPr/>
          <p:nvPr/>
        </p:nvSpPr>
        <p:spPr bwMode="auto">
          <a:xfrm>
            <a:off x="4915104" y="2571647"/>
            <a:ext cx="144016" cy="144016"/>
          </a:xfrm>
          <a:prstGeom prst="rect">
            <a:avLst/>
          </a:prstGeom>
          <a:solidFill>
            <a:srgbClr val="FFFFF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41" name="Rectangle 40"/>
          <p:cNvSpPr/>
          <p:nvPr/>
        </p:nvSpPr>
        <p:spPr bwMode="auto">
          <a:xfrm>
            <a:off x="4913582" y="3086560"/>
            <a:ext cx="149747" cy="149747"/>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rgbClr val="2F2F2F"/>
              </a:solidFill>
            </a:endParaRPr>
          </a:p>
        </p:txBody>
      </p:sp>
      <p:sp>
        <p:nvSpPr>
          <p:cNvPr id="42" name="Rectangle 41"/>
          <p:cNvSpPr/>
          <p:nvPr/>
        </p:nvSpPr>
        <p:spPr bwMode="auto">
          <a:xfrm>
            <a:off x="4443933" y="2791909"/>
            <a:ext cx="158532" cy="158532"/>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rgbClr val="2F2F2F"/>
              </a:solidFill>
            </a:endParaRPr>
          </a:p>
        </p:txBody>
      </p:sp>
      <p:sp>
        <p:nvSpPr>
          <p:cNvPr id="28" name="Rectangle 27"/>
          <p:cNvSpPr/>
          <p:nvPr/>
        </p:nvSpPr>
        <p:spPr bwMode="auto">
          <a:xfrm>
            <a:off x="4435153" y="3598343"/>
            <a:ext cx="158530" cy="158530"/>
          </a:xfrm>
          <a:prstGeom prst="rect">
            <a:avLst/>
          </a:prstGeom>
          <a:solidFill>
            <a:srgbClr val="00B050"/>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40" name="Rectangle 39"/>
          <p:cNvSpPr/>
          <p:nvPr/>
        </p:nvSpPr>
        <p:spPr bwMode="auto">
          <a:xfrm>
            <a:off x="4443935" y="2891453"/>
            <a:ext cx="158530" cy="158530"/>
          </a:xfrm>
          <a:prstGeom prst="rect">
            <a:avLst/>
          </a:prstGeom>
          <a:solidFill>
            <a:srgbClr val="00B050"/>
          </a:solidFill>
          <a:ln w="254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70" name="Subtitle 2"/>
          <p:cNvSpPr txBox="1">
            <a:spLocks/>
          </p:cNvSpPr>
          <p:nvPr/>
        </p:nvSpPr>
        <p:spPr bwMode="auto">
          <a:xfrm>
            <a:off x="4177922" y="3604177"/>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71" name="Subtitle 2"/>
          <p:cNvSpPr txBox="1">
            <a:spLocks/>
          </p:cNvSpPr>
          <p:nvPr/>
        </p:nvSpPr>
        <p:spPr bwMode="auto">
          <a:xfrm>
            <a:off x="4983729" y="3615308"/>
            <a:ext cx="395880" cy="18639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0,2%</a:t>
            </a:r>
            <a:endParaRPr lang="nl-NL" b="0" dirty="0">
              <a:solidFill>
                <a:srgbClr val="00B050"/>
              </a:solidFill>
            </a:endParaRPr>
          </a:p>
        </p:txBody>
      </p:sp>
      <p:sp>
        <p:nvSpPr>
          <p:cNvPr id="77" name="Subtitle 2"/>
          <p:cNvSpPr txBox="1">
            <a:spLocks/>
          </p:cNvSpPr>
          <p:nvPr/>
        </p:nvSpPr>
        <p:spPr bwMode="auto">
          <a:xfrm>
            <a:off x="4187647" y="3757381"/>
            <a:ext cx="698728" cy="15667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a:solidFill>
                  <a:srgbClr val="00B0F0"/>
                </a:solidFill>
              </a:rPr>
              <a:t>K23</a:t>
            </a:r>
            <a:endParaRPr lang="nl-NL" sz="1000" i="1" dirty="0">
              <a:solidFill>
                <a:srgbClr val="00B0F0"/>
              </a:solidFill>
            </a:endParaRPr>
          </a:p>
        </p:txBody>
      </p:sp>
      <p:sp>
        <p:nvSpPr>
          <p:cNvPr id="78" name="Subtitle 2"/>
          <p:cNvSpPr txBox="1">
            <a:spLocks/>
          </p:cNvSpPr>
          <p:nvPr/>
        </p:nvSpPr>
        <p:spPr bwMode="auto">
          <a:xfrm>
            <a:off x="5007462" y="3756046"/>
            <a:ext cx="391520" cy="159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a:solidFill>
                  <a:srgbClr val="00B050"/>
                </a:solidFill>
              </a:rPr>
              <a:t>K24</a:t>
            </a:r>
            <a:endParaRPr lang="nl-NL" sz="1000" b="0" i="1" dirty="0">
              <a:solidFill>
                <a:srgbClr val="00B050"/>
              </a:solidFill>
            </a:endParaRPr>
          </a:p>
        </p:txBody>
      </p:sp>
      <p:sp>
        <p:nvSpPr>
          <p:cNvPr id="79" name="Subtitle 2"/>
          <p:cNvSpPr txBox="1">
            <a:spLocks/>
          </p:cNvSpPr>
          <p:nvPr/>
        </p:nvSpPr>
        <p:spPr bwMode="auto">
          <a:xfrm>
            <a:off x="6162141" y="3776082"/>
            <a:ext cx="858418" cy="13796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000" b="0" i="1" dirty="0">
              <a:solidFill>
                <a:srgbClr val="E15E32"/>
              </a:solidFill>
            </a:endParaRPr>
          </a:p>
        </p:txBody>
      </p:sp>
      <p:sp>
        <p:nvSpPr>
          <p:cNvPr id="80" name="Subtitle 2"/>
          <p:cNvSpPr txBox="1">
            <a:spLocks/>
          </p:cNvSpPr>
          <p:nvPr/>
        </p:nvSpPr>
        <p:spPr bwMode="auto">
          <a:xfrm>
            <a:off x="6151947" y="3044663"/>
            <a:ext cx="858418" cy="15048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E15E32"/>
                </a:solidFill>
              </a:rPr>
              <a:t>Canon 1-12</a:t>
            </a:r>
            <a:endParaRPr lang="nl-NL" sz="1000" b="0" i="1" dirty="0">
              <a:solidFill>
                <a:srgbClr val="E15E32"/>
              </a:solidFill>
            </a:endParaRPr>
          </a:p>
        </p:txBody>
      </p:sp>
      <p:sp>
        <p:nvSpPr>
          <p:cNvPr id="81" name="Subtitle 2"/>
          <p:cNvSpPr txBox="1">
            <a:spLocks/>
          </p:cNvSpPr>
          <p:nvPr/>
        </p:nvSpPr>
        <p:spPr bwMode="auto">
          <a:xfrm>
            <a:off x="6940927" y="3481874"/>
            <a:ext cx="341978" cy="12262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BEBECB"/>
                </a:solidFill>
              </a:rPr>
              <a:t>SHV3</a:t>
            </a:r>
            <a:endParaRPr lang="nl-NL" sz="1000" b="0" i="1" dirty="0">
              <a:solidFill>
                <a:srgbClr val="BEBECB"/>
              </a:solidFill>
            </a:endParaRPr>
          </a:p>
        </p:txBody>
      </p:sp>
      <p:sp>
        <p:nvSpPr>
          <p:cNvPr id="82" name="Subtitle 2"/>
          <p:cNvSpPr txBox="1">
            <a:spLocks/>
          </p:cNvSpPr>
          <p:nvPr/>
        </p:nvSpPr>
        <p:spPr bwMode="auto">
          <a:xfrm>
            <a:off x="6929992" y="2724149"/>
            <a:ext cx="341978" cy="13496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BEBECB"/>
                </a:solidFill>
              </a:rPr>
              <a:t>SHV1</a:t>
            </a:r>
            <a:endParaRPr lang="nl-NL" sz="1000" b="0" i="1" dirty="0">
              <a:solidFill>
                <a:srgbClr val="BEBECB"/>
              </a:solidFill>
            </a:endParaRPr>
          </a:p>
        </p:txBody>
      </p:sp>
      <p:sp>
        <p:nvSpPr>
          <p:cNvPr id="83" name="Subtitle 2"/>
          <p:cNvSpPr txBox="1">
            <a:spLocks/>
          </p:cNvSpPr>
          <p:nvPr/>
        </p:nvSpPr>
        <p:spPr bwMode="auto">
          <a:xfrm>
            <a:off x="6744951" y="2938465"/>
            <a:ext cx="783216" cy="12126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2F2F2F"/>
                </a:solidFill>
              </a:rPr>
              <a:t>K12 + SHV2</a:t>
            </a:r>
            <a:endParaRPr lang="nl-NL" sz="1000" b="0" i="1" dirty="0">
              <a:solidFill>
                <a:srgbClr val="2F2F2F"/>
              </a:solidFill>
            </a:endParaRPr>
          </a:p>
        </p:txBody>
      </p:sp>
      <p:sp>
        <p:nvSpPr>
          <p:cNvPr id="84" name="Subtitle 2"/>
          <p:cNvSpPr txBox="1">
            <a:spLocks/>
          </p:cNvSpPr>
          <p:nvPr/>
        </p:nvSpPr>
        <p:spPr bwMode="auto">
          <a:xfrm>
            <a:off x="6759150" y="3715042"/>
            <a:ext cx="783216" cy="102468"/>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2F2F2F"/>
                </a:solidFill>
              </a:rPr>
              <a:t>K22</a:t>
            </a:r>
            <a:r>
              <a:rPr lang="nl-NL" sz="1000" i="1" dirty="0">
                <a:solidFill>
                  <a:srgbClr val="BEBECB"/>
                </a:solidFill>
              </a:rPr>
              <a:t> </a:t>
            </a:r>
            <a:r>
              <a:rPr lang="nl-NL" sz="1000" i="1" dirty="0">
                <a:solidFill>
                  <a:srgbClr val="2F2F2F"/>
                </a:solidFill>
              </a:rPr>
              <a:t>+ SHV4</a:t>
            </a:r>
            <a:endParaRPr lang="nl-NL" sz="1000" b="0" i="1" dirty="0">
              <a:solidFill>
                <a:srgbClr val="2F2F2F"/>
              </a:solidFill>
            </a:endParaRPr>
          </a:p>
        </p:txBody>
      </p:sp>
      <p:sp>
        <p:nvSpPr>
          <p:cNvPr id="85" name="Subtitle 2"/>
          <p:cNvSpPr txBox="1">
            <a:spLocks/>
          </p:cNvSpPr>
          <p:nvPr/>
        </p:nvSpPr>
        <p:spPr bwMode="auto">
          <a:xfrm>
            <a:off x="5006340" y="3048827"/>
            <a:ext cx="391520" cy="159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50"/>
                </a:solidFill>
              </a:rPr>
              <a:t>K11</a:t>
            </a:r>
            <a:endParaRPr lang="nl-NL" sz="1000" b="0" i="1" dirty="0">
              <a:solidFill>
                <a:srgbClr val="00B050"/>
              </a:solidFill>
            </a:endParaRPr>
          </a:p>
        </p:txBody>
      </p:sp>
      <p:sp>
        <p:nvSpPr>
          <p:cNvPr id="86" name="Subtitle 2"/>
          <p:cNvSpPr txBox="1">
            <a:spLocks/>
          </p:cNvSpPr>
          <p:nvPr/>
        </p:nvSpPr>
        <p:spPr bwMode="auto">
          <a:xfrm>
            <a:off x="4187647" y="3049342"/>
            <a:ext cx="697206" cy="15944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dirty="0">
                <a:solidFill>
                  <a:srgbClr val="00B0F0"/>
                </a:solidFill>
              </a:rPr>
              <a:t>HV BIAS 28</a:t>
            </a:r>
            <a:endParaRPr lang="nl-NL" sz="1000" b="0" i="1" dirty="0">
              <a:solidFill>
                <a:srgbClr val="00B0F0"/>
              </a:solidFill>
            </a:endParaRPr>
          </a:p>
        </p:txBody>
      </p:sp>
      <p:sp>
        <p:nvSpPr>
          <p:cNvPr id="87" name="Subtitle 2"/>
          <p:cNvSpPr txBox="1">
            <a:spLocks/>
          </p:cNvSpPr>
          <p:nvPr/>
        </p:nvSpPr>
        <p:spPr bwMode="auto">
          <a:xfrm>
            <a:off x="4978909" y="2904175"/>
            <a:ext cx="395880" cy="186399"/>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0,2%</a:t>
            </a:r>
            <a:endParaRPr lang="nl-NL" b="0" dirty="0">
              <a:solidFill>
                <a:srgbClr val="00B050"/>
              </a:solidFill>
            </a:endParaRPr>
          </a:p>
        </p:txBody>
      </p:sp>
      <p:sp>
        <p:nvSpPr>
          <p:cNvPr id="88" name="Subtitle 2"/>
          <p:cNvSpPr txBox="1">
            <a:spLocks/>
          </p:cNvSpPr>
          <p:nvPr/>
        </p:nvSpPr>
        <p:spPr bwMode="auto">
          <a:xfrm>
            <a:off x="4203705" y="2905872"/>
            <a:ext cx="239620" cy="16147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200" dirty="0">
                <a:solidFill>
                  <a:srgbClr val="00B050"/>
                </a:solidFill>
              </a:rPr>
              <a:t>7%</a:t>
            </a:r>
            <a:endParaRPr lang="nl-NL" b="0" dirty="0">
              <a:solidFill>
                <a:srgbClr val="00B050"/>
              </a:solidFill>
            </a:endParaRPr>
          </a:p>
        </p:txBody>
      </p:sp>
      <p:sp>
        <p:nvSpPr>
          <p:cNvPr id="162" name="Subtitle 2"/>
          <p:cNvSpPr txBox="1">
            <a:spLocks/>
          </p:cNvSpPr>
          <p:nvPr/>
        </p:nvSpPr>
        <p:spPr bwMode="auto">
          <a:xfrm>
            <a:off x="8366855" y="469644"/>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Dash line : </a:t>
            </a:r>
            <a:r>
              <a:rPr lang="nl-NL" sz="1800" b="0" dirty="0"/>
              <a:t>Downer side </a:t>
            </a:r>
            <a:endParaRPr lang="nl-NL" dirty="0"/>
          </a:p>
        </p:txBody>
      </p:sp>
      <p:sp>
        <p:nvSpPr>
          <p:cNvPr id="163" name="Rectangle 162"/>
          <p:cNvSpPr/>
          <p:nvPr/>
        </p:nvSpPr>
        <p:spPr bwMode="auto">
          <a:xfrm>
            <a:off x="8102738" y="486146"/>
            <a:ext cx="167585" cy="167585"/>
          </a:xfrm>
          <a:prstGeom prst="rect">
            <a:avLst/>
          </a:prstGeom>
          <a:solidFill>
            <a:srgbClr val="FFFFFF"/>
          </a:solidFill>
          <a:ln w="254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64" name="Subtitle 2"/>
          <p:cNvSpPr txBox="1">
            <a:spLocks/>
          </p:cNvSpPr>
          <p:nvPr/>
        </p:nvSpPr>
        <p:spPr bwMode="auto">
          <a:xfrm>
            <a:off x="8366855" y="706360"/>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Red line : </a:t>
            </a:r>
            <a:r>
              <a:rPr lang="nl-NL" sz="1800" b="0" dirty="0"/>
              <a:t>Scope</a:t>
            </a:r>
            <a:endParaRPr lang="nl-NL" dirty="0"/>
          </a:p>
        </p:txBody>
      </p:sp>
      <p:sp>
        <p:nvSpPr>
          <p:cNvPr id="165" name="Rectangle 164"/>
          <p:cNvSpPr/>
          <p:nvPr/>
        </p:nvSpPr>
        <p:spPr bwMode="auto">
          <a:xfrm>
            <a:off x="8102738" y="722862"/>
            <a:ext cx="167585" cy="167585"/>
          </a:xfrm>
          <a:prstGeom prst="rect">
            <a:avLst/>
          </a:prstGeom>
          <a:solidFill>
            <a:srgbClr val="FFFFFF"/>
          </a:solidFill>
          <a:ln w="254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66" name="Subtitle 2"/>
          <p:cNvSpPr txBox="1">
            <a:spLocks/>
          </p:cNvSpPr>
          <p:nvPr/>
        </p:nvSpPr>
        <p:spPr bwMode="auto">
          <a:xfrm>
            <a:off x="8366855" y="945693"/>
            <a:ext cx="3765477"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Blue line : </a:t>
            </a:r>
            <a:r>
              <a:rPr lang="nl-NL" sz="1800" b="0" dirty="0"/>
              <a:t>Keithley with variable bias</a:t>
            </a:r>
            <a:endParaRPr lang="nl-NL" dirty="0"/>
          </a:p>
        </p:txBody>
      </p:sp>
      <p:sp>
        <p:nvSpPr>
          <p:cNvPr id="167" name="Rectangle 166"/>
          <p:cNvSpPr/>
          <p:nvPr/>
        </p:nvSpPr>
        <p:spPr bwMode="auto">
          <a:xfrm>
            <a:off x="8102738" y="962195"/>
            <a:ext cx="167585" cy="167585"/>
          </a:xfrm>
          <a:prstGeom prst="rect">
            <a:avLst/>
          </a:prstGeom>
          <a:noFill/>
          <a:ln w="25400">
            <a:solidFill>
              <a:srgbClr val="00B0F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7" name="Rectangle 176"/>
          <p:cNvSpPr/>
          <p:nvPr/>
        </p:nvSpPr>
        <p:spPr bwMode="auto">
          <a:xfrm>
            <a:off x="328723" y="5321242"/>
            <a:ext cx="167585" cy="167585"/>
          </a:xfrm>
          <a:prstGeom prst="rect">
            <a:avLst/>
          </a:prstGeom>
          <a:solidFill>
            <a:srgbClr val="0070C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8" name="Rectangle 177"/>
          <p:cNvSpPr/>
          <p:nvPr/>
        </p:nvSpPr>
        <p:spPr bwMode="auto">
          <a:xfrm>
            <a:off x="328723" y="5070639"/>
            <a:ext cx="165642" cy="164986"/>
          </a:xfrm>
          <a:prstGeom prst="rect">
            <a:avLst/>
          </a:prstGeom>
          <a:solidFill>
            <a:srgbClr val="00B050"/>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79" name="Rectangle 178"/>
          <p:cNvSpPr/>
          <p:nvPr/>
        </p:nvSpPr>
        <p:spPr bwMode="auto">
          <a:xfrm>
            <a:off x="329326" y="4565159"/>
            <a:ext cx="167585" cy="167585"/>
          </a:xfrm>
          <a:prstGeom prst="rect">
            <a:avLst/>
          </a:prstGeom>
          <a:solidFill>
            <a:srgbClr val="FFFFF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80" name="Rectangle 179"/>
          <p:cNvSpPr/>
          <p:nvPr/>
        </p:nvSpPr>
        <p:spPr bwMode="auto">
          <a:xfrm>
            <a:off x="330200" y="4820857"/>
            <a:ext cx="164165" cy="164165"/>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81" name="Subtitle 2"/>
          <p:cNvSpPr txBox="1">
            <a:spLocks/>
          </p:cNvSpPr>
          <p:nvPr/>
        </p:nvSpPr>
        <p:spPr bwMode="auto">
          <a:xfrm>
            <a:off x="623386" y="4531991"/>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NU : </a:t>
            </a:r>
            <a:r>
              <a:rPr lang="nl-NL" sz="1800" b="0" dirty="0"/>
              <a:t>Unused</a:t>
            </a:r>
            <a:endParaRPr lang="nl-NL" b="0" dirty="0"/>
          </a:p>
        </p:txBody>
      </p:sp>
      <p:sp>
        <p:nvSpPr>
          <p:cNvPr id="182" name="Subtitle 2"/>
          <p:cNvSpPr txBox="1">
            <a:spLocks/>
          </p:cNvSpPr>
          <p:nvPr/>
        </p:nvSpPr>
        <p:spPr bwMode="auto">
          <a:xfrm>
            <a:off x="623386" y="478092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cal : </a:t>
            </a:r>
            <a:r>
              <a:rPr lang="nl-NL" sz="1800" b="0" dirty="0"/>
              <a:t>calorimeter</a:t>
            </a:r>
            <a:endParaRPr lang="nl-NL" b="0" dirty="0"/>
          </a:p>
        </p:txBody>
      </p:sp>
      <p:sp>
        <p:nvSpPr>
          <p:cNvPr id="183" name="Subtitle 2"/>
          <p:cNvSpPr txBox="1">
            <a:spLocks/>
          </p:cNvSpPr>
          <p:nvPr/>
        </p:nvSpPr>
        <p:spPr bwMode="auto">
          <a:xfrm>
            <a:off x="630504" y="5034744"/>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xx </a:t>
            </a:r>
            <a:r>
              <a:rPr lang="nl-NL" sz="1800" dirty="0"/>
              <a:t>% : </a:t>
            </a:r>
            <a:r>
              <a:rPr lang="nl-NL" sz="1800" b="0" dirty="0"/>
              <a:t>pickup with a </a:t>
            </a:r>
            <a:r>
              <a:rPr lang="nl-NL" sz="1800" b="0" i="1" dirty="0"/>
              <a:t>xx</a:t>
            </a:r>
            <a:r>
              <a:rPr lang="nl-NL" sz="1800" b="0" dirty="0"/>
              <a:t>%-transparent grid</a:t>
            </a:r>
            <a:endParaRPr lang="nl-NL" dirty="0"/>
          </a:p>
        </p:txBody>
      </p:sp>
      <p:sp>
        <p:nvSpPr>
          <p:cNvPr id="186" name="Subtitle 2"/>
          <p:cNvSpPr txBox="1">
            <a:spLocks/>
          </p:cNvSpPr>
          <p:nvPr/>
        </p:nvSpPr>
        <p:spPr bwMode="auto">
          <a:xfrm>
            <a:off x="614620" y="553630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Trig : </a:t>
            </a:r>
            <a:r>
              <a:rPr lang="nl-NL" sz="1800" b="0" dirty="0"/>
              <a:t>trigger</a:t>
            </a:r>
            <a:endParaRPr lang="nl-NL" b="0" dirty="0"/>
          </a:p>
        </p:txBody>
      </p:sp>
      <p:sp>
        <p:nvSpPr>
          <p:cNvPr id="197" name="Rectangle 196"/>
          <p:cNvSpPr/>
          <p:nvPr/>
        </p:nvSpPr>
        <p:spPr bwMode="auto">
          <a:xfrm>
            <a:off x="330368" y="5571967"/>
            <a:ext cx="163997" cy="163997"/>
          </a:xfrm>
          <a:prstGeom prst="rect">
            <a:avLst/>
          </a:prstGeom>
          <a:solidFill>
            <a:srgbClr val="6E2466"/>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98" name="Subtitle 2"/>
          <p:cNvSpPr txBox="1">
            <a:spLocks/>
          </p:cNvSpPr>
          <p:nvPr/>
        </p:nvSpPr>
        <p:spPr bwMode="auto">
          <a:xfrm>
            <a:off x="625329" y="5288610"/>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ph : </a:t>
            </a:r>
            <a:r>
              <a:rPr lang="nl-NL" sz="1800" b="0" dirty="0"/>
              <a:t>photodetector</a:t>
            </a:r>
            <a:endParaRPr lang="nl-NL" b="0" dirty="0"/>
          </a:p>
        </p:txBody>
      </p:sp>
      <p:sp>
        <p:nvSpPr>
          <p:cNvPr id="199" name="Rectangle 198"/>
          <p:cNvSpPr/>
          <p:nvPr/>
        </p:nvSpPr>
        <p:spPr bwMode="auto">
          <a:xfrm>
            <a:off x="326785" y="6068578"/>
            <a:ext cx="169524" cy="169524"/>
          </a:xfrm>
          <a:prstGeom prst="rect">
            <a:avLst/>
          </a:prstGeom>
          <a:solidFill>
            <a:srgbClr val="2F2F2F"/>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200" name="Rectangle 199"/>
          <p:cNvSpPr/>
          <p:nvPr/>
        </p:nvSpPr>
        <p:spPr bwMode="auto">
          <a:xfrm>
            <a:off x="326785" y="5819104"/>
            <a:ext cx="167584" cy="167584"/>
          </a:xfrm>
          <a:prstGeom prst="rect">
            <a:avLst/>
          </a:prstGeom>
          <a:solidFill>
            <a:srgbClr val="BEBECB"/>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cxnSp>
        <p:nvCxnSpPr>
          <p:cNvPr id="130" name="Connecteur droit 90"/>
          <p:cNvCxnSpPr/>
          <p:nvPr/>
        </p:nvCxnSpPr>
        <p:spPr bwMode="auto">
          <a:xfrm flipV="1">
            <a:off x="10437269" y="1887722"/>
            <a:ext cx="0" cy="2520280"/>
          </a:xfrm>
          <a:prstGeom prst="line">
            <a:avLst/>
          </a:prstGeom>
          <a:ln w="12700">
            <a:solidFill>
              <a:srgbClr val="2F2F2F">
                <a:alpha val="67000"/>
              </a:srgbClr>
            </a:solidFill>
            <a:prstDash val="dash"/>
          </a:ln>
        </p:spPr>
        <p:style>
          <a:lnRef idx="1">
            <a:schemeClr val="accent1"/>
          </a:lnRef>
          <a:fillRef idx="0">
            <a:schemeClr val="accent1"/>
          </a:fillRef>
          <a:effectRef idx="0">
            <a:schemeClr val="accent1"/>
          </a:effectRef>
          <a:fontRef idx="minor">
            <a:schemeClr val="tx1"/>
          </a:fontRef>
        </p:style>
      </p:cxnSp>
      <p:sp>
        <p:nvSpPr>
          <p:cNvPr id="131" name="Subtitle 2"/>
          <p:cNvSpPr txBox="1">
            <a:spLocks/>
          </p:cNvSpPr>
          <p:nvPr/>
        </p:nvSpPr>
        <p:spPr bwMode="auto">
          <a:xfrm>
            <a:off x="9992854" y="1631326"/>
            <a:ext cx="888829" cy="24766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4</a:t>
            </a:r>
            <a:endParaRPr lang="en-US" sz="1800" dirty="0"/>
          </a:p>
        </p:txBody>
      </p:sp>
      <p:cxnSp>
        <p:nvCxnSpPr>
          <p:cNvPr id="149" name="Straight Arrow Connector 148"/>
          <p:cNvCxnSpPr/>
          <p:nvPr/>
        </p:nvCxnSpPr>
        <p:spPr bwMode="auto">
          <a:xfrm>
            <a:off x="119336" y="2924944"/>
            <a:ext cx="198084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50" name="Straight Arrow Connector 149"/>
          <p:cNvCxnSpPr/>
          <p:nvPr/>
        </p:nvCxnSpPr>
        <p:spPr bwMode="auto">
          <a:xfrm flipH="1">
            <a:off x="119336" y="3645024"/>
            <a:ext cx="1980840"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1" name="Connecteur droit 5"/>
          <p:cNvCxnSpPr/>
          <p:nvPr/>
        </p:nvCxnSpPr>
        <p:spPr bwMode="auto">
          <a:xfrm flipV="1">
            <a:off x="1497838" y="1631850"/>
            <a:ext cx="0" cy="238529"/>
          </a:xfrm>
          <a:prstGeom prst="line">
            <a:avLst/>
          </a:prstGeom>
          <a:ln>
            <a:solidFill>
              <a:srgbClr val="2F2F2F"/>
            </a:solidFill>
          </a:ln>
        </p:spPr>
        <p:style>
          <a:lnRef idx="1">
            <a:schemeClr val="accent1"/>
          </a:lnRef>
          <a:fillRef idx="0">
            <a:schemeClr val="accent1"/>
          </a:fillRef>
          <a:effectRef idx="0">
            <a:schemeClr val="accent1"/>
          </a:effectRef>
          <a:fontRef idx="minor">
            <a:schemeClr val="tx1"/>
          </a:fontRef>
        </p:style>
      </p:cxnSp>
      <p:sp>
        <p:nvSpPr>
          <p:cNvPr id="152" name="Subtitle 2"/>
          <p:cNvSpPr txBox="1">
            <a:spLocks/>
          </p:cNvSpPr>
          <p:nvPr/>
        </p:nvSpPr>
        <p:spPr bwMode="auto">
          <a:xfrm>
            <a:off x="59668" y="1639590"/>
            <a:ext cx="1432536" cy="228611"/>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Position :</a:t>
            </a:r>
            <a:endParaRPr lang="en-US" sz="1800" dirty="0"/>
          </a:p>
        </p:txBody>
      </p:sp>
      <p:sp>
        <p:nvSpPr>
          <p:cNvPr id="133" name="Ellipse 119"/>
          <p:cNvSpPr/>
          <p:nvPr/>
        </p:nvSpPr>
        <p:spPr bwMode="auto">
          <a:xfrm>
            <a:off x="2427896" y="4118379"/>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1" name="Ellipse 120"/>
          <p:cNvSpPr/>
          <p:nvPr/>
        </p:nvSpPr>
        <p:spPr bwMode="auto">
          <a:xfrm>
            <a:off x="2423593" y="2303041"/>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7" name="Ellipse 121"/>
          <p:cNvSpPr/>
          <p:nvPr/>
        </p:nvSpPr>
        <p:spPr bwMode="auto">
          <a:xfrm>
            <a:off x="9268696" y="4122153"/>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8" name="Ellipse 122"/>
          <p:cNvSpPr/>
          <p:nvPr/>
        </p:nvSpPr>
        <p:spPr bwMode="auto">
          <a:xfrm>
            <a:off x="9272403" y="2300095"/>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9" name="Ellipse 165"/>
          <p:cNvSpPr/>
          <p:nvPr/>
        </p:nvSpPr>
        <p:spPr bwMode="auto">
          <a:xfrm>
            <a:off x="9272403" y="2853654"/>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0" name="Ellipse 166"/>
          <p:cNvSpPr/>
          <p:nvPr/>
        </p:nvSpPr>
        <p:spPr bwMode="auto">
          <a:xfrm>
            <a:off x="9276295" y="3573016"/>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3" name="Ellipse 119"/>
          <p:cNvSpPr/>
          <p:nvPr/>
        </p:nvSpPr>
        <p:spPr bwMode="auto">
          <a:xfrm>
            <a:off x="10369442" y="4115921"/>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4" name="Ellipse 120"/>
          <p:cNvSpPr/>
          <p:nvPr/>
        </p:nvSpPr>
        <p:spPr bwMode="auto">
          <a:xfrm>
            <a:off x="10365139" y="2299205"/>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3" name="TextBox 202"/>
          <p:cNvSpPr txBox="1"/>
          <p:nvPr/>
        </p:nvSpPr>
        <p:spPr bwMode="auto">
          <a:xfrm>
            <a:off x="2424506" y="224417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04" name="Ellipse 122"/>
          <p:cNvSpPr/>
          <p:nvPr/>
        </p:nvSpPr>
        <p:spPr bwMode="auto">
          <a:xfrm>
            <a:off x="7880820" y="497930"/>
            <a:ext cx="144016" cy="144016"/>
          </a:xfrm>
          <a:prstGeom prst="ellipse">
            <a:avLst/>
          </a:prstGeom>
          <a:noFill/>
          <a:ln w="12700">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5" name="Isosceles Triangle 204"/>
          <p:cNvSpPr/>
          <p:nvPr/>
        </p:nvSpPr>
        <p:spPr bwMode="auto">
          <a:xfrm>
            <a:off x="7608519" y="469644"/>
            <a:ext cx="194399" cy="167585"/>
          </a:xfrm>
          <a:prstGeom prst="triangle">
            <a:avLst/>
          </a:prstGeom>
          <a:noFill/>
          <a:ln>
            <a:solidFill>
              <a:srgbClr val="2F2F2F"/>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6" name="TextBox 205"/>
          <p:cNvSpPr txBox="1"/>
          <p:nvPr/>
        </p:nvSpPr>
        <p:spPr bwMode="auto">
          <a:xfrm>
            <a:off x="2429241" y="4057491"/>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09" name="TextBox 208"/>
          <p:cNvSpPr txBox="1"/>
          <p:nvPr/>
        </p:nvSpPr>
        <p:spPr bwMode="auto">
          <a:xfrm>
            <a:off x="9276295" y="2244255"/>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10" name="TextBox 209"/>
          <p:cNvSpPr txBox="1"/>
          <p:nvPr/>
        </p:nvSpPr>
        <p:spPr bwMode="auto">
          <a:xfrm>
            <a:off x="9268695" y="4064608"/>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11" name="Subtitle 2"/>
          <p:cNvSpPr txBox="1">
            <a:spLocks/>
          </p:cNvSpPr>
          <p:nvPr/>
        </p:nvSpPr>
        <p:spPr bwMode="auto">
          <a:xfrm>
            <a:off x="6105199" y="519504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VGI</a:t>
            </a:r>
            <a:r>
              <a:rPr lang="nl-NL" sz="1800" dirty="0"/>
              <a:t> : </a:t>
            </a:r>
            <a:r>
              <a:rPr lang="nl-NL" sz="1800" b="0" dirty="0"/>
              <a:t>Bayard-Alpert Gauge </a:t>
            </a:r>
            <a:r>
              <a:rPr lang="nl-NL" sz="1800" dirty="0"/>
              <a:t>(BAG)</a:t>
            </a:r>
            <a:endParaRPr lang="nl-NL" dirty="0"/>
          </a:p>
        </p:txBody>
      </p:sp>
      <p:sp>
        <p:nvSpPr>
          <p:cNvPr id="212" name="Ellipse 131"/>
          <p:cNvSpPr/>
          <p:nvPr/>
        </p:nvSpPr>
        <p:spPr bwMode="auto">
          <a:xfrm>
            <a:off x="5857621" y="5242465"/>
            <a:ext cx="144016" cy="144016"/>
          </a:xfrm>
          <a:prstGeom prst="ellipse">
            <a:avLst/>
          </a:prstGeom>
          <a:solidFill>
            <a:schemeClr val="accent5">
              <a:lumMod val="60000"/>
              <a:lumOff val="40000"/>
            </a:schemeClr>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3" name="Subtitle 2"/>
          <p:cNvSpPr txBox="1">
            <a:spLocks/>
          </p:cNvSpPr>
          <p:nvPr/>
        </p:nvSpPr>
        <p:spPr bwMode="auto">
          <a:xfrm>
            <a:off x="6105199" y="5810570"/>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VGRB</a:t>
            </a:r>
            <a:r>
              <a:rPr lang="nl-NL" sz="1800" dirty="0"/>
              <a:t> : </a:t>
            </a:r>
            <a:r>
              <a:rPr lang="en-GB" sz="1800" b="0" dirty="0"/>
              <a:t>Pirani gauge</a:t>
            </a:r>
            <a:r>
              <a:rPr lang="en-US" sz="1800" b="0" dirty="0"/>
              <a:t>​</a:t>
            </a:r>
          </a:p>
        </p:txBody>
      </p:sp>
      <p:sp>
        <p:nvSpPr>
          <p:cNvPr id="214" name="Ellipse 133"/>
          <p:cNvSpPr/>
          <p:nvPr/>
        </p:nvSpPr>
        <p:spPr bwMode="auto">
          <a:xfrm>
            <a:off x="5857621" y="5857986"/>
            <a:ext cx="144016" cy="144016"/>
          </a:xfrm>
          <a:prstGeom prst="ellipse">
            <a:avLst/>
          </a:prstGeom>
          <a:solidFill>
            <a:srgbClr val="92D05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5" name="Subtitle 2"/>
          <p:cNvSpPr txBox="1">
            <a:spLocks/>
          </p:cNvSpPr>
          <p:nvPr/>
        </p:nvSpPr>
        <p:spPr bwMode="auto">
          <a:xfrm>
            <a:off x="6105199" y="5402348"/>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VQM : </a:t>
            </a:r>
            <a:r>
              <a:rPr lang="nl-NL" sz="1800" b="0" dirty="0"/>
              <a:t>Vacuum Quality Monitor</a:t>
            </a:r>
            <a:endParaRPr lang="nl-NL" b="0" dirty="0"/>
          </a:p>
        </p:txBody>
      </p:sp>
      <p:sp>
        <p:nvSpPr>
          <p:cNvPr id="216" name="Ellipse 135"/>
          <p:cNvSpPr/>
          <p:nvPr/>
        </p:nvSpPr>
        <p:spPr bwMode="auto">
          <a:xfrm>
            <a:off x="5857621" y="5449764"/>
            <a:ext cx="144016" cy="144016"/>
          </a:xfrm>
          <a:prstGeom prst="ellipse">
            <a:avLst/>
          </a:prstGeom>
          <a:solidFill>
            <a:srgbClr val="FFFF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7" name="Subtitle 2"/>
          <p:cNvSpPr txBox="1">
            <a:spLocks/>
          </p:cNvSpPr>
          <p:nvPr/>
        </p:nvSpPr>
        <p:spPr bwMode="auto">
          <a:xfrm>
            <a:off x="6105199" y="5605374"/>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RGA : </a:t>
            </a:r>
            <a:r>
              <a:rPr lang="nl-NL" sz="1800" b="0" dirty="0"/>
              <a:t>Residual Gas Analyser</a:t>
            </a:r>
            <a:endParaRPr lang="nl-NL" b="0" dirty="0"/>
          </a:p>
        </p:txBody>
      </p:sp>
      <p:sp>
        <p:nvSpPr>
          <p:cNvPr id="218" name="Ellipse 137"/>
          <p:cNvSpPr/>
          <p:nvPr/>
        </p:nvSpPr>
        <p:spPr bwMode="auto">
          <a:xfrm>
            <a:off x="5857621" y="5652790"/>
            <a:ext cx="144016" cy="144016"/>
          </a:xfrm>
          <a:prstGeom prst="ellipse">
            <a:avLst/>
          </a:prstGeom>
          <a:solidFill>
            <a:srgbClr val="FF0000"/>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9" name="Ellipse 139"/>
          <p:cNvSpPr/>
          <p:nvPr/>
        </p:nvSpPr>
        <p:spPr bwMode="auto">
          <a:xfrm>
            <a:off x="5857621" y="6061002"/>
            <a:ext cx="144016" cy="144016"/>
          </a:xfrm>
          <a:prstGeom prst="ellipse">
            <a:avLst/>
          </a:prstGeom>
          <a:solidFill>
            <a:srgbClr val="61C4D3"/>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0" name="Subtitle 2"/>
          <p:cNvSpPr txBox="1">
            <a:spLocks/>
          </p:cNvSpPr>
          <p:nvPr/>
        </p:nvSpPr>
        <p:spPr bwMode="auto">
          <a:xfrm>
            <a:off x="6105199" y="4992023"/>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i="1" dirty="0"/>
              <a:t>VGPB</a:t>
            </a:r>
            <a:r>
              <a:rPr lang="nl-NL" sz="1800" dirty="0"/>
              <a:t> : </a:t>
            </a:r>
            <a:r>
              <a:rPr lang="nl-NL" sz="1800" b="0" dirty="0"/>
              <a:t>Penning Gauge</a:t>
            </a:r>
            <a:endParaRPr lang="nl-NL" i="1" dirty="0"/>
          </a:p>
        </p:txBody>
      </p:sp>
      <p:sp>
        <p:nvSpPr>
          <p:cNvPr id="221" name="Ellipse 131"/>
          <p:cNvSpPr/>
          <p:nvPr/>
        </p:nvSpPr>
        <p:spPr bwMode="auto">
          <a:xfrm>
            <a:off x="5857621" y="5039439"/>
            <a:ext cx="144016" cy="144016"/>
          </a:xfrm>
          <a:prstGeom prst="ellipse">
            <a:avLst/>
          </a:prstGeom>
          <a:solidFill>
            <a:srgbClr val="75451D"/>
          </a:solidFill>
          <a:ln w="127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2" name="Subtitle 2"/>
          <p:cNvSpPr txBox="1">
            <a:spLocks/>
          </p:cNvSpPr>
          <p:nvPr/>
        </p:nvSpPr>
        <p:spPr bwMode="auto">
          <a:xfrm>
            <a:off x="9780775" y="6017361"/>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N </a:t>
            </a:r>
            <a:r>
              <a:rPr lang="nl-NL" sz="1800" dirty="0"/>
              <a:t>: </a:t>
            </a:r>
            <a:r>
              <a:rPr lang="en-GB" sz="1800" b="0" dirty="0"/>
              <a:t>NEG cartridge</a:t>
            </a:r>
            <a:endParaRPr lang="en-US" sz="1800" b="0" dirty="0"/>
          </a:p>
        </p:txBody>
      </p:sp>
      <p:sp>
        <p:nvSpPr>
          <p:cNvPr id="223" name="TextBox 222"/>
          <p:cNvSpPr txBox="1"/>
          <p:nvPr/>
        </p:nvSpPr>
        <p:spPr bwMode="auto">
          <a:xfrm>
            <a:off x="9506420" y="6013297"/>
            <a:ext cx="144016" cy="253916"/>
          </a:xfrm>
          <a:prstGeom prst="rect">
            <a:avLst/>
          </a:prstGeom>
          <a:noFill/>
        </p:spPr>
        <p:txBody>
          <a:bodyPr wrap="square" rtlCol="0">
            <a:spAutoFit/>
          </a:bodyPr>
          <a:lstStyle/>
          <a:p>
            <a:pPr algn="ctr"/>
            <a:r>
              <a:rPr lang="fr-FR" sz="1050" b="1" dirty="0">
                <a:solidFill>
                  <a:srgbClr val="FF0000"/>
                </a:solidFill>
              </a:rPr>
              <a:t>X</a:t>
            </a:r>
            <a:endParaRPr lang="en-GB" sz="1050" b="1" dirty="0">
              <a:solidFill>
                <a:srgbClr val="FF0000"/>
              </a:solidFill>
            </a:endParaRPr>
          </a:p>
        </p:txBody>
      </p:sp>
      <p:sp>
        <p:nvSpPr>
          <p:cNvPr id="224" name="Subtitle 2"/>
          <p:cNvSpPr txBox="1">
            <a:spLocks/>
          </p:cNvSpPr>
          <p:nvPr/>
        </p:nvSpPr>
        <p:spPr bwMode="auto">
          <a:xfrm>
            <a:off x="6105199" y="6013586"/>
            <a:ext cx="3167204"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VPIA </a:t>
            </a:r>
            <a:r>
              <a:rPr lang="nl-NL" sz="1800" dirty="0"/>
              <a:t>: </a:t>
            </a:r>
            <a:r>
              <a:rPr lang="en-GB" sz="1800" b="0" dirty="0"/>
              <a:t>Vacuum Pump</a:t>
            </a:r>
            <a:endParaRPr lang="en-US" sz="1800" b="0" dirty="0"/>
          </a:p>
        </p:txBody>
      </p:sp>
      <p:sp>
        <p:nvSpPr>
          <p:cNvPr id="225" name="Subtitle 2"/>
          <p:cNvSpPr txBox="1">
            <a:spLocks/>
          </p:cNvSpPr>
          <p:nvPr/>
        </p:nvSpPr>
        <p:spPr bwMode="auto">
          <a:xfrm>
            <a:off x="6104649" y="4779979"/>
            <a:ext cx="5236105"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b="0" dirty="0"/>
              <a:t>Unused</a:t>
            </a:r>
            <a:endParaRPr lang="nl-NL" b="0" dirty="0"/>
          </a:p>
        </p:txBody>
      </p:sp>
      <p:sp>
        <p:nvSpPr>
          <p:cNvPr id="226" name="Ellipse 131"/>
          <p:cNvSpPr/>
          <p:nvPr/>
        </p:nvSpPr>
        <p:spPr bwMode="auto">
          <a:xfrm>
            <a:off x="5857071" y="4827395"/>
            <a:ext cx="144016" cy="144016"/>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7" name="Isosceles Triangle 226"/>
          <p:cNvSpPr/>
          <p:nvPr/>
        </p:nvSpPr>
        <p:spPr bwMode="auto">
          <a:xfrm>
            <a:off x="9481228" y="5813540"/>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8" name="Subtitle 2"/>
          <p:cNvSpPr txBox="1">
            <a:spLocks/>
          </p:cNvSpPr>
          <p:nvPr/>
        </p:nvSpPr>
        <p:spPr bwMode="auto">
          <a:xfrm>
            <a:off x="9780774" y="5783639"/>
            <a:ext cx="2172866" cy="216177"/>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rtl="0" fontAlgn="base"/>
            <a:r>
              <a:rPr lang="nl-NL" sz="1800" i="1" dirty="0"/>
              <a:t>VF </a:t>
            </a:r>
            <a:r>
              <a:rPr lang="nl-NL" sz="1800" dirty="0"/>
              <a:t>: </a:t>
            </a:r>
            <a:r>
              <a:rPr lang="en-GB" sz="1800" b="0" dirty="0"/>
              <a:t>Vacuum Flange</a:t>
            </a:r>
            <a:endParaRPr lang="en-US" sz="1800" b="0" dirty="0"/>
          </a:p>
        </p:txBody>
      </p:sp>
      <p:sp>
        <p:nvSpPr>
          <p:cNvPr id="229" name="Isosceles Triangle 228"/>
          <p:cNvSpPr/>
          <p:nvPr/>
        </p:nvSpPr>
        <p:spPr bwMode="auto">
          <a:xfrm>
            <a:off x="3828267" y="2739065"/>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0" name="Isosceles Triangle 229"/>
          <p:cNvSpPr/>
          <p:nvPr/>
        </p:nvSpPr>
        <p:spPr bwMode="auto">
          <a:xfrm>
            <a:off x="3825313" y="2932355"/>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1" name="Isosceles Triangle 230"/>
          <p:cNvSpPr/>
          <p:nvPr/>
        </p:nvSpPr>
        <p:spPr bwMode="auto">
          <a:xfrm>
            <a:off x="7828832" y="3443119"/>
            <a:ext cx="194399" cy="167585"/>
          </a:xfrm>
          <a:prstGeom prst="triangle">
            <a:avLst/>
          </a:prstGeom>
          <a:solidFill>
            <a:schemeClr val="accent2">
              <a:lumMod val="60000"/>
              <a:lumOff val="40000"/>
            </a:schemeClr>
          </a:solidFill>
          <a:ln>
            <a:solidFill>
              <a:srgbClr val="00B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Isosceles Triangle 231"/>
          <p:cNvSpPr/>
          <p:nvPr/>
        </p:nvSpPr>
        <p:spPr bwMode="auto">
          <a:xfrm>
            <a:off x="7825878" y="3636409"/>
            <a:ext cx="194399" cy="167585"/>
          </a:xfrm>
          <a:prstGeom prst="triangle">
            <a:avLst/>
          </a:prstGeom>
          <a:solidFill>
            <a:schemeClr val="accent2">
              <a:lumMod val="60000"/>
              <a:lumOff val="40000"/>
            </a:schemeClr>
          </a:solidFill>
          <a:ln>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3" name="Ellipse 125"/>
          <p:cNvSpPr/>
          <p:nvPr/>
        </p:nvSpPr>
        <p:spPr bwMode="auto">
          <a:xfrm>
            <a:off x="5856093" y="2924177"/>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4" name="Ellipse 117"/>
          <p:cNvSpPr/>
          <p:nvPr/>
        </p:nvSpPr>
        <p:spPr bwMode="auto">
          <a:xfrm>
            <a:off x="5856093" y="3639252"/>
            <a:ext cx="144016" cy="144016"/>
          </a:xfrm>
          <a:prstGeom prst="ellipse">
            <a:avLst/>
          </a:prstGeom>
          <a:solidFill>
            <a:schemeClr val="accent5">
              <a:lumMod val="60000"/>
              <a:lumOff val="40000"/>
            </a:schemeClr>
          </a:solidFill>
          <a:ln w="12700">
            <a:solidFill>
              <a:srgbClr val="00B05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5" name="Ellipse 165"/>
          <p:cNvSpPr/>
          <p:nvPr/>
        </p:nvSpPr>
        <p:spPr bwMode="auto">
          <a:xfrm>
            <a:off x="2425812" y="2850779"/>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6" name="Ellipse 166"/>
          <p:cNvSpPr/>
          <p:nvPr/>
        </p:nvSpPr>
        <p:spPr bwMode="auto">
          <a:xfrm>
            <a:off x="2429704" y="3565854"/>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7" name="Ellipse 165"/>
          <p:cNvSpPr/>
          <p:nvPr/>
        </p:nvSpPr>
        <p:spPr bwMode="auto">
          <a:xfrm>
            <a:off x="10364186" y="2845808"/>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8" name="Ellipse 166"/>
          <p:cNvSpPr/>
          <p:nvPr/>
        </p:nvSpPr>
        <p:spPr bwMode="auto">
          <a:xfrm>
            <a:off x="10368078" y="3567507"/>
            <a:ext cx="144016" cy="144016"/>
          </a:xfrm>
          <a:prstGeom prst="ellipse">
            <a:avLst/>
          </a:prstGeom>
          <a:solidFill>
            <a:srgbClr val="75451D"/>
          </a:solid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Subtitle 2">
            <a:extLst>
              <a:ext uri="{FF2B5EF4-FFF2-40B4-BE49-F238E27FC236}">
                <a16:creationId xmlns:a16="http://schemas.microsoft.com/office/drawing/2014/main" id="{18BF3C0B-B26D-C91A-8111-892251BC26E8}"/>
              </a:ext>
            </a:extLst>
          </p:cNvPr>
          <p:cNvSpPr txBox="1">
            <a:spLocks/>
          </p:cNvSpPr>
          <p:nvPr/>
        </p:nvSpPr>
        <p:spPr bwMode="auto">
          <a:xfrm>
            <a:off x="10663132" y="1628800"/>
            <a:ext cx="1328982" cy="244630"/>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en-US" sz="1400" dirty="0"/>
              <a:t>.5L8.</a:t>
            </a:r>
            <a:endParaRPr lang="en-US" sz="1800" dirty="0"/>
          </a:p>
        </p:txBody>
      </p:sp>
      <p:sp>
        <p:nvSpPr>
          <p:cNvPr id="4" name="Subtitle 2">
            <a:extLst>
              <a:ext uri="{FF2B5EF4-FFF2-40B4-BE49-F238E27FC236}">
                <a16:creationId xmlns:a16="http://schemas.microsoft.com/office/drawing/2014/main" id="{D7BCD6E8-914D-54D2-81AD-867104FAF96F}"/>
              </a:ext>
            </a:extLst>
          </p:cNvPr>
          <p:cNvSpPr txBox="1">
            <a:spLocks/>
          </p:cNvSpPr>
          <p:nvPr/>
        </p:nvSpPr>
        <p:spPr bwMode="auto">
          <a:xfrm>
            <a:off x="11008541" y="1684675"/>
            <a:ext cx="1183459" cy="197052"/>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lnSpc>
                <a:spcPct val="65000"/>
              </a:lnSpc>
              <a:spcBef>
                <a:spcPts val="0"/>
              </a:spcBef>
              <a:spcAft>
                <a:spcPts val="0"/>
              </a:spcAft>
              <a:defRPr/>
            </a:pPr>
            <a:r>
              <a:rPr lang="en-US" sz="1050" dirty="0">
                <a:solidFill>
                  <a:srgbClr val="0033A0"/>
                </a:solidFill>
              </a:rPr>
              <a:t>B</a:t>
            </a:r>
          </a:p>
          <a:p>
            <a:pPr algn="ctr">
              <a:lnSpc>
                <a:spcPct val="65000"/>
              </a:lnSpc>
              <a:spcBef>
                <a:spcPts val="0"/>
              </a:spcBef>
              <a:spcAft>
                <a:spcPts val="0"/>
              </a:spcAft>
              <a:defRPr/>
            </a:pPr>
            <a:r>
              <a:rPr lang="en-US" sz="1050" dirty="0">
                <a:solidFill>
                  <a:srgbClr val="C00000"/>
                </a:solidFill>
              </a:rPr>
              <a:t>R</a:t>
            </a:r>
          </a:p>
        </p:txBody>
      </p:sp>
      <p:sp>
        <p:nvSpPr>
          <p:cNvPr id="5" name="Subtitle 2">
            <a:extLst>
              <a:ext uri="{FF2B5EF4-FFF2-40B4-BE49-F238E27FC236}">
                <a16:creationId xmlns:a16="http://schemas.microsoft.com/office/drawing/2014/main" id="{0F0F45AE-AD51-DF82-F699-47B550CD6ED8}"/>
              </a:ext>
            </a:extLst>
          </p:cNvPr>
          <p:cNvSpPr txBox="1">
            <a:spLocks/>
          </p:cNvSpPr>
          <p:nvPr/>
        </p:nvSpPr>
        <p:spPr bwMode="auto">
          <a:xfrm>
            <a:off x="632443" y="6028012"/>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RFA : </a:t>
            </a:r>
            <a:r>
              <a:rPr lang="nl-NL" sz="1800" b="0" dirty="0" err="1"/>
              <a:t>Retarding</a:t>
            </a:r>
            <a:r>
              <a:rPr lang="nl-NL" sz="1800" b="0" dirty="0"/>
              <a:t> Field </a:t>
            </a:r>
            <a:r>
              <a:rPr lang="nl-NL" sz="1800" b="0" dirty="0" err="1"/>
              <a:t>Analyser</a:t>
            </a:r>
            <a:endParaRPr lang="nl-NL" dirty="0"/>
          </a:p>
        </p:txBody>
      </p:sp>
      <p:sp>
        <p:nvSpPr>
          <p:cNvPr id="6" name="Subtitle 2">
            <a:extLst>
              <a:ext uri="{FF2B5EF4-FFF2-40B4-BE49-F238E27FC236}">
                <a16:creationId xmlns:a16="http://schemas.microsoft.com/office/drawing/2014/main" id="{5D7ED1DE-4DD7-3DBB-FFCB-58DE512C1A61}"/>
              </a:ext>
            </a:extLst>
          </p:cNvPr>
          <p:cNvSpPr txBox="1">
            <a:spLocks/>
          </p:cNvSpPr>
          <p:nvPr/>
        </p:nvSpPr>
        <p:spPr bwMode="auto">
          <a:xfrm>
            <a:off x="630504" y="5783639"/>
            <a:ext cx="5688012" cy="250656"/>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defRPr/>
            </a:pPr>
            <a:r>
              <a:rPr lang="nl-NL" sz="1800" dirty="0"/>
              <a:t>kick : </a:t>
            </a:r>
            <a:r>
              <a:rPr lang="nl-NL" sz="1800" b="0" dirty="0"/>
              <a:t>kicker (</a:t>
            </a:r>
            <a:r>
              <a:rPr lang="nl-NL" sz="1800" b="0" dirty="0" err="1"/>
              <a:t>Electron</a:t>
            </a:r>
            <a:r>
              <a:rPr lang="nl-NL" sz="1800" b="0" dirty="0"/>
              <a:t> Kicker Detector)</a:t>
            </a:r>
            <a:endParaRPr lang="nl-NL" dirty="0"/>
          </a:p>
        </p:txBody>
      </p:sp>
      <p:sp>
        <p:nvSpPr>
          <p:cNvPr id="7" name="Rectangle 6">
            <a:extLst>
              <a:ext uri="{FF2B5EF4-FFF2-40B4-BE49-F238E27FC236}">
                <a16:creationId xmlns:a16="http://schemas.microsoft.com/office/drawing/2014/main" id="{9A5DDEF7-B527-8639-5861-E855421DCF14}"/>
              </a:ext>
            </a:extLst>
          </p:cNvPr>
          <p:cNvSpPr/>
          <p:nvPr/>
        </p:nvSpPr>
        <p:spPr bwMode="auto">
          <a:xfrm>
            <a:off x="3843312" y="2839191"/>
            <a:ext cx="158530" cy="158530"/>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8" name="Rectangle 7">
            <a:extLst>
              <a:ext uri="{FF2B5EF4-FFF2-40B4-BE49-F238E27FC236}">
                <a16:creationId xmlns:a16="http://schemas.microsoft.com/office/drawing/2014/main" id="{8FC98850-128B-7665-4292-D53F0CB21F4B}"/>
              </a:ext>
            </a:extLst>
          </p:cNvPr>
          <p:cNvSpPr/>
          <p:nvPr/>
        </p:nvSpPr>
        <p:spPr bwMode="auto">
          <a:xfrm>
            <a:off x="7842647" y="3541818"/>
            <a:ext cx="158530" cy="158530"/>
          </a:xfrm>
          <a:prstGeom prst="rect">
            <a:avLst/>
          </a:prstGeom>
          <a:solidFill>
            <a:srgbClr val="E15E32"/>
          </a:solidFill>
          <a:ln w="25400">
            <a:solidFill>
              <a:srgbClr val="2F2F2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1C4D3"/>
              </a:solidFill>
            </a:endParaRPr>
          </a:p>
        </p:txBody>
      </p:sp>
      <p:sp>
        <p:nvSpPr>
          <p:cNvPr id="15" name="Subtitle 2">
            <a:extLst>
              <a:ext uri="{FF2B5EF4-FFF2-40B4-BE49-F238E27FC236}">
                <a16:creationId xmlns:a16="http://schemas.microsoft.com/office/drawing/2014/main" id="{507CDC34-9AFB-27ED-484F-4B7F4859D411}"/>
              </a:ext>
            </a:extLst>
          </p:cNvPr>
          <p:cNvSpPr txBox="1">
            <a:spLocks/>
          </p:cNvSpPr>
          <p:nvPr/>
        </p:nvSpPr>
        <p:spPr bwMode="auto">
          <a:xfrm>
            <a:off x="3505545" y="2521602"/>
            <a:ext cx="858418" cy="15048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a:solidFill>
                  <a:srgbClr val="E15E32"/>
                </a:solidFill>
              </a:rPr>
              <a:t>Pt100 air B</a:t>
            </a:r>
            <a:endParaRPr lang="nl-NL" sz="1000" b="0" i="1" dirty="0">
              <a:solidFill>
                <a:srgbClr val="E15E32"/>
              </a:solidFill>
            </a:endParaRPr>
          </a:p>
        </p:txBody>
      </p:sp>
      <p:sp>
        <p:nvSpPr>
          <p:cNvPr id="17" name="Subtitle 2">
            <a:extLst>
              <a:ext uri="{FF2B5EF4-FFF2-40B4-BE49-F238E27FC236}">
                <a16:creationId xmlns:a16="http://schemas.microsoft.com/office/drawing/2014/main" id="{DA79A996-574A-0214-F2D9-AEEA3EDACBE9}"/>
              </a:ext>
            </a:extLst>
          </p:cNvPr>
          <p:cNvSpPr txBox="1">
            <a:spLocks/>
          </p:cNvSpPr>
          <p:nvPr/>
        </p:nvSpPr>
        <p:spPr bwMode="auto">
          <a:xfrm>
            <a:off x="7515900" y="3930786"/>
            <a:ext cx="858418" cy="150486"/>
          </a:xfrm>
          <a:prstGeom prst="rect">
            <a:avLst/>
          </a:prstGeom>
        </p:spPr>
        <p:txBody>
          <a:bodyPr vert="horz" lIns="0" tIns="0" rIns="0" bIns="0" rtlCol="0" anchor="ctr">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algn="ctr">
              <a:defRPr/>
            </a:pPr>
            <a:r>
              <a:rPr lang="nl-NL" sz="1000" i="1">
                <a:solidFill>
                  <a:srgbClr val="E15E32"/>
                </a:solidFill>
              </a:rPr>
              <a:t>Pt100 air R</a:t>
            </a:r>
            <a:endParaRPr lang="nl-NL" sz="1000" b="0" i="1" dirty="0">
              <a:solidFill>
                <a:srgbClr val="E15E32"/>
              </a:solidFill>
            </a:endParaRPr>
          </a:p>
        </p:txBody>
      </p:sp>
      <p:sp>
        <p:nvSpPr>
          <p:cNvPr id="35" name="Date Placeholder 3">
            <a:extLst>
              <a:ext uri="{FF2B5EF4-FFF2-40B4-BE49-F238E27FC236}">
                <a16:creationId xmlns:a16="http://schemas.microsoft.com/office/drawing/2014/main" id="{B41CCD61-DB4F-7E21-502C-9F78AB4D587D}"/>
              </a:ext>
            </a:extLst>
          </p:cNvPr>
          <p:cNvSpPr>
            <a:spLocks noGrp="1"/>
          </p:cNvSpPr>
          <p:nvPr>
            <p:ph type="dt" sz="half" idx="10"/>
          </p:nvPr>
        </p:nvSpPr>
        <p:spPr bwMode="auto">
          <a:xfrm>
            <a:off x="3248526" y="6303117"/>
            <a:ext cx="867862" cy="554883"/>
          </a:xfrm>
        </p:spPr>
        <p:txBody>
          <a:bodyPr/>
          <a:lstStyle/>
          <a:p>
            <a:pPr>
              <a:defRPr/>
            </a:pPr>
            <a:fld id="{661AC4EF-0CD2-45A9-9598-7735F448F7FD}" type="datetime1">
              <a:rPr lang="en-GB" sz="1200" smtClean="0"/>
              <a:t>19/02/2024</a:t>
            </a:fld>
            <a:endParaRPr lang="en-US" dirty="0"/>
          </a:p>
        </p:txBody>
      </p:sp>
    </p:spTree>
    <p:extLst>
      <p:ext uri="{BB962C8B-B14F-4D97-AF65-F5344CB8AC3E}">
        <p14:creationId xmlns:p14="http://schemas.microsoft.com/office/powerpoint/2010/main" val="27558478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2" name="Picture 41">
            <a:extLst>
              <a:ext uri="{FF2B5EF4-FFF2-40B4-BE49-F238E27FC236}">
                <a16:creationId xmlns:a16="http://schemas.microsoft.com/office/drawing/2014/main" id="{BA777A8F-B59D-2E47-2EE6-8BB8ACF8FD2B}"/>
              </a:ext>
            </a:extLst>
          </p:cNvPr>
          <p:cNvPicPr>
            <a:picLocks noChangeAspect="1"/>
          </p:cNvPicPr>
          <p:nvPr/>
        </p:nvPicPr>
        <p:blipFill rotWithShape="1">
          <a:blip r:embed="rId3"/>
          <a:srcRect l="6617" r="5910" b="2288"/>
          <a:stretch/>
        </p:blipFill>
        <p:spPr>
          <a:xfrm>
            <a:off x="3577969" y="1371259"/>
            <a:ext cx="5036061" cy="333429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31</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cloud for hybrid fills</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27" name="TextBox 26">
            <a:extLst>
              <a:ext uri="{FF2B5EF4-FFF2-40B4-BE49-F238E27FC236}">
                <a16:creationId xmlns:a16="http://schemas.microsoft.com/office/drawing/2014/main" id="{A7B74FF6-D142-6E30-4486-0F42F23C91AC}"/>
              </a:ext>
            </a:extLst>
          </p:cNvPr>
          <p:cNvSpPr txBox="1"/>
          <p:nvPr/>
        </p:nvSpPr>
        <p:spPr bwMode="auto">
          <a:xfrm>
            <a:off x="7482741" y="3575676"/>
            <a:ext cx="936811"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28" name="TextBox 27">
            <a:extLst>
              <a:ext uri="{FF2B5EF4-FFF2-40B4-BE49-F238E27FC236}">
                <a16:creationId xmlns:a16="http://schemas.microsoft.com/office/drawing/2014/main" id="{A6EEA832-EF7F-7661-0A34-FDA2CAAC40CE}"/>
              </a:ext>
            </a:extLst>
          </p:cNvPr>
          <p:cNvSpPr txBox="1"/>
          <p:nvPr/>
        </p:nvSpPr>
        <p:spPr bwMode="auto">
          <a:xfrm>
            <a:off x="7591888" y="1924023"/>
            <a:ext cx="1415953" cy="400110"/>
          </a:xfrm>
          <a:prstGeom prst="rect">
            <a:avLst/>
          </a:prstGeom>
          <a:noFill/>
        </p:spPr>
        <p:txBody>
          <a:bodyPr wrap="square" rtlCol="0">
            <a:spAutoFit/>
          </a:bodyPr>
          <a:lstStyle/>
          <a:p>
            <a:r>
              <a:rPr lang="fr-FR" sz="2000" b="1">
                <a:solidFill>
                  <a:srgbClr val="E15E32"/>
                </a:solidFill>
              </a:rPr>
              <a:t>Cu B1</a:t>
            </a:r>
          </a:p>
        </p:txBody>
      </p:sp>
      <p:sp>
        <p:nvSpPr>
          <p:cNvPr id="32" name="Rectangle: Rounded Corners 8">
            <a:extLst>
              <a:ext uri="{FF2B5EF4-FFF2-40B4-BE49-F238E27FC236}">
                <a16:creationId xmlns:a16="http://schemas.microsoft.com/office/drawing/2014/main" id="{7B66B445-31A3-7450-A84D-3C805C276EE7}"/>
              </a:ext>
            </a:extLst>
          </p:cNvPr>
          <p:cNvSpPr/>
          <p:nvPr/>
        </p:nvSpPr>
        <p:spPr bwMode="auto">
          <a:xfrm>
            <a:off x="6417450" y="5131203"/>
            <a:ext cx="5525187" cy="111787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Straight Connector 5">
            <a:extLst>
              <a:ext uri="{FF2B5EF4-FFF2-40B4-BE49-F238E27FC236}">
                <a16:creationId xmlns:a16="http://schemas.microsoft.com/office/drawing/2014/main" id="{B624CAE4-697A-4F69-C46A-488D872915FA}"/>
              </a:ext>
            </a:extLst>
          </p:cNvPr>
          <p:cNvCxnSpPr>
            <a:cxnSpLocks/>
          </p:cNvCxnSpPr>
          <p:nvPr/>
        </p:nvCxnSpPr>
        <p:spPr>
          <a:xfrm>
            <a:off x="3577966" y="4187844"/>
            <a:ext cx="4976648" cy="0"/>
          </a:xfrm>
          <a:prstGeom prst="line">
            <a:avLst/>
          </a:prstGeom>
          <a:ln w="38100">
            <a:solidFill>
              <a:srgbClr val="6E2466"/>
            </a:solidFill>
            <a:prstDash val="sysDot"/>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8" name="Content Placeholder 1">
                <a:extLst>
                  <a:ext uri="{FF2B5EF4-FFF2-40B4-BE49-F238E27FC236}">
                    <a16:creationId xmlns:a16="http://schemas.microsoft.com/office/drawing/2014/main" id="{4C239731-4902-5FD1-8EEF-8B9FE169A9A4}"/>
                  </a:ext>
                </a:extLst>
              </p:cNvPr>
              <p:cNvSpPr txBox="1">
                <a:spLocks/>
              </p:cNvSpPr>
              <p:nvPr/>
            </p:nvSpPr>
            <p:spPr bwMode="auto">
              <a:xfrm>
                <a:off x="407987" y="5308485"/>
                <a:ext cx="5712075" cy="1002037"/>
              </a:xfrm>
              <a:prstGeom prst="rect">
                <a:avLst/>
              </a:prstGeom>
            </p:spPr>
            <p:txBody>
              <a:bodyPr vert="horz" lIns="0" tIns="0" rIns="0" bIns="0" numCol="1" spcCol="108000" rtlCol="0" anchor="t">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just">
                  <a:buFont typeface="Arial"/>
                  <a:buNone/>
                  <a:defRPr/>
                </a:pPr>
                <a:r>
                  <a:rPr lang="fr-FR" b="1" kern="400" spc="40" dirty="0">
                    <a:solidFill>
                      <a:srgbClr val="6E2466"/>
                    </a:solidFill>
                  </a:rPr>
                  <a:t>Detection </a:t>
                </a:r>
                <a:r>
                  <a:rPr lang="fr-FR" b="1" kern="400" spc="40" dirty="0" err="1">
                    <a:solidFill>
                      <a:srgbClr val="6E2466"/>
                    </a:solidFill>
                  </a:rPr>
                  <a:t>limit</a:t>
                </a:r>
                <a:r>
                  <a:rPr lang="fr-FR" b="1" kern="400" spc="40" dirty="0">
                    <a:solidFill>
                      <a:srgbClr val="6E2466"/>
                    </a:solidFill>
                  </a:rPr>
                  <a:t>:</a:t>
                </a:r>
                <a:r>
                  <a:rPr lang="fr-FR" b="1" dirty="0">
                    <a:solidFill>
                      <a:srgbClr val="E15E32"/>
                    </a:solidFill>
                  </a:rPr>
                  <a:t>	</a:t>
                </a:r>
                <a:r>
                  <a:rPr lang="fr-FR" dirty="0">
                    <a:solidFill>
                      <a:srgbClr val="2F2F2F"/>
                    </a:solidFill>
                    <a:ea typeface="Cambria Math" panose="02040503050406030204" pitchFamily="18" charset="0"/>
                  </a:rPr>
                  <a:t> </a:t>
                </a:r>
                <a14:m>
                  <m:oMath xmlns:m="http://schemas.openxmlformats.org/officeDocument/2006/math">
                    <m:sSub>
                      <m:sSubPr>
                        <m:ctrlPr>
                          <a:rPr lang="fr-FR" i="1" smtClean="0">
                            <a:solidFill>
                              <a:srgbClr val="2F2F2F"/>
                            </a:solidFill>
                            <a:latin typeface="Cambria Math" panose="02040503050406030204" pitchFamily="18" charset="0"/>
                            <a:ea typeface="Cambria Math" panose="02040503050406030204" pitchFamily="18" charset="0"/>
                          </a:rPr>
                        </m:ctrlPr>
                      </m:sSubPr>
                      <m:e>
                        <m:r>
                          <a:rPr lang="fr-FR" i="1" smtClean="0">
                            <a:solidFill>
                              <a:srgbClr val="2F2F2F"/>
                            </a:solidFill>
                            <a:latin typeface="Cambria Math" panose="02040503050406030204" pitchFamily="18" charset="0"/>
                            <a:ea typeface="Cambria Math" panose="02040503050406030204" pitchFamily="18" charset="0"/>
                          </a:rPr>
                          <m:t>𝐼</m:t>
                        </m:r>
                      </m:e>
                      <m:sub>
                        <m:sSup>
                          <m:sSupPr>
                            <m:ctrlPr>
                              <a:rPr lang="fr-FR" i="1" smtClean="0">
                                <a:solidFill>
                                  <a:srgbClr val="2F2F2F"/>
                                </a:solidFill>
                                <a:latin typeface="Cambria Math" panose="02040503050406030204" pitchFamily="18" charset="0"/>
                                <a:ea typeface="Cambria Math" panose="02040503050406030204" pitchFamily="18" charset="0"/>
                              </a:rPr>
                            </m:ctrlPr>
                          </m:sSupPr>
                          <m:e>
                            <m:r>
                              <a:rPr lang="fr-FR" i="1" smtClean="0">
                                <a:solidFill>
                                  <a:srgbClr val="2F2F2F"/>
                                </a:solidFill>
                                <a:latin typeface="Cambria Math" panose="02040503050406030204" pitchFamily="18" charset="0"/>
                                <a:ea typeface="Cambria Math" panose="02040503050406030204" pitchFamily="18" charset="0"/>
                              </a:rPr>
                              <m:t>𝑒</m:t>
                            </m:r>
                          </m:e>
                          <m:sup>
                            <m:r>
                              <a:rPr lang="fr-FR" i="1" smtClean="0">
                                <a:solidFill>
                                  <a:srgbClr val="2F2F2F"/>
                                </a:solidFill>
                                <a:latin typeface="Cambria Math" panose="02040503050406030204" pitchFamily="18" charset="0"/>
                                <a:ea typeface="Cambria Math" panose="02040503050406030204" pitchFamily="18" charset="0"/>
                              </a:rPr>
                              <m:t>−</m:t>
                            </m:r>
                          </m:sup>
                        </m:sSup>
                      </m:sub>
                    </m:sSub>
                    <m:r>
                      <a:rPr lang="fr-FR" i="1" smtClean="0">
                        <a:solidFill>
                          <a:srgbClr val="2F2F2F"/>
                        </a:solidFill>
                        <a:latin typeface="Cambria Math" panose="02040503050406030204" pitchFamily="18" charset="0"/>
                        <a:ea typeface="Cambria Math" panose="02040503050406030204" pitchFamily="18" charset="0"/>
                      </a:rPr>
                      <m:t>~</m:t>
                    </m:r>
                    <m:r>
                      <a:rPr lang="fr-FR" b="0" i="1" smtClean="0">
                        <a:solidFill>
                          <a:srgbClr val="2F2F2F"/>
                        </a:solidFill>
                        <a:latin typeface="Cambria Math" panose="02040503050406030204" pitchFamily="18" charset="0"/>
                        <a:ea typeface="Cambria Math" panose="02040503050406030204" pitchFamily="18" charset="0"/>
                      </a:rPr>
                      <m:t>10 </m:t>
                    </m:r>
                    <m:d>
                      <m:dPr>
                        <m:begChr m:val="["/>
                        <m:endChr m:val="]"/>
                        <m:ctrlPr>
                          <a:rPr lang="fr-FR" i="1" smtClean="0">
                            <a:solidFill>
                              <a:srgbClr val="2F2F2F"/>
                            </a:solidFill>
                            <a:latin typeface="Cambria Math" panose="02040503050406030204" pitchFamily="18" charset="0"/>
                            <a:ea typeface="Cambria Math" panose="02040503050406030204" pitchFamily="18" charset="0"/>
                          </a:rPr>
                        </m:ctrlPr>
                      </m:dPr>
                      <m:e>
                        <m:r>
                          <m:rPr>
                            <m:sty m:val="p"/>
                          </m:rPr>
                          <a:rPr lang="fr-FR" b="0" i="0" smtClean="0">
                            <a:solidFill>
                              <a:srgbClr val="2F2F2F"/>
                            </a:solidFill>
                            <a:latin typeface="Cambria Math" panose="02040503050406030204" pitchFamily="18" charset="0"/>
                            <a:ea typeface="Cambria Math" panose="02040503050406030204" pitchFamily="18" charset="0"/>
                          </a:rPr>
                          <m:t>p</m:t>
                        </m:r>
                        <m:r>
                          <m:rPr>
                            <m:sty m:val="p"/>
                          </m:rPr>
                          <a:rPr lang="fr-FR" smtClean="0">
                            <a:solidFill>
                              <a:srgbClr val="2F2F2F"/>
                            </a:solidFill>
                            <a:latin typeface="Cambria Math" panose="02040503050406030204" pitchFamily="18" charset="0"/>
                            <a:ea typeface="Cambria Math" panose="02040503050406030204" pitchFamily="18" charset="0"/>
                          </a:rPr>
                          <m:t>A</m:t>
                        </m:r>
                      </m:e>
                    </m:d>
                  </m:oMath>
                </a14:m>
                <a:r>
                  <a:rPr lang="fr-FR" b="1" dirty="0">
                    <a:solidFill>
                      <a:srgbClr val="E15E32"/>
                    </a:solidFill>
                  </a:rPr>
                  <a:t> </a:t>
                </a:r>
              </a:p>
              <a:p>
                <a:pPr marL="0" lvl="1" indent="0" algn="just">
                  <a:buFont typeface="Arial"/>
                  <a:buNone/>
                  <a:defRPr/>
                </a:pPr>
                <a:r>
                  <a:rPr lang="fr-FR" sz="1400" dirty="0">
                    <a:solidFill>
                      <a:srgbClr val="2F2F2F"/>
                    </a:solidFill>
                  </a:rPr>
                  <a:t>(Corresponds to the </a:t>
                </a:r>
                <a:r>
                  <a:rPr lang="fr-FR" sz="1400" dirty="0" err="1">
                    <a:solidFill>
                      <a:srgbClr val="2F2F2F"/>
                    </a:solidFill>
                  </a:rPr>
                  <a:t>mean</a:t>
                </a:r>
                <a:r>
                  <a:rPr lang="fr-FR" sz="1400" dirty="0">
                    <a:solidFill>
                      <a:srgbClr val="2F2F2F"/>
                    </a:solidFill>
                  </a:rPr>
                  <a:t> </a:t>
                </a:r>
                <a:r>
                  <a:rPr lang="fr-FR" sz="1400" dirty="0" err="1">
                    <a:solidFill>
                      <a:srgbClr val="2F2F2F"/>
                    </a:solidFill>
                  </a:rPr>
                  <a:t>baseline</a:t>
                </a:r>
                <a:r>
                  <a:rPr lang="fr-FR" sz="1400" dirty="0">
                    <a:solidFill>
                      <a:srgbClr val="2F2F2F"/>
                    </a:solidFill>
                  </a:rPr>
                  <a:t> plus </a:t>
                </a:r>
                <a14:m>
                  <m:oMath xmlns:m="http://schemas.openxmlformats.org/officeDocument/2006/math">
                    <m:r>
                      <a:rPr lang="fr-FR" sz="1400" b="0" i="0" smtClean="0">
                        <a:solidFill>
                          <a:srgbClr val="2F2F2F"/>
                        </a:solidFill>
                        <a:latin typeface="Cambria Math" panose="02040503050406030204" pitchFamily="18" charset="0"/>
                        <a:ea typeface="Cambria Math" panose="02040503050406030204" pitchFamily="18" charset="0"/>
                      </a:rPr>
                      <m:t>1</m:t>
                    </m:r>
                    <m:r>
                      <a:rPr lang="fr-FR" sz="1400" i="1" smtClean="0">
                        <a:solidFill>
                          <a:srgbClr val="2F2F2F"/>
                        </a:solidFill>
                        <a:latin typeface="Cambria Math" panose="02040503050406030204" pitchFamily="18" charset="0"/>
                        <a:ea typeface="Cambria Math" panose="02040503050406030204" pitchFamily="18" charset="0"/>
                      </a:rPr>
                      <m:t>𝜎</m:t>
                    </m:r>
                  </m:oMath>
                </a14:m>
                <a:r>
                  <a:rPr lang="fr-FR" sz="1400" i="1" dirty="0">
                    <a:solidFill>
                      <a:srgbClr val="2F2F2F"/>
                    </a:solidFill>
                  </a:rPr>
                  <a:t> </a:t>
                </a:r>
                <a:r>
                  <a:rPr lang="fr-FR" sz="1400" dirty="0">
                    <a:solidFill>
                      <a:srgbClr val="2F2F2F"/>
                    </a:solidFill>
                  </a:rPr>
                  <a:t>of </a:t>
                </a:r>
                <a:r>
                  <a:rPr lang="fr-FR" sz="1400" dirty="0" err="1">
                    <a:solidFill>
                      <a:srgbClr val="2F2F2F"/>
                    </a:solidFill>
                  </a:rPr>
                  <a:t>its</a:t>
                </a:r>
                <a:r>
                  <a:rPr lang="fr-FR" sz="1400" dirty="0">
                    <a:solidFill>
                      <a:srgbClr val="2F2F2F"/>
                    </a:solidFill>
                  </a:rPr>
                  <a:t> </a:t>
                </a:r>
                <a:r>
                  <a:rPr lang="fr-FR" sz="1400" dirty="0" err="1">
                    <a:solidFill>
                      <a:srgbClr val="2F2F2F"/>
                    </a:solidFill>
                  </a:rPr>
                  <a:t>gaussian</a:t>
                </a:r>
                <a:r>
                  <a:rPr lang="fr-FR" sz="1400" dirty="0">
                    <a:solidFill>
                      <a:srgbClr val="2F2F2F"/>
                    </a:solidFill>
                  </a:rPr>
                  <a:t> distribution.)</a:t>
                </a:r>
                <a:endParaRPr lang="fr-FR" sz="1400" i="1" dirty="0">
                  <a:solidFill>
                    <a:srgbClr val="2F2F2F"/>
                  </a:solidFill>
                </a:endParaRPr>
              </a:p>
            </p:txBody>
          </p:sp>
        </mc:Choice>
        <mc:Fallback xmlns="">
          <p:sp>
            <p:nvSpPr>
              <p:cNvPr id="8" name="Content Placeholder 1">
                <a:extLst>
                  <a:ext uri="{FF2B5EF4-FFF2-40B4-BE49-F238E27FC236}">
                    <a16:creationId xmlns:a16="http://schemas.microsoft.com/office/drawing/2014/main" id="{4C239731-4902-5FD1-8EEF-8B9FE169A9A4}"/>
                  </a:ext>
                </a:extLst>
              </p:cNvPr>
              <p:cNvSpPr txBox="1">
                <a:spLocks noRot="1" noChangeAspect="1" noMove="1" noResize="1" noEditPoints="1" noAdjustHandles="1" noChangeArrowheads="1" noChangeShapeType="1" noTextEdit="1"/>
              </p:cNvSpPr>
              <p:nvPr/>
            </p:nvSpPr>
            <p:spPr bwMode="auto">
              <a:xfrm>
                <a:off x="407987" y="5308485"/>
                <a:ext cx="5712075" cy="1002037"/>
              </a:xfrm>
              <a:prstGeom prst="rect">
                <a:avLst/>
              </a:prstGeom>
              <a:blipFill>
                <a:blip r:embed="rId5"/>
                <a:stretch>
                  <a:fillRect l="-2561" t="-7927"/>
                </a:stretch>
              </a:blipFill>
            </p:spPr>
            <p:txBody>
              <a:bodyPr/>
              <a:lstStyle/>
              <a:p>
                <a:r>
                  <a:rPr lang="fr-FR">
                    <a:noFill/>
                  </a:rPr>
                  <a:t> </a:t>
                </a:r>
              </a:p>
            </p:txBody>
          </p:sp>
        </mc:Fallback>
      </mc:AlternateContent>
      <p:sp>
        <p:nvSpPr>
          <p:cNvPr id="9" name="TextBox 17">
            <a:extLst>
              <a:ext uri="{FF2B5EF4-FFF2-40B4-BE49-F238E27FC236}">
                <a16:creationId xmlns:a16="http://schemas.microsoft.com/office/drawing/2014/main" id="{A144B2E0-ACA9-1E45-6407-BF191133E5FD}"/>
              </a:ext>
            </a:extLst>
          </p:cNvPr>
          <p:cNvSpPr txBox="1"/>
          <p:nvPr/>
        </p:nvSpPr>
        <p:spPr bwMode="auto">
          <a:xfrm>
            <a:off x="2392903" y="1002851"/>
            <a:ext cx="1895884" cy="307777"/>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Electron flux [A.cm</a:t>
            </a:r>
            <a:r>
              <a:rPr lang="fr-FR" sz="1400" b="1" baseline="30000">
                <a:solidFill>
                  <a:srgbClr val="2F2F2F"/>
                </a:solidFill>
                <a:latin typeface="Cambria Math" panose="02040503050406030204" pitchFamily="18" charset="0"/>
                <a:ea typeface="Cambria Math" panose="02040503050406030204" pitchFamily="18" charset="0"/>
              </a:rPr>
              <a:t>-2</a:t>
            </a:r>
            <a:r>
              <a:rPr lang="fr-FR" sz="1400" b="1">
                <a:solidFill>
                  <a:srgbClr val="2F2F2F"/>
                </a:solidFill>
                <a:latin typeface="Cambria Math" panose="02040503050406030204" pitchFamily="18" charset="0"/>
                <a:ea typeface="Cambria Math" panose="02040503050406030204" pitchFamily="18" charset="0"/>
              </a:rPr>
              <a:t>]</a:t>
            </a:r>
          </a:p>
        </p:txBody>
      </p:sp>
      <mc:AlternateContent xmlns:mc="http://schemas.openxmlformats.org/markup-compatibility/2006" xmlns:a14="http://schemas.microsoft.com/office/drawing/2010/main">
        <mc:Choice Requires="a14">
          <p:sp>
            <p:nvSpPr>
              <p:cNvPr id="4" name="ZoneTexte 40">
                <a:extLst>
                  <a:ext uri="{FF2B5EF4-FFF2-40B4-BE49-F238E27FC236}">
                    <a16:creationId xmlns:a16="http://schemas.microsoft.com/office/drawing/2014/main" id="{E2430239-9EC6-C2AB-C5C8-AB608B08725B}"/>
                  </a:ext>
                </a:extLst>
              </p:cNvPr>
              <p:cNvSpPr txBox="1"/>
              <p:nvPr/>
            </p:nvSpPr>
            <p:spPr bwMode="auto">
              <a:xfrm>
                <a:off x="6491084" y="5190301"/>
                <a:ext cx="5451553" cy="1043812"/>
              </a:xfrm>
              <a:prstGeom prst="rect">
                <a:avLst/>
              </a:prstGeom>
              <a:noFill/>
            </p:spPr>
            <p:txBody>
              <a:bodyPr wrap="square">
                <a:spAutoFit/>
              </a:bodyPr>
              <a:lstStyle/>
              <a:p>
                <a:pPr marL="0" lvl="1" algn="just">
                  <a:defRPr/>
                </a:pPr>
                <a:r>
                  <a:rPr lang="fr-FR" sz="2000" b="1">
                    <a:solidFill>
                      <a:srgbClr val="FF0000"/>
                    </a:solidFill>
                  </a:rPr>
                  <a:t>Copper is 4 orders of magnitude above carbon.</a:t>
                </a:r>
              </a:p>
              <a:p>
                <a:pPr marL="0" lvl="1" algn="just">
                  <a:defRPr/>
                </a:pPr>
                <a:r>
                  <a:rPr lang="en-GB" sz="2000" b="1">
                    <a:solidFill>
                      <a:srgbClr val="FF0000"/>
                    </a:solidFill>
                  </a:rPr>
                  <a:t>Carbon below detection limit for 8b4e</a:t>
                </a:r>
                <a:r>
                  <a:rPr lang="fr-FR" sz="2000" b="1">
                    <a:solidFill>
                      <a:srgbClr val="FF0000"/>
                    </a:solidFill>
                  </a:rPr>
                  <a:t>.</a:t>
                </a:r>
              </a:p>
              <a:p>
                <a:pPr marL="0" lvl="1" algn="just">
                  <a:defRPr/>
                </a:pPr>
                <a:r>
                  <a:rPr lang="fr-FR" sz="2000" b="1">
                    <a:solidFill>
                      <a:srgbClr val="F42F2B"/>
                    </a:solidFill>
                  </a:rPr>
                  <a:t>For copper:</a:t>
                </a:r>
                <a:r>
                  <a:rPr lang="fr-FR" sz="2000">
                    <a:solidFill>
                      <a:srgbClr val="2F2F2F"/>
                    </a:solidFill>
                  </a:rPr>
                  <a:t>	</a:t>
                </a:r>
                <a14:m>
                  <m:oMath xmlns:m="http://schemas.openxmlformats.org/officeDocument/2006/math">
                    <m:sSub>
                      <m:sSubPr>
                        <m:ctrlPr>
                          <a:rPr lang="fr-FR" sz="2000" b="1" i="1" smtClean="0">
                            <a:solidFill>
                              <a:srgbClr val="0033A0"/>
                            </a:solidFill>
                            <a:latin typeface="Cambria Math" panose="02040503050406030204" pitchFamily="18" charset="0"/>
                          </a:rPr>
                        </m:ctrlPr>
                      </m:sSubPr>
                      <m:e>
                        <m:r>
                          <a:rPr lang="fr-FR" sz="2000" b="1" i="1" smtClean="0">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𝟕𝟐</m:t>
                        </m:r>
                        <m:r>
                          <a:rPr lang="fr-FR" sz="2000" b="1" i="1" smtClean="0">
                            <a:solidFill>
                              <a:srgbClr val="0033A0"/>
                            </a:solidFill>
                            <a:latin typeface="Cambria Math" panose="02040503050406030204" pitchFamily="18" charset="0"/>
                          </a:rPr>
                          <m:t>𝒃</m:t>
                        </m:r>
                      </m:sub>
                    </m:sSub>
                    <m:r>
                      <a:rPr lang="fr-FR" sz="2000" b="1" i="1" smtClean="0">
                        <a:solidFill>
                          <a:srgbClr val="0033A0"/>
                        </a:solidFill>
                        <a:latin typeface="Cambria Math" panose="02040503050406030204" pitchFamily="18" charset="0"/>
                        <a:ea typeface="Cambria Math" panose="02040503050406030204" pitchFamily="18" charset="0"/>
                      </a:rPr>
                      <m:t>≈</m:t>
                    </m:r>
                    <m:r>
                      <a:rPr lang="fr-FR" sz="2000" b="1" i="1" smtClean="0">
                        <a:solidFill>
                          <a:srgbClr val="0033A0"/>
                        </a:solidFill>
                        <a:latin typeface="Cambria Math" panose="02040503050406030204" pitchFamily="18" charset="0"/>
                        <a:ea typeface="Cambria Math" panose="02040503050406030204" pitchFamily="18" charset="0"/>
                      </a:rPr>
                      <m:t>𝟐𝟎</m:t>
                    </m:r>
                    <m:r>
                      <a:rPr lang="fr-FR" sz="2000" b="1" i="1" smtClean="0">
                        <a:solidFill>
                          <a:srgbClr val="0033A0"/>
                        </a:solidFill>
                        <a:latin typeface="Cambria Math" panose="02040503050406030204" pitchFamily="18" charset="0"/>
                        <a:ea typeface="Cambria Math" panose="02040503050406030204" pitchFamily="18" charset="0"/>
                      </a:rPr>
                      <m:t>×</m:t>
                    </m:r>
                    <m:sSub>
                      <m:sSubPr>
                        <m:ctrlPr>
                          <a:rPr lang="fr-FR" sz="2000" b="1" i="1">
                            <a:solidFill>
                              <a:srgbClr val="0033A0"/>
                            </a:solidFill>
                            <a:latin typeface="Cambria Math" panose="02040503050406030204" pitchFamily="18" charset="0"/>
                          </a:rPr>
                        </m:ctrlPr>
                      </m:sSubPr>
                      <m:e>
                        <m:r>
                          <a:rPr lang="fr-FR" sz="2000" b="1" i="1">
                            <a:solidFill>
                              <a:srgbClr val="0033A0"/>
                            </a:solidFill>
                            <a:latin typeface="Cambria Math" panose="02040503050406030204" pitchFamily="18" charset="0"/>
                          </a:rPr>
                          <m:t>𝑰</m:t>
                        </m:r>
                      </m:e>
                      <m:sub>
                        <m:r>
                          <a:rPr lang="fr-FR" sz="2000" b="1" i="1" smtClean="0">
                            <a:solidFill>
                              <a:srgbClr val="0033A0"/>
                            </a:solidFill>
                            <a:latin typeface="Cambria Math" panose="02040503050406030204" pitchFamily="18" charset="0"/>
                          </a:rPr>
                          <m:t>𝒉𝒚𝒃𝒓𝒊𝒅</m:t>
                        </m:r>
                      </m:sub>
                    </m:sSub>
                  </m:oMath>
                </a14:m>
                <a:endParaRPr lang="fr-FR" sz="2000" b="1">
                  <a:solidFill>
                    <a:srgbClr val="00B050"/>
                  </a:solidFill>
                </a:endParaRPr>
              </a:p>
            </p:txBody>
          </p:sp>
        </mc:Choice>
        <mc:Fallback xmlns="">
          <p:sp>
            <p:nvSpPr>
              <p:cNvPr id="4" name="ZoneTexte 40">
                <a:extLst>
                  <a:ext uri="{FF2B5EF4-FFF2-40B4-BE49-F238E27FC236}">
                    <a16:creationId xmlns:a16="http://schemas.microsoft.com/office/drawing/2014/main" id="{E2430239-9EC6-C2AB-C5C8-AB608B08725B}"/>
                  </a:ext>
                </a:extLst>
              </p:cNvPr>
              <p:cNvSpPr txBox="1">
                <a:spLocks noRot="1" noChangeAspect="1" noMove="1" noResize="1" noEditPoints="1" noAdjustHandles="1" noChangeArrowheads="1" noChangeShapeType="1" noTextEdit="1"/>
              </p:cNvSpPr>
              <p:nvPr/>
            </p:nvSpPr>
            <p:spPr bwMode="auto">
              <a:xfrm>
                <a:off x="6491084" y="5190301"/>
                <a:ext cx="5451553" cy="1043812"/>
              </a:xfrm>
              <a:prstGeom prst="rect">
                <a:avLst/>
              </a:prstGeom>
              <a:blipFill>
                <a:blip r:embed="rId6"/>
                <a:stretch>
                  <a:fillRect l="-1230" t="-2907" r="-447" b="-6977"/>
                </a:stretch>
              </a:blipFill>
            </p:spPr>
            <p:txBody>
              <a:bodyPr/>
              <a:lstStyle/>
              <a:p>
                <a:r>
                  <a:rPr lang="fr-FR">
                    <a:noFill/>
                  </a:rPr>
                  <a:t> </a:t>
                </a:r>
              </a:p>
            </p:txBody>
          </p:sp>
        </mc:Fallback>
      </mc:AlternateContent>
      <p:sp>
        <p:nvSpPr>
          <p:cNvPr id="7" name="TextBox 28">
            <a:extLst>
              <a:ext uri="{FF2B5EF4-FFF2-40B4-BE49-F238E27FC236}">
                <a16:creationId xmlns:a16="http://schemas.microsoft.com/office/drawing/2014/main" id="{AB29AA56-569F-C5B1-70F8-B81E69470855}"/>
              </a:ext>
            </a:extLst>
          </p:cNvPr>
          <p:cNvSpPr txBox="1"/>
          <p:nvPr/>
        </p:nvSpPr>
        <p:spPr bwMode="auto">
          <a:xfrm rot="18222831">
            <a:off x="6839002" y="3136467"/>
            <a:ext cx="1625049" cy="338554"/>
          </a:xfrm>
          <a:prstGeom prst="rect">
            <a:avLst/>
          </a:prstGeom>
          <a:noFill/>
        </p:spPr>
        <p:txBody>
          <a:bodyPr wrap="square" rtlCol="0">
            <a:spAutoFit/>
          </a:bodyPr>
          <a:lstStyle/>
          <a:p>
            <a:pPr algn="ctr"/>
            <a:r>
              <a:rPr lang="fr-FR" sz="1600" b="1">
                <a:solidFill>
                  <a:srgbClr val="00B0F0"/>
                </a:solidFill>
              </a:rPr>
              <a:t>B1 intensity</a:t>
            </a: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3B32E252-0772-86DB-7BE2-D192E1759BC8}"/>
                  </a:ext>
                </a:extLst>
              </p:cNvPr>
              <p:cNvSpPr txBox="1"/>
              <p:nvPr/>
            </p:nvSpPr>
            <p:spPr bwMode="auto">
              <a:xfrm>
                <a:off x="3429939"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𝟎</m:t>
                      </m:r>
                    </m:oMath>
                  </m:oMathPara>
                </a14:m>
                <a:endParaRPr lang="fr-FR" sz="1400" b="1"/>
              </a:p>
            </p:txBody>
          </p:sp>
        </mc:Choice>
        <mc:Fallback xmlns="">
          <p:sp>
            <p:nvSpPr>
              <p:cNvPr id="48" name="TextBox 47">
                <a:extLst>
                  <a:ext uri="{FF2B5EF4-FFF2-40B4-BE49-F238E27FC236}">
                    <a16:creationId xmlns:a16="http://schemas.microsoft.com/office/drawing/2014/main" id="{3B32E252-0772-86DB-7BE2-D192E1759BC8}"/>
                  </a:ext>
                </a:extLst>
              </p:cNvPr>
              <p:cNvSpPr txBox="1">
                <a:spLocks noRot="1" noChangeAspect="1" noMove="1" noResize="1" noEditPoints="1" noAdjustHandles="1" noChangeArrowheads="1" noChangeShapeType="1" noTextEdit="1"/>
              </p:cNvSpPr>
              <p:nvPr/>
            </p:nvSpPr>
            <p:spPr bwMode="auto">
              <a:xfrm>
                <a:off x="3429939" y="4696113"/>
                <a:ext cx="358827" cy="307777"/>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DE2F4583-5B7D-B1D3-3ED3-06D0910D9231}"/>
                  </a:ext>
                </a:extLst>
              </p:cNvPr>
              <p:cNvSpPr txBox="1"/>
              <p:nvPr/>
            </p:nvSpPr>
            <p:spPr bwMode="auto">
              <a:xfrm>
                <a:off x="4129415"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𝟏𝟎</m:t>
                      </m:r>
                    </m:oMath>
                  </m:oMathPara>
                </a14:m>
                <a:endParaRPr lang="fr-FR" sz="1400" b="1"/>
              </a:p>
            </p:txBody>
          </p:sp>
        </mc:Choice>
        <mc:Fallback xmlns="">
          <p:sp>
            <p:nvSpPr>
              <p:cNvPr id="49" name="TextBox 48">
                <a:extLst>
                  <a:ext uri="{FF2B5EF4-FFF2-40B4-BE49-F238E27FC236}">
                    <a16:creationId xmlns:a16="http://schemas.microsoft.com/office/drawing/2014/main" id="{DE2F4583-5B7D-B1D3-3ED3-06D0910D9231}"/>
                  </a:ext>
                </a:extLst>
              </p:cNvPr>
              <p:cNvSpPr txBox="1">
                <a:spLocks noRot="1" noChangeAspect="1" noMove="1" noResize="1" noEditPoints="1" noAdjustHandles="1" noChangeArrowheads="1" noChangeShapeType="1" noTextEdit="1"/>
              </p:cNvSpPr>
              <p:nvPr/>
            </p:nvSpPr>
            <p:spPr bwMode="auto">
              <a:xfrm>
                <a:off x="4129415" y="4696113"/>
                <a:ext cx="358827" cy="307777"/>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0305B81D-0E4C-6787-D3DE-49537835D411}"/>
                  </a:ext>
                </a:extLst>
              </p:cNvPr>
              <p:cNvSpPr txBox="1"/>
              <p:nvPr/>
            </p:nvSpPr>
            <p:spPr bwMode="auto">
              <a:xfrm>
                <a:off x="4847440"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𝟐𝟎</m:t>
                      </m:r>
                    </m:oMath>
                  </m:oMathPara>
                </a14:m>
                <a:endParaRPr lang="fr-FR" sz="1400" b="1"/>
              </a:p>
            </p:txBody>
          </p:sp>
        </mc:Choice>
        <mc:Fallback xmlns="">
          <p:sp>
            <p:nvSpPr>
              <p:cNvPr id="50" name="TextBox 49">
                <a:extLst>
                  <a:ext uri="{FF2B5EF4-FFF2-40B4-BE49-F238E27FC236}">
                    <a16:creationId xmlns:a16="http://schemas.microsoft.com/office/drawing/2014/main" id="{0305B81D-0E4C-6787-D3DE-49537835D411}"/>
                  </a:ext>
                </a:extLst>
              </p:cNvPr>
              <p:cNvSpPr txBox="1">
                <a:spLocks noRot="1" noChangeAspect="1" noMove="1" noResize="1" noEditPoints="1" noAdjustHandles="1" noChangeArrowheads="1" noChangeShapeType="1" noTextEdit="1"/>
              </p:cNvSpPr>
              <p:nvPr/>
            </p:nvSpPr>
            <p:spPr bwMode="auto">
              <a:xfrm>
                <a:off x="4847440" y="4696113"/>
                <a:ext cx="358827" cy="307777"/>
              </a:xfrm>
              <a:prstGeom prst="rect">
                <a:avLst/>
              </a:prstGeom>
              <a:blipFill>
                <a:blip r:embed="rId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EF476F6A-8FEE-C5DE-C0B1-EEDCD3A2342A}"/>
                  </a:ext>
                </a:extLst>
              </p:cNvPr>
              <p:cNvSpPr txBox="1"/>
              <p:nvPr/>
            </p:nvSpPr>
            <p:spPr bwMode="auto">
              <a:xfrm>
                <a:off x="5545356"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𝟑𝟎</m:t>
                      </m:r>
                    </m:oMath>
                  </m:oMathPara>
                </a14:m>
                <a:endParaRPr lang="fr-FR" sz="1400" b="1"/>
              </a:p>
            </p:txBody>
          </p:sp>
        </mc:Choice>
        <mc:Fallback xmlns="">
          <p:sp>
            <p:nvSpPr>
              <p:cNvPr id="51" name="TextBox 50">
                <a:extLst>
                  <a:ext uri="{FF2B5EF4-FFF2-40B4-BE49-F238E27FC236}">
                    <a16:creationId xmlns:a16="http://schemas.microsoft.com/office/drawing/2014/main" id="{EF476F6A-8FEE-C5DE-C0B1-EEDCD3A2342A}"/>
                  </a:ext>
                </a:extLst>
              </p:cNvPr>
              <p:cNvSpPr txBox="1">
                <a:spLocks noRot="1" noChangeAspect="1" noMove="1" noResize="1" noEditPoints="1" noAdjustHandles="1" noChangeArrowheads="1" noChangeShapeType="1" noTextEdit="1"/>
              </p:cNvSpPr>
              <p:nvPr/>
            </p:nvSpPr>
            <p:spPr bwMode="auto">
              <a:xfrm>
                <a:off x="5545356" y="4696113"/>
                <a:ext cx="358827" cy="307777"/>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E85688B1-2541-D33F-E0F2-7AE67CE0ACDC}"/>
                  </a:ext>
                </a:extLst>
              </p:cNvPr>
              <p:cNvSpPr txBox="1"/>
              <p:nvPr/>
            </p:nvSpPr>
            <p:spPr bwMode="auto">
              <a:xfrm>
                <a:off x="6255713"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𝟒𝟎</m:t>
                      </m:r>
                    </m:oMath>
                  </m:oMathPara>
                </a14:m>
                <a:endParaRPr lang="fr-FR" sz="1400" b="1"/>
              </a:p>
            </p:txBody>
          </p:sp>
        </mc:Choice>
        <mc:Fallback xmlns="">
          <p:sp>
            <p:nvSpPr>
              <p:cNvPr id="52" name="TextBox 51">
                <a:extLst>
                  <a:ext uri="{FF2B5EF4-FFF2-40B4-BE49-F238E27FC236}">
                    <a16:creationId xmlns:a16="http://schemas.microsoft.com/office/drawing/2014/main" id="{E85688B1-2541-D33F-E0F2-7AE67CE0ACDC}"/>
                  </a:ext>
                </a:extLst>
              </p:cNvPr>
              <p:cNvSpPr txBox="1">
                <a:spLocks noRot="1" noChangeAspect="1" noMove="1" noResize="1" noEditPoints="1" noAdjustHandles="1" noChangeArrowheads="1" noChangeShapeType="1" noTextEdit="1"/>
              </p:cNvSpPr>
              <p:nvPr/>
            </p:nvSpPr>
            <p:spPr bwMode="auto">
              <a:xfrm>
                <a:off x="6255713" y="4696113"/>
                <a:ext cx="358827" cy="307777"/>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2AFD4DFE-6AA4-D16F-091C-74C83146E18C}"/>
                  </a:ext>
                </a:extLst>
              </p:cNvPr>
              <p:cNvSpPr txBox="1"/>
              <p:nvPr/>
            </p:nvSpPr>
            <p:spPr bwMode="auto">
              <a:xfrm>
                <a:off x="6967767"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𝟓𝟎</m:t>
                      </m:r>
                    </m:oMath>
                  </m:oMathPara>
                </a14:m>
                <a:endParaRPr lang="fr-FR" sz="1400" b="1"/>
              </a:p>
            </p:txBody>
          </p:sp>
        </mc:Choice>
        <mc:Fallback xmlns="">
          <p:sp>
            <p:nvSpPr>
              <p:cNvPr id="53" name="TextBox 52">
                <a:extLst>
                  <a:ext uri="{FF2B5EF4-FFF2-40B4-BE49-F238E27FC236}">
                    <a16:creationId xmlns:a16="http://schemas.microsoft.com/office/drawing/2014/main" id="{2AFD4DFE-6AA4-D16F-091C-74C83146E18C}"/>
                  </a:ext>
                </a:extLst>
              </p:cNvPr>
              <p:cNvSpPr txBox="1">
                <a:spLocks noRot="1" noChangeAspect="1" noMove="1" noResize="1" noEditPoints="1" noAdjustHandles="1" noChangeArrowheads="1" noChangeShapeType="1" noTextEdit="1"/>
              </p:cNvSpPr>
              <p:nvPr/>
            </p:nvSpPr>
            <p:spPr bwMode="auto">
              <a:xfrm>
                <a:off x="6967767" y="4696113"/>
                <a:ext cx="358827" cy="307777"/>
              </a:xfrm>
              <a:prstGeom prst="rect">
                <a:avLst/>
              </a:prstGeom>
              <a:blipFill>
                <a:blip r:embed="rId12"/>
                <a:stretch>
                  <a:fillRect r="-169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705708E7-445E-E513-ECC9-2F6A692A19EC}"/>
                  </a:ext>
                </a:extLst>
              </p:cNvPr>
              <p:cNvSpPr txBox="1"/>
              <p:nvPr/>
            </p:nvSpPr>
            <p:spPr bwMode="auto">
              <a:xfrm>
                <a:off x="7675521"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𝟔𝟎</m:t>
                      </m:r>
                    </m:oMath>
                  </m:oMathPara>
                </a14:m>
                <a:endParaRPr lang="fr-FR" sz="1400" b="1"/>
              </a:p>
            </p:txBody>
          </p:sp>
        </mc:Choice>
        <mc:Fallback xmlns="">
          <p:sp>
            <p:nvSpPr>
              <p:cNvPr id="54" name="TextBox 53">
                <a:extLst>
                  <a:ext uri="{FF2B5EF4-FFF2-40B4-BE49-F238E27FC236}">
                    <a16:creationId xmlns:a16="http://schemas.microsoft.com/office/drawing/2014/main" id="{705708E7-445E-E513-ECC9-2F6A692A19EC}"/>
                  </a:ext>
                </a:extLst>
              </p:cNvPr>
              <p:cNvSpPr txBox="1">
                <a:spLocks noRot="1" noChangeAspect="1" noMove="1" noResize="1" noEditPoints="1" noAdjustHandles="1" noChangeArrowheads="1" noChangeShapeType="1" noTextEdit="1"/>
              </p:cNvSpPr>
              <p:nvPr/>
            </p:nvSpPr>
            <p:spPr bwMode="auto">
              <a:xfrm>
                <a:off x="7675521" y="4696113"/>
                <a:ext cx="358827" cy="307777"/>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9A7E1C2F-E2BC-D3C1-E98E-289C5FFFF631}"/>
                  </a:ext>
                </a:extLst>
              </p:cNvPr>
              <p:cNvSpPr txBox="1"/>
              <p:nvPr/>
            </p:nvSpPr>
            <p:spPr bwMode="auto">
              <a:xfrm>
                <a:off x="8431588" y="4861575"/>
                <a:ext cx="1282740"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55" name="TextBox 54">
                <a:extLst>
                  <a:ext uri="{FF2B5EF4-FFF2-40B4-BE49-F238E27FC236}">
                    <a16:creationId xmlns:a16="http://schemas.microsoft.com/office/drawing/2014/main" id="{9A7E1C2F-E2BC-D3C1-E98E-289C5FFFF631}"/>
                  </a:ext>
                </a:extLst>
              </p:cNvPr>
              <p:cNvSpPr txBox="1">
                <a:spLocks noRot="1" noChangeAspect="1" noMove="1" noResize="1" noEditPoints="1" noAdjustHandles="1" noChangeArrowheads="1" noChangeShapeType="1" noTextEdit="1"/>
              </p:cNvSpPr>
              <p:nvPr/>
            </p:nvSpPr>
            <p:spPr bwMode="auto">
              <a:xfrm>
                <a:off x="8431588" y="4861575"/>
                <a:ext cx="1282740" cy="307777"/>
              </a:xfrm>
              <a:prstGeom prst="rect">
                <a:avLst/>
              </a:prstGeom>
              <a:blipFill>
                <a:blip r:embed="rId14"/>
                <a:stretch>
                  <a:fillRect b="-8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B8214E44-942B-54DF-877E-DBB05BE31E60}"/>
                  </a:ext>
                </a:extLst>
              </p:cNvPr>
              <p:cNvSpPr txBox="1"/>
              <p:nvPr/>
            </p:nvSpPr>
            <p:spPr bwMode="auto">
              <a:xfrm>
                <a:off x="8375201" y="4696113"/>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𝟕𝟎</m:t>
                      </m:r>
                    </m:oMath>
                  </m:oMathPara>
                </a14:m>
                <a:endParaRPr lang="fr-FR" sz="1400" b="1"/>
              </a:p>
            </p:txBody>
          </p:sp>
        </mc:Choice>
        <mc:Fallback xmlns="">
          <p:sp>
            <p:nvSpPr>
              <p:cNvPr id="56" name="TextBox 55">
                <a:extLst>
                  <a:ext uri="{FF2B5EF4-FFF2-40B4-BE49-F238E27FC236}">
                    <a16:creationId xmlns:a16="http://schemas.microsoft.com/office/drawing/2014/main" id="{B8214E44-942B-54DF-877E-DBB05BE31E60}"/>
                  </a:ext>
                </a:extLst>
              </p:cNvPr>
              <p:cNvSpPr txBox="1">
                <a:spLocks noRot="1" noChangeAspect="1" noMove="1" noResize="1" noEditPoints="1" noAdjustHandles="1" noChangeArrowheads="1" noChangeShapeType="1" noTextEdit="1"/>
              </p:cNvSpPr>
              <p:nvPr/>
            </p:nvSpPr>
            <p:spPr bwMode="auto">
              <a:xfrm>
                <a:off x="8375201" y="4696113"/>
                <a:ext cx="358827" cy="307777"/>
              </a:xfrm>
              <a:prstGeom prst="rect">
                <a:avLst/>
              </a:prstGeom>
              <a:blipFill>
                <a:blip r:embed="rId1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5B50DF1B-8F84-4016-06D1-D0757D932B65}"/>
                  </a:ext>
                </a:extLst>
              </p:cNvPr>
              <p:cNvSpPr txBox="1"/>
              <p:nvPr/>
            </p:nvSpPr>
            <p:spPr bwMode="auto">
              <a:xfrm>
                <a:off x="2997619" y="1266312"/>
                <a:ext cx="580347" cy="315792"/>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sup>
                      </m:sSup>
                    </m:oMath>
                  </m:oMathPara>
                </a14:m>
                <a:endParaRPr lang="fr-FR" sz="1400" b="1"/>
              </a:p>
            </p:txBody>
          </p:sp>
        </mc:Choice>
        <mc:Fallback xmlns="">
          <p:sp>
            <p:nvSpPr>
              <p:cNvPr id="68" name="TextBox 67">
                <a:extLst>
                  <a:ext uri="{FF2B5EF4-FFF2-40B4-BE49-F238E27FC236}">
                    <a16:creationId xmlns:a16="http://schemas.microsoft.com/office/drawing/2014/main" id="{5B50DF1B-8F84-4016-06D1-D0757D932B65}"/>
                  </a:ext>
                </a:extLst>
              </p:cNvPr>
              <p:cNvSpPr txBox="1">
                <a:spLocks noRot="1" noChangeAspect="1" noMove="1" noResize="1" noEditPoints="1" noAdjustHandles="1" noChangeArrowheads="1" noChangeShapeType="1" noTextEdit="1"/>
              </p:cNvSpPr>
              <p:nvPr/>
            </p:nvSpPr>
            <p:spPr bwMode="auto">
              <a:xfrm>
                <a:off x="2997619" y="1266312"/>
                <a:ext cx="580347" cy="315792"/>
              </a:xfrm>
              <a:prstGeom prst="rect">
                <a:avLst/>
              </a:prstGeom>
              <a:blipFill>
                <a:blip r:embed="rId1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019F8D5-E5C5-71ED-985E-C6F3E6FBF2B8}"/>
                  </a:ext>
                </a:extLst>
              </p:cNvPr>
              <p:cNvSpPr txBox="1"/>
              <p:nvPr/>
            </p:nvSpPr>
            <p:spPr bwMode="auto">
              <a:xfrm>
                <a:off x="2997619" y="1715101"/>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𝟔</m:t>
                          </m:r>
                        </m:sup>
                      </m:sSup>
                    </m:oMath>
                  </m:oMathPara>
                </a14:m>
                <a:endParaRPr lang="fr-FR" sz="1400" b="1"/>
              </a:p>
            </p:txBody>
          </p:sp>
        </mc:Choice>
        <mc:Fallback xmlns="">
          <p:sp>
            <p:nvSpPr>
              <p:cNvPr id="18" name="TextBox 17">
                <a:extLst>
                  <a:ext uri="{FF2B5EF4-FFF2-40B4-BE49-F238E27FC236}">
                    <a16:creationId xmlns:a16="http://schemas.microsoft.com/office/drawing/2014/main" id="{6019F8D5-E5C5-71ED-985E-C6F3E6FBF2B8}"/>
                  </a:ext>
                </a:extLst>
              </p:cNvPr>
              <p:cNvSpPr txBox="1">
                <a:spLocks noRot="1" noChangeAspect="1" noMove="1" noResize="1" noEditPoints="1" noAdjustHandles="1" noChangeArrowheads="1" noChangeShapeType="1" noTextEdit="1"/>
              </p:cNvSpPr>
              <p:nvPr/>
            </p:nvSpPr>
            <p:spPr bwMode="auto">
              <a:xfrm>
                <a:off x="2997619" y="1715101"/>
                <a:ext cx="580349" cy="312586"/>
              </a:xfrm>
              <a:prstGeom prst="rect">
                <a:avLst/>
              </a:prstGeom>
              <a:blipFill>
                <a:blip r:embed="rId1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2338F1E1-4861-F1D8-258C-D0EE6C27244A}"/>
                  </a:ext>
                </a:extLst>
              </p:cNvPr>
              <p:cNvSpPr txBox="1"/>
              <p:nvPr/>
            </p:nvSpPr>
            <p:spPr bwMode="auto">
              <a:xfrm>
                <a:off x="2997620" y="2191831"/>
                <a:ext cx="562504" cy="311560"/>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𝟕</m:t>
                          </m:r>
                        </m:sup>
                      </m:sSup>
                    </m:oMath>
                  </m:oMathPara>
                </a14:m>
                <a:endParaRPr lang="fr-FR" sz="1400" b="1"/>
              </a:p>
            </p:txBody>
          </p:sp>
        </mc:Choice>
        <mc:Fallback xmlns="">
          <p:sp>
            <p:nvSpPr>
              <p:cNvPr id="19" name="TextBox 18">
                <a:extLst>
                  <a:ext uri="{FF2B5EF4-FFF2-40B4-BE49-F238E27FC236}">
                    <a16:creationId xmlns:a16="http://schemas.microsoft.com/office/drawing/2014/main" id="{2338F1E1-4861-F1D8-258C-D0EE6C27244A}"/>
                  </a:ext>
                </a:extLst>
              </p:cNvPr>
              <p:cNvSpPr txBox="1">
                <a:spLocks noRot="1" noChangeAspect="1" noMove="1" noResize="1" noEditPoints="1" noAdjustHandles="1" noChangeArrowheads="1" noChangeShapeType="1" noTextEdit="1"/>
              </p:cNvSpPr>
              <p:nvPr/>
            </p:nvSpPr>
            <p:spPr bwMode="auto">
              <a:xfrm>
                <a:off x="2997620" y="2191831"/>
                <a:ext cx="562504" cy="311560"/>
              </a:xfrm>
              <a:prstGeom prst="rect">
                <a:avLst/>
              </a:prstGeom>
              <a:blipFill>
                <a:blip r:embed="rId1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10378BE-26BF-63AE-90B1-2D447BA95E82}"/>
                  </a:ext>
                </a:extLst>
              </p:cNvPr>
              <p:cNvSpPr txBox="1"/>
              <p:nvPr/>
            </p:nvSpPr>
            <p:spPr bwMode="auto">
              <a:xfrm>
                <a:off x="2997619" y="2682263"/>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𝟖</m:t>
                          </m:r>
                        </m:sup>
                      </m:sSup>
                    </m:oMath>
                  </m:oMathPara>
                </a14:m>
                <a:endParaRPr lang="fr-FR" sz="1400" b="1"/>
              </a:p>
            </p:txBody>
          </p:sp>
        </mc:Choice>
        <mc:Fallback xmlns="">
          <p:sp>
            <p:nvSpPr>
              <p:cNvPr id="20" name="TextBox 19">
                <a:extLst>
                  <a:ext uri="{FF2B5EF4-FFF2-40B4-BE49-F238E27FC236}">
                    <a16:creationId xmlns:a16="http://schemas.microsoft.com/office/drawing/2014/main" id="{510378BE-26BF-63AE-90B1-2D447BA95E82}"/>
                  </a:ext>
                </a:extLst>
              </p:cNvPr>
              <p:cNvSpPr txBox="1">
                <a:spLocks noRot="1" noChangeAspect="1" noMove="1" noResize="1" noEditPoints="1" noAdjustHandles="1" noChangeArrowheads="1" noChangeShapeType="1" noTextEdit="1"/>
              </p:cNvSpPr>
              <p:nvPr/>
            </p:nvSpPr>
            <p:spPr bwMode="auto">
              <a:xfrm>
                <a:off x="2997619" y="2682263"/>
                <a:ext cx="580349" cy="312586"/>
              </a:xfrm>
              <a:prstGeom prst="rect">
                <a:avLst/>
              </a:prstGeom>
              <a:blipFill>
                <a:blip r:embed="rId1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447F4D49-BAB1-AB68-B385-6BA6CA9277CA}"/>
                  </a:ext>
                </a:extLst>
              </p:cNvPr>
              <p:cNvSpPr txBox="1"/>
              <p:nvPr/>
            </p:nvSpPr>
            <p:spPr bwMode="auto">
              <a:xfrm>
                <a:off x="2997619" y="3132413"/>
                <a:ext cx="580349"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𝟗</m:t>
                          </m:r>
                        </m:sup>
                      </m:sSup>
                    </m:oMath>
                  </m:oMathPara>
                </a14:m>
                <a:endParaRPr lang="fr-FR" sz="1400" b="1"/>
              </a:p>
            </p:txBody>
          </p:sp>
        </mc:Choice>
        <mc:Fallback xmlns="">
          <p:sp>
            <p:nvSpPr>
              <p:cNvPr id="21" name="TextBox 20">
                <a:extLst>
                  <a:ext uri="{FF2B5EF4-FFF2-40B4-BE49-F238E27FC236}">
                    <a16:creationId xmlns:a16="http://schemas.microsoft.com/office/drawing/2014/main" id="{447F4D49-BAB1-AB68-B385-6BA6CA9277CA}"/>
                  </a:ext>
                </a:extLst>
              </p:cNvPr>
              <p:cNvSpPr txBox="1">
                <a:spLocks noRot="1" noChangeAspect="1" noMove="1" noResize="1" noEditPoints="1" noAdjustHandles="1" noChangeArrowheads="1" noChangeShapeType="1" noTextEdit="1"/>
              </p:cNvSpPr>
              <p:nvPr/>
            </p:nvSpPr>
            <p:spPr bwMode="auto">
              <a:xfrm>
                <a:off x="2997619" y="3132413"/>
                <a:ext cx="580349" cy="312586"/>
              </a:xfrm>
              <a:prstGeom prst="rect">
                <a:avLst/>
              </a:prstGeom>
              <a:blipFill>
                <a:blip r:embed="rId2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2F260A6A-E1A5-5CF8-B9C7-D23D01967B8E}"/>
                  </a:ext>
                </a:extLst>
              </p:cNvPr>
              <p:cNvSpPr txBox="1"/>
              <p:nvPr/>
            </p:nvSpPr>
            <p:spPr bwMode="auto">
              <a:xfrm>
                <a:off x="2997619" y="3622845"/>
                <a:ext cx="580350"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sup>
                      </m:sSup>
                    </m:oMath>
                  </m:oMathPara>
                </a14:m>
                <a:endParaRPr lang="fr-FR" sz="1400" b="1"/>
              </a:p>
            </p:txBody>
          </p:sp>
        </mc:Choice>
        <mc:Fallback xmlns="">
          <p:sp>
            <p:nvSpPr>
              <p:cNvPr id="22" name="TextBox 21">
                <a:extLst>
                  <a:ext uri="{FF2B5EF4-FFF2-40B4-BE49-F238E27FC236}">
                    <a16:creationId xmlns:a16="http://schemas.microsoft.com/office/drawing/2014/main" id="{2F260A6A-E1A5-5CF8-B9C7-D23D01967B8E}"/>
                  </a:ext>
                </a:extLst>
              </p:cNvPr>
              <p:cNvSpPr txBox="1">
                <a:spLocks noRot="1" noChangeAspect="1" noMove="1" noResize="1" noEditPoints="1" noAdjustHandles="1" noChangeArrowheads="1" noChangeShapeType="1" noTextEdit="1"/>
              </p:cNvSpPr>
              <p:nvPr/>
            </p:nvSpPr>
            <p:spPr bwMode="auto">
              <a:xfrm>
                <a:off x="2997619" y="3622845"/>
                <a:ext cx="580350" cy="312586"/>
              </a:xfrm>
              <a:prstGeom prst="rect">
                <a:avLst/>
              </a:prstGeom>
              <a:blipFill>
                <a:blip r:embed="rId21"/>
                <a:stretch>
                  <a:fillRect l="-4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63E32AE0-E69F-5BDC-9E63-163A996358C7}"/>
                  </a:ext>
                </a:extLst>
              </p:cNvPr>
              <p:cNvSpPr txBox="1"/>
              <p:nvPr/>
            </p:nvSpPr>
            <p:spPr bwMode="auto">
              <a:xfrm>
                <a:off x="2997619" y="4075944"/>
                <a:ext cx="580350" cy="312586"/>
              </a:xfrm>
              <a:prstGeom prst="rect">
                <a:avLst/>
              </a:prstGeom>
              <a:solidFill>
                <a:schemeClr val="bg1"/>
              </a:solidFill>
            </p:spPr>
            <p:txBody>
              <a:bodyPr wrap="square">
                <a:spAutoFit/>
              </a:bodyPr>
              <a:lstStyle/>
              <a:p>
                <a:pPr algn="ctr"/>
                <a14:m>
                  <m:oMathPara xmlns:m="http://schemas.openxmlformats.org/officeDocument/2006/math">
                    <m:oMathParaPr>
                      <m:jc m:val="center"/>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𝟏𝟏</m:t>
                          </m:r>
                        </m:sup>
                      </m:sSup>
                    </m:oMath>
                  </m:oMathPara>
                </a14:m>
                <a:endParaRPr lang="fr-FR" sz="1400" b="1"/>
              </a:p>
            </p:txBody>
          </p:sp>
        </mc:Choice>
        <mc:Fallback xmlns="">
          <p:sp>
            <p:nvSpPr>
              <p:cNvPr id="24" name="TextBox 23">
                <a:extLst>
                  <a:ext uri="{FF2B5EF4-FFF2-40B4-BE49-F238E27FC236}">
                    <a16:creationId xmlns:a16="http://schemas.microsoft.com/office/drawing/2014/main" id="{63E32AE0-E69F-5BDC-9E63-163A996358C7}"/>
                  </a:ext>
                </a:extLst>
              </p:cNvPr>
              <p:cNvSpPr txBox="1">
                <a:spLocks noRot="1" noChangeAspect="1" noMove="1" noResize="1" noEditPoints="1" noAdjustHandles="1" noChangeArrowheads="1" noChangeShapeType="1" noTextEdit="1"/>
              </p:cNvSpPr>
              <p:nvPr/>
            </p:nvSpPr>
            <p:spPr bwMode="auto">
              <a:xfrm>
                <a:off x="2997619" y="4075944"/>
                <a:ext cx="580350" cy="312586"/>
              </a:xfrm>
              <a:prstGeom prst="rect">
                <a:avLst/>
              </a:prstGeom>
              <a:blipFill>
                <a:blip r:embed="rId22"/>
                <a:stretch>
                  <a:fillRect l="-4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699B32BB-A504-DCDB-4DAB-F5ED547026D3}"/>
                  </a:ext>
                </a:extLst>
              </p:cNvPr>
              <p:cNvSpPr txBox="1"/>
              <p:nvPr/>
            </p:nvSpPr>
            <p:spPr bwMode="auto">
              <a:xfrm>
                <a:off x="2997619" y="4494191"/>
                <a:ext cx="580347" cy="312586"/>
              </a:xfrm>
              <a:prstGeom prst="rect">
                <a:avLst/>
              </a:prstGeom>
              <a:solidFill>
                <a:schemeClr val="bg1"/>
              </a:solidFill>
            </p:spPr>
            <p:txBody>
              <a:bodyPr wrap="square">
                <a:spAutoFit/>
              </a:bodyPr>
              <a:lstStyle/>
              <a:p>
                <a:pPr algn="ct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𝟏𝟐</m:t>
                          </m:r>
                        </m:sup>
                      </m:sSup>
                    </m:oMath>
                  </m:oMathPara>
                </a14:m>
                <a:endParaRPr lang="fr-FR" sz="1400" b="1"/>
              </a:p>
            </p:txBody>
          </p:sp>
        </mc:Choice>
        <mc:Fallback xmlns="">
          <p:sp>
            <p:nvSpPr>
              <p:cNvPr id="31" name="TextBox 30">
                <a:extLst>
                  <a:ext uri="{FF2B5EF4-FFF2-40B4-BE49-F238E27FC236}">
                    <a16:creationId xmlns:a16="http://schemas.microsoft.com/office/drawing/2014/main" id="{699B32BB-A504-DCDB-4DAB-F5ED547026D3}"/>
                  </a:ext>
                </a:extLst>
              </p:cNvPr>
              <p:cNvSpPr txBox="1">
                <a:spLocks noRot="1" noChangeAspect="1" noMove="1" noResize="1" noEditPoints="1" noAdjustHandles="1" noChangeArrowheads="1" noChangeShapeType="1" noTextEdit="1"/>
              </p:cNvSpPr>
              <p:nvPr/>
            </p:nvSpPr>
            <p:spPr bwMode="auto">
              <a:xfrm>
                <a:off x="2997619" y="4494191"/>
                <a:ext cx="580347" cy="312586"/>
              </a:xfrm>
              <a:prstGeom prst="rect">
                <a:avLst/>
              </a:prstGeom>
              <a:blipFill>
                <a:blip r:embed="rId23"/>
                <a:stretch>
                  <a:fillRect l="-42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2104A575-C849-0361-A1AE-EE786F3D179A}"/>
                  </a:ext>
                </a:extLst>
              </p:cNvPr>
              <p:cNvSpPr txBox="1"/>
              <p:nvPr/>
            </p:nvSpPr>
            <p:spPr bwMode="auto">
              <a:xfrm>
                <a:off x="8681277" y="1273388"/>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71" name="TextBox 70">
                <a:extLst>
                  <a:ext uri="{FF2B5EF4-FFF2-40B4-BE49-F238E27FC236}">
                    <a16:creationId xmlns:a16="http://schemas.microsoft.com/office/drawing/2014/main" id="{2104A575-C849-0361-A1AE-EE786F3D179A}"/>
                  </a:ext>
                </a:extLst>
              </p:cNvPr>
              <p:cNvSpPr txBox="1">
                <a:spLocks noRot="1" noChangeAspect="1" noMove="1" noResize="1" noEditPoints="1" noAdjustHandles="1" noChangeArrowheads="1" noChangeShapeType="1" noTextEdit="1"/>
              </p:cNvSpPr>
              <p:nvPr/>
            </p:nvSpPr>
            <p:spPr bwMode="auto">
              <a:xfrm>
                <a:off x="8681277" y="1273388"/>
                <a:ext cx="1003144" cy="312586"/>
              </a:xfrm>
              <a:prstGeom prst="rect">
                <a:avLst/>
              </a:prstGeom>
              <a:blipFill>
                <a:blip r:embed="rId2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CE6A9CD5-4296-5419-D29E-887F683780C5}"/>
                  </a:ext>
                </a:extLst>
              </p:cNvPr>
              <p:cNvSpPr txBox="1"/>
              <p:nvPr/>
            </p:nvSpPr>
            <p:spPr bwMode="auto">
              <a:xfrm>
                <a:off x="8681277" y="1672484"/>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𝟒</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4" name="TextBox 83">
                <a:extLst>
                  <a:ext uri="{FF2B5EF4-FFF2-40B4-BE49-F238E27FC236}">
                    <a16:creationId xmlns:a16="http://schemas.microsoft.com/office/drawing/2014/main" id="{CE6A9CD5-4296-5419-D29E-887F683780C5}"/>
                  </a:ext>
                </a:extLst>
              </p:cNvPr>
              <p:cNvSpPr txBox="1">
                <a:spLocks noRot="1" noChangeAspect="1" noMove="1" noResize="1" noEditPoints="1" noAdjustHandles="1" noChangeArrowheads="1" noChangeShapeType="1" noTextEdit="1"/>
              </p:cNvSpPr>
              <p:nvPr/>
            </p:nvSpPr>
            <p:spPr bwMode="auto">
              <a:xfrm>
                <a:off x="8681277" y="1672484"/>
                <a:ext cx="1003144" cy="312586"/>
              </a:xfrm>
              <a:prstGeom prst="rect">
                <a:avLst/>
              </a:prstGeom>
              <a:blipFill>
                <a:blip r:embed="rId2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FF4EC6F2-02EE-2570-09DA-CEFC04BAD86B}"/>
                  </a:ext>
                </a:extLst>
              </p:cNvPr>
              <p:cNvSpPr txBox="1"/>
              <p:nvPr/>
            </p:nvSpPr>
            <p:spPr bwMode="auto">
              <a:xfrm>
                <a:off x="8681277" y="2035812"/>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5" name="TextBox 84">
                <a:extLst>
                  <a:ext uri="{FF2B5EF4-FFF2-40B4-BE49-F238E27FC236}">
                    <a16:creationId xmlns:a16="http://schemas.microsoft.com/office/drawing/2014/main" id="{FF4EC6F2-02EE-2570-09DA-CEFC04BAD86B}"/>
                  </a:ext>
                </a:extLst>
              </p:cNvPr>
              <p:cNvSpPr txBox="1">
                <a:spLocks noRot="1" noChangeAspect="1" noMove="1" noResize="1" noEditPoints="1" noAdjustHandles="1" noChangeArrowheads="1" noChangeShapeType="1" noTextEdit="1"/>
              </p:cNvSpPr>
              <p:nvPr/>
            </p:nvSpPr>
            <p:spPr bwMode="auto">
              <a:xfrm>
                <a:off x="8681277" y="2035812"/>
                <a:ext cx="1003144" cy="312586"/>
              </a:xfrm>
              <a:prstGeom prst="rect">
                <a:avLst/>
              </a:prstGeom>
              <a:blipFill>
                <a:blip r:embed="rId2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6" name="TextBox 85">
                <a:extLst>
                  <a:ext uri="{FF2B5EF4-FFF2-40B4-BE49-F238E27FC236}">
                    <a16:creationId xmlns:a16="http://schemas.microsoft.com/office/drawing/2014/main" id="{93B3A57D-BED7-864F-ECEE-7794CA251255}"/>
                  </a:ext>
                </a:extLst>
              </p:cNvPr>
              <p:cNvSpPr txBox="1"/>
              <p:nvPr/>
            </p:nvSpPr>
            <p:spPr bwMode="auto">
              <a:xfrm>
                <a:off x="8681277" y="238158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𝟑</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6" name="TextBox 85">
                <a:extLst>
                  <a:ext uri="{FF2B5EF4-FFF2-40B4-BE49-F238E27FC236}">
                    <a16:creationId xmlns:a16="http://schemas.microsoft.com/office/drawing/2014/main" id="{93B3A57D-BED7-864F-ECEE-7794CA251255}"/>
                  </a:ext>
                </a:extLst>
              </p:cNvPr>
              <p:cNvSpPr txBox="1">
                <a:spLocks noRot="1" noChangeAspect="1" noMove="1" noResize="1" noEditPoints="1" noAdjustHandles="1" noChangeArrowheads="1" noChangeShapeType="1" noTextEdit="1"/>
              </p:cNvSpPr>
              <p:nvPr/>
            </p:nvSpPr>
            <p:spPr bwMode="auto">
              <a:xfrm>
                <a:off x="8681277" y="2381583"/>
                <a:ext cx="1003144" cy="312586"/>
              </a:xfrm>
              <a:prstGeom prst="rect">
                <a:avLst/>
              </a:prstGeom>
              <a:blipFill>
                <a:blip r:embed="rId2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7" name="TextBox 86">
                <a:extLst>
                  <a:ext uri="{FF2B5EF4-FFF2-40B4-BE49-F238E27FC236}">
                    <a16:creationId xmlns:a16="http://schemas.microsoft.com/office/drawing/2014/main" id="{DB9F2131-887B-E979-3A58-60A44C6531C3}"/>
                  </a:ext>
                </a:extLst>
              </p:cNvPr>
              <p:cNvSpPr txBox="1"/>
              <p:nvPr/>
            </p:nvSpPr>
            <p:spPr bwMode="auto">
              <a:xfrm>
                <a:off x="8681277" y="2762048"/>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7" name="TextBox 86">
                <a:extLst>
                  <a:ext uri="{FF2B5EF4-FFF2-40B4-BE49-F238E27FC236}">
                    <a16:creationId xmlns:a16="http://schemas.microsoft.com/office/drawing/2014/main" id="{DB9F2131-887B-E979-3A58-60A44C6531C3}"/>
                  </a:ext>
                </a:extLst>
              </p:cNvPr>
              <p:cNvSpPr txBox="1">
                <a:spLocks noRot="1" noChangeAspect="1" noMove="1" noResize="1" noEditPoints="1" noAdjustHandles="1" noChangeArrowheads="1" noChangeShapeType="1" noTextEdit="1"/>
              </p:cNvSpPr>
              <p:nvPr/>
            </p:nvSpPr>
            <p:spPr bwMode="auto">
              <a:xfrm>
                <a:off x="8681277" y="2762048"/>
                <a:ext cx="1003144" cy="312586"/>
              </a:xfrm>
              <a:prstGeom prst="rect">
                <a:avLst/>
              </a:prstGeom>
              <a:blipFill>
                <a:blip r:embed="rId2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DBB6B255-E8BC-2C61-3DD4-480003FCB8E4}"/>
                  </a:ext>
                </a:extLst>
              </p:cNvPr>
              <p:cNvSpPr txBox="1"/>
              <p:nvPr/>
            </p:nvSpPr>
            <p:spPr bwMode="auto">
              <a:xfrm>
                <a:off x="8681277" y="310154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𝟐</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8" name="TextBox 87">
                <a:extLst>
                  <a:ext uri="{FF2B5EF4-FFF2-40B4-BE49-F238E27FC236}">
                    <a16:creationId xmlns:a16="http://schemas.microsoft.com/office/drawing/2014/main" id="{DBB6B255-E8BC-2C61-3DD4-480003FCB8E4}"/>
                  </a:ext>
                </a:extLst>
              </p:cNvPr>
              <p:cNvSpPr txBox="1">
                <a:spLocks noRot="1" noChangeAspect="1" noMove="1" noResize="1" noEditPoints="1" noAdjustHandles="1" noChangeArrowheads="1" noChangeShapeType="1" noTextEdit="1"/>
              </p:cNvSpPr>
              <p:nvPr/>
            </p:nvSpPr>
            <p:spPr bwMode="auto">
              <a:xfrm>
                <a:off x="8681277" y="3101543"/>
                <a:ext cx="1003144" cy="312586"/>
              </a:xfrm>
              <a:prstGeom prst="rect">
                <a:avLst/>
              </a:prstGeom>
              <a:blipFill>
                <a:blip r:embed="rId29"/>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9" name="TextBox 88">
                <a:extLst>
                  <a:ext uri="{FF2B5EF4-FFF2-40B4-BE49-F238E27FC236}">
                    <a16:creationId xmlns:a16="http://schemas.microsoft.com/office/drawing/2014/main" id="{8FB0AE8A-6333-0219-E76B-15762687AEBF}"/>
                  </a:ext>
                </a:extLst>
              </p:cNvPr>
              <p:cNvSpPr txBox="1"/>
              <p:nvPr/>
            </p:nvSpPr>
            <p:spPr bwMode="auto">
              <a:xfrm>
                <a:off x="8681277" y="3466280"/>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89" name="TextBox 88">
                <a:extLst>
                  <a:ext uri="{FF2B5EF4-FFF2-40B4-BE49-F238E27FC236}">
                    <a16:creationId xmlns:a16="http://schemas.microsoft.com/office/drawing/2014/main" id="{8FB0AE8A-6333-0219-E76B-15762687AEBF}"/>
                  </a:ext>
                </a:extLst>
              </p:cNvPr>
              <p:cNvSpPr txBox="1">
                <a:spLocks noRot="1" noChangeAspect="1" noMove="1" noResize="1" noEditPoints="1" noAdjustHandles="1" noChangeArrowheads="1" noChangeShapeType="1" noTextEdit="1"/>
              </p:cNvSpPr>
              <p:nvPr/>
            </p:nvSpPr>
            <p:spPr bwMode="auto">
              <a:xfrm>
                <a:off x="8681277" y="3466280"/>
                <a:ext cx="1003144" cy="312586"/>
              </a:xfrm>
              <a:prstGeom prst="rect">
                <a:avLst/>
              </a:prstGeom>
              <a:blipFill>
                <a:blip r:embed="rId3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C86E08BB-1AB0-059C-7CDA-F3DAD14428A3}"/>
                  </a:ext>
                </a:extLst>
              </p:cNvPr>
              <p:cNvSpPr txBox="1"/>
              <p:nvPr/>
            </p:nvSpPr>
            <p:spPr bwMode="auto">
              <a:xfrm>
                <a:off x="8681277" y="3838073"/>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𝟎</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𝟏𝟒</m:t>
                          </m:r>
                        </m:sup>
                      </m:sSup>
                    </m:oMath>
                  </m:oMathPara>
                </a14:m>
                <a:endParaRPr lang="fr-FR" sz="1400" b="1"/>
              </a:p>
            </p:txBody>
          </p:sp>
        </mc:Choice>
        <mc:Fallback xmlns="">
          <p:sp>
            <p:nvSpPr>
              <p:cNvPr id="90" name="TextBox 89">
                <a:extLst>
                  <a:ext uri="{FF2B5EF4-FFF2-40B4-BE49-F238E27FC236}">
                    <a16:creationId xmlns:a16="http://schemas.microsoft.com/office/drawing/2014/main" id="{C86E08BB-1AB0-059C-7CDA-F3DAD14428A3}"/>
                  </a:ext>
                </a:extLst>
              </p:cNvPr>
              <p:cNvSpPr txBox="1">
                <a:spLocks noRot="1" noChangeAspect="1" noMove="1" noResize="1" noEditPoints="1" noAdjustHandles="1" noChangeArrowheads="1" noChangeShapeType="1" noTextEdit="1"/>
              </p:cNvSpPr>
              <p:nvPr/>
            </p:nvSpPr>
            <p:spPr bwMode="auto">
              <a:xfrm>
                <a:off x="8681277" y="3838073"/>
                <a:ext cx="1003144" cy="312586"/>
              </a:xfrm>
              <a:prstGeom prst="rect">
                <a:avLst/>
              </a:prstGeom>
              <a:blipFill>
                <a:blip r:embed="rId3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1" name="TextBox 90">
                <a:extLst>
                  <a:ext uri="{FF2B5EF4-FFF2-40B4-BE49-F238E27FC236}">
                    <a16:creationId xmlns:a16="http://schemas.microsoft.com/office/drawing/2014/main" id="{8DB8BBF3-3251-CC24-A5D9-A9B4AC39B87E}"/>
                  </a:ext>
                </a:extLst>
              </p:cNvPr>
              <p:cNvSpPr txBox="1"/>
              <p:nvPr/>
            </p:nvSpPr>
            <p:spPr bwMode="auto">
              <a:xfrm>
                <a:off x="8681277" y="4160980"/>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𝟓</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𝟏𝟑</m:t>
                          </m:r>
                        </m:sup>
                      </m:sSup>
                    </m:oMath>
                  </m:oMathPara>
                </a14:m>
                <a:endParaRPr lang="fr-FR" sz="1400" b="1"/>
              </a:p>
            </p:txBody>
          </p:sp>
        </mc:Choice>
        <mc:Fallback xmlns="">
          <p:sp>
            <p:nvSpPr>
              <p:cNvPr id="91" name="TextBox 90">
                <a:extLst>
                  <a:ext uri="{FF2B5EF4-FFF2-40B4-BE49-F238E27FC236}">
                    <a16:creationId xmlns:a16="http://schemas.microsoft.com/office/drawing/2014/main" id="{8DB8BBF3-3251-CC24-A5D9-A9B4AC39B87E}"/>
                  </a:ext>
                </a:extLst>
              </p:cNvPr>
              <p:cNvSpPr txBox="1">
                <a:spLocks noRot="1" noChangeAspect="1" noMove="1" noResize="1" noEditPoints="1" noAdjustHandles="1" noChangeArrowheads="1" noChangeShapeType="1" noTextEdit="1"/>
              </p:cNvSpPr>
              <p:nvPr/>
            </p:nvSpPr>
            <p:spPr bwMode="auto">
              <a:xfrm>
                <a:off x="8681277" y="4160980"/>
                <a:ext cx="1003144" cy="312586"/>
              </a:xfrm>
              <a:prstGeom prst="rect">
                <a:avLst/>
              </a:prstGeom>
              <a:blipFill>
                <a:blip r:embed="rId3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2" name="TextBox 91">
                <a:extLst>
                  <a:ext uri="{FF2B5EF4-FFF2-40B4-BE49-F238E27FC236}">
                    <a16:creationId xmlns:a16="http://schemas.microsoft.com/office/drawing/2014/main" id="{E4ADA0ED-66AB-C785-C8C8-CF2F5B330308}"/>
                  </a:ext>
                </a:extLst>
              </p:cNvPr>
              <p:cNvSpPr txBox="1"/>
              <p:nvPr/>
            </p:nvSpPr>
            <p:spPr bwMode="auto">
              <a:xfrm>
                <a:off x="8681277" y="4485389"/>
                <a:ext cx="1003144" cy="312586"/>
              </a:xfrm>
              <a:prstGeom prst="rect">
                <a:avLst/>
              </a:prstGeom>
              <a:solidFill>
                <a:schemeClr val="bg1"/>
              </a:solid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400" b="1" i="1" smtClean="0">
                              <a:solidFill>
                                <a:srgbClr val="2F2F2F"/>
                              </a:solidFill>
                              <a:latin typeface="Cambria Math" panose="02040503050406030204" pitchFamily="18" charset="0"/>
                              <a:ea typeface="Cambria Math" panose="02040503050406030204" pitchFamily="18" charset="0"/>
                            </a:rPr>
                          </m:ctrlPr>
                        </m:sSupPr>
                        <m:e>
                          <m:r>
                            <a:rPr lang="fr-FR" sz="1400" b="1" i="1" smtClean="0">
                              <a:solidFill>
                                <a:srgbClr val="2F2F2F"/>
                              </a:solidFill>
                              <a:latin typeface="Cambria Math" panose="02040503050406030204" pitchFamily="18" charset="0"/>
                              <a:ea typeface="Cambria Math" panose="02040503050406030204" pitchFamily="18" charset="0"/>
                            </a:rPr>
                            <m:t>𝟏</m:t>
                          </m:r>
                          <m:r>
                            <a:rPr lang="fr-FR" sz="1400" b="1" i="1" smtClean="0">
                              <a:solidFill>
                                <a:srgbClr val="2F2F2F"/>
                              </a:solidFill>
                              <a:latin typeface="Cambria Math" panose="02040503050406030204" pitchFamily="18" charset="0"/>
                              <a:ea typeface="Cambria Math" panose="02040503050406030204" pitchFamily="18" charset="0"/>
                            </a:rPr>
                            <m:t>×</m:t>
                          </m:r>
                          <m:r>
                            <a:rPr lang="fr-FR" sz="1400" b="1" i="1" smtClean="0">
                              <a:solidFill>
                                <a:srgbClr val="2F2F2F"/>
                              </a:solidFill>
                              <a:latin typeface="Cambria Math" panose="02040503050406030204" pitchFamily="18" charset="0"/>
                              <a:ea typeface="Cambria Math" panose="02040503050406030204" pitchFamily="18" charset="0"/>
                            </a:rPr>
                            <m:t>𝟏𝟎</m:t>
                          </m:r>
                        </m:e>
                        <m:sup>
                          <m:r>
                            <a:rPr lang="fr-FR" sz="1400" b="1" i="1" smtClean="0">
                              <a:solidFill>
                                <a:srgbClr val="2F2F2F"/>
                              </a:solidFill>
                              <a:latin typeface="Cambria Math" panose="02040503050406030204" pitchFamily="18" charset="0"/>
                              <a:ea typeface="Cambria Math" panose="02040503050406030204" pitchFamily="18" charset="0"/>
                            </a:rPr>
                            <m:t>𝟏𝟑</m:t>
                          </m:r>
                        </m:sup>
                      </m:sSup>
                    </m:oMath>
                  </m:oMathPara>
                </a14:m>
                <a:endParaRPr lang="fr-FR" sz="1400" b="1"/>
              </a:p>
            </p:txBody>
          </p:sp>
        </mc:Choice>
        <mc:Fallback xmlns="">
          <p:sp>
            <p:nvSpPr>
              <p:cNvPr id="92" name="TextBox 91">
                <a:extLst>
                  <a:ext uri="{FF2B5EF4-FFF2-40B4-BE49-F238E27FC236}">
                    <a16:creationId xmlns:a16="http://schemas.microsoft.com/office/drawing/2014/main" id="{E4ADA0ED-66AB-C785-C8C8-CF2F5B330308}"/>
                  </a:ext>
                </a:extLst>
              </p:cNvPr>
              <p:cNvSpPr txBox="1">
                <a:spLocks noRot="1" noChangeAspect="1" noMove="1" noResize="1" noEditPoints="1" noAdjustHandles="1" noChangeArrowheads="1" noChangeShapeType="1" noTextEdit="1"/>
              </p:cNvSpPr>
              <p:nvPr/>
            </p:nvSpPr>
            <p:spPr bwMode="auto">
              <a:xfrm>
                <a:off x="8681277" y="4485389"/>
                <a:ext cx="1003144" cy="312586"/>
              </a:xfrm>
              <a:prstGeom prst="rect">
                <a:avLst/>
              </a:prstGeom>
              <a:blipFill>
                <a:blip r:embed="rId33"/>
                <a:stretch>
                  <a:fillRect/>
                </a:stretch>
              </a:blipFill>
            </p:spPr>
            <p:txBody>
              <a:bodyPr/>
              <a:lstStyle/>
              <a:p>
                <a:r>
                  <a:rPr lang="en-GB">
                    <a:noFill/>
                  </a:rPr>
                  <a:t> </a:t>
                </a:r>
              </a:p>
            </p:txBody>
          </p:sp>
        </mc:Fallback>
      </mc:AlternateContent>
      <p:sp>
        <p:nvSpPr>
          <p:cNvPr id="93" name="TextBox 17">
            <a:extLst>
              <a:ext uri="{FF2B5EF4-FFF2-40B4-BE49-F238E27FC236}">
                <a16:creationId xmlns:a16="http://schemas.microsoft.com/office/drawing/2014/main" id="{A1A19929-71DE-BADA-181A-A73D4650514E}"/>
              </a:ext>
            </a:extLst>
          </p:cNvPr>
          <p:cNvSpPr txBox="1"/>
          <p:nvPr/>
        </p:nvSpPr>
        <p:spPr bwMode="auto">
          <a:xfrm rot="16200000">
            <a:off x="7411668" y="2896786"/>
            <a:ext cx="2194048" cy="307777"/>
          </a:xfrm>
          <a:prstGeom prst="rect">
            <a:avLst/>
          </a:prstGeom>
          <a:solidFill>
            <a:schemeClr val="bg1"/>
          </a:solidFill>
        </p:spPr>
        <p:txBody>
          <a:bodyPr wrap="square" rtlCol="0">
            <a:spAutoFit/>
          </a:bodyPr>
          <a:lstStyle/>
          <a:p>
            <a:pPr algn="ctr"/>
            <a:r>
              <a:rPr lang="fr-FR" sz="1400" b="1">
                <a:solidFill>
                  <a:srgbClr val="2F2F2F"/>
                </a:solidFill>
                <a:latin typeface="Cambria Math" panose="02040503050406030204" pitchFamily="18" charset="0"/>
                <a:ea typeface="Cambria Math" panose="02040503050406030204" pitchFamily="18" charset="0"/>
              </a:rPr>
              <a:t>Total beam intensity [p</a:t>
            </a:r>
            <a:r>
              <a:rPr lang="fr-FR" sz="1400" b="1" baseline="30000">
                <a:solidFill>
                  <a:srgbClr val="2F2F2F"/>
                </a:solidFill>
                <a:latin typeface="Cambria Math" panose="02040503050406030204" pitchFamily="18" charset="0"/>
                <a:ea typeface="Cambria Math" panose="02040503050406030204" pitchFamily="18" charset="0"/>
              </a:rPr>
              <a:t>+</a:t>
            </a:r>
            <a:r>
              <a:rPr lang="fr-FR" sz="1400" b="1">
                <a:solidFill>
                  <a:srgbClr val="2F2F2F"/>
                </a:solidFill>
                <a:latin typeface="Cambria Math" panose="02040503050406030204" pitchFamily="18" charset="0"/>
                <a:ea typeface="Cambria Math" panose="02040503050406030204" pitchFamily="18" charset="0"/>
              </a:rPr>
              <a:t>]</a:t>
            </a:r>
          </a:p>
        </p:txBody>
      </p:sp>
    </p:spTree>
    <p:extLst>
      <p:ext uri="{BB962C8B-B14F-4D97-AF65-F5344CB8AC3E}">
        <p14:creationId xmlns:p14="http://schemas.microsoft.com/office/powerpoint/2010/main" val="17327791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1" name="Picture 20">
            <a:extLst>
              <a:ext uri="{FF2B5EF4-FFF2-40B4-BE49-F238E27FC236}">
                <a16:creationId xmlns:a16="http://schemas.microsoft.com/office/drawing/2014/main" id="{3A600FC3-6D0D-3807-9FA8-AA614FC154AC}"/>
              </a:ext>
            </a:extLst>
          </p:cNvPr>
          <p:cNvPicPr>
            <a:picLocks noChangeAspect="1"/>
          </p:cNvPicPr>
          <p:nvPr/>
        </p:nvPicPr>
        <p:blipFill>
          <a:blip r:embed="rId2"/>
          <a:stretch>
            <a:fillRect/>
          </a:stretch>
        </p:blipFill>
        <p:spPr>
          <a:xfrm>
            <a:off x="263353" y="1405982"/>
            <a:ext cx="5926938" cy="4384590"/>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32</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Ecloud as a function of beam mean ppb</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7" name="Content Placeholder 1">
            <a:extLst>
              <a:ext uri="{FF2B5EF4-FFF2-40B4-BE49-F238E27FC236}">
                <a16:creationId xmlns:a16="http://schemas.microsoft.com/office/drawing/2014/main" id="{55B25AB4-0003-2FAB-FDAC-5666538AD049}"/>
              </a:ext>
            </a:extLst>
          </p:cNvPr>
          <p:cNvSpPr>
            <a:spLocks noGrp="1"/>
          </p:cNvSpPr>
          <p:nvPr>
            <p:ph idx="1"/>
          </p:nvPr>
        </p:nvSpPr>
        <p:spPr bwMode="auto">
          <a:xfrm>
            <a:off x="6393619" y="1405982"/>
            <a:ext cx="5398273" cy="3168678"/>
          </a:xfrm>
        </p:spPr>
        <p:txBody>
          <a:bodyPr numCol="1" spcCol="108000"/>
          <a:lstStyle/>
          <a:p>
            <a:pPr marL="0" lvl="1" indent="0">
              <a:buNone/>
              <a:defRPr/>
            </a:pPr>
            <a:r>
              <a:rPr lang="fr-FR" b="1">
                <a:solidFill>
                  <a:srgbClr val="E15E32"/>
                </a:solidFill>
              </a:rPr>
              <a:t>Multipacting presence</a:t>
            </a:r>
          </a:p>
          <a:p>
            <a:pPr lvl="1">
              <a:defRPr/>
            </a:pPr>
            <a:r>
              <a:rPr lang="fr-FR" b="1">
                <a:solidFill>
                  <a:srgbClr val="6E2466"/>
                </a:solidFill>
              </a:rPr>
              <a:t>Barely present for carbon: </a:t>
            </a:r>
            <a:r>
              <a:rPr lang="fr-FR">
                <a:solidFill>
                  <a:srgbClr val="2F2F2F"/>
                </a:solidFill>
              </a:rPr>
              <a:t>ecloud mainly dominated by photoelectrons</a:t>
            </a:r>
          </a:p>
          <a:p>
            <a:pPr lvl="1">
              <a:defRPr/>
            </a:pPr>
            <a:r>
              <a:rPr lang="fr-FR" b="1">
                <a:solidFill>
                  <a:srgbClr val="6E2466"/>
                </a:solidFill>
              </a:rPr>
              <a:t>Huge contribution for copper</a:t>
            </a:r>
          </a:p>
          <a:p>
            <a:pPr marL="0" lvl="1" indent="0">
              <a:buNone/>
              <a:defRPr/>
            </a:pPr>
            <a:endParaRPr lang="fr-FR" b="1">
              <a:solidFill>
                <a:srgbClr val="2F2F2F"/>
              </a:solidFill>
            </a:endParaRPr>
          </a:p>
          <a:p>
            <a:pPr marL="0" lvl="1" indent="0">
              <a:buNone/>
              <a:defRPr/>
            </a:pPr>
            <a:r>
              <a:rPr lang="fr-FR" b="1">
                <a:solidFill>
                  <a:srgbClr val="E15E32"/>
                </a:solidFill>
              </a:rPr>
              <a:t>Assymptotic root method</a:t>
            </a:r>
            <a:endParaRPr lang="fr-FR" b="1">
              <a:solidFill>
                <a:srgbClr val="6E2466"/>
              </a:solidFill>
            </a:endParaRPr>
          </a:p>
          <a:p>
            <a:pPr lvl="1">
              <a:defRPr/>
            </a:pPr>
            <a:r>
              <a:rPr lang="fr-FR" b="1">
                <a:solidFill>
                  <a:srgbClr val="6E2466"/>
                </a:solidFill>
              </a:rPr>
              <a:t>Root of linear asymptotic behaviour for high ppb</a:t>
            </a:r>
          </a:p>
          <a:p>
            <a:pPr lvl="1">
              <a:defRPr/>
            </a:pPr>
            <a:r>
              <a:rPr lang="fr-FR" b="1">
                <a:solidFill>
                  <a:srgbClr val="6E2466"/>
                </a:solidFill>
              </a:rPr>
              <a:t>Method to assess the variations of multipacting with time</a:t>
            </a:r>
          </a:p>
        </p:txBody>
      </p:sp>
      <p:cxnSp>
        <p:nvCxnSpPr>
          <p:cNvPr id="40" name="Connecteur droit 18">
            <a:extLst>
              <a:ext uri="{FF2B5EF4-FFF2-40B4-BE49-F238E27FC236}">
                <a16:creationId xmlns:a16="http://schemas.microsoft.com/office/drawing/2014/main" id="{DF307D5D-A6ED-9C78-B3AD-3770B2E33A8B}"/>
              </a:ext>
            </a:extLst>
          </p:cNvPr>
          <p:cNvCxnSpPr>
            <a:cxnSpLocks/>
          </p:cNvCxnSpPr>
          <p:nvPr/>
        </p:nvCxnSpPr>
        <p:spPr bwMode="auto">
          <a:xfrm flipH="1">
            <a:off x="3538693" y="1588542"/>
            <a:ext cx="2373876" cy="4040004"/>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3B8828B-CDB5-8C72-A3D4-489FA4EFD054}"/>
              </a:ext>
            </a:extLst>
          </p:cNvPr>
          <p:cNvSpPr txBox="1"/>
          <p:nvPr/>
        </p:nvSpPr>
        <p:spPr bwMode="auto">
          <a:xfrm>
            <a:off x="4547556" y="2788770"/>
            <a:ext cx="2080172" cy="646331"/>
          </a:xfrm>
          <a:prstGeom prst="rect">
            <a:avLst/>
          </a:prstGeom>
          <a:noFill/>
        </p:spPr>
        <p:txBody>
          <a:bodyPr wrap="square" rtlCol="0">
            <a:spAutoFit/>
          </a:bodyPr>
          <a:lstStyle/>
          <a:p>
            <a:pPr algn="ctr"/>
            <a:r>
              <a:rPr lang="fr-FR" sz="1200" b="1">
                <a:solidFill>
                  <a:srgbClr val="2F2F2F"/>
                </a:solidFill>
              </a:rPr>
              <a:t>linear </a:t>
            </a:r>
          </a:p>
          <a:p>
            <a:pPr algn="ctr"/>
            <a:r>
              <a:rPr lang="fr-FR" sz="1200" b="1">
                <a:solidFill>
                  <a:srgbClr val="2F2F2F"/>
                </a:solidFill>
              </a:rPr>
              <a:t>multipacting </a:t>
            </a:r>
          </a:p>
          <a:p>
            <a:pPr algn="ctr"/>
            <a:r>
              <a:rPr lang="fr-FR" sz="1200" b="1">
                <a:solidFill>
                  <a:srgbClr val="2F2F2F"/>
                </a:solidFill>
              </a:rPr>
              <a:t>regime</a:t>
            </a:r>
          </a:p>
        </p:txBody>
      </p:sp>
      <p:sp>
        <p:nvSpPr>
          <p:cNvPr id="8" name="TextBox 7">
            <a:extLst>
              <a:ext uri="{FF2B5EF4-FFF2-40B4-BE49-F238E27FC236}">
                <a16:creationId xmlns:a16="http://schemas.microsoft.com/office/drawing/2014/main" id="{6D53A199-CADF-E3CC-D49E-D557A4EE1618}"/>
              </a:ext>
            </a:extLst>
          </p:cNvPr>
          <p:cNvSpPr txBox="1"/>
          <p:nvPr/>
        </p:nvSpPr>
        <p:spPr bwMode="auto">
          <a:xfrm>
            <a:off x="860937" y="5127575"/>
            <a:ext cx="2080172" cy="461665"/>
          </a:xfrm>
          <a:prstGeom prst="rect">
            <a:avLst/>
          </a:prstGeom>
          <a:noFill/>
        </p:spPr>
        <p:txBody>
          <a:bodyPr wrap="square" rtlCol="0">
            <a:spAutoFit/>
          </a:bodyPr>
          <a:lstStyle/>
          <a:p>
            <a:pPr algn="ctr"/>
            <a:r>
              <a:rPr lang="fr-FR" sz="1200" b="1">
                <a:solidFill>
                  <a:srgbClr val="2F2F2F"/>
                </a:solidFill>
              </a:rPr>
              <a:t>primary electrons</a:t>
            </a:r>
          </a:p>
          <a:p>
            <a:pPr algn="ctr"/>
            <a:r>
              <a:rPr lang="fr-FR" sz="1200" b="1">
                <a:solidFill>
                  <a:srgbClr val="2F2F2F"/>
                </a:solidFill>
              </a:rPr>
              <a:t>regime</a:t>
            </a:r>
          </a:p>
        </p:txBody>
      </p:sp>
      <p:sp>
        <p:nvSpPr>
          <p:cNvPr id="18" name="Rectangle: Rounded Corners 8">
            <a:extLst>
              <a:ext uri="{FF2B5EF4-FFF2-40B4-BE49-F238E27FC236}">
                <a16:creationId xmlns:a16="http://schemas.microsoft.com/office/drawing/2014/main" id="{C9B86B28-75DD-0391-0E79-4B580CA0A29D}"/>
              </a:ext>
            </a:extLst>
          </p:cNvPr>
          <p:cNvSpPr/>
          <p:nvPr/>
        </p:nvSpPr>
        <p:spPr bwMode="auto">
          <a:xfrm>
            <a:off x="6393620" y="5041412"/>
            <a:ext cx="5679044" cy="1118701"/>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Picture 9" descr="A graph of a graph&#10;&#10;Description automatically generated">
            <a:extLst>
              <a:ext uri="{FF2B5EF4-FFF2-40B4-BE49-F238E27FC236}">
                <a16:creationId xmlns:a16="http://schemas.microsoft.com/office/drawing/2014/main" id="{466D7008-C882-E101-3CBF-340927A97704}"/>
              </a:ext>
            </a:extLst>
          </p:cNvPr>
          <p:cNvPicPr>
            <a:picLocks noChangeAspect="1"/>
          </p:cNvPicPr>
          <p:nvPr/>
        </p:nvPicPr>
        <p:blipFill rotWithShape="1">
          <a:blip r:embed="rId3"/>
          <a:srcRect l="5900" t="9584" r="9669" b="5901"/>
          <a:stretch/>
        </p:blipFill>
        <p:spPr>
          <a:xfrm>
            <a:off x="730746" y="1671191"/>
            <a:ext cx="3600399" cy="2450189"/>
          </a:xfrm>
          <a:prstGeom prst="rect">
            <a:avLst/>
          </a:prstGeom>
        </p:spPr>
      </p:pic>
      <p:sp>
        <p:nvSpPr>
          <p:cNvPr id="26" name="TextBox 25">
            <a:extLst>
              <a:ext uri="{FF2B5EF4-FFF2-40B4-BE49-F238E27FC236}">
                <a16:creationId xmlns:a16="http://schemas.microsoft.com/office/drawing/2014/main" id="{29D6EC6D-B6EE-9434-B686-D494BE5B916A}"/>
              </a:ext>
            </a:extLst>
          </p:cNvPr>
          <p:cNvSpPr txBox="1"/>
          <p:nvPr/>
        </p:nvSpPr>
        <p:spPr bwMode="auto">
          <a:xfrm rot="20190605">
            <a:off x="3097988" y="2351631"/>
            <a:ext cx="906132"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27" name="TextBox 29">
            <a:extLst>
              <a:ext uri="{FF2B5EF4-FFF2-40B4-BE49-F238E27FC236}">
                <a16:creationId xmlns:a16="http://schemas.microsoft.com/office/drawing/2014/main" id="{A58EDC11-37C9-B6A3-1549-6A00F3BA858B}"/>
              </a:ext>
            </a:extLst>
          </p:cNvPr>
          <p:cNvSpPr txBox="1"/>
          <p:nvPr/>
        </p:nvSpPr>
        <p:spPr bwMode="auto">
          <a:xfrm rot="18064314">
            <a:off x="4565949" y="1966742"/>
            <a:ext cx="1415953" cy="400110"/>
          </a:xfrm>
          <a:prstGeom prst="rect">
            <a:avLst/>
          </a:prstGeom>
          <a:noFill/>
        </p:spPr>
        <p:txBody>
          <a:bodyPr wrap="square" rtlCol="0">
            <a:spAutoFit/>
          </a:bodyPr>
          <a:lstStyle/>
          <a:p>
            <a:r>
              <a:rPr lang="fr-FR" sz="2000" b="1">
                <a:solidFill>
                  <a:srgbClr val="E15E32"/>
                </a:solidFill>
              </a:rPr>
              <a:t>new-Cu B1</a:t>
            </a:r>
          </a:p>
        </p:txBody>
      </p:sp>
      <p:cxnSp>
        <p:nvCxnSpPr>
          <p:cNvPr id="28" name="Connecteur droit 18">
            <a:extLst>
              <a:ext uri="{FF2B5EF4-FFF2-40B4-BE49-F238E27FC236}">
                <a16:creationId xmlns:a16="http://schemas.microsoft.com/office/drawing/2014/main" id="{5228F9D2-9EEB-2F1F-C99D-3B4FCBD0D2D6}"/>
              </a:ext>
            </a:extLst>
          </p:cNvPr>
          <p:cNvCxnSpPr>
            <a:cxnSpLocks/>
          </p:cNvCxnSpPr>
          <p:nvPr/>
        </p:nvCxnSpPr>
        <p:spPr bwMode="auto">
          <a:xfrm flipH="1">
            <a:off x="933899" y="2796846"/>
            <a:ext cx="3332885" cy="801431"/>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435440B2-6588-DADE-D14A-075FE179A7CB}"/>
              </a:ext>
            </a:extLst>
          </p:cNvPr>
          <p:cNvSpPr/>
          <p:nvPr/>
        </p:nvSpPr>
        <p:spPr>
          <a:xfrm>
            <a:off x="3508202" y="5535654"/>
            <a:ext cx="107172" cy="107172"/>
          </a:xfrm>
          <a:prstGeom prst="ellipse">
            <a:avLst/>
          </a:prstGeom>
          <a:noFill/>
          <a:ln w="28575">
            <a:solidFill>
              <a:srgbClr val="0033A0"/>
            </a:solidFill>
            <a:prstDash val="sysDo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C234240-EA23-0022-B5E8-0186B13F1762}"/>
                  </a:ext>
                </a:extLst>
              </p:cNvPr>
              <p:cNvSpPr txBox="1"/>
              <p:nvPr/>
            </p:nvSpPr>
            <p:spPr bwMode="auto">
              <a:xfrm>
                <a:off x="751001" y="1461063"/>
                <a:ext cx="664479"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i="1" smtClean="0">
                          <a:solidFill>
                            <a:srgbClr val="2F2F2F"/>
                          </a:solidFill>
                          <a:latin typeface="Cambria Math" panose="02040503050406030204" pitchFamily="18" charset="0"/>
                          <a:ea typeface="Cambria Math" panose="02040503050406030204" pitchFamily="18" charset="0"/>
                        </a:rPr>
                        <m:t>×</m:t>
                      </m:r>
                      <m:sSup>
                        <m:sSupPr>
                          <m:ctrlPr>
                            <a:rPr lang="fr-FR" sz="1100" i="1">
                              <a:solidFill>
                                <a:srgbClr val="2F2F2F"/>
                              </a:solidFill>
                              <a:latin typeface="Cambria Math" panose="02040503050406030204" pitchFamily="18" charset="0"/>
                              <a:ea typeface="Cambria Math" panose="02040503050406030204" pitchFamily="18" charset="0"/>
                            </a:rPr>
                          </m:ctrlPr>
                        </m:sSupPr>
                        <m:e>
                          <m:r>
                            <a:rPr lang="fr-FR" sz="1100" i="1">
                              <a:solidFill>
                                <a:srgbClr val="2F2F2F"/>
                              </a:solidFill>
                              <a:latin typeface="Cambria Math" panose="02040503050406030204" pitchFamily="18" charset="0"/>
                              <a:ea typeface="Cambria Math" panose="02040503050406030204" pitchFamily="18" charset="0"/>
                            </a:rPr>
                            <m:t>10</m:t>
                          </m:r>
                        </m:e>
                        <m:sup>
                          <m:r>
                            <a:rPr lang="fr-FR" sz="1100" i="1">
                              <a:solidFill>
                                <a:srgbClr val="2F2F2F"/>
                              </a:solidFill>
                              <a:latin typeface="Cambria Math" panose="02040503050406030204" pitchFamily="18" charset="0"/>
                              <a:ea typeface="Cambria Math" panose="02040503050406030204" pitchFamily="18" charset="0"/>
                            </a:rPr>
                            <m:t>−</m:t>
                          </m:r>
                          <m:r>
                            <a:rPr lang="fr-FR" sz="1100" b="0" i="1" smtClean="0">
                              <a:solidFill>
                                <a:srgbClr val="2F2F2F"/>
                              </a:solidFill>
                              <a:latin typeface="Cambria Math" panose="02040503050406030204" pitchFamily="18" charset="0"/>
                              <a:ea typeface="Cambria Math" panose="02040503050406030204" pitchFamily="18" charset="0"/>
                            </a:rPr>
                            <m:t>9</m:t>
                          </m:r>
                        </m:sup>
                      </m:sSup>
                    </m:oMath>
                  </m:oMathPara>
                </a14:m>
                <a:endParaRPr lang="fr-FR" sz="1100"/>
              </a:p>
            </p:txBody>
          </p:sp>
        </mc:Choice>
        <mc:Fallback xmlns="">
          <p:sp>
            <p:nvSpPr>
              <p:cNvPr id="38" name="TextBox 37">
                <a:extLst>
                  <a:ext uri="{FF2B5EF4-FFF2-40B4-BE49-F238E27FC236}">
                    <a16:creationId xmlns:a16="http://schemas.microsoft.com/office/drawing/2014/main" id="{EC234240-EA23-0022-B5E8-0186B13F1762}"/>
                  </a:ext>
                </a:extLst>
              </p:cNvPr>
              <p:cNvSpPr txBox="1">
                <a:spLocks noRot="1" noChangeAspect="1" noMove="1" noResize="1" noEditPoints="1" noAdjustHandles="1" noChangeArrowheads="1" noChangeShapeType="1" noTextEdit="1"/>
              </p:cNvSpPr>
              <p:nvPr/>
            </p:nvSpPr>
            <p:spPr bwMode="auto">
              <a:xfrm>
                <a:off x="751001" y="1461063"/>
                <a:ext cx="664479" cy="261610"/>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D7E15144-EDD4-3BDC-1D0C-C92E82B2A7CB}"/>
                  </a:ext>
                </a:extLst>
              </p:cNvPr>
              <p:cNvSpPr txBox="1"/>
              <p:nvPr/>
            </p:nvSpPr>
            <p:spPr bwMode="auto">
              <a:xfrm>
                <a:off x="294725" y="1137232"/>
                <a:ext cx="751405"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i="1" smtClean="0">
                          <a:solidFill>
                            <a:srgbClr val="2F2F2F"/>
                          </a:solidFill>
                          <a:latin typeface="Cambria Math" panose="02040503050406030204" pitchFamily="18" charset="0"/>
                          <a:ea typeface="Cambria Math" panose="02040503050406030204" pitchFamily="18" charset="0"/>
                        </a:rPr>
                        <m:t>×</m:t>
                      </m:r>
                      <m:sSup>
                        <m:sSupPr>
                          <m:ctrlPr>
                            <a:rPr lang="fr-FR" sz="1400" i="1">
                              <a:solidFill>
                                <a:srgbClr val="2F2F2F"/>
                              </a:solidFill>
                              <a:latin typeface="Cambria Math" panose="02040503050406030204" pitchFamily="18" charset="0"/>
                              <a:ea typeface="Cambria Math" panose="02040503050406030204" pitchFamily="18" charset="0"/>
                            </a:rPr>
                          </m:ctrlPr>
                        </m:sSupPr>
                        <m:e>
                          <m:r>
                            <a:rPr lang="fr-FR" sz="1400" i="1">
                              <a:solidFill>
                                <a:srgbClr val="2F2F2F"/>
                              </a:solidFill>
                              <a:latin typeface="Cambria Math" panose="02040503050406030204" pitchFamily="18" charset="0"/>
                              <a:ea typeface="Cambria Math" panose="02040503050406030204" pitchFamily="18" charset="0"/>
                            </a:rPr>
                            <m:t>10</m:t>
                          </m:r>
                        </m:e>
                        <m:sup>
                          <m:r>
                            <a:rPr lang="fr-FR" sz="1400" i="1">
                              <a:solidFill>
                                <a:srgbClr val="2F2F2F"/>
                              </a:solidFill>
                              <a:latin typeface="Cambria Math" panose="02040503050406030204" pitchFamily="18" charset="0"/>
                              <a:ea typeface="Cambria Math" panose="02040503050406030204" pitchFamily="18" charset="0"/>
                            </a:rPr>
                            <m:t>−</m:t>
                          </m:r>
                          <m:r>
                            <a:rPr lang="fr-FR" sz="1400" b="0" i="1" smtClean="0">
                              <a:solidFill>
                                <a:srgbClr val="2F2F2F"/>
                              </a:solidFill>
                              <a:latin typeface="Cambria Math" panose="02040503050406030204" pitchFamily="18" charset="0"/>
                              <a:ea typeface="Cambria Math" panose="02040503050406030204" pitchFamily="18" charset="0"/>
                            </a:rPr>
                            <m:t>6</m:t>
                          </m:r>
                        </m:sup>
                      </m:sSup>
                    </m:oMath>
                  </m:oMathPara>
                </a14:m>
                <a:endParaRPr lang="fr-FR" sz="1400"/>
              </a:p>
            </p:txBody>
          </p:sp>
        </mc:Choice>
        <mc:Fallback xmlns="">
          <p:sp>
            <p:nvSpPr>
              <p:cNvPr id="39" name="TextBox 38">
                <a:extLst>
                  <a:ext uri="{FF2B5EF4-FFF2-40B4-BE49-F238E27FC236}">
                    <a16:creationId xmlns:a16="http://schemas.microsoft.com/office/drawing/2014/main" id="{D7E15144-EDD4-3BDC-1D0C-C92E82B2A7CB}"/>
                  </a:ext>
                </a:extLst>
              </p:cNvPr>
              <p:cNvSpPr txBox="1">
                <a:spLocks noRot="1" noChangeAspect="1" noMove="1" noResize="1" noEditPoints="1" noAdjustHandles="1" noChangeArrowheads="1" noChangeShapeType="1" noTextEdit="1"/>
              </p:cNvSpPr>
              <p:nvPr/>
            </p:nvSpPr>
            <p:spPr bwMode="auto">
              <a:xfrm>
                <a:off x="294725" y="1137232"/>
                <a:ext cx="751405" cy="307777"/>
              </a:xfrm>
              <a:prstGeom prst="rect">
                <a:avLst/>
              </a:prstGeom>
              <a:blipFill>
                <a:blip r:embed="rId5"/>
                <a:stretch>
                  <a:fillRect/>
                </a:stretch>
              </a:blipFill>
            </p:spPr>
            <p:txBody>
              <a:bodyPr/>
              <a:lstStyle/>
              <a:p>
                <a:r>
                  <a:rPr lang="fr-FR">
                    <a:noFill/>
                  </a:rPr>
                  <a:t> </a:t>
                </a:r>
              </a:p>
            </p:txBody>
          </p:sp>
        </mc:Fallback>
      </mc:AlternateContent>
      <p:sp>
        <p:nvSpPr>
          <p:cNvPr id="41" name="TextBox 40">
            <a:extLst>
              <a:ext uri="{FF2B5EF4-FFF2-40B4-BE49-F238E27FC236}">
                <a16:creationId xmlns:a16="http://schemas.microsoft.com/office/drawing/2014/main" id="{FDE5E5AB-7B19-5570-2BFD-022F48492A6B}"/>
              </a:ext>
            </a:extLst>
          </p:cNvPr>
          <p:cNvSpPr txBox="1"/>
          <p:nvPr/>
        </p:nvSpPr>
        <p:spPr bwMode="auto">
          <a:xfrm rot="16200000">
            <a:off x="-677167" y="3260597"/>
            <a:ext cx="1652998" cy="261610"/>
          </a:xfrm>
          <a:prstGeom prst="rect">
            <a:avLst/>
          </a:prstGeom>
          <a:solidFill>
            <a:schemeClr val="bg1"/>
          </a:solidFill>
        </p:spPr>
        <p:txBody>
          <a:bodyPr wrap="square" rtlCol="0">
            <a:spAutoFit/>
          </a:bodyPr>
          <a:lstStyle/>
          <a:p>
            <a:pPr algn="ctr"/>
            <a:r>
              <a:rPr lang="fr-FR" sz="1100">
                <a:solidFill>
                  <a:srgbClr val="2F2F2F"/>
                </a:solidFill>
                <a:latin typeface="Cambria Math" panose="02040503050406030204" pitchFamily="18" charset="0"/>
                <a:ea typeface="Cambria Math" panose="02040503050406030204" pitchFamily="18" charset="0"/>
              </a:rPr>
              <a:t>Electron flux [A.cm</a:t>
            </a:r>
            <a:r>
              <a:rPr lang="fr-FR" sz="1100" baseline="30000">
                <a:solidFill>
                  <a:srgbClr val="2F2F2F"/>
                </a:solidFill>
                <a:latin typeface="Cambria Math" panose="02040503050406030204" pitchFamily="18" charset="0"/>
                <a:ea typeface="Cambria Math" panose="02040503050406030204" pitchFamily="18" charset="0"/>
              </a:rPr>
              <a:t>-2</a:t>
            </a:r>
            <a:r>
              <a:rPr lang="fr-FR" sz="1100">
                <a:solidFill>
                  <a:srgbClr val="2F2F2F"/>
                </a:solidFill>
                <a:latin typeface="Cambria Math" panose="02040503050406030204" pitchFamily="18" charset="0"/>
                <a:ea typeface="Cambria Math" panose="02040503050406030204" pitchFamily="18" charset="0"/>
              </a:rPr>
              <a:t>]</a:t>
            </a:r>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52DF183B-4C34-6B3E-A22B-ECCC6A5C613A}"/>
                  </a:ext>
                </a:extLst>
              </p:cNvPr>
              <p:cNvSpPr txBox="1"/>
              <p:nvPr/>
            </p:nvSpPr>
            <p:spPr bwMode="auto">
              <a:xfrm>
                <a:off x="407988" y="5816352"/>
                <a:ext cx="5688012" cy="382862"/>
              </a:xfrm>
              <a:prstGeom prst="rect">
                <a:avLst/>
              </a:prstGeom>
              <a:noFill/>
            </p:spPr>
            <p:txBody>
              <a:bodyPr wrap="square" rtlCol="0">
                <a:spAutoFit/>
              </a:bodyPr>
              <a:lstStyle/>
              <a:p>
                <a:pPr algn="r"/>
                <a:r>
                  <a:rPr lang="fr-FR" sz="1200">
                    <a:solidFill>
                      <a:srgbClr val="2F2F2F"/>
                    </a:solidFill>
                    <a:latin typeface="Cambria Math" panose="02040503050406030204" pitchFamily="18" charset="0"/>
                    <a:ea typeface="Cambria Math" panose="02040503050406030204" pitchFamily="18" charset="0"/>
                  </a:rPr>
                  <a:t>Mean ppb </a:t>
                </a:r>
                <a14:m>
                  <m:oMath xmlns:m="http://schemas.openxmlformats.org/officeDocument/2006/math">
                    <m:d>
                      <m:dPr>
                        <m:begChr m:val="["/>
                        <m:endChr m:val="]"/>
                        <m:ctrlPr>
                          <a:rPr lang="fr-FR" sz="1200" i="1" smtClean="0">
                            <a:solidFill>
                              <a:srgbClr val="2F2F2F"/>
                            </a:solidFill>
                            <a:latin typeface="Cambria Math" panose="02040503050406030204" pitchFamily="18" charset="0"/>
                            <a:ea typeface="Cambria Math" panose="02040503050406030204" pitchFamily="18" charset="0"/>
                          </a:rPr>
                        </m:ctrlPr>
                      </m:dPr>
                      <m:e>
                        <m:sSup>
                          <m:sSupPr>
                            <m:ctrlPr>
                              <a:rPr lang="fr-FR" sz="1200" i="1">
                                <a:solidFill>
                                  <a:srgbClr val="2F2F2F"/>
                                </a:solidFill>
                                <a:latin typeface="Cambria Math" panose="02040503050406030204" pitchFamily="18" charset="0"/>
                                <a:ea typeface="Cambria Math" panose="02040503050406030204" pitchFamily="18" charset="0"/>
                              </a:rPr>
                            </m:ctrlPr>
                          </m:sSupPr>
                          <m:e>
                            <m:r>
                              <a:rPr lang="fr-FR" sz="1200" i="1">
                                <a:solidFill>
                                  <a:srgbClr val="2F2F2F"/>
                                </a:solidFill>
                                <a:latin typeface="Cambria Math" panose="02040503050406030204" pitchFamily="18" charset="0"/>
                                <a:ea typeface="Cambria Math" panose="02040503050406030204" pitchFamily="18" charset="0"/>
                              </a:rPr>
                              <m:t>10</m:t>
                            </m:r>
                          </m:e>
                          <m:sup>
                            <m:r>
                              <a:rPr lang="fr-FR" sz="1200" i="1">
                                <a:solidFill>
                                  <a:srgbClr val="2F2F2F"/>
                                </a:solidFill>
                                <a:latin typeface="Cambria Math" panose="02040503050406030204" pitchFamily="18" charset="0"/>
                                <a:ea typeface="Cambria Math" panose="02040503050406030204" pitchFamily="18" charset="0"/>
                              </a:rPr>
                              <m:t>−11</m:t>
                            </m:r>
                          </m:sup>
                        </m:sSup>
                        <m:r>
                          <a:rPr lang="fr-FR" sz="1200" i="1">
                            <a:solidFill>
                              <a:srgbClr val="2F2F2F"/>
                            </a:solidFill>
                            <a:latin typeface="Cambria Math" panose="02040503050406030204" pitchFamily="18" charset="0"/>
                            <a:ea typeface="Cambria Math" panose="02040503050406030204" pitchFamily="18" charset="0"/>
                          </a:rPr>
                          <m:t>×</m:t>
                        </m:r>
                        <m:f>
                          <m:fPr>
                            <m:ctrlPr>
                              <a:rPr lang="fr-FR" sz="1200" i="1" smtClean="0">
                                <a:solidFill>
                                  <a:srgbClr val="2F2F2F"/>
                                </a:solidFill>
                                <a:latin typeface="Cambria Math" panose="02040503050406030204" pitchFamily="18" charset="0"/>
                                <a:ea typeface="Cambria Math" panose="02040503050406030204" pitchFamily="18" charset="0"/>
                              </a:rPr>
                            </m:ctrlPr>
                          </m:fPr>
                          <m:num>
                            <m:sSup>
                              <m:sSupPr>
                                <m:ctrlPr>
                                  <a:rPr lang="fr-FR" sz="1200" i="1" smtClean="0">
                                    <a:solidFill>
                                      <a:srgbClr val="2F2F2F"/>
                                    </a:solidFill>
                                    <a:latin typeface="Cambria Math" panose="02040503050406030204" pitchFamily="18" charset="0"/>
                                    <a:ea typeface="Cambria Math" panose="02040503050406030204" pitchFamily="18" charset="0"/>
                                  </a:rPr>
                                </m:ctrlPr>
                              </m:sSupPr>
                              <m:e>
                                <m:r>
                                  <a:rPr lang="fr-FR" sz="1200" b="0" i="1" smtClean="0">
                                    <a:solidFill>
                                      <a:srgbClr val="2F2F2F"/>
                                    </a:solidFill>
                                    <a:latin typeface="Cambria Math" panose="02040503050406030204" pitchFamily="18" charset="0"/>
                                    <a:ea typeface="Cambria Math" panose="02040503050406030204" pitchFamily="18" charset="0"/>
                                  </a:rPr>
                                  <m:t>𝑝</m:t>
                                </m:r>
                              </m:e>
                              <m:sup>
                                <m:r>
                                  <a:rPr lang="fr-FR" sz="1200" b="0" i="1" smtClean="0">
                                    <a:solidFill>
                                      <a:srgbClr val="2F2F2F"/>
                                    </a:solidFill>
                                    <a:latin typeface="Cambria Math" panose="02040503050406030204" pitchFamily="18" charset="0"/>
                                    <a:ea typeface="Cambria Math" panose="02040503050406030204" pitchFamily="18" charset="0"/>
                                  </a:rPr>
                                  <m:t>+</m:t>
                                </m:r>
                              </m:sup>
                            </m:sSup>
                          </m:num>
                          <m:den>
                            <m:r>
                              <a:rPr lang="fr-FR" sz="1200" b="0" i="1" smtClean="0">
                                <a:solidFill>
                                  <a:srgbClr val="2F2F2F"/>
                                </a:solidFill>
                                <a:latin typeface="Cambria Math" panose="02040503050406030204" pitchFamily="18" charset="0"/>
                                <a:ea typeface="Cambria Math" panose="02040503050406030204" pitchFamily="18" charset="0"/>
                              </a:rPr>
                              <m:t>𝑏𝑢𝑛𝑐h</m:t>
                            </m:r>
                          </m:den>
                        </m:f>
                      </m:e>
                    </m:d>
                  </m:oMath>
                </a14:m>
                <a:endParaRPr lang="fr-FR" sz="1200">
                  <a:solidFill>
                    <a:srgbClr val="2F2F2F"/>
                  </a:solidFill>
                  <a:latin typeface="Cambria Math" panose="02040503050406030204" pitchFamily="18" charset="0"/>
                  <a:ea typeface="Cambria Math" panose="02040503050406030204" pitchFamily="18" charset="0"/>
                </a:endParaRPr>
              </a:p>
            </p:txBody>
          </p:sp>
        </mc:Choice>
        <mc:Fallback xmlns="">
          <p:sp>
            <p:nvSpPr>
              <p:cNvPr id="43" name="TextBox 42">
                <a:extLst>
                  <a:ext uri="{FF2B5EF4-FFF2-40B4-BE49-F238E27FC236}">
                    <a16:creationId xmlns:a16="http://schemas.microsoft.com/office/drawing/2014/main" id="{52DF183B-4C34-6B3E-A22B-ECCC6A5C613A}"/>
                  </a:ext>
                </a:extLst>
              </p:cNvPr>
              <p:cNvSpPr txBox="1">
                <a:spLocks noRot="1" noChangeAspect="1" noMove="1" noResize="1" noEditPoints="1" noAdjustHandles="1" noChangeArrowheads="1" noChangeShapeType="1" noTextEdit="1"/>
              </p:cNvSpPr>
              <p:nvPr/>
            </p:nvSpPr>
            <p:spPr bwMode="auto">
              <a:xfrm>
                <a:off x="407988" y="5816352"/>
                <a:ext cx="5688012" cy="382862"/>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987ABEA1-73C6-6BF1-70FB-3B0D38B18023}"/>
                  </a:ext>
                </a:extLst>
              </p:cNvPr>
              <p:cNvSpPr txBox="1"/>
              <p:nvPr/>
            </p:nvSpPr>
            <p:spPr bwMode="auto">
              <a:xfrm>
                <a:off x="860937" y="4127159"/>
                <a:ext cx="3470208" cy="310278"/>
              </a:xfrm>
              <a:prstGeom prst="rect">
                <a:avLst/>
              </a:prstGeom>
              <a:noFill/>
            </p:spPr>
            <p:txBody>
              <a:bodyPr wrap="square" rtlCol="0">
                <a:spAutoFit/>
              </a:bodyPr>
              <a:lstStyle/>
              <a:p>
                <a:pPr algn="ctr"/>
                <a:r>
                  <a:rPr lang="fr-FR" sz="900">
                    <a:solidFill>
                      <a:srgbClr val="2F2F2F"/>
                    </a:solidFill>
                    <a:latin typeface="Cambria Math" panose="02040503050406030204" pitchFamily="18" charset="0"/>
                    <a:ea typeface="Cambria Math" panose="02040503050406030204" pitchFamily="18" charset="0"/>
                  </a:rPr>
                  <a:t>Mean ppb </a:t>
                </a:r>
                <a14:m>
                  <m:oMath xmlns:m="http://schemas.openxmlformats.org/officeDocument/2006/math">
                    <m:d>
                      <m:dPr>
                        <m:begChr m:val="["/>
                        <m:endChr m:val="]"/>
                        <m:ctrlPr>
                          <a:rPr lang="fr-FR" sz="900" i="1" smtClean="0">
                            <a:solidFill>
                              <a:srgbClr val="2F2F2F"/>
                            </a:solidFill>
                            <a:latin typeface="Cambria Math" panose="02040503050406030204" pitchFamily="18" charset="0"/>
                            <a:ea typeface="Cambria Math" panose="02040503050406030204" pitchFamily="18" charset="0"/>
                          </a:rPr>
                        </m:ctrlPr>
                      </m:dPr>
                      <m:e>
                        <m:sSup>
                          <m:sSupPr>
                            <m:ctrlPr>
                              <a:rPr lang="fr-FR" sz="900" i="1">
                                <a:solidFill>
                                  <a:srgbClr val="2F2F2F"/>
                                </a:solidFill>
                                <a:latin typeface="Cambria Math" panose="02040503050406030204" pitchFamily="18" charset="0"/>
                                <a:ea typeface="Cambria Math" panose="02040503050406030204" pitchFamily="18" charset="0"/>
                              </a:rPr>
                            </m:ctrlPr>
                          </m:sSupPr>
                          <m:e>
                            <m:r>
                              <a:rPr lang="fr-FR" sz="900" i="1">
                                <a:solidFill>
                                  <a:srgbClr val="2F2F2F"/>
                                </a:solidFill>
                                <a:latin typeface="Cambria Math" panose="02040503050406030204" pitchFamily="18" charset="0"/>
                                <a:ea typeface="Cambria Math" panose="02040503050406030204" pitchFamily="18" charset="0"/>
                              </a:rPr>
                              <m:t>10</m:t>
                            </m:r>
                          </m:e>
                          <m:sup>
                            <m:r>
                              <a:rPr lang="fr-FR" sz="900" i="1">
                                <a:solidFill>
                                  <a:srgbClr val="2F2F2F"/>
                                </a:solidFill>
                                <a:latin typeface="Cambria Math" panose="02040503050406030204" pitchFamily="18" charset="0"/>
                                <a:ea typeface="Cambria Math" panose="02040503050406030204" pitchFamily="18" charset="0"/>
                              </a:rPr>
                              <m:t>−11</m:t>
                            </m:r>
                          </m:sup>
                        </m:sSup>
                        <m:r>
                          <a:rPr lang="fr-FR" sz="900" i="1">
                            <a:solidFill>
                              <a:srgbClr val="2F2F2F"/>
                            </a:solidFill>
                            <a:latin typeface="Cambria Math" panose="02040503050406030204" pitchFamily="18" charset="0"/>
                            <a:ea typeface="Cambria Math" panose="02040503050406030204" pitchFamily="18" charset="0"/>
                          </a:rPr>
                          <m:t>×</m:t>
                        </m:r>
                        <m:f>
                          <m:fPr>
                            <m:ctrlPr>
                              <a:rPr lang="fr-FR" sz="900" i="1" smtClean="0">
                                <a:solidFill>
                                  <a:srgbClr val="2F2F2F"/>
                                </a:solidFill>
                                <a:latin typeface="Cambria Math" panose="02040503050406030204" pitchFamily="18" charset="0"/>
                                <a:ea typeface="Cambria Math" panose="02040503050406030204" pitchFamily="18" charset="0"/>
                              </a:rPr>
                            </m:ctrlPr>
                          </m:fPr>
                          <m:num>
                            <m:sSup>
                              <m:sSupPr>
                                <m:ctrlPr>
                                  <a:rPr lang="fr-FR" sz="900" i="1" smtClean="0">
                                    <a:solidFill>
                                      <a:srgbClr val="2F2F2F"/>
                                    </a:solidFill>
                                    <a:latin typeface="Cambria Math" panose="02040503050406030204" pitchFamily="18" charset="0"/>
                                    <a:ea typeface="Cambria Math" panose="02040503050406030204" pitchFamily="18" charset="0"/>
                                  </a:rPr>
                                </m:ctrlPr>
                              </m:sSupPr>
                              <m:e>
                                <m:r>
                                  <a:rPr lang="fr-FR" sz="900" b="0" i="1" smtClean="0">
                                    <a:solidFill>
                                      <a:srgbClr val="2F2F2F"/>
                                    </a:solidFill>
                                    <a:latin typeface="Cambria Math" panose="02040503050406030204" pitchFamily="18" charset="0"/>
                                    <a:ea typeface="Cambria Math" panose="02040503050406030204" pitchFamily="18" charset="0"/>
                                  </a:rPr>
                                  <m:t>𝑝</m:t>
                                </m:r>
                              </m:e>
                              <m:sup>
                                <m:r>
                                  <a:rPr lang="fr-FR" sz="900" b="0" i="1" smtClean="0">
                                    <a:solidFill>
                                      <a:srgbClr val="2F2F2F"/>
                                    </a:solidFill>
                                    <a:latin typeface="Cambria Math" panose="02040503050406030204" pitchFamily="18" charset="0"/>
                                    <a:ea typeface="Cambria Math" panose="02040503050406030204" pitchFamily="18" charset="0"/>
                                  </a:rPr>
                                  <m:t>+</m:t>
                                </m:r>
                              </m:sup>
                            </m:sSup>
                          </m:num>
                          <m:den>
                            <m:r>
                              <a:rPr lang="fr-FR" sz="900" b="0" i="1" smtClean="0">
                                <a:solidFill>
                                  <a:srgbClr val="2F2F2F"/>
                                </a:solidFill>
                                <a:latin typeface="Cambria Math" panose="02040503050406030204" pitchFamily="18" charset="0"/>
                                <a:ea typeface="Cambria Math" panose="02040503050406030204" pitchFamily="18" charset="0"/>
                              </a:rPr>
                              <m:t>𝑏𝑢𝑛𝑐h</m:t>
                            </m:r>
                          </m:den>
                        </m:f>
                      </m:e>
                    </m:d>
                  </m:oMath>
                </a14:m>
                <a:endParaRPr lang="fr-FR" sz="900">
                  <a:solidFill>
                    <a:srgbClr val="2F2F2F"/>
                  </a:solidFill>
                  <a:latin typeface="Cambria Math" panose="02040503050406030204" pitchFamily="18" charset="0"/>
                  <a:ea typeface="Cambria Math" panose="02040503050406030204" pitchFamily="18" charset="0"/>
                </a:endParaRPr>
              </a:p>
            </p:txBody>
          </p:sp>
        </mc:Choice>
        <mc:Fallback xmlns="">
          <p:sp>
            <p:nvSpPr>
              <p:cNvPr id="45" name="TextBox 44">
                <a:extLst>
                  <a:ext uri="{FF2B5EF4-FFF2-40B4-BE49-F238E27FC236}">
                    <a16:creationId xmlns:a16="http://schemas.microsoft.com/office/drawing/2014/main" id="{987ABEA1-73C6-6BF1-70FB-3B0D38B18023}"/>
                  </a:ext>
                </a:extLst>
              </p:cNvPr>
              <p:cNvSpPr txBox="1">
                <a:spLocks noRot="1" noChangeAspect="1" noMove="1" noResize="1" noEditPoints="1" noAdjustHandles="1" noChangeArrowheads="1" noChangeShapeType="1" noTextEdit="1"/>
              </p:cNvSpPr>
              <p:nvPr/>
            </p:nvSpPr>
            <p:spPr bwMode="auto">
              <a:xfrm>
                <a:off x="860937" y="4127159"/>
                <a:ext cx="3470208" cy="310278"/>
              </a:xfrm>
              <a:prstGeom prst="rect">
                <a:avLst/>
              </a:prstGeom>
              <a:blipFill>
                <a:blip r:embed="rId7"/>
                <a:stretch>
                  <a:fillRect/>
                </a:stretch>
              </a:blipFill>
            </p:spPr>
            <p:txBody>
              <a:bodyPr/>
              <a:lstStyle/>
              <a:p>
                <a:r>
                  <a:rPr lang="fr-FR">
                    <a:noFill/>
                  </a:rPr>
                  <a:t> </a:t>
                </a:r>
              </a:p>
            </p:txBody>
          </p:sp>
        </mc:Fallback>
      </mc:AlternateContent>
      <p:sp>
        <p:nvSpPr>
          <p:cNvPr id="4" name="ZoneTexte 40">
            <a:extLst>
              <a:ext uri="{FF2B5EF4-FFF2-40B4-BE49-F238E27FC236}">
                <a16:creationId xmlns:a16="http://schemas.microsoft.com/office/drawing/2014/main" id="{E46E25F5-5999-E946-E346-61E150EB1A0E}"/>
              </a:ext>
            </a:extLst>
          </p:cNvPr>
          <p:cNvSpPr txBox="1"/>
          <p:nvPr/>
        </p:nvSpPr>
        <p:spPr bwMode="auto">
          <a:xfrm>
            <a:off x="6393618" y="5127575"/>
            <a:ext cx="5679045" cy="969496"/>
          </a:xfrm>
          <a:prstGeom prst="rect">
            <a:avLst/>
          </a:prstGeom>
          <a:noFill/>
        </p:spPr>
        <p:txBody>
          <a:bodyPr wrap="square">
            <a:spAutoFit/>
          </a:bodyPr>
          <a:lstStyle/>
          <a:p>
            <a:pPr marL="0" lvl="1" indent="0" algn="just">
              <a:buNone/>
              <a:defRPr/>
            </a:pPr>
            <a:r>
              <a:rPr lang="fr-FR" sz="1900" b="1">
                <a:solidFill>
                  <a:srgbClr val="FF0000"/>
                </a:solidFill>
              </a:rPr>
              <a:t>Assymptotic root method is NOT aimed at giving a multipacting threshold as ecloud effect has been identified for lower ppb.</a:t>
            </a:r>
          </a:p>
        </p:txBody>
      </p:sp>
      <p:sp>
        <p:nvSpPr>
          <p:cNvPr id="5" name="TextBox 29">
            <a:extLst>
              <a:ext uri="{FF2B5EF4-FFF2-40B4-BE49-F238E27FC236}">
                <a16:creationId xmlns:a16="http://schemas.microsoft.com/office/drawing/2014/main" id="{88C7CA96-50D4-63AF-C919-9EEB24BFE4D6}"/>
              </a:ext>
            </a:extLst>
          </p:cNvPr>
          <p:cNvSpPr txBox="1"/>
          <p:nvPr/>
        </p:nvSpPr>
        <p:spPr bwMode="auto">
          <a:xfrm>
            <a:off x="1057100" y="1067428"/>
            <a:ext cx="4894884" cy="338554"/>
          </a:xfrm>
          <a:prstGeom prst="rect">
            <a:avLst/>
          </a:prstGeom>
          <a:solidFill>
            <a:schemeClr val="bg1"/>
          </a:solidFill>
        </p:spPr>
        <p:txBody>
          <a:bodyPr wrap="square" rtlCol="0">
            <a:spAutoFit/>
          </a:bodyPr>
          <a:lstStyle/>
          <a:p>
            <a:pPr algn="ctr"/>
            <a:r>
              <a:rPr lang="fr-FR" sz="1600" i="1" u="sng">
                <a:solidFill>
                  <a:srgbClr val="2F2F2F"/>
                </a:solidFill>
              </a:rPr>
              <a:t>Electron flux vs Mean ppb: Fill 9072</a:t>
            </a:r>
          </a:p>
        </p:txBody>
      </p:sp>
    </p:spTree>
    <p:extLst>
      <p:ext uri="{BB962C8B-B14F-4D97-AF65-F5344CB8AC3E}">
        <p14:creationId xmlns:p14="http://schemas.microsoft.com/office/powerpoint/2010/main" val="40280462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33</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flux scaling with beam intensity at end of fill</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4C635665-6203-EF76-D5EB-DA0A6A14FE62}"/>
                  </a:ext>
                </a:extLst>
              </p:cNvPr>
              <p:cNvSpPr txBox="1"/>
              <p:nvPr/>
            </p:nvSpPr>
            <p:spPr bwMode="auto">
              <a:xfrm>
                <a:off x="2580000" y="5878562"/>
                <a:ext cx="789489"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0" smtClean="0">
                          <a:solidFill>
                            <a:srgbClr val="2F2F2F"/>
                          </a:solidFill>
                          <a:latin typeface="Cambria Math" panose="02040503050406030204" pitchFamily="18" charset="0"/>
                          <a:ea typeface="Cambria Math" panose="02040503050406030204" pitchFamily="18" charset="0"/>
                        </a:rPr>
                        <m:t>𝐓𝐢𝐦𝐞</m:t>
                      </m:r>
                      <m:r>
                        <a:rPr lang="fr-FR" sz="1400" b="1" i="0" smtClean="0">
                          <a:solidFill>
                            <a:srgbClr val="2F2F2F"/>
                          </a:solidFill>
                          <a:latin typeface="Cambria Math" panose="02040503050406030204" pitchFamily="18" charset="0"/>
                          <a:ea typeface="Cambria Math" panose="02040503050406030204" pitchFamily="18" charset="0"/>
                        </a:rPr>
                        <m:t> [</m:t>
                      </m:r>
                      <m:r>
                        <a:rPr lang="fr-FR" sz="1400" b="1" i="0" smtClean="0">
                          <a:solidFill>
                            <a:srgbClr val="2F2F2F"/>
                          </a:solidFill>
                          <a:latin typeface="Cambria Math" panose="02040503050406030204" pitchFamily="18" charset="0"/>
                          <a:ea typeface="Cambria Math" panose="02040503050406030204" pitchFamily="18" charset="0"/>
                        </a:rPr>
                        <m:t>𝐦𝐢𝐧</m:t>
                      </m:r>
                      <m:r>
                        <a:rPr lang="fr-FR" sz="1400" b="1" i="0" smtClean="0">
                          <a:solidFill>
                            <a:srgbClr val="2F2F2F"/>
                          </a:solidFill>
                          <a:latin typeface="Cambria Math" panose="02040503050406030204" pitchFamily="18" charset="0"/>
                          <a:ea typeface="Cambria Math" panose="02040503050406030204" pitchFamily="18" charset="0"/>
                        </a:rPr>
                        <m:t>]</m:t>
                      </m:r>
                    </m:oMath>
                  </m:oMathPara>
                </a14:m>
                <a:endParaRPr lang="fr-FR" sz="1400" b="1"/>
              </a:p>
            </p:txBody>
          </p:sp>
        </mc:Choice>
        <mc:Fallback xmlns="">
          <p:sp>
            <p:nvSpPr>
              <p:cNvPr id="25" name="TextBox 24">
                <a:extLst>
                  <a:ext uri="{FF2B5EF4-FFF2-40B4-BE49-F238E27FC236}">
                    <a16:creationId xmlns:a16="http://schemas.microsoft.com/office/drawing/2014/main" id="{4C635665-6203-EF76-D5EB-DA0A6A14FE62}"/>
                  </a:ext>
                </a:extLst>
              </p:cNvPr>
              <p:cNvSpPr txBox="1">
                <a:spLocks noRot="1" noChangeAspect="1" noMove="1" noResize="1" noEditPoints="1" noAdjustHandles="1" noChangeArrowheads="1" noChangeShapeType="1" noTextEdit="1"/>
              </p:cNvSpPr>
              <p:nvPr/>
            </p:nvSpPr>
            <p:spPr bwMode="auto">
              <a:xfrm>
                <a:off x="2580000" y="5878562"/>
                <a:ext cx="789489" cy="307777"/>
              </a:xfrm>
              <a:prstGeom prst="rect">
                <a:avLst/>
              </a:prstGeom>
              <a:blipFill>
                <a:blip r:embed="rId2"/>
                <a:stretch>
                  <a:fillRect r="-39231" b="-784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0028350-3D86-44DA-5AE0-7B7268A130BB}"/>
                  </a:ext>
                </a:extLst>
              </p:cNvPr>
              <p:cNvSpPr txBox="1"/>
              <p:nvPr/>
            </p:nvSpPr>
            <p:spPr bwMode="auto">
              <a:xfrm>
                <a:off x="9584365" y="3789040"/>
                <a:ext cx="358827"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100" b="0" i="1" smtClean="0">
                          <a:solidFill>
                            <a:srgbClr val="2F2F2F"/>
                          </a:solidFill>
                          <a:latin typeface="Cambria Math" panose="02040503050406030204" pitchFamily="18" charset="0"/>
                          <a:ea typeface="Cambria Math" panose="02040503050406030204" pitchFamily="18" charset="0"/>
                        </a:rPr>
                        <m:t>0</m:t>
                      </m:r>
                    </m:oMath>
                  </m:oMathPara>
                </a14:m>
                <a:endParaRPr lang="fr-FR" sz="1100"/>
              </a:p>
            </p:txBody>
          </p:sp>
        </mc:Choice>
        <mc:Fallback xmlns="">
          <p:sp>
            <p:nvSpPr>
              <p:cNvPr id="31" name="TextBox 30">
                <a:extLst>
                  <a:ext uri="{FF2B5EF4-FFF2-40B4-BE49-F238E27FC236}">
                    <a16:creationId xmlns:a16="http://schemas.microsoft.com/office/drawing/2014/main" id="{20028350-3D86-44DA-5AE0-7B7268A130BB}"/>
                  </a:ext>
                </a:extLst>
              </p:cNvPr>
              <p:cNvSpPr txBox="1">
                <a:spLocks noRot="1" noChangeAspect="1" noMove="1" noResize="1" noEditPoints="1" noAdjustHandles="1" noChangeArrowheads="1" noChangeShapeType="1" noTextEdit="1"/>
              </p:cNvSpPr>
              <p:nvPr/>
            </p:nvSpPr>
            <p:spPr bwMode="auto">
              <a:xfrm>
                <a:off x="9584365" y="3789040"/>
                <a:ext cx="358827" cy="261610"/>
              </a:xfrm>
              <a:prstGeom prst="rect">
                <a:avLst/>
              </a:prstGeom>
              <a:blipFill>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72D694A2-4E0A-0B52-20DF-97ED1870A852}"/>
                  </a:ext>
                </a:extLst>
              </p:cNvPr>
              <p:cNvSpPr txBox="1"/>
              <p:nvPr/>
            </p:nvSpPr>
            <p:spPr bwMode="auto">
              <a:xfrm>
                <a:off x="3959500" y="5859937"/>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𝟔</m:t>
                      </m:r>
                    </m:oMath>
                  </m:oMathPara>
                </a14:m>
                <a:endParaRPr lang="fr-FR" sz="1400" b="1"/>
              </a:p>
            </p:txBody>
          </p:sp>
        </mc:Choice>
        <mc:Fallback xmlns="">
          <p:sp>
            <p:nvSpPr>
              <p:cNvPr id="32" name="TextBox 31">
                <a:extLst>
                  <a:ext uri="{FF2B5EF4-FFF2-40B4-BE49-F238E27FC236}">
                    <a16:creationId xmlns:a16="http://schemas.microsoft.com/office/drawing/2014/main" id="{72D694A2-4E0A-0B52-20DF-97ED1870A852}"/>
                  </a:ext>
                </a:extLst>
              </p:cNvPr>
              <p:cNvSpPr txBox="1">
                <a:spLocks noRot="1" noChangeAspect="1" noMove="1" noResize="1" noEditPoints="1" noAdjustHandles="1" noChangeArrowheads="1" noChangeShapeType="1" noTextEdit="1"/>
              </p:cNvSpPr>
              <p:nvPr/>
            </p:nvSpPr>
            <p:spPr bwMode="auto">
              <a:xfrm>
                <a:off x="3959500" y="5859937"/>
                <a:ext cx="358827" cy="307777"/>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DF7AF998-CA03-4E53-21EC-EB35A73435A0}"/>
                  </a:ext>
                </a:extLst>
              </p:cNvPr>
              <p:cNvSpPr txBox="1"/>
              <p:nvPr/>
            </p:nvSpPr>
            <p:spPr bwMode="auto">
              <a:xfrm>
                <a:off x="5410075" y="5859937"/>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ea typeface="Cambria Math" panose="02040503050406030204" pitchFamily="18" charset="0"/>
                        </a:rPr>
                        <m:t>𝟏𝟐</m:t>
                      </m:r>
                    </m:oMath>
                  </m:oMathPara>
                </a14:m>
                <a:endParaRPr lang="fr-FR" sz="1400" b="1"/>
              </a:p>
            </p:txBody>
          </p:sp>
        </mc:Choice>
        <mc:Fallback xmlns="">
          <p:sp>
            <p:nvSpPr>
              <p:cNvPr id="33" name="TextBox 32">
                <a:extLst>
                  <a:ext uri="{FF2B5EF4-FFF2-40B4-BE49-F238E27FC236}">
                    <a16:creationId xmlns:a16="http://schemas.microsoft.com/office/drawing/2014/main" id="{DF7AF998-CA03-4E53-21EC-EB35A73435A0}"/>
                  </a:ext>
                </a:extLst>
              </p:cNvPr>
              <p:cNvSpPr txBox="1">
                <a:spLocks noRot="1" noChangeAspect="1" noMove="1" noResize="1" noEditPoints="1" noAdjustHandles="1" noChangeArrowheads="1" noChangeShapeType="1" noTextEdit="1"/>
              </p:cNvSpPr>
              <p:nvPr/>
            </p:nvSpPr>
            <p:spPr bwMode="auto">
              <a:xfrm>
                <a:off x="5410075" y="5859937"/>
                <a:ext cx="358827" cy="307777"/>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2595132E-6A65-7DD2-CF5B-951676D5A1A1}"/>
                  </a:ext>
                </a:extLst>
              </p:cNvPr>
              <p:cNvSpPr txBox="1"/>
              <p:nvPr/>
            </p:nvSpPr>
            <p:spPr bwMode="auto">
              <a:xfrm>
                <a:off x="6846383" y="585841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rPr>
                        <m:t>𝟏𝟖</m:t>
                      </m:r>
                    </m:oMath>
                  </m:oMathPara>
                </a14:m>
                <a:endParaRPr lang="fr-FR" sz="1400" b="1">
                  <a:solidFill>
                    <a:srgbClr val="2F2F2F"/>
                  </a:solidFill>
                </a:endParaRPr>
              </a:p>
            </p:txBody>
          </p:sp>
        </mc:Choice>
        <mc:Fallback xmlns="">
          <p:sp>
            <p:nvSpPr>
              <p:cNvPr id="35" name="TextBox 34">
                <a:extLst>
                  <a:ext uri="{FF2B5EF4-FFF2-40B4-BE49-F238E27FC236}">
                    <a16:creationId xmlns:a16="http://schemas.microsoft.com/office/drawing/2014/main" id="{2595132E-6A65-7DD2-CF5B-951676D5A1A1}"/>
                  </a:ext>
                </a:extLst>
              </p:cNvPr>
              <p:cNvSpPr txBox="1">
                <a:spLocks noRot="1" noChangeAspect="1" noMove="1" noResize="1" noEditPoints="1" noAdjustHandles="1" noChangeArrowheads="1" noChangeShapeType="1" noTextEdit="1"/>
              </p:cNvSpPr>
              <p:nvPr/>
            </p:nvSpPr>
            <p:spPr bwMode="auto">
              <a:xfrm>
                <a:off x="6846383" y="5858418"/>
                <a:ext cx="358827" cy="307777"/>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8887DBDF-D6B6-7217-98FC-ACF21B5F08F3}"/>
                  </a:ext>
                </a:extLst>
              </p:cNvPr>
              <p:cNvSpPr txBox="1"/>
              <p:nvPr/>
            </p:nvSpPr>
            <p:spPr bwMode="auto">
              <a:xfrm>
                <a:off x="8278296" y="5858418"/>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rPr>
                        <m:t>𝟐𝟒</m:t>
                      </m:r>
                    </m:oMath>
                  </m:oMathPara>
                </a14:m>
                <a:endParaRPr lang="fr-FR" sz="1400" b="1">
                  <a:solidFill>
                    <a:srgbClr val="2F2F2F"/>
                  </a:solidFill>
                </a:endParaRPr>
              </a:p>
            </p:txBody>
          </p:sp>
        </mc:Choice>
        <mc:Fallback xmlns="">
          <p:sp>
            <p:nvSpPr>
              <p:cNvPr id="36" name="TextBox 35">
                <a:extLst>
                  <a:ext uri="{FF2B5EF4-FFF2-40B4-BE49-F238E27FC236}">
                    <a16:creationId xmlns:a16="http://schemas.microsoft.com/office/drawing/2014/main" id="{8887DBDF-D6B6-7217-98FC-ACF21B5F08F3}"/>
                  </a:ext>
                </a:extLst>
              </p:cNvPr>
              <p:cNvSpPr txBox="1">
                <a:spLocks noRot="1" noChangeAspect="1" noMove="1" noResize="1" noEditPoints="1" noAdjustHandles="1" noChangeArrowheads="1" noChangeShapeType="1" noTextEdit="1"/>
              </p:cNvSpPr>
              <p:nvPr/>
            </p:nvSpPr>
            <p:spPr bwMode="auto">
              <a:xfrm>
                <a:off x="8278296" y="5858418"/>
                <a:ext cx="358827" cy="307777"/>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996ECB81-FEB1-414E-8977-4554D83A669D}"/>
                  </a:ext>
                </a:extLst>
              </p:cNvPr>
              <p:cNvSpPr txBox="1"/>
              <p:nvPr/>
            </p:nvSpPr>
            <p:spPr bwMode="auto">
              <a:xfrm>
                <a:off x="9710209" y="5878562"/>
                <a:ext cx="358827"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400" b="1" i="1" smtClean="0">
                          <a:solidFill>
                            <a:srgbClr val="2F2F2F"/>
                          </a:solidFill>
                          <a:latin typeface="Cambria Math" panose="02040503050406030204" pitchFamily="18" charset="0"/>
                        </a:rPr>
                        <m:t>𝟑𝟎</m:t>
                      </m:r>
                    </m:oMath>
                  </m:oMathPara>
                </a14:m>
                <a:endParaRPr lang="fr-FR" sz="1400" b="1">
                  <a:solidFill>
                    <a:srgbClr val="2F2F2F"/>
                  </a:solidFill>
                </a:endParaRPr>
              </a:p>
            </p:txBody>
          </p:sp>
        </mc:Choice>
        <mc:Fallback xmlns="">
          <p:sp>
            <p:nvSpPr>
              <p:cNvPr id="37" name="TextBox 36">
                <a:extLst>
                  <a:ext uri="{FF2B5EF4-FFF2-40B4-BE49-F238E27FC236}">
                    <a16:creationId xmlns:a16="http://schemas.microsoft.com/office/drawing/2014/main" id="{996ECB81-FEB1-414E-8977-4554D83A669D}"/>
                  </a:ext>
                </a:extLst>
              </p:cNvPr>
              <p:cNvSpPr txBox="1">
                <a:spLocks noRot="1" noChangeAspect="1" noMove="1" noResize="1" noEditPoints="1" noAdjustHandles="1" noChangeArrowheads="1" noChangeShapeType="1" noTextEdit="1"/>
              </p:cNvSpPr>
              <p:nvPr/>
            </p:nvSpPr>
            <p:spPr bwMode="auto">
              <a:xfrm>
                <a:off x="9710209" y="5878562"/>
                <a:ext cx="358827" cy="307777"/>
              </a:xfrm>
              <a:prstGeom prst="rect">
                <a:avLst/>
              </a:prstGeom>
              <a:blipFill>
                <a:blip r:embed="rId8"/>
                <a:stretch>
                  <a:fillRect/>
                </a:stretch>
              </a:blipFill>
            </p:spPr>
            <p:txBody>
              <a:bodyPr/>
              <a:lstStyle/>
              <a:p>
                <a:r>
                  <a:rPr lang="fr-FR">
                    <a:noFill/>
                  </a:rPr>
                  <a:t> </a:t>
                </a:r>
              </a:p>
            </p:txBody>
          </p:sp>
        </mc:Fallback>
      </mc:AlternateContent>
      <p:pic>
        <p:nvPicPr>
          <p:cNvPr id="42" name="Picture 41" descr="A graph of a number of dots&#10;&#10;Description automatically generated with medium confidence">
            <a:extLst>
              <a:ext uri="{FF2B5EF4-FFF2-40B4-BE49-F238E27FC236}">
                <a16:creationId xmlns:a16="http://schemas.microsoft.com/office/drawing/2014/main" id="{61AD8544-4761-E780-68C8-0F58B2DAAA63}"/>
              </a:ext>
            </a:extLst>
          </p:cNvPr>
          <p:cNvPicPr>
            <a:picLocks noChangeAspect="1"/>
          </p:cNvPicPr>
          <p:nvPr/>
        </p:nvPicPr>
        <p:blipFill rotWithShape="1">
          <a:blip r:embed="rId9"/>
          <a:srcRect l="6825" t="5447" r="9335" b="8091"/>
          <a:stretch/>
        </p:blipFill>
        <p:spPr>
          <a:xfrm>
            <a:off x="2423592" y="1008205"/>
            <a:ext cx="7530151" cy="4813389"/>
          </a:xfrm>
          <a:prstGeom prst="rect">
            <a:avLst/>
          </a:prstGeom>
        </p:spPr>
      </p:pic>
      <p:sp>
        <p:nvSpPr>
          <p:cNvPr id="43" name="TextBox 42">
            <a:extLst>
              <a:ext uri="{FF2B5EF4-FFF2-40B4-BE49-F238E27FC236}">
                <a16:creationId xmlns:a16="http://schemas.microsoft.com/office/drawing/2014/main" id="{649E94AD-CDA8-3B0B-6AEB-8988D0ED5C91}"/>
              </a:ext>
            </a:extLst>
          </p:cNvPr>
          <p:cNvSpPr txBox="1"/>
          <p:nvPr/>
        </p:nvSpPr>
        <p:spPr bwMode="auto">
          <a:xfrm>
            <a:off x="3538748" y="942405"/>
            <a:ext cx="5437572" cy="338554"/>
          </a:xfrm>
          <a:prstGeom prst="rect">
            <a:avLst/>
          </a:prstGeom>
          <a:noFill/>
        </p:spPr>
        <p:txBody>
          <a:bodyPr wrap="square" rtlCol="0">
            <a:spAutoFit/>
          </a:bodyPr>
          <a:lstStyle/>
          <a:p>
            <a:pPr algn="ctr"/>
            <a:r>
              <a:rPr lang="fr-FR" sz="1600" i="1" u="sng">
                <a:solidFill>
                  <a:srgbClr val="2F2F2F"/>
                </a:solidFill>
              </a:rPr>
              <a:t>Electron flux normalised by beam intensity vs Time: Fill 8741</a:t>
            </a:r>
          </a:p>
        </p:txBody>
      </p:sp>
      <p:sp>
        <p:nvSpPr>
          <p:cNvPr id="44" name="TextBox 43">
            <a:extLst>
              <a:ext uri="{FF2B5EF4-FFF2-40B4-BE49-F238E27FC236}">
                <a16:creationId xmlns:a16="http://schemas.microsoft.com/office/drawing/2014/main" id="{E20266D2-1934-2856-1D1D-8C65BF1E4EEB}"/>
              </a:ext>
            </a:extLst>
          </p:cNvPr>
          <p:cNvSpPr txBox="1"/>
          <p:nvPr/>
        </p:nvSpPr>
        <p:spPr bwMode="auto">
          <a:xfrm rot="16200000">
            <a:off x="585547" y="3619762"/>
            <a:ext cx="3185330" cy="338554"/>
          </a:xfrm>
          <a:prstGeom prst="rect">
            <a:avLst/>
          </a:prstGeom>
          <a:solidFill>
            <a:schemeClr val="bg1"/>
          </a:solidFill>
        </p:spPr>
        <p:txBody>
          <a:bodyPr wrap="square" rtlCol="0">
            <a:spAutoFit/>
          </a:bodyPr>
          <a:lstStyle/>
          <a:p>
            <a:pPr algn="ctr"/>
            <a:r>
              <a:rPr lang="fr-FR" sz="1600">
                <a:solidFill>
                  <a:srgbClr val="2F2F2F"/>
                </a:solidFill>
                <a:latin typeface="Cambria Math" panose="02040503050406030204" pitchFamily="18" charset="0"/>
                <a:ea typeface="Cambria Math" panose="02040503050406030204" pitchFamily="18" charset="0"/>
              </a:rPr>
              <a:t>Normalised electron flux [A.cm</a:t>
            </a:r>
            <a:r>
              <a:rPr lang="fr-FR" sz="1600" baseline="30000">
                <a:solidFill>
                  <a:srgbClr val="2F2F2F"/>
                </a:solidFill>
                <a:latin typeface="Cambria Math" panose="02040503050406030204" pitchFamily="18" charset="0"/>
                <a:ea typeface="Cambria Math" panose="02040503050406030204" pitchFamily="18" charset="0"/>
              </a:rPr>
              <a:t>-2</a:t>
            </a:r>
            <a:r>
              <a:rPr lang="fr-FR" sz="1600">
                <a:solidFill>
                  <a:srgbClr val="2F2F2F"/>
                </a:solidFill>
                <a:latin typeface="Cambria Math" panose="02040503050406030204" pitchFamily="18" charset="0"/>
                <a:ea typeface="Cambria Math" panose="02040503050406030204" pitchFamily="18" charset="0"/>
              </a:rPr>
              <a:t>]</a:t>
            </a:r>
          </a:p>
        </p:txBody>
      </p:sp>
      <p:sp>
        <p:nvSpPr>
          <p:cNvPr id="5" name="TextBox 4">
            <a:extLst>
              <a:ext uri="{FF2B5EF4-FFF2-40B4-BE49-F238E27FC236}">
                <a16:creationId xmlns:a16="http://schemas.microsoft.com/office/drawing/2014/main" id="{40DFBD74-D68E-3271-7B78-E947A61F2E92}"/>
              </a:ext>
            </a:extLst>
          </p:cNvPr>
          <p:cNvSpPr txBox="1"/>
          <p:nvPr/>
        </p:nvSpPr>
        <p:spPr bwMode="auto">
          <a:xfrm>
            <a:off x="5502094" y="4611179"/>
            <a:ext cx="906132" cy="400110"/>
          </a:xfrm>
          <a:prstGeom prst="rect">
            <a:avLst/>
          </a:prstGeom>
          <a:noFill/>
        </p:spPr>
        <p:txBody>
          <a:bodyPr wrap="square" rtlCol="0">
            <a:spAutoFit/>
          </a:bodyPr>
          <a:lstStyle/>
          <a:p>
            <a:r>
              <a:rPr lang="fr-FR" sz="2000" b="1">
                <a:solidFill>
                  <a:schemeClr val="bg1">
                    <a:lumMod val="50000"/>
                  </a:schemeClr>
                </a:solidFill>
              </a:rPr>
              <a:t>a-C B1</a:t>
            </a:r>
          </a:p>
        </p:txBody>
      </p:sp>
      <p:sp>
        <p:nvSpPr>
          <p:cNvPr id="6" name="TextBox 29">
            <a:extLst>
              <a:ext uri="{FF2B5EF4-FFF2-40B4-BE49-F238E27FC236}">
                <a16:creationId xmlns:a16="http://schemas.microsoft.com/office/drawing/2014/main" id="{9432B161-1FFB-D3A5-C82D-BC225A53F6BA}"/>
              </a:ext>
            </a:extLst>
          </p:cNvPr>
          <p:cNvSpPr txBox="1"/>
          <p:nvPr/>
        </p:nvSpPr>
        <p:spPr bwMode="auto">
          <a:xfrm>
            <a:off x="5247184" y="1873892"/>
            <a:ext cx="1415953" cy="400110"/>
          </a:xfrm>
          <a:prstGeom prst="rect">
            <a:avLst/>
          </a:prstGeom>
          <a:noFill/>
        </p:spPr>
        <p:txBody>
          <a:bodyPr wrap="square" rtlCol="0">
            <a:spAutoFit/>
          </a:bodyPr>
          <a:lstStyle/>
          <a:p>
            <a:pPr algn="ctr"/>
            <a:r>
              <a:rPr lang="fr-FR" sz="2000" b="1">
                <a:solidFill>
                  <a:srgbClr val="E15E32"/>
                </a:solidFill>
              </a:rPr>
              <a:t>Cu B1</a:t>
            </a:r>
          </a:p>
        </p:txBody>
      </p:sp>
    </p:spTree>
    <p:extLst>
      <p:ext uri="{BB962C8B-B14F-4D97-AF65-F5344CB8AC3E}">
        <p14:creationId xmlns:p14="http://schemas.microsoft.com/office/powerpoint/2010/main" val="25099754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5" name="Image 64">
            <a:extLst>
              <a:ext uri="{FF2B5EF4-FFF2-40B4-BE49-F238E27FC236}">
                <a16:creationId xmlns:a16="http://schemas.microsoft.com/office/drawing/2014/main" id="{10CE1980-0C8C-3498-5BC1-7CFF28A08E44}"/>
              </a:ext>
            </a:extLst>
          </p:cNvPr>
          <p:cNvPicPr>
            <a:picLocks noChangeAspect="1"/>
          </p:cNvPicPr>
          <p:nvPr/>
        </p:nvPicPr>
        <p:blipFill>
          <a:blip r:embed="rId3"/>
          <a:stretch>
            <a:fillRect/>
          </a:stretch>
        </p:blipFill>
        <p:spPr>
          <a:xfrm>
            <a:off x="-1536" y="906464"/>
            <a:ext cx="5811061" cy="4729933"/>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34</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Cu </a:t>
            </a:r>
            <a:r>
              <a:rPr lang="fr-FR" dirty="0"/>
              <a:t>ESD for 72b and </a:t>
            </a:r>
            <a:r>
              <a:rPr lang="fr-FR" dirty="0" err="1"/>
              <a:t>hybrid</a:t>
            </a:r>
            <a:r>
              <a:rPr lang="fr-FR" dirty="0"/>
              <a:t> </a:t>
            </a:r>
            <a:r>
              <a:rPr lang="fr-FR" dirty="0" err="1"/>
              <a:t>fills</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mc:AlternateContent xmlns:mc="http://schemas.openxmlformats.org/markup-compatibility/2006" xmlns:a14="http://schemas.microsoft.com/office/drawing/2010/main">
        <mc:Choice Requires="a14">
          <p:sp>
            <p:nvSpPr>
              <p:cNvPr id="4" name="Content Placeholder 1">
                <a:extLst>
                  <a:ext uri="{FF2B5EF4-FFF2-40B4-BE49-F238E27FC236}">
                    <a16:creationId xmlns:a16="http://schemas.microsoft.com/office/drawing/2014/main" id="{FC347EBF-7464-C661-1F53-CF63279D5451}"/>
                  </a:ext>
                </a:extLst>
              </p:cNvPr>
              <p:cNvSpPr txBox="1">
                <a:spLocks/>
              </p:cNvSpPr>
              <p:nvPr/>
            </p:nvSpPr>
            <p:spPr bwMode="auto">
              <a:xfrm>
                <a:off x="5946566" y="1184508"/>
                <a:ext cx="5936061" cy="1391738"/>
              </a:xfrm>
              <a:prstGeom prst="rect">
                <a:avLst/>
              </a:prstGeom>
            </p:spPr>
            <p:txBody>
              <a:bodyPr vert="horz" lIns="0" tIns="0" rIns="0" bIns="0" numCol="1" spcCol="108000" rtlCol="0" anchor="t">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just">
                  <a:buNone/>
                  <a:defRPr/>
                </a:pPr>
                <a:r>
                  <a:rPr lang="en-GB" b="1" kern="400" spc="40" dirty="0">
                    <a:solidFill>
                      <a:srgbClr val="6E2466"/>
                    </a:solidFill>
                  </a:rPr>
                  <a:t>Pressure rise assumed to be induced only by </a:t>
                </a:r>
                <a14:m>
                  <m:oMath xmlns:m="http://schemas.openxmlformats.org/officeDocument/2006/math">
                    <m:sSub>
                      <m:sSubPr>
                        <m:ctrlPr>
                          <a:rPr lang="en-GB" b="1" i="1">
                            <a:solidFill>
                              <a:srgbClr val="6E2466"/>
                            </a:solidFill>
                            <a:latin typeface="Cambria Math" panose="02040503050406030204" pitchFamily="18" charset="0"/>
                            <a:ea typeface="Cambria Math" panose="02040503050406030204" pitchFamily="18" charset="0"/>
                          </a:rPr>
                        </m:ctrlPr>
                      </m:sSubPr>
                      <m:e>
                        <m:r>
                          <a:rPr lang="en-GB" b="1">
                            <a:solidFill>
                              <a:srgbClr val="6E2466"/>
                            </a:solidFill>
                            <a:latin typeface="Cambria Math" panose="02040503050406030204" pitchFamily="18" charset="0"/>
                            <a:ea typeface="Cambria Math" panose="02040503050406030204" pitchFamily="18" charset="0"/>
                          </a:rPr>
                          <m:t>𝐇</m:t>
                        </m:r>
                      </m:e>
                      <m:sub>
                        <m:r>
                          <a:rPr lang="en-GB" b="1">
                            <a:solidFill>
                              <a:srgbClr val="6E2466"/>
                            </a:solidFill>
                            <a:latin typeface="Cambria Math" panose="02040503050406030204" pitchFamily="18" charset="0"/>
                            <a:ea typeface="Cambria Math" panose="02040503050406030204" pitchFamily="18" charset="0"/>
                          </a:rPr>
                          <m:t>𝟐</m:t>
                        </m:r>
                      </m:sub>
                    </m:sSub>
                  </m:oMath>
                </a14:m>
                <a:endParaRPr lang="en-GB" sz="1600" dirty="0"/>
              </a:p>
              <a:p>
                <a:pPr marL="0" lvl="1" indent="0" algn="just">
                  <a:buNone/>
                  <a:defRPr/>
                </a:pPr>
                <a:endParaRPr lang="en-GB" sz="1600" dirty="0"/>
              </a:p>
              <a:p>
                <a:pPr marL="0" lvl="1" indent="0" algn="just">
                  <a:buNone/>
                  <a:defRPr/>
                </a:pPr>
                <a:r>
                  <a:rPr lang="en-GB" b="1" kern="400" spc="40">
                    <a:solidFill>
                      <a:srgbClr val="6E2466"/>
                    </a:solidFill>
                  </a:rPr>
                  <a:t>Electrostimulated desorption </a:t>
                </a:r>
                <a14:m>
                  <m:oMath xmlns:m="http://schemas.openxmlformats.org/officeDocument/2006/math">
                    <m:r>
                      <a:rPr lang="fr-FR" b="1" i="1" smtClean="0">
                        <a:solidFill>
                          <a:srgbClr val="E15E32"/>
                        </a:solidFill>
                        <a:latin typeface="Cambria Math" panose="02040503050406030204" pitchFamily="18" charset="0"/>
                        <a:ea typeface="Cambria Math" panose="02040503050406030204" pitchFamily="18" charset="0"/>
                      </a:rPr>
                      <m:t>𝜼</m:t>
                    </m:r>
                  </m:oMath>
                </a14:m>
                <a:r>
                  <a:rPr lang="en-GB" b="1" kern="400" spc="40">
                    <a:solidFill>
                      <a:srgbClr val="6E2466"/>
                    </a:solidFill>
                  </a:rPr>
                  <a:t> </a:t>
                </a:r>
                <a:r>
                  <a:rPr lang="en-GB" b="1" kern="400" spc="40" dirty="0">
                    <a:solidFill>
                      <a:srgbClr val="6E2466"/>
                    </a:solidFill>
                  </a:rPr>
                  <a:t>computation for copper station</a:t>
                </a:r>
                <a:endParaRPr lang="en-GB" sz="1600" dirty="0"/>
              </a:p>
              <a:p>
                <a:pPr marL="0" lvl="1" indent="0" algn="just">
                  <a:buFont typeface="Arial"/>
                  <a:buNone/>
                  <a:defRPr/>
                </a:pPr>
                <a:endParaRPr lang="en-GB" b="1" dirty="0">
                  <a:solidFill>
                    <a:srgbClr val="2F2F2F"/>
                  </a:solidFill>
                </a:endParaRPr>
              </a:p>
            </p:txBody>
          </p:sp>
        </mc:Choice>
        <mc:Fallback xmlns="">
          <p:sp>
            <p:nvSpPr>
              <p:cNvPr id="4" name="Content Placeholder 1">
                <a:extLst>
                  <a:ext uri="{FF2B5EF4-FFF2-40B4-BE49-F238E27FC236}">
                    <a16:creationId xmlns:a16="http://schemas.microsoft.com/office/drawing/2014/main" id="{FC347EBF-7464-C661-1F53-CF63279D5451}"/>
                  </a:ext>
                </a:extLst>
              </p:cNvPr>
              <p:cNvSpPr txBox="1">
                <a:spLocks noRot="1" noChangeAspect="1" noMove="1" noResize="1" noEditPoints="1" noAdjustHandles="1" noChangeArrowheads="1" noChangeShapeType="1" noTextEdit="1"/>
              </p:cNvSpPr>
              <p:nvPr/>
            </p:nvSpPr>
            <p:spPr bwMode="auto">
              <a:xfrm>
                <a:off x="5946566" y="1184508"/>
                <a:ext cx="5936061" cy="1391738"/>
              </a:xfrm>
              <a:prstGeom prst="rect">
                <a:avLst/>
              </a:prstGeom>
              <a:blipFill>
                <a:blip r:embed="rId4"/>
                <a:stretch>
                  <a:fillRect l="-2361" t="-5677" r="-2464" b="-1747"/>
                </a:stretch>
              </a:blipFill>
            </p:spPr>
            <p:txBody>
              <a:bodyPr/>
              <a:lstStyle/>
              <a:p>
                <a:r>
                  <a:rPr lang="fr-FR">
                    <a:noFill/>
                  </a:rPr>
                  <a:t> </a:t>
                </a:r>
              </a:p>
            </p:txBody>
          </p:sp>
        </mc:Fallback>
      </mc:AlternateContent>
      <p:sp>
        <p:nvSpPr>
          <p:cNvPr id="46" name="Rectangle: Rounded Corners 8">
            <a:extLst>
              <a:ext uri="{FF2B5EF4-FFF2-40B4-BE49-F238E27FC236}">
                <a16:creationId xmlns:a16="http://schemas.microsoft.com/office/drawing/2014/main" id="{A91B0204-FF4B-D039-8026-5F466D7B4B77}"/>
              </a:ext>
            </a:extLst>
          </p:cNvPr>
          <p:cNvSpPr/>
          <p:nvPr/>
        </p:nvSpPr>
        <p:spPr bwMode="auto">
          <a:xfrm>
            <a:off x="5950139" y="4952311"/>
            <a:ext cx="5964063" cy="1123519"/>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7" name="ZoneTexte 46">
                <a:extLst>
                  <a:ext uri="{FF2B5EF4-FFF2-40B4-BE49-F238E27FC236}">
                    <a16:creationId xmlns:a16="http://schemas.microsoft.com/office/drawing/2014/main" id="{D1281D44-0E1D-7457-11AA-EB378944BD07}"/>
                  </a:ext>
                </a:extLst>
              </p:cNvPr>
              <p:cNvSpPr txBox="1"/>
              <p:nvPr/>
            </p:nvSpPr>
            <p:spPr bwMode="auto">
              <a:xfrm>
                <a:off x="6026450" y="5140314"/>
                <a:ext cx="5859750" cy="747512"/>
              </a:xfrm>
              <a:prstGeom prst="rect">
                <a:avLst/>
              </a:prstGeom>
              <a:noFill/>
            </p:spPr>
            <p:txBody>
              <a:bodyPr wrap="square">
                <a:spAutoFit/>
              </a:bodyPr>
              <a:lstStyle/>
              <a:p>
                <a:pPr marL="0" lvl="1" algn="just">
                  <a:defRPr/>
                </a:pPr>
                <a:r>
                  <a:rPr lang="en-GB" sz="2000" b="1" dirty="0">
                    <a:solidFill>
                      <a:srgbClr val="F42F2B"/>
                    </a:solidFill>
                    <a:latin typeface="+mj-lt"/>
                    <a:ea typeface="Cambria Math" panose="02040503050406030204" pitchFamily="18" charset="0"/>
                  </a:rPr>
                  <a:t>Measured ESD correspond to a copper surface at a dose of a few </a:t>
                </a:r>
                <a14:m>
                  <m:oMath xmlns:m="http://schemas.openxmlformats.org/officeDocument/2006/math">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1">
                            <a:solidFill>
                              <a:srgbClr val="FF0000"/>
                            </a:solidFill>
                            <a:latin typeface="Cambria Math" panose="02040503050406030204" pitchFamily="18" charset="0"/>
                            <a:ea typeface="Cambria Math" panose="02040503050406030204" pitchFamily="18" charset="0"/>
                          </a:rPr>
                          <m:t>𝟏𝟎</m:t>
                        </m:r>
                      </m:e>
                      <m:sup>
                        <m:r>
                          <a:rPr lang="en-GB" sz="2000" b="1" i="1" smtClean="0">
                            <a:solidFill>
                              <a:srgbClr val="FF0000"/>
                            </a:solidFill>
                            <a:latin typeface="Cambria Math" panose="02040503050406030204" pitchFamily="18" charset="0"/>
                            <a:ea typeface="Cambria Math" panose="02040503050406030204" pitchFamily="18" charset="0"/>
                          </a:rPr>
                          <m:t>𝟏𝟖</m:t>
                        </m:r>
                        <m:r>
                          <a:rPr lang="en-GB" sz="2000" b="1" i="1" smtClean="0">
                            <a:solidFill>
                              <a:srgbClr val="FF0000"/>
                            </a:solidFill>
                            <a:latin typeface="Cambria Math" panose="02040503050406030204" pitchFamily="18" charset="0"/>
                            <a:ea typeface="Cambria Math" panose="02040503050406030204" pitchFamily="18" charset="0"/>
                          </a:rPr>
                          <m:t>  </m:t>
                        </m:r>
                      </m:sup>
                    </m:sSup>
                    <m:d>
                      <m:dPr>
                        <m:begChr m:val="["/>
                        <m:endChr m:val="]"/>
                        <m:ctrlPr>
                          <a:rPr lang="en-GB" sz="2000" b="1" i="1" smtClean="0">
                            <a:solidFill>
                              <a:srgbClr val="FF0000"/>
                            </a:solidFill>
                            <a:latin typeface="Cambria Math" panose="02040503050406030204" pitchFamily="18" charset="0"/>
                            <a:ea typeface="Cambria Math" panose="02040503050406030204" pitchFamily="18" charset="0"/>
                          </a:rPr>
                        </m:ctrlPr>
                      </m:dPr>
                      <m:e>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0" smtClean="0">
                                <a:solidFill>
                                  <a:srgbClr val="FF0000"/>
                                </a:solidFill>
                                <a:latin typeface="Cambria Math" panose="02040503050406030204" pitchFamily="18" charset="0"/>
                                <a:ea typeface="Cambria Math" panose="02040503050406030204" pitchFamily="18" charset="0"/>
                              </a:rPr>
                              <m:t>𝐞</m:t>
                            </m:r>
                          </m:e>
                          <m:sup>
                            <m:r>
                              <a:rPr lang="en-GB" sz="2000" b="1" i="0" smtClean="0">
                                <a:solidFill>
                                  <a:srgbClr val="FF0000"/>
                                </a:solidFill>
                                <a:latin typeface="Cambria Math" panose="02040503050406030204" pitchFamily="18" charset="0"/>
                                <a:ea typeface="Cambria Math" panose="02040503050406030204" pitchFamily="18" charset="0"/>
                              </a:rPr>
                              <m:t>−</m:t>
                            </m:r>
                          </m:sup>
                        </m:sSup>
                        <m:r>
                          <a:rPr lang="en-GB" sz="2000" b="1" i="0" smtClean="0">
                            <a:solidFill>
                              <a:srgbClr val="FF0000"/>
                            </a:solidFill>
                            <a:latin typeface="Cambria Math" panose="02040503050406030204" pitchFamily="18" charset="0"/>
                            <a:ea typeface="Cambria Math" panose="02040503050406030204" pitchFamily="18" charset="0"/>
                          </a:rPr>
                          <m:t>.</m:t>
                        </m:r>
                        <m:sSup>
                          <m:sSupPr>
                            <m:ctrlPr>
                              <a:rPr lang="en-GB" sz="2000" b="1" i="1" smtClean="0">
                                <a:solidFill>
                                  <a:srgbClr val="FF0000"/>
                                </a:solidFill>
                                <a:latin typeface="Cambria Math" panose="02040503050406030204" pitchFamily="18" charset="0"/>
                                <a:ea typeface="Cambria Math" panose="02040503050406030204" pitchFamily="18" charset="0"/>
                              </a:rPr>
                            </m:ctrlPr>
                          </m:sSupPr>
                          <m:e>
                            <m:r>
                              <a:rPr lang="en-GB" sz="2000" b="1" i="0" smtClean="0">
                                <a:solidFill>
                                  <a:srgbClr val="FF0000"/>
                                </a:solidFill>
                                <a:latin typeface="Cambria Math" panose="02040503050406030204" pitchFamily="18" charset="0"/>
                                <a:ea typeface="Cambria Math" panose="02040503050406030204" pitchFamily="18" charset="0"/>
                              </a:rPr>
                              <m:t>𝐜𝐦</m:t>
                            </m:r>
                          </m:e>
                          <m:sup>
                            <m:r>
                              <a:rPr lang="en-GB" sz="2000" b="1" i="0" smtClean="0">
                                <a:solidFill>
                                  <a:srgbClr val="FF0000"/>
                                </a:solidFill>
                                <a:latin typeface="Cambria Math" panose="02040503050406030204" pitchFamily="18" charset="0"/>
                                <a:ea typeface="Cambria Math" panose="02040503050406030204" pitchFamily="18" charset="0"/>
                              </a:rPr>
                              <m:t>−</m:t>
                            </m:r>
                            <m:r>
                              <a:rPr lang="en-GB" sz="2000" b="1" i="0" smtClean="0">
                                <a:solidFill>
                                  <a:srgbClr val="FF0000"/>
                                </a:solidFill>
                                <a:latin typeface="Cambria Math" panose="02040503050406030204" pitchFamily="18" charset="0"/>
                                <a:ea typeface="Cambria Math" panose="02040503050406030204" pitchFamily="18" charset="0"/>
                              </a:rPr>
                              <m:t>𝟐</m:t>
                            </m:r>
                          </m:sup>
                        </m:sSup>
                      </m:e>
                    </m:d>
                  </m:oMath>
                </a14:m>
                <a:endParaRPr lang="en-GB" sz="2000" b="1" dirty="0"/>
              </a:p>
            </p:txBody>
          </p:sp>
        </mc:Choice>
        <mc:Fallback xmlns="">
          <p:sp>
            <p:nvSpPr>
              <p:cNvPr id="47" name="ZoneTexte 46">
                <a:extLst>
                  <a:ext uri="{FF2B5EF4-FFF2-40B4-BE49-F238E27FC236}">
                    <a16:creationId xmlns:a16="http://schemas.microsoft.com/office/drawing/2014/main" id="{D1281D44-0E1D-7457-11AA-EB378944BD07}"/>
                  </a:ext>
                </a:extLst>
              </p:cNvPr>
              <p:cNvSpPr txBox="1">
                <a:spLocks noRot="1" noChangeAspect="1" noMove="1" noResize="1" noEditPoints="1" noAdjustHandles="1" noChangeArrowheads="1" noChangeShapeType="1" noTextEdit="1"/>
              </p:cNvSpPr>
              <p:nvPr/>
            </p:nvSpPr>
            <p:spPr bwMode="auto">
              <a:xfrm>
                <a:off x="6026450" y="5140314"/>
                <a:ext cx="5859750" cy="747512"/>
              </a:xfrm>
              <a:prstGeom prst="rect">
                <a:avLst/>
              </a:prstGeom>
              <a:blipFill>
                <a:blip r:embed="rId5"/>
                <a:stretch>
                  <a:fillRect l="-1145" t="-4065" r="-1041" b="-11382"/>
                </a:stretch>
              </a:blipFill>
            </p:spPr>
            <p:txBody>
              <a:bodyPr/>
              <a:lstStyle/>
              <a:p>
                <a:r>
                  <a:rPr lang="en-GB">
                    <a:noFill/>
                  </a:rPr>
                  <a:t> </a:t>
                </a:r>
              </a:p>
            </p:txBody>
          </p:sp>
        </mc:Fallback>
      </mc:AlternateContent>
      <p:sp>
        <p:nvSpPr>
          <p:cNvPr id="48" name="TextBox 13">
            <a:extLst>
              <a:ext uri="{FF2B5EF4-FFF2-40B4-BE49-F238E27FC236}">
                <a16:creationId xmlns:a16="http://schemas.microsoft.com/office/drawing/2014/main" id="{46729D68-223E-AFD5-BD00-717EC3855803}"/>
              </a:ext>
            </a:extLst>
          </p:cNvPr>
          <p:cNvSpPr txBox="1"/>
          <p:nvPr/>
        </p:nvSpPr>
        <p:spPr bwMode="auto">
          <a:xfrm>
            <a:off x="-1536" y="5790574"/>
            <a:ext cx="5764372" cy="246221"/>
          </a:xfrm>
          <a:prstGeom prst="rect">
            <a:avLst/>
          </a:prstGeom>
          <a:noFill/>
        </p:spPr>
        <p:txBody>
          <a:bodyPr wrap="square" rtlCol="0">
            <a:spAutoFit/>
          </a:bodyPr>
          <a:lstStyle/>
          <a:p>
            <a:pPr algn="ctr"/>
            <a:r>
              <a:rPr lang="fr-FR" sz="1000" i="1">
                <a:solidFill>
                  <a:srgbClr val="2F2F2F"/>
                </a:solidFill>
              </a:rPr>
              <a:t>M. Haubner et al. Vacuum 207 (2023) 111656</a:t>
            </a:r>
          </a:p>
        </p:txBody>
      </p:sp>
      <mc:AlternateContent xmlns:mc="http://schemas.openxmlformats.org/markup-compatibility/2006" xmlns:a14="http://schemas.microsoft.com/office/drawing/2010/main">
        <mc:Choice Requires="a14">
          <p:graphicFrame>
            <p:nvGraphicFramePr>
              <p:cNvPr id="25" name="Tableau 24">
                <a:extLst>
                  <a:ext uri="{FF2B5EF4-FFF2-40B4-BE49-F238E27FC236}">
                    <a16:creationId xmlns:a16="http://schemas.microsoft.com/office/drawing/2014/main" id="{477E1969-A9EF-9754-0EEA-EBA84E88E0E4}"/>
                  </a:ext>
                </a:extLst>
              </p:cNvPr>
              <p:cNvGraphicFramePr>
                <a:graphicFrameLocks noGrp="1"/>
              </p:cNvGraphicFramePr>
              <p:nvPr/>
            </p:nvGraphicFramePr>
            <p:xfrm>
              <a:off x="5950139" y="2692991"/>
              <a:ext cx="5964063" cy="1443546"/>
            </p:xfrm>
            <a:graphic>
              <a:graphicData uri="http://schemas.openxmlformats.org/drawingml/2006/table">
                <a:tbl>
                  <a:tblPr firstRow="1" bandRow="1">
                    <a:tableStyleId>{88D326A9-A81B-9881-C969-13F38E75D658}</a:tableStyleId>
                  </a:tblPr>
                  <a:tblGrid>
                    <a:gridCol w="1988021">
                      <a:extLst>
                        <a:ext uri="{9D8B030D-6E8A-4147-A177-3AD203B41FA5}">
                          <a16:colId xmlns:a16="http://schemas.microsoft.com/office/drawing/2014/main" val="1005282405"/>
                        </a:ext>
                      </a:extLst>
                    </a:gridCol>
                    <a:gridCol w="1988021">
                      <a:extLst>
                        <a:ext uri="{9D8B030D-6E8A-4147-A177-3AD203B41FA5}">
                          <a16:colId xmlns:a16="http://schemas.microsoft.com/office/drawing/2014/main" val="1554365495"/>
                        </a:ext>
                      </a:extLst>
                    </a:gridCol>
                    <a:gridCol w="1988021">
                      <a:extLst>
                        <a:ext uri="{9D8B030D-6E8A-4147-A177-3AD203B41FA5}">
                          <a16:colId xmlns:a16="http://schemas.microsoft.com/office/drawing/2014/main" val="1751780286"/>
                        </a:ext>
                      </a:extLst>
                    </a:gridCol>
                  </a:tblGrid>
                  <a:tr h="370840">
                    <a:tc>
                      <a:txBody>
                        <a:bodyPr/>
                        <a:lstStyle/>
                        <a:p>
                          <a:pPr algn="ctr"/>
                          <a:r>
                            <a:rPr lang="fr-FR">
                              <a:latin typeface="Cambria Math" panose="02040503050406030204" pitchFamily="18" charset="0"/>
                              <a:ea typeface="Cambria Math" panose="02040503050406030204" pitchFamily="18" charset="0"/>
                            </a:rPr>
                            <a:t>Filling scheme</a:t>
                          </a:r>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fr-FR" sz="1800" b="1" i="1" smtClean="0">
                                        <a:solidFill>
                                          <a:schemeClr val="bg1"/>
                                        </a:solidFill>
                                        <a:latin typeface="Cambria Math" panose="02040503050406030204" pitchFamily="18" charset="0"/>
                                        <a:ea typeface="Cambria Math" panose="02040503050406030204" pitchFamily="18" charset="0"/>
                                      </a:rPr>
                                    </m:ctrlPr>
                                  </m:fPr>
                                  <m:num>
                                    <m:r>
                                      <a:rPr lang="fr-FR" sz="1800" b="1" i="1" smtClean="0">
                                        <a:solidFill>
                                          <a:schemeClr val="bg1"/>
                                        </a:solidFill>
                                        <a:latin typeface="Cambria Math" panose="02040503050406030204" pitchFamily="18" charset="0"/>
                                        <a:ea typeface="Cambria Math" panose="02040503050406030204" pitchFamily="18" charset="0"/>
                                      </a:rPr>
                                      <m:t>𝚫</m:t>
                                    </m:r>
                                    <m:r>
                                      <a:rPr lang="fr-FR" sz="1800" b="1" i="1" smtClean="0">
                                        <a:solidFill>
                                          <a:schemeClr val="bg1"/>
                                        </a:solidFill>
                                        <a:latin typeface="Cambria Math" panose="02040503050406030204" pitchFamily="18" charset="0"/>
                                        <a:ea typeface="Cambria Math" panose="02040503050406030204" pitchFamily="18" charset="0"/>
                                      </a:rPr>
                                      <m:t>𝑷</m:t>
                                    </m:r>
                                  </m:num>
                                  <m:den>
                                    <m:r>
                                      <a:rPr lang="fr-FR" sz="1800" b="1" i="1" smtClean="0">
                                        <a:solidFill>
                                          <a:schemeClr val="bg1"/>
                                        </a:solidFill>
                                        <a:latin typeface="Cambria Math" panose="02040503050406030204" pitchFamily="18" charset="0"/>
                                        <a:ea typeface="Cambria Math" panose="02040503050406030204" pitchFamily="18" charset="0"/>
                                      </a:rPr>
                                      <m:t>𝑰</m:t>
                                    </m:r>
                                  </m:den>
                                </m:f>
                                <m:d>
                                  <m:dPr>
                                    <m:begChr m:val="["/>
                                    <m:endChr m:val="]"/>
                                    <m:ctrlPr>
                                      <a:rPr lang="fr-FR" sz="1800" b="1" i="1" smtClean="0">
                                        <a:solidFill>
                                          <a:schemeClr val="bg1"/>
                                        </a:solidFill>
                                        <a:latin typeface="Cambria Math" panose="02040503050406030204" pitchFamily="18" charset="0"/>
                                        <a:ea typeface="Cambria Math" panose="02040503050406030204" pitchFamily="18" charset="0"/>
                                      </a:rPr>
                                    </m:ctrlPr>
                                  </m:dPr>
                                  <m:e>
                                    <m:f>
                                      <m:fPr>
                                        <m:ctrlPr>
                                          <a:rPr lang="fr-FR" sz="1800" b="1" i="1" smtClean="0">
                                            <a:solidFill>
                                              <a:schemeClr val="bg1"/>
                                            </a:solidFill>
                                            <a:latin typeface="Cambria Math" panose="02040503050406030204" pitchFamily="18" charset="0"/>
                                            <a:ea typeface="Cambria Math" panose="02040503050406030204" pitchFamily="18" charset="0"/>
                                          </a:rPr>
                                        </m:ctrlPr>
                                      </m:fPr>
                                      <m:num>
                                        <m:r>
                                          <a:rPr lang="fr-FR" sz="1800" b="1" i="0" smtClean="0">
                                            <a:solidFill>
                                              <a:schemeClr val="bg1"/>
                                            </a:solidFill>
                                            <a:latin typeface="Cambria Math" panose="02040503050406030204" pitchFamily="18" charset="0"/>
                                            <a:ea typeface="Cambria Math" panose="02040503050406030204" pitchFamily="18" charset="0"/>
                                          </a:rPr>
                                          <m:t>𝐦𝐛𝐚𝐫</m:t>
                                        </m:r>
                                      </m:num>
                                      <m:den>
                                        <m:r>
                                          <a:rPr lang="fr-FR" sz="1800" b="1" i="0" smtClean="0">
                                            <a:solidFill>
                                              <a:schemeClr val="bg1"/>
                                            </a:solidFill>
                                            <a:latin typeface="Cambria Math" panose="02040503050406030204" pitchFamily="18" charset="0"/>
                                            <a:ea typeface="Cambria Math" panose="02040503050406030204" pitchFamily="18" charset="0"/>
                                          </a:rPr>
                                          <m:t>𝐀</m:t>
                                        </m:r>
                                        <m:r>
                                          <a:rPr lang="fr-FR" sz="1800" b="1" i="0" smtClean="0">
                                            <a:solidFill>
                                              <a:schemeClr val="bg1"/>
                                            </a:solidFill>
                                            <a:latin typeface="Cambria Math" panose="02040503050406030204" pitchFamily="18" charset="0"/>
                                            <a:ea typeface="Cambria Math" panose="02040503050406030204" pitchFamily="18" charset="0"/>
                                          </a:rPr>
                                          <m:t>.</m:t>
                                        </m:r>
                                        <m:sSup>
                                          <m:sSupPr>
                                            <m:ctrlPr>
                                              <a:rPr lang="fr-FR" sz="1800" b="1" i="1" smtClean="0">
                                                <a:solidFill>
                                                  <a:schemeClr val="bg1"/>
                                                </a:solidFill>
                                                <a:latin typeface="Cambria Math" panose="02040503050406030204" pitchFamily="18" charset="0"/>
                                                <a:ea typeface="Cambria Math" panose="02040503050406030204" pitchFamily="18" charset="0"/>
                                              </a:rPr>
                                            </m:ctrlPr>
                                          </m:sSupPr>
                                          <m:e>
                                            <m:r>
                                              <a:rPr lang="fr-FR" sz="1800" b="1" i="0" smtClean="0">
                                                <a:solidFill>
                                                  <a:schemeClr val="bg1"/>
                                                </a:solidFill>
                                                <a:latin typeface="Cambria Math" panose="02040503050406030204" pitchFamily="18" charset="0"/>
                                                <a:ea typeface="Cambria Math" panose="02040503050406030204" pitchFamily="18" charset="0"/>
                                              </a:rPr>
                                              <m:t>𝐜𝐦</m:t>
                                            </m:r>
                                          </m:e>
                                          <m:sup>
                                            <m:r>
                                              <a:rPr lang="fr-FR" sz="1800" b="1" i="0" smtClean="0">
                                                <a:solidFill>
                                                  <a:schemeClr val="bg1"/>
                                                </a:solidFill>
                                                <a:latin typeface="Cambria Math" panose="02040503050406030204" pitchFamily="18" charset="0"/>
                                                <a:ea typeface="Cambria Math" panose="02040503050406030204" pitchFamily="18" charset="0"/>
                                              </a:rPr>
                                              <m:t>−</m:t>
                                            </m:r>
                                            <m:r>
                                              <a:rPr lang="fr-FR" sz="1800" b="1" i="0" smtClean="0">
                                                <a:solidFill>
                                                  <a:schemeClr val="bg1"/>
                                                </a:solidFill>
                                                <a:latin typeface="Cambria Math" panose="02040503050406030204" pitchFamily="18" charset="0"/>
                                                <a:ea typeface="Cambria Math" panose="02040503050406030204" pitchFamily="18" charset="0"/>
                                              </a:rPr>
                                              <m:t>𝟐</m:t>
                                            </m:r>
                                          </m:sup>
                                        </m:sSup>
                                      </m:den>
                                    </m:f>
                                  </m:e>
                                </m:d>
                              </m:oMath>
                            </m:oMathPara>
                          </a14:m>
                          <a:endParaRPr lang="fr-FR"/>
                        </a:p>
                      </a:txBody>
                      <a:tcPr anchor="ctr"/>
                    </a:tc>
                    <a:tc>
                      <a:txBody>
                        <a:bodyPr/>
                        <a:lstStyle/>
                        <a:p>
                          <a:pPr algn="ctr"/>
                          <a14:m>
                            <m:oMathPara xmlns:m="http://schemas.openxmlformats.org/officeDocument/2006/math">
                              <m:oMathParaPr>
                                <m:jc m:val="centerGroup"/>
                              </m:oMathParaPr>
                              <m:oMath xmlns:m="http://schemas.openxmlformats.org/officeDocument/2006/math">
                                <m:r>
                                  <a:rPr lang="fr-FR" sz="1800" b="1" i="1" smtClean="0">
                                    <a:solidFill>
                                      <a:schemeClr val="bg1"/>
                                    </a:solidFill>
                                    <a:latin typeface="Cambria Math" panose="02040503050406030204" pitchFamily="18" charset="0"/>
                                    <a:ea typeface="Cambria Math" panose="02040503050406030204" pitchFamily="18" charset="0"/>
                                  </a:rPr>
                                  <m:t>𝜼</m:t>
                                </m:r>
                                <m:d>
                                  <m:dPr>
                                    <m:begChr m:val="["/>
                                    <m:endChr m:val="]"/>
                                    <m:ctrlPr>
                                      <a:rPr lang="fr-FR" sz="1800" b="1" i="1" smtClean="0">
                                        <a:solidFill>
                                          <a:schemeClr val="bg1"/>
                                        </a:solidFill>
                                        <a:latin typeface="Cambria Math" panose="02040503050406030204" pitchFamily="18" charset="0"/>
                                        <a:ea typeface="Cambria Math" panose="02040503050406030204" pitchFamily="18" charset="0"/>
                                      </a:rPr>
                                    </m:ctrlPr>
                                  </m:dPr>
                                  <m:e>
                                    <m:f>
                                      <m:fPr>
                                        <m:ctrlPr>
                                          <a:rPr lang="fr-FR" sz="1800" b="1" i="1" smtClean="0">
                                            <a:solidFill>
                                              <a:schemeClr val="bg1"/>
                                            </a:solidFill>
                                            <a:latin typeface="Cambria Math" panose="02040503050406030204" pitchFamily="18" charset="0"/>
                                            <a:ea typeface="Cambria Math" panose="02040503050406030204" pitchFamily="18" charset="0"/>
                                          </a:rPr>
                                        </m:ctrlPr>
                                      </m:fPr>
                                      <m:num>
                                        <m:r>
                                          <a:rPr lang="fr-FR" sz="1800" b="1" i="0" smtClean="0">
                                            <a:solidFill>
                                              <a:schemeClr val="bg1"/>
                                            </a:solidFill>
                                            <a:latin typeface="Cambria Math" panose="02040503050406030204" pitchFamily="18" charset="0"/>
                                            <a:ea typeface="Cambria Math" panose="02040503050406030204" pitchFamily="18" charset="0"/>
                                          </a:rPr>
                                          <m:t>𝐦𝐨𝐥𝐞𝐜𝐮𝐥𝐞</m:t>
                                        </m:r>
                                      </m:num>
                                      <m:den>
                                        <m:sSup>
                                          <m:sSupPr>
                                            <m:ctrlPr>
                                              <a:rPr lang="fr-FR" sz="1800" b="1" i="1" smtClean="0">
                                                <a:solidFill>
                                                  <a:schemeClr val="bg1"/>
                                                </a:solidFill>
                                                <a:latin typeface="Cambria Math" panose="02040503050406030204" pitchFamily="18" charset="0"/>
                                                <a:ea typeface="Cambria Math" panose="02040503050406030204" pitchFamily="18" charset="0"/>
                                              </a:rPr>
                                            </m:ctrlPr>
                                          </m:sSupPr>
                                          <m:e>
                                            <m:r>
                                              <a:rPr lang="fr-FR" sz="1800" b="1" i="0" smtClean="0">
                                                <a:solidFill>
                                                  <a:schemeClr val="bg1"/>
                                                </a:solidFill>
                                                <a:latin typeface="Cambria Math" panose="02040503050406030204" pitchFamily="18" charset="0"/>
                                                <a:ea typeface="Cambria Math" panose="02040503050406030204" pitchFamily="18" charset="0"/>
                                              </a:rPr>
                                              <m:t>𝐞</m:t>
                                            </m:r>
                                          </m:e>
                                          <m:sup>
                                            <m:r>
                                              <a:rPr lang="fr-FR" sz="1800" b="1" i="0" smtClean="0">
                                                <a:solidFill>
                                                  <a:schemeClr val="bg1"/>
                                                </a:solidFill>
                                                <a:latin typeface="Cambria Math" panose="02040503050406030204" pitchFamily="18" charset="0"/>
                                                <a:ea typeface="Cambria Math" panose="02040503050406030204" pitchFamily="18" charset="0"/>
                                              </a:rPr>
                                              <m:t>−</m:t>
                                            </m:r>
                                          </m:sup>
                                        </m:sSup>
                                      </m:den>
                                    </m:f>
                                  </m:e>
                                </m:d>
                              </m:oMath>
                            </m:oMathPara>
                          </a14:m>
                          <a:endParaRPr lang="fr-FR"/>
                        </a:p>
                      </a:txBody>
                      <a:tcPr anchor="ctr"/>
                    </a:tc>
                    <a:extLst>
                      <a:ext uri="{0D108BD9-81ED-4DB2-BD59-A6C34878D82A}">
                        <a16:rowId xmlns:a16="http://schemas.microsoft.com/office/drawing/2014/main" val="607887161"/>
                      </a:ext>
                    </a:extLst>
                  </a:tr>
                  <a:tr h="370840">
                    <a:tc>
                      <a:txBody>
                        <a:bodyPr/>
                        <a:lstStyle/>
                        <a:p>
                          <a:pPr algn="ctr"/>
                          <a:r>
                            <a:rPr lang="fr-FR">
                              <a:solidFill>
                                <a:srgbClr val="2F2F2F"/>
                              </a:solidFill>
                              <a:latin typeface="Cambria Math" panose="02040503050406030204" pitchFamily="18" charset="0"/>
                              <a:ea typeface="Cambria Math" panose="02040503050406030204" pitchFamily="18" charset="0"/>
                            </a:rPr>
                            <a:t>72b</a:t>
                          </a:r>
                        </a:p>
                      </a:txBody>
                      <a:tcPr anchor="ctr"/>
                    </a:tc>
                    <a:tc>
                      <a:txBody>
                        <a:bodyPr/>
                        <a:lstStyle/>
                        <a:p>
                          <a:pPr algn="ctr"/>
                          <a14:m>
                            <m:oMath xmlns:m="http://schemas.openxmlformats.org/officeDocument/2006/math">
                              <m:r>
                                <a:rPr lang="fr-FR" sz="1800" b="0" i="1" smtClean="0">
                                  <a:solidFill>
                                    <a:srgbClr val="2F2F2F"/>
                                  </a:solidFill>
                                  <a:latin typeface="Cambria Math" panose="02040503050406030204" pitchFamily="18" charset="0"/>
                                  <a:ea typeface="Cambria Math" panose="02040503050406030204" pitchFamily="18" charset="0"/>
                                </a:rPr>
                                <m:t>1.</m:t>
                              </m:r>
                            </m:oMath>
                          </a14:m>
                          <a:r>
                            <a:rPr lang="fr-FR" b="0">
                              <a:solidFill>
                                <a:srgbClr val="2F2F2F"/>
                              </a:solidFill>
                              <a:latin typeface="Cambria Math" panose="02040503050406030204" pitchFamily="18" charset="0"/>
                              <a:ea typeface="Cambria Math" panose="02040503050406030204" pitchFamily="18" charset="0"/>
                            </a:rPr>
                            <a:t>8</a:t>
                          </a:r>
                        </a:p>
                      </a:txBody>
                      <a:tcPr anchor="ctr"/>
                    </a:tc>
                    <a:tc>
                      <a:txBody>
                        <a:bodyPr/>
                        <a:lstStyle/>
                        <a:p>
                          <a:pPr algn="ctr"/>
                          <a14:m>
                            <m:oMathPara xmlns:m="http://schemas.openxmlformats.org/officeDocument/2006/math">
                              <m:oMathParaPr>
                                <m:jc m:val="centerGroup"/>
                              </m:oMathParaPr>
                              <m:oMath xmlns:m="http://schemas.openxmlformats.org/officeDocument/2006/math">
                                <m:r>
                                  <a:rPr lang="fr-FR" sz="1800" b="0" i="1" smtClean="0">
                                    <a:solidFill>
                                      <a:srgbClr val="2F2F2F"/>
                                    </a:solidFill>
                                    <a:latin typeface="Cambria Math" panose="02040503050406030204" pitchFamily="18" charset="0"/>
                                    <a:ea typeface="Cambria Math" panose="02040503050406030204" pitchFamily="18" charset="0"/>
                                  </a:rPr>
                                  <m:t>1.3×</m:t>
                                </m:r>
                                <m:sSup>
                                  <m:sSupPr>
                                    <m:ctrlPr>
                                      <a:rPr lang="fr-FR" sz="1800" b="0" i="1" smtClean="0">
                                        <a:solidFill>
                                          <a:srgbClr val="2F2F2F"/>
                                        </a:solidFill>
                                        <a:latin typeface="Cambria Math" panose="02040503050406030204" pitchFamily="18" charset="0"/>
                                        <a:ea typeface="Cambria Math" panose="02040503050406030204" pitchFamily="18" charset="0"/>
                                      </a:rPr>
                                    </m:ctrlPr>
                                  </m:sSupPr>
                                  <m:e>
                                    <m:r>
                                      <a:rPr lang="fr-FR" sz="1800" b="0" i="1" smtClean="0">
                                        <a:solidFill>
                                          <a:srgbClr val="2F2F2F"/>
                                        </a:solidFill>
                                        <a:latin typeface="Cambria Math" panose="02040503050406030204" pitchFamily="18" charset="0"/>
                                        <a:ea typeface="Cambria Math" panose="02040503050406030204" pitchFamily="18" charset="0"/>
                                      </a:rPr>
                                      <m:t>10</m:t>
                                    </m:r>
                                  </m:e>
                                  <m:sup>
                                    <m:r>
                                      <a:rPr lang="fr-FR" sz="1800" b="0" i="1" smtClean="0">
                                        <a:solidFill>
                                          <a:srgbClr val="2F2F2F"/>
                                        </a:solidFill>
                                        <a:latin typeface="Cambria Math" panose="02040503050406030204" pitchFamily="18" charset="0"/>
                                        <a:ea typeface="Cambria Math" panose="02040503050406030204" pitchFamily="18" charset="0"/>
                                      </a:rPr>
                                      <m:t>−3</m:t>
                                    </m:r>
                                  </m:sup>
                                </m:sSup>
                              </m:oMath>
                            </m:oMathPara>
                          </a14:m>
                          <a:endParaRPr lang="fr-FR" b="0">
                            <a:solidFill>
                              <a:srgbClr val="2F2F2F"/>
                            </a:solidFill>
                            <a:latin typeface="Cambria Math" panose="02040503050406030204" pitchFamily="18" charset="0"/>
                            <a:ea typeface="Cambria Math" panose="02040503050406030204" pitchFamily="18" charset="0"/>
                          </a:endParaRPr>
                        </a:p>
                      </a:txBody>
                      <a:tcPr anchor="ctr"/>
                    </a:tc>
                    <a:extLst>
                      <a:ext uri="{0D108BD9-81ED-4DB2-BD59-A6C34878D82A}">
                        <a16:rowId xmlns:a16="http://schemas.microsoft.com/office/drawing/2014/main" val="435974874"/>
                      </a:ext>
                    </a:extLst>
                  </a:tr>
                  <a:tr h="370840">
                    <a:tc>
                      <a:txBody>
                        <a:bodyPr/>
                        <a:lstStyle/>
                        <a:p>
                          <a:pPr algn="ctr"/>
                          <a:r>
                            <a:rPr lang="fr-FR">
                              <a:solidFill>
                                <a:srgbClr val="2F2F2F"/>
                              </a:solidFill>
                              <a:latin typeface="Cambria Math" panose="02040503050406030204" pitchFamily="18" charset="0"/>
                              <a:ea typeface="Cambria Math" panose="02040503050406030204" pitchFamily="18" charset="0"/>
                            </a:rPr>
                            <a:t>Hybrid</a:t>
                          </a:r>
                        </a:p>
                      </a:txBody>
                      <a:tcPr anchor="ctr"/>
                    </a:tc>
                    <a:tc>
                      <a:txBody>
                        <a:bodyPr/>
                        <a:lstStyle/>
                        <a:p>
                          <a:pPr algn="ctr"/>
                          <a14:m>
                            <m:oMathPara xmlns:m="http://schemas.openxmlformats.org/officeDocument/2006/math">
                              <m:oMathParaPr>
                                <m:jc m:val="centerGroup"/>
                              </m:oMathParaPr>
                              <m:oMath xmlns:m="http://schemas.openxmlformats.org/officeDocument/2006/math">
                                <m:r>
                                  <a:rPr lang="fr-FR" sz="1800" b="0" i="1" smtClean="0">
                                    <a:solidFill>
                                      <a:srgbClr val="2F2F2F"/>
                                    </a:solidFill>
                                    <a:latin typeface="Cambria Math" panose="02040503050406030204" pitchFamily="18" charset="0"/>
                                    <a:ea typeface="Cambria Math" panose="02040503050406030204" pitchFamily="18" charset="0"/>
                                  </a:rPr>
                                  <m:t>1.4</m:t>
                                </m:r>
                              </m:oMath>
                            </m:oMathPara>
                          </a14:m>
                          <a:endParaRPr lang="fr-FR" b="0">
                            <a:solidFill>
                              <a:srgbClr val="2F2F2F"/>
                            </a:solidFill>
                            <a:latin typeface="Cambria Math" panose="02040503050406030204" pitchFamily="18" charset="0"/>
                            <a:ea typeface="Cambria Math" panose="02040503050406030204" pitchFamily="18" charset="0"/>
                          </a:endParaRPr>
                        </a:p>
                      </a:txBody>
                      <a:tcPr anchor="ctr"/>
                    </a:tc>
                    <a:tc>
                      <a:txBody>
                        <a:bodyPr/>
                        <a:lstStyle/>
                        <a:p>
                          <a:pPr algn="ctr"/>
                          <a14:m>
                            <m:oMathPara xmlns:m="http://schemas.openxmlformats.org/officeDocument/2006/math">
                              <m:oMathParaPr>
                                <m:jc m:val="centerGroup"/>
                              </m:oMathParaPr>
                              <m:oMath xmlns:m="http://schemas.openxmlformats.org/officeDocument/2006/math">
                                <m:r>
                                  <a:rPr lang="fr-FR" sz="1800" b="0" i="1" smtClean="0">
                                    <a:solidFill>
                                      <a:srgbClr val="2F2F2F"/>
                                    </a:solidFill>
                                    <a:latin typeface="Cambria Math" panose="02040503050406030204" pitchFamily="18" charset="0"/>
                                    <a:ea typeface="Cambria Math" panose="02040503050406030204" pitchFamily="18" charset="0"/>
                                  </a:rPr>
                                  <m:t>1.0×</m:t>
                                </m:r>
                                <m:sSup>
                                  <m:sSupPr>
                                    <m:ctrlPr>
                                      <a:rPr lang="fr-FR" sz="1800" b="0" i="1" smtClean="0">
                                        <a:solidFill>
                                          <a:srgbClr val="2F2F2F"/>
                                        </a:solidFill>
                                        <a:latin typeface="Cambria Math" panose="02040503050406030204" pitchFamily="18" charset="0"/>
                                        <a:ea typeface="Cambria Math" panose="02040503050406030204" pitchFamily="18" charset="0"/>
                                      </a:rPr>
                                    </m:ctrlPr>
                                  </m:sSupPr>
                                  <m:e>
                                    <m:r>
                                      <a:rPr lang="fr-FR" sz="1800" b="0" i="1" smtClean="0">
                                        <a:solidFill>
                                          <a:srgbClr val="2F2F2F"/>
                                        </a:solidFill>
                                        <a:latin typeface="Cambria Math" panose="02040503050406030204" pitchFamily="18" charset="0"/>
                                        <a:ea typeface="Cambria Math" panose="02040503050406030204" pitchFamily="18" charset="0"/>
                                      </a:rPr>
                                      <m:t>10</m:t>
                                    </m:r>
                                  </m:e>
                                  <m:sup>
                                    <m:r>
                                      <a:rPr lang="fr-FR" sz="1800" b="0" i="1" smtClean="0">
                                        <a:solidFill>
                                          <a:srgbClr val="2F2F2F"/>
                                        </a:solidFill>
                                        <a:latin typeface="Cambria Math" panose="02040503050406030204" pitchFamily="18" charset="0"/>
                                        <a:ea typeface="Cambria Math" panose="02040503050406030204" pitchFamily="18" charset="0"/>
                                      </a:rPr>
                                      <m:t>−3</m:t>
                                    </m:r>
                                  </m:sup>
                                </m:sSup>
                              </m:oMath>
                            </m:oMathPara>
                          </a14:m>
                          <a:endParaRPr lang="fr-FR">
                            <a:solidFill>
                              <a:srgbClr val="2F2F2F"/>
                            </a:solidFill>
                            <a:latin typeface="Cambria Math" panose="02040503050406030204" pitchFamily="18" charset="0"/>
                            <a:ea typeface="Cambria Math" panose="02040503050406030204" pitchFamily="18" charset="0"/>
                          </a:endParaRPr>
                        </a:p>
                      </a:txBody>
                      <a:tcPr anchor="ctr"/>
                    </a:tc>
                    <a:extLst>
                      <a:ext uri="{0D108BD9-81ED-4DB2-BD59-A6C34878D82A}">
                        <a16:rowId xmlns:a16="http://schemas.microsoft.com/office/drawing/2014/main" val="3481474695"/>
                      </a:ext>
                    </a:extLst>
                  </a:tr>
                </a:tbl>
              </a:graphicData>
            </a:graphic>
          </p:graphicFrame>
        </mc:Choice>
        <mc:Fallback xmlns="">
          <p:graphicFrame>
            <p:nvGraphicFramePr>
              <p:cNvPr id="25" name="Tableau 24">
                <a:extLst>
                  <a:ext uri="{FF2B5EF4-FFF2-40B4-BE49-F238E27FC236}">
                    <a16:creationId xmlns:a16="http://schemas.microsoft.com/office/drawing/2014/main" id="{477E1969-A9EF-9754-0EEA-EBA84E88E0E4}"/>
                  </a:ext>
                </a:extLst>
              </p:cNvPr>
              <p:cNvGraphicFramePr>
                <a:graphicFrameLocks noGrp="1"/>
              </p:cNvGraphicFramePr>
              <p:nvPr>
                <p:extLst>
                  <p:ext uri="{D42A27DB-BD31-4B8C-83A1-F6EECF244321}">
                    <p14:modId xmlns:p14="http://schemas.microsoft.com/office/powerpoint/2010/main" val="4267795817"/>
                  </p:ext>
                </p:extLst>
              </p:nvPr>
            </p:nvGraphicFramePr>
            <p:xfrm>
              <a:off x="5950139" y="2692991"/>
              <a:ext cx="5964063" cy="1443546"/>
            </p:xfrm>
            <a:graphic>
              <a:graphicData uri="http://schemas.openxmlformats.org/drawingml/2006/table">
                <a:tbl>
                  <a:tblPr firstRow="1" bandRow="1">
                    <a:tableStyleId>{88D326A9-A81B-9881-C969-13F38E75D658}</a:tableStyleId>
                  </a:tblPr>
                  <a:tblGrid>
                    <a:gridCol w="1988021">
                      <a:extLst>
                        <a:ext uri="{9D8B030D-6E8A-4147-A177-3AD203B41FA5}">
                          <a16:colId xmlns:a16="http://schemas.microsoft.com/office/drawing/2014/main" val="1005282405"/>
                        </a:ext>
                      </a:extLst>
                    </a:gridCol>
                    <a:gridCol w="1988021">
                      <a:extLst>
                        <a:ext uri="{9D8B030D-6E8A-4147-A177-3AD203B41FA5}">
                          <a16:colId xmlns:a16="http://schemas.microsoft.com/office/drawing/2014/main" val="1554365495"/>
                        </a:ext>
                      </a:extLst>
                    </a:gridCol>
                    <a:gridCol w="1988021">
                      <a:extLst>
                        <a:ext uri="{9D8B030D-6E8A-4147-A177-3AD203B41FA5}">
                          <a16:colId xmlns:a16="http://schemas.microsoft.com/office/drawing/2014/main" val="1751780286"/>
                        </a:ext>
                      </a:extLst>
                    </a:gridCol>
                  </a:tblGrid>
                  <a:tr h="701866">
                    <a:tc>
                      <a:txBody>
                        <a:bodyPr/>
                        <a:lstStyle/>
                        <a:p>
                          <a:pPr algn="ctr"/>
                          <a:r>
                            <a:rPr lang="fr-FR">
                              <a:latin typeface="Cambria Math" panose="02040503050406030204" pitchFamily="18" charset="0"/>
                              <a:ea typeface="Cambria Math" panose="02040503050406030204" pitchFamily="18" charset="0"/>
                            </a:rPr>
                            <a:t>Filling scheme</a:t>
                          </a:r>
                        </a:p>
                      </a:txBody>
                      <a:tcPr anchor="ctr"/>
                    </a:tc>
                    <a:tc>
                      <a:txBody>
                        <a:bodyPr/>
                        <a:lstStyle/>
                        <a:p>
                          <a:endParaRPr lang="fr-FR"/>
                        </a:p>
                      </a:txBody>
                      <a:tcPr anchor="ctr">
                        <a:blipFill>
                          <a:blip r:embed="rId6"/>
                          <a:stretch>
                            <a:fillRect l="-99694" t="-1724" r="-100306" b="-117241"/>
                          </a:stretch>
                        </a:blipFill>
                      </a:tcPr>
                    </a:tc>
                    <a:tc>
                      <a:txBody>
                        <a:bodyPr/>
                        <a:lstStyle/>
                        <a:p>
                          <a:endParaRPr lang="fr-FR"/>
                        </a:p>
                      </a:txBody>
                      <a:tcPr anchor="ctr">
                        <a:blipFill>
                          <a:blip r:embed="rId6"/>
                          <a:stretch>
                            <a:fillRect l="-200307" t="-1724" r="-613" b="-117241"/>
                          </a:stretch>
                        </a:blipFill>
                      </a:tcPr>
                    </a:tc>
                    <a:extLst>
                      <a:ext uri="{0D108BD9-81ED-4DB2-BD59-A6C34878D82A}">
                        <a16:rowId xmlns:a16="http://schemas.microsoft.com/office/drawing/2014/main" val="607887161"/>
                      </a:ext>
                    </a:extLst>
                  </a:tr>
                  <a:tr h="370840">
                    <a:tc>
                      <a:txBody>
                        <a:bodyPr/>
                        <a:lstStyle/>
                        <a:p>
                          <a:pPr algn="ctr"/>
                          <a:r>
                            <a:rPr lang="fr-FR">
                              <a:solidFill>
                                <a:srgbClr val="2F2F2F"/>
                              </a:solidFill>
                              <a:latin typeface="Cambria Math" panose="02040503050406030204" pitchFamily="18" charset="0"/>
                              <a:ea typeface="Cambria Math" panose="02040503050406030204" pitchFamily="18" charset="0"/>
                            </a:rPr>
                            <a:t>72b</a:t>
                          </a:r>
                        </a:p>
                      </a:txBody>
                      <a:tcPr anchor="ctr"/>
                    </a:tc>
                    <a:tc>
                      <a:txBody>
                        <a:bodyPr/>
                        <a:lstStyle/>
                        <a:p>
                          <a:endParaRPr lang="fr-FR"/>
                        </a:p>
                      </a:txBody>
                      <a:tcPr anchor="ctr">
                        <a:blipFill>
                          <a:blip r:embed="rId6"/>
                          <a:stretch>
                            <a:fillRect l="-99694" t="-193443" r="-100306" b="-122951"/>
                          </a:stretch>
                        </a:blipFill>
                      </a:tcPr>
                    </a:tc>
                    <a:tc>
                      <a:txBody>
                        <a:bodyPr/>
                        <a:lstStyle/>
                        <a:p>
                          <a:endParaRPr lang="fr-FR"/>
                        </a:p>
                      </a:txBody>
                      <a:tcPr anchor="ctr">
                        <a:blipFill>
                          <a:blip r:embed="rId6"/>
                          <a:stretch>
                            <a:fillRect l="-200307" t="-193443" r="-613" b="-122951"/>
                          </a:stretch>
                        </a:blipFill>
                      </a:tcPr>
                    </a:tc>
                    <a:extLst>
                      <a:ext uri="{0D108BD9-81ED-4DB2-BD59-A6C34878D82A}">
                        <a16:rowId xmlns:a16="http://schemas.microsoft.com/office/drawing/2014/main" val="435974874"/>
                      </a:ext>
                    </a:extLst>
                  </a:tr>
                  <a:tr h="370840">
                    <a:tc>
                      <a:txBody>
                        <a:bodyPr/>
                        <a:lstStyle/>
                        <a:p>
                          <a:pPr algn="ctr"/>
                          <a:r>
                            <a:rPr lang="fr-FR">
                              <a:solidFill>
                                <a:srgbClr val="2F2F2F"/>
                              </a:solidFill>
                              <a:latin typeface="Cambria Math" panose="02040503050406030204" pitchFamily="18" charset="0"/>
                              <a:ea typeface="Cambria Math" panose="02040503050406030204" pitchFamily="18" charset="0"/>
                            </a:rPr>
                            <a:t>Hybrid</a:t>
                          </a:r>
                        </a:p>
                      </a:txBody>
                      <a:tcPr anchor="ctr"/>
                    </a:tc>
                    <a:tc>
                      <a:txBody>
                        <a:bodyPr/>
                        <a:lstStyle/>
                        <a:p>
                          <a:endParaRPr lang="fr-FR"/>
                        </a:p>
                      </a:txBody>
                      <a:tcPr anchor="ctr">
                        <a:blipFill>
                          <a:blip r:embed="rId6"/>
                          <a:stretch>
                            <a:fillRect l="-99694" t="-293443" r="-100306" b="-22951"/>
                          </a:stretch>
                        </a:blipFill>
                      </a:tcPr>
                    </a:tc>
                    <a:tc>
                      <a:txBody>
                        <a:bodyPr/>
                        <a:lstStyle/>
                        <a:p>
                          <a:endParaRPr lang="fr-FR"/>
                        </a:p>
                      </a:txBody>
                      <a:tcPr anchor="ctr">
                        <a:blipFill>
                          <a:blip r:embed="rId6"/>
                          <a:stretch>
                            <a:fillRect l="-200307" t="-293443" r="-613" b="-22951"/>
                          </a:stretch>
                        </a:blipFill>
                      </a:tcPr>
                    </a:tc>
                    <a:extLst>
                      <a:ext uri="{0D108BD9-81ED-4DB2-BD59-A6C34878D82A}">
                        <a16:rowId xmlns:a16="http://schemas.microsoft.com/office/drawing/2014/main" val="3481474695"/>
                      </a:ext>
                    </a:extLst>
                  </a:tr>
                </a:tbl>
              </a:graphicData>
            </a:graphic>
          </p:graphicFrame>
        </mc:Fallback>
      </mc:AlternateContent>
      <p:cxnSp>
        <p:nvCxnSpPr>
          <p:cNvPr id="44" name="Straight Connector 47">
            <a:extLst>
              <a:ext uri="{FF2B5EF4-FFF2-40B4-BE49-F238E27FC236}">
                <a16:creationId xmlns:a16="http://schemas.microsoft.com/office/drawing/2014/main" id="{7CBDD995-19BC-089B-3F1B-3D04C90BB890}"/>
              </a:ext>
            </a:extLst>
          </p:cNvPr>
          <p:cNvCxnSpPr>
            <a:cxnSpLocks/>
          </p:cNvCxnSpPr>
          <p:nvPr/>
        </p:nvCxnSpPr>
        <p:spPr bwMode="auto">
          <a:xfrm>
            <a:off x="715720" y="3182496"/>
            <a:ext cx="4896544" cy="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4972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35</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RFA raw data</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mc:AlternateContent xmlns:mc="http://schemas.openxmlformats.org/markup-compatibility/2006" xmlns:a14="http://schemas.microsoft.com/office/drawing/2010/main">
        <mc:Choice Requires="a14">
          <p:sp>
            <p:nvSpPr>
              <p:cNvPr id="8" name="Content Placeholder 1">
                <a:extLst>
                  <a:ext uri="{FF2B5EF4-FFF2-40B4-BE49-F238E27FC236}">
                    <a16:creationId xmlns:a16="http://schemas.microsoft.com/office/drawing/2014/main" id="{E2E7489A-0114-24C1-B73C-9802F8C156BD}"/>
                  </a:ext>
                </a:extLst>
              </p:cNvPr>
              <p:cNvSpPr txBox="1">
                <a:spLocks/>
              </p:cNvSpPr>
              <p:nvPr/>
            </p:nvSpPr>
            <p:spPr bwMode="auto">
              <a:xfrm>
                <a:off x="6950401" y="2642787"/>
                <a:ext cx="5050255" cy="1794171"/>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b="1">
                    <a:solidFill>
                      <a:srgbClr val="E15E32"/>
                    </a:solidFill>
                  </a:rPr>
                  <a:t>RFA scan</a:t>
                </a:r>
              </a:p>
              <a:p>
                <a:pPr lvl="1">
                  <a:defRPr/>
                </a:pPr>
                <a:r>
                  <a:rPr lang="fr-FR" b="1">
                    <a:solidFill>
                      <a:srgbClr val="6E2466"/>
                    </a:solidFill>
                  </a:rPr>
                  <a:t>Scanning time: 	</a:t>
                </a:r>
                <a14:m>
                  <m:oMath xmlns:m="http://schemas.openxmlformats.org/officeDocument/2006/math">
                    <m:r>
                      <a:rPr lang="fr-FR" i="1" smtClean="0">
                        <a:solidFill>
                          <a:srgbClr val="2F2F2F"/>
                        </a:solidFill>
                        <a:latin typeface="Cambria Math" panose="02040503050406030204" pitchFamily="18" charset="0"/>
                        <a:ea typeface="Cambria Math" panose="02040503050406030204" pitchFamily="18" charset="0"/>
                      </a:rPr>
                      <m:t>~</m:t>
                    </m:r>
                    <m:r>
                      <a:rPr lang="fr-FR" b="0" i="1" smtClean="0">
                        <a:solidFill>
                          <a:srgbClr val="2F2F2F"/>
                        </a:solidFill>
                        <a:latin typeface="Cambria Math" panose="02040503050406030204" pitchFamily="18" charset="0"/>
                        <a:ea typeface="Cambria Math" panose="02040503050406030204" pitchFamily="18" charset="0"/>
                      </a:rPr>
                      <m:t>3 </m:t>
                    </m:r>
                    <m:d>
                      <m:dPr>
                        <m:begChr m:val="["/>
                        <m:endChr m:val="]"/>
                        <m:ctrlPr>
                          <a:rPr lang="fr-FR" b="0" i="1" smtClean="0">
                            <a:solidFill>
                              <a:srgbClr val="2F2F2F"/>
                            </a:solidFill>
                            <a:latin typeface="Cambria Math" panose="02040503050406030204" pitchFamily="18" charset="0"/>
                            <a:ea typeface="Cambria Math" panose="02040503050406030204" pitchFamily="18" charset="0"/>
                          </a:rPr>
                        </m:ctrlPr>
                      </m:dPr>
                      <m:e>
                        <m:r>
                          <m:rPr>
                            <m:sty m:val="p"/>
                          </m:rPr>
                          <a:rPr lang="fr-FR" b="0" i="0" smtClean="0">
                            <a:solidFill>
                              <a:srgbClr val="2F2F2F"/>
                            </a:solidFill>
                            <a:latin typeface="Cambria Math" panose="02040503050406030204" pitchFamily="18" charset="0"/>
                            <a:ea typeface="Cambria Math" panose="02040503050406030204" pitchFamily="18" charset="0"/>
                          </a:rPr>
                          <m:t>min</m:t>
                        </m:r>
                      </m:e>
                    </m:d>
                  </m:oMath>
                </a14:m>
                <a:endParaRPr lang="fr-FR" b="1">
                  <a:solidFill>
                    <a:srgbClr val="6E2466"/>
                  </a:solidFill>
                </a:endParaRPr>
              </a:p>
              <a:p>
                <a:pPr lvl="1">
                  <a:defRPr/>
                </a:pPr>
                <a:r>
                  <a:rPr lang="fr-FR" b="1">
                    <a:solidFill>
                      <a:srgbClr val="6E2466"/>
                    </a:solidFill>
                  </a:rPr>
                  <a:t>Filtering voltage: 	</a:t>
                </a:r>
                <a14:m>
                  <m:oMath xmlns:m="http://schemas.openxmlformats.org/officeDocument/2006/math">
                    <m:d>
                      <m:dPr>
                        <m:begChr m:val="["/>
                        <m:endChr m:val="]"/>
                        <m:ctrlPr>
                          <a:rPr lang="fr-FR" i="1" smtClean="0">
                            <a:solidFill>
                              <a:srgbClr val="2F2F2F"/>
                            </a:solidFill>
                            <a:latin typeface="Cambria Math" panose="02040503050406030204" pitchFamily="18" charset="0"/>
                          </a:rPr>
                        </m:ctrlPr>
                      </m:dPr>
                      <m:e>
                        <m:r>
                          <a:rPr lang="fr-FR" b="0" i="1" smtClean="0">
                            <a:solidFill>
                              <a:srgbClr val="2F2F2F"/>
                            </a:solidFill>
                            <a:latin typeface="Cambria Math" panose="02040503050406030204" pitchFamily="18" charset="0"/>
                          </a:rPr>
                          <m:t>0 ; −1.5</m:t>
                        </m:r>
                      </m:e>
                    </m:d>
                    <m:r>
                      <a:rPr lang="fr-FR" b="0" i="1" smtClean="0">
                        <a:solidFill>
                          <a:srgbClr val="2F2F2F"/>
                        </a:solidFill>
                        <a:latin typeface="Cambria Math" panose="02040503050406030204" pitchFamily="18" charset="0"/>
                      </a:rPr>
                      <m:t> </m:t>
                    </m:r>
                    <m:r>
                      <m:rPr>
                        <m:sty m:val="p"/>
                      </m:rPr>
                      <a:rPr lang="fr-FR" b="0" i="0" smtClean="0">
                        <a:solidFill>
                          <a:srgbClr val="2F2F2F"/>
                        </a:solidFill>
                        <a:latin typeface="Cambria Math" panose="02040503050406030204" pitchFamily="18" charset="0"/>
                      </a:rPr>
                      <m:t>kV</m:t>
                    </m:r>
                  </m:oMath>
                </a14:m>
                <a:endParaRPr lang="fr-FR">
                  <a:solidFill>
                    <a:srgbClr val="2F2F2F"/>
                  </a:solidFill>
                </a:endParaRPr>
              </a:p>
              <a:p>
                <a:pPr lvl="1">
                  <a:defRPr/>
                </a:pPr>
                <a:r>
                  <a:rPr lang="fr-FR" b="1">
                    <a:solidFill>
                      <a:srgbClr val="6E2466"/>
                    </a:solidFill>
                  </a:rPr>
                  <a:t>Current at a set voltage </a:t>
                </a:r>
                <a14:m>
                  <m:oMath xmlns:m="http://schemas.openxmlformats.org/officeDocument/2006/math">
                    <m:r>
                      <a:rPr lang="fr-FR" b="1" i="1" smtClean="0">
                        <a:solidFill>
                          <a:srgbClr val="6E2466"/>
                        </a:solidFill>
                        <a:latin typeface="Cambria Math" panose="02040503050406030204" pitchFamily="18" charset="0"/>
                      </a:rPr>
                      <m:t>𝑼</m:t>
                    </m:r>
                    <m:d>
                      <m:dPr>
                        <m:begChr m:val="["/>
                        <m:endChr m:val="]"/>
                        <m:ctrlPr>
                          <a:rPr lang="fr-FR" b="1" i="1" smtClean="0">
                            <a:solidFill>
                              <a:srgbClr val="6E2466"/>
                            </a:solidFill>
                            <a:latin typeface="Cambria Math" panose="02040503050406030204" pitchFamily="18" charset="0"/>
                          </a:rPr>
                        </m:ctrlPr>
                      </m:dPr>
                      <m:e>
                        <m:r>
                          <a:rPr lang="fr-FR" b="1" i="0" smtClean="0">
                            <a:solidFill>
                              <a:srgbClr val="6E2466"/>
                            </a:solidFill>
                            <a:latin typeface="Cambria Math" panose="02040503050406030204" pitchFamily="18" charset="0"/>
                          </a:rPr>
                          <m:t>𝐕</m:t>
                        </m:r>
                      </m:e>
                    </m:d>
                  </m:oMath>
                </a14:m>
                <a:r>
                  <a:rPr lang="fr-FR" b="1">
                    <a:solidFill>
                      <a:srgbClr val="6E2466"/>
                    </a:solidFill>
                  </a:rPr>
                  <a:t>: </a:t>
                </a:r>
              </a:p>
              <a:p>
                <a:pPr marL="324000" lvl="2" indent="0">
                  <a:buNone/>
                  <a:defRPr/>
                </a:pPr>
                <a:r>
                  <a:rPr lang="fr-FR">
                    <a:solidFill>
                      <a:srgbClr val="2F2F2F"/>
                    </a:solidFill>
                  </a:rPr>
                  <a:t>current of electrons with an energy under </a:t>
                </a:r>
                <a14:m>
                  <m:oMath xmlns:m="http://schemas.openxmlformats.org/officeDocument/2006/math">
                    <m:r>
                      <a:rPr lang="fr-FR" b="0" i="1" smtClean="0">
                        <a:solidFill>
                          <a:srgbClr val="2F2F2F"/>
                        </a:solidFill>
                        <a:latin typeface="Cambria Math" panose="02040503050406030204" pitchFamily="18" charset="0"/>
                      </a:rPr>
                      <m:t>𝑒𝑈</m:t>
                    </m:r>
                    <m:r>
                      <a:rPr lang="fr-FR" b="0" i="1" smtClean="0">
                        <a:solidFill>
                          <a:srgbClr val="2F2F2F"/>
                        </a:solidFill>
                        <a:latin typeface="Cambria Math" panose="02040503050406030204" pitchFamily="18" charset="0"/>
                      </a:rPr>
                      <m:t> </m:t>
                    </m:r>
                    <m:d>
                      <m:dPr>
                        <m:begChr m:val="["/>
                        <m:endChr m:val="]"/>
                        <m:ctrlPr>
                          <a:rPr lang="fr-FR" b="0" i="1" smtClean="0">
                            <a:solidFill>
                              <a:srgbClr val="2F2F2F"/>
                            </a:solidFill>
                            <a:latin typeface="Cambria Math" panose="02040503050406030204" pitchFamily="18" charset="0"/>
                          </a:rPr>
                        </m:ctrlPr>
                      </m:dPr>
                      <m:e>
                        <m:r>
                          <m:rPr>
                            <m:sty m:val="p"/>
                          </m:rPr>
                          <a:rPr lang="fr-FR" b="0" i="0" smtClean="0">
                            <a:solidFill>
                              <a:srgbClr val="2F2F2F"/>
                            </a:solidFill>
                            <a:latin typeface="Cambria Math" panose="02040503050406030204" pitchFamily="18" charset="0"/>
                          </a:rPr>
                          <m:t>eV</m:t>
                        </m:r>
                      </m:e>
                    </m:d>
                  </m:oMath>
                </a14:m>
                <a:r>
                  <a:rPr lang="fr-FR">
                    <a:solidFill>
                      <a:srgbClr val="2F2F2F"/>
                    </a:solidFill>
                  </a:rPr>
                  <a:t> </a:t>
                </a:r>
              </a:p>
              <a:p>
                <a:pPr marL="0" lvl="1" indent="0">
                  <a:buNone/>
                  <a:defRPr/>
                </a:pPr>
                <a:endParaRPr lang="fr-FR" b="1">
                  <a:solidFill>
                    <a:srgbClr val="6E2466"/>
                  </a:solidFill>
                </a:endParaRPr>
              </a:p>
              <a:p>
                <a:pPr marL="0" lvl="1" indent="0">
                  <a:buNone/>
                  <a:defRPr/>
                </a:pPr>
                <a:endParaRPr lang="fr-FR" b="1">
                  <a:solidFill>
                    <a:srgbClr val="2F2F2F"/>
                  </a:solidFill>
                </a:endParaRPr>
              </a:p>
            </p:txBody>
          </p:sp>
        </mc:Choice>
        <mc:Fallback xmlns="">
          <p:sp>
            <p:nvSpPr>
              <p:cNvPr id="8" name="Content Placeholder 1">
                <a:extLst>
                  <a:ext uri="{FF2B5EF4-FFF2-40B4-BE49-F238E27FC236}">
                    <a16:creationId xmlns:a16="http://schemas.microsoft.com/office/drawing/2014/main" id="{E2E7489A-0114-24C1-B73C-9802F8C156BD}"/>
                  </a:ext>
                </a:extLst>
              </p:cNvPr>
              <p:cNvSpPr txBox="1">
                <a:spLocks noRot="1" noChangeAspect="1" noMove="1" noResize="1" noEditPoints="1" noAdjustHandles="1" noChangeArrowheads="1" noChangeShapeType="1" noTextEdit="1"/>
              </p:cNvSpPr>
              <p:nvPr/>
            </p:nvSpPr>
            <p:spPr bwMode="auto">
              <a:xfrm>
                <a:off x="6950401" y="2642787"/>
                <a:ext cx="5050255" cy="1794171"/>
              </a:xfrm>
              <a:prstGeom prst="rect">
                <a:avLst/>
              </a:prstGeom>
              <a:blipFill>
                <a:blip r:embed="rId2"/>
                <a:stretch>
                  <a:fillRect l="-2774" t="-4422" b="-5782"/>
                </a:stretch>
              </a:blipFill>
            </p:spPr>
            <p:txBody>
              <a:bodyPr/>
              <a:lstStyle/>
              <a:p>
                <a:r>
                  <a:rPr lang="fr-FR">
                    <a:noFill/>
                  </a:rPr>
                  <a:t> </a:t>
                </a:r>
              </a:p>
            </p:txBody>
          </p:sp>
        </mc:Fallback>
      </mc:AlternateContent>
      <p:sp>
        <p:nvSpPr>
          <p:cNvPr id="14" name="TextBox 13">
            <a:extLst>
              <a:ext uri="{FF2B5EF4-FFF2-40B4-BE49-F238E27FC236}">
                <a16:creationId xmlns:a16="http://schemas.microsoft.com/office/drawing/2014/main" id="{2EC2633F-4906-2E86-FB9F-2D3206C328FF}"/>
              </a:ext>
            </a:extLst>
          </p:cNvPr>
          <p:cNvSpPr txBox="1"/>
          <p:nvPr/>
        </p:nvSpPr>
        <p:spPr bwMode="auto">
          <a:xfrm>
            <a:off x="2098230" y="1614256"/>
            <a:ext cx="4392489" cy="338554"/>
          </a:xfrm>
          <a:prstGeom prst="rect">
            <a:avLst/>
          </a:prstGeom>
          <a:solidFill>
            <a:schemeClr val="bg1"/>
          </a:solidFill>
        </p:spPr>
        <p:txBody>
          <a:bodyPr wrap="square" rtlCol="0">
            <a:spAutoFit/>
          </a:bodyPr>
          <a:lstStyle/>
          <a:p>
            <a:pPr algn="ctr"/>
            <a:r>
              <a:rPr lang="fr-FR" sz="1600" i="1" u="sng">
                <a:solidFill>
                  <a:srgbClr val="2F2F2F"/>
                </a:solidFill>
              </a:rPr>
              <a:t>RFA scan: Fill 9072</a:t>
            </a:r>
          </a:p>
        </p:txBody>
      </p:sp>
      <p:pic>
        <p:nvPicPr>
          <p:cNvPr id="7" name="Image 6">
            <a:extLst>
              <a:ext uri="{FF2B5EF4-FFF2-40B4-BE49-F238E27FC236}">
                <a16:creationId xmlns:a16="http://schemas.microsoft.com/office/drawing/2014/main" id="{75ED3239-E5EF-60AD-D51B-A98601D57FF4}"/>
              </a:ext>
            </a:extLst>
          </p:cNvPr>
          <p:cNvPicPr>
            <a:picLocks noChangeAspect="1"/>
          </p:cNvPicPr>
          <p:nvPr/>
        </p:nvPicPr>
        <p:blipFill rotWithShape="1">
          <a:blip r:embed="rId3"/>
          <a:srcRect l="835" t="4747" r="763" b="8091"/>
          <a:stretch/>
        </p:blipFill>
        <p:spPr>
          <a:xfrm>
            <a:off x="298439" y="1586219"/>
            <a:ext cx="6651962" cy="4356510"/>
          </a:xfrm>
          <a:prstGeom prst="rect">
            <a:avLst/>
          </a:prstGeom>
        </p:spPr>
      </p:pic>
      <p:sp>
        <p:nvSpPr>
          <p:cNvPr id="10" name="TextBox 13">
            <a:extLst>
              <a:ext uri="{FF2B5EF4-FFF2-40B4-BE49-F238E27FC236}">
                <a16:creationId xmlns:a16="http://schemas.microsoft.com/office/drawing/2014/main" id="{9AB7E0BC-7971-5324-320D-DBA988B52FD3}"/>
              </a:ext>
            </a:extLst>
          </p:cNvPr>
          <p:cNvSpPr txBox="1"/>
          <p:nvPr/>
        </p:nvSpPr>
        <p:spPr bwMode="auto">
          <a:xfrm>
            <a:off x="767408" y="1310722"/>
            <a:ext cx="6103253" cy="338554"/>
          </a:xfrm>
          <a:prstGeom prst="rect">
            <a:avLst/>
          </a:prstGeom>
          <a:solidFill>
            <a:schemeClr val="bg1"/>
          </a:solidFill>
        </p:spPr>
        <p:txBody>
          <a:bodyPr wrap="square" rtlCol="0">
            <a:spAutoFit/>
          </a:bodyPr>
          <a:lstStyle/>
          <a:p>
            <a:pPr algn="ctr"/>
            <a:r>
              <a:rPr lang="fr-FR" sz="1600" i="1" u="sng">
                <a:solidFill>
                  <a:srgbClr val="2F2F2F"/>
                </a:solidFill>
              </a:rPr>
              <a:t>Electron current vs Filtering voltage: Fill 9072</a:t>
            </a:r>
          </a:p>
        </p:txBody>
      </p:sp>
      <mc:AlternateContent xmlns:mc="http://schemas.openxmlformats.org/markup-compatibility/2006" xmlns:a14="http://schemas.microsoft.com/office/drawing/2010/main">
        <mc:Choice Requires="a14">
          <p:sp>
            <p:nvSpPr>
              <p:cNvPr id="15" name="TextBox 20">
                <a:extLst>
                  <a:ext uri="{FF2B5EF4-FFF2-40B4-BE49-F238E27FC236}">
                    <a16:creationId xmlns:a16="http://schemas.microsoft.com/office/drawing/2014/main" id="{A27B2D95-5C52-E75A-9A91-7ED6A94AE827}"/>
                  </a:ext>
                </a:extLst>
              </p:cNvPr>
              <p:cNvSpPr txBox="1"/>
              <p:nvPr/>
            </p:nvSpPr>
            <p:spPr bwMode="auto">
              <a:xfrm>
                <a:off x="5986009" y="5942728"/>
                <a:ext cx="807564" cy="36189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m:t>
                          </m:r>
                          <m:r>
                            <a:rPr lang="fr-FR" sz="1600" b="1" i="1" smtClean="0">
                              <a:solidFill>
                                <a:schemeClr val="tx2"/>
                              </a:solidFill>
                              <a:latin typeface="Cambria Math" panose="02040503050406030204" pitchFamily="18" charset="0"/>
                            </a:rPr>
                            <m:t>𝑽</m:t>
                          </m:r>
                        </m:e>
                        <m:sub>
                          <m:r>
                            <a:rPr lang="fr-FR" sz="1600" b="1" i="1" smtClean="0">
                              <a:solidFill>
                                <a:schemeClr val="tx2"/>
                              </a:solidFill>
                              <a:latin typeface="Cambria Math" panose="02040503050406030204" pitchFamily="18" charset="0"/>
                            </a:rPr>
                            <m:t>𝒇𝒊𝒍𝒕𝒆𝒓</m:t>
                          </m:r>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𝐕</m:t>
                          </m:r>
                        </m:e>
                      </m:d>
                    </m:oMath>
                  </m:oMathPara>
                </a14:m>
                <a:endParaRPr lang="fr-FR" sz="1600" b="1">
                  <a:solidFill>
                    <a:schemeClr val="tx2"/>
                  </a:solidFill>
                </a:endParaRPr>
              </a:p>
            </p:txBody>
          </p:sp>
        </mc:Choice>
        <mc:Fallback xmlns="">
          <p:sp>
            <p:nvSpPr>
              <p:cNvPr id="15" name="TextBox 20">
                <a:extLst>
                  <a:ext uri="{FF2B5EF4-FFF2-40B4-BE49-F238E27FC236}">
                    <a16:creationId xmlns:a16="http://schemas.microsoft.com/office/drawing/2014/main" id="{A27B2D95-5C52-E75A-9A91-7ED6A94AE827}"/>
                  </a:ext>
                </a:extLst>
              </p:cNvPr>
              <p:cNvSpPr txBox="1">
                <a:spLocks noRot="1" noChangeAspect="1" noMove="1" noResize="1" noEditPoints="1" noAdjustHandles="1" noChangeArrowheads="1" noChangeShapeType="1" noTextEdit="1"/>
              </p:cNvSpPr>
              <p:nvPr/>
            </p:nvSpPr>
            <p:spPr bwMode="auto">
              <a:xfrm>
                <a:off x="5986009" y="5942728"/>
                <a:ext cx="807564" cy="361894"/>
              </a:xfrm>
              <a:prstGeom prst="rect">
                <a:avLst/>
              </a:prstGeom>
              <a:blipFill>
                <a:blip r:embed="rId4"/>
                <a:stretch>
                  <a:fillRect l="-20455" r="-11364" b="-678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616A6966-075D-529A-C665-BC3C40B4B7A4}"/>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Electron current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m:rPr>
                            <m:sty m:val="p"/>
                          </m:rPr>
                          <a:rPr lang="fr-FR" sz="1600" b="0" i="0" smtClean="0">
                            <a:solidFill>
                              <a:schemeClr val="tx2"/>
                            </a:solidFill>
                            <a:latin typeface="Cambria Math" panose="02040503050406030204" pitchFamily="18" charset="0"/>
                          </a:rPr>
                          <m:t>A</m:t>
                        </m:r>
                      </m:e>
                    </m:d>
                  </m:oMath>
                </a14:m>
                <a:endParaRPr lang="fr-FR" sz="1600">
                  <a:solidFill>
                    <a:schemeClr val="tx2"/>
                  </a:solidFill>
                </a:endParaRPr>
              </a:p>
            </p:txBody>
          </p:sp>
        </mc:Choice>
        <mc:Fallback xmlns="">
          <p:sp>
            <p:nvSpPr>
              <p:cNvPr id="16" name="TextBox 20">
                <a:extLst>
                  <a:ext uri="{FF2B5EF4-FFF2-40B4-BE49-F238E27FC236}">
                    <a16:creationId xmlns:a16="http://schemas.microsoft.com/office/drawing/2014/main" id="{616A6966-075D-529A-C665-BC3C40B4B7A4}"/>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5"/>
                <a:stretch>
                  <a:fillRect l="-5455" r="-23636"/>
                </a:stretch>
              </a:blipFill>
            </p:spPr>
            <p:txBody>
              <a:bodyPr/>
              <a:lstStyle/>
              <a:p>
                <a:r>
                  <a:rPr lang="fr-FR">
                    <a:noFill/>
                  </a:rPr>
                  <a:t> </a:t>
                </a:r>
              </a:p>
            </p:txBody>
          </p:sp>
        </mc:Fallback>
      </mc:AlternateContent>
      <p:sp>
        <p:nvSpPr>
          <p:cNvPr id="17" name="Rectangle: Rounded Corners 8">
            <a:extLst>
              <a:ext uri="{FF2B5EF4-FFF2-40B4-BE49-F238E27FC236}">
                <a16:creationId xmlns:a16="http://schemas.microsoft.com/office/drawing/2014/main" id="{241803B5-C3B1-AEB7-BCFE-4549918F81FA}"/>
              </a:ext>
            </a:extLst>
          </p:cNvPr>
          <p:cNvSpPr/>
          <p:nvPr/>
        </p:nvSpPr>
        <p:spPr bwMode="auto">
          <a:xfrm>
            <a:off x="6931604" y="4941168"/>
            <a:ext cx="5169543" cy="867796"/>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ZoneTexte 65">
            <a:extLst>
              <a:ext uri="{FF2B5EF4-FFF2-40B4-BE49-F238E27FC236}">
                <a16:creationId xmlns:a16="http://schemas.microsoft.com/office/drawing/2014/main" id="{CA9D0555-5A9A-D0C6-06A0-D729D643061D}"/>
              </a:ext>
            </a:extLst>
          </p:cNvPr>
          <p:cNvSpPr txBox="1"/>
          <p:nvPr/>
        </p:nvSpPr>
        <p:spPr bwMode="auto">
          <a:xfrm>
            <a:off x="7104111" y="5058612"/>
            <a:ext cx="4789449" cy="646331"/>
          </a:xfrm>
          <a:prstGeom prst="rect">
            <a:avLst/>
          </a:prstGeom>
          <a:noFill/>
        </p:spPr>
        <p:txBody>
          <a:bodyPr wrap="square">
            <a:spAutoFit/>
          </a:bodyPr>
          <a:lstStyle/>
          <a:p>
            <a:pPr marL="0" lvl="1" indent="0" algn="just">
              <a:buNone/>
              <a:defRPr/>
            </a:pPr>
            <a:r>
              <a:rPr lang="fr-FR" b="1">
                <a:solidFill>
                  <a:srgbClr val="FF0000"/>
                </a:solidFill>
              </a:rPr>
              <a:t>The energy spectrum of the electrons can be obtained by derivating this curve.</a:t>
            </a:r>
            <a:endParaRPr lang="fr-FR" i="1">
              <a:solidFill>
                <a:srgbClr val="FF0000"/>
              </a:solidFill>
              <a:latin typeface="Cambria Math" panose="02040503050406030204" pitchFamily="18" charset="0"/>
            </a:endParaRPr>
          </a:p>
        </p:txBody>
      </p:sp>
      <p:pic>
        <p:nvPicPr>
          <p:cNvPr id="177" name="Image 176" descr="Une image contenant texte, Police, capture d’écran, diagramme&#10;&#10;Description générée automatiquement">
            <a:extLst>
              <a:ext uri="{FF2B5EF4-FFF2-40B4-BE49-F238E27FC236}">
                <a16:creationId xmlns:a16="http://schemas.microsoft.com/office/drawing/2014/main" id="{B7062337-7DEB-8097-62EC-449EA4C74912}"/>
              </a:ext>
            </a:extLst>
          </p:cNvPr>
          <p:cNvPicPr>
            <a:picLocks noChangeAspect="1"/>
          </p:cNvPicPr>
          <p:nvPr/>
        </p:nvPicPr>
        <p:blipFill>
          <a:blip r:embed="rId6"/>
          <a:stretch>
            <a:fillRect/>
          </a:stretch>
        </p:blipFill>
        <p:spPr>
          <a:xfrm>
            <a:off x="7821541" y="3356"/>
            <a:ext cx="3648988" cy="2221946"/>
          </a:xfrm>
          <a:prstGeom prst="rect">
            <a:avLst/>
          </a:prstGeom>
        </p:spPr>
      </p:pic>
    </p:spTree>
    <p:extLst>
      <p:ext uri="{BB962C8B-B14F-4D97-AF65-F5344CB8AC3E}">
        <p14:creationId xmlns:p14="http://schemas.microsoft.com/office/powerpoint/2010/main" val="35697992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36</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dirty="0" err="1"/>
              <a:t>During</a:t>
            </a:r>
            <a:r>
              <a:rPr lang="fr-FR" dirty="0"/>
              <a:t> </a:t>
            </a:r>
            <a:r>
              <a:rPr lang="fr-FR" dirty="0" err="1"/>
              <a:t>energy</a:t>
            </a:r>
            <a:r>
              <a:rPr lang="fr-FR" dirty="0"/>
              <a:t> </a:t>
            </a:r>
            <a:r>
              <a:rPr lang="fr-FR" dirty="0" err="1"/>
              <a:t>ramp</a:t>
            </a:r>
            <a:r>
              <a:rPr lang="fr-FR" dirty="0"/>
              <a:t>-up</a:t>
            </a:r>
            <a:endParaRPr lang="en-GB" dirty="0"/>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CB6F1E4-E745-2EDF-F8FC-7D76A9DAE77D}"/>
                  </a:ext>
                </a:extLst>
              </p:cNvPr>
              <p:cNvSpPr txBox="1"/>
              <p:nvPr/>
            </p:nvSpPr>
            <p:spPr bwMode="auto">
              <a:xfrm>
                <a:off x="5258865" y="4929813"/>
                <a:ext cx="2196850" cy="354712"/>
              </a:xfrm>
              <a:prstGeom prst="rect">
                <a:avLst/>
              </a:prstGeom>
              <a:noFill/>
            </p:spPr>
            <p:txBody>
              <a:bodyPr wrap="square">
                <a:spAutoFit/>
              </a:bodyPr>
              <a:lstStyle/>
              <a:p>
                <a:pPr marL="0" lvl="1" indent="0" algn="ctr">
                  <a:buNone/>
                  <a:defRPr/>
                </a:pPr>
                <a14:m>
                  <m:oMathPara xmlns:m="http://schemas.openxmlformats.org/officeDocument/2006/math">
                    <m:oMathParaPr>
                      <m:jc m:val="center"/>
                    </m:oMathParaPr>
                    <m:oMath xmlns:m="http://schemas.openxmlformats.org/officeDocument/2006/math">
                      <m:acc>
                        <m:accPr>
                          <m:chr m:val="̅"/>
                          <m:ctrlPr>
                            <a:rPr lang="fr-FR" sz="1400" i="1" smtClean="0">
                              <a:solidFill>
                                <a:srgbClr val="2F2F2F"/>
                              </a:solidFill>
                              <a:latin typeface="Cambria Math" panose="02040503050406030204" pitchFamily="18" charset="0"/>
                            </a:rPr>
                          </m:ctrlPr>
                        </m:accPr>
                        <m:e>
                          <m:sSub>
                            <m:sSubPr>
                              <m:ctrlPr>
                                <a:rPr lang="fr-FR" sz="1400" i="1">
                                  <a:solidFill>
                                    <a:srgbClr val="2F2F2F"/>
                                  </a:solidFill>
                                  <a:latin typeface="Cambria Math" panose="02040503050406030204" pitchFamily="18" charset="0"/>
                                </a:rPr>
                              </m:ctrlPr>
                            </m:sSubPr>
                            <m:e>
                              <m:r>
                                <m:rPr>
                                  <m:sty m:val="p"/>
                                </m:rPr>
                                <a:rPr lang="fr-FR" sz="1400" b="0" i="1">
                                  <a:solidFill>
                                    <a:srgbClr val="2F2F2F"/>
                                  </a:solidFill>
                                  <a:latin typeface="Cambria Math" panose="02040503050406030204" pitchFamily="18" charset="0"/>
                                  <a:ea typeface="Cambria Math" panose="02040503050406030204" pitchFamily="18" charset="0"/>
                                </a:rPr>
                                <m:t>Δ</m:t>
                              </m:r>
                              <m:r>
                                <a:rPr lang="fr-FR" sz="1400" b="0" i="1">
                                  <a:solidFill>
                                    <a:srgbClr val="2F2F2F"/>
                                  </a:solidFill>
                                  <a:latin typeface="Cambria Math" panose="02040503050406030204" pitchFamily="18" charset="0"/>
                                </a:rPr>
                                <m:t>𝐸</m:t>
                              </m:r>
                            </m:e>
                            <m:sub>
                              <m:r>
                                <a:rPr lang="fr-FR" sz="1400" b="0" i="1">
                                  <a:solidFill>
                                    <a:srgbClr val="2F2F2F"/>
                                  </a:solidFill>
                                  <a:latin typeface="Cambria Math" panose="02040503050406030204" pitchFamily="18" charset="0"/>
                                </a:rPr>
                                <m:t>𝑡𝑜𝑡</m:t>
                              </m:r>
                            </m:sub>
                          </m:sSub>
                        </m:e>
                      </m:acc>
                      <m:r>
                        <a:rPr lang="fr-FR" sz="1400" b="0" i="1" smtClean="0">
                          <a:solidFill>
                            <a:srgbClr val="2F2F2F"/>
                          </a:solidFill>
                          <a:latin typeface="Cambria Math" panose="02040503050406030204" pitchFamily="18" charset="0"/>
                          <a:ea typeface="Cambria Math" panose="02040503050406030204" pitchFamily="18" charset="0"/>
                        </a:rPr>
                        <m:t>∝</m:t>
                      </m:r>
                      <m:sSup>
                        <m:sSupPr>
                          <m:ctrlPr>
                            <a:rPr lang="fr-FR" sz="1400" i="1" smtClean="0">
                              <a:solidFill>
                                <a:srgbClr val="2F2F2F"/>
                              </a:solidFill>
                              <a:latin typeface="Cambria Math" panose="02040503050406030204" pitchFamily="18" charset="0"/>
                              <a:ea typeface="Cambria Math" panose="02040503050406030204" pitchFamily="18" charset="0"/>
                            </a:rPr>
                          </m:ctrlPr>
                        </m:sSupPr>
                        <m:e>
                          <m:r>
                            <a:rPr lang="fr-FR" sz="1400" b="0" i="1" smtClean="0">
                              <a:solidFill>
                                <a:srgbClr val="2F2F2F"/>
                              </a:solidFill>
                              <a:latin typeface="Cambria Math" panose="02040503050406030204" pitchFamily="18" charset="0"/>
                              <a:ea typeface="Cambria Math" panose="02040503050406030204" pitchFamily="18" charset="0"/>
                            </a:rPr>
                            <m:t>𝑝𝑝𝑏</m:t>
                          </m:r>
                        </m:e>
                        <m:sup>
                          <m:r>
                            <a:rPr lang="fr-FR" sz="1400" b="0" i="1" smtClean="0">
                              <a:solidFill>
                                <a:srgbClr val="2F2F2F"/>
                              </a:solidFill>
                              <a:latin typeface="Cambria Math" panose="02040503050406030204" pitchFamily="18" charset="0"/>
                              <a:ea typeface="Cambria Math" panose="02040503050406030204" pitchFamily="18" charset="0"/>
                            </a:rPr>
                            <m:t>2</m:t>
                          </m:r>
                        </m:sup>
                      </m:sSup>
                      <m:r>
                        <a:rPr lang="fr-FR" sz="1400" b="0" i="1" smtClean="0">
                          <a:solidFill>
                            <a:srgbClr val="2F2F2F"/>
                          </a:solidFill>
                          <a:latin typeface="Cambria Math" panose="02040503050406030204" pitchFamily="18" charset="0"/>
                          <a:ea typeface="Cambria Math" panose="02040503050406030204" pitchFamily="18" charset="0"/>
                        </a:rPr>
                        <m:t>×</m:t>
                      </m:r>
                      <m:func>
                        <m:funcPr>
                          <m:ctrlPr>
                            <a:rPr lang="fr-FR" sz="1400" i="1" smtClean="0">
                              <a:solidFill>
                                <a:srgbClr val="2F2F2F"/>
                              </a:solidFill>
                              <a:latin typeface="Cambria Math" panose="02040503050406030204" pitchFamily="18" charset="0"/>
                              <a:ea typeface="Cambria Math" panose="02040503050406030204" pitchFamily="18" charset="0"/>
                            </a:rPr>
                          </m:ctrlPr>
                        </m:funcPr>
                        <m:fName>
                          <m:r>
                            <m:rPr>
                              <m:sty m:val="p"/>
                            </m:rPr>
                            <a:rPr lang="fr-FR" sz="1400" b="0" i="0" smtClean="0">
                              <a:solidFill>
                                <a:srgbClr val="2F2F2F"/>
                              </a:solidFill>
                              <a:latin typeface="Cambria Math" panose="02040503050406030204" pitchFamily="18" charset="0"/>
                              <a:ea typeface="Cambria Math" panose="02040503050406030204" pitchFamily="18" charset="0"/>
                            </a:rPr>
                            <m:t>ln</m:t>
                          </m:r>
                        </m:fName>
                        <m:e>
                          <m:d>
                            <m:dPr>
                              <m:begChr m:val="|"/>
                              <m:endChr m:val="|"/>
                              <m:ctrlPr>
                                <a:rPr lang="fr-FR" sz="1400" i="1">
                                  <a:solidFill>
                                    <a:srgbClr val="2F2F2F"/>
                                  </a:solidFill>
                                  <a:latin typeface="Cambria Math" panose="02040503050406030204" pitchFamily="18" charset="0"/>
                                  <a:ea typeface="Cambria Math" panose="02040503050406030204" pitchFamily="18" charset="0"/>
                                </a:rPr>
                              </m:ctrlPr>
                            </m:dPr>
                            <m:e>
                              <m:rad>
                                <m:radPr>
                                  <m:degHide m:val="on"/>
                                  <m:ctrlPr>
                                    <a:rPr lang="fr-FR" sz="1400" i="1">
                                      <a:solidFill>
                                        <a:srgbClr val="2F2F2F"/>
                                      </a:solidFill>
                                      <a:latin typeface="Cambria Math" panose="02040503050406030204" pitchFamily="18" charset="0"/>
                                      <a:ea typeface="Cambria Math" panose="02040503050406030204" pitchFamily="18" charset="0"/>
                                    </a:rPr>
                                  </m:ctrlPr>
                                </m:radPr>
                                <m:deg/>
                                <m:e>
                                  <m:r>
                                    <a:rPr lang="fr-FR" sz="1400" b="0" i="1">
                                      <a:solidFill>
                                        <a:srgbClr val="2F2F2F"/>
                                      </a:solidFill>
                                      <a:latin typeface="Cambria Math" panose="02040503050406030204" pitchFamily="18" charset="0"/>
                                      <a:ea typeface="Cambria Math" panose="02040503050406030204" pitchFamily="18" charset="0"/>
                                    </a:rPr>
                                    <m:t>𝑝𝑝𝑏</m:t>
                                  </m:r>
                                </m:e>
                              </m:rad>
                            </m:e>
                          </m:d>
                        </m:e>
                      </m:func>
                    </m:oMath>
                  </m:oMathPara>
                </a14:m>
                <a:endParaRPr lang="fr-FR" sz="1400">
                  <a:solidFill>
                    <a:srgbClr val="E15E32"/>
                  </a:solidFill>
                </a:endParaRPr>
              </a:p>
            </p:txBody>
          </p:sp>
        </mc:Choice>
        <mc:Fallback xmlns="">
          <p:sp>
            <p:nvSpPr>
              <p:cNvPr id="15" name="ZoneTexte 14">
                <a:extLst>
                  <a:ext uri="{FF2B5EF4-FFF2-40B4-BE49-F238E27FC236}">
                    <a16:creationId xmlns:a16="http://schemas.microsoft.com/office/drawing/2014/main" id="{2CB6F1E4-E745-2EDF-F8FC-7D76A9DAE77D}"/>
                  </a:ext>
                </a:extLst>
              </p:cNvPr>
              <p:cNvSpPr txBox="1">
                <a:spLocks noRot="1" noChangeAspect="1" noMove="1" noResize="1" noEditPoints="1" noAdjustHandles="1" noChangeArrowheads="1" noChangeShapeType="1" noTextEdit="1"/>
              </p:cNvSpPr>
              <p:nvPr/>
            </p:nvSpPr>
            <p:spPr bwMode="auto">
              <a:xfrm>
                <a:off x="5258865" y="4929813"/>
                <a:ext cx="2196850" cy="354712"/>
              </a:xfrm>
              <a:prstGeom prst="rect">
                <a:avLst/>
              </a:prstGeom>
              <a:blipFill>
                <a:blip r:embed="rId3"/>
                <a:stretch>
                  <a:fillRect b="-3448"/>
                </a:stretch>
              </a:blipFill>
            </p:spPr>
            <p:txBody>
              <a:bodyPr/>
              <a:lstStyle/>
              <a:p>
                <a:r>
                  <a:rPr lang="fr-FR">
                    <a:noFill/>
                  </a:rPr>
                  <a:t> </a:t>
                </a:r>
              </a:p>
            </p:txBody>
          </p:sp>
        </mc:Fallback>
      </mc:AlternateContent>
      <p:sp>
        <p:nvSpPr>
          <p:cNvPr id="16" name="Content Placeholder 1">
            <a:extLst>
              <a:ext uri="{FF2B5EF4-FFF2-40B4-BE49-F238E27FC236}">
                <a16:creationId xmlns:a16="http://schemas.microsoft.com/office/drawing/2014/main" id="{A5AFF386-1E5C-A8AD-2DD0-D9B869CBBC52}"/>
              </a:ext>
            </a:extLst>
          </p:cNvPr>
          <p:cNvSpPr txBox="1">
            <a:spLocks/>
          </p:cNvSpPr>
          <p:nvPr/>
        </p:nvSpPr>
        <p:spPr bwMode="auto">
          <a:xfrm>
            <a:off x="5728141" y="5549995"/>
            <a:ext cx="6196750" cy="575079"/>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FF0000"/>
                </a:solidFill>
              </a:rPr>
              <a:t>No significant impact of the beam energy ramp-up on the electron energy distribution.</a:t>
            </a:r>
          </a:p>
        </p:txBody>
      </p:sp>
      <p:sp>
        <p:nvSpPr>
          <p:cNvPr id="17" name="Rectangle: Rounded Corners 8">
            <a:extLst>
              <a:ext uri="{FF2B5EF4-FFF2-40B4-BE49-F238E27FC236}">
                <a16:creationId xmlns:a16="http://schemas.microsoft.com/office/drawing/2014/main" id="{C17E2715-B811-2CB3-3F30-C517871F4CFF}"/>
              </a:ext>
            </a:extLst>
          </p:cNvPr>
          <p:cNvSpPr/>
          <p:nvPr/>
        </p:nvSpPr>
        <p:spPr bwMode="auto">
          <a:xfrm>
            <a:off x="5618594" y="5426895"/>
            <a:ext cx="6424109" cy="810418"/>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graphicFrame>
            <p:nvGraphicFramePr>
              <p:cNvPr id="3" name="Tableau 2">
                <a:extLst>
                  <a:ext uri="{FF2B5EF4-FFF2-40B4-BE49-F238E27FC236}">
                    <a16:creationId xmlns:a16="http://schemas.microsoft.com/office/drawing/2014/main" id="{4AB99D02-C783-21FB-F05B-9A8E80546221}"/>
                  </a:ext>
                </a:extLst>
              </p:cNvPr>
              <p:cNvGraphicFramePr>
                <a:graphicFrameLocks noGrp="1"/>
              </p:cNvGraphicFramePr>
              <p:nvPr>
                <p:extLst>
                  <p:ext uri="{D42A27DB-BD31-4B8C-83A1-F6EECF244321}">
                    <p14:modId xmlns:p14="http://schemas.microsoft.com/office/powerpoint/2010/main" val="4171392"/>
                  </p:ext>
                </p:extLst>
              </p:nvPr>
            </p:nvGraphicFramePr>
            <p:xfrm>
              <a:off x="190089" y="4119694"/>
              <a:ext cx="5114085" cy="1768793"/>
            </p:xfrm>
            <a:graphic>
              <a:graphicData uri="http://schemas.openxmlformats.org/drawingml/2006/table">
                <a:tbl>
                  <a:tblPr firstRow="1" bandRow="1">
                    <a:tableStyleId>{88D326A9-A81B-9881-C969-13F38E75D658}</a:tableStyleId>
                  </a:tblPr>
                  <a:tblGrid>
                    <a:gridCol w="1022817">
                      <a:extLst>
                        <a:ext uri="{9D8B030D-6E8A-4147-A177-3AD203B41FA5}">
                          <a16:colId xmlns:a16="http://schemas.microsoft.com/office/drawing/2014/main" val="1984112353"/>
                        </a:ext>
                      </a:extLst>
                    </a:gridCol>
                    <a:gridCol w="1094846">
                      <a:extLst>
                        <a:ext uri="{9D8B030D-6E8A-4147-A177-3AD203B41FA5}">
                          <a16:colId xmlns:a16="http://schemas.microsoft.com/office/drawing/2014/main" val="770746178"/>
                        </a:ext>
                      </a:extLst>
                    </a:gridCol>
                    <a:gridCol w="950788">
                      <a:extLst>
                        <a:ext uri="{9D8B030D-6E8A-4147-A177-3AD203B41FA5}">
                          <a16:colId xmlns:a16="http://schemas.microsoft.com/office/drawing/2014/main" val="3122222593"/>
                        </a:ext>
                      </a:extLst>
                    </a:gridCol>
                    <a:gridCol w="1022817">
                      <a:extLst>
                        <a:ext uri="{9D8B030D-6E8A-4147-A177-3AD203B41FA5}">
                          <a16:colId xmlns:a16="http://schemas.microsoft.com/office/drawing/2014/main" val="1485155205"/>
                        </a:ext>
                      </a:extLst>
                    </a:gridCol>
                    <a:gridCol w="1022817">
                      <a:extLst>
                        <a:ext uri="{9D8B030D-6E8A-4147-A177-3AD203B41FA5}">
                          <a16:colId xmlns:a16="http://schemas.microsoft.com/office/drawing/2014/main" val="150412477"/>
                        </a:ext>
                      </a:extLst>
                    </a:gridCol>
                  </a:tblGrid>
                  <a:tr h="577481">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a:solidFill>
                                          <a:schemeClr val="bg1"/>
                                        </a:solidFill>
                                        <a:latin typeface="Cambria Math" panose="02040503050406030204" pitchFamily="18" charset="0"/>
                                      </a:rPr>
                                      <m:t>𝑬</m:t>
                                    </m:r>
                                  </m:e>
                                  <m:sub>
                                    <m:r>
                                      <a:rPr lang="fr-FR" sz="2000" b="1" i="1">
                                        <a:solidFill>
                                          <a:schemeClr val="bg1"/>
                                        </a:solidFill>
                                        <a:latin typeface="Cambria Math" panose="02040503050406030204" pitchFamily="18" charset="0"/>
                                      </a:rPr>
                                      <m:t>𝑩</m:t>
                                    </m:r>
                                    <m:r>
                                      <a:rPr lang="fr-FR" sz="2000" b="1" i="1">
                                        <a:solidFill>
                                          <a:schemeClr val="bg1"/>
                                        </a:solidFill>
                                        <a:latin typeface="Cambria Math" panose="02040503050406030204" pitchFamily="18" charset="0"/>
                                      </a:rPr>
                                      <m:t>𝟏</m:t>
                                    </m:r>
                                  </m:sub>
                                </m:sSub>
                              </m:oMath>
                            </m:oMathPara>
                          </a14:m>
                          <a:endParaRPr lang="fr-FR" sz="20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𝐆𝐞𝐕</m:t>
                                    </m:r>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
                              </m:oMathParaPr>
                              <m:oMath xmlns:m="http://schemas.openxmlformats.org/officeDocument/2006/math">
                                <m:r>
                                  <a:rPr lang="fr-FR" sz="2000" b="1" i="1" smtClean="0">
                                    <a:solidFill>
                                      <a:schemeClr val="bg1"/>
                                    </a:solidFill>
                                    <a:latin typeface="Cambria Math" panose="02040503050406030204" pitchFamily="18" charset="0"/>
                                  </a:rPr>
                                  <m:t>𝒑𝒑𝒃</m:t>
                                </m:r>
                              </m:oMath>
                            </m:oMathPara>
                          </a14:m>
                          <a:endParaRPr lang="fr-FR" sz="2000">
                            <a:solidFill>
                              <a:schemeClr val="bg1"/>
                            </a:solidFill>
                          </a:endParaRPr>
                        </a:p>
                        <a:p>
                          <a:pPr algn="ctr"/>
                          <a14:m>
                            <m:oMathPara xmlns:m="http://schemas.openxmlformats.org/officeDocument/2006/math">
                              <m:oMathParaPr>
                                <m:jc m:val="center"/>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1" smtClean="0">
                                        <a:solidFill>
                                          <a:schemeClr val="bg1"/>
                                        </a:solidFill>
                                        <a:latin typeface="Cambria Math" panose="02040503050406030204" pitchFamily="18" charset="0"/>
                                        <a:ea typeface="Cambria Math" panose="02040503050406030204" pitchFamily="18" charset="0"/>
                                      </a:rPr>
                                      <m:t>×</m:t>
                                    </m:r>
                                    <m:sSup>
                                      <m:sSupPr>
                                        <m:ctrlPr>
                                          <a:rPr lang="fr-FR" sz="1600" i="1" smtClean="0">
                                            <a:solidFill>
                                              <a:schemeClr val="bg1"/>
                                            </a:solidFill>
                                            <a:latin typeface="Cambria Math" panose="02040503050406030204" pitchFamily="18" charset="0"/>
                                            <a:ea typeface="Cambria Math" panose="02040503050406030204" pitchFamily="18" charset="0"/>
                                          </a:rPr>
                                        </m:ctrlPr>
                                      </m:sSupPr>
                                      <m:e>
                                        <m:r>
                                          <a:rPr lang="fr-FR" sz="1600" b="1" i="1">
                                            <a:solidFill>
                                              <a:schemeClr val="bg1"/>
                                            </a:solidFill>
                                            <a:latin typeface="Cambria Math" panose="02040503050406030204" pitchFamily="18" charset="0"/>
                                            <a:ea typeface="Cambria Math" panose="02040503050406030204" pitchFamily="18" charset="0"/>
                                          </a:rPr>
                                          <m:t>𝟏𝟎</m:t>
                                        </m:r>
                                      </m:e>
                                      <m:sup>
                                        <m:r>
                                          <a:rPr lang="fr-FR" sz="1600" b="1" i="1" smtClean="0">
                                            <a:solidFill>
                                              <a:schemeClr val="bg1"/>
                                            </a:solidFill>
                                            <a:latin typeface="Cambria Math" panose="02040503050406030204" pitchFamily="18" charset="0"/>
                                            <a:ea typeface="Cambria Math" panose="02040503050406030204" pitchFamily="18" charset="0"/>
                                          </a:rPr>
                                          <m:t>𝟏𝟏</m:t>
                                        </m:r>
                                      </m:sup>
                                    </m:sSup>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𝑺𝑬𝒀</m:t>
                                    </m:r>
                                  </m:sub>
                                </m:sSub>
                              </m:oMath>
                            </m:oMathPara>
                          </a14:m>
                          <a:endParaRPr lang="fr-FR" sz="2000">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solidFill>
                              <a:schemeClr val="bg1"/>
                            </a:solidFill>
                          </a:endParaRPr>
                        </a:p>
                      </a:txBody>
                      <a:tcPr anchor="ctr"/>
                    </a:tc>
                    <a:tc>
                      <a:txBody>
                        <a:bodyPr/>
                        <a:lstStyle/>
                        <a:p>
                          <a:pPr algn="ctr"/>
                          <a14:m>
                            <m:oMathPara xmlns:m="http://schemas.openxmlformats.org/officeDocument/2006/math">
                              <m:oMathParaPr>
                                <m:jc m:val="centerGroup"/>
                              </m:oMathParaPr>
                              <m:oMath xmlns:m="http://schemas.openxmlformats.org/officeDocument/2006/math">
                                <m:sSub>
                                  <m:sSubPr>
                                    <m:ctrlPr>
                                      <a:rPr lang="fr-FR" sz="2000" b="1" i="1" smtClean="0">
                                        <a:solidFill>
                                          <a:schemeClr val="bg1"/>
                                        </a:solidFill>
                                        <a:latin typeface="Cambria Math" panose="02040503050406030204" pitchFamily="18" charset="0"/>
                                      </a:rPr>
                                    </m:ctrlPr>
                                  </m:sSubPr>
                                  <m:e>
                                    <m:r>
                                      <a:rPr lang="fr-FR" sz="2000" b="1" i="1" smtClean="0">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𝒂𝒄𝒄</m:t>
                                    </m:r>
                                  </m:sub>
                                </m:sSub>
                              </m:oMath>
                            </m:oMathPara>
                          </a14:m>
                          <a:endParaRPr lang="fr-FR" sz="2000"/>
                        </a:p>
                        <a:p>
                          <a:pPr algn="ctr"/>
                          <a14:m>
                            <m:oMathPara xmlns:m="http://schemas.openxmlformats.org/officeDocument/2006/math">
                              <m:oMathParaPr>
                                <m:jc m:val="centerGroup"/>
                              </m:oMathParaPr>
                              <m:oMath xmlns:m="http://schemas.openxmlformats.org/officeDocument/2006/math">
                                <m:d>
                                  <m:dPr>
                                    <m:begChr m:val="["/>
                                    <m:endChr m:val="]"/>
                                    <m:ctrlPr>
                                      <a:rPr lang="fr-FR" sz="1600" b="1" i="1" smtClean="0">
                                        <a:solidFill>
                                          <a:schemeClr val="bg1"/>
                                        </a:solidFill>
                                        <a:latin typeface="Cambria Math" panose="02040503050406030204" pitchFamily="18" charset="0"/>
                                      </a:rPr>
                                    </m:ctrlPr>
                                  </m:dPr>
                                  <m:e>
                                    <m:r>
                                      <a:rPr lang="fr-FR" sz="1600" b="1" i="0" smtClean="0">
                                        <a:solidFill>
                                          <a:schemeClr val="bg1"/>
                                        </a:solidFill>
                                        <a:latin typeface="Cambria Math" panose="02040503050406030204" pitchFamily="18" charset="0"/>
                                      </a:rPr>
                                      <m:t>𝐞𝐕</m:t>
                                    </m:r>
                                  </m:e>
                                </m:d>
                              </m:oMath>
                            </m:oMathPara>
                          </a14:m>
                          <a:endParaRPr lang="fr-FR" sz="2000"/>
                        </a:p>
                      </a:txBody>
                      <a:tcPr anchor="ctr"/>
                    </a:tc>
                    <a:tc>
                      <a:txBody>
                        <a:bodyPr/>
                        <a:lstStyle/>
                        <a:p>
                          <a:pPr algn="ctr"/>
                          <a14:m>
                            <m:oMath xmlns:m="http://schemas.openxmlformats.org/officeDocument/2006/math">
                              <m:acc>
                                <m:accPr>
                                  <m:chr m:val="̅"/>
                                  <m:ctrlPr>
                                    <a:rPr lang="fr-FR" sz="2000" b="1" i="1" smtClean="0">
                                      <a:solidFill>
                                        <a:schemeClr val="bg1"/>
                                      </a:solidFill>
                                      <a:latin typeface="Cambria Math" panose="02040503050406030204" pitchFamily="18" charset="0"/>
                                    </a:rPr>
                                  </m:ctrlPr>
                                </m:accPr>
                                <m:e>
                                  <m:sSub>
                                    <m:sSubPr>
                                      <m:ctrlPr>
                                        <a:rPr lang="fr-FR" sz="2000" b="1" i="1" smtClean="0">
                                          <a:solidFill>
                                            <a:schemeClr val="bg1"/>
                                          </a:solidFill>
                                          <a:latin typeface="Cambria Math" panose="02040503050406030204" pitchFamily="18" charset="0"/>
                                        </a:rPr>
                                      </m:ctrlPr>
                                    </m:sSubPr>
                                    <m:e>
                                      <m:r>
                                        <a:rPr lang="fr-FR" sz="2000" b="1" i="0">
                                          <a:solidFill>
                                            <a:schemeClr val="bg1"/>
                                          </a:solidFill>
                                          <a:latin typeface="Cambria Math" panose="02040503050406030204" pitchFamily="18" charset="0"/>
                                          <a:ea typeface="Cambria Math" panose="02040503050406030204" pitchFamily="18" charset="0"/>
                                        </a:rPr>
                                        <m:t>𝚫</m:t>
                                      </m:r>
                                      <m:r>
                                        <a:rPr lang="fr-FR" sz="2000" b="1" i="1">
                                          <a:solidFill>
                                            <a:schemeClr val="bg1"/>
                                          </a:solidFill>
                                          <a:latin typeface="Cambria Math" panose="02040503050406030204" pitchFamily="18" charset="0"/>
                                        </a:rPr>
                                        <m:t>𝑬</m:t>
                                      </m:r>
                                    </m:e>
                                    <m:sub>
                                      <m:r>
                                        <a:rPr lang="fr-FR" sz="2000" b="1" i="1" smtClean="0">
                                          <a:solidFill>
                                            <a:schemeClr val="bg1"/>
                                          </a:solidFill>
                                          <a:latin typeface="Cambria Math" panose="02040503050406030204" pitchFamily="18" charset="0"/>
                                        </a:rPr>
                                        <m:t>𝒕𝒐𝒕</m:t>
                                      </m:r>
                                    </m:sub>
                                  </m:sSub>
                                </m:e>
                              </m:acc>
                            </m:oMath>
                          </a14:m>
                          <a:r>
                            <a:rPr lang="fr-FR" baseline="30000">
                              <a:solidFill>
                                <a:schemeClr val="bg1"/>
                              </a:solidFill>
                            </a:rPr>
                            <a:t> *</a:t>
                          </a:r>
                          <a:endParaRPr lang="fr-FR">
                            <a:solidFill>
                              <a:schemeClr val="bg1"/>
                            </a:solidFill>
                          </a:endParaRPr>
                        </a:p>
                        <a:p>
                          <a:pPr algn="ctr"/>
                          <a14:m>
                            <m:oMathPara xmlns:m="http://schemas.openxmlformats.org/officeDocument/2006/math">
                              <m:oMathParaPr>
                                <m:jc m:val="centerGroup"/>
                              </m:oMathParaPr>
                              <m:oMath xmlns:m="http://schemas.openxmlformats.org/officeDocument/2006/math">
                                <m:d>
                                  <m:dPr>
                                    <m:begChr m:val="["/>
                                    <m:endChr m:val="]"/>
                                    <m:ctrlPr>
                                      <a:rPr kumimoji="0" lang="fr-FR" sz="1600" b="1" i="1" u="none" strike="noStrike" kern="0" cap="none" spc="0" normalizeH="0" baseline="0" noProof="0" smtClean="0">
                                        <a:ln>
                                          <a:noFill/>
                                        </a:ln>
                                        <a:solidFill>
                                          <a:srgbClr val="FFFFFF"/>
                                        </a:solidFill>
                                        <a:effectLst/>
                                        <a:uLnTx/>
                                        <a:uFillTx/>
                                        <a:latin typeface="Cambria Math" panose="02040503050406030204" pitchFamily="18" charset="0"/>
                                      </a:rPr>
                                    </m:ctrlPr>
                                  </m:dPr>
                                  <m:e>
                                    <m:r>
                                      <a:rPr kumimoji="0" lang="fr-FR" sz="1600" b="1" i="0" u="none" strike="noStrike" kern="0" cap="none" spc="0" normalizeH="0" baseline="0" noProof="0" smtClean="0">
                                        <a:ln>
                                          <a:noFill/>
                                        </a:ln>
                                        <a:solidFill>
                                          <a:srgbClr val="FFFFFF"/>
                                        </a:solidFill>
                                        <a:effectLst/>
                                        <a:uLnTx/>
                                        <a:uFillTx/>
                                        <a:latin typeface="Cambria Math" panose="02040503050406030204" pitchFamily="18" charset="0"/>
                                      </a:rPr>
                                      <m:t>𝐞𝐕</m:t>
                                    </m:r>
                                  </m:e>
                                </m:d>
                              </m:oMath>
                            </m:oMathPara>
                          </a14:m>
                          <a:endParaRPr lang="fr-FR">
                            <a:solidFill>
                              <a:schemeClr val="bg1"/>
                            </a:solidFill>
                          </a:endParaRPr>
                        </a:p>
                      </a:txBody>
                      <a:tcPr anchor="ctr"/>
                    </a:tc>
                    <a:extLst>
                      <a:ext uri="{0D108BD9-81ED-4DB2-BD59-A6C34878D82A}">
                        <a16:rowId xmlns:a16="http://schemas.microsoft.com/office/drawing/2014/main" val="615403246"/>
                      </a:ext>
                    </a:extLst>
                  </a:tr>
                  <a:tr h="313189">
                    <a:tc>
                      <a:txBody>
                        <a:bodyPr/>
                        <a:lstStyle/>
                        <a:p>
                          <a:pPr algn="ctr"/>
                          <a:r>
                            <a:rPr lang="fr-FR" b="1">
                              <a:solidFill>
                                <a:srgbClr val="2F2F2F"/>
                              </a:solidFill>
                            </a:rPr>
                            <a:t>620</a:t>
                          </a:r>
                        </a:p>
                      </a:txBody>
                      <a:tcPr/>
                    </a:tc>
                    <a:tc>
                      <a:txBody>
                        <a:bodyPr/>
                        <a:lstStyle/>
                        <a:p>
                          <a:pPr algn="ctr"/>
                          <a:r>
                            <a:rPr lang="fr-FR">
                              <a:solidFill>
                                <a:srgbClr val="2F2F2F"/>
                              </a:solidFill>
                            </a:rPr>
                            <a:t>1.60</a:t>
                          </a:r>
                        </a:p>
                      </a:txBody>
                      <a:tcPr/>
                    </a:tc>
                    <a:tc>
                      <a:txBody>
                        <a:bodyPr/>
                        <a:lstStyle/>
                        <a:p>
                          <a:pPr algn="ctr"/>
                          <a:r>
                            <a:rPr lang="fr-FR">
                              <a:solidFill>
                                <a:srgbClr val="2F2F2F"/>
                              </a:solidFill>
                            </a:rPr>
                            <a:t>6.0</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269</a:t>
                          </a:r>
                        </a:p>
                      </a:txBody>
                      <a:tcPr/>
                    </a:tc>
                    <a:extLst>
                      <a:ext uri="{0D108BD9-81ED-4DB2-BD59-A6C34878D82A}">
                        <a16:rowId xmlns:a16="http://schemas.microsoft.com/office/drawing/2014/main" val="1350460141"/>
                      </a:ext>
                    </a:extLst>
                  </a:tr>
                  <a:tr h="313189">
                    <a:tc>
                      <a:txBody>
                        <a:bodyPr/>
                        <a:lstStyle/>
                        <a:p>
                          <a:pPr algn="ctr"/>
                          <a:r>
                            <a:rPr lang="fr-FR" b="1">
                              <a:solidFill>
                                <a:srgbClr val="2F2F2F"/>
                              </a:solidFill>
                            </a:rPr>
                            <a:t>2674</a:t>
                          </a:r>
                        </a:p>
                      </a:txBody>
                      <a:tcPr/>
                    </a:tc>
                    <a:tc>
                      <a:txBody>
                        <a:bodyPr/>
                        <a:lstStyle/>
                        <a:p>
                          <a:pPr algn="ctr"/>
                          <a:r>
                            <a:rPr lang="fr-FR">
                              <a:solidFill>
                                <a:srgbClr val="2F2F2F"/>
                              </a:solidFill>
                            </a:rPr>
                            <a:t>1.60</a:t>
                          </a:r>
                        </a:p>
                      </a:txBody>
                      <a:tcPr/>
                    </a:tc>
                    <a:tc>
                      <a:txBody>
                        <a:bodyPr/>
                        <a:lstStyle/>
                        <a:p>
                          <a:pPr algn="ctr"/>
                          <a:r>
                            <a:rPr lang="fr-FR">
                              <a:solidFill>
                                <a:srgbClr val="2F2F2F"/>
                              </a:solidFill>
                            </a:rPr>
                            <a:t>5.8</a:t>
                          </a:r>
                        </a:p>
                      </a:txBody>
                      <a:tcPr/>
                    </a:tc>
                    <a:tc>
                      <a:txBody>
                        <a:bodyPr/>
                        <a:lstStyle/>
                        <a:p>
                          <a:pPr algn="ctr"/>
                          <a:r>
                            <a:rPr lang="fr-FR">
                              <a:solidFill>
                                <a:srgbClr val="2F2F2F"/>
                              </a:solidFill>
                            </a:rPr>
                            <a:t>202</a:t>
                          </a:r>
                        </a:p>
                      </a:txBody>
                      <a:tcPr/>
                    </a:tc>
                    <a:tc>
                      <a:txBody>
                        <a:bodyPr/>
                        <a:lstStyle/>
                        <a:p>
                          <a:pPr algn="ctr"/>
                          <a:r>
                            <a:rPr lang="fr-FR">
                              <a:solidFill>
                                <a:srgbClr val="2F2F2F"/>
                              </a:solidFill>
                            </a:rPr>
                            <a:t>266</a:t>
                          </a:r>
                        </a:p>
                      </a:txBody>
                      <a:tcPr/>
                    </a:tc>
                    <a:extLst>
                      <a:ext uri="{0D108BD9-81ED-4DB2-BD59-A6C34878D82A}">
                        <a16:rowId xmlns:a16="http://schemas.microsoft.com/office/drawing/2014/main" val="2442160557"/>
                      </a:ext>
                    </a:extLst>
                  </a:tr>
                  <a:tr h="313189">
                    <a:tc>
                      <a:txBody>
                        <a:bodyPr/>
                        <a:lstStyle/>
                        <a:p>
                          <a:pPr algn="ctr"/>
                          <a:r>
                            <a:rPr lang="fr-FR" b="1">
                              <a:solidFill>
                                <a:srgbClr val="2F2F2F"/>
                              </a:solidFill>
                            </a:rPr>
                            <a:t>6799</a:t>
                          </a:r>
                        </a:p>
                      </a:txBody>
                      <a:tcPr/>
                    </a:tc>
                    <a:tc>
                      <a:txBody>
                        <a:bodyPr/>
                        <a:lstStyle/>
                        <a:p>
                          <a:pPr algn="ctr"/>
                          <a:r>
                            <a:rPr lang="fr-FR">
                              <a:solidFill>
                                <a:srgbClr val="2F2F2F"/>
                              </a:solidFill>
                            </a:rPr>
                            <a:t>1.59</a:t>
                          </a:r>
                        </a:p>
                      </a:txBody>
                      <a:tcPr/>
                    </a:tc>
                    <a:tc>
                      <a:txBody>
                        <a:bodyPr/>
                        <a:lstStyle/>
                        <a:p>
                          <a:pPr algn="ctr"/>
                          <a:r>
                            <a:rPr lang="fr-FR">
                              <a:solidFill>
                                <a:srgbClr val="2F2F2F"/>
                              </a:solidFill>
                            </a:rPr>
                            <a:t>5.9</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172416875"/>
                      </a:ext>
                    </a:extLst>
                  </a:tr>
                </a:tbl>
              </a:graphicData>
            </a:graphic>
          </p:graphicFrame>
        </mc:Choice>
        <mc:Fallback xmlns="">
          <p:graphicFrame>
            <p:nvGraphicFramePr>
              <p:cNvPr id="3" name="Tableau 2">
                <a:extLst>
                  <a:ext uri="{FF2B5EF4-FFF2-40B4-BE49-F238E27FC236}">
                    <a16:creationId xmlns:a16="http://schemas.microsoft.com/office/drawing/2014/main" id="{4AB99D02-C783-21FB-F05B-9A8E80546221}"/>
                  </a:ext>
                </a:extLst>
              </p:cNvPr>
              <p:cNvGraphicFramePr>
                <a:graphicFrameLocks noGrp="1"/>
              </p:cNvGraphicFramePr>
              <p:nvPr>
                <p:extLst>
                  <p:ext uri="{D42A27DB-BD31-4B8C-83A1-F6EECF244321}">
                    <p14:modId xmlns:p14="http://schemas.microsoft.com/office/powerpoint/2010/main" val="4171392"/>
                  </p:ext>
                </p:extLst>
              </p:nvPr>
            </p:nvGraphicFramePr>
            <p:xfrm>
              <a:off x="190089" y="4119694"/>
              <a:ext cx="5114085" cy="1768793"/>
            </p:xfrm>
            <a:graphic>
              <a:graphicData uri="http://schemas.openxmlformats.org/drawingml/2006/table">
                <a:tbl>
                  <a:tblPr firstRow="1" bandRow="1">
                    <a:tableStyleId>{88D326A9-A81B-9881-C969-13F38E75D658}</a:tableStyleId>
                  </a:tblPr>
                  <a:tblGrid>
                    <a:gridCol w="1022817">
                      <a:extLst>
                        <a:ext uri="{9D8B030D-6E8A-4147-A177-3AD203B41FA5}">
                          <a16:colId xmlns:a16="http://schemas.microsoft.com/office/drawing/2014/main" val="1984112353"/>
                        </a:ext>
                      </a:extLst>
                    </a:gridCol>
                    <a:gridCol w="1094846">
                      <a:extLst>
                        <a:ext uri="{9D8B030D-6E8A-4147-A177-3AD203B41FA5}">
                          <a16:colId xmlns:a16="http://schemas.microsoft.com/office/drawing/2014/main" val="770746178"/>
                        </a:ext>
                      </a:extLst>
                    </a:gridCol>
                    <a:gridCol w="950788">
                      <a:extLst>
                        <a:ext uri="{9D8B030D-6E8A-4147-A177-3AD203B41FA5}">
                          <a16:colId xmlns:a16="http://schemas.microsoft.com/office/drawing/2014/main" val="3122222593"/>
                        </a:ext>
                      </a:extLst>
                    </a:gridCol>
                    <a:gridCol w="1022817">
                      <a:extLst>
                        <a:ext uri="{9D8B030D-6E8A-4147-A177-3AD203B41FA5}">
                          <a16:colId xmlns:a16="http://schemas.microsoft.com/office/drawing/2014/main" val="1485155205"/>
                        </a:ext>
                      </a:extLst>
                    </a:gridCol>
                    <a:gridCol w="1022817">
                      <a:extLst>
                        <a:ext uri="{9D8B030D-6E8A-4147-A177-3AD203B41FA5}">
                          <a16:colId xmlns:a16="http://schemas.microsoft.com/office/drawing/2014/main" val="150412477"/>
                        </a:ext>
                      </a:extLst>
                    </a:gridCol>
                  </a:tblGrid>
                  <a:tr h="671513">
                    <a:tc>
                      <a:txBody>
                        <a:bodyPr/>
                        <a:lstStyle/>
                        <a:p>
                          <a:endParaRPr lang="fr-FR"/>
                        </a:p>
                      </a:txBody>
                      <a:tcPr anchor="ctr">
                        <a:blipFill>
                          <a:blip r:embed="rId4"/>
                          <a:stretch>
                            <a:fillRect t="-1818" r="-401190" b="-179091"/>
                          </a:stretch>
                        </a:blipFill>
                      </a:tcPr>
                    </a:tc>
                    <a:tc>
                      <a:txBody>
                        <a:bodyPr/>
                        <a:lstStyle/>
                        <a:p>
                          <a:endParaRPr lang="fr-FR"/>
                        </a:p>
                      </a:txBody>
                      <a:tcPr anchor="ctr">
                        <a:blipFill>
                          <a:blip r:embed="rId4"/>
                          <a:stretch>
                            <a:fillRect l="-93333" t="-1818" r="-274444" b="-179091"/>
                          </a:stretch>
                        </a:blipFill>
                      </a:tcPr>
                    </a:tc>
                    <a:tc>
                      <a:txBody>
                        <a:bodyPr/>
                        <a:lstStyle/>
                        <a:p>
                          <a:endParaRPr lang="fr-FR"/>
                        </a:p>
                      </a:txBody>
                      <a:tcPr anchor="ctr">
                        <a:blipFill>
                          <a:blip r:embed="rId4"/>
                          <a:stretch>
                            <a:fillRect l="-223077" t="-1818" r="-216667" b="-179091"/>
                          </a:stretch>
                        </a:blipFill>
                      </a:tcPr>
                    </a:tc>
                    <a:tc>
                      <a:txBody>
                        <a:bodyPr/>
                        <a:lstStyle/>
                        <a:p>
                          <a:endParaRPr lang="fr-FR"/>
                        </a:p>
                      </a:txBody>
                      <a:tcPr anchor="ctr">
                        <a:blipFill>
                          <a:blip r:embed="rId4"/>
                          <a:stretch>
                            <a:fillRect l="-300000" t="-1818" r="-101190" b="-179091"/>
                          </a:stretch>
                        </a:blipFill>
                      </a:tcPr>
                    </a:tc>
                    <a:tc>
                      <a:txBody>
                        <a:bodyPr/>
                        <a:lstStyle/>
                        <a:p>
                          <a:endParaRPr lang="fr-FR"/>
                        </a:p>
                      </a:txBody>
                      <a:tcPr anchor="ctr">
                        <a:blipFill>
                          <a:blip r:embed="rId4"/>
                          <a:stretch>
                            <a:fillRect l="-400000" t="-1818" r="-1190" b="-179091"/>
                          </a:stretch>
                        </a:blipFill>
                      </a:tcPr>
                    </a:tc>
                    <a:extLst>
                      <a:ext uri="{0D108BD9-81ED-4DB2-BD59-A6C34878D82A}">
                        <a16:rowId xmlns:a16="http://schemas.microsoft.com/office/drawing/2014/main" val="615403246"/>
                      </a:ext>
                    </a:extLst>
                  </a:tr>
                  <a:tr h="365760">
                    <a:tc>
                      <a:txBody>
                        <a:bodyPr/>
                        <a:lstStyle/>
                        <a:p>
                          <a:pPr algn="ctr"/>
                          <a:r>
                            <a:rPr lang="fr-FR" b="1">
                              <a:solidFill>
                                <a:srgbClr val="2F2F2F"/>
                              </a:solidFill>
                            </a:rPr>
                            <a:t>620</a:t>
                          </a:r>
                        </a:p>
                      </a:txBody>
                      <a:tcPr/>
                    </a:tc>
                    <a:tc>
                      <a:txBody>
                        <a:bodyPr/>
                        <a:lstStyle/>
                        <a:p>
                          <a:pPr algn="ctr"/>
                          <a:r>
                            <a:rPr lang="fr-FR">
                              <a:solidFill>
                                <a:srgbClr val="2F2F2F"/>
                              </a:solidFill>
                            </a:rPr>
                            <a:t>1.60</a:t>
                          </a:r>
                        </a:p>
                      </a:txBody>
                      <a:tcPr/>
                    </a:tc>
                    <a:tc>
                      <a:txBody>
                        <a:bodyPr/>
                        <a:lstStyle/>
                        <a:p>
                          <a:pPr algn="ctr"/>
                          <a:r>
                            <a:rPr lang="fr-FR">
                              <a:solidFill>
                                <a:srgbClr val="2F2F2F"/>
                              </a:solidFill>
                            </a:rPr>
                            <a:t>6.0</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269</a:t>
                          </a:r>
                        </a:p>
                      </a:txBody>
                      <a:tcPr/>
                    </a:tc>
                    <a:extLst>
                      <a:ext uri="{0D108BD9-81ED-4DB2-BD59-A6C34878D82A}">
                        <a16:rowId xmlns:a16="http://schemas.microsoft.com/office/drawing/2014/main" val="1350460141"/>
                      </a:ext>
                    </a:extLst>
                  </a:tr>
                  <a:tr h="365760">
                    <a:tc>
                      <a:txBody>
                        <a:bodyPr/>
                        <a:lstStyle/>
                        <a:p>
                          <a:pPr algn="ctr"/>
                          <a:r>
                            <a:rPr lang="fr-FR" b="1">
                              <a:solidFill>
                                <a:srgbClr val="2F2F2F"/>
                              </a:solidFill>
                            </a:rPr>
                            <a:t>2674</a:t>
                          </a:r>
                        </a:p>
                      </a:txBody>
                      <a:tcPr/>
                    </a:tc>
                    <a:tc>
                      <a:txBody>
                        <a:bodyPr/>
                        <a:lstStyle/>
                        <a:p>
                          <a:pPr algn="ctr"/>
                          <a:r>
                            <a:rPr lang="fr-FR">
                              <a:solidFill>
                                <a:srgbClr val="2F2F2F"/>
                              </a:solidFill>
                            </a:rPr>
                            <a:t>1.60</a:t>
                          </a:r>
                        </a:p>
                      </a:txBody>
                      <a:tcPr/>
                    </a:tc>
                    <a:tc>
                      <a:txBody>
                        <a:bodyPr/>
                        <a:lstStyle/>
                        <a:p>
                          <a:pPr algn="ctr"/>
                          <a:r>
                            <a:rPr lang="fr-FR">
                              <a:solidFill>
                                <a:srgbClr val="2F2F2F"/>
                              </a:solidFill>
                            </a:rPr>
                            <a:t>5.8</a:t>
                          </a:r>
                        </a:p>
                      </a:txBody>
                      <a:tcPr/>
                    </a:tc>
                    <a:tc>
                      <a:txBody>
                        <a:bodyPr/>
                        <a:lstStyle/>
                        <a:p>
                          <a:pPr algn="ctr"/>
                          <a:r>
                            <a:rPr lang="fr-FR">
                              <a:solidFill>
                                <a:srgbClr val="2F2F2F"/>
                              </a:solidFill>
                            </a:rPr>
                            <a:t>202</a:t>
                          </a:r>
                        </a:p>
                      </a:txBody>
                      <a:tcPr/>
                    </a:tc>
                    <a:tc>
                      <a:txBody>
                        <a:bodyPr/>
                        <a:lstStyle/>
                        <a:p>
                          <a:pPr algn="ctr"/>
                          <a:r>
                            <a:rPr lang="fr-FR">
                              <a:solidFill>
                                <a:srgbClr val="2F2F2F"/>
                              </a:solidFill>
                            </a:rPr>
                            <a:t>266</a:t>
                          </a:r>
                        </a:p>
                      </a:txBody>
                      <a:tcPr/>
                    </a:tc>
                    <a:extLst>
                      <a:ext uri="{0D108BD9-81ED-4DB2-BD59-A6C34878D82A}">
                        <a16:rowId xmlns:a16="http://schemas.microsoft.com/office/drawing/2014/main" val="2442160557"/>
                      </a:ext>
                    </a:extLst>
                  </a:tr>
                  <a:tr h="365760">
                    <a:tc>
                      <a:txBody>
                        <a:bodyPr/>
                        <a:lstStyle/>
                        <a:p>
                          <a:pPr algn="ctr"/>
                          <a:r>
                            <a:rPr lang="fr-FR" b="1">
                              <a:solidFill>
                                <a:srgbClr val="2F2F2F"/>
                              </a:solidFill>
                            </a:rPr>
                            <a:t>6799</a:t>
                          </a:r>
                        </a:p>
                      </a:txBody>
                      <a:tcPr/>
                    </a:tc>
                    <a:tc>
                      <a:txBody>
                        <a:bodyPr/>
                        <a:lstStyle/>
                        <a:p>
                          <a:pPr algn="ctr"/>
                          <a:r>
                            <a:rPr lang="fr-FR">
                              <a:solidFill>
                                <a:srgbClr val="2F2F2F"/>
                              </a:solidFill>
                            </a:rPr>
                            <a:t>1.59</a:t>
                          </a:r>
                        </a:p>
                      </a:txBody>
                      <a:tcPr/>
                    </a:tc>
                    <a:tc>
                      <a:txBody>
                        <a:bodyPr/>
                        <a:lstStyle/>
                        <a:p>
                          <a:pPr algn="ctr"/>
                          <a:r>
                            <a:rPr lang="fr-FR">
                              <a:solidFill>
                                <a:srgbClr val="2F2F2F"/>
                              </a:solidFill>
                            </a:rPr>
                            <a:t>5.9</a:t>
                          </a:r>
                        </a:p>
                      </a:txBody>
                      <a:tcPr/>
                    </a:tc>
                    <a:tc>
                      <a:txBody>
                        <a:bodyPr/>
                        <a:lstStyle/>
                        <a:p>
                          <a:pPr algn="ctr"/>
                          <a:r>
                            <a:rPr lang="fr-FR">
                              <a:solidFill>
                                <a:srgbClr val="2F2F2F"/>
                              </a:solidFill>
                            </a:rPr>
                            <a:t>203</a:t>
                          </a:r>
                        </a:p>
                      </a:txBody>
                      <a:tcPr/>
                    </a:tc>
                    <a:tc>
                      <a:txBody>
                        <a:bodyPr/>
                        <a:lstStyle/>
                        <a:p>
                          <a:pPr algn="ctr"/>
                          <a:r>
                            <a:rPr lang="fr-FR">
                              <a:solidFill>
                                <a:srgbClr val="2F2F2F"/>
                              </a:solidFill>
                            </a:rPr>
                            <a:t>263</a:t>
                          </a:r>
                        </a:p>
                      </a:txBody>
                      <a:tcPr/>
                    </a:tc>
                    <a:extLst>
                      <a:ext uri="{0D108BD9-81ED-4DB2-BD59-A6C34878D82A}">
                        <a16:rowId xmlns:a16="http://schemas.microsoft.com/office/drawing/2014/main" val="1172416875"/>
                      </a:ext>
                    </a:extLst>
                  </a:tr>
                </a:tbl>
              </a:graphicData>
            </a:graphic>
          </p:graphicFrame>
        </mc:Fallback>
      </mc:AlternateContent>
      <mc:AlternateContent xmlns:mc="http://schemas.openxmlformats.org/markup-compatibility/2006" xmlns:a14="http://schemas.microsoft.com/office/drawing/2010/main">
        <mc:Choice Requires="a14">
          <p:sp>
            <p:nvSpPr>
              <p:cNvPr id="5" name="Content Placeholder 1">
                <a:extLst>
                  <a:ext uri="{FF2B5EF4-FFF2-40B4-BE49-F238E27FC236}">
                    <a16:creationId xmlns:a16="http://schemas.microsoft.com/office/drawing/2014/main" id="{3878E2A0-BE3B-7720-7365-E800CF17EA65}"/>
                  </a:ext>
                </a:extLst>
              </p:cNvPr>
              <p:cNvSpPr txBox="1">
                <a:spLocks/>
              </p:cNvSpPr>
              <p:nvPr/>
            </p:nvSpPr>
            <p:spPr bwMode="auto">
              <a:xfrm>
                <a:off x="190090" y="1462446"/>
                <a:ext cx="5094976" cy="2439093"/>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Double lognormal fit</a:t>
                </a:r>
              </a:p>
              <a:p>
                <a:pPr lvl="1">
                  <a:defRPr/>
                </a:pPr>
                <a:r>
                  <a:rPr lang="fr-FR" b="1">
                    <a:solidFill>
                      <a:srgbClr val="6E2466"/>
                    </a:solidFill>
                  </a:rPr>
                  <a:t>Assess the energy peaks of secondary and accelerated electrons</a:t>
                </a:r>
              </a:p>
              <a:p>
                <a:pPr lvl="2">
                  <a:defRPr/>
                </a:pPr>
                <a:r>
                  <a:rPr lang="fr-FR">
                    <a:solidFill>
                      <a:srgbClr val="2F2F2F"/>
                    </a:solidFill>
                  </a:rPr>
                  <a:t>Measurement step around </a:t>
                </a:r>
                <a14:m>
                  <m:oMath xmlns:m="http://schemas.openxmlformats.org/officeDocument/2006/math">
                    <m:sSub>
                      <m:sSubPr>
                        <m:ctrlPr>
                          <a:rPr lang="fr-FR" i="1" smtClean="0">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oMath>
                </a14:m>
                <a:r>
                  <a:rPr lang="fr-FR">
                    <a:solidFill>
                      <a:srgbClr val="2F2F2F"/>
                    </a:solidFill>
                  </a:rPr>
                  <a:t>: 3-5 eV</a:t>
                </a:r>
              </a:p>
              <a:p>
                <a:pPr lvl="2">
                  <a:defRPr/>
                </a:pPr>
                <a:r>
                  <a:rPr lang="fr-FR">
                    <a:solidFill>
                      <a:srgbClr val="2F2F2F"/>
                    </a:solidFill>
                  </a:rPr>
                  <a:t>Measurement step around </a:t>
                </a:r>
                <a14:m>
                  <m:oMath xmlns:m="http://schemas.openxmlformats.org/officeDocument/2006/math">
                    <m:sSub>
                      <m:sSubPr>
                        <m:ctrlPr>
                          <a:rPr lang="fr-FR" i="1" smtClean="0">
                            <a:solidFill>
                              <a:srgbClr val="2F2F2F"/>
                            </a:solidFill>
                            <a:latin typeface="Cambria Math" panose="02040503050406030204" pitchFamily="18" charset="0"/>
                          </a:rPr>
                        </m:ctrlPr>
                      </m:sSubPr>
                      <m:e>
                        <m:r>
                          <a:rPr lang="fr-FR" b="0" i="1" smtClean="0">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oMath>
                </a14:m>
                <a:r>
                  <a:rPr lang="fr-FR">
                    <a:solidFill>
                      <a:srgbClr val="2F2F2F"/>
                    </a:solidFill>
                  </a:rPr>
                  <a:t>: 30 eV</a:t>
                </a:r>
                <a:endParaRPr lang="fr-FR">
                  <a:solidFill>
                    <a:srgbClr val="6E2466"/>
                  </a:solidFill>
                </a:endParaRPr>
              </a:p>
              <a:p>
                <a:pPr lvl="1">
                  <a:defRPr/>
                </a:pPr>
                <a:r>
                  <a:rPr lang="fr-FR" b="1">
                    <a:solidFill>
                      <a:srgbClr val="6E2466"/>
                    </a:solidFill>
                  </a:rPr>
                  <a:t>Cannot describe measurements in-between peaks and above accelerated one</a:t>
                </a:r>
              </a:p>
              <a:p>
                <a:pPr marL="0" lvl="1" indent="0">
                  <a:buNone/>
                  <a:defRPr/>
                </a:pPr>
                <a:endParaRPr lang="fr-FR">
                  <a:solidFill>
                    <a:srgbClr val="2F2F2F"/>
                  </a:solidFill>
                </a:endParaRPr>
              </a:p>
            </p:txBody>
          </p:sp>
        </mc:Choice>
        <mc:Fallback xmlns="">
          <p:sp>
            <p:nvSpPr>
              <p:cNvPr id="5" name="Content Placeholder 1">
                <a:extLst>
                  <a:ext uri="{FF2B5EF4-FFF2-40B4-BE49-F238E27FC236}">
                    <a16:creationId xmlns:a16="http://schemas.microsoft.com/office/drawing/2014/main" id="{3878E2A0-BE3B-7720-7365-E800CF17EA65}"/>
                  </a:ext>
                </a:extLst>
              </p:cNvPr>
              <p:cNvSpPr txBox="1">
                <a:spLocks noRot="1" noChangeAspect="1" noMove="1" noResize="1" noEditPoints="1" noAdjustHandles="1" noChangeArrowheads="1" noChangeShapeType="1" noTextEdit="1"/>
              </p:cNvSpPr>
              <p:nvPr/>
            </p:nvSpPr>
            <p:spPr bwMode="auto">
              <a:xfrm>
                <a:off x="190090" y="1462446"/>
                <a:ext cx="5094976" cy="2439093"/>
              </a:xfrm>
              <a:prstGeom prst="rect">
                <a:avLst/>
              </a:prstGeom>
              <a:blipFill>
                <a:blip r:embed="rId5"/>
                <a:stretch>
                  <a:fillRect l="-2751" t="-3250"/>
                </a:stretch>
              </a:blipFill>
              <a:ln>
                <a:noFill/>
              </a:ln>
            </p:spPr>
            <p:txBody>
              <a:bodyPr/>
              <a:lstStyle/>
              <a:p>
                <a:r>
                  <a:rPr lang="fr-FR">
                    <a:noFill/>
                  </a:rPr>
                  <a:t> </a:t>
                </a:r>
              </a:p>
            </p:txBody>
          </p:sp>
        </mc:Fallback>
      </mc:AlternateContent>
      <p:sp>
        <p:nvSpPr>
          <p:cNvPr id="21" name="TextBox 13">
            <a:extLst>
              <a:ext uri="{FF2B5EF4-FFF2-40B4-BE49-F238E27FC236}">
                <a16:creationId xmlns:a16="http://schemas.microsoft.com/office/drawing/2014/main" id="{4910A719-47AF-7088-944A-C48BCE289AEE}"/>
              </a:ext>
            </a:extLst>
          </p:cNvPr>
          <p:cNvSpPr txBox="1"/>
          <p:nvPr/>
        </p:nvSpPr>
        <p:spPr bwMode="auto">
          <a:xfrm>
            <a:off x="-1" y="6026118"/>
            <a:ext cx="5500783" cy="276999"/>
          </a:xfrm>
          <a:prstGeom prst="rect">
            <a:avLst/>
          </a:prstGeom>
          <a:noFill/>
        </p:spPr>
        <p:txBody>
          <a:bodyPr wrap="square" rtlCol="0">
            <a:spAutoFit/>
          </a:bodyPr>
          <a:lstStyle/>
          <a:p>
            <a:pPr algn="ctr"/>
            <a:r>
              <a:rPr lang="en-GB" sz="1200" i="1">
                <a:solidFill>
                  <a:srgbClr val="2F2F2F"/>
                </a:solidFill>
              </a:rPr>
              <a:t>*J. </a:t>
            </a:r>
            <a:r>
              <a:rPr lang="fr-FR" sz="1200" i="1">
                <a:solidFill>
                  <a:srgbClr val="2F2F2F"/>
                </a:solidFill>
              </a:rPr>
              <a:t>Scott Berg. CERN LHC Project Note 97, July 1997.</a:t>
            </a:r>
          </a:p>
        </p:txBody>
      </p:sp>
      <p:pic>
        <p:nvPicPr>
          <p:cNvPr id="7" name="Picture 5" descr="A graph of a graph&#10;&#10;Description automatically generated">
            <a:extLst>
              <a:ext uri="{FF2B5EF4-FFF2-40B4-BE49-F238E27FC236}">
                <a16:creationId xmlns:a16="http://schemas.microsoft.com/office/drawing/2014/main" id="{23AFFBD3-4415-0DCF-DF15-8D8F6083D054}"/>
              </a:ext>
            </a:extLst>
          </p:cNvPr>
          <p:cNvPicPr>
            <a:picLocks noChangeAspect="1"/>
          </p:cNvPicPr>
          <p:nvPr/>
        </p:nvPicPr>
        <p:blipFill rotWithShape="1">
          <a:blip r:embed="rId6"/>
          <a:srcRect l="5163" t="9334" r="9397" b="4219"/>
          <a:stretch/>
        </p:blipFill>
        <p:spPr bwMode="auto">
          <a:xfrm>
            <a:off x="5618595" y="707978"/>
            <a:ext cx="6573405" cy="4149905"/>
          </a:xfrm>
          <a:prstGeom prst="rect">
            <a:avLst/>
          </a:prstGeom>
        </p:spPr>
      </p:pic>
      <p:sp>
        <p:nvSpPr>
          <p:cNvPr id="8" name="TextBox 13">
            <a:extLst>
              <a:ext uri="{FF2B5EF4-FFF2-40B4-BE49-F238E27FC236}">
                <a16:creationId xmlns:a16="http://schemas.microsoft.com/office/drawing/2014/main" id="{3B9EF828-BEC7-4B48-A911-5EF0199AE491}"/>
              </a:ext>
            </a:extLst>
          </p:cNvPr>
          <p:cNvSpPr txBox="1"/>
          <p:nvPr/>
        </p:nvSpPr>
        <p:spPr bwMode="auto">
          <a:xfrm>
            <a:off x="5728141" y="35048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DBAF8D51-A57A-E2CF-7950-5DA53D62429C}"/>
              </a:ext>
            </a:extLst>
          </p:cNvPr>
          <p:cNvCxnSpPr>
            <a:cxnSpLocks/>
          </p:cNvCxnSpPr>
          <p:nvPr/>
        </p:nvCxnSpPr>
        <p:spPr bwMode="auto">
          <a:xfrm>
            <a:off x="7474377" y="1453879"/>
            <a:ext cx="0" cy="3146115"/>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8" name="Connecteur droit 17">
            <a:extLst>
              <a:ext uri="{FF2B5EF4-FFF2-40B4-BE49-F238E27FC236}">
                <a16:creationId xmlns:a16="http://schemas.microsoft.com/office/drawing/2014/main" id="{2431BCA4-9835-33E5-B081-026D0AF9DFBB}"/>
              </a:ext>
            </a:extLst>
          </p:cNvPr>
          <p:cNvCxnSpPr>
            <a:cxnSpLocks/>
          </p:cNvCxnSpPr>
          <p:nvPr/>
        </p:nvCxnSpPr>
        <p:spPr bwMode="auto">
          <a:xfrm>
            <a:off x="10469826" y="2782930"/>
            <a:ext cx="0" cy="1817064"/>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FD27A681-C869-420C-8A30-F78EB8F1B4C5}"/>
                  </a:ext>
                </a:extLst>
              </p:cNvPr>
              <p:cNvSpPr txBox="1"/>
              <p:nvPr/>
            </p:nvSpPr>
            <p:spPr bwMode="auto">
              <a:xfrm>
                <a:off x="9749746" y="4556872"/>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9" name="TextBox 20">
                <a:extLst>
                  <a:ext uri="{FF2B5EF4-FFF2-40B4-BE49-F238E27FC236}">
                    <a16:creationId xmlns:a16="http://schemas.microsoft.com/office/drawing/2014/main" id="{FD27A681-C869-420C-8A30-F78EB8F1B4C5}"/>
                  </a:ext>
                </a:extLst>
              </p:cNvPr>
              <p:cNvSpPr txBox="1">
                <a:spLocks noRot="1" noChangeAspect="1" noMove="1" noResize="1" noEditPoints="1" noAdjustHandles="1" noChangeArrowheads="1" noChangeShapeType="1" noTextEdit="1"/>
              </p:cNvSpPr>
              <p:nvPr/>
            </p:nvSpPr>
            <p:spPr bwMode="auto">
              <a:xfrm>
                <a:off x="9749746" y="4556872"/>
                <a:ext cx="1440160" cy="344133"/>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0" name="TextBox 20">
                <a:extLst>
                  <a:ext uri="{FF2B5EF4-FFF2-40B4-BE49-F238E27FC236}">
                    <a16:creationId xmlns:a16="http://schemas.microsoft.com/office/drawing/2014/main" id="{A8D205D0-A4CC-F62D-DE1E-EAC418821F65}"/>
                  </a:ext>
                </a:extLst>
              </p:cNvPr>
              <p:cNvSpPr txBox="1"/>
              <p:nvPr/>
            </p:nvSpPr>
            <p:spPr bwMode="auto">
              <a:xfrm>
                <a:off x="6754297" y="4556872"/>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20" name="TextBox 20">
                <a:extLst>
                  <a:ext uri="{FF2B5EF4-FFF2-40B4-BE49-F238E27FC236}">
                    <a16:creationId xmlns:a16="http://schemas.microsoft.com/office/drawing/2014/main" id="{A8D205D0-A4CC-F62D-DE1E-EAC418821F65}"/>
                  </a:ext>
                </a:extLst>
              </p:cNvPr>
              <p:cNvSpPr txBox="1">
                <a:spLocks noRot="1" noChangeAspect="1" noMove="1" noResize="1" noEditPoints="1" noAdjustHandles="1" noChangeArrowheads="1" noChangeShapeType="1" noTextEdit="1"/>
              </p:cNvSpPr>
              <p:nvPr/>
            </p:nvSpPr>
            <p:spPr bwMode="auto">
              <a:xfrm>
                <a:off x="6754297" y="4556872"/>
                <a:ext cx="1440160" cy="344133"/>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0">
                <a:extLst>
                  <a:ext uri="{FF2B5EF4-FFF2-40B4-BE49-F238E27FC236}">
                    <a16:creationId xmlns:a16="http://schemas.microsoft.com/office/drawing/2014/main" id="{6F27C2B5-6487-6C30-AF59-28B340F092DA}"/>
                  </a:ext>
                </a:extLst>
              </p:cNvPr>
              <p:cNvSpPr txBox="1"/>
              <p:nvPr/>
            </p:nvSpPr>
            <p:spPr bwMode="auto">
              <a:xfrm>
                <a:off x="11380231" y="481863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22" name="TextBox 20">
                <a:extLst>
                  <a:ext uri="{FF2B5EF4-FFF2-40B4-BE49-F238E27FC236}">
                    <a16:creationId xmlns:a16="http://schemas.microsoft.com/office/drawing/2014/main" id="{6F27C2B5-6487-6C30-AF59-28B340F092DA}"/>
                  </a:ext>
                </a:extLst>
              </p:cNvPr>
              <p:cNvSpPr txBox="1">
                <a:spLocks noRot="1" noChangeAspect="1" noMove="1" noResize="1" noEditPoints="1" noAdjustHandles="1" noChangeArrowheads="1" noChangeShapeType="1" noTextEdit="1"/>
              </p:cNvSpPr>
              <p:nvPr/>
            </p:nvSpPr>
            <p:spPr bwMode="auto">
              <a:xfrm>
                <a:off x="11380231" y="4818638"/>
                <a:ext cx="807564" cy="338554"/>
              </a:xfrm>
              <a:prstGeom prst="rect">
                <a:avLst/>
              </a:prstGeom>
              <a:blipFill>
                <a:blip r:embed="rId9"/>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0">
                <a:extLst>
                  <a:ext uri="{FF2B5EF4-FFF2-40B4-BE49-F238E27FC236}">
                    <a16:creationId xmlns:a16="http://schemas.microsoft.com/office/drawing/2014/main" id="{651D59CF-7540-9233-F2FD-41D99B33220F}"/>
                  </a:ext>
                </a:extLst>
              </p:cNvPr>
              <p:cNvSpPr txBox="1"/>
              <p:nvPr/>
            </p:nvSpPr>
            <p:spPr bwMode="auto">
              <a:xfrm rot="16200000">
                <a:off x="3496722" y="2515168"/>
                <a:ext cx="3952934"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23" name="TextBox 20">
                <a:extLst>
                  <a:ext uri="{FF2B5EF4-FFF2-40B4-BE49-F238E27FC236}">
                    <a16:creationId xmlns:a16="http://schemas.microsoft.com/office/drawing/2014/main" id="{651D59CF-7540-9233-F2FD-41D99B33220F}"/>
                  </a:ext>
                </a:extLst>
              </p:cNvPr>
              <p:cNvSpPr txBox="1">
                <a:spLocks noRot="1" noChangeAspect="1" noMove="1" noResize="1" noEditPoints="1" noAdjustHandles="1" noChangeArrowheads="1" noChangeShapeType="1" noTextEdit="1"/>
              </p:cNvSpPr>
              <p:nvPr/>
            </p:nvSpPr>
            <p:spPr bwMode="auto">
              <a:xfrm rot="16200000">
                <a:off x="3496722" y="2515168"/>
                <a:ext cx="3952934" cy="338554"/>
              </a:xfrm>
              <a:prstGeom prst="rect">
                <a:avLst/>
              </a:prstGeom>
              <a:blipFill>
                <a:blip r:embed="rId10"/>
                <a:stretch>
                  <a:fillRect l="-5357" r="-21429"/>
                </a:stretch>
              </a:blipFill>
            </p:spPr>
            <p:txBody>
              <a:bodyPr/>
              <a:lstStyle/>
              <a:p>
                <a:r>
                  <a:rPr lang="fr-FR">
                    <a:noFill/>
                  </a:rPr>
                  <a:t> </a:t>
                </a:r>
              </a:p>
            </p:txBody>
          </p:sp>
        </mc:Fallback>
      </mc:AlternateContent>
      <p:sp>
        <p:nvSpPr>
          <p:cNvPr id="6" name="TextBox 5">
            <a:extLst>
              <a:ext uri="{FF2B5EF4-FFF2-40B4-BE49-F238E27FC236}">
                <a16:creationId xmlns:a16="http://schemas.microsoft.com/office/drawing/2014/main" id="{DFF51A0A-6EBA-52A4-1E7D-6955FDF56B18}"/>
              </a:ext>
            </a:extLst>
          </p:cNvPr>
          <p:cNvSpPr txBox="1"/>
          <p:nvPr/>
        </p:nvSpPr>
        <p:spPr bwMode="auto">
          <a:xfrm>
            <a:off x="6753451" y="807548"/>
            <a:ext cx="1258678" cy="646331"/>
          </a:xfrm>
          <a:prstGeom prst="rect">
            <a:avLst/>
          </a:prstGeom>
          <a:solidFill>
            <a:schemeClr val="bg1"/>
          </a:solidFill>
        </p:spPr>
        <p:txBody>
          <a:bodyPr wrap="none" rtlCol="0">
            <a:spAutoFit/>
          </a:bodyPr>
          <a:lstStyle/>
          <a:p>
            <a:pPr algn="ctr"/>
            <a:r>
              <a:rPr lang="en-GB" dirty="0"/>
              <a:t>Secondary </a:t>
            </a:r>
          </a:p>
          <a:p>
            <a:pPr algn="ctr"/>
            <a:r>
              <a:rPr lang="en-GB" dirty="0"/>
              <a:t>electrons</a:t>
            </a:r>
          </a:p>
        </p:txBody>
      </p:sp>
      <p:sp>
        <p:nvSpPr>
          <p:cNvPr id="9" name="TextBox 8">
            <a:extLst>
              <a:ext uri="{FF2B5EF4-FFF2-40B4-BE49-F238E27FC236}">
                <a16:creationId xmlns:a16="http://schemas.microsoft.com/office/drawing/2014/main" id="{9F98A92D-AE47-E8C8-BE05-6AC3B0D2D650}"/>
              </a:ext>
            </a:extLst>
          </p:cNvPr>
          <p:cNvSpPr txBox="1"/>
          <p:nvPr/>
        </p:nvSpPr>
        <p:spPr bwMode="auto">
          <a:xfrm>
            <a:off x="9793002" y="1937160"/>
            <a:ext cx="1420582" cy="646331"/>
          </a:xfrm>
          <a:prstGeom prst="rect">
            <a:avLst/>
          </a:prstGeom>
          <a:solidFill>
            <a:schemeClr val="bg1"/>
          </a:solidFill>
        </p:spPr>
        <p:txBody>
          <a:bodyPr wrap="none" rtlCol="0">
            <a:spAutoFit/>
          </a:bodyPr>
          <a:lstStyle/>
          <a:p>
            <a:pPr algn="ctr"/>
            <a:r>
              <a:rPr lang="en-GB" dirty="0"/>
              <a:t>Beam kicked</a:t>
            </a:r>
          </a:p>
          <a:p>
            <a:pPr algn="ctr"/>
            <a:r>
              <a:rPr lang="en-GB" dirty="0"/>
              <a:t> electrons</a:t>
            </a:r>
          </a:p>
        </p:txBody>
      </p:sp>
    </p:spTree>
    <p:extLst>
      <p:ext uri="{BB962C8B-B14F-4D97-AF65-F5344CB8AC3E}">
        <p14:creationId xmlns:p14="http://schemas.microsoft.com/office/powerpoint/2010/main" val="24333809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Picture 5" descr="A graph of a graph&#10;&#10;Description automatically generated">
            <a:extLst>
              <a:ext uri="{FF2B5EF4-FFF2-40B4-BE49-F238E27FC236}">
                <a16:creationId xmlns:a16="http://schemas.microsoft.com/office/drawing/2014/main" id="{8DDFF98C-8620-162B-C660-74EC36F102C8}"/>
              </a:ext>
            </a:extLst>
          </p:cNvPr>
          <p:cNvPicPr>
            <a:picLocks noChangeAspect="1"/>
          </p:cNvPicPr>
          <p:nvPr/>
        </p:nvPicPr>
        <p:blipFill rotWithShape="1">
          <a:blip r:embed="rId2"/>
          <a:srcRect l="5163" t="9334" r="9077" b="4219"/>
          <a:stretch/>
        </p:blipFill>
        <p:spPr>
          <a:xfrm>
            <a:off x="298440" y="1668218"/>
            <a:ext cx="6598085" cy="434651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37</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Energy spectrum double lognormal fit</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14" name="TextBox 13">
            <a:extLst>
              <a:ext uri="{FF2B5EF4-FFF2-40B4-BE49-F238E27FC236}">
                <a16:creationId xmlns:a16="http://schemas.microsoft.com/office/drawing/2014/main" id="{2EC2633F-4906-2E86-FB9F-2D3206C328FF}"/>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9" name="Connecteur droit 8">
            <a:extLst>
              <a:ext uri="{FF2B5EF4-FFF2-40B4-BE49-F238E27FC236}">
                <a16:creationId xmlns:a16="http://schemas.microsoft.com/office/drawing/2014/main" id="{2542B018-18F7-5F6C-3F41-A1F628B2AA92}"/>
              </a:ext>
            </a:extLst>
          </p:cNvPr>
          <p:cNvCxnSpPr>
            <a:cxnSpLocks/>
            <a:endCxn id="33" idx="0"/>
          </p:cNvCxnSpPr>
          <p:nvPr/>
        </p:nvCxnSpPr>
        <p:spPr>
          <a:xfrm>
            <a:off x="2135560"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24" name="Connecteur droit 23">
            <a:extLst>
              <a:ext uri="{FF2B5EF4-FFF2-40B4-BE49-F238E27FC236}">
                <a16:creationId xmlns:a16="http://schemas.microsoft.com/office/drawing/2014/main" id="{AFCA7684-78AC-7041-0128-D9AB46C85984}"/>
              </a:ext>
            </a:extLst>
          </p:cNvPr>
          <p:cNvCxnSpPr>
            <a:cxnSpLocks/>
            <a:endCxn id="32" idx="0"/>
          </p:cNvCxnSpPr>
          <p:nvPr/>
        </p:nvCxnSpPr>
        <p:spPr>
          <a:xfrm>
            <a:off x="5183138"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20">
                <a:extLst>
                  <a:ext uri="{FF2B5EF4-FFF2-40B4-BE49-F238E27FC236}">
                    <a16:creationId xmlns:a16="http://schemas.microsoft.com/office/drawing/2014/main" id="{C25A20BA-AF93-59EB-2781-F2D24A766E12}"/>
                  </a:ext>
                </a:extLst>
              </p:cNvPr>
              <p:cNvSpPr txBox="1"/>
              <p:nvPr/>
            </p:nvSpPr>
            <p:spPr bwMode="auto">
              <a:xfrm>
                <a:off x="4463058"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32" name="TextBox 20">
                <a:extLst>
                  <a:ext uri="{FF2B5EF4-FFF2-40B4-BE49-F238E27FC236}">
                    <a16:creationId xmlns:a16="http://schemas.microsoft.com/office/drawing/2014/main" id="{C25A20BA-AF93-59EB-2781-F2D24A766E12}"/>
                  </a:ext>
                </a:extLst>
              </p:cNvPr>
              <p:cNvSpPr txBox="1">
                <a:spLocks noRot="1" noChangeAspect="1" noMove="1" noResize="1" noEditPoints="1" noAdjustHandles="1" noChangeArrowheads="1" noChangeShapeType="1" noTextEdit="1"/>
              </p:cNvSpPr>
              <p:nvPr/>
            </p:nvSpPr>
            <p:spPr bwMode="auto">
              <a:xfrm>
                <a:off x="4463058" y="5942728"/>
                <a:ext cx="1440160" cy="344133"/>
              </a:xfrm>
              <a:prstGeom prst="rect">
                <a:avLst/>
              </a:prstGeom>
              <a:blipFill>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3" name="TextBox 20">
                <a:extLst>
                  <a:ext uri="{FF2B5EF4-FFF2-40B4-BE49-F238E27FC236}">
                    <a16:creationId xmlns:a16="http://schemas.microsoft.com/office/drawing/2014/main" id="{E7FA9EF8-89BD-E1A2-9B14-6B1301918BE4}"/>
                  </a:ext>
                </a:extLst>
              </p:cNvPr>
              <p:cNvSpPr txBox="1"/>
              <p:nvPr/>
            </p:nvSpPr>
            <p:spPr bwMode="auto">
              <a:xfrm>
                <a:off x="1415480"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33" name="TextBox 20">
                <a:extLst>
                  <a:ext uri="{FF2B5EF4-FFF2-40B4-BE49-F238E27FC236}">
                    <a16:creationId xmlns:a16="http://schemas.microsoft.com/office/drawing/2014/main" id="{E7FA9EF8-89BD-E1A2-9B14-6B1301918BE4}"/>
                  </a:ext>
                </a:extLst>
              </p:cNvPr>
              <p:cNvSpPr txBox="1">
                <a:spLocks noRot="1" noChangeAspect="1" noMove="1" noResize="1" noEditPoints="1" noAdjustHandles="1" noChangeArrowheads="1" noChangeShapeType="1" noTextEdit="1"/>
              </p:cNvSpPr>
              <p:nvPr/>
            </p:nvSpPr>
            <p:spPr bwMode="auto">
              <a:xfrm>
                <a:off x="1415480"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4" name="TextBox 20">
                <a:extLst>
                  <a:ext uri="{FF2B5EF4-FFF2-40B4-BE49-F238E27FC236}">
                    <a16:creationId xmlns:a16="http://schemas.microsoft.com/office/drawing/2014/main" id="{5508181F-71BD-1E25-605B-76B8DE978E91}"/>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34" name="TextBox 20">
                <a:extLst>
                  <a:ext uri="{FF2B5EF4-FFF2-40B4-BE49-F238E27FC236}">
                    <a16:creationId xmlns:a16="http://schemas.microsoft.com/office/drawing/2014/main" id="{5508181F-71BD-1E25-605B-76B8DE978E91}"/>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5"/>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38" name="TextBox 20">
                <a:extLst>
                  <a:ext uri="{FF2B5EF4-FFF2-40B4-BE49-F238E27FC236}">
                    <a16:creationId xmlns:a16="http://schemas.microsoft.com/office/drawing/2014/main" id="{3ACCF151-B5F2-DB29-B7D2-C716D507581E}"/>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38" name="TextBox 20">
                <a:extLst>
                  <a:ext uri="{FF2B5EF4-FFF2-40B4-BE49-F238E27FC236}">
                    <a16:creationId xmlns:a16="http://schemas.microsoft.com/office/drawing/2014/main" id="{3ACCF151-B5F2-DB29-B7D2-C716D507581E}"/>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6"/>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Content Placeholder 1">
                <a:extLst>
                  <a:ext uri="{FF2B5EF4-FFF2-40B4-BE49-F238E27FC236}">
                    <a16:creationId xmlns:a16="http://schemas.microsoft.com/office/drawing/2014/main" id="{A21527D5-665C-6184-AC78-75EC45ABA684}"/>
                  </a:ext>
                </a:extLst>
              </p:cNvPr>
              <p:cNvSpPr txBox="1">
                <a:spLocks/>
              </p:cNvSpPr>
              <p:nvPr/>
            </p:nvSpPr>
            <p:spPr bwMode="auto">
              <a:xfrm>
                <a:off x="6931604" y="2706643"/>
                <a:ext cx="4852408" cy="2061384"/>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Spectrum properties</a:t>
                </a:r>
              </a:p>
              <a:p>
                <a:pPr lvl="1">
                  <a:defRPr/>
                </a:pPr>
                <a:r>
                  <a:rPr lang="fr-FR" b="1">
                    <a:solidFill>
                      <a:srgbClr val="6E2466"/>
                    </a:solidFill>
                  </a:rPr>
                  <a:t>Peak at: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𝑝𝑒𝑎𝑘</m:t>
                        </m:r>
                      </m:sub>
                    </m:sSub>
                    <m:r>
                      <a:rPr lang="fr-FR" sz="1800" b="0" i="1" smtClean="0">
                        <a:solidFill>
                          <a:srgbClr val="2F2F2F"/>
                        </a:solidFill>
                        <a:latin typeface="Cambria Math" panose="02040503050406030204" pitchFamily="18" charset="0"/>
                      </a:rPr>
                      <m:t>=</m:t>
                    </m:r>
                    <m:sSup>
                      <m:sSupPr>
                        <m:ctrlPr>
                          <a:rPr lang="fr-FR" sz="1800" i="1" smtClean="0">
                            <a:solidFill>
                              <a:srgbClr val="2F2F2F"/>
                            </a:solidFill>
                            <a:latin typeface="Cambria Math" panose="02040503050406030204" pitchFamily="18" charset="0"/>
                          </a:rPr>
                        </m:ctrlPr>
                      </m:sSupPr>
                      <m:e>
                        <m:r>
                          <a:rPr lang="fr-FR" sz="1800" b="0" i="1" smtClean="0">
                            <a:solidFill>
                              <a:srgbClr val="2F2F2F"/>
                            </a:solidFill>
                            <a:latin typeface="Cambria Math" panose="02040503050406030204" pitchFamily="18" charset="0"/>
                          </a:rPr>
                          <m:t>𝑒</m:t>
                        </m:r>
                      </m:e>
                      <m:sup>
                        <m:r>
                          <a:rPr lang="fr-FR" sz="1800" b="0" i="1" smtClean="0">
                            <a:solidFill>
                              <a:srgbClr val="2F2F2F"/>
                            </a:solidFill>
                            <a:latin typeface="Cambria Math" panose="02040503050406030204" pitchFamily="18" charset="0"/>
                            <a:ea typeface="Cambria Math" panose="02040503050406030204" pitchFamily="18" charset="0"/>
                          </a:rPr>
                          <m:t>𝜇</m:t>
                        </m:r>
                      </m:sup>
                    </m:sSup>
                    <m:r>
                      <a:rPr lang="fr-FR" sz="1800" b="0" i="1" smtClean="0">
                        <a:solidFill>
                          <a:srgbClr val="2F2F2F"/>
                        </a:solidFill>
                        <a:latin typeface="Cambria Math" panose="02040503050406030204" pitchFamily="18" charset="0"/>
                      </a:rPr>
                      <m:t>−</m:t>
                    </m:r>
                    <m:sSup>
                      <m:sSupPr>
                        <m:ctrlPr>
                          <a:rPr lang="fr-FR" sz="1800" i="1" smtClean="0">
                            <a:solidFill>
                              <a:srgbClr val="2F2F2F"/>
                            </a:solidFill>
                            <a:latin typeface="Cambria Math" panose="02040503050406030204" pitchFamily="18" charset="0"/>
                          </a:rPr>
                        </m:ctrlPr>
                      </m:sSupPr>
                      <m:e>
                        <m:r>
                          <a:rPr lang="fr-FR" sz="1800" b="0" i="1" smtClean="0">
                            <a:solidFill>
                              <a:srgbClr val="2F2F2F"/>
                            </a:solidFill>
                            <a:latin typeface="Cambria Math" panose="02040503050406030204" pitchFamily="18" charset="0"/>
                            <a:ea typeface="Cambria Math" panose="02040503050406030204" pitchFamily="18" charset="0"/>
                          </a:rPr>
                          <m:t>𝜎</m:t>
                        </m:r>
                      </m:e>
                      <m:sup>
                        <m:r>
                          <a:rPr lang="fr-FR" sz="1800" b="0" i="1" smtClean="0">
                            <a:solidFill>
                              <a:srgbClr val="2F2F2F"/>
                            </a:solidFill>
                            <a:latin typeface="Cambria Math" panose="02040503050406030204" pitchFamily="18" charset="0"/>
                          </a:rPr>
                          <m:t>2</m:t>
                        </m:r>
                      </m:sup>
                    </m:sSup>
                  </m:oMath>
                </a14:m>
                <a:endParaRPr lang="fr-FR">
                  <a:solidFill>
                    <a:srgbClr val="6E2466"/>
                  </a:solidFill>
                </a:endParaRPr>
              </a:p>
              <a:p>
                <a:pPr lvl="1">
                  <a:defRPr/>
                </a:pPr>
                <a:r>
                  <a:rPr lang="fr-FR" b="1">
                    <a:solidFill>
                      <a:srgbClr val="6E2466"/>
                    </a:solidFill>
                  </a:rPr>
                  <a:t>Low peak: </a:t>
                </a:r>
                <a:r>
                  <a:rPr lang="fr-FR">
                    <a:solidFill>
                      <a:srgbClr val="2F2F2F"/>
                    </a:solidFill>
                  </a:rPr>
                  <a:t>Energy of secondary electrons </a:t>
                </a:r>
              </a:p>
              <a:p>
                <a:pPr lvl="1">
                  <a:defRPr/>
                </a:pPr>
                <a:r>
                  <a:rPr lang="fr-FR" b="1">
                    <a:solidFill>
                      <a:srgbClr val="6E2466"/>
                    </a:solidFill>
                  </a:rPr>
                  <a:t>High peak: </a:t>
                </a:r>
                <a:r>
                  <a:rPr lang="fr-FR">
                    <a:solidFill>
                      <a:srgbClr val="2F2F2F"/>
                    </a:solidFill>
                  </a:rPr>
                  <a:t>Energy of accelerated electrons</a:t>
                </a:r>
                <a:endParaRPr lang="fr-FR" i="1" baseline="-25000">
                  <a:solidFill>
                    <a:srgbClr val="2F2F2F"/>
                  </a:solidFill>
                </a:endParaRPr>
              </a:p>
              <a:p>
                <a:pPr lvl="1">
                  <a:defRPr/>
                </a:pPr>
                <a:r>
                  <a:rPr lang="fr-FR" b="1">
                    <a:solidFill>
                      <a:srgbClr val="6E2466"/>
                    </a:solidFill>
                  </a:rPr>
                  <a:t>Limit of the fit: </a:t>
                </a:r>
                <a:r>
                  <a:rPr lang="fr-FR">
                    <a:solidFill>
                      <a:srgbClr val="2F2F2F"/>
                    </a:solidFill>
                  </a:rPr>
                  <a:t>within </a:t>
                </a:r>
                <a:r>
                  <a:rPr lang="fr-FR" sz="1800">
                    <a:solidFill>
                      <a:srgbClr val="2F2F2F"/>
                    </a:solidFill>
                  </a:rPr>
                  <a:t>[20eV ; 100eV] and above 600eV</a:t>
                </a:r>
                <a:endParaRPr lang="fr-FR">
                  <a:solidFill>
                    <a:srgbClr val="2F2F2F"/>
                  </a:solidFill>
                </a:endParaRPr>
              </a:p>
            </p:txBody>
          </p:sp>
        </mc:Choice>
        <mc:Fallback xmlns="">
          <p:sp>
            <p:nvSpPr>
              <p:cNvPr id="8" name="Content Placeholder 1">
                <a:extLst>
                  <a:ext uri="{FF2B5EF4-FFF2-40B4-BE49-F238E27FC236}">
                    <a16:creationId xmlns:a16="http://schemas.microsoft.com/office/drawing/2014/main" id="{A21527D5-665C-6184-AC78-75EC45ABA684}"/>
                  </a:ext>
                </a:extLst>
              </p:cNvPr>
              <p:cNvSpPr txBox="1">
                <a:spLocks noRot="1" noChangeAspect="1" noMove="1" noResize="1" noEditPoints="1" noAdjustHandles="1" noChangeArrowheads="1" noChangeShapeType="1" noTextEdit="1"/>
              </p:cNvSpPr>
              <p:nvPr/>
            </p:nvSpPr>
            <p:spPr bwMode="auto">
              <a:xfrm>
                <a:off x="6931604" y="2706643"/>
                <a:ext cx="4852408" cy="2061384"/>
              </a:xfrm>
              <a:prstGeom prst="rect">
                <a:avLst/>
              </a:prstGeom>
              <a:blipFill>
                <a:blip r:embed="rId7"/>
                <a:stretch>
                  <a:fillRect l="-2889" t="-3846" b="-7988"/>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5" name="ZoneTexte 14">
                <a:extLst>
                  <a:ext uri="{FF2B5EF4-FFF2-40B4-BE49-F238E27FC236}">
                    <a16:creationId xmlns:a16="http://schemas.microsoft.com/office/drawing/2014/main" id="{2CB6F1E4-E745-2EDF-F8FC-7D76A9DAE77D}"/>
                  </a:ext>
                </a:extLst>
              </p:cNvPr>
              <p:cNvSpPr txBox="1"/>
              <p:nvPr/>
            </p:nvSpPr>
            <p:spPr bwMode="auto">
              <a:xfrm>
                <a:off x="6931603" y="1649276"/>
                <a:ext cx="5169543" cy="708720"/>
              </a:xfrm>
              <a:prstGeom prst="rect">
                <a:avLst/>
              </a:prstGeom>
              <a:noFill/>
            </p:spPr>
            <p:txBody>
              <a:bodyPr wrap="square">
                <a:spAutoFit/>
              </a:bodyPr>
              <a:lstStyle/>
              <a:p>
                <a:pPr marL="0" lvl="1" indent="0" algn="ctr">
                  <a:buNone/>
                  <a:defRPr/>
                </a:pPr>
                <a:r>
                  <a:rPr lang="fr-FR" b="1">
                    <a:solidFill>
                      <a:srgbClr val="6E2466"/>
                    </a:solidFill>
                  </a:rPr>
                  <a:t> </a:t>
                </a:r>
                <a14:m>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rPr>
                          <m:t>𝒇</m:t>
                        </m:r>
                      </m:e>
                      <m:sub>
                        <m:r>
                          <a:rPr lang="fr-FR" sz="1800" b="1" i="1" smtClean="0">
                            <a:solidFill>
                              <a:srgbClr val="2F2F2F"/>
                            </a:solidFill>
                            <a:latin typeface="Cambria Math" panose="02040503050406030204" pitchFamily="18" charset="0"/>
                          </a:rPr>
                          <m:t>𝒍𝒐𝒈𝒏𝒐𝒓𝒎𝒂𝒍</m:t>
                        </m:r>
                      </m:sub>
                    </m:sSub>
                    <m:sSub>
                      <m:sSubPr>
                        <m:ctrlPr>
                          <a:rPr lang="fr-FR" sz="1800" b="1" i="1" smtClean="0">
                            <a:solidFill>
                              <a:srgbClr val="2F2F2F"/>
                            </a:solidFill>
                            <a:latin typeface="Cambria Math" panose="02040503050406030204" pitchFamily="18" charset="0"/>
                          </a:rPr>
                        </m:ctrlPr>
                      </m:sSubPr>
                      <m:e>
                        <m:d>
                          <m:dPr>
                            <m:ctrlPr>
                              <a:rPr lang="fr-FR" b="1" i="1">
                                <a:solidFill>
                                  <a:srgbClr val="2F2F2F"/>
                                </a:solidFill>
                                <a:latin typeface="Cambria Math" panose="02040503050406030204" pitchFamily="18" charset="0"/>
                              </a:rPr>
                            </m:ctrlPr>
                          </m:dPr>
                          <m:e>
                            <m:r>
                              <a:rPr lang="fr-FR" b="1" i="1" smtClean="0">
                                <a:solidFill>
                                  <a:srgbClr val="2F2F2F"/>
                                </a:solidFill>
                                <a:latin typeface="Cambria Math" panose="02040503050406030204" pitchFamily="18" charset="0"/>
                              </a:rPr>
                              <m:t>𝑬</m:t>
                            </m:r>
                          </m:e>
                        </m:d>
                      </m:e>
                      <m:sub>
                        <m:r>
                          <a:rPr lang="fr-FR" sz="1800" b="1" i="1" smtClean="0">
                            <a:solidFill>
                              <a:srgbClr val="2F2F2F"/>
                            </a:solidFill>
                            <a:latin typeface="Cambria Math" panose="02040503050406030204" pitchFamily="18" charset="0"/>
                          </a:rPr>
                          <m:t>𝑲</m:t>
                        </m:r>
                        <m:r>
                          <a:rPr lang="fr-FR" sz="1800" b="1" i="1" smtClean="0">
                            <a:solidFill>
                              <a:srgbClr val="2F2F2F"/>
                            </a:solidFill>
                            <a:latin typeface="Cambria Math" panose="02040503050406030204" pitchFamily="18" charset="0"/>
                          </a:rPr>
                          <m:t>,  </m:t>
                        </m:r>
                        <m:r>
                          <a:rPr lang="fr-FR" sz="1800" b="1" i="1" smtClean="0">
                            <a:solidFill>
                              <a:srgbClr val="2F2F2F"/>
                            </a:solidFill>
                            <a:latin typeface="Cambria Math" panose="02040503050406030204" pitchFamily="18" charset="0"/>
                            <a:ea typeface="Cambria Math" panose="02040503050406030204" pitchFamily="18" charset="0"/>
                          </a:rPr>
                          <m:t>𝝁</m:t>
                        </m:r>
                        <m:r>
                          <a:rPr lang="fr-FR" sz="1800" b="1" i="1" smtClean="0">
                            <a:solidFill>
                              <a:srgbClr val="2F2F2F"/>
                            </a:solidFill>
                            <a:latin typeface="Cambria Math" panose="02040503050406030204" pitchFamily="18" charset="0"/>
                            <a:ea typeface="Cambria Math" panose="02040503050406030204" pitchFamily="18" charset="0"/>
                          </a:rPr>
                          <m:t>,</m:t>
                        </m:r>
                        <m:r>
                          <a:rPr lang="fr-FR" sz="1800" b="1" i="1" smtClean="0">
                            <a:solidFill>
                              <a:srgbClr val="2F2F2F"/>
                            </a:solidFill>
                            <a:latin typeface="Cambria Math" panose="02040503050406030204" pitchFamily="18" charset="0"/>
                            <a:ea typeface="Cambria Math" panose="02040503050406030204" pitchFamily="18" charset="0"/>
                          </a:rPr>
                          <m:t>𝝈</m:t>
                        </m:r>
                      </m:sub>
                    </m:sSub>
                    <m:r>
                      <a:rPr lang="fr-FR" sz="1800" b="1" i="1" smtClean="0">
                        <a:solidFill>
                          <a:srgbClr val="2F2F2F"/>
                        </a:solidFill>
                        <a:latin typeface="Cambria Math" panose="02040503050406030204" pitchFamily="18" charset="0"/>
                      </a:rPr>
                      <m:t>=</m:t>
                    </m:r>
                    <m:f>
                      <m:fPr>
                        <m:ctrlPr>
                          <a:rPr lang="fr-FR" sz="1800" b="1" i="1" smtClean="0">
                            <a:solidFill>
                              <a:srgbClr val="2F2F2F"/>
                            </a:solidFill>
                            <a:latin typeface="Cambria Math" panose="02040503050406030204" pitchFamily="18" charset="0"/>
                          </a:rPr>
                        </m:ctrlPr>
                      </m:fPr>
                      <m:num>
                        <m:r>
                          <a:rPr lang="fr-FR" sz="1800" b="1" i="1" smtClean="0">
                            <a:solidFill>
                              <a:srgbClr val="2F2F2F"/>
                            </a:solidFill>
                            <a:latin typeface="Cambria Math" panose="02040503050406030204" pitchFamily="18" charset="0"/>
                          </a:rPr>
                          <m:t>𝑲</m:t>
                        </m:r>
                      </m:num>
                      <m:den>
                        <m:r>
                          <a:rPr lang="fr-FR" sz="1800" b="1" i="1" smtClean="0">
                            <a:solidFill>
                              <a:srgbClr val="2F2F2F"/>
                            </a:solidFill>
                            <a:latin typeface="Cambria Math" panose="02040503050406030204" pitchFamily="18" charset="0"/>
                          </a:rPr>
                          <m:t>𝑬</m:t>
                        </m:r>
                        <m:r>
                          <a:rPr lang="fr-FR" sz="1800" b="1" i="1" smtClean="0">
                            <a:solidFill>
                              <a:srgbClr val="2F2F2F"/>
                            </a:solidFill>
                            <a:latin typeface="Cambria Math" panose="02040503050406030204" pitchFamily="18" charset="0"/>
                            <a:ea typeface="Cambria Math" panose="02040503050406030204" pitchFamily="18" charset="0"/>
                          </a:rPr>
                          <m:t>𝝈</m:t>
                        </m:r>
                        <m:rad>
                          <m:radPr>
                            <m:degHide m:val="on"/>
                            <m:ctrlPr>
                              <a:rPr lang="fr-FR" sz="1800" b="1" i="1" smtClean="0">
                                <a:solidFill>
                                  <a:srgbClr val="2F2F2F"/>
                                </a:solidFill>
                                <a:latin typeface="Cambria Math" panose="02040503050406030204" pitchFamily="18" charset="0"/>
                                <a:ea typeface="Cambria Math" panose="02040503050406030204" pitchFamily="18" charset="0"/>
                              </a:rPr>
                            </m:ctrlPr>
                          </m:radPr>
                          <m:deg/>
                          <m:e>
                            <m:r>
                              <a:rPr lang="fr-FR" sz="1800" b="1" i="1" smtClean="0">
                                <a:solidFill>
                                  <a:srgbClr val="2F2F2F"/>
                                </a:solidFill>
                                <a:latin typeface="Cambria Math" panose="02040503050406030204" pitchFamily="18" charset="0"/>
                                <a:ea typeface="Cambria Math" panose="02040503050406030204" pitchFamily="18" charset="0"/>
                              </a:rPr>
                              <m:t>𝟐</m:t>
                            </m:r>
                            <m:r>
                              <a:rPr lang="fr-FR" sz="1800" b="1" i="1" smtClean="0">
                                <a:solidFill>
                                  <a:srgbClr val="2F2F2F"/>
                                </a:solidFill>
                                <a:latin typeface="Cambria Math" panose="02040503050406030204" pitchFamily="18" charset="0"/>
                                <a:ea typeface="Cambria Math" panose="02040503050406030204" pitchFamily="18" charset="0"/>
                              </a:rPr>
                              <m:t>𝝅</m:t>
                            </m:r>
                          </m:e>
                        </m:rad>
                      </m:den>
                    </m:f>
                    <m:r>
                      <a:rPr lang="fr-FR" sz="1800" b="1" i="0" smtClean="0">
                        <a:solidFill>
                          <a:srgbClr val="2F2F2F"/>
                        </a:solidFill>
                        <a:latin typeface="Cambria Math" panose="02040503050406030204" pitchFamily="18" charset="0"/>
                        <a:ea typeface="Cambria Math" panose="02040503050406030204" pitchFamily="18" charset="0"/>
                      </a:rPr>
                      <m:t>𝐞𝐱𝐩</m:t>
                    </m:r>
                    <m:d>
                      <m:dPr>
                        <m:begChr m:val="["/>
                        <m:endChr m:val="]"/>
                        <m:ctrlPr>
                          <a:rPr lang="fr-FR" sz="1800" b="1" i="1" smtClean="0">
                            <a:solidFill>
                              <a:srgbClr val="2F2F2F"/>
                            </a:solidFill>
                            <a:latin typeface="Cambria Math" panose="02040503050406030204" pitchFamily="18" charset="0"/>
                            <a:ea typeface="Cambria Math" panose="02040503050406030204" pitchFamily="18" charset="0"/>
                          </a:rPr>
                        </m:ctrlPr>
                      </m:dPr>
                      <m:e>
                        <m:r>
                          <a:rPr lang="fr-FR" b="1" i="1">
                            <a:solidFill>
                              <a:srgbClr val="2F2F2F"/>
                            </a:solidFill>
                            <a:latin typeface="Cambria Math" panose="02040503050406030204" pitchFamily="18" charset="0"/>
                          </a:rPr>
                          <m:t>−</m:t>
                        </m:r>
                        <m:f>
                          <m:fPr>
                            <m:ctrlPr>
                              <a:rPr lang="fr-FR" b="1" i="1">
                                <a:solidFill>
                                  <a:srgbClr val="2F2F2F"/>
                                </a:solidFill>
                                <a:latin typeface="Cambria Math" panose="02040503050406030204" pitchFamily="18" charset="0"/>
                              </a:rPr>
                            </m:ctrlPr>
                          </m:fPr>
                          <m:num>
                            <m:r>
                              <a:rPr lang="fr-FR" b="1" i="1">
                                <a:solidFill>
                                  <a:srgbClr val="2F2F2F"/>
                                </a:solidFill>
                                <a:latin typeface="Cambria Math" panose="02040503050406030204" pitchFamily="18" charset="0"/>
                              </a:rPr>
                              <m:t>𝟏</m:t>
                            </m:r>
                          </m:num>
                          <m:den>
                            <m:r>
                              <a:rPr lang="fr-FR" b="1" i="1">
                                <a:solidFill>
                                  <a:srgbClr val="2F2F2F"/>
                                </a:solidFill>
                                <a:latin typeface="Cambria Math" panose="02040503050406030204" pitchFamily="18" charset="0"/>
                              </a:rPr>
                              <m:t>𝟐</m:t>
                            </m:r>
                          </m:den>
                        </m:f>
                        <m:sSup>
                          <m:sSupPr>
                            <m:ctrlPr>
                              <a:rPr lang="fr-FR" b="1" i="1">
                                <a:solidFill>
                                  <a:srgbClr val="2F2F2F"/>
                                </a:solidFill>
                                <a:latin typeface="Cambria Math" panose="02040503050406030204" pitchFamily="18" charset="0"/>
                              </a:rPr>
                            </m:ctrlPr>
                          </m:sSupPr>
                          <m:e>
                            <m:d>
                              <m:dPr>
                                <m:ctrlPr>
                                  <a:rPr lang="fr-FR" b="1" i="1">
                                    <a:solidFill>
                                      <a:srgbClr val="2F2F2F"/>
                                    </a:solidFill>
                                    <a:latin typeface="Cambria Math" panose="02040503050406030204" pitchFamily="18" charset="0"/>
                                  </a:rPr>
                                </m:ctrlPr>
                              </m:dPr>
                              <m:e>
                                <m:f>
                                  <m:fPr>
                                    <m:ctrlPr>
                                      <a:rPr lang="fr-FR" b="1" i="1">
                                        <a:solidFill>
                                          <a:srgbClr val="2F2F2F"/>
                                        </a:solidFill>
                                        <a:latin typeface="Cambria Math" panose="02040503050406030204" pitchFamily="18" charset="0"/>
                                      </a:rPr>
                                    </m:ctrlPr>
                                  </m:fPr>
                                  <m:num>
                                    <m:r>
                                      <a:rPr lang="fr-FR" b="1" i="0">
                                        <a:solidFill>
                                          <a:srgbClr val="2F2F2F"/>
                                        </a:solidFill>
                                        <a:latin typeface="Cambria Math" panose="02040503050406030204" pitchFamily="18" charset="0"/>
                                      </a:rPr>
                                      <m:t>𝐥𝐧</m:t>
                                    </m:r>
                                    <m:r>
                                      <a:rPr lang="fr-FR" b="1" i="1">
                                        <a:solidFill>
                                          <a:srgbClr val="2F2F2F"/>
                                        </a:solidFill>
                                        <a:latin typeface="Cambria Math" panose="02040503050406030204" pitchFamily="18" charset="0"/>
                                      </a:rPr>
                                      <m:t>⁡</m:t>
                                    </m:r>
                                    <m:d>
                                      <m:dPr>
                                        <m:ctrlPr>
                                          <a:rPr lang="fr-FR" b="1" i="1" smtClean="0">
                                            <a:solidFill>
                                              <a:srgbClr val="2F2F2F"/>
                                            </a:solidFill>
                                            <a:latin typeface="Cambria Math" panose="02040503050406030204" pitchFamily="18" charset="0"/>
                                          </a:rPr>
                                        </m:ctrlPr>
                                      </m:dPr>
                                      <m:e>
                                        <m:f>
                                          <m:fPr>
                                            <m:type m:val="skw"/>
                                            <m:ctrlPr>
                                              <a:rPr lang="fr-FR" b="1" i="1">
                                                <a:solidFill>
                                                  <a:srgbClr val="2F2F2F"/>
                                                </a:solidFill>
                                                <a:latin typeface="Cambria Math" panose="02040503050406030204" pitchFamily="18" charset="0"/>
                                                <a:ea typeface="Cambria Math" panose="02040503050406030204" pitchFamily="18" charset="0"/>
                                              </a:rPr>
                                            </m:ctrlPr>
                                          </m:fPr>
                                          <m:num>
                                            <m:r>
                                              <a:rPr lang="fr-FR" b="1" i="1" smtClean="0">
                                                <a:solidFill>
                                                  <a:srgbClr val="2F2F2F"/>
                                                </a:solidFill>
                                                <a:latin typeface="Cambria Math" panose="02040503050406030204" pitchFamily="18" charset="0"/>
                                                <a:ea typeface="Cambria Math" panose="02040503050406030204" pitchFamily="18" charset="0"/>
                                              </a:rPr>
                                              <m:t>𝑬</m:t>
                                            </m:r>
                                          </m:num>
                                          <m:den>
                                            <m:r>
                                              <a:rPr lang="fr-FR" b="1" i="1">
                                                <a:solidFill>
                                                  <a:srgbClr val="2F2F2F"/>
                                                </a:solidFill>
                                                <a:latin typeface="Cambria Math" panose="02040503050406030204" pitchFamily="18" charset="0"/>
                                                <a:ea typeface="Cambria Math" panose="02040503050406030204" pitchFamily="18" charset="0"/>
                                              </a:rPr>
                                              <m:t>𝝁</m:t>
                                            </m:r>
                                          </m:den>
                                        </m:f>
                                      </m:e>
                                    </m:d>
                                  </m:num>
                                  <m:den>
                                    <m:r>
                                      <a:rPr lang="fr-FR" b="1" i="1">
                                        <a:solidFill>
                                          <a:srgbClr val="2F2F2F"/>
                                        </a:solidFill>
                                        <a:latin typeface="Cambria Math" panose="02040503050406030204" pitchFamily="18" charset="0"/>
                                        <a:ea typeface="Cambria Math" panose="02040503050406030204" pitchFamily="18" charset="0"/>
                                      </a:rPr>
                                      <m:t>𝝈</m:t>
                                    </m:r>
                                  </m:den>
                                </m:f>
                              </m:e>
                            </m:d>
                          </m:e>
                          <m:sup>
                            <m:r>
                              <a:rPr lang="fr-FR" b="1" i="1">
                                <a:solidFill>
                                  <a:srgbClr val="2F2F2F"/>
                                </a:solidFill>
                                <a:latin typeface="Cambria Math" panose="02040503050406030204" pitchFamily="18" charset="0"/>
                              </a:rPr>
                              <m:t>𝟐</m:t>
                            </m:r>
                          </m:sup>
                        </m:sSup>
                      </m:e>
                    </m:d>
                  </m:oMath>
                </a14:m>
                <a:endParaRPr lang="fr-FR" b="1">
                  <a:solidFill>
                    <a:srgbClr val="E15E32"/>
                  </a:solidFill>
                </a:endParaRPr>
              </a:p>
            </p:txBody>
          </p:sp>
        </mc:Choice>
        <mc:Fallback xmlns="">
          <p:sp>
            <p:nvSpPr>
              <p:cNvPr id="15" name="ZoneTexte 14">
                <a:extLst>
                  <a:ext uri="{FF2B5EF4-FFF2-40B4-BE49-F238E27FC236}">
                    <a16:creationId xmlns:a16="http://schemas.microsoft.com/office/drawing/2014/main" id="{2CB6F1E4-E745-2EDF-F8FC-7D76A9DAE77D}"/>
                  </a:ext>
                </a:extLst>
              </p:cNvPr>
              <p:cNvSpPr txBox="1">
                <a:spLocks noRot="1" noChangeAspect="1" noMove="1" noResize="1" noEditPoints="1" noAdjustHandles="1" noChangeArrowheads="1" noChangeShapeType="1" noTextEdit="1"/>
              </p:cNvSpPr>
              <p:nvPr/>
            </p:nvSpPr>
            <p:spPr bwMode="auto">
              <a:xfrm>
                <a:off x="6931603" y="1649276"/>
                <a:ext cx="5169543" cy="708720"/>
              </a:xfrm>
              <a:prstGeom prst="rect">
                <a:avLst/>
              </a:prstGeom>
              <a:blipFill>
                <a:blip r:embed="rId8"/>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3217885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7" name="Oval 16">
            <a:extLst>
              <a:ext uri="{FF2B5EF4-FFF2-40B4-BE49-F238E27FC236}">
                <a16:creationId xmlns:a16="http://schemas.microsoft.com/office/drawing/2014/main" id="{7020CB80-1F83-2409-D3EF-A188C6F539C4}"/>
              </a:ext>
            </a:extLst>
          </p:cNvPr>
          <p:cNvSpPr/>
          <p:nvPr/>
        </p:nvSpPr>
        <p:spPr>
          <a:xfrm>
            <a:off x="8256545" y="548680"/>
            <a:ext cx="2519664" cy="2519664"/>
          </a:xfrm>
          <a:prstGeom prst="ellipse">
            <a:avLst/>
          </a:prstGeom>
          <a:solidFill>
            <a:schemeClr val="accent3">
              <a:lumMod val="20000"/>
              <a:lumOff val="80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38</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Kick approximation principle</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16" name="Oval 15">
            <a:extLst>
              <a:ext uri="{FF2B5EF4-FFF2-40B4-BE49-F238E27FC236}">
                <a16:creationId xmlns:a16="http://schemas.microsoft.com/office/drawing/2014/main" id="{2C42B8B4-D7C9-E404-39B9-AE6F4F6AE56A}"/>
              </a:ext>
            </a:extLst>
          </p:cNvPr>
          <p:cNvSpPr/>
          <p:nvPr/>
        </p:nvSpPr>
        <p:spPr>
          <a:xfrm>
            <a:off x="8925111" y="1216801"/>
            <a:ext cx="1162922" cy="1162922"/>
          </a:xfrm>
          <a:prstGeom prst="ellipse">
            <a:avLst/>
          </a:prstGeom>
          <a:solidFill>
            <a:schemeClr val="accent3">
              <a:lumMod val="40000"/>
              <a:lumOff val="60000"/>
            </a:schemeClr>
          </a:solidFill>
          <a:ln w="28575">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Straight Arrow Connector 18">
            <a:extLst>
              <a:ext uri="{FF2B5EF4-FFF2-40B4-BE49-F238E27FC236}">
                <a16:creationId xmlns:a16="http://schemas.microsoft.com/office/drawing/2014/main" id="{AABA1BFA-75DB-146D-43C0-B3E02AF9E754}"/>
              </a:ext>
            </a:extLst>
          </p:cNvPr>
          <p:cNvCxnSpPr>
            <a:cxnSpLocks/>
            <a:endCxn id="16" idx="7"/>
          </p:cNvCxnSpPr>
          <p:nvPr/>
        </p:nvCxnSpPr>
        <p:spPr>
          <a:xfrm flipV="1">
            <a:off x="9483148" y="1387107"/>
            <a:ext cx="434579" cy="421405"/>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88E066D-CED9-33BD-F4EA-0AC4B2626247}"/>
              </a:ext>
            </a:extLst>
          </p:cNvPr>
          <p:cNvCxnSpPr>
            <a:cxnSpLocks/>
            <a:endCxn id="17" idx="6"/>
          </p:cNvCxnSpPr>
          <p:nvPr/>
        </p:nvCxnSpPr>
        <p:spPr bwMode="auto">
          <a:xfrm>
            <a:off x="9483148" y="1808512"/>
            <a:ext cx="1293061" cy="0"/>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85D8ECEC-8E9A-DC17-136C-B0FBE9B70BAF}"/>
                  </a:ext>
                </a:extLst>
              </p:cNvPr>
              <p:cNvSpPr txBox="1"/>
              <p:nvPr/>
            </p:nvSpPr>
            <p:spPr bwMode="auto">
              <a:xfrm>
                <a:off x="9369548" y="1256534"/>
                <a:ext cx="4845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𝒓</m:t>
                          </m:r>
                        </m:e>
                        <m:sub>
                          <m:r>
                            <a:rPr lang="fr-FR" sz="1800" b="1" i="1" smtClean="0">
                              <a:solidFill>
                                <a:srgbClr val="2F2F2F"/>
                              </a:solidFill>
                              <a:latin typeface="Cambria Math" panose="02040503050406030204" pitchFamily="18" charset="0"/>
                            </a:rPr>
                            <m:t>𝒄</m:t>
                          </m:r>
                        </m:sub>
                      </m:sSub>
                      <m:r>
                        <a:rPr lang="fr-FR" sz="1800" b="1" i="1" smtClean="0">
                          <a:solidFill>
                            <a:srgbClr val="2F2F2F"/>
                          </a:solidFill>
                          <a:latin typeface="Cambria Math" panose="02040503050406030204" pitchFamily="18" charset="0"/>
                        </a:rPr>
                        <m:t> </m:t>
                      </m:r>
                    </m:oMath>
                  </m:oMathPara>
                </a14:m>
                <a:endParaRPr lang="fr-FR" b="1"/>
              </a:p>
            </p:txBody>
          </p:sp>
        </mc:Choice>
        <mc:Fallback xmlns="">
          <p:sp>
            <p:nvSpPr>
              <p:cNvPr id="30" name="TextBox 29">
                <a:extLst>
                  <a:ext uri="{FF2B5EF4-FFF2-40B4-BE49-F238E27FC236}">
                    <a16:creationId xmlns:a16="http://schemas.microsoft.com/office/drawing/2014/main" id="{85D8ECEC-8E9A-DC17-136C-B0FBE9B70BAF}"/>
                  </a:ext>
                </a:extLst>
              </p:cNvPr>
              <p:cNvSpPr txBox="1">
                <a:spLocks noRot="1" noChangeAspect="1" noMove="1" noResize="1" noEditPoints="1" noAdjustHandles="1" noChangeArrowheads="1" noChangeShapeType="1" noTextEdit="1"/>
              </p:cNvSpPr>
              <p:nvPr/>
            </p:nvSpPr>
            <p:spPr bwMode="auto">
              <a:xfrm>
                <a:off x="9369548" y="1256534"/>
                <a:ext cx="484550" cy="369332"/>
              </a:xfrm>
              <a:prstGeom prst="rect">
                <a:avLst/>
              </a:prstGeom>
              <a:blipFill>
                <a:blip r:embed="rId2"/>
                <a:stretch>
                  <a:fillRect/>
                </a:stretch>
              </a:blipFill>
            </p:spPr>
            <p:txBody>
              <a:bodyPr/>
              <a:lstStyle/>
              <a:p>
                <a:r>
                  <a:rPr lang="fr-FR">
                    <a:noFill/>
                  </a:rPr>
                  <a:t> </a:t>
                </a:r>
              </a:p>
            </p:txBody>
          </p:sp>
        </mc:Fallback>
      </mc:AlternateContent>
      <p:sp>
        <p:nvSpPr>
          <p:cNvPr id="36" name="Oval 35">
            <a:extLst>
              <a:ext uri="{FF2B5EF4-FFF2-40B4-BE49-F238E27FC236}">
                <a16:creationId xmlns:a16="http://schemas.microsoft.com/office/drawing/2014/main" id="{80C67F6F-223B-870E-F45C-930C30C70543}"/>
              </a:ext>
            </a:extLst>
          </p:cNvPr>
          <p:cNvSpPr/>
          <p:nvPr/>
        </p:nvSpPr>
        <p:spPr>
          <a:xfrm>
            <a:off x="9821663" y="1633983"/>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Oval 36">
            <a:extLst>
              <a:ext uri="{FF2B5EF4-FFF2-40B4-BE49-F238E27FC236}">
                <a16:creationId xmlns:a16="http://schemas.microsoft.com/office/drawing/2014/main" id="{2CBB0AE0-32B0-6FF1-A6BE-33B7729A2A68}"/>
              </a:ext>
            </a:extLst>
          </p:cNvPr>
          <p:cNvSpPr/>
          <p:nvPr/>
        </p:nvSpPr>
        <p:spPr>
          <a:xfrm>
            <a:off x="9374163" y="71150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Oval 38">
            <a:extLst>
              <a:ext uri="{FF2B5EF4-FFF2-40B4-BE49-F238E27FC236}">
                <a16:creationId xmlns:a16="http://schemas.microsoft.com/office/drawing/2014/main" id="{B719F7FF-C9B0-D090-EA02-9FB4592601E8}"/>
              </a:ext>
            </a:extLst>
          </p:cNvPr>
          <p:cNvSpPr/>
          <p:nvPr/>
        </p:nvSpPr>
        <p:spPr>
          <a:xfrm>
            <a:off x="9257269" y="1404577"/>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2" name="Oval 41">
            <a:extLst>
              <a:ext uri="{FF2B5EF4-FFF2-40B4-BE49-F238E27FC236}">
                <a16:creationId xmlns:a16="http://schemas.microsoft.com/office/drawing/2014/main" id="{485F2568-6FDC-6681-9C78-D0B550DF2369}"/>
              </a:ext>
            </a:extLst>
          </p:cNvPr>
          <p:cNvSpPr/>
          <p:nvPr/>
        </p:nvSpPr>
        <p:spPr>
          <a:xfrm>
            <a:off x="8905092" y="2498105"/>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Oval 48">
            <a:extLst>
              <a:ext uri="{FF2B5EF4-FFF2-40B4-BE49-F238E27FC236}">
                <a16:creationId xmlns:a16="http://schemas.microsoft.com/office/drawing/2014/main" id="{7C04DE49-3232-B065-58FB-FC3955447488}"/>
              </a:ext>
            </a:extLst>
          </p:cNvPr>
          <p:cNvSpPr/>
          <p:nvPr/>
        </p:nvSpPr>
        <p:spPr>
          <a:xfrm>
            <a:off x="10387703" y="133189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1" name="Oval 50">
            <a:extLst>
              <a:ext uri="{FF2B5EF4-FFF2-40B4-BE49-F238E27FC236}">
                <a16:creationId xmlns:a16="http://schemas.microsoft.com/office/drawing/2014/main" id="{16856B37-EB70-13AF-CBF4-2029D88FF884}"/>
              </a:ext>
            </a:extLst>
          </p:cNvPr>
          <p:cNvSpPr/>
          <p:nvPr/>
        </p:nvSpPr>
        <p:spPr>
          <a:xfrm>
            <a:off x="10505048" y="2022538"/>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3" name="Oval 52">
            <a:extLst>
              <a:ext uri="{FF2B5EF4-FFF2-40B4-BE49-F238E27FC236}">
                <a16:creationId xmlns:a16="http://schemas.microsoft.com/office/drawing/2014/main" id="{6994BA89-4AED-973C-DCEA-F9DF3D2414AF}"/>
              </a:ext>
            </a:extLst>
          </p:cNvPr>
          <p:cNvSpPr/>
          <p:nvPr/>
        </p:nvSpPr>
        <p:spPr>
          <a:xfrm>
            <a:off x="9257777" y="171932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6" name="Oval 55">
            <a:extLst>
              <a:ext uri="{FF2B5EF4-FFF2-40B4-BE49-F238E27FC236}">
                <a16:creationId xmlns:a16="http://schemas.microsoft.com/office/drawing/2014/main" id="{136F98FC-AFBF-174F-8FFD-6FFDB7054BE0}"/>
              </a:ext>
            </a:extLst>
          </p:cNvPr>
          <p:cNvSpPr/>
          <p:nvPr/>
        </p:nvSpPr>
        <p:spPr>
          <a:xfrm>
            <a:off x="8547137" y="1629584"/>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39F0DE49-5F65-2BFE-26F3-A0F0EE781BC6}"/>
                  </a:ext>
                </a:extLst>
              </p:cNvPr>
              <p:cNvSpPr txBox="1"/>
              <p:nvPr/>
            </p:nvSpPr>
            <p:spPr bwMode="auto">
              <a:xfrm>
                <a:off x="9450049" y="566853"/>
                <a:ext cx="454463"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0033A0"/>
                              </a:solidFill>
                              <a:latin typeface="Cambria Math" panose="02040503050406030204" pitchFamily="18" charset="0"/>
                              <a:ea typeface="Cambria Math" panose="02040503050406030204" pitchFamily="18" charset="0"/>
                            </a:rPr>
                          </m:ctrlPr>
                        </m:sSupPr>
                        <m:e>
                          <m:r>
                            <a:rPr lang="fr-FR" sz="1600" b="1" i="1" smtClean="0">
                              <a:solidFill>
                                <a:srgbClr val="0033A0"/>
                              </a:solidFill>
                              <a:latin typeface="Cambria Math" panose="02040503050406030204" pitchFamily="18" charset="0"/>
                              <a:ea typeface="Cambria Math" panose="02040503050406030204" pitchFamily="18" charset="0"/>
                            </a:rPr>
                            <m:t>𝒆</m:t>
                          </m:r>
                        </m:e>
                        <m:sup>
                          <m:r>
                            <a:rPr lang="fr-FR" sz="1600" b="1" i="1" smtClean="0">
                              <a:solidFill>
                                <a:srgbClr val="0033A0"/>
                              </a:solidFill>
                              <a:latin typeface="Cambria Math" panose="02040503050406030204" pitchFamily="18" charset="0"/>
                              <a:ea typeface="Cambria Math" panose="02040503050406030204" pitchFamily="18" charset="0"/>
                            </a:rPr>
                            <m:t>−</m:t>
                          </m:r>
                        </m:sup>
                      </m:sSup>
                    </m:oMath>
                  </m:oMathPara>
                </a14:m>
                <a:endParaRPr lang="fr-FR" sz="1600" b="1"/>
              </a:p>
            </p:txBody>
          </p:sp>
        </mc:Choice>
        <mc:Fallback xmlns="">
          <p:sp>
            <p:nvSpPr>
              <p:cNvPr id="59" name="TextBox 58">
                <a:extLst>
                  <a:ext uri="{FF2B5EF4-FFF2-40B4-BE49-F238E27FC236}">
                    <a16:creationId xmlns:a16="http://schemas.microsoft.com/office/drawing/2014/main" id="{39F0DE49-5F65-2BFE-26F3-A0F0EE781BC6}"/>
                  </a:ext>
                </a:extLst>
              </p:cNvPr>
              <p:cNvSpPr txBox="1">
                <a:spLocks noRot="1" noChangeAspect="1" noMove="1" noResize="1" noEditPoints="1" noAdjustHandles="1" noChangeArrowheads="1" noChangeShapeType="1" noTextEdit="1"/>
              </p:cNvSpPr>
              <p:nvPr/>
            </p:nvSpPr>
            <p:spPr bwMode="auto">
              <a:xfrm>
                <a:off x="9450049" y="566853"/>
                <a:ext cx="454463" cy="338554"/>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800950AD-D5BB-B518-24E8-F8D3E9FB7D69}"/>
                  </a:ext>
                </a:extLst>
              </p:cNvPr>
              <p:cNvSpPr txBox="1"/>
              <p:nvPr/>
            </p:nvSpPr>
            <p:spPr bwMode="auto">
              <a:xfrm>
                <a:off x="9093380" y="1896665"/>
                <a:ext cx="848919" cy="369332"/>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acc>
                        <m:accPr>
                          <m:chr m:val="̅"/>
                          <m:ctrlPr>
                            <a:rPr lang="fr-FR" b="1" i="1">
                              <a:solidFill>
                                <a:srgbClr val="2F2F2F"/>
                              </a:solidFill>
                              <a:latin typeface="Cambria Math" panose="02040503050406030204" pitchFamily="18" charset="0"/>
                            </a:rPr>
                          </m:ctrlPr>
                        </m:accPr>
                        <m:e>
                          <m:sSub>
                            <m:sSubPr>
                              <m:ctrlPr>
                                <a:rPr lang="fr-FR" b="1" i="1">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a:solidFill>
                                    <a:srgbClr val="2F2F2F"/>
                                  </a:solidFill>
                                  <a:latin typeface="Cambria Math" panose="02040503050406030204" pitchFamily="18" charset="0"/>
                                </a:rPr>
                                <m:t>𝒂𝒖𝒕𝒐</m:t>
                              </m:r>
                            </m:sub>
                          </m:sSub>
                        </m:e>
                      </m:acc>
                    </m:oMath>
                  </m:oMathPara>
                </a14:m>
                <a:endParaRPr lang="fr-FR" b="1">
                  <a:solidFill>
                    <a:srgbClr val="2F2F2F"/>
                  </a:solidFill>
                </a:endParaRPr>
              </a:p>
            </p:txBody>
          </p:sp>
        </mc:Choice>
        <mc:Fallback xmlns="">
          <p:sp>
            <p:nvSpPr>
              <p:cNvPr id="63" name="TextBox 62">
                <a:extLst>
                  <a:ext uri="{FF2B5EF4-FFF2-40B4-BE49-F238E27FC236}">
                    <a16:creationId xmlns:a16="http://schemas.microsoft.com/office/drawing/2014/main" id="{800950AD-D5BB-B518-24E8-F8D3E9FB7D69}"/>
                  </a:ext>
                </a:extLst>
              </p:cNvPr>
              <p:cNvSpPr txBox="1">
                <a:spLocks noRot="1" noChangeAspect="1" noMove="1" noResize="1" noEditPoints="1" noAdjustHandles="1" noChangeArrowheads="1" noChangeShapeType="1" noTextEdit="1"/>
              </p:cNvSpPr>
              <p:nvPr/>
            </p:nvSpPr>
            <p:spPr bwMode="auto">
              <a:xfrm>
                <a:off x="9093380" y="1896665"/>
                <a:ext cx="848919" cy="369332"/>
              </a:xfrm>
              <a:prstGeom prst="rect">
                <a:avLst/>
              </a:prstGeom>
              <a:blipFill>
                <a:blip r:embed="rId5"/>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D66D83C6-F7E4-37E6-EB7C-B702009FFDAB}"/>
                  </a:ext>
                </a:extLst>
              </p:cNvPr>
              <p:cNvSpPr txBox="1"/>
              <p:nvPr/>
            </p:nvSpPr>
            <p:spPr bwMode="auto">
              <a:xfrm>
                <a:off x="9067290" y="791959"/>
                <a:ext cx="84891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fr-FR" b="1" i="1">
                              <a:solidFill>
                                <a:srgbClr val="2F2F2F"/>
                              </a:solidFill>
                              <a:latin typeface="Cambria Math" panose="02040503050406030204" pitchFamily="18" charset="0"/>
                            </a:rPr>
                          </m:ctrlPr>
                        </m:accPr>
                        <m:e>
                          <m:sSub>
                            <m:sSubPr>
                              <m:ctrlPr>
                                <a:rPr lang="fr-FR" b="1" i="1">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a:solidFill>
                                    <a:srgbClr val="2F2F2F"/>
                                  </a:solidFill>
                                  <a:latin typeface="Cambria Math" panose="02040503050406030204" pitchFamily="18" charset="0"/>
                                </a:rPr>
                                <m:t>𝒌𝒊𝒄𝒌</m:t>
                              </m:r>
                            </m:sub>
                          </m:sSub>
                        </m:e>
                      </m:acc>
                      <m:r>
                        <a:rPr lang="fr-FR" b="1" i="1">
                          <a:solidFill>
                            <a:srgbClr val="2F2F2F"/>
                          </a:solidFill>
                          <a:latin typeface="Cambria Math" panose="02040503050406030204" pitchFamily="18" charset="0"/>
                        </a:rPr>
                        <m:t> </m:t>
                      </m:r>
                    </m:oMath>
                  </m:oMathPara>
                </a14:m>
                <a:endParaRPr lang="fr-FR" b="1">
                  <a:solidFill>
                    <a:srgbClr val="2F2F2F"/>
                  </a:solidFill>
                </a:endParaRPr>
              </a:p>
            </p:txBody>
          </p:sp>
        </mc:Choice>
        <mc:Fallback xmlns="">
          <p:sp>
            <p:nvSpPr>
              <p:cNvPr id="64" name="TextBox 63">
                <a:extLst>
                  <a:ext uri="{FF2B5EF4-FFF2-40B4-BE49-F238E27FC236}">
                    <a16:creationId xmlns:a16="http://schemas.microsoft.com/office/drawing/2014/main" id="{D66D83C6-F7E4-37E6-EB7C-B702009FFDAB}"/>
                  </a:ext>
                </a:extLst>
              </p:cNvPr>
              <p:cNvSpPr txBox="1">
                <a:spLocks noRot="1" noChangeAspect="1" noMove="1" noResize="1" noEditPoints="1" noAdjustHandles="1" noChangeArrowheads="1" noChangeShapeType="1" noTextEdit="1"/>
              </p:cNvSpPr>
              <p:nvPr/>
            </p:nvSpPr>
            <p:spPr bwMode="auto">
              <a:xfrm>
                <a:off x="9067290" y="791959"/>
                <a:ext cx="848919" cy="369332"/>
              </a:xfrm>
              <a:prstGeom prst="rect">
                <a:avLst/>
              </a:prstGeom>
              <a:blipFill>
                <a:blip r:embed="rId6"/>
                <a:stretch>
                  <a:fillRect b="-1639"/>
                </a:stretch>
              </a:blipFill>
            </p:spPr>
            <p:txBody>
              <a:bodyPr/>
              <a:lstStyle/>
              <a:p>
                <a:r>
                  <a:rPr lang="fr-FR">
                    <a:noFill/>
                  </a:rPr>
                  <a:t> </a:t>
                </a:r>
              </a:p>
            </p:txBody>
          </p:sp>
        </mc:Fallback>
      </mc:AlternateContent>
      <p:sp>
        <p:nvSpPr>
          <p:cNvPr id="71" name="Content Placeholder 1">
            <a:extLst>
              <a:ext uri="{FF2B5EF4-FFF2-40B4-BE49-F238E27FC236}">
                <a16:creationId xmlns:a16="http://schemas.microsoft.com/office/drawing/2014/main" id="{301D9BDB-C4EE-07AD-41D7-907583047BE9}"/>
              </a:ext>
            </a:extLst>
          </p:cNvPr>
          <p:cNvSpPr txBox="1">
            <a:spLocks/>
          </p:cNvSpPr>
          <p:nvPr/>
        </p:nvSpPr>
        <p:spPr bwMode="auto">
          <a:xfrm>
            <a:off x="6600056" y="3116054"/>
            <a:ext cx="5328592" cy="3084722"/>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endParaRPr lang="fr-FR">
              <a:solidFill>
                <a:srgbClr val="2F2F2F"/>
              </a:solidFill>
            </a:endParaRPr>
          </a:p>
        </p:txBody>
      </p:sp>
      <p:sp>
        <p:nvSpPr>
          <p:cNvPr id="3" name="Content Placeholder 1">
            <a:extLst>
              <a:ext uri="{FF2B5EF4-FFF2-40B4-BE49-F238E27FC236}">
                <a16:creationId xmlns:a16="http://schemas.microsoft.com/office/drawing/2014/main" id="{A997B752-DFC0-019E-ABD4-DDC5776424C8}"/>
              </a:ext>
            </a:extLst>
          </p:cNvPr>
          <p:cNvSpPr txBox="1">
            <a:spLocks/>
          </p:cNvSpPr>
          <p:nvPr/>
        </p:nvSpPr>
        <p:spPr bwMode="auto">
          <a:xfrm>
            <a:off x="407989" y="1470603"/>
            <a:ext cx="5515811" cy="4730172"/>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b="1">
                <a:solidFill>
                  <a:srgbClr val="E15E32"/>
                </a:solidFill>
              </a:rPr>
              <a:t>Two different types of motions during the passage of a bunch:</a:t>
            </a:r>
          </a:p>
          <a:p>
            <a:pPr lvl="1">
              <a:defRPr/>
            </a:pPr>
            <a:r>
              <a:rPr lang="fr-FR" b="1">
                <a:solidFill>
                  <a:srgbClr val="6E2466"/>
                </a:solidFill>
              </a:rPr>
              <a:t>Autonomous approximation: </a:t>
            </a:r>
            <a:r>
              <a:rPr lang="fr-FR">
                <a:solidFill>
                  <a:srgbClr val="2F2F2F"/>
                </a:solidFill>
              </a:rPr>
              <a:t>The electrons are strongly pulled by the bunch and begin to oscillate around it.</a:t>
            </a:r>
          </a:p>
          <a:p>
            <a:pPr lvl="1">
              <a:defRPr/>
            </a:pPr>
            <a:r>
              <a:rPr lang="fr-FR" b="1">
                <a:solidFill>
                  <a:srgbClr val="6E2466"/>
                </a:solidFill>
              </a:rPr>
              <a:t>Kick approximation: </a:t>
            </a:r>
            <a:r>
              <a:rPr lang="fr-FR">
                <a:solidFill>
                  <a:srgbClr val="2F2F2F"/>
                </a:solidFill>
              </a:rPr>
              <a:t>The electrons haven’t started to move very much before.</a:t>
            </a:r>
          </a:p>
          <a:p>
            <a:pPr lvl="1">
              <a:defRPr/>
            </a:pPr>
            <a:r>
              <a:rPr lang="fr-FR" b="1">
                <a:solidFill>
                  <a:srgbClr val="6E2466"/>
                </a:solidFill>
              </a:rPr>
              <a:t>Deciding which approximation to use:</a:t>
            </a:r>
          </a:p>
          <a:p>
            <a:pPr lvl="2">
              <a:defRPr/>
            </a:pPr>
            <a:r>
              <a:rPr lang="fr-FR">
                <a:solidFill>
                  <a:srgbClr val="2F2F2F"/>
                </a:solidFill>
              </a:rPr>
              <a:t>consists of comparing the oscillation period with respect to the time for the bunch to pass</a:t>
            </a:r>
          </a:p>
          <a:p>
            <a:pPr lvl="2">
              <a:defRPr/>
            </a:pPr>
            <a:r>
              <a:rPr lang="fr-FR">
                <a:solidFill>
                  <a:srgbClr val="2F2F2F"/>
                </a:solidFill>
              </a:rPr>
              <a:t>is equivalent to introducing a transition radius to delimit the domains of validity of both approximations</a:t>
            </a:r>
          </a:p>
        </p:txBody>
      </p:sp>
      <mc:AlternateContent xmlns:mc="http://schemas.openxmlformats.org/markup-compatibility/2006" xmlns:a14="http://schemas.microsoft.com/office/drawing/2010/main">
        <mc:Choice Requires="a14">
          <p:sp>
            <p:nvSpPr>
              <p:cNvPr id="5" name="Content Placeholder 1">
                <a:extLst>
                  <a:ext uri="{FF2B5EF4-FFF2-40B4-BE49-F238E27FC236}">
                    <a16:creationId xmlns:a16="http://schemas.microsoft.com/office/drawing/2014/main" id="{CC3F95F7-7DB1-809B-E8E6-3544F01FA285}"/>
                  </a:ext>
                </a:extLst>
              </p:cNvPr>
              <p:cNvSpPr txBox="1">
                <a:spLocks/>
              </p:cNvSpPr>
              <p:nvPr/>
            </p:nvSpPr>
            <p:spPr bwMode="auto">
              <a:xfrm>
                <a:off x="6599442" y="3290588"/>
                <a:ext cx="5184569" cy="2855910"/>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just">
                  <a:buFont typeface="Arial"/>
                  <a:buNone/>
                  <a:defRPr/>
                </a:pPr>
                <a:r>
                  <a:rPr lang="fr-FR" b="1">
                    <a:solidFill>
                      <a:srgbClr val="F42F2B"/>
                    </a:solidFill>
                  </a:rPr>
                  <a:t>Introduction of the critical radius </a:t>
                </a:r>
                <a14:m>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𝒓</m:t>
                        </m:r>
                      </m:e>
                      <m:sub>
                        <m:r>
                          <a:rPr lang="fr-FR" sz="1800" b="1" i="1" smtClean="0">
                            <a:solidFill>
                              <a:srgbClr val="2F2F2F"/>
                            </a:solidFill>
                            <a:latin typeface="Cambria Math" panose="02040503050406030204" pitchFamily="18" charset="0"/>
                          </a:rPr>
                          <m:t>𝒄</m:t>
                        </m:r>
                      </m:sub>
                    </m:sSub>
                  </m:oMath>
                </a14:m>
                <a:r>
                  <a:rPr lang="fr-FR" b="1">
                    <a:solidFill>
                      <a:srgbClr val="F42F2B"/>
                    </a:solidFill>
                  </a:rPr>
                  <a:t> above which the kick approximation is used, and below which the autonomous approximation is used.</a:t>
                </a:r>
              </a:p>
              <a:p>
                <a:pPr marL="0" lvl="1" indent="0" algn="just">
                  <a:buFont typeface="Arial"/>
                  <a:buNone/>
                  <a:defRPr/>
                </a:pPr>
                <a:r>
                  <a:rPr lang="fr-FR" sz="1600">
                    <a:solidFill>
                      <a:srgbClr val="2F2F2F"/>
                    </a:solidFill>
                  </a:rPr>
                  <a:t>Mean energy kick within these regions:</a:t>
                </a:r>
              </a:p>
              <a:p>
                <a:pPr marL="0" lvl="1" indent="0" algn="just">
                  <a:buFont typeface="Arial"/>
                  <a:buNone/>
                  <a:defRPr/>
                </a:pPr>
                <a:endParaRPr lang="fr-FR">
                  <a:solidFill>
                    <a:srgbClr val="2F2F2F"/>
                  </a:solidFill>
                </a:endParaRPr>
              </a:p>
              <a:p>
                <a:pPr marL="0" lvl="1" indent="0" algn="just">
                  <a:buFont typeface="Arial"/>
                  <a:buNone/>
                  <a:defRPr/>
                </a:pPr>
                <a:r>
                  <a:rPr lang="fr-FR" sz="1600">
                    <a:solidFill>
                      <a:srgbClr val="2F2F2F"/>
                    </a:solidFill>
                  </a:rPr>
                  <a:t>Energy kick for an electron on the wall:</a:t>
                </a:r>
              </a:p>
              <a:p>
                <a:pPr marL="0" lvl="1" indent="0" algn="just">
                  <a:buFont typeface="Arial"/>
                  <a:buNone/>
                  <a:defRPr/>
                </a:pPr>
                <a:r>
                  <a:rPr lang="fr-FR" sz="1600">
                    <a:solidFill>
                      <a:srgbClr val="2F2F2F"/>
                    </a:solidFill>
                  </a:rPr>
                  <a:t>Total mean energy gain:</a:t>
                </a:r>
              </a:p>
            </p:txBody>
          </p:sp>
        </mc:Choice>
        <mc:Fallback xmlns="">
          <p:sp>
            <p:nvSpPr>
              <p:cNvPr id="5" name="Content Placeholder 1">
                <a:extLst>
                  <a:ext uri="{FF2B5EF4-FFF2-40B4-BE49-F238E27FC236}">
                    <a16:creationId xmlns:a16="http://schemas.microsoft.com/office/drawing/2014/main" id="{CC3F95F7-7DB1-809B-E8E6-3544F01FA285}"/>
                  </a:ext>
                </a:extLst>
              </p:cNvPr>
              <p:cNvSpPr txBox="1">
                <a:spLocks noRot="1" noChangeAspect="1" noMove="1" noResize="1" noEditPoints="1" noAdjustHandles="1" noChangeArrowheads="1" noChangeShapeType="1" noTextEdit="1"/>
              </p:cNvSpPr>
              <p:nvPr/>
            </p:nvSpPr>
            <p:spPr bwMode="auto">
              <a:xfrm>
                <a:off x="6599442" y="3290588"/>
                <a:ext cx="5184569" cy="2855910"/>
              </a:xfrm>
              <a:prstGeom prst="rect">
                <a:avLst/>
              </a:prstGeom>
              <a:blipFill>
                <a:blip r:embed="rId7"/>
                <a:stretch>
                  <a:fillRect l="-2824" t="-2778" r="-2706"/>
                </a:stretch>
              </a:blipFill>
              <a:ln>
                <a:noFill/>
              </a:ln>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AC0C9499-57BC-2C21-FB54-61B5442CB50F}"/>
                  </a:ext>
                </a:extLst>
              </p:cNvPr>
              <p:cNvSpPr txBox="1"/>
              <p:nvPr/>
            </p:nvSpPr>
            <p:spPr bwMode="auto">
              <a:xfrm>
                <a:off x="6267589" y="4523053"/>
                <a:ext cx="2825791" cy="369909"/>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acc>
                        <m:accPr>
                          <m:chr m:val="̅"/>
                          <m:ctrlPr>
                            <a:rPr lang="fr-FR" sz="1800" b="1" i="1" smtClean="0">
                              <a:solidFill>
                                <a:srgbClr val="2F2F2F"/>
                              </a:solidFill>
                              <a:latin typeface="Cambria Math" panose="02040503050406030204" pitchFamily="18" charset="0"/>
                            </a:rPr>
                          </m:ctrlPr>
                        </m:accPr>
                        <m:e>
                          <m:sSub>
                            <m:sSubPr>
                              <m:ctrlPr>
                                <a:rPr lang="fr-FR" sz="1800" b="1" i="1" smtClean="0">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smtClean="0">
                                  <a:solidFill>
                                    <a:srgbClr val="2F2F2F"/>
                                  </a:solidFill>
                                  <a:latin typeface="Cambria Math" panose="02040503050406030204" pitchFamily="18" charset="0"/>
                                </a:rPr>
                                <m:t>𝒂𝒖𝒕𝒐</m:t>
                              </m:r>
                            </m:sub>
                          </m:sSub>
                        </m:e>
                      </m:acc>
                    </m:oMath>
                  </m:oMathPara>
                </a14:m>
                <a:endParaRPr lang="fr-FR" b="1">
                  <a:solidFill>
                    <a:srgbClr val="2F2F2F"/>
                  </a:solidFill>
                </a:endParaRPr>
              </a:p>
            </p:txBody>
          </p:sp>
        </mc:Choice>
        <mc:Fallback xmlns="">
          <p:sp>
            <p:nvSpPr>
              <p:cNvPr id="14" name="TextBox 13">
                <a:extLst>
                  <a:ext uri="{FF2B5EF4-FFF2-40B4-BE49-F238E27FC236}">
                    <a16:creationId xmlns:a16="http://schemas.microsoft.com/office/drawing/2014/main" id="{AC0C9499-57BC-2C21-FB54-61B5442CB50F}"/>
                  </a:ext>
                </a:extLst>
              </p:cNvPr>
              <p:cNvSpPr txBox="1">
                <a:spLocks noRot="1" noChangeAspect="1" noMove="1" noResize="1" noEditPoints="1" noAdjustHandles="1" noChangeArrowheads="1" noChangeShapeType="1" noTextEdit="1"/>
              </p:cNvSpPr>
              <p:nvPr/>
            </p:nvSpPr>
            <p:spPr bwMode="auto">
              <a:xfrm>
                <a:off x="6267589" y="4523053"/>
                <a:ext cx="2825791" cy="369909"/>
              </a:xfrm>
              <a:prstGeom prst="rect">
                <a:avLst/>
              </a:prstGeom>
              <a:blipFill>
                <a:blip r:embed="rId8"/>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0D090EE-405A-C86F-E78F-5D0528993FFC}"/>
                  </a:ext>
                </a:extLst>
              </p:cNvPr>
              <p:cNvSpPr txBox="1"/>
              <p:nvPr/>
            </p:nvSpPr>
            <p:spPr bwMode="auto">
              <a:xfrm>
                <a:off x="9055592" y="4523052"/>
                <a:ext cx="3044942" cy="369909"/>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acc>
                        <m:accPr>
                          <m:chr m:val="̅"/>
                          <m:ctrlPr>
                            <a:rPr lang="fr-FR" sz="1800" b="1" i="1" smtClean="0">
                              <a:solidFill>
                                <a:srgbClr val="2F2F2F"/>
                              </a:solidFill>
                              <a:latin typeface="Cambria Math" panose="02040503050406030204" pitchFamily="18" charset="0"/>
                            </a:rPr>
                          </m:ctrlPr>
                        </m:accPr>
                        <m:e>
                          <m:sSub>
                            <m:sSubPr>
                              <m:ctrlPr>
                                <a:rPr lang="fr-FR" sz="1800" b="1" i="1">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a:solidFill>
                                    <a:srgbClr val="2F2F2F"/>
                                  </a:solidFill>
                                  <a:latin typeface="Cambria Math" panose="02040503050406030204" pitchFamily="18" charset="0"/>
                                </a:rPr>
                                <m:t>𝒌𝒊𝒄𝒌</m:t>
                              </m:r>
                            </m:sub>
                          </m:sSub>
                        </m:e>
                      </m:acc>
                      <m:r>
                        <a:rPr lang="fr-FR" sz="1800" b="1" i="1" smtClean="0">
                          <a:solidFill>
                            <a:srgbClr val="2F2F2F"/>
                          </a:solidFill>
                          <a:latin typeface="Cambria Math" panose="02040503050406030204" pitchFamily="18" charset="0"/>
                        </a:rPr>
                        <m:t> </m:t>
                      </m:r>
                    </m:oMath>
                  </m:oMathPara>
                </a14:m>
                <a:endParaRPr lang="fr-FR" b="1">
                  <a:solidFill>
                    <a:srgbClr val="2F2F2F"/>
                  </a:solidFill>
                </a:endParaRPr>
              </a:p>
            </p:txBody>
          </p:sp>
        </mc:Choice>
        <mc:Fallback xmlns="">
          <p:sp>
            <p:nvSpPr>
              <p:cNvPr id="18" name="TextBox 17">
                <a:extLst>
                  <a:ext uri="{FF2B5EF4-FFF2-40B4-BE49-F238E27FC236}">
                    <a16:creationId xmlns:a16="http://schemas.microsoft.com/office/drawing/2014/main" id="{C0D090EE-405A-C86F-E78F-5D0528993FFC}"/>
                  </a:ext>
                </a:extLst>
              </p:cNvPr>
              <p:cNvSpPr txBox="1">
                <a:spLocks noRot="1" noChangeAspect="1" noMove="1" noResize="1" noEditPoints="1" noAdjustHandles="1" noChangeArrowheads="1" noChangeShapeType="1" noTextEdit="1"/>
              </p:cNvSpPr>
              <p:nvPr/>
            </p:nvSpPr>
            <p:spPr bwMode="auto">
              <a:xfrm>
                <a:off x="9055592" y="4523052"/>
                <a:ext cx="3044942" cy="369909"/>
              </a:xfrm>
              <a:prstGeom prst="rect">
                <a:avLst/>
              </a:prstGeom>
              <a:blipFill>
                <a:blip r:embed="rId9"/>
                <a:stretch>
                  <a:fillRect b="-163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36199299-EEFA-38EF-0CF0-33C669C39A94}"/>
                  </a:ext>
                </a:extLst>
              </p:cNvPr>
              <p:cNvSpPr txBox="1"/>
              <p:nvPr/>
            </p:nvSpPr>
            <p:spPr bwMode="auto">
              <a:xfrm>
                <a:off x="9904511" y="4886585"/>
                <a:ext cx="2196023" cy="369332"/>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smtClean="0">
                              <a:solidFill>
                                <a:srgbClr val="2F2F2F"/>
                              </a:solidFill>
                              <a:latin typeface="Cambria Math" panose="02040503050406030204" pitchFamily="18" charset="0"/>
                            </a:rPr>
                            <m:t>𝒘𝒂𝒍𝒍</m:t>
                          </m:r>
                        </m:sub>
                      </m:sSub>
                    </m:oMath>
                  </m:oMathPara>
                </a14:m>
                <a:endParaRPr lang="fr-FR" b="1">
                  <a:solidFill>
                    <a:srgbClr val="2F2F2F"/>
                  </a:solidFill>
                </a:endParaRPr>
              </a:p>
            </p:txBody>
          </p:sp>
        </mc:Choice>
        <mc:Fallback xmlns="">
          <p:sp>
            <p:nvSpPr>
              <p:cNvPr id="22" name="TextBox 21">
                <a:extLst>
                  <a:ext uri="{FF2B5EF4-FFF2-40B4-BE49-F238E27FC236}">
                    <a16:creationId xmlns:a16="http://schemas.microsoft.com/office/drawing/2014/main" id="{36199299-EEFA-38EF-0CF0-33C669C39A94}"/>
                  </a:ext>
                </a:extLst>
              </p:cNvPr>
              <p:cNvSpPr txBox="1">
                <a:spLocks noRot="1" noChangeAspect="1" noMove="1" noResize="1" noEditPoints="1" noAdjustHandles="1" noChangeArrowheads="1" noChangeShapeType="1" noTextEdit="1"/>
              </p:cNvSpPr>
              <p:nvPr/>
            </p:nvSpPr>
            <p:spPr bwMode="auto">
              <a:xfrm>
                <a:off x="9904511" y="4886585"/>
                <a:ext cx="2196023" cy="369332"/>
              </a:xfrm>
              <a:prstGeom prst="rect">
                <a:avLst/>
              </a:prstGeom>
              <a:blipFill>
                <a:blip r:embed="rId10"/>
                <a:stretch>
                  <a:fillRect b="-166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C3F1C41-DAC0-CE50-C791-D471AC339985}"/>
                  </a:ext>
                </a:extLst>
              </p:cNvPr>
              <p:cNvSpPr txBox="1"/>
              <p:nvPr/>
            </p:nvSpPr>
            <p:spPr bwMode="auto">
              <a:xfrm>
                <a:off x="9055592" y="156997"/>
                <a:ext cx="84891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b="1" i="1" smtClean="0">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smtClean="0">
                              <a:solidFill>
                                <a:srgbClr val="2F2F2F"/>
                              </a:solidFill>
                              <a:latin typeface="Cambria Math" panose="02040503050406030204" pitchFamily="18" charset="0"/>
                            </a:rPr>
                            <m:t>𝒘𝒂𝒍𝒍</m:t>
                          </m:r>
                        </m:sub>
                      </m:sSub>
                    </m:oMath>
                  </m:oMathPara>
                </a14:m>
                <a:endParaRPr lang="fr-FR" b="1">
                  <a:solidFill>
                    <a:srgbClr val="2F2F2F"/>
                  </a:solidFill>
                </a:endParaRPr>
              </a:p>
            </p:txBody>
          </p:sp>
        </mc:Choice>
        <mc:Fallback xmlns="">
          <p:sp>
            <p:nvSpPr>
              <p:cNvPr id="23" name="TextBox 22">
                <a:extLst>
                  <a:ext uri="{FF2B5EF4-FFF2-40B4-BE49-F238E27FC236}">
                    <a16:creationId xmlns:a16="http://schemas.microsoft.com/office/drawing/2014/main" id="{AC3F1C41-DAC0-CE50-C791-D471AC339985}"/>
                  </a:ext>
                </a:extLst>
              </p:cNvPr>
              <p:cNvSpPr txBox="1">
                <a:spLocks noRot="1" noChangeAspect="1" noMove="1" noResize="1" noEditPoints="1" noAdjustHandles="1" noChangeArrowheads="1" noChangeShapeType="1" noTextEdit="1"/>
              </p:cNvSpPr>
              <p:nvPr/>
            </p:nvSpPr>
            <p:spPr bwMode="auto">
              <a:xfrm>
                <a:off x="9055592" y="156997"/>
                <a:ext cx="848919" cy="369332"/>
              </a:xfrm>
              <a:prstGeom prst="rect">
                <a:avLst/>
              </a:prstGeom>
              <a:blipFill>
                <a:blip r:embed="rId11"/>
                <a:stretch>
                  <a:fillRect b="-1667"/>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6" name="ZoneTexte 5">
                <a:extLst>
                  <a:ext uri="{FF2B5EF4-FFF2-40B4-BE49-F238E27FC236}">
                    <a16:creationId xmlns:a16="http://schemas.microsoft.com/office/drawing/2014/main" id="{5291ACB0-CB94-FC8F-DB8C-67277163ADF8}"/>
                  </a:ext>
                </a:extLst>
              </p:cNvPr>
              <p:cNvSpPr txBox="1"/>
              <p:nvPr/>
            </p:nvSpPr>
            <p:spPr bwMode="auto">
              <a:xfrm>
                <a:off x="10497957" y="1475600"/>
                <a:ext cx="1391038" cy="369332"/>
              </a:xfrm>
              <a:prstGeom prst="rect">
                <a:avLst/>
              </a:prstGeom>
              <a:noFill/>
            </p:spPr>
            <p:txBody>
              <a:bodyPr wrap="square">
                <a:spAutoFit/>
              </a:bodyPr>
              <a:lstStyle/>
              <a:p>
                <a14:m>
                  <m:oMath xmlns:m="http://schemas.openxmlformats.org/officeDocument/2006/math">
                    <m:r>
                      <a:rPr lang="fr-FR" sz="1800" b="1" i="1" smtClean="0">
                        <a:solidFill>
                          <a:srgbClr val="2F2F2F"/>
                        </a:solidFill>
                        <a:latin typeface="Cambria Math" panose="02040503050406030204" pitchFamily="18" charset="0"/>
                      </a:rPr>
                      <m:t>𝒃</m:t>
                    </m:r>
                    <m:r>
                      <a:rPr lang="fr-FR" sz="1800" b="1" i="1" smtClean="0">
                        <a:solidFill>
                          <a:srgbClr val="2F2F2F"/>
                        </a:solidFill>
                        <a:latin typeface="Cambria Math" panose="02040503050406030204" pitchFamily="18" charset="0"/>
                      </a:rPr>
                      <m:t>=</m:t>
                    </m:r>
                    <m:r>
                      <a:rPr lang="fr-FR" sz="1800" b="1" i="1" smtClean="0">
                        <a:solidFill>
                          <a:srgbClr val="2F2F2F"/>
                        </a:solidFill>
                        <a:latin typeface="Cambria Math" panose="02040503050406030204" pitchFamily="18" charset="0"/>
                      </a:rPr>
                      <m:t>𝟒</m:t>
                    </m:r>
                    <m:r>
                      <a:rPr lang="fr-FR" sz="1800" b="1" i="1" smtClean="0">
                        <a:solidFill>
                          <a:srgbClr val="2F2F2F"/>
                        </a:solidFill>
                        <a:latin typeface="Cambria Math" panose="02040503050406030204" pitchFamily="18" charset="0"/>
                      </a:rPr>
                      <m:t> </m:t>
                    </m:r>
                    <m:d>
                      <m:dPr>
                        <m:begChr m:val="["/>
                        <m:endChr m:val="]"/>
                        <m:ctrlPr>
                          <a:rPr lang="fr-FR" sz="1800" b="1" i="1">
                            <a:solidFill>
                              <a:srgbClr val="2F2F2F"/>
                            </a:solidFill>
                            <a:latin typeface="Cambria Math" panose="02040503050406030204" pitchFamily="18" charset="0"/>
                          </a:rPr>
                        </m:ctrlPr>
                      </m:dPr>
                      <m:e>
                        <m:r>
                          <a:rPr lang="fr-FR" sz="1800" b="1" i="0" smtClean="0">
                            <a:solidFill>
                              <a:srgbClr val="2F2F2F"/>
                            </a:solidFill>
                            <a:latin typeface="Cambria Math" panose="02040503050406030204" pitchFamily="18" charset="0"/>
                          </a:rPr>
                          <m:t>𝐜</m:t>
                        </m:r>
                        <m:r>
                          <a:rPr lang="fr-FR" sz="1800" b="1" i="0">
                            <a:solidFill>
                              <a:srgbClr val="2F2F2F"/>
                            </a:solidFill>
                            <a:latin typeface="Cambria Math" panose="02040503050406030204" pitchFamily="18" charset="0"/>
                          </a:rPr>
                          <m:t>𝐦</m:t>
                        </m:r>
                      </m:e>
                    </m:d>
                  </m:oMath>
                </a14:m>
                <a:r>
                  <a:rPr lang="fr-FR" sz="1800" b="1" i="1" baseline="-25000">
                    <a:solidFill>
                      <a:srgbClr val="2F2F2F"/>
                    </a:solidFill>
                  </a:rPr>
                  <a:t> </a:t>
                </a:r>
                <a:endParaRPr lang="fr-FR" b="1"/>
              </a:p>
            </p:txBody>
          </p:sp>
        </mc:Choice>
        <mc:Fallback xmlns="">
          <p:sp>
            <p:nvSpPr>
              <p:cNvPr id="6" name="ZoneTexte 5">
                <a:extLst>
                  <a:ext uri="{FF2B5EF4-FFF2-40B4-BE49-F238E27FC236}">
                    <a16:creationId xmlns:a16="http://schemas.microsoft.com/office/drawing/2014/main" id="{5291ACB0-CB94-FC8F-DB8C-67277163ADF8}"/>
                  </a:ext>
                </a:extLst>
              </p:cNvPr>
              <p:cNvSpPr txBox="1">
                <a:spLocks noRot="1" noChangeAspect="1" noMove="1" noResize="1" noEditPoints="1" noAdjustHandles="1" noChangeArrowheads="1" noChangeShapeType="1" noTextEdit="1"/>
              </p:cNvSpPr>
              <p:nvPr/>
            </p:nvSpPr>
            <p:spPr bwMode="auto">
              <a:xfrm>
                <a:off x="10497957" y="1475600"/>
                <a:ext cx="1391038" cy="369332"/>
              </a:xfrm>
              <a:prstGeom prst="rect">
                <a:avLst/>
              </a:prstGeom>
              <a:blipFill>
                <a:blip r:embed="rId12"/>
                <a:stretch>
                  <a:fillRect/>
                </a:stretch>
              </a:blipFill>
            </p:spPr>
            <p:txBody>
              <a:bodyPr/>
              <a:lstStyle/>
              <a:p>
                <a:r>
                  <a:rPr lang="fr-FR">
                    <a:noFill/>
                  </a:rPr>
                  <a:t> </a:t>
                </a:r>
              </a:p>
            </p:txBody>
          </p:sp>
        </mc:Fallback>
      </mc:AlternateContent>
      <p:sp>
        <p:nvSpPr>
          <p:cNvPr id="7" name="Rectangle: Rounded Corners 8">
            <a:extLst>
              <a:ext uri="{FF2B5EF4-FFF2-40B4-BE49-F238E27FC236}">
                <a16:creationId xmlns:a16="http://schemas.microsoft.com/office/drawing/2014/main" id="{93EB1A3F-CF58-B4AC-BBF5-86D775194997}"/>
              </a:ext>
            </a:extLst>
          </p:cNvPr>
          <p:cNvSpPr/>
          <p:nvPr/>
        </p:nvSpPr>
        <p:spPr bwMode="auto">
          <a:xfrm>
            <a:off x="6268202" y="3198895"/>
            <a:ext cx="5832945" cy="3038417"/>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TextBox 13">
            <a:extLst>
              <a:ext uri="{FF2B5EF4-FFF2-40B4-BE49-F238E27FC236}">
                <a16:creationId xmlns:a16="http://schemas.microsoft.com/office/drawing/2014/main" id="{B9AF4204-DC11-0D50-6DBB-BE90F74F1191}"/>
              </a:ext>
            </a:extLst>
          </p:cNvPr>
          <p:cNvSpPr txBox="1"/>
          <p:nvPr/>
        </p:nvSpPr>
        <p:spPr bwMode="auto">
          <a:xfrm>
            <a:off x="1" y="6031409"/>
            <a:ext cx="5515812" cy="276999"/>
          </a:xfrm>
          <a:prstGeom prst="rect">
            <a:avLst/>
          </a:prstGeom>
          <a:noFill/>
        </p:spPr>
        <p:txBody>
          <a:bodyPr wrap="square" rtlCol="0">
            <a:spAutoFit/>
          </a:bodyPr>
          <a:lstStyle/>
          <a:p>
            <a:pPr algn="ctr"/>
            <a:r>
              <a:rPr lang="fr-FR" sz="1200" i="1" u="sng">
                <a:solidFill>
                  <a:srgbClr val="2F2F2F"/>
                </a:solidFill>
              </a:rPr>
              <a:t>Ref: </a:t>
            </a:r>
            <a:r>
              <a:rPr lang="en-GB" sz="1200" i="1">
                <a:solidFill>
                  <a:srgbClr val="2F2F2F"/>
                </a:solidFill>
              </a:rPr>
              <a:t>“ Energy Gain in an Electron Cloud During the Passage of a Bunch ” – J. </a:t>
            </a:r>
            <a:r>
              <a:rPr lang="fr-FR" sz="1200" i="1">
                <a:solidFill>
                  <a:srgbClr val="2F2F2F"/>
                </a:solidFill>
              </a:rPr>
              <a:t>Scott Berg</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D636317-BB55-C3B4-2322-28A76B8EA024}"/>
                  </a:ext>
                </a:extLst>
              </p:cNvPr>
              <p:cNvSpPr txBox="1"/>
              <p:nvPr/>
            </p:nvSpPr>
            <p:spPr bwMode="auto">
              <a:xfrm>
                <a:off x="6267589" y="5526108"/>
                <a:ext cx="5832945" cy="618439"/>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acc>
                        <m:accPr>
                          <m:chr m:val="̅"/>
                          <m:ctrlPr>
                            <a:rPr lang="fr-FR" sz="1800" b="1" i="1" smtClean="0">
                              <a:solidFill>
                                <a:srgbClr val="0033A0"/>
                              </a:solidFill>
                              <a:latin typeface="Cambria Math" panose="02040503050406030204" pitchFamily="18" charset="0"/>
                            </a:rPr>
                          </m:ctrlPr>
                        </m:accPr>
                        <m:e>
                          <m:sSub>
                            <m:sSubPr>
                              <m:ctrlPr>
                                <a:rPr lang="fr-FR" sz="1800" b="1" i="1">
                                  <a:solidFill>
                                    <a:srgbClr val="0033A0"/>
                                  </a:solidFill>
                                  <a:latin typeface="Cambria Math" panose="02040503050406030204" pitchFamily="18" charset="0"/>
                                </a:rPr>
                              </m:ctrlPr>
                            </m:sSubPr>
                            <m:e>
                              <m:r>
                                <a:rPr lang="fr-FR" sz="1800" b="1" i="0">
                                  <a:solidFill>
                                    <a:srgbClr val="0033A0"/>
                                  </a:solidFill>
                                  <a:latin typeface="Cambria Math" panose="02040503050406030204" pitchFamily="18" charset="0"/>
                                  <a:ea typeface="Cambria Math" panose="02040503050406030204" pitchFamily="18" charset="0"/>
                                </a:rPr>
                                <m:t>𝚫</m:t>
                              </m:r>
                              <m:r>
                                <a:rPr lang="fr-FR" sz="1800" b="1" i="1">
                                  <a:solidFill>
                                    <a:srgbClr val="0033A0"/>
                                  </a:solidFill>
                                  <a:latin typeface="Cambria Math" panose="02040503050406030204" pitchFamily="18" charset="0"/>
                                </a:rPr>
                                <m:t>𝑬</m:t>
                              </m:r>
                            </m:e>
                            <m:sub>
                              <m:r>
                                <a:rPr lang="fr-FR" sz="1800" b="1" i="1" smtClean="0">
                                  <a:solidFill>
                                    <a:srgbClr val="0033A0"/>
                                  </a:solidFill>
                                  <a:latin typeface="Cambria Math" panose="02040503050406030204" pitchFamily="18" charset="0"/>
                                </a:rPr>
                                <m:t>𝒕𝒐𝒕</m:t>
                              </m:r>
                            </m:sub>
                          </m:sSub>
                        </m:e>
                      </m:acc>
                      <m:r>
                        <a:rPr lang="fr-FR" sz="1800" b="1" i="1" smtClean="0">
                          <a:solidFill>
                            <a:srgbClr val="0033A0"/>
                          </a:solidFill>
                          <a:latin typeface="Cambria Math" panose="02040503050406030204" pitchFamily="18" charset="0"/>
                        </a:rPr>
                        <m:t>=</m:t>
                      </m:r>
                      <m:f>
                        <m:fPr>
                          <m:ctrlPr>
                            <a:rPr lang="fr-FR" sz="1800" b="1" i="1" smtClean="0">
                              <a:solidFill>
                                <a:srgbClr val="0033A0"/>
                              </a:solidFill>
                              <a:latin typeface="Cambria Math" panose="02040503050406030204" pitchFamily="18" charset="0"/>
                            </a:rPr>
                          </m:ctrlPr>
                        </m:fPr>
                        <m:num>
                          <m:sSub>
                            <m:sSubPr>
                              <m:ctrlPr>
                                <a:rPr lang="fr-FR" sz="1800" b="1" i="1" smtClean="0">
                                  <a:solidFill>
                                    <a:srgbClr val="0033A0"/>
                                  </a:solidFill>
                                  <a:latin typeface="Cambria Math" panose="02040503050406030204" pitchFamily="18" charset="0"/>
                                </a:rPr>
                              </m:ctrlPr>
                            </m:sSubPr>
                            <m:e>
                              <m:r>
                                <a:rPr lang="fr-FR" sz="1800" b="1" i="1" smtClean="0">
                                  <a:solidFill>
                                    <a:srgbClr val="0033A0"/>
                                  </a:solidFill>
                                  <a:latin typeface="Cambria Math" panose="02040503050406030204" pitchFamily="18" charset="0"/>
                                </a:rPr>
                                <m:t>𝒓</m:t>
                              </m:r>
                            </m:e>
                            <m:sub>
                              <m:r>
                                <a:rPr lang="fr-FR" sz="1800" b="1" i="1" smtClean="0">
                                  <a:solidFill>
                                    <a:srgbClr val="0033A0"/>
                                  </a:solidFill>
                                  <a:latin typeface="Cambria Math" panose="02040503050406030204" pitchFamily="18" charset="0"/>
                                </a:rPr>
                                <m:t>𝒄</m:t>
                              </m:r>
                            </m:sub>
                          </m:sSub>
                        </m:num>
                        <m:den>
                          <m:r>
                            <a:rPr lang="fr-FR" sz="1800" b="1" i="1" smtClean="0">
                              <a:solidFill>
                                <a:srgbClr val="0033A0"/>
                              </a:solidFill>
                              <a:latin typeface="Cambria Math" panose="02040503050406030204" pitchFamily="18" charset="0"/>
                            </a:rPr>
                            <m:t>𝒃</m:t>
                          </m:r>
                        </m:den>
                      </m:f>
                      <m:r>
                        <a:rPr lang="fr-FR" sz="1800" b="1" i="1" smtClean="0">
                          <a:solidFill>
                            <a:srgbClr val="0033A0"/>
                          </a:solidFill>
                          <a:latin typeface="Cambria Math" panose="02040503050406030204" pitchFamily="18" charset="0"/>
                        </a:rPr>
                        <m:t> </m:t>
                      </m:r>
                      <m:acc>
                        <m:accPr>
                          <m:chr m:val="̅"/>
                          <m:ctrlPr>
                            <a:rPr lang="fr-FR" b="1" i="1">
                              <a:solidFill>
                                <a:srgbClr val="0033A0"/>
                              </a:solidFill>
                              <a:latin typeface="Cambria Math" panose="02040503050406030204" pitchFamily="18" charset="0"/>
                            </a:rPr>
                          </m:ctrlPr>
                        </m:accPr>
                        <m:e>
                          <m:sSub>
                            <m:sSubPr>
                              <m:ctrlPr>
                                <a:rPr lang="fr-FR" b="1" i="1">
                                  <a:solidFill>
                                    <a:srgbClr val="0033A0"/>
                                  </a:solidFill>
                                  <a:latin typeface="Cambria Math" panose="02040503050406030204" pitchFamily="18" charset="0"/>
                                </a:rPr>
                              </m:ctrlPr>
                            </m:sSubPr>
                            <m:e>
                              <m:r>
                                <a:rPr lang="fr-FR" b="1">
                                  <a:solidFill>
                                    <a:srgbClr val="0033A0"/>
                                  </a:solidFill>
                                  <a:latin typeface="Cambria Math" panose="02040503050406030204" pitchFamily="18" charset="0"/>
                                  <a:ea typeface="Cambria Math" panose="02040503050406030204" pitchFamily="18" charset="0"/>
                                </a:rPr>
                                <m:t>𝚫</m:t>
                              </m:r>
                              <m:r>
                                <a:rPr lang="fr-FR" b="1" i="1">
                                  <a:solidFill>
                                    <a:srgbClr val="0033A0"/>
                                  </a:solidFill>
                                  <a:latin typeface="Cambria Math" panose="02040503050406030204" pitchFamily="18" charset="0"/>
                                </a:rPr>
                                <m:t>𝑬</m:t>
                              </m:r>
                            </m:e>
                            <m:sub>
                              <m:r>
                                <a:rPr lang="fr-FR" b="1" i="1" smtClean="0">
                                  <a:solidFill>
                                    <a:srgbClr val="0033A0"/>
                                  </a:solidFill>
                                  <a:latin typeface="Cambria Math" panose="02040503050406030204" pitchFamily="18" charset="0"/>
                                </a:rPr>
                                <m:t>𝒂𝒖𝒕𝒐</m:t>
                              </m:r>
                            </m:sub>
                          </m:sSub>
                        </m:e>
                      </m:acc>
                      <m:r>
                        <a:rPr lang="fr-FR" b="1" i="1" smtClean="0">
                          <a:solidFill>
                            <a:srgbClr val="0033A0"/>
                          </a:solidFill>
                          <a:latin typeface="Cambria Math" panose="02040503050406030204" pitchFamily="18" charset="0"/>
                        </a:rPr>
                        <m:t>+</m:t>
                      </m:r>
                      <m:f>
                        <m:fPr>
                          <m:ctrlPr>
                            <a:rPr lang="fr-FR" b="1" i="1">
                              <a:solidFill>
                                <a:srgbClr val="0033A0"/>
                              </a:solidFill>
                              <a:latin typeface="Cambria Math" panose="02040503050406030204" pitchFamily="18" charset="0"/>
                            </a:rPr>
                          </m:ctrlPr>
                        </m:fPr>
                        <m:num>
                          <m:r>
                            <a:rPr lang="fr-FR" b="1" i="1" smtClean="0">
                              <a:solidFill>
                                <a:srgbClr val="0033A0"/>
                              </a:solidFill>
                              <a:latin typeface="Cambria Math" panose="02040503050406030204" pitchFamily="18" charset="0"/>
                            </a:rPr>
                            <m:t>𝒃</m:t>
                          </m:r>
                          <m:r>
                            <a:rPr lang="fr-FR" b="1" i="1" smtClean="0">
                              <a:solidFill>
                                <a:srgbClr val="0033A0"/>
                              </a:solidFill>
                              <a:latin typeface="Cambria Math" panose="02040503050406030204" pitchFamily="18" charset="0"/>
                            </a:rPr>
                            <m:t>−</m:t>
                          </m:r>
                          <m:sSub>
                            <m:sSubPr>
                              <m:ctrlPr>
                                <a:rPr lang="fr-FR" b="1" i="1">
                                  <a:solidFill>
                                    <a:srgbClr val="0033A0"/>
                                  </a:solidFill>
                                  <a:latin typeface="Cambria Math" panose="02040503050406030204" pitchFamily="18" charset="0"/>
                                </a:rPr>
                              </m:ctrlPr>
                            </m:sSubPr>
                            <m:e>
                              <m:r>
                                <a:rPr lang="fr-FR" b="1" i="1">
                                  <a:solidFill>
                                    <a:srgbClr val="0033A0"/>
                                  </a:solidFill>
                                  <a:latin typeface="Cambria Math" panose="02040503050406030204" pitchFamily="18" charset="0"/>
                                </a:rPr>
                                <m:t>𝒓</m:t>
                              </m:r>
                            </m:e>
                            <m:sub>
                              <m:r>
                                <a:rPr lang="fr-FR" b="1" i="1">
                                  <a:solidFill>
                                    <a:srgbClr val="0033A0"/>
                                  </a:solidFill>
                                  <a:latin typeface="Cambria Math" panose="02040503050406030204" pitchFamily="18" charset="0"/>
                                </a:rPr>
                                <m:t>𝒄</m:t>
                              </m:r>
                            </m:sub>
                          </m:sSub>
                        </m:num>
                        <m:den>
                          <m:r>
                            <a:rPr lang="fr-FR" b="1" i="1">
                              <a:solidFill>
                                <a:srgbClr val="0033A0"/>
                              </a:solidFill>
                              <a:latin typeface="Cambria Math" panose="02040503050406030204" pitchFamily="18" charset="0"/>
                            </a:rPr>
                            <m:t>𝒃</m:t>
                          </m:r>
                        </m:den>
                      </m:f>
                      <m:r>
                        <a:rPr lang="fr-FR" b="1" i="1">
                          <a:solidFill>
                            <a:srgbClr val="0033A0"/>
                          </a:solidFill>
                          <a:latin typeface="Cambria Math" panose="02040503050406030204" pitchFamily="18" charset="0"/>
                        </a:rPr>
                        <m:t> </m:t>
                      </m:r>
                      <m:acc>
                        <m:accPr>
                          <m:chr m:val="̅"/>
                          <m:ctrlPr>
                            <a:rPr lang="fr-FR" b="1" i="1">
                              <a:solidFill>
                                <a:srgbClr val="0033A0"/>
                              </a:solidFill>
                              <a:latin typeface="Cambria Math" panose="02040503050406030204" pitchFamily="18" charset="0"/>
                            </a:rPr>
                          </m:ctrlPr>
                        </m:accPr>
                        <m:e>
                          <m:sSub>
                            <m:sSubPr>
                              <m:ctrlPr>
                                <a:rPr lang="fr-FR" b="1" i="1">
                                  <a:solidFill>
                                    <a:srgbClr val="0033A0"/>
                                  </a:solidFill>
                                  <a:latin typeface="Cambria Math" panose="02040503050406030204" pitchFamily="18" charset="0"/>
                                </a:rPr>
                              </m:ctrlPr>
                            </m:sSubPr>
                            <m:e>
                              <m:r>
                                <a:rPr lang="fr-FR" b="1">
                                  <a:solidFill>
                                    <a:srgbClr val="0033A0"/>
                                  </a:solidFill>
                                  <a:latin typeface="Cambria Math" panose="02040503050406030204" pitchFamily="18" charset="0"/>
                                  <a:ea typeface="Cambria Math" panose="02040503050406030204" pitchFamily="18" charset="0"/>
                                </a:rPr>
                                <m:t>𝚫</m:t>
                              </m:r>
                              <m:r>
                                <a:rPr lang="fr-FR" b="1" i="1">
                                  <a:solidFill>
                                    <a:srgbClr val="0033A0"/>
                                  </a:solidFill>
                                  <a:latin typeface="Cambria Math" panose="02040503050406030204" pitchFamily="18" charset="0"/>
                                </a:rPr>
                                <m:t>𝑬</m:t>
                              </m:r>
                            </m:e>
                            <m:sub>
                              <m:r>
                                <a:rPr lang="fr-FR" b="1" i="1" smtClean="0">
                                  <a:solidFill>
                                    <a:srgbClr val="0033A0"/>
                                  </a:solidFill>
                                  <a:latin typeface="Cambria Math" panose="02040503050406030204" pitchFamily="18" charset="0"/>
                                </a:rPr>
                                <m:t>𝒌𝒊𝒄𝒌</m:t>
                              </m:r>
                            </m:sub>
                          </m:sSub>
                        </m:e>
                      </m:acc>
                    </m:oMath>
                  </m:oMathPara>
                </a14:m>
                <a:endParaRPr lang="fr-FR" b="1">
                  <a:solidFill>
                    <a:srgbClr val="2F2F2F"/>
                  </a:solidFill>
                </a:endParaRPr>
              </a:p>
            </p:txBody>
          </p:sp>
        </mc:Choice>
        <mc:Fallback xmlns="">
          <p:sp>
            <p:nvSpPr>
              <p:cNvPr id="8" name="TextBox 7">
                <a:extLst>
                  <a:ext uri="{FF2B5EF4-FFF2-40B4-BE49-F238E27FC236}">
                    <a16:creationId xmlns:a16="http://schemas.microsoft.com/office/drawing/2014/main" id="{1D636317-BB55-C3B4-2322-28A76B8EA024}"/>
                  </a:ext>
                </a:extLst>
              </p:cNvPr>
              <p:cNvSpPr txBox="1">
                <a:spLocks noRot="1" noChangeAspect="1" noMove="1" noResize="1" noEditPoints="1" noAdjustHandles="1" noChangeArrowheads="1" noChangeShapeType="1" noTextEdit="1"/>
              </p:cNvSpPr>
              <p:nvPr/>
            </p:nvSpPr>
            <p:spPr bwMode="auto">
              <a:xfrm>
                <a:off x="6267589" y="5526108"/>
                <a:ext cx="5832945" cy="618439"/>
              </a:xfrm>
              <a:prstGeom prst="rect">
                <a:avLst/>
              </a:prstGeom>
              <a:blipFill>
                <a:blip r:embed="rId13"/>
                <a:stretch>
                  <a:fillRect/>
                </a:stretch>
              </a:blipFill>
            </p:spPr>
            <p:txBody>
              <a:bodyPr/>
              <a:lstStyle/>
              <a:p>
                <a:r>
                  <a:rPr lang="fr-FR">
                    <a:noFill/>
                  </a:rPr>
                  <a:t> </a:t>
                </a:r>
              </a:p>
            </p:txBody>
          </p:sp>
        </mc:Fallback>
      </mc:AlternateContent>
    </p:spTree>
    <p:extLst>
      <p:ext uri="{BB962C8B-B14F-4D97-AF65-F5344CB8AC3E}">
        <p14:creationId xmlns:p14="http://schemas.microsoft.com/office/powerpoint/2010/main" val="13479800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39</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Kick approximation formulae</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mc:AlternateContent xmlns:mc="http://schemas.openxmlformats.org/markup-compatibility/2006" xmlns:a14="http://schemas.microsoft.com/office/drawing/2010/main">
        <mc:Choice Requires="a14">
          <p:sp>
            <p:nvSpPr>
              <p:cNvPr id="71" name="Content Placeholder 1">
                <a:extLst>
                  <a:ext uri="{FF2B5EF4-FFF2-40B4-BE49-F238E27FC236}">
                    <a16:creationId xmlns:a16="http://schemas.microsoft.com/office/drawing/2014/main" id="{301D9BDB-C4EE-07AD-41D7-907583047BE9}"/>
                  </a:ext>
                </a:extLst>
              </p:cNvPr>
              <p:cNvSpPr txBox="1">
                <a:spLocks/>
              </p:cNvSpPr>
              <p:nvPr/>
            </p:nvSpPr>
            <p:spPr bwMode="auto">
              <a:xfrm>
                <a:off x="7104112" y="3364442"/>
                <a:ext cx="4819619" cy="2938675"/>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14:m>
                  <m:oMathPara xmlns:m="http://schemas.openxmlformats.org/officeDocument/2006/math">
                    <m:oMathParaPr>
                      <m:jc m:val="centerGroup"/>
                    </m:oMathParaPr>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𝒓</m:t>
                          </m:r>
                        </m:e>
                        <m:sub>
                          <m:r>
                            <a:rPr lang="fr-FR" sz="1800" b="1" i="1" smtClean="0">
                              <a:solidFill>
                                <a:srgbClr val="2F2F2F"/>
                              </a:solidFill>
                              <a:latin typeface="Cambria Math" panose="02040503050406030204" pitchFamily="18" charset="0"/>
                            </a:rPr>
                            <m:t>𝒄</m:t>
                          </m:r>
                        </m:sub>
                      </m:sSub>
                      <m:r>
                        <a:rPr lang="fr-FR" sz="1800" b="1" i="1" smtClean="0">
                          <a:solidFill>
                            <a:srgbClr val="2F2F2F"/>
                          </a:solidFill>
                          <a:latin typeface="Cambria Math" panose="02040503050406030204" pitchFamily="18" charset="0"/>
                        </a:rPr>
                        <m:t> =</m:t>
                      </m:r>
                      <m:r>
                        <a:rPr lang="fr-FR" sz="1800" b="1" i="1" smtClean="0">
                          <a:solidFill>
                            <a:srgbClr val="2F2F2F"/>
                          </a:solidFill>
                          <a:latin typeface="Cambria Math" panose="02040503050406030204" pitchFamily="18" charset="0"/>
                        </a:rPr>
                        <m:t>𝟐</m:t>
                      </m:r>
                      <m:rad>
                        <m:radPr>
                          <m:degHide m:val="on"/>
                          <m:ctrlPr>
                            <a:rPr lang="fr-FR" sz="1800" b="1" i="1" smtClean="0">
                              <a:solidFill>
                                <a:srgbClr val="2F2F2F"/>
                              </a:solidFill>
                              <a:latin typeface="Cambria Math" panose="02040503050406030204" pitchFamily="18" charset="0"/>
                            </a:rPr>
                          </m:ctrlPr>
                        </m:radPr>
                        <m:deg/>
                        <m:e>
                          <m:f>
                            <m:fPr>
                              <m:ctrlPr>
                                <a:rPr lang="fr-FR" sz="1800" b="1" i="1" smtClean="0">
                                  <a:solidFill>
                                    <a:srgbClr val="2F2F2F"/>
                                  </a:solidFill>
                                  <a:latin typeface="Cambria Math" panose="02040503050406030204" pitchFamily="18" charset="0"/>
                                </a:rPr>
                              </m:ctrlPr>
                            </m:fPr>
                            <m:num>
                              <m:r>
                                <a:rPr lang="fr-FR" sz="1800" b="1" i="1" smtClean="0">
                                  <a:solidFill>
                                    <a:srgbClr val="2F2F2F"/>
                                  </a:solidFill>
                                  <a:latin typeface="Cambria Math" panose="02040503050406030204" pitchFamily="18" charset="0"/>
                                </a:rPr>
                                <m:t>𝒑𝒑𝒃</m:t>
                              </m:r>
                              <m:r>
                                <a:rPr lang="fr-FR" sz="1800" b="1" i="1">
                                  <a:solidFill>
                                    <a:srgbClr val="2F2F2F"/>
                                  </a:solidFill>
                                  <a:latin typeface="Cambria Math" panose="02040503050406030204" pitchFamily="18" charset="0"/>
                                  <a:ea typeface="Cambria Math" panose="02040503050406030204" pitchFamily="18" charset="0"/>
                                </a:rPr>
                                <m:t>×</m:t>
                              </m:r>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a:solidFill>
                                        <a:srgbClr val="2F2F2F"/>
                                      </a:solidFill>
                                      <a:latin typeface="Cambria Math" panose="02040503050406030204" pitchFamily="18" charset="0"/>
                                      <a:ea typeface="Cambria Math" panose="02040503050406030204" pitchFamily="18" charset="0"/>
                                    </a:rPr>
                                    <m:t>𝒓</m:t>
                                  </m:r>
                                </m:e>
                                <m:sub>
                                  <m:r>
                                    <a:rPr lang="fr-FR" sz="1800" b="1" i="1">
                                      <a:solidFill>
                                        <a:srgbClr val="2F2F2F"/>
                                      </a:solidFill>
                                      <a:latin typeface="Cambria Math" panose="02040503050406030204" pitchFamily="18" charset="0"/>
                                      <a:ea typeface="Cambria Math" panose="02040503050406030204" pitchFamily="18" charset="0"/>
                                    </a:rPr>
                                    <m:t>𝒆</m:t>
                                  </m:r>
                                </m:sub>
                              </m:sSub>
                              <m:r>
                                <a:rPr lang="fr-FR" sz="1800" b="1" i="1">
                                  <a:solidFill>
                                    <a:srgbClr val="2F2F2F"/>
                                  </a:solidFill>
                                  <a:latin typeface="Cambria Math" panose="02040503050406030204" pitchFamily="18" charset="0"/>
                                  <a:ea typeface="Cambria Math" panose="02040503050406030204" pitchFamily="18" charset="0"/>
                                </a:rPr>
                                <m:t>×</m:t>
                              </m:r>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𝝈</m:t>
                                  </m:r>
                                </m:e>
                                <m:sub>
                                  <m:r>
                                    <a:rPr lang="fr-FR" sz="1800" b="1" i="1" smtClean="0">
                                      <a:solidFill>
                                        <a:srgbClr val="2F2F2F"/>
                                      </a:solidFill>
                                      <a:latin typeface="Cambria Math" panose="02040503050406030204" pitchFamily="18" charset="0"/>
                                      <a:ea typeface="Cambria Math" panose="02040503050406030204" pitchFamily="18" charset="0"/>
                                    </a:rPr>
                                    <m:t>𝒍</m:t>
                                  </m:r>
                                </m:sub>
                              </m:sSub>
                            </m:num>
                            <m:den>
                              <m:r>
                                <a:rPr lang="fr-FR" sz="1800" b="1" i="1" smtClean="0">
                                  <a:solidFill>
                                    <a:srgbClr val="2F2F2F"/>
                                  </a:solidFill>
                                  <a:latin typeface="Cambria Math" panose="02040503050406030204" pitchFamily="18" charset="0"/>
                                  <a:ea typeface="Cambria Math" panose="02040503050406030204" pitchFamily="18" charset="0"/>
                                </a:rPr>
                                <m:t>𝝅</m:t>
                              </m:r>
                              <m:sSup>
                                <m:sSupPr>
                                  <m:ctrlPr>
                                    <a:rPr lang="fr-FR" sz="1800" b="1" i="1" smtClean="0">
                                      <a:solidFill>
                                        <a:srgbClr val="2F2F2F"/>
                                      </a:solidFill>
                                      <a:latin typeface="Cambria Math" panose="02040503050406030204" pitchFamily="18" charset="0"/>
                                      <a:ea typeface="Cambria Math" panose="02040503050406030204" pitchFamily="18" charset="0"/>
                                    </a:rPr>
                                  </m:ctrlPr>
                                </m:sSupPr>
                                <m:e>
                                  <m:r>
                                    <a:rPr lang="fr-FR" sz="1800" b="1" i="1" smtClean="0">
                                      <a:solidFill>
                                        <a:srgbClr val="2F2F2F"/>
                                      </a:solidFill>
                                      <a:latin typeface="Cambria Math" panose="02040503050406030204" pitchFamily="18" charset="0"/>
                                      <a:ea typeface="Cambria Math" panose="02040503050406030204" pitchFamily="18" charset="0"/>
                                    </a:rPr>
                                    <m:t>𝜷</m:t>
                                  </m:r>
                                </m:e>
                                <m:sup>
                                  <m:r>
                                    <a:rPr lang="fr-FR" sz="1800" b="1" i="1" smtClean="0">
                                      <a:solidFill>
                                        <a:srgbClr val="2F2F2F"/>
                                      </a:solidFill>
                                      <a:latin typeface="Cambria Math" panose="02040503050406030204" pitchFamily="18" charset="0"/>
                                      <a:ea typeface="Cambria Math" panose="02040503050406030204" pitchFamily="18" charset="0"/>
                                    </a:rPr>
                                    <m:t>𝟐</m:t>
                                  </m:r>
                                </m:sup>
                              </m:sSup>
                              <m:sSub>
                                <m:sSubPr>
                                  <m:ctrlPr>
                                    <a:rPr lang="fr-FR" sz="1800" b="1" i="1" smtClean="0">
                                      <a:solidFill>
                                        <a:srgbClr val="2F2F2F"/>
                                      </a:solidFill>
                                      <a:latin typeface="Cambria Math" panose="02040503050406030204" pitchFamily="18" charset="0"/>
                                      <a:ea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𝝀</m:t>
                                  </m:r>
                                </m:e>
                                <m:sub>
                                  <m:r>
                                    <a:rPr lang="fr-FR" sz="1800" b="1" i="1" smtClean="0">
                                      <a:solidFill>
                                        <a:srgbClr val="2F2F2F"/>
                                      </a:solidFill>
                                      <a:latin typeface="Cambria Math" panose="02040503050406030204" pitchFamily="18" charset="0"/>
                                      <a:ea typeface="Cambria Math" panose="02040503050406030204" pitchFamily="18" charset="0"/>
                                    </a:rPr>
                                    <m:t>𝒉𝒂𝒍𝒇</m:t>
                                  </m:r>
                                  <m:r>
                                    <a:rPr lang="fr-FR" sz="1800" b="1" i="1" smtClean="0">
                                      <a:solidFill>
                                        <a:srgbClr val="2F2F2F"/>
                                      </a:solidFill>
                                      <a:latin typeface="Cambria Math" panose="02040503050406030204" pitchFamily="18" charset="0"/>
                                      <a:ea typeface="Cambria Math" panose="02040503050406030204" pitchFamily="18" charset="0"/>
                                    </a:rPr>
                                    <m:t> </m:t>
                                  </m:r>
                                  <m:r>
                                    <a:rPr lang="fr-FR" sz="1800" b="1" i="1" smtClean="0">
                                      <a:solidFill>
                                        <a:srgbClr val="2F2F2F"/>
                                      </a:solidFill>
                                      <a:latin typeface="Cambria Math" panose="02040503050406030204" pitchFamily="18" charset="0"/>
                                      <a:ea typeface="Cambria Math" panose="02040503050406030204" pitchFamily="18" charset="0"/>
                                    </a:rPr>
                                    <m:t>𝒎𝒂𝒙</m:t>
                                  </m:r>
                                </m:sub>
                              </m:sSub>
                            </m:den>
                          </m:f>
                        </m:e>
                      </m:rad>
                    </m:oMath>
                  </m:oMathPara>
                </a14:m>
                <a:endParaRPr lang="fr-FR" sz="1800" b="1">
                  <a:solidFill>
                    <a:srgbClr val="2F2F2F"/>
                  </a:solidFill>
                  <a:ea typeface="Cambria Math" panose="02040503050406030204" pitchFamily="18" charset="0"/>
                </a:endParaRPr>
              </a:p>
              <a:p>
                <a:pPr marL="0" lvl="1" indent="0">
                  <a:buNone/>
                  <a:defRPr/>
                </a:pPr>
                <a14:m>
                  <m:oMathPara xmlns:m="http://schemas.openxmlformats.org/officeDocument/2006/math">
                    <m:oMathParaPr>
                      <m:jc m:val="centerGroup"/>
                    </m:oMathParaPr>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smtClean="0">
                              <a:solidFill>
                                <a:srgbClr val="2F2F2F"/>
                              </a:solidFill>
                              <a:latin typeface="Cambria Math" panose="02040503050406030204" pitchFamily="18" charset="0"/>
                            </a:rPr>
                            <m:t>𝒘𝒂𝒍𝒍</m:t>
                          </m:r>
                        </m:sub>
                      </m:sSub>
                      <m:r>
                        <a:rPr lang="fr-FR" sz="1800" b="1" i="1" smtClean="0">
                          <a:solidFill>
                            <a:srgbClr val="2F2F2F"/>
                          </a:solidFill>
                          <a:latin typeface="Cambria Math" panose="02040503050406030204" pitchFamily="18" charset="0"/>
                        </a:rPr>
                        <m:t>=</m:t>
                      </m:r>
                      <m:r>
                        <a:rPr lang="fr-FR" sz="1800" b="1" i="1" smtClean="0">
                          <a:solidFill>
                            <a:srgbClr val="2F2F2F"/>
                          </a:solidFill>
                          <a:latin typeface="Cambria Math" panose="02040503050406030204" pitchFamily="18" charset="0"/>
                        </a:rPr>
                        <m:t>𝟐</m:t>
                      </m:r>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rPr>
                            <m:t>𝒎</m:t>
                          </m:r>
                        </m:e>
                        <m:sub>
                          <m:r>
                            <a:rPr lang="fr-FR" sz="1800" b="1" i="1" smtClean="0">
                              <a:solidFill>
                                <a:srgbClr val="2F2F2F"/>
                              </a:solidFill>
                              <a:latin typeface="Cambria Math" panose="02040503050406030204" pitchFamily="18" charset="0"/>
                            </a:rPr>
                            <m:t>𝒆</m:t>
                          </m:r>
                        </m:sub>
                      </m:sSub>
                      <m:sSup>
                        <m:sSupPr>
                          <m:ctrlPr>
                            <a:rPr lang="fr-FR" b="1" i="1">
                              <a:solidFill>
                                <a:srgbClr val="2F2F2F"/>
                              </a:solidFill>
                              <a:latin typeface="Cambria Math" panose="02040503050406030204" pitchFamily="18" charset="0"/>
                            </a:rPr>
                          </m:ctrlPr>
                        </m:sSupPr>
                        <m:e>
                          <m:r>
                            <a:rPr lang="fr-FR" b="1" i="1" smtClean="0">
                              <a:solidFill>
                                <a:srgbClr val="2F2F2F"/>
                              </a:solidFill>
                              <a:latin typeface="Cambria Math" panose="02040503050406030204" pitchFamily="18" charset="0"/>
                            </a:rPr>
                            <m:t>𝒄</m:t>
                          </m:r>
                        </m:e>
                        <m:sup>
                          <m:r>
                            <a:rPr lang="fr-FR" b="1" i="1" smtClean="0">
                              <a:solidFill>
                                <a:srgbClr val="2F2F2F"/>
                              </a:solidFill>
                              <a:latin typeface="Cambria Math" panose="02040503050406030204" pitchFamily="18" charset="0"/>
                            </a:rPr>
                            <m:t>𝟐</m:t>
                          </m:r>
                        </m:sup>
                      </m:sSup>
                      <m:sSup>
                        <m:sSupPr>
                          <m:ctrlPr>
                            <a:rPr lang="fr-FR" b="1" i="1" smtClean="0">
                              <a:solidFill>
                                <a:srgbClr val="2F2F2F"/>
                              </a:solidFill>
                              <a:latin typeface="Cambria Math" panose="02040503050406030204" pitchFamily="18" charset="0"/>
                            </a:rPr>
                          </m:ctrlPr>
                        </m:sSupPr>
                        <m:e>
                          <m:d>
                            <m:dPr>
                              <m:ctrlPr>
                                <a:rPr lang="fr-FR" b="1" i="1">
                                  <a:solidFill>
                                    <a:srgbClr val="2F2F2F"/>
                                  </a:solidFill>
                                  <a:latin typeface="Cambria Math" panose="02040503050406030204" pitchFamily="18" charset="0"/>
                                </a:rPr>
                              </m:ctrlPr>
                            </m:dPr>
                            <m:e>
                              <m:f>
                                <m:fPr>
                                  <m:ctrlPr>
                                    <a:rPr lang="fr-FR" b="1" i="1">
                                      <a:solidFill>
                                        <a:srgbClr val="2F2F2F"/>
                                      </a:solidFill>
                                      <a:latin typeface="Cambria Math" panose="02040503050406030204" pitchFamily="18" charset="0"/>
                                    </a:rPr>
                                  </m:ctrlPr>
                                </m:fPr>
                                <m:num>
                                  <m:r>
                                    <a:rPr lang="fr-FR" b="1" i="1">
                                      <a:solidFill>
                                        <a:srgbClr val="2F2F2F"/>
                                      </a:solidFill>
                                      <a:latin typeface="Cambria Math" panose="02040503050406030204" pitchFamily="18" charset="0"/>
                                    </a:rPr>
                                    <m:t>𝒑𝒑𝒃</m:t>
                                  </m:r>
                                  <m:r>
                                    <a:rPr lang="fr-FR" b="1" i="1">
                                      <a:solidFill>
                                        <a:srgbClr val="2F2F2F"/>
                                      </a:solidFill>
                                      <a:latin typeface="Cambria Math" panose="02040503050406030204" pitchFamily="18" charset="0"/>
                                      <a:ea typeface="Cambria Math" panose="02040503050406030204" pitchFamily="18" charset="0"/>
                                    </a:rPr>
                                    <m:t>×</m:t>
                                  </m:r>
                                  <m:sSub>
                                    <m:sSubPr>
                                      <m:ctrlPr>
                                        <a:rPr lang="fr-FR" b="1" i="1">
                                          <a:solidFill>
                                            <a:srgbClr val="2F2F2F"/>
                                          </a:solidFill>
                                          <a:latin typeface="Cambria Math" panose="02040503050406030204" pitchFamily="18" charset="0"/>
                                          <a:ea typeface="Cambria Math" panose="02040503050406030204" pitchFamily="18" charset="0"/>
                                        </a:rPr>
                                      </m:ctrlPr>
                                    </m:sSubPr>
                                    <m:e>
                                      <m:r>
                                        <a:rPr lang="fr-FR" b="1" i="1">
                                          <a:solidFill>
                                            <a:srgbClr val="2F2F2F"/>
                                          </a:solidFill>
                                          <a:latin typeface="Cambria Math" panose="02040503050406030204" pitchFamily="18" charset="0"/>
                                          <a:ea typeface="Cambria Math" panose="02040503050406030204" pitchFamily="18" charset="0"/>
                                        </a:rPr>
                                        <m:t>𝒓</m:t>
                                      </m:r>
                                    </m:e>
                                    <m:sub>
                                      <m:r>
                                        <a:rPr lang="fr-FR" b="1" i="1">
                                          <a:solidFill>
                                            <a:srgbClr val="2F2F2F"/>
                                          </a:solidFill>
                                          <a:latin typeface="Cambria Math" panose="02040503050406030204" pitchFamily="18" charset="0"/>
                                          <a:ea typeface="Cambria Math" panose="02040503050406030204" pitchFamily="18" charset="0"/>
                                        </a:rPr>
                                        <m:t>𝒆</m:t>
                                      </m:r>
                                    </m:sub>
                                  </m:sSub>
                                </m:num>
                                <m:den>
                                  <m:r>
                                    <a:rPr lang="fr-FR" b="1" i="1">
                                      <a:solidFill>
                                        <a:srgbClr val="2F2F2F"/>
                                      </a:solidFill>
                                      <a:latin typeface="Cambria Math" panose="02040503050406030204" pitchFamily="18" charset="0"/>
                                      <a:ea typeface="Cambria Math" panose="02040503050406030204" pitchFamily="18" charset="0"/>
                                    </a:rPr>
                                    <m:t>𝜷</m:t>
                                  </m:r>
                                  <m:r>
                                    <a:rPr lang="fr-FR" b="1" i="1">
                                      <a:solidFill>
                                        <a:srgbClr val="2F2F2F"/>
                                      </a:solidFill>
                                      <a:latin typeface="Cambria Math" panose="02040503050406030204" pitchFamily="18" charset="0"/>
                                      <a:ea typeface="Cambria Math" panose="02040503050406030204" pitchFamily="18" charset="0"/>
                                    </a:rPr>
                                    <m:t>𝒃</m:t>
                                  </m:r>
                                </m:den>
                              </m:f>
                            </m:e>
                          </m:d>
                        </m:e>
                        <m:sup>
                          <m:r>
                            <a:rPr lang="fr-FR" b="1" i="1" smtClean="0">
                              <a:solidFill>
                                <a:srgbClr val="2F2F2F"/>
                              </a:solidFill>
                              <a:latin typeface="Cambria Math" panose="02040503050406030204" pitchFamily="18" charset="0"/>
                            </a:rPr>
                            <m:t>𝟐</m:t>
                          </m:r>
                        </m:sup>
                      </m:sSup>
                    </m:oMath>
                  </m:oMathPara>
                </a14:m>
                <a:endParaRPr lang="fr-FR" b="1">
                  <a:solidFill>
                    <a:srgbClr val="2F2F2F"/>
                  </a:solidFill>
                </a:endParaRPr>
              </a:p>
              <a:p>
                <a:pPr marL="0" lvl="1" indent="0">
                  <a:buNone/>
                  <a:defRPr/>
                </a:pPr>
                <a14:m>
                  <m:oMathPara xmlns:m="http://schemas.openxmlformats.org/officeDocument/2006/math">
                    <m:oMathParaPr>
                      <m:jc m:val="centerGroup"/>
                    </m:oMathParaPr>
                    <m:oMath xmlns:m="http://schemas.openxmlformats.org/officeDocument/2006/math">
                      <m:acc>
                        <m:accPr>
                          <m:chr m:val="̅"/>
                          <m:ctrlPr>
                            <a:rPr lang="fr-FR" sz="1800" b="1" i="1" smtClean="0">
                              <a:solidFill>
                                <a:srgbClr val="2F2F2F"/>
                              </a:solidFill>
                              <a:latin typeface="Cambria Math" panose="02040503050406030204" pitchFamily="18" charset="0"/>
                            </a:rPr>
                          </m:ctrlPr>
                        </m:accPr>
                        <m:e>
                          <m:sSub>
                            <m:sSubPr>
                              <m:ctrlPr>
                                <a:rPr lang="fr-FR" sz="1800" b="1" i="1" smtClean="0">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smtClean="0">
                                  <a:solidFill>
                                    <a:srgbClr val="2F2F2F"/>
                                  </a:solidFill>
                                  <a:latin typeface="Cambria Math" panose="02040503050406030204" pitchFamily="18" charset="0"/>
                                </a:rPr>
                                <m:t>𝒂𝒖𝒕𝒐</m:t>
                              </m:r>
                            </m:sub>
                          </m:sSub>
                        </m:e>
                      </m:acc>
                      <m:r>
                        <a:rPr lang="fr-FR" sz="1800" b="1" i="1" smtClean="0">
                          <a:solidFill>
                            <a:srgbClr val="2F2F2F"/>
                          </a:solidFill>
                          <a:latin typeface="Cambria Math" panose="02040503050406030204" pitchFamily="18" charset="0"/>
                        </a:rPr>
                        <m:t> =</m:t>
                      </m:r>
                      <m:f>
                        <m:fPr>
                          <m:ctrlPr>
                            <a:rPr lang="fr-FR" sz="1800" b="1" i="1">
                              <a:solidFill>
                                <a:srgbClr val="2F2F2F"/>
                              </a:solidFill>
                              <a:latin typeface="Cambria Math" panose="02040503050406030204" pitchFamily="18" charset="0"/>
                              <a:ea typeface="Cambria Math" panose="02040503050406030204" pitchFamily="18" charset="0"/>
                            </a:rPr>
                          </m:ctrlPr>
                        </m:fPr>
                        <m:num>
                          <m:r>
                            <a:rPr lang="fr-FR" sz="1800" b="1" i="1" smtClean="0">
                              <a:solidFill>
                                <a:srgbClr val="2F2F2F"/>
                              </a:solidFill>
                              <a:latin typeface="Cambria Math" panose="02040503050406030204" pitchFamily="18" charset="0"/>
                              <a:ea typeface="Cambria Math" panose="02040503050406030204" pitchFamily="18" charset="0"/>
                            </a:rPr>
                            <m:t>𝟐</m:t>
                          </m:r>
                        </m:num>
                        <m:den>
                          <m:r>
                            <a:rPr lang="fr-FR" sz="1800" b="1" i="1">
                              <a:solidFill>
                                <a:srgbClr val="2F2F2F"/>
                              </a:solidFill>
                              <a:latin typeface="Cambria Math" panose="02040503050406030204" pitchFamily="18" charset="0"/>
                              <a:ea typeface="Cambria Math" panose="02040503050406030204" pitchFamily="18" charset="0"/>
                            </a:rPr>
                            <m:t>𝝅</m:t>
                          </m:r>
                        </m:den>
                      </m:f>
                      <m:sSub>
                        <m:sSubPr>
                          <m:ctrlPr>
                            <a:rPr lang="fr-FR" sz="1800" b="1" i="1">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m:t>
                          </m:r>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a:solidFill>
                                <a:srgbClr val="2F2F2F"/>
                              </a:solidFill>
                              <a:latin typeface="Cambria Math" panose="02040503050406030204" pitchFamily="18" charset="0"/>
                            </a:rPr>
                            <m:t>𝒘𝒂𝒍𝒍</m:t>
                          </m:r>
                        </m:sub>
                      </m:sSub>
                      <m:d>
                        <m:dPr>
                          <m:begChr m:val="["/>
                          <m:endChr m:val="]"/>
                          <m:ctrlPr>
                            <a:rPr lang="fr-FR" sz="1800" b="1" i="1">
                              <a:solidFill>
                                <a:srgbClr val="2F2F2F"/>
                              </a:solidFill>
                              <a:latin typeface="Cambria Math" panose="02040503050406030204" pitchFamily="18" charset="0"/>
                              <a:ea typeface="Cambria Math" panose="02040503050406030204" pitchFamily="18" charset="0"/>
                            </a:rPr>
                          </m:ctrlPr>
                        </m:dPr>
                        <m:e>
                          <m:func>
                            <m:funcPr>
                              <m:ctrlPr>
                                <a:rPr lang="fr-FR" sz="1800" b="1" i="1">
                                  <a:solidFill>
                                    <a:srgbClr val="2F2F2F"/>
                                  </a:solidFill>
                                  <a:latin typeface="Cambria Math" panose="02040503050406030204" pitchFamily="18" charset="0"/>
                                  <a:ea typeface="Cambria Math" panose="02040503050406030204" pitchFamily="18" charset="0"/>
                                </a:rPr>
                              </m:ctrlPr>
                            </m:funcPr>
                            <m:fName>
                              <m:r>
                                <a:rPr lang="fr-FR" sz="1800" b="1" i="0">
                                  <a:solidFill>
                                    <a:srgbClr val="2F2F2F"/>
                                  </a:solidFill>
                                  <a:latin typeface="Cambria Math" panose="02040503050406030204" pitchFamily="18" charset="0"/>
                                  <a:ea typeface="Cambria Math" panose="02040503050406030204" pitchFamily="18" charset="0"/>
                                </a:rPr>
                                <m:t>𝐥𝐧</m:t>
                              </m:r>
                            </m:fName>
                            <m:e>
                              <m:d>
                                <m:dPr>
                                  <m:ctrlPr>
                                    <a:rPr lang="fr-FR" sz="1800" b="1" i="1">
                                      <a:solidFill>
                                        <a:srgbClr val="2F2F2F"/>
                                      </a:solidFill>
                                      <a:latin typeface="Cambria Math" panose="02040503050406030204" pitchFamily="18" charset="0"/>
                                      <a:ea typeface="Cambria Math" panose="02040503050406030204" pitchFamily="18" charset="0"/>
                                    </a:rPr>
                                  </m:ctrlPr>
                                </m:dPr>
                                <m:e>
                                  <m:f>
                                    <m:fPr>
                                      <m:ctrlPr>
                                        <a:rPr lang="fr-FR" sz="1800" b="1" i="1">
                                          <a:solidFill>
                                            <a:srgbClr val="2F2F2F"/>
                                          </a:solidFill>
                                          <a:latin typeface="Cambria Math" panose="02040503050406030204" pitchFamily="18" charset="0"/>
                                          <a:ea typeface="Cambria Math" panose="02040503050406030204" pitchFamily="18" charset="0"/>
                                        </a:rPr>
                                      </m:ctrlPr>
                                    </m:fPr>
                                    <m:num>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a:solidFill>
                                                <a:srgbClr val="2F2F2F"/>
                                              </a:solidFill>
                                              <a:latin typeface="Cambria Math" panose="02040503050406030204" pitchFamily="18" charset="0"/>
                                              <a:ea typeface="Cambria Math" panose="02040503050406030204" pitchFamily="18" charset="0"/>
                                            </a:rPr>
                                            <m:t>𝒓</m:t>
                                          </m:r>
                                        </m:e>
                                        <m:sub>
                                          <m:r>
                                            <a:rPr lang="fr-FR" sz="1800" b="1" i="1">
                                              <a:solidFill>
                                                <a:srgbClr val="2F2F2F"/>
                                              </a:solidFill>
                                              <a:latin typeface="Cambria Math" panose="02040503050406030204" pitchFamily="18" charset="0"/>
                                              <a:ea typeface="Cambria Math" panose="02040503050406030204" pitchFamily="18" charset="0"/>
                                            </a:rPr>
                                            <m:t>𝒄</m:t>
                                          </m:r>
                                        </m:sub>
                                      </m:sSub>
                                    </m:num>
                                    <m:den>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a:solidFill>
                                                <a:srgbClr val="2F2F2F"/>
                                              </a:solidFill>
                                              <a:latin typeface="Cambria Math" panose="02040503050406030204" pitchFamily="18" charset="0"/>
                                              <a:ea typeface="Cambria Math" panose="02040503050406030204" pitchFamily="18" charset="0"/>
                                            </a:rPr>
                                            <m:t>𝒄</m:t>
                                          </m:r>
                                        </m:e>
                                        <m:sub>
                                          <m:r>
                                            <a:rPr lang="fr-FR" sz="1800" b="1" i="1">
                                              <a:solidFill>
                                                <a:srgbClr val="2F2F2F"/>
                                              </a:solidFill>
                                              <a:latin typeface="Cambria Math" panose="02040503050406030204" pitchFamily="18" charset="0"/>
                                              <a:ea typeface="Cambria Math" panose="02040503050406030204" pitchFamily="18" charset="0"/>
                                            </a:rPr>
                                            <m:t>𝟎</m:t>
                                          </m:r>
                                        </m:sub>
                                      </m:sSub>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a:solidFill>
                                                <a:srgbClr val="2F2F2F"/>
                                              </a:solidFill>
                                              <a:latin typeface="Cambria Math" panose="02040503050406030204" pitchFamily="18" charset="0"/>
                                              <a:ea typeface="Cambria Math" panose="02040503050406030204" pitchFamily="18" charset="0"/>
                                            </a:rPr>
                                            <m:t>𝝈</m:t>
                                          </m:r>
                                        </m:e>
                                        <m:sub>
                                          <m:r>
                                            <a:rPr lang="fr-FR" sz="1800" b="1" i="1">
                                              <a:solidFill>
                                                <a:srgbClr val="2F2F2F"/>
                                              </a:solidFill>
                                              <a:latin typeface="Cambria Math" panose="02040503050406030204" pitchFamily="18" charset="0"/>
                                              <a:ea typeface="Cambria Math" panose="02040503050406030204" pitchFamily="18" charset="0"/>
                                            </a:rPr>
                                            <m:t>⊥</m:t>
                                          </m:r>
                                        </m:sub>
                                      </m:sSub>
                                    </m:den>
                                  </m:f>
                                </m:e>
                              </m:d>
                            </m:e>
                          </m:func>
                          <m:r>
                            <a:rPr lang="fr-FR" sz="1800" b="1" i="1">
                              <a:solidFill>
                                <a:srgbClr val="2F2F2F"/>
                              </a:solidFill>
                              <a:latin typeface="Cambria Math" panose="02040503050406030204" pitchFamily="18" charset="0"/>
                              <a:ea typeface="Cambria Math" panose="02040503050406030204" pitchFamily="18" charset="0"/>
                            </a:rPr>
                            <m:t>−</m:t>
                          </m:r>
                          <m:f>
                            <m:fPr>
                              <m:ctrlPr>
                                <a:rPr lang="fr-FR" sz="1800" b="1" i="1">
                                  <a:solidFill>
                                    <a:srgbClr val="2F2F2F"/>
                                  </a:solidFill>
                                  <a:latin typeface="Cambria Math" panose="02040503050406030204" pitchFamily="18" charset="0"/>
                                  <a:ea typeface="Cambria Math" panose="02040503050406030204" pitchFamily="18" charset="0"/>
                                </a:rPr>
                              </m:ctrlPr>
                            </m:fPr>
                            <m:num>
                              <m:r>
                                <a:rPr lang="fr-FR" sz="1800" b="1" i="1">
                                  <a:solidFill>
                                    <a:srgbClr val="2F2F2F"/>
                                  </a:solidFill>
                                  <a:latin typeface="Cambria Math" panose="02040503050406030204" pitchFamily="18" charset="0"/>
                                  <a:ea typeface="Cambria Math" panose="02040503050406030204" pitchFamily="18" charset="0"/>
                                </a:rPr>
                                <m:t>𝟏</m:t>
                              </m:r>
                            </m:num>
                            <m:den>
                              <m:r>
                                <a:rPr lang="fr-FR" sz="1800" b="1" i="1">
                                  <a:solidFill>
                                    <a:srgbClr val="2F2F2F"/>
                                  </a:solidFill>
                                  <a:latin typeface="Cambria Math" panose="02040503050406030204" pitchFamily="18" charset="0"/>
                                  <a:ea typeface="Cambria Math" panose="02040503050406030204" pitchFamily="18" charset="0"/>
                                </a:rPr>
                                <m:t>𝟐</m:t>
                              </m:r>
                            </m:den>
                          </m:f>
                        </m:e>
                      </m:d>
                    </m:oMath>
                  </m:oMathPara>
                </a14:m>
                <a:endParaRPr lang="fr-FR" b="1">
                  <a:solidFill>
                    <a:srgbClr val="2F2F2F"/>
                  </a:solidFill>
                </a:endParaRPr>
              </a:p>
              <a:p>
                <a:pPr marL="0" lvl="1" indent="0">
                  <a:buNone/>
                  <a:defRPr/>
                </a:pPr>
                <a14:m>
                  <m:oMathPara xmlns:m="http://schemas.openxmlformats.org/officeDocument/2006/math">
                    <m:oMathParaPr>
                      <m:jc m:val="centerGroup"/>
                    </m:oMathParaPr>
                    <m:oMath xmlns:m="http://schemas.openxmlformats.org/officeDocument/2006/math">
                      <m:acc>
                        <m:accPr>
                          <m:chr m:val="̅"/>
                          <m:ctrlPr>
                            <a:rPr lang="fr-FR" sz="1800" b="1" i="1" smtClean="0">
                              <a:solidFill>
                                <a:srgbClr val="2F2F2F"/>
                              </a:solidFill>
                              <a:latin typeface="Cambria Math" panose="02040503050406030204" pitchFamily="18" charset="0"/>
                            </a:rPr>
                          </m:ctrlPr>
                        </m:accPr>
                        <m:e>
                          <m:sSub>
                            <m:sSubPr>
                              <m:ctrlPr>
                                <a:rPr lang="fr-FR" sz="1800" b="1" i="1">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a:solidFill>
                                    <a:srgbClr val="2F2F2F"/>
                                  </a:solidFill>
                                  <a:latin typeface="Cambria Math" panose="02040503050406030204" pitchFamily="18" charset="0"/>
                                </a:rPr>
                                <m:t>𝒌𝒊𝒄𝒌</m:t>
                              </m:r>
                            </m:sub>
                          </m:sSub>
                        </m:e>
                      </m:acc>
                      <m:r>
                        <a:rPr lang="fr-FR" sz="1800" b="1" i="1" smtClean="0">
                          <a:solidFill>
                            <a:srgbClr val="2F2F2F"/>
                          </a:solidFill>
                          <a:latin typeface="Cambria Math" panose="02040503050406030204" pitchFamily="18" charset="0"/>
                        </a:rPr>
                        <m:t> =</m:t>
                      </m:r>
                      <m:r>
                        <a:rPr lang="fr-FR" sz="1800" b="1" i="1" smtClean="0">
                          <a:solidFill>
                            <a:srgbClr val="2F2F2F"/>
                          </a:solidFill>
                          <a:latin typeface="Cambria Math" panose="02040503050406030204" pitchFamily="18" charset="0"/>
                        </a:rPr>
                        <m:t>𝟐</m:t>
                      </m:r>
                      <m:r>
                        <a:rPr lang="fr-FR" sz="1800" b="1" i="1" smtClean="0">
                          <a:solidFill>
                            <a:srgbClr val="2F2F2F"/>
                          </a:solidFill>
                          <a:latin typeface="Cambria Math" panose="02040503050406030204" pitchFamily="18" charset="0"/>
                          <a:ea typeface="Cambria Math" panose="02040503050406030204" pitchFamily="18" charset="0"/>
                        </a:rPr>
                        <m:t>×</m:t>
                      </m:r>
                      <m:sSub>
                        <m:sSubPr>
                          <m:ctrlPr>
                            <a:rPr lang="fr-FR" sz="1800" b="1" i="1">
                              <a:solidFill>
                                <a:srgbClr val="2F2F2F"/>
                              </a:solidFill>
                              <a:latin typeface="Cambria Math" panose="02040503050406030204" pitchFamily="18" charset="0"/>
                            </a:rPr>
                          </m:ctrlPr>
                        </m:sSubPr>
                        <m:e>
                          <m:r>
                            <a:rPr lang="fr-FR" sz="1800" b="1" i="0">
                              <a:solidFill>
                                <a:srgbClr val="2F2F2F"/>
                              </a:solidFill>
                              <a:latin typeface="Cambria Math" panose="02040503050406030204" pitchFamily="18" charset="0"/>
                              <a:ea typeface="Cambria Math" panose="02040503050406030204" pitchFamily="18" charset="0"/>
                            </a:rPr>
                            <m:t>𝚫</m:t>
                          </m:r>
                          <m:r>
                            <a:rPr lang="fr-FR" sz="1800" b="1" i="1">
                              <a:solidFill>
                                <a:srgbClr val="2F2F2F"/>
                              </a:solidFill>
                              <a:latin typeface="Cambria Math" panose="02040503050406030204" pitchFamily="18" charset="0"/>
                            </a:rPr>
                            <m:t>𝑬</m:t>
                          </m:r>
                        </m:e>
                        <m:sub>
                          <m:r>
                            <a:rPr lang="fr-FR" sz="1800" b="1" i="1">
                              <a:solidFill>
                                <a:srgbClr val="2F2F2F"/>
                              </a:solidFill>
                              <a:latin typeface="Cambria Math" panose="02040503050406030204" pitchFamily="18" charset="0"/>
                            </a:rPr>
                            <m:t>𝒘𝒂𝒍𝒍</m:t>
                          </m:r>
                        </m:sub>
                      </m:sSub>
                      <m:func>
                        <m:funcPr>
                          <m:ctrlPr>
                            <a:rPr lang="fr-FR" sz="1800" b="1" i="1" smtClean="0">
                              <a:solidFill>
                                <a:srgbClr val="2F2F2F"/>
                              </a:solidFill>
                              <a:latin typeface="Cambria Math" panose="02040503050406030204" pitchFamily="18" charset="0"/>
                              <a:ea typeface="Cambria Math" panose="02040503050406030204" pitchFamily="18" charset="0"/>
                            </a:rPr>
                          </m:ctrlPr>
                        </m:funcPr>
                        <m:fName>
                          <m:r>
                            <a:rPr lang="fr-FR" sz="1800" b="1" i="0" smtClean="0">
                              <a:solidFill>
                                <a:srgbClr val="2F2F2F"/>
                              </a:solidFill>
                              <a:latin typeface="Cambria Math" panose="02040503050406030204" pitchFamily="18" charset="0"/>
                              <a:ea typeface="Cambria Math" panose="02040503050406030204" pitchFamily="18" charset="0"/>
                            </a:rPr>
                            <m:t>𝐥𝐧</m:t>
                          </m:r>
                        </m:fName>
                        <m:e>
                          <m:d>
                            <m:dPr>
                              <m:ctrlPr>
                                <a:rPr lang="fr-FR" sz="1800" b="1" i="1" smtClean="0">
                                  <a:solidFill>
                                    <a:srgbClr val="2F2F2F"/>
                                  </a:solidFill>
                                  <a:latin typeface="Cambria Math" panose="02040503050406030204" pitchFamily="18" charset="0"/>
                                  <a:ea typeface="Cambria Math" panose="02040503050406030204" pitchFamily="18" charset="0"/>
                                </a:rPr>
                              </m:ctrlPr>
                            </m:dPr>
                            <m:e>
                              <m:f>
                                <m:fPr>
                                  <m:ctrlPr>
                                    <a:rPr lang="fr-FR" sz="1800" b="1" i="1" smtClean="0">
                                      <a:solidFill>
                                        <a:srgbClr val="2F2F2F"/>
                                      </a:solidFill>
                                      <a:latin typeface="Cambria Math" panose="02040503050406030204" pitchFamily="18" charset="0"/>
                                      <a:ea typeface="Cambria Math" panose="02040503050406030204" pitchFamily="18" charset="0"/>
                                    </a:rPr>
                                  </m:ctrlPr>
                                </m:fPr>
                                <m:num>
                                  <m:r>
                                    <a:rPr lang="fr-FR" sz="1800" b="1" i="1" smtClean="0">
                                      <a:solidFill>
                                        <a:srgbClr val="2F2F2F"/>
                                      </a:solidFill>
                                      <a:latin typeface="Cambria Math" panose="02040503050406030204" pitchFamily="18" charset="0"/>
                                      <a:ea typeface="Cambria Math" panose="02040503050406030204" pitchFamily="18" charset="0"/>
                                    </a:rPr>
                                    <m:t>𝒃</m:t>
                                  </m:r>
                                </m:num>
                                <m:den>
                                  <m:sSub>
                                    <m:sSubPr>
                                      <m:ctrlPr>
                                        <a:rPr lang="fr-FR" sz="1800" b="1" i="1">
                                          <a:solidFill>
                                            <a:srgbClr val="2F2F2F"/>
                                          </a:solidFill>
                                          <a:latin typeface="Cambria Math" panose="02040503050406030204" pitchFamily="18" charset="0"/>
                                          <a:ea typeface="Cambria Math" panose="02040503050406030204" pitchFamily="18" charset="0"/>
                                        </a:rPr>
                                      </m:ctrlPr>
                                    </m:sSubPr>
                                    <m:e>
                                      <m:r>
                                        <a:rPr lang="fr-FR" sz="1800" b="1" i="1">
                                          <a:solidFill>
                                            <a:srgbClr val="2F2F2F"/>
                                          </a:solidFill>
                                          <a:latin typeface="Cambria Math" panose="02040503050406030204" pitchFamily="18" charset="0"/>
                                          <a:ea typeface="Cambria Math" panose="02040503050406030204" pitchFamily="18" charset="0"/>
                                        </a:rPr>
                                        <m:t>𝒓</m:t>
                                      </m:r>
                                    </m:e>
                                    <m:sub>
                                      <m:r>
                                        <a:rPr lang="fr-FR" sz="1800" b="1" i="1" smtClean="0">
                                          <a:solidFill>
                                            <a:srgbClr val="2F2F2F"/>
                                          </a:solidFill>
                                          <a:latin typeface="Cambria Math" panose="02040503050406030204" pitchFamily="18" charset="0"/>
                                          <a:ea typeface="Cambria Math" panose="02040503050406030204" pitchFamily="18" charset="0"/>
                                        </a:rPr>
                                        <m:t>𝒄</m:t>
                                      </m:r>
                                    </m:sub>
                                  </m:sSub>
                                </m:den>
                              </m:f>
                            </m:e>
                          </m:d>
                        </m:e>
                      </m:func>
                    </m:oMath>
                  </m:oMathPara>
                </a14:m>
                <a:endParaRPr lang="fr-FR" b="1">
                  <a:solidFill>
                    <a:srgbClr val="2F2F2F"/>
                  </a:solidFill>
                </a:endParaRPr>
              </a:p>
            </p:txBody>
          </p:sp>
        </mc:Choice>
        <mc:Fallback xmlns="">
          <p:sp>
            <p:nvSpPr>
              <p:cNvPr id="71" name="Content Placeholder 1">
                <a:extLst>
                  <a:ext uri="{FF2B5EF4-FFF2-40B4-BE49-F238E27FC236}">
                    <a16:creationId xmlns:a16="http://schemas.microsoft.com/office/drawing/2014/main" id="{301D9BDB-C4EE-07AD-41D7-907583047BE9}"/>
                  </a:ext>
                </a:extLst>
              </p:cNvPr>
              <p:cNvSpPr txBox="1">
                <a:spLocks noRot="1" noChangeAspect="1" noMove="1" noResize="1" noEditPoints="1" noAdjustHandles="1" noChangeArrowheads="1" noChangeShapeType="1" noTextEdit="1"/>
              </p:cNvSpPr>
              <p:nvPr/>
            </p:nvSpPr>
            <p:spPr bwMode="auto">
              <a:xfrm>
                <a:off x="7104112" y="3364442"/>
                <a:ext cx="4819619" cy="2938675"/>
              </a:xfrm>
              <a:prstGeom prst="rect">
                <a:avLst/>
              </a:prstGeom>
              <a:blipFill>
                <a:blip r:embed="rId2"/>
                <a:stretch>
                  <a:fillRect/>
                </a:stretch>
              </a:blipFill>
            </p:spPr>
            <p:txBody>
              <a:bodyPr/>
              <a:lstStyle/>
              <a:p>
                <a:r>
                  <a:rPr lang="fr-FR">
                    <a:noFill/>
                  </a:rPr>
                  <a:t> </a:t>
                </a:r>
              </a:p>
            </p:txBody>
          </p:sp>
        </mc:Fallback>
      </mc:AlternateContent>
      <p:sp>
        <p:nvSpPr>
          <p:cNvPr id="3" name="Oval 16">
            <a:extLst>
              <a:ext uri="{FF2B5EF4-FFF2-40B4-BE49-F238E27FC236}">
                <a16:creationId xmlns:a16="http://schemas.microsoft.com/office/drawing/2014/main" id="{B714A7D1-055C-362C-0D5B-EE641E5622C8}"/>
              </a:ext>
            </a:extLst>
          </p:cNvPr>
          <p:cNvSpPr/>
          <p:nvPr/>
        </p:nvSpPr>
        <p:spPr bwMode="auto">
          <a:xfrm>
            <a:off x="8256545" y="548680"/>
            <a:ext cx="2519664" cy="2519664"/>
          </a:xfrm>
          <a:prstGeom prst="ellipse">
            <a:avLst/>
          </a:prstGeom>
          <a:solidFill>
            <a:schemeClr val="accent3">
              <a:lumMod val="20000"/>
              <a:lumOff val="80000"/>
            </a:schemeClr>
          </a:solid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Oval 15">
            <a:extLst>
              <a:ext uri="{FF2B5EF4-FFF2-40B4-BE49-F238E27FC236}">
                <a16:creationId xmlns:a16="http://schemas.microsoft.com/office/drawing/2014/main" id="{76075B47-D808-0685-1A83-F0D0D87D773C}"/>
              </a:ext>
            </a:extLst>
          </p:cNvPr>
          <p:cNvSpPr/>
          <p:nvPr/>
        </p:nvSpPr>
        <p:spPr bwMode="auto">
          <a:xfrm>
            <a:off x="8925111" y="1216801"/>
            <a:ext cx="1162922" cy="1162922"/>
          </a:xfrm>
          <a:prstGeom prst="ellipse">
            <a:avLst/>
          </a:prstGeom>
          <a:solidFill>
            <a:schemeClr val="accent3">
              <a:lumMod val="40000"/>
              <a:lumOff val="60000"/>
            </a:schemeClr>
          </a:solidFill>
          <a:ln w="28575">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Straight Arrow Connector 18">
            <a:extLst>
              <a:ext uri="{FF2B5EF4-FFF2-40B4-BE49-F238E27FC236}">
                <a16:creationId xmlns:a16="http://schemas.microsoft.com/office/drawing/2014/main" id="{C37795F2-E733-1144-4F1F-15301FB3A9BC}"/>
              </a:ext>
            </a:extLst>
          </p:cNvPr>
          <p:cNvCxnSpPr>
            <a:cxnSpLocks/>
            <a:endCxn id="5" idx="7"/>
          </p:cNvCxnSpPr>
          <p:nvPr/>
        </p:nvCxnSpPr>
        <p:spPr bwMode="auto">
          <a:xfrm flipV="1">
            <a:off x="9483148" y="1387107"/>
            <a:ext cx="434579" cy="421405"/>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19">
            <a:extLst>
              <a:ext uri="{FF2B5EF4-FFF2-40B4-BE49-F238E27FC236}">
                <a16:creationId xmlns:a16="http://schemas.microsoft.com/office/drawing/2014/main" id="{C25B8B15-DE9E-69B7-EE5F-C8DD92F8D829}"/>
              </a:ext>
            </a:extLst>
          </p:cNvPr>
          <p:cNvCxnSpPr>
            <a:cxnSpLocks/>
            <a:endCxn id="3" idx="6"/>
          </p:cNvCxnSpPr>
          <p:nvPr/>
        </p:nvCxnSpPr>
        <p:spPr bwMode="auto">
          <a:xfrm>
            <a:off x="9483148" y="1808512"/>
            <a:ext cx="1293061" cy="0"/>
          </a:xfrm>
          <a:prstGeom prst="straightConnector1">
            <a:avLst/>
          </a:prstGeom>
          <a:ln w="28575">
            <a:solidFill>
              <a:srgbClr val="2F2F2F"/>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9" name="TextBox 29">
                <a:extLst>
                  <a:ext uri="{FF2B5EF4-FFF2-40B4-BE49-F238E27FC236}">
                    <a16:creationId xmlns:a16="http://schemas.microsoft.com/office/drawing/2014/main" id="{FC9A6254-B238-9057-46DE-09F81067C5CD}"/>
                  </a:ext>
                </a:extLst>
              </p:cNvPr>
              <p:cNvSpPr txBox="1"/>
              <p:nvPr/>
            </p:nvSpPr>
            <p:spPr bwMode="auto">
              <a:xfrm>
                <a:off x="9369548" y="1256534"/>
                <a:ext cx="4845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sz="1800" b="1" i="1" smtClean="0">
                              <a:solidFill>
                                <a:srgbClr val="2F2F2F"/>
                              </a:solidFill>
                              <a:latin typeface="Cambria Math" panose="02040503050406030204" pitchFamily="18" charset="0"/>
                            </a:rPr>
                          </m:ctrlPr>
                        </m:sSubPr>
                        <m:e>
                          <m:r>
                            <a:rPr lang="fr-FR" sz="1800" b="1" i="1" smtClean="0">
                              <a:solidFill>
                                <a:srgbClr val="2F2F2F"/>
                              </a:solidFill>
                              <a:latin typeface="Cambria Math" panose="02040503050406030204" pitchFamily="18" charset="0"/>
                              <a:ea typeface="Cambria Math" panose="02040503050406030204" pitchFamily="18" charset="0"/>
                            </a:rPr>
                            <m:t>𝒓</m:t>
                          </m:r>
                        </m:e>
                        <m:sub>
                          <m:r>
                            <a:rPr lang="fr-FR" sz="1800" b="1" i="1" smtClean="0">
                              <a:solidFill>
                                <a:srgbClr val="2F2F2F"/>
                              </a:solidFill>
                              <a:latin typeface="Cambria Math" panose="02040503050406030204" pitchFamily="18" charset="0"/>
                            </a:rPr>
                            <m:t>𝒄</m:t>
                          </m:r>
                        </m:sub>
                      </m:sSub>
                      <m:r>
                        <a:rPr lang="fr-FR" sz="1800" b="1" i="1" smtClean="0">
                          <a:solidFill>
                            <a:srgbClr val="2F2F2F"/>
                          </a:solidFill>
                          <a:latin typeface="Cambria Math" panose="02040503050406030204" pitchFamily="18" charset="0"/>
                        </a:rPr>
                        <m:t> </m:t>
                      </m:r>
                    </m:oMath>
                  </m:oMathPara>
                </a14:m>
                <a:endParaRPr lang="fr-FR" b="1"/>
              </a:p>
            </p:txBody>
          </p:sp>
        </mc:Choice>
        <mc:Fallback xmlns="">
          <p:sp>
            <p:nvSpPr>
              <p:cNvPr id="9" name="TextBox 29">
                <a:extLst>
                  <a:ext uri="{FF2B5EF4-FFF2-40B4-BE49-F238E27FC236}">
                    <a16:creationId xmlns:a16="http://schemas.microsoft.com/office/drawing/2014/main" id="{FC9A6254-B238-9057-46DE-09F81067C5CD}"/>
                  </a:ext>
                </a:extLst>
              </p:cNvPr>
              <p:cNvSpPr txBox="1">
                <a:spLocks noRot="1" noChangeAspect="1" noMove="1" noResize="1" noEditPoints="1" noAdjustHandles="1" noChangeArrowheads="1" noChangeShapeType="1" noTextEdit="1"/>
              </p:cNvSpPr>
              <p:nvPr/>
            </p:nvSpPr>
            <p:spPr bwMode="auto">
              <a:xfrm>
                <a:off x="9369548" y="1256534"/>
                <a:ext cx="484550" cy="369332"/>
              </a:xfrm>
              <a:prstGeom prst="rect">
                <a:avLst/>
              </a:prstGeom>
              <a:blipFill>
                <a:blip r:embed="rId3"/>
                <a:stretch>
                  <a:fillRect/>
                </a:stretch>
              </a:blipFill>
            </p:spPr>
            <p:txBody>
              <a:bodyPr/>
              <a:lstStyle/>
              <a:p>
                <a:r>
                  <a:rPr lang="fr-FR">
                    <a:noFill/>
                  </a:rPr>
                  <a:t> </a:t>
                </a:r>
              </a:p>
            </p:txBody>
          </p:sp>
        </mc:Fallback>
      </mc:AlternateContent>
      <p:sp>
        <p:nvSpPr>
          <p:cNvPr id="14" name="Oval 35">
            <a:extLst>
              <a:ext uri="{FF2B5EF4-FFF2-40B4-BE49-F238E27FC236}">
                <a16:creationId xmlns:a16="http://schemas.microsoft.com/office/drawing/2014/main" id="{D3CF8947-A141-575E-D940-AD3208DF8A08}"/>
              </a:ext>
            </a:extLst>
          </p:cNvPr>
          <p:cNvSpPr/>
          <p:nvPr/>
        </p:nvSpPr>
        <p:spPr bwMode="auto">
          <a:xfrm>
            <a:off x="9821663" y="1633983"/>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Oval 36">
            <a:extLst>
              <a:ext uri="{FF2B5EF4-FFF2-40B4-BE49-F238E27FC236}">
                <a16:creationId xmlns:a16="http://schemas.microsoft.com/office/drawing/2014/main" id="{91EE749F-4812-5F56-79F9-593139409B8A}"/>
              </a:ext>
            </a:extLst>
          </p:cNvPr>
          <p:cNvSpPr/>
          <p:nvPr/>
        </p:nvSpPr>
        <p:spPr bwMode="auto">
          <a:xfrm>
            <a:off x="9374163" y="71150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38">
            <a:extLst>
              <a:ext uri="{FF2B5EF4-FFF2-40B4-BE49-F238E27FC236}">
                <a16:creationId xmlns:a16="http://schemas.microsoft.com/office/drawing/2014/main" id="{7310C687-58FE-02FF-8AE9-50F5A6EE9C38}"/>
              </a:ext>
            </a:extLst>
          </p:cNvPr>
          <p:cNvSpPr/>
          <p:nvPr/>
        </p:nvSpPr>
        <p:spPr bwMode="auto">
          <a:xfrm>
            <a:off x="9257269" y="1404577"/>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Oval 41">
            <a:extLst>
              <a:ext uri="{FF2B5EF4-FFF2-40B4-BE49-F238E27FC236}">
                <a16:creationId xmlns:a16="http://schemas.microsoft.com/office/drawing/2014/main" id="{AC5A685C-84EC-0C8E-AA3F-20E4797BF299}"/>
              </a:ext>
            </a:extLst>
          </p:cNvPr>
          <p:cNvSpPr/>
          <p:nvPr/>
        </p:nvSpPr>
        <p:spPr bwMode="auto">
          <a:xfrm>
            <a:off x="8905092" y="2498105"/>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Oval 48">
            <a:extLst>
              <a:ext uri="{FF2B5EF4-FFF2-40B4-BE49-F238E27FC236}">
                <a16:creationId xmlns:a16="http://schemas.microsoft.com/office/drawing/2014/main" id="{59F9FCB9-0A70-E10D-0CED-96F1D62E9B9C}"/>
              </a:ext>
            </a:extLst>
          </p:cNvPr>
          <p:cNvSpPr/>
          <p:nvPr/>
        </p:nvSpPr>
        <p:spPr bwMode="auto">
          <a:xfrm>
            <a:off x="10387703" y="133189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Oval 50">
            <a:extLst>
              <a:ext uri="{FF2B5EF4-FFF2-40B4-BE49-F238E27FC236}">
                <a16:creationId xmlns:a16="http://schemas.microsoft.com/office/drawing/2014/main" id="{74D50DFB-DA2A-D10A-9465-90C72FA2379C}"/>
              </a:ext>
            </a:extLst>
          </p:cNvPr>
          <p:cNvSpPr/>
          <p:nvPr/>
        </p:nvSpPr>
        <p:spPr bwMode="auto">
          <a:xfrm>
            <a:off x="10505048" y="2022538"/>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Oval 52">
            <a:extLst>
              <a:ext uri="{FF2B5EF4-FFF2-40B4-BE49-F238E27FC236}">
                <a16:creationId xmlns:a16="http://schemas.microsoft.com/office/drawing/2014/main" id="{1D6A27F6-D7A1-1B8B-83F6-2840C5003672}"/>
              </a:ext>
            </a:extLst>
          </p:cNvPr>
          <p:cNvSpPr/>
          <p:nvPr/>
        </p:nvSpPr>
        <p:spPr bwMode="auto">
          <a:xfrm>
            <a:off x="9257777" y="1719322"/>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Oval 55">
            <a:extLst>
              <a:ext uri="{FF2B5EF4-FFF2-40B4-BE49-F238E27FC236}">
                <a16:creationId xmlns:a16="http://schemas.microsoft.com/office/drawing/2014/main" id="{8D3751F1-1543-601A-BC29-C1D9F6674E70}"/>
              </a:ext>
            </a:extLst>
          </p:cNvPr>
          <p:cNvSpPr/>
          <p:nvPr/>
        </p:nvSpPr>
        <p:spPr bwMode="auto">
          <a:xfrm>
            <a:off x="8547137" y="1629584"/>
            <a:ext cx="117587" cy="117587"/>
          </a:xfrm>
          <a:prstGeom prst="ellipse">
            <a:avLst/>
          </a:prstGeom>
          <a:solidFill>
            <a:srgbClr val="0033A0"/>
          </a:solidFill>
          <a:ln w="6350">
            <a:solidFill>
              <a:srgbClr val="2F2F2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26" name="TextBox 58">
                <a:extLst>
                  <a:ext uri="{FF2B5EF4-FFF2-40B4-BE49-F238E27FC236}">
                    <a16:creationId xmlns:a16="http://schemas.microsoft.com/office/drawing/2014/main" id="{CBCFAEB5-6050-CA25-DFD2-8D851311F74C}"/>
                  </a:ext>
                </a:extLst>
              </p:cNvPr>
              <p:cNvSpPr txBox="1"/>
              <p:nvPr/>
            </p:nvSpPr>
            <p:spPr bwMode="auto">
              <a:xfrm>
                <a:off x="9450049" y="566853"/>
                <a:ext cx="454463" cy="33855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fr-FR" sz="1600" b="1" i="1" smtClean="0">
                              <a:solidFill>
                                <a:srgbClr val="0033A0"/>
                              </a:solidFill>
                              <a:latin typeface="Cambria Math" panose="02040503050406030204" pitchFamily="18" charset="0"/>
                              <a:ea typeface="Cambria Math" panose="02040503050406030204" pitchFamily="18" charset="0"/>
                            </a:rPr>
                          </m:ctrlPr>
                        </m:sSupPr>
                        <m:e>
                          <m:r>
                            <a:rPr lang="fr-FR" sz="1600" b="1" i="1" smtClean="0">
                              <a:solidFill>
                                <a:srgbClr val="0033A0"/>
                              </a:solidFill>
                              <a:latin typeface="Cambria Math" panose="02040503050406030204" pitchFamily="18" charset="0"/>
                              <a:ea typeface="Cambria Math" panose="02040503050406030204" pitchFamily="18" charset="0"/>
                            </a:rPr>
                            <m:t>𝒆</m:t>
                          </m:r>
                        </m:e>
                        <m:sup>
                          <m:r>
                            <a:rPr lang="fr-FR" sz="1600" b="1" i="1" smtClean="0">
                              <a:solidFill>
                                <a:srgbClr val="0033A0"/>
                              </a:solidFill>
                              <a:latin typeface="Cambria Math" panose="02040503050406030204" pitchFamily="18" charset="0"/>
                              <a:ea typeface="Cambria Math" panose="02040503050406030204" pitchFamily="18" charset="0"/>
                            </a:rPr>
                            <m:t>−</m:t>
                          </m:r>
                        </m:sup>
                      </m:sSup>
                    </m:oMath>
                  </m:oMathPara>
                </a14:m>
                <a:endParaRPr lang="fr-FR" sz="1600" b="1"/>
              </a:p>
            </p:txBody>
          </p:sp>
        </mc:Choice>
        <mc:Fallback xmlns="">
          <p:sp>
            <p:nvSpPr>
              <p:cNvPr id="26" name="TextBox 58">
                <a:extLst>
                  <a:ext uri="{FF2B5EF4-FFF2-40B4-BE49-F238E27FC236}">
                    <a16:creationId xmlns:a16="http://schemas.microsoft.com/office/drawing/2014/main" id="{CBCFAEB5-6050-CA25-DFD2-8D851311F74C}"/>
                  </a:ext>
                </a:extLst>
              </p:cNvPr>
              <p:cNvSpPr txBox="1">
                <a:spLocks noRot="1" noChangeAspect="1" noMove="1" noResize="1" noEditPoints="1" noAdjustHandles="1" noChangeArrowheads="1" noChangeShapeType="1" noTextEdit="1"/>
              </p:cNvSpPr>
              <p:nvPr/>
            </p:nvSpPr>
            <p:spPr bwMode="auto">
              <a:xfrm>
                <a:off x="9450049" y="566853"/>
                <a:ext cx="454463" cy="338554"/>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9" name="Content Placeholder 1">
                <a:extLst>
                  <a:ext uri="{FF2B5EF4-FFF2-40B4-BE49-F238E27FC236}">
                    <a16:creationId xmlns:a16="http://schemas.microsoft.com/office/drawing/2014/main" id="{CF959F79-559E-B816-F526-CD104D8C1E77}"/>
                  </a:ext>
                </a:extLst>
              </p:cNvPr>
              <p:cNvSpPr txBox="1">
                <a:spLocks/>
              </p:cNvSpPr>
              <p:nvPr/>
            </p:nvSpPr>
            <p:spPr bwMode="auto">
              <a:xfrm>
                <a:off x="433425" y="1309094"/>
                <a:ext cx="6476656" cy="4805577"/>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Transverse and longitudinal bunch distributions assumed Gaussian</a:t>
                </a:r>
              </a:p>
              <a:p>
                <a:pPr lvl="0" algn="ctr">
                  <a:lnSpc>
                    <a:spcPct val="150000"/>
                  </a:lnSpc>
                  <a:spcBef>
                    <a:spcPts val="0"/>
                  </a:spcBef>
                  <a:spcAft>
                    <a:spcPts val="0"/>
                  </a:spcAft>
                  <a:defRPr/>
                </a:pPr>
                <a14:m>
                  <m:oMath xmlns:m="http://schemas.openxmlformats.org/officeDocument/2006/math">
                    <m:sSub>
                      <m:sSubPr>
                        <m:ctrlPr>
                          <a:rPr kumimoji="0" lang="fr-FR" sz="1600" b="0" i="1" u="none" strike="noStrike" kern="0" cap="none" spc="0" normalizeH="0" baseline="0" noProof="0" smtClean="0">
                            <a:ln>
                              <a:noFill/>
                            </a:ln>
                            <a:solidFill>
                              <a:srgbClr val="2F2F2F"/>
                            </a:solidFill>
                            <a:effectLst/>
                            <a:uLnTx/>
                            <a:uFillTx/>
                            <a:latin typeface="Cambria Math" panose="02040503050406030204" pitchFamily="18" charset="0"/>
                          </a:rPr>
                        </m:ctrlPr>
                      </m:sSubPr>
                      <m:e>
                        <m:r>
                          <a:rPr kumimoji="0" lang="fr-FR" sz="1600" b="0" i="1" u="none" strike="noStrike" kern="0" cap="none" spc="0" normalizeH="0" baseline="0" noProof="0" smtClean="0">
                            <a:ln>
                              <a:noFill/>
                            </a:ln>
                            <a:solidFill>
                              <a:srgbClr val="2F2F2F"/>
                            </a:solidFill>
                            <a:effectLst/>
                            <a:uLnTx/>
                            <a:uFillTx/>
                            <a:latin typeface="Cambria Math" panose="02040503050406030204" pitchFamily="18" charset="0"/>
                          </a:rPr>
                          <m:t>𝑐</m:t>
                        </m:r>
                      </m:e>
                      <m:sub>
                        <m:r>
                          <a:rPr kumimoji="0" lang="fr-FR" sz="1600" b="0" i="1" u="none" strike="noStrike" kern="0" cap="none" spc="0" normalizeH="0" baseline="0" noProof="0" smtClean="0">
                            <a:ln>
                              <a:noFill/>
                            </a:ln>
                            <a:solidFill>
                              <a:srgbClr val="2F2F2F"/>
                            </a:solidFill>
                            <a:effectLst/>
                            <a:uLnTx/>
                            <a:uFillTx/>
                            <a:latin typeface="Cambria Math" panose="02040503050406030204" pitchFamily="18" charset="0"/>
                          </a:rPr>
                          <m:t>0</m:t>
                        </m:r>
                      </m:sub>
                    </m:sSub>
                    <m:r>
                      <a:rPr kumimoji="0" lang="fr-FR" sz="1600"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m:t>
                    </m:r>
                    <m:r>
                      <a:rPr kumimoji="0" lang="fr-FR" sz="1600"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1.05968</m:t>
                    </m:r>
                  </m:oMath>
                </a14:m>
                <a:r>
                  <a:rPr kumimoji="0" lang="fr-FR" sz="2400" b="0" i="1" u="none" strike="noStrike" kern="0" cap="none" spc="0" normalizeH="0" baseline="-25000" noProof="0">
                    <a:ln>
                      <a:noFill/>
                    </a:ln>
                    <a:solidFill>
                      <a:srgbClr val="2F2F2F"/>
                    </a:solidFill>
                    <a:effectLst/>
                    <a:uLnTx/>
                    <a:uFillTx/>
                    <a:latin typeface="Source Sans Pro"/>
                    <a:cs typeface="Arial"/>
                  </a:rPr>
                  <a:t>	</a:t>
                </a:r>
                <a14:m>
                  <m:oMath xmlns:m="http://schemas.openxmlformats.org/officeDocument/2006/math">
                    <m:sSub>
                      <m:sSubPr>
                        <m:ctrlPr>
                          <a:rPr lang="fr-FR" sz="1600" b="0" i="1">
                            <a:solidFill>
                              <a:srgbClr val="2F2F2F"/>
                            </a:solidFill>
                            <a:latin typeface="Cambria Math" panose="02040503050406030204" pitchFamily="18" charset="0"/>
                          </a:rPr>
                        </m:ctrlPr>
                      </m:sSubPr>
                      <m:e>
                        <m:r>
                          <a:rPr lang="fr-FR" sz="1600" b="0" i="1">
                            <a:solidFill>
                              <a:srgbClr val="2F2F2F"/>
                            </a:solidFill>
                            <a:latin typeface="Cambria Math" panose="02040503050406030204" pitchFamily="18" charset="0"/>
                            <a:ea typeface="Cambria Math" panose="02040503050406030204" pitchFamily="18" charset="0"/>
                          </a:rPr>
                          <m:t>𝜆</m:t>
                        </m:r>
                      </m:e>
                      <m:sub>
                        <m:r>
                          <a:rPr lang="fr-FR" sz="1600" b="0" i="1" smtClean="0">
                            <a:solidFill>
                              <a:srgbClr val="2F2F2F"/>
                            </a:solidFill>
                            <a:latin typeface="Cambria Math" panose="02040503050406030204" pitchFamily="18" charset="0"/>
                            <a:ea typeface="Cambria Math" panose="02040503050406030204" pitchFamily="18" charset="0"/>
                          </a:rPr>
                          <m:t>h𝑎𝑙𝑓</m:t>
                        </m:r>
                        <m:r>
                          <a:rPr lang="fr-FR" sz="1600" b="0" i="1" smtClean="0">
                            <a:solidFill>
                              <a:srgbClr val="2F2F2F"/>
                            </a:solidFill>
                            <a:latin typeface="Cambria Math" panose="02040503050406030204" pitchFamily="18" charset="0"/>
                            <a:ea typeface="Cambria Math" panose="02040503050406030204" pitchFamily="18" charset="0"/>
                          </a:rPr>
                          <m:t> </m:t>
                        </m:r>
                        <m:r>
                          <a:rPr lang="fr-FR" sz="1600" b="0" i="1">
                            <a:solidFill>
                              <a:srgbClr val="2F2F2F"/>
                            </a:solidFill>
                            <a:latin typeface="Cambria Math" panose="02040503050406030204" pitchFamily="18" charset="0"/>
                          </a:rPr>
                          <m:t>𝑚𝑎𝑥</m:t>
                        </m:r>
                      </m:sub>
                    </m:sSub>
                    <m:r>
                      <a:rPr lang="fr-FR" sz="1600" b="0" i="1" smtClean="0">
                        <a:solidFill>
                          <a:srgbClr val="2F2F2F"/>
                        </a:solidFill>
                        <a:latin typeface="Cambria Math" panose="02040503050406030204" pitchFamily="18" charset="0"/>
                      </a:rPr>
                      <m:t>=</m:t>
                    </m:r>
                    <m:f>
                      <m:fPr>
                        <m:ctrlPr>
                          <a:rPr lang="fr-FR" sz="1600" b="0" i="1" smtClean="0">
                            <a:solidFill>
                              <a:srgbClr val="2F2F2F"/>
                            </a:solidFill>
                            <a:latin typeface="Cambria Math" panose="02040503050406030204" pitchFamily="18" charset="0"/>
                          </a:rPr>
                        </m:ctrlPr>
                      </m:fPr>
                      <m:num>
                        <m:r>
                          <a:rPr lang="fr-FR" sz="1600" b="0" i="1" smtClean="0">
                            <a:solidFill>
                              <a:srgbClr val="2F2F2F"/>
                            </a:solidFill>
                            <a:latin typeface="Cambria Math" panose="02040503050406030204" pitchFamily="18" charset="0"/>
                          </a:rPr>
                          <m:t>1</m:t>
                        </m:r>
                      </m:num>
                      <m:den>
                        <m:r>
                          <a:rPr lang="fr-FR" sz="1600" b="0" i="1" smtClean="0">
                            <a:solidFill>
                              <a:srgbClr val="2F2F2F"/>
                            </a:solidFill>
                            <a:latin typeface="Cambria Math" panose="02040503050406030204" pitchFamily="18" charset="0"/>
                          </a:rPr>
                          <m:t>2</m:t>
                        </m:r>
                        <m:rad>
                          <m:radPr>
                            <m:degHide m:val="on"/>
                            <m:ctrlPr>
                              <a:rPr lang="fr-FR" sz="1600" b="0" i="1" smtClean="0">
                                <a:solidFill>
                                  <a:srgbClr val="2F2F2F"/>
                                </a:solidFill>
                                <a:latin typeface="Cambria Math" panose="02040503050406030204" pitchFamily="18" charset="0"/>
                              </a:rPr>
                            </m:ctrlPr>
                          </m:radPr>
                          <m:deg/>
                          <m:e>
                            <m:r>
                              <a:rPr lang="fr-FR" sz="1600" b="0" i="1" smtClean="0">
                                <a:solidFill>
                                  <a:srgbClr val="2F2F2F"/>
                                </a:solidFill>
                                <a:latin typeface="Cambria Math" panose="02040503050406030204" pitchFamily="18" charset="0"/>
                              </a:rPr>
                              <m:t>2</m:t>
                            </m:r>
                            <m:r>
                              <a:rPr lang="fr-FR" sz="1600" b="0" i="1" smtClean="0">
                                <a:solidFill>
                                  <a:srgbClr val="2F2F2F"/>
                                </a:solidFill>
                                <a:latin typeface="Cambria Math" panose="02040503050406030204" pitchFamily="18" charset="0"/>
                                <a:ea typeface="Cambria Math" panose="02040503050406030204" pitchFamily="18" charset="0"/>
                              </a:rPr>
                              <m:t>𝜋</m:t>
                            </m:r>
                          </m:e>
                        </m:rad>
                      </m:den>
                    </m:f>
                    <m:r>
                      <a:rPr lang="fr-FR" sz="1600" b="0" i="1" smtClean="0">
                        <a:solidFill>
                          <a:srgbClr val="2F2F2F"/>
                        </a:solidFill>
                        <a:latin typeface="Cambria Math" panose="02040503050406030204" pitchFamily="18" charset="0"/>
                        <a:ea typeface="Cambria Math" panose="02040503050406030204" pitchFamily="18" charset="0"/>
                      </a:rPr>
                      <m:t> </m:t>
                    </m:r>
                  </m:oMath>
                </a14:m>
                <a:endParaRPr lang="fr-FR" b="1">
                  <a:solidFill>
                    <a:srgbClr val="E15E32"/>
                  </a:solidFill>
                </a:endParaRPr>
              </a:p>
              <a:p>
                <a:pPr lvl="0">
                  <a:lnSpc>
                    <a:spcPct val="150000"/>
                  </a:lnSpc>
                  <a:spcBef>
                    <a:spcPts val="0"/>
                  </a:spcBef>
                  <a:spcAft>
                    <a:spcPts val="0"/>
                  </a:spcAft>
                  <a:defRPr/>
                </a:pPr>
                <a:r>
                  <a:rPr lang="fr-FR" sz="1800" b="1">
                    <a:solidFill>
                      <a:srgbClr val="E15E32"/>
                    </a:solidFill>
                  </a:rPr>
                  <a:t>Beam parameters</a:t>
                </a:r>
              </a:p>
              <a:p>
                <a:pPr lvl="1">
                  <a:defRPr/>
                </a:pPr>
                <a:r>
                  <a:rPr lang="fr-FR" b="1">
                    <a:solidFill>
                      <a:srgbClr val="6E2466"/>
                    </a:solidFill>
                  </a:rPr>
                  <a:t>Relativistic beta: 	</a:t>
                </a:r>
                <a14:m>
                  <m:oMath xmlns:m="http://schemas.openxmlformats.org/officeDocument/2006/math">
                    <m:r>
                      <a:rPr lang="fr-FR" sz="1800" b="0" i="1" smtClean="0">
                        <a:solidFill>
                          <a:srgbClr val="2F2F2F"/>
                        </a:solidFill>
                        <a:latin typeface="Cambria Math" panose="02040503050406030204" pitchFamily="18" charset="0"/>
                        <a:ea typeface="Cambria Math" panose="02040503050406030204" pitchFamily="18" charset="0"/>
                      </a:rPr>
                      <m:t>𝛽</m:t>
                    </m:r>
                    <m:r>
                      <a:rPr lang="fr-FR" sz="1800" b="0" i="1" smtClean="0">
                        <a:solidFill>
                          <a:srgbClr val="2F2F2F"/>
                        </a:solidFill>
                        <a:latin typeface="Cambria Math" panose="02040503050406030204" pitchFamily="18" charset="0"/>
                        <a:ea typeface="Cambria Math" panose="02040503050406030204" pitchFamily="18" charset="0"/>
                      </a:rPr>
                      <m:t>≈1</m:t>
                    </m:r>
                  </m:oMath>
                </a14:m>
                <a:endParaRPr lang="fr-FR" b="1">
                  <a:solidFill>
                    <a:srgbClr val="E15E32"/>
                  </a:solidFill>
                </a:endParaRPr>
              </a:p>
              <a:p>
                <a:pPr lvl="1">
                  <a:defRPr/>
                </a:pPr>
                <a:r>
                  <a:rPr lang="fr-FR" b="1">
                    <a:solidFill>
                      <a:srgbClr val="6E2466"/>
                    </a:solidFill>
                  </a:rPr>
                  <a:t>RMS bunch length:	</a:t>
                </a:r>
                <a14:m>
                  <m:oMath xmlns:m="http://schemas.openxmlformats.org/officeDocument/2006/math">
                    <m:sSub>
                      <m:sSubPr>
                        <m:ctrlPr>
                          <a:rPr lang="fr-FR" sz="1800" b="0" i="1" smtClean="0">
                            <a:solidFill>
                              <a:srgbClr val="2F2F2F"/>
                            </a:solidFill>
                            <a:latin typeface="Cambria Math" panose="02040503050406030204" pitchFamily="18" charset="0"/>
                            <a:ea typeface="Cambria Math" panose="02040503050406030204" pitchFamily="18" charset="0"/>
                          </a:rPr>
                        </m:ctrlPr>
                      </m:sSubPr>
                      <m:e>
                        <m:r>
                          <a:rPr lang="fr-FR" sz="1800" b="0" i="1">
                            <a:solidFill>
                              <a:srgbClr val="2F2F2F"/>
                            </a:solidFill>
                            <a:latin typeface="Cambria Math" panose="02040503050406030204" pitchFamily="18" charset="0"/>
                            <a:ea typeface="Cambria Math" panose="02040503050406030204" pitchFamily="18" charset="0"/>
                          </a:rPr>
                          <m:t>𝜎</m:t>
                        </m:r>
                      </m:e>
                      <m:sub>
                        <m:r>
                          <a:rPr lang="fr-FR" sz="1800" b="0" i="1" smtClean="0">
                            <a:solidFill>
                              <a:srgbClr val="2F2F2F"/>
                            </a:solidFill>
                            <a:latin typeface="Cambria Math" panose="02040503050406030204" pitchFamily="18" charset="0"/>
                            <a:ea typeface="Cambria Math" panose="02040503050406030204" pitchFamily="18" charset="0"/>
                          </a:rPr>
                          <m:t>𝑙</m:t>
                        </m:r>
                      </m:sub>
                    </m:sSub>
                    <m:r>
                      <a:rPr lang="fr-FR" sz="1800" b="0" i="1" smtClean="0">
                        <a:solidFill>
                          <a:srgbClr val="2F2F2F"/>
                        </a:solidFill>
                        <a:latin typeface="Cambria Math" panose="02040503050406030204" pitchFamily="18" charset="0"/>
                        <a:ea typeface="Cambria Math" panose="02040503050406030204" pitchFamily="18" charset="0"/>
                      </a:rPr>
                      <m:t>≈8</m:t>
                    </m:r>
                    <m:r>
                      <a:rPr lang="fr-FR" sz="1800" b="0" i="1" smtClean="0">
                        <a:solidFill>
                          <a:srgbClr val="2F2F2F"/>
                        </a:solidFill>
                        <a:latin typeface="Cambria Math" panose="02040503050406030204" pitchFamily="18" charset="0"/>
                      </a:rPr>
                      <m:t> </m:t>
                    </m:r>
                    <m:d>
                      <m:dPr>
                        <m:begChr m:val="["/>
                        <m:endChr m:val="]"/>
                        <m:ctrlPr>
                          <a:rPr lang="fr-FR" sz="1800" b="0" i="1">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cm</m:t>
                        </m:r>
                      </m:e>
                    </m:d>
                  </m:oMath>
                </a14:m>
                <a:endParaRPr lang="fr-FR" b="1">
                  <a:solidFill>
                    <a:srgbClr val="6E2466"/>
                  </a:solidFill>
                </a:endParaRPr>
              </a:p>
              <a:p>
                <a:pPr lvl="1">
                  <a:defRPr/>
                </a:pPr>
                <a:r>
                  <a:rPr lang="fr-FR" b="1">
                    <a:solidFill>
                      <a:srgbClr val="6E2466"/>
                    </a:solidFill>
                  </a:rPr>
                  <a:t>RMS beam radius: 	</a:t>
                </a:r>
                <a14:m>
                  <m:oMath xmlns:m="http://schemas.openxmlformats.org/officeDocument/2006/math">
                    <m:sSub>
                      <m:sSubPr>
                        <m:ctrlPr>
                          <a:rPr lang="fr-FR" sz="1800" b="0" i="1" smtClean="0">
                            <a:solidFill>
                              <a:srgbClr val="2F2F2F"/>
                            </a:solidFill>
                            <a:latin typeface="Cambria Math" panose="02040503050406030204" pitchFamily="18" charset="0"/>
                            <a:ea typeface="Cambria Math" panose="02040503050406030204" pitchFamily="18" charset="0"/>
                          </a:rPr>
                        </m:ctrlPr>
                      </m:sSubPr>
                      <m:e>
                        <m:r>
                          <a:rPr lang="fr-FR" sz="1800" b="0" i="1">
                            <a:solidFill>
                              <a:srgbClr val="2F2F2F"/>
                            </a:solidFill>
                            <a:latin typeface="Cambria Math" panose="02040503050406030204" pitchFamily="18" charset="0"/>
                            <a:ea typeface="Cambria Math" panose="02040503050406030204" pitchFamily="18" charset="0"/>
                          </a:rPr>
                          <m:t>𝜎</m:t>
                        </m:r>
                      </m:e>
                      <m:sub>
                        <m:r>
                          <a:rPr lang="fr-FR" sz="1800" b="0" i="1">
                            <a:solidFill>
                              <a:srgbClr val="2F2F2F"/>
                            </a:solidFill>
                            <a:latin typeface="Cambria Math" panose="02040503050406030204" pitchFamily="18" charset="0"/>
                            <a:ea typeface="Cambria Math" panose="02040503050406030204" pitchFamily="18" charset="0"/>
                          </a:rPr>
                          <m:t>⊥</m:t>
                        </m:r>
                      </m:sub>
                    </m:sSub>
                    <m:r>
                      <a:rPr lang="fr-FR" sz="1800" b="0" i="1" smtClean="0">
                        <a:solidFill>
                          <a:srgbClr val="2F2F2F"/>
                        </a:solidFill>
                        <a:latin typeface="Cambria Math" panose="02040503050406030204" pitchFamily="18" charset="0"/>
                        <a:ea typeface="Cambria Math" panose="02040503050406030204" pitchFamily="18" charset="0"/>
                      </a:rPr>
                      <m:t>≈</m:t>
                    </m:r>
                    <m:r>
                      <a:rPr lang="fr-FR" sz="1800" b="0" i="1" smtClean="0">
                        <a:solidFill>
                          <a:srgbClr val="2F2F2F"/>
                        </a:solidFill>
                        <a:latin typeface="Cambria Math" panose="02040503050406030204" pitchFamily="18" charset="0"/>
                      </a:rPr>
                      <m:t>0.</m:t>
                    </m:r>
                    <m:r>
                      <a:rPr lang="fr-FR" sz="1800" b="0" i="1">
                        <a:solidFill>
                          <a:srgbClr val="2F2F2F"/>
                        </a:solidFill>
                        <a:latin typeface="Cambria Math" panose="02040503050406030204" pitchFamily="18" charset="0"/>
                      </a:rPr>
                      <m:t>2</m:t>
                    </m:r>
                    <m:r>
                      <a:rPr lang="fr-FR" sz="1800" b="0" i="1" smtClean="0">
                        <a:solidFill>
                          <a:srgbClr val="2F2F2F"/>
                        </a:solidFill>
                        <a:latin typeface="Cambria Math" panose="02040503050406030204" pitchFamily="18" charset="0"/>
                      </a:rPr>
                      <m:t> </m:t>
                    </m:r>
                    <m:d>
                      <m:dPr>
                        <m:begChr m:val="["/>
                        <m:endChr m:val="]"/>
                        <m:ctrlPr>
                          <a:rPr lang="fr-FR" sz="1800" b="0" i="1">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mm</m:t>
                        </m:r>
                      </m:e>
                    </m:d>
                  </m:oMath>
                </a14:m>
                <a:endParaRPr lang="fr-FR" b="1">
                  <a:solidFill>
                    <a:srgbClr val="E15E32"/>
                  </a:solidFill>
                </a:endParaRPr>
              </a:p>
              <a:p>
                <a:pPr marL="0" lvl="1" indent="0">
                  <a:buNone/>
                  <a:defRPr/>
                </a:pPr>
                <a:endParaRPr lang="fr-FR" b="1">
                  <a:solidFill>
                    <a:srgbClr val="E15E32"/>
                  </a:solidFill>
                </a:endParaRPr>
              </a:p>
              <a:p>
                <a:pPr marL="0" lvl="1" indent="0">
                  <a:buNone/>
                  <a:defRPr/>
                </a:pPr>
                <a:r>
                  <a:rPr lang="fr-FR" b="1">
                    <a:solidFill>
                      <a:srgbClr val="E15E32"/>
                    </a:solidFill>
                  </a:rPr>
                  <a:t> Electron properties</a:t>
                </a:r>
              </a:p>
              <a:p>
                <a:pPr lvl="1">
                  <a:defRPr/>
                </a:pPr>
                <a:r>
                  <a:rPr lang="fr-FR" b="1">
                    <a:solidFill>
                      <a:srgbClr val="6E2466"/>
                    </a:solidFill>
                  </a:rPr>
                  <a:t>Radius:	</a:t>
                </a:r>
                <a:r>
                  <a:rPr lang="fr-FR" sz="1800" b="0">
                    <a:solidFill>
                      <a:srgbClr val="2F2F2F"/>
                    </a:solidFill>
                  </a:rPr>
                  <a:t> </a:t>
                </a:r>
                <a14:m>
                  <m:oMath xmlns:m="http://schemas.openxmlformats.org/officeDocument/2006/math">
                    <m:sSub>
                      <m:sSubPr>
                        <m:ctrlPr>
                          <a:rPr lang="fr-FR" sz="1800" b="0" i="1" smtClean="0">
                            <a:solidFill>
                              <a:srgbClr val="2F2F2F"/>
                            </a:solidFill>
                            <a:latin typeface="Cambria Math" panose="02040503050406030204" pitchFamily="18" charset="0"/>
                          </a:rPr>
                        </m:ctrlPr>
                      </m:sSubPr>
                      <m:e>
                        <m:r>
                          <a:rPr lang="fr-FR" sz="1800" b="0" i="1" smtClean="0">
                            <a:solidFill>
                              <a:srgbClr val="2F2F2F"/>
                            </a:solidFill>
                            <a:latin typeface="Cambria Math" panose="02040503050406030204" pitchFamily="18" charset="0"/>
                          </a:rPr>
                          <m:t>𝑟</m:t>
                        </m:r>
                      </m:e>
                      <m:sub>
                        <m:r>
                          <a:rPr lang="fr-FR" sz="1800" b="0" i="1" smtClean="0">
                            <a:solidFill>
                              <a:srgbClr val="2F2F2F"/>
                            </a:solidFill>
                            <a:latin typeface="Cambria Math" panose="02040503050406030204" pitchFamily="18" charset="0"/>
                          </a:rPr>
                          <m:t>𝑒</m:t>
                        </m:r>
                      </m:sub>
                    </m:sSub>
                    <m:r>
                      <a:rPr lang="fr-FR" sz="1800" b="0" i="1" smtClean="0">
                        <a:solidFill>
                          <a:srgbClr val="2F2F2F"/>
                        </a:solidFill>
                        <a:latin typeface="Cambria Math" panose="02040503050406030204" pitchFamily="18" charset="0"/>
                        <a:ea typeface="Cambria Math" panose="02040503050406030204" pitchFamily="18" charset="0"/>
                      </a:rPr>
                      <m:t>≈</m:t>
                    </m:r>
                    <m:r>
                      <a:rPr lang="fr-FR" sz="1800" b="0" i="1" smtClean="0">
                        <a:solidFill>
                          <a:srgbClr val="2F2F2F"/>
                        </a:solidFill>
                        <a:latin typeface="Cambria Math" panose="02040503050406030204" pitchFamily="18" charset="0"/>
                      </a:rPr>
                      <m:t>2.81 </m:t>
                    </m:r>
                    <m:d>
                      <m:dPr>
                        <m:begChr m:val="["/>
                        <m:endChr m:val="]"/>
                        <m:ctrlPr>
                          <a:rPr lang="fr-FR" i="1">
                            <a:solidFill>
                              <a:srgbClr val="2F2F2F"/>
                            </a:solidFill>
                            <a:latin typeface="Cambria Math" panose="02040503050406030204" pitchFamily="18" charset="0"/>
                          </a:rPr>
                        </m:ctrlPr>
                      </m:dPr>
                      <m:e>
                        <m:r>
                          <m:rPr>
                            <m:sty m:val="p"/>
                          </m:rPr>
                          <a:rPr lang="fr-FR" b="0" i="0" smtClean="0">
                            <a:solidFill>
                              <a:srgbClr val="2F2F2F"/>
                            </a:solidFill>
                            <a:latin typeface="Cambria Math" panose="02040503050406030204" pitchFamily="18" charset="0"/>
                          </a:rPr>
                          <m:t>f</m:t>
                        </m:r>
                        <m:r>
                          <m:rPr>
                            <m:sty m:val="p"/>
                          </m:rPr>
                          <a:rPr lang="fr-FR" i="0">
                            <a:solidFill>
                              <a:srgbClr val="2F2F2F"/>
                            </a:solidFill>
                            <a:latin typeface="Cambria Math" panose="02040503050406030204" pitchFamily="18" charset="0"/>
                          </a:rPr>
                          <m:t>m</m:t>
                        </m:r>
                      </m:e>
                    </m:d>
                  </m:oMath>
                </a14:m>
                <a:endParaRPr lang="fr-FR" b="1">
                  <a:solidFill>
                    <a:srgbClr val="6E2466"/>
                  </a:solidFill>
                </a:endParaRPr>
              </a:p>
              <a:p>
                <a:pPr lvl="1">
                  <a:defRPr/>
                </a:pPr>
                <a:r>
                  <a:rPr lang="fr-FR" b="1">
                    <a:solidFill>
                      <a:srgbClr val="6E2466"/>
                    </a:solidFill>
                  </a:rPr>
                  <a:t>Rest mass:	</a:t>
                </a:r>
                <a:r>
                  <a:rPr lang="fr-FR" sz="1800" b="0">
                    <a:solidFill>
                      <a:srgbClr val="2F2F2F"/>
                    </a:solidFill>
                  </a:rPr>
                  <a:t> </a:t>
                </a:r>
                <a14:m>
                  <m:oMath xmlns:m="http://schemas.openxmlformats.org/officeDocument/2006/math">
                    <m:sSub>
                      <m:sSubPr>
                        <m:ctrlPr>
                          <a:rPr lang="fr-FR" sz="1800" b="0" i="1" smtClean="0">
                            <a:solidFill>
                              <a:srgbClr val="2F2F2F"/>
                            </a:solidFill>
                            <a:latin typeface="Cambria Math" panose="02040503050406030204" pitchFamily="18" charset="0"/>
                          </a:rPr>
                        </m:ctrlPr>
                      </m:sSubPr>
                      <m:e>
                        <m:r>
                          <a:rPr lang="fr-FR" sz="1800" b="0" i="1" smtClean="0">
                            <a:solidFill>
                              <a:srgbClr val="2F2F2F"/>
                            </a:solidFill>
                            <a:latin typeface="Cambria Math" panose="02040503050406030204" pitchFamily="18" charset="0"/>
                          </a:rPr>
                          <m:t>𝑚</m:t>
                        </m:r>
                      </m:e>
                      <m:sub>
                        <m:r>
                          <a:rPr lang="fr-FR" sz="1800" b="0" i="1" smtClean="0">
                            <a:solidFill>
                              <a:srgbClr val="2F2F2F"/>
                            </a:solidFill>
                            <a:latin typeface="Cambria Math" panose="02040503050406030204" pitchFamily="18" charset="0"/>
                          </a:rPr>
                          <m:t>𝑒</m:t>
                        </m:r>
                      </m:sub>
                    </m:sSub>
                    <m:r>
                      <a:rPr lang="fr-FR" sz="1800" b="0" i="1" smtClean="0">
                        <a:solidFill>
                          <a:srgbClr val="2F2F2F"/>
                        </a:solidFill>
                        <a:latin typeface="Cambria Math" panose="02040503050406030204" pitchFamily="18" charset="0"/>
                        <a:ea typeface="Cambria Math" panose="02040503050406030204" pitchFamily="18" charset="0"/>
                      </a:rPr>
                      <m:t>≈</m:t>
                    </m:r>
                    <m:r>
                      <a:rPr lang="fr-FR" sz="1800" b="0" i="1" smtClean="0">
                        <a:solidFill>
                          <a:srgbClr val="2F2F2F"/>
                        </a:solidFill>
                        <a:latin typeface="Cambria Math" panose="02040503050406030204" pitchFamily="18" charset="0"/>
                      </a:rPr>
                      <m:t>511 </m:t>
                    </m:r>
                    <m:d>
                      <m:dPr>
                        <m:begChr m:val="["/>
                        <m:endChr m:val="]"/>
                        <m:ctrlPr>
                          <a:rPr lang="fr-FR" i="1">
                            <a:solidFill>
                              <a:srgbClr val="2F2F2F"/>
                            </a:solidFill>
                            <a:latin typeface="Cambria Math" panose="02040503050406030204" pitchFamily="18" charset="0"/>
                          </a:rPr>
                        </m:ctrlPr>
                      </m:dPr>
                      <m:e>
                        <m:r>
                          <m:rPr>
                            <m:sty m:val="p"/>
                          </m:rPr>
                          <a:rPr lang="fr-FR" b="0" i="0" smtClean="0">
                            <a:solidFill>
                              <a:srgbClr val="2F2F2F"/>
                            </a:solidFill>
                            <a:latin typeface="Cambria Math" panose="02040503050406030204" pitchFamily="18" charset="0"/>
                          </a:rPr>
                          <m:t>k</m:t>
                        </m:r>
                        <m:r>
                          <m:rPr>
                            <m:sty m:val="p"/>
                          </m:rPr>
                          <a:rPr lang="fr-FR" i="0">
                            <a:solidFill>
                              <a:srgbClr val="2F2F2F"/>
                            </a:solidFill>
                            <a:latin typeface="Cambria Math" panose="02040503050406030204" pitchFamily="18" charset="0"/>
                          </a:rPr>
                          <m:t>eV</m:t>
                        </m:r>
                        <m:r>
                          <a:rPr lang="fr-FR" b="0" i="0" smtClean="0">
                            <a:solidFill>
                              <a:srgbClr val="2F2F2F"/>
                            </a:solidFill>
                            <a:latin typeface="Cambria Math" panose="02040503050406030204" pitchFamily="18" charset="0"/>
                          </a:rPr>
                          <m:t>/</m:t>
                        </m:r>
                        <m:sSup>
                          <m:sSupPr>
                            <m:ctrlPr>
                              <a:rPr lang="fr-FR" i="1">
                                <a:solidFill>
                                  <a:srgbClr val="2F2F2F"/>
                                </a:solidFill>
                                <a:latin typeface="Cambria Math" panose="02040503050406030204" pitchFamily="18" charset="0"/>
                              </a:rPr>
                            </m:ctrlPr>
                          </m:sSupPr>
                          <m:e>
                            <m:r>
                              <m:rPr>
                                <m:sty m:val="p"/>
                              </m:rPr>
                              <a:rPr lang="fr-FR" i="0">
                                <a:solidFill>
                                  <a:srgbClr val="2F2F2F"/>
                                </a:solidFill>
                                <a:latin typeface="Cambria Math" panose="02040503050406030204" pitchFamily="18" charset="0"/>
                              </a:rPr>
                              <m:t>c</m:t>
                            </m:r>
                          </m:e>
                          <m:sup>
                            <m:r>
                              <a:rPr lang="fr-FR" i="0">
                                <a:solidFill>
                                  <a:srgbClr val="2F2F2F"/>
                                </a:solidFill>
                                <a:latin typeface="Cambria Math" panose="02040503050406030204" pitchFamily="18" charset="0"/>
                              </a:rPr>
                              <m:t>2</m:t>
                            </m:r>
                          </m:sup>
                        </m:sSup>
                      </m:e>
                    </m:d>
                  </m:oMath>
                </a14:m>
                <a:endParaRPr lang="fr-FR" sz="1800" b="0" i="1">
                  <a:solidFill>
                    <a:srgbClr val="2F2F2F"/>
                  </a:solidFill>
                  <a:latin typeface="Cambria Math" panose="02040503050406030204" pitchFamily="18" charset="0"/>
                </a:endParaRPr>
              </a:p>
              <a:p>
                <a:pPr marL="0" lvl="1" indent="0">
                  <a:buNone/>
                  <a:defRPr/>
                </a:pPr>
                <a:endParaRPr lang="fr-FR" b="1">
                  <a:solidFill>
                    <a:srgbClr val="E15E32"/>
                  </a:solidFill>
                </a:endParaRPr>
              </a:p>
              <a:p>
                <a:pPr marL="0" lvl="1" indent="0">
                  <a:buNone/>
                  <a:defRPr/>
                </a:pPr>
                <a:endParaRPr lang="fr-FR" sz="1600" b="0" i="1" baseline="-25000">
                  <a:solidFill>
                    <a:srgbClr val="2F2F2F"/>
                  </a:solidFill>
                </a:endParaRPr>
              </a:p>
              <a:p>
                <a:pPr marL="0" marR="0" lvl="0" indent="0" algn="l" defTabSz="914400" eaLnBrk="1" fontAlgn="auto" latinLnBrk="0" hangingPunct="1">
                  <a:lnSpc>
                    <a:spcPct val="150000"/>
                  </a:lnSpc>
                  <a:spcBef>
                    <a:spcPts val="0"/>
                  </a:spcBef>
                  <a:spcAft>
                    <a:spcPts val="0"/>
                  </a:spcAft>
                  <a:buClrTx/>
                  <a:buSzTx/>
                  <a:buFontTx/>
                  <a:buNone/>
                  <a:tabLst/>
                  <a:defRPr/>
                </a:pPr>
                <a:endParaRPr kumimoji="0" lang="fr-FR" sz="2400" b="0" i="1" u="none" strike="noStrike" kern="0" cap="none" spc="0" normalizeH="0" baseline="-25000" noProof="0">
                  <a:ln>
                    <a:noFill/>
                  </a:ln>
                  <a:solidFill>
                    <a:srgbClr val="2F2F2F"/>
                  </a:solidFill>
                  <a:effectLst/>
                  <a:uLnTx/>
                  <a:uFillTx/>
                  <a:latin typeface="Source Sans Pro"/>
                  <a:cs typeface="Arial"/>
                </a:endParaRPr>
              </a:p>
              <a:p>
                <a:pPr marL="0" lvl="1" indent="0" algn="ctr">
                  <a:buNone/>
                  <a:defRPr/>
                </a:pPr>
                <a:endParaRPr lang="fr-FR" sz="2800" b="0" i="1" baseline="-25000">
                  <a:solidFill>
                    <a:srgbClr val="2F2F2F"/>
                  </a:solidFill>
                </a:endParaRPr>
              </a:p>
              <a:p>
                <a:pPr marL="0" lvl="1" indent="0" algn="ctr">
                  <a:buNone/>
                  <a:defRPr/>
                </a:pPr>
                <a:endParaRPr lang="fr-FR" sz="2800" b="0" i="1" baseline="-25000">
                  <a:solidFill>
                    <a:srgbClr val="2F2F2F"/>
                  </a:solidFill>
                </a:endParaRPr>
              </a:p>
              <a:p>
                <a:pPr marL="0" lvl="1" indent="0" algn="ctr">
                  <a:buNone/>
                  <a:defRPr/>
                </a:pPr>
                <a:endParaRPr lang="fr-FR" sz="1800"/>
              </a:p>
              <a:p>
                <a:pPr marL="0" lvl="1" indent="0" algn="ctr">
                  <a:buNone/>
                  <a:defRPr/>
                </a:pPr>
                <a:endParaRPr lang="fr-FR" b="1">
                  <a:solidFill>
                    <a:srgbClr val="FF0000"/>
                  </a:solidFill>
                </a:endParaRPr>
              </a:p>
            </p:txBody>
          </p:sp>
        </mc:Choice>
        <mc:Fallback xmlns="">
          <p:sp>
            <p:nvSpPr>
              <p:cNvPr id="29" name="Content Placeholder 1">
                <a:extLst>
                  <a:ext uri="{FF2B5EF4-FFF2-40B4-BE49-F238E27FC236}">
                    <a16:creationId xmlns:a16="http://schemas.microsoft.com/office/drawing/2014/main" id="{CF959F79-559E-B816-F526-CD104D8C1E77}"/>
                  </a:ext>
                </a:extLst>
              </p:cNvPr>
              <p:cNvSpPr txBox="1">
                <a:spLocks noRot="1" noChangeAspect="1" noMove="1" noResize="1" noEditPoints="1" noAdjustHandles="1" noChangeArrowheads="1" noChangeShapeType="1" noTextEdit="1"/>
              </p:cNvSpPr>
              <p:nvPr/>
            </p:nvSpPr>
            <p:spPr bwMode="auto">
              <a:xfrm>
                <a:off x="433425" y="1309094"/>
                <a:ext cx="6476656" cy="4805577"/>
              </a:xfrm>
              <a:prstGeom prst="rect">
                <a:avLst/>
              </a:prstGeom>
              <a:blipFill>
                <a:blip r:embed="rId5"/>
                <a:stretch>
                  <a:fillRect l="-2164" t="-1650"/>
                </a:stretch>
              </a:blipFill>
              <a:ln>
                <a:noFill/>
              </a:ln>
            </p:spPr>
            <p:txBody>
              <a:bodyPr/>
              <a:lstStyle/>
              <a:p>
                <a:r>
                  <a:rPr lang="fr-FR">
                    <a:noFill/>
                  </a:rPr>
                  <a:t> </a:t>
                </a:r>
              </a:p>
            </p:txBody>
          </p:sp>
        </mc:Fallback>
      </mc:AlternateContent>
      <p:sp>
        <p:nvSpPr>
          <p:cNvPr id="33" name="Title 1">
            <a:extLst>
              <a:ext uri="{FF2B5EF4-FFF2-40B4-BE49-F238E27FC236}">
                <a16:creationId xmlns:a16="http://schemas.microsoft.com/office/drawing/2014/main" id="{98BAED1F-5BDB-FCB2-4744-C7F84BC2C848}"/>
              </a:ext>
            </a:extLst>
          </p:cNvPr>
          <p:cNvSpPr txBox="1">
            <a:spLocks/>
          </p:cNvSpPr>
          <p:nvPr/>
        </p:nvSpPr>
        <p:spPr bwMode="auto">
          <a:xfrm>
            <a:off x="4584983" y="5913867"/>
            <a:ext cx="5255964" cy="560770"/>
          </a:xfrm>
          <a:prstGeom prst="rect">
            <a:avLst/>
          </a:prstGeom>
        </p:spPr>
        <p:txBody>
          <a:bodyPr vert="horz" lIns="0" tIns="0" rIns="0" bIns="0" numCol="1"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endParaRPr lang="fr-FR" sz="2400" b="0" i="1" baseline="-25000">
              <a:solidFill>
                <a:srgbClr val="2F2F2F"/>
              </a:solidFill>
            </a:endParaRPr>
          </a:p>
        </p:txBody>
      </p:sp>
      <p:sp>
        <p:nvSpPr>
          <p:cNvPr id="34" name="Title 1">
            <a:extLst>
              <a:ext uri="{FF2B5EF4-FFF2-40B4-BE49-F238E27FC236}">
                <a16:creationId xmlns:a16="http://schemas.microsoft.com/office/drawing/2014/main" id="{6F8681C8-3614-C779-B629-680839547D83}"/>
              </a:ext>
            </a:extLst>
          </p:cNvPr>
          <p:cNvSpPr txBox="1">
            <a:spLocks/>
          </p:cNvSpPr>
          <p:nvPr/>
        </p:nvSpPr>
        <p:spPr bwMode="auto">
          <a:xfrm>
            <a:off x="4584982" y="5219386"/>
            <a:ext cx="6448981" cy="560770"/>
          </a:xfrm>
          <a:prstGeom prst="rect">
            <a:avLst/>
          </a:prstGeom>
        </p:spPr>
        <p:txBody>
          <a:bodyPr vert="horz" lIns="0" tIns="0" rIns="0" bIns="0" numCol="1"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endParaRPr lang="fr-FR" sz="2400" b="0" i="1" baseline="-25000">
              <a:solidFill>
                <a:srgbClr val="2F2F2F"/>
              </a:solidFill>
            </a:endParaRPr>
          </a:p>
        </p:txBody>
      </p:sp>
      <p:sp>
        <p:nvSpPr>
          <p:cNvPr id="35" name="Title 1">
            <a:extLst>
              <a:ext uri="{FF2B5EF4-FFF2-40B4-BE49-F238E27FC236}">
                <a16:creationId xmlns:a16="http://schemas.microsoft.com/office/drawing/2014/main" id="{85405E41-B7D8-5147-2216-E740F476556F}"/>
              </a:ext>
            </a:extLst>
          </p:cNvPr>
          <p:cNvSpPr txBox="1">
            <a:spLocks/>
          </p:cNvSpPr>
          <p:nvPr/>
        </p:nvSpPr>
        <p:spPr bwMode="auto">
          <a:xfrm>
            <a:off x="4584983" y="4658616"/>
            <a:ext cx="5543996" cy="560770"/>
          </a:xfrm>
          <a:prstGeom prst="rect">
            <a:avLst/>
          </a:prstGeom>
        </p:spPr>
        <p:txBody>
          <a:bodyPr vert="horz" lIns="0" tIns="0" rIns="0" bIns="0" numCol="1" rtlCol="0" anchor="ctr" anchorCtr="0">
            <a:no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pPr algn="ctr"/>
            <a:endParaRPr lang="fr-FR" sz="2400" b="0" i="1" baseline="-25000">
              <a:solidFill>
                <a:srgbClr val="2F2F2F"/>
              </a:solidFill>
            </a:endParaRPr>
          </a:p>
        </p:txBody>
      </p:sp>
      <mc:AlternateContent xmlns:mc="http://schemas.openxmlformats.org/markup-compatibility/2006" xmlns:a14="http://schemas.microsoft.com/office/drawing/2010/main">
        <mc:Choice Requires="a14">
          <p:sp>
            <p:nvSpPr>
              <p:cNvPr id="41" name="ZoneTexte 40">
                <a:extLst>
                  <a:ext uri="{FF2B5EF4-FFF2-40B4-BE49-F238E27FC236}">
                    <a16:creationId xmlns:a16="http://schemas.microsoft.com/office/drawing/2014/main" id="{E109D5C0-A716-B8A8-65E0-85EE6940C088}"/>
                  </a:ext>
                </a:extLst>
              </p:cNvPr>
              <p:cNvSpPr txBox="1"/>
              <p:nvPr/>
            </p:nvSpPr>
            <p:spPr bwMode="auto">
              <a:xfrm>
                <a:off x="10497957" y="1475600"/>
                <a:ext cx="1391038" cy="369332"/>
              </a:xfrm>
              <a:prstGeom prst="rect">
                <a:avLst/>
              </a:prstGeom>
              <a:noFill/>
            </p:spPr>
            <p:txBody>
              <a:bodyPr wrap="square">
                <a:spAutoFit/>
              </a:bodyPr>
              <a:lstStyle/>
              <a:p>
                <a14:m>
                  <m:oMath xmlns:m="http://schemas.openxmlformats.org/officeDocument/2006/math">
                    <m:r>
                      <a:rPr lang="fr-FR" sz="1800" b="1" i="1" smtClean="0">
                        <a:solidFill>
                          <a:srgbClr val="2F2F2F"/>
                        </a:solidFill>
                        <a:latin typeface="Cambria Math" panose="02040503050406030204" pitchFamily="18" charset="0"/>
                      </a:rPr>
                      <m:t>𝒃</m:t>
                    </m:r>
                    <m:r>
                      <a:rPr lang="fr-FR" sz="1800" b="1" i="1" smtClean="0">
                        <a:solidFill>
                          <a:srgbClr val="2F2F2F"/>
                        </a:solidFill>
                        <a:latin typeface="Cambria Math" panose="02040503050406030204" pitchFamily="18" charset="0"/>
                      </a:rPr>
                      <m:t>=</m:t>
                    </m:r>
                    <m:r>
                      <a:rPr lang="fr-FR" sz="1800" b="1" i="1" smtClean="0">
                        <a:solidFill>
                          <a:srgbClr val="2F2F2F"/>
                        </a:solidFill>
                        <a:latin typeface="Cambria Math" panose="02040503050406030204" pitchFamily="18" charset="0"/>
                      </a:rPr>
                      <m:t>𝟒</m:t>
                    </m:r>
                    <m:r>
                      <a:rPr lang="fr-FR" sz="1800" b="1" i="1" smtClean="0">
                        <a:solidFill>
                          <a:srgbClr val="2F2F2F"/>
                        </a:solidFill>
                        <a:latin typeface="Cambria Math" panose="02040503050406030204" pitchFamily="18" charset="0"/>
                      </a:rPr>
                      <m:t> </m:t>
                    </m:r>
                    <m:d>
                      <m:dPr>
                        <m:begChr m:val="["/>
                        <m:endChr m:val="]"/>
                        <m:ctrlPr>
                          <a:rPr lang="fr-FR" sz="1800" b="1" i="1">
                            <a:solidFill>
                              <a:srgbClr val="2F2F2F"/>
                            </a:solidFill>
                            <a:latin typeface="Cambria Math" panose="02040503050406030204" pitchFamily="18" charset="0"/>
                          </a:rPr>
                        </m:ctrlPr>
                      </m:dPr>
                      <m:e>
                        <m:r>
                          <a:rPr lang="fr-FR" sz="1800" b="1" i="0" smtClean="0">
                            <a:solidFill>
                              <a:srgbClr val="2F2F2F"/>
                            </a:solidFill>
                            <a:latin typeface="Cambria Math" panose="02040503050406030204" pitchFamily="18" charset="0"/>
                          </a:rPr>
                          <m:t>𝐜</m:t>
                        </m:r>
                        <m:r>
                          <a:rPr lang="fr-FR" sz="1800" b="1" i="0">
                            <a:solidFill>
                              <a:srgbClr val="2F2F2F"/>
                            </a:solidFill>
                            <a:latin typeface="Cambria Math" panose="02040503050406030204" pitchFamily="18" charset="0"/>
                          </a:rPr>
                          <m:t>𝐦</m:t>
                        </m:r>
                      </m:e>
                    </m:d>
                  </m:oMath>
                </a14:m>
                <a:r>
                  <a:rPr lang="fr-FR" sz="1800" b="1" i="1" baseline="-25000">
                    <a:solidFill>
                      <a:srgbClr val="2F2F2F"/>
                    </a:solidFill>
                  </a:rPr>
                  <a:t> </a:t>
                </a:r>
                <a:endParaRPr lang="fr-FR" b="1"/>
              </a:p>
            </p:txBody>
          </p:sp>
        </mc:Choice>
        <mc:Fallback xmlns="">
          <p:sp>
            <p:nvSpPr>
              <p:cNvPr id="41" name="ZoneTexte 40">
                <a:extLst>
                  <a:ext uri="{FF2B5EF4-FFF2-40B4-BE49-F238E27FC236}">
                    <a16:creationId xmlns:a16="http://schemas.microsoft.com/office/drawing/2014/main" id="{E109D5C0-A716-B8A8-65E0-85EE6940C088}"/>
                  </a:ext>
                </a:extLst>
              </p:cNvPr>
              <p:cNvSpPr txBox="1">
                <a:spLocks noRot="1" noChangeAspect="1" noMove="1" noResize="1" noEditPoints="1" noAdjustHandles="1" noChangeArrowheads="1" noChangeShapeType="1" noTextEdit="1"/>
              </p:cNvSpPr>
              <p:nvPr/>
            </p:nvSpPr>
            <p:spPr bwMode="auto">
              <a:xfrm>
                <a:off x="10497957" y="1475600"/>
                <a:ext cx="1391038" cy="369332"/>
              </a:xfrm>
              <a:prstGeom prst="rect">
                <a:avLst/>
              </a:prstGeom>
              <a:blipFill>
                <a:blip r:embed="rId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3" name="TextBox 62">
                <a:extLst>
                  <a:ext uri="{FF2B5EF4-FFF2-40B4-BE49-F238E27FC236}">
                    <a16:creationId xmlns:a16="http://schemas.microsoft.com/office/drawing/2014/main" id="{A33AD936-2F6E-29ED-9E9E-8A8443B6B503}"/>
                  </a:ext>
                </a:extLst>
              </p:cNvPr>
              <p:cNvSpPr txBox="1"/>
              <p:nvPr/>
            </p:nvSpPr>
            <p:spPr bwMode="auto">
              <a:xfrm>
                <a:off x="9093380" y="1896665"/>
                <a:ext cx="848919" cy="369332"/>
              </a:xfrm>
              <a:prstGeom prst="rect">
                <a:avLst/>
              </a:prstGeom>
              <a:noFill/>
            </p:spPr>
            <p:txBody>
              <a:bodyPr wrap="square">
                <a:spAutoFit/>
              </a:bodyPr>
              <a:lstStyle/>
              <a:p>
                <a:pPr/>
                <a14:m>
                  <m:oMathPara xmlns:m="http://schemas.openxmlformats.org/officeDocument/2006/math">
                    <m:oMathParaPr>
                      <m:jc m:val="center"/>
                    </m:oMathParaPr>
                    <m:oMath xmlns:m="http://schemas.openxmlformats.org/officeDocument/2006/math">
                      <m:acc>
                        <m:accPr>
                          <m:chr m:val="̅"/>
                          <m:ctrlPr>
                            <a:rPr lang="fr-FR" b="1" i="1">
                              <a:solidFill>
                                <a:srgbClr val="2F2F2F"/>
                              </a:solidFill>
                              <a:latin typeface="Cambria Math" panose="02040503050406030204" pitchFamily="18" charset="0"/>
                            </a:rPr>
                          </m:ctrlPr>
                        </m:accPr>
                        <m:e>
                          <m:sSub>
                            <m:sSubPr>
                              <m:ctrlPr>
                                <a:rPr lang="fr-FR" b="1" i="1">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a:solidFill>
                                    <a:srgbClr val="2F2F2F"/>
                                  </a:solidFill>
                                  <a:latin typeface="Cambria Math" panose="02040503050406030204" pitchFamily="18" charset="0"/>
                                </a:rPr>
                                <m:t>𝒂𝒖𝒕𝒐</m:t>
                              </m:r>
                            </m:sub>
                          </m:sSub>
                        </m:e>
                      </m:acc>
                    </m:oMath>
                  </m:oMathPara>
                </a14:m>
                <a:endParaRPr lang="fr-FR" b="1">
                  <a:solidFill>
                    <a:srgbClr val="2F2F2F"/>
                  </a:solidFill>
                </a:endParaRPr>
              </a:p>
            </p:txBody>
          </p:sp>
        </mc:Choice>
        <mc:Fallback xmlns="">
          <p:sp>
            <p:nvSpPr>
              <p:cNvPr id="43" name="TextBox 62">
                <a:extLst>
                  <a:ext uri="{FF2B5EF4-FFF2-40B4-BE49-F238E27FC236}">
                    <a16:creationId xmlns:a16="http://schemas.microsoft.com/office/drawing/2014/main" id="{A33AD936-2F6E-29ED-9E9E-8A8443B6B503}"/>
                  </a:ext>
                </a:extLst>
              </p:cNvPr>
              <p:cNvSpPr txBox="1">
                <a:spLocks noRot="1" noChangeAspect="1" noMove="1" noResize="1" noEditPoints="1" noAdjustHandles="1" noChangeArrowheads="1" noChangeShapeType="1" noTextEdit="1"/>
              </p:cNvSpPr>
              <p:nvPr/>
            </p:nvSpPr>
            <p:spPr bwMode="auto">
              <a:xfrm>
                <a:off x="9093380" y="1896665"/>
                <a:ext cx="848919" cy="369332"/>
              </a:xfrm>
              <a:prstGeom prst="rect">
                <a:avLst/>
              </a:prstGeom>
              <a:blipFill>
                <a:blip r:embed="rId7"/>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4" name="TextBox 63">
                <a:extLst>
                  <a:ext uri="{FF2B5EF4-FFF2-40B4-BE49-F238E27FC236}">
                    <a16:creationId xmlns:a16="http://schemas.microsoft.com/office/drawing/2014/main" id="{6D2854F0-3007-02DB-8EBB-E30F0CE95766}"/>
                  </a:ext>
                </a:extLst>
              </p:cNvPr>
              <p:cNvSpPr txBox="1"/>
              <p:nvPr/>
            </p:nvSpPr>
            <p:spPr bwMode="auto">
              <a:xfrm>
                <a:off x="9067290" y="791959"/>
                <a:ext cx="84891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acc>
                        <m:accPr>
                          <m:chr m:val="̅"/>
                          <m:ctrlPr>
                            <a:rPr lang="fr-FR" b="1" i="1">
                              <a:solidFill>
                                <a:srgbClr val="2F2F2F"/>
                              </a:solidFill>
                              <a:latin typeface="Cambria Math" panose="02040503050406030204" pitchFamily="18" charset="0"/>
                            </a:rPr>
                          </m:ctrlPr>
                        </m:accPr>
                        <m:e>
                          <m:sSub>
                            <m:sSubPr>
                              <m:ctrlPr>
                                <a:rPr lang="fr-FR" b="1" i="1">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a:solidFill>
                                    <a:srgbClr val="2F2F2F"/>
                                  </a:solidFill>
                                  <a:latin typeface="Cambria Math" panose="02040503050406030204" pitchFamily="18" charset="0"/>
                                </a:rPr>
                                <m:t>𝒌𝒊𝒄𝒌</m:t>
                              </m:r>
                            </m:sub>
                          </m:sSub>
                        </m:e>
                      </m:acc>
                      <m:r>
                        <a:rPr lang="fr-FR" b="1" i="1">
                          <a:solidFill>
                            <a:srgbClr val="2F2F2F"/>
                          </a:solidFill>
                          <a:latin typeface="Cambria Math" panose="02040503050406030204" pitchFamily="18" charset="0"/>
                        </a:rPr>
                        <m:t> </m:t>
                      </m:r>
                    </m:oMath>
                  </m:oMathPara>
                </a14:m>
                <a:endParaRPr lang="fr-FR" b="1">
                  <a:solidFill>
                    <a:srgbClr val="2F2F2F"/>
                  </a:solidFill>
                </a:endParaRPr>
              </a:p>
            </p:txBody>
          </p:sp>
        </mc:Choice>
        <mc:Fallback xmlns="">
          <p:sp>
            <p:nvSpPr>
              <p:cNvPr id="44" name="TextBox 63">
                <a:extLst>
                  <a:ext uri="{FF2B5EF4-FFF2-40B4-BE49-F238E27FC236}">
                    <a16:creationId xmlns:a16="http://schemas.microsoft.com/office/drawing/2014/main" id="{6D2854F0-3007-02DB-8EBB-E30F0CE95766}"/>
                  </a:ext>
                </a:extLst>
              </p:cNvPr>
              <p:cNvSpPr txBox="1">
                <a:spLocks noRot="1" noChangeAspect="1" noMove="1" noResize="1" noEditPoints="1" noAdjustHandles="1" noChangeArrowheads="1" noChangeShapeType="1" noTextEdit="1"/>
              </p:cNvSpPr>
              <p:nvPr/>
            </p:nvSpPr>
            <p:spPr bwMode="auto">
              <a:xfrm>
                <a:off x="9067290" y="791959"/>
                <a:ext cx="848919" cy="369332"/>
              </a:xfrm>
              <a:prstGeom prst="rect">
                <a:avLst/>
              </a:prstGeom>
              <a:blipFill>
                <a:blip r:embed="rId8"/>
                <a:stretch>
                  <a:fillRect b="-1639"/>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45" name="TextBox 22">
                <a:extLst>
                  <a:ext uri="{FF2B5EF4-FFF2-40B4-BE49-F238E27FC236}">
                    <a16:creationId xmlns:a16="http://schemas.microsoft.com/office/drawing/2014/main" id="{77C6BFE9-955D-3F98-E1A2-226CECA03988}"/>
                  </a:ext>
                </a:extLst>
              </p:cNvPr>
              <p:cNvSpPr txBox="1"/>
              <p:nvPr/>
            </p:nvSpPr>
            <p:spPr bwMode="auto">
              <a:xfrm>
                <a:off x="9055592" y="156997"/>
                <a:ext cx="84891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fr-FR" b="1" i="1" smtClean="0">
                              <a:solidFill>
                                <a:srgbClr val="2F2F2F"/>
                              </a:solidFill>
                              <a:latin typeface="Cambria Math" panose="02040503050406030204" pitchFamily="18" charset="0"/>
                            </a:rPr>
                          </m:ctrlPr>
                        </m:sSubPr>
                        <m:e>
                          <m:r>
                            <a:rPr lang="fr-FR" b="1" i="0">
                              <a:solidFill>
                                <a:srgbClr val="2F2F2F"/>
                              </a:solidFill>
                              <a:latin typeface="Cambria Math" panose="02040503050406030204" pitchFamily="18" charset="0"/>
                              <a:ea typeface="Cambria Math" panose="02040503050406030204" pitchFamily="18" charset="0"/>
                            </a:rPr>
                            <m:t>𝚫</m:t>
                          </m:r>
                          <m:r>
                            <a:rPr lang="fr-FR" b="1" i="1">
                              <a:solidFill>
                                <a:srgbClr val="2F2F2F"/>
                              </a:solidFill>
                              <a:latin typeface="Cambria Math" panose="02040503050406030204" pitchFamily="18" charset="0"/>
                            </a:rPr>
                            <m:t>𝑬</m:t>
                          </m:r>
                        </m:e>
                        <m:sub>
                          <m:r>
                            <a:rPr lang="fr-FR" b="1" i="1" smtClean="0">
                              <a:solidFill>
                                <a:srgbClr val="2F2F2F"/>
                              </a:solidFill>
                              <a:latin typeface="Cambria Math" panose="02040503050406030204" pitchFamily="18" charset="0"/>
                            </a:rPr>
                            <m:t>𝒘𝒂𝒍𝒍</m:t>
                          </m:r>
                        </m:sub>
                      </m:sSub>
                    </m:oMath>
                  </m:oMathPara>
                </a14:m>
                <a:endParaRPr lang="fr-FR" b="1">
                  <a:solidFill>
                    <a:srgbClr val="2F2F2F"/>
                  </a:solidFill>
                </a:endParaRPr>
              </a:p>
            </p:txBody>
          </p:sp>
        </mc:Choice>
        <mc:Fallback xmlns="">
          <p:sp>
            <p:nvSpPr>
              <p:cNvPr id="45" name="TextBox 22">
                <a:extLst>
                  <a:ext uri="{FF2B5EF4-FFF2-40B4-BE49-F238E27FC236}">
                    <a16:creationId xmlns:a16="http://schemas.microsoft.com/office/drawing/2014/main" id="{77C6BFE9-955D-3F98-E1A2-226CECA03988}"/>
                  </a:ext>
                </a:extLst>
              </p:cNvPr>
              <p:cNvSpPr txBox="1">
                <a:spLocks noRot="1" noChangeAspect="1" noMove="1" noResize="1" noEditPoints="1" noAdjustHandles="1" noChangeArrowheads="1" noChangeShapeType="1" noTextEdit="1"/>
              </p:cNvSpPr>
              <p:nvPr/>
            </p:nvSpPr>
            <p:spPr bwMode="auto">
              <a:xfrm>
                <a:off x="9055592" y="156997"/>
                <a:ext cx="848919" cy="369332"/>
              </a:xfrm>
              <a:prstGeom prst="rect">
                <a:avLst/>
              </a:prstGeom>
              <a:blipFill>
                <a:blip r:embed="rId3"/>
                <a:stretch>
                  <a:fillRect b="-1667"/>
                </a:stretch>
              </a:blipFill>
            </p:spPr>
            <p:txBody>
              <a:bodyPr/>
              <a:lstStyle/>
              <a:p>
                <a:r>
                  <a:rPr lang="fr-FR">
                    <a:noFill/>
                  </a:rPr>
                  <a:t> </a:t>
                </a:r>
              </a:p>
            </p:txBody>
          </p:sp>
        </mc:Fallback>
      </mc:AlternateContent>
      <p:sp>
        <p:nvSpPr>
          <p:cNvPr id="46" name="Rectangle: Rounded Corners 8">
            <a:extLst>
              <a:ext uri="{FF2B5EF4-FFF2-40B4-BE49-F238E27FC236}">
                <a16:creationId xmlns:a16="http://schemas.microsoft.com/office/drawing/2014/main" id="{4A298719-66F1-84C0-D987-2A5B34B501ED}"/>
              </a:ext>
            </a:extLst>
          </p:cNvPr>
          <p:cNvSpPr/>
          <p:nvPr/>
        </p:nvSpPr>
        <p:spPr bwMode="auto">
          <a:xfrm>
            <a:off x="6931604" y="3262992"/>
            <a:ext cx="5169543" cy="2974320"/>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TextBox 13">
            <a:extLst>
              <a:ext uri="{FF2B5EF4-FFF2-40B4-BE49-F238E27FC236}">
                <a16:creationId xmlns:a16="http://schemas.microsoft.com/office/drawing/2014/main" id="{5F42F7F7-CCC6-CD22-A25C-C25613BC5D0C}"/>
              </a:ext>
            </a:extLst>
          </p:cNvPr>
          <p:cNvSpPr txBox="1"/>
          <p:nvPr/>
        </p:nvSpPr>
        <p:spPr bwMode="auto">
          <a:xfrm>
            <a:off x="1" y="6031409"/>
            <a:ext cx="5515812" cy="276999"/>
          </a:xfrm>
          <a:prstGeom prst="rect">
            <a:avLst/>
          </a:prstGeom>
          <a:noFill/>
        </p:spPr>
        <p:txBody>
          <a:bodyPr wrap="square" rtlCol="0">
            <a:spAutoFit/>
          </a:bodyPr>
          <a:lstStyle/>
          <a:p>
            <a:pPr algn="ctr"/>
            <a:r>
              <a:rPr lang="fr-FR" sz="1200" i="1" u="sng">
                <a:solidFill>
                  <a:srgbClr val="2F2F2F"/>
                </a:solidFill>
              </a:rPr>
              <a:t>Ref: </a:t>
            </a:r>
            <a:r>
              <a:rPr lang="en-GB" sz="1200" i="1">
                <a:solidFill>
                  <a:srgbClr val="2F2F2F"/>
                </a:solidFill>
              </a:rPr>
              <a:t>“ Energy Gain in an Electron Cloud During the Passage of a Bunch ” – J. </a:t>
            </a:r>
            <a:r>
              <a:rPr lang="fr-FR" sz="1200" i="1">
                <a:solidFill>
                  <a:srgbClr val="2F2F2F"/>
                </a:solidFill>
              </a:rPr>
              <a:t>Scott Berg</a:t>
            </a:r>
          </a:p>
        </p:txBody>
      </p:sp>
    </p:spTree>
    <p:extLst>
      <p:ext uri="{BB962C8B-B14F-4D97-AF65-F5344CB8AC3E}">
        <p14:creationId xmlns:p14="http://schemas.microsoft.com/office/powerpoint/2010/main" val="1261815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a:xfrm>
            <a:off x="407988" y="2896129"/>
            <a:ext cx="11376025" cy="1065742"/>
          </a:xfrm>
        </p:spPr>
        <p:txBody>
          <a:bodyPr anchor="ctr"/>
          <a:lstStyle/>
          <a:p>
            <a:pPr marL="1028700" indent="-1028700" algn="ctr">
              <a:buFont typeface="+mj-lt"/>
              <a:buAutoNum type="romanUcPeriod"/>
            </a:pPr>
            <a:r>
              <a:rPr kumimoji="0" lang="en-GB" sz="5000" b="1" i="0" u="none" strike="noStrike" kern="0" cap="none" spc="0" normalizeH="0" baseline="0" noProof="0">
                <a:ln>
                  <a:noFill/>
                </a:ln>
                <a:solidFill>
                  <a:srgbClr val="0033A0"/>
                </a:solidFill>
                <a:effectLst/>
                <a:uLnTx/>
                <a:uFillTx/>
                <a:latin typeface="Source Sans Pro"/>
                <a:cs typeface="Arial"/>
              </a:rPr>
              <a:t>Description &amp; Physics principles</a:t>
            </a:r>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9" y="6397995"/>
            <a:ext cx="681254" cy="365125"/>
          </a:xfrm>
        </p:spPr>
        <p:txBody>
          <a:bodyPr/>
          <a:lstStyle/>
          <a:p>
            <a:pPr>
              <a:defRPr/>
            </a:pPr>
            <a:fld id="{36B5EA5A-BC32-A742-B11B-8E7414D5B535}" type="slidenum">
              <a:rPr lang="en-US" sz="1400" smtClean="0"/>
              <a:t>4</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Tree>
    <p:extLst>
      <p:ext uri="{BB962C8B-B14F-4D97-AF65-F5344CB8AC3E}">
        <p14:creationId xmlns:p14="http://schemas.microsoft.com/office/powerpoint/2010/main" val="29108704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40</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Energy ramp-up at 620GeV</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pic>
        <p:nvPicPr>
          <p:cNvPr id="5" name="Image 4" descr="Une image contenant diagramme, ligne, Tracé&#10;&#10;Description générée automatiquement">
            <a:extLst>
              <a:ext uri="{FF2B5EF4-FFF2-40B4-BE49-F238E27FC236}">
                <a16:creationId xmlns:a16="http://schemas.microsoft.com/office/drawing/2014/main" id="{E60CB10D-6D04-C529-856D-51DCB36A85D2}"/>
              </a:ext>
            </a:extLst>
          </p:cNvPr>
          <p:cNvPicPr>
            <a:picLocks noChangeAspect="1"/>
          </p:cNvPicPr>
          <p:nvPr/>
        </p:nvPicPr>
        <p:blipFill rotWithShape="1">
          <a:blip r:embed="rId2"/>
          <a:srcRect l="5269" t="9051" r="9335" b="4851"/>
          <a:stretch/>
        </p:blipFill>
        <p:spPr bwMode="auto">
          <a:xfrm>
            <a:off x="298440" y="1649276"/>
            <a:ext cx="6572221" cy="4346518"/>
          </a:xfrm>
          <a:prstGeom prst="rect">
            <a:avLst/>
          </a:prstGeom>
        </p:spPr>
      </p:pic>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35560"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5183138"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4463058"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4463058" y="5942728"/>
                <a:ext cx="1440160" cy="344133"/>
              </a:xfrm>
              <a:prstGeom prst="rect">
                <a:avLst/>
              </a:prstGeom>
              <a:blipFill>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15480"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15480"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5"/>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6"/>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m:t>
                    </m:r>
                    <m:r>
                      <a:rPr lang="fr-FR" sz="1800" i="1" smtClean="0">
                        <a:solidFill>
                          <a:srgbClr val="2F2F2F"/>
                        </a:solidFill>
                        <a:latin typeface="Cambria Math" panose="02040503050406030204" pitchFamily="18" charset="0"/>
                      </a:rPr>
                      <m:t>6</m:t>
                    </m:r>
                    <m:r>
                      <a:rPr lang="fr-FR" sz="1800" b="0" i="1" smtClean="0">
                        <a:solidFill>
                          <a:srgbClr val="2F2F2F"/>
                        </a:solidFill>
                        <a:latin typeface="Cambria Math" panose="02040503050406030204" pitchFamily="18" charset="0"/>
                      </a:rPr>
                      <m:t>20 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Intensity: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=1.60×</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m:t>
                    </m:r>
                    <m:r>
                      <a:rPr lang="fr-FR" sz="1800" i="1" smtClean="0">
                        <a:solidFill>
                          <a:srgbClr val="2F2F2F"/>
                        </a:solidFill>
                        <a:latin typeface="Cambria Math" panose="02040503050406030204" pitchFamily="18" charset="0"/>
                      </a:rPr>
                      <m:t>6</m:t>
                    </m:r>
                    <m:r>
                      <a:rPr lang="fr-FR" sz="1800" b="0" i="1" smtClean="0">
                        <a:solidFill>
                          <a:srgbClr val="2F2F2F"/>
                        </a:solidFill>
                        <a:latin typeface="Cambria Math" panose="02040503050406030204" pitchFamily="18" charset="0"/>
                      </a:rPr>
                      <m:t>.0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=203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7"/>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1931776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Image 2" descr="Une image contenant diagramme, ligne, Tracé&#10;&#10;Description générée automatiquement">
            <a:extLst>
              <a:ext uri="{FF2B5EF4-FFF2-40B4-BE49-F238E27FC236}">
                <a16:creationId xmlns:a16="http://schemas.microsoft.com/office/drawing/2014/main" id="{5726C256-CAAD-7153-4236-EE21DE6078BB}"/>
              </a:ext>
            </a:extLst>
          </p:cNvPr>
          <p:cNvPicPr>
            <a:picLocks noChangeAspect="1"/>
          </p:cNvPicPr>
          <p:nvPr/>
        </p:nvPicPr>
        <p:blipFill rotWithShape="1">
          <a:blip r:embed="rId2"/>
          <a:srcRect l="5269" t="9051" r="9335" b="4851"/>
          <a:stretch/>
        </p:blipFill>
        <p:spPr bwMode="auto">
          <a:xfrm>
            <a:off x="298440" y="1649277"/>
            <a:ext cx="6572222" cy="434651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41</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Energy ramp-up at 2074GeV</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35560"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5183138"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4463058"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4463058" y="5942728"/>
                <a:ext cx="1440160" cy="344133"/>
              </a:xfrm>
              <a:prstGeom prst="rect">
                <a:avLst/>
              </a:prstGeom>
              <a:blipFill>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15480"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15480"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5"/>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6"/>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m:t>
                    </m:r>
                    <m:r>
                      <a:rPr lang="fr-FR" sz="1800" i="1" smtClean="0">
                        <a:solidFill>
                          <a:srgbClr val="2F2F2F"/>
                        </a:solidFill>
                        <a:latin typeface="Cambria Math" panose="02040503050406030204" pitchFamily="18" charset="0"/>
                      </a:rPr>
                      <m:t>2</m:t>
                    </m:r>
                    <m:r>
                      <a:rPr lang="fr-FR" sz="1800" b="0" i="1" smtClean="0">
                        <a:solidFill>
                          <a:srgbClr val="2F2F2F"/>
                        </a:solidFill>
                        <a:latin typeface="Cambria Math" panose="02040503050406030204" pitchFamily="18" charset="0"/>
                      </a:rPr>
                      <m:t>074 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Intensity: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=1.60×</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=5.8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=202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7"/>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34919391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Image 2" descr="Une image contenant diagramme, ligne, Tracé&#10;&#10;Description générée automatiquement">
            <a:extLst>
              <a:ext uri="{FF2B5EF4-FFF2-40B4-BE49-F238E27FC236}">
                <a16:creationId xmlns:a16="http://schemas.microsoft.com/office/drawing/2014/main" id="{3CAA97AF-C507-00A4-36B5-6299290C1604}"/>
              </a:ext>
            </a:extLst>
          </p:cNvPr>
          <p:cNvPicPr>
            <a:picLocks noChangeAspect="1"/>
          </p:cNvPicPr>
          <p:nvPr/>
        </p:nvPicPr>
        <p:blipFill rotWithShape="1">
          <a:blip r:embed="rId2"/>
          <a:srcRect l="5269" t="9051" r="9335" b="4851"/>
          <a:stretch/>
        </p:blipFill>
        <p:spPr bwMode="auto">
          <a:xfrm>
            <a:off x="298438" y="1671736"/>
            <a:ext cx="6572223" cy="432405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a:defRPr/>
            </a:pPr>
            <a:r>
              <a:rPr lang="en-US"/>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a:defRPr/>
            </a:pPr>
            <a:fld id="{36B5EA5A-BC32-A742-B11B-8E7414D5B535}" type="slidenum">
              <a:rPr lang="en-US" sz="1400" smtClean="0"/>
              <a:t>42</a:t>
            </a:fld>
            <a:endParaRPr lang="en-US" sz="1400"/>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2" name="Title 1"/>
          <p:cNvSpPr>
            <a:spLocks noGrp="1"/>
          </p:cNvSpPr>
          <p:nvPr>
            <p:ph type="title"/>
          </p:nvPr>
        </p:nvSpPr>
        <p:spPr/>
        <p:txBody>
          <a:bodyPr/>
          <a:lstStyle/>
          <a:p>
            <a:r>
              <a:rPr lang="fr-FR"/>
              <a:t>Energy ramp-up at 6799GeV</a:t>
            </a:r>
            <a:endParaRPr lang="en-GB"/>
          </a:p>
        </p:txBody>
      </p:sp>
      <p:sp>
        <p:nvSpPr>
          <p:cNvPr id="4" name="Date Placeholder 3">
            <a:extLst>
              <a:ext uri="{FF2B5EF4-FFF2-40B4-BE49-F238E27FC236}">
                <a16:creationId xmlns:a16="http://schemas.microsoft.com/office/drawing/2014/main" id="{04961B6A-B948-FD94-EBC7-D50FC42CD8B1}"/>
              </a:ext>
            </a:extLst>
          </p:cNvPr>
          <p:cNvSpPr>
            <a:spLocks noGrp="1"/>
          </p:cNvSpPr>
          <p:nvPr>
            <p:ph type="dt" sz="half" idx="10"/>
          </p:nvPr>
        </p:nvSpPr>
        <p:spPr bwMode="auto">
          <a:xfrm>
            <a:off x="3248526" y="6303117"/>
            <a:ext cx="867862" cy="554883"/>
          </a:xfrm>
        </p:spPr>
        <p:txBody>
          <a:bodyPr/>
          <a:lstStyle/>
          <a:p>
            <a:pPr>
              <a:defRPr/>
            </a:pPr>
            <a:fld id="{A6E41B32-699D-4AB5-BFD7-28FB311E569D}" type="datetime1">
              <a:rPr lang="en-GB" sz="1200" smtClean="0"/>
              <a:t>19/02/2024</a:t>
            </a:fld>
            <a:endParaRPr lang="en-US"/>
          </a:p>
        </p:txBody>
      </p:sp>
      <p:sp>
        <p:nvSpPr>
          <p:cNvPr id="6" name="Footer Placeholder 4">
            <a:extLst>
              <a:ext uri="{FF2B5EF4-FFF2-40B4-BE49-F238E27FC236}">
                <a16:creationId xmlns:a16="http://schemas.microsoft.com/office/drawing/2014/main" id="{E6E3A50F-FB2E-CCE5-F912-A50992C6E2ED}"/>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a:t>TE – VSC – VSM</a:t>
            </a:r>
          </a:p>
        </p:txBody>
      </p:sp>
      <p:sp>
        <p:nvSpPr>
          <p:cNvPr id="7" name="Date Placeholder 3">
            <a:extLst>
              <a:ext uri="{FF2B5EF4-FFF2-40B4-BE49-F238E27FC236}">
                <a16:creationId xmlns:a16="http://schemas.microsoft.com/office/drawing/2014/main" id="{F54E3B7D-ED8E-BEC7-120C-6ACE6341FDB0}"/>
              </a:ext>
            </a:extLst>
          </p:cNvPr>
          <p:cNvSpPr txBox="1">
            <a:spLocks/>
          </p:cNvSpPr>
          <p:nvPr/>
        </p:nvSpPr>
        <p:spPr bwMode="auto">
          <a:xfrm>
            <a:off x="3248526" y="6303117"/>
            <a:ext cx="867862" cy="554883"/>
          </a:xfrm>
          <a:prstGeom prst="rect">
            <a:avLst/>
          </a:prstGeom>
        </p:spPr>
        <p:txBody>
          <a:bodyPr vert="horz" lIns="0" tIns="0" rIns="0" bIns="0" rtlCol="0" anchor="ctr"/>
          <a:lstStyle>
            <a:defPPr>
              <a:defRPr lang="en-US"/>
            </a:defPPr>
            <a:lvl1pPr marL="0" algn="r" defTabSz="914400">
              <a:defRPr sz="10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6E41B32-699D-4AB5-BFD7-28FB311E569D}" type="datetime1">
              <a:rPr lang="en-GB" sz="1200" smtClean="0"/>
              <a:pPr>
                <a:defRPr/>
              </a:pPr>
              <a:t>19/02/2024</a:t>
            </a:fld>
            <a:endParaRPr lang="en-US"/>
          </a:p>
        </p:txBody>
      </p:sp>
      <p:sp>
        <p:nvSpPr>
          <p:cNvPr id="8" name="TextBox 13">
            <a:extLst>
              <a:ext uri="{FF2B5EF4-FFF2-40B4-BE49-F238E27FC236}">
                <a16:creationId xmlns:a16="http://schemas.microsoft.com/office/drawing/2014/main" id="{166642DF-FEC6-FD0E-F811-9CA24810D2F4}"/>
              </a:ext>
            </a:extLst>
          </p:cNvPr>
          <p:cNvSpPr txBox="1"/>
          <p:nvPr/>
        </p:nvSpPr>
        <p:spPr bwMode="auto">
          <a:xfrm>
            <a:off x="407986" y="1310722"/>
            <a:ext cx="6273769" cy="338554"/>
          </a:xfrm>
          <a:prstGeom prst="rect">
            <a:avLst/>
          </a:prstGeom>
          <a:solidFill>
            <a:schemeClr val="bg1"/>
          </a:solidFill>
        </p:spPr>
        <p:txBody>
          <a:bodyPr wrap="square" rtlCol="0">
            <a:spAutoFit/>
          </a:bodyPr>
          <a:lstStyle/>
          <a:p>
            <a:pPr algn="ctr"/>
            <a:r>
              <a:rPr lang="fr-FR" sz="1600" i="1" u="sng">
                <a:solidFill>
                  <a:srgbClr val="2F2F2F"/>
                </a:solidFill>
              </a:rPr>
              <a:t>Electron energy spectrum: Fill 9072</a:t>
            </a:r>
          </a:p>
        </p:txBody>
      </p:sp>
      <p:cxnSp>
        <p:nvCxnSpPr>
          <p:cNvPr id="10" name="Connecteur droit 9">
            <a:extLst>
              <a:ext uri="{FF2B5EF4-FFF2-40B4-BE49-F238E27FC236}">
                <a16:creationId xmlns:a16="http://schemas.microsoft.com/office/drawing/2014/main" id="{94F19F6F-EFF5-725C-DCED-FBAC9B0491B8}"/>
              </a:ext>
            </a:extLst>
          </p:cNvPr>
          <p:cNvCxnSpPr>
            <a:cxnSpLocks/>
            <a:endCxn id="17" idx="0"/>
          </p:cNvCxnSpPr>
          <p:nvPr/>
        </p:nvCxnSpPr>
        <p:spPr bwMode="auto">
          <a:xfrm>
            <a:off x="2135560"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5" name="Connecteur droit 14">
            <a:extLst>
              <a:ext uri="{FF2B5EF4-FFF2-40B4-BE49-F238E27FC236}">
                <a16:creationId xmlns:a16="http://schemas.microsoft.com/office/drawing/2014/main" id="{ADD6E897-9BA4-B172-287A-2D36AB2C1A5F}"/>
              </a:ext>
            </a:extLst>
          </p:cNvPr>
          <p:cNvCxnSpPr>
            <a:cxnSpLocks/>
            <a:endCxn id="16" idx="0"/>
          </p:cNvCxnSpPr>
          <p:nvPr/>
        </p:nvCxnSpPr>
        <p:spPr bwMode="auto">
          <a:xfrm>
            <a:off x="5183138" y="1757821"/>
            <a:ext cx="0" cy="4184907"/>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20">
                <a:extLst>
                  <a:ext uri="{FF2B5EF4-FFF2-40B4-BE49-F238E27FC236}">
                    <a16:creationId xmlns:a16="http://schemas.microsoft.com/office/drawing/2014/main" id="{8A62F46D-DF51-1110-FEA1-1008BE441CE0}"/>
                  </a:ext>
                </a:extLst>
              </p:cNvPr>
              <p:cNvSpPr txBox="1"/>
              <p:nvPr/>
            </p:nvSpPr>
            <p:spPr bwMode="auto">
              <a:xfrm>
                <a:off x="4463058"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𝒂𝒄𝒄</m:t>
                          </m:r>
                        </m:sub>
                      </m:sSub>
                    </m:oMath>
                  </m:oMathPara>
                </a14:m>
                <a:endParaRPr lang="fr-FR" sz="1600" b="1">
                  <a:solidFill>
                    <a:srgbClr val="C00000"/>
                  </a:solidFill>
                </a:endParaRPr>
              </a:p>
            </p:txBody>
          </p:sp>
        </mc:Choice>
        <mc:Fallback xmlns="">
          <p:sp>
            <p:nvSpPr>
              <p:cNvPr id="16" name="TextBox 20">
                <a:extLst>
                  <a:ext uri="{FF2B5EF4-FFF2-40B4-BE49-F238E27FC236}">
                    <a16:creationId xmlns:a16="http://schemas.microsoft.com/office/drawing/2014/main" id="{8A62F46D-DF51-1110-FEA1-1008BE441CE0}"/>
                  </a:ext>
                </a:extLst>
              </p:cNvPr>
              <p:cNvSpPr txBox="1">
                <a:spLocks noRot="1" noChangeAspect="1" noMove="1" noResize="1" noEditPoints="1" noAdjustHandles="1" noChangeArrowheads="1" noChangeShapeType="1" noTextEdit="1"/>
              </p:cNvSpPr>
              <p:nvPr/>
            </p:nvSpPr>
            <p:spPr bwMode="auto">
              <a:xfrm>
                <a:off x="4463058" y="5942728"/>
                <a:ext cx="1440160" cy="344133"/>
              </a:xfrm>
              <a:prstGeom prst="rect">
                <a:avLst/>
              </a:prstGeom>
              <a:blipFill>
                <a:blip r:embed="rId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TextBox 20">
                <a:extLst>
                  <a:ext uri="{FF2B5EF4-FFF2-40B4-BE49-F238E27FC236}">
                    <a16:creationId xmlns:a16="http://schemas.microsoft.com/office/drawing/2014/main" id="{FF0F238A-FD14-6098-FD90-5484A3B6A4A3}"/>
                  </a:ext>
                </a:extLst>
              </p:cNvPr>
              <p:cNvSpPr txBox="1"/>
              <p:nvPr/>
            </p:nvSpPr>
            <p:spPr bwMode="auto">
              <a:xfrm>
                <a:off x="1415480" y="5942728"/>
                <a:ext cx="1440160" cy="34413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rgbClr val="C00000"/>
                              </a:solidFill>
                              <a:latin typeface="Cambria Math" panose="02040503050406030204" pitchFamily="18" charset="0"/>
                            </a:rPr>
                          </m:ctrlPr>
                        </m:sSubPr>
                        <m:e>
                          <m:r>
                            <a:rPr lang="fr-FR" sz="1600" b="1" i="1" smtClean="0">
                              <a:solidFill>
                                <a:srgbClr val="C00000"/>
                              </a:solidFill>
                              <a:latin typeface="Cambria Math" panose="02040503050406030204" pitchFamily="18" charset="0"/>
                            </a:rPr>
                            <m:t>𝑬</m:t>
                          </m:r>
                        </m:e>
                        <m:sub>
                          <m:r>
                            <a:rPr lang="fr-FR" sz="1600" b="1" i="1" smtClean="0">
                              <a:solidFill>
                                <a:srgbClr val="C00000"/>
                              </a:solidFill>
                              <a:latin typeface="Cambria Math" panose="02040503050406030204" pitchFamily="18" charset="0"/>
                            </a:rPr>
                            <m:t>𝑺𝑬𝒀</m:t>
                          </m:r>
                        </m:sub>
                      </m:sSub>
                    </m:oMath>
                  </m:oMathPara>
                </a14:m>
                <a:endParaRPr lang="fr-FR" sz="1600" b="1">
                  <a:solidFill>
                    <a:srgbClr val="C00000"/>
                  </a:solidFill>
                </a:endParaRPr>
              </a:p>
            </p:txBody>
          </p:sp>
        </mc:Choice>
        <mc:Fallback xmlns="">
          <p:sp>
            <p:nvSpPr>
              <p:cNvPr id="17" name="TextBox 20">
                <a:extLst>
                  <a:ext uri="{FF2B5EF4-FFF2-40B4-BE49-F238E27FC236}">
                    <a16:creationId xmlns:a16="http://schemas.microsoft.com/office/drawing/2014/main" id="{FF0F238A-FD14-6098-FD90-5484A3B6A4A3}"/>
                  </a:ext>
                </a:extLst>
              </p:cNvPr>
              <p:cNvSpPr txBox="1">
                <a:spLocks noRot="1" noChangeAspect="1" noMove="1" noResize="1" noEditPoints="1" noAdjustHandles="1" noChangeArrowheads="1" noChangeShapeType="1" noTextEdit="1"/>
              </p:cNvSpPr>
              <p:nvPr/>
            </p:nvSpPr>
            <p:spPr bwMode="auto">
              <a:xfrm>
                <a:off x="1415480" y="5942728"/>
                <a:ext cx="1440160" cy="344133"/>
              </a:xfrm>
              <a:prstGeom prst="rect">
                <a:avLst/>
              </a:prstGeom>
              <a:blipFill>
                <a:blip r:embed="rId4"/>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8" name="TextBox 20">
                <a:extLst>
                  <a:ext uri="{FF2B5EF4-FFF2-40B4-BE49-F238E27FC236}">
                    <a16:creationId xmlns:a16="http://schemas.microsoft.com/office/drawing/2014/main" id="{F37DFB69-FDAB-C3D2-F242-26E617CC2383}"/>
                  </a:ext>
                </a:extLst>
              </p:cNvPr>
              <p:cNvSpPr txBox="1"/>
              <p:nvPr/>
            </p:nvSpPr>
            <p:spPr bwMode="auto">
              <a:xfrm>
                <a:off x="6063097" y="5942728"/>
                <a:ext cx="807564" cy="338554"/>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fr-FR" sz="1600" b="1" i="1" smtClean="0">
                              <a:solidFill>
                                <a:schemeClr val="tx2"/>
                              </a:solidFill>
                              <a:latin typeface="Cambria Math" panose="02040503050406030204" pitchFamily="18" charset="0"/>
                            </a:rPr>
                          </m:ctrlPr>
                        </m:sSubPr>
                        <m:e>
                          <m:r>
                            <a:rPr lang="fr-FR" sz="1600" b="1" i="1" smtClean="0">
                              <a:solidFill>
                                <a:schemeClr val="tx2"/>
                              </a:solidFill>
                              <a:latin typeface="Cambria Math" panose="02040503050406030204" pitchFamily="18" charset="0"/>
                            </a:rPr>
                            <m:t>𝑬</m:t>
                          </m:r>
                        </m:e>
                        <m:sub>
                          <m:sSup>
                            <m:sSupPr>
                              <m:ctrlPr>
                                <a:rPr lang="fr-FR" sz="1600" b="1" i="1" smtClean="0">
                                  <a:solidFill>
                                    <a:schemeClr val="tx2"/>
                                  </a:solidFill>
                                  <a:latin typeface="Cambria Math" panose="02040503050406030204" pitchFamily="18" charset="0"/>
                                </a:rPr>
                              </m:ctrlPr>
                            </m:sSupPr>
                            <m:e>
                              <m:r>
                                <a:rPr lang="fr-FR" sz="1600" b="1" i="1" smtClean="0">
                                  <a:solidFill>
                                    <a:schemeClr val="tx2"/>
                                  </a:solidFill>
                                  <a:latin typeface="Cambria Math" panose="02040503050406030204" pitchFamily="18" charset="0"/>
                                </a:rPr>
                                <m:t>𝒆</m:t>
                              </m:r>
                            </m:e>
                            <m:sup>
                              <m:r>
                                <a:rPr lang="fr-FR" sz="1600" b="1" i="1" smtClean="0">
                                  <a:solidFill>
                                    <a:schemeClr val="tx2"/>
                                  </a:solidFill>
                                  <a:latin typeface="Cambria Math" panose="02040503050406030204" pitchFamily="18" charset="0"/>
                                </a:rPr>
                                <m:t>−</m:t>
                              </m:r>
                            </m:sup>
                          </m:sSup>
                        </m:sub>
                      </m:sSub>
                      <m:r>
                        <a:rPr lang="fr-FR" sz="1600" b="1" i="1" smtClean="0">
                          <a:solidFill>
                            <a:schemeClr val="tx2"/>
                          </a:solidFill>
                          <a:latin typeface="Cambria Math" panose="02040503050406030204" pitchFamily="18" charset="0"/>
                        </a:rPr>
                        <m:t> </m:t>
                      </m:r>
                      <m:d>
                        <m:dPr>
                          <m:begChr m:val="["/>
                          <m:endChr m:val="]"/>
                          <m:ctrlPr>
                            <a:rPr lang="fr-FR" sz="1600" b="1" i="1" smtClean="0">
                              <a:solidFill>
                                <a:schemeClr val="tx2"/>
                              </a:solidFill>
                              <a:latin typeface="Cambria Math" panose="02040503050406030204" pitchFamily="18" charset="0"/>
                            </a:rPr>
                          </m:ctrlPr>
                        </m:dPr>
                        <m:e>
                          <m:r>
                            <a:rPr lang="fr-FR" sz="1600" b="1" i="0" smtClean="0">
                              <a:solidFill>
                                <a:schemeClr val="tx2"/>
                              </a:solidFill>
                              <a:latin typeface="Cambria Math" panose="02040503050406030204" pitchFamily="18" charset="0"/>
                            </a:rPr>
                            <m:t>𝐞𝐕</m:t>
                          </m:r>
                        </m:e>
                      </m:d>
                    </m:oMath>
                  </m:oMathPara>
                </a14:m>
                <a:endParaRPr lang="fr-FR" sz="1600" b="1">
                  <a:solidFill>
                    <a:schemeClr val="tx2"/>
                  </a:solidFill>
                </a:endParaRPr>
              </a:p>
            </p:txBody>
          </p:sp>
        </mc:Choice>
        <mc:Fallback xmlns="">
          <p:sp>
            <p:nvSpPr>
              <p:cNvPr id="18" name="TextBox 20">
                <a:extLst>
                  <a:ext uri="{FF2B5EF4-FFF2-40B4-BE49-F238E27FC236}">
                    <a16:creationId xmlns:a16="http://schemas.microsoft.com/office/drawing/2014/main" id="{F37DFB69-FDAB-C3D2-F242-26E617CC2383}"/>
                  </a:ext>
                </a:extLst>
              </p:cNvPr>
              <p:cNvSpPr txBox="1">
                <a:spLocks noRot="1" noChangeAspect="1" noMove="1" noResize="1" noEditPoints="1" noAdjustHandles="1" noChangeArrowheads="1" noChangeShapeType="1" noTextEdit="1"/>
              </p:cNvSpPr>
              <p:nvPr/>
            </p:nvSpPr>
            <p:spPr bwMode="auto">
              <a:xfrm>
                <a:off x="6063097" y="5942728"/>
                <a:ext cx="807564" cy="338554"/>
              </a:xfrm>
              <a:prstGeom prst="rect">
                <a:avLst/>
              </a:prstGeom>
              <a:blipFill>
                <a:blip r:embed="rId5"/>
                <a:stretch>
                  <a:fillRect l="-757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7415BA12-C195-AB64-5587-C63E50F9BEB0}"/>
                  </a:ext>
                </a:extLst>
              </p:cNvPr>
              <p:cNvSpPr txBox="1"/>
              <p:nvPr/>
            </p:nvSpPr>
            <p:spPr bwMode="auto">
              <a:xfrm rot="16200000">
                <a:off x="-1228092" y="3653258"/>
                <a:ext cx="2752102" cy="338554"/>
              </a:xfrm>
              <a:prstGeom prst="rect">
                <a:avLst/>
              </a:prstGeom>
              <a:noFill/>
            </p:spPr>
            <p:txBody>
              <a:bodyPr wrap="square" rtlCol="0">
                <a:spAutoFit/>
              </a:bodyPr>
              <a:lstStyle/>
              <a:p>
                <a:pPr algn="ctr"/>
                <a:r>
                  <a:rPr lang="fr-FR" sz="1600">
                    <a:solidFill>
                      <a:schemeClr val="tx2"/>
                    </a:solidFill>
                  </a:rPr>
                  <a:t>Normalised signal </a:t>
                </a:r>
                <a14:m>
                  <m:oMath xmlns:m="http://schemas.openxmlformats.org/officeDocument/2006/math">
                    <m:d>
                      <m:dPr>
                        <m:begChr m:val="["/>
                        <m:endChr m:val="]"/>
                        <m:ctrlPr>
                          <a:rPr lang="fr-FR" sz="1600" i="1" smtClean="0">
                            <a:solidFill>
                              <a:schemeClr val="tx2"/>
                            </a:solidFill>
                            <a:latin typeface="Cambria Math" panose="02040503050406030204" pitchFamily="18" charset="0"/>
                          </a:rPr>
                        </m:ctrlPr>
                      </m:dPr>
                      <m:e>
                        <m:r>
                          <a:rPr lang="fr-FR" sz="1600" b="0" i="1" smtClean="0">
                            <a:solidFill>
                              <a:schemeClr val="tx2"/>
                            </a:solidFill>
                            <a:latin typeface="Cambria Math" panose="02040503050406030204" pitchFamily="18" charset="0"/>
                          </a:rPr>
                          <m:t>𝑎</m:t>
                        </m:r>
                        <m:r>
                          <a:rPr lang="fr-FR" sz="1600" b="0" i="1" smtClean="0">
                            <a:solidFill>
                              <a:schemeClr val="tx2"/>
                            </a:solidFill>
                            <a:latin typeface="Cambria Math" panose="02040503050406030204" pitchFamily="18" charset="0"/>
                          </a:rPr>
                          <m:t>.</m:t>
                        </m:r>
                        <m:r>
                          <a:rPr lang="fr-FR" sz="1600" b="0" i="1" smtClean="0">
                            <a:solidFill>
                              <a:schemeClr val="tx2"/>
                            </a:solidFill>
                            <a:latin typeface="Cambria Math" panose="02040503050406030204" pitchFamily="18" charset="0"/>
                          </a:rPr>
                          <m:t>𝑢</m:t>
                        </m:r>
                      </m:e>
                    </m:d>
                  </m:oMath>
                </a14:m>
                <a:endParaRPr lang="fr-FR" sz="1600">
                  <a:solidFill>
                    <a:schemeClr val="tx2"/>
                  </a:solidFill>
                </a:endParaRPr>
              </a:p>
            </p:txBody>
          </p:sp>
        </mc:Choice>
        <mc:Fallback xmlns="">
          <p:sp>
            <p:nvSpPr>
              <p:cNvPr id="19" name="TextBox 20">
                <a:extLst>
                  <a:ext uri="{FF2B5EF4-FFF2-40B4-BE49-F238E27FC236}">
                    <a16:creationId xmlns:a16="http://schemas.microsoft.com/office/drawing/2014/main" id="{7415BA12-C195-AB64-5587-C63E50F9BEB0}"/>
                  </a:ext>
                </a:extLst>
              </p:cNvPr>
              <p:cNvSpPr txBox="1">
                <a:spLocks noRot="1" noChangeAspect="1" noMove="1" noResize="1" noEditPoints="1" noAdjustHandles="1" noChangeArrowheads="1" noChangeShapeType="1" noTextEdit="1"/>
              </p:cNvSpPr>
              <p:nvPr/>
            </p:nvSpPr>
            <p:spPr bwMode="auto">
              <a:xfrm rot="16200000">
                <a:off x="-1228092" y="3653258"/>
                <a:ext cx="2752102" cy="338554"/>
              </a:xfrm>
              <a:prstGeom prst="rect">
                <a:avLst/>
              </a:prstGeom>
              <a:blipFill>
                <a:blip r:embed="rId6"/>
                <a:stretch>
                  <a:fillRect l="-5455" r="-23636"/>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Content Placeholder 1">
                <a:extLst>
                  <a:ext uri="{FF2B5EF4-FFF2-40B4-BE49-F238E27FC236}">
                    <a16:creationId xmlns:a16="http://schemas.microsoft.com/office/drawing/2014/main" id="{DEC809D1-150F-7A10-0F14-9A3CEF175312}"/>
                  </a:ext>
                </a:extLst>
              </p:cNvPr>
              <p:cNvSpPr txBox="1">
                <a:spLocks/>
              </p:cNvSpPr>
              <p:nvPr/>
            </p:nvSpPr>
            <p:spPr bwMode="auto">
              <a:xfrm>
                <a:off x="7093470" y="1310722"/>
                <a:ext cx="4690541" cy="4685072"/>
              </a:xfrm>
              <a:prstGeom prst="rect">
                <a:avLst/>
              </a:prstGeom>
              <a:ln>
                <a:noFill/>
              </a:ln>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Beam parameters</a:t>
                </a:r>
              </a:p>
              <a:p>
                <a:pPr lvl="1">
                  <a:defRPr/>
                </a:pPr>
                <a:r>
                  <a:rPr lang="fr-FR" b="1">
                    <a:solidFill>
                      <a:srgbClr val="6E2466"/>
                    </a:solidFill>
                  </a:rPr>
                  <a:t>Energy: 	</a:t>
                </a:r>
                <a14:m>
                  <m:oMath xmlns:m="http://schemas.openxmlformats.org/officeDocument/2006/math">
                    <m:sSub>
                      <m:sSubPr>
                        <m:ctrlPr>
                          <a:rPr lang="fr-FR" sz="1800" i="1" smtClean="0">
                            <a:solidFill>
                              <a:srgbClr val="2F2F2F"/>
                            </a:solidFill>
                            <a:latin typeface="Cambria Math" panose="02040503050406030204" pitchFamily="18" charset="0"/>
                          </a:rPr>
                        </m:ctrlPr>
                      </m:sSubPr>
                      <m:e>
                        <m:r>
                          <a:rPr lang="fr-FR" b="0"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𝐵</m:t>
                        </m:r>
                        <m:r>
                          <a:rPr lang="fr-FR" b="0" i="1" smtClean="0">
                            <a:solidFill>
                              <a:srgbClr val="2F2F2F"/>
                            </a:solidFill>
                            <a:latin typeface="Cambria Math" panose="02040503050406030204" pitchFamily="18" charset="0"/>
                          </a:rPr>
                          <m:t>1</m:t>
                        </m:r>
                      </m:sub>
                    </m:sSub>
                    <m:r>
                      <a:rPr lang="fr-FR" sz="1800" b="0" i="1" smtClean="0">
                        <a:solidFill>
                          <a:srgbClr val="2F2F2F"/>
                        </a:solidFill>
                        <a:latin typeface="Cambria Math" panose="02040503050406030204" pitchFamily="18" charset="0"/>
                      </a:rPr>
                      <m:t>=6799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GeV</m:t>
                        </m:r>
                      </m:e>
                    </m:d>
                  </m:oMath>
                </a14:m>
                <a:endParaRPr lang="fr-FR">
                  <a:solidFill>
                    <a:srgbClr val="6E2466"/>
                  </a:solidFill>
                </a:endParaRPr>
              </a:p>
              <a:p>
                <a:pPr lvl="1">
                  <a:defRPr/>
                </a:pPr>
                <a:r>
                  <a:rPr lang="fr-FR" b="1">
                    <a:solidFill>
                      <a:srgbClr val="6E2466"/>
                    </a:solidFill>
                  </a:rPr>
                  <a:t>Intensity: 	</a:t>
                </a:r>
                <a14:m>
                  <m:oMath xmlns:m="http://schemas.openxmlformats.org/officeDocument/2006/math">
                    <m:sSub>
                      <m:sSubPr>
                        <m:ctrlPr>
                          <a:rPr kumimoji="0" lang="fr-FR"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ctrlPr>
                      </m:sSubPr>
                      <m:e>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𝑝𝑝𝑏</m:t>
                        </m:r>
                      </m:e>
                      <m: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𝐵</m:t>
                        </m:r>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m:t>
                        </m:r>
                      </m:sub>
                    </m:sSub>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=1.59×</m:t>
                    </m:r>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a:rPr kumimoji="0" lang="fr-FR" b="0"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t>10</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11</m:t>
                        </m:r>
                      </m:sup>
                    </m:sSup>
                    <m:d>
                      <m:dPr>
                        <m:begChr m:val="["/>
                        <m:endChr m:val="]"/>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dPr>
                      <m:e>
                        <m:f>
                          <m:f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fPr>
                          <m:num>
                            <m:sSup>
                              <m:sSupPr>
                                <m:ctrlPr>
                                  <a:rPr kumimoji="0" lang="fr-FR" i="1" u="none" strike="noStrike" kern="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rPr>
                                </m:ctrlPr>
                              </m:sSupPr>
                              <m:e>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p</m:t>
                                </m:r>
                              </m:e>
                              <m:sup>
                                <m:r>
                                  <a:rPr kumimoji="0" lang="fr-FR" b="0" i="1"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m:t>
                                </m:r>
                              </m:sup>
                            </m:sSup>
                          </m:num>
                          <m:den>
                            <m:r>
                              <m:rPr>
                                <m:sty m:val="p"/>
                              </m:rPr>
                              <a:rPr kumimoji="0" lang="fr-FR" b="0" i="0" u="none" strike="noStrike" kern="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rPr>
                              <m:t>bunch</m:t>
                            </m:r>
                          </m:den>
                        </m:f>
                      </m:e>
                    </m:d>
                  </m:oMath>
                </a14:m>
                <a:r>
                  <a:rPr lang="fr-FR">
                    <a:solidFill>
                      <a:srgbClr val="2F2F2F"/>
                    </a:solidFill>
                  </a:rPr>
                  <a:t> </a:t>
                </a:r>
              </a:p>
              <a:p>
                <a:pPr marL="0" lvl="1" indent="0">
                  <a:buNone/>
                  <a:defRPr/>
                </a:pPr>
                <a:endParaRPr lang="fr-FR" b="1">
                  <a:solidFill>
                    <a:srgbClr val="6E2466"/>
                  </a:solidFill>
                </a:endParaRPr>
              </a:p>
              <a:p>
                <a:pPr marL="0" lvl="1" indent="0">
                  <a:buNone/>
                  <a:defRPr/>
                </a:pPr>
                <a:r>
                  <a:rPr lang="fr-FR" b="1">
                    <a:solidFill>
                      <a:srgbClr val="E15E32"/>
                    </a:solidFill>
                  </a:rPr>
                  <a:t>Fit results</a:t>
                </a:r>
                <a:endParaRPr lang="fr-FR" b="1">
                  <a:solidFill>
                    <a:srgbClr val="6E2466"/>
                  </a:solidFill>
                </a:endParaRPr>
              </a:p>
              <a:p>
                <a:pPr lvl="1">
                  <a:defRPr/>
                </a:pPr>
                <a:r>
                  <a:rPr lang="fr-FR" b="1">
                    <a:solidFill>
                      <a:srgbClr val="6E2466"/>
                    </a:solidFill>
                  </a:rPr>
                  <a:t>Low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𝑆𝐸𝑌</m:t>
                        </m:r>
                      </m:sub>
                    </m:sSub>
                    <m:r>
                      <a:rPr lang="fr-FR" sz="1800" b="0" i="1" smtClean="0">
                        <a:solidFill>
                          <a:srgbClr val="2F2F2F"/>
                        </a:solidFill>
                        <a:latin typeface="Cambria Math" panose="02040503050406030204" pitchFamily="18" charset="0"/>
                      </a:rPr>
                      <m:t>=5.9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r>
                  <a:rPr lang="fr-FR" b="1">
                    <a:solidFill>
                      <a:srgbClr val="6E2466"/>
                    </a:solidFill>
                  </a:rPr>
                  <a:t>High energy: 	</a:t>
                </a:r>
                <a14:m>
                  <m:oMath xmlns:m="http://schemas.openxmlformats.org/officeDocument/2006/math">
                    <m:sSub>
                      <m:sSubPr>
                        <m:ctrlPr>
                          <a:rPr lang="fr-FR" i="1">
                            <a:solidFill>
                              <a:srgbClr val="2F2F2F"/>
                            </a:solidFill>
                            <a:latin typeface="Cambria Math" panose="02040503050406030204" pitchFamily="18" charset="0"/>
                          </a:rPr>
                        </m:ctrlPr>
                      </m:sSubPr>
                      <m:e>
                        <m:r>
                          <a:rPr lang="fr-FR" i="1">
                            <a:solidFill>
                              <a:srgbClr val="2F2F2F"/>
                            </a:solidFill>
                            <a:latin typeface="Cambria Math" panose="02040503050406030204" pitchFamily="18" charset="0"/>
                          </a:rPr>
                          <m:t>𝐸</m:t>
                        </m:r>
                      </m:e>
                      <m:sub>
                        <m:r>
                          <a:rPr lang="fr-FR" b="0" i="1" smtClean="0">
                            <a:solidFill>
                              <a:srgbClr val="2F2F2F"/>
                            </a:solidFill>
                            <a:latin typeface="Cambria Math" panose="02040503050406030204" pitchFamily="18" charset="0"/>
                          </a:rPr>
                          <m:t>𝑎𝑐𝑐</m:t>
                        </m:r>
                      </m:sub>
                    </m:sSub>
                    <m:r>
                      <a:rPr lang="fr-FR" sz="1800" b="0" i="1" smtClean="0">
                        <a:solidFill>
                          <a:srgbClr val="2F2F2F"/>
                        </a:solidFill>
                        <a:latin typeface="Cambria Math" panose="02040503050406030204" pitchFamily="18" charset="0"/>
                      </a:rPr>
                      <m:t>=203 </m:t>
                    </m:r>
                    <m:d>
                      <m:dPr>
                        <m:begChr m:val="["/>
                        <m:endChr m:val="]"/>
                        <m:ctrlPr>
                          <a:rPr lang="fr-FR" sz="1800" b="0" i="1" smtClean="0">
                            <a:solidFill>
                              <a:srgbClr val="2F2F2F"/>
                            </a:solidFill>
                            <a:latin typeface="Cambria Math" panose="02040503050406030204" pitchFamily="18" charset="0"/>
                          </a:rPr>
                        </m:ctrlPr>
                      </m:dPr>
                      <m:e>
                        <m:r>
                          <m:rPr>
                            <m:sty m:val="p"/>
                          </m:rPr>
                          <a:rPr lang="fr-FR" sz="1800" b="0" i="0" smtClean="0">
                            <a:solidFill>
                              <a:srgbClr val="2F2F2F"/>
                            </a:solidFill>
                            <a:latin typeface="Cambria Math" panose="02040503050406030204" pitchFamily="18" charset="0"/>
                          </a:rPr>
                          <m:t>eV</m:t>
                        </m:r>
                      </m:e>
                    </m:d>
                  </m:oMath>
                </a14:m>
                <a:endParaRPr lang="fr-FR">
                  <a:solidFill>
                    <a:srgbClr val="2F2F2F"/>
                  </a:solidFill>
                </a:endParaRPr>
              </a:p>
              <a:p>
                <a:pPr lvl="1">
                  <a:defRPr/>
                </a:pPr>
                <a:endParaRPr lang="fr-FR">
                  <a:solidFill>
                    <a:srgbClr val="2F2F2F"/>
                  </a:solidFill>
                </a:endParaRPr>
              </a:p>
            </p:txBody>
          </p:sp>
        </mc:Choice>
        <mc:Fallback xmlns="">
          <p:sp>
            <p:nvSpPr>
              <p:cNvPr id="23" name="Content Placeholder 1">
                <a:extLst>
                  <a:ext uri="{FF2B5EF4-FFF2-40B4-BE49-F238E27FC236}">
                    <a16:creationId xmlns:a16="http://schemas.microsoft.com/office/drawing/2014/main" id="{DEC809D1-150F-7A10-0F14-9A3CEF175312}"/>
                  </a:ext>
                </a:extLst>
              </p:cNvPr>
              <p:cNvSpPr txBox="1">
                <a:spLocks noRot="1" noChangeAspect="1" noMove="1" noResize="1" noEditPoints="1" noAdjustHandles="1" noChangeArrowheads="1" noChangeShapeType="1" noTextEdit="1"/>
              </p:cNvSpPr>
              <p:nvPr/>
            </p:nvSpPr>
            <p:spPr bwMode="auto">
              <a:xfrm>
                <a:off x="7093470" y="1310722"/>
                <a:ext cx="4690541" cy="4685072"/>
              </a:xfrm>
              <a:prstGeom prst="rect">
                <a:avLst/>
              </a:prstGeom>
              <a:blipFill>
                <a:blip r:embed="rId7"/>
                <a:stretch>
                  <a:fillRect l="-3121" t="-1691"/>
                </a:stretch>
              </a:blipFill>
              <a:ln>
                <a:noFill/>
              </a:ln>
            </p:spPr>
            <p:txBody>
              <a:bodyPr/>
              <a:lstStyle/>
              <a:p>
                <a:r>
                  <a:rPr lang="fr-FR">
                    <a:noFill/>
                  </a:rPr>
                  <a:t> </a:t>
                </a:r>
              </a:p>
            </p:txBody>
          </p:sp>
        </mc:Fallback>
      </mc:AlternateContent>
    </p:spTree>
    <p:extLst>
      <p:ext uri="{BB962C8B-B14F-4D97-AF65-F5344CB8AC3E}">
        <p14:creationId xmlns:p14="http://schemas.microsoft.com/office/powerpoint/2010/main" val="8776215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4" name="Picture 43">
            <a:extLst>
              <a:ext uri="{FF2B5EF4-FFF2-40B4-BE49-F238E27FC236}">
                <a16:creationId xmlns:a16="http://schemas.microsoft.com/office/drawing/2014/main" id="{645D5B3B-7A32-8DC5-9097-B132B796322C}"/>
              </a:ext>
            </a:extLst>
          </p:cNvPr>
          <p:cNvPicPr>
            <a:picLocks noChangeAspect="1"/>
          </p:cNvPicPr>
          <p:nvPr/>
        </p:nvPicPr>
        <p:blipFill>
          <a:blip r:embed="rId3"/>
          <a:stretch>
            <a:fillRect/>
          </a:stretch>
        </p:blipFill>
        <p:spPr>
          <a:xfrm>
            <a:off x="3599547" y="253660"/>
            <a:ext cx="8592453" cy="936578"/>
          </a:xfrm>
          <a:prstGeom prst="rect">
            <a:avLst/>
          </a:prstGeom>
        </p:spPr>
      </p:pic>
      <p:pic>
        <p:nvPicPr>
          <p:cNvPr id="5" name="Picture 4" descr="A person standing in front of a machine&#10;&#10;Description automatically generated">
            <a:extLst>
              <a:ext uri="{FF2B5EF4-FFF2-40B4-BE49-F238E27FC236}">
                <a16:creationId xmlns:a16="http://schemas.microsoft.com/office/drawing/2014/main" id="{4287221D-E43A-F5FF-C7A6-0D328E639283}"/>
              </a:ext>
            </a:extLst>
          </p:cNvPr>
          <p:cNvPicPr>
            <a:picLocks noChangeAspect="1"/>
          </p:cNvPicPr>
          <p:nvPr/>
        </p:nvPicPr>
        <p:blipFill>
          <a:blip r:embed="rId4"/>
          <a:stretch>
            <a:fillRect/>
          </a:stretch>
        </p:blipFill>
        <p:spPr>
          <a:xfrm>
            <a:off x="5778358" y="1498353"/>
            <a:ext cx="6183596" cy="4637698"/>
          </a:xfrm>
          <a:prstGeom prst="rect">
            <a:avLst/>
          </a:prstGeom>
        </p:spPr>
      </p:pic>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5</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Layout</a:t>
            </a:r>
            <a:endParaRPr lang="en-GB" dirty="0"/>
          </a:p>
        </p:txBody>
      </p:sp>
      <p:sp>
        <p:nvSpPr>
          <p:cNvPr id="8" name="Content Placeholder 1"/>
          <p:cNvSpPr>
            <a:spLocks noGrp="1"/>
          </p:cNvSpPr>
          <p:nvPr>
            <p:ph idx="1"/>
          </p:nvPr>
        </p:nvSpPr>
        <p:spPr bwMode="auto">
          <a:xfrm>
            <a:off x="407989" y="4005063"/>
            <a:ext cx="11376024" cy="2195711"/>
          </a:xfrm>
        </p:spPr>
        <p:txBody>
          <a:bodyPr numCol="2" spcCol="108000"/>
          <a:lstStyle/>
          <a:p>
            <a:pPr marL="0" lvl="1" indent="0">
              <a:buNone/>
              <a:defRPr/>
            </a:pPr>
            <a:r>
              <a:rPr lang="fr-FR" b="1">
                <a:solidFill>
                  <a:srgbClr val="E15E32"/>
                </a:solidFill>
              </a:rPr>
              <a:t>Vacuum Pilot Sector </a:t>
            </a:r>
            <a:r>
              <a:rPr lang="fr-FR">
                <a:solidFill>
                  <a:srgbClr val="E15E32"/>
                </a:solidFill>
              </a:rPr>
              <a:t>(VPS)</a:t>
            </a:r>
          </a:p>
          <a:p>
            <a:pPr lvl="1">
              <a:defRPr/>
            </a:pPr>
            <a:r>
              <a:rPr lang="fr-FR" b="1">
                <a:solidFill>
                  <a:srgbClr val="6E2466"/>
                </a:solidFill>
              </a:rPr>
              <a:t>Location: </a:t>
            </a:r>
            <a:r>
              <a:rPr lang="fr-FR"/>
              <a:t>close to LHCb</a:t>
            </a:r>
          </a:p>
          <a:p>
            <a:pPr lvl="1">
              <a:defRPr/>
            </a:pPr>
            <a:r>
              <a:rPr lang="fr-FR" b="1">
                <a:solidFill>
                  <a:srgbClr val="6E2466"/>
                </a:solidFill>
              </a:rPr>
              <a:t>2 beamlines</a:t>
            </a:r>
          </a:p>
          <a:p>
            <a:pPr lvl="1">
              <a:defRPr/>
            </a:pPr>
            <a:r>
              <a:rPr lang="fr-FR" b="1">
                <a:solidFill>
                  <a:srgbClr val="6E2466"/>
                </a:solidFill>
              </a:rPr>
              <a:t>Installed in 2015:</a:t>
            </a:r>
          </a:p>
          <a:p>
            <a:pPr lvl="2">
              <a:defRPr/>
            </a:pPr>
            <a:r>
              <a:rPr lang="fr-FR" b="1">
                <a:solidFill>
                  <a:srgbClr val="2F2F2F"/>
                </a:solidFill>
              </a:rPr>
              <a:t>1.4m-long thick a-C coating ~500nm</a:t>
            </a:r>
          </a:p>
          <a:p>
            <a:pPr lvl="2">
              <a:defRPr/>
            </a:pPr>
            <a:r>
              <a:rPr lang="fr-FR" b="1">
                <a:solidFill>
                  <a:srgbClr val="2F2F2F"/>
                </a:solidFill>
              </a:rPr>
              <a:t>1.4m-long bulk Cu</a:t>
            </a:r>
            <a:endParaRPr lang="fr-FR">
              <a:solidFill>
                <a:srgbClr val="2F2F2F"/>
              </a:solidFill>
            </a:endParaRPr>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10" name="Content Placeholder 1">
            <a:extLst>
              <a:ext uri="{FF2B5EF4-FFF2-40B4-BE49-F238E27FC236}">
                <a16:creationId xmlns:a16="http://schemas.microsoft.com/office/drawing/2014/main" id="{B841DB0D-B224-4E31-C99C-D0A7C245EE2C}"/>
              </a:ext>
            </a:extLst>
          </p:cNvPr>
          <p:cNvSpPr txBox="1">
            <a:spLocks/>
          </p:cNvSpPr>
          <p:nvPr/>
        </p:nvSpPr>
        <p:spPr bwMode="auto">
          <a:xfrm>
            <a:off x="6696846" y="1014294"/>
            <a:ext cx="855917" cy="387011"/>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0070C0"/>
                </a:solidFill>
              </a:rPr>
              <a:t>a-C</a:t>
            </a:r>
            <a:endParaRPr lang="fr-FR">
              <a:solidFill>
                <a:srgbClr val="0070C0"/>
              </a:solidFill>
            </a:endParaRPr>
          </a:p>
        </p:txBody>
      </p:sp>
      <p:sp>
        <p:nvSpPr>
          <p:cNvPr id="15" name="Content Placeholder 1">
            <a:extLst>
              <a:ext uri="{FF2B5EF4-FFF2-40B4-BE49-F238E27FC236}">
                <a16:creationId xmlns:a16="http://schemas.microsoft.com/office/drawing/2014/main" id="{E2AFC2F5-D801-4330-1E53-104438C8C1E2}"/>
              </a:ext>
            </a:extLst>
          </p:cNvPr>
          <p:cNvSpPr txBox="1">
            <a:spLocks/>
          </p:cNvSpPr>
          <p:nvPr/>
        </p:nvSpPr>
        <p:spPr bwMode="auto">
          <a:xfrm>
            <a:off x="8076030" y="1004178"/>
            <a:ext cx="794126" cy="387011"/>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0070C0"/>
                </a:solidFill>
              </a:rPr>
              <a:t>Cu</a:t>
            </a:r>
            <a:endParaRPr lang="fr-FR">
              <a:solidFill>
                <a:srgbClr val="0070C0"/>
              </a:solidFill>
            </a:endParaRPr>
          </a:p>
        </p:txBody>
      </p:sp>
      <p:sp>
        <p:nvSpPr>
          <p:cNvPr id="34" name="Rectangle 33">
            <a:extLst>
              <a:ext uri="{FF2B5EF4-FFF2-40B4-BE49-F238E27FC236}">
                <a16:creationId xmlns:a16="http://schemas.microsoft.com/office/drawing/2014/main" id="{066B99F5-3C71-0F6E-A2F6-A2DF9DA3B867}"/>
              </a:ext>
            </a:extLst>
          </p:cNvPr>
          <p:cNvSpPr/>
          <p:nvPr/>
        </p:nvSpPr>
        <p:spPr>
          <a:xfrm>
            <a:off x="4157138" y="266639"/>
            <a:ext cx="432582" cy="1816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Rectangle 34">
            <a:extLst>
              <a:ext uri="{FF2B5EF4-FFF2-40B4-BE49-F238E27FC236}">
                <a16:creationId xmlns:a16="http://schemas.microsoft.com/office/drawing/2014/main" id="{ED8C5128-F780-D834-C402-3A52C0347715}"/>
              </a:ext>
            </a:extLst>
          </p:cNvPr>
          <p:cNvSpPr/>
          <p:nvPr/>
        </p:nvSpPr>
        <p:spPr bwMode="auto">
          <a:xfrm>
            <a:off x="7552763" y="183181"/>
            <a:ext cx="523267" cy="2468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Rectangle 35">
            <a:extLst>
              <a:ext uri="{FF2B5EF4-FFF2-40B4-BE49-F238E27FC236}">
                <a16:creationId xmlns:a16="http://schemas.microsoft.com/office/drawing/2014/main" id="{B3889721-4BBD-68DF-3F38-04095C020F29}"/>
              </a:ext>
            </a:extLst>
          </p:cNvPr>
          <p:cNvSpPr/>
          <p:nvPr/>
        </p:nvSpPr>
        <p:spPr bwMode="auto">
          <a:xfrm>
            <a:off x="8901973" y="190146"/>
            <a:ext cx="523267" cy="2468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Rectangle 36">
            <a:extLst>
              <a:ext uri="{FF2B5EF4-FFF2-40B4-BE49-F238E27FC236}">
                <a16:creationId xmlns:a16="http://schemas.microsoft.com/office/drawing/2014/main" id="{3413BB5B-57C0-CE6E-2F26-B41F1A40D5B7}"/>
              </a:ext>
            </a:extLst>
          </p:cNvPr>
          <p:cNvSpPr/>
          <p:nvPr/>
        </p:nvSpPr>
        <p:spPr bwMode="auto">
          <a:xfrm>
            <a:off x="11039073" y="192824"/>
            <a:ext cx="523267" cy="24682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Rectangle 37">
            <a:extLst>
              <a:ext uri="{FF2B5EF4-FFF2-40B4-BE49-F238E27FC236}">
                <a16:creationId xmlns:a16="http://schemas.microsoft.com/office/drawing/2014/main" id="{8BCF2EC4-9199-3763-DAE0-CB214CB078D9}"/>
              </a:ext>
            </a:extLst>
          </p:cNvPr>
          <p:cNvSpPr/>
          <p:nvPr/>
        </p:nvSpPr>
        <p:spPr bwMode="auto">
          <a:xfrm>
            <a:off x="8261493" y="873704"/>
            <a:ext cx="523267" cy="14059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9" name="Rectangle 38">
            <a:extLst>
              <a:ext uri="{FF2B5EF4-FFF2-40B4-BE49-F238E27FC236}">
                <a16:creationId xmlns:a16="http://schemas.microsoft.com/office/drawing/2014/main" id="{BA4AD529-76F9-AF41-65F8-59378EEBA7FF}"/>
              </a:ext>
            </a:extLst>
          </p:cNvPr>
          <p:cNvSpPr/>
          <p:nvPr/>
        </p:nvSpPr>
        <p:spPr bwMode="auto">
          <a:xfrm>
            <a:off x="9556569" y="874299"/>
            <a:ext cx="523267" cy="1318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a:extLst>
              <a:ext uri="{FF2B5EF4-FFF2-40B4-BE49-F238E27FC236}">
                <a16:creationId xmlns:a16="http://schemas.microsoft.com/office/drawing/2014/main" id="{13A2C0F5-605A-EF53-E5A1-58155B24E8DD}"/>
              </a:ext>
            </a:extLst>
          </p:cNvPr>
          <p:cNvSpPr/>
          <p:nvPr/>
        </p:nvSpPr>
        <p:spPr bwMode="auto">
          <a:xfrm>
            <a:off x="9091599" y="744621"/>
            <a:ext cx="144016" cy="923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40">
            <a:extLst>
              <a:ext uri="{FF2B5EF4-FFF2-40B4-BE49-F238E27FC236}">
                <a16:creationId xmlns:a16="http://schemas.microsoft.com/office/drawing/2014/main" id="{C267A70D-4F5E-E3CF-EEC7-94DE20B71620}"/>
              </a:ext>
            </a:extLst>
          </p:cNvPr>
          <p:cNvSpPr/>
          <p:nvPr/>
        </p:nvSpPr>
        <p:spPr bwMode="auto">
          <a:xfrm>
            <a:off x="7725259" y="744622"/>
            <a:ext cx="144016" cy="9235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5" name="Straight Arrow Connector 54">
            <a:extLst>
              <a:ext uri="{FF2B5EF4-FFF2-40B4-BE49-F238E27FC236}">
                <a16:creationId xmlns:a16="http://schemas.microsoft.com/office/drawing/2014/main" id="{7615BC10-D93A-FD7F-4DD1-250A8F96388D}"/>
              </a:ext>
            </a:extLst>
          </p:cNvPr>
          <p:cNvCxnSpPr>
            <a:cxnSpLocks/>
          </p:cNvCxnSpPr>
          <p:nvPr/>
        </p:nvCxnSpPr>
        <p:spPr>
          <a:xfrm>
            <a:off x="3219820" y="585742"/>
            <a:ext cx="379727"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4CC58F9A-4B19-5765-2AF5-4771D7744FB9}"/>
              </a:ext>
            </a:extLst>
          </p:cNvPr>
          <p:cNvCxnSpPr>
            <a:cxnSpLocks/>
          </p:cNvCxnSpPr>
          <p:nvPr/>
        </p:nvCxnSpPr>
        <p:spPr bwMode="auto">
          <a:xfrm flipH="1">
            <a:off x="3172829" y="744621"/>
            <a:ext cx="379727"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The general layout of the LHC [19], showing the eight interaction... |  Download Scientific Diagram">
            <a:extLst>
              <a:ext uri="{FF2B5EF4-FFF2-40B4-BE49-F238E27FC236}">
                <a16:creationId xmlns:a16="http://schemas.microsoft.com/office/drawing/2014/main" id="{C604E920-57A7-F6FE-85D5-F77FCC130B5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987" y="1004178"/>
            <a:ext cx="2878885" cy="2882220"/>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1">
            <a:extLst>
              <a:ext uri="{FF2B5EF4-FFF2-40B4-BE49-F238E27FC236}">
                <a16:creationId xmlns:a16="http://schemas.microsoft.com/office/drawing/2014/main" id="{5215D877-401D-50CF-C7E6-493DD34A6F86}"/>
              </a:ext>
            </a:extLst>
          </p:cNvPr>
          <p:cNvSpPr txBox="1">
            <a:spLocks/>
          </p:cNvSpPr>
          <p:nvPr/>
        </p:nvSpPr>
        <p:spPr bwMode="auto">
          <a:xfrm>
            <a:off x="1559496" y="1170910"/>
            <a:ext cx="575866" cy="286205"/>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2F2F2F"/>
                </a:solidFill>
              </a:rPr>
              <a:t>CMS</a:t>
            </a:r>
            <a:endParaRPr lang="fr-FR">
              <a:solidFill>
                <a:srgbClr val="2F2F2F"/>
              </a:solidFill>
            </a:endParaRPr>
          </a:p>
        </p:txBody>
      </p:sp>
      <p:sp>
        <p:nvSpPr>
          <p:cNvPr id="14" name="Content Placeholder 1">
            <a:extLst>
              <a:ext uri="{FF2B5EF4-FFF2-40B4-BE49-F238E27FC236}">
                <a16:creationId xmlns:a16="http://schemas.microsoft.com/office/drawing/2014/main" id="{0244D248-50E7-62B9-C6F6-15BAB89B1A56}"/>
              </a:ext>
            </a:extLst>
          </p:cNvPr>
          <p:cNvSpPr txBox="1">
            <a:spLocks/>
          </p:cNvSpPr>
          <p:nvPr/>
        </p:nvSpPr>
        <p:spPr bwMode="auto">
          <a:xfrm>
            <a:off x="1487290" y="3412915"/>
            <a:ext cx="720278" cy="286205"/>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2F2F2F"/>
                </a:solidFill>
              </a:rPr>
              <a:t>ATLAS</a:t>
            </a:r>
            <a:endParaRPr lang="fr-FR">
              <a:solidFill>
                <a:srgbClr val="2F2F2F"/>
              </a:solidFill>
            </a:endParaRPr>
          </a:p>
        </p:txBody>
      </p:sp>
      <p:sp>
        <p:nvSpPr>
          <p:cNvPr id="16" name="Content Placeholder 1">
            <a:extLst>
              <a:ext uri="{FF2B5EF4-FFF2-40B4-BE49-F238E27FC236}">
                <a16:creationId xmlns:a16="http://schemas.microsoft.com/office/drawing/2014/main" id="{55827970-C1A2-CAD7-3F30-9124531DDDAF}"/>
              </a:ext>
            </a:extLst>
          </p:cNvPr>
          <p:cNvSpPr txBox="1">
            <a:spLocks/>
          </p:cNvSpPr>
          <p:nvPr/>
        </p:nvSpPr>
        <p:spPr bwMode="auto">
          <a:xfrm>
            <a:off x="983432" y="3108930"/>
            <a:ext cx="648270" cy="286205"/>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b="1">
                <a:solidFill>
                  <a:srgbClr val="2F2F2F"/>
                </a:solidFill>
              </a:rPr>
              <a:t>ALICE</a:t>
            </a:r>
            <a:endParaRPr lang="fr-FR">
              <a:solidFill>
                <a:srgbClr val="2F2F2F"/>
              </a:solidFill>
            </a:endParaRPr>
          </a:p>
        </p:txBody>
      </p:sp>
      <p:sp>
        <p:nvSpPr>
          <p:cNvPr id="17" name="Content Placeholder 1">
            <a:extLst>
              <a:ext uri="{FF2B5EF4-FFF2-40B4-BE49-F238E27FC236}">
                <a16:creationId xmlns:a16="http://schemas.microsoft.com/office/drawing/2014/main" id="{E1D4D978-EDBD-4CAE-58B4-C564BD887A56}"/>
              </a:ext>
            </a:extLst>
          </p:cNvPr>
          <p:cNvSpPr txBox="1">
            <a:spLocks/>
          </p:cNvSpPr>
          <p:nvPr/>
        </p:nvSpPr>
        <p:spPr bwMode="auto">
          <a:xfrm>
            <a:off x="2012756" y="3108930"/>
            <a:ext cx="720279" cy="286205"/>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r">
              <a:buFont typeface="Arial"/>
              <a:buNone/>
              <a:defRPr/>
            </a:pPr>
            <a:r>
              <a:rPr lang="fr-FR" b="1">
                <a:solidFill>
                  <a:srgbClr val="2F2F2F"/>
                </a:solidFill>
              </a:rPr>
              <a:t>LHCb</a:t>
            </a:r>
            <a:endParaRPr lang="fr-FR">
              <a:solidFill>
                <a:srgbClr val="2F2F2F"/>
              </a:solidFill>
            </a:endParaRPr>
          </a:p>
        </p:txBody>
      </p:sp>
      <p:sp>
        <p:nvSpPr>
          <p:cNvPr id="18" name="Content Placeholder 1">
            <a:extLst>
              <a:ext uri="{FF2B5EF4-FFF2-40B4-BE49-F238E27FC236}">
                <a16:creationId xmlns:a16="http://schemas.microsoft.com/office/drawing/2014/main" id="{B1B7F52E-14F8-A7D5-5DAF-6D33CA0AC60B}"/>
              </a:ext>
            </a:extLst>
          </p:cNvPr>
          <p:cNvSpPr txBox="1">
            <a:spLocks/>
          </p:cNvSpPr>
          <p:nvPr/>
        </p:nvSpPr>
        <p:spPr bwMode="auto">
          <a:xfrm>
            <a:off x="695499" y="2276873"/>
            <a:ext cx="575866" cy="474836"/>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endParaRPr lang="fr-FR">
              <a:solidFill>
                <a:srgbClr val="2F2F2F"/>
              </a:solidFill>
            </a:endParaRPr>
          </a:p>
        </p:txBody>
      </p:sp>
      <p:sp>
        <p:nvSpPr>
          <p:cNvPr id="19" name="Content Placeholder 1">
            <a:extLst>
              <a:ext uri="{FF2B5EF4-FFF2-40B4-BE49-F238E27FC236}">
                <a16:creationId xmlns:a16="http://schemas.microsoft.com/office/drawing/2014/main" id="{C4F6FAF4-3BDA-A21E-4591-C01BC21958F0}"/>
              </a:ext>
            </a:extLst>
          </p:cNvPr>
          <p:cNvSpPr txBox="1">
            <a:spLocks/>
          </p:cNvSpPr>
          <p:nvPr/>
        </p:nvSpPr>
        <p:spPr bwMode="auto">
          <a:xfrm>
            <a:off x="1055836" y="1439335"/>
            <a:ext cx="575866" cy="474836"/>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endParaRPr lang="fr-FR">
              <a:solidFill>
                <a:srgbClr val="2F2F2F"/>
              </a:solidFill>
            </a:endParaRPr>
          </a:p>
        </p:txBody>
      </p:sp>
      <p:sp>
        <p:nvSpPr>
          <p:cNvPr id="20" name="Content Placeholder 1">
            <a:extLst>
              <a:ext uri="{FF2B5EF4-FFF2-40B4-BE49-F238E27FC236}">
                <a16:creationId xmlns:a16="http://schemas.microsoft.com/office/drawing/2014/main" id="{AB80A70D-71BC-6EE7-EF9C-29B516AD236D}"/>
              </a:ext>
            </a:extLst>
          </p:cNvPr>
          <p:cNvSpPr txBox="1">
            <a:spLocks/>
          </p:cNvSpPr>
          <p:nvPr/>
        </p:nvSpPr>
        <p:spPr bwMode="auto">
          <a:xfrm>
            <a:off x="2013646" y="1439335"/>
            <a:ext cx="575866" cy="474836"/>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endParaRPr lang="fr-FR">
              <a:solidFill>
                <a:srgbClr val="2F2F2F"/>
              </a:solidFill>
            </a:endParaRPr>
          </a:p>
        </p:txBody>
      </p:sp>
      <p:sp>
        <p:nvSpPr>
          <p:cNvPr id="21" name="Content Placeholder 1">
            <a:extLst>
              <a:ext uri="{FF2B5EF4-FFF2-40B4-BE49-F238E27FC236}">
                <a16:creationId xmlns:a16="http://schemas.microsoft.com/office/drawing/2014/main" id="{AAF0712F-774F-6069-BF1C-5ABC1CEE99DD}"/>
              </a:ext>
            </a:extLst>
          </p:cNvPr>
          <p:cNvSpPr txBox="1">
            <a:spLocks/>
          </p:cNvSpPr>
          <p:nvPr/>
        </p:nvSpPr>
        <p:spPr bwMode="auto">
          <a:xfrm>
            <a:off x="2517308" y="2207870"/>
            <a:ext cx="575866" cy="474836"/>
          </a:xfrm>
          <a:prstGeom prst="rect">
            <a:avLst/>
          </a:prstGeom>
          <a:solidFill>
            <a:schemeClr val="bg1"/>
          </a:solidFill>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endParaRPr lang="fr-FR">
              <a:solidFill>
                <a:srgbClr val="2F2F2F"/>
              </a:solidFill>
            </a:endParaRPr>
          </a:p>
        </p:txBody>
      </p:sp>
      <p:sp>
        <p:nvSpPr>
          <p:cNvPr id="24" name="Rectangle 23">
            <a:extLst>
              <a:ext uri="{FF2B5EF4-FFF2-40B4-BE49-F238E27FC236}">
                <a16:creationId xmlns:a16="http://schemas.microsoft.com/office/drawing/2014/main" id="{D488DFA1-82E9-0948-1161-F21C9D0B0E36}"/>
              </a:ext>
            </a:extLst>
          </p:cNvPr>
          <p:cNvSpPr/>
          <p:nvPr/>
        </p:nvSpPr>
        <p:spPr>
          <a:xfrm>
            <a:off x="2904358" y="1260856"/>
            <a:ext cx="163998" cy="11866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E5D515C0-65AF-93D9-48EB-C3A9D554B30F}"/>
              </a:ext>
            </a:extLst>
          </p:cNvPr>
          <p:cNvSpPr/>
          <p:nvPr/>
        </p:nvSpPr>
        <p:spPr>
          <a:xfrm>
            <a:off x="691352" y="1260856"/>
            <a:ext cx="163998" cy="11866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ZoneTexte 22">
            <a:extLst>
              <a:ext uri="{FF2B5EF4-FFF2-40B4-BE49-F238E27FC236}">
                <a16:creationId xmlns:a16="http://schemas.microsoft.com/office/drawing/2014/main" id="{25DBBC0D-6FA8-B0AE-ED98-134AD5BCB6C5}"/>
              </a:ext>
            </a:extLst>
          </p:cNvPr>
          <p:cNvSpPr txBox="1"/>
          <p:nvPr/>
        </p:nvSpPr>
        <p:spPr bwMode="auto">
          <a:xfrm>
            <a:off x="2772946" y="1111478"/>
            <a:ext cx="533849" cy="369332"/>
          </a:xfrm>
          <a:prstGeom prst="rect">
            <a:avLst/>
          </a:prstGeom>
          <a:noFill/>
        </p:spPr>
        <p:txBody>
          <a:bodyPr wrap="square">
            <a:spAutoFit/>
          </a:bodyPr>
          <a:lstStyle/>
          <a:p>
            <a:pPr marL="0" lvl="1" indent="0" algn="ctr">
              <a:buFont typeface="Arial"/>
              <a:buNone/>
              <a:defRPr/>
            </a:pPr>
            <a:r>
              <a:rPr lang="fr-FR" b="1">
                <a:solidFill>
                  <a:srgbClr val="0000FF"/>
                </a:solidFill>
              </a:rPr>
              <a:t>B1</a:t>
            </a:r>
            <a:endParaRPr lang="fr-FR">
              <a:solidFill>
                <a:srgbClr val="0000FF"/>
              </a:solidFill>
            </a:endParaRPr>
          </a:p>
        </p:txBody>
      </p:sp>
      <p:sp>
        <p:nvSpPr>
          <p:cNvPr id="26" name="ZoneTexte 25">
            <a:extLst>
              <a:ext uri="{FF2B5EF4-FFF2-40B4-BE49-F238E27FC236}">
                <a16:creationId xmlns:a16="http://schemas.microsoft.com/office/drawing/2014/main" id="{EDD43271-99F4-D2E3-4E4E-E4F13BB1C66A}"/>
              </a:ext>
            </a:extLst>
          </p:cNvPr>
          <p:cNvSpPr txBox="1"/>
          <p:nvPr/>
        </p:nvSpPr>
        <p:spPr bwMode="auto">
          <a:xfrm>
            <a:off x="406967" y="1111478"/>
            <a:ext cx="533849" cy="369332"/>
          </a:xfrm>
          <a:prstGeom prst="rect">
            <a:avLst/>
          </a:prstGeom>
          <a:noFill/>
        </p:spPr>
        <p:txBody>
          <a:bodyPr wrap="square">
            <a:spAutoFit/>
          </a:bodyPr>
          <a:lstStyle/>
          <a:p>
            <a:pPr marL="0" lvl="1" indent="0" algn="ctr">
              <a:buFont typeface="Arial"/>
              <a:buNone/>
              <a:defRPr/>
            </a:pPr>
            <a:r>
              <a:rPr lang="fr-FR" b="1">
                <a:solidFill>
                  <a:srgbClr val="FF0000"/>
                </a:solidFill>
              </a:rPr>
              <a:t>B2</a:t>
            </a:r>
            <a:endParaRPr lang="fr-FR">
              <a:solidFill>
                <a:srgbClr val="FF0000"/>
              </a:solidFill>
            </a:endParaRPr>
          </a:p>
        </p:txBody>
      </p:sp>
      <p:sp>
        <p:nvSpPr>
          <p:cNvPr id="27" name="Étoile : 5 branches 26">
            <a:extLst>
              <a:ext uri="{FF2B5EF4-FFF2-40B4-BE49-F238E27FC236}">
                <a16:creationId xmlns:a16="http://schemas.microsoft.com/office/drawing/2014/main" id="{BF4B518E-3D22-FD9E-F38D-016A6EF26E98}"/>
              </a:ext>
            </a:extLst>
          </p:cNvPr>
          <p:cNvSpPr/>
          <p:nvPr/>
        </p:nvSpPr>
        <p:spPr>
          <a:xfrm>
            <a:off x="2819448" y="3108929"/>
            <a:ext cx="286205" cy="286205"/>
          </a:xfrm>
          <a:prstGeom prst="star5">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ZoneTexte 27">
            <a:extLst>
              <a:ext uri="{FF2B5EF4-FFF2-40B4-BE49-F238E27FC236}">
                <a16:creationId xmlns:a16="http://schemas.microsoft.com/office/drawing/2014/main" id="{60681068-B5C7-D0C3-804C-33F0C1162897}"/>
              </a:ext>
            </a:extLst>
          </p:cNvPr>
          <p:cNvSpPr txBox="1"/>
          <p:nvPr/>
        </p:nvSpPr>
        <p:spPr bwMode="auto">
          <a:xfrm>
            <a:off x="3065698" y="3144467"/>
            <a:ext cx="720278" cy="369332"/>
          </a:xfrm>
          <a:prstGeom prst="rect">
            <a:avLst/>
          </a:prstGeom>
          <a:noFill/>
        </p:spPr>
        <p:txBody>
          <a:bodyPr wrap="square">
            <a:spAutoFit/>
          </a:bodyPr>
          <a:lstStyle/>
          <a:p>
            <a:pPr marL="0" lvl="1" indent="0" algn="ctr">
              <a:buFont typeface="Arial"/>
              <a:buNone/>
              <a:defRPr/>
            </a:pPr>
            <a:r>
              <a:rPr lang="fr-FR" b="1">
                <a:solidFill>
                  <a:srgbClr val="00B050"/>
                </a:solidFill>
              </a:rPr>
              <a:t>VPS</a:t>
            </a:r>
            <a:endParaRPr lang="fr-FR">
              <a:solidFill>
                <a:srgbClr val="00B050"/>
              </a:solidFill>
            </a:endParaRPr>
          </a:p>
        </p:txBody>
      </p:sp>
      <p:sp>
        <p:nvSpPr>
          <p:cNvPr id="29" name="Rectangle 28">
            <a:extLst>
              <a:ext uri="{FF2B5EF4-FFF2-40B4-BE49-F238E27FC236}">
                <a16:creationId xmlns:a16="http://schemas.microsoft.com/office/drawing/2014/main" id="{A2626B2C-F020-04A8-CB09-77C736D66357}"/>
              </a:ext>
            </a:extLst>
          </p:cNvPr>
          <p:cNvSpPr/>
          <p:nvPr/>
        </p:nvSpPr>
        <p:spPr>
          <a:xfrm>
            <a:off x="1641227" y="3777121"/>
            <a:ext cx="71810" cy="824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110E5C9F-03A0-2CBE-D024-268DFB5DC216}"/>
              </a:ext>
            </a:extLst>
          </p:cNvPr>
          <p:cNvSpPr/>
          <p:nvPr/>
        </p:nvSpPr>
        <p:spPr>
          <a:xfrm>
            <a:off x="1976851" y="3777121"/>
            <a:ext cx="71810" cy="824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ZoneTexte 30">
            <a:extLst>
              <a:ext uri="{FF2B5EF4-FFF2-40B4-BE49-F238E27FC236}">
                <a16:creationId xmlns:a16="http://schemas.microsoft.com/office/drawing/2014/main" id="{F520AEB1-86DB-56AF-89E6-7E03B0AF4FED}"/>
              </a:ext>
            </a:extLst>
          </p:cNvPr>
          <p:cNvSpPr txBox="1"/>
          <p:nvPr/>
        </p:nvSpPr>
        <p:spPr bwMode="auto">
          <a:xfrm>
            <a:off x="1197473" y="2181089"/>
            <a:ext cx="1299912" cy="523220"/>
          </a:xfrm>
          <a:prstGeom prst="rect">
            <a:avLst/>
          </a:prstGeom>
          <a:noFill/>
        </p:spPr>
        <p:txBody>
          <a:bodyPr wrap="square">
            <a:spAutoFit/>
          </a:bodyPr>
          <a:lstStyle/>
          <a:p>
            <a:pPr marL="0" lvl="1" indent="0" algn="ctr">
              <a:buFont typeface="Arial"/>
              <a:buNone/>
              <a:defRPr/>
            </a:pPr>
            <a:r>
              <a:rPr lang="fr-FR" sz="2800" b="1">
                <a:solidFill>
                  <a:srgbClr val="6E2466"/>
                </a:solidFill>
              </a:rPr>
              <a:t>LHC</a:t>
            </a:r>
            <a:endParaRPr lang="fr-FR" sz="2800">
              <a:solidFill>
                <a:srgbClr val="6E2466"/>
              </a:solidFill>
            </a:endParaRPr>
          </a:p>
        </p:txBody>
      </p:sp>
    </p:spTree>
    <p:extLst>
      <p:ext uri="{BB962C8B-B14F-4D97-AF65-F5344CB8AC3E}">
        <p14:creationId xmlns:p14="http://schemas.microsoft.com/office/powerpoint/2010/main" val="1261414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cxnSp>
        <p:nvCxnSpPr>
          <p:cNvPr id="34" name="Straight Connector 33">
            <a:extLst>
              <a:ext uri="{FF2B5EF4-FFF2-40B4-BE49-F238E27FC236}">
                <a16:creationId xmlns:a16="http://schemas.microsoft.com/office/drawing/2014/main" id="{D094E287-0A9B-AB61-23BC-1D22BA7B3BD3}"/>
              </a:ext>
            </a:extLst>
          </p:cNvPr>
          <p:cNvCxnSpPr>
            <a:cxnSpLocks/>
          </p:cNvCxnSpPr>
          <p:nvPr/>
        </p:nvCxnSpPr>
        <p:spPr bwMode="auto">
          <a:xfrm>
            <a:off x="220957" y="3204696"/>
            <a:ext cx="272533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sp>
        <p:nvSpPr>
          <p:cNvPr id="26" name="Content Placeholder 1">
            <a:extLst>
              <a:ext uri="{FF2B5EF4-FFF2-40B4-BE49-F238E27FC236}">
                <a16:creationId xmlns:a16="http://schemas.microsoft.com/office/drawing/2014/main" id="{F64BE568-3DD0-A691-1829-AFADE043DB59}"/>
              </a:ext>
            </a:extLst>
          </p:cNvPr>
          <p:cNvSpPr txBox="1">
            <a:spLocks/>
          </p:cNvSpPr>
          <p:nvPr/>
        </p:nvSpPr>
        <p:spPr bwMode="auto">
          <a:xfrm>
            <a:off x="6644704" y="1439335"/>
            <a:ext cx="5486302" cy="2604257"/>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Font typeface="Arial"/>
              <a:buNone/>
              <a:defRPr/>
            </a:pPr>
            <a:r>
              <a:rPr lang="fr-FR" b="1">
                <a:solidFill>
                  <a:srgbClr val="E15E32"/>
                </a:solidFill>
              </a:rPr>
              <a:t>Electron cloud </a:t>
            </a:r>
            <a:r>
              <a:rPr lang="fr-FR" b="1" dirty="0">
                <a:solidFill>
                  <a:srgbClr val="E15E32"/>
                </a:solidFill>
              </a:rPr>
              <a:t>= </a:t>
            </a:r>
            <a:r>
              <a:rPr lang="fr-FR" b="1" dirty="0" err="1">
                <a:solidFill>
                  <a:srgbClr val="E15E32"/>
                </a:solidFill>
              </a:rPr>
              <a:t>Primary</a:t>
            </a:r>
            <a:r>
              <a:rPr lang="fr-FR" b="1" dirty="0">
                <a:solidFill>
                  <a:srgbClr val="E15E32"/>
                </a:solidFill>
              </a:rPr>
              <a:t> + </a:t>
            </a:r>
            <a:r>
              <a:rPr lang="fr-FR" b="1" dirty="0" err="1">
                <a:solidFill>
                  <a:srgbClr val="E15E32"/>
                </a:solidFill>
              </a:rPr>
              <a:t>Secondary</a:t>
            </a:r>
            <a:r>
              <a:rPr lang="fr-FR" b="1" dirty="0">
                <a:solidFill>
                  <a:srgbClr val="E15E32"/>
                </a:solidFill>
              </a:rPr>
              <a:t> </a:t>
            </a:r>
            <a:r>
              <a:rPr lang="fr-FR" b="1" dirty="0" err="1">
                <a:solidFill>
                  <a:srgbClr val="E15E32"/>
                </a:solidFill>
              </a:rPr>
              <a:t>electrons</a:t>
            </a:r>
            <a:endParaRPr lang="fr-FR" b="1" dirty="0">
              <a:solidFill>
                <a:srgbClr val="E15E32"/>
              </a:solidFill>
            </a:endParaRPr>
          </a:p>
          <a:p>
            <a:pPr lvl="1">
              <a:defRPr/>
            </a:pPr>
            <a:r>
              <a:rPr lang="fr-FR" b="1" dirty="0" err="1">
                <a:solidFill>
                  <a:srgbClr val="6E2466"/>
                </a:solidFill>
              </a:rPr>
              <a:t>Primary</a:t>
            </a:r>
            <a:r>
              <a:rPr lang="fr-FR" b="1" dirty="0">
                <a:solidFill>
                  <a:srgbClr val="6E2466"/>
                </a:solidFill>
              </a:rPr>
              <a:t> </a:t>
            </a:r>
            <a:r>
              <a:rPr lang="fr-FR" b="1" dirty="0" err="1">
                <a:solidFill>
                  <a:srgbClr val="6E2466"/>
                </a:solidFill>
              </a:rPr>
              <a:t>electrons</a:t>
            </a:r>
            <a:r>
              <a:rPr lang="fr-FR" b="1" dirty="0">
                <a:solidFill>
                  <a:srgbClr val="6E2466"/>
                </a:solidFill>
              </a:rPr>
              <a:t>:</a:t>
            </a:r>
          </a:p>
          <a:p>
            <a:pPr lvl="2">
              <a:defRPr/>
            </a:pPr>
            <a:r>
              <a:rPr lang="fr-FR" dirty="0" err="1">
                <a:solidFill>
                  <a:srgbClr val="2F2F2F"/>
                </a:solidFill>
              </a:rPr>
              <a:t>Photoelectrons</a:t>
            </a:r>
            <a:r>
              <a:rPr lang="fr-FR" dirty="0">
                <a:solidFill>
                  <a:srgbClr val="2F2F2F"/>
                </a:solidFill>
              </a:rPr>
              <a:t> </a:t>
            </a:r>
            <a:r>
              <a:rPr lang="fr-FR" dirty="0" err="1">
                <a:solidFill>
                  <a:srgbClr val="2F2F2F"/>
                </a:solidFill>
              </a:rPr>
              <a:t>induced</a:t>
            </a:r>
            <a:r>
              <a:rPr lang="fr-FR" dirty="0">
                <a:solidFill>
                  <a:srgbClr val="2F2F2F"/>
                </a:solidFill>
              </a:rPr>
              <a:t> by </a:t>
            </a:r>
            <a:r>
              <a:rPr lang="fr-FR" dirty="0" err="1">
                <a:solidFill>
                  <a:srgbClr val="2F2F2F"/>
                </a:solidFill>
              </a:rPr>
              <a:t>photoelectric</a:t>
            </a:r>
            <a:r>
              <a:rPr lang="fr-FR" dirty="0">
                <a:solidFill>
                  <a:srgbClr val="2F2F2F"/>
                </a:solidFill>
              </a:rPr>
              <a:t> </a:t>
            </a:r>
            <a:r>
              <a:rPr lang="fr-FR" dirty="0" err="1">
                <a:solidFill>
                  <a:srgbClr val="2F2F2F"/>
                </a:solidFill>
              </a:rPr>
              <a:t>effect</a:t>
            </a:r>
            <a:endParaRPr lang="fr-FR" dirty="0">
              <a:solidFill>
                <a:srgbClr val="2F2F2F"/>
              </a:solidFill>
            </a:endParaRPr>
          </a:p>
          <a:p>
            <a:pPr lvl="2">
              <a:defRPr/>
            </a:pPr>
            <a:r>
              <a:rPr lang="fr-FR" dirty="0">
                <a:solidFill>
                  <a:srgbClr val="2F2F2F"/>
                </a:solidFill>
              </a:rPr>
              <a:t>Free </a:t>
            </a:r>
            <a:r>
              <a:rPr lang="fr-FR" dirty="0" err="1">
                <a:solidFill>
                  <a:srgbClr val="2F2F2F"/>
                </a:solidFill>
              </a:rPr>
              <a:t>electrons</a:t>
            </a:r>
            <a:r>
              <a:rPr lang="fr-FR" dirty="0">
                <a:solidFill>
                  <a:srgbClr val="2F2F2F"/>
                </a:solidFill>
              </a:rPr>
              <a:t> </a:t>
            </a:r>
            <a:r>
              <a:rPr lang="fr-FR" dirty="0" err="1">
                <a:solidFill>
                  <a:srgbClr val="2F2F2F"/>
                </a:solidFill>
              </a:rPr>
              <a:t>induced</a:t>
            </a:r>
            <a:r>
              <a:rPr lang="fr-FR" dirty="0">
                <a:solidFill>
                  <a:srgbClr val="2F2F2F"/>
                </a:solidFill>
              </a:rPr>
              <a:t> by </a:t>
            </a:r>
            <a:r>
              <a:rPr lang="fr-FR" dirty="0" err="1">
                <a:solidFill>
                  <a:srgbClr val="2F2F2F"/>
                </a:solidFill>
              </a:rPr>
              <a:t>bunch</a:t>
            </a:r>
            <a:r>
              <a:rPr lang="fr-FR" dirty="0">
                <a:solidFill>
                  <a:srgbClr val="2F2F2F"/>
                </a:solidFill>
              </a:rPr>
              <a:t> </a:t>
            </a:r>
            <a:r>
              <a:rPr lang="fr-FR" dirty="0" err="1">
                <a:solidFill>
                  <a:srgbClr val="2F2F2F"/>
                </a:solidFill>
              </a:rPr>
              <a:t>ionising</a:t>
            </a:r>
            <a:r>
              <a:rPr lang="fr-FR" dirty="0">
                <a:solidFill>
                  <a:srgbClr val="2F2F2F"/>
                </a:solidFill>
              </a:rPr>
              <a:t> the </a:t>
            </a:r>
            <a:r>
              <a:rPr lang="fr-FR" dirty="0" err="1">
                <a:solidFill>
                  <a:srgbClr val="2F2F2F"/>
                </a:solidFill>
              </a:rPr>
              <a:t>residual</a:t>
            </a:r>
            <a:r>
              <a:rPr lang="fr-FR" dirty="0">
                <a:solidFill>
                  <a:srgbClr val="2F2F2F"/>
                </a:solidFill>
              </a:rPr>
              <a:t> </a:t>
            </a:r>
            <a:r>
              <a:rPr lang="fr-FR" dirty="0" err="1">
                <a:solidFill>
                  <a:srgbClr val="2F2F2F"/>
                </a:solidFill>
              </a:rPr>
              <a:t>gas</a:t>
            </a:r>
            <a:endParaRPr lang="fr-FR" dirty="0">
              <a:solidFill>
                <a:srgbClr val="2F2F2F"/>
              </a:solidFill>
            </a:endParaRPr>
          </a:p>
          <a:p>
            <a:pPr lvl="1">
              <a:defRPr/>
            </a:pPr>
            <a:r>
              <a:rPr lang="fr-FR" b="1" dirty="0" err="1">
                <a:solidFill>
                  <a:srgbClr val="6E2466"/>
                </a:solidFill>
              </a:rPr>
              <a:t>Secondary</a:t>
            </a:r>
            <a:r>
              <a:rPr lang="fr-FR" b="1" dirty="0">
                <a:solidFill>
                  <a:srgbClr val="6E2466"/>
                </a:solidFill>
              </a:rPr>
              <a:t> </a:t>
            </a:r>
            <a:r>
              <a:rPr lang="fr-FR" b="1" dirty="0" err="1">
                <a:solidFill>
                  <a:srgbClr val="6E2466"/>
                </a:solidFill>
              </a:rPr>
              <a:t>electrons</a:t>
            </a:r>
            <a:r>
              <a:rPr lang="fr-FR" b="1" dirty="0">
                <a:solidFill>
                  <a:srgbClr val="6E2466"/>
                </a:solidFill>
              </a:rPr>
              <a:t>: </a:t>
            </a:r>
            <a:r>
              <a:rPr lang="fr-FR" dirty="0" err="1">
                <a:solidFill>
                  <a:srgbClr val="2F2F2F"/>
                </a:solidFill>
              </a:rPr>
              <a:t>induced</a:t>
            </a:r>
            <a:r>
              <a:rPr lang="fr-FR" dirty="0">
                <a:solidFill>
                  <a:srgbClr val="2F2F2F"/>
                </a:solidFill>
              </a:rPr>
              <a:t> by </a:t>
            </a:r>
            <a:r>
              <a:rPr lang="fr-FR" dirty="0" err="1">
                <a:solidFill>
                  <a:srgbClr val="2F2F2F"/>
                </a:solidFill>
              </a:rPr>
              <a:t>primary</a:t>
            </a:r>
            <a:r>
              <a:rPr lang="fr-FR" dirty="0">
                <a:solidFill>
                  <a:srgbClr val="2F2F2F"/>
                </a:solidFill>
              </a:rPr>
              <a:t> </a:t>
            </a:r>
            <a:r>
              <a:rPr lang="fr-FR" dirty="0" err="1">
                <a:solidFill>
                  <a:srgbClr val="2F2F2F"/>
                </a:solidFill>
              </a:rPr>
              <a:t>electrons</a:t>
            </a:r>
            <a:r>
              <a:rPr lang="fr-FR" dirty="0">
                <a:solidFill>
                  <a:srgbClr val="2F2F2F"/>
                </a:solidFill>
              </a:rPr>
              <a:t>, </a:t>
            </a:r>
            <a:r>
              <a:rPr lang="fr-FR" dirty="0" err="1">
                <a:solidFill>
                  <a:srgbClr val="2F2F2F"/>
                </a:solidFill>
              </a:rPr>
              <a:t>accelerated</a:t>
            </a:r>
            <a:r>
              <a:rPr lang="fr-FR" dirty="0">
                <a:solidFill>
                  <a:srgbClr val="2F2F2F"/>
                </a:solidFill>
              </a:rPr>
              <a:t> by successive </a:t>
            </a:r>
            <a:r>
              <a:rPr lang="fr-FR" dirty="0" err="1">
                <a:solidFill>
                  <a:srgbClr val="2F2F2F"/>
                </a:solidFill>
              </a:rPr>
              <a:t>bunches</a:t>
            </a:r>
            <a:r>
              <a:rPr lang="fr-FR" dirty="0">
                <a:solidFill>
                  <a:srgbClr val="2F2F2F"/>
                </a:solidFill>
              </a:rPr>
              <a:t>, </a:t>
            </a:r>
            <a:r>
              <a:rPr lang="fr-FR" dirty="0" err="1">
                <a:solidFill>
                  <a:srgbClr val="2F2F2F"/>
                </a:solidFill>
              </a:rPr>
              <a:t>hitting</a:t>
            </a:r>
            <a:r>
              <a:rPr lang="fr-FR" dirty="0">
                <a:solidFill>
                  <a:srgbClr val="2F2F2F"/>
                </a:solidFill>
              </a:rPr>
              <a:t> the surface</a:t>
            </a:r>
          </a:p>
          <a:p>
            <a:pPr lvl="1">
              <a:defRPr/>
            </a:pPr>
            <a:endParaRPr lang="fr-FR" dirty="0">
              <a:solidFill>
                <a:srgbClr val="2F2F2F"/>
              </a:solidFill>
            </a:endParaRPr>
          </a:p>
        </p:txBody>
      </p:sp>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6</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cloud build-up</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cxnSp>
        <p:nvCxnSpPr>
          <p:cNvPr id="32" name="Straight Connector 31">
            <a:extLst>
              <a:ext uri="{FF2B5EF4-FFF2-40B4-BE49-F238E27FC236}">
                <a16:creationId xmlns:a16="http://schemas.microsoft.com/office/drawing/2014/main" id="{A35DF7D8-2FD3-9B52-DA42-8CC21464C50E}"/>
              </a:ext>
            </a:extLst>
          </p:cNvPr>
          <p:cNvCxnSpPr>
            <a:cxnSpLocks/>
          </p:cNvCxnSpPr>
          <p:nvPr/>
        </p:nvCxnSpPr>
        <p:spPr>
          <a:xfrm>
            <a:off x="220957" y="5425132"/>
            <a:ext cx="625097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C0EB6C0-0642-4C40-5F4C-BD030BEE36FE}"/>
              </a:ext>
            </a:extLst>
          </p:cNvPr>
          <p:cNvCxnSpPr>
            <a:cxnSpLocks/>
          </p:cNvCxnSpPr>
          <p:nvPr/>
        </p:nvCxnSpPr>
        <p:spPr bwMode="auto">
          <a:xfrm>
            <a:off x="5505738" y="3204696"/>
            <a:ext cx="966198"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355E07F-59AB-1D18-F3C0-D8BADD407300}"/>
              </a:ext>
            </a:extLst>
          </p:cNvPr>
          <p:cNvCxnSpPr>
            <a:cxnSpLocks/>
          </p:cNvCxnSpPr>
          <p:nvPr/>
        </p:nvCxnSpPr>
        <p:spPr bwMode="auto">
          <a:xfrm>
            <a:off x="2997691"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DD0B860-D1EF-0C1D-46DB-386B13441D28}"/>
              </a:ext>
            </a:extLst>
          </p:cNvPr>
          <p:cNvCxnSpPr>
            <a:cxnSpLocks/>
          </p:cNvCxnSpPr>
          <p:nvPr/>
        </p:nvCxnSpPr>
        <p:spPr bwMode="auto">
          <a:xfrm>
            <a:off x="4497626"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7D43C12-5E25-D8ED-AE22-9733976EA562}"/>
              </a:ext>
            </a:extLst>
          </p:cNvPr>
          <p:cNvCxnSpPr>
            <a:cxnSpLocks/>
          </p:cNvCxnSpPr>
          <p:nvPr/>
        </p:nvCxnSpPr>
        <p:spPr bwMode="auto">
          <a:xfrm>
            <a:off x="4005803" y="3204696"/>
            <a:ext cx="39296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E3E5483D-0D28-B3B4-A8C9-C589F6BA71BA}"/>
              </a:ext>
            </a:extLst>
          </p:cNvPr>
          <p:cNvCxnSpPr>
            <a:cxnSpLocks/>
          </p:cNvCxnSpPr>
          <p:nvPr/>
        </p:nvCxnSpPr>
        <p:spPr bwMode="auto">
          <a:xfrm>
            <a:off x="220957" y="4345012"/>
            <a:ext cx="6250979" cy="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3" name="Freeform: Shape 172">
            <a:extLst>
              <a:ext uri="{FF2B5EF4-FFF2-40B4-BE49-F238E27FC236}">
                <a16:creationId xmlns:a16="http://schemas.microsoft.com/office/drawing/2014/main" id="{28CFEB89-26EA-0994-0362-AFF2E3B7597F}"/>
              </a:ext>
            </a:extLst>
          </p:cNvPr>
          <p:cNvSpPr/>
          <p:nvPr/>
        </p:nvSpPr>
        <p:spPr>
          <a:xfrm>
            <a:off x="462177" y="3237351"/>
            <a:ext cx="432048" cy="421624"/>
          </a:xfrm>
          <a:custGeom>
            <a:avLst/>
            <a:gdLst>
              <a:gd name="connsiteX0" fmla="*/ 0 w 414337"/>
              <a:gd name="connsiteY0" fmla="*/ 395287 h 395287"/>
              <a:gd name="connsiteX1" fmla="*/ 52387 w 414337"/>
              <a:gd name="connsiteY1" fmla="*/ 376237 h 395287"/>
              <a:gd name="connsiteX2" fmla="*/ 78581 w 414337"/>
              <a:gd name="connsiteY2" fmla="*/ 292893 h 395287"/>
              <a:gd name="connsiteX3" fmla="*/ 180975 w 414337"/>
              <a:gd name="connsiteY3" fmla="*/ 257175 h 395287"/>
              <a:gd name="connsiteX4" fmla="*/ 214312 w 414337"/>
              <a:gd name="connsiteY4" fmla="*/ 159543 h 395287"/>
              <a:gd name="connsiteX5" fmla="*/ 330993 w 414337"/>
              <a:gd name="connsiteY5" fmla="*/ 133350 h 395287"/>
              <a:gd name="connsiteX6" fmla="*/ 352425 w 414337"/>
              <a:gd name="connsiteY6" fmla="*/ 38100 h 395287"/>
              <a:gd name="connsiteX7" fmla="*/ 400050 w 414337"/>
              <a:gd name="connsiteY7" fmla="*/ 16668 h 395287"/>
              <a:gd name="connsiteX8" fmla="*/ 414337 w 414337"/>
              <a:gd name="connsiteY8" fmla="*/ 0 h 39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337" h="395287">
                <a:moveTo>
                  <a:pt x="0" y="395287"/>
                </a:moveTo>
                <a:cubicBezTo>
                  <a:pt x="19645" y="394295"/>
                  <a:pt x="39290" y="393303"/>
                  <a:pt x="52387" y="376237"/>
                </a:cubicBezTo>
                <a:cubicBezTo>
                  <a:pt x="65484" y="359171"/>
                  <a:pt x="57150" y="312737"/>
                  <a:pt x="78581" y="292893"/>
                </a:cubicBezTo>
                <a:cubicBezTo>
                  <a:pt x="100012" y="273049"/>
                  <a:pt x="158353" y="279400"/>
                  <a:pt x="180975" y="257175"/>
                </a:cubicBezTo>
                <a:cubicBezTo>
                  <a:pt x="203597" y="234950"/>
                  <a:pt x="189309" y="180180"/>
                  <a:pt x="214312" y="159543"/>
                </a:cubicBezTo>
                <a:cubicBezTo>
                  <a:pt x="239315" y="138905"/>
                  <a:pt x="307974" y="153590"/>
                  <a:pt x="330993" y="133350"/>
                </a:cubicBezTo>
                <a:cubicBezTo>
                  <a:pt x="354012" y="113109"/>
                  <a:pt x="340916" y="57547"/>
                  <a:pt x="352425" y="38100"/>
                </a:cubicBezTo>
                <a:cubicBezTo>
                  <a:pt x="363935" y="18653"/>
                  <a:pt x="389731" y="23018"/>
                  <a:pt x="400050" y="16668"/>
                </a:cubicBezTo>
                <a:cubicBezTo>
                  <a:pt x="410369" y="10318"/>
                  <a:pt x="412353" y="5159"/>
                  <a:pt x="414337" y="0"/>
                </a:cubicBezTo>
              </a:path>
            </a:pathLst>
          </a:custGeom>
          <a:noFill/>
          <a:ln>
            <a:solidFill>
              <a:srgbClr val="0033A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5" name="Straight Arrow Connector 174">
            <a:extLst>
              <a:ext uri="{FF2B5EF4-FFF2-40B4-BE49-F238E27FC236}">
                <a16:creationId xmlns:a16="http://schemas.microsoft.com/office/drawing/2014/main" id="{1D97BDDA-C3CF-B0B6-5F92-81FD8D8F6B30}"/>
              </a:ext>
            </a:extLst>
          </p:cNvPr>
          <p:cNvCxnSpPr>
            <a:cxnSpLocks/>
          </p:cNvCxnSpPr>
          <p:nvPr/>
        </p:nvCxnSpPr>
        <p:spPr>
          <a:xfrm>
            <a:off x="915313" y="3242073"/>
            <a:ext cx="123888" cy="514211"/>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8F3AF268-A62F-1D0F-2640-3F64373912BB}"/>
              </a:ext>
            </a:extLst>
          </p:cNvPr>
          <p:cNvCxnSpPr>
            <a:cxnSpLocks/>
          </p:cNvCxnSpPr>
          <p:nvPr/>
        </p:nvCxnSpPr>
        <p:spPr>
          <a:xfrm flipV="1">
            <a:off x="1591379" y="3230250"/>
            <a:ext cx="677550" cy="827506"/>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E2A48C95-68C1-EE85-0F16-9EF562A07D77}"/>
              </a:ext>
            </a:extLst>
          </p:cNvPr>
          <p:cNvCxnSpPr>
            <a:cxnSpLocks/>
          </p:cNvCxnSpPr>
          <p:nvPr/>
        </p:nvCxnSpPr>
        <p:spPr bwMode="auto">
          <a:xfrm flipV="1">
            <a:off x="1809218" y="3235610"/>
            <a:ext cx="914563" cy="832725"/>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0" name="Straight Arrow Connector 189">
            <a:extLst>
              <a:ext uri="{FF2B5EF4-FFF2-40B4-BE49-F238E27FC236}">
                <a16:creationId xmlns:a16="http://schemas.microsoft.com/office/drawing/2014/main" id="{939D8C88-A2AD-8FB4-B219-4CE932E36785}"/>
              </a:ext>
            </a:extLst>
          </p:cNvPr>
          <p:cNvCxnSpPr>
            <a:cxnSpLocks/>
          </p:cNvCxnSpPr>
          <p:nvPr/>
        </p:nvCxnSpPr>
        <p:spPr bwMode="auto">
          <a:xfrm>
            <a:off x="2276515" y="3238689"/>
            <a:ext cx="17991" cy="260489"/>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3" name="Straight Arrow Connector 192">
            <a:extLst>
              <a:ext uri="{FF2B5EF4-FFF2-40B4-BE49-F238E27FC236}">
                <a16:creationId xmlns:a16="http://schemas.microsoft.com/office/drawing/2014/main" id="{F78F1068-E9FF-BAF1-B8D7-59E6CF288DD9}"/>
              </a:ext>
            </a:extLst>
          </p:cNvPr>
          <p:cNvCxnSpPr>
            <a:cxnSpLocks/>
          </p:cNvCxnSpPr>
          <p:nvPr/>
        </p:nvCxnSpPr>
        <p:spPr bwMode="auto">
          <a:xfrm>
            <a:off x="2276515" y="3233776"/>
            <a:ext cx="122434" cy="222188"/>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6" name="Straight Arrow Connector 195">
            <a:extLst>
              <a:ext uri="{FF2B5EF4-FFF2-40B4-BE49-F238E27FC236}">
                <a16:creationId xmlns:a16="http://schemas.microsoft.com/office/drawing/2014/main" id="{FC01851A-328F-B1BD-EA93-40A113D3325D}"/>
              </a:ext>
            </a:extLst>
          </p:cNvPr>
          <p:cNvCxnSpPr>
            <a:cxnSpLocks/>
          </p:cNvCxnSpPr>
          <p:nvPr/>
        </p:nvCxnSpPr>
        <p:spPr bwMode="auto">
          <a:xfrm>
            <a:off x="2730929" y="3243040"/>
            <a:ext cx="17991" cy="260489"/>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97" name="Straight Arrow Connector 196">
            <a:extLst>
              <a:ext uri="{FF2B5EF4-FFF2-40B4-BE49-F238E27FC236}">
                <a16:creationId xmlns:a16="http://schemas.microsoft.com/office/drawing/2014/main" id="{228FDA2B-858B-629E-6B40-1E7980A09733}"/>
              </a:ext>
            </a:extLst>
          </p:cNvPr>
          <p:cNvCxnSpPr>
            <a:cxnSpLocks/>
          </p:cNvCxnSpPr>
          <p:nvPr/>
        </p:nvCxnSpPr>
        <p:spPr bwMode="auto">
          <a:xfrm>
            <a:off x="2730929" y="3238127"/>
            <a:ext cx="122434" cy="222188"/>
          </a:xfrm>
          <a:prstGeom prst="straightConnector1">
            <a:avLst/>
          </a:prstGeom>
          <a:ln w="127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CC252C66-B90D-B442-300F-A72FF0D8A791}"/>
              </a:ext>
            </a:extLst>
          </p:cNvPr>
          <p:cNvCxnSpPr>
            <a:cxnSpLocks/>
          </p:cNvCxnSpPr>
          <p:nvPr/>
        </p:nvCxnSpPr>
        <p:spPr>
          <a:xfrm flipH="1">
            <a:off x="2852614" y="5425132"/>
            <a:ext cx="1267755" cy="0"/>
          </a:xfrm>
          <a:prstGeom prst="straightConnector1">
            <a:avLst/>
          </a:prstGeom>
          <a:ln w="76200">
            <a:solidFill>
              <a:srgbClr val="6E2466"/>
            </a:solidFill>
            <a:tailEnd type="triangle"/>
          </a:ln>
        </p:spPr>
        <p:style>
          <a:lnRef idx="1">
            <a:schemeClr val="accent1"/>
          </a:lnRef>
          <a:fillRef idx="0">
            <a:schemeClr val="accent1"/>
          </a:fillRef>
          <a:effectRef idx="0">
            <a:schemeClr val="accent1"/>
          </a:effectRef>
          <a:fontRef idx="minor">
            <a:schemeClr val="tx1"/>
          </a:fontRef>
        </p:style>
      </p:cxnSp>
      <p:sp>
        <p:nvSpPr>
          <p:cNvPr id="252" name="TextBox 251">
            <a:extLst>
              <a:ext uri="{FF2B5EF4-FFF2-40B4-BE49-F238E27FC236}">
                <a16:creationId xmlns:a16="http://schemas.microsoft.com/office/drawing/2014/main" id="{43098A69-ECB2-3C07-7FBA-602089039467}"/>
              </a:ext>
            </a:extLst>
          </p:cNvPr>
          <p:cNvSpPr txBox="1"/>
          <p:nvPr/>
        </p:nvSpPr>
        <p:spPr bwMode="auto">
          <a:xfrm>
            <a:off x="3629282" y="3666440"/>
            <a:ext cx="941778" cy="584775"/>
          </a:xfrm>
          <a:prstGeom prst="rect">
            <a:avLst/>
          </a:prstGeom>
          <a:noFill/>
        </p:spPr>
        <p:txBody>
          <a:bodyPr wrap="square" rtlCol="0">
            <a:spAutoFit/>
          </a:bodyPr>
          <a:lstStyle/>
          <a:p>
            <a:pPr algn="ctr"/>
            <a:r>
              <a:rPr lang="fr-FR" sz="1600">
                <a:solidFill>
                  <a:srgbClr val="00B050"/>
                </a:solidFill>
              </a:rPr>
              <a:t>Electron </a:t>
            </a:r>
          </a:p>
          <a:p>
            <a:pPr algn="ctr"/>
            <a:r>
              <a:rPr lang="fr-FR" sz="1600">
                <a:solidFill>
                  <a:srgbClr val="00B050"/>
                </a:solidFill>
              </a:rPr>
              <a:t>cloud</a:t>
            </a:r>
          </a:p>
        </p:txBody>
      </p:sp>
      <p:sp>
        <p:nvSpPr>
          <p:cNvPr id="253" name="TextBox 252">
            <a:extLst>
              <a:ext uri="{FF2B5EF4-FFF2-40B4-BE49-F238E27FC236}">
                <a16:creationId xmlns:a16="http://schemas.microsoft.com/office/drawing/2014/main" id="{7016477B-7F2E-E389-3F4E-B497AF6CDF2F}"/>
              </a:ext>
            </a:extLst>
          </p:cNvPr>
          <p:cNvSpPr txBox="1"/>
          <p:nvPr/>
        </p:nvSpPr>
        <p:spPr bwMode="auto">
          <a:xfrm>
            <a:off x="2708254" y="5121371"/>
            <a:ext cx="1821102" cy="276999"/>
          </a:xfrm>
          <a:prstGeom prst="rect">
            <a:avLst/>
          </a:prstGeom>
          <a:noFill/>
        </p:spPr>
        <p:txBody>
          <a:bodyPr wrap="square" rtlCol="0">
            <a:spAutoFit/>
          </a:bodyPr>
          <a:lstStyle/>
          <a:p>
            <a:pPr algn="ctr"/>
            <a:r>
              <a:rPr lang="fr-FR" sz="1200">
                <a:solidFill>
                  <a:srgbClr val="6E2466"/>
                </a:solidFill>
              </a:rPr>
              <a:t>Image current</a:t>
            </a:r>
          </a:p>
        </p:txBody>
      </p:sp>
      <p:sp>
        <p:nvSpPr>
          <p:cNvPr id="254" name="TextBox 253">
            <a:extLst>
              <a:ext uri="{FF2B5EF4-FFF2-40B4-BE49-F238E27FC236}">
                <a16:creationId xmlns:a16="http://schemas.microsoft.com/office/drawing/2014/main" id="{1987EF7D-8B28-E618-53B2-719E6350A6AF}"/>
              </a:ext>
            </a:extLst>
          </p:cNvPr>
          <p:cNvSpPr txBox="1"/>
          <p:nvPr/>
        </p:nvSpPr>
        <p:spPr bwMode="auto">
          <a:xfrm>
            <a:off x="5172109" y="5103864"/>
            <a:ext cx="1299827" cy="307777"/>
          </a:xfrm>
          <a:prstGeom prst="rect">
            <a:avLst/>
          </a:prstGeom>
          <a:noFill/>
        </p:spPr>
        <p:txBody>
          <a:bodyPr wrap="square" rtlCol="0">
            <a:spAutoFit/>
          </a:bodyPr>
          <a:lstStyle/>
          <a:p>
            <a:pPr algn="r"/>
            <a:r>
              <a:rPr lang="fr-FR" sz="1400">
                <a:solidFill>
                  <a:srgbClr val="2F2F2F"/>
                </a:solidFill>
              </a:rPr>
              <a:t>Beam pipe</a:t>
            </a:r>
          </a:p>
        </p:txBody>
      </p:sp>
      <p:sp>
        <p:nvSpPr>
          <p:cNvPr id="6" name="Oval 5">
            <a:extLst>
              <a:ext uri="{FF2B5EF4-FFF2-40B4-BE49-F238E27FC236}">
                <a16:creationId xmlns:a16="http://schemas.microsoft.com/office/drawing/2014/main" id="{9C721B3E-B7F5-9828-D6A4-78C7A625E930}"/>
              </a:ext>
            </a:extLst>
          </p:cNvPr>
          <p:cNvSpPr/>
          <p:nvPr/>
        </p:nvSpPr>
        <p:spPr bwMode="auto">
          <a:xfrm>
            <a:off x="1820761"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7" name="Straight Arrow Connector 6">
            <a:extLst>
              <a:ext uri="{FF2B5EF4-FFF2-40B4-BE49-F238E27FC236}">
                <a16:creationId xmlns:a16="http://schemas.microsoft.com/office/drawing/2014/main" id="{72E3CCF2-F698-FD93-FF75-CEB32C7F870D}"/>
              </a:ext>
            </a:extLst>
          </p:cNvPr>
          <p:cNvCxnSpPr>
            <a:cxnSpLocks/>
            <a:stCxn id="6" idx="6"/>
          </p:cNvCxnSpPr>
          <p:nvPr/>
        </p:nvCxnSpPr>
        <p:spPr bwMode="auto">
          <a:xfrm>
            <a:off x="2468833" y="4345012"/>
            <a:ext cx="212660"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FA7CEC5C-251B-3FAC-21A6-642BB648F5CD}"/>
              </a:ext>
            </a:extLst>
          </p:cNvPr>
          <p:cNvSpPr/>
          <p:nvPr/>
        </p:nvSpPr>
        <p:spPr bwMode="auto">
          <a:xfrm>
            <a:off x="4605008"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9" name="Straight Arrow Connector 8">
            <a:extLst>
              <a:ext uri="{FF2B5EF4-FFF2-40B4-BE49-F238E27FC236}">
                <a16:creationId xmlns:a16="http://schemas.microsoft.com/office/drawing/2014/main" id="{AE55FACF-B9B3-0A44-400B-90B312373B5D}"/>
              </a:ext>
            </a:extLst>
          </p:cNvPr>
          <p:cNvCxnSpPr>
            <a:cxnSpLocks/>
            <a:stCxn id="8" idx="6"/>
          </p:cNvCxnSpPr>
          <p:nvPr/>
        </p:nvCxnSpPr>
        <p:spPr bwMode="auto">
          <a:xfrm>
            <a:off x="5253080" y="4345012"/>
            <a:ext cx="216576"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624F5FE3-D24C-EEAB-1E6E-08CE67D836AF}"/>
              </a:ext>
            </a:extLst>
          </p:cNvPr>
          <p:cNvCxnSpPr>
            <a:cxnSpLocks/>
          </p:cNvCxnSpPr>
          <p:nvPr/>
        </p:nvCxnSpPr>
        <p:spPr bwMode="auto">
          <a:xfrm flipH="1" flipV="1">
            <a:off x="1472581" y="4352964"/>
            <a:ext cx="10761" cy="579990"/>
          </a:xfrm>
          <a:prstGeom prst="straightConnector1">
            <a:avLst/>
          </a:prstGeom>
          <a:ln w="12700">
            <a:solidFill>
              <a:srgbClr val="0033A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3E36945-4D4D-09E8-D745-39E64308AFC2}"/>
              </a:ext>
            </a:extLst>
          </p:cNvPr>
          <p:cNvCxnSpPr>
            <a:cxnSpLocks/>
          </p:cNvCxnSpPr>
          <p:nvPr/>
        </p:nvCxnSpPr>
        <p:spPr bwMode="auto">
          <a:xfrm flipV="1">
            <a:off x="1579478" y="4352964"/>
            <a:ext cx="70709" cy="580740"/>
          </a:xfrm>
          <a:prstGeom prst="straightConnector1">
            <a:avLst/>
          </a:prstGeom>
          <a:ln w="12700">
            <a:solidFill>
              <a:srgbClr val="0033A0"/>
            </a:solidFill>
            <a:tailEnd type="triangle"/>
          </a:ln>
        </p:spPr>
        <p:style>
          <a:lnRef idx="1">
            <a:schemeClr val="accent1"/>
          </a:lnRef>
          <a:fillRef idx="0">
            <a:schemeClr val="accent1"/>
          </a:fillRef>
          <a:effectRef idx="0">
            <a:schemeClr val="accent1"/>
          </a:effectRef>
          <a:fontRef idx="minor">
            <a:schemeClr val="tx1"/>
          </a:fontRef>
        </p:style>
      </p:cxnSp>
      <p:sp>
        <p:nvSpPr>
          <p:cNvPr id="15" name="Arc 14">
            <a:extLst>
              <a:ext uri="{FF2B5EF4-FFF2-40B4-BE49-F238E27FC236}">
                <a16:creationId xmlns:a16="http://schemas.microsoft.com/office/drawing/2014/main" id="{7428AFB0-8C7A-B1E3-B0D2-A0165C85E40A}"/>
              </a:ext>
            </a:extLst>
          </p:cNvPr>
          <p:cNvSpPr/>
          <p:nvPr/>
        </p:nvSpPr>
        <p:spPr bwMode="auto">
          <a:xfrm rot="13148121">
            <a:off x="1506994" y="3817365"/>
            <a:ext cx="826916" cy="986000"/>
          </a:xfrm>
          <a:prstGeom prst="arc">
            <a:avLst>
              <a:gd name="adj1" fmla="val 18943658"/>
              <a:gd name="adj2" fmla="val 21353289"/>
            </a:avLst>
          </a:prstGeom>
          <a:ln w="12700">
            <a:gradFill>
              <a:gsLst>
                <a:gs pos="0">
                  <a:srgbClr val="0033A0"/>
                </a:gs>
                <a:gs pos="100000">
                  <a:srgbClr val="C00000"/>
                </a:gs>
              </a:gsLst>
              <a:lin ang="5400000" scaled="1"/>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6" name="Arc 15">
            <a:extLst>
              <a:ext uri="{FF2B5EF4-FFF2-40B4-BE49-F238E27FC236}">
                <a16:creationId xmlns:a16="http://schemas.microsoft.com/office/drawing/2014/main" id="{1BAC77C9-573F-8072-4B9B-ACE694470A4C}"/>
              </a:ext>
            </a:extLst>
          </p:cNvPr>
          <p:cNvSpPr/>
          <p:nvPr/>
        </p:nvSpPr>
        <p:spPr bwMode="auto">
          <a:xfrm rot="13577407">
            <a:off x="1689968" y="3869170"/>
            <a:ext cx="826916" cy="986000"/>
          </a:xfrm>
          <a:prstGeom prst="arc">
            <a:avLst>
              <a:gd name="adj1" fmla="val 18943658"/>
              <a:gd name="adj2" fmla="val 21353289"/>
            </a:avLst>
          </a:prstGeom>
          <a:ln w="12700">
            <a:gradFill>
              <a:gsLst>
                <a:gs pos="0">
                  <a:srgbClr val="0033A0"/>
                </a:gs>
                <a:gs pos="99000">
                  <a:srgbClr val="C00000"/>
                </a:gs>
              </a:gsLst>
              <a:lin ang="5400000" scaled="1"/>
            </a:gra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7" name="TextBox 16">
            <a:extLst>
              <a:ext uri="{FF2B5EF4-FFF2-40B4-BE49-F238E27FC236}">
                <a16:creationId xmlns:a16="http://schemas.microsoft.com/office/drawing/2014/main" id="{3CC322CB-B4DC-01B0-8040-066F930F514D}"/>
              </a:ext>
            </a:extLst>
          </p:cNvPr>
          <p:cNvSpPr txBox="1"/>
          <p:nvPr/>
        </p:nvSpPr>
        <p:spPr bwMode="auto">
          <a:xfrm>
            <a:off x="1929855"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18" name="TextBox 17">
            <a:extLst>
              <a:ext uri="{FF2B5EF4-FFF2-40B4-BE49-F238E27FC236}">
                <a16:creationId xmlns:a16="http://schemas.microsoft.com/office/drawing/2014/main" id="{325BB9F5-1713-22A2-F91A-EFEEEB710B4F}"/>
              </a:ext>
            </a:extLst>
          </p:cNvPr>
          <p:cNvSpPr txBox="1"/>
          <p:nvPr/>
        </p:nvSpPr>
        <p:spPr bwMode="auto">
          <a:xfrm>
            <a:off x="4711905"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19" name="TextBox 18">
            <a:extLst>
              <a:ext uri="{FF2B5EF4-FFF2-40B4-BE49-F238E27FC236}">
                <a16:creationId xmlns:a16="http://schemas.microsoft.com/office/drawing/2014/main" id="{FCCF8ED5-EA8C-FD72-2908-CDA81AC6E85D}"/>
              </a:ext>
            </a:extLst>
          </p:cNvPr>
          <p:cNvSpPr txBox="1"/>
          <p:nvPr/>
        </p:nvSpPr>
        <p:spPr bwMode="auto">
          <a:xfrm>
            <a:off x="887052" y="4933433"/>
            <a:ext cx="1398458" cy="276999"/>
          </a:xfrm>
          <a:prstGeom prst="rect">
            <a:avLst/>
          </a:prstGeom>
          <a:noFill/>
        </p:spPr>
        <p:txBody>
          <a:bodyPr wrap="square" rtlCol="0">
            <a:spAutoFit/>
          </a:bodyPr>
          <a:lstStyle/>
          <a:p>
            <a:pPr algn="ctr"/>
            <a:r>
              <a:rPr lang="fr-FR" sz="1200">
                <a:solidFill>
                  <a:srgbClr val="0033A0"/>
                </a:solidFill>
              </a:rPr>
              <a:t>primary </a:t>
            </a:r>
            <a:r>
              <a:rPr lang="fr-FR" sz="1200" i="1">
                <a:solidFill>
                  <a:srgbClr val="0033A0"/>
                </a:solidFill>
              </a:rPr>
              <a:t>e-</a:t>
            </a:r>
          </a:p>
        </p:txBody>
      </p:sp>
      <p:cxnSp>
        <p:nvCxnSpPr>
          <p:cNvPr id="23" name="Straight Arrow Connector 22">
            <a:extLst>
              <a:ext uri="{FF2B5EF4-FFF2-40B4-BE49-F238E27FC236}">
                <a16:creationId xmlns:a16="http://schemas.microsoft.com/office/drawing/2014/main" id="{9F4AC2FB-2109-B078-19E4-BA97C147176B}"/>
              </a:ext>
            </a:extLst>
          </p:cNvPr>
          <p:cNvCxnSpPr>
            <a:cxnSpLocks/>
          </p:cNvCxnSpPr>
          <p:nvPr/>
        </p:nvCxnSpPr>
        <p:spPr bwMode="auto">
          <a:xfrm flipV="1">
            <a:off x="2468585" y="4044946"/>
            <a:ext cx="315047" cy="297116"/>
          </a:xfrm>
          <a:prstGeom prst="straightConnector1">
            <a:avLst/>
          </a:prstGeom>
          <a:ln w="12700">
            <a:solidFill>
              <a:srgbClr val="0033A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71A8A25C-997C-D6EB-2A8E-40A28260B433}"/>
              </a:ext>
            </a:extLst>
          </p:cNvPr>
          <p:cNvCxnSpPr>
            <a:cxnSpLocks/>
          </p:cNvCxnSpPr>
          <p:nvPr/>
        </p:nvCxnSpPr>
        <p:spPr bwMode="auto">
          <a:xfrm>
            <a:off x="2470514" y="4347665"/>
            <a:ext cx="301776" cy="316707"/>
          </a:xfrm>
          <a:prstGeom prst="straightConnector1">
            <a:avLst/>
          </a:prstGeom>
          <a:ln w="12700">
            <a:solidFill>
              <a:srgbClr val="E15E32"/>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33697E9-C589-44D0-A8A7-CDC376F6B0E0}"/>
              </a:ext>
            </a:extLst>
          </p:cNvPr>
          <p:cNvSpPr txBox="1"/>
          <p:nvPr/>
        </p:nvSpPr>
        <p:spPr bwMode="auto">
          <a:xfrm>
            <a:off x="367801" y="3691629"/>
            <a:ext cx="1251533" cy="461665"/>
          </a:xfrm>
          <a:prstGeom prst="rect">
            <a:avLst/>
          </a:prstGeom>
          <a:noFill/>
        </p:spPr>
        <p:txBody>
          <a:bodyPr wrap="square" rtlCol="0">
            <a:spAutoFit/>
          </a:bodyPr>
          <a:lstStyle/>
          <a:p>
            <a:pPr algn="ctr"/>
            <a:r>
              <a:rPr lang="fr-FR" sz="1200">
                <a:solidFill>
                  <a:srgbClr val="0033A0"/>
                </a:solidFill>
              </a:rPr>
              <a:t>photoelectron</a:t>
            </a:r>
          </a:p>
          <a:p>
            <a:pPr algn="ctr"/>
            <a:r>
              <a:rPr lang="fr-FR" sz="1200">
                <a:solidFill>
                  <a:srgbClr val="0033A0"/>
                </a:solidFill>
              </a:rPr>
              <a:t> </a:t>
            </a:r>
            <a:r>
              <a:rPr lang="fr-FR" sz="1200" i="1">
                <a:solidFill>
                  <a:srgbClr val="0033A0"/>
                </a:solidFill>
              </a:rPr>
              <a:t>e</a:t>
            </a:r>
            <a:r>
              <a:rPr lang="fr-FR" sz="1200" i="1" baseline="30000">
                <a:solidFill>
                  <a:srgbClr val="0033A0"/>
                </a:solidFill>
              </a:rPr>
              <a:t>-</a:t>
            </a:r>
          </a:p>
        </p:txBody>
      </p:sp>
      <p:sp>
        <p:nvSpPr>
          <p:cNvPr id="28" name="TextBox 27">
            <a:extLst>
              <a:ext uri="{FF2B5EF4-FFF2-40B4-BE49-F238E27FC236}">
                <a16:creationId xmlns:a16="http://schemas.microsoft.com/office/drawing/2014/main" id="{57FC57FE-AB71-0684-2A95-45B12BDACD57}"/>
              </a:ext>
            </a:extLst>
          </p:cNvPr>
          <p:cNvSpPr txBox="1"/>
          <p:nvPr/>
        </p:nvSpPr>
        <p:spPr bwMode="auto">
          <a:xfrm>
            <a:off x="2279948" y="3442971"/>
            <a:ext cx="1201957" cy="276999"/>
          </a:xfrm>
          <a:prstGeom prst="rect">
            <a:avLst/>
          </a:prstGeom>
          <a:noFill/>
        </p:spPr>
        <p:txBody>
          <a:bodyPr wrap="square" rtlCol="0">
            <a:spAutoFit/>
          </a:bodyPr>
          <a:lstStyle/>
          <a:p>
            <a:pPr algn="ctr"/>
            <a:r>
              <a:rPr lang="fr-FR" sz="1200">
                <a:solidFill>
                  <a:srgbClr val="FFC000"/>
                </a:solidFill>
              </a:rPr>
              <a:t>secondary </a:t>
            </a:r>
            <a:r>
              <a:rPr lang="fr-FR" sz="1200" i="1">
                <a:solidFill>
                  <a:srgbClr val="FFC000"/>
                </a:solidFill>
              </a:rPr>
              <a:t>e</a:t>
            </a:r>
            <a:r>
              <a:rPr lang="fr-FR" sz="1200" i="1" baseline="30000">
                <a:solidFill>
                  <a:srgbClr val="FFC000"/>
                </a:solidFill>
              </a:rPr>
              <a:t>-</a:t>
            </a:r>
          </a:p>
        </p:txBody>
      </p:sp>
      <p:sp>
        <p:nvSpPr>
          <p:cNvPr id="29" name="TextBox 28">
            <a:extLst>
              <a:ext uri="{FF2B5EF4-FFF2-40B4-BE49-F238E27FC236}">
                <a16:creationId xmlns:a16="http://schemas.microsoft.com/office/drawing/2014/main" id="{71CB991A-B5E1-CFE0-19B3-C4F7C34631A8}"/>
              </a:ext>
            </a:extLst>
          </p:cNvPr>
          <p:cNvSpPr txBox="1"/>
          <p:nvPr/>
        </p:nvSpPr>
        <p:spPr bwMode="auto">
          <a:xfrm>
            <a:off x="2694636" y="4446921"/>
            <a:ext cx="772061" cy="461665"/>
          </a:xfrm>
          <a:prstGeom prst="rect">
            <a:avLst/>
          </a:prstGeom>
          <a:noFill/>
        </p:spPr>
        <p:txBody>
          <a:bodyPr wrap="square" rtlCol="0">
            <a:spAutoFit/>
          </a:bodyPr>
          <a:lstStyle/>
          <a:p>
            <a:pPr algn="ctr"/>
            <a:r>
              <a:rPr lang="fr-FR" sz="1200">
                <a:solidFill>
                  <a:srgbClr val="E15E32"/>
                </a:solidFill>
              </a:rPr>
              <a:t>ionised gas </a:t>
            </a:r>
            <a:r>
              <a:rPr lang="fr-FR" sz="1200" i="1">
                <a:solidFill>
                  <a:srgbClr val="E15E32"/>
                </a:solidFill>
              </a:rPr>
              <a:t>i</a:t>
            </a:r>
            <a:r>
              <a:rPr lang="fr-FR" sz="1200" i="1" baseline="30000">
                <a:solidFill>
                  <a:srgbClr val="E15E32"/>
                </a:solidFill>
              </a:rPr>
              <a:t>+</a:t>
            </a:r>
          </a:p>
        </p:txBody>
      </p:sp>
      <p:sp>
        <p:nvSpPr>
          <p:cNvPr id="30" name="TextBox 29">
            <a:extLst>
              <a:ext uri="{FF2B5EF4-FFF2-40B4-BE49-F238E27FC236}">
                <a16:creationId xmlns:a16="http://schemas.microsoft.com/office/drawing/2014/main" id="{898D64F9-3C00-B534-6BEB-4405E4786C77}"/>
              </a:ext>
            </a:extLst>
          </p:cNvPr>
          <p:cNvSpPr txBox="1"/>
          <p:nvPr/>
        </p:nvSpPr>
        <p:spPr bwMode="auto">
          <a:xfrm>
            <a:off x="959396" y="3232625"/>
            <a:ext cx="1263722" cy="276999"/>
          </a:xfrm>
          <a:prstGeom prst="rect">
            <a:avLst/>
          </a:prstGeom>
          <a:noFill/>
        </p:spPr>
        <p:txBody>
          <a:bodyPr wrap="square" rtlCol="0">
            <a:spAutoFit/>
          </a:bodyPr>
          <a:lstStyle/>
          <a:p>
            <a:pPr algn="ctr"/>
            <a:r>
              <a:rPr lang="fr-FR" sz="1200">
                <a:solidFill>
                  <a:srgbClr val="C00000"/>
                </a:solidFill>
              </a:rPr>
              <a:t>accelerated </a:t>
            </a:r>
            <a:r>
              <a:rPr lang="fr-FR" sz="1200" i="1">
                <a:solidFill>
                  <a:srgbClr val="C00000"/>
                </a:solidFill>
              </a:rPr>
              <a:t>e</a:t>
            </a:r>
            <a:r>
              <a:rPr lang="fr-FR" sz="1200" i="1" baseline="30000">
                <a:solidFill>
                  <a:srgbClr val="C00000"/>
                </a:solidFill>
              </a:rPr>
              <a:t>-</a:t>
            </a:r>
          </a:p>
        </p:txBody>
      </p:sp>
      <p:sp>
        <p:nvSpPr>
          <p:cNvPr id="31" name="TextBox 30">
            <a:extLst>
              <a:ext uri="{FF2B5EF4-FFF2-40B4-BE49-F238E27FC236}">
                <a16:creationId xmlns:a16="http://schemas.microsoft.com/office/drawing/2014/main" id="{9FA06238-EBC5-7C77-DDEA-8259FE80280C}"/>
              </a:ext>
            </a:extLst>
          </p:cNvPr>
          <p:cNvSpPr txBox="1"/>
          <p:nvPr/>
        </p:nvSpPr>
        <p:spPr bwMode="auto">
          <a:xfrm>
            <a:off x="2560150" y="3731605"/>
            <a:ext cx="1028789" cy="461665"/>
          </a:xfrm>
          <a:prstGeom prst="rect">
            <a:avLst/>
          </a:prstGeom>
          <a:noFill/>
        </p:spPr>
        <p:txBody>
          <a:bodyPr wrap="square" rtlCol="0">
            <a:spAutoFit/>
          </a:bodyPr>
          <a:lstStyle/>
          <a:p>
            <a:pPr algn="ctr"/>
            <a:r>
              <a:rPr lang="fr-FR" sz="1200">
                <a:solidFill>
                  <a:srgbClr val="0033A0"/>
                </a:solidFill>
              </a:rPr>
              <a:t>free electron</a:t>
            </a:r>
            <a:r>
              <a:rPr lang="fr-FR" sz="1200" i="1">
                <a:solidFill>
                  <a:srgbClr val="0033A0"/>
                </a:solidFill>
              </a:rPr>
              <a:t> e</a:t>
            </a:r>
            <a:r>
              <a:rPr lang="fr-FR" sz="1200" i="1" baseline="30000">
                <a:solidFill>
                  <a:srgbClr val="0033A0"/>
                </a:solidFill>
              </a:rPr>
              <a:t>-</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566C3B1-1C71-E0AE-C445-031D8EE9F5BC}"/>
                  </a:ext>
                </a:extLst>
              </p:cNvPr>
              <p:cNvSpPr txBox="1"/>
              <p:nvPr/>
            </p:nvSpPr>
            <p:spPr bwMode="auto">
              <a:xfrm>
                <a:off x="175471" y="3459396"/>
                <a:ext cx="288032" cy="307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l-GR" sz="1400" i="1" smtClean="0">
                              <a:solidFill>
                                <a:srgbClr val="0033A0"/>
                              </a:solidFill>
                              <a:latin typeface="Cambria Math" panose="02040503050406030204" pitchFamily="18" charset="0"/>
                            </a:rPr>
                          </m:ctrlPr>
                        </m:sSubPr>
                        <m:e>
                          <m:r>
                            <m:rPr>
                              <m:sty m:val="p"/>
                            </m:rPr>
                            <a:rPr lang="el-GR" sz="1400" i="0" smtClean="0">
                              <a:solidFill>
                                <a:srgbClr val="0033A0"/>
                              </a:solidFill>
                              <a:latin typeface="Cambria Math" panose="02040503050406030204" pitchFamily="18" charset="0"/>
                              <a:ea typeface="Cambria Math" panose="02040503050406030204" pitchFamily="18" charset="0"/>
                            </a:rPr>
                            <m:t>γ</m:t>
                          </m:r>
                        </m:e>
                        <m:sub>
                          <m:r>
                            <m:rPr>
                              <m:sty m:val="p"/>
                            </m:rPr>
                            <a:rPr lang="fr-FR" sz="1400" b="0" i="0" smtClean="0">
                              <a:solidFill>
                                <a:srgbClr val="0033A0"/>
                              </a:solidFill>
                              <a:latin typeface="Cambria Math" panose="02040503050406030204" pitchFamily="18" charset="0"/>
                            </a:rPr>
                            <m:t>SR</m:t>
                          </m:r>
                        </m:sub>
                      </m:sSub>
                    </m:oMath>
                  </m:oMathPara>
                </a14:m>
                <a:endParaRPr lang="fr-FR" sz="1400">
                  <a:solidFill>
                    <a:srgbClr val="0033A0"/>
                  </a:solidFill>
                </a:endParaRPr>
              </a:p>
            </p:txBody>
          </p:sp>
        </mc:Choice>
        <mc:Fallback xmlns="">
          <p:sp>
            <p:nvSpPr>
              <p:cNvPr id="4" name="TextBox 3">
                <a:extLst>
                  <a:ext uri="{FF2B5EF4-FFF2-40B4-BE49-F238E27FC236}">
                    <a16:creationId xmlns:a16="http://schemas.microsoft.com/office/drawing/2014/main" id="{2566C3B1-1C71-E0AE-C445-031D8EE9F5BC}"/>
                  </a:ext>
                </a:extLst>
              </p:cNvPr>
              <p:cNvSpPr txBox="1">
                <a:spLocks noRot="1" noChangeAspect="1" noMove="1" noResize="1" noEditPoints="1" noAdjustHandles="1" noChangeArrowheads="1" noChangeShapeType="1" noTextEdit="1"/>
              </p:cNvSpPr>
              <p:nvPr/>
            </p:nvSpPr>
            <p:spPr bwMode="auto">
              <a:xfrm>
                <a:off x="175471" y="3459396"/>
                <a:ext cx="288032" cy="307777"/>
              </a:xfrm>
              <a:prstGeom prst="rect">
                <a:avLst/>
              </a:prstGeom>
              <a:blipFill>
                <a:blip r:embed="rId3"/>
                <a:stretch>
                  <a:fillRect l="-23404" r="-2128"/>
                </a:stretch>
              </a:blipFill>
            </p:spPr>
            <p:txBody>
              <a:bodyPr/>
              <a:lstStyle/>
              <a:p>
                <a:r>
                  <a:rPr lang="fr-FR">
                    <a:noFill/>
                  </a:rPr>
                  <a:t> </a:t>
                </a:r>
              </a:p>
            </p:txBody>
          </p:sp>
        </mc:Fallback>
      </mc:AlternateContent>
      <p:sp>
        <p:nvSpPr>
          <p:cNvPr id="41" name="TextBox 4">
            <a:extLst>
              <a:ext uri="{FF2B5EF4-FFF2-40B4-BE49-F238E27FC236}">
                <a16:creationId xmlns:a16="http://schemas.microsoft.com/office/drawing/2014/main" id="{64743C6F-46E7-173F-57EE-277917358506}"/>
              </a:ext>
            </a:extLst>
          </p:cNvPr>
          <p:cNvSpPr txBox="1"/>
          <p:nvPr/>
        </p:nvSpPr>
        <p:spPr bwMode="auto">
          <a:xfrm>
            <a:off x="297744" y="2857763"/>
            <a:ext cx="1167903" cy="338554"/>
          </a:xfrm>
          <a:prstGeom prst="rect">
            <a:avLst/>
          </a:prstGeom>
          <a:noFill/>
        </p:spPr>
        <p:txBody>
          <a:bodyPr wrap="square" rtlCol="0">
            <a:spAutoFit/>
          </a:bodyPr>
          <a:lstStyle/>
          <a:p>
            <a:pPr algn="ctr"/>
            <a:r>
              <a:rPr lang="fr-FR" sz="1600" b="1">
                <a:solidFill>
                  <a:srgbClr val="2F2F2F"/>
                </a:solidFill>
                <a:latin typeface="Cambria Math" panose="02040503050406030204" pitchFamily="18" charset="0"/>
                <a:ea typeface="Cambria Math" panose="02040503050406030204" pitchFamily="18" charset="0"/>
              </a:rPr>
              <a:t>PEY</a:t>
            </a:r>
          </a:p>
        </p:txBody>
      </p:sp>
      <p:sp>
        <p:nvSpPr>
          <p:cNvPr id="42" name="TextBox 4">
            <a:extLst>
              <a:ext uri="{FF2B5EF4-FFF2-40B4-BE49-F238E27FC236}">
                <a16:creationId xmlns:a16="http://schemas.microsoft.com/office/drawing/2014/main" id="{1A0853C2-9861-FFF8-BD09-0D4533A19427}"/>
              </a:ext>
            </a:extLst>
          </p:cNvPr>
          <p:cNvSpPr txBox="1"/>
          <p:nvPr/>
        </p:nvSpPr>
        <p:spPr bwMode="auto">
          <a:xfrm>
            <a:off x="1884633" y="2843435"/>
            <a:ext cx="1167903" cy="338554"/>
          </a:xfrm>
          <a:prstGeom prst="rect">
            <a:avLst/>
          </a:prstGeom>
          <a:noFill/>
        </p:spPr>
        <p:txBody>
          <a:bodyPr wrap="square" rtlCol="0">
            <a:spAutoFit/>
          </a:bodyPr>
          <a:lstStyle/>
          <a:p>
            <a:pPr algn="ctr"/>
            <a:r>
              <a:rPr lang="fr-FR" sz="1600" b="1">
                <a:solidFill>
                  <a:srgbClr val="2F2F2F"/>
                </a:solidFill>
                <a:latin typeface="Cambria Math" panose="02040503050406030204" pitchFamily="18" charset="0"/>
                <a:ea typeface="Cambria Math" panose="02040503050406030204" pitchFamily="18" charset="0"/>
              </a:rPr>
              <a:t>SEY</a:t>
            </a:r>
          </a:p>
        </p:txBody>
      </p:sp>
      <p:sp>
        <p:nvSpPr>
          <p:cNvPr id="46" name="Rectangle: Rounded Corners 8">
            <a:extLst>
              <a:ext uri="{FF2B5EF4-FFF2-40B4-BE49-F238E27FC236}">
                <a16:creationId xmlns:a16="http://schemas.microsoft.com/office/drawing/2014/main" id="{48063293-D6E5-DD33-50B7-83BFD502878D}"/>
              </a:ext>
            </a:extLst>
          </p:cNvPr>
          <p:cNvSpPr/>
          <p:nvPr/>
        </p:nvSpPr>
        <p:spPr bwMode="auto">
          <a:xfrm>
            <a:off x="6931604" y="4153294"/>
            <a:ext cx="5169543" cy="2084018"/>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47" name="ZoneTexte 46">
                <a:extLst>
                  <a:ext uri="{FF2B5EF4-FFF2-40B4-BE49-F238E27FC236}">
                    <a16:creationId xmlns:a16="http://schemas.microsoft.com/office/drawing/2014/main" id="{93D773D3-4670-3196-A27C-64F8D38D91C2}"/>
                  </a:ext>
                </a:extLst>
              </p:cNvPr>
              <p:cNvSpPr txBox="1"/>
              <p:nvPr/>
            </p:nvSpPr>
            <p:spPr bwMode="auto">
              <a:xfrm>
                <a:off x="6991249" y="4200996"/>
                <a:ext cx="5085442" cy="1926618"/>
              </a:xfrm>
              <a:prstGeom prst="rect">
                <a:avLst/>
              </a:prstGeom>
              <a:noFill/>
            </p:spPr>
            <p:txBody>
              <a:bodyPr wrap="square">
                <a:spAutoFit/>
              </a:bodyPr>
              <a:lstStyle/>
              <a:p>
                <a:pPr marL="0" lvl="1" indent="0" algn="just">
                  <a:buNone/>
                  <a:defRPr/>
                </a:pPr>
                <a:r>
                  <a:rPr lang="fr-FR" sz="2000" b="1" dirty="0">
                    <a:solidFill>
                      <a:srgbClr val="FF0000"/>
                    </a:solidFill>
                  </a:rPr>
                  <a:t>Two main </a:t>
                </a:r>
                <a:r>
                  <a:rPr lang="fr-FR" sz="2000" b="1" dirty="0" err="1">
                    <a:solidFill>
                      <a:srgbClr val="FF0000"/>
                    </a:solidFill>
                  </a:rPr>
                  <a:t>material</a:t>
                </a:r>
                <a:r>
                  <a:rPr lang="fr-FR" sz="2000" b="1" dirty="0">
                    <a:solidFill>
                      <a:srgbClr val="FF0000"/>
                    </a:solidFill>
                  </a:rPr>
                  <a:t> </a:t>
                </a:r>
                <a:r>
                  <a:rPr lang="fr-FR" sz="2000" b="1" dirty="0" err="1">
                    <a:solidFill>
                      <a:srgbClr val="FF0000"/>
                    </a:solidFill>
                  </a:rPr>
                  <a:t>properties</a:t>
                </a:r>
                <a:r>
                  <a:rPr lang="fr-FR" sz="2000" b="1" dirty="0">
                    <a:solidFill>
                      <a:srgbClr val="FF0000"/>
                    </a:solidFill>
                  </a:rPr>
                  <a:t> for </a:t>
                </a:r>
                <a:r>
                  <a:rPr lang="fr-FR" sz="2000" b="1" dirty="0" err="1">
                    <a:solidFill>
                      <a:srgbClr val="FF0000"/>
                    </a:solidFill>
                  </a:rPr>
                  <a:t>ecloud</a:t>
                </a:r>
                <a:r>
                  <a:rPr lang="fr-FR" sz="2000" b="1" dirty="0">
                    <a:solidFill>
                      <a:srgbClr val="FF0000"/>
                    </a:solidFill>
                  </a:rPr>
                  <a:t>:</a:t>
                </a:r>
              </a:p>
              <a:p>
                <a:pPr marL="342900" lvl="1" indent="-342900" algn="just">
                  <a:buFont typeface="Arial" panose="020B0604020202020204" pitchFamily="34" charset="0"/>
                  <a:buChar char="•"/>
                  <a:defRPr/>
                </a:pPr>
                <a:r>
                  <a:rPr lang="fr-FR" sz="2000" b="1" err="1">
                    <a:solidFill>
                      <a:srgbClr val="FF0000"/>
                    </a:solidFill>
                  </a:rPr>
                  <a:t>Photoelectron</a:t>
                </a:r>
                <a:r>
                  <a:rPr lang="fr-FR" sz="2000" b="1">
                    <a:solidFill>
                      <a:srgbClr val="FF0000"/>
                    </a:solidFill>
                  </a:rPr>
                  <a:t> Yield </a:t>
                </a:r>
                <a:r>
                  <a:rPr lang="fr-FR" sz="2000">
                    <a:solidFill>
                      <a:schemeClr val="tx2"/>
                    </a:solidFill>
                  </a:rPr>
                  <a:t>(PEY)</a:t>
                </a:r>
                <a:endParaRPr lang="fr-FR" sz="2000" dirty="0">
                  <a:solidFill>
                    <a:schemeClr val="tx2"/>
                  </a:solidFill>
                </a:endParaRPr>
              </a:p>
              <a:p>
                <a:pPr marL="342900" lvl="1" indent="-342900" algn="just">
                  <a:buFont typeface="Arial" panose="020B0604020202020204" pitchFamily="34" charset="0"/>
                  <a:buChar char="•"/>
                  <a:defRPr/>
                </a:pPr>
                <a:r>
                  <a:rPr lang="fr-FR" sz="2000" b="1" dirty="0" err="1">
                    <a:solidFill>
                      <a:srgbClr val="FF0000"/>
                    </a:solidFill>
                  </a:rPr>
                  <a:t>Secondary</a:t>
                </a:r>
                <a:r>
                  <a:rPr lang="fr-FR" sz="2000" b="1" dirty="0">
                    <a:solidFill>
                      <a:srgbClr val="FF0000"/>
                    </a:solidFill>
                  </a:rPr>
                  <a:t> </a:t>
                </a:r>
                <a:r>
                  <a:rPr lang="fr-FR" sz="2000" b="1">
                    <a:solidFill>
                      <a:srgbClr val="FF0000"/>
                    </a:solidFill>
                  </a:rPr>
                  <a:t>Electron Yield </a:t>
                </a:r>
                <a:r>
                  <a:rPr lang="fr-FR" sz="2000">
                    <a:solidFill>
                      <a:schemeClr val="tx2"/>
                    </a:solidFill>
                  </a:rPr>
                  <a:t>(SEY)</a:t>
                </a:r>
                <a:endParaRPr lang="fr-FR" sz="2000" dirty="0">
                  <a:solidFill>
                    <a:schemeClr val="tx2"/>
                  </a:solidFill>
                </a:endParaRPr>
              </a:p>
              <a:p>
                <a:pPr marL="0" lvl="1" indent="0" algn="just">
                  <a:buNone/>
                  <a:defRPr/>
                </a:pPr>
                <a:endParaRPr lang="fr-FR" b="1" i="1" dirty="0">
                  <a:solidFill>
                    <a:srgbClr val="FF0000"/>
                  </a:solidFill>
                  <a:latin typeface="Cambria Math" panose="02040503050406030204" pitchFamily="18" charset="0"/>
                </a:endParaRPr>
              </a:p>
              <a:p>
                <a:pPr marL="0" lvl="1" indent="0" algn="ctr">
                  <a:buNone/>
                  <a:defRPr/>
                </a:pPr>
                <a14:m>
                  <m:oMath xmlns:m="http://schemas.openxmlformats.org/officeDocument/2006/math">
                    <m:r>
                      <a:rPr lang="fr-FR" sz="2400" b="1" i="0" smtClean="0">
                        <a:solidFill>
                          <a:srgbClr val="2F2F2F"/>
                        </a:solidFill>
                        <a:latin typeface="Cambria Math" panose="02040503050406030204" pitchFamily="18" charset="0"/>
                      </a:rPr>
                      <m:t>𝐏𝐄𝐘</m:t>
                    </m:r>
                    <m:r>
                      <a:rPr lang="fr-FR" sz="2400" b="1" i="1" smtClean="0">
                        <a:solidFill>
                          <a:srgbClr val="2F2F2F"/>
                        </a:solidFill>
                        <a:latin typeface="Cambria Math" panose="02040503050406030204" pitchFamily="18" charset="0"/>
                      </a:rPr>
                      <m:t>=</m:t>
                    </m:r>
                    <m:f>
                      <m:fPr>
                        <m:ctrlPr>
                          <a:rPr lang="fr-FR" sz="2400" b="1" i="1" smtClean="0">
                            <a:solidFill>
                              <a:srgbClr val="2F2F2F"/>
                            </a:solidFill>
                            <a:latin typeface="Cambria Math" panose="02040503050406030204" pitchFamily="18" charset="0"/>
                          </a:rPr>
                        </m:ctrlPr>
                      </m:fPr>
                      <m:num>
                        <m:sSub>
                          <m:sSubPr>
                            <m:ctrlPr>
                              <a:rPr lang="fr-FR" sz="2400" b="1" i="1" smtClean="0">
                                <a:solidFill>
                                  <a:srgbClr val="2F2F2F"/>
                                </a:solidFill>
                                <a:latin typeface="Cambria Math" panose="02040503050406030204" pitchFamily="18" charset="0"/>
                              </a:rPr>
                            </m:ctrlPr>
                          </m:sSubPr>
                          <m:e>
                            <m:r>
                              <a:rPr lang="fr-FR" sz="2400" b="1" i="1" smtClean="0">
                                <a:solidFill>
                                  <a:srgbClr val="2F2F2F"/>
                                </a:solidFill>
                                <a:latin typeface="Cambria Math" panose="02040503050406030204" pitchFamily="18" charset="0"/>
                              </a:rPr>
                              <m:t>𝑵</m:t>
                            </m:r>
                          </m:e>
                          <m:sub>
                            <m:sSup>
                              <m:sSupPr>
                                <m:ctrlPr>
                                  <a:rPr lang="fr-FR" sz="2400" b="1" i="1" smtClean="0">
                                    <a:solidFill>
                                      <a:srgbClr val="2F2F2F"/>
                                    </a:solidFill>
                                    <a:latin typeface="Cambria Math" panose="02040503050406030204" pitchFamily="18" charset="0"/>
                                  </a:rPr>
                                </m:ctrlPr>
                              </m:sSupPr>
                              <m:e>
                                <m:r>
                                  <a:rPr lang="fr-FR" sz="2400" b="1" i="1" smtClean="0">
                                    <a:solidFill>
                                      <a:srgbClr val="2F2F2F"/>
                                    </a:solidFill>
                                    <a:latin typeface="Cambria Math" panose="02040503050406030204" pitchFamily="18" charset="0"/>
                                  </a:rPr>
                                  <m:t>𝒑𝒉𝒐𝒕𝒐</m:t>
                                </m:r>
                                <m:r>
                                  <a:rPr lang="fr-FR" sz="2400" b="1" i="1" smtClean="0">
                                    <a:solidFill>
                                      <a:srgbClr val="2F2F2F"/>
                                    </a:solidFill>
                                    <a:latin typeface="Cambria Math" panose="02040503050406030204" pitchFamily="18" charset="0"/>
                                  </a:rPr>
                                  <m:t> </m:t>
                                </m:r>
                                <m:r>
                                  <a:rPr lang="fr-FR" sz="2400" b="1" i="1" smtClean="0">
                                    <a:solidFill>
                                      <a:srgbClr val="2F2F2F"/>
                                    </a:solidFill>
                                    <a:latin typeface="Cambria Math" panose="02040503050406030204" pitchFamily="18" charset="0"/>
                                  </a:rPr>
                                  <m:t>𝒆</m:t>
                                </m:r>
                              </m:e>
                              <m:sup>
                                <m:r>
                                  <a:rPr lang="fr-FR" sz="2400" b="1" i="1" smtClean="0">
                                    <a:solidFill>
                                      <a:srgbClr val="2F2F2F"/>
                                    </a:solidFill>
                                    <a:latin typeface="Cambria Math" panose="02040503050406030204" pitchFamily="18" charset="0"/>
                                  </a:rPr>
                                  <m:t>−</m:t>
                                </m:r>
                              </m:sup>
                            </m:sSup>
                          </m:sub>
                        </m:sSub>
                      </m:num>
                      <m:den>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rPr>
                              <m:t>𝑵</m:t>
                            </m:r>
                          </m:e>
                          <m:sub>
                            <m:r>
                              <a:rPr lang="fr-FR" sz="2400" b="1" i="1" smtClean="0">
                                <a:solidFill>
                                  <a:srgbClr val="2F2F2F"/>
                                </a:solidFill>
                                <a:latin typeface="Cambria Math" panose="02040503050406030204" pitchFamily="18" charset="0"/>
                                <a:ea typeface="Cambria Math" panose="02040503050406030204" pitchFamily="18" charset="0"/>
                              </a:rPr>
                              <m:t>𝜸</m:t>
                            </m:r>
                          </m:sub>
                        </m:sSub>
                      </m:den>
                    </m:f>
                  </m:oMath>
                </a14:m>
                <a:r>
                  <a:rPr lang="fr-FR" sz="2400" b="1" dirty="0">
                    <a:solidFill>
                      <a:srgbClr val="2F2F2F"/>
                    </a:solidFill>
                    <a:ea typeface="Cambria Math" panose="02040503050406030204" pitchFamily="18" charset="0"/>
                  </a:rPr>
                  <a:t>	</a:t>
                </a:r>
                <a14:m>
                  <m:oMath xmlns:m="http://schemas.openxmlformats.org/officeDocument/2006/math">
                    <m:r>
                      <a:rPr lang="fr-FR" sz="2400" b="1" i="0" smtClean="0">
                        <a:solidFill>
                          <a:srgbClr val="2F2F2F"/>
                        </a:solidFill>
                        <a:latin typeface="Cambria Math" panose="02040503050406030204" pitchFamily="18" charset="0"/>
                      </a:rPr>
                      <m:t>𝐒</m:t>
                    </m:r>
                    <m:r>
                      <a:rPr lang="fr-FR" sz="2400" b="1" i="0">
                        <a:solidFill>
                          <a:srgbClr val="2F2F2F"/>
                        </a:solidFill>
                        <a:latin typeface="Cambria Math" panose="02040503050406030204" pitchFamily="18" charset="0"/>
                      </a:rPr>
                      <m:t>𝐄𝐘</m:t>
                    </m:r>
                    <m:r>
                      <a:rPr lang="fr-FR" sz="2400" b="1" i="1">
                        <a:solidFill>
                          <a:srgbClr val="2F2F2F"/>
                        </a:solidFill>
                        <a:latin typeface="Cambria Math" panose="02040503050406030204" pitchFamily="18" charset="0"/>
                      </a:rPr>
                      <m:t>=</m:t>
                    </m:r>
                    <m:f>
                      <m:fPr>
                        <m:ctrlPr>
                          <a:rPr lang="fr-FR" sz="2400" b="1" i="1">
                            <a:solidFill>
                              <a:srgbClr val="2F2F2F"/>
                            </a:solidFill>
                            <a:latin typeface="Cambria Math" panose="02040503050406030204" pitchFamily="18" charset="0"/>
                          </a:rPr>
                        </m:ctrlPr>
                      </m:fPr>
                      <m:num>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rPr>
                              <m:t>𝑵</m:t>
                            </m:r>
                          </m:e>
                          <m:sub>
                            <m:sSup>
                              <m:sSupPr>
                                <m:ctrlPr>
                                  <a:rPr lang="fr-FR" sz="2400" b="1" i="1">
                                    <a:solidFill>
                                      <a:srgbClr val="2F2F2F"/>
                                    </a:solidFill>
                                    <a:latin typeface="Cambria Math" panose="02040503050406030204" pitchFamily="18" charset="0"/>
                                  </a:rPr>
                                </m:ctrlPr>
                              </m:sSupPr>
                              <m:e>
                                <m:r>
                                  <a:rPr lang="fr-FR" sz="2400" b="1" i="1" smtClean="0">
                                    <a:solidFill>
                                      <a:srgbClr val="2F2F2F"/>
                                    </a:solidFill>
                                    <a:latin typeface="Cambria Math" panose="02040503050406030204" pitchFamily="18" charset="0"/>
                                  </a:rPr>
                                  <m:t>𝒔𝒆𝒄</m:t>
                                </m:r>
                                <m:r>
                                  <a:rPr lang="fr-FR" sz="2400" b="1" i="1" smtClean="0">
                                    <a:solidFill>
                                      <a:srgbClr val="2F2F2F"/>
                                    </a:solidFill>
                                    <a:latin typeface="Cambria Math" panose="02040503050406030204" pitchFamily="18" charset="0"/>
                                  </a:rPr>
                                  <m:t> </m:t>
                                </m:r>
                                <m:r>
                                  <a:rPr lang="fr-FR" sz="2400" b="1" i="1">
                                    <a:solidFill>
                                      <a:srgbClr val="2F2F2F"/>
                                    </a:solidFill>
                                    <a:latin typeface="Cambria Math" panose="02040503050406030204" pitchFamily="18" charset="0"/>
                                  </a:rPr>
                                  <m:t>𝒆</m:t>
                                </m:r>
                              </m:e>
                              <m:sup>
                                <m:r>
                                  <a:rPr lang="fr-FR" sz="2400" b="1" i="1">
                                    <a:solidFill>
                                      <a:srgbClr val="2F2F2F"/>
                                    </a:solidFill>
                                    <a:latin typeface="Cambria Math" panose="02040503050406030204" pitchFamily="18" charset="0"/>
                                  </a:rPr>
                                  <m:t>−</m:t>
                                </m:r>
                              </m:sup>
                            </m:sSup>
                          </m:sub>
                        </m:sSub>
                      </m:num>
                      <m:den>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rPr>
                              <m:t>𝑵</m:t>
                            </m:r>
                          </m:e>
                          <m:sub>
                            <m:r>
                              <a:rPr lang="fr-FR" sz="2400" b="1" i="1" smtClean="0">
                                <a:solidFill>
                                  <a:srgbClr val="2F2F2F"/>
                                </a:solidFill>
                                <a:latin typeface="Cambria Math" panose="02040503050406030204" pitchFamily="18" charset="0"/>
                              </a:rPr>
                              <m:t>𝒊𝒏𝒄𝒊𝒅𝒆𝒏𝒕</m:t>
                            </m:r>
                            <m:r>
                              <a:rPr lang="fr-FR" sz="2400" b="1" i="1" smtClean="0">
                                <a:solidFill>
                                  <a:srgbClr val="2F2F2F"/>
                                </a:solidFill>
                                <a:latin typeface="Cambria Math" panose="02040503050406030204" pitchFamily="18" charset="0"/>
                              </a:rPr>
                              <m:t> </m:t>
                            </m:r>
                            <m:sSup>
                              <m:sSupPr>
                                <m:ctrlPr>
                                  <a:rPr lang="fr-FR" sz="2400" b="1" i="1">
                                    <a:solidFill>
                                      <a:srgbClr val="2F2F2F"/>
                                    </a:solidFill>
                                    <a:latin typeface="Cambria Math" panose="02040503050406030204" pitchFamily="18" charset="0"/>
                                  </a:rPr>
                                </m:ctrlPr>
                              </m:sSupPr>
                              <m:e>
                                <m:r>
                                  <a:rPr lang="fr-FR" sz="2400" b="1" i="1">
                                    <a:solidFill>
                                      <a:srgbClr val="2F2F2F"/>
                                    </a:solidFill>
                                    <a:latin typeface="Cambria Math" panose="02040503050406030204" pitchFamily="18" charset="0"/>
                                  </a:rPr>
                                  <m:t>𝒆</m:t>
                                </m:r>
                              </m:e>
                              <m:sup>
                                <m:r>
                                  <a:rPr lang="fr-FR" sz="2400" b="1" i="1">
                                    <a:solidFill>
                                      <a:srgbClr val="2F2F2F"/>
                                    </a:solidFill>
                                    <a:latin typeface="Cambria Math" panose="02040503050406030204" pitchFamily="18" charset="0"/>
                                  </a:rPr>
                                  <m:t>−</m:t>
                                </m:r>
                              </m:sup>
                            </m:sSup>
                          </m:sub>
                        </m:sSub>
                      </m:den>
                    </m:f>
                  </m:oMath>
                </a14:m>
                <a:endParaRPr lang="fr-FR" sz="2400" b="1" dirty="0">
                  <a:solidFill>
                    <a:srgbClr val="0033A0"/>
                  </a:solidFill>
                  <a:ea typeface="Cambria Math" panose="02040503050406030204" pitchFamily="18" charset="0"/>
                </a:endParaRPr>
              </a:p>
            </p:txBody>
          </p:sp>
        </mc:Choice>
        <mc:Fallback xmlns="">
          <p:sp>
            <p:nvSpPr>
              <p:cNvPr id="47" name="ZoneTexte 46">
                <a:extLst>
                  <a:ext uri="{FF2B5EF4-FFF2-40B4-BE49-F238E27FC236}">
                    <a16:creationId xmlns:a16="http://schemas.microsoft.com/office/drawing/2014/main" id="{93D773D3-4670-3196-A27C-64F8D38D91C2}"/>
                  </a:ext>
                </a:extLst>
              </p:cNvPr>
              <p:cNvSpPr txBox="1">
                <a:spLocks noRot="1" noChangeAspect="1" noMove="1" noResize="1" noEditPoints="1" noAdjustHandles="1" noChangeArrowheads="1" noChangeShapeType="1" noTextEdit="1"/>
              </p:cNvSpPr>
              <p:nvPr/>
            </p:nvSpPr>
            <p:spPr bwMode="auto">
              <a:xfrm>
                <a:off x="6991249" y="4200996"/>
                <a:ext cx="5085442" cy="1926618"/>
              </a:xfrm>
              <a:prstGeom prst="rect">
                <a:avLst/>
              </a:prstGeom>
              <a:blipFill>
                <a:blip r:embed="rId4"/>
                <a:stretch>
                  <a:fillRect l="-1319" t="-1582"/>
                </a:stretch>
              </a:blipFill>
            </p:spPr>
            <p:txBody>
              <a:bodyPr/>
              <a:lstStyle/>
              <a:p>
                <a:r>
                  <a:rPr lang="en-GB">
                    <a:noFill/>
                  </a:rPr>
                  <a:t> </a:t>
                </a:r>
              </a:p>
            </p:txBody>
          </p:sp>
        </mc:Fallback>
      </mc:AlternateContent>
    </p:spTree>
    <p:extLst>
      <p:ext uri="{BB962C8B-B14F-4D97-AF65-F5344CB8AC3E}">
        <p14:creationId xmlns:p14="http://schemas.microsoft.com/office/powerpoint/2010/main" val="3135880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7</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Electron current and energy detection</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cxnSp>
        <p:nvCxnSpPr>
          <p:cNvPr id="32" name="Straight Connector 31">
            <a:extLst>
              <a:ext uri="{FF2B5EF4-FFF2-40B4-BE49-F238E27FC236}">
                <a16:creationId xmlns:a16="http://schemas.microsoft.com/office/drawing/2014/main" id="{A35DF7D8-2FD3-9B52-DA42-8CC21464C50E}"/>
              </a:ext>
            </a:extLst>
          </p:cNvPr>
          <p:cNvCxnSpPr>
            <a:cxnSpLocks/>
          </p:cNvCxnSpPr>
          <p:nvPr/>
        </p:nvCxnSpPr>
        <p:spPr>
          <a:xfrm>
            <a:off x="221974" y="5425132"/>
            <a:ext cx="625097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C0EB6C0-0642-4C40-5F4C-BD030BEE36FE}"/>
              </a:ext>
            </a:extLst>
          </p:cNvPr>
          <p:cNvCxnSpPr>
            <a:cxnSpLocks/>
          </p:cNvCxnSpPr>
          <p:nvPr/>
        </p:nvCxnSpPr>
        <p:spPr bwMode="auto">
          <a:xfrm>
            <a:off x="5506755" y="3204696"/>
            <a:ext cx="966198"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355E07F-59AB-1D18-F3C0-D8BADD407300}"/>
              </a:ext>
            </a:extLst>
          </p:cNvPr>
          <p:cNvCxnSpPr>
            <a:cxnSpLocks/>
          </p:cNvCxnSpPr>
          <p:nvPr/>
        </p:nvCxnSpPr>
        <p:spPr bwMode="auto">
          <a:xfrm>
            <a:off x="2998708"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DD0B860-D1EF-0C1D-46DB-386B13441D28}"/>
              </a:ext>
            </a:extLst>
          </p:cNvPr>
          <p:cNvCxnSpPr>
            <a:cxnSpLocks/>
          </p:cNvCxnSpPr>
          <p:nvPr/>
        </p:nvCxnSpPr>
        <p:spPr bwMode="auto">
          <a:xfrm>
            <a:off x="4498643"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7D43C12-5E25-D8ED-AE22-9733976EA562}"/>
              </a:ext>
            </a:extLst>
          </p:cNvPr>
          <p:cNvCxnSpPr>
            <a:cxnSpLocks/>
          </p:cNvCxnSpPr>
          <p:nvPr/>
        </p:nvCxnSpPr>
        <p:spPr bwMode="auto">
          <a:xfrm>
            <a:off x="4006820" y="3204696"/>
            <a:ext cx="39296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DECCEA1-61D3-2645-22D2-36360E3601EA}"/>
              </a:ext>
            </a:extLst>
          </p:cNvPr>
          <p:cNvCxnSpPr>
            <a:cxnSpLocks/>
          </p:cNvCxnSpPr>
          <p:nvPr/>
        </p:nvCxnSpPr>
        <p:spPr bwMode="auto">
          <a:xfrm>
            <a:off x="3018992" y="2942179"/>
            <a:ext cx="876289"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6DF16A22-B976-C22E-708B-86B2F4362795}"/>
              </a:ext>
            </a:extLst>
          </p:cNvPr>
          <p:cNvCxnSpPr>
            <a:cxnSpLocks/>
          </p:cNvCxnSpPr>
          <p:nvPr/>
        </p:nvCxnSpPr>
        <p:spPr bwMode="auto">
          <a:xfrm flipV="1">
            <a:off x="3463233" y="2265282"/>
            <a:ext cx="0" cy="676897"/>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CCEA178-D0D3-B5B5-D689-81C096802A21}"/>
              </a:ext>
            </a:extLst>
          </p:cNvPr>
          <p:cNvCxnSpPr>
            <a:cxnSpLocks/>
          </p:cNvCxnSpPr>
          <p:nvPr/>
        </p:nvCxnSpPr>
        <p:spPr bwMode="auto">
          <a:xfrm flipV="1">
            <a:off x="3314259" y="2191405"/>
            <a:ext cx="0" cy="14401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987358CF-494C-5C8C-4C69-E783AFEA65BC}"/>
              </a:ext>
            </a:extLst>
          </p:cNvPr>
          <p:cNvCxnSpPr>
            <a:cxnSpLocks/>
          </p:cNvCxnSpPr>
          <p:nvPr/>
        </p:nvCxnSpPr>
        <p:spPr bwMode="auto">
          <a:xfrm flipV="1">
            <a:off x="3347380" y="2140555"/>
            <a:ext cx="0" cy="266874"/>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ED7E78AD-7C41-E42F-A190-6278A68FE15C}"/>
              </a:ext>
            </a:extLst>
          </p:cNvPr>
          <p:cNvCxnSpPr>
            <a:cxnSpLocks/>
          </p:cNvCxnSpPr>
          <p:nvPr/>
        </p:nvCxnSpPr>
        <p:spPr bwMode="auto">
          <a:xfrm flipV="1">
            <a:off x="2525330" y="2256780"/>
            <a:ext cx="0" cy="205445"/>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C883E207-B6DA-3307-DE07-8E57C0D4658D}"/>
              </a:ext>
            </a:extLst>
          </p:cNvPr>
          <p:cNvCxnSpPr>
            <a:cxnSpLocks/>
          </p:cNvCxnSpPr>
          <p:nvPr/>
        </p:nvCxnSpPr>
        <p:spPr bwMode="auto">
          <a:xfrm>
            <a:off x="3352338" y="2269675"/>
            <a:ext cx="110895"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C303A0FC-6C2B-8194-BE90-863530587A34}"/>
              </a:ext>
            </a:extLst>
          </p:cNvPr>
          <p:cNvCxnSpPr>
            <a:cxnSpLocks/>
          </p:cNvCxnSpPr>
          <p:nvPr/>
        </p:nvCxnSpPr>
        <p:spPr bwMode="auto">
          <a:xfrm>
            <a:off x="2519242" y="2267359"/>
            <a:ext cx="288032"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FDBC551B-48D6-57C4-3182-5F220C664C24}"/>
              </a:ext>
            </a:extLst>
          </p:cNvPr>
          <p:cNvCxnSpPr>
            <a:cxnSpLocks/>
          </p:cNvCxnSpPr>
          <p:nvPr/>
        </p:nvCxnSpPr>
        <p:spPr bwMode="auto">
          <a:xfrm>
            <a:off x="3077436" y="2267359"/>
            <a:ext cx="233894"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sp>
        <p:nvSpPr>
          <p:cNvPr id="85" name="Oval 84">
            <a:extLst>
              <a:ext uri="{FF2B5EF4-FFF2-40B4-BE49-F238E27FC236}">
                <a16:creationId xmlns:a16="http://schemas.microsoft.com/office/drawing/2014/main" id="{366541E5-23CC-65DD-52B4-463CB6A0007A}"/>
              </a:ext>
            </a:extLst>
          </p:cNvPr>
          <p:cNvSpPr/>
          <p:nvPr/>
        </p:nvSpPr>
        <p:spPr bwMode="auto">
          <a:xfrm>
            <a:off x="2807274" y="2140555"/>
            <a:ext cx="266871" cy="26687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6" name="Straight Connector 85">
            <a:extLst>
              <a:ext uri="{FF2B5EF4-FFF2-40B4-BE49-F238E27FC236}">
                <a16:creationId xmlns:a16="http://schemas.microsoft.com/office/drawing/2014/main" id="{30B33C86-7616-0284-5B44-3277AC00CC13}"/>
              </a:ext>
            </a:extLst>
          </p:cNvPr>
          <p:cNvCxnSpPr>
            <a:cxnSpLocks/>
          </p:cNvCxnSpPr>
          <p:nvPr/>
        </p:nvCxnSpPr>
        <p:spPr bwMode="auto">
          <a:xfrm>
            <a:off x="2414868" y="2468154"/>
            <a:ext cx="226741"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2142AE8-AF8C-DB60-210A-DE9F1BE973C5}"/>
              </a:ext>
            </a:extLst>
          </p:cNvPr>
          <p:cNvCxnSpPr>
            <a:cxnSpLocks/>
          </p:cNvCxnSpPr>
          <p:nvPr/>
        </p:nvCxnSpPr>
        <p:spPr bwMode="auto">
          <a:xfrm flipV="1">
            <a:off x="2414868" y="2471078"/>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F5D688E6-FF67-7419-7F2E-543D78E69D63}"/>
              </a:ext>
            </a:extLst>
          </p:cNvPr>
          <p:cNvCxnSpPr>
            <a:cxnSpLocks/>
          </p:cNvCxnSpPr>
          <p:nvPr/>
        </p:nvCxnSpPr>
        <p:spPr bwMode="auto">
          <a:xfrm flipV="1">
            <a:off x="2469005" y="2471078"/>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FF42ED17-3D71-87EC-4FC4-162B73321821}"/>
              </a:ext>
            </a:extLst>
          </p:cNvPr>
          <p:cNvCxnSpPr>
            <a:cxnSpLocks/>
          </p:cNvCxnSpPr>
          <p:nvPr/>
        </p:nvCxnSpPr>
        <p:spPr bwMode="auto">
          <a:xfrm flipV="1">
            <a:off x="2525330" y="2466968"/>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0C14AB0D-7A8C-0E15-3598-A90FBB738344}"/>
              </a:ext>
            </a:extLst>
          </p:cNvPr>
          <p:cNvCxnSpPr>
            <a:cxnSpLocks/>
          </p:cNvCxnSpPr>
          <p:nvPr/>
        </p:nvCxnSpPr>
        <p:spPr bwMode="auto">
          <a:xfrm flipV="1">
            <a:off x="2573955" y="2471078"/>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195B759A-F274-A8F4-CB58-00B56AB65A05}"/>
              </a:ext>
            </a:extLst>
          </p:cNvPr>
          <p:cNvCxnSpPr>
            <a:cxnSpLocks/>
          </p:cNvCxnSpPr>
          <p:nvPr/>
        </p:nvCxnSpPr>
        <p:spPr bwMode="auto">
          <a:xfrm>
            <a:off x="4483084" y="2628234"/>
            <a:ext cx="876289"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0409F677-2911-AA8D-F062-4930304C7285}"/>
              </a:ext>
            </a:extLst>
          </p:cNvPr>
          <p:cNvCxnSpPr>
            <a:cxnSpLocks/>
          </p:cNvCxnSpPr>
          <p:nvPr/>
        </p:nvCxnSpPr>
        <p:spPr bwMode="auto">
          <a:xfrm flipV="1">
            <a:off x="4927325" y="1951337"/>
            <a:ext cx="0" cy="676897"/>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72972B3-66BC-9AF0-F76A-306B6378D62C}"/>
              </a:ext>
            </a:extLst>
          </p:cNvPr>
          <p:cNvCxnSpPr>
            <a:cxnSpLocks/>
          </p:cNvCxnSpPr>
          <p:nvPr/>
        </p:nvCxnSpPr>
        <p:spPr bwMode="auto">
          <a:xfrm flipV="1">
            <a:off x="4778351" y="1877460"/>
            <a:ext cx="0" cy="14401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037070E-1AC2-D24E-4466-6F33FB66EDBB}"/>
              </a:ext>
            </a:extLst>
          </p:cNvPr>
          <p:cNvCxnSpPr>
            <a:cxnSpLocks/>
          </p:cNvCxnSpPr>
          <p:nvPr/>
        </p:nvCxnSpPr>
        <p:spPr bwMode="auto">
          <a:xfrm flipV="1">
            <a:off x="4811472" y="1826610"/>
            <a:ext cx="0" cy="266874"/>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0DE262C-3134-77B2-FB89-47D7380E2AF5}"/>
              </a:ext>
            </a:extLst>
          </p:cNvPr>
          <p:cNvCxnSpPr>
            <a:cxnSpLocks/>
          </p:cNvCxnSpPr>
          <p:nvPr/>
        </p:nvCxnSpPr>
        <p:spPr bwMode="auto">
          <a:xfrm flipV="1">
            <a:off x="3989422" y="1942835"/>
            <a:ext cx="0" cy="205445"/>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35EAE920-A68B-DC5D-EFE4-B3DFCB51CFD0}"/>
              </a:ext>
            </a:extLst>
          </p:cNvPr>
          <p:cNvCxnSpPr>
            <a:cxnSpLocks/>
          </p:cNvCxnSpPr>
          <p:nvPr/>
        </p:nvCxnSpPr>
        <p:spPr bwMode="auto">
          <a:xfrm>
            <a:off x="4816430" y="1955730"/>
            <a:ext cx="110895"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5D579D9E-B2B0-55A0-810D-6BF2B96D1993}"/>
              </a:ext>
            </a:extLst>
          </p:cNvPr>
          <p:cNvCxnSpPr>
            <a:cxnSpLocks/>
          </p:cNvCxnSpPr>
          <p:nvPr/>
        </p:nvCxnSpPr>
        <p:spPr bwMode="auto">
          <a:xfrm>
            <a:off x="3983334" y="1953414"/>
            <a:ext cx="288032"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1A99375-BC35-E21E-3DF0-836CABB4546D}"/>
              </a:ext>
            </a:extLst>
          </p:cNvPr>
          <p:cNvCxnSpPr>
            <a:cxnSpLocks/>
          </p:cNvCxnSpPr>
          <p:nvPr/>
        </p:nvCxnSpPr>
        <p:spPr bwMode="auto">
          <a:xfrm>
            <a:off x="4541528" y="1953414"/>
            <a:ext cx="233894"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sp>
        <p:nvSpPr>
          <p:cNvPr id="112" name="Oval 111">
            <a:extLst>
              <a:ext uri="{FF2B5EF4-FFF2-40B4-BE49-F238E27FC236}">
                <a16:creationId xmlns:a16="http://schemas.microsoft.com/office/drawing/2014/main" id="{AB1A51FC-95B1-67BB-D309-CE724AFFA3EC}"/>
              </a:ext>
            </a:extLst>
          </p:cNvPr>
          <p:cNvSpPr/>
          <p:nvPr/>
        </p:nvSpPr>
        <p:spPr bwMode="auto">
          <a:xfrm>
            <a:off x="4271366" y="1826610"/>
            <a:ext cx="266871" cy="266871"/>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3" name="Straight Connector 112">
            <a:extLst>
              <a:ext uri="{FF2B5EF4-FFF2-40B4-BE49-F238E27FC236}">
                <a16:creationId xmlns:a16="http://schemas.microsoft.com/office/drawing/2014/main" id="{E11EBC59-16C1-7362-CEAD-945BCA53C0A3}"/>
              </a:ext>
            </a:extLst>
          </p:cNvPr>
          <p:cNvCxnSpPr>
            <a:cxnSpLocks/>
          </p:cNvCxnSpPr>
          <p:nvPr/>
        </p:nvCxnSpPr>
        <p:spPr bwMode="auto">
          <a:xfrm>
            <a:off x="3878960" y="2154209"/>
            <a:ext cx="226741"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B4040183-258E-C626-2364-1915F0B7EA5C}"/>
              </a:ext>
            </a:extLst>
          </p:cNvPr>
          <p:cNvCxnSpPr>
            <a:cxnSpLocks/>
          </p:cNvCxnSpPr>
          <p:nvPr/>
        </p:nvCxnSpPr>
        <p:spPr bwMode="auto">
          <a:xfrm flipV="1">
            <a:off x="3878960" y="2157133"/>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DE2EF2E3-D989-DD83-18B0-AED94F7C42F8}"/>
              </a:ext>
            </a:extLst>
          </p:cNvPr>
          <p:cNvCxnSpPr>
            <a:cxnSpLocks/>
          </p:cNvCxnSpPr>
          <p:nvPr/>
        </p:nvCxnSpPr>
        <p:spPr bwMode="auto">
          <a:xfrm flipV="1">
            <a:off x="3933097" y="2157133"/>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D1D64269-5C36-26D6-5352-CBEF9EFF8C20}"/>
              </a:ext>
            </a:extLst>
          </p:cNvPr>
          <p:cNvCxnSpPr>
            <a:cxnSpLocks/>
          </p:cNvCxnSpPr>
          <p:nvPr/>
        </p:nvCxnSpPr>
        <p:spPr bwMode="auto">
          <a:xfrm flipV="1">
            <a:off x="3989422" y="2153023"/>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4229D1E3-E8F1-05CF-F533-D7657FABFBA9}"/>
              </a:ext>
            </a:extLst>
          </p:cNvPr>
          <p:cNvCxnSpPr>
            <a:cxnSpLocks/>
          </p:cNvCxnSpPr>
          <p:nvPr/>
        </p:nvCxnSpPr>
        <p:spPr bwMode="auto">
          <a:xfrm flipV="1">
            <a:off x="4038047" y="2157133"/>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38D6886-1A9F-11F2-CB51-BDAE55F4623B}"/>
              </a:ext>
            </a:extLst>
          </p:cNvPr>
          <p:cNvCxnSpPr>
            <a:cxnSpLocks/>
          </p:cNvCxnSpPr>
          <p:nvPr/>
        </p:nvCxnSpPr>
        <p:spPr bwMode="auto">
          <a:xfrm>
            <a:off x="4489180" y="2935949"/>
            <a:ext cx="876289" cy="0"/>
          </a:xfrm>
          <a:prstGeom prst="line">
            <a:avLst/>
          </a:prstGeom>
          <a:ln w="1905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8A3EA7A7-A24A-93E9-B43F-1C125631708A}"/>
              </a:ext>
            </a:extLst>
          </p:cNvPr>
          <p:cNvCxnSpPr>
            <a:cxnSpLocks/>
          </p:cNvCxnSpPr>
          <p:nvPr/>
        </p:nvCxnSpPr>
        <p:spPr bwMode="auto">
          <a:xfrm flipV="1">
            <a:off x="5595159" y="2859995"/>
            <a:ext cx="0" cy="14401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70D04669-4A44-2ABC-0220-61E3851FDBF4}"/>
              </a:ext>
            </a:extLst>
          </p:cNvPr>
          <p:cNvCxnSpPr>
            <a:cxnSpLocks/>
          </p:cNvCxnSpPr>
          <p:nvPr/>
        </p:nvCxnSpPr>
        <p:spPr bwMode="auto">
          <a:xfrm flipV="1">
            <a:off x="5628280" y="2809145"/>
            <a:ext cx="0" cy="266874"/>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158EFD18-D14F-AFAC-B7C4-806E45749A37}"/>
              </a:ext>
            </a:extLst>
          </p:cNvPr>
          <p:cNvCxnSpPr>
            <a:cxnSpLocks/>
          </p:cNvCxnSpPr>
          <p:nvPr/>
        </p:nvCxnSpPr>
        <p:spPr bwMode="auto">
          <a:xfrm>
            <a:off x="5633238" y="2938265"/>
            <a:ext cx="323185"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D79ABB32-DF42-ACAE-4AD4-E6037BBA30A3}"/>
              </a:ext>
            </a:extLst>
          </p:cNvPr>
          <p:cNvCxnSpPr>
            <a:cxnSpLocks/>
          </p:cNvCxnSpPr>
          <p:nvPr/>
        </p:nvCxnSpPr>
        <p:spPr bwMode="auto">
          <a:xfrm>
            <a:off x="5358336" y="2935949"/>
            <a:ext cx="233894"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F49122F9-B0BE-8C13-CDFD-660C4B6BF528}"/>
              </a:ext>
            </a:extLst>
          </p:cNvPr>
          <p:cNvCxnSpPr>
            <a:cxnSpLocks/>
          </p:cNvCxnSpPr>
          <p:nvPr/>
        </p:nvCxnSpPr>
        <p:spPr bwMode="auto">
          <a:xfrm flipV="1">
            <a:off x="5951229" y="2931764"/>
            <a:ext cx="0" cy="92089"/>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A5563170-1DC7-24D3-8049-91A644246E48}"/>
              </a:ext>
            </a:extLst>
          </p:cNvPr>
          <p:cNvCxnSpPr>
            <a:cxnSpLocks/>
          </p:cNvCxnSpPr>
          <p:nvPr/>
        </p:nvCxnSpPr>
        <p:spPr bwMode="auto">
          <a:xfrm>
            <a:off x="5840767" y="3029782"/>
            <a:ext cx="226741" cy="0"/>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65337F5D-066A-63B5-525F-F2C258376471}"/>
              </a:ext>
            </a:extLst>
          </p:cNvPr>
          <p:cNvCxnSpPr>
            <a:cxnSpLocks/>
          </p:cNvCxnSpPr>
          <p:nvPr/>
        </p:nvCxnSpPr>
        <p:spPr bwMode="auto">
          <a:xfrm flipV="1">
            <a:off x="5840767" y="3032706"/>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BCE22710-CEAB-36D4-429D-BB3664E9432C}"/>
              </a:ext>
            </a:extLst>
          </p:cNvPr>
          <p:cNvCxnSpPr>
            <a:cxnSpLocks/>
          </p:cNvCxnSpPr>
          <p:nvPr/>
        </p:nvCxnSpPr>
        <p:spPr bwMode="auto">
          <a:xfrm flipV="1">
            <a:off x="5894904" y="3032706"/>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450B26F6-DA41-CD97-32A3-284FE863B656}"/>
              </a:ext>
            </a:extLst>
          </p:cNvPr>
          <p:cNvCxnSpPr>
            <a:cxnSpLocks/>
          </p:cNvCxnSpPr>
          <p:nvPr/>
        </p:nvCxnSpPr>
        <p:spPr bwMode="auto">
          <a:xfrm flipV="1">
            <a:off x="5951229" y="3028596"/>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832EAA45-5B7C-FCEF-5BCA-EEC6CB12937F}"/>
              </a:ext>
            </a:extLst>
          </p:cNvPr>
          <p:cNvCxnSpPr>
            <a:cxnSpLocks/>
          </p:cNvCxnSpPr>
          <p:nvPr/>
        </p:nvCxnSpPr>
        <p:spPr bwMode="auto">
          <a:xfrm flipV="1">
            <a:off x="5999854" y="3032706"/>
            <a:ext cx="54556" cy="54556"/>
          </a:xfrm>
          <a:prstGeom prst="line">
            <a:avLst/>
          </a:prstGeom>
          <a:ln w="1905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E3E5483D-0D28-B3B4-A8C9-C589F6BA71BA}"/>
              </a:ext>
            </a:extLst>
          </p:cNvPr>
          <p:cNvCxnSpPr>
            <a:cxnSpLocks/>
          </p:cNvCxnSpPr>
          <p:nvPr/>
        </p:nvCxnSpPr>
        <p:spPr bwMode="auto">
          <a:xfrm>
            <a:off x="221974" y="4345012"/>
            <a:ext cx="6250979" cy="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Oval 139">
            <a:extLst>
              <a:ext uri="{FF2B5EF4-FFF2-40B4-BE49-F238E27FC236}">
                <a16:creationId xmlns:a16="http://schemas.microsoft.com/office/drawing/2014/main" id="{6CDF9DB4-6B37-E081-437E-AE0D65069D48}"/>
              </a:ext>
            </a:extLst>
          </p:cNvPr>
          <p:cNvSpPr/>
          <p:nvPr/>
        </p:nvSpPr>
        <p:spPr>
          <a:xfrm>
            <a:off x="1821778"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146" name="Straight Arrow Connector 145">
            <a:extLst>
              <a:ext uri="{FF2B5EF4-FFF2-40B4-BE49-F238E27FC236}">
                <a16:creationId xmlns:a16="http://schemas.microsoft.com/office/drawing/2014/main" id="{24F630B1-6197-FD0A-1596-5B99753753F9}"/>
              </a:ext>
            </a:extLst>
          </p:cNvPr>
          <p:cNvCxnSpPr>
            <a:cxnSpLocks/>
            <a:stCxn id="140" idx="6"/>
          </p:cNvCxnSpPr>
          <p:nvPr/>
        </p:nvCxnSpPr>
        <p:spPr bwMode="auto">
          <a:xfrm>
            <a:off x="2469850" y="4345012"/>
            <a:ext cx="212660"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0" name="Oval 149">
            <a:extLst>
              <a:ext uri="{FF2B5EF4-FFF2-40B4-BE49-F238E27FC236}">
                <a16:creationId xmlns:a16="http://schemas.microsoft.com/office/drawing/2014/main" id="{4105C900-8741-6080-0313-E7877E238E6D}"/>
              </a:ext>
            </a:extLst>
          </p:cNvPr>
          <p:cNvSpPr/>
          <p:nvPr/>
        </p:nvSpPr>
        <p:spPr>
          <a:xfrm>
            <a:off x="4606025"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151" name="Straight Arrow Connector 150">
            <a:extLst>
              <a:ext uri="{FF2B5EF4-FFF2-40B4-BE49-F238E27FC236}">
                <a16:creationId xmlns:a16="http://schemas.microsoft.com/office/drawing/2014/main" id="{6FCCBB99-B947-8579-E1F7-080CCAB1A3EB}"/>
              </a:ext>
            </a:extLst>
          </p:cNvPr>
          <p:cNvCxnSpPr>
            <a:cxnSpLocks/>
            <a:stCxn id="150" idx="6"/>
          </p:cNvCxnSpPr>
          <p:nvPr/>
        </p:nvCxnSpPr>
        <p:spPr bwMode="auto">
          <a:xfrm>
            <a:off x="5254097" y="4345012"/>
            <a:ext cx="216576"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F5BA98AE-0502-474B-FE9C-2592240C5AD5}"/>
              </a:ext>
            </a:extLst>
          </p:cNvPr>
          <p:cNvCxnSpPr>
            <a:cxnSpLocks/>
          </p:cNvCxnSpPr>
          <p:nvPr/>
        </p:nvCxnSpPr>
        <p:spPr bwMode="auto">
          <a:xfrm flipH="1" flipV="1">
            <a:off x="3640693" y="2957197"/>
            <a:ext cx="302677" cy="739648"/>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12" name="Straight Arrow Connector 211">
            <a:extLst>
              <a:ext uri="{FF2B5EF4-FFF2-40B4-BE49-F238E27FC236}">
                <a16:creationId xmlns:a16="http://schemas.microsoft.com/office/drawing/2014/main" id="{6EBA8A5D-0423-F4DB-2F52-96577B096146}"/>
              </a:ext>
            </a:extLst>
          </p:cNvPr>
          <p:cNvCxnSpPr>
            <a:cxnSpLocks/>
          </p:cNvCxnSpPr>
          <p:nvPr/>
        </p:nvCxnSpPr>
        <p:spPr bwMode="auto">
          <a:xfrm flipV="1">
            <a:off x="4255233" y="2639452"/>
            <a:ext cx="440447" cy="1062813"/>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28" name="Freeform: Shape 227">
            <a:extLst>
              <a:ext uri="{FF2B5EF4-FFF2-40B4-BE49-F238E27FC236}">
                <a16:creationId xmlns:a16="http://schemas.microsoft.com/office/drawing/2014/main" id="{319790BE-8FC9-3C19-992E-038F7AFB690F}"/>
              </a:ext>
            </a:extLst>
          </p:cNvPr>
          <p:cNvSpPr/>
          <p:nvPr/>
        </p:nvSpPr>
        <p:spPr>
          <a:xfrm rot="20885647">
            <a:off x="4472188" y="3004924"/>
            <a:ext cx="234806" cy="130796"/>
          </a:xfrm>
          <a:custGeom>
            <a:avLst/>
            <a:gdLst>
              <a:gd name="connsiteX0" fmla="*/ 0 w 514350"/>
              <a:gd name="connsiteY0" fmla="*/ 628905 h 692405"/>
              <a:gd name="connsiteX1" fmla="*/ 298450 w 514350"/>
              <a:gd name="connsiteY1" fmla="*/ 255 h 692405"/>
              <a:gd name="connsiteX2" fmla="*/ 514350 w 514350"/>
              <a:gd name="connsiteY2" fmla="*/ 692405 h 692405"/>
            </a:gdLst>
            <a:ahLst/>
            <a:cxnLst>
              <a:cxn ang="0">
                <a:pos x="connsiteX0" y="connsiteY0"/>
              </a:cxn>
              <a:cxn ang="0">
                <a:pos x="connsiteX1" y="connsiteY1"/>
              </a:cxn>
              <a:cxn ang="0">
                <a:pos x="connsiteX2" y="connsiteY2"/>
              </a:cxn>
            </a:cxnLst>
            <a:rect l="l" t="t" r="r" b="b"/>
            <a:pathLst>
              <a:path w="514350" h="692405">
                <a:moveTo>
                  <a:pt x="0" y="628905"/>
                </a:moveTo>
                <a:cubicBezTo>
                  <a:pt x="106362" y="309288"/>
                  <a:pt x="212725" y="-10328"/>
                  <a:pt x="298450" y="255"/>
                </a:cubicBezTo>
                <a:cubicBezTo>
                  <a:pt x="384175" y="10838"/>
                  <a:pt x="449262" y="351621"/>
                  <a:pt x="514350" y="692405"/>
                </a:cubicBezTo>
              </a:path>
            </a:pathLst>
          </a:custGeom>
          <a:noFill/>
          <a:ln>
            <a:solidFill>
              <a:srgbClr val="00B05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9" name="Freeform: Shape 228">
            <a:extLst>
              <a:ext uri="{FF2B5EF4-FFF2-40B4-BE49-F238E27FC236}">
                <a16:creationId xmlns:a16="http://schemas.microsoft.com/office/drawing/2014/main" id="{66368BB0-3ACC-AFE2-B043-7655FAF2EB2F}"/>
              </a:ext>
            </a:extLst>
          </p:cNvPr>
          <p:cNvSpPr/>
          <p:nvPr/>
        </p:nvSpPr>
        <p:spPr bwMode="auto">
          <a:xfrm rot="10800000" flipH="1">
            <a:off x="4714117" y="2643136"/>
            <a:ext cx="244612" cy="94794"/>
          </a:xfrm>
          <a:custGeom>
            <a:avLst/>
            <a:gdLst>
              <a:gd name="connsiteX0" fmla="*/ 0 w 514350"/>
              <a:gd name="connsiteY0" fmla="*/ 628905 h 692405"/>
              <a:gd name="connsiteX1" fmla="*/ 298450 w 514350"/>
              <a:gd name="connsiteY1" fmla="*/ 255 h 692405"/>
              <a:gd name="connsiteX2" fmla="*/ 514350 w 514350"/>
              <a:gd name="connsiteY2" fmla="*/ 692405 h 692405"/>
            </a:gdLst>
            <a:ahLst/>
            <a:cxnLst>
              <a:cxn ang="0">
                <a:pos x="connsiteX0" y="connsiteY0"/>
              </a:cxn>
              <a:cxn ang="0">
                <a:pos x="connsiteX1" y="connsiteY1"/>
              </a:cxn>
              <a:cxn ang="0">
                <a:pos x="connsiteX2" y="connsiteY2"/>
              </a:cxn>
            </a:cxnLst>
            <a:rect l="l" t="t" r="r" b="b"/>
            <a:pathLst>
              <a:path w="514350" h="692405">
                <a:moveTo>
                  <a:pt x="0" y="628905"/>
                </a:moveTo>
                <a:cubicBezTo>
                  <a:pt x="106362" y="309288"/>
                  <a:pt x="212725" y="-10328"/>
                  <a:pt x="298450" y="255"/>
                </a:cubicBezTo>
                <a:cubicBezTo>
                  <a:pt x="384175" y="10838"/>
                  <a:pt x="449262" y="351621"/>
                  <a:pt x="514350" y="692405"/>
                </a:cubicBezTo>
              </a:path>
            </a:pathLst>
          </a:custGeom>
          <a:noFill/>
          <a:ln>
            <a:solidFill>
              <a:srgbClr val="92D05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0" name="Freeform: Shape 229">
            <a:extLst>
              <a:ext uri="{FF2B5EF4-FFF2-40B4-BE49-F238E27FC236}">
                <a16:creationId xmlns:a16="http://schemas.microsoft.com/office/drawing/2014/main" id="{5164A02C-7265-35D6-471E-3AC331E2FBC0}"/>
              </a:ext>
            </a:extLst>
          </p:cNvPr>
          <p:cNvSpPr/>
          <p:nvPr/>
        </p:nvSpPr>
        <p:spPr bwMode="auto">
          <a:xfrm rot="10964171" flipH="1">
            <a:off x="4709258" y="2647721"/>
            <a:ext cx="352576" cy="142295"/>
          </a:xfrm>
          <a:custGeom>
            <a:avLst/>
            <a:gdLst>
              <a:gd name="connsiteX0" fmla="*/ 0 w 514350"/>
              <a:gd name="connsiteY0" fmla="*/ 628905 h 692405"/>
              <a:gd name="connsiteX1" fmla="*/ 298450 w 514350"/>
              <a:gd name="connsiteY1" fmla="*/ 255 h 692405"/>
              <a:gd name="connsiteX2" fmla="*/ 514350 w 514350"/>
              <a:gd name="connsiteY2" fmla="*/ 692405 h 692405"/>
            </a:gdLst>
            <a:ahLst/>
            <a:cxnLst>
              <a:cxn ang="0">
                <a:pos x="connsiteX0" y="connsiteY0"/>
              </a:cxn>
              <a:cxn ang="0">
                <a:pos x="connsiteX1" y="connsiteY1"/>
              </a:cxn>
              <a:cxn ang="0">
                <a:pos x="connsiteX2" y="connsiteY2"/>
              </a:cxn>
            </a:cxnLst>
            <a:rect l="l" t="t" r="r" b="b"/>
            <a:pathLst>
              <a:path w="514350" h="692405">
                <a:moveTo>
                  <a:pt x="0" y="628905"/>
                </a:moveTo>
                <a:cubicBezTo>
                  <a:pt x="106362" y="309288"/>
                  <a:pt x="212725" y="-10328"/>
                  <a:pt x="298450" y="255"/>
                </a:cubicBezTo>
                <a:cubicBezTo>
                  <a:pt x="384175" y="10838"/>
                  <a:pt x="449262" y="351621"/>
                  <a:pt x="514350" y="692405"/>
                </a:cubicBezTo>
              </a:path>
            </a:pathLst>
          </a:custGeom>
          <a:noFill/>
          <a:ln>
            <a:solidFill>
              <a:srgbClr val="92D05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3" name="Freeform: Shape 232">
            <a:extLst>
              <a:ext uri="{FF2B5EF4-FFF2-40B4-BE49-F238E27FC236}">
                <a16:creationId xmlns:a16="http://schemas.microsoft.com/office/drawing/2014/main" id="{041304B8-375D-201E-D9F4-F3E0094C15BB}"/>
              </a:ext>
            </a:extLst>
          </p:cNvPr>
          <p:cNvSpPr/>
          <p:nvPr/>
        </p:nvSpPr>
        <p:spPr bwMode="auto">
          <a:xfrm rot="10800000">
            <a:off x="3384134" y="2958261"/>
            <a:ext cx="244614" cy="94794"/>
          </a:xfrm>
          <a:custGeom>
            <a:avLst/>
            <a:gdLst>
              <a:gd name="connsiteX0" fmla="*/ 0 w 514350"/>
              <a:gd name="connsiteY0" fmla="*/ 628905 h 692405"/>
              <a:gd name="connsiteX1" fmla="*/ 298450 w 514350"/>
              <a:gd name="connsiteY1" fmla="*/ 255 h 692405"/>
              <a:gd name="connsiteX2" fmla="*/ 514350 w 514350"/>
              <a:gd name="connsiteY2" fmla="*/ 692405 h 692405"/>
            </a:gdLst>
            <a:ahLst/>
            <a:cxnLst>
              <a:cxn ang="0">
                <a:pos x="connsiteX0" y="connsiteY0"/>
              </a:cxn>
              <a:cxn ang="0">
                <a:pos x="connsiteX1" y="connsiteY1"/>
              </a:cxn>
              <a:cxn ang="0">
                <a:pos x="connsiteX2" y="connsiteY2"/>
              </a:cxn>
            </a:cxnLst>
            <a:rect l="l" t="t" r="r" b="b"/>
            <a:pathLst>
              <a:path w="514350" h="692405">
                <a:moveTo>
                  <a:pt x="0" y="628905"/>
                </a:moveTo>
                <a:cubicBezTo>
                  <a:pt x="106362" y="309288"/>
                  <a:pt x="212725" y="-10328"/>
                  <a:pt x="298450" y="255"/>
                </a:cubicBezTo>
                <a:cubicBezTo>
                  <a:pt x="384175" y="10838"/>
                  <a:pt x="449262" y="351621"/>
                  <a:pt x="514350" y="692405"/>
                </a:cubicBezTo>
              </a:path>
            </a:pathLst>
          </a:custGeom>
          <a:noFill/>
          <a:ln>
            <a:solidFill>
              <a:srgbClr val="92D05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4" name="Freeform: Shape 233">
            <a:extLst>
              <a:ext uri="{FF2B5EF4-FFF2-40B4-BE49-F238E27FC236}">
                <a16:creationId xmlns:a16="http://schemas.microsoft.com/office/drawing/2014/main" id="{54A19F7A-F300-DAA4-6F01-9D3BF995334C}"/>
              </a:ext>
            </a:extLst>
          </p:cNvPr>
          <p:cNvSpPr/>
          <p:nvPr/>
        </p:nvSpPr>
        <p:spPr bwMode="auto">
          <a:xfrm rot="10597357">
            <a:off x="3274019" y="2955705"/>
            <a:ext cx="367566" cy="161227"/>
          </a:xfrm>
          <a:custGeom>
            <a:avLst/>
            <a:gdLst>
              <a:gd name="connsiteX0" fmla="*/ 0 w 514350"/>
              <a:gd name="connsiteY0" fmla="*/ 628905 h 692405"/>
              <a:gd name="connsiteX1" fmla="*/ 298450 w 514350"/>
              <a:gd name="connsiteY1" fmla="*/ 255 h 692405"/>
              <a:gd name="connsiteX2" fmla="*/ 514350 w 514350"/>
              <a:gd name="connsiteY2" fmla="*/ 692405 h 692405"/>
            </a:gdLst>
            <a:ahLst/>
            <a:cxnLst>
              <a:cxn ang="0">
                <a:pos x="connsiteX0" y="connsiteY0"/>
              </a:cxn>
              <a:cxn ang="0">
                <a:pos x="connsiteX1" y="connsiteY1"/>
              </a:cxn>
              <a:cxn ang="0">
                <a:pos x="connsiteX2" y="connsiteY2"/>
              </a:cxn>
            </a:cxnLst>
            <a:rect l="l" t="t" r="r" b="b"/>
            <a:pathLst>
              <a:path w="514350" h="692405">
                <a:moveTo>
                  <a:pt x="0" y="628905"/>
                </a:moveTo>
                <a:cubicBezTo>
                  <a:pt x="106362" y="309288"/>
                  <a:pt x="212725" y="-10328"/>
                  <a:pt x="298450" y="255"/>
                </a:cubicBezTo>
                <a:cubicBezTo>
                  <a:pt x="384175" y="10838"/>
                  <a:pt x="449262" y="351621"/>
                  <a:pt x="514350" y="692405"/>
                </a:cubicBezTo>
              </a:path>
            </a:pathLst>
          </a:custGeom>
          <a:noFill/>
          <a:ln>
            <a:solidFill>
              <a:srgbClr val="92D05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7" name="Straight Arrow Connector 236">
            <a:extLst>
              <a:ext uri="{FF2B5EF4-FFF2-40B4-BE49-F238E27FC236}">
                <a16:creationId xmlns:a16="http://schemas.microsoft.com/office/drawing/2014/main" id="{CC252C66-B90D-B442-300F-A72FF0D8A791}"/>
              </a:ext>
            </a:extLst>
          </p:cNvPr>
          <p:cNvCxnSpPr>
            <a:cxnSpLocks/>
          </p:cNvCxnSpPr>
          <p:nvPr/>
        </p:nvCxnSpPr>
        <p:spPr>
          <a:xfrm flipH="1">
            <a:off x="2853631" y="5425132"/>
            <a:ext cx="1267755" cy="0"/>
          </a:xfrm>
          <a:prstGeom prst="straightConnector1">
            <a:avLst/>
          </a:prstGeom>
          <a:ln w="76200">
            <a:solidFill>
              <a:srgbClr val="6E2466"/>
            </a:solidFill>
            <a:tailEnd type="triangle"/>
          </a:ln>
        </p:spPr>
        <p:style>
          <a:lnRef idx="1">
            <a:schemeClr val="accent1"/>
          </a:lnRef>
          <a:fillRef idx="0">
            <a:schemeClr val="accent1"/>
          </a:fillRef>
          <a:effectRef idx="0">
            <a:schemeClr val="accent1"/>
          </a:effectRef>
          <a:fontRef idx="minor">
            <a:schemeClr val="tx1"/>
          </a:fontRef>
        </p:style>
      </p:cxnSp>
      <p:cxnSp>
        <p:nvCxnSpPr>
          <p:cNvPr id="240" name="Straight Arrow Connector 239">
            <a:extLst>
              <a:ext uri="{FF2B5EF4-FFF2-40B4-BE49-F238E27FC236}">
                <a16:creationId xmlns:a16="http://schemas.microsoft.com/office/drawing/2014/main" id="{074D072D-C5A6-C723-674D-33C8EB0BC01E}"/>
              </a:ext>
            </a:extLst>
          </p:cNvPr>
          <p:cNvCxnSpPr>
            <a:cxnSpLocks/>
          </p:cNvCxnSpPr>
          <p:nvPr/>
        </p:nvCxnSpPr>
        <p:spPr>
          <a:xfrm flipV="1">
            <a:off x="5487397" y="2823896"/>
            <a:ext cx="288032" cy="194866"/>
          </a:xfrm>
          <a:prstGeom prst="straightConnector1">
            <a:avLst/>
          </a:prstGeom>
          <a:ln w="12700">
            <a:solidFill>
              <a:srgbClr val="2F2F2F"/>
            </a:solidFill>
            <a:tailEnd type="triangle"/>
          </a:ln>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E75C1F40-8426-7195-4612-CD385668AF13}"/>
              </a:ext>
            </a:extLst>
          </p:cNvPr>
          <p:cNvSpPr txBox="1"/>
          <p:nvPr/>
        </p:nvSpPr>
        <p:spPr bwMode="auto">
          <a:xfrm>
            <a:off x="2725525" y="2088672"/>
            <a:ext cx="434277" cy="369332"/>
          </a:xfrm>
          <a:prstGeom prst="rect">
            <a:avLst/>
          </a:prstGeom>
          <a:noFill/>
        </p:spPr>
        <p:txBody>
          <a:bodyPr wrap="square" rtlCol="0">
            <a:spAutoFit/>
          </a:bodyPr>
          <a:lstStyle/>
          <a:p>
            <a:pPr algn="ctr"/>
            <a:r>
              <a:rPr lang="fr-FR">
                <a:solidFill>
                  <a:srgbClr val="2F2F2F"/>
                </a:solidFill>
              </a:rPr>
              <a:t>A</a:t>
            </a:r>
          </a:p>
        </p:txBody>
      </p:sp>
      <p:sp>
        <p:nvSpPr>
          <p:cNvPr id="245" name="TextBox 244">
            <a:extLst>
              <a:ext uri="{FF2B5EF4-FFF2-40B4-BE49-F238E27FC236}">
                <a16:creationId xmlns:a16="http://schemas.microsoft.com/office/drawing/2014/main" id="{F02D9106-C8E2-34D1-8C45-5EB4E25EEFCD}"/>
              </a:ext>
            </a:extLst>
          </p:cNvPr>
          <p:cNvSpPr txBox="1"/>
          <p:nvPr/>
        </p:nvSpPr>
        <p:spPr bwMode="auto">
          <a:xfrm>
            <a:off x="4182651" y="1771186"/>
            <a:ext cx="434277" cy="369332"/>
          </a:xfrm>
          <a:prstGeom prst="rect">
            <a:avLst/>
          </a:prstGeom>
          <a:noFill/>
        </p:spPr>
        <p:txBody>
          <a:bodyPr wrap="square" rtlCol="0">
            <a:spAutoFit/>
          </a:bodyPr>
          <a:lstStyle/>
          <a:p>
            <a:pPr algn="ctr"/>
            <a:r>
              <a:rPr lang="fr-FR">
                <a:solidFill>
                  <a:srgbClr val="2F2F2F"/>
                </a:solidFill>
              </a:rPr>
              <a:t>A</a:t>
            </a:r>
          </a:p>
        </p:txBody>
      </p:sp>
      <p:sp>
        <p:nvSpPr>
          <p:cNvPr id="250" name="TextBox 249">
            <a:extLst>
              <a:ext uri="{FF2B5EF4-FFF2-40B4-BE49-F238E27FC236}">
                <a16:creationId xmlns:a16="http://schemas.microsoft.com/office/drawing/2014/main" id="{D210F101-679F-8AF5-001F-A31B2DB8511A}"/>
              </a:ext>
            </a:extLst>
          </p:cNvPr>
          <p:cNvSpPr txBox="1"/>
          <p:nvPr/>
        </p:nvSpPr>
        <p:spPr bwMode="auto">
          <a:xfrm>
            <a:off x="1930872"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251" name="TextBox 250">
            <a:extLst>
              <a:ext uri="{FF2B5EF4-FFF2-40B4-BE49-F238E27FC236}">
                <a16:creationId xmlns:a16="http://schemas.microsoft.com/office/drawing/2014/main" id="{B5F45BAA-AF42-1198-E668-B8FFDF86B598}"/>
              </a:ext>
            </a:extLst>
          </p:cNvPr>
          <p:cNvSpPr txBox="1"/>
          <p:nvPr/>
        </p:nvSpPr>
        <p:spPr bwMode="auto">
          <a:xfrm>
            <a:off x="4712922"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252" name="TextBox 251">
            <a:extLst>
              <a:ext uri="{FF2B5EF4-FFF2-40B4-BE49-F238E27FC236}">
                <a16:creationId xmlns:a16="http://schemas.microsoft.com/office/drawing/2014/main" id="{43098A69-ECB2-3C07-7FBA-602089039467}"/>
              </a:ext>
            </a:extLst>
          </p:cNvPr>
          <p:cNvSpPr txBox="1"/>
          <p:nvPr/>
        </p:nvSpPr>
        <p:spPr bwMode="auto">
          <a:xfrm>
            <a:off x="3630299" y="3666440"/>
            <a:ext cx="941778" cy="584775"/>
          </a:xfrm>
          <a:prstGeom prst="rect">
            <a:avLst/>
          </a:prstGeom>
          <a:noFill/>
        </p:spPr>
        <p:txBody>
          <a:bodyPr wrap="square" rtlCol="0">
            <a:spAutoFit/>
          </a:bodyPr>
          <a:lstStyle/>
          <a:p>
            <a:pPr algn="ctr"/>
            <a:r>
              <a:rPr lang="fr-FR" sz="1600">
                <a:solidFill>
                  <a:srgbClr val="00B050"/>
                </a:solidFill>
              </a:rPr>
              <a:t>Electron </a:t>
            </a:r>
          </a:p>
          <a:p>
            <a:pPr algn="ctr"/>
            <a:r>
              <a:rPr lang="fr-FR" sz="1600">
                <a:solidFill>
                  <a:srgbClr val="00B050"/>
                </a:solidFill>
              </a:rPr>
              <a:t>cloud</a:t>
            </a:r>
          </a:p>
        </p:txBody>
      </p:sp>
      <p:sp>
        <p:nvSpPr>
          <p:cNvPr id="253" name="TextBox 252">
            <a:extLst>
              <a:ext uri="{FF2B5EF4-FFF2-40B4-BE49-F238E27FC236}">
                <a16:creationId xmlns:a16="http://schemas.microsoft.com/office/drawing/2014/main" id="{7016477B-7F2E-E389-3F4E-B497AF6CDF2F}"/>
              </a:ext>
            </a:extLst>
          </p:cNvPr>
          <p:cNvSpPr txBox="1"/>
          <p:nvPr/>
        </p:nvSpPr>
        <p:spPr bwMode="auto">
          <a:xfrm>
            <a:off x="2709271" y="5121371"/>
            <a:ext cx="1821102" cy="276999"/>
          </a:xfrm>
          <a:prstGeom prst="rect">
            <a:avLst/>
          </a:prstGeom>
          <a:noFill/>
        </p:spPr>
        <p:txBody>
          <a:bodyPr wrap="square" rtlCol="0">
            <a:spAutoFit/>
          </a:bodyPr>
          <a:lstStyle/>
          <a:p>
            <a:pPr algn="ctr"/>
            <a:r>
              <a:rPr lang="fr-FR" sz="1200">
                <a:solidFill>
                  <a:srgbClr val="6E2466"/>
                </a:solidFill>
              </a:rPr>
              <a:t>Image current</a:t>
            </a:r>
          </a:p>
        </p:txBody>
      </p:sp>
      <p:sp>
        <p:nvSpPr>
          <p:cNvPr id="254" name="TextBox 253">
            <a:extLst>
              <a:ext uri="{FF2B5EF4-FFF2-40B4-BE49-F238E27FC236}">
                <a16:creationId xmlns:a16="http://schemas.microsoft.com/office/drawing/2014/main" id="{1987EF7D-8B28-E618-53B2-719E6350A6AF}"/>
              </a:ext>
            </a:extLst>
          </p:cNvPr>
          <p:cNvSpPr txBox="1"/>
          <p:nvPr/>
        </p:nvSpPr>
        <p:spPr bwMode="auto">
          <a:xfrm>
            <a:off x="5173126" y="5103864"/>
            <a:ext cx="1299827" cy="307777"/>
          </a:xfrm>
          <a:prstGeom prst="rect">
            <a:avLst/>
          </a:prstGeom>
          <a:noFill/>
        </p:spPr>
        <p:txBody>
          <a:bodyPr wrap="square" rtlCol="0">
            <a:spAutoFit/>
          </a:bodyPr>
          <a:lstStyle/>
          <a:p>
            <a:pPr algn="r"/>
            <a:r>
              <a:rPr lang="fr-FR" sz="1400">
                <a:solidFill>
                  <a:srgbClr val="2F2F2F"/>
                </a:solidFill>
              </a:rPr>
              <a:t>Beam pipe</a:t>
            </a:r>
          </a:p>
        </p:txBody>
      </p:sp>
      <p:sp>
        <p:nvSpPr>
          <p:cNvPr id="262" name="TextBox 261">
            <a:extLst>
              <a:ext uri="{FF2B5EF4-FFF2-40B4-BE49-F238E27FC236}">
                <a16:creationId xmlns:a16="http://schemas.microsoft.com/office/drawing/2014/main" id="{852305D5-AD72-7708-7B6C-8A13CC29D07B}"/>
              </a:ext>
            </a:extLst>
          </p:cNvPr>
          <p:cNvSpPr txBox="1"/>
          <p:nvPr/>
        </p:nvSpPr>
        <p:spPr bwMode="auto">
          <a:xfrm>
            <a:off x="2928665" y="1928369"/>
            <a:ext cx="893246" cy="261610"/>
          </a:xfrm>
          <a:prstGeom prst="rect">
            <a:avLst/>
          </a:prstGeom>
          <a:noFill/>
        </p:spPr>
        <p:txBody>
          <a:bodyPr wrap="square" rtlCol="0">
            <a:spAutoFit/>
          </a:bodyPr>
          <a:lstStyle/>
          <a:p>
            <a:pPr algn="ctr"/>
            <a:r>
              <a:rPr lang="fr-FR" sz="1100" b="1">
                <a:solidFill>
                  <a:srgbClr val="2F2F2F"/>
                </a:solidFill>
              </a:rPr>
              <a:t>[0 ; 350] V</a:t>
            </a:r>
          </a:p>
        </p:txBody>
      </p:sp>
      <p:cxnSp>
        <p:nvCxnSpPr>
          <p:cNvPr id="263" name="Straight Arrow Connector 262">
            <a:extLst>
              <a:ext uri="{FF2B5EF4-FFF2-40B4-BE49-F238E27FC236}">
                <a16:creationId xmlns:a16="http://schemas.microsoft.com/office/drawing/2014/main" id="{EA95B3EC-E7F7-A13E-ABDF-91CE2D9F9582}"/>
              </a:ext>
            </a:extLst>
          </p:cNvPr>
          <p:cNvCxnSpPr>
            <a:cxnSpLocks/>
          </p:cNvCxnSpPr>
          <p:nvPr/>
        </p:nvCxnSpPr>
        <p:spPr>
          <a:xfrm flipV="1">
            <a:off x="3196438" y="2147797"/>
            <a:ext cx="288032" cy="194866"/>
          </a:xfrm>
          <a:prstGeom prst="straightConnector1">
            <a:avLst/>
          </a:prstGeom>
          <a:ln w="12700">
            <a:solidFill>
              <a:srgbClr val="2F2F2F"/>
            </a:solidFill>
            <a:tailEnd type="triangle"/>
          </a:ln>
        </p:spPr>
        <p:style>
          <a:lnRef idx="1">
            <a:schemeClr val="accent1"/>
          </a:lnRef>
          <a:fillRef idx="0">
            <a:schemeClr val="accent1"/>
          </a:fillRef>
          <a:effectRef idx="0">
            <a:schemeClr val="accent1"/>
          </a:effectRef>
          <a:fontRef idx="minor">
            <a:schemeClr val="tx1"/>
          </a:fontRef>
        </p:style>
      </p:cxnSp>
      <p:sp>
        <p:nvSpPr>
          <p:cNvPr id="264" name="TextBox 263">
            <a:extLst>
              <a:ext uri="{FF2B5EF4-FFF2-40B4-BE49-F238E27FC236}">
                <a16:creationId xmlns:a16="http://schemas.microsoft.com/office/drawing/2014/main" id="{47AEA6CE-38BA-2995-9C87-E4A6D43E1C28}"/>
              </a:ext>
            </a:extLst>
          </p:cNvPr>
          <p:cNvSpPr txBox="1"/>
          <p:nvPr/>
        </p:nvSpPr>
        <p:spPr bwMode="auto">
          <a:xfrm>
            <a:off x="5088798" y="2594106"/>
            <a:ext cx="1153922" cy="261610"/>
          </a:xfrm>
          <a:prstGeom prst="rect">
            <a:avLst/>
          </a:prstGeom>
          <a:noFill/>
        </p:spPr>
        <p:txBody>
          <a:bodyPr wrap="square" rtlCol="0">
            <a:spAutoFit/>
          </a:bodyPr>
          <a:lstStyle/>
          <a:p>
            <a:pPr algn="ctr"/>
            <a:r>
              <a:rPr lang="fr-FR" sz="1100" b="1">
                <a:solidFill>
                  <a:srgbClr val="2F2F2F"/>
                </a:solidFill>
              </a:rPr>
              <a:t>[-1.5 ; 1.5] kV</a:t>
            </a:r>
          </a:p>
        </p:txBody>
      </p:sp>
      <p:sp>
        <p:nvSpPr>
          <p:cNvPr id="265" name="TextBox 264">
            <a:extLst>
              <a:ext uri="{FF2B5EF4-FFF2-40B4-BE49-F238E27FC236}">
                <a16:creationId xmlns:a16="http://schemas.microsoft.com/office/drawing/2014/main" id="{B10E2369-D00E-F460-AAE8-61305D70837D}"/>
              </a:ext>
            </a:extLst>
          </p:cNvPr>
          <p:cNvSpPr txBox="1"/>
          <p:nvPr/>
        </p:nvSpPr>
        <p:spPr bwMode="auto">
          <a:xfrm>
            <a:off x="4537289" y="1640381"/>
            <a:ext cx="510040" cy="261610"/>
          </a:xfrm>
          <a:prstGeom prst="rect">
            <a:avLst/>
          </a:prstGeom>
          <a:noFill/>
        </p:spPr>
        <p:txBody>
          <a:bodyPr wrap="square" rtlCol="0">
            <a:spAutoFit/>
          </a:bodyPr>
          <a:lstStyle/>
          <a:p>
            <a:pPr algn="ctr"/>
            <a:r>
              <a:rPr lang="fr-FR" sz="1100" b="1">
                <a:solidFill>
                  <a:srgbClr val="2F2F2F"/>
                </a:solidFill>
              </a:rPr>
              <a:t>+9V</a:t>
            </a:r>
          </a:p>
        </p:txBody>
      </p:sp>
      <p:sp>
        <p:nvSpPr>
          <p:cNvPr id="273" name="Content Placeholder 1">
            <a:extLst>
              <a:ext uri="{FF2B5EF4-FFF2-40B4-BE49-F238E27FC236}">
                <a16:creationId xmlns:a16="http://schemas.microsoft.com/office/drawing/2014/main" id="{2AA20D72-65BC-806A-F973-3DFB84269A09}"/>
              </a:ext>
            </a:extLst>
          </p:cNvPr>
          <p:cNvSpPr txBox="1">
            <a:spLocks/>
          </p:cNvSpPr>
          <p:nvPr/>
        </p:nvSpPr>
        <p:spPr bwMode="auto">
          <a:xfrm>
            <a:off x="2102575" y="1309473"/>
            <a:ext cx="1759008" cy="289046"/>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6E2466"/>
                </a:solidFill>
              </a:rPr>
              <a:t>Electron pickups</a:t>
            </a:r>
            <a:endParaRPr lang="fr-FR">
              <a:solidFill>
                <a:srgbClr val="6E2466"/>
              </a:solidFill>
            </a:endParaRPr>
          </a:p>
        </p:txBody>
      </p:sp>
      <p:sp>
        <p:nvSpPr>
          <p:cNvPr id="274" name="Content Placeholder 1">
            <a:extLst>
              <a:ext uri="{FF2B5EF4-FFF2-40B4-BE49-F238E27FC236}">
                <a16:creationId xmlns:a16="http://schemas.microsoft.com/office/drawing/2014/main" id="{D2E407F5-FB40-6384-D368-5D7A101B4CE1}"/>
              </a:ext>
            </a:extLst>
          </p:cNvPr>
          <p:cNvSpPr txBox="1">
            <a:spLocks/>
          </p:cNvSpPr>
          <p:nvPr/>
        </p:nvSpPr>
        <p:spPr bwMode="auto">
          <a:xfrm>
            <a:off x="3971978" y="1336501"/>
            <a:ext cx="2270741" cy="284881"/>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6E2466"/>
                </a:solidFill>
              </a:rPr>
              <a:t>Energy Analyser</a:t>
            </a:r>
            <a:endParaRPr lang="fr-FR">
              <a:solidFill>
                <a:srgbClr val="6E2466"/>
              </a:solidFill>
            </a:endParaRPr>
          </a:p>
        </p:txBody>
      </p:sp>
      <mc:AlternateContent xmlns:mc="http://schemas.openxmlformats.org/markup-compatibility/2006" xmlns:a14="http://schemas.microsoft.com/office/drawing/2010/main">
        <mc:Choice Requires="a14">
          <p:sp>
            <p:nvSpPr>
              <p:cNvPr id="275" name="Content Placeholder 1">
                <a:extLst>
                  <a:ext uri="{FF2B5EF4-FFF2-40B4-BE49-F238E27FC236}">
                    <a16:creationId xmlns:a16="http://schemas.microsoft.com/office/drawing/2014/main" id="{DA67FC2D-C0B8-110E-300D-A3C5BF5A9250}"/>
                  </a:ext>
                </a:extLst>
              </p:cNvPr>
              <p:cNvSpPr txBox="1">
                <a:spLocks/>
              </p:cNvSpPr>
              <p:nvPr/>
            </p:nvSpPr>
            <p:spPr bwMode="auto">
              <a:xfrm>
                <a:off x="6509608" y="1141256"/>
                <a:ext cx="5621398" cy="5111178"/>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dirty="0">
                    <a:solidFill>
                      <a:srgbClr val="E15E32"/>
                    </a:solidFill>
                  </a:rPr>
                  <a:t>Electron pickups</a:t>
                </a:r>
              </a:p>
              <a:p>
                <a:pPr lvl="2">
                  <a:defRPr/>
                </a:pPr>
                <a:r>
                  <a:rPr lang="fr-FR" dirty="0" err="1">
                    <a:solidFill>
                      <a:srgbClr val="2F2F2F"/>
                    </a:solidFill>
                  </a:rPr>
                  <a:t>Electromagnetic</a:t>
                </a:r>
                <a:r>
                  <a:rPr lang="fr-FR" dirty="0">
                    <a:solidFill>
                      <a:srgbClr val="2F2F2F"/>
                    </a:solidFill>
                  </a:rPr>
                  <a:t> </a:t>
                </a:r>
                <a:r>
                  <a:rPr lang="fr-FR" dirty="0" err="1">
                    <a:solidFill>
                      <a:srgbClr val="2F2F2F"/>
                    </a:solidFill>
                  </a:rPr>
                  <a:t>shield</a:t>
                </a:r>
                <a:r>
                  <a:rPr lang="fr-FR" dirty="0">
                    <a:solidFill>
                      <a:srgbClr val="2F2F2F"/>
                    </a:solidFill>
                  </a:rPr>
                  <a:t>: 7%-</a:t>
                </a:r>
                <a:r>
                  <a:rPr lang="fr-FR" dirty="0" err="1">
                    <a:solidFill>
                      <a:srgbClr val="2F2F2F"/>
                    </a:solidFill>
                  </a:rPr>
                  <a:t>transparency</a:t>
                </a:r>
                <a:endParaRPr lang="fr-FR" dirty="0">
                  <a:solidFill>
                    <a:srgbClr val="2F2F2F"/>
                  </a:solidFill>
                </a:endParaRPr>
              </a:p>
              <a:p>
                <a:pPr lvl="2">
                  <a:defRPr/>
                </a:pPr>
                <a:r>
                  <a:rPr lang="fr-FR" dirty="0" err="1">
                    <a:solidFill>
                      <a:srgbClr val="2F2F2F"/>
                    </a:solidFill>
                  </a:rPr>
                  <a:t>Geometrical</a:t>
                </a:r>
                <a:r>
                  <a:rPr lang="fr-FR" dirty="0">
                    <a:solidFill>
                      <a:srgbClr val="2F2F2F"/>
                    </a:solidFill>
                  </a:rPr>
                  <a:t> surface:	</a:t>
                </a:r>
                <a:r>
                  <a:rPr lang="fr-FR" b="0" dirty="0">
                    <a:solidFill>
                      <a:srgbClr val="2F2F2F"/>
                    </a:solidFill>
                  </a:rPr>
                  <a:t> </a:t>
                </a:r>
                <a14:m>
                  <m:oMath xmlns:m="http://schemas.openxmlformats.org/officeDocument/2006/math">
                    <m:r>
                      <a:rPr lang="fr-FR" b="0" i="0" smtClean="0">
                        <a:solidFill>
                          <a:srgbClr val="2F2F2F"/>
                        </a:solidFill>
                        <a:latin typeface="Cambria Math" panose="02040503050406030204" pitchFamily="18" charset="0"/>
                      </a:rPr>
                      <m:t>11.4</m:t>
                    </m:r>
                    <m:sSup>
                      <m:sSupPr>
                        <m:ctrlPr>
                          <a:rPr lang="fr-FR" i="1">
                            <a:solidFill>
                              <a:srgbClr val="2F2F2F"/>
                            </a:solidFill>
                            <a:latin typeface="Cambria Math" panose="02040503050406030204" pitchFamily="18" charset="0"/>
                          </a:rPr>
                        </m:ctrlPr>
                      </m:sSupPr>
                      <m:e>
                        <m:r>
                          <m:rPr>
                            <m:sty m:val="p"/>
                          </m:rPr>
                          <a:rPr lang="fr-FR">
                            <a:solidFill>
                              <a:srgbClr val="2F2F2F"/>
                            </a:solidFill>
                            <a:latin typeface="Cambria Math" panose="02040503050406030204" pitchFamily="18" charset="0"/>
                          </a:rPr>
                          <m:t>cm</m:t>
                        </m:r>
                      </m:e>
                      <m:sup>
                        <m:r>
                          <a:rPr lang="fr-FR" i="1">
                            <a:solidFill>
                              <a:srgbClr val="2F2F2F"/>
                            </a:solidFill>
                            <a:latin typeface="Cambria Math" panose="02040503050406030204" pitchFamily="18" charset="0"/>
                          </a:rPr>
                          <m:t>2</m:t>
                        </m:r>
                      </m:sup>
                    </m:sSup>
                  </m:oMath>
                </a14:m>
                <a:endParaRPr lang="fr-FR" dirty="0">
                  <a:solidFill>
                    <a:srgbClr val="2F2F2F"/>
                  </a:solidFill>
                </a:endParaRPr>
              </a:p>
              <a:p>
                <a:pPr lvl="2">
                  <a:defRPr/>
                </a:pPr>
                <a:r>
                  <a:rPr lang="fr-FR" dirty="0">
                    <a:solidFill>
                      <a:srgbClr val="2F2F2F"/>
                    </a:solidFill>
                  </a:rPr>
                  <a:t>Bulk </a:t>
                </a:r>
                <a:r>
                  <a:rPr lang="fr-FR" dirty="0" err="1">
                    <a:solidFill>
                      <a:srgbClr val="2F2F2F"/>
                    </a:solidFill>
                  </a:rPr>
                  <a:t>copper</a:t>
                </a:r>
                <a:r>
                  <a:rPr lang="fr-FR" dirty="0">
                    <a:solidFill>
                      <a:srgbClr val="2F2F2F"/>
                    </a:solidFill>
                  </a:rPr>
                  <a:t> collector</a:t>
                </a:r>
              </a:p>
              <a:p>
                <a:pPr lvl="2">
                  <a:defRPr/>
                </a:pPr>
                <a:r>
                  <a:rPr lang="fr-FR" dirty="0" err="1">
                    <a:solidFill>
                      <a:srgbClr val="2F2F2F"/>
                    </a:solidFill>
                  </a:rPr>
                  <a:t>Positively</a:t>
                </a:r>
                <a:r>
                  <a:rPr lang="fr-FR" dirty="0">
                    <a:solidFill>
                      <a:srgbClr val="2F2F2F"/>
                    </a:solidFill>
                  </a:rPr>
                  <a:t> </a:t>
                </a:r>
                <a:r>
                  <a:rPr lang="fr-FR" dirty="0" err="1">
                    <a:solidFill>
                      <a:srgbClr val="2F2F2F"/>
                    </a:solidFill>
                  </a:rPr>
                  <a:t>biased</a:t>
                </a:r>
                <a:r>
                  <a:rPr lang="fr-FR" dirty="0">
                    <a:solidFill>
                      <a:srgbClr val="2F2F2F"/>
                    </a:solidFill>
                  </a:rPr>
                  <a:t>: 	</a:t>
                </a:r>
                <a14:m>
                  <m:oMath xmlns:m="http://schemas.openxmlformats.org/officeDocument/2006/math">
                    <m:d>
                      <m:dPr>
                        <m:begChr m:val="["/>
                        <m:endChr m:val="]"/>
                        <m:ctrlPr>
                          <a:rPr lang="fr-FR" i="1" smtClean="0">
                            <a:solidFill>
                              <a:srgbClr val="2F2F2F"/>
                            </a:solidFill>
                            <a:latin typeface="Cambria Math" panose="02040503050406030204" pitchFamily="18" charset="0"/>
                          </a:rPr>
                        </m:ctrlPr>
                      </m:dPr>
                      <m:e>
                        <m:r>
                          <a:rPr lang="fr-FR" b="0" i="1" smtClean="0">
                            <a:solidFill>
                              <a:srgbClr val="2F2F2F"/>
                            </a:solidFill>
                            <a:latin typeface="Cambria Math" panose="02040503050406030204" pitchFamily="18" charset="0"/>
                          </a:rPr>
                          <m:t>0 ;+350</m:t>
                        </m:r>
                      </m:e>
                    </m:d>
                    <m:r>
                      <a:rPr lang="fr-FR" b="0" i="1" smtClean="0">
                        <a:solidFill>
                          <a:srgbClr val="2F2F2F"/>
                        </a:solidFill>
                        <a:latin typeface="Cambria Math" panose="02040503050406030204" pitchFamily="18" charset="0"/>
                      </a:rPr>
                      <m:t> </m:t>
                    </m:r>
                    <m:r>
                      <m:rPr>
                        <m:sty m:val="p"/>
                      </m:rPr>
                      <a:rPr lang="fr-FR" b="0" i="0" smtClean="0">
                        <a:solidFill>
                          <a:srgbClr val="2F2F2F"/>
                        </a:solidFill>
                        <a:latin typeface="Cambria Math" panose="02040503050406030204" pitchFamily="18" charset="0"/>
                      </a:rPr>
                      <m:t>V</m:t>
                    </m:r>
                  </m:oMath>
                </a14:m>
                <a:endParaRPr lang="fr-FR" dirty="0">
                  <a:solidFill>
                    <a:srgbClr val="2F2F2F"/>
                  </a:solidFill>
                </a:endParaRPr>
              </a:p>
              <a:p>
                <a:pPr lvl="2">
                  <a:defRPr/>
                </a:pPr>
                <a:r>
                  <a:rPr lang="fr-FR" dirty="0" err="1">
                    <a:solidFill>
                      <a:srgbClr val="2F2F2F"/>
                    </a:solidFill>
                  </a:rPr>
                  <a:t>Measurement</a:t>
                </a:r>
                <a:r>
                  <a:rPr lang="fr-FR" dirty="0">
                    <a:solidFill>
                      <a:srgbClr val="2F2F2F"/>
                    </a:solidFill>
                  </a:rPr>
                  <a:t>:	</a:t>
                </a:r>
                <a:r>
                  <a:rPr lang="fr-FR">
                    <a:solidFill>
                      <a:srgbClr val="2F2F2F"/>
                    </a:solidFill>
                  </a:rPr>
                  <a:t>« electron cloud </a:t>
                </a:r>
                <a:r>
                  <a:rPr lang="fr-FR" dirty="0" err="1">
                    <a:solidFill>
                      <a:srgbClr val="2F2F2F"/>
                    </a:solidFill>
                  </a:rPr>
                  <a:t>current</a:t>
                </a:r>
                <a:r>
                  <a:rPr lang="fr-FR" dirty="0">
                    <a:solidFill>
                      <a:srgbClr val="2F2F2F"/>
                    </a:solidFill>
                  </a:rPr>
                  <a:t> »</a:t>
                </a:r>
                <a:endParaRPr lang="fr-FR" dirty="0">
                  <a:solidFill>
                    <a:srgbClr val="6E2466"/>
                  </a:solidFill>
                </a:endParaRPr>
              </a:p>
              <a:p>
                <a:pPr marL="0" lvl="1" indent="0">
                  <a:buNone/>
                  <a:defRPr/>
                </a:pPr>
                <a:endParaRPr lang="fr-FR" b="1" dirty="0">
                  <a:solidFill>
                    <a:srgbClr val="E15E32"/>
                  </a:solidFill>
                </a:endParaRPr>
              </a:p>
              <a:p>
                <a:pPr marL="0" lvl="1" indent="0">
                  <a:buNone/>
                  <a:defRPr/>
                </a:pPr>
                <a:r>
                  <a:rPr lang="fr-FR" b="1">
                    <a:solidFill>
                      <a:srgbClr val="E15E32"/>
                    </a:solidFill>
                  </a:rPr>
                  <a:t>Energy Analyser </a:t>
                </a:r>
                <a:r>
                  <a:rPr lang="fr-FR" b="1">
                    <a:solidFill>
                      <a:srgbClr val="6E2466"/>
                    </a:solidFill>
                  </a:rPr>
                  <a:t>(only copper station)</a:t>
                </a:r>
                <a:r>
                  <a:rPr lang="fr-FR" b="1">
                    <a:solidFill>
                      <a:srgbClr val="E15E32"/>
                    </a:solidFill>
                  </a:rPr>
                  <a:t> </a:t>
                </a:r>
                <a:endParaRPr lang="fr-FR" b="1" dirty="0">
                  <a:solidFill>
                    <a:srgbClr val="6E2466"/>
                  </a:solidFill>
                </a:endParaRPr>
              </a:p>
              <a:p>
                <a:pPr lvl="2">
                  <a:defRPr/>
                </a:pPr>
                <a:r>
                  <a:rPr lang="fr-FR" b="1" dirty="0">
                    <a:solidFill>
                      <a:srgbClr val="2F2F2F"/>
                    </a:solidFill>
                  </a:rPr>
                  <a:t>« </a:t>
                </a:r>
                <a:r>
                  <a:rPr lang="fr-FR" dirty="0" err="1">
                    <a:solidFill>
                      <a:srgbClr val="2F2F2F"/>
                    </a:solidFill>
                  </a:rPr>
                  <a:t>Retarding</a:t>
                </a:r>
                <a:r>
                  <a:rPr lang="fr-FR" dirty="0">
                    <a:solidFill>
                      <a:srgbClr val="2F2F2F"/>
                    </a:solidFill>
                  </a:rPr>
                  <a:t> Field Analyser (RFA) »</a:t>
                </a:r>
                <a:endParaRPr lang="fr-FR" i="1" dirty="0">
                  <a:solidFill>
                    <a:srgbClr val="2F2F2F"/>
                  </a:solidFill>
                </a:endParaRPr>
              </a:p>
              <a:p>
                <a:pPr lvl="2">
                  <a:defRPr/>
                </a:pPr>
                <a:r>
                  <a:rPr lang="fr-FR" dirty="0">
                    <a:solidFill>
                      <a:srgbClr val="2F2F2F"/>
                    </a:solidFill>
                  </a:rPr>
                  <a:t>Electron pickup:	</a:t>
                </a:r>
                <a:r>
                  <a:rPr lang="fr-FR" dirty="0" err="1">
                    <a:solidFill>
                      <a:srgbClr val="2F2F2F"/>
                    </a:solidFill>
                  </a:rPr>
                  <a:t>with</a:t>
                </a:r>
                <a:r>
                  <a:rPr lang="fr-FR" dirty="0">
                    <a:solidFill>
                      <a:srgbClr val="2F2F2F"/>
                    </a:solidFill>
                  </a:rPr>
                  <a:t> </a:t>
                </a:r>
                <a14:m>
                  <m:oMath xmlns:m="http://schemas.openxmlformats.org/officeDocument/2006/math">
                    <m:r>
                      <a:rPr lang="fr-FR" b="0" i="0" smtClean="0">
                        <a:solidFill>
                          <a:srgbClr val="2F2F2F"/>
                        </a:solidFill>
                        <a:latin typeface="Cambria Math" panose="02040503050406030204" pitchFamily="18" charset="0"/>
                      </a:rPr>
                      <m:t>+9</m:t>
                    </m:r>
                    <m:r>
                      <m:rPr>
                        <m:sty m:val="p"/>
                      </m:rPr>
                      <a:rPr lang="fr-FR" b="0" i="0" smtClean="0">
                        <a:solidFill>
                          <a:srgbClr val="2F2F2F"/>
                        </a:solidFill>
                        <a:latin typeface="Cambria Math" panose="02040503050406030204" pitchFamily="18" charset="0"/>
                      </a:rPr>
                      <m:t>V</m:t>
                    </m:r>
                  </m:oMath>
                </a14:m>
                <a:r>
                  <a:rPr lang="fr-FR" dirty="0">
                    <a:solidFill>
                      <a:srgbClr val="2F2F2F"/>
                    </a:solidFill>
                  </a:rPr>
                  <a:t> </a:t>
                </a:r>
                <a:r>
                  <a:rPr lang="fr-FR" dirty="0" err="1">
                    <a:solidFill>
                      <a:srgbClr val="2F2F2F"/>
                    </a:solidFill>
                  </a:rPr>
                  <a:t>bias</a:t>
                </a:r>
                <a:endParaRPr lang="fr-FR" dirty="0">
                  <a:solidFill>
                    <a:srgbClr val="2F2F2F"/>
                  </a:solidFill>
                </a:endParaRPr>
              </a:p>
              <a:p>
                <a:pPr lvl="2">
                  <a:defRPr/>
                </a:pPr>
                <a:r>
                  <a:rPr lang="fr-FR" dirty="0" err="1">
                    <a:solidFill>
                      <a:srgbClr val="2F2F2F"/>
                    </a:solidFill>
                  </a:rPr>
                  <a:t>Biased</a:t>
                </a:r>
                <a:r>
                  <a:rPr lang="fr-FR" dirty="0">
                    <a:solidFill>
                      <a:srgbClr val="2F2F2F"/>
                    </a:solidFill>
                  </a:rPr>
                  <a:t> </a:t>
                </a:r>
                <a:r>
                  <a:rPr lang="fr-FR" dirty="0" err="1">
                    <a:solidFill>
                      <a:srgbClr val="2F2F2F"/>
                    </a:solidFill>
                  </a:rPr>
                  <a:t>filtering</a:t>
                </a:r>
                <a:r>
                  <a:rPr lang="fr-FR" dirty="0">
                    <a:solidFill>
                      <a:srgbClr val="2F2F2F"/>
                    </a:solidFill>
                  </a:rPr>
                  <a:t> </a:t>
                </a:r>
                <a:r>
                  <a:rPr lang="fr-FR" dirty="0" err="1">
                    <a:solidFill>
                      <a:srgbClr val="2F2F2F"/>
                    </a:solidFill>
                  </a:rPr>
                  <a:t>grid</a:t>
                </a:r>
                <a:r>
                  <a:rPr lang="fr-FR" dirty="0">
                    <a:solidFill>
                      <a:srgbClr val="2F2F2F"/>
                    </a:solidFill>
                  </a:rPr>
                  <a:t>:	</a:t>
                </a:r>
                <a14:m>
                  <m:oMath xmlns:m="http://schemas.openxmlformats.org/officeDocument/2006/math">
                    <m:r>
                      <m:rPr>
                        <m:nor/>
                      </m:rPr>
                      <a:rPr lang="fr-FR">
                        <a:solidFill>
                          <a:srgbClr val="2F2F2F"/>
                        </a:solidFill>
                      </a:rPr>
                      <m:t>7</m:t>
                    </m:r>
                    <m:r>
                      <m:rPr>
                        <m:nor/>
                      </m:rPr>
                      <a:rPr lang="fr-FR" b="0" i="0" smtClean="0">
                        <a:solidFill>
                          <a:srgbClr val="2F2F2F"/>
                        </a:solidFill>
                      </a:rPr>
                      <m:t>5</m:t>
                    </m:r>
                    <m:r>
                      <m:rPr>
                        <m:nor/>
                      </m:rPr>
                      <a:rPr lang="fr-FR">
                        <a:solidFill>
                          <a:srgbClr val="2F2F2F"/>
                        </a:solidFill>
                      </a:rPr>
                      <m:t>%−</m:t>
                    </m:r>
                    <m:r>
                      <m:rPr>
                        <m:nor/>
                      </m:rPr>
                      <a:rPr lang="fr-FR">
                        <a:solidFill>
                          <a:srgbClr val="2F2F2F"/>
                        </a:solidFill>
                      </a:rPr>
                      <m:t>transparen</m:t>
                    </m:r>
                    <m:r>
                      <m:rPr>
                        <m:nor/>
                      </m:rPr>
                      <a:rPr lang="en-US" b="0" i="0" smtClean="0">
                        <a:solidFill>
                          <a:srgbClr val="2F2F2F"/>
                        </a:solidFill>
                      </a:rPr>
                      <m:t>cy</m:t>
                    </m:r>
                  </m:oMath>
                </a14:m>
                <a:endParaRPr lang="fr-FR" dirty="0">
                  <a:solidFill>
                    <a:srgbClr val="2F2F2F"/>
                  </a:solidFill>
                </a:endParaRPr>
              </a:p>
              <a:p>
                <a:pPr lvl="2">
                  <a:defRPr/>
                </a:pPr>
                <a:r>
                  <a:rPr lang="fr-FR" dirty="0" err="1">
                    <a:solidFill>
                      <a:srgbClr val="2F2F2F"/>
                    </a:solidFill>
                  </a:rPr>
                  <a:t>Biased</a:t>
                </a:r>
                <a:r>
                  <a:rPr lang="fr-FR" dirty="0">
                    <a:solidFill>
                      <a:srgbClr val="2F2F2F"/>
                    </a:solidFill>
                  </a:rPr>
                  <a:t> </a:t>
                </a:r>
                <a:r>
                  <a:rPr lang="fr-FR" dirty="0" err="1">
                    <a:solidFill>
                      <a:srgbClr val="2F2F2F"/>
                    </a:solidFill>
                  </a:rPr>
                  <a:t>filtering</a:t>
                </a:r>
                <a:r>
                  <a:rPr lang="fr-FR" dirty="0">
                    <a:solidFill>
                      <a:srgbClr val="2F2F2F"/>
                    </a:solidFill>
                  </a:rPr>
                  <a:t> </a:t>
                </a:r>
                <a:r>
                  <a:rPr lang="fr-FR" dirty="0" err="1">
                    <a:solidFill>
                      <a:srgbClr val="2F2F2F"/>
                    </a:solidFill>
                  </a:rPr>
                  <a:t>grid</a:t>
                </a:r>
                <a:r>
                  <a:rPr lang="fr-FR" dirty="0">
                    <a:solidFill>
                      <a:srgbClr val="2F2F2F"/>
                    </a:solidFill>
                  </a:rPr>
                  <a:t>:	</a:t>
                </a:r>
                <a14:m>
                  <m:oMath xmlns:m="http://schemas.openxmlformats.org/officeDocument/2006/math">
                    <m:r>
                      <a:rPr lang="fr-FR" i="1">
                        <a:solidFill>
                          <a:srgbClr val="2F2F2F"/>
                        </a:solidFill>
                        <a:latin typeface="Cambria Math" panose="02040503050406030204" pitchFamily="18" charset="0"/>
                      </a:rPr>
                      <m:t>𝑢</m:t>
                    </m:r>
                    <m:r>
                      <a:rPr lang="fr-FR" i="1">
                        <a:solidFill>
                          <a:srgbClr val="2F2F2F"/>
                        </a:solidFill>
                        <a:latin typeface="Cambria Math" panose="02040503050406030204" pitchFamily="18" charset="0"/>
                        <a:ea typeface="Cambria Math" panose="02040503050406030204" pitchFamily="18" charset="0"/>
                      </a:rPr>
                      <m:t>∈</m:t>
                    </m:r>
                    <m:d>
                      <m:dPr>
                        <m:begChr m:val="["/>
                        <m:endChr m:val="]"/>
                        <m:ctrlPr>
                          <a:rPr lang="fr-FR" i="1">
                            <a:solidFill>
                              <a:srgbClr val="2F2F2F"/>
                            </a:solidFill>
                            <a:latin typeface="Cambria Math" panose="02040503050406030204" pitchFamily="18" charset="0"/>
                          </a:rPr>
                        </m:ctrlPr>
                      </m:dPr>
                      <m:e>
                        <m:r>
                          <a:rPr lang="fr-FR" i="1">
                            <a:solidFill>
                              <a:srgbClr val="2F2F2F"/>
                            </a:solidFill>
                            <a:latin typeface="Cambria Math" panose="02040503050406030204" pitchFamily="18" charset="0"/>
                          </a:rPr>
                          <m:t>−1500 ;+1500</m:t>
                        </m:r>
                      </m:e>
                    </m:d>
                    <m:r>
                      <a:rPr lang="fr-FR" i="1">
                        <a:solidFill>
                          <a:srgbClr val="2F2F2F"/>
                        </a:solidFill>
                        <a:latin typeface="Cambria Math" panose="02040503050406030204" pitchFamily="18" charset="0"/>
                      </a:rPr>
                      <m:t> </m:t>
                    </m:r>
                    <m:r>
                      <m:rPr>
                        <m:sty m:val="p"/>
                      </m:rPr>
                      <a:rPr lang="fr-FR">
                        <a:solidFill>
                          <a:srgbClr val="2F2F2F"/>
                        </a:solidFill>
                        <a:latin typeface="Cambria Math" panose="02040503050406030204" pitchFamily="18" charset="0"/>
                      </a:rPr>
                      <m:t>V</m:t>
                    </m:r>
                  </m:oMath>
                </a14:m>
                <a:endParaRPr lang="fr-FR" dirty="0">
                  <a:solidFill>
                    <a:srgbClr val="2F2F2F"/>
                  </a:solidFill>
                </a:endParaRPr>
              </a:p>
              <a:p>
                <a:pPr lvl="2">
                  <a:defRPr/>
                </a:pPr>
                <a:r>
                  <a:rPr lang="fr-FR" dirty="0" err="1">
                    <a:solidFill>
                      <a:srgbClr val="2F2F2F"/>
                    </a:solidFill>
                  </a:rPr>
                  <a:t>Measurement</a:t>
                </a:r>
                <a:r>
                  <a:rPr lang="fr-FR" dirty="0">
                    <a:solidFill>
                      <a:srgbClr val="2F2F2F"/>
                    </a:solidFill>
                  </a:rPr>
                  <a:t>: </a:t>
                </a:r>
                <a:r>
                  <a:rPr lang="fr-FR">
                    <a:solidFill>
                      <a:srgbClr val="2F2F2F"/>
                    </a:solidFill>
                  </a:rPr>
                  <a:t>	</a:t>
                </a:r>
              </a:p>
              <a:p>
                <a:pPr marL="324000" lvl="2" indent="0">
                  <a:buNone/>
                  <a:defRPr/>
                </a:pPr>
                <a:r>
                  <a:rPr lang="fr-FR">
                    <a:solidFill>
                      <a:srgbClr val="2F2F2F"/>
                    </a:solidFill>
                  </a:rPr>
                  <a:t>		« electron cloud </a:t>
                </a:r>
                <a:r>
                  <a:rPr lang="fr-FR" dirty="0" err="1">
                    <a:solidFill>
                      <a:srgbClr val="2F2F2F"/>
                    </a:solidFill>
                  </a:rPr>
                  <a:t>current</a:t>
                </a:r>
                <a:r>
                  <a:rPr lang="fr-FR" dirty="0">
                    <a:solidFill>
                      <a:srgbClr val="2F2F2F"/>
                    </a:solidFill>
                  </a:rPr>
                  <a:t> </a:t>
                </a:r>
                <a:r>
                  <a:rPr lang="fr-FR" dirty="0" err="1">
                    <a:solidFill>
                      <a:srgbClr val="2F2F2F"/>
                    </a:solidFill>
                  </a:rPr>
                  <a:t>below</a:t>
                </a:r>
                <a:r>
                  <a:rPr lang="fr-FR" dirty="0">
                    <a:solidFill>
                      <a:srgbClr val="2F2F2F"/>
                    </a:solidFill>
                  </a:rPr>
                  <a:t> </a:t>
                </a:r>
                <a14:m>
                  <m:oMath xmlns:m="http://schemas.openxmlformats.org/officeDocument/2006/math">
                    <m:r>
                      <a:rPr lang="fr-FR" b="0" i="1" smtClean="0">
                        <a:solidFill>
                          <a:srgbClr val="2F2F2F"/>
                        </a:solidFill>
                        <a:latin typeface="Cambria Math" panose="02040503050406030204" pitchFamily="18" charset="0"/>
                      </a:rPr>
                      <m:t>𝑢</m:t>
                    </m:r>
                    <m:r>
                      <a:rPr lang="fr-FR" b="0" i="1" smtClean="0">
                        <a:solidFill>
                          <a:srgbClr val="2F2F2F"/>
                        </a:solidFill>
                        <a:latin typeface="Cambria Math" panose="02040503050406030204" pitchFamily="18" charset="0"/>
                      </a:rPr>
                      <m:t> </m:t>
                    </m:r>
                    <m:d>
                      <m:dPr>
                        <m:begChr m:val="["/>
                        <m:endChr m:val="]"/>
                        <m:ctrlPr>
                          <a:rPr lang="fr-FR" i="1" smtClean="0">
                            <a:solidFill>
                              <a:srgbClr val="2F2F2F"/>
                            </a:solidFill>
                            <a:latin typeface="Cambria Math" panose="02040503050406030204" pitchFamily="18" charset="0"/>
                          </a:rPr>
                        </m:ctrlPr>
                      </m:dPr>
                      <m:e>
                        <m:r>
                          <m:rPr>
                            <m:sty m:val="p"/>
                          </m:rPr>
                          <a:rPr lang="fr-FR" b="0" i="0" smtClean="0">
                            <a:solidFill>
                              <a:srgbClr val="2F2F2F"/>
                            </a:solidFill>
                            <a:latin typeface="Cambria Math" panose="02040503050406030204" pitchFamily="18" charset="0"/>
                          </a:rPr>
                          <m:t>eV</m:t>
                        </m:r>
                      </m:e>
                    </m:d>
                  </m:oMath>
                </a14:m>
                <a:r>
                  <a:rPr lang="fr-FR" dirty="0">
                    <a:solidFill>
                      <a:srgbClr val="2F2F2F"/>
                    </a:solidFill>
                  </a:rPr>
                  <a:t> »</a:t>
                </a:r>
                <a:endParaRPr lang="fr-FR" b="1" dirty="0">
                  <a:solidFill>
                    <a:srgbClr val="6E2466"/>
                  </a:solidFill>
                </a:endParaRPr>
              </a:p>
              <a:p>
                <a:pPr lvl="2">
                  <a:defRPr/>
                </a:pPr>
                <a:endParaRPr lang="fr-FR" b="1" i="1" dirty="0">
                  <a:solidFill>
                    <a:srgbClr val="2F2F2F"/>
                  </a:solidFill>
                </a:endParaRPr>
              </a:p>
            </p:txBody>
          </p:sp>
        </mc:Choice>
        <mc:Fallback xmlns="">
          <p:sp>
            <p:nvSpPr>
              <p:cNvPr id="275" name="Content Placeholder 1">
                <a:extLst>
                  <a:ext uri="{FF2B5EF4-FFF2-40B4-BE49-F238E27FC236}">
                    <a16:creationId xmlns:a16="http://schemas.microsoft.com/office/drawing/2014/main" id="{DA67FC2D-C0B8-110E-300D-A3C5BF5A9250}"/>
                  </a:ext>
                </a:extLst>
              </p:cNvPr>
              <p:cNvSpPr txBox="1">
                <a:spLocks noRot="1" noChangeAspect="1" noMove="1" noResize="1" noEditPoints="1" noAdjustHandles="1" noChangeArrowheads="1" noChangeShapeType="1" noTextEdit="1"/>
              </p:cNvSpPr>
              <p:nvPr/>
            </p:nvSpPr>
            <p:spPr bwMode="auto">
              <a:xfrm>
                <a:off x="6509608" y="1141256"/>
                <a:ext cx="5621398" cy="5111178"/>
              </a:xfrm>
              <a:prstGeom prst="rect">
                <a:avLst/>
              </a:prstGeom>
              <a:blipFill>
                <a:blip r:embed="rId3"/>
                <a:stretch>
                  <a:fillRect l="-2603" t="-1549" b="-358"/>
                </a:stretch>
              </a:blipFill>
            </p:spPr>
            <p:txBody>
              <a:bodyPr/>
              <a:lstStyle/>
              <a:p>
                <a:r>
                  <a:rPr lang="fr-FR">
                    <a:noFill/>
                  </a:rPr>
                  <a:t> </a:t>
                </a:r>
              </a:p>
            </p:txBody>
          </p:sp>
        </mc:Fallback>
      </mc:AlternateContent>
      <p:sp>
        <p:nvSpPr>
          <p:cNvPr id="6" name="TextBox 5">
            <a:extLst>
              <a:ext uri="{FF2B5EF4-FFF2-40B4-BE49-F238E27FC236}">
                <a16:creationId xmlns:a16="http://schemas.microsoft.com/office/drawing/2014/main" id="{EC7728BF-BBFE-2476-5212-3222AF422961}"/>
              </a:ext>
            </a:extLst>
          </p:cNvPr>
          <p:cNvSpPr txBox="1"/>
          <p:nvPr/>
        </p:nvSpPr>
        <p:spPr bwMode="auto">
          <a:xfrm>
            <a:off x="2918080" y="2708415"/>
            <a:ext cx="370401" cy="276999"/>
          </a:xfrm>
          <a:prstGeom prst="rect">
            <a:avLst/>
          </a:prstGeom>
          <a:noFill/>
        </p:spPr>
        <p:txBody>
          <a:bodyPr wrap="square" rtlCol="0">
            <a:spAutoFit/>
          </a:bodyPr>
          <a:lstStyle/>
          <a:p>
            <a:pPr algn="ctr"/>
            <a:r>
              <a:rPr lang="fr-FR" sz="1200" b="1" i="1">
                <a:solidFill>
                  <a:srgbClr val="2F2F2F"/>
                </a:solidFill>
              </a:rPr>
              <a:t>Cu</a:t>
            </a:r>
          </a:p>
        </p:txBody>
      </p:sp>
      <p:sp>
        <p:nvSpPr>
          <p:cNvPr id="7" name="TextBox 6">
            <a:extLst>
              <a:ext uri="{FF2B5EF4-FFF2-40B4-BE49-F238E27FC236}">
                <a16:creationId xmlns:a16="http://schemas.microsoft.com/office/drawing/2014/main" id="{E732B7D0-FD06-C3EB-4088-E5D57587278D}"/>
              </a:ext>
            </a:extLst>
          </p:cNvPr>
          <p:cNvSpPr txBox="1"/>
          <p:nvPr/>
        </p:nvSpPr>
        <p:spPr bwMode="auto">
          <a:xfrm>
            <a:off x="4966784" y="2395941"/>
            <a:ext cx="370401" cy="276999"/>
          </a:xfrm>
          <a:prstGeom prst="rect">
            <a:avLst/>
          </a:prstGeom>
          <a:noFill/>
        </p:spPr>
        <p:txBody>
          <a:bodyPr wrap="square" rtlCol="0">
            <a:spAutoFit/>
          </a:bodyPr>
          <a:lstStyle/>
          <a:p>
            <a:pPr algn="ctr"/>
            <a:r>
              <a:rPr lang="fr-FR" sz="1200" b="1" i="1">
                <a:solidFill>
                  <a:srgbClr val="2F2F2F"/>
                </a:solidFill>
              </a:rPr>
              <a:t>Cu</a:t>
            </a:r>
          </a:p>
        </p:txBody>
      </p:sp>
      <p:sp>
        <p:nvSpPr>
          <p:cNvPr id="8" name="TextBox 7">
            <a:extLst>
              <a:ext uri="{FF2B5EF4-FFF2-40B4-BE49-F238E27FC236}">
                <a16:creationId xmlns:a16="http://schemas.microsoft.com/office/drawing/2014/main" id="{0F734ED1-84CD-4DD5-B158-C8DDADECECA6}"/>
              </a:ext>
            </a:extLst>
          </p:cNvPr>
          <p:cNvSpPr txBox="1"/>
          <p:nvPr/>
        </p:nvSpPr>
        <p:spPr bwMode="auto">
          <a:xfrm>
            <a:off x="2927336" y="2982731"/>
            <a:ext cx="370401" cy="276999"/>
          </a:xfrm>
          <a:prstGeom prst="rect">
            <a:avLst/>
          </a:prstGeom>
          <a:noFill/>
        </p:spPr>
        <p:txBody>
          <a:bodyPr wrap="square" rtlCol="0">
            <a:spAutoFit/>
          </a:bodyPr>
          <a:lstStyle/>
          <a:p>
            <a:pPr algn="ctr"/>
            <a:r>
              <a:rPr lang="fr-FR" sz="1200" b="1" i="1">
                <a:solidFill>
                  <a:srgbClr val="2F2F2F"/>
                </a:solidFill>
              </a:rPr>
              <a:t>Cu</a:t>
            </a:r>
          </a:p>
        </p:txBody>
      </p:sp>
      <p:sp>
        <p:nvSpPr>
          <p:cNvPr id="9" name="TextBox 8">
            <a:extLst>
              <a:ext uri="{FF2B5EF4-FFF2-40B4-BE49-F238E27FC236}">
                <a16:creationId xmlns:a16="http://schemas.microsoft.com/office/drawing/2014/main" id="{F8D641EF-ABB4-EDB4-9207-1D2466F5646C}"/>
              </a:ext>
            </a:extLst>
          </p:cNvPr>
          <p:cNvSpPr txBox="1"/>
          <p:nvPr/>
        </p:nvSpPr>
        <p:spPr bwMode="auto">
          <a:xfrm>
            <a:off x="4963586" y="2973780"/>
            <a:ext cx="370401" cy="276999"/>
          </a:xfrm>
          <a:prstGeom prst="rect">
            <a:avLst/>
          </a:prstGeom>
          <a:noFill/>
        </p:spPr>
        <p:txBody>
          <a:bodyPr wrap="square" rtlCol="0">
            <a:spAutoFit/>
          </a:bodyPr>
          <a:lstStyle/>
          <a:p>
            <a:pPr algn="ctr"/>
            <a:r>
              <a:rPr lang="fr-FR" sz="1200" b="1" i="1">
                <a:solidFill>
                  <a:srgbClr val="2F2F2F"/>
                </a:solidFill>
              </a:rPr>
              <a:t>Cu</a:t>
            </a:r>
          </a:p>
        </p:txBody>
      </p:sp>
      <p:sp>
        <p:nvSpPr>
          <p:cNvPr id="10" name="TextBox 9">
            <a:extLst>
              <a:ext uri="{FF2B5EF4-FFF2-40B4-BE49-F238E27FC236}">
                <a16:creationId xmlns:a16="http://schemas.microsoft.com/office/drawing/2014/main" id="{2E21B112-7968-FF82-20DD-1E57A71F81D5}"/>
              </a:ext>
            </a:extLst>
          </p:cNvPr>
          <p:cNvSpPr txBox="1"/>
          <p:nvPr/>
        </p:nvSpPr>
        <p:spPr bwMode="auto">
          <a:xfrm>
            <a:off x="4964219" y="2707068"/>
            <a:ext cx="370401" cy="276999"/>
          </a:xfrm>
          <a:prstGeom prst="rect">
            <a:avLst/>
          </a:prstGeom>
          <a:noFill/>
        </p:spPr>
        <p:txBody>
          <a:bodyPr wrap="square" rtlCol="0">
            <a:spAutoFit/>
          </a:bodyPr>
          <a:lstStyle/>
          <a:p>
            <a:pPr algn="ctr"/>
            <a:r>
              <a:rPr lang="fr-FR" sz="1200" b="1" i="1">
                <a:solidFill>
                  <a:srgbClr val="2F2F2F"/>
                </a:solidFill>
              </a:rPr>
              <a:t>Cu</a:t>
            </a:r>
          </a:p>
        </p:txBody>
      </p:sp>
      <p:cxnSp>
        <p:nvCxnSpPr>
          <p:cNvPr id="4" name="Straight Connector 33">
            <a:extLst>
              <a:ext uri="{FF2B5EF4-FFF2-40B4-BE49-F238E27FC236}">
                <a16:creationId xmlns:a16="http://schemas.microsoft.com/office/drawing/2014/main" id="{B09212BC-4E01-5CB4-12C2-094C667822B3}"/>
              </a:ext>
            </a:extLst>
          </p:cNvPr>
          <p:cNvCxnSpPr>
            <a:cxnSpLocks/>
          </p:cNvCxnSpPr>
          <p:nvPr/>
        </p:nvCxnSpPr>
        <p:spPr bwMode="auto">
          <a:xfrm>
            <a:off x="221974" y="3204696"/>
            <a:ext cx="272533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8293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1" name="Footer Placeholder 4"/>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2" name="Slide Number Placeholder 5"/>
          <p:cNvSpPr>
            <a:spLocks noGrp="1"/>
          </p:cNvSpPr>
          <p:nvPr>
            <p:ph type="sldNum" sz="quarter" idx="12"/>
          </p:nvPr>
        </p:nvSpPr>
        <p:spPr bwMode="auto">
          <a:xfrm>
            <a:off x="11107546" y="6309320"/>
            <a:ext cx="681254" cy="548680"/>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4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US" sz="1400" b="0" i="0" u="none" strike="noStrike" kern="0" cap="none" spc="0" normalizeH="0" baseline="0" noProof="0" dirty="0">
              <a:ln>
                <a:noFill/>
              </a:ln>
              <a:solidFill>
                <a:srgbClr val="FFFFFF"/>
              </a:solidFill>
              <a:effectLst/>
              <a:uLnTx/>
              <a:uFillTx/>
              <a:latin typeface="Source Sans Pro"/>
              <a:cs typeface="Arial"/>
            </a:endParaRPr>
          </a:p>
        </p:txBody>
      </p:sp>
      <p:sp>
        <p:nvSpPr>
          <p:cNvPr id="13" name="Footer Placeholder 4"/>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2" name="Title 1"/>
          <p:cNvSpPr>
            <a:spLocks noGrp="1"/>
          </p:cNvSpPr>
          <p:nvPr>
            <p:ph type="title"/>
          </p:nvPr>
        </p:nvSpPr>
        <p:spPr/>
        <p:txBody>
          <a:bodyPr/>
          <a:lstStyle/>
          <a:p>
            <a:r>
              <a:rPr lang="fr-FR"/>
              <a:t>Total pressure detection</a:t>
            </a:r>
            <a:endParaRPr lang="en-GB" dirty="0"/>
          </a:p>
        </p:txBody>
      </p:sp>
      <p:sp>
        <p:nvSpPr>
          <p:cNvPr id="3" name="Date Placeholder 3">
            <a:extLst>
              <a:ext uri="{FF2B5EF4-FFF2-40B4-BE49-F238E27FC236}">
                <a16:creationId xmlns:a16="http://schemas.microsoft.com/office/drawing/2014/main" id="{3E094675-9188-75A6-62A3-2A45E74B71F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cxnSp>
        <p:nvCxnSpPr>
          <p:cNvPr id="32" name="Straight Connector 31">
            <a:extLst>
              <a:ext uri="{FF2B5EF4-FFF2-40B4-BE49-F238E27FC236}">
                <a16:creationId xmlns:a16="http://schemas.microsoft.com/office/drawing/2014/main" id="{A35DF7D8-2FD3-9B52-DA42-8CC21464C50E}"/>
              </a:ext>
            </a:extLst>
          </p:cNvPr>
          <p:cNvCxnSpPr>
            <a:cxnSpLocks/>
          </p:cNvCxnSpPr>
          <p:nvPr/>
        </p:nvCxnSpPr>
        <p:spPr>
          <a:xfrm>
            <a:off x="220957" y="5425132"/>
            <a:ext cx="625097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DC0EB6C0-0642-4C40-5F4C-BD030BEE36FE}"/>
              </a:ext>
            </a:extLst>
          </p:cNvPr>
          <p:cNvCxnSpPr>
            <a:cxnSpLocks/>
          </p:cNvCxnSpPr>
          <p:nvPr/>
        </p:nvCxnSpPr>
        <p:spPr bwMode="auto">
          <a:xfrm>
            <a:off x="5505738" y="3204696"/>
            <a:ext cx="966198"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0355E07F-59AB-1D18-F3C0-D8BADD407300}"/>
              </a:ext>
            </a:extLst>
          </p:cNvPr>
          <p:cNvCxnSpPr>
            <a:cxnSpLocks/>
          </p:cNvCxnSpPr>
          <p:nvPr/>
        </p:nvCxnSpPr>
        <p:spPr bwMode="auto">
          <a:xfrm>
            <a:off x="2997691"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DD0B860-D1EF-0C1D-46DB-386B13441D28}"/>
              </a:ext>
            </a:extLst>
          </p:cNvPr>
          <p:cNvCxnSpPr>
            <a:cxnSpLocks/>
          </p:cNvCxnSpPr>
          <p:nvPr/>
        </p:nvCxnSpPr>
        <p:spPr bwMode="auto">
          <a:xfrm>
            <a:off x="4497626" y="3204696"/>
            <a:ext cx="1008112" cy="0"/>
          </a:xfrm>
          <a:prstGeom prst="line">
            <a:avLst/>
          </a:prstGeom>
          <a:ln w="38100">
            <a:solidFill>
              <a:srgbClr val="2F2F2F"/>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7D43C12-5E25-D8ED-AE22-9733976EA562}"/>
              </a:ext>
            </a:extLst>
          </p:cNvPr>
          <p:cNvCxnSpPr>
            <a:cxnSpLocks/>
          </p:cNvCxnSpPr>
          <p:nvPr/>
        </p:nvCxnSpPr>
        <p:spPr bwMode="auto">
          <a:xfrm>
            <a:off x="4005803" y="3204696"/>
            <a:ext cx="39296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E3E5483D-0D28-B3B4-A8C9-C589F6BA71BA}"/>
              </a:ext>
            </a:extLst>
          </p:cNvPr>
          <p:cNvCxnSpPr>
            <a:cxnSpLocks/>
          </p:cNvCxnSpPr>
          <p:nvPr/>
        </p:nvCxnSpPr>
        <p:spPr bwMode="auto">
          <a:xfrm>
            <a:off x="220957" y="4345012"/>
            <a:ext cx="6250979" cy="0"/>
          </a:xfrm>
          <a:prstGeom prst="line">
            <a:avLst/>
          </a:prstGeom>
          <a:ln w="9525">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Oval 139">
            <a:extLst>
              <a:ext uri="{FF2B5EF4-FFF2-40B4-BE49-F238E27FC236}">
                <a16:creationId xmlns:a16="http://schemas.microsoft.com/office/drawing/2014/main" id="{6CDF9DB4-6B37-E081-437E-AE0D65069D48}"/>
              </a:ext>
            </a:extLst>
          </p:cNvPr>
          <p:cNvSpPr/>
          <p:nvPr/>
        </p:nvSpPr>
        <p:spPr>
          <a:xfrm>
            <a:off x="1820761"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146" name="Straight Arrow Connector 145">
            <a:extLst>
              <a:ext uri="{FF2B5EF4-FFF2-40B4-BE49-F238E27FC236}">
                <a16:creationId xmlns:a16="http://schemas.microsoft.com/office/drawing/2014/main" id="{24F630B1-6197-FD0A-1596-5B99753753F9}"/>
              </a:ext>
            </a:extLst>
          </p:cNvPr>
          <p:cNvCxnSpPr>
            <a:cxnSpLocks/>
            <a:stCxn id="140" idx="6"/>
          </p:cNvCxnSpPr>
          <p:nvPr/>
        </p:nvCxnSpPr>
        <p:spPr bwMode="auto">
          <a:xfrm>
            <a:off x="2468833" y="4345012"/>
            <a:ext cx="212660"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0" name="Oval 149">
            <a:extLst>
              <a:ext uri="{FF2B5EF4-FFF2-40B4-BE49-F238E27FC236}">
                <a16:creationId xmlns:a16="http://schemas.microsoft.com/office/drawing/2014/main" id="{4105C900-8741-6080-0313-E7877E238E6D}"/>
              </a:ext>
            </a:extLst>
          </p:cNvPr>
          <p:cNvSpPr/>
          <p:nvPr/>
        </p:nvSpPr>
        <p:spPr>
          <a:xfrm>
            <a:off x="4605008" y="4200996"/>
            <a:ext cx="648072" cy="288032"/>
          </a:xfrm>
          <a:prstGeom prst="ellipse">
            <a:avLst/>
          </a:prstGeom>
          <a:ln>
            <a:solidFill>
              <a:schemeClr val="bg1">
                <a:lumMod val="50000"/>
              </a:schemeClr>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fr-FR"/>
          </a:p>
        </p:txBody>
      </p:sp>
      <p:cxnSp>
        <p:nvCxnSpPr>
          <p:cNvPr id="151" name="Straight Arrow Connector 150">
            <a:extLst>
              <a:ext uri="{FF2B5EF4-FFF2-40B4-BE49-F238E27FC236}">
                <a16:creationId xmlns:a16="http://schemas.microsoft.com/office/drawing/2014/main" id="{6FCCBB99-B947-8579-E1F7-080CCAB1A3EB}"/>
              </a:ext>
            </a:extLst>
          </p:cNvPr>
          <p:cNvCxnSpPr>
            <a:cxnSpLocks/>
            <a:stCxn id="150" idx="6"/>
          </p:cNvCxnSpPr>
          <p:nvPr/>
        </p:nvCxnSpPr>
        <p:spPr bwMode="auto">
          <a:xfrm>
            <a:off x="5253080" y="4345012"/>
            <a:ext cx="216576" cy="0"/>
          </a:xfrm>
          <a:prstGeom prst="straightConnector1">
            <a:avLst/>
          </a:prstGeom>
          <a:ln w="127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CC252C66-B90D-B442-300F-A72FF0D8A791}"/>
              </a:ext>
            </a:extLst>
          </p:cNvPr>
          <p:cNvCxnSpPr>
            <a:cxnSpLocks/>
          </p:cNvCxnSpPr>
          <p:nvPr/>
        </p:nvCxnSpPr>
        <p:spPr>
          <a:xfrm flipH="1">
            <a:off x="2852614" y="5425132"/>
            <a:ext cx="1267755" cy="0"/>
          </a:xfrm>
          <a:prstGeom prst="straightConnector1">
            <a:avLst/>
          </a:prstGeom>
          <a:ln w="76200">
            <a:solidFill>
              <a:srgbClr val="6E2466"/>
            </a:solidFill>
            <a:tailEnd type="triangle"/>
          </a:ln>
        </p:spPr>
        <p:style>
          <a:lnRef idx="1">
            <a:schemeClr val="accent1"/>
          </a:lnRef>
          <a:fillRef idx="0">
            <a:schemeClr val="accent1"/>
          </a:fillRef>
          <a:effectRef idx="0">
            <a:schemeClr val="accent1"/>
          </a:effectRef>
          <a:fontRef idx="minor">
            <a:schemeClr val="tx1"/>
          </a:fontRef>
        </p:style>
      </p:cxnSp>
      <p:sp>
        <p:nvSpPr>
          <p:cNvPr id="250" name="TextBox 249">
            <a:extLst>
              <a:ext uri="{FF2B5EF4-FFF2-40B4-BE49-F238E27FC236}">
                <a16:creationId xmlns:a16="http://schemas.microsoft.com/office/drawing/2014/main" id="{D210F101-679F-8AF5-001F-A31B2DB8511A}"/>
              </a:ext>
            </a:extLst>
          </p:cNvPr>
          <p:cNvSpPr txBox="1"/>
          <p:nvPr/>
        </p:nvSpPr>
        <p:spPr bwMode="auto">
          <a:xfrm>
            <a:off x="1929855"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251" name="TextBox 250">
            <a:extLst>
              <a:ext uri="{FF2B5EF4-FFF2-40B4-BE49-F238E27FC236}">
                <a16:creationId xmlns:a16="http://schemas.microsoft.com/office/drawing/2014/main" id="{B5F45BAA-AF42-1198-E668-B8FFDF86B598}"/>
              </a:ext>
            </a:extLst>
          </p:cNvPr>
          <p:cNvSpPr txBox="1"/>
          <p:nvPr/>
        </p:nvSpPr>
        <p:spPr bwMode="auto">
          <a:xfrm>
            <a:off x="4711905" y="4123961"/>
            <a:ext cx="434277" cy="369332"/>
          </a:xfrm>
          <a:prstGeom prst="rect">
            <a:avLst/>
          </a:prstGeom>
          <a:noFill/>
        </p:spPr>
        <p:txBody>
          <a:bodyPr wrap="square" rtlCol="0">
            <a:spAutoFit/>
          </a:bodyPr>
          <a:lstStyle/>
          <a:p>
            <a:pPr algn="ctr"/>
            <a:r>
              <a:rPr lang="fr-FR" b="1" i="1">
                <a:solidFill>
                  <a:srgbClr val="2F2F2F"/>
                </a:solidFill>
              </a:rPr>
              <a:t>p+</a:t>
            </a:r>
          </a:p>
        </p:txBody>
      </p:sp>
      <p:sp>
        <p:nvSpPr>
          <p:cNvPr id="253" name="TextBox 252">
            <a:extLst>
              <a:ext uri="{FF2B5EF4-FFF2-40B4-BE49-F238E27FC236}">
                <a16:creationId xmlns:a16="http://schemas.microsoft.com/office/drawing/2014/main" id="{7016477B-7F2E-E389-3F4E-B497AF6CDF2F}"/>
              </a:ext>
            </a:extLst>
          </p:cNvPr>
          <p:cNvSpPr txBox="1"/>
          <p:nvPr/>
        </p:nvSpPr>
        <p:spPr bwMode="auto">
          <a:xfrm>
            <a:off x="2708254" y="5121371"/>
            <a:ext cx="1821102" cy="276999"/>
          </a:xfrm>
          <a:prstGeom prst="rect">
            <a:avLst/>
          </a:prstGeom>
          <a:noFill/>
        </p:spPr>
        <p:txBody>
          <a:bodyPr wrap="square" rtlCol="0">
            <a:spAutoFit/>
          </a:bodyPr>
          <a:lstStyle/>
          <a:p>
            <a:pPr algn="ctr"/>
            <a:r>
              <a:rPr lang="fr-FR" sz="1200">
                <a:solidFill>
                  <a:srgbClr val="6E2466"/>
                </a:solidFill>
              </a:rPr>
              <a:t>Image current</a:t>
            </a:r>
          </a:p>
        </p:txBody>
      </p:sp>
      <p:sp>
        <p:nvSpPr>
          <p:cNvPr id="254" name="TextBox 253">
            <a:extLst>
              <a:ext uri="{FF2B5EF4-FFF2-40B4-BE49-F238E27FC236}">
                <a16:creationId xmlns:a16="http://schemas.microsoft.com/office/drawing/2014/main" id="{1987EF7D-8B28-E618-53B2-719E6350A6AF}"/>
              </a:ext>
            </a:extLst>
          </p:cNvPr>
          <p:cNvSpPr txBox="1"/>
          <p:nvPr/>
        </p:nvSpPr>
        <p:spPr bwMode="auto">
          <a:xfrm>
            <a:off x="5172109" y="5103864"/>
            <a:ext cx="1299827" cy="307777"/>
          </a:xfrm>
          <a:prstGeom prst="rect">
            <a:avLst/>
          </a:prstGeom>
          <a:noFill/>
        </p:spPr>
        <p:txBody>
          <a:bodyPr wrap="square" rtlCol="0">
            <a:spAutoFit/>
          </a:bodyPr>
          <a:lstStyle/>
          <a:p>
            <a:pPr algn="r"/>
            <a:r>
              <a:rPr lang="fr-FR" sz="1400">
                <a:solidFill>
                  <a:srgbClr val="2F2F2F"/>
                </a:solidFill>
              </a:rPr>
              <a:t>Beam pipe</a:t>
            </a:r>
          </a:p>
        </p:txBody>
      </p:sp>
      <p:sp>
        <p:nvSpPr>
          <p:cNvPr id="15" name="Ellipse 14">
            <a:extLst>
              <a:ext uri="{FF2B5EF4-FFF2-40B4-BE49-F238E27FC236}">
                <a16:creationId xmlns:a16="http://schemas.microsoft.com/office/drawing/2014/main" id="{DD7D61E9-6508-485E-574A-1DB046D4B762}"/>
              </a:ext>
            </a:extLst>
          </p:cNvPr>
          <p:cNvSpPr/>
          <p:nvPr/>
        </p:nvSpPr>
        <p:spPr bwMode="auto">
          <a:xfrm rot="10800000">
            <a:off x="4727849" y="5541500"/>
            <a:ext cx="433820" cy="433820"/>
          </a:xfrm>
          <a:prstGeom prst="ellips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riangle isocèle 15">
            <a:extLst>
              <a:ext uri="{FF2B5EF4-FFF2-40B4-BE49-F238E27FC236}">
                <a16:creationId xmlns:a16="http://schemas.microsoft.com/office/drawing/2014/main" id="{1C05F40A-0818-709B-17B2-7706D5851987}"/>
              </a:ext>
            </a:extLst>
          </p:cNvPr>
          <p:cNvSpPr/>
          <p:nvPr/>
        </p:nvSpPr>
        <p:spPr bwMode="auto">
          <a:xfrm rot="10800000">
            <a:off x="4777381" y="5653878"/>
            <a:ext cx="329053" cy="283666"/>
          </a:xfrm>
          <a:prstGeom prst="triangle">
            <a:avLst/>
          </a:prstGeom>
          <a:noFill/>
          <a:ln w="2857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 name="Straight Connector 31">
            <a:extLst>
              <a:ext uri="{FF2B5EF4-FFF2-40B4-BE49-F238E27FC236}">
                <a16:creationId xmlns:a16="http://schemas.microsoft.com/office/drawing/2014/main" id="{114C0E4C-C143-1E6E-23BB-BB59D3DF3B52}"/>
              </a:ext>
            </a:extLst>
          </p:cNvPr>
          <p:cNvCxnSpPr>
            <a:cxnSpLocks/>
            <a:endCxn id="15" idx="4"/>
          </p:cNvCxnSpPr>
          <p:nvPr/>
        </p:nvCxnSpPr>
        <p:spPr bwMode="auto">
          <a:xfrm>
            <a:off x="4944759" y="5405628"/>
            <a:ext cx="0" cy="135872"/>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sp>
        <p:nvSpPr>
          <p:cNvPr id="4" name="Content Placeholder 1">
            <a:extLst>
              <a:ext uri="{FF2B5EF4-FFF2-40B4-BE49-F238E27FC236}">
                <a16:creationId xmlns:a16="http://schemas.microsoft.com/office/drawing/2014/main" id="{F0F8D3FA-45F5-D8CB-1E89-51286F563A4D}"/>
              </a:ext>
            </a:extLst>
          </p:cNvPr>
          <p:cNvSpPr txBox="1">
            <a:spLocks/>
          </p:cNvSpPr>
          <p:nvPr/>
        </p:nvSpPr>
        <p:spPr bwMode="auto">
          <a:xfrm>
            <a:off x="6644704" y="1439334"/>
            <a:ext cx="5486302" cy="4797979"/>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buNone/>
              <a:defRPr/>
            </a:pPr>
            <a:r>
              <a:rPr lang="fr-FR" b="1">
                <a:solidFill>
                  <a:srgbClr val="E15E32"/>
                </a:solidFill>
              </a:rPr>
              <a:t>Total pressure gauges</a:t>
            </a:r>
          </a:p>
          <a:p>
            <a:pPr lvl="2">
              <a:defRPr/>
            </a:pPr>
            <a:r>
              <a:rPr lang="fr-FR">
                <a:solidFill>
                  <a:srgbClr val="2F2F2F"/>
                </a:solidFill>
              </a:rPr>
              <a:t>Bayard-Alpert gauges « VGI »</a:t>
            </a:r>
          </a:p>
          <a:p>
            <a:pPr lvl="2">
              <a:defRPr/>
            </a:pPr>
            <a:r>
              <a:rPr lang="fr-FR">
                <a:solidFill>
                  <a:srgbClr val="2F2F2F"/>
                </a:solidFill>
              </a:rPr>
              <a:t>Measurement:	« desorbed gas pressure »</a:t>
            </a:r>
            <a:endParaRPr lang="fr-FR">
              <a:solidFill>
                <a:srgbClr val="6E2466"/>
              </a:solidFill>
            </a:endParaRPr>
          </a:p>
          <a:p>
            <a:pPr lvl="2">
              <a:defRPr/>
            </a:pPr>
            <a:endParaRPr lang="fr-FR" b="1" i="1">
              <a:solidFill>
                <a:srgbClr val="2F2F2F"/>
              </a:solidFill>
            </a:endParaRPr>
          </a:p>
        </p:txBody>
      </p:sp>
      <p:sp>
        <p:nvSpPr>
          <p:cNvPr id="5" name="Content Placeholder 1">
            <a:extLst>
              <a:ext uri="{FF2B5EF4-FFF2-40B4-BE49-F238E27FC236}">
                <a16:creationId xmlns:a16="http://schemas.microsoft.com/office/drawing/2014/main" id="{904844EA-B585-45E9-D72A-A608ACAD5576}"/>
              </a:ext>
            </a:extLst>
          </p:cNvPr>
          <p:cNvSpPr txBox="1">
            <a:spLocks/>
          </p:cNvSpPr>
          <p:nvPr/>
        </p:nvSpPr>
        <p:spPr bwMode="auto">
          <a:xfrm>
            <a:off x="3793672" y="6001267"/>
            <a:ext cx="2270741" cy="284881"/>
          </a:xfrm>
          <a:prstGeom prst="rect">
            <a:avLst/>
          </a:prstGeom>
        </p:spPr>
        <p:txBody>
          <a:bodyPr vert="horz" lIns="0" tIns="0" rIns="0" bIns="0" numCol="1" spcCol="108000" rtlCol="0">
            <a:noAutofit/>
          </a:bodyPr>
          <a:lstStyle>
            <a:lvl1pPr marL="0" indent="0" algn="l" defTabSz="914400" eaLnBrk="1" hangingPunct="1">
              <a:lnSpc>
                <a:spcPct val="90000"/>
              </a:lnSpc>
              <a:spcBef>
                <a:spcPts val="1800"/>
              </a:spcBef>
              <a:spcAft>
                <a:spcPts val="400"/>
              </a:spcAft>
              <a:buFont typeface="Arial"/>
              <a:buNone/>
              <a:defRPr sz="2100" b="1">
                <a:solidFill>
                  <a:schemeClr val="tx2"/>
                </a:solidFill>
                <a:latin typeface="+mn-lt"/>
                <a:ea typeface="+mn-ea"/>
                <a:cs typeface="+mn-cs"/>
              </a:defRPr>
            </a:lvl1pPr>
            <a:lvl2pPr marL="324000" indent="-324000" algn="l" defTabSz="914400" eaLnBrk="1" hangingPunct="1">
              <a:lnSpc>
                <a:spcPct val="100000"/>
              </a:lnSpc>
              <a:spcBef>
                <a:spcPts val="500"/>
              </a:spcBef>
              <a:spcAft>
                <a:spcPts val="300"/>
              </a:spcAft>
              <a:buFont typeface="Arial"/>
              <a:buChar char="•"/>
              <a:defRPr sz="1800">
                <a:solidFill>
                  <a:schemeClr val="tx2"/>
                </a:solidFill>
                <a:latin typeface="+mn-lt"/>
                <a:ea typeface="+mn-ea"/>
                <a:cs typeface="+mn-cs"/>
              </a:defRPr>
            </a:lvl2pPr>
            <a:lvl3pPr marL="648000" indent="-324000" algn="l" defTabSz="914400" eaLnBrk="1" hangingPunct="1">
              <a:lnSpc>
                <a:spcPct val="100000"/>
              </a:lnSpc>
              <a:spcBef>
                <a:spcPts val="500"/>
              </a:spcBef>
              <a:spcAft>
                <a:spcPts val="300"/>
              </a:spcAft>
              <a:buSzPct val="100000"/>
              <a:buFont typeface="Arial"/>
              <a:buChar char="•"/>
              <a:defRPr sz="1700">
                <a:solidFill>
                  <a:schemeClr val="tx2"/>
                </a:solidFill>
                <a:latin typeface="+mn-lt"/>
                <a:ea typeface="+mn-ea"/>
                <a:cs typeface="+mn-cs"/>
              </a:defRPr>
            </a:lvl3pPr>
            <a:lvl4pPr marL="972000" indent="-324000" algn="l" defTabSz="914400" eaLnBrk="1" hangingPunct="1">
              <a:lnSpc>
                <a:spcPct val="100000"/>
              </a:lnSpc>
              <a:spcBef>
                <a:spcPts val="500"/>
              </a:spcBef>
              <a:spcAft>
                <a:spcPts val="300"/>
              </a:spcAft>
              <a:buSzPct val="100000"/>
              <a:buFont typeface="Arial"/>
              <a:buChar char="•"/>
              <a:defRPr sz="1600">
                <a:solidFill>
                  <a:schemeClr val="tx2"/>
                </a:solidFill>
                <a:latin typeface="+mn-lt"/>
                <a:ea typeface="+mn-ea"/>
                <a:cs typeface="+mn-cs"/>
              </a:defRPr>
            </a:lvl4pPr>
            <a:lvl5pPr marL="2057400" indent="-228600" algn="l" defTabSz="914400" eaLnBrk="1" hangingPunct="1">
              <a:lnSpc>
                <a:spcPct val="90000"/>
              </a:lnSpc>
              <a:spcBef>
                <a:spcPts val="500"/>
              </a:spcBef>
              <a:buSzPct val="100000"/>
              <a:buFont typeface="Arial"/>
              <a:buChar char="•"/>
              <a:defRPr sz="1600">
                <a:solidFill>
                  <a:schemeClr val="tx2">
                    <a:lumMod val="50000"/>
                  </a:schemeClr>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lvl="1" indent="0" algn="ctr">
              <a:buFont typeface="Arial"/>
              <a:buNone/>
              <a:defRPr/>
            </a:pPr>
            <a:r>
              <a:rPr lang="fr-FR" b="1">
                <a:solidFill>
                  <a:srgbClr val="6E2466"/>
                </a:solidFill>
              </a:rPr>
              <a:t>Total pressure gauges</a:t>
            </a:r>
          </a:p>
        </p:txBody>
      </p:sp>
      <p:sp>
        <p:nvSpPr>
          <p:cNvPr id="14" name="Rectangle: Rounded Corners 8">
            <a:extLst>
              <a:ext uri="{FF2B5EF4-FFF2-40B4-BE49-F238E27FC236}">
                <a16:creationId xmlns:a16="http://schemas.microsoft.com/office/drawing/2014/main" id="{7085D5DF-B15B-7A99-3725-1949FA47791E}"/>
              </a:ext>
            </a:extLst>
          </p:cNvPr>
          <p:cNvSpPr/>
          <p:nvPr/>
        </p:nvSpPr>
        <p:spPr bwMode="auto">
          <a:xfrm>
            <a:off x="6931604" y="3606987"/>
            <a:ext cx="5169543" cy="2630325"/>
          </a:xfrm>
          <a:prstGeom prst="round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mc:AlternateContent xmlns:mc="http://schemas.openxmlformats.org/markup-compatibility/2006" xmlns:a14="http://schemas.microsoft.com/office/drawing/2010/main">
        <mc:Choice Requires="a14">
          <p:sp>
            <p:nvSpPr>
              <p:cNvPr id="18" name="ZoneTexte 17">
                <a:extLst>
                  <a:ext uri="{FF2B5EF4-FFF2-40B4-BE49-F238E27FC236}">
                    <a16:creationId xmlns:a16="http://schemas.microsoft.com/office/drawing/2014/main" id="{A4BCBF52-8A96-AC24-349A-FE8F28B42810}"/>
                  </a:ext>
                </a:extLst>
              </p:cNvPr>
              <p:cNvSpPr txBox="1"/>
              <p:nvPr/>
            </p:nvSpPr>
            <p:spPr bwMode="auto">
              <a:xfrm>
                <a:off x="6991249" y="3866100"/>
                <a:ext cx="5085442" cy="2236894"/>
              </a:xfrm>
              <a:prstGeom prst="rect">
                <a:avLst/>
              </a:prstGeom>
              <a:noFill/>
            </p:spPr>
            <p:txBody>
              <a:bodyPr wrap="square">
                <a:spAutoFit/>
              </a:bodyPr>
              <a:lstStyle/>
              <a:p>
                <a:pPr marL="0" lvl="1" indent="0">
                  <a:buNone/>
                  <a:defRPr/>
                </a:pPr>
                <a:r>
                  <a:rPr lang="fr-FR" sz="2000" b="1" dirty="0" err="1">
                    <a:solidFill>
                      <a:srgbClr val="FF0000"/>
                    </a:solidFill>
                  </a:rPr>
                  <a:t>Two</a:t>
                </a:r>
                <a:r>
                  <a:rPr lang="fr-FR" sz="2000" b="1" dirty="0">
                    <a:solidFill>
                      <a:srgbClr val="FF0000"/>
                    </a:solidFill>
                  </a:rPr>
                  <a:t> main </a:t>
                </a:r>
                <a:r>
                  <a:rPr lang="fr-FR" sz="2000" b="1" dirty="0" err="1">
                    <a:solidFill>
                      <a:srgbClr val="FF0000"/>
                    </a:solidFill>
                  </a:rPr>
                  <a:t>material</a:t>
                </a:r>
                <a:r>
                  <a:rPr lang="fr-FR" sz="2000" b="1" dirty="0">
                    <a:solidFill>
                      <a:srgbClr val="FF0000"/>
                    </a:solidFill>
                  </a:rPr>
                  <a:t> </a:t>
                </a:r>
                <a:r>
                  <a:rPr lang="fr-FR" sz="2000" b="1" dirty="0" err="1">
                    <a:solidFill>
                      <a:srgbClr val="FF0000"/>
                    </a:solidFill>
                  </a:rPr>
                  <a:t>properties</a:t>
                </a:r>
                <a:r>
                  <a:rPr lang="fr-FR" sz="2000" b="1" dirty="0">
                    <a:solidFill>
                      <a:srgbClr val="FF0000"/>
                    </a:solidFill>
                  </a:rPr>
                  <a:t> for </a:t>
                </a:r>
                <a:r>
                  <a:rPr lang="fr-FR" sz="2000" b="1" dirty="0" err="1">
                    <a:solidFill>
                      <a:srgbClr val="FF0000"/>
                    </a:solidFill>
                  </a:rPr>
                  <a:t>gas</a:t>
                </a:r>
                <a:r>
                  <a:rPr lang="fr-FR" sz="2000" b="1" dirty="0">
                    <a:solidFill>
                      <a:srgbClr val="FF0000"/>
                    </a:solidFill>
                  </a:rPr>
                  <a:t> </a:t>
                </a:r>
                <a:r>
                  <a:rPr lang="fr-FR" sz="2000" b="1" dirty="0" err="1">
                    <a:solidFill>
                      <a:srgbClr val="FF0000"/>
                    </a:solidFill>
                  </a:rPr>
                  <a:t>increase</a:t>
                </a:r>
                <a:r>
                  <a:rPr lang="fr-FR" sz="2000" b="1" dirty="0">
                    <a:solidFill>
                      <a:srgbClr val="FF0000"/>
                    </a:solidFill>
                  </a:rPr>
                  <a:t>: </a:t>
                </a:r>
              </a:p>
              <a:p>
                <a:pPr marL="342900" lvl="1" indent="-342900">
                  <a:buFont typeface="Arial" panose="020B0604020202020204" pitchFamily="34" charset="0"/>
                  <a:buChar char="•"/>
                  <a:defRPr/>
                </a:pPr>
                <a:r>
                  <a:rPr lang="fr-FR" sz="2000" b="1" dirty="0" err="1">
                    <a:solidFill>
                      <a:srgbClr val="FF0000"/>
                    </a:solidFill>
                  </a:rPr>
                  <a:t>Photodesorption</a:t>
                </a:r>
                <a:endParaRPr lang="fr-FR" sz="2000" b="1" dirty="0">
                  <a:solidFill>
                    <a:srgbClr val="FF0000"/>
                  </a:solidFill>
                </a:endParaRPr>
              </a:p>
              <a:p>
                <a:pPr marL="342900" lvl="1" indent="-342900">
                  <a:buFont typeface="Arial" panose="020B0604020202020204" pitchFamily="34" charset="0"/>
                  <a:buChar char="•"/>
                  <a:defRPr/>
                </a:pPr>
                <a:r>
                  <a:rPr lang="fr-FR" sz="2000" b="1" dirty="0" err="1">
                    <a:solidFill>
                      <a:srgbClr val="FF0000"/>
                    </a:solidFill>
                  </a:rPr>
                  <a:t>Electrodesorption</a:t>
                </a:r>
                <a:endParaRPr lang="fr-FR" sz="2000" b="1" dirty="0">
                  <a:solidFill>
                    <a:srgbClr val="FF0000"/>
                  </a:solidFill>
                </a:endParaRPr>
              </a:p>
              <a:p>
                <a:pPr marL="0" lvl="1" indent="0" algn="just">
                  <a:buNone/>
                  <a:defRPr/>
                </a:pPr>
                <a:endParaRPr lang="fr-FR" b="1" i="1" dirty="0">
                  <a:solidFill>
                    <a:srgbClr val="FF0000"/>
                  </a:solidFill>
                  <a:latin typeface="Cambria Math" panose="02040503050406030204" pitchFamily="18" charset="0"/>
                </a:endParaRPr>
              </a:p>
              <a:p>
                <a:pPr marL="0" lvl="1" indent="0" algn="ctr">
                  <a:buNone/>
                  <a:defRPr/>
                </a:pPr>
                <a14:m>
                  <m:oMath xmlns:m="http://schemas.openxmlformats.org/officeDocument/2006/math">
                    <m:sSub>
                      <m:sSubPr>
                        <m:ctrlPr>
                          <a:rPr lang="fr-FR" sz="2400" b="1" i="1" smtClean="0">
                            <a:solidFill>
                              <a:srgbClr val="2F2F2F"/>
                            </a:solidFill>
                            <a:latin typeface="Cambria Math" panose="02040503050406030204" pitchFamily="18" charset="0"/>
                          </a:rPr>
                        </m:ctrlPr>
                      </m:sSubPr>
                      <m:e>
                        <m:r>
                          <a:rPr lang="fr-FR" sz="2400" b="1" i="0" smtClean="0">
                            <a:solidFill>
                              <a:srgbClr val="2F2F2F"/>
                            </a:solidFill>
                            <a:latin typeface="Cambria Math" panose="02040503050406030204" pitchFamily="18" charset="0"/>
                          </a:rPr>
                          <m:t>𝐏</m:t>
                        </m:r>
                        <m:r>
                          <a:rPr lang="fr-FR" sz="2400" b="1">
                            <a:solidFill>
                              <a:srgbClr val="2F2F2F"/>
                            </a:solidFill>
                            <a:latin typeface="Cambria Math" panose="02040503050406030204" pitchFamily="18" charset="0"/>
                          </a:rPr>
                          <m:t>𝐒𝐃</m:t>
                        </m:r>
                      </m:e>
                      <m:sub>
                        <m:r>
                          <a:rPr lang="fr-FR" sz="2400" b="1" i="1" smtClean="0">
                            <a:solidFill>
                              <a:srgbClr val="2F2F2F"/>
                            </a:solidFill>
                            <a:latin typeface="Cambria Math" panose="02040503050406030204" pitchFamily="18" charset="0"/>
                          </a:rPr>
                          <m:t>𝒈𝒂𝒔</m:t>
                        </m:r>
                      </m:sub>
                    </m:sSub>
                    <m:r>
                      <a:rPr lang="fr-FR" sz="2400" b="1" i="1" smtClean="0">
                        <a:solidFill>
                          <a:srgbClr val="2F2F2F"/>
                        </a:solidFill>
                        <a:latin typeface="Cambria Math" panose="02040503050406030204" pitchFamily="18" charset="0"/>
                        <a:ea typeface="Cambria Math" panose="02040503050406030204" pitchFamily="18" charset="0"/>
                      </a:rPr>
                      <m:t>∝</m:t>
                    </m:r>
                    <m:f>
                      <m:fPr>
                        <m:ctrlPr>
                          <a:rPr lang="fr-FR" sz="2400" b="1" i="1" smtClean="0">
                            <a:solidFill>
                              <a:srgbClr val="2F2F2F"/>
                            </a:solidFill>
                            <a:latin typeface="Cambria Math" panose="02040503050406030204" pitchFamily="18" charset="0"/>
                          </a:rPr>
                        </m:ctrlPr>
                      </m:fPr>
                      <m:num>
                        <m:sSub>
                          <m:sSubPr>
                            <m:ctrlPr>
                              <a:rPr lang="fr-FR" sz="2400" b="1" i="1" smtClean="0">
                                <a:solidFill>
                                  <a:srgbClr val="2F2F2F"/>
                                </a:solidFill>
                                <a:latin typeface="Cambria Math" panose="02040503050406030204" pitchFamily="18" charset="0"/>
                              </a:rPr>
                            </m:ctrlPr>
                          </m:sSubPr>
                          <m:e>
                            <m:r>
                              <a:rPr lang="fr-FR" sz="2400" b="1" i="1" smtClean="0">
                                <a:solidFill>
                                  <a:srgbClr val="2F2F2F"/>
                                </a:solidFill>
                                <a:latin typeface="Cambria Math" panose="02040503050406030204" pitchFamily="18" charset="0"/>
                                <a:ea typeface="Cambria Math" panose="02040503050406030204" pitchFamily="18" charset="0"/>
                              </a:rPr>
                              <m:t>𝚫</m:t>
                            </m:r>
                            <m:r>
                              <a:rPr lang="fr-FR" sz="2400" b="1" i="1" smtClean="0">
                                <a:solidFill>
                                  <a:srgbClr val="2F2F2F"/>
                                </a:solidFill>
                                <a:latin typeface="Cambria Math" panose="02040503050406030204" pitchFamily="18" charset="0"/>
                                <a:ea typeface="Cambria Math" panose="02040503050406030204" pitchFamily="18" charset="0"/>
                              </a:rPr>
                              <m:t>𝑷</m:t>
                            </m:r>
                          </m:e>
                          <m:sub>
                            <m:r>
                              <a:rPr lang="fr-FR" sz="2400" b="1" i="1" smtClean="0">
                                <a:solidFill>
                                  <a:srgbClr val="2F2F2F"/>
                                </a:solidFill>
                                <a:latin typeface="Cambria Math" panose="02040503050406030204" pitchFamily="18" charset="0"/>
                              </a:rPr>
                              <m:t>𝒈𝒂𝒔</m:t>
                            </m:r>
                          </m:sub>
                        </m:sSub>
                      </m:num>
                      <m:den>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rPr>
                              <m:t>𝑵</m:t>
                            </m:r>
                          </m:e>
                          <m:sub>
                            <m:r>
                              <a:rPr lang="fr-FR" sz="2400" b="1" i="1" smtClean="0">
                                <a:solidFill>
                                  <a:srgbClr val="2F2F2F"/>
                                </a:solidFill>
                                <a:latin typeface="Cambria Math" panose="02040503050406030204" pitchFamily="18" charset="0"/>
                                <a:ea typeface="Cambria Math" panose="02040503050406030204" pitchFamily="18" charset="0"/>
                              </a:rPr>
                              <m:t>𝜸</m:t>
                            </m:r>
                          </m:sub>
                        </m:sSub>
                      </m:den>
                    </m:f>
                  </m:oMath>
                </a14:m>
                <a:r>
                  <a:rPr lang="fr-FR" sz="2400" b="1" dirty="0">
                    <a:solidFill>
                      <a:srgbClr val="2F2F2F"/>
                    </a:solidFill>
                    <a:ea typeface="Cambria Math" panose="02040503050406030204" pitchFamily="18" charset="0"/>
                  </a:rPr>
                  <a:t>	</a:t>
                </a:r>
                <a:r>
                  <a:rPr lang="fr-FR" sz="2400" b="1" dirty="0">
                    <a:solidFill>
                      <a:srgbClr val="2F2F2F"/>
                    </a:solidFill>
                  </a:rPr>
                  <a:t> </a:t>
                </a:r>
                <a14:m>
                  <m:oMath xmlns:m="http://schemas.openxmlformats.org/officeDocument/2006/math">
                    <m:sSub>
                      <m:sSubPr>
                        <m:ctrlPr>
                          <a:rPr lang="fr-FR" sz="2400" b="1" i="1">
                            <a:solidFill>
                              <a:srgbClr val="2F2F2F"/>
                            </a:solidFill>
                            <a:latin typeface="Cambria Math" panose="02040503050406030204" pitchFamily="18" charset="0"/>
                          </a:rPr>
                        </m:ctrlPr>
                      </m:sSubPr>
                      <m:e>
                        <m:r>
                          <a:rPr lang="fr-FR" sz="2400" b="1">
                            <a:solidFill>
                              <a:srgbClr val="2F2F2F"/>
                            </a:solidFill>
                            <a:latin typeface="Cambria Math" panose="02040503050406030204" pitchFamily="18" charset="0"/>
                          </a:rPr>
                          <m:t>𝐄𝐒𝐃</m:t>
                        </m:r>
                      </m:e>
                      <m:sub>
                        <m:r>
                          <a:rPr lang="fr-FR" sz="2400" b="1" i="1">
                            <a:solidFill>
                              <a:srgbClr val="2F2F2F"/>
                            </a:solidFill>
                            <a:latin typeface="Cambria Math" panose="02040503050406030204" pitchFamily="18" charset="0"/>
                          </a:rPr>
                          <m:t>𝒈𝒂𝒔</m:t>
                        </m:r>
                      </m:sub>
                    </m:sSub>
                    <m:r>
                      <a:rPr lang="fr-FR" sz="2400" b="1" i="1" smtClean="0">
                        <a:solidFill>
                          <a:srgbClr val="2F2F2F"/>
                        </a:solidFill>
                        <a:latin typeface="Cambria Math" panose="02040503050406030204" pitchFamily="18" charset="0"/>
                        <a:ea typeface="Cambria Math" panose="02040503050406030204" pitchFamily="18" charset="0"/>
                      </a:rPr>
                      <m:t>∝</m:t>
                    </m:r>
                    <m:f>
                      <m:fPr>
                        <m:ctrlPr>
                          <a:rPr lang="fr-FR" sz="2400" b="1" i="1">
                            <a:solidFill>
                              <a:srgbClr val="2F2F2F"/>
                            </a:solidFill>
                            <a:latin typeface="Cambria Math" panose="02040503050406030204" pitchFamily="18" charset="0"/>
                          </a:rPr>
                        </m:ctrlPr>
                      </m:fPr>
                      <m:num>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ea typeface="Cambria Math" panose="02040503050406030204" pitchFamily="18" charset="0"/>
                              </a:rPr>
                              <m:t>𝚫</m:t>
                            </m:r>
                            <m:r>
                              <a:rPr lang="fr-FR" sz="2400" b="1" i="1">
                                <a:solidFill>
                                  <a:srgbClr val="2F2F2F"/>
                                </a:solidFill>
                                <a:latin typeface="Cambria Math" panose="02040503050406030204" pitchFamily="18" charset="0"/>
                                <a:ea typeface="Cambria Math" panose="02040503050406030204" pitchFamily="18" charset="0"/>
                              </a:rPr>
                              <m:t>𝑷</m:t>
                            </m:r>
                          </m:e>
                          <m:sub>
                            <m:r>
                              <a:rPr lang="fr-FR" sz="2400" b="1" i="1">
                                <a:solidFill>
                                  <a:srgbClr val="2F2F2F"/>
                                </a:solidFill>
                                <a:latin typeface="Cambria Math" panose="02040503050406030204" pitchFamily="18" charset="0"/>
                              </a:rPr>
                              <m:t>𝒈𝒂𝒔</m:t>
                            </m:r>
                          </m:sub>
                        </m:sSub>
                      </m:num>
                      <m:den>
                        <m:sSub>
                          <m:sSubPr>
                            <m:ctrlPr>
                              <a:rPr lang="fr-FR" sz="2400" b="1" i="1">
                                <a:solidFill>
                                  <a:srgbClr val="2F2F2F"/>
                                </a:solidFill>
                                <a:latin typeface="Cambria Math" panose="02040503050406030204" pitchFamily="18" charset="0"/>
                              </a:rPr>
                            </m:ctrlPr>
                          </m:sSubPr>
                          <m:e>
                            <m:r>
                              <a:rPr lang="fr-FR" sz="2400" b="1" i="1">
                                <a:solidFill>
                                  <a:srgbClr val="2F2F2F"/>
                                </a:solidFill>
                                <a:latin typeface="Cambria Math" panose="02040503050406030204" pitchFamily="18" charset="0"/>
                              </a:rPr>
                              <m:t>𝑵</m:t>
                            </m:r>
                          </m:e>
                          <m:sub>
                            <m:sSup>
                              <m:sSupPr>
                                <m:ctrlPr>
                                  <a:rPr lang="fr-FR" sz="2400" b="1" i="1">
                                    <a:solidFill>
                                      <a:srgbClr val="2F2F2F"/>
                                    </a:solidFill>
                                    <a:latin typeface="Cambria Math" panose="02040503050406030204" pitchFamily="18" charset="0"/>
                                  </a:rPr>
                                </m:ctrlPr>
                              </m:sSupPr>
                              <m:e>
                                <m:r>
                                  <a:rPr lang="fr-FR" sz="2400" b="1" i="1">
                                    <a:solidFill>
                                      <a:srgbClr val="2F2F2F"/>
                                    </a:solidFill>
                                    <a:latin typeface="Cambria Math" panose="02040503050406030204" pitchFamily="18" charset="0"/>
                                  </a:rPr>
                                  <m:t>𝒆</m:t>
                                </m:r>
                              </m:e>
                              <m:sup>
                                <m:r>
                                  <a:rPr lang="fr-FR" sz="2400" b="1" i="1">
                                    <a:solidFill>
                                      <a:srgbClr val="2F2F2F"/>
                                    </a:solidFill>
                                    <a:latin typeface="Cambria Math" panose="02040503050406030204" pitchFamily="18" charset="0"/>
                                  </a:rPr>
                                  <m:t>−</m:t>
                                </m:r>
                              </m:sup>
                            </m:sSup>
                          </m:sub>
                        </m:sSub>
                      </m:den>
                    </m:f>
                  </m:oMath>
                </a14:m>
                <a:endParaRPr lang="fr-FR" sz="2400" b="1" dirty="0">
                  <a:solidFill>
                    <a:srgbClr val="0033A0"/>
                  </a:solidFill>
                  <a:ea typeface="Cambria Math" panose="02040503050406030204" pitchFamily="18" charset="0"/>
                </a:endParaRPr>
              </a:p>
            </p:txBody>
          </p:sp>
        </mc:Choice>
        <mc:Fallback xmlns="">
          <p:sp>
            <p:nvSpPr>
              <p:cNvPr id="18" name="ZoneTexte 17">
                <a:extLst>
                  <a:ext uri="{FF2B5EF4-FFF2-40B4-BE49-F238E27FC236}">
                    <a16:creationId xmlns:a16="http://schemas.microsoft.com/office/drawing/2014/main" id="{A4BCBF52-8A96-AC24-349A-FE8F28B42810}"/>
                  </a:ext>
                </a:extLst>
              </p:cNvPr>
              <p:cNvSpPr txBox="1">
                <a:spLocks noRot="1" noChangeAspect="1" noMove="1" noResize="1" noEditPoints="1" noAdjustHandles="1" noChangeArrowheads="1" noChangeShapeType="1" noTextEdit="1"/>
              </p:cNvSpPr>
              <p:nvPr/>
            </p:nvSpPr>
            <p:spPr bwMode="auto">
              <a:xfrm>
                <a:off x="6991249" y="3866100"/>
                <a:ext cx="5085442" cy="2236894"/>
              </a:xfrm>
              <a:prstGeom prst="rect">
                <a:avLst/>
              </a:prstGeom>
              <a:blipFill>
                <a:blip r:embed="rId3"/>
                <a:stretch>
                  <a:fillRect l="-1319" t="-1362"/>
                </a:stretch>
              </a:blipFill>
            </p:spPr>
            <p:txBody>
              <a:bodyPr/>
              <a:lstStyle/>
              <a:p>
                <a:r>
                  <a:rPr lang="fr-FR">
                    <a:noFill/>
                  </a:rPr>
                  <a:t> </a:t>
                </a:r>
              </a:p>
            </p:txBody>
          </p:sp>
        </mc:Fallback>
      </mc:AlternateContent>
      <p:sp>
        <p:nvSpPr>
          <p:cNvPr id="19" name="Freeform: Shape 172">
            <a:extLst>
              <a:ext uri="{FF2B5EF4-FFF2-40B4-BE49-F238E27FC236}">
                <a16:creationId xmlns:a16="http://schemas.microsoft.com/office/drawing/2014/main" id="{6E53B051-2BE8-C5F6-2723-792DFB674F37}"/>
              </a:ext>
            </a:extLst>
          </p:cNvPr>
          <p:cNvSpPr/>
          <p:nvPr/>
        </p:nvSpPr>
        <p:spPr bwMode="auto">
          <a:xfrm>
            <a:off x="911424" y="3237351"/>
            <a:ext cx="432048" cy="421624"/>
          </a:xfrm>
          <a:custGeom>
            <a:avLst/>
            <a:gdLst>
              <a:gd name="connsiteX0" fmla="*/ 0 w 414337"/>
              <a:gd name="connsiteY0" fmla="*/ 395287 h 395287"/>
              <a:gd name="connsiteX1" fmla="*/ 52387 w 414337"/>
              <a:gd name="connsiteY1" fmla="*/ 376237 h 395287"/>
              <a:gd name="connsiteX2" fmla="*/ 78581 w 414337"/>
              <a:gd name="connsiteY2" fmla="*/ 292893 h 395287"/>
              <a:gd name="connsiteX3" fmla="*/ 180975 w 414337"/>
              <a:gd name="connsiteY3" fmla="*/ 257175 h 395287"/>
              <a:gd name="connsiteX4" fmla="*/ 214312 w 414337"/>
              <a:gd name="connsiteY4" fmla="*/ 159543 h 395287"/>
              <a:gd name="connsiteX5" fmla="*/ 330993 w 414337"/>
              <a:gd name="connsiteY5" fmla="*/ 133350 h 395287"/>
              <a:gd name="connsiteX6" fmla="*/ 352425 w 414337"/>
              <a:gd name="connsiteY6" fmla="*/ 38100 h 395287"/>
              <a:gd name="connsiteX7" fmla="*/ 400050 w 414337"/>
              <a:gd name="connsiteY7" fmla="*/ 16668 h 395287"/>
              <a:gd name="connsiteX8" fmla="*/ 414337 w 414337"/>
              <a:gd name="connsiteY8" fmla="*/ 0 h 395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4337" h="395287">
                <a:moveTo>
                  <a:pt x="0" y="395287"/>
                </a:moveTo>
                <a:cubicBezTo>
                  <a:pt x="19645" y="394295"/>
                  <a:pt x="39290" y="393303"/>
                  <a:pt x="52387" y="376237"/>
                </a:cubicBezTo>
                <a:cubicBezTo>
                  <a:pt x="65484" y="359171"/>
                  <a:pt x="57150" y="312737"/>
                  <a:pt x="78581" y="292893"/>
                </a:cubicBezTo>
                <a:cubicBezTo>
                  <a:pt x="100012" y="273049"/>
                  <a:pt x="158353" y="279400"/>
                  <a:pt x="180975" y="257175"/>
                </a:cubicBezTo>
                <a:cubicBezTo>
                  <a:pt x="203597" y="234950"/>
                  <a:pt x="189309" y="180180"/>
                  <a:pt x="214312" y="159543"/>
                </a:cubicBezTo>
                <a:cubicBezTo>
                  <a:pt x="239315" y="138905"/>
                  <a:pt x="307974" y="153590"/>
                  <a:pt x="330993" y="133350"/>
                </a:cubicBezTo>
                <a:cubicBezTo>
                  <a:pt x="354012" y="113109"/>
                  <a:pt x="340916" y="57547"/>
                  <a:pt x="352425" y="38100"/>
                </a:cubicBezTo>
                <a:cubicBezTo>
                  <a:pt x="363935" y="18653"/>
                  <a:pt x="389731" y="23018"/>
                  <a:pt x="400050" y="16668"/>
                </a:cubicBezTo>
                <a:cubicBezTo>
                  <a:pt x="410369" y="10318"/>
                  <a:pt x="412353" y="5159"/>
                  <a:pt x="414337" y="0"/>
                </a:cubicBezTo>
              </a:path>
            </a:pathLst>
          </a:custGeom>
          <a:noFill/>
          <a:ln>
            <a:solidFill>
              <a:srgbClr val="0033A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0" name="Straight Arrow Connector 184">
            <a:extLst>
              <a:ext uri="{FF2B5EF4-FFF2-40B4-BE49-F238E27FC236}">
                <a16:creationId xmlns:a16="http://schemas.microsoft.com/office/drawing/2014/main" id="{A274062D-E473-AF0E-8E5E-55CCBE69FFC3}"/>
              </a:ext>
            </a:extLst>
          </p:cNvPr>
          <p:cNvCxnSpPr>
            <a:cxnSpLocks/>
            <a:stCxn id="39" idx="2"/>
          </p:cNvCxnSpPr>
          <p:nvPr/>
        </p:nvCxnSpPr>
        <p:spPr bwMode="auto">
          <a:xfrm>
            <a:off x="629503" y="4651360"/>
            <a:ext cx="462351" cy="74701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7" name="TextBox 3">
                <a:extLst>
                  <a:ext uri="{FF2B5EF4-FFF2-40B4-BE49-F238E27FC236}">
                    <a16:creationId xmlns:a16="http://schemas.microsoft.com/office/drawing/2014/main" id="{85AE6F7E-0AD9-1939-3134-5E8CDE0FC46E}"/>
                  </a:ext>
                </a:extLst>
              </p:cNvPr>
              <p:cNvSpPr txBox="1"/>
              <p:nvPr/>
            </p:nvSpPr>
            <p:spPr bwMode="auto">
              <a:xfrm>
                <a:off x="624718" y="3459396"/>
                <a:ext cx="288032" cy="307777"/>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l-GR" sz="1400" i="1" smtClean="0">
                              <a:solidFill>
                                <a:srgbClr val="0033A0"/>
                              </a:solidFill>
                              <a:latin typeface="Cambria Math" panose="02040503050406030204" pitchFamily="18" charset="0"/>
                            </a:rPr>
                          </m:ctrlPr>
                        </m:sSubPr>
                        <m:e>
                          <m:r>
                            <m:rPr>
                              <m:sty m:val="p"/>
                            </m:rPr>
                            <a:rPr lang="el-GR" sz="1400" i="0" smtClean="0">
                              <a:solidFill>
                                <a:srgbClr val="0033A0"/>
                              </a:solidFill>
                              <a:latin typeface="Cambria Math" panose="02040503050406030204" pitchFamily="18" charset="0"/>
                              <a:ea typeface="Cambria Math" panose="02040503050406030204" pitchFamily="18" charset="0"/>
                            </a:rPr>
                            <m:t>γ</m:t>
                          </m:r>
                        </m:e>
                        <m:sub>
                          <m:r>
                            <m:rPr>
                              <m:sty m:val="p"/>
                            </m:rPr>
                            <a:rPr lang="fr-FR" sz="1400" b="0" i="0" smtClean="0">
                              <a:solidFill>
                                <a:srgbClr val="0033A0"/>
                              </a:solidFill>
                              <a:latin typeface="Cambria Math" panose="02040503050406030204" pitchFamily="18" charset="0"/>
                            </a:rPr>
                            <m:t>SR</m:t>
                          </m:r>
                        </m:sub>
                      </m:sSub>
                    </m:oMath>
                  </m:oMathPara>
                </a14:m>
                <a:endParaRPr lang="fr-FR" sz="1400">
                  <a:solidFill>
                    <a:srgbClr val="0033A0"/>
                  </a:solidFill>
                </a:endParaRPr>
              </a:p>
            </p:txBody>
          </p:sp>
        </mc:Choice>
        <mc:Fallback xmlns="">
          <p:sp>
            <p:nvSpPr>
              <p:cNvPr id="27" name="TextBox 3">
                <a:extLst>
                  <a:ext uri="{FF2B5EF4-FFF2-40B4-BE49-F238E27FC236}">
                    <a16:creationId xmlns:a16="http://schemas.microsoft.com/office/drawing/2014/main" id="{85AE6F7E-0AD9-1939-3134-5E8CDE0FC46E}"/>
                  </a:ext>
                </a:extLst>
              </p:cNvPr>
              <p:cNvSpPr txBox="1">
                <a:spLocks noRot="1" noChangeAspect="1" noMove="1" noResize="1" noEditPoints="1" noAdjustHandles="1" noChangeArrowheads="1" noChangeShapeType="1" noTextEdit="1"/>
              </p:cNvSpPr>
              <p:nvPr/>
            </p:nvSpPr>
            <p:spPr bwMode="auto">
              <a:xfrm>
                <a:off x="624718" y="3459396"/>
                <a:ext cx="288032" cy="307777"/>
              </a:xfrm>
              <a:prstGeom prst="rect">
                <a:avLst/>
              </a:prstGeom>
              <a:blipFill>
                <a:blip r:embed="rId4"/>
                <a:stretch>
                  <a:fillRect l="-22917"/>
                </a:stretch>
              </a:blipFill>
            </p:spPr>
            <p:txBody>
              <a:bodyPr/>
              <a:lstStyle/>
              <a:p>
                <a:r>
                  <a:rPr lang="fr-FR">
                    <a:noFill/>
                  </a:rPr>
                  <a:t> </a:t>
                </a:r>
              </a:p>
            </p:txBody>
          </p:sp>
        </mc:Fallback>
      </mc:AlternateContent>
      <p:cxnSp>
        <p:nvCxnSpPr>
          <p:cNvPr id="31" name="Straight Arrow Connector 22">
            <a:extLst>
              <a:ext uri="{FF2B5EF4-FFF2-40B4-BE49-F238E27FC236}">
                <a16:creationId xmlns:a16="http://schemas.microsoft.com/office/drawing/2014/main" id="{C9E68C1E-8731-CF2A-233B-3B8B5462FD30}"/>
              </a:ext>
            </a:extLst>
          </p:cNvPr>
          <p:cNvCxnSpPr>
            <a:cxnSpLocks/>
          </p:cNvCxnSpPr>
          <p:nvPr/>
        </p:nvCxnSpPr>
        <p:spPr bwMode="auto">
          <a:xfrm flipV="1">
            <a:off x="2468585" y="4044946"/>
            <a:ext cx="315047" cy="297116"/>
          </a:xfrm>
          <a:prstGeom prst="straightConnector1">
            <a:avLst/>
          </a:prstGeom>
          <a:ln w="12700">
            <a:solidFill>
              <a:srgbClr val="0033A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23">
            <a:extLst>
              <a:ext uri="{FF2B5EF4-FFF2-40B4-BE49-F238E27FC236}">
                <a16:creationId xmlns:a16="http://schemas.microsoft.com/office/drawing/2014/main" id="{A880FFFF-96E3-12FB-80D5-FFBEDB463D67}"/>
              </a:ext>
            </a:extLst>
          </p:cNvPr>
          <p:cNvCxnSpPr>
            <a:cxnSpLocks/>
          </p:cNvCxnSpPr>
          <p:nvPr/>
        </p:nvCxnSpPr>
        <p:spPr bwMode="auto">
          <a:xfrm>
            <a:off x="2470514" y="4347665"/>
            <a:ext cx="301776" cy="316707"/>
          </a:xfrm>
          <a:prstGeom prst="straightConnector1">
            <a:avLst/>
          </a:prstGeom>
          <a:ln w="12700">
            <a:solidFill>
              <a:srgbClr val="E15E32"/>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28">
            <a:extLst>
              <a:ext uri="{FF2B5EF4-FFF2-40B4-BE49-F238E27FC236}">
                <a16:creationId xmlns:a16="http://schemas.microsoft.com/office/drawing/2014/main" id="{BB65A089-E00A-E36B-8A89-6236F11262F6}"/>
              </a:ext>
            </a:extLst>
          </p:cNvPr>
          <p:cNvSpPr txBox="1"/>
          <p:nvPr/>
        </p:nvSpPr>
        <p:spPr bwMode="auto">
          <a:xfrm>
            <a:off x="2694636" y="4446921"/>
            <a:ext cx="772061" cy="461665"/>
          </a:xfrm>
          <a:prstGeom prst="rect">
            <a:avLst/>
          </a:prstGeom>
          <a:noFill/>
        </p:spPr>
        <p:txBody>
          <a:bodyPr wrap="square" rtlCol="0">
            <a:spAutoFit/>
          </a:bodyPr>
          <a:lstStyle/>
          <a:p>
            <a:pPr algn="ctr"/>
            <a:r>
              <a:rPr lang="fr-FR" sz="1200">
                <a:solidFill>
                  <a:srgbClr val="E15E32"/>
                </a:solidFill>
              </a:rPr>
              <a:t>ionised gas </a:t>
            </a:r>
            <a:r>
              <a:rPr lang="fr-FR" sz="1200" i="1">
                <a:solidFill>
                  <a:srgbClr val="E15E32"/>
                </a:solidFill>
              </a:rPr>
              <a:t>i</a:t>
            </a:r>
            <a:r>
              <a:rPr lang="fr-FR" sz="1200" i="1" baseline="30000">
                <a:solidFill>
                  <a:srgbClr val="E15E32"/>
                </a:solidFill>
              </a:rPr>
              <a:t>+</a:t>
            </a:r>
          </a:p>
        </p:txBody>
      </p:sp>
      <p:sp>
        <p:nvSpPr>
          <p:cNvPr id="37" name="TextBox 30">
            <a:extLst>
              <a:ext uri="{FF2B5EF4-FFF2-40B4-BE49-F238E27FC236}">
                <a16:creationId xmlns:a16="http://schemas.microsoft.com/office/drawing/2014/main" id="{A58C5AB3-FD27-F7C7-F0D4-D66E27B17FEB}"/>
              </a:ext>
            </a:extLst>
          </p:cNvPr>
          <p:cNvSpPr txBox="1"/>
          <p:nvPr/>
        </p:nvSpPr>
        <p:spPr bwMode="auto">
          <a:xfrm>
            <a:off x="2560150" y="3731605"/>
            <a:ext cx="1028789" cy="461665"/>
          </a:xfrm>
          <a:prstGeom prst="rect">
            <a:avLst/>
          </a:prstGeom>
          <a:noFill/>
        </p:spPr>
        <p:txBody>
          <a:bodyPr wrap="square" rtlCol="0">
            <a:spAutoFit/>
          </a:bodyPr>
          <a:lstStyle/>
          <a:p>
            <a:pPr algn="ctr"/>
            <a:r>
              <a:rPr lang="fr-FR" sz="1200">
                <a:solidFill>
                  <a:srgbClr val="0033A0"/>
                </a:solidFill>
              </a:rPr>
              <a:t>free electron</a:t>
            </a:r>
            <a:r>
              <a:rPr lang="fr-FR" sz="1200" i="1">
                <a:solidFill>
                  <a:srgbClr val="0033A0"/>
                </a:solidFill>
              </a:rPr>
              <a:t> e</a:t>
            </a:r>
            <a:r>
              <a:rPr lang="fr-FR" sz="1200" i="1" baseline="30000">
                <a:solidFill>
                  <a:srgbClr val="0033A0"/>
                </a:solidFill>
              </a:rPr>
              <a:t>-</a:t>
            </a:r>
          </a:p>
        </p:txBody>
      </p:sp>
      <p:sp>
        <p:nvSpPr>
          <p:cNvPr id="39" name="TextBox 251">
            <a:extLst>
              <a:ext uri="{FF2B5EF4-FFF2-40B4-BE49-F238E27FC236}">
                <a16:creationId xmlns:a16="http://schemas.microsoft.com/office/drawing/2014/main" id="{57E726B7-D666-ECDF-BB20-CC0037F5EF63}"/>
              </a:ext>
            </a:extLst>
          </p:cNvPr>
          <p:cNvSpPr txBox="1"/>
          <p:nvPr/>
        </p:nvSpPr>
        <p:spPr bwMode="auto">
          <a:xfrm>
            <a:off x="158614" y="4066585"/>
            <a:ext cx="941778" cy="584775"/>
          </a:xfrm>
          <a:prstGeom prst="rect">
            <a:avLst/>
          </a:prstGeom>
          <a:noFill/>
        </p:spPr>
        <p:txBody>
          <a:bodyPr wrap="square" rtlCol="0">
            <a:spAutoFit/>
          </a:bodyPr>
          <a:lstStyle/>
          <a:p>
            <a:pPr algn="ctr"/>
            <a:r>
              <a:rPr lang="fr-FR" sz="1600">
                <a:solidFill>
                  <a:srgbClr val="00B050"/>
                </a:solidFill>
              </a:rPr>
              <a:t>Electron </a:t>
            </a:r>
          </a:p>
          <a:p>
            <a:pPr algn="ctr"/>
            <a:r>
              <a:rPr lang="fr-FR" sz="1600">
                <a:solidFill>
                  <a:srgbClr val="00B050"/>
                </a:solidFill>
              </a:rPr>
              <a:t>cloud</a:t>
            </a:r>
          </a:p>
        </p:txBody>
      </p:sp>
      <p:cxnSp>
        <p:nvCxnSpPr>
          <p:cNvPr id="46" name="Straight Arrow Connector 23">
            <a:extLst>
              <a:ext uri="{FF2B5EF4-FFF2-40B4-BE49-F238E27FC236}">
                <a16:creationId xmlns:a16="http://schemas.microsoft.com/office/drawing/2014/main" id="{7D5CAB28-0571-62A1-2214-1F4EA4AA631E}"/>
              </a:ext>
            </a:extLst>
          </p:cNvPr>
          <p:cNvCxnSpPr>
            <a:cxnSpLocks/>
          </p:cNvCxnSpPr>
          <p:nvPr/>
        </p:nvCxnSpPr>
        <p:spPr bwMode="auto">
          <a:xfrm flipV="1">
            <a:off x="1087197" y="5017668"/>
            <a:ext cx="459102" cy="380702"/>
          </a:xfrm>
          <a:prstGeom prst="straightConnector1">
            <a:avLst/>
          </a:prstGeom>
          <a:ln w="12700">
            <a:solidFill>
              <a:srgbClr val="E15E32"/>
            </a:solidFill>
            <a:tailEnd type="triangle"/>
          </a:ln>
        </p:spPr>
        <p:style>
          <a:lnRef idx="1">
            <a:schemeClr val="accent1"/>
          </a:lnRef>
          <a:fillRef idx="0">
            <a:schemeClr val="accent1"/>
          </a:fillRef>
          <a:effectRef idx="0">
            <a:schemeClr val="accent1"/>
          </a:effectRef>
          <a:fontRef idx="minor">
            <a:schemeClr val="tx1"/>
          </a:fontRef>
        </p:style>
      </p:cxnSp>
      <p:sp>
        <p:nvSpPr>
          <p:cNvPr id="47" name="TextBox 28">
            <a:extLst>
              <a:ext uri="{FF2B5EF4-FFF2-40B4-BE49-F238E27FC236}">
                <a16:creationId xmlns:a16="http://schemas.microsoft.com/office/drawing/2014/main" id="{380D7E7E-A76E-E8A0-9FEE-6E720BE8624D}"/>
              </a:ext>
            </a:extLst>
          </p:cNvPr>
          <p:cNvSpPr txBox="1"/>
          <p:nvPr/>
        </p:nvSpPr>
        <p:spPr bwMode="auto">
          <a:xfrm>
            <a:off x="1036364" y="4753715"/>
            <a:ext cx="1413800" cy="461665"/>
          </a:xfrm>
          <a:prstGeom prst="rect">
            <a:avLst/>
          </a:prstGeom>
          <a:noFill/>
        </p:spPr>
        <p:txBody>
          <a:bodyPr wrap="square" rtlCol="0">
            <a:spAutoFit/>
          </a:bodyPr>
          <a:lstStyle/>
          <a:p>
            <a:pPr algn="ctr"/>
            <a:r>
              <a:rPr lang="fr-FR" sz="1200">
                <a:solidFill>
                  <a:srgbClr val="E15E32"/>
                </a:solidFill>
              </a:rPr>
              <a:t>electrodesorbed gas</a:t>
            </a:r>
            <a:endParaRPr lang="fr-FR" sz="1200" i="1" baseline="30000">
              <a:solidFill>
                <a:srgbClr val="E15E32"/>
              </a:solidFill>
            </a:endParaRPr>
          </a:p>
        </p:txBody>
      </p:sp>
      <p:cxnSp>
        <p:nvCxnSpPr>
          <p:cNvPr id="49" name="Straight Arrow Connector 23">
            <a:extLst>
              <a:ext uri="{FF2B5EF4-FFF2-40B4-BE49-F238E27FC236}">
                <a16:creationId xmlns:a16="http://schemas.microsoft.com/office/drawing/2014/main" id="{F6646EB3-3CD3-ABB2-78CF-6351E6F1D85C}"/>
              </a:ext>
            </a:extLst>
          </p:cNvPr>
          <p:cNvCxnSpPr>
            <a:cxnSpLocks/>
          </p:cNvCxnSpPr>
          <p:nvPr/>
        </p:nvCxnSpPr>
        <p:spPr bwMode="auto">
          <a:xfrm>
            <a:off x="1362924" y="3239774"/>
            <a:ext cx="398761" cy="428071"/>
          </a:xfrm>
          <a:prstGeom prst="straightConnector1">
            <a:avLst/>
          </a:prstGeom>
          <a:ln w="12700">
            <a:solidFill>
              <a:srgbClr val="E15E32"/>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28">
            <a:extLst>
              <a:ext uri="{FF2B5EF4-FFF2-40B4-BE49-F238E27FC236}">
                <a16:creationId xmlns:a16="http://schemas.microsoft.com/office/drawing/2014/main" id="{AE3E0D1B-2DDA-809F-1852-4F23EA69699E}"/>
              </a:ext>
            </a:extLst>
          </p:cNvPr>
          <p:cNvSpPr txBox="1"/>
          <p:nvPr/>
        </p:nvSpPr>
        <p:spPr bwMode="auto">
          <a:xfrm>
            <a:off x="1191957" y="3606987"/>
            <a:ext cx="1413800" cy="461665"/>
          </a:xfrm>
          <a:prstGeom prst="rect">
            <a:avLst/>
          </a:prstGeom>
          <a:noFill/>
        </p:spPr>
        <p:txBody>
          <a:bodyPr wrap="square" rtlCol="0">
            <a:spAutoFit/>
          </a:bodyPr>
          <a:lstStyle/>
          <a:p>
            <a:pPr algn="ctr"/>
            <a:r>
              <a:rPr lang="fr-FR" sz="1200">
                <a:solidFill>
                  <a:srgbClr val="E15E32"/>
                </a:solidFill>
              </a:rPr>
              <a:t>photodesorbed gas</a:t>
            </a:r>
            <a:endParaRPr lang="fr-FR" sz="1200" i="1" baseline="30000">
              <a:solidFill>
                <a:srgbClr val="E15E32"/>
              </a:solidFill>
            </a:endParaRPr>
          </a:p>
        </p:txBody>
      </p:sp>
      <p:sp>
        <p:nvSpPr>
          <p:cNvPr id="55" name="TextBox 4">
            <a:extLst>
              <a:ext uri="{FF2B5EF4-FFF2-40B4-BE49-F238E27FC236}">
                <a16:creationId xmlns:a16="http://schemas.microsoft.com/office/drawing/2014/main" id="{2BE651B2-BD8D-B782-D1B0-28BC500B27F2}"/>
              </a:ext>
            </a:extLst>
          </p:cNvPr>
          <p:cNvSpPr txBox="1"/>
          <p:nvPr/>
        </p:nvSpPr>
        <p:spPr bwMode="auto">
          <a:xfrm>
            <a:off x="759520" y="2870976"/>
            <a:ext cx="1167903" cy="338554"/>
          </a:xfrm>
          <a:prstGeom prst="rect">
            <a:avLst/>
          </a:prstGeom>
          <a:noFill/>
        </p:spPr>
        <p:txBody>
          <a:bodyPr wrap="square" rtlCol="0">
            <a:spAutoFit/>
          </a:bodyPr>
          <a:lstStyle/>
          <a:p>
            <a:pPr algn="ctr"/>
            <a:r>
              <a:rPr lang="fr-FR" sz="1600" b="1">
                <a:solidFill>
                  <a:srgbClr val="2F2F2F"/>
                </a:solidFill>
                <a:latin typeface="Cambria Math" panose="02040503050406030204" pitchFamily="18" charset="0"/>
                <a:ea typeface="Cambria Math" panose="02040503050406030204" pitchFamily="18" charset="0"/>
              </a:rPr>
              <a:t>PSD</a:t>
            </a:r>
          </a:p>
        </p:txBody>
      </p:sp>
      <p:sp>
        <p:nvSpPr>
          <p:cNvPr id="56" name="TextBox 4">
            <a:extLst>
              <a:ext uri="{FF2B5EF4-FFF2-40B4-BE49-F238E27FC236}">
                <a16:creationId xmlns:a16="http://schemas.microsoft.com/office/drawing/2014/main" id="{FCD73BE8-3396-B097-39C5-48CEBABD649A}"/>
              </a:ext>
            </a:extLst>
          </p:cNvPr>
          <p:cNvSpPr txBox="1"/>
          <p:nvPr/>
        </p:nvSpPr>
        <p:spPr bwMode="auto">
          <a:xfrm>
            <a:off x="503245" y="5426780"/>
            <a:ext cx="1167903" cy="338554"/>
          </a:xfrm>
          <a:prstGeom prst="rect">
            <a:avLst/>
          </a:prstGeom>
          <a:noFill/>
        </p:spPr>
        <p:txBody>
          <a:bodyPr wrap="square" rtlCol="0">
            <a:spAutoFit/>
          </a:bodyPr>
          <a:lstStyle/>
          <a:p>
            <a:pPr algn="ctr"/>
            <a:r>
              <a:rPr lang="fr-FR" sz="1600" b="1">
                <a:solidFill>
                  <a:srgbClr val="2F2F2F"/>
                </a:solidFill>
                <a:latin typeface="Cambria Math" panose="02040503050406030204" pitchFamily="18" charset="0"/>
                <a:ea typeface="Cambria Math" panose="02040503050406030204" pitchFamily="18" charset="0"/>
              </a:rPr>
              <a:t>ESD</a:t>
            </a:r>
          </a:p>
        </p:txBody>
      </p:sp>
      <p:sp>
        <p:nvSpPr>
          <p:cNvPr id="58" name="ZoneTexte 57">
            <a:extLst>
              <a:ext uri="{FF2B5EF4-FFF2-40B4-BE49-F238E27FC236}">
                <a16:creationId xmlns:a16="http://schemas.microsoft.com/office/drawing/2014/main" id="{60B178A0-1CE1-54AC-76B8-207206353CB5}"/>
              </a:ext>
            </a:extLst>
          </p:cNvPr>
          <p:cNvSpPr txBox="1"/>
          <p:nvPr/>
        </p:nvSpPr>
        <p:spPr bwMode="auto">
          <a:xfrm>
            <a:off x="220958" y="1440670"/>
            <a:ext cx="6284584" cy="1200329"/>
          </a:xfrm>
          <a:prstGeom prst="rect">
            <a:avLst/>
          </a:prstGeom>
          <a:noFill/>
        </p:spPr>
        <p:txBody>
          <a:bodyPr wrap="square">
            <a:spAutoFit/>
          </a:bodyPr>
          <a:lstStyle/>
          <a:p>
            <a:pPr marL="0" lvl="1" indent="0">
              <a:buFont typeface="Arial"/>
              <a:buNone/>
              <a:defRPr/>
            </a:pPr>
            <a:r>
              <a:rPr lang="fr-FR" b="1">
                <a:solidFill>
                  <a:srgbClr val="E15E32"/>
                </a:solidFill>
              </a:rPr>
              <a:t>Pressure elevation during LHC functionning</a:t>
            </a:r>
          </a:p>
          <a:p>
            <a:pPr marL="285750" lvl="1" indent="-285750">
              <a:buFont typeface="Arial" panose="020B0604020202020204" pitchFamily="34" charset="0"/>
              <a:buChar char="•"/>
              <a:defRPr/>
            </a:pPr>
            <a:r>
              <a:rPr lang="fr-FR" b="1">
                <a:solidFill>
                  <a:srgbClr val="6E2466"/>
                </a:solidFill>
              </a:rPr>
              <a:t>Photodesorbed gas: </a:t>
            </a:r>
            <a:r>
              <a:rPr lang="fr-FR">
                <a:solidFill>
                  <a:srgbClr val="2F2F2F"/>
                </a:solidFill>
              </a:rPr>
              <a:t>induced by photons hitting the surface</a:t>
            </a:r>
          </a:p>
          <a:p>
            <a:pPr marL="285750" lvl="1" indent="-285750">
              <a:buFont typeface="Arial" panose="020B0604020202020204" pitchFamily="34" charset="0"/>
              <a:buChar char="•"/>
              <a:defRPr/>
            </a:pPr>
            <a:r>
              <a:rPr lang="fr-FR" b="1">
                <a:solidFill>
                  <a:srgbClr val="6E2466"/>
                </a:solidFill>
              </a:rPr>
              <a:t>Electrodesorbed gas: </a:t>
            </a:r>
            <a:r>
              <a:rPr lang="fr-FR">
                <a:solidFill>
                  <a:srgbClr val="2F2F2F"/>
                </a:solidFill>
              </a:rPr>
              <a:t>induced by electrons hitting the surface</a:t>
            </a:r>
          </a:p>
        </p:txBody>
      </p:sp>
      <p:cxnSp>
        <p:nvCxnSpPr>
          <p:cNvPr id="6" name="Straight Connector 33">
            <a:extLst>
              <a:ext uri="{FF2B5EF4-FFF2-40B4-BE49-F238E27FC236}">
                <a16:creationId xmlns:a16="http://schemas.microsoft.com/office/drawing/2014/main" id="{BBE7B5E0-B40A-BCB9-481F-1F520A16637F}"/>
              </a:ext>
            </a:extLst>
          </p:cNvPr>
          <p:cNvCxnSpPr>
            <a:cxnSpLocks/>
          </p:cNvCxnSpPr>
          <p:nvPr/>
        </p:nvCxnSpPr>
        <p:spPr bwMode="auto">
          <a:xfrm>
            <a:off x="220957" y="3204696"/>
            <a:ext cx="2725339" cy="0"/>
          </a:xfrm>
          <a:prstGeom prst="line">
            <a:avLst/>
          </a:prstGeom>
          <a:ln w="38100">
            <a:solidFill>
              <a:srgbClr val="2F2F2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024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989A3F-AAE4-FB27-016F-A0B8A0AAE3C3}"/>
              </a:ext>
            </a:extLst>
          </p:cNvPr>
          <p:cNvSpPr>
            <a:spLocks noGrp="1"/>
          </p:cNvSpPr>
          <p:nvPr>
            <p:ph type="title"/>
          </p:nvPr>
        </p:nvSpPr>
        <p:spPr>
          <a:xfrm>
            <a:off x="407988" y="2896129"/>
            <a:ext cx="11376025" cy="1065742"/>
          </a:xfrm>
        </p:spPr>
        <p:txBody>
          <a:bodyPr anchor="ctr"/>
          <a:lstStyle/>
          <a:p>
            <a:pPr marL="1028700" indent="-1028700" algn="ctr">
              <a:buFont typeface="+mj-lt"/>
              <a:buAutoNum type="romanUcPeriod" startAt="2"/>
            </a:pPr>
            <a:r>
              <a:rPr kumimoji="0" lang="en-US" sz="5000" b="1" i="0" u="none" strike="noStrike" kern="0" cap="none" spc="0" normalizeH="0" baseline="0" noProof="0">
                <a:ln>
                  <a:noFill/>
                </a:ln>
                <a:solidFill>
                  <a:srgbClr val="0033A0"/>
                </a:solidFill>
                <a:effectLst/>
                <a:uLnTx/>
                <a:uFillTx/>
                <a:latin typeface="Source Sans Pro"/>
                <a:cs typeface="Arial"/>
              </a:rPr>
              <a:t>LHC physics fill’s lifetime</a:t>
            </a:r>
          </a:p>
        </p:txBody>
      </p:sp>
      <p:sp>
        <p:nvSpPr>
          <p:cNvPr id="6" name="Slide Number Placeholder 5">
            <a:extLst>
              <a:ext uri="{FF2B5EF4-FFF2-40B4-BE49-F238E27FC236}">
                <a16:creationId xmlns:a16="http://schemas.microsoft.com/office/drawing/2014/main" id="{2C8E6604-07F3-33A5-8551-9D4438814D69}"/>
              </a:ext>
            </a:extLst>
          </p:cNvPr>
          <p:cNvSpPr>
            <a:spLocks noGrp="1"/>
          </p:cNvSpPr>
          <p:nvPr>
            <p:ph type="sldNum" sz="quarter" idx="12"/>
          </p:nvPr>
        </p:nvSpPr>
        <p:spPr>
          <a:xfrm>
            <a:off x="11102758" y="6397995"/>
            <a:ext cx="681254" cy="365125"/>
          </a:xfrm>
        </p:spPr>
        <p:txBody>
          <a:bodyPr/>
          <a:lstStyle/>
          <a:p>
            <a:pPr>
              <a:defRPr/>
            </a:pPr>
            <a:fld id="{36B5EA5A-BC32-A742-B11B-8E7414D5B535}" type="slidenum">
              <a:rPr lang="en-US" sz="1400" smtClean="0"/>
              <a:t>9</a:t>
            </a:fld>
            <a:endParaRPr lang="en-US" sz="1400"/>
          </a:p>
        </p:txBody>
      </p:sp>
      <p:sp>
        <p:nvSpPr>
          <p:cNvPr id="9" name="Footer Placeholder 4">
            <a:extLst>
              <a:ext uri="{FF2B5EF4-FFF2-40B4-BE49-F238E27FC236}">
                <a16:creationId xmlns:a16="http://schemas.microsoft.com/office/drawing/2014/main" id="{0DED89F6-AD20-E6B0-71FD-3174A3F24084}"/>
              </a:ext>
            </a:extLst>
          </p:cNvPr>
          <p:cNvSpPr>
            <a:spLocks noGrp="1"/>
          </p:cNvSpPr>
          <p:nvPr>
            <p:ph type="ftr" sz="quarter" idx="11"/>
          </p:nvPr>
        </p:nvSpPr>
        <p:spPr bwMode="auto">
          <a:xfrm>
            <a:off x="4259262" y="6309320"/>
            <a:ext cx="6572221" cy="548680"/>
          </a:xfrm>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Quentin DUONG | quentin.duong@cern.ch</a:t>
            </a:r>
          </a:p>
        </p:txBody>
      </p:sp>
      <p:sp>
        <p:nvSpPr>
          <p:cNvPr id="10" name="Footer Placeholder 4">
            <a:extLst>
              <a:ext uri="{FF2B5EF4-FFF2-40B4-BE49-F238E27FC236}">
                <a16:creationId xmlns:a16="http://schemas.microsoft.com/office/drawing/2014/main" id="{47F9E9D0-53BD-D530-F2B0-8F9A95DD8263}"/>
              </a:ext>
            </a:extLst>
          </p:cNvPr>
          <p:cNvSpPr txBox="1">
            <a:spLocks/>
          </p:cNvSpPr>
          <p:nvPr/>
        </p:nvSpPr>
        <p:spPr bwMode="auto">
          <a:xfrm>
            <a:off x="1055440" y="6309320"/>
            <a:ext cx="2050213" cy="548680"/>
          </a:xfrm>
          <a:prstGeom prst="rect">
            <a:avLst/>
          </a:prstGeom>
        </p:spPr>
        <p:txBody>
          <a:bodyPr vert="horz" lIns="91440" tIns="45720" rIns="91440" bIns="45720" rtlCol="0" anchor="ctr"/>
          <a:lstStyle>
            <a:defPPr>
              <a:defRPr lang="en-US"/>
            </a:defPPr>
            <a:lvl1pPr marL="0" algn="ctr" defTabSz="914400">
              <a:defRPr sz="1200">
                <a:solidFill>
                  <a:schemeClr val="bg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ource Sans Pro"/>
                <a:cs typeface="Arial"/>
              </a:rPr>
              <a:t>TE – VSC – VSM</a:t>
            </a:r>
          </a:p>
        </p:txBody>
      </p:sp>
      <p:sp>
        <p:nvSpPr>
          <p:cNvPr id="11" name="Date Placeholder 3">
            <a:extLst>
              <a:ext uri="{FF2B5EF4-FFF2-40B4-BE49-F238E27FC236}">
                <a16:creationId xmlns:a16="http://schemas.microsoft.com/office/drawing/2014/main" id="{5D7ABFB8-95D7-53C4-65D3-57505D6BD3DC}"/>
              </a:ext>
            </a:extLst>
          </p:cNvPr>
          <p:cNvSpPr>
            <a:spLocks noGrp="1"/>
          </p:cNvSpPr>
          <p:nvPr>
            <p:ph type="dt" sz="half" idx="10"/>
          </p:nvPr>
        </p:nvSpPr>
        <p:spPr bwMode="auto">
          <a:xfrm>
            <a:off x="3248526" y="6303117"/>
            <a:ext cx="867862" cy="554883"/>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026B239-3F43-493A-AA21-573ADDF01B96}" type="datetime1">
              <a:rPr kumimoji="0" lang="fr-FR" sz="1200" b="0" i="0" u="none" strike="noStrike" kern="0" cap="none" spc="0" normalizeH="0" baseline="0" noProof="0" smtClean="0">
                <a:ln>
                  <a:noFill/>
                </a:ln>
                <a:solidFill>
                  <a:srgbClr val="FFFFFF"/>
                </a:solidFill>
                <a:effectLst/>
                <a:uLnTx/>
                <a:uFillTx/>
                <a:latin typeface="Source Sans Pro"/>
                <a:cs typeface="Arial"/>
              </a:rPr>
              <a:t>19/02/2024</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Tree>
    <p:extLst>
      <p:ext uri="{BB962C8B-B14F-4D97-AF65-F5344CB8AC3E}">
        <p14:creationId xmlns:p14="http://schemas.microsoft.com/office/powerpoint/2010/main" val="175144118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Source Sans Pro"/>
        <a:ea typeface="Arial"/>
        <a:cs typeface="Arial"/>
      </a:majorFont>
      <a:minorFont>
        <a:latin typeface="Source Sans Pro"/>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CERN Corporate 16x9_OnlyOffice_PPT_Source Sans Pro" id="{F11624F6-6BAA-4543-85D8-8333456F0987}" vid="{318475FB-D47A-2449-BCDD-6ADD6CDE85C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16x9_OnlyOffice_PPT_Source Sans Pro</Template>
  <TotalTime>72852</TotalTime>
  <Words>4339</Words>
  <Application>Microsoft Office PowerPoint</Application>
  <DocSecurity>0</DocSecurity>
  <PresentationFormat>Widescreen</PresentationFormat>
  <Paragraphs>1189</Paragraphs>
  <Slides>43</Slides>
  <Notes>25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Calibri</vt:lpstr>
      <vt:lpstr>Cambria</vt:lpstr>
      <vt:lpstr>Cambria Math</vt:lpstr>
      <vt:lpstr>Source Sans Pro</vt:lpstr>
      <vt:lpstr>Office Theme</vt:lpstr>
      <vt:lpstr>Some bulk Cu and aC coating preliminary results obtained with the Vacuum Pilot Sector during 2023 run</vt:lpstr>
      <vt:lpstr>Outline</vt:lpstr>
      <vt:lpstr>Disclaimer</vt:lpstr>
      <vt:lpstr>Description &amp; Physics principles</vt:lpstr>
      <vt:lpstr>Layout</vt:lpstr>
      <vt:lpstr>Electron cloud build-up</vt:lpstr>
      <vt:lpstr>Electron current and energy detection</vt:lpstr>
      <vt:lpstr>Total pressure detection</vt:lpstr>
      <vt:lpstr>LHC physics fill’s lifetime</vt:lpstr>
      <vt:lpstr>Hybrid scheme injection</vt:lpstr>
      <vt:lpstr>Fill lifetime overview</vt:lpstr>
      <vt:lpstr>72b and hybrid fills at 450 GeV</vt:lpstr>
      <vt:lpstr>Electron cloud comparisons for 72b and hybrid fills</vt:lpstr>
      <vt:lpstr>Pressure comparisons for 72b and hybrid fills</vt:lpstr>
      <vt:lpstr>Electron cloud response of copper during injection</vt:lpstr>
      <vt:lpstr>Hybrid physics fill at 6.8 TeV</vt:lpstr>
      <vt:lpstr>Photoelectrons during energy ramp-up</vt:lpstr>
      <vt:lpstr>Electron cloud current evolution during a fill</vt:lpstr>
      <vt:lpstr>Electron energy distribution  for bulk Copper</vt:lpstr>
      <vt:lpstr>During energy ramp-up</vt:lpstr>
      <vt:lpstr>At Stable Beam: t = 0h</vt:lpstr>
      <vt:lpstr>At Stable Beam: t = 6h</vt:lpstr>
      <vt:lpstr>At Stable Beam: t = 11h</vt:lpstr>
      <vt:lpstr>Impact of the beam intensity at 6800GeV</vt:lpstr>
      <vt:lpstr>Summary</vt:lpstr>
      <vt:lpstr>Perspectives for run 2024</vt:lpstr>
      <vt:lpstr>Backups</vt:lpstr>
      <vt:lpstr>Station 2 – Amorphous carbon</vt:lpstr>
      <vt:lpstr>Station 3 – New unbaked copper</vt:lpstr>
      <vt:lpstr>Station 4 – Old unbaked copper</vt:lpstr>
      <vt:lpstr>Electron cloud for hybrid fills</vt:lpstr>
      <vt:lpstr>Ecloud as a function of beam mean ppb</vt:lpstr>
      <vt:lpstr>Electron flux scaling with beam intensity at end of fill</vt:lpstr>
      <vt:lpstr>Cu ESD for 72b and hybrid fills</vt:lpstr>
      <vt:lpstr>RFA raw data</vt:lpstr>
      <vt:lpstr>During energy ramp-up</vt:lpstr>
      <vt:lpstr>Energy spectrum double lognormal fit</vt:lpstr>
      <vt:lpstr>Kick approximation principle</vt:lpstr>
      <vt:lpstr>Kick approximation formulae</vt:lpstr>
      <vt:lpstr>Energy ramp-up at 620GeV</vt:lpstr>
      <vt:lpstr>Energy ramp-up at 2074GeV</vt:lpstr>
      <vt:lpstr>Energy ramp-up at 6799GeV</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Source Sans Pro 50pt  up to three lines</dc:title>
  <dc:subject/>
  <dc:creator>Quentin Duong</dc:creator>
  <cp:keywords/>
  <dc:description/>
  <cp:lastModifiedBy>Quentin Duong</cp:lastModifiedBy>
  <cp:revision>832</cp:revision>
  <cp:lastPrinted>2023-11-30T09:34:17Z</cp:lastPrinted>
  <dcterms:created xsi:type="dcterms:W3CDTF">2022-10-14T10:14:34Z</dcterms:created>
  <dcterms:modified xsi:type="dcterms:W3CDTF">2024-02-19T12:57:33Z</dcterms:modified>
  <cp:category/>
  <dc:identifier/>
  <cp:contentStatus/>
  <dc:language/>
  <cp:version/>
</cp:coreProperties>
</file>