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6" r:id="rId2"/>
    <p:sldId id="328" r:id="rId3"/>
    <p:sldId id="368" r:id="rId4"/>
    <p:sldId id="369" r:id="rId5"/>
    <p:sldId id="370" r:id="rId6"/>
    <p:sldId id="351" r:id="rId7"/>
    <p:sldId id="371" r:id="rId8"/>
    <p:sldId id="390" r:id="rId9"/>
    <p:sldId id="352" r:id="rId10"/>
    <p:sldId id="374" r:id="rId11"/>
    <p:sldId id="384" r:id="rId12"/>
    <p:sldId id="393" r:id="rId13"/>
    <p:sldId id="388" r:id="rId14"/>
    <p:sldId id="394" r:id="rId15"/>
    <p:sldId id="396" r:id="rId16"/>
    <p:sldId id="395" r:id="rId17"/>
    <p:sldId id="397" r:id="rId18"/>
    <p:sldId id="299" r:id="rId19"/>
    <p:sldId id="392" r:id="rId20"/>
    <p:sldId id="400" r:id="rId21"/>
    <p:sldId id="401" r:id="rId22"/>
    <p:sldId id="346" r:id="rId23"/>
    <p:sldId id="367" r:id="rId24"/>
    <p:sldId id="366" r:id="rId25"/>
    <p:sldId id="373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114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28 February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28.02.2024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</a:t>
            </a:r>
            <a:r>
              <a:rPr lang="en-US" dirty="0"/>
              <a:t>B</a:t>
            </a:r>
            <a:r>
              <a:rPr lang="en-DE" dirty="0"/>
              <a:t> – Peak Power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FDFE03-4C5A-BDB2-035D-2C380A88504C}"/>
              </a:ext>
            </a:extLst>
          </p:cNvPr>
          <p:cNvCxnSpPr/>
          <p:nvPr/>
        </p:nvCxnSpPr>
        <p:spPr>
          <a:xfrm>
            <a:off x="4222865" y="2310938"/>
            <a:ext cx="1529542" cy="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588D616-BF34-64F8-A680-9E1250BD07D0}"/>
              </a:ext>
            </a:extLst>
          </p:cNvPr>
          <p:cNvSpPr txBox="1"/>
          <p:nvPr/>
        </p:nvSpPr>
        <p:spPr>
          <a:xfrm>
            <a:off x="4374487" y="2144419"/>
            <a:ext cx="122629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100:1 to structure A</a:t>
            </a:r>
            <a:endParaRPr lang="en-GB" sz="11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Picture Placeholder 14" descr="A close-up of a graph&#10;&#10;Description automatically generated">
            <a:extLst>
              <a:ext uri="{FF2B5EF4-FFF2-40B4-BE49-F238E27FC236}">
                <a16:creationId xmlns:a16="http://schemas.microsoft.com/office/drawing/2014/main" id="{A762F9D7-B81C-69B7-1081-4A2759036F7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452" b="1452"/>
          <a:stretch>
            <a:fillRect/>
          </a:stretch>
        </p:blipFill>
        <p:spPr>
          <a:xfrm>
            <a:off x="407988" y="898525"/>
            <a:ext cx="11376025" cy="5302250"/>
          </a:xfrm>
        </p:spPr>
      </p:pic>
    </p:spTree>
    <p:extLst>
      <p:ext uri="{BB962C8B-B14F-4D97-AF65-F5344CB8AC3E}">
        <p14:creationId xmlns:p14="http://schemas.microsoft.com/office/powerpoint/2010/main" val="893032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</a:t>
            </a:r>
            <a:r>
              <a:rPr lang="en-US" dirty="0"/>
              <a:t>B</a:t>
            </a:r>
            <a:r>
              <a:rPr lang="en-DE" dirty="0"/>
              <a:t> – </a:t>
            </a:r>
            <a:r>
              <a:rPr lang="en-US" dirty="0"/>
              <a:t>Gradient</a:t>
            </a:r>
            <a:endParaRPr lang="en-D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FDFE03-4C5A-BDB2-035D-2C380A88504C}"/>
              </a:ext>
            </a:extLst>
          </p:cNvPr>
          <p:cNvCxnSpPr/>
          <p:nvPr/>
        </p:nvCxnSpPr>
        <p:spPr>
          <a:xfrm>
            <a:off x="4222865" y="2310938"/>
            <a:ext cx="1529542" cy="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588D616-BF34-64F8-A680-9E1250BD07D0}"/>
              </a:ext>
            </a:extLst>
          </p:cNvPr>
          <p:cNvSpPr txBox="1"/>
          <p:nvPr/>
        </p:nvSpPr>
        <p:spPr>
          <a:xfrm>
            <a:off x="4374487" y="2144419"/>
            <a:ext cx="122629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100:1 to structure A</a:t>
            </a:r>
            <a:endParaRPr lang="en-GB" sz="11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Placeholder 7" descr="A close-up of a graph&#10;&#10;Description automatically generated">
            <a:extLst>
              <a:ext uri="{FF2B5EF4-FFF2-40B4-BE49-F238E27FC236}">
                <a16:creationId xmlns:a16="http://schemas.microsoft.com/office/drawing/2014/main" id="{C708C366-CAE3-C664-4929-EE28613A371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410" b="1410"/>
          <a:stretch>
            <a:fillRect/>
          </a:stretch>
        </p:blipFill>
        <p:spPr>
          <a:xfrm>
            <a:off x="407988" y="1014413"/>
            <a:ext cx="11376025" cy="5186362"/>
          </a:xfrm>
        </p:spPr>
      </p:pic>
    </p:spTree>
    <p:extLst>
      <p:ext uri="{BB962C8B-B14F-4D97-AF65-F5344CB8AC3E}">
        <p14:creationId xmlns:p14="http://schemas.microsoft.com/office/powerpoint/2010/main" val="2168069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24</a:t>
            </a:r>
            <a:r>
              <a:rPr lang="en-DE" dirty="0"/>
              <a:t> </a:t>
            </a:r>
            <a:r>
              <a:rPr lang="en-US" dirty="0"/>
              <a:t>Feb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470958787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1F484F-62E6-948F-6B5A-5895D797E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891" y="907256"/>
            <a:ext cx="7382217" cy="527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76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24</a:t>
            </a:r>
            <a:r>
              <a:rPr lang="en-DE" dirty="0"/>
              <a:t> </a:t>
            </a:r>
            <a:r>
              <a:rPr lang="en-US" dirty="0"/>
              <a:t>Feb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470962961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5C61EE-AE83-C9FF-B457-7A9FC77B3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668" y="907256"/>
            <a:ext cx="7224170" cy="52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66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24</a:t>
            </a:r>
            <a:r>
              <a:rPr lang="en-DE" dirty="0"/>
              <a:t> </a:t>
            </a:r>
            <a:r>
              <a:rPr lang="en-US" dirty="0"/>
              <a:t>Feb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470968092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C02FCB-9C86-E6E1-E13A-A79EE5DA0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211" y="983226"/>
            <a:ext cx="7447743" cy="52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854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24</a:t>
            </a:r>
            <a:r>
              <a:rPr lang="en-DE" dirty="0"/>
              <a:t> </a:t>
            </a:r>
            <a:r>
              <a:rPr lang="en-US" dirty="0"/>
              <a:t>Feb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470968092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C02FCB-9C86-E6E1-E13A-A79EE5DA0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211" y="983226"/>
            <a:ext cx="7447743" cy="52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91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24</a:t>
            </a:r>
            <a:r>
              <a:rPr lang="en-DE" dirty="0"/>
              <a:t> </a:t>
            </a:r>
            <a:r>
              <a:rPr lang="en-US" dirty="0"/>
              <a:t>Feb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471021689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717A16-379A-8802-E114-1C89A1D64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940" y="907256"/>
            <a:ext cx="7437692" cy="52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68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8477" y="365125"/>
            <a:ext cx="5460797" cy="1084263"/>
          </a:xfrm>
        </p:spPr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Planning week 4-8 March 2024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Placeholder 8">
            <a:extLst>
              <a:ext uri="{FF2B5EF4-FFF2-40B4-BE49-F238E27FC236}">
                <a16:creationId xmlns:a16="http://schemas.microsoft.com/office/drawing/2014/main" id="{F73C9176-989F-5C81-F118-9F04B7276C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124FCAF-110F-E06E-2E8A-834BFCFF26B3}"/>
              </a:ext>
            </a:extLst>
          </p:cNvPr>
          <p:cNvSpPr txBox="1">
            <a:spLocks/>
          </p:cNvSpPr>
          <p:nvPr/>
        </p:nvSpPr>
        <p:spPr>
          <a:xfrm>
            <a:off x="6445886" y="2030339"/>
            <a:ext cx="4661660" cy="389030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Experiment at Xbox2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Demonstration </a:t>
            </a:r>
            <a:r>
              <a:rPr lang="de-DE" sz="1700" b="0" dirty="0" err="1"/>
              <a:t>of</a:t>
            </a:r>
            <a:r>
              <a:rPr lang="de-DE" sz="1700" b="0" dirty="0"/>
              <a:t> </a:t>
            </a:r>
            <a:r>
              <a:rPr lang="de-DE" sz="1700" b="0" dirty="0" err="1"/>
              <a:t>operation</a:t>
            </a:r>
            <a:r>
              <a:rPr lang="de-DE" sz="1700" b="0" dirty="0"/>
              <a:t> </a:t>
            </a:r>
            <a:r>
              <a:rPr lang="de-DE" sz="1700" b="0" dirty="0" err="1"/>
              <a:t>mode</a:t>
            </a:r>
            <a:r>
              <a:rPr lang="de-DE" sz="1700" b="0" dirty="0"/>
              <a:t> </a:t>
            </a:r>
            <a:r>
              <a:rPr lang="de-DE" sz="1700" b="0" dirty="0" err="1"/>
              <a:t>using</a:t>
            </a:r>
            <a:r>
              <a:rPr lang="de-DE" sz="1700" b="0" dirty="0"/>
              <a:t> </a:t>
            </a:r>
            <a:r>
              <a:rPr lang="de-DE" sz="1700" b="0" dirty="0" err="1"/>
              <a:t>leading</a:t>
            </a:r>
            <a:r>
              <a:rPr lang="de-DE" sz="1700" b="0" dirty="0"/>
              <a:t> </a:t>
            </a:r>
            <a:r>
              <a:rPr lang="de-DE" sz="1700" b="0" dirty="0" err="1"/>
              <a:t>edge</a:t>
            </a:r>
            <a:r>
              <a:rPr lang="de-DE" sz="1700" b="0" dirty="0"/>
              <a:t> </a:t>
            </a:r>
            <a:r>
              <a:rPr lang="de-DE" sz="1700" b="0" dirty="0" err="1"/>
              <a:t>of</a:t>
            </a:r>
            <a:r>
              <a:rPr lang="de-DE" sz="1700" b="0" dirty="0"/>
              <a:t> </a:t>
            </a:r>
            <a:r>
              <a:rPr lang="de-DE" sz="1700" b="0" dirty="0" err="1"/>
              <a:t>modulator</a:t>
            </a:r>
            <a:r>
              <a:rPr lang="de-DE" sz="1700" b="0" dirty="0"/>
              <a:t> </a:t>
            </a:r>
            <a:r>
              <a:rPr lang="de-DE" sz="1700" b="0" dirty="0" err="1"/>
              <a:t>to</a:t>
            </a:r>
            <a:r>
              <a:rPr lang="de-DE" sz="1700" b="0" dirty="0"/>
              <a:t> </a:t>
            </a:r>
            <a:r>
              <a:rPr lang="de-DE" sz="1700" b="0" dirty="0" err="1"/>
              <a:t>amplify</a:t>
            </a:r>
            <a:r>
              <a:rPr lang="de-DE" sz="1700" b="0" dirty="0"/>
              <a:t> RF pulse (Ping </a:t>
            </a:r>
            <a:r>
              <a:rPr lang="de-DE" sz="1700" b="0" dirty="0" err="1"/>
              <a:t>simulations</a:t>
            </a:r>
            <a:r>
              <a:rPr lang="de-DE" sz="1700" b="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Study on the </a:t>
            </a:r>
            <a:r>
              <a:rPr lang="de-DE" sz="1700" b="0" dirty="0" err="1"/>
              <a:t>dependency</a:t>
            </a:r>
            <a:r>
              <a:rPr lang="de-DE" sz="1700" b="0" dirty="0"/>
              <a:t> </a:t>
            </a:r>
            <a:r>
              <a:rPr lang="de-DE" sz="1700" b="0" dirty="0" err="1"/>
              <a:t>of</a:t>
            </a:r>
            <a:r>
              <a:rPr lang="de-DE" sz="1700" b="0" dirty="0"/>
              <a:t> the pulse ripple versus </a:t>
            </a:r>
            <a:r>
              <a:rPr lang="de-DE" sz="1700" b="0" dirty="0" err="1"/>
              <a:t>phase</a:t>
            </a:r>
            <a:r>
              <a:rPr lang="de-DE" sz="1700" b="0" dirty="0"/>
              <a:t> </a:t>
            </a:r>
            <a:r>
              <a:rPr lang="de-DE" sz="1700" b="0" dirty="0" err="1"/>
              <a:t>rising</a:t>
            </a:r>
            <a:r>
              <a:rPr lang="de-DE" sz="1700" b="0" dirty="0"/>
              <a:t>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185546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3: </a:t>
            </a:r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469945D6-F872-2572-7C99-A722001099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135" b="5135"/>
          <a:stretch/>
        </p:blipFill>
        <p:spPr>
          <a:xfrm>
            <a:off x="707627" y="988736"/>
            <a:ext cx="6335969" cy="515106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1BA7614-C4EC-6871-2487-EF43CF3E1548}"/>
              </a:ext>
            </a:extLst>
          </p:cNvPr>
          <p:cNvSpPr txBox="1">
            <a:spLocks/>
          </p:cNvSpPr>
          <p:nvPr/>
        </p:nvSpPr>
        <p:spPr>
          <a:xfrm>
            <a:off x="7270808" y="2249488"/>
            <a:ext cx="4661660" cy="3890308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New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campaign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based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on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calorimetry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/>
              <a:t>Temperature</a:t>
            </a:r>
            <a:r>
              <a:rPr lang="de-DE" sz="1700" b="0" dirty="0"/>
              <a:t> </a:t>
            </a:r>
            <a:r>
              <a:rPr lang="de-DE" sz="1700" b="0" dirty="0" err="1"/>
              <a:t>sensors</a:t>
            </a:r>
            <a:r>
              <a:rPr lang="de-DE" sz="1700" b="0" dirty="0"/>
              <a:t> </a:t>
            </a:r>
            <a:r>
              <a:rPr lang="de-DE" sz="1700" b="0" dirty="0" err="1"/>
              <a:t>are</a:t>
            </a:r>
            <a:r>
              <a:rPr lang="de-DE" sz="1700" b="0" dirty="0"/>
              <a:t> </a:t>
            </a:r>
            <a:r>
              <a:rPr lang="de-DE" sz="1700" b="0" dirty="0" err="1"/>
              <a:t>installed</a:t>
            </a:r>
            <a:r>
              <a:rPr lang="de-DE" sz="1700" b="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Still </a:t>
            </a:r>
            <a:r>
              <a:rPr lang="de-DE" sz="1700" b="0" dirty="0" err="1"/>
              <a:t>waiting</a:t>
            </a:r>
            <a:r>
              <a:rPr lang="de-DE" sz="1700" b="0" dirty="0"/>
              <a:t> </a:t>
            </a:r>
            <a:r>
              <a:rPr lang="de-DE" sz="1700" b="0" dirty="0" err="1"/>
              <a:t>for</a:t>
            </a:r>
            <a:r>
              <a:rPr lang="de-DE" sz="1700" b="0" dirty="0"/>
              <a:t> </a:t>
            </a:r>
            <a:r>
              <a:rPr lang="de-DE" sz="1700" b="0" dirty="0" err="1"/>
              <a:t>installation</a:t>
            </a:r>
            <a:r>
              <a:rPr lang="de-DE" sz="1700" b="0" dirty="0"/>
              <a:t> </a:t>
            </a:r>
            <a:r>
              <a:rPr lang="de-DE" sz="1700" b="0" dirty="0" err="1"/>
              <a:t>of</a:t>
            </a:r>
            <a:r>
              <a:rPr lang="de-DE" sz="1700" b="0" dirty="0"/>
              <a:t> </a:t>
            </a:r>
            <a:r>
              <a:rPr lang="de-DE" sz="1700" b="0" dirty="0" err="1"/>
              <a:t>flow</a:t>
            </a:r>
            <a:r>
              <a:rPr lang="de-DE" sz="1700" b="0" dirty="0"/>
              <a:t> </a:t>
            </a:r>
            <a:r>
              <a:rPr lang="de-DE" sz="1700" b="0" dirty="0" err="1"/>
              <a:t>meters</a:t>
            </a:r>
            <a:r>
              <a:rPr lang="de-DE" sz="1700" b="0" dirty="0"/>
              <a:t> (</a:t>
            </a:r>
            <a:r>
              <a:rPr lang="de-DE" sz="1700" b="0" dirty="0" err="1"/>
              <a:t>fittings</a:t>
            </a:r>
            <a:r>
              <a:rPr lang="de-DE" sz="17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Uncertainty</a:t>
            </a:r>
            <a:r>
              <a:rPr lang="de-DE" sz="2100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sources</a:t>
            </a:r>
            <a:r>
              <a:rPr lang="de-DE" sz="2100" b="0" dirty="0">
                <a:solidFill>
                  <a:schemeClr val="tx2">
                    <a:lumMod val="50000"/>
                  </a:schemeClr>
                </a:solidFill>
              </a:rPr>
              <a:t> in </a:t>
            </a: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collector</a:t>
            </a:r>
            <a:r>
              <a:rPr lang="de-DE" sz="2100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calorimetry</a:t>
            </a:r>
            <a:endParaRPr lang="de-DE" sz="2100" b="0" dirty="0">
              <a:solidFill>
                <a:schemeClr val="tx2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/>
              <a:t>Variations</a:t>
            </a:r>
            <a:r>
              <a:rPr lang="de-DE" sz="1700" b="0" dirty="0"/>
              <a:t> in </a:t>
            </a:r>
            <a:r>
              <a:rPr lang="de-DE" sz="1700" b="0" dirty="0" err="1"/>
              <a:t>temperature</a:t>
            </a:r>
            <a:r>
              <a:rPr lang="de-DE" sz="1700" b="0" dirty="0"/>
              <a:t> due </a:t>
            </a:r>
            <a:r>
              <a:rPr lang="de-DE" sz="1700" b="0" dirty="0" err="1"/>
              <a:t>to</a:t>
            </a:r>
            <a:r>
              <a:rPr lang="de-DE" sz="1700" b="0" dirty="0"/>
              <a:t> slow </a:t>
            </a:r>
            <a:r>
              <a:rPr lang="de-DE" sz="1700" b="0" dirty="0" err="1"/>
              <a:t>response</a:t>
            </a:r>
            <a:r>
              <a:rPr lang="de-DE" sz="1700" b="0" dirty="0"/>
              <a:t> </a:t>
            </a:r>
            <a:r>
              <a:rPr lang="de-DE" sz="1700" b="0" dirty="0" err="1"/>
              <a:t>of</a:t>
            </a:r>
            <a:r>
              <a:rPr lang="de-DE" sz="1700" b="0" dirty="0"/>
              <a:t> </a:t>
            </a:r>
            <a:r>
              <a:rPr lang="de-DE" sz="1700" b="0" dirty="0" err="1"/>
              <a:t>water</a:t>
            </a:r>
            <a:r>
              <a:rPr lang="de-DE" sz="1700" b="0" dirty="0"/>
              <a:t> </a:t>
            </a:r>
            <a:r>
              <a:rPr lang="de-DE" sz="1700" b="0" dirty="0" err="1"/>
              <a:t>station</a:t>
            </a:r>
            <a:endParaRPr lang="de-DE" sz="1700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/>
              <a:t>Variations</a:t>
            </a:r>
            <a:r>
              <a:rPr lang="de-DE" sz="1700" b="0" dirty="0"/>
              <a:t> in </a:t>
            </a:r>
            <a:r>
              <a:rPr lang="de-DE" sz="1700" b="0" dirty="0" err="1"/>
              <a:t>water</a:t>
            </a:r>
            <a:r>
              <a:rPr lang="de-DE" sz="1700" b="0" dirty="0"/>
              <a:t> </a:t>
            </a:r>
            <a:r>
              <a:rPr lang="de-DE" sz="1700" b="0" dirty="0" err="1"/>
              <a:t>flow</a:t>
            </a:r>
            <a:endParaRPr lang="de-DE" sz="1700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>
                <a:solidFill>
                  <a:schemeClr val="tx2">
                    <a:lumMod val="50000"/>
                  </a:schemeClr>
                </a:solidFill>
              </a:rPr>
              <a:t>Accuracy</a:t>
            </a:r>
            <a:r>
              <a:rPr lang="de-DE" sz="1700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1700" b="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sz="1700" b="0" dirty="0">
                <a:solidFill>
                  <a:schemeClr val="tx2">
                    <a:lumMod val="50000"/>
                  </a:schemeClr>
                </a:solidFill>
              </a:rPr>
              <a:t> the </a:t>
            </a:r>
            <a:r>
              <a:rPr lang="de-DE" sz="1700" b="0" dirty="0" err="1">
                <a:solidFill>
                  <a:schemeClr val="tx2">
                    <a:lumMod val="50000"/>
                  </a:schemeClr>
                </a:solidFill>
              </a:rPr>
              <a:t>surface</a:t>
            </a:r>
            <a:r>
              <a:rPr lang="de-DE" sz="1700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1700" b="0" dirty="0" err="1">
                <a:solidFill>
                  <a:schemeClr val="tx2">
                    <a:lumMod val="50000"/>
                  </a:schemeClr>
                </a:solidFill>
              </a:rPr>
              <a:t>sensors</a:t>
            </a:r>
            <a:endParaRPr lang="de-DE" sz="1700" b="0" dirty="0">
              <a:solidFill>
                <a:schemeClr val="tx2">
                  <a:lumMod val="50000"/>
                </a:schemeClr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1500" b="0" dirty="0"/>
              <a:t>May </a:t>
            </a:r>
            <a:r>
              <a:rPr lang="de-DE" sz="1500" b="0" dirty="0" err="1"/>
              <a:t>improve</a:t>
            </a:r>
            <a:r>
              <a:rPr lang="de-DE" sz="1500" b="0" dirty="0"/>
              <a:t> </a:t>
            </a:r>
            <a:r>
              <a:rPr lang="de-DE" sz="1500" b="0" dirty="0" err="1"/>
              <a:t>with</a:t>
            </a:r>
            <a:r>
              <a:rPr lang="de-DE" sz="1500" b="0" dirty="0"/>
              <a:t> PT1000 </a:t>
            </a:r>
            <a:r>
              <a:rPr lang="de-DE" sz="1500" b="0" dirty="0" err="1"/>
              <a:t>probes</a:t>
            </a:r>
            <a:endParaRPr lang="de-DE" sz="15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4E83AA-3823-9406-C917-CFF615214D32}"/>
              </a:ext>
            </a:extLst>
          </p:cNvPr>
          <p:cNvSpPr txBox="1"/>
          <p:nvPr/>
        </p:nvSpPr>
        <p:spPr>
          <a:xfrm>
            <a:off x="1454727" y="2499177"/>
            <a:ext cx="16957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>
                <a:solidFill>
                  <a:schemeClr val="bg1"/>
                </a:solidFill>
              </a:rPr>
              <a:t>TUBE1 22M001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06E2F6-2177-2438-D0A9-009C571B7B1D}"/>
              </a:ext>
            </a:extLst>
          </p:cNvPr>
          <p:cNvSpPr txBox="1"/>
          <p:nvPr/>
        </p:nvSpPr>
        <p:spPr>
          <a:xfrm>
            <a:off x="4865716" y="2499177"/>
            <a:ext cx="16957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>
                <a:solidFill>
                  <a:schemeClr val="bg1"/>
                </a:solidFill>
              </a:rPr>
              <a:t>CAV 22G002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 </a:t>
            </a:r>
            <a:r>
              <a:rPr lang="en-US" dirty="0"/>
              <a:t>HEK: Collector calorimetry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 descr="A graph of a temperature">
            <a:extLst>
              <a:ext uri="{FF2B5EF4-FFF2-40B4-BE49-F238E27FC236}">
                <a16:creationId xmlns:a16="http://schemas.microsoft.com/office/drawing/2014/main" id="{A29F36D0-B9F9-822B-C57A-47DEC94F6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5" y="1006719"/>
            <a:ext cx="6213420" cy="4660065"/>
          </a:xfrm>
          <a:prstGeom prst="rect">
            <a:avLst/>
          </a:prstGeom>
        </p:spPr>
      </p:pic>
      <p:pic>
        <p:nvPicPr>
          <p:cNvPr id="3" name="Picture 2" descr="A graph showing the difference between temperature&#10;&#10;Description automatically generated">
            <a:extLst>
              <a:ext uri="{FF2B5EF4-FFF2-40B4-BE49-F238E27FC236}">
                <a16:creationId xmlns:a16="http://schemas.microsoft.com/office/drawing/2014/main" id="{55D44BE1-C2B0-058A-7E1E-376F80732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882" y="1006720"/>
            <a:ext cx="6213420" cy="4660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537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DE" dirty="0"/>
              <a:t>X-Box 3 </a:t>
            </a:r>
            <a:r>
              <a:rPr lang="en-US" dirty="0"/>
              <a:t>HEK: Collector calorimetry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86B3FD-B4E3-E84D-B775-AF72F11FC408}" type="datetime3">
              <a:rPr lang="en-US" smtClean="0"/>
              <a:pPr>
                <a:spcAft>
                  <a:spcPts val="600"/>
                </a:spcAft>
              </a:pPr>
              <a:t>28 February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Paz Alonso-Arias | X-Box Update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pic>
        <p:nvPicPr>
          <p:cNvPr id="4" name="Picture 3" descr="A graph of a graph showing the difference between a temperature and a error&#10;&#10;Description automatically generated with medium confidence">
            <a:extLst>
              <a:ext uri="{FF2B5EF4-FFF2-40B4-BE49-F238E27FC236}">
                <a16:creationId xmlns:a16="http://schemas.microsoft.com/office/drawing/2014/main" id="{1DAC9E46-7BD0-82E1-E88C-9037B27B7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040" y="951758"/>
            <a:ext cx="6998689" cy="5249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118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 </a:t>
            </a:r>
            <a:r>
              <a:rPr lang="en-US" dirty="0"/>
              <a:t>HEK: Collector calorimetry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 descr="A graph of a pulse and a pulse&#10;&#10;Description automatically generated">
            <a:extLst>
              <a:ext uri="{FF2B5EF4-FFF2-40B4-BE49-F238E27FC236}">
                <a16:creationId xmlns:a16="http://schemas.microsoft.com/office/drawing/2014/main" id="{0D1ACCCE-3176-004C-E4CE-377996604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992" y="1174224"/>
            <a:ext cx="5270168" cy="3952626"/>
          </a:xfrm>
          <a:prstGeom prst="rect">
            <a:avLst/>
          </a:prstGeom>
        </p:spPr>
      </p:pic>
      <p:pic>
        <p:nvPicPr>
          <p:cNvPr id="10" name="Picture 9" descr="A close up of a device">
            <a:extLst>
              <a:ext uri="{FF2B5EF4-FFF2-40B4-BE49-F238E27FC236}">
                <a16:creationId xmlns:a16="http://schemas.microsoft.com/office/drawing/2014/main" id="{7AAFC1F2-BC67-47E9-AD82-474052DBA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2" y="1283110"/>
            <a:ext cx="6390968" cy="47932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8A4710-9EC7-3CD7-EBA4-2F47E86F244E}"/>
              </a:ext>
            </a:extLst>
          </p:cNvPr>
          <p:cNvSpPr txBox="1"/>
          <p:nvPr/>
        </p:nvSpPr>
        <p:spPr>
          <a:xfrm>
            <a:off x="7036672" y="5228713"/>
            <a:ext cx="438080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Meas. peak power (calorimetry) 10.801MW</a:t>
            </a:r>
          </a:p>
          <a:p>
            <a:pPr algn="l"/>
            <a:r>
              <a:rPr lang="en-US" dirty="0"/>
              <a:t>Meas. beam current (scope) 81.2A</a:t>
            </a:r>
          </a:p>
          <a:p>
            <a:pPr algn="l"/>
            <a:r>
              <a:rPr lang="en-US" dirty="0"/>
              <a:t>Calculated </a:t>
            </a:r>
            <a:r>
              <a:rPr lang="en-US" dirty="0" err="1"/>
              <a:t>uPe</a:t>
            </a:r>
            <a:r>
              <a:rPr lang="en-US" dirty="0"/>
              <a:t>=1.67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504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12AA0-1392-D042-A0C1-77B50F3F97A9}"/>
              </a:ext>
            </a:extLst>
          </p:cNvPr>
          <p:cNvSpPr/>
          <p:nvPr/>
        </p:nvSpPr>
        <p:spPr>
          <a:xfrm>
            <a:off x="360659" y="1775993"/>
            <a:ext cx="914400" cy="371475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D1B7F-B05E-5675-3BE1-C47FC7EABDA9}"/>
              </a:ext>
            </a:extLst>
          </p:cNvPr>
          <p:cNvSpPr txBox="1"/>
          <p:nvPr/>
        </p:nvSpPr>
        <p:spPr>
          <a:xfrm>
            <a:off x="392101" y="1406661"/>
            <a:ext cx="806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RF 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89497-B5A7-CB35-7353-758AE8E02C4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5059" y="1961731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6">
            <a:extLst>
              <a:ext uri="{FF2B5EF4-FFF2-40B4-BE49-F238E27FC236}">
                <a16:creationId xmlns:a16="http://schemas.microsoft.com/office/drawing/2014/main" id="{86907D2D-E043-D226-B374-9B9CD98815AB}"/>
              </a:ext>
            </a:extLst>
          </p:cNvPr>
          <p:cNvSpPr/>
          <p:nvPr/>
        </p:nvSpPr>
        <p:spPr>
          <a:xfrm rot="5400000">
            <a:off x="1533819" y="1824209"/>
            <a:ext cx="319050" cy="27504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B04B9-471B-A882-6B8A-FA169C9AA404}"/>
              </a:ext>
            </a:extLst>
          </p:cNvPr>
          <p:cNvSpPr txBox="1"/>
          <p:nvPr/>
        </p:nvSpPr>
        <p:spPr>
          <a:xfrm>
            <a:off x="1362441" y="1455309"/>
            <a:ext cx="516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SSA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3B34-23D6-1380-E476-80AF5A0E93A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830866" y="1961730"/>
            <a:ext cx="684806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9">
            <a:extLst>
              <a:ext uri="{FF2B5EF4-FFF2-40B4-BE49-F238E27FC236}">
                <a16:creationId xmlns:a16="http://schemas.microsoft.com/office/drawing/2014/main" id="{430AEA1F-FAB5-EC59-8E36-153857AC8C9D}"/>
              </a:ext>
            </a:extLst>
          </p:cNvPr>
          <p:cNvSpPr/>
          <p:nvPr/>
        </p:nvSpPr>
        <p:spPr>
          <a:xfrm rot="5400000">
            <a:off x="2389930" y="1671438"/>
            <a:ext cx="642344" cy="553745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82A7-04B4-5D5F-85D9-A75DFC5B8610}"/>
              </a:ext>
            </a:extLst>
          </p:cNvPr>
          <p:cNvSpPr txBox="1"/>
          <p:nvPr/>
        </p:nvSpPr>
        <p:spPr>
          <a:xfrm>
            <a:off x="2274279" y="1240436"/>
            <a:ext cx="930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Klystron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68C22-BF95-6482-6307-0BC415DE0288}"/>
              </a:ext>
            </a:extLst>
          </p:cNvPr>
          <p:cNvCxnSpPr>
            <a:cxnSpLocks/>
          </p:cNvCxnSpPr>
          <p:nvPr/>
        </p:nvCxnSpPr>
        <p:spPr>
          <a:xfrm>
            <a:off x="2987975" y="1940887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1058392-2CCE-D0E1-0C30-2C39343C4065}"/>
              </a:ext>
            </a:extLst>
          </p:cNvPr>
          <p:cNvSpPr/>
          <p:nvPr/>
        </p:nvSpPr>
        <p:spPr>
          <a:xfrm>
            <a:off x="3321291" y="1861124"/>
            <a:ext cx="440860" cy="159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F068C-D8A7-DA63-3A27-938BD6B97AA3}"/>
              </a:ext>
            </a:extLst>
          </p:cNvPr>
          <p:cNvSpPr txBox="1"/>
          <p:nvPr/>
        </p:nvSpPr>
        <p:spPr>
          <a:xfrm>
            <a:off x="3165527" y="1486249"/>
            <a:ext cx="739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8B038D-C25F-9478-59C6-E3DD89DE4500}"/>
              </a:ext>
            </a:extLst>
          </p:cNvPr>
          <p:cNvSpPr/>
          <p:nvPr/>
        </p:nvSpPr>
        <p:spPr>
          <a:xfrm>
            <a:off x="2001906" y="1871757"/>
            <a:ext cx="198013" cy="152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6476CEE-EC2C-4880-C65F-8E72953A8D0F}"/>
              </a:ext>
            </a:extLst>
          </p:cNvPr>
          <p:cNvSpPr/>
          <p:nvPr/>
        </p:nvSpPr>
        <p:spPr>
          <a:xfrm rot="5400000">
            <a:off x="3589428" y="2069565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Right Arrow 20">
            <a:extLst>
              <a:ext uri="{FF2B5EF4-FFF2-40B4-BE49-F238E27FC236}">
                <a16:creationId xmlns:a16="http://schemas.microsoft.com/office/drawing/2014/main" id="{0700C8BB-3390-88D3-8BB5-8DE000193C7F}"/>
              </a:ext>
            </a:extLst>
          </p:cNvPr>
          <p:cNvSpPr/>
          <p:nvPr/>
        </p:nvSpPr>
        <p:spPr>
          <a:xfrm rot="5400000">
            <a:off x="3234091" y="2063257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5" name="Right Arrow 21">
            <a:extLst>
              <a:ext uri="{FF2B5EF4-FFF2-40B4-BE49-F238E27FC236}">
                <a16:creationId xmlns:a16="http://schemas.microsoft.com/office/drawing/2014/main" id="{BBADAE95-B2A1-A938-D610-EE7E6CAE0B50}"/>
              </a:ext>
            </a:extLst>
          </p:cNvPr>
          <p:cNvSpPr/>
          <p:nvPr/>
        </p:nvSpPr>
        <p:spPr>
          <a:xfrm rot="5400000">
            <a:off x="1978504" y="2069978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A97CB0-3CF8-87B2-E5ED-90A653210892}"/>
              </a:ext>
            </a:extLst>
          </p:cNvPr>
          <p:cNvCxnSpPr>
            <a:cxnSpLocks/>
          </p:cNvCxnSpPr>
          <p:nvPr/>
        </p:nvCxnSpPr>
        <p:spPr>
          <a:xfrm>
            <a:off x="3773242" y="1933465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1035DCD-BAB5-2B3C-24A8-AE72227987CE}"/>
              </a:ext>
            </a:extLst>
          </p:cNvPr>
          <p:cNvSpPr/>
          <p:nvPr/>
        </p:nvSpPr>
        <p:spPr>
          <a:xfrm>
            <a:off x="4265399" y="1853702"/>
            <a:ext cx="1588595" cy="159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3581D6-9A8E-C39B-9DAC-0A7E9043FC53}"/>
              </a:ext>
            </a:extLst>
          </p:cNvPr>
          <p:cNvSpPr txBox="1"/>
          <p:nvPr/>
        </p:nvSpPr>
        <p:spPr>
          <a:xfrm>
            <a:off x="4781838" y="1541886"/>
            <a:ext cx="619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Load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44CBC8-A56D-8656-47FD-29BA6D77394E}"/>
              </a:ext>
            </a:extLst>
          </p:cNvPr>
          <p:cNvSpPr txBox="1"/>
          <p:nvPr/>
        </p:nvSpPr>
        <p:spPr>
          <a:xfrm>
            <a:off x="1873399" y="1556102"/>
            <a:ext cx="43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69F03-7718-31BA-07A3-A1DA0F8EB18D}"/>
              </a:ext>
            </a:extLst>
          </p:cNvPr>
          <p:cNvSpPr/>
          <p:nvPr/>
        </p:nvSpPr>
        <p:spPr>
          <a:xfrm>
            <a:off x="3644728" y="2300235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448162-BC47-375C-8255-FB7248CF620E}"/>
              </a:ext>
            </a:extLst>
          </p:cNvPr>
          <p:cNvCxnSpPr>
            <a:cxnSpLocks/>
          </p:cNvCxnSpPr>
          <p:nvPr/>
        </p:nvCxnSpPr>
        <p:spPr>
          <a:xfrm>
            <a:off x="3730549" y="2484901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6479F6-CAA6-A684-CDD3-5D63EADD6C00}"/>
              </a:ext>
            </a:extLst>
          </p:cNvPr>
          <p:cNvSpPr txBox="1"/>
          <p:nvPr/>
        </p:nvSpPr>
        <p:spPr>
          <a:xfrm>
            <a:off x="3812362" y="2238258"/>
            <a:ext cx="3308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Isolation + Transition + Attenuation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D99EFE-B63A-7124-519A-E037239BDED1}"/>
              </a:ext>
            </a:extLst>
          </p:cNvPr>
          <p:cNvSpPr/>
          <p:nvPr/>
        </p:nvSpPr>
        <p:spPr>
          <a:xfrm>
            <a:off x="2030095" y="2313693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B2A4C6-C313-34DE-6D42-E4E0F03B8780}"/>
              </a:ext>
            </a:extLst>
          </p:cNvPr>
          <p:cNvSpPr/>
          <p:nvPr/>
        </p:nvSpPr>
        <p:spPr>
          <a:xfrm>
            <a:off x="3501857" y="3144362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CB2650-3052-3B2C-40FF-AF6344688D57}"/>
              </a:ext>
            </a:extLst>
          </p:cNvPr>
          <p:cNvSpPr txBox="1"/>
          <p:nvPr/>
        </p:nvSpPr>
        <p:spPr>
          <a:xfrm>
            <a:off x="3204662" y="3348682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1 -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7688D1-904B-1CDB-175B-6D0993122113}"/>
              </a:ext>
            </a:extLst>
          </p:cNvPr>
          <p:cNvCxnSpPr>
            <a:cxnSpLocks/>
          </p:cNvCxnSpPr>
          <p:nvPr/>
        </p:nvCxnSpPr>
        <p:spPr>
          <a:xfrm>
            <a:off x="2119327" y="2499409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D94EC04-7275-D904-5756-B0B245D7B516}"/>
              </a:ext>
            </a:extLst>
          </p:cNvPr>
          <p:cNvSpPr/>
          <p:nvPr/>
        </p:nvSpPr>
        <p:spPr>
          <a:xfrm>
            <a:off x="1890086" y="314648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9250D-74B5-5FA9-A7D6-815AE54A8830}"/>
              </a:ext>
            </a:extLst>
          </p:cNvPr>
          <p:cNvSpPr txBox="1"/>
          <p:nvPr/>
        </p:nvSpPr>
        <p:spPr>
          <a:xfrm>
            <a:off x="684169" y="2215988"/>
            <a:ext cx="15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Attenuation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E8F0738-BB96-93B5-EB88-FF02E90B6FDF}"/>
              </a:ext>
            </a:extLst>
          </p:cNvPr>
          <p:cNvSpPr/>
          <p:nvPr/>
        </p:nvSpPr>
        <p:spPr>
          <a:xfrm>
            <a:off x="2547115" y="371105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73D000-3305-D061-CC1D-2F0E28627BFB}"/>
              </a:ext>
            </a:extLst>
          </p:cNvPr>
          <p:cNvCxnSpPr>
            <a:cxnSpLocks/>
          </p:cNvCxnSpPr>
          <p:nvPr/>
        </p:nvCxnSpPr>
        <p:spPr>
          <a:xfrm>
            <a:off x="2767545" y="3042444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A1AF76-47D7-CDAE-327C-08A1CD1E0E13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767545" y="2484901"/>
            <a:ext cx="962706" cy="567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6CAB7B3-D68E-57E5-213C-2292B7780FE6}"/>
              </a:ext>
            </a:extLst>
          </p:cNvPr>
          <p:cNvSpPr txBox="1"/>
          <p:nvPr/>
        </p:nvSpPr>
        <p:spPr>
          <a:xfrm>
            <a:off x="1847617" y="3851979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2 -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3930B6-9D42-7F09-F129-FA2CB101A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794" y="2574255"/>
            <a:ext cx="4758321" cy="36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Gain curves vs Counter Coil Current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73F111-57E5-7CF1-9595-58BE1265C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1716834"/>
            <a:ext cx="5848350" cy="4114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15CA84-8F5A-B964-AC09-F0DEB1C59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54" y="1716834"/>
            <a:ext cx="5760146" cy="409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72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 descr="A graph of a graph with red and green lines&#10;&#10;Description automatically generated">
            <a:extLst>
              <a:ext uri="{FF2B5EF4-FFF2-40B4-BE49-F238E27FC236}">
                <a16:creationId xmlns:a16="http://schemas.microsoft.com/office/drawing/2014/main" id="{72E0DB4A-F7BD-EC3C-8127-1BE29346D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212" y="1483243"/>
            <a:ext cx="6163327" cy="4622495"/>
          </a:xfrm>
          <a:prstGeom prst="rect">
            <a:avLst/>
          </a:prstGeom>
        </p:spPr>
      </p:pic>
      <p:pic>
        <p:nvPicPr>
          <p:cNvPr id="10" name="Picture 9" descr="A graph of a graph with red and green lines&#10;&#10;Description automatically generated">
            <a:extLst>
              <a:ext uri="{FF2B5EF4-FFF2-40B4-BE49-F238E27FC236}">
                <a16:creationId xmlns:a16="http://schemas.microsoft.com/office/drawing/2014/main" id="{4C239715-7D48-72CD-51E1-29FC0C8E6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7" y="1512379"/>
            <a:ext cx="6085633" cy="456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196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50D3F-BAD8-2912-4E56-A38CD35CE6B8}"/>
              </a:ext>
            </a:extLst>
          </p:cNvPr>
          <p:cNvSpPr txBox="1">
            <a:spLocks/>
          </p:cNvSpPr>
          <p:nvPr/>
        </p:nvSpPr>
        <p:spPr>
          <a:xfrm>
            <a:off x="7195809" y="1434370"/>
            <a:ext cx="4440777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vacuum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Last </a:t>
            </a:r>
            <a:r>
              <a:rPr lang="de-DE" dirty="0" err="1"/>
              <a:t>week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Christmas break </a:t>
            </a:r>
            <a:r>
              <a:rPr lang="de-DE" dirty="0" err="1"/>
              <a:t>this</a:t>
            </a:r>
            <a:r>
              <a:rPr lang="de-DE" dirty="0"/>
              <a:t> was </a:t>
            </a:r>
            <a:r>
              <a:rPr lang="de-DE" dirty="0" err="1"/>
              <a:t>solved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 &lt;1e-9 mbar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New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campaign</a:t>
            </a:r>
            <a:r>
              <a:rPr lang="de-DE" dirty="0"/>
              <a:t>,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calorimetry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Still </a:t>
            </a:r>
            <a:r>
              <a:rPr lang="de-DE" dirty="0" err="1"/>
              <a:t>waiting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meters</a:t>
            </a:r>
            <a:r>
              <a:rPr lang="de-DE" dirty="0"/>
              <a:t> and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sensors</a:t>
            </a:r>
            <a:r>
              <a:rPr lang="de-DE" dirty="0"/>
              <a:t>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3AA103F5-FA17-F86A-B77E-E05564D7444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135" b="5135"/>
          <a:stretch/>
        </p:blipFill>
        <p:spPr>
          <a:xfrm>
            <a:off x="707627" y="988736"/>
            <a:ext cx="6335969" cy="51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374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A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05.06.2023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100:1 </a:t>
            </a:r>
            <a:r>
              <a:rPr lang="de-DE" dirty="0" err="1"/>
              <a:t>ratio</a:t>
            </a:r>
            <a:r>
              <a:rPr lang="de-DE" dirty="0"/>
              <a:t>, all power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Max. power ~45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Pulse </a:t>
            </a:r>
            <a:r>
              <a:rPr lang="de-DE" dirty="0" err="1"/>
              <a:t>width</a:t>
            </a:r>
            <a:r>
              <a:rPr lang="de-DE" dirty="0"/>
              <a:t> 200ns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Breakdowns</a:t>
            </a:r>
            <a:r>
              <a:rPr lang="de-DE" dirty="0"/>
              <a:t> w/o breakdown </a:t>
            </a:r>
            <a:r>
              <a:rPr lang="de-DE" dirty="0" err="1"/>
              <a:t>current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5985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A – Peak Power</a:t>
            </a:r>
          </a:p>
        </p:txBody>
      </p:sp>
      <p:pic>
        <p:nvPicPr>
          <p:cNvPr id="12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F20ECA8-FB4F-EB5E-0250-69F41FD0A8E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977686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A – </a:t>
            </a:r>
            <a:r>
              <a:rPr lang="en-US" dirty="0"/>
              <a:t>Gradient</a:t>
            </a:r>
            <a:endParaRPr lang="en-DE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F51DD5-7BA9-2072-AF03-7642EDA2AC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0C6806EB-35C2-DD02-F0AC-71199AF97F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1" r="331"/>
          <a:stretch/>
        </p:blipFill>
        <p:spPr>
          <a:xfrm>
            <a:off x="407988" y="906464"/>
            <a:ext cx="11376025" cy="537241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1524421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8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396422527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CF50DF-33DC-0E45-5FF4-B1D08BE6A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623" y="841972"/>
            <a:ext cx="7664754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9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</a:t>
            </a:r>
            <a:r>
              <a:rPr lang="en-US" dirty="0"/>
              <a:t>B</a:t>
            </a:r>
            <a:endParaRPr lang="en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26.01.2024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100:1 </a:t>
            </a:r>
            <a:r>
              <a:rPr lang="de-DE" b="0" dirty="0" err="1"/>
              <a:t>ratio</a:t>
            </a:r>
            <a:r>
              <a:rPr lang="de-DE" b="0" dirty="0"/>
              <a:t>, all power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Structure</a:t>
            </a:r>
            <a:r>
              <a:rPr lang="de-DE" b="0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/>
              <a:t>Starting</a:t>
            </a:r>
            <a:r>
              <a:rPr lang="de-DE" b="0" dirty="0"/>
              <a:t> power ~25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Pulse </a:t>
            </a:r>
            <a:r>
              <a:rPr lang="de-DE" b="0" dirty="0" err="1"/>
              <a:t>width</a:t>
            </a:r>
            <a:r>
              <a:rPr lang="de-DE" b="0" dirty="0"/>
              <a:t> 50ns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Running flat 44MW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1901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0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B43FA51C-401B-45CD-7915-CE715C4B8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706" y="766618"/>
            <a:ext cx="7839813" cy="509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  <a:r>
              <a:rPr lang="en-US" dirty="0"/>
              <a:t> - improvements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24071"/>
            <a:ext cx="37084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Done: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Readout of water flow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Addition of extra temperature channels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 do: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Duplication of channel DC_DOWN_B, with and without attenuation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28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132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10029</TotalTime>
  <Words>703</Words>
  <Application>Microsoft Office PowerPoint</Application>
  <PresentationFormat>Widescreen</PresentationFormat>
  <Paragraphs>172</Paragraphs>
  <Slides>26</Slides>
  <Notes>0</Notes>
  <HiddenSlides>10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Cambria</vt:lpstr>
      <vt:lpstr>Office Theme</vt:lpstr>
      <vt:lpstr>X-Box Summary</vt:lpstr>
      <vt:lpstr>X-Box 2: TD31 N3 N4</vt:lpstr>
      <vt:lpstr>X-Box 2: TD31 N3 N4</vt:lpstr>
      <vt:lpstr>X-Box 2: TD31 N3 N4 Structure A – Peak Power</vt:lpstr>
      <vt:lpstr>X-Box 2: TD31 N3 N4 Structure A – Gradient</vt:lpstr>
      <vt:lpstr>X-Box 2: 08 July 2023 Pulse 396422527</vt:lpstr>
      <vt:lpstr>X-Box 2: TD31 N3 N4</vt:lpstr>
      <vt:lpstr>X-Box 2: Reminder on BD classification </vt:lpstr>
      <vt:lpstr>X-Box 2 - improvements</vt:lpstr>
      <vt:lpstr>X-Box 2: TD31 N3 N4 Structure B – Peak Power</vt:lpstr>
      <vt:lpstr>X-Box 2: TD31 N3 N4 Structure B – Gradient</vt:lpstr>
      <vt:lpstr>X-Box 2: 24 Feb 2024 Pulse 470958787</vt:lpstr>
      <vt:lpstr>X-Box 2: 24 Feb 2024 Pulse 470962961</vt:lpstr>
      <vt:lpstr>X-Box 2: 24 Feb 2024 Pulse 470968092</vt:lpstr>
      <vt:lpstr>X-Box 2: 24 Feb 2024 Pulse 470968092</vt:lpstr>
      <vt:lpstr>X-Box 2: 24 Feb 2024 Pulse 471021689</vt:lpstr>
      <vt:lpstr>X-Box 2: Planning week 4-8 March 2024</vt:lpstr>
      <vt:lpstr>X-Box 3: High Efficiency Tubes Characterisation</vt:lpstr>
      <vt:lpstr>X-Box 3 HEK: Collector calorimetry</vt:lpstr>
      <vt:lpstr>X-Box 3 HEK: Collector calorimetry</vt:lpstr>
      <vt:lpstr>X-Box 3 HEK: Collector calorimetry</vt:lpstr>
      <vt:lpstr>High Efficiency Tubes Characterisation Measurement setup</vt:lpstr>
      <vt:lpstr>High Efficiency Tubes Characterisation Gain curves vs Counter Coil Current</vt:lpstr>
      <vt:lpstr>High Efficiency Tubes Characterisation Frequency Behaviour</vt:lpstr>
      <vt:lpstr>High Efficiency Tubes Characterisation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Paz Alonso Arias</cp:lastModifiedBy>
  <cp:revision>147</cp:revision>
  <dcterms:created xsi:type="dcterms:W3CDTF">2023-05-26T09:07:50Z</dcterms:created>
  <dcterms:modified xsi:type="dcterms:W3CDTF">2024-02-28T09:00:18Z</dcterms:modified>
</cp:coreProperties>
</file>