
<file path=[Content_Types].xml><?xml version="1.0" encoding="utf-8"?>
<Types xmlns="http://schemas.openxmlformats.org/package/2006/content-types">
  <Default Extension="emf" ContentType="image/x-emf"/>
  <Default Extension="gif" ContentType="image/gi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33"/>
  </p:notesMasterIdLst>
  <p:sldIdLst>
    <p:sldId id="291" r:id="rId2"/>
    <p:sldId id="548" r:id="rId3"/>
    <p:sldId id="569" r:id="rId4"/>
    <p:sldId id="570" r:id="rId5"/>
    <p:sldId id="612" r:id="rId6"/>
    <p:sldId id="564" r:id="rId7"/>
    <p:sldId id="656" r:id="rId8"/>
    <p:sldId id="576" r:id="rId9"/>
    <p:sldId id="648" r:id="rId10"/>
    <p:sldId id="549" r:id="rId11"/>
    <p:sldId id="631" r:id="rId12"/>
    <p:sldId id="655" r:id="rId13"/>
    <p:sldId id="366" r:id="rId14"/>
    <p:sldId id="640" r:id="rId15"/>
    <p:sldId id="651" r:id="rId16"/>
    <p:sldId id="658" r:id="rId17"/>
    <p:sldId id="614" r:id="rId18"/>
    <p:sldId id="592" r:id="rId19"/>
    <p:sldId id="615" r:id="rId20"/>
    <p:sldId id="619" r:id="rId21"/>
    <p:sldId id="616" r:id="rId22"/>
    <p:sldId id="622" r:id="rId23"/>
    <p:sldId id="643" r:id="rId24"/>
    <p:sldId id="644" r:id="rId25"/>
    <p:sldId id="657" r:id="rId26"/>
    <p:sldId id="636" r:id="rId27"/>
    <p:sldId id="637" r:id="rId28"/>
    <p:sldId id="642" r:id="rId29"/>
    <p:sldId id="641" r:id="rId30"/>
    <p:sldId id="659" r:id="rId31"/>
    <p:sldId id="621" r:id="rId32"/>
  </p:sldIdLst>
  <p:sldSz cx="12192000" cy="6858000"/>
  <p:notesSz cx="7772400" cy="10058400"/>
  <p:defaultTextStyle>
    <a:defPPr>
      <a:defRPr lang="en-GB"/>
    </a:defPPr>
    <a:lvl1pPr algn="l" defTabSz="433388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84" charset="0"/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1pPr>
    <a:lvl2pPr marL="704850" indent="-271463" algn="l" defTabSz="433388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84" charset="0"/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2pPr>
    <a:lvl3pPr marL="1085850" indent="-215900" algn="l" defTabSz="433388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84" charset="0"/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3pPr>
    <a:lvl4pPr marL="1520825" indent="-215900" algn="l" defTabSz="433388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84" charset="0"/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4pPr>
    <a:lvl5pPr marL="1954213" indent="-215900" algn="l" defTabSz="433388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84" charset="0"/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59" userDrawn="1">
          <p15:clr>
            <a:srgbClr val="A4A3A4"/>
          </p15:clr>
        </p15:guide>
        <p15:guide id="2" pos="34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99FF66"/>
    <a:srgbClr val="3333CC"/>
    <a:srgbClr val="F7F1E1"/>
    <a:srgbClr val="0033CC"/>
    <a:srgbClr val="FF3300"/>
    <a:srgbClr val="33CC33"/>
    <a:srgbClr val="9C5BCD"/>
    <a:srgbClr val="FF66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7826" autoAdjust="0"/>
  </p:normalViewPr>
  <p:slideViewPr>
    <p:cSldViewPr snapToGrid="0">
      <p:cViewPr varScale="1">
        <p:scale>
          <a:sx n="63" d="100"/>
          <a:sy n="63" d="100"/>
        </p:scale>
        <p:origin x="796" y="32"/>
      </p:cViewPr>
      <p:guideLst>
        <p:guide orient="horz" pos="1959"/>
        <p:guide pos="3484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AutoShape 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AutoShape 4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AutoShape 5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AutoShape 6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AutoShape 7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AutoShape 8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AutoShape 9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AutoShape 10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AutoShape 1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AutoShape 1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4" name="AutoShape 1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5" name="AutoShape 14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AutoShape 15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AutoShape 16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8" name="AutoShape 17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9" name="AutoShape 18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0" name="AutoShape 19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1" name="AutoShape 20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2" name="AutoShape 2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3" name="AutoShape 2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4" name="AutoShape 2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5" name="Rectangle 2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549275" y="763588"/>
            <a:ext cx="66357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73" name="Rectangle 25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180138" cy="4487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9723" name="Text Box 26"/>
          <p:cNvSpPr txBox="1">
            <a:spLocks noChangeArrowheads="1"/>
          </p:cNvSpPr>
          <p:nvPr/>
        </p:nvSpPr>
        <p:spPr bwMode="auto">
          <a:xfrm>
            <a:off x="0" y="0"/>
            <a:ext cx="33401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eaLnBrk="1">
              <a:defRPr/>
            </a:pPr>
            <a:endParaRPr lang="en-US"/>
          </a:p>
        </p:txBody>
      </p:sp>
      <p:sp>
        <p:nvSpPr>
          <p:cNvPr id="29724" name="Text Box 27"/>
          <p:cNvSpPr txBox="1">
            <a:spLocks noChangeArrowheads="1"/>
          </p:cNvSpPr>
          <p:nvPr/>
        </p:nvSpPr>
        <p:spPr bwMode="auto">
          <a:xfrm>
            <a:off x="4398963" y="0"/>
            <a:ext cx="33401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eaLnBrk="1">
              <a:defRPr/>
            </a:pPr>
            <a:endParaRPr lang="en-US"/>
          </a:p>
        </p:txBody>
      </p:sp>
      <p:sp>
        <p:nvSpPr>
          <p:cNvPr id="29725" name="Text Box 28"/>
          <p:cNvSpPr txBox="1">
            <a:spLocks noChangeArrowheads="1"/>
          </p:cNvSpPr>
          <p:nvPr/>
        </p:nvSpPr>
        <p:spPr bwMode="auto">
          <a:xfrm>
            <a:off x="0" y="9555163"/>
            <a:ext cx="33401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eaLnBrk="1">
              <a:defRPr/>
            </a:pPr>
            <a:endParaRPr lang="en-US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35337" cy="465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434523">
              <a:lnSpc>
                <a:spcPct val="116000"/>
              </a:lnSpc>
              <a:buClrTx/>
              <a:buSzPct val="45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Sans" charset="0"/>
                <a:cs typeface="DejaVuSans" charset="0"/>
              </a:defRPr>
            </a:lvl1pPr>
          </a:lstStyle>
          <a:p>
            <a:pPr>
              <a:defRPr/>
            </a:pPr>
            <a:fld id="{90535FC4-C561-4A35-962F-1A1F0A8EC7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616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333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84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333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84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333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84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333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84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333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84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172614" algn="l" defTabSz="86904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7137" algn="l" defTabSz="86904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1660" algn="l" defTabSz="86904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6183" algn="l" defTabSz="86904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49275" y="763588"/>
            <a:ext cx="6635750" cy="3733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0535FC4-C561-4A35-962F-1A1F0A8EC77D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88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62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5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50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13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39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01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7E955-7DA9-48FB-A90B-6D2D60283DFA}" type="datetime1">
              <a:rPr lang="fr-FR" smtClean="0"/>
              <a:t>27/11/2024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DB12-C7F8-4CAA-8C37-0F314EF96613}" type="datetime1">
              <a:rPr lang="fr-FR" smtClean="0"/>
              <a:t>27/11/2024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7432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15C2-2785-426F-98E4-E7DC6412FEBB}" type="datetime1">
              <a:rPr lang="fr-FR" smtClean="0"/>
              <a:t>27/11/2024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6BF5-EABA-4F86-8239-C47679ADF0DF}" type="datetime1">
              <a:rPr lang="fr-FR" smtClean="0"/>
              <a:t>27/11/2024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6"/>
            <a:ext cx="10363200" cy="1500187"/>
          </a:xfrm>
        </p:spPr>
        <p:txBody>
          <a:bodyPr anchor="b"/>
          <a:lstStyle>
            <a:lvl1pPr marL="0" indent="0">
              <a:buNone/>
              <a:defRPr sz="2462">
                <a:solidFill>
                  <a:schemeClr val="tx1">
                    <a:tint val="75000"/>
                  </a:schemeClr>
                </a:solidFill>
              </a:defRPr>
            </a:lvl1pPr>
            <a:lvl2pPr marL="562722" indent="0">
              <a:buNone/>
              <a:defRPr sz="2215">
                <a:solidFill>
                  <a:schemeClr val="tx1">
                    <a:tint val="75000"/>
                  </a:schemeClr>
                </a:solidFill>
              </a:defRPr>
            </a:lvl2pPr>
            <a:lvl3pPr marL="1125444" indent="0">
              <a:buNone/>
              <a:defRPr sz="1969">
                <a:solidFill>
                  <a:schemeClr val="tx1">
                    <a:tint val="75000"/>
                  </a:schemeClr>
                </a:solidFill>
              </a:defRPr>
            </a:lvl3pPr>
            <a:lvl4pPr marL="1688165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4pPr>
            <a:lvl5pPr marL="2250887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5pPr>
            <a:lvl6pPr marL="2813609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6pPr>
            <a:lvl7pPr marL="3376331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7pPr>
            <a:lvl8pPr marL="3939052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8pPr>
            <a:lvl9pPr marL="4501774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B47B-DD91-4059-81F4-AC8089AA6F5E}" type="datetime1">
              <a:rPr lang="fr-FR" smtClean="0"/>
              <a:t>27/11/2024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57789-42D6-43A2-A0D8-6F434E73C1C8}" type="datetime1">
              <a:rPr lang="fr-FR" smtClean="0"/>
              <a:t>27/11/2024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5" cy="639762"/>
          </a:xfr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5" cy="3951288"/>
          </a:xfr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9BF8-C069-4E51-88AB-7A61B42CE681}" type="datetime1">
              <a:rPr lang="fr-FR" smtClean="0"/>
              <a:t>27/11/2024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950EB-9622-4A8D-A846-659DA657573E}" type="datetime1">
              <a:rPr lang="fr-FR" smtClean="0"/>
              <a:t>27/11/2024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8883-ED1E-480F-9DFE-7672397F2183}" type="datetime1">
              <a:rPr lang="fr-FR" smtClean="0"/>
              <a:t>27/11/2024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5" y="273054"/>
            <a:ext cx="6815665" cy="5853113"/>
          </a:xfr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9194-621D-4647-8894-0C72027A690F}" type="datetime1">
              <a:rPr lang="fr-FR" smtClean="0"/>
              <a:t>27/11/2024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78C5-CBA9-4455-B602-5C7A42939EED}" type="datetime1">
              <a:rPr lang="fr-FR" smtClean="0"/>
              <a:t>27/11/2024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45D53-272E-4142-B7C4-B0C7D0B34694}" type="datetime1">
              <a:rPr lang="fr-FR" smtClean="0"/>
              <a:t>27/11/2024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" name="Picture 7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" t="14559" r="6203" b="8414"/>
          <a:stretch/>
        </p:blipFill>
        <p:spPr bwMode="auto">
          <a:xfrm>
            <a:off x="10537980" y="1"/>
            <a:ext cx="1654020" cy="60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1125444" rtl="0" eaLnBrk="1" latinLnBrk="0" hangingPunct="1">
        <a:spcBef>
          <a:spcPct val="0"/>
        </a:spcBef>
        <a:buNone/>
        <a:defRPr sz="5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41" indent="-422041" algn="l" defTabSz="1125444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defTabSz="1125444" rtl="0" eaLnBrk="1" latinLnBrk="0" hangingPunct="1">
        <a:spcBef>
          <a:spcPct val="20000"/>
        </a:spcBef>
        <a:buFont typeface="Arial" pitchFamily="34" charset="0"/>
        <a:buChar char="–"/>
        <a:defRPr sz="3446" kern="1200">
          <a:solidFill>
            <a:schemeClr val="tx1"/>
          </a:solidFill>
          <a:latin typeface="+mn-lt"/>
          <a:ea typeface="+mn-ea"/>
          <a:cs typeface="+mn-cs"/>
        </a:defRPr>
      </a:lvl2pPr>
      <a:lvl3pPr marL="1406804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3pPr>
      <a:lvl4pPr marL="1969526" indent="-281361" algn="l" defTabSz="1125444" rtl="0" eaLnBrk="1" latinLnBrk="0" hangingPunct="1">
        <a:spcBef>
          <a:spcPct val="20000"/>
        </a:spcBef>
        <a:buFont typeface="Arial" pitchFamily="34" charset="0"/>
        <a:buChar char="–"/>
        <a:defRPr sz="2462" kern="1200">
          <a:solidFill>
            <a:schemeClr val="tx1"/>
          </a:solidFill>
          <a:latin typeface="+mn-lt"/>
          <a:ea typeface="+mn-ea"/>
          <a:cs typeface="+mn-cs"/>
        </a:defRPr>
      </a:lvl4pPr>
      <a:lvl5pPr marL="2532248" indent="-281361" algn="l" defTabSz="1125444" rtl="0" eaLnBrk="1" latinLnBrk="0" hangingPunct="1">
        <a:spcBef>
          <a:spcPct val="20000"/>
        </a:spcBef>
        <a:buFont typeface="Arial" pitchFamily="34" charset="0"/>
        <a:buChar char="»"/>
        <a:defRPr sz="2462" kern="1200">
          <a:solidFill>
            <a:schemeClr val="tx1"/>
          </a:solidFill>
          <a:latin typeface="+mn-lt"/>
          <a:ea typeface="+mn-ea"/>
          <a:cs typeface="+mn-cs"/>
        </a:defRPr>
      </a:lvl5pPr>
      <a:lvl6pPr marL="3094970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27.png"/><Relationship Id="rId7" Type="http://schemas.openxmlformats.org/officeDocument/2006/relationships/image" Target="../media/image25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jpeg"/><Relationship Id="rId18" Type="http://schemas.openxmlformats.org/officeDocument/2006/relationships/image" Target="../media/image47.jpeg"/><Relationship Id="rId3" Type="http://schemas.openxmlformats.org/officeDocument/2006/relationships/image" Target="../media/image33.png"/><Relationship Id="rId21" Type="http://schemas.openxmlformats.org/officeDocument/2006/relationships/image" Target="../media/image50.pn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17" Type="http://schemas.openxmlformats.org/officeDocument/2006/relationships/image" Target="../media/image46.jpeg"/><Relationship Id="rId2" Type="http://schemas.openxmlformats.org/officeDocument/2006/relationships/image" Target="../media/image32.jpeg"/><Relationship Id="rId16" Type="http://schemas.openxmlformats.org/officeDocument/2006/relationships/image" Target="../media/image45.jpe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png"/><Relationship Id="rId5" Type="http://schemas.microsoft.com/office/2007/relationships/hdphoto" Target="../media/hdphoto1.wdp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4.jpeg"/><Relationship Id="rId9" Type="http://schemas.openxmlformats.org/officeDocument/2006/relationships/image" Target="../media/image38.jpeg"/><Relationship Id="rId1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18" Type="http://schemas.openxmlformats.org/officeDocument/2006/relationships/image" Target="../media/image67.jpeg"/><Relationship Id="rId3" Type="http://schemas.openxmlformats.org/officeDocument/2006/relationships/image" Target="../media/image52.jpg"/><Relationship Id="rId21" Type="http://schemas.openxmlformats.org/officeDocument/2006/relationships/image" Target="../media/image70.png"/><Relationship Id="rId7" Type="http://schemas.openxmlformats.org/officeDocument/2006/relationships/image" Target="../media/image56.jpeg"/><Relationship Id="rId12" Type="http://schemas.openxmlformats.org/officeDocument/2006/relationships/image" Target="../media/image61.png"/><Relationship Id="rId17" Type="http://schemas.openxmlformats.org/officeDocument/2006/relationships/image" Target="../media/image66.gif"/><Relationship Id="rId2" Type="http://schemas.openxmlformats.org/officeDocument/2006/relationships/image" Target="../media/image51.jpeg"/><Relationship Id="rId16" Type="http://schemas.openxmlformats.org/officeDocument/2006/relationships/image" Target="../media/image65.png"/><Relationship Id="rId20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11" Type="http://schemas.openxmlformats.org/officeDocument/2006/relationships/image" Target="../media/image60.png"/><Relationship Id="rId24" Type="http://schemas.openxmlformats.org/officeDocument/2006/relationships/image" Target="../media/image73.png"/><Relationship Id="rId5" Type="http://schemas.openxmlformats.org/officeDocument/2006/relationships/image" Target="../media/image54.gif"/><Relationship Id="rId15" Type="http://schemas.openxmlformats.org/officeDocument/2006/relationships/image" Target="../media/image64.svg"/><Relationship Id="rId23" Type="http://schemas.openxmlformats.org/officeDocument/2006/relationships/image" Target="../media/image72.jpg"/><Relationship Id="rId10" Type="http://schemas.openxmlformats.org/officeDocument/2006/relationships/image" Target="../media/image59.jpeg"/><Relationship Id="rId19" Type="http://schemas.openxmlformats.org/officeDocument/2006/relationships/image" Target="../media/image68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Relationship Id="rId14" Type="http://schemas.openxmlformats.org/officeDocument/2006/relationships/image" Target="../media/image63.png"/><Relationship Id="rId22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5.png"/><Relationship Id="rId18" Type="http://schemas.openxmlformats.org/officeDocument/2006/relationships/image" Target="../media/image90.png"/><Relationship Id="rId26" Type="http://schemas.openxmlformats.org/officeDocument/2006/relationships/image" Target="../media/image98.jpg"/><Relationship Id="rId39" Type="http://schemas.openxmlformats.org/officeDocument/2006/relationships/image" Target="../media/image111.png"/><Relationship Id="rId21" Type="http://schemas.openxmlformats.org/officeDocument/2006/relationships/image" Target="../media/image93.png"/><Relationship Id="rId34" Type="http://schemas.openxmlformats.org/officeDocument/2006/relationships/image" Target="../media/image106.png"/><Relationship Id="rId42" Type="http://schemas.openxmlformats.org/officeDocument/2006/relationships/image" Target="../media/image114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6" Type="http://schemas.openxmlformats.org/officeDocument/2006/relationships/image" Target="../media/image88.jpg"/><Relationship Id="rId20" Type="http://schemas.openxmlformats.org/officeDocument/2006/relationships/image" Target="../media/image92.jpeg"/><Relationship Id="rId29" Type="http://schemas.openxmlformats.org/officeDocument/2006/relationships/image" Target="../media/image101.jpeg"/><Relationship Id="rId41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jpeg"/><Relationship Id="rId11" Type="http://schemas.openxmlformats.org/officeDocument/2006/relationships/image" Target="../media/image83.png"/><Relationship Id="rId24" Type="http://schemas.openxmlformats.org/officeDocument/2006/relationships/image" Target="../media/image96.jpeg"/><Relationship Id="rId32" Type="http://schemas.openxmlformats.org/officeDocument/2006/relationships/image" Target="../media/image104.png"/><Relationship Id="rId37" Type="http://schemas.openxmlformats.org/officeDocument/2006/relationships/image" Target="../media/image109.emf"/><Relationship Id="rId40" Type="http://schemas.openxmlformats.org/officeDocument/2006/relationships/image" Target="../media/image112.jpeg"/><Relationship Id="rId5" Type="http://schemas.openxmlformats.org/officeDocument/2006/relationships/image" Target="../media/image77.jpeg"/><Relationship Id="rId15" Type="http://schemas.openxmlformats.org/officeDocument/2006/relationships/image" Target="../media/image87.jpeg"/><Relationship Id="rId23" Type="http://schemas.openxmlformats.org/officeDocument/2006/relationships/image" Target="../media/image95.emf"/><Relationship Id="rId28" Type="http://schemas.openxmlformats.org/officeDocument/2006/relationships/image" Target="../media/image100.jpeg"/><Relationship Id="rId36" Type="http://schemas.openxmlformats.org/officeDocument/2006/relationships/image" Target="../media/image108.jpeg"/><Relationship Id="rId10" Type="http://schemas.openxmlformats.org/officeDocument/2006/relationships/image" Target="../media/image82.png"/><Relationship Id="rId19" Type="http://schemas.openxmlformats.org/officeDocument/2006/relationships/image" Target="../media/image91.jpeg"/><Relationship Id="rId31" Type="http://schemas.openxmlformats.org/officeDocument/2006/relationships/image" Target="../media/image103.png"/><Relationship Id="rId4" Type="http://schemas.openxmlformats.org/officeDocument/2006/relationships/image" Target="../media/image76.png"/><Relationship Id="rId9" Type="http://schemas.openxmlformats.org/officeDocument/2006/relationships/image" Target="../media/image81.jpg"/><Relationship Id="rId14" Type="http://schemas.openxmlformats.org/officeDocument/2006/relationships/image" Target="../media/image86.jpg"/><Relationship Id="rId22" Type="http://schemas.openxmlformats.org/officeDocument/2006/relationships/image" Target="../media/image94.jpeg"/><Relationship Id="rId27" Type="http://schemas.openxmlformats.org/officeDocument/2006/relationships/image" Target="../media/image99.jpeg"/><Relationship Id="rId30" Type="http://schemas.openxmlformats.org/officeDocument/2006/relationships/image" Target="../media/image102.jpeg"/><Relationship Id="rId35" Type="http://schemas.openxmlformats.org/officeDocument/2006/relationships/image" Target="../media/image107.png"/><Relationship Id="rId8" Type="http://schemas.openxmlformats.org/officeDocument/2006/relationships/image" Target="../media/image80.jpeg"/><Relationship Id="rId3" Type="http://schemas.openxmlformats.org/officeDocument/2006/relationships/image" Target="../media/image75.png"/><Relationship Id="rId12" Type="http://schemas.openxmlformats.org/officeDocument/2006/relationships/image" Target="../media/image84.jpg"/><Relationship Id="rId17" Type="http://schemas.openxmlformats.org/officeDocument/2006/relationships/image" Target="../media/image89.png"/><Relationship Id="rId25" Type="http://schemas.openxmlformats.org/officeDocument/2006/relationships/image" Target="../media/image97.jpg"/><Relationship Id="rId33" Type="http://schemas.openxmlformats.org/officeDocument/2006/relationships/image" Target="../media/image105.png"/><Relationship Id="rId38" Type="http://schemas.openxmlformats.org/officeDocument/2006/relationships/image" Target="../media/image1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tif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fif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97624" y="1511842"/>
            <a:ext cx="11596751" cy="1209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5275" tIns="52638" rIns="105275" bIns="5263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sz="5908" b="1" dirty="0">
                <a:solidFill>
                  <a:srgbClr val="0000FF"/>
                </a:solidFill>
                <a:latin typeface="Calibri" pitchFamily="34" charset="0"/>
              </a:rPr>
              <a:t>Origins and history of JUAS </a:t>
            </a:r>
            <a:r>
              <a:rPr lang="en-GB" sz="5908" b="1" dirty="0">
                <a:solidFill>
                  <a:srgbClr val="0070C0"/>
                </a:solidFill>
                <a:latin typeface="Calibri" pitchFamily="34" charset="0"/>
              </a:rPr>
              <a:t> 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3728383" y="3085700"/>
            <a:ext cx="4161915" cy="546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/>
            <a:r>
              <a:rPr lang="en-US" sz="2954" dirty="0">
                <a:solidFill>
                  <a:schemeClr val="tx1"/>
                </a:solidFill>
                <a:latin typeface="Calibri" pitchFamily="34" charset="0"/>
              </a:rPr>
              <a:t>Louis Rinolfi</a:t>
            </a:r>
          </a:p>
        </p:txBody>
      </p:sp>
      <p:sp>
        <p:nvSpPr>
          <p:cNvPr id="2" name="Rectangle 1"/>
          <p:cNvSpPr/>
          <p:nvPr/>
        </p:nvSpPr>
        <p:spPr>
          <a:xfrm>
            <a:off x="4710013" y="4194751"/>
            <a:ext cx="31178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1"/>
                </a:solidFill>
              </a:rPr>
              <a:t>27</a:t>
            </a:r>
            <a:r>
              <a:rPr lang="en-GB" i="1" baseline="30000" dirty="0">
                <a:solidFill>
                  <a:schemeClr val="tx1"/>
                </a:solidFill>
              </a:rPr>
              <a:t>th</a:t>
            </a:r>
            <a:r>
              <a:rPr lang="en-GB" i="1" dirty="0">
                <a:solidFill>
                  <a:schemeClr val="tx1"/>
                </a:solidFill>
              </a:rPr>
              <a:t> November 2024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0149769" y="0"/>
            <a:ext cx="1960951" cy="9287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2542" tIns="56271" rIns="112542" bIns="56271" numCol="1" rtlCol="0" anchor="t" anchorCtr="0" compatLnSpc="1">
            <a:prstTxWarp prst="textNoShape">
              <a:avLst/>
            </a:prstTxWarp>
          </a:bodyPr>
          <a:lstStyle/>
          <a:p>
            <a:pPr defTabSz="562722"/>
            <a:endParaRPr lang="en-US" sz="2215"/>
          </a:p>
        </p:txBody>
      </p:sp>
      <p:pic>
        <p:nvPicPr>
          <p:cNvPr id="6" name="Picture 5" descr="A group of people walking on a walkway&#10;&#10;Description automatically generated">
            <a:extLst>
              <a:ext uri="{FF2B5EF4-FFF2-40B4-BE49-F238E27FC236}">
                <a16:creationId xmlns:a16="http://schemas.microsoft.com/office/drawing/2014/main" id="{8487D6FE-C58E-F894-C5B3-6E285F6B29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260" y="4741309"/>
            <a:ext cx="6844202" cy="20532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CB546B1-B811-E975-04A6-605B111294B2}"/>
              </a:ext>
            </a:extLst>
          </p:cNvPr>
          <p:cNvSpPr txBox="1"/>
          <p:nvPr/>
        </p:nvSpPr>
        <p:spPr>
          <a:xfrm>
            <a:off x="6509538" y="7017612"/>
            <a:ext cx="2835639" cy="35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23" b="1" dirty="0">
                <a:solidFill>
                  <a:srgbClr val="FFFF00"/>
                </a:solidFill>
              </a:rPr>
              <a:t>CERN Science Gateway</a:t>
            </a:r>
            <a:endParaRPr lang="en-GB" sz="1723" b="1" dirty="0">
              <a:solidFill>
                <a:srgbClr val="FFFF00"/>
              </a:solidFill>
            </a:endParaRPr>
          </a:p>
        </p:txBody>
      </p:sp>
      <p:pic>
        <p:nvPicPr>
          <p:cNvPr id="5" name="Picture 4" descr="A fireworks in the sky&#10;&#10;Description automatically generated with medium confidence">
            <a:extLst>
              <a:ext uri="{FF2B5EF4-FFF2-40B4-BE49-F238E27FC236}">
                <a16:creationId xmlns:a16="http://schemas.microsoft.com/office/drawing/2014/main" id="{A3720B1D-56CA-F0B4-CA26-C088521C26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508" y="63431"/>
            <a:ext cx="6729666" cy="16824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E7B474-EDF0-3903-C51F-3550783834D5}"/>
              </a:ext>
            </a:extLst>
          </p:cNvPr>
          <p:cNvSpPr txBox="1"/>
          <p:nvPr/>
        </p:nvSpPr>
        <p:spPr>
          <a:xfrm>
            <a:off x="7041220" y="6442348"/>
            <a:ext cx="23039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FF00"/>
                </a:solidFill>
              </a:rPr>
              <a:t>CERN Science Gateway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580D4B-15C5-04A5-3738-5FB317AD1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0B31D1-D9AF-7665-1FE6-9C0295940C85}"/>
              </a:ext>
            </a:extLst>
          </p:cNvPr>
          <p:cNvSpPr/>
          <p:nvPr/>
        </p:nvSpPr>
        <p:spPr bwMode="auto">
          <a:xfrm>
            <a:off x="11041557" y="6327708"/>
            <a:ext cx="852818" cy="3937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2542" tIns="56271" rIns="112542" bIns="56271" numCol="1" rtlCol="0" anchor="t" anchorCtr="0" compatLnSpc="1">
            <a:prstTxWarp prst="textNoShape">
              <a:avLst/>
            </a:prstTxWarp>
          </a:bodyPr>
          <a:lstStyle/>
          <a:p>
            <a:pPr defTabSz="562722"/>
            <a:endParaRPr lang="en-US" sz="2215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815" y="2508743"/>
            <a:ext cx="5071678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31" dirty="0">
                <a:solidFill>
                  <a:schemeClr val="tx1"/>
                </a:solidFill>
              </a:rPr>
              <a:t>1994 - 2024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C01C0A-AA5B-6FB7-4FA5-3853A31B507F}"/>
              </a:ext>
            </a:extLst>
          </p:cNvPr>
          <p:cNvSpPr txBox="1"/>
          <p:nvPr/>
        </p:nvSpPr>
        <p:spPr>
          <a:xfrm>
            <a:off x="3684609" y="3726766"/>
            <a:ext cx="4200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History of JUAS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05989B-3041-D9B6-2312-089D3AE4A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159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5AB7341-56F1-968F-76D8-7C953B6BD273}"/>
              </a:ext>
            </a:extLst>
          </p:cNvPr>
          <p:cNvSpPr txBox="1"/>
          <p:nvPr/>
        </p:nvSpPr>
        <p:spPr>
          <a:xfrm>
            <a:off x="365760" y="166450"/>
            <a:ext cx="993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00FF"/>
                </a:solidFill>
                <a:latin typeface="Calibri" pitchFamily="34" charset="0"/>
              </a:rPr>
              <a:t>The 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3200" b="1" dirty="0">
                <a:solidFill>
                  <a:srgbClr val="0000FF"/>
                </a:solidFill>
                <a:latin typeface="Calibri" pitchFamily="34" charset="0"/>
              </a:rPr>
              <a:t>uropean 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S</a:t>
            </a:r>
            <a:r>
              <a:rPr lang="en-US" sz="3200" b="1" dirty="0">
                <a:solidFill>
                  <a:srgbClr val="0000FF"/>
                </a:solidFill>
                <a:latin typeface="Calibri" pitchFamily="34" charset="0"/>
              </a:rPr>
              <a:t>cientific 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 sz="3200" b="1" dirty="0">
                <a:solidFill>
                  <a:srgbClr val="0000FF"/>
                </a:solidFill>
                <a:latin typeface="Calibri" pitchFamily="34" charset="0"/>
              </a:rPr>
              <a:t>nstitute is 20 km South of CERN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EFFE6B7-FEEB-3CDF-2021-ED8247A76ED6}"/>
              </a:ext>
            </a:extLst>
          </p:cNvPr>
          <p:cNvGrpSpPr/>
          <p:nvPr/>
        </p:nvGrpSpPr>
        <p:grpSpPr>
          <a:xfrm>
            <a:off x="550346" y="841483"/>
            <a:ext cx="5841868" cy="5484439"/>
            <a:chOff x="1199012" y="960722"/>
            <a:chExt cx="5506588" cy="506834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489ED1A-4328-7C65-8228-FF1F0D13797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72"/>
            <a:stretch/>
          </p:blipFill>
          <p:spPr bwMode="auto">
            <a:xfrm>
              <a:off x="1199012" y="960722"/>
              <a:ext cx="5506588" cy="50683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F9B0E0A-8EA1-2460-7B4A-401D40B7FEB6}"/>
                </a:ext>
              </a:extLst>
            </p:cNvPr>
            <p:cNvSpPr txBox="1"/>
            <p:nvPr/>
          </p:nvSpPr>
          <p:spPr>
            <a:xfrm>
              <a:off x="2518222" y="1749837"/>
              <a:ext cx="7228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dirty="0">
                  <a:solidFill>
                    <a:srgbClr val="0000FF"/>
                  </a:solidFill>
                </a:rPr>
                <a:t>CERN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944C675-8FA3-3565-6AEE-42E1EAC46697}"/>
                </a:ext>
              </a:extLst>
            </p:cNvPr>
            <p:cNvSpPr txBox="1"/>
            <p:nvPr/>
          </p:nvSpPr>
          <p:spPr>
            <a:xfrm>
              <a:off x="4578172" y="5505841"/>
              <a:ext cx="6819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u="sng" dirty="0">
                  <a:solidFill>
                    <a:srgbClr val="0000FF"/>
                  </a:solidFill>
                </a:rPr>
                <a:t>ESI</a:t>
              </a:r>
            </a:p>
            <a:p>
              <a:pPr algn="ctr"/>
              <a:r>
                <a:rPr lang="en-US" sz="1400" b="1" u="sng" dirty="0">
                  <a:solidFill>
                    <a:srgbClr val="0000FF"/>
                  </a:solidFill>
                </a:rPr>
                <a:t>JUAS</a:t>
              </a:r>
              <a:endParaRPr lang="en-US" b="1" u="sng" dirty="0">
                <a:solidFill>
                  <a:srgbClr val="0000FF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15F7808-7E28-91ED-B5B2-A18D8522425F}"/>
                </a:ext>
              </a:extLst>
            </p:cNvPr>
            <p:cNvSpPr/>
            <p:nvPr/>
          </p:nvSpPr>
          <p:spPr>
            <a:xfrm>
              <a:off x="2518222" y="1730526"/>
              <a:ext cx="796816" cy="346398"/>
            </a:xfrm>
            <a:prstGeom prst="ellipse">
              <a:avLst/>
            </a:prstGeom>
            <a:solidFill>
              <a:srgbClr val="0000FF">
                <a:alpha val="3000"/>
              </a:srgbClr>
            </a:solidFill>
            <a:ln w="127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53BAF72-87E8-AE4A-7BAF-3841DD76BDA5}"/>
                </a:ext>
              </a:extLst>
            </p:cNvPr>
            <p:cNvSpPr/>
            <p:nvPr/>
          </p:nvSpPr>
          <p:spPr>
            <a:xfrm>
              <a:off x="4404736" y="5505841"/>
              <a:ext cx="1028870" cy="523220"/>
            </a:xfrm>
            <a:prstGeom prst="ellipse">
              <a:avLst/>
            </a:prstGeom>
            <a:solidFill>
              <a:srgbClr val="0000FF">
                <a:alpha val="3000"/>
              </a:srgbClr>
            </a:solidFill>
            <a:ln w="127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B7DC7A5-D635-D4EE-A954-F26B5E936F40}"/>
              </a:ext>
            </a:extLst>
          </p:cNvPr>
          <p:cNvGrpSpPr/>
          <p:nvPr/>
        </p:nvGrpSpPr>
        <p:grpSpPr>
          <a:xfrm>
            <a:off x="6611060" y="790952"/>
            <a:ext cx="5506588" cy="5565402"/>
            <a:chOff x="6550100" y="1054061"/>
            <a:chExt cx="5506588" cy="5565402"/>
          </a:xfrm>
        </p:grpSpPr>
        <p:pic>
          <p:nvPicPr>
            <p:cNvPr id="3" name="Picture 2" descr="A map with blue circles and red dots&#10;&#10;Description automatically generated">
              <a:extLst>
                <a:ext uri="{FF2B5EF4-FFF2-40B4-BE49-F238E27FC236}">
                  <a16:creationId xmlns:a16="http://schemas.microsoft.com/office/drawing/2014/main" id="{134D3A25-78F5-4B30-0EBB-A0B371CE2C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0100" y="1054061"/>
              <a:ext cx="5506588" cy="556540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92BBB7D-CC45-21B0-3120-3AE43CEAF878}"/>
                </a:ext>
              </a:extLst>
            </p:cNvPr>
            <p:cNvSpPr txBox="1"/>
            <p:nvPr/>
          </p:nvSpPr>
          <p:spPr>
            <a:xfrm>
              <a:off x="6730896" y="6219699"/>
              <a:ext cx="1300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tx1"/>
                  </a:solidFill>
                </a:rPr>
                <a:t>E. </a:t>
              </a:r>
              <a:r>
                <a:rPr lang="en-US" i="1" dirty="0" err="1">
                  <a:solidFill>
                    <a:schemeClr val="tx1"/>
                  </a:solidFill>
                </a:rPr>
                <a:t>Métral</a:t>
              </a:r>
              <a:endParaRPr lang="en-GB" i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E5248-53E1-18BA-9DB1-808FFD7E7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69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47F642-72FE-D9D2-C210-9D23309EA12A}"/>
              </a:ext>
            </a:extLst>
          </p:cNvPr>
          <p:cNvSpPr/>
          <p:nvPr/>
        </p:nvSpPr>
        <p:spPr bwMode="auto">
          <a:xfrm>
            <a:off x="10149769" y="0"/>
            <a:ext cx="1960951" cy="9287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2542" tIns="56271" rIns="112542" bIns="56271" numCol="1" rtlCol="0" anchor="t" anchorCtr="0" compatLnSpc="1">
            <a:prstTxWarp prst="textNoShape">
              <a:avLst/>
            </a:prstTxWarp>
          </a:bodyPr>
          <a:lstStyle/>
          <a:p>
            <a:pPr defTabSz="562722"/>
            <a:endParaRPr lang="en-US" sz="2215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271DE0-BA89-924F-D2F0-4FCD3E75C4B9}"/>
              </a:ext>
            </a:extLst>
          </p:cNvPr>
          <p:cNvSpPr txBox="1"/>
          <p:nvPr/>
        </p:nvSpPr>
        <p:spPr>
          <a:xfrm>
            <a:off x="175798" y="141189"/>
            <a:ext cx="1152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ESI was founded at </a:t>
            </a:r>
            <a:r>
              <a:rPr lang="en-US" dirty="0" err="1">
                <a:solidFill>
                  <a:schemeClr val="tx1"/>
                </a:solidFill>
              </a:rPr>
              <a:t>Archamps</a:t>
            </a:r>
            <a:r>
              <a:rPr lang="en-US" dirty="0">
                <a:solidFill>
                  <a:schemeClr val="tx1"/>
                </a:solidFill>
              </a:rPr>
              <a:t> under the auspices of a group of European physicists under the acronym GREISE (Groupe de Recherche et </a:t>
            </a:r>
            <a:r>
              <a:rPr lang="en-US" dirty="0" err="1">
                <a:solidFill>
                  <a:schemeClr val="tx1"/>
                </a:solidFill>
              </a:rPr>
              <a:t>d’Etude</a:t>
            </a:r>
            <a:r>
              <a:rPr lang="en-US" dirty="0">
                <a:solidFill>
                  <a:schemeClr val="tx1"/>
                </a:solidFill>
              </a:rPr>
              <a:t> pour un </a:t>
            </a:r>
            <a:r>
              <a:rPr lang="en-US" dirty="0" err="1">
                <a:solidFill>
                  <a:schemeClr val="tx1"/>
                </a:solidFill>
              </a:rPr>
              <a:t>Institut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Scientifique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Européen</a:t>
            </a:r>
            <a:r>
              <a:rPr lang="en-US" dirty="0">
                <a:solidFill>
                  <a:schemeClr val="tx1"/>
                </a:solidFill>
              </a:rPr>
              <a:t>) (see CERN/SPC/686)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8A81725-88E6-F277-0DA7-37C93A6A5E50}"/>
              </a:ext>
            </a:extLst>
          </p:cNvPr>
          <p:cNvGrpSpPr/>
          <p:nvPr/>
        </p:nvGrpSpPr>
        <p:grpSpPr>
          <a:xfrm>
            <a:off x="7155568" y="1081108"/>
            <a:ext cx="5170577" cy="3819776"/>
            <a:chOff x="7155568" y="1081108"/>
            <a:chExt cx="5170577" cy="381977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809A2FA-F585-53F0-AC8D-F2168D2C05F1}"/>
                </a:ext>
              </a:extLst>
            </p:cNvPr>
            <p:cNvSpPr txBox="1"/>
            <p:nvPr/>
          </p:nvSpPr>
          <p:spPr>
            <a:xfrm>
              <a:off x="7155568" y="1081108"/>
              <a:ext cx="495515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ESI organizes “administratively” the JUAS and many other schools on the </a:t>
              </a:r>
              <a:r>
                <a:rPr lang="en-US" dirty="0" err="1">
                  <a:solidFill>
                    <a:schemeClr val="tx1"/>
                  </a:solidFill>
                </a:rPr>
                <a:t>Archamps</a:t>
              </a:r>
              <a:r>
                <a:rPr lang="en-US" dirty="0">
                  <a:solidFill>
                    <a:schemeClr val="tx1"/>
                  </a:solidFill>
                </a:rPr>
                <a:t> campus</a:t>
              </a:r>
              <a:endParaRPr lang="en-GB" dirty="0"/>
            </a:p>
          </p:txBody>
        </p:sp>
        <p:pic>
          <p:nvPicPr>
            <p:cNvPr id="25" name="Picture 2" descr="\\cern.ch\dfs\Users\r\rinolfi\Desktop\JUAS_2014\Logos\ESI_logo.jpg">
              <a:extLst>
                <a:ext uri="{FF2B5EF4-FFF2-40B4-BE49-F238E27FC236}">
                  <a16:creationId xmlns:a16="http://schemas.microsoft.com/office/drawing/2014/main" id="{76FB1FCB-9B4C-4A67-BA31-E78399FA83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59863" y="2851445"/>
              <a:ext cx="2534265" cy="1267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AB1818C-18E0-129C-5095-4AF9E8A22CC6}"/>
                </a:ext>
              </a:extLst>
            </p:cNvPr>
            <p:cNvSpPr txBox="1"/>
            <p:nvPr/>
          </p:nvSpPr>
          <p:spPr>
            <a:xfrm>
              <a:off x="10629425" y="4254553"/>
              <a:ext cx="1696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chemeClr val="tx1"/>
                  </a:solidFill>
                </a:rPr>
                <a:t>Presentation Bob Holland</a:t>
              </a:r>
              <a:endParaRPr lang="en-GB" i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4EBD382-E5CC-6A22-908B-4C3A703E9529}"/>
              </a:ext>
            </a:extLst>
          </p:cNvPr>
          <p:cNvGrpSpPr/>
          <p:nvPr/>
        </p:nvGrpSpPr>
        <p:grpSpPr>
          <a:xfrm>
            <a:off x="216623" y="962094"/>
            <a:ext cx="11755823" cy="5895906"/>
            <a:chOff x="216623" y="962094"/>
            <a:chExt cx="11755823" cy="589590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EBB37A5-21CE-659E-2889-5952A2F76A85}"/>
                </a:ext>
              </a:extLst>
            </p:cNvPr>
            <p:cNvGrpSpPr/>
            <p:nvPr/>
          </p:nvGrpSpPr>
          <p:grpSpPr>
            <a:xfrm>
              <a:off x="216623" y="1082380"/>
              <a:ext cx="11755823" cy="5775620"/>
              <a:chOff x="216623" y="1109942"/>
              <a:chExt cx="11755823" cy="5775620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94776CA-4CA1-B19E-E701-524607D8FC1A}"/>
                  </a:ext>
                </a:extLst>
              </p:cNvPr>
              <p:cNvSpPr txBox="1"/>
              <p:nvPr/>
            </p:nvSpPr>
            <p:spPr>
              <a:xfrm>
                <a:off x="7966687" y="2061657"/>
                <a:ext cx="400575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00FF"/>
                    </a:solidFill>
                    <a:latin typeface="Calibri" pitchFamily="34" charset="0"/>
                  </a:rPr>
                  <a:t>ESI Presidents</a:t>
                </a: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AF746DF-1981-38DE-5383-85FE2E8D9937}"/>
                  </a:ext>
                </a:extLst>
              </p:cNvPr>
              <p:cNvSpPr txBox="1"/>
              <p:nvPr/>
            </p:nvSpPr>
            <p:spPr>
              <a:xfrm>
                <a:off x="216623" y="1109942"/>
                <a:ext cx="8540116" cy="5775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62" dirty="0">
                    <a:solidFill>
                      <a:schemeClr val="tx1"/>
                    </a:solidFill>
                  </a:rPr>
                  <a:t>1994 - 1999 : 	Denis Linglin</a:t>
                </a:r>
              </a:p>
              <a:p>
                <a:r>
                  <a:rPr lang="en-US" sz="2462" dirty="0">
                    <a:solidFill>
                      <a:schemeClr val="tx1"/>
                    </a:solidFill>
                  </a:rPr>
                  <a:t>						</a:t>
                </a:r>
                <a:r>
                  <a:rPr lang="en-US" dirty="0">
                    <a:solidFill>
                      <a:schemeClr val="tx1"/>
                    </a:solidFill>
                  </a:rPr>
                  <a:t>CNRS</a:t>
                </a:r>
                <a:endParaRPr lang="en-US" sz="2462" dirty="0">
                  <a:solidFill>
                    <a:schemeClr val="tx1"/>
                  </a:solidFill>
                </a:endParaRPr>
              </a:p>
              <a:p>
                <a:endParaRPr lang="en-US" sz="2462" dirty="0">
                  <a:solidFill>
                    <a:schemeClr val="tx1"/>
                  </a:solidFill>
                </a:endParaRPr>
              </a:p>
              <a:p>
                <a:r>
                  <a:rPr lang="en-US" sz="2462" dirty="0">
                    <a:solidFill>
                      <a:schemeClr val="tx1"/>
                    </a:solidFill>
                  </a:rPr>
                  <a:t>1999 - 2002 : 	Giorgio </a:t>
                </a:r>
                <a:r>
                  <a:rPr lang="en-US" sz="2462" dirty="0" err="1">
                    <a:solidFill>
                      <a:schemeClr val="tx1"/>
                    </a:solidFill>
                  </a:rPr>
                  <a:t>Brianti</a:t>
                </a:r>
                <a:r>
                  <a:rPr lang="en-US" sz="2462" dirty="0">
                    <a:solidFill>
                      <a:schemeClr val="tx1"/>
                    </a:solidFill>
                  </a:rPr>
                  <a:t> / </a:t>
                </a:r>
                <a:r>
                  <a:rPr lang="en-US" sz="2000" dirty="0">
                    <a:solidFill>
                      <a:schemeClr val="tx1"/>
                    </a:solidFill>
                  </a:rPr>
                  <a:t>CERN</a:t>
                </a:r>
                <a:endParaRPr lang="en-US" sz="2462" dirty="0">
                  <a:solidFill>
                    <a:schemeClr val="tx1"/>
                  </a:solidFill>
                </a:endParaRPr>
              </a:p>
              <a:p>
                <a:endParaRPr lang="en-US" sz="2462" dirty="0">
                  <a:solidFill>
                    <a:schemeClr val="tx1"/>
                  </a:solidFill>
                </a:endParaRPr>
              </a:p>
              <a:p>
                <a:r>
                  <a:rPr lang="en-US" sz="2462" dirty="0">
                    <a:solidFill>
                      <a:schemeClr val="tx1"/>
                    </a:solidFill>
                  </a:rPr>
                  <a:t>2002 - 2012:	Manfred Buhler-</a:t>
                </a:r>
                <a:r>
                  <a:rPr lang="en-US" sz="2462" dirty="0" err="1">
                    <a:solidFill>
                      <a:schemeClr val="tx1"/>
                    </a:solidFill>
                  </a:rPr>
                  <a:t>Broglin</a:t>
                </a:r>
                <a:r>
                  <a:rPr lang="en-US" sz="2462" dirty="0">
                    <a:solidFill>
                      <a:schemeClr val="tx1"/>
                    </a:solidFill>
                  </a:rPr>
                  <a:t> / </a:t>
                </a:r>
                <a:r>
                  <a:rPr lang="en-US" sz="2000" dirty="0">
                    <a:solidFill>
                      <a:schemeClr val="tx1"/>
                    </a:solidFill>
                  </a:rPr>
                  <a:t>CERN</a:t>
                </a:r>
                <a:endParaRPr lang="en-US" sz="2462" dirty="0">
                  <a:solidFill>
                    <a:schemeClr val="tx1"/>
                  </a:solidFill>
                </a:endParaRPr>
              </a:p>
              <a:p>
                <a:r>
                  <a:rPr lang="en-US" sz="2462" dirty="0">
                    <a:solidFill>
                      <a:schemeClr val="tx1"/>
                    </a:solidFill>
                  </a:rPr>
                  <a:t>	</a:t>
                </a:r>
              </a:p>
              <a:p>
                <a:r>
                  <a:rPr lang="en-US" sz="2462" dirty="0">
                    <a:solidFill>
                      <a:schemeClr val="tx1"/>
                    </a:solidFill>
                  </a:rPr>
                  <a:t>					</a:t>
                </a:r>
              </a:p>
              <a:p>
                <a:r>
                  <a:rPr lang="en-US" sz="2462" dirty="0">
                    <a:solidFill>
                      <a:schemeClr val="tx1"/>
                    </a:solidFill>
                  </a:rPr>
                  <a:t>2012 - 2020:	Hans Hoffmann / </a:t>
                </a:r>
                <a:r>
                  <a:rPr lang="en-US" sz="2000" dirty="0">
                    <a:solidFill>
                      <a:schemeClr val="tx1"/>
                    </a:solidFill>
                  </a:rPr>
                  <a:t>CERN</a:t>
                </a:r>
                <a:endParaRPr lang="en-US" sz="2462" dirty="0">
                  <a:solidFill>
                    <a:schemeClr val="tx1"/>
                  </a:solidFill>
                </a:endParaRPr>
              </a:p>
              <a:p>
                <a:r>
                  <a:rPr lang="en-US" sz="2462" dirty="0">
                    <a:solidFill>
                      <a:schemeClr val="tx1"/>
                    </a:solidFill>
                  </a:rPr>
                  <a:t>						</a:t>
                </a:r>
              </a:p>
              <a:p>
                <a:r>
                  <a:rPr lang="en-US" sz="2462" dirty="0">
                    <a:solidFill>
                      <a:schemeClr val="tx1"/>
                    </a:solidFill>
                  </a:rPr>
                  <a:t>2020 - 2021:	Philippe Sabatier / </a:t>
                </a:r>
                <a:r>
                  <a:rPr lang="en-US" sz="2000" dirty="0">
                    <a:solidFill>
                      <a:schemeClr val="tx1"/>
                    </a:solidFill>
                  </a:rPr>
                  <a:t>UGA</a:t>
                </a:r>
                <a:endParaRPr lang="en-US" sz="2462" dirty="0">
                  <a:solidFill>
                    <a:schemeClr val="tx1"/>
                  </a:solidFill>
                </a:endParaRPr>
              </a:p>
              <a:p>
                <a:endParaRPr lang="en-US" sz="2462" dirty="0">
                  <a:solidFill>
                    <a:schemeClr val="tx1"/>
                  </a:solidFill>
                </a:endParaRPr>
              </a:p>
              <a:p>
                <a:r>
                  <a:rPr lang="en-US" sz="2462" dirty="0">
                    <a:solidFill>
                      <a:schemeClr val="tx1"/>
                    </a:solidFill>
                  </a:rPr>
                  <a:t>2021 - 2022: 	Philippe Lebrun / </a:t>
                </a:r>
                <a:r>
                  <a:rPr lang="en-US" sz="2000" dirty="0">
                    <a:solidFill>
                      <a:schemeClr val="tx1"/>
                    </a:solidFill>
                  </a:rPr>
                  <a:t>CERN</a:t>
                </a:r>
                <a:endParaRPr lang="en-US" sz="2462" dirty="0">
                  <a:solidFill>
                    <a:schemeClr val="tx1"/>
                  </a:solidFill>
                </a:endParaRPr>
              </a:p>
              <a:p>
                <a:endParaRPr lang="en-US" sz="2462" dirty="0">
                  <a:solidFill>
                    <a:schemeClr val="tx1"/>
                  </a:solidFill>
                </a:endParaRPr>
              </a:p>
              <a:p>
                <a:r>
                  <a:rPr lang="en-US" sz="2462" dirty="0">
                    <a:solidFill>
                      <a:schemeClr val="tx1"/>
                    </a:solidFill>
                  </a:rPr>
                  <a:t>2022 - current: 	Jean-Michel </a:t>
                </a:r>
                <a:r>
                  <a:rPr lang="en-US" sz="2462" dirty="0" err="1">
                    <a:solidFill>
                      <a:schemeClr val="tx1"/>
                    </a:solidFill>
                  </a:rPr>
                  <a:t>Thénard</a:t>
                </a:r>
                <a:r>
                  <a:rPr lang="en-US" sz="2462" dirty="0">
                    <a:solidFill>
                      <a:schemeClr val="tx1"/>
                    </a:solidFill>
                  </a:rPr>
                  <a:t> / </a:t>
                </a:r>
                <a:r>
                  <a:rPr lang="en-US" sz="2000" dirty="0">
                    <a:solidFill>
                      <a:schemeClr val="tx1"/>
                    </a:solidFill>
                  </a:rPr>
                  <a:t>CNRS</a:t>
                </a:r>
                <a:endParaRPr lang="en-US" sz="2462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4" name="Picture 3" descr="\\cern.ch\dfs\Users\r\rinolfi\Desktop\Hans Hoffmann 07-2012.jpg">
              <a:extLst>
                <a:ext uri="{FF2B5EF4-FFF2-40B4-BE49-F238E27FC236}">
                  <a16:creationId xmlns:a16="http://schemas.microsoft.com/office/drawing/2014/main" id="{1051185F-D0CC-B9D6-C4D7-B51ED42822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0020" y="3575378"/>
              <a:ext cx="868863" cy="998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freddy3-s">
              <a:extLst>
                <a:ext uri="{FF2B5EF4-FFF2-40B4-BE49-F238E27FC236}">
                  <a16:creationId xmlns:a16="http://schemas.microsoft.com/office/drawing/2014/main" id="{585D32EE-D07B-2443-B98B-E310034143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lum bright="12000" contrast="6000"/>
            </a:blip>
            <a:srcRect/>
            <a:stretch>
              <a:fillRect/>
            </a:stretch>
          </p:blipFill>
          <p:spPr bwMode="auto">
            <a:xfrm>
              <a:off x="6690772" y="2851869"/>
              <a:ext cx="704215" cy="998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 descr="\\cern.ch\dfs\Users\r\rinolfi\Desktop\Linglin.jpg">
              <a:extLst>
                <a:ext uri="{FF2B5EF4-FFF2-40B4-BE49-F238E27FC236}">
                  <a16:creationId xmlns:a16="http://schemas.microsoft.com/office/drawing/2014/main" id="{584A74C7-7188-B624-5774-7FA659184A7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526"/>
            <a:stretch/>
          </p:blipFill>
          <p:spPr bwMode="auto">
            <a:xfrm>
              <a:off x="4486681" y="962094"/>
              <a:ext cx="821031" cy="979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\\cern.ch\dfs\Users\r\rinolfi\Desktop\Brianti.jpg">
              <a:extLst>
                <a:ext uri="{FF2B5EF4-FFF2-40B4-BE49-F238E27FC236}">
                  <a16:creationId xmlns:a16="http://schemas.microsoft.com/office/drawing/2014/main" id="{6422DB6E-B6E3-366C-FA65-955E70068EB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29" r="11564"/>
            <a:stretch/>
          </p:blipFill>
          <p:spPr bwMode="auto">
            <a:xfrm>
              <a:off x="5535162" y="1941882"/>
              <a:ext cx="947252" cy="9673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A person with glasses and a beard&#10;&#10;Description automatically generated">
              <a:extLst>
                <a:ext uri="{FF2B5EF4-FFF2-40B4-BE49-F238E27FC236}">
                  <a16:creationId xmlns:a16="http://schemas.microsoft.com/office/drawing/2014/main" id="{6F29BE64-91BF-35BD-4755-D729FC946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79506" y="5778371"/>
              <a:ext cx="1024504" cy="1024504"/>
            </a:xfrm>
            <a:prstGeom prst="rect">
              <a:avLst/>
            </a:prstGeom>
          </p:spPr>
        </p:pic>
        <p:pic>
          <p:nvPicPr>
            <p:cNvPr id="9" name="Picture 8" descr="A person with a mustache smiling&#10;&#10;Description automatically generated">
              <a:extLst>
                <a:ext uri="{FF2B5EF4-FFF2-40B4-BE49-F238E27FC236}">
                  <a16:creationId xmlns:a16="http://schemas.microsoft.com/office/drawing/2014/main" id="{B13D5E62-E251-CC12-5CDD-99B7245B8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9924" y="4384539"/>
              <a:ext cx="655264" cy="917370"/>
            </a:xfrm>
            <a:prstGeom prst="rect">
              <a:avLst/>
            </a:prstGeom>
          </p:spPr>
        </p:pic>
        <p:pic>
          <p:nvPicPr>
            <p:cNvPr id="10" name="Picture 9" descr="A person standing at a podium&#10;&#10;Description automatically generated">
              <a:extLst>
                <a:ext uri="{FF2B5EF4-FFF2-40B4-BE49-F238E27FC236}">
                  <a16:creationId xmlns:a16="http://schemas.microsoft.com/office/drawing/2014/main" id="{7628C064-4D41-46F8-107C-BC4241D42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64499" y="5151286"/>
              <a:ext cx="872378" cy="872378"/>
            </a:xfrm>
            <a:prstGeom prst="rect">
              <a:avLst/>
            </a:prstGeom>
          </p:spPr>
        </p:pic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B74F797-6107-66B3-3603-C04755537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44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8709" y="-36914"/>
            <a:ext cx="7124091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31" b="1" dirty="0">
                <a:solidFill>
                  <a:srgbClr val="0000FF"/>
                </a:solidFill>
                <a:latin typeface="Calibri" pitchFamily="34" charset="0"/>
              </a:rPr>
              <a:t>JUAS Directors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054" y="210694"/>
            <a:ext cx="9251792" cy="6533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62" dirty="0">
                <a:solidFill>
                  <a:schemeClr val="tx1"/>
                </a:solidFill>
              </a:rPr>
              <a:t>1994 – 2000 : 	Marcelle </a:t>
            </a:r>
          </a:p>
          <a:p>
            <a:r>
              <a:rPr lang="en-US" sz="2462" dirty="0">
                <a:solidFill>
                  <a:schemeClr val="tx1"/>
                </a:solidFill>
              </a:rPr>
              <a:t>		Rey-Campagnolle</a:t>
            </a:r>
          </a:p>
          <a:p>
            <a:endParaRPr lang="en-US" sz="2462" dirty="0">
              <a:solidFill>
                <a:schemeClr val="tx1"/>
              </a:solidFill>
            </a:endParaRPr>
          </a:p>
          <a:p>
            <a:r>
              <a:rPr lang="en-US" sz="2462" dirty="0">
                <a:solidFill>
                  <a:schemeClr val="tx1"/>
                </a:solidFill>
              </a:rPr>
              <a:t>2001 – 2005 : 	</a:t>
            </a:r>
            <a:r>
              <a:rPr lang="fr-FR" sz="2462" dirty="0">
                <a:solidFill>
                  <a:schemeClr val="tx1"/>
                </a:solidFill>
              </a:rPr>
              <a:t>Joël</a:t>
            </a:r>
            <a:r>
              <a:rPr lang="en-US" sz="2462" dirty="0">
                <a:solidFill>
                  <a:schemeClr val="tx1"/>
                </a:solidFill>
              </a:rPr>
              <a:t> Le Duff</a:t>
            </a:r>
          </a:p>
          <a:p>
            <a:endParaRPr lang="en-US" sz="2462" dirty="0">
              <a:solidFill>
                <a:schemeClr val="tx1"/>
              </a:solidFill>
            </a:endParaRPr>
          </a:p>
          <a:p>
            <a:endParaRPr lang="en-US" sz="2462" dirty="0">
              <a:solidFill>
                <a:schemeClr val="tx1"/>
              </a:solidFill>
            </a:endParaRPr>
          </a:p>
          <a:p>
            <a:r>
              <a:rPr lang="en-US" sz="2462" dirty="0">
                <a:solidFill>
                  <a:schemeClr val="tx1"/>
                </a:solidFill>
              </a:rPr>
              <a:t>2006 – 2010 : 	François M</a:t>
            </a:r>
            <a:r>
              <a:rPr lang="fr-FR" sz="2462" dirty="0">
                <a:solidFill>
                  <a:schemeClr val="tx1"/>
                </a:solidFill>
              </a:rPr>
              <a:t>é</a:t>
            </a:r>
            <a:r>
              <a:rPr lang="en-US" sz="2462" dirty="0" err="1">
                <a:solidFill>
                  <a:schemeClr val="tx1"/>
                </a:solidFill>
              </a:rPr>
              <a:t>ot</a:t>
            </a:r>
            <a:endParaRPr lang="en-US" sz="2462" dirty="0">
              <a:solidFill>
                <a:schemeClr val="tx1"/>
              </a:solidFill>
            </a:endParaRPr>
          </a:p>
          <a:p>
            <a:endParaRPr lang="en-US" sz="2462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sz="2462" dirty="0">
                <a:solidFill>
                  <a:schemeClr val="tx1"/>
                </a:solidFill>
              </a:rPr>
              <a:t>2011 – 2016: 	Louis Rinolfi</a:t>
            </a:r>
          </a:p>
          <a:p>
            <a:endParaRPr lang="en-US" sz="2462" dirty="0">
              <a:solidFill>
                <a:schemeClr val="tx1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  <a:p>
            <a:r>
              <a:rPr lang="en-US" sz="2462" dirty="0">
                <a:solidFill>
                  <a:schemeClr val="tx1"/>
                </a:solidFill>
              </a:rPr>
              <a:t>2017 – 2020: 	Philippe Lebrun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US" sz="2462" dirty="0">
                <a:solidFill>
                  <a:schemeClr val="tx1"/>
                </a:solidFill>
              </a:rPr>
              <a:t>2021 – 2021:	John Jowett</a:t>
            </a:r>
          </a:p>
          <a:p>
            <a:endParaRPr lang="en-US" sz="3200" dirty="0">
              <a:solidFill>
                <a:schemeClr val="tx1"/>
              </a:solidFill>
            </a:endParaRPr>
          </a:p>
          <a:p>
            <a:r>
              <a:rPr lang="en-US" sz="2462" dirty="0">
                <a:solidFill>
                  <a:schemeClr val="tx1"/>
                </a:solidFill>
              </a:rPr>
              <a:t>2022 – current: Elias </a:t>
            </a:r>
            <a:r>
              <a:rPr lang="en-US" sz="2462" dirty="0" err="1">
                <a:solidFill>
                  <a:schemeClr val="tx1"/>
                </a:solidFill>
              </a:rPr>
              <a:t>Métral</a:t>
            </a:r>
            <a:endParaRPr lang="en-US" sz="2462" dirty="0">
              <a:solidFill>
                <a:schemeClr val="tx1"/>
              </a:solidFill>
            </a:endParaRPr>
          </a:p>
        </p:txBody>
      </p:sp>
      <p:pic>
        <p:nvPicPr>
          <p:cNvPr id="5" name="Picture 4" descr="\\cern.ch\dfs\Users\r\rinolfi\Desktop\Photo_dir_JUAS.jpg"/>
          <p:cNvPicPr>
            <a:picLocks noChangeAspect="1" noChangeArrowheads="1"/>
          </p:cNvPicPr>
          <p:nvPr/>
        </p:nvPicPr>
        <p:blipFill>
          <a:blip r:embed="rId2" cstate="print"/>
          <a:srcRect l="43835" t="29953" r="41177" b="48929"/>
          <a:stretch>
            <a:fillRect/>
          </a:stretch>
        </p:blipFill>
        <p:spPr bwMode="auto">
          <a:xfrm>
            <a:off x="7193064" y="3083604"/>
            <a:ext cx="941770" cy="965920"/>
          </a:xfrm>
          <a:prstGeom prst="rect">
            <a:avLst/>
          </a:prstGeom>
          <a:noFill/>
        </p:spPr>
      </p:pic>
      <p:pic>
        <p:nvPicPr>
          <p:cNvPr id="2050" name="Picture 2" descr="\\cern.ch\dfs\Users\r\rinolfi\Desktop\Meo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822" y="2047240"/>
            <a:ext cx="727001" cy="103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61" t="30680" r="11007"/>
          <a:stretch/>
        </p:blipFill>
        <p:spPr bwMode="auto">
          <a:xfrm rot="16200000">
            <a:off x="4971246" y="1026301"/>
            <a:ext cx="1036363" cy="100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0b5a0c06-83d9-4653-8e2c-9daade72c38c" descr="7C84A691-E76B-4037-A5AA-4A745CE682F0@hom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2" t="7542" r="72733" b="12893"/>
          <a:stretch/>
        </p:blipFill>
        <p:spPr bwMode="auto">
          <a:xfrm>
            <a:off x="3869913" y="0"/>
            <a:ext cx="1005515" cy="1204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erson in a suit smiling&#10;&#10;Description automatically generated">
            <a:extLst>
              <a:ext uri="{FF2B5EF4-FFF2-40B4-BE49-F238E27FC236}">
                <a16:creationId xmlns:a16="http://schemas.microsoft.com/office/drawing/2014/main" id="{790817C2-455F-79C9-CC7A-19E942E244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0734" y="5636146"/>
            <a:ext cx="1107940" cy="1107940"/>
          </a:xfrm>
          <a:prstGeom prst="rect">
            <a:avLst/>
          </a:prstGeom>
        </p:spPr>
      </p:pic>
      <p:pic>
        <p:nvPicPr>
          <p:cNvPr id="7" name="Picture 6" descr="A person standing at a podium&#10;&#10;Description automatically generated">
            <a:extLst>
              <a:ext uri="{FF2B5EF4-FFF2-40B4-BE49-F238E27FC236}">
                <a16:creationId xmlns:a16="http://schemas.microsoft.com/office/drawing/2014/main" id="{9C253288-3E3F-CED6-2356-009B0AAADEF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827" y="4033592"/>
            <a:ext cx="941769" cy="941769"/>
          </a:xfrm>
          <a:prstGeom prst="rect">
            <a:avLst/>
          </a:prstGeom>
        </p:spPr>
      </p:pic>
      <p:pic>
        <p:nvPicPr>
          <p:cNvPr id="8" name="Picture 7" descr="A person in front of a board&#10;&#10;Description automatically generated">
            <a:extLst>
              <a:ext uri="{FF2B5EF4-FFF2-40B4-BE49-F238E27FC236}">
                <a16:creationId xmlns:a16="http://schemas.microsoft.com/office/drawing/2014/main" id="{CCA77825-C990-677D-B782-F3B5E45D7F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831" y="4897120"/>
            <a:ext cx="1035992" cy="97505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B133F0-C097-CAF8-EFA8-C87569681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311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1B8716-EB32-01C1-DCB1-6EFA003C7FE6}"/>
              </a:ext>
            </a:extLst>
          </p:cNvPr>
          <p:cNvSpPr txBox="1"/>
          <p:nvPr/>
        </p:nvSpPr>
        <p:spPr>
          <a:xfrm>
            <a:off x="239445" y="89578"/>
            <a:ext cx="10200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Calibri" pitchFamily="34" charset="0"/>
              </a:rPr>
              <a:t>ESI administrative support over the 30 years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448859C-E968-21F9-30E0-A271BF132FBD}"/>
              </a:ext>
            </a:extLst>
          </p:cNvPr>
          <p:cNvGrpSpPr/>
          <p:nvPr/>
        </p:nvGrpSpPr>
        <p:grpSpPr>
          <a:xfrm>
            <a:off x="239445" y="1078892"/>
            <a:ext cx="1450916" cy="1735696"/>
            <a:chOff x="361766" y="1078892"/>
            <a:chExt cx="1450916" cy="1735696"/>
          </a:xfrm>
        </p:grpSpPr>
        <p:pic>
          <p:nvPicPr>
            <p:cNvPr id="4" name="Picture 2" descr="\\cern.ch\dfs\Users\r\rinolfi\Desktop\Numériser.jpeg">
              <a:extLst>
                <a:ext uri="{FF2B5EF4-FFF2-40B4-BE49-F238E27FC236}">
                  <a16:creationId xmlns:a16="http://schemas.microsoft.com/office/drawing/2014/main" id="{E52B1906-6A6A-4370-58D2-5020D4A8C0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362" t="31482" r="31663" b="50949"/>
            <a:stretch/>
          </p:blipFill>
          <p:spPr bwMode="auto">
            <a:xfrm>
              <a:off x="523839" y="1078892"/>
              <a:ext cx="1266794" cy="1735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FDFB83D-66C0-4B70-158A-CEB9CB5B2A5A}"/>
                </a:ext>
              </a:extLst>
            </p:cNvPr>
            <p:cNvSpPr txBox="1"/>
            <p:nvPr/>
          </p:nvSpPr>
          <p:spPr>
            <a:xfrm>
              <a:off x="361766" y="2380877"/>
              <a:ext cx="1450916" cy="386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Marcelle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BF32404-73DE-5B2F-F5B2-805B231A0A7E}"/>
              </a:ext>
            </a:extLst>
          </p:cNvPr>
          <p:cNvGrpSpPr/>
          <p:nvPr/>
        </p:nvGrpSpPr>
        <p:grpSpPr>
          <a:xfrm>
            <a:off x="10521613" y="1184620"/>
            <a:ext cx="1267522" cy="1629968"/>
            <a:chOff x="501589" y="2866956"/>
            <a:chExt cx="1323699" cy="1795796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13FFFEE7-6E36-EF8E-F927-F237168EB6A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17" t="14711" r="43714" b="31855"/>
            <a:stretch/>
          </p:blipFill>
          <p:spPr bwMode="auto">
            <a:xfrm>
              <a:off x="580928" y="2866956"/>
              <a:ext cx="1244360" cy="1795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8764EC7-7EFE-1777-210E-594CB694D8ED}"/>
                </a:ext>
              </a:extLst>
            </p:cNvPr>
            <p:cNvSpPr txBox="1"/>
            <p:nvPr/>
          </p:nvSpPr>
          <p:spPr>
            <a:xfrm>
              <a:off x="501589" y="4309582"/>
              <a:ext cx="1250365" cy="321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Tamara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4ED166C-2317-E2C9-5CD5-8A6C6EE5ADD3}"/>
              </a:ext>
            </a:extLst>
          </p:cNvPr>
          <p:cNvGrpSpPr/>
          <p:nvPr/>
        </p:nvGrpSpPr>
        <p:grpSpPr>
          <a:xfrm>
            <a:off x="6463361" y="3188649"/>
            <a:ext cx="1538911" cy="1561277"/>
            <a:chOff x="2396957" y="2879460"/>
            <a:chExt cx="1448361" cy="1752837"/>
          </a:xfrm>
        </p:grpSpPr>
        <p:pic>
          <p:nvPicPr>
            <p:cNvPr id="10" name="Picture 2" descr="\\cern\dfs\Management\JUAS\JUAS_2013\Photos JUAS\P1080777.JPG">
              <a:extLst>
                <a:ext uri="{FF2B5EF4-FFF2-40B4-BE49-F238E27FC236}">
                  <a16:creationId xmlns:a16="http://schemas.microsoft.com/office/drawing/2014/main" id="{B4CC45DA-9CC7-71F3-3C8B-6D05F908C5C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3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7" t="49325" r="68585" b="18388"/>
            <a:stretch/>
          </p:blipFill>
          <p:spPr bwMode="auto">
            <a:xfrm>
              <a:off x="2396957" y="2879460"/>
              <a:ext cx="1448361" cy="17528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71DC745-B971-CE66-36B6-F6C5F95FE828}"/>
                </a:ext>
              </a:extLst>
            </p:cNvPr>
            <p:cNvSpPr txBox="1"/>
            <p:nvPr/>
          </p:nvSpPr>
          <p:spPr>
            <a:xfrm>
              <a:off x="2594953" y="4293743"/>
              <a:ext cx="1250365" cy="321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Coline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F2C4467-086B-9144-64E3-97108CFE899E}"/>
              </a:ext>
            </a:extLst>
          </p:cNvPr>
          <p:cNvGrpSpPr/>
          <p:nvPr/>
        </p:nvGrpSpPr>
        <p:grpSpPr>
          <a:xfrm>
            <a:off x="2343626" y="3127432"/>
            <a:ext cx="1328536" cy="1707855"/>
            <a:chOff x="4359761" y="2879460"/>
            <a:chExt cx="1250365" cy="1801976"/>
          </a:xfrm>
        </p:grpSpPr>
        <p:pic>
          <p:nvPicPr>
            <p:cNvPr id="13" name="Picture 2" descr="\\cern\dfs\Management\JUAS\JUAS_2012\Photos_JUAS_2012_course_2\March 2012 147.JPG">
              <a:extLst>
                <a:ext uri="{FF2B5EF4-FFF2-40B4-BE49-F238E27FC236}">
                  <a16:creationId xmlns:a16="http://schemas.microsoft.com/office/drawing/2014/main" id="{58606382-6DDE-778C-D96D-54A96D8639A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425" t="32639" r="7777" b="25161"/>
            <a:stretch/>
          </p:blipFill>
          <p:spPr bwMode="auto">
            <a:xfrm>
              <a:off x="4392866" y="2879460"/>
              <a:ext cx="1184156" cy="1801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E7A67BB-BB25-FC03-3008-FEBFB620FFB4}"/>
                </a:ext>
              </a:extLst>
            </p:cNvPr>
            <p:cNvSpPr txBox="1"/>
            <p:nvPr/>
          </p:nvSpPr>
          <p:spPr>
            <a:xfrm>
              <a:off x="4359761" y="4342882"/>
              <a:ext cx="1250365" cy="321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Sébastien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82711A5-4319-81CE-CC0B-176AEE2C894C}"/>
              </a:ext>
            </a:extLst>
          </p:cNvPr>
          <p:cNvGrpSpPr/>
          <p:nvPr/>
        </p:nvGrpSpPr>
        <p:grpSpPr>
          <a:xfrm>
            <a:off x="4139570" y="3117354"/>
            <a:ext cx="1956430" cy="1728012"/>
            <a:chOff x="5964260" y="2866956"/>
            <a:chExt cx="1796267" cy="1757646"/>
          </a:xfrm>
        </p:grpSpPr>
        <p:pic>
          <p:nvPicPr>
            <p:cNvPr id="16" name="Picture 15" descr="\\cern.ch\dfs\Users\r\rinolfi\Desktop\JUAS_2012\Talks\Marie Gauthier .JPG">
              <a:extLst>
                <a:ext uri="{FF2B5EF4-FFF2-40B4-BE49-F238E27FC236}">
                  <a16:creationId xmlns:a16="http://schemas.microsoft.com/office/drawing/2014/main" id="{6101EB14-6D72-7E9B-8346-FD8EDD69C2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4260" y="2866956"/>
              <a:ext cx="1704410" cy="1757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688921D-6C66-86BD-9456-1F88E48EB53A}"/>
                </a:ext>
              </a:extLst>
            </p:cNvPr>
            <p:cNvSpPr txBox="1"/>
            <p:nvPr/>
          </p:nvSpPr>
          <p:spPr>
            <a:xfrm>
              <a:off x="6648497" y="4256677"/>
              <a:ext cx="1112030" cy="321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Marie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1F072EE-7A6B-FB60-FAF1-20EAB19FE28C}"/>
              </a:ext>
            </a:extLst>
          </p:cNvPr>
          <p:cNvGrpSpPr/>
          <p:nvPr/>
        </p:nvGrpSpPr>
        <p:grpSpPr>
          <a:xfrm>
            <a:off x="8500636" y="3105565"/>
            <a:ext cx="1340874" cy="1739801"/>
            <a:chOff x="8144599" y="2925298"/>
            <a:chExt cx="1395640" cy="1786364"/>
          </a:xfrm>
        </p:grpSpPr>
        <p:pic>
          <p:nvPicPr>
            <p:cNvPr id="19" name="Image 9" descr="3052_184828210166_6190146_n.jpg">
              <a:extLst>
                <a:ext uri="{FF2B5EF4-FFF2-40B4-BE49-F238E27FC236}">
                  <a16:creationId xmlns:a16="http://schemas.microsoft.com/office/drawing/2014/main" id="{3D96DC4C-6A4F-E9BD-B2D7-956AF21294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rcRect l="41600" t="5901" r="20600" b="55250"/>
            <a:stretch>
              <a:fillRect/>
            </a:stretch>
          </p:blipFill>
          <p:spPr>
            <a:xfrm>
              <a:off x="8144599" y="2925298"/>
              <a:ext cx="1395640" cy="1786364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ED29C56-8D2F-B948-9405-65377E2A6225}"/>
                </a:ext>
              </a:extLst>
            </p:cNvPr>
            <p:cNvSpPr txBox="1"/>
            <p:nvPr/>
          </p:nvSpPr>
          <p:spPr>
            <a:xfrm>
              <a:off x="8217236" y="4350362"/>
              <a:ext cx="1250365" cy="321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Marjorie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5B16315-26A0-DB5F-9F23-BF0D559A4068}"/>
              </a:ext>
            </a:extLst>
          </p:cNvPr>
          <p:cNvGrpSpPr/>
          <p:nvPr/>
        </p:nvGrpSpPr>
        <p:grpSpPr>
          <a:xfrm>
            <a:off x="321829" y="3100970"/>
            <a:ext cx="1538911" cy="1760778"/>
            <a:chOff x="364056" y="4978400"/>
            <a:chExt cx="1379256" cy="1610576"/>
          </a:xfrm>
        </p:grpSpPr>
        <p:pic>
          <p:nvPicPr>
            <p:cNvPr id="22" name="Picture 21" descr="Assistant Filiz Demolis">
              <a:extLst>
                <a:ext uri="{FF2B5EF4-FFF2-40B4-BE49-F238E27FC236}">
                  <a16:creationId xmlns:a16="http://schemas.microsoft.com/office/drawing/2014/main" id="{7BD261BA-5997-B8C5-5B51-FFE954FD91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lum bright="16000" contrast="8000"/>
            </a:blip>
            <a:srcRect l="9244" r="5720"/>
            <a:stretch>
              <a:fillRect/>
            </a:stretch>
          </p:blipFill>
          <p:spPr bwMode="auto">
            <a:xfrm>
              <a:off x="364056" y="4978400"/>
              <a:ext cx="1379256" cy="1591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BD7E088-B0AA-1417-4AAC-19CC85C03BD8}"/>
                </a:ext>
              </a:extLst>
            </p:cNvPr>
            <p:cNvSpPr txBox="1"/>
            <p:nvPr/>
          </p:nvSpPr>
          <p:spPr>
            <a:xfrm>
              <a:off x="364056" y="6267742"/>
              <a:ext cx="1250365" cy="321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 err="1">
                  <a:solidFill>
                    <a:srgbClr val="FFFF00"/>
                  </a:solidFill>
                </a:rPr>
                <a:t>Filiz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B47A935-2892-879E-BDCA-AE396DF767B7}"/>
              </a:ext>
            </a:extLst>
          </p:cNvPr>
          <p:cNvGrpSpPr/>
          <p:nvPr/>
        </p:nvGrpSpPr>
        <p:grpSpPr>
          <a:xfrm>
            <a:off x="6470656" y="5029379"/>
            <a:ext cx="1665253" cy="1628221"/>
            <a:chOff x="8403122" y="5200193"/>
            <a:chExt cx="1523543" cy="1523543"/>
          </a:xfrm>
        </p:grpSpPr>
        <p:pic>
          <p:nvPicPr>
            <p:cNvPr id="25" name="Picture 24" descr="A person smiling at the camera&#10;&#10;Description automatically generated">
              <a:extLst>
                <a:ext uri="{FF2B5EF4-FFF2-40B4-BE49-F238E27FC236}">
                  <a16:creationId xmlns:a16="http://schemas.microsoft.com/office/drawing/2014/main" id="{C87E3B6C-4158-46F1-3B0F-462F0662F9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03122" y="5200193"/>
              <a:ext cx="1523543" cy="152354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7EBE04C-6E08-FC90-353C-4BD40EB8C011}"/>
                </a:ext>
              </a:extLst>
            </p:cNvPr>
            <p:cNvSpPr txBox="1"/>
            <p:nvPr/>
          </p:nvSpPr>
          <p:spPr>
            <a:xfrm>
              <a:off x="8697195" y="6279060"/>
              <a:ext cx="1183444" cy="39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69" dirty="0">
                  <a:solidFill>
                    <a:srgbClr val="FFFF00"/>
                  </a:solidFill>
                </a:rPr>
                <a:t>Florence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D239676-D622-038B-97B8-0FA9BDAF732A}"/>
              </a:ext>
            </a:extLst>
          </p:cNvPr>
          <p:cNvGrpSpPr/>
          <p:nvPr/>
        </p:nvGrpSpPr>
        <p:grpSpPr>
          <a:xfrm>
            <a:off x="4351675" y="5001412"/>
            <a:ext cx="1665253" cy="1665253"/>
            <a:chOff x="8391547" y="5057661"/>
            <a:chExt cx="1665253" cy="1665253"/>
          </a:xfrm>
        </p:grpSpPr>
        <p:pic>
          <p:nvPicPr>
            <p:cNvPr id="28" name="Picture 27" descr="A person smiling at the camera&#10;&#10;Description automatically generated">
              <a:extLst>
                <a:ext uri="{FF2B5EF4-FFF2-40B4-BE49-F238E27FC236}">
                  <a16:creationId xmlns:a16="http://schemas.microsoft.com/office/drawing/2014/main" id="{70AD2A21-A99A-B64C-EA0C-315D506EC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547" y="5057661"/>
              <a:ext cx="1665253" cy="1665253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B2F9497-3842-72DD-5C29-553822F92749}"/>
                </a:ext>
              </a:extLst>
            </p:cNvPr>
            <p:cNvSpPr txBox="1"/>
            <p:nvPr/>
          </p:nvSpPr>
          <p:spPr>
            <a:xfrm>
              <a:off x="8717352" y="6207511"/>
              <a:ext cx="1183444" cy="39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Darina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285DBA5-F70E-73D0-0F87-D32F6005CB99}"/>
              </a:ext>
            </a:extLst>
          </p:cNvPr>
          <p:cNvGrpSpPr/>
          <p:nvPr/>
        </p:nvGrpSpPr>
        <p:grpSpPr>
          <a:xfrm>
            <a:off x="295261" y="5064452"/>
            <a:ext cx="1395100" cy="1793548"/>
            <a:chOff x="4085622" y="5136004"/>
            <a:chExt cx="1183444" cy="1689557"/>
          </a:xfrm>
        </p:grpSpPr>
        <p:pic>
          <p:nvPicPr>
            <p:cNvPr id="31" name="Picture 30" descr="A person smiling at the camera&#10;&#10;Description automatically generated">
              <a:extLst>
                <a:ext uri="{FF2B5EF4-FFF2-40B4-BE49-F238E27FC236}">
                  <a16:creationId xmlns:a16="http://schemas.microsoft.com/office/drawing/2014/main" id="{56A63C0F-651E-28E0-5E9B-BE053AF57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4619" y="5136004"/>
              <a:ext cx="1076070" cy="1635122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C4D734E-5EA9-DD10-351B-9BFE7E958C04}"/>
                </a:ext>
              </a:extLst>
            </p:cNvPr>
            <p:cNvSpPr txBox="1"/>
            <p:nvPr/>
          </p:nvSpPr>
          <p:spPr>
            <a:xfrm>
              <a:off x="4085622" y="6430196"/>
              <a:ext cx="1183444" cy="39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Lise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395E0C0-70CA-B699-82A6-C6F0105C6EAB}"/>
              </a:ext>
            </a:extLst>
          </p:cNvPr>
          <p:cNvGrpSpPr/>
          <p:nvPr/>
        </p:nvGrpSpPr>
        <p:grpSpPr>
          <a:xfrm>
            <a:off x="2154346" y="5087207"/>
            <a:ext cx="1545700" cy="1669585"/>
            <a:chOff x="4383314" y="5034125"/>
            <a:chExt cx="1552852" cy="1655028"/>
          </a:xfrm>
        </p:grpSpPr>
        <p:pic>
          <p:nvPicPr>
            <p:cNvPr id="34" name="Picture 33" descr="A person with long brown hair&#10;&#10;Description automatically generated">
              <a:extLst>
                <a:ext uri="{FF2B5EF4-FFF2-40B4-BE49-F238E27FC236}">
                  <a16:creationId xmlns:a16="http://schemas.microsoft.com/office/drawing/2014/main" id="{AC022425-15B2-BC93-4270-1BF80819A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3314" y="5034125"/>
              <a:ext cx="1475425" cy="1655028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58CDB57-D011-659C-2BB0-AE789107D3BF}"/>
                </a:ext>
              </a:extLst>
            </p:cNvPr>
            <p:cNvSpPr txBox="1"/>
            <p:nvPr/>
          </p:nvSpPr>
          <p:spPr>
            <a:xfrm>
              <a:off x="4752722" y="6293788"/>
              <a:ext cx="1183444" cy="39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Mélanie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B8386AA-240D-607E-8FAC-F63E81F283F3}"/>
              </a:ext>
            </a:extLst>
          </p:cNvPr>
          <p:cNvGrpSpPr/>
          <p:nvPr/>
        </p:nvGrpSpPr>
        <p:grpSpPr>
          <a:xfrm>
            <a:off x="10290473" y="3100395"/>
            <a:ext cx="1719691" cy="1796137"/>
            <a:chOff x="2214172" y="5082601"/>
            <a:chExt cx="1539017" cy="1539017"/>
          </a:xfrm>
        </p:grpSpPr>
        <p:pic>
          <p:nvPicPr>
            <p:cNvPr id="37" name="Picture 36" descr="A person smiling at camera&#10;&#10;Description automatically generated">
              <a:extLst>
                <a:ext uri="{FF2B5EF4-FFF2-40B4-BE49-F238E27FC236}">
                  <a16:creationId xmlns:a16="http://schemas.microsoft.com/office/drawing/2014/main" id="{DFD9F9E2-7F32-45A3-C607-D6A4BF53DF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4172" y="5082601"/>
              <a:ext cx="1539017" cy="1539017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CEB4DD7-7A78-FEB3-91F8-43812506C7E4}"/>
                </a:ext>
              </a:extLst>
            </p:cNvPr>
            <p:cNvSpPr txBox="1"/>
            <p:nvPr/>
          </p:nvSpPr>
          <p:spPr>
            <a:xfrm>
              <a:off x="2214172" y="6223565"/>
              <a:ext cx="1430384" cy="39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Stéphanie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BFFBAF4-3693-0022-97BC-E029C226D8D1}"/>
              </a:ext>
            </a:extLst>
          </p:cNvPr>
          <p:cNvGrpSpPr/>
          <p:nvPr/>
        </p:nvGrpSpPr>
        <p:grpSpPr>
          <a:xfrm>
            <a:off x="3926140" y="1185486"/>
            <a:ext cx="1820374" cy="1670680"/>
            <a:chOff x="2044081" y="1080012"/>
            <a:chExt cx="1820374" cy="1670680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52D1D5F-FA1B-2F6A-4932-EAC3DE5F7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044081" y="1080012"/>
              <a:ext cx="1602768" cy="1670680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54CB4B7-81FF-7474-4BAA-69A30291E61A}"/>
                </a:ext>
              </a:extLst>
            </p:cNvPr>
            <p:cNvSpPr txBox="1"/>
            <p:nvPr/>
          </p:nvSpPr>
          <p:spPr>
            <a:xfrm>
              <a:off x="2413539" y="2322827"/>
              <a:ext cx="1450916" cy="39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Bob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0A344DF-AC21-63E1-8993-D1B02938CB5C}"/>
              </a:ext>
            </a:extLst>
          </p:cNvPr>
          <p:cNvGrpSpPr/>
          <p:nvPr/>
        </p:nvGrpSpPr>
        <p:grpSpPr>
          <a:xfrm>
            <a:off x="8688118" y="5056901"/>
            <a:ext cx="1340874" cy="1801099"/>
            <a:chOff x="4120088" y="2590799"/>
            <a:chExt cx="1340874" cy="1801099"/>
          </a:xfrm>
        </p:grpSpPr>
        <p:pic>
          <p:nvPicPr>
            <p:cNvPr id="43" name="C5CB46F2-EFEB-46DC-B837-094663D67496" descr="df511a74-e837-43d1-9880-de6ae5501e37.jpg">
              <a:extLst>
                <a:ext uri="{FF2B5EF4-FFF2-40B4-BE49-F238E27FC236}">
                  <a16:creationId xmlns:a16="http://schemas.microsoft.com/office/drawing/2014/main" id="{4EA7DDC4-18AC-BB00-A1F1-3141C74833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0115" y="2590799"/>
              <a:ext cx="1220820" cy="1662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C22BC73-E8F2-CAA6-CD0A-CE9B1B61A5E6}"/>
                </a:ext>
              </a:extLst>
            </p:cNvPr>
            <p:cNvSpPr txBox="1"/>
            <p:nvPr/>
          </p:nvSpPr>
          <p:spPr>
            <a:xfrm>
              <a:off x="4120088" y="3925916"/>
              <a:ext cx="1340874" cy="465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Grace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D7DDCC1-D070-14ED-59A7-56CA28410FE7}"/>
              </a:ext>
            </a:extLst>
          </p:cNvPr>
          <p:cNvGrpSpPr/>
          <p:nvPr/>
        </p:nvGrpSpPr>
        <p:grpSpPr>
          <a:xfrm>
            <a:off x="10756768" y="5105222"/>
            <a:ext cx="1253431" cy="1683453"/>
            <a:chOff x="6703098" y="5057661"/>
            <a:chExt cx="1253431" cy="1683453"/>
          </a:xfrm>
        </p:grpSpPr>
        <p:pic>
          <p:nvPicPr>
            <p:cNvPr id="46" name="Picture 45" descr="A person smiling for the camera&#10;&#10;Description automatically generated">
              <a:extLst>
                <a:ext uri="{FF2B5EF4-FFF2-40B4-BE49-F238E27FC236}">
                  <a16:creationId xmlns:a16="http://schemas.microsoft.com/office/drawing/2014/main" id="{D0F0B35E-DDE9-8926-21B4-45FCB957E5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13" t="4045" r="14360" b="9064"/>
            <a:stretch/>
          </p:blipFill>
          <p:spPr>
            <a:xfrm>
              <a:off x="6703098" y="5057661"/>
              <a:ext cx="1207355" cy="1651570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ED81D5F-93AB-81CE-503D-411E04FC1476}"/>
                </a:ext>
              </a:extLst>
            </p:cNvPr>
            <p:cNvSpPr txBox="1"/>
            <p:nvPr/>
          </p:nvSpPr>
          <p:spPr>
            <a:xfrm>
              <a:off x="6773085" y="6345749"/>
              <a:ext cx="1183444" cy="39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Laly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4ECC497-914F-0C43-41E7-9A2D6FEE00E8}"/>
              </a:ext>
            </a:extLst>
          </p:cNvPr>
          <p:cNvGrpSpPr/>
          <p:nvPr/>
        </p:nvGrpSpPr>
        <p:grpSpPr>
          <a:xfrm>
            <a:off x="2037770" y="1161683"/>
            <a:ext cx="1600041" cy="1622951"/>
            <a:chOff x="2163402" y="1204480"/>
            <a:chExt cx="1600041" cy="1622951"/>
          </a:xfrm>
        </p:grpSpPr>
        <p:pic>
          <p:nvPicPr>
            <p:cNvPr id="49" name="Picture 2" descr="\\cern.ch\dfs\Users\r\rinolfi\Desktop\valerie-guichet.jpg">
              <a:extLst>
                <a:ext uri="{FF2B5EF4-FFF2-40B4-BE49-F238E27FC236}">
                  <a16:creationId xmlns:a16="http://schemas.microsoft.com/office/drawing/2014/main" id="{441ED420-1F29-7051-1955-856D67F6D6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3402" y="1204480"/>
              <a:ext cx="1600041" cy="16000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DFBAB9B-C9CC-89CC-ADC4-F0AA91FD371E}"/>
                </a:ext>
              </a:extLst>
            </p:cNvPr>
            <p:cNvSpPr txBox="1"/>
            <p:nvPr/>
          </p:nvSpPr>
          <p:spPr>
            <a:xfrm>
              <a:off x="2544800" y="2432066"/>
              <a:ext cx="1183444" cy="39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Valérie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BB3394E-1956-B538-1881-54EB5109E7CC}"/>
              </a:ext>
            </a:extLst>
          </p:cNvPr>
          <p:cNvGrpSpPr/>
          <p:nvPr/>
        </p:nvGrpSpPr>
        <p:grpSpPr>
          <a:xfrm>
            <a:off x="5688656" y="1184620"/>
            <a:ext cx="1614627" cy="1709787"/>
            <a:chOff x="6557845" y="1045510"/>
            <a:chExt cx="1619249" cy="1709787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5F03295D-7FBD-88C1-0165-7B5CDB164D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512576" y="1090779"/>
              <a:ext cx="1709787" cy="1619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71CAB41-2761-E8E5-ACBF-E38223381F26}"/>
                </a:ext>
              </a:extLst>
            </p:cNvPr>
            <p:cNvSpPr txBox="1"/>
            <p:nvPr/>
          </p:nvSpPr>
          <p:spPr>
            <a:xfrm>
              <a:off x="6777389" y="2350360"/>
              <a:ext cx="1183444" cy="39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Séverine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1544D31-7857-43AE-D2FF-DB6B6A3A810F}"/>
              </a:ext>
            </a:extLst>
          </p:cNvPr>
          <p:cNvGrpSpPr/>
          <p:nvPr/>
        </p:nvGrpSpPr>
        <p:grpSpPr>
          <a:xfrm>
            <a:off x="7565633" y="1164853"/>
            <a:ext cx="1379358" cy="1749320"/>
            <a:chOff x="8577943" y="1134354"/>
            <a:chExt cx="1379358" cy="1749320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95F6C690-FB1F-8E17-C9B0-C493914FD3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8392962" y="1319335"/>
              <a:ext cx="1749319" cy="1379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1F2C42F-46FF-1246-096E-B7E1598B6BB5}"/>
                </a:ext>
              </a:extLst>
            </p:cNvPr>
            <p:cNvSpPr txBox="1"/>
            <p:nvPr/>
          </p:nvSpPr>
          <p:spPr>
            <a:xfrm>
              <a:off x="8667632" y="2488309"/>
              <a:ext cx="1183444" cy="39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Heidi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D57C1A9-ACFB-CCA0-E66A-D71CEFD68A3C}"/>
              </a:ext>
            </a:extLst>
          </p:cNvPr>
          <p:cNvGrpSpPr/>
          <p:nvPr/>
        </p:nvGrpSpPr>
        <p:grpSpPr>
          <a:xfrm>
            <a:off x="9112002" y="1184619"/>
            <a:ext cx="1379358" cy="1662791"/>
            <a:chOff x="5400639" y="2482801"/>
            <a:chExt cx="1390721" cy="1892397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6250A9AD-B162-4773-3565-5CE4ECF2D0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400639" y="2482801"/>
              <a:ext cx="1390721" cy="1892397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401E68B-0E74-4B36-165C-004B1B04ED0B}"/>
                </a:ext>
              </a:extLst>
            </p:cNvPr>
            <p:cNvSpPr txBox="1"/>
            <p:nvPr/>
          </p:nvSpPr>
          <p:spPr>
            <a:xfrm>
              <a:off x="5504277" y="3979833"/>
              <a:ext cx="1183444" cy="39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69" dirty="0">
                  <a:solidFill>
                    <a:srgbClr val="FFFF00"/>
                  </a:solidFill>
                </a:rPr>
                <a:t>Jean</a:t>
              </a:r>
              <a:endParaRPr lang="en-GB" sz="1969" dirty="0">
                <a:solidFill>
                  <a:srgbClr val="FFFF00"/>
                </a:solidFill>
              </a:endParaRPr>
            </a:p>
          </p:txBody>
        </p:sp>
      </p:grp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id="{3F0D86D0-0DA2-3161-B595-D430C2CF1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727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4C0BB8-F1A0-D3B5-5689-16CC08B81AA1}"/>
              </a:ext>
            </a:extLst>
          </p:cNvPr>
          <p:cNvSpPr/>
          <p:nvPr/>
        </p:nvSpPr>
        <p:spPr>
          <a:xfrm>
            <a:off x="8516203" y="0"/>
            <a:ext cx="1389797" cy="5419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BCA6E0E-722C-4F75-F860-06D036B114CC}"/>
              </a:ext>
            </a:extLst>
          </p:cNvPr>
          <p:cNvGrpSpPr/>
          <p:nvPr/>
        </p:nvGrpSpPr>
        <p:grpSpPr>
          <a:xfrm>
            <a:off x="214543" y="5183974"/>
            <a:ext cx="3751705" cy="1636258"/>
            <a:chOff x="214543" y="5183974"/>
            <a:chExt cx="3751705" cy="1636258"/>
          </a:xfrm>
        </p:grpSpPr>
        <p:pic>
          <p:nvPicPr>
            <p:cNvPr id="10" name="Picture 11" descr="\\cern.ch\dfs\Users\r\rinolfi\Desktop\Logo univ partenaires JUAS\liverpool.jpg">
              <a:extLst>
                <a:ext uri="{FF2B5EF4-FFF2-40B4-BE49-F238E27FC236}">
                  <a16:creationId xmlns:a16="http://schemas.microsoft.com/office/drawing/2014/main" id="{E056E458-84D9-7C38-7514-F1770755A1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5980" y="6272878"/>
              <a:ext cx="1853917" cy="343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ZoneTexte 26">
              <a:extLst>
                <a:ext uri="{FF2B5EF4-FFF2-40B4-BE49-F238E27FC236}">
                  <a16:creationId xmlns:a16="http://schemas.microsoft.com/office/drawing/2014/main" id="{7823EB4E-9C8C-CDDF-7539-2EF7234EBD4D}"/>
                </a:ext>
              </a:extLst>
            </p:cNvPr>
            <p:cNvSpPr txBox="1"/>
            <p:nvPr/>
          </p:nvSpPr>
          <p:spPr>
            <a:xfrm>
              <a:off x="832640" y="5183974"/>
              <a:ext cx="2743668" cy="457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</a:rPr>
                <a:t>United Kingdom</a:t>
              </a:r>
            </a:p>
          </p:txBody>
        </p:sp>
        <p:pic>
          <p:nvPicPr>
            <p:cNvPr id="13" name="Image 27">
              <a:extLst>
                <a:ext uri="{FF2B5EF4-FFF2-40B4-BE49-F238E27FC236}">
                  <a16:creationId xmlns:a16="http://schemas.microsoft.com/office/drawing/2014/main" id="{F15C7756-A049-CA68-216F-F3D13FD917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071" r="57313" b="10688"/>
            <a:stretch/>
          </p:blipFill>
          <p:spPr>
            <a:xfrm>
              <a:off x="1502992" y="5669979"/>
              <a:ext cx="1425793" cy="417489"/>
            </a:xfrm>
            <a:prstGeom prst="rect">
              <a:avLst/>
            </a:prstGeom>
            <a:ln>
              <a:solidFill>
                <a:srgbClr val="008AC2"/>
              </a:solidFill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5CEF2DF-97E0-F716-9EC0-6A1DC8089744}"/>
                </a:ext>
              </a:extLst>
            </p:cNvPr>
            <p:cNvSpPr/>
            <p:nvPr/>
          </p:nvSpPr>
          <p:spPr>
            <a:xfrm>
              <a:off x="214543" y="5183975"/>
              <a:ext cx="3751705" cy="163625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9E9F5EC-5CFD-35DE-4DDD-8C55F8A47B70}"/>
              </a:ext>
            </a:extLst>
          </p:cNvPr>
          <p:cNvGrpSpPr/>
          <p:nvPr/>
        </p:nvGrpSpPr>
        <p:grpSpPr>
          <a:xfrm>
            <a:off x="4419804" y="3945282"/>
            <a:ext cx="4404117" cy="2718317"/>
            <a:chOff x="4419603" y="3827727"/>
            <a:chExt cx="4404117" cy="2718317"/>
          </a:xfrm>
        </p:grpSpPr>
        <p:pic>
          <p:nvPicPr>
            <p:cNvPr id="30" name="Picture 7" descr="\\cern.ch\dfs\Users\r\rinolfi\Desktop\Logo univ partenaires JUAS\uab.jpg">
              <a:extLst>
                <a:ext uri="{FF2B5EF4-FFF2-40B4-BE49-F238E27FC236}">
                  <a16:creationId xmlns:a16="http://schemas.microsoft.com/office/drawing/2014/main" id="{525F30B9-B9E2-09C9-900C-CF9BECCCB2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10" t="14914" r="8584" b="14035"/>
            <a:stretch/>
          </p:blipFill>
          <p:spPr bwMode="auto">
            <a:xfrm>
              <a:off x="4498073" y="4583257"/>
              <a:ext cx="1746960" cy="1010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9" descr="\\cern.ch\dfs\Users\r\rinolfi\Desktop\Logo univ partenaires JUAS\uv.gif">
              <a:extLst>
                <a:ext uri="{FF2B5EF4-FFF2-40B4-BE49-F238E27FC236}">
                  <a16:creationId xmlns:a16="http://schemas.microsoft.com/office/drawing/2014/main" id="{AA5C542D-A1EF-291D-4ACB-6FEEC71D0D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1659" y="4293255"/>
              <a:ext cx="1062291" cy="13955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5" descr="\\cern.ch\dfs\Users\r\rinolfi\Desktop\Logo univ partenaires JUAS\logo_UPC.jpg">
              <a:extLst>
                <a:ext uri="{FF2B5EF4-FFF2-40B4-BE49-F238E27FC236}">
                  <a16:creationId xmlns:a16="http://schemas.microsoft.com/office/drawing/2014/main" id="{45198A76-F054-BD4D-03F2-C75FF2F5C7A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637" b="36451"/>
            <a:stretch/>
          </p:blipFill>
          <p:spPr bwMode="auto">
            <a:xfrm>
              <a:off x="4564707" y="5820485"/>
              <a:ext cx="3660554" cy="610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05F2395-8DC5-C4D4-C794-97D6F3CC60F4}"/>
                </a:ext>
              </a:extLst>
            </p:cNvPr>
            <p:cNvSpPr/>
            <p:nvPr/>
          </p:nvSpPr>
          <p:spPr>
            <a:xfrm>
              <a:off x="4419603" y="3827728"/>
              <a:ext cx="4404117" cy="271831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ZoneTexte 49">
              <a:extLst>
                <a:ext uri="{FF2B5EF4-FFF2-40B4-BE49-F238E27FC236}">
                  <a16:creationId xmlns:a16="http://schemas.microsoft.com/office/drawing/2014/main" id="{48C12332-514F-B2ED-4227-C86D553B8380}"/>
                </a:ext>
              </a:extLst>
            </p:cNvPr>
            <p:cNvSpPr txBox="1"/>
            <p:nvPr/>
          </p:nvSpPr>
          <p:spPr>
            <a:xfrm>
              <a:off x="5662592" y="3827727"/>
              <a:ext cx="1451424" cy="435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>
                  <a:solidFill>
                    <a:schemeClr val="tx1"/>
                  </a:solidFill>
                </a:rPr>
                <a:t>Spain</a:t>
              </a:r>
            </a:p>
          </p:txBody>
        </p:sp>
      </p:grpSp>
      <p:sp>
        <p:nvSpPr>
          <p:cNvPr id="36" name="Text Box 2">
            <a:extLst>
              <a:ext uri="{FF2B5EF4-FFF2-40B4-BE49-F238E27FC236}">
                <a16:creationId xmlns:a16="http://schemas.microsoft.com/office/drawing/2014/main" id="{4F5414F3-0B05-054D-B359-C09CD5198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9634" y="7307"/>
            <a:ext cx="6744222" cy="442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1pPr>
            <a:lvl2pPr marL="742950" indent="-28575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2pPr>
            <a:lvl3pPr marL="11430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3pPr>
            <a:lvl4pPr marL="16002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4pPr>
            <a:lvl5pPr marL="20574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9pPr>
          </a:lstStyle>
          <a:p>
            <a:pPr algn="ctr" eaLnBrk="1">
              <a:buSzPct val="45000"/>
            </a:pPr>
            <a:r>
              <a:rPr lang="en-GB" sz="2800" b="1" dirty="0">
                <a:solidFill>
                  <a:srgbClr val="0000FF"/>
                </a:solidFill>
                <a:latin typeface="Calibri" pitchFamily="34" charset="0"/>
              </a:rPr>
              <a:t>JUAS past and present partner universities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A1BB7C-1E4E-60A9-619D-DC0AF56FF0A5}"/>
              </a:ext>
            </a:extLst>
          </p:cNvPr>
          <p:cNvSpPr txBox="1"/>
          <p:nvPr/>
        </p:nvSpPr>
        <p:spPr>
          <a:xfrm>
            <a:off x="9037320" y="5959902"/>
            <a:ext cx="2245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tx1"/>
                </a:solidFill>
              </a:rPr>
              <a:t>Presentation Joachim Enders</a:t>
            </a:r>
            <a:endParaRPr lang="en-GB" i="1" dirty="0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4CD639D-B332-DE25-1663-2F1137414126}"/>
              </a:ext>
            </a:extLst>
          </p:cNvPr>
          <p:cNvGrpSpPr/>
          <p:nvPr/>
        </p:nvGrpSpPr>
        <p:grpSpPr>
          <a:xfrm>
            <a:off x="9247365" y="666362"/>
            <a:ext cx="2174266" cy="1663937"/>
            <a:chOff x="9229865" y="735983"/>
            <a:chExt cx="2174266" cy="1663937"/>
          </a:xfrm>
        </p:grpSpPr>
        <p:pic>
          <p:nvPicPr>
            <p:cNvPr id="38" name="Image 3">
              <a:extLst>
                <a:ext uri="{FF2B5EF4-FFF2-40B4-BE49-F238E27FC236}">
                  <a16:creationId xmlns:a16="http://schemas.microsoft.com/office/drawing/2014/main" id="{00A4B128-F14E-66A0-C9B9-741755736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18209" y="978551"/>
              <a:ext cx="1906334" cy="1273070"/>
            </a:xfrm>
            <a:prstGeom prst="rect">
              <a:avLst/>
            </a:prstGeom>
          </p:spPr>
        </p:pic>
        <p:sp>
          <p:nvSpPr>
            <p:cNvPr id="41" name="ZoneTexte 36">
              <a:extLst>
                <a:ext uri="{FF2B5EF4-FFF2-40B4-BE49-F238E27FC236}">
                  <a16:creationId xmlns:a16="http://schemas.microsoft.com/office/drawing/2014/main" id="{7A1F77FD-F0BA-06D9-8F02-7F157CFE51D9}"/>
                </a:ext>
              </a:extLst>
            </p:cNvPr>
            <p:cNvSpPr txBox="1"/>
            <p:nvPr/>
          </p:nvSpPr>
          <p:spPr>
            <a:xfrm>
              <a:off x="9650038" y="763873"/>
              <a:ext cx="1294134" cy="38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</a:rPr>
                <a:t>Norway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B06C634-E30B-DC5C-E458-43AC69132B16}"/>
                </a:ext>
              </a:extLst>
            </p:cNvPr>
            <p:cNvSpPr/>
            <p:nvPr/>
          </p:nvSpPr>
          <p:spPr>
            <a:xfrm>
              <a:off x="9229865" y="735983"/>
              <a:ext cx="2174266" cy="16639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77DD43-A9BE-82BB-BCAD-E7C71CE297D8}"/>
              </a:ext>
            </a:extLst>
          </p:cNvPr>
          <p:cNvGrpSpPr/>
          <p:nvPr/>
        </p:nvGrpSpPr>
        <p:grpSpPr>
          <a:xfrm>
            <a:off x="9289701" y="2457648"/>
            <a:ext cx="2089593" cy="1559706"/>
            <a:chOff x="9297089" y="2653611"/>
            <a:chExt cx="2089593" cy="1559706"/>
          </a:xfrm>
        </p:grpSpPr>
        <p:sp>
          <p:nvSpPr>
            <p:cNvPr id="46" name="ZoneTexte 36">
              <a:extLst>
                <a:ext uri="{FF2B5EF4-FFF2-40B4-BE49-F238E27FC236}">
                  <a16:creationId xmlns:a16="http://schemas.microsoft.com/office/drawing/2014/main" id="{ED979DED-B9CF-1F22-0839-408CEA4837A0}"/>
                </a:ext>
              </a:extLst>
            </p:cNvPr>
            <p:cNvSpPr txBox="1"/>
            <p:nvPr/>
          </p:nvSpPr>
          <p:spPr>
            <a:xfrm>
              <a:off x="9522421" y="2726751"/>
              <a:ext cx="1724052" cy="38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</a:rPr>
                <a:t>Netherlands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6007163-8855-3C47-7C2F-AFD5735E8FCA}"/>
                </a:ext>
              </a:extLst>
            </p:cNvPr>
            <p:cNvSpPr/>
            <p:nvPr/>
          </p:nvSpPr>
          <p:spPr>
            <a:xfrm>
              <a:off x="9297089" y="2653611"/>
              <a:ext cx="2089593" cy="155970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49" name="Picture 48" descr="A frog logo with blue and orange dots&#10;&#10;Description automatically generated">
              <a:extLst>
                <a:ext uri="{FF2B5EF4-FFF2-40B4-BE49-F238E27FC236}">
                  <a16:creationId xmlns:a16="http://schemas.microsoft.com/office/drawing/2014/main" id="{C8C3FBDF-B1FB-F969-A97B-67CBB0177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4613" y="3161058"/>
              <a:ext cx="949885" cy="929208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375B58F-2257-585F-F798-359164141051}"/>
              </a:ext>
            </a:extLst>
          </p:cNvPr>
          <p:cNvGrpSpPr/>
          <p:nvPr/>
        </p:nvGrpSpPr>
        <p:grpSpPr>
          <a:xfrm>
            <a:off x="282609" y="67301"/>
            <a:ext cx="3615012" cy="2564808"/>
            <a:chOff x="282609" y="67301"/>
            <a:chExt cx="3615012" cy="2564808"/>
          </a:xfrm>
        </p:grpSpPr>
        <p:pic>
          <p:nvPicPr>
            <p:cNvPr id="6" name="Picture 5" descr="\\cern.ch\dfs\Users\r\rinolfi\Desktop\Logo univ partenaires JUAS\logo_ujf.jpg">
              <a:extLst>
                <a:ext uri="{FF2B5EF4-FFF2-40B4-BE49-F238E27FC236}">
                  <a16:creationId xmlns:a16="http://schemas.microsoft.com/office/drawing/2014/main" id="{325A4794-9B0C-B459-E6EA-633903922A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346" y="650240"/>
              <a:ext cx="908380" cy="9152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D34179-0DEE-7DA2-41EC-F4C17ABA00BB}"/>
                </a:ext>
              </a:extLst>
            </p:cNvPr>
            <p:cNvSpPr/>
            <p:nvPr/>
          </p:nvSpPr>
          <p:spPr>
            <a:xfrm>
              <a:off x="282609" y="67301"/>
              <a:ext cx="3615012" cy="256480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22">
              <a:extLst>
                <a:ext uri="{FF2B5EF4-FFF2-40B4-BE49-F238E27FC236}">
                  <a16:creationId xmlns:a16="http://schemas.microsoft.com/office/drawing/2014/main" id="{6303DDC9-F28C-8215-F178-70EB50BEC5AB}"/>
                </a:ext>
              </a:extLst>
            </p:cNvPr>
            <p:cNvSpPr txBox="1"/>
            <p:nvPr/>
          </p:nvSpPr>
          <p:spPr>
            <a:xfrm>
              <a:off x="1473520" y="79605"/>
              <a:ext cx="1041975" cy="337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>
                  <a:solidFill>
                    <a:schemeClr val="tx1"/>
                  </a:solidFill>
                </a:rPr>
                <a:t>France</a:t>
              </a:r>
            </a:p>
          </p:txBody>
        </p:sp>
        <p:pic>
          <p:nvPicPr>
            <p:cNvPr id="39" name="Image 1">
              <a:extLst>
                <a:ext uri="{FF2B5EF4-FFF2-40B4-BE49-F238E27FC236}">
                  <a16:creationId xmlns:a16="http://schemas.microsoft.com/office/drawing/2014/main" id="{B7F5069B-A99C-F58F-EB96-438458D4A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300" y="1729551"/>
              <a:ext cx="1210389" cy="670369"/>
            </a:xfrm>
            <a:prstGeom prst="rect">
              <a:avLst/>
            </a:prstGeom>
          </p:spPr>
        </p:pic>
        <p:pic>
          <p:nvPicPr>
            <p:cNvPr id="51" name="Picture 50" descr="A close up of a logo&#10;&#10;Description automatically generated">
              <a:extLst>
                <a:ext uri="{FF2B5EF4-FFF2-40B4-BE49-F238E27FC236}">
                  <a16:creationId xmlns:a16="http://schemas.microsoft.com/office/drawing/2014/main" id="{7E6472DD-112C-9CC6-7F90-C1BF88315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7502" y="1754051"/>
              <a:ext cx="1838960" cy="621367"/>
            </a:xfrm>
            <a:prstGeom prst="rect">
              <a:avLst/>
            </a:prstGeom>
          </p:spPr>
        </p:pic>
        <p:pic>
          <p:nvPicPr>
            <p:cNvPr id="52" name="Picture 51" descr="A close up of a logo&#10;&#10;Description automatically generated">
              <a:extLst>
                <a:ext uri="{FF2B5EF4-FFF2-40B4-BE49-F238E27FC236}">
                  <a16:creationId xmlns:a16="http://schemas.microsoft.com/office/drawing/2014/main" id="{B43A5BD8-AC40-6D07-4A9F-4BABA70BA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7057" y="964097"/>
              <a:ext cx="1510182" cy="557606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CA856D-956C-AEE9-FDAA-3DB27ED5C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BA1B01A-5AD1-10A2-E667-AA7B7465E296}"/>
              </a:ext>
            </a:extLst>
          </p:cNvPr>
          <p:cNvGrpSpPr/>
          <p:nvPr/>
        </p:nvGrpSpPr>
        <p:grpSpPr>
          <a:xfrm>
            <a:off x="9332038" y="4224650"/>
            <a:ext cx="2089593" cy="1559706"/>
            <a:chOff x="9339650" y="4400196"/>
            <a:chExt cx="2089593" cy="155970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3D31611-79C0-3716-C7CA-58B4C4888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560936" y="5271528"/>
              <a:ext cx="1757792" cy="540075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0EBCC86-4DE8-6DFB-6308-AC9CD75BB2E9}"/>
                </a:ext>
              </a:extLst>
            </p:cNvPr>
            <p:cNvSpPr/>
            <p:nvPr/>
          </p:nvSpPr>
          <p:spPr>
            <a:xfrm>
              <a:off x="9339650" y="4400196"/>
              <a:ext cx="2089593" cy="155970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36">
              <a:extLst>
                <a:ext uri="{FF2B5EF4-FFF2-40B4-BE49-F238E27FC236}">
                  <a16:creationId xmlns:a16="http://schemas.microsoft.com/office/drawing/2014/main" id="{58E15E40-AA50-A918-26A5-7B96EFF6A94E}"/>
                </a:ext>
              </a:extLst>
            </p:cNvPr>
            <p:cNvSpPr txBox="1"/>
            <p:nvPr/>
          </p:nvSpPr>
          <p:spPr>
            <a:xfrm>
              <a:off x="9567638" y="4506090"/>
              <a:ext cx="17240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</a:rPr>
                <a:t>Erasmus Mundus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5DEA335-3044-3DA0-DF46-FD9FA377FD52}"/>
              </a:ext>
            </a:extLst>
          </p:cNvPr>
          <p:cNvGrpSpPr/>
          <p:nvPr/>
        </p:nvGrpSpPr>
        <p:grpSpPr>
          <a:xfrm>
            <a:off x="249333" y="2769176"/>
            <a:ext cx="3657303" cy="2170305"/>
            <a:chOff x="249333" y="2769176"/>
            <a:chExt cx="3657303" cy="2170305"/>
          </a:xfrm>
        </p:grpSpPr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E2D893E8-145A-77B0-5DBB-C7AEBA5D1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367851" y="3329328"/>
              <a:ext cx="1363194" cy="599146"/>
            </a:xfrm>
            <a:prstGeom prst="rect">
              <a:avLst/>
            </a:prstGeom>
          </p:spPr>
        </p:pic>
        <p:pic>
          <p:nvPicPr>
            <p:cNvPr id="43" name="Picture 3" descr="\\cern.ch\dfs\Users\r\rinolfi\Desktop\Logo univ partenaires JUAS\ceri_minerva with text.png">
              <a:extLst>
                <a:ext uri="{FF2B5EF4-FFF2-40B4-BE49-F238E27FC236}">
                  <a16:creationId xmlns:a16="http://schemas.microsoft.com/office/drawing/2014/main" id="{A35BE32B-44FD-2293-3F13-A721D80972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016" y="3344147"/>
              <a:ext cx="1733596" cy="563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4" descr="\\cern.ch\dfs\Users\r\rinolfi\Desktop\Logo univ partenaires JUAS\federico Naples.gif">
              <a:extLst>
                <a:ext uri="{FF2B5EF4-FFF2-40B4-BE49-F238E27FC236}">
                  <a16:creationId xmlns:a16="http://schemas.microsoft.com/office/drawing/2014/main" id="{A8DB1C73-2007-8267-FBCB-72A3421EB1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68" y="4098443"/>
              <a:ext cx="741699" cy="768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14" descr="\\cern.ch\dfs\Users\r\rinolfi\Desktop\Logo univ partenaires JUAS\Logo_unige_08_intestato.JPG">
              <a:extLst>
                <a:ext uri="{FF2B5EF4-FFF2-40B4-BE49-F238E27FC236}">
                  <a16:creationId xmlns:a16="http://schemas.microsoft.com/office/drawing/2014/main" id="{DFF2787D-272D-89FD-F462-A51B26219C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3081" y="4039484"/>
              <a:ext cx="1403555" cy="8864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50BA118-6936-4BCA-4F8A-811D2AEC1F2E}"/>
                </a:ext>
              </a:extLst>
            </p:cNvPr>
            <p:cNvSpPr/>
            <p:nvPr/>
          </p:nvSpPr>
          <p:spPr>
            <a:xfrm>
              <a:off x="249333" y="2769177"/>
              <a:ext cx="3648288" cy="21703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ZoneTexte 42">
              <a:extLst>
                <a:ext uri="{FF2B5EF4-FFF2-40B4-BE49-F238E27FC236}">
                  <a16:creationId xmlns:a16="http://schemas.microsoft.com/office/drawing/2014/main" id="{02D25F95-CF7D-1015-938A-10F90455B7A2}"/>
                </a:ext>
              </a:extLst>
            </p:cNvPr>
            <p:cNvSpPr txBox="1"/>
            <p:nvPr/>
          </p:nvSpPr>
          <p:spPr>
            <a:xfrm>
              <a:off x="1692315" y="2769176"/>
              <a:ext cx="857969" cy="31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 err="1">
                  <a:solidFill>
                    <a:schemeClr val="tx1"/>
                  </a:solidFill>
                </a:rPr>
                <a:t>Italy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pic>
          <p:nvPicPr>
            <p:cNvPr id="56" name="Image 43">
              <a:extLst>
                <a:ext uri="{FF2B5EF4-FFF2-40B4-BE49-F238E27FC236}">
                  <a16:creationId xmlns:a16="http://schemas.microsoft.com/office/drawing/2014/main" id="{309CF6B0-23B7-0AA5-ED05-5B3A1C87ED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41" t="72545"/>
            <a:stretch/>
          </p:blipFill>
          <p:spPr>
            <a:xfrm>
              <a:off x="1089303" y="4214478"/>
              <a:ext cx="1656964" cy="291924"/>
            </a:xfrm>
            <a:prstGeom prst="rect">
              <a:avLst/>
            </a:prstGeom>
            <a:ln>
              <a:solidFill>
                <a:srgbClr val="008AC2"/>
              </a:solidFill>
            </a:ln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292AC9-959A-858D-4CE1-673A7AA104B8}"/>
              </a:ext>
            </a:extLst>
          </p:cNvPr>
          <p:cNvGrpSpPr/>
          <p:nvPr/>
        </p:nvGrpSpPr>
        <p:grpSpPr>
          <a:xfrm>
            <a:off x="4302896" y="541927"/>
            <a:ext cx="4463432" cy="3082593"/>
            <a:chOff x="4302896" y="541927"/>
            <a:chExt cx="4463432" cy="3082593"/>
          </a:xfrm>
        </p:grpSpPr>
        <p:pic>
          <p:nvPicPr>
            <p:cNvPr id="23" name="Picture 2" descr="\\cern.ch\dfs\Users\r\rinolfi\Desktop\Logo univ partenaires JUAS\800px-KIT_LOGO.svg.png">
              <a:extLst>
                <a:ext uri="{FF2B5EF4-FFF2-40B4-BE49-F238E27FC236}">
                  <a16:creationId xmlns:a16="http://schemas.microsoft.com/office/drawing/2014/main" id="{E26807F5-F3AA-DD6E-E1C3-C17A80A553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0934" y="1067722"/>
              <a:ext cx="1429982" cy="7342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8" descr="\\cern.ch\dfs\Users\r\rinolfi\Desktop\Logo univ partenaires JUAS\UNI-Logo_Siegel_4c_115mm.png">
              <a:extLst>
                <a:ext uri="{FF2B5EF4-FFF2-40B4-BE49-F238E27FC236}">
                  <a16:creationId xmlns:a16="http://schemas.microsoft.com/office/drawing/2014/main" id="{82FC2888-D72E-11A8-6A96-BFE13C8FB9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63" t="10482" r="28903" b="4"/>
            <a:stretch/>
          </p:blipFill>
          <p:spPr bwMode="auto">
            <a:xfrm>
              <a:off x="6393623" y="2976237"/>
              <a:ext cx="2229269" cy="570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ZoneTexte 36">
              <a:extLst>
                <a:ext uri="{FF2B5EF4-FFF2-40B4-BE49-F238E27FC236}">
                  <a16:creationId xmlns:a16="http://schemas.microsoft.com/office/drawing/2014/main" id="{E0F22B40-C9E6-73FD-3357-7F4BFBE39C3B}"/>
                </a:ext>
              </a:extLst>
            </p:cNvPr>
            <p:cNvSpPr txBox="1"/>
            <p:nvPr/>
          </p:nvSpPr>
          <p:spPr>
            <a:xfrm>
              <a:off x="5670069" y="669710"/>
              <a:ext cx="15485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>
                  <a:solidFill>
                    <a:schemeClr val="tx1"/>
                  </a:solidFill>
                </a:rPr>
                <a:t>Germany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F1B6DB-EA13-7688-53EC-2148B85A6E79}"/>
                </a:ext>
              </a:extLst>
            </p:cNvPr>
            <p:cNvSpPr/>
            <p:nvPr/>
          </p:nvSpPr>
          <p:spPr>
            <a:xfrm>
              <a:off x="4302896" y="541927"/>
              <a:ext cx="4463432" cy="308259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7" name="Image 24">
              <a:extLst>
                <a:ext uri="{FF2B5EF4-FFF2-40B4-BE49-F238E27FC236}">
                  <a16:creationId xmlns:a16="http://schemas.microsoft.com/office/drawing/2014/main" id="{F89C212E-C4D0-65E4-3737-061434795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8494" y="2177377"/>
              <a:ext cx="1588263" cy="885200"/>
            </a:xfrm>
            <a:prstGeom prst="rect">
              <a:avLst/>
            </a:prstGeom>
          </p:spPr>
        </p:pic>
        <p:pic>
          <p:nvPicPr>
            <p:cNvPr id="28" name="Picture 27" descr="A red circle with a black text&#10;&#10;Description automatically generated">
              <a:extLst>
                <a:ext uri="{FF2B5EF4-FFF2-40B4-BE49-F238E27FC236}">
                  <a16:creationId xmlns:a16="http://schemas.microsoft.com/office/drawing/2014/main" id="{82857252-19ED-42DF-318B-348E60A9E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0057" y="1927521"/>
              <a:ext cx="1451319" cy="761231"/>
            </a:xfrm>
            <a:prstGeom prst="rect">
              <a:avLst/>
            </a:prstGeom>
          </p:spPr>
        </p:pic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1150E141-7621-EA1C-B939-CF32AA8A7F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0414" y="1121382"/>
              <a:ext cx="1933209" cy="810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3014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9CF39A-1E04-6FA7-8488-6497E0338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FFE03BB-DB23-75CC-FB73-53941CCE4DB2}"/>
              </a:ext>
            </a:extLst>
          </p:cNvPr>
          <p:cNvGrpSpPr/>
          <p:nvPr/>
        </p:nvGrpSpPr>
        <p:grpSpPr>
          <a:xfrm>
            <a:off x="98061" y="6047041"/>
            <a:ext cx="2939779" cy="763087"/>
            <a:chOff x="98061" y="6047041"/>
            <a:chExt cx="2939779" cy="76308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4AE1C0-E0F8-16AC-FEE6-FA544054A9E2}"/>
                </a:ext>
              </a:extLst>
            </p:cNvPr>
            <p:cNvSpPr/>
            <p:nvPr/>
          </p:nvSpPr>
          <p:spPr bwMode="auto">
            <a:xfrm>
              <a:off x="98061" y="6047041"/>
              <a:ext cx="2939779" cy="763087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" name="ZoneTexte 32">
              <a:extLst>
                <a:ext uri="{FF2B5EF4-FFF2-40B4-BE49-F238E27FC236}">
                  <a16:creationId xmlns:a16="http://schemas.microsoft.com/office/drawing/2014/main" id="{E07A6F26-8121-B07D-6D72-E1FF6BB5536A}"/>
                </a:ext>
              </a:extLst>
            </p:cNvPr>
            <p:cNvSpPr txBox="1"/>
            <p:nvPr/>
          </p:nvSpPr>
          <p:spPr>
            <a:xfrm>
              <a:off x="147779" y="6220226"/>
              <a:ext cx="1254088" cy="311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Sweden</a:t>
              </a:r>
            </a:p>
          </p:txBody>
        </p:sp>
        <p:pic>
          <p:nvPicPr>
            <p:cNvPr id="6" name="Picture 2" descr="http://europeanspallationsource.se/profiles/esspub/themes/ess/graphics/ess-logo.png">
              <a:extLst>
                <a:ext uri="{FF2B5EF4-FFF2-40B4-BE49-F238E27FC236}">
                  <a16:creationId xmlns:a16="http://schemas.microsoft.com/office/drawing/2014/main" id="{292102CE-79AA-92BC-72AF-ABB945AF30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1789" y="6088854"/>
              <a:ext cx="1577354" cy="691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 Box 2">
            <a:extLst>
              <a:ext uri="{FF2B5EF4-FFF2-40B4-BE49-F238E27FC236}">
                <a16:creationId xmlns:a16="http://schemas.microsoft.com/office/drawing/2014/main" id="{017EEAD1-2FA8-6A0A-D7F0-6B7EBEE547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47" y="0"/>
            <a:ext cx="10624856" cy="70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1pPr>
            <a:lvl2pPr marL="742950" indent="-28575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2pPr>
            <a:lvl3pPr marL="11430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3pPr>
            <a:lvl4pPr marL="16002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4pPr>
            <a:lvl5pPr marL="20574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9pPr>
          </a:lstStyle>
          <a:p>
            <a:pPr algn="ctr" eaLnBrk="1">
              <a:buSzPct val="45000"/>
            </a:pPr>
            <a:r>
              <a:rPr lang="en-GB" sz="3200" b="1" dirty="0">
                <a:solidFill>
                  <a:srgbClr val="0000FF"/>
                </a:solidFill>
                <a:latin typeface="Calibri" pitchFamily="34" charset="0"/>
              </a:rPr>
              <a:t>JUAS past and present collaborating institutions and sponsors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BB0CD4-6368-200B-7E15-9184F14098A7}"/>
              </a:ext>
            </a:extLst>
          </p:cNvPr>
          <p:cNvSpPr txBox="1"/>
          <p:nvPr/>
        </p:nvSpPr>
        <p:spPr>
          <a:xfrm>
            <a:off x="5730316" y="5758561"/>
            <a:ext cx="3345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tx1"/>
                </a:solidFill>
              </a:rPr>
              <a:t>Presentations </a:t>
            </a:r>
          </a:p>
          <a:p>
            <a:pPr algn="ctr"/>
            <a:r>
              <a:rPr lang="en-US" i="1" dirty="0">
                <a:solidFill>
                  <a:schemeClr val="tx1"/>
                </a:solidFill>
              </a:rPr>
              <a:t>Pierre </a:t>
            </a:r>
            <a:r>
              <a:rPr lang="en-US" i="1" dirty="0" err="1">
                <a:solidFill>
                  <a:schemeClr val="tx1"/>
                </a:solidFill>
              </a:rPr>
              <a:t>Védrine</a:t>
            </a:r>
            <a:endParaRPr lang="en-US" i="1" dirty="0">
              <a:solidFill>
                <a:schemeClr val="tx1"/>
              </a:solidFill>
            </a:endParaRPr>
          </a:p>
          <a:p>
            <a:pPr algn="ctr"/>
            <a:r>
              <a:rPr lang="en-US" i="1" dirty="0">
                <a:solidFill>
                  <a:schemeClr val="tx1"/>
                </a:solidFill>
              </a:rPr>
              <a:t>and François de </a:t>
            </a:r>
            <a:r>
              <a:rPr lang="en-US" i="1" dirty="0" err="1">
                <a:solidFill>
                  <a:schemeClr val="tx1"/>
                </a:solidFill>
              </a:rPr>
              <a:t>Viry</a:t>
            </a:r>
            <a:r>
              <a:rPr lang="en-US" i="1" dirty="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29705AD-F87D-187E-3C8B-A6F6ECDAAE3D}"/>
              </a:ext>
            </a:extLst>
          </p:cNvPr>
          <p:cNvGrpSpPr/>
          <p:nvPr/>
        </p:nvGrpSpPr>
        <p:grpSpPr>
          <a:xfrm>
            <a:off x="102430" y="1745893"/>
            <a:ext cx="12017856" cy="774236"/>
            <a:chOff x="102430" y="1745893"/>
            <a:chExt cx="12017856" cy="774236"/>
          </a:xfrm>
        </p:grpSpPr>
        <p:sp>
          <p:nvSpPr>
            <p:cNvPr id="10" name="ZoneTexte 1">
              <a:extLst>
                <a:ext uri="{FF2B5EF4-FFF2-40B4-BE49-F238E27FC236}">
                  <a16:creationId xmlns:a16="http://schemas.microsoft.com/office/drawing/2014/main" id="{9821427B-C20A-D5F9-94A4-60029428E57B}"/>
                </a:ext>
              </a:extLst>
            </p:cNvPr>
            <p:cNvSpPr txBox="1"/>
            <p:nvPr/>
          </p:nvSpPr>
          <p:spPr>
            <a:xfrm>
              <a:off x="174266" y="1925124"/>
              <a:ext cx="16059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Switzerland</a:t>
              </a: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</a:p>
          </p:txBody>
        </p:sp>
        <p:pic>
          <p:nvPicPr>
            <p:cNvPr id="11" name="Image 29" descr="cern_logo_white.gif">
              <a:extLst>
                <a:ext uri="{FF2B5EF4-FFF2-40B4-BE49-F238E27FC236}">
                  <a16:creationId xmlns:a16="http://schemas.microsoft.com/office/drawing/2014/main" id="{AAA2BC9E-CCCD-E7AB-50D3-6421C4C6D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6558" y="1852347"/>
              <a:ext cx="743377" cy="5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Image 3">
              <a:extLst>
                <a:ext uri="{FF2B5EF4-FFF2-40B4-BE49-F238E27FC236}">
                  <a16:creationId xmlns:a16="http://schemas.microsoft.com/office/drawing/2014/main" id="{43A20953-DDFC-3DD6-B7E0-DD299849D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7686" y="1924436"/>
              <a:ext cx="1459669" cy="43181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3B944FE-984C-4A1C-90EF-66CA9A50C845}"/>
                </a:ext>
              </a:extLst>
            </p:cNvPr>
            <p:cNvSpPr/>
            <p:nvPr/>
          </p:nvSpPr>
          <p:spPr bwMode="auto">
            <a:xfrm>
              <a:off x="102430" y="1753545"/>
              <a:ext cx="12017856" cy="766584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pic>
          <p:nvPicPr>
            <p:cNvPr id="14" name="Picture 31" descr="PSI-Logo_web[1]">
              <a:extLst>
                <a:ext uri="{FF2B5EF4-FFF2-40B4-BE49-F238E27FC236}">
                  <a16:creationId xmlns:a16="http://schemas.microsoft.com/office/drawing/2014/main" id="{2D48541A-D02A-D1DE-A712-F5139101B0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6142" y="1852444"/>
              <a:ext cx="1500413" cy="453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Image 51">
              <a:extLst>
                <a:ext uri="{FF2B5EF4-FFF2-40B4-BE49-F238E27FC236}">
                  <a16:creationId xmlns:a16="http://schemas.microsoft.com/office/drawing/2014/main" id="{6192CDB2-B47E-0CF5-2B60-5DF536B6F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2776" y="1964666"/>
              <a:ext cx="1448978" cy="321026"/>
            </a:xfrm>
            <a:prstGeom prst="rect">
              <a:avLst/>
            </a:prstGeom>
          </p:spPr>
        </p:pic>
        <p:pic>
          <p:nvPicPr>
            <p:cNvPr id="16" name="Image 46">
              <a:extLst>
                <a:ext uri="{FF2B5EF4-FFF2-40B4-BE49-F238E27FC236}">
                  <a16:creationId xmlns:a16="http://schemas.microsoft.com/office/drawing/2014/main" id="{A60C131E-5A3F-BACD-3E49-D8CC050FEF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86" t="9969" r="6247" b="11717"/>
            <a:stretch/>
          </p:blipFill>
          <p:spPr>
            <a:xfrm>
              <a:off x="7792277" y="1745893"/>
              <a:ext cx="1015577" cy="688970"/>
            </a:xfrm>
            <a:prstGeom prst="rect">
              <a:avLst/>
            </a:prstGeom>
          </p:spPr>
        </p:pic>
        <p:pic>
          <p:nvPicPr>
            <p:cNvPr id="17" name="Picture 16" descr="RÃ©sultat de recherche d'images pour &quot;hug geneve&quot;">
              <a:extLst>
                <a:ext uri="{FF2B5EF4-FFF2-40B4-BE49-F238E27FC236}">
                  <a16:creationId xmlns:a16="http://schemas.microsoft.com/office/drawing/2014/main" id="{04EBC041-BEA1-4BDF-9281-64EBAADD3C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3946" y="1946958"/>
              <a:ext cx="1408818" cy="3247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Image 63">
              <a:extLst>
                <a:ext uri="{FF2B5EF4-FFF2-40B4-BE49-F238E27FC236}">
                  <a16:creationId xmlns:a16="http://schemas.microsoft.com/office/drawing/2014/main" id="{8CF7115D-78E1-C5D7-56C5-9C519BBD0A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958" b="34023"/>
            <a:stretch/>
          </p:blipFill>
          <p:spPr>
            <a:xfrm>
              <a:off x="10516379" y="1917911"/>
              <a:ext cx="1360736" cy="382834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0A6845-EBA7-6811-9683-06878F5AAD50}"/>
              </a:ext>
            </a:extLst>
          </p:cNvPr>
          <p:cNvGrpSpPr/>
          <p:nvPr/>
        </p:nvGrpSpPr>
        <p:grpSpPr>
          <a:xfrm>
            <a:off x="108805" y="5189266"/>
            <a:ext cx="4866289" cy="780118"/>
            <a:chOff x="97934" y="2677592"/>
            <a:chExt cx="4866289" cy="78011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3F7B4DE-DA9C-2F0D-52C2-D3DB50E1C828}"/>
                </a:ext>
              </a:extLst>
            </p:cNvPr>
            <p:cNvSpPr/>
            <p:nvPr/>
          </p:nvSpPr>
          <p:spPr bwMode="auto">
            <a:xfrm>
              <a:off x="97934" y="2684183"/>
              <a:ext cx="4866289" cy="711976"/>
            </a:xfrm>
            <a:prstGeom prst="rect">
              <a:avLst/>
            </a:prstGeom>
            <a:noFill/>
            <a:ln w="9525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ZoneTexte 28">
              <a:extLst>
                <a:ext uri="{FF2B5EF4-FFF2-40B4-BE49-F238E27FC236}">
                  <a16:creationId xmlns:a16="http://schemas.microsoft.com/office/drawing/2014/main" id="{C5B95FDA-0274-A7F0-9531-03FFA787AA32}"/>
                </a:ext>
              </a:extLst>
            </p:cNvPr>
            <p:cNvSpPr txBox="1"/>
            <p:nvPr/>
          </p:nvSpPr>
          <p:spPr>
            <a:xfrm>
              <a:off x="239039" y="2771503"/>
              <a:ext cx="12769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Italy</a:t>
              </a:r>
            </a:p>
          </p:txBody>
        </p:sp>
        <p:pic>
          <p:nvPicPr>
            <p:cNvPr id="22" name="Image 28" descr="Infn_Logo.gif">
              <a:extLst>
                <a:ext uri="{FF2B5EF4-FFF2-40B4-BE49-F238E27FC236}">
                  <a16:creationId xmlns:a16="http://schemas.microsoft.com/office/drawing/2014/main" id="{F094D608-0B08-D05A-AB87-43C02D218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3407" y="2677592"/>
              <a:ext cx="1059094" cy="78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2" descr="A blue and black logo&#10;&#10;Description automatically generated">
              <a:extLst>
                <a:ext uri="{FF2B5EF4-FFF2-40B4-BE49-F238E27FC236}">
                  <a16:creationId xmlns:a16="http://schemas.microsoft.com/office/drawing/2014/main" id="{0931A46A-EF3E-91B8-8E1B-BF4F01074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871"/>
            <a:stretch/>
          </p:blipFill>
          <p:spPr>
            <a:xfrm>
              <a:off x="3257723" y="2830046"/>
              <a:ext cx="951278" cy="529396"/>
            </a:xfrm>
            <a:prstGeom prst="rect">
              <a:avLst/>
            </a:prstGeom>
          </p:spPr>
        </p:pic>
      </p:grpSp>
      <p:pic>
        <p:nvPicPr>
          <p:cNvPr id="24" name="Image 7">
            <a:extLst>
              <a:ext uri="{FF2B5EF4-FFF2-40B4-BE49-F238E27FC236}">
                <a16:creationId xmlns:a16="http://schemas.microsoft.com/office/drawing/2014/main" id="{6736E821-7AF7-083A-D300-4F64ECBE1EC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164" y="4578980"/>
            <a:ext cx="1259785" cy="842102"/>
          </a:xfrm>
          <a:prstGeom prst="rect">
            <a:avLst/>
          </a:prstGeom>
        </p:spPr>
      </p:pic>
      <p:pic>
        <p:nvPicPr>
          <p:cNvPr id="25" name="Image 2" descr="Description : LOGOS AT DV">
            <a:extLst>
              <a:ext uri="{FF2B5EF4-FFF2-40B4-BE49-F238E27FC236}">
                <a16:creationId xmlns:a16="http://schemas.microsoft.com/office/drawing/2014/main" id="{3C0BE019-C68B-F06A-A34F-DEB98FA12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60948" y="3758046"/>
            <a:ext cx="2202216" cy="55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A logo with blue and orange lines&#10;&#10;Description automatically generated">
            <a:extLst>
              <a:ext uri="{FF2B5EF4-FFF2-40B4-BE49-F238E27FC236}">
                <a16:creationId xmlns:a16="http://schemas.microsoft.com/office/drawing/2014/main" id="{89328DCE-DEBC-7A39-D3C3-6D685215618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1" b="15586"/>
          <a:stretch/>
        </p:blipFill>
        <p:spPr>
          <a:xfrm>
            <a:off x="10636725" y="3557089"/>
            <a:ext cx="1399232" cy="923330"/>
          </a:xfrm>
          <a:prstGeom prst="rect">
            <a:avLst/>
          </a:prstGeom>
        </p:spPr>
      </p:pic>
      <p:sp>
        <p:nvSpPr>
          <p:cNvPr id="27" name="Slide Number Placeholder 36">
            <a:extLst>
              <a:ext uri="{FF2B5EF4-FFF2-40B4-BE49-F238E27FC236}">
                <a16:creationId xmlns:a16="http://schemas.microsoft.com/office/drawing/2014/main" id="{61543583-30F1-0A4A-AF8C-F36C6504944A}"/>
              </a:ext>
            </a:extLst>
          </p:cNvPr>
          <p:cNvSpPr txBox="1">
            <a:spLocks/>
          </p:cNvSpPr>
          <p:nvPr/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r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sz="1477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04850" indent="-271463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085850" indent="-215900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520825" indent="-215900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1954213" indent="-215900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93917E4-04A3-9E6D-8F78-ED313C0F26D1}"/>
              </a:ext>
            </a:extLst>
          </p:cNvPr>
          <p:cNvGrpSpPr/>
          <p:nvPr/>
        </p:nvGrpSpPr>
        <p:grpSpPr>
          <a:xfrm>
            <a:off x="98061" y="4389841"/>
            <a:ext cx="6548454" cy="870847"/>
            <a:chOff x="98061" y="4389841"/>
            <a:chExt cx="6548454" cy="87084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4A4CA02-2683-0958-DE4C-2DBF23D42EE9}"/>
                </a:ext>
              </a:extLst>
            </p:cNvPr>
            <p:cNvSpPr/>
            <p:nvPr/>
          </p:nvSpPr>
          <p:spPr bwMode="auto">
            <a:xfrm>
              <a:off x="98061" y="4389841"/>
              <a:ext cx="6548454" cy="738566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ZoneTexte 31">
              <a:extLst>
                <a:ext uri="{FF2B5EF4-FFF2-40B4-BE49-F238E27FC236}">
                  <a16:creationId xmlns:a16="http://schemas.microsoft.com/office/drawing/2014/main" id="{E75DA36D-B406-B70A-257F-5174972BD3C5}"/>
                </a:ext>
              </a:extLst>
            </p:cNvPr>
            <p:cNvSpPr txBox="1"/>
            <p:nvPr/>
          </p:nvSpPr>
          <p:spPr>
            <a:xfrm>
              <a:off x="173767" y="4543228"/>
              <a:ext cx="12769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Spain</a:t>
              </a:r>
            </a:p>
          </p:txBody>
        </p:sp>
        <p:pic>
          <p:nvPicPr>
            <p:cNvPr id="31" name="Image 33" descr="logo cpan-300.jpg">
              <a:extLst>
                <a:ext uri="{FF2B5EF4-FFF2-40B4-BE49-F238E27FC236}">
                  <a16:creationId xmlns:a16="http://schemas.microsoft.com/office/drawing/2014/main" id="{1D9DB6DC-1B76-19B5-FC1C-260BC80C2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50"/>
            <a:stretch>
              <a:fillRect/>
            </a:stretch>
          </p:blipFill>
          <p:spPr bwMode="auto">
            <a:xfrm>
              <a:off x="1411561" y="4434325"/>
              <a:ext cx="1360735" cy="82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Image 45">
              <a:extLst>
                <a:ext uri="{FF2B5EF4-FFF2-40B4-BE49-F238E27FC236}">
                  <a16:creationId xmlns:a16="http://schemas.microsoft.com/office/drawing/2014/main" id="{30C27A18-68BA-DADB-DF9F-ED9F1E0B5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2005" y="4504164"/>
              <a:ext cx="1070160" cy="607814"/>
            </a:xfrm>
            <a:prstGeom prst="rect">
              <a:avLst/>
            </a:prstGeom>
          </p:spPr>
        </p:pic>
        <p:pic>
          <p:nvPicPr>
            <p:cNvPr id="33" name="Picture 2" descr="\\cern.ch\dfs\Users\r\rinolfi\Desktop\ess_bilbao.png">
              <a:extLst>
                <a:ext uri="{FF2B5EF4-FFF2-40B4-BE49-F238E27FC236}">
                  <a16:creationId xmlns:a16="http://schemas.microsoft.com/office/drawing/2014/main" id="{710C66DD-653A-267B-6684-DDCF9954C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1406" y="4578980"/>
              <a:ext cx="1343341" cy="537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0473FB7-18A7-6E83-DFA6-96295CCDECEA}"/>
              </a:ext>
            </a:extLst>
          </p:cNvPr>
          <p:cNvGrpSpPr/>
          <p:nvPr/>
        </p:nvGrpSpPr>
        <p:grpSpPr>
          <a:xfrm>
            <a:off x="83784" y="625865"/>
            <a:ext cx="12024431" cy="967580"/>
            <a:chOff x="83784" y="625865"/>
            <a:chExt cx="12024431" cy="967580"/>
          </a:xfrm>
        </p:grpSpPr>
        <p:sp>
          <p:nvSpPr>
            <p:cNvPr id="35" name="ZoneTexte 5">
              <a:extLst>
                <a:ext uri="{FF2B5EF4-FFF2-40B4-BE49-F238E27FC236}">
                  <a16:creationId xmlns:a16="http://schemas.microsoft.com/office/drawing/2014/main" id="{591B5194-FCD0-24A4-1608-54AD1A680451}"/>
                </a:ext>
              </a:extLst>
            </p:cNvPr>
            <p:cNvSpPr txBox="1"/>
            <p:nvPr/>
          </p:nvSpPr>
          <p:spPr>
            <a:xfrm>
              <a:off x="83784" y="866318"/>
              <a:ext cx="9740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tx1"/>
                  </a:solidFill>
                </a:rPr>
                <a:t>France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</a:p>
          </p:txBody>
        </p:sp>
        <p:pic>
          <p:nvPicPr>
            <p:cNvPr id="36" name="Picture 36" descr="bergoz_logo">
              <a:extLst>
                <a:ext uri="{FF2B5EF4-FFF2-40B4-BE49-F238E27FC236}">
                  <a16:creationId xmlns:a16="http://schemas.microsoft.com/office/drawing/2014/main" id="{EBF3B890-E4B3-9C86-C26F-7D1F7F35C8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4198" y="869038"/>
              <a:ext cx="1221426" cy="525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" descr="\\cern.ch\dfs\Users\r\rinolfi\Desktop\CEA_Saclay_logotype.jpg">
              <a:extLst>
                <a:ext uri="{FF2B5EF4-FFF2-40B4-BE49-F238E27FC236}">
                  <a16:creationId xmlns:a16="http://schemas.microsoft.com/office/drawing/2014/main" id="{F4F0AE38-201F-1030-253F-042759C167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474" y="754961"/>
              <a:ext cx="794667" cy="755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Image 30" descr="cnrs-in2p3.jpg">
              <a:extLst>
                <a:ext uri="{FF2B5EF4-FFF2-40B4-BE49-F238E27FC236}">
                  <a16:creationId xmlns:a16="http://schemas.microsoft.com/office/drawing/2014/main" id="{419D5E5B-5E5B-1B09-4D63-85C5CF3015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2125" y="746922"/>
              <a:ext cx="1313847" cy="730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26" descr="esrf_logo_110[1]">
              <a:extLst>
                <a:ext uri="{FF2B5EF4-FFF2-40B4-BE49-F238E27FC236}">
                  <a16:creationId xmlns:a16="http://schemas.microsoft.com/office/drawing/2014/main" id="{4416E73E-A89A-C471-B5D3-00173B63F5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8412" y="743816"/>
              <a:ext cx="607200" cy="792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Image 10">
              <a:extLst>
                <a:ext uri="{FF2B5EF4-FFF2-40B4-BE49-F238E27FC236}">
                  <a16:creationId xmlns:a16="http://schemas.microsoft.com/office/drawing/2014/main" id="{035F5EF0-6AA6-A6F3-41A3-BEECCE3B24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756" t="17496"/>
            <a:stretch/>
          </p:blipFill>
          <p:spPr>
            <a:xfrm>
              <a:off x="6195748" y="887140"/>
              <a:ext cx="1149703" cy="506014"/>
            </a:xfrm>
            <a:prstGeom prst="rect">
              <a:avLst/>
            </a:prstGeom>
            <a:ln>
              <a:solidFill>
                <a:srgbClr val="008AC2"/>
              </a:solidFill>
            </a:ln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BA806AE-412F-9D7E-FDA4-ABB9799A09EA}"/>
                </a:ext>
              </a:extLst>
            </p:cNvPr>
            <p:cNvSpPr/>
            <p:nvPr/>
          </p:nvSpPr>
          <p:spPr bwMode="auto">
            <a:xfrm>
              <a:off x="83784" y="625865"/>
              <a:ext cx="12024431" cy="967580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pic>
          <p:nvPicPr>
            <p:cNvPr id="42" name="Picture 32">
              <a:extLst>
                <a:ext uri="{FF2B5EF4-FFF2-40B4-BE49-F238E27FC236}">
                  <a16:creationId xmlns:a16="http://schemas.microsoft.com/office/drawing/2014/main" id="{DF1473B2-B8D0-59A7-39EA-4CE9F5EBFB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21" b="11330"/>
            <a:stretch>
              <a:fillRect/>
            </a:stretch>
          </p:blipFill>
          <p:spPr bwMode="auto">
            <a:xfrm>
              <a:off x="7424258" y="767750"/>
              <a:ext cx="1610850" cy="671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Image 10">
              <a:extLst>
                <a:ext uri="{FF2B5EF4-FFF2-40B4-BE49-F238E27FC236}">
                  <a16:creationId xmlns:a16="http://schemas.microsoft.com/office/drawing/2014/main" id="{8DD77861-3C36-AE09-BD04-CB1F04E3E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3460" y="814629"/>
              <a:ext cx="784550" cy="633980"/>
            </a:xfrm>
            <a:prstGeom prst="rect">
              <a:avLst/>
            </a:prstGeom>
          </p:spPr>
        </p:pic>
        <p:pic>
          <p:nvPicPr>
            <p:cNvPr id="44" name="Image 2">
              <a:extLst>
                <a:ext uri="{FF2B5EF4-FFF2-40B4-BE49-F238E27FC236}">
                  <a16:creationId xmlns:a16="http://schemas.microsoft.com/office/drawing/2014/main" id="{42B5C7AB-F622-2900-85DC-9D98E7CF9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5695" y="793437"/>
              <a:ext cx="1132107" cy="633980"/>
            </a:xfrm>
            <a:prstGeom prst="rect">
              <a:avLst/>
            </a:prstGeom>
          </p:spPr>
        </p:pic>
        <p:pic>
          <p:nvPicPr>
            <p:cNvPr id="45" name="Picture 44" descr="A logo for a company&#10;&#10;Description automatically generated">
              <a:extLst>
                <a:ext uri="{FF2B5EF4-FFF2-40B4-BE49-F238E27FC236}">
                  <a16:creationId xmlns:a16="http://schemas.microsoft.com/office/drawing/2014/main" id="{FCFA8FCE-035F-C40C-12BA-CB969508B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038" b="15968"/>
            <a:stretch/>
          </p:blipFill>
          <p:spPr>
            <a:xfrm>
              <a:off x="11121890" y="887140"/>
              <a:ext cx="981225" cy="590242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B541C63-F078-59DC-77EC-409EA10B6075}"/>
              </a:ext>
            </a:extLst>
          </p:cNvPr>
          <p:cNvGrpSpPr/>
          <p:nvPr/>
        </p:nvGrpSpPr>
        <p:grpSpPr>
          <a:xfrm>
            <a:off x="100841" y="3557089"/>
            <a:ext cx="8128842" cy="659567"/>
            <a:chOff x="90562" y="4482532"/>
            <a:chExt cx="8128842" cy="65956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79BBFAC-1D0E-5BAF-1ABA-1BC628CE78FB}"/>
                </a:ext>
              </a:extLst>
            </p:cNvPr>
            <p:cNvSpPr/>
            <p:nvPr/>
          </p:nvSpPr>
          <p:spPr bwMode="auto">
            <a:xfrm>
              <a:off x="90562" y="4482532"/>
              <a:ext cx="8128842" cy="659567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ZoneTexte 33">
              <a:extLst>
                <a:ext uri="{FF2B5EF4-FFF2-40B4-BE49-F238E27FC236}">
                  <a16:creationId xmlns:a16="http://schemas.microsoft.com/office/drawing/2014/main" id="{95B906E3-3960-163A-D990-A4D395EA9ED7}"/>
                </a:ext>
              </a:extLst>
            </p:cNvPr>
            <p:cNvSpPr txBox="1"/>
            <p:nvPr/>
          </p:nvSpPr>
          <p:spPr>
            <a:xfrm>
              <a:off x="266746" y="4663206"/>
              <a:ext cx="12769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UK</a:t>
              </a:r>
            </a:p>
          </p:txBody>
        </p:sp>
        <p:pic>
          <p:nvPicPr>
            <p:cNvPr id="49" name="Image 36">
              <a:extLst>
                <a:ext uri="{FF2B5EF4-FFF2-40B4-BE49-F238E27FC236}">
                  <a16:creationId xmlns:a16="http://schemas.microsoft.com/office/drawing/2014/main" id="{B2E3B802-80F4-BF15-19A0-959700C7E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8410" y="4606307"/>
              <a:ext cx="1574068" cy="535792"/>
            </a:xfrm>
            <a:prstGeom prst="rect">
              <a:avLst/>
            </a:prstGeom>
          </p:spPr>
        </p:pic>
        <p:pic>
          <p:nvPicPr>
            <p:cNvPr id="50" name="Picture 2" descr="C:\Documents and Settings\ESI\Mes documents\JUAS\Communication\Logo Partenaires\oPAClogo.jpg">
              <a:extLst>
                <a:ext uri="{FF2B5EF4-FFF2-40B4-BE49-F238E27FC236}">
                  <a16:creationId xmlns:a16="http://schemas.microsoft.com/office/drawing/2014/main" id="{5B5D91BA-3EF2-88A2-F803-ABFEF50C9C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6002" y="4545621"/>
              <a:ext cx="1543777" cy="531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Image 38">
              <a:extLst>
                <a:ext uri="{FF2B5EF4-FFF2-40B4-BE49-F238E27FC236}">
                  <a16:creationId xmlns:a16="http://schemas.microsoft.com/office/drawing/2014/main" id="{84E6C387-E6B3-4C08-7768-8B73A099A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4757" y="4579652"/>
              <a:ext cx="1929991" cy="440288"/>
            </a:xfrm>
            <a:prstGeom prst="rect">
              <a:avLst/>
            </a:prstGeom>
          </p:spPr>
        </p:pic>
        <p:pic>
          <p:nvPicPr>
            <p:cNvPr id="52" name="Picture 2" descr="\\cern.ch\dfs\Users\r\rinolfi\Desktop\JAI-logo-on-white-2-lines.jpg">
              <a:extLst>
                <a:ext uri="{FF2B5EF4-FFF2-40B4-BE49-F238E27FC236}">
                  <a16:creationId xmlns:a16="http://schemas.microsoft.com/office/drawing/2014/main" id="{77C3E121-ED1A-AC87-C797-161435EE4F8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58" r="39800"/>
            <a:stretch/>
          </p:blipFill>
          <p:spPr bwMode="auto">
            <a:xfrm>
              <a:off x="6681299" y="4599629"/>
              <a:ext cx="1490242" cy="531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5D0EA84-930A-9FD9-EE72-97700A3956B8}"/>
              </a:ext>
            </a:extLst>
          </p:cNvPr>
          <p:cNvGrpSpPr/>
          <p:nvPr/>
        </p:nvGrpSpPr>
        <p:grpSpPr>
          <a:xfrm>
            <a:off x="3195114" y="6030244"/>
            <a:ext cx="2282978" cy="763087"/>
            <a:chOff x="3195114" y="6030244"/>
            <a:chExt cx="2282978" cy="763087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8A5A7602-0E4D-B05D-426E-5969A46D9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rcRect t="3003"/>
            <a:stretch/>
          </p:blipFill>
          <p:spPr>
            <a:xfrm>
              <a:off x="4442343" y="6111078"/>
              <a:ext cx="1035748" cy="623039"/>
            </a:xfrm>
            <a:prstGeom prst="rect">
              <a:avLst/>
            </a:prstGeom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F032B35-7B74-F767-E0AC-A31C43B91AC8}"/>
                </a:ext>
              </a:extLst>
            </p:cNvPr>
            <p:cNvSpPr/>
            <p:nvPr/>
          </p:nvSpPr>
          <p:spPr bwMode="auto">
            <a:xfrm>
              <a:off x="3195114" y="6030244"/>
              <a:ext cx="2282978" cy="763087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ZoneTexte 32">
              <a:extLst>
                <a:ext uri="{FF2B5EF4-FFF2-40B4-BE49-F238E27FC236}">
                  <a16:creationId xmlns:a16="http://schemas.microsoft.com/office/drawing/2014/main" id="{143FAAB1-522F-7D93-AAC1-B5EDF937A7E0}"/>
                </a:ext>
              </a:extLst>
            </p:cNvPr>
            <p:cNvSpPr txBox="1"/>
            <p:nvPr/>
          </p:nvSpPr>
          <p:spPr>
            <a:xfrm>
              <a:off x="3256537" y="6243728"/>
              <a:ext cx="1254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Belgium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83953B3-7881-94D0-9D3D-EBC8B660784C}"/>
              </a:ext>
            </a:extLst>
          </p:cNvPr>
          <p:cNvGrpSpPr/>
          <p:nvPr/>
        </p:nvGrpSpPr>
        <p:grpSpPr>
          <a:xfrm>
            <a:off x="49130" y="2615537"/>
            <a:ext cx="12071156" cy="842102"/>
            <a:chOff x="83784" y="2616023"/>
            <a:chExt cx="12071156" cy="842102"/>
          </a:xfrm>
        </p:grpSpPr>
        <p:sp>
          <p:nvSpPr>
            <p:cNvPr id="59" name="ZoneTexte 18">
              <a:extLst>
                <a:ext uri="{FF2B5EF4-FFF2-40B4-BE49-F238E27FC236}">
                  <a16:creationId xmlns:a16="http://schemas.microsoft.com/office/drawing/2014/main" id="{B0E77909-934D-046B-2EB7-C5457905F2AE}"/>
                </a:ext>
              </a:extLst>
            </p:cNvPr>
            <p:cNvSpPr txBox="1"/>
            <p:nvPr/>
          </p:nvSpPr>
          <p:spPr>
            <a:xfrm>
              <a:off x="83784" y="2773627"/>
              <a:ext cx="12769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tx1"/>
                  </a:solidFill>
                </a:rPr>
                <a:t>Germany</a:t>
              </a:r>
            </a:p>
          </p:txBody>
        </p:sp>
        <p:pic>
          <p:nvPicPr>
            <p:cNvPr id="60" name="Picture 25" descr="desy-logo[1]">
              <a:extLst>
                <a:ext uri="{FF2B5EF4-FFF2-40B4-BE49-F238E27FC236}">
                  <a16:creationId xmlns:a16="http://schemas.microsoft.com/office/drawing/2014/main" id="{371406D8-8505-113D-8E3B-0EBC8CE81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3252" y="2668503"/>
              <a:ext cx="631908" cy="671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28" descr="GSI_Logo[1]">
              <a:extLst>
                <a:ext uri="{FF2B5EF4-FFF2-40B4-BE49-F238E27FC236}">
                  <a16:creationId xmlns:a16="http://schemas.microsoft.com/office/drawing/2014/main" id="{DB3B0E04-D379-E091-F78D-6BD3854BA9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7694" y="2701240"/>
              <a:ext cx="1445484" cy="513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30" descr="logo_hzb[1]">
              <a:extLst>
                <a:ext uri="{FF2B5EF4-FFF2-40B4-BE49-F238E27FC236}">
                  <a16:creationId xmlns:a16="http://schemas.microsoft.com/office/drawing/2014/main" id="{67BDED31-C60E-D4CE-CD20-89613839D8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9677" y="2737004"/>
              <a:ext cx="1636672" cy="637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Picture 3" descr="\\cern.ch\dfs\Users\r\rinolfi\Desktop\KIT.png">
              <a:extLst>
                <a:ext uri="{FF2B5EF4-FFF2-40B4-BE49-F238E27FC236}">
                  <a16:creationId xmlns:a16="http://schemas.microsoft.com/office/drawing/2014/main" id="{0C32FEEC-974C-2A24-FDCD-97D4B218EB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1705" y="2759871"/>
              <a:ext cx="1209607" cy="554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2F64D0E-DE87-65F2-F0D2-C809818C1148}"/>
                </a:ext>
              </a:extLst>
            </p:cNvPr>
            <p:cNvSpPr/>
            <p:nvPr/>
          </p:nvSpPr>
          <p:spPr bwMode="auto">
            <a:xfrm>
              <a:off x="141569" y="2616023"/>
              <a:ext cx="12013371" cy="842102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pic>
          <p:nvPicPr>
            <p:cNvPr id="65" name="Image 42">
              <a:extLst>
                <a:ext uri="{FF2B5EF4-FFF2-40B4-BE49-F238E27FC236}">
                  <a16:creationId xmlns:a16="http://schemas.microsoft.com/office/drawing/2014/main" id="{FF9EE537-70D5-58F7-27F9-6F098AA70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50503" y="2705453"/>
              <a:ext cx="1090341" cy="597714"/>
            </a:xfrm>
            <a:prstGeom prst="rect">
              <a:avLst/>
            </a:prstGeom>
          </p:spPr>
        </p:pic>
        <p:pic>
          <p:nvPicPr>
            <p:cNvPr id="66" name="Picture 29">
              <a:extLst>
                <a:ext uri="{FF2B5EF4-FFF2-40B4-BE49-F238E27FC236}">
                  <a16:creationId xmlns:a16="http://schemas.microsoft.com/office/drawing/2014/main" id="{745BA6FA-E817-E05F-6E05-706859C51E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4081" y="2749909"/>
              <a:ext cx="1155984" cy="533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E385AE63-6089-575F-3C71-047527225D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6747" y="2792762"/>
              <a:ext cx="680368" cy="364483"/>
            </a:xfrm>
            <a:prstGeom prst="rect">
              <a:avLst/>
            </a:prstGeom>
          </p:spPr>
        </p:pic>
        <p:pic>
          <p:nvPicPr>
            <p:cNvPr id="68" name="Picture 67" descr="A red line on a black background&#10;&#10;Description automatically generated">
              <a:extLst>
                <a:ext uri="{FF2B5EF4-FFF2-40B4-BE49-F238E27FC236}">
                  <a16:creationId xmlns:a16="http://schemas.microsoft.com/office/drawing/2014/main" id="{C8F18281-3AC9-0AEC-B8C9-285335424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5968" y="2846307"/>
              <a:ext cx="1406665" cy="354773"/>
            </a:xfrm>
            <a:prstGeom prst="rect">
              <a:avLst/>
            </a:prstGeom>
          </p:spPr>
        </p:pic>
      </p:grpSp>
      <p:pic>
        <p:nvPicPr>
          <p:cNvPr id="69" name="Picture 2">
            <a:extLst>
              <a:ext uri="{FF2B5EF4-FFF2-40B4-BE49-F238E27FC236}">
                <a16:creationId xmlns:a16="http://schemas.microsoft.com/office/drawing/2014/main" id="{D28AF917-D5D7-F1FC-F2D3-D600C3A67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032" y="5564469"/>
            <a:ext cx="1126048" cy="112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70" descr="A logo with text and green and red lines&#10;&#10;Description automatically generated">
            <a:extLst>
              <a:ext uri="{FF2B5EF4-FFF2-40B4-BE49-F238E27FC236}">
                <a16:creationId xmlns:a16="http://schemas.microsoft.com/office/drawing/2014/main" id="{CDA47723-359C-8D5E-7F37-E8CD3A631C58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292" y="4624625"/>
            <a:ext cx="1247169" cy="925783"/>
          </a:xfrm>
          <a:prstGeom prst="rect">
            <a:avLst/>
          </a:prstGeom>
        </p:spPr>
      </p:pic>
      <p:pic>
        <p:nvPicPr>
          <p:cNvPr id="73" name="Picture 72" descr="A logo with a blue circle and a white rectangle with black text&#10;&#10;Description automatically generated">
            <a:extLst>
              <a:ext uri="{FF2B5EF4-FFF2-40B4-BE49-F238E27FC236}">
                <a16:creationId xmlns:a16="http://schemas.microsoft.com/office/drawing/2014/main" id="{C448056B-C349-4FE7-52D7-DC0346C2FE81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96" y="5419151"/>
            <a:ext cx="1803761" cy="101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30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E24C9B-9991-404C-EA0E-49702F5E6D40}"/>
              </a:ext>
            </a:extLst>
          </p:cNvPr>
          <p:cNvSpPr txBox="1"/>
          <p:nvPr/>
        </p:nvSpPr>
        <p:spPr>
          <a:xfrm>
            <a:off x="2152199" y="197279"/>
            <a:ext cx="7124091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31" b="1" dirty="0">
                <a:solidFill>
                  <a:srgbClr val="0000FF"/>
                </a:solidFill>
                <a:latin typeface="Calibri" pitchFamily="34" charset="0"/>
              </a:rPr>
              <a:t>Three JUAS Anniversaries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8BB854-6114-2ACE-409D-05A80A3CDD32}"/>
              </a:ext>
            </a:extLst>
          </p:cNvPr>
          <p:cNvSpPr txBox="1"/>
          <p:nvPr/>
        </p:nvSpPr>
        <p:spPr>
          <a:xfrm>
            <a:off x="1303817" y="1554090"/>
            <a:ext cx="10073039" cy="350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31" dirty="0">
                <a:solidFill>
                  <a:srgbClr val="00B050"/>
                </a:solidFill>
              </a:rPr>
              <a:t>2004: 10</a:t>
            </a:r>
            <a:r>
              <a:rPr lang="en-US" sz="4431" baseline="30000" dirty="0">
                <a:solidFill>
                  <a:srgbClr val="00B050"/>
                </a:solidFill>
              </a:rPr>
              <a:t>th</a:t>
            </a:r>
            <a:r>
              <a:rPr lang="en-US" sz="4431" dirty="0">
                <a:solidFill>
                  <a:srgbClr val="00B050"/>
                </a:solidFill>
              </a:rPr>
              <a:t> Anniversary in </a:t>
            </a:r>
            <a:r>
              <a:rPr lang="en-US" sz="4431" dirty="0" err="1">
                <a:solidFill>
                  <a:srgbClr val="00B050"/>
                </a:solidFill>
              </a:rPr>
              <a:t>Archamps</a:t>
            </a:r>
            <a:r>
              <a:rPr lang="en-US" sz="4431" dirty="0">
                <a:solidFill>
                  <a:srgbClr val="00B050"/>
                </a:solidFill>
              </a:rPr>
              <a:t> </a:t>
            </a:r>
          </a:p>
          <a:p>
            <a:endParaRPr lang="en-US" sz="4431" dirty="0">
              <a:solidFill>
                <a:schemeClr val="tx1"/>
              </a:solidFill>
            </a:endParaRPr>
          </a:p>
          <a:p>
            <a:r>
              <a:rPr lang="en-US" sz="4431" dirty="0">
                <a:solidFill>
                  <a:srgbClr val="0000FF"/>
                </a:solidFill>
              </a:rPr>
              <a:t>2014: 20</a:t>
            </a:r>
            <a:r>
              <a:rPr lang="en-US" sz="4431" baseline="30000" dirty="0">
                <a:solidFill>
                  <a:srgbClr val="0000FF"/>
                </a:solidFill>
              </a:rPr>
              <a:t>th</a:t>
            </a:r>
            <a:r>
              <a:rPr lang="en-US" sz="4431" dirty="0">
                <a:solidFill>
                  <a:srgbClr val="0000FF"/>
                </a:solidFill>
              </a:rPr>
              <a:t> Anniversary in Grenoble</a:t>
            </a:r>
          </a:p>
          <a:p>
            <a:endParaRPr lang="en-US" sz="4431" dirty="0">
              <a:solidFill>
                <a:schemeClr val="tx1"/>
              </a:solidFill>
            </a:endParaRPr>
          </a:p>
          <a:p>
            <a:r>
              <a:rPr lang="en-US" sz="4431" dirty="0">
                <a:solidFill>
                  <a:srgbClr val="FF0000"/>
                </a:solidFill>
              </a:rPr>
              <a:t>2024: 30</a:t>
            </a:r>
            <a:r>
              <a:rPr lang="en-US" sz="4431" baseline="30000" dirty="0">
                <a:solidFill>
                  <a:srgbClr val="FF0000"/>
                </a:solidFill>
              </a:rPr>
              <a:t>th</a:t>
            </a:r>
            <a:r>
              <a:rPr lang="en-US" sz="4431" dirty="0">
                <a:solidFill>
                  <a:srgbClr val="FF0000"/>
                </a:solidFill>
              </a:rPr>
              <a:t> Anniversary at CERN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50F9B-9691-621C-8D45-662EFFD31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499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431925" y="72292"/>
            <a:ext cx="1668635" cy="923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E:\Documents_talk\ESI\CHARPAK ESI.jpeg">
            <a:extLst>
              <a:ext uri="{FF2B5EF4-FFF2-40B4-BE49-F238E27FC236}">
                <a16:creationId xmlns:a16="http://schemas.microsoft.com/office/drawing/2014/main" id="{280684FD-2401-6E83-BA3A-5CFE8153C6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5" t="25183" r="15366" b="13940"/>
          <a:stretch/>
        </p:blipFill>
        <p:spPr bwMode="auto">
          <a:xfrm rot="21540000">
            <a:off x="111946" y="648000"/>
            <a:ext cx="9614999" cy="605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AB4759-0F70-0203-7176-8B7CB285EB77}"/>
              </a:ext>
            </a:extLst>
          </p:cNvPr>
          <p:cNvSpPr txBox="1"/>
          <p:nvPr/>
        </p:nvSpPr>
        <p:spPr>
          <a:xfrm>
            <a:off x="9489440" y="2427444"/>
            <a:ext cx="25906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i="1" dirty="0">
                <a:solidFill>
                  <a:srgbClr val="FF0000"/>
                </a:solidFill>
              </a:rPr>
              <a:t>L’ESSOR SAVOYARD / </a:t>
            </a:r>
          </a:p>
          <a:p>
            <a:r>
              <a:rPr lang="fr-CH" sz="2000" i="1" dirty="0">
                <a:solidFill>
                  <a:srgbClr val="FF0000"/>
                </a:solidFill>
              </a:rPr>
              <a:t>LE MESSAGER      Revue de Presse du jeudi 28 avril 2004 </a:t>
            </a:r>
            <a:endParaRPr lang="en-GB" sz="2000" i="1" dirty="0">
              <a:solidFill>
                <a:srgbClr val="FF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FB0B3C-E576-7DF3-6341-61764BC0E806}"/>
              </a:ext>
            </a:extLst>
          </p:cNvPr>
          <p:cNvSpPr/>
          <p:nvPr/>
        </p:nvSpPr>
        <p:spPr>
          <a:xfrm>
            <a:off x="2570480" y="4773202"/>
            <a:ext cx="4460240" cy="479518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>
                <a:solidFill>
                  <a:srgbClr val="0000FF"/>
                </a:solidFill>
              </a:rPr>
              <a:t>Archamps</a:t>
            </a:r>
            <a:r>
              <a:rPr lang="en-US" sz="4000" b="1" dirty="0">
                <a:solidFill>
                  <a:srgbClr val="0000FF"/>
                </a:solidFill>
              </a:rPr>
              <a:t> 2004: ESI /JUAS 10 years anniversary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A69362-8C97-E115-11B7-5C8F0EE70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2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DC4862-1970-E035-2C90-3446B5C1C3D5}"/>
              </a:ext>
            </a:extLst>
          </p:cNvPr>
          <p:cNvSpPr/>
          <p:nvPr/>
        </p:nvSpPr>
        <p:spPr>
          <a:xfrm>
            <a:off x="10668000" y="0"/>
            <a:ext cx="1412240" cy="702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C05497-9D68-30CB-5A13-2D93D5269B1B}"/>
              </a:ext>
            </a:extLst>
          </p:cNvPr>
          <p:cNvSpPr txBox="1"/>
          <p:nvPr/>
        </p:nvSpPr>
        <p:spPr>
          <a:xfrm>
            <a:off x="111760" y="-71670"/>
            <a:ext cx="12192000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31" b="1" dirty="0">
                <a:solidFill>
                  <a:srgbClr val="0000FF"/>
                </a:solidFill>
              </a:rPr>
              <a:t>Grenoble 2014: JUAS 20 years anniversary</a:t>
            </a:r>
          </a:p>
        </p:txBody>
      </p:sp>
      <p:pic>
        <p:nvPicPr>
          <p:cNvPr id="6" name="Picture 5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FF18E989-7FE9-A533-A39C-FCD38598F0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913109"/>
            <a:ext cx="11176000" cy="57584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38335A-F0F6-8E26-1C6D-F099F2D43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6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2392" y="2040070"/>
            <a:ext cx="5071678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31" dirty="0">
                <a:solidFill>
                  <a:schemeClr val="tx1"/>
                </a:solidFill>
              </a:rPr>
              <a:t>1989 - 1993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C56975-154A-556B-6250-260E1BA237CB}"/>
              </a:ext>
            </a:extLst>
          </p:cNvPr>
          <p:cNvSpPr txBox="1"/>
          <p:nvPr/>
        </p:nvSpPr>
        <p:spPr>
          <a:xfrm>
            <a:off x="3688861" y="3203917"/>
            <a:ext cx="4200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Origins of JUAS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FBEBB1-B3B7-27B7-9B8C-45F4B2B5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5245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95" y="163444"/>
            <a:ext cx="5090085" cy="653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33940" y="1686856"/>
            <a:ext cx="4650255" cy="18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54" b="1" dirty="0">
                <a:solidFill>
                  <a:srgbClr val="0000FF"/>
                </a:solidFill>
              </a:rPr>
              <a:t>Brochure published for the 20 years anniversary</a:t>
            </a:r>
          </a:p>
          <a:p>
            <a:pPr algn="ctr"/>
            <a:endParaRPr lang="en-US" sz="2954" b="1" dirty="0">
              <a:solidFill>
                <a:srgbClr val="0000FF"/>
              </a:solidFill>
            </a:endParaRPr>
          </a:p>
          <a:p>
            <a:pPr algn="ctr"/>
            <a:r>
              <a:rPr lang="en-US" sz="2462" dirty="0">
                <a:solidFill>
                  <a:srgbClr val="0000FF"/>
                </a:solidFill>
              </a:rPr>
              <a:t>(8 pages)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DDF512-84D1-DE20-B398-78F8AD014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8122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0B409B-3EEB-CABC-278E-A9AD14CA3961}"/>
              </a:ext>
            </a:extLst>
          </p:cNvPr>
          <p:cNvSpPr txBox="1"/>
          <p:nvPr/>
        </p:nvSpPr>
        <p:spPr>
          <a:xfrm>
            <a:off x="0" y="460282"/>
            <a:ext cx="12192000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31" b="1" dirty="0">
                <a:solidFill>
                  <a:srgbClr val="0000FF"/>
                </a:solidFill>
              </a:rPr>
              <a:t>CERN 2024: JUAS 30 years anniversary</a:t>
            </a:r>
          </a:p>
        </p:txBody>
      </p:sp>
      <p:pic>
        <p:nvPicPr>
          <p:cNvPr id="5" name="Picture 4" descr="A fireworks in the sky&#10;&#10;Description automatically generated with medium confidence">
            <a:extLst>
              <a:ext uri="{FF2B5EF4-FFF2-40B4-BE49-F238E27FC236}">
                <a16:creationId xmlns:a16="http://schemas.microsoft.com/office/drawing/2014/main" id="{E0983575-0438-3D67-E711-9A8C5102FA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49" y="1446656"/>
            <a:ext cx="10946112" cy="27365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CDA23B-AB33-8AB6-5D81-AE9D0C8557EE}"/>
              </a:ext>
            </a:extLst>
          </p:cNvPr>
          <p:cNvSpPr txBox="1"/>
          <p:nvPr/>
        </p:nvSpPr>
        <p:spPr>
          <a:xfrm>
            <a:off x="1750646" y="4607561"/>
            <a:ext cx="87727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rgbClr val="0000FF"/>
                </a:solidFill>
              </a:rPr>
              <a:t>A JUAS book published 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(&gt; 2000 pages)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(including lectures, exercises, solutions and history)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i="1" dirty="0">
                <a:solidFill>
                  <a:schemeClr val="tx1"/>
                </a:solidFill>
              </a:rPr>
              <a:t>See Elias </a:t>
            </a:r>
            <a:r>
              <a:rPr lang="en-US" i="1" dirty="0" err="1">
                <a:solidFill>
                  <a:schemeClr val="tx1"/>
                </a:solidFill>
              </a:rPr>
              <a:t>Métral</a:t>
            </a:r>
            <a:r>
              <a:rPr lang="en-US" i="1" dirty="0">
                <a:solidFill>
                  <a:schemeClr val="tx1"/>
                </a:solidFill>
              </a:rPr>
              <a:t> presentation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B88F36-0D45-8E9B-667E-BCBAE38C2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6163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87FF3D-FD06-0289-3464-7AC5252E4C92}"/>
              </a:ext>
            </a:extLst>
          </p:cNvPr>
          <p:cNvSpPr txBox="1"/>
          <p:nvPr/>
        </p:nvSpPr>
        <p:spPr>
          <a:xfrm>
            <a:off x="741680" y="2562106"/>
            <a:ext cx="10708639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54" dirty="0">
                <a:solidFill>
                  <a:schemeClr val="tx1"/>
                </a:solidFill>
              </a:rPr>
              <a:t>One (subjective) slide per director to illustrate the JUAS school  </a:t>
            </a:r>
            <a:endParaRPr lang="en-GB" sz="2954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9C2076-00F5-AE41-5DF7-E488C548001D}"/>
              </a:ext>
            </a:extLst>
          </p:cNvPr>
          <p:cNvSpPr txBox="1"/>
          <p:nvPr/>
        </p:nvSpPr>
        <p:spPr>
          <a:xfrm>
            <a:off x="2448560" y="4295894"/>
            <a:ext cx="7599680" cy="367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1"/>
                </a:solidFill>
              </a:rPr>
              <a:t>Slides are extracted from the texts written by the directors in the book</a:t>
            </a:r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3BCC83-D502-D110-CECF-AF6B53F27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674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43ECE6-7E40-6BC1-B604-BCB90A6E3576}"/>
              </a:ext>
            </a:extLst>
          </p:cNvPr>
          <p:cNvGrpSpPr/>
          <p:nvPr/>
        </p:nvGrpSpPr>
        <p:grpSpPr>
          <a:xfrm>
            <a:off x="-2294" y="673044"/>
            <a:ext cx="6908276" cy="5926252"/>
            <a:chOff x="-2294" y="673044"/>
            <a:chExt cx="6908276" cy="5926252"/>
          </a:xfrm>
        </p:grpSpPr>
        <p:pic>
          <p:nvPicPr>
            <p:cNvPr id="5" name="Picture 4" descr="A group of people standing in a newspaper&#10;&#10;Description automatically generated">
              <a:extLst>
                <a:ext uri="{FF2B5EF4-FFF2-40B4-BE49-F238E27FC236}">
                  <a16:creationId xmlns:a16="http://schemas.microsoft.com/office/drawing/2014/main" id="{3F2D5706-7476-6C74-6517-B4027C355E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136" t="71947" r="6147"/>
            <a:stretch/>
          </p:blipFill>
          <p:spPr>
            <a:xfrm>
              <a:off x="-2294" y="3583421"/>
              <a:ext cx="6908276" cy="3015875"/>
            </a:xfrm>
            <a:prstGeom prst="rect">
              <a:avLst/>
            </a:prstGeom>
          </p:spPr>
        </p:pic>
        <p:pic>
          <p:nvPicPr>
            <p:cNvPr id="6" name="Picture 5" descr="A group of people standing in a newspaper&#10;&#10;Description automatically generated">
              <a:extLst>
                <a:ext uri="{FF2B5EF4-FFF2-40B4-BE49-F238E27FC236}">
                  <a16:creationId xmlns:a16="http://schemas.microsoft.com/office/drawing/2014/main" id="{B645E297-069C-7485-C3C3-01A78D16A3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80" t="4514" r="5949" b="68062"/>
            <a:stretch/>
          </p:blipFill>
          <p:spPr>
            <a:xfrm>
              <a:off x="152400" y="673044"/>
              <a:ext cx="6685279" cy="2896106"/>
            </a:xfrm>
            <a:prstGeom prst="rect">
              <a:avLst/>
            </a:prstGeom>
          </p:spPr>
        </p:pic>
      </p:grpSp>
      <p:sp>
        <p:nvSpPr>
          <p:cNvPr id="8" name="副标题 2">
            <a:extLst>
              <a:ext uri="{FF2B5EF4-FFF2-40B4-BE49-F238E27FC236}">
                <a16:creationId xmlns:a16="http://schemas.microsoft.com/office/drawing/2014/main" id="{51F9374F-67B3-7D62-C4BC-4ED791104B93}"/>
              </a:ext>
            </a:extLst>
          </p:cNvPr>
          <p:cNvSpPr txBox="1">
            <a:spLocks/>
          </p:cNvSpPr>
          <p:nvPr/>
        </p:nvSpPr>
        <p:spPr>
          <a:xfrm>
            <a:off x="8094652" y="6097723"/>
            <a:ext cx="3891280" cy="4098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i="1" dirty="0"/>
              <a:t>Courtesy Marcelle Rey-Campagnolle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7F4B092-6BFF-36A0-08D1-4558E3D6E30D}"/>
              </a:ext>
            </a:extLst>
          </p:cNvPr>
          <p:cNvGrpSpPr/>
          <p:nvPr/>
        </p:nvGrpSpPr>
        <p:grpSpPr>
          <a:xfrm>
            <a:off x="6670903" y="3274580"/>
            <a:ext cx="5873830" cy="2835578"/>
            <a:chOff x="3042655" y="2725785"/>
            <a:chExt cx="6658754" cy="358999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F2FF35D-906C-4DE8-9BB0-7E001DE43A8F}"/>
                </a:ext>
              </a:extLst>
            </p:cNvPr>
            <p:cNvGrpSpPr/>
            <p:nvPr/>
          </p:nvGrpSpPr>
          <p:grpSpPr>
            <a:xfrm>
              <a:off x="3042655" y="2725785"/>
              <a:ext cx="6658754" cy="2093266"/>
              <a:chOff x="3582065" y="3252948"/>
              <a:chExt cx="5588664" cy="2036164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7973479-7C00-5ACC-B6E6-3CDEB5E4D17B}"/>
                  </a:ext>
                </a:extLst>
              </p:cNvPr>
              <p:cNvSpPr txBox="1"/>
              <p:nvPr/>
            </p:nvSpPr>
            <p:spPr>
              <a:xfrm>
                <a:off x="4574978" y="4929855"/>
                <a:ext cx="4595751" cy="359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6E604A0D-8709-131E-EFB6-9CD5A85312D4}"/>
                  </a:ext>
                </a:extLst>
              </p:cNvPr>
              <p:cNvCxnSpPr>
                <a:cxnSpLocks/>
                <a:stCxn id="25" idx="1"/>
              </p:cNvCxnSpPr>
              <p:nvPr/>
            </p:nvCxnSpPr>
            <p:spPr>
              <a:xfrm flipH="1" flipV="1">
                <a:off x="3582065" y="3252948"/>
                <a:ext cx="1038714" cy="116385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EC613AC-09CE-2591-13C1-22001D26CB0F}"/>
                </a:ext>
              </a:extLst>
            </p:cNvPr>
            <p:cNvSpPr/>
            <p:nvPr/>
          </p:nvSpPr>
          <p:spPr>
            <a:xfrm>
              <a:off x="3458821" y="3511622"/>
              <a:ext cx="5609114" cy="2804160"/>
            </a:xfrm>
            <a:prstGeom prst="ellipse">
              <a:avLst/>
            </a:prstGeom>
            <a:solidFill>
              <a:schemeClr val="accent1">
                <a:alpha val="1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6D46A5A-FDE5-93DF-92A9-8E158069AC9E}"/>
                </a:ext>
              </a:extLst>
            </p:cNvPr>
            <p:cNvSpPr txBox="1"/>
            <p:nvPr/>
          </p:nvSpPr>
          <p:spPr>
            <a:xfrm>
              <a:off x="3584960" y="3981766"/>
              <a:ext cx="5303393" cy="20262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Complementary to CAS (CERN Accelerator School), JUAS now enjoys the status of an Intensive </a:t>
              </a:r>
              <a:r>
                <a:rPr lang="en-US" sz="1400" dirty="0" err="1">
                  <a:solidFill>
                    <a:schemeClr val="tx1"/>
                  </a:solidFill>
                </a:rPr>
                <a:t>Programme</a:t>
              </a:r>
              <a:r>
                <a:rPr lang="en-US" sz="1400" dirty="0">
                  <a:solidFill>
                    <a:schemeClr val="tx1"/>
                  </a:solidFill>
                </a:rPr>
                <a:t> of higher education within the framework of the Socrates </a:t>
              </a:r>
              <a:r>
                <a:rPr lang="en-US" sz="1400" dirty="0" err="1">
                  <a:solidFill>
                    <a:schemeClr val="tx1"/>
                  </a:solidFill>
                </a:rPr>
                <a:t>programme</a:t>
              </a:r>
              <a:r>
                <a:rPr lang="en-US" sz="1400" dirty="0">
                  <a:solidFill>
                    <a:schemeClr val="tx1"/>
                  </a:solidFill>
                </a:rPr>
                <a:t> of the European Commission.</a:t>
              </a: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JUAS is a </a:t>
              </a:r>
              <a:r>
                <a:rPr lang="en-US" sz="1400" dirty="0" err="1">
                  <a:solidFill>
                    <a:schemeClr val="tx1"/>
                  </a:solidFill>
                </a:rPr>
                <a:t>programme</a:t>
              </a:r>
              <a:r>
                <a:rPr lang="en-US" sz="1400" dirty="0">
                  <a:solidFill>
                    <a:schemeClr val="tx1"/>
                  </a:solidFill>
                </a:rPr>
                <a:t> which no single university could set up on its own  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9347871-2215-BDA8-DBBB-58268069392D}"/>
              </a:ext>
            </a:extLst>
          </p:cNvPr>
          <p:cNvSpPr/>
          <p:nvPr/>
        </p:nvSpPr>
        <p:spPr>
          <a:xfrm>
            <a:off x="152400" y="6189412"/>
            <a:ext cx="914400" cy="424155"/>
          </a:xfrm>
          <a:prstGeom prst="rect">
            <a:avLst/>
          </a:prstGeom>
          <a:solidFill>
            <a:srgbClr val="0000FF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E054F78-80C9-2FE0-DBC8-5FE47245AB59}"/>
              </a:ext>
            </a:extLst>
          </p:cNvPr>
          <p:cNvGrpSpPr/>
          <p:nvPr/>
        </p:nvGrpSpPr>
        <p:grpSpPr>
          <a:xfrm>
            <a:off x="7513581" y="553575"/>
            <a:ext cx="4080367" cy="3082134"/>
            <a:chOff x="7513581" y="553575"/>
            <a:chExt cx="4080367" cy="308213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30487E8-B861-2A91-BF4F-CD63DC08F0BA}"/>
                </a:ext>
              </a:extLst>
            </p:cNvPr>
            <p:cNvSpPr txBox="1"/>
            <p:nvPr/>
          </p:nvSpPr>
          <p:spPr>
            <a:xfrm>
              <a:off x="7857045" y="3266377"/>
              <a:ext cx="33934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Inside the </a:t>
              </a:r>
              <a:r>
                <a:rPr lang="en-US" dirty="0" err="1">
                  <a:solidFill>
                    <a:schemeClr val="tx1"/>
                  </a:solidFill>
                </a:rPr>
                <a:t>Linac</a:t>
              </a:r>
              <a:r>
                <a:rPr lang="en-US" dirty="0">
                  <a:solidFill>
                    <a:schemeClr val="tx1"/>
                  </a:solidFill>
                </a:rPr>
                <a:t> 2 at CERN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11" name="Picture 2" descr="\\cern.ch\dfs\Users\r\rinolfi\Desktop\Numériser.jpeg">
              <a:extLst>
                <a:ext uri="{FF2B5EF4-FFF2-40B4-BE49-F238E27FC236}">
                  <a16:creationId xmlns:a16="http://schemas.microsoft.com/office/drawing/2014/main" id="{B9DA03D2-B60F-8E6E-0935-895DECFBB8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3581" y="553575"/>
              <a:ext cx="4080367" cy="27528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4C9922A-15E4-10AC-19C3-1E521E543608}"/>
              </a:ext>
            </a:extLst>
          </p:cNvPr>
          <p:cNvSpPr txBox="1"/>
          <p:nvPr/>
        </p:nvSpPr>
        <p:spPr>
          <a:xfrm>
            <a:off x="1127760" y="62539"/>
            <a:ext cx="8188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</a:rPr>
              <a:t>JUAS 1994 – 2000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B34311-47BE-86DB-36DF-21B8A2754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69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65428B7B-DB70-208A-69E8-1DA90E5625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24"/>
          <a:stretch/>
        </p:blipFill>
        <p:spPr>
          <a:xfrm>
            <a:off x="790006" y="619760"/>
            <a:ext cx="6280338" cy="3630450"/>
          </a:xfrm>
          <a:prstGeom prst="rect">
            <a:avLst/>
          </a:prstGeom>
        </p:spPr>
      </p:pic>
      <p:pic>
        <p:nvPicPr>
          <p:cNvPr id="4" name="Picture 2" descr="\\cern.ch\dfs\Users\r\rinolfi\Desktop\Roma meeting 2.jpeg">
            <a:extLst>
              <a:ext uri="{FF2B5EF4-FFF2-40B4-BE49-F238E27FC236}">
                <a16:creationId xmlns:a16="http://schemas.microsoft.com/office/drawing/2014/main" id="{F5648DBE-7520-2952-93A6-1FDC6C70FA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3" t="37493" r="9772" b="45569"/>
          <a:stretch/>
        </p:blipFill>
        <p:spPr bwMode="auto">
          <a:xfrm rot="60000">
            <a:off x="201008" y="4428962"/>
            <a:ext cx="7985079" cy="235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副标题 2">
            <a:extLst>
              <a:ext uri="{FF2B5EF4-FFF2-40B4-BE49-F238E27FC236}">
                <a16:creationId xmlns:a16="http://schemas.microsoft.com/office/drawing/2014/main" id="{5966FCD5-65E8-995C-0841-EAA9E6889700}"/>
              </a:ext>
            </a:extLst>
          </p:cNvPr>
          <p:cNvSpPr txBox="1">
            <a:spLocks/>
          </p:cNvSpPr>
          <p:nvPr/>
        </p:nvSpPr>
        <p:spPr>
          <a:xfrm>
            <a:off x="9639049" y="6030416"/>
            <a:ext cx="2288789" cy="4098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i="1" dirty="0"/>
              <a:t>Courtesy Joël Le Duff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6229B4-3999-18DB-3A6D-1076FA7E44C8}"/>
              </a:ext>
            </a:extLst>
          </p:cNvPr>
          <p:cNvSpPr txBox="1"/>
          <p:nvPr/>
        </p:nvSpPr>
        <p:spPr>
          <a:xfrm>
            <a:off x="8635280" y="4856480"/>
            <a:ext cx="3044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3 new partner universities joined JUAS:             </a:t>
            </a:r>
            <a:r>
              <a:rPr lang="en-US" b="1" dirty="0">
                <a:solidFill>
                  <a:srgbClr val="FF0000"/>
                </a:solidFill>
              </a:rPr>
              <a:t>Berlin, Genoa, Valencia 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9621CA-EB8A-A916-F914-1B733F65084F}"/>
              </a:ext>
            </a:extLst>
          </p:cNvPr>
          <p:cNvSpPr txBox="1"/>
          <p:nvPr/>
        </p:nvSpPr>
        <p:spPr>
          <a:xfrm>
            <a:off x="3251200" y="62539"/>
            <a:ext cx="6065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</a:rPr>
              <a:t>JUAS 2001 – 2005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F66B34-37EF-1664-1B30-4EA708C45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F24237B-F313-42B9-8986-7EE2EE8EF790}"/>
              </a:ext>
            </a:extLst>
          </p:cNvPr>
          <p:cNvGrpSpPr/>
          <p:nvPr/>
        </p:nvGrpSpPr>
        <p:grpSpPr>
          <a:xfrm>
            <a:off x="7548430" y="580882"/>
            <a:ext cx="4462488" cy="3929314"/>
            <a:chOff x="7548430" y="580882"/>
            <a:chExt cx="4462488" cy="392931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E50B2B7-6180-2471-2404-F2D833BBB640}"/>
                </a:ext>
              </a:extLst>
            </p:cNvPr>
            <p:cNvSpPr txBox="1"/>
            <p:nvPr/>
          </p:nvSpPr>
          <p:spPr>
            <a:xfrm>
              <a:off x="8630560" y="4140864"/>
              <a:ext cx="25203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Green transportation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137403D-72B4-E3A6-D7C2-DAC8A6F31312}"/>
                </a:ext>
              </a:extLst>
            </p:cNvPr>
            <p:cNvSpPr/>
            <p:nvPr/>
          </p:nvSpPr>
          <p:spPr>
            <a:xfrm>
              <a:off x="8635281" y="4132912"/>
              <a:ext cx="2288788" cy="369332"/>
            </a:xfrm>
            <a:prstGeom prst="rect">
              <a:avLst/>
            </a:prstGeom>
            <a:solidFill>
              <a:srgbClr val="99FF66">
                <a:alpha val="47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 descr="A person riding a bicycle&#10;&#10;Description automatically generated">
              <a:extLst>
                <a:ext uri="{FF2B5EF4-FFF2-40B4-BE49-F238E27FC236}">
                  <a16:creationId xmlns:a16="http://schemas.microsoft.com/office/drawing/2014/main" id="{F3780682-4D45-B5A9-E9E5-BE9665FF6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8430" y="580882"/>
              <a:ext cx="4462488" cy="334686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ED1635-D655-9669-994B-078C34A2B00F}"/>
                </a:ext>
              </a:extLst>
            </p:cNvPr>
            <p:cNvSpPr txBox="1"/>
            <p:nvPr/>
          </p:nvSpPr>
          <p:spPr>
            <a:xfrm>
              <a:off x="8437880" y="1330960"/>
              <a:ext cx="14528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solidFill>
                    <a:srgbClr val="FFFF00"/>
                  </a:solidFill>
                </a:rPr>
                <a:t>Fritz Caspers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C87F490-D0C4-BA7A-D157-E38443E6AE68}"/>
                </a:ext>
              </a:extLst>
            </p:cNvPr>
            <p:cNvSpPr txBox="1"/>
            <p:nvPr/>
          </p:nvSpPr>
          <p:spPr>
            <a:xfrm>
              <a:off x="10558038" y="3259723"/>
              <a:ext cx="14528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solidFill>
                    <a:srgbClr val="FFFF00"/>
                  </a:solidFill>
                </a:rPr>
                <a:t>Joël le Duff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184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B2BCFF-0D95-55F6-EEB8-D4C12A73C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pic>
        <p:nvPicPr>
          <p:cNvPr id="3" name="Picture 2" descr="A document with text and blue text&#10;&#10;Description automatically generated">
            <a:extLst>
              <a:ext uri="{FF2B5EF4-FFF2-40B4-BE49-F238E27FC236}">
                <a16:creationId xmlns:a16="http://schemas.microsoft.com/office/drawing/2014/main" id="{8E28987F-2894-935D-FF55-FD5A9AA970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41" y="348495"/>
            <a:ext cx="3952319" cy="4548246"/>
          </a:xfrm>
          <a:prstGeom prst="rect">
            <a:avLst/>
          </a:prstGeom>
        </p:spPr>
      </p:pic>
      <p:sp>
        <p:nvSpPr>
          <p:cNvPr id="4" name="副标题 2">
            <a:extLst>
              <a:ext uri="{FF2B5EF4-FFF2-40B4-BE49-F238E27FC236}">
                <a16:creationId xmlns:a16="http://schemas.microsoft.com/office/drawing/2014/main" id="{74A76CCA-C17D-B798-1BCF-4489952B7C19}"/>
              </a:ext>
            </a:extLst>
          </p:cNvPr>
          <p:cNvSpPr txBox="1">
            <a:spLocks/>
          </p:cNvSpPr>
          <p:nvPr/>
        </p:nvSpPr>
        <p:spPr>
          <a:xfrm>
            <a:off x="8358889" y="6346192"/>
            <a:ext cx="2989831" cy="4098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i="1" dirty="0"/>
              <a:t>Courtesy François </a:t>
            </a:r>
            <a:r>
              <a:rPr lang="en-US" altLang="zh-CN" sz="1800" i="1" dirty="0" err="1"/>
              <a:t>Méot</a:t>
            </a:r>
            <a:endParaRPr lang="en-US" altLang="zh-CN" sz="1800" i="1" dirty="0"/>
          </a:p>
        </p:txBody>
      </p:sp>
      <p:pic>
        <p:nvPicPr>
          <p:cNvPr id="5" name="Picture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A7F67A54-48A5-B3F2-9218-EFD47C3E86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120" y="2335598"/>
            <a:ext cx="5850891" cy="39759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7A75F9-65EA-DF84-E707-B76F161EA76E}"/>
              </a:ext>
            </a:extLst>
          </p:cNvPr>
          <p:cNvSpPr txBox="1"/>
          <p:nvPr/>
        </p:nvSpPr>
        <p:spPr>
          <a:xfrm>
            <a:off x="2672080" y="62539"/>
            <a:ext cx="664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</a:rPr>
              <a:t>JUAS 2006 – 2010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51CCDE-5938-504C-118F-2DECFC4F22BB}"/>
              </a:ext>
            </a:extLst>
          </p:cNvPr>
          <p:cNvSpPr txBox="1"/>
          <p:nvPr/>
        </p:nvSpPr>
        <p:spPr>
          <a:xfrm>
            <a:off x="5812788" y="1360272"/>
            <a:ext cx="5769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1 new partner university joined JUAS:            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Heidelberg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4BD3EE-9E44-CA52-0E85-358F205AF5B4}"/>
              </a:ext>
            </a:extLst>
          </p:cNvPr>
          <p:cNvSpPr txBox="1"/>
          <p:nvPr/>
        </p:nvSpPr>
        <p:spPr>
          <a:xfrm>
            <a:off x="172641" y="5976860"/>
            <a:ext cx="511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Introduce one practical day in </a:t>
            </a:r>
            <a:r>
              <a:rPr lang="en-US" dirty="0" err="1">
                <a:solidFill>
                  <a:schemeClr val="tx1"/>
                </a:solidFill>
              </a:rPr>
              <a:t>Bergoz</a:t>
            </a:r>
            <a:r>
              <a:rPr lang="en-US" dirty="0">
                <a:solidFill>
                  <a:schemeClr val="tx1"/>
                </a:solidFill>
              </a:rPr>
              <a:t> company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B3E630E8-F54C-9968-5B94-447070C69A10}"/>
              </a:ext>
            </a:extLst>
          </p:cNvPr>
          <p:cNvSpPr txBox="1">
            <a:spLocks/>
          </p:cNvSpPr>
          <p:nvPr/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r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sz="1477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04850" indent="-271463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085850" indent="-215900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520825" indent="-215900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1954213" indent="-215900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4D8327-16B9-CCDC-EBBD-2C864A45E7C9}"/>
              </a:ext>
            </a:extLst>
          </p:cNvPr>
          <p:cNvSpPr txBox="1"/>
          <p:nvPr/>
        </p:nvSpPr>
        <p:spPr>
          <a:xfrm>
            <a:off x="31035" y="1083273"/>
            <a:ext cx="4796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/>
                </a:solidFill>
              </a:rPr>
              <a:t>Directors: Daniel Brandt 		François </a:t>
            </a:r>
            <a:r>
              <a:rPr lang="en-US" sz="1200" i="1" dirty="0" err="1">
                <a:solidFill>
                  <a:schemeClr val="tx1"/>
                </a:solidFill>
              </a:rPr>
              <a:t>Méot</a:t>
            </a:r>
            <a:endParaRPr lang="en-GB" sz="1200" i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D276A1-F201-4483-9375-48BE57A92E6A}"/>
              </a:ext>
            </a:extLst>
          </p:cNvPr>
          <p:cNvSpPr txBox="1"/>
          <p:nvPr/>
        </p:nvSpPr>
        <p:spPr>
          <a:xfrm>
            <a:off x="6096000" y="884980"/>
            <a:ext cx="511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Restart the visit at PSI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D91516-8204-0455-99AF-E8A882E1B362}"/>
              </a:ext>
            </a:extLst>
          </p:cNvPr>
          <p:cNvSpPr txBox="1"/>
          <p:nvPr/>
        </p:nvSpPr>
        <p:spPr>
          <a:xfrm>
            <a:off x="143429" y="5455810"/>
            <a:ext cx="5669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Introduce a new practical magnet calculation at JUAS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16D040-B6CE-2664-BC6E-2229C5146F2C}"/>
              </a:ext>
            </a:extLst>
          </p:cNvPr>
          <p:cNvSpPr txBox="1"/>
          <p:nvPr/>
        </p:nvSpPr>
        <p:spPr>
          <a:xfrm>
            <a:off x="116839" y="4970102"/>
            <a:ext cx="5669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Introduce one practical day at CERN (4 activities)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16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7F87CE-D889-5FE7-32EA-24529791E373}"/>
              </a:ext>
            </a:extLst>
          </p:cNvPr>
          <p:cNvSpPr txBox="1"/>
          <p:nvPr/>
        </p:nvSpPr>
        <p:spPr>
          <a:xfrm>
            <a:off x="0" y="35483"/>
            <a:ext cx="10586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</a:rPr>
              <a:t>JUAS 2011 – 2016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E12BC67-C76D-8201-6986-CC7792B76D84}"/>
              </a:ext>
            </a:extLst>
          </p:cNvPr>
          <p:cNvGrpSpPr/>
          <p:nvPr/>
        </p:nvGrpSpPr>
        <p:grpSpPr>
          <a:xfrm>
            <a:off x="133232" y="646976"/>
            <a:ext cx="5657968" cy="879587"/>
            <a:chOff x="481913" y="664733"/>
            <a:chExt cx="4776178" cy="879587"/>
          </a:xfrm>
        </p:grpSpPr>
        <p:pic>
          <p:nvPicPr>
            <p:cNvPr id="3" name="Picture 1" descr="C:\Documents and Settings\ESI\Mes documents\COMUNICATION\Bibliothèque d'Images\Logo\Logo JUAS\logo_tres_long_jpg.jpg">
              <a:extLst>
                <a:ext uri="{FF2B5EF4-FFF2-40B4-BE49-F238E27FC236}">
                  <a16:creationId xmlns:a16="http://schemas.microsoft.com/office/drawing/2014/main" id="{752A9D76-A260-8079-AEA0-D04415A412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 r="60080"/>
            <a:stretch/>
          </p:blipFill>
          <p:spPr bwMode="auto">
            <a:xfrm>
              <a:off x="481913" y="664733"/>
              <a:ext cx="1834561" cy="879587"/>
            </a:xfrm>
            <a:prstGeom prst="rect">
              <a:avLst/>
            </a:prstGeom>
            <a:noFill/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89DBA18-927B-04ED-B318-45B88718C13B}"/>
                </a:ext>
              </a:extLst>
            </p:cNvPr>
            <p:cNvSpPr txBox="1"/>
            <p:nvPr/>
          </p:nvSpPr>
          <p:spPr>
            <a:xfrm>
              <a:off x="2551846" y="919860"/>
              <a:ext cx="27062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A new web site created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697AA96-41D4-5E99-18B8-B276FA36781D}"/>
              </a:ext>
            </a:extLst>
          </p:cNvPr>
          <p:cNvSpPr txBox="1"/>
          <p:nvPr/>
        </p:nvSpPr>
        <p:spPr>
          <a:xfrm>
            <a:off x="5643996" y="717437"/>
            <a:ext cx="617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 new computing infrastructure with CERN-IT Department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8E124B5-3B14-6A2C-2A1A-4FC08F815008}"/>
              </a:ext>
            </a:extLst>
          </p:cNvPr>
          <p:cNvGrpSpPr/>
          <p:nvPr/>
        </p:nvGrpSpPr>
        <p:grpSpPr>
          <a:xfrm>
            <a:off x="284597" y="2685732"/>
            <a:ext cx="4297469" cy="3895950"/>
            <a:chOff x="620993" y="3196190"/>
            <a:chExt cx="4009671" cy="3502860"/>
          </a:xfrm>
        </p:grpSpPr>
        <p:pic>
          <p:nvPicPr>
            <p:cNvPr id="9" name="Picture 8" descr="Several people in a room&#10;&#10;Description automatically generated">
              <a:extLst>
                <a:ext uri="{FF2B5EF4-FFF2-40B4-BE49-F238E27FC236}">
                  <a16:creationId xmlns:a16="http://schemas.microsoft.com/office/drawing/2014/main" id="{BD77742D-B738-B033-7407-E247493AE8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286" b="50000"/>
            <a:stretch/>
          </p:blipFill>
          <p:spPr>
            <a:xfrm>
              <a:off x="695954" y="3620570"/>
              <a:ext cx="3934710" cy="307848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044E1A8-93F1-8293-E36F-B448FC3AA9C4}"/>
                </a:ext>
              </a:extLst>
            </p:cNvPr>
            <p:cNvSpPr txBox="1"/>
            <p:nvPr/>
          </p:nvSpPr>
          <p:spPr>
            <a:xfrm>
              <a:off x="1749066" y="6057543"/>
              <a:ext cx="2881598" cy="470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FF00"/>
                  </a:solidFill>
                </a:rPr>
                <a:t>Beam measurements performed in the CTF3 control room</a:t>
              </a:r>
              <a:endParaRPr lang="en-GB" sz="1400" b="1" dirty="0">
                <a:solidFill>
                  <a:srgbClr val="FFFF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2BA4298-836B-3607-4133-1C17B10B4B26}"/>
                </a:ext>
              </a:extLst>
            </p:cNvPr>
            <p:cNvSpPr txBox="1"/>
            <p:nvPr/>
          </p:nvSpPr>
          <p:spPr>
            <a:xfrm>
              <a:off x="620993" y="3196190"/>
              <a:ext cx="4009670" cy="470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JUAS students “turning knobs and pushing buttons” on real electron beam 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A439202-392D-00CC-5CF7-9E5F83EB1E2A}"/>
              </a:ext>
            </a:extLst>
          </p:cNvPr>
          <p:cNvSpPr txBox="1"/>
          <p:nvPr/>
        </p:nvSpPr>
        <p:spPr>
          <a:xfrm>
            <a:off x="4758953" y="1989012"/>
            <a:ext cx="7233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5 new partner universities joined JUAS:            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Liverpool, Rostock, Oxford, Oslo, Paris-Sud-Orsay </a:t>
            </a:r>
            <a:r>
              <a:rPr lang="en-US" sz="1200" b="1" dirty="0">
                <a:solidFill>
                  <a:srgbClr val="FF0000"/>
                </a:solidFill>
              </a:rPr>
              <a:t>(today Paris-</a:t>
            </a:r>
            <a:r>
              <a:rPr lang="en-US" sz="1200" b="1" dirty="0" err="1">
                <a:solidFill>
                  <a:srgbClr val="FF0000"/>
                </a:solidFill>
              </a:rPr>
              <a:t>Saclay</a:t>
            </a:r>
            <a:r>
              <a:rPr lang="en-US" sz="1200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FF0000"/>
                </a:solidFill>
              </a:rPr>
              <a:t> 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27F1E5-AE8A-E81D-5B14-FEC87B65ED58}"/>
              </a:ext>
            </a:extLst>
          </p:cNvPr>
          <p:cNvSpPr txBox="1"/>
          <p:nvPr/>
        </p:nvSpPr>
        <p:spPr>
          <a:xfrm>
            <a:off x="10586720" y="6397016"/>
            <a:ext cx="843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1"/>
                </a:solidFill>
              </a:rPr>
              <a:t>L.R.</a:t>
            </a:r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B9F6D2-4B13-F35C-1FCE-04D14C535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F2C2F8-8831-E424-0BBE-BBF902E2DC38}"/>
              </a:ext>
            </a:extLst>
          </p:cNvPr>
          <p:cNvSpPr txBox="1"/>
          <p:nvPr/>
        </p:nvSpPr>
        <p:spPr>
          <a:xfrm>
            <a:off x="5643996" y="1307058"/>
            <a:ext cx="5485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Organization of the 20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 Anniversary in Grenoble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182DB4B-1AEE-3F04-131D-85E70FFB210C}"/>
              </a:ext>
            </a:extLst>
          </p:cNvPr>
          <p:cNvGrpSpPr/>
          <p:nvPr/>
        </p:nvGrpSpPr>
        <p:grpSpPr>
          <a:xfrm>
            <a:off x="4860525" y="2805261"/>
            <a:ext cx="6959599" cy="3530762"/>
            <a:chOff x="2282632" y="1406998"/>
            <a:chExt cx="7420167" cy="4044004"/>
          </a:xfrm>
        </p:grpSpPr>
        <p:pic>
          <p:nvPicPr>
            <p:cNvPr id="19" name="Picture 18" descr="\\cern.ch\dfs\Users\r\rinolfi\Desktop\Photos_Filiz_2014_janvier\P1090122.JPG">
              <a:extLst>
                <a:ext uri="{FF2B5EF4-FFF2-40B4-BE49-F238E27FC236}">
                  <a16:creationId xmlns:a16="http://schemas.microsoft.com/office/drawing/2014/main" id="{08B62D71-402D-F12B-C15C-3776377DF66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331"/>
            <a:stretch/>
          </p:blipFill>
          <p:spPr bwMode="auto">
            <a:xfrm>
              <a:off x="2282632" y="1406998"/>
              <a:ext cx="7420167" cy="40440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6E95278-D6E5-2C3D-DAA1-6FC2540C441F}"/>
                </a:ext>
              </a:extLst>
            </p:cNvPr>
            <p:cNvSpPr txBox="1"/>
            <p:nvPr/>
          </p:nvSpPr>
          <p:spPr>
            <a:xfrm>
              <a:off x="4687078" y="5061764"/>
              <a:ext cx="28178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FF00"/>
                  </a:solidFill>
                </a:rPr>
                <a:t>JUAS students 2014</a:t>
              </a:r>
              <a:endParaRPr lang="en-GB" sz="16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D69EAB8-B758-0296-58B9-9C0AFF2C70F2}"/>
              </a:ext>
            </a:extLst>
          </p:cNvPr>
          <p:cNvSpPr txBox="1"/>
          <p:nvPr/>
        </p:nvSpPr>
        <p:spPr>
          <a:xfrm>
            <a:off x="158172" y="1759493"/>
            <a:ext cx="5485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Introduction of a practical day in the control rooms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1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副标题 2">
            <a:extLst>
              <a:ext uri="{FF2B5EF4-FFF2-40B4-BE49-F238E27FC236}">
                <a16:creationId xmlns:a16="http://schemas.microsoft.com/office/drawing/2014/main" id="{07DDDB23-625F-A908-DD3D-1BD0131D9128}"/>
              </a:ext>
            </a:extLst>
          </p:cNvPr>
          <p:cNvSpPr txBox="1">
            <a:spLocks/>
          </p:cNvSpPr>
          <p:nvPr/>
        </p:nvSpPr>
        <p:spPr>
          <a:xfrm>
            <a:off x="7813090" y="6397283"/>
            <a:ext cx="2989831" cy="4098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i="1" dirty="0"/>
              <a:t>Courtesy Philippe Lebrun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2F9231-7252-6347-F6BC-5555A12242A1}"/>
              </a:ext>
            </a:extLst>
          </p:cNvPr>
          <p:cNvSpPr txBox="1"/>
          <p:nvPr/>
        </p:nvSpPr>
        <p:spPr>
          <a:xfrm>
            <a:off x="220997" y="695460"/>
            <a:ext cx="9659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special, well-attended event, was organized in 2018 to celebrate the 25</a:t>
            </a:r>
            <a:r>
              <a:rPr lang="en-GB" baseline="30000" dirty="0">
                <a:solidFill>
                  <a:schemeClr val="tx1"/>
                </a:solidFill>
              </a:rPr>
              <a:t>th</a:t>
            </a:r>
            <a:r>
              <a:rPr lang="en-GB" dirty="0">
                <a:solidFill>
                  <a:schemeClr val="tx1"/>
                </a:solidFill>
              </a:rPr>
              <a:t> session of JUAS.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A14AA7-3048-5673-EF1F-015312B353D4}"/>
              </a:ext>
            </a:extLst>
          </p:cNvPr>
          <p:cNvSpPr txBox="1"/>
          <p:nvPr/>
        </p:nvSpPr>
        <p:spPr>
          <a:xfrm>
            <a:off x="152400" y="1229463"/>
            <a:ext cx="118871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The school was presented orally in several national and international events: CERN–US–Japan–Russia</a:t>
            </a:r>
          </a:p>
          <a:p>
            <a:r>
              <a:rPr lang="en-GB" dirty="0">
                <a:solidFill>
                  <a:schemeClr val="tx1"/>
                </a:solidFill>
              </a:rPr>
              <a:t>Accelerator School, FCC weeks, SFP and ECFA meetings.</a:t>
            </a:r>
          </a:p>
          <a:p>
            <a:r>
              <a:rPr lang="en-GB" dirty="0">
                <a:solidFill>
                  <a:schemeClr val="tx1"/>
                </a:solidFill>
              </a:rPr>
              <a:t>JUAS and ESIPAP were the subject of letters submitted to the European Particle Physics Strategy Update in 2018, and to Snowmass exercise in the USA in 2020.</a:t>
            </a:r>
          </a:p>
        </p:txBody>
      </p:sp>
      <p:pic>
        <p:nvPicPr>
          <p:cNvPr id="15" name="Picture 14" descr="A collage of a group of brochures&#10;&#10;Description automatically generated">
            <a:extLst>
              <a:ext uri="{FF2B5EF4-FFF2-40B4-BE49-F238E27FC236}">
                <a16:creationId xmlns:a16="http://schemas.microsoft.com/office/drawing/2014/main" id="{246E34F2-2B79-DF4F-08F2-69915F1640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44" b="49970"/>
          <a:stretch/>
        </p:blipFill>
        <p:spPr>
          <a:xfrm>
            <a:off x="220997" y="2790820"/>
            <a:ext cx="5113968" cy="37197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0A7EC0C-2BF9-3E9D-6ECD-89B8C198D512}"/>
              </a:ext>
            </a:extLst>
          </p:cNvPr>
          <p:cNvSpPr txBox="1"/>
          <p:nvPr/>
        </p:nvSpPr>
        <p:spPr>
          <a:xfrm>
            <a:off x="33988" y="50833"/>
            <a:ext cx="10241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</a:rPr>
              <a:t>JUAS 2017 – 2020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D924FD-3FE8-E5D7-B89F-8A61E7306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CB0B78B-5AA4-3D27-7CF6-ECEA95EDB3F7}"/>
              </a:ext>
            </a:extLst>
          </p:cNvPr>
          <p:cNvGrpSpPr/>
          <p:nvPr/>
        </p:nvGrpSpPr>
        <p:grpSpPr>
          <a:xfrm>
            <a:off x="6096000" y="2875006"/>
            <a:ext cx="5974080" cy="3481347"/>
            <a:chOff x="6096000" y="2875006"/>
            <a:chExt cx="5974080" cy="348134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6E2F61F-0D71-EE45-8F9D-B782E94E0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51" b="4850"/>
            <a:stretch/>
          </p:blipFill>
          <p:spPr>
            <a:xfrm>
              <a:off x="6096000" y="2875006"/>
              <a:ext cx="5974080" cy="348134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80387CB-35F5-2865-C9FE-26C5D7B49DFB}"/>
                </a:ext>
              </a:extLst>
            </p:cNvPr>
            <p:cNvSpPr txBox="1"/>
            <p:nvPr/>
          </p:nvSpPr>
          <p:spPr>
            <a:xfrm>
              <a:off x="7366000" y="5987021"/>
              <a:ext cx="2438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FF00"/>
                  </a:solidFill>
                </a:rPr>
                <a:t>JUAS students 2020 </a:t>
              </a:r>
              <a:endParaRPr lang="en-GB" sz="1600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526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1FA0D7B-AEB5-593D-7F88-D68E0E6D37B1}"/>
              </a:ext>
            </a:extLst>
          </p:cNvPr>
          <p:cNvSpPr txBox="1"/>
          <p:nvPr/>
        </p:nvSpPr>
        <p:spPr>
          <a:xfrm>
            <a:off x="1645920" y="50802"/>
            <a:ext cx="8188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</a:rPr>
              <a:t>JUAS 2021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5874F7-5F80-FBA9-353B-9CC4022DD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76" y="617764"/>
            <a:ext cx="6082844" cy="3397035"/>
          </a:xfrm>
          <a:prstGeom prst="rect">
            <a:avLst/>
          </a:prstGeom>
        </p:spPr>
      </p:pic>
      <p:sp>
        <p:nvSpPr>
          <p:cNvPr id="9" name="副标题 2">
            <a:extLst>
              <a:ext uri="{FF2B5EF4-FFF2-40B4-BE49-F238E27FC236}">
                <a16:creationId xmlns:a16="http://schemas.microsoft.com/office/drawing/2014/main" id="{20BCDA58-4982-5969-47F6-264AB3CD0EBA}"/>
              </a:ext>
            </a:extLst>
          </p:cNvPr>
          <p:cNvSpPr txBox="1">
            <a:spLocks/>
          </p:cNvSpPr>
          <p:nvPr/>
        </p:nvSpPr>
        <p:spPr>
          <a:xfrm>
            <a:off x="8781722" y="6321282"/>
            <a:ext cx="2391466" cy="43511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i="1" dirty="0"/>
              <a:t>Courtesy John Jowett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A3FB3F-20DE-EB41-AB83-331234DA7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A157D96-69DD-BCFD-9A58-02D86026E1B8}"/>
              </a:ext>
            </a:extLst>
          </p:cNvPr>
          <p:cNvGrpSpPr/>
          <p:nvPr/>
        </p:nvGrpSpPr>
        <p:grpSpPr>
          <a:xfrm>
            <a:off x="277317" y="4122528"/>
            <a:ext cx="6296204" cy="2633871"/>
            <a:chOff x="277317" y="4122528"/>
            <a:chExt cx="6296204" cy="2633871"/>
          </a:xfrm>
        </p:grpSpPr>
        <p:pic>
          <p:nvPicPr>
            <p:cNvPr id="3" name="Picture 2" descr="A person wearing a mask&#10;&#10;Description automatically generated">
              <a:extLst>
                <a:ext uri="{FF2B5EF4-FFF2-40B4-BE49-F238E27FC236}">
                  <a16:creationId xmlns:a16="http://schemas.microsoft.com/office/drawing/2014/main" id="{00366078-7BF5-B394-D28B-9FE6FDDF24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836"/>
            <a:stretch/>
          </p:blipFill>
          <p:spPr>
            <a:xfrm>
              <a:off x="277317" y="4122528"/>
              <a:ext cx="6296204" cy="2633871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A617832-0BDE-8B9A-83E2-0D4FD2EEDD26}"/>
                </a:ext>
              </a:extLst>
            </p:cNvPr>
            <p:cNvSpPr txBox="1"/>
            <p:nvPr/>
          </p:nvSpPr>
          <p:spPr>
            <a:xfrm>
              <a:off x="4155441" y="6413702"/>
              <a:ext cx="16763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>
                  <a:solidFill>
                    <a:srgbClr val="FFFF00"/>
                  </a:solidFill>
                </a:rPr>
                <a:t>Jérémie</a:t>
              </a:r>
              <a:r>
                <a:rPr lang="en-US" sz="1200" dirty="0">
                  <a:solidFill>
                    <a:srgbClr val="FFFF00"/>
                  </a:solidFill>
                </a:rPr>
                <a:t> </a:t>
              </a:r>
              <a:r>
                <a:rPr lang="en-US" sz="1200" dirty="0" err="1">
                  <a:solidFill>
                    <a:srgbClr val="FFFF00"/>
                  </a:solidFill>
                </a:rPr>
                <a:t>Bauche</a:t>
              </a:r>
              <a:endParaRPr lang="en-US" sz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DAE95AC-7351-328A-D57A-20B45C4523AD}"/>
              </a:ext>
            </a:extLst>
          </p:cNvPr>
          <p:cNvGrpSpPr/>
          <p:nvPr/>
        </p:nvGrpSpPr>
        <p:grpSpPr>
          <a:xfrm>
            <a:off x="7209918" y="3052293"/>
            <a:ext cx="4457443" cy="2992906"/>
            <a:chOff x="7209918" y="3052293"/>
            <a:chExt cx="4457443" cy="2992906"/>
          </a:xfrm>
        </p:grpSpPr>
        <p:pic>
          <p:nvPicPr>
            <p:cNvPr id="5" name="Picture 4" descr="A collage of images of two people&#10;&#10;Description automatically generated">
              <a:extLst>
                <a:ext uri="{FF2B5EF4-FFF2-40B4-BE49-F238E27FC236}">
                  <a16:creationId xmlns:a16="http://schemas.microsoft.com/office/drawing/2014/main" id="{D90F7D22-1C07-3398-8B3A-8EA64D4F5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9918" y="3052293"/>
              <a:ext cx="4457443" cy="299290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1003761-ACBC-0AC6-10B8-24F1A88C5AE8}"/>
                </a:ext>
              </a:extLst>
            </p:cNvPr>
            <p:cNvSpPr txBox="1"/>
            <p:nvPr/>
          </p:nvSpPr>
          <p:spPr>
            <a:xfrm>
              <a:off x="7725080" y="5023451"/>
              <a:ext cx="171355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>
                  <a:solidFill>
                    <a:srgbClr val="FFFF00"/>
                  </a:solidFill>
                </a:rPr>
                <a:t>Rasmus </a:t>
              </a:r>
              <a:r>
                <a:rPr lang="en-GB" sz="1200" dirty="0" err="1">
                  <a:solidFill>
                    <a:srgbClr val="FFFF00"/>
                  </a:solidFill>
                </a:rPr>
                <a:t>Ischebeck</a:t>
              </a:r>
              <a:endParaRPr lang="en-GB" sz="1200" dirty="0">
                <a:solidFill>
                  <a:srgbClr val="FFFF00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2EC62CC-53BF-273A-4E97-2AF4C9E6E351}"/>
              </a:ext>
            </a:extLst>
          </p:cNvPr>
          <p:cNvSpPr txBox="1"/>
          <p:nvPr/>
        </p:nvSpPr>
        <p:spPr>
          <a:xfrm>
            <a:off x="7010400" y="905217"/>
            <a:ext cx="501904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During the COVID pandemic there was no presence at </a:t>
            </a:r>
            <a:r>
              <a:rPr lang="en-US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Archamps</a:t>
            </a:r>
            <a:r>
              <a:rPr lang="en-US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and for the first time, the JUAS faculty, ESI support and all collaborators </a:t>
            </a:r>
            <a:r>
              <a:rPr lang="en-US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organised</a:t>
            </a:r>
            <a:r>
              <a:rPr lang="en-US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all lectures, practical work, visits  and exams entirely </a:t>
            </a:r>
            <a:r>
              <a:rPr lang="en-US" sz="18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online</a:t>
            </a:r>
            <a:r>
              <a:rPr lang="en-US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 </a:t>
            </a:r>
          </a:p>
          <a:p>
            <a:pPr algn="ctr"/>
            <a:r>
              <a:rPr lang="en-US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No compromise of academic standards.  </a:t>
            </a:r>
          </a:p>
        </p:txBody>
      </p:sp>
    </p:spTree>
    <p:extLst>
      <p:ext uri="{BB962C8B-B14F-4D97-AF65-F5344CB8AC3E}">
        <p14:creationId xmlns:p14="http://schemas.microsoft.com/office/powerpoint/2010/main" val="428071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595DD3-97AF-CEB1-4754-D6F97C80390C}"/>
              </a:ext>
            </a:extLst>
          </p:cNvPr>
          <p:cNvSpPr txBox="1"/>
          <p:nvPr/>
        </p:nvSpPr>
        <p:spPr>
          <a:xfrm>
            <a:off x="1127760" y="62539"/>
            <a:ext cx="8188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</a:rPr>
              <a:t>JUAS 2022 – 2024</a:t>
            </a:r>
          </a:p>
        </p:txBody>
      </p:sp>
      <p:sp>
        <p:nvSpPr>
          <p:cNvPr id="9" name="副标题 2">
            <a:extLst>
              <a:ext uri="{FF2B5EF4-FFF2-40B4-BE49-F238E27FC236}">
                <a16:creationId xmlns:a16="http://schemas.microsoft.com/office/drawing/2014/main" id="{B0ED0738-C4BB-B530-58C4-EA7728C19FF4}"/>
              </a:ext>
            </a:extLst>
          </p:cNvPr>
          <p:cNvSpPr txBox="1">
            <a:spLocks/>
          </p:cNvSpPr>
          <p:nvPr/>
        </p:nvSpPr>
        <p:spPr>
          <a:xfrm>
            <a:off x="8823379" y="6321357"/>
            <a:ext cx="2391466" cy="43511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i="1" dirty="0"/>
              <a:t>Courtesy Elias </a:t>
            </a:r>
            <a:r>
              <a:rPr lang="en-US" altLang="zh-CN" sz="1800" i="1" dirty="0" err="1"/>
              <a:t>Métral</a:t>
            </a:r>
            <a:endParaRPr lang="en-US" altLang="zh-CN" sz="1800" i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480C55-ABB2-4E8F-09E2-29945989803E}"/>
              </a:ext>
            </a:extLst>
          </p:cNvPr>
          <p:cNvGrpSpPr/>
          <p:nvPr/>
        </p:nvGrpSpPr>
        <p:grpSpPr>
          <a:xfrm>
            <a:off x="0" y="834873"/>
            <a:ext cx="5344045" cy="5960588"/>
            <a:chOff x="0" y="834873"/>
            <a:chExt cx="5344045" cy="5960588"/>
          </a:xfrm>
        </p:grpSpPr>
        <p:pic>
          <p:nvPicPr>
            <p:cNvPr id="3" name="Picture 2" descr="A close-up of a document&#10;&#10;Description automatically generated">
              <a:extLst>
                <a:ext uri="{FF2B5EF4-FFF2-40B4-BE49-F238E27FC236}">
                  <a16:creationId xmlns:a16="http://schemas.microsoft.com/office/drawing/2014/main" id="{ECA06CBF-C5D6-683F-6555-D2415CA49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406" b="42827"/>
            <a:stretch/>
          </p:blipFill>
          <p:spPr>
            <a:xfrm>
              <a:off x="0" y="2692400"/>
              <a:ext cx="5344045" cy="3293763"/>
            </a:xfrm>
            <a:prstGeom prst="rect">
              <a:avLst/>
            </a:prstGeom>
            <a:noFill/>
          </p:spPr>
        </p:pic>
        <p:pic>
          <p:nvPicPr>
            <p:cNvPr id="5" name="Picture 4" descr="A close-up of a document&#10;&#10;Description automatically generated">
              <a:extLst>
                <a:ext uri="{FF2B5EF4-FFF2-40B4-BE49-F238E27FC236}">
                  <a16:creationId xmlns:a16="http://schemas.microsoft.com/office/drawing/2014/main" id="{CF759CDB-4A97-1685-F982-D4915FBC4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25" t="87873" r="36539"/>
            <a:stretch/>
          </p:blipFill>
          <p:spPr>
            <a:xfrm>
              <a:off x="767078" y="5907051"/>
              <a:ext cx="2656841" cy="888410"/>
            </a:xfrm>
            <a:prstGeom prst="rect">
              <a:avLst/>
            </a:prstGeom>
            <a:noFill/>
          </p:spPr>
        </p:pic>
        <p:pic>
          <p:nvPicPr>
            <p:cNvPr id="8" name="Picture 7" descr="A fireworks in the sky&#10;&#10;Description automatically generated with medium confidence">
              <a:extLst>
                <a:ext uri="{FF2B5EF4-FFF2-40B4-BE49-F238E27FC236}">
                  <a16:creationId xmlns:a16="http://schemas.microsoft.com/office/drawing/2014/main" id="{60D193B2-457B-812B-EAE4-C7B770AE3A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17" t="6624" r="1924" b="5755"/>
            <a:stretch/>
          </p:blipFill>
          <p:spPr>
            <a:xfrm>
              <a:off x="901892" y="834873"/>
              <a:ext cx="2945389" cy="140996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0E40FA5-E584-686D-331D-D1297DDA4104}"/>
                </a:ext>
              </a:extLst>
            </p:cNvPr>
            <p:cNvSpPr txBox="1"/>
            <p:nvPr/>
          </p:nvSpPr>
          <p:spPr>
            <a:xfrm>
              <a:off x="210819" y="2538511"/>
              <a:ext cx="3769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CERN Yellow Reports: School Proceedings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2A89980-8A5C-3758-24CF-BC44BF12DA6E}"/>
              </a:ext>
            </a:extLst>
          </p:cNvPr>
          <p:cNvSpPr txBox="1"/>
          <p:nvPr/>
        </p:nvSpPr>
        <p:spPr>
          <a:xfrm>
            <a:off x="5640015" y="905445"/>
            <a:ext cx="6181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Special relativity and electromagnetic using MOOC videos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0C357E-DAFF-55E7-5978-C9876F8AFD9F}"/>
              </a:ext>
            </a:extLst>
          </p:cNvPr>
          <p:cNvSpPr txBox="1"/>
          <p:nvPr/>
        </p:nvSpPr>
        <p:spPr>
          <a:xfrm>
            <a:off x="5778497" y="1556803"/>
            <a:ext cx="604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Reorganized schedule with a redistribution of the exams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794FAE-FD18-D439-E594-C50C64549106}"/>
              </a:ext>
            </a:extLst>
          </p:cNvPr>
          <p:cNvSpPr txBox="1"/>
          <p:nvPr/>
        </p:nvSpPr>
        <p:spPr>
          <a:xfrm>
            <a:off x="5640015" y="2257769"/>
            <a:ext cx="6551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Organizing a student’s tutoring session at IPAC 23 conference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186905-68E3-B56D-33FF-021907EBE16F}"/>
              </a:ext>
            </a:extLst>
          </p:cNvPr>
          <p:cNvSpPr txBox="1"/>
          <p:nvPr/>
        </p:nvSpPr>
        <p:spPr>
          <a:xfrm>
            <a:off x="5938573" y="2837434"/>
            <a:ext cx="5769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1 new partner university </a:t>
            </a:r>
            <a:r>
              <a:rPr lang="en-US" b="1">
                <a:solidFill>
                  <a:schemeClr val="tx1"/>
                </a:solidFill>
              </a:rPr>
              <a:t>joined JUAS:             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University of Medical Center Groningen 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F84B9-4128-986D-9277-A7475BEEA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6750B52-F60F-C339-95E9-2FBA2F6741B1}"/>
              </a:ext>
            </a:extLst>
          </p:cNvPr>
          <p:cNvGrpSpPr/>
          <p:nvPr/>
        </p:nvGrpSpPr>
        <p:grpSpPr>
          <a:xfrm>
            <a:off x="5938518" y="3673195"/>
            <a:ext cx="6019801" cy="2624945"/>
            <a:chOff x="5938518" y="3673195"/>
            <a:chExt cx="6019801" cy="2624945"/>
          </a:xfrm>
        </p:grpSpPr>
        <p:pic>
          <p:nvPicPr>
            <p:cNvPr id="4" name="Picture 3" descr="A group of people posing for a photo&#10;&#10;Description automatically generated">
              <a:extLst>
                <a:ext uri="{FF2B5EF4-FFF2-40B4-BE49-F238E27FC236}">
                  <a16:creationId xmlns:a16="http://schemas.microsoft.com/office/drawing/2014/main" id="{BA00AAB9-40A0-B0E3-C582-08C3861232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8518" y="3673195"/>
              <a:ext cx="6019801" cy="260744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3544816-6660-05B4-CB93-76425614A040}"/>
                </a:ext>
              </a:extLst>
            </p:cNvPr>
            <p:cNvSpPr txBox="1"/>
            <p:nvPr/>
          </p:nvSpPr>
          <p:spPr>
            <a:xfrm>
              <a:off x="9316719" y="5959586"/>
              <a:ext cx="23914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FF00"/>
                  </a:solidFill>
                </a:rPr>
                <a:t>JUAS students 2024</a:t>
              </a:r>
              <a:endParaRPr lang="en-GB" sz="1600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063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r\rinolfi\Desktop\Numériser 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1" y="-31342"/>
            <a:ext cx="4871127" cy="688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/>
          <p:cNvSpPr txBox="1">
            <a:spLocks/>
          </p:cNvSpPr>
          <p:nvPr/>
        </p:nvSpPr>
        <p:spPr>
          <a:xfrm>
            <a:off x="4908767" y="638827"/>
            <a:ext cx="7188131" cy="147479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ClrTx/>
              <a:buSzTx/>
              <a:buNone/>
            </a:pPr>
            <a:r>
              <a:rPr lang="en-US" sz="2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and ESRF accelerator physicists were invited by Prof. Fernand Merchez of the University Joseph Fourier, in Grenoble, to prepare a future course on </a:t>
            </a:r>
          </a:p>
          <a:p>
            <a:pPr marL="0" indent="0" algn="ctr" fontAlgn="auto">
              <a:spcAft>
                <a:spcPts val="0"/>
              </a:spcAft>
              <a:buClrTx/>
              <a:buSzTx/>
              <a:buNone/>
            </a:pPr>
            <a:r>
              <a:rPr lang="en-US" sz="2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“Physics of Particle Accelerators”</a:t>
            </a:r>
          </a:p>
          <a:p>
            <a:pPr marL="0" indent="0" algn="ctr" fontAlgn="auto">
              <a:spcAft>
                <a:spcPts val="0"/>
              </a:spcAft>
              <a:buClrTx/>
              <a:buSzTx/>
              <a:buNone/>
            </a:pPr>
            <a:endParaRPr lang="en-US" sz="2215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fontAlgn="auto">
              <a:spcAft>
                <a:spcPts val="0"/>
              </a:spcAft>
              <a:buClrTx/>
              <a:buSzTx/>
              <a:buNone/>
            </a:pPr>
            <a:r>
              <a:rPr lang="en-US" sz="221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215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34323" y="121427"/>
            <a:ext cx="3537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 April 1989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EDFD673-B0E5-3050-6219-25A595E5BC89}"/>
              </a:ext>
            </a:extLst>
          </p:cNvPr>
          <p:cNvGrpSpPr/>
          <p:nvPr/>
        </p:nvGrpSpPr>
        <p:grpSpPr>
          <a:xfrm>
            <a:off x="6096000" y="2752357"/>
            <a:ext cx="4884879" cy="2272135"/>
            <a:chOff x="6149232" y="3935278"/>
            <a:chExt cx="4884879" cy="2272135"/>
          </a:xfrm>
        </p:grpSpPr>
        <p:pic>
          <p:nvPicPr>
            <p:cNvPr id="4" name="Picture 13" descr="\\cern.ch\dfs\Users\r\rinolfi\Desktop\Logo univ partenaires JUAS\logo_ujf.jpg">
              <a:extLst>
                <a:ext uri="{FF2B5EF4-FFF2-40B4-BE49-F238E27FC236}">
                  <a16:creationId xmlns:a16="http://schemas.microsoft.com/office/drawing/2014/main" id="{B77A798B-1F3D-6FC6-F4B8-9BBFB6D0AB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74334" y="4502385"/>
              <a:ext cx="1159777" cy="1137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A person sitting at a table&#10;&#10;Description automatically generated">
              <a:extLst>
                <a:ext uri="{FF2B5EF4-FFF2-40B4-BE49-F238E27FC236}">
                  <a16:creationId xmlns:a16="http://schemas.microsoft.com/office/drawing/2014/main" id="{7045C302-4C94-A231-C75C-D313727AC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72" t="20925" r="9964" b="4434"/>
            <a:stretch/>
          </p:blipFill>
          <p:spPr>
            <a:xfrm>
              <a:off x="6149232" y="3935278"/>
              <a:ext cx="2531052" cy="2272135"/>
            </a:xfrm>
            <a:prstGeom prst="rect">
              <a:avLst/>
            </a:prstGeom>
            <a:noFill/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E430BCE-6549-218E-7820-98A7434FF0FD}"/>
              </a:ext>
            </a:extLst>
          </p:cNvPr>
          <p:cNvSpPr txBox="1"/>
          <p:nvPr/>
        </p:nvSpPr>
        <p:spPr>
          <a:xfrm>
            <a:off x="5454832" y="5365154"/>
            <a:ext cx="6096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auto">
              <a:spcAft>
                <a:spcPts val="0"/>
              </a:spcAft>
              <a:buClrTx/>
              <a:buSzTx/>
              <a:buNone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Objective:</a:t>
            </a:r>
          </a:p>
          <a:p>
            <a:pPr marL="0" indent="0" algn="ctr" fontAlgn="auto">
              <a:spcAft>
                <a:spcPts val="0"/>
              </a:spcAft>
              <a:buClrTx/>
              <a:buSzTx/>
              <a:buNone/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 </a:t>
            </a: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(Diplôme </a:t>
            </a:r>
            <a:r>
              <a:rPr lang="en-US" sz="20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d’Etudes</a:t>
            </a: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Approfondies</a:t>
            </a: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0" indent="0" algn="ctr" fontAlgn="auto">
              <a:spcAft>
                <a:spcPts val="0"/>
              </a:spcAft>
              <a:buClrTx/>
              <a:buSzTx/>
              <a:buNone/>
            </a:pP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Instrumentation et </a:t>
            </a:r>
            <a:r>
              <a:rPr lang="en-US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Mesures</a:t>
            </a: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750213-5F71-2331-B817-C3179D99E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78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029E46C-9682-0EDF-5382-744E0D7E91D6}"/>
              </a:ext>
            </a:extLst>
          </p:cNvPr>
          <p:cNvSpPr txBox="1"/>
          <p:nvPr/>
        </p:nvSpPr>
        <p:spPr>
          <a:xfrm>
            <a:off x="501735" y="1056823"/>
            <a:ext cx="8472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1420 students trained: </a:t>
            </a:r>
            <a:r>
              <a:rPr lang="en-GB" dirty="0">
                <a:solidFill>
                  <a:schemeClr val="tx1"/>
                </a:solidFill>
              </a:rPr>
              <a:t>Building the future of accelerator science and technology.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B08EBF-54FD-101E-82F3-3B79159B9DD3}"/>
              </a:ext>
            </a:extLst>
          </p:cNvPr>
          <p:cNvSpPr txBox="1"/>
          <p:nvPr/>
        </p:nvSpPr>
        <p:spPr>
          <a:xfrm>
            <a:off x="510929" y="1481014"/>
            <a:ext cx="1004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250 professors, lecturers and assistants: </a:t>
            </a:r>
            <a:r>
              <a:rPr lang="en-GB" dirty="0">
                <a:solidFill>
                  <a:schemeClr val="tx1"/>
                </a:solidFill>
              </a:rPr>
              <a:t>Sharing expertise and inspiring new generations.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B8A629-F8F9-DBB1-EBA7-A127BE5492CE}"/>
              </a:ext>
            </a:extLst>
          </p:cNvPr>
          <p:cNvSpPr txBox="1"/>
          <p:nvPr/>
        </p:nvSpPr>
        <p:spPr>
          <a:xfrm>
            <a:off x="510929" y="1899191"/>
            <a:ext cx="985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20 European partner universities: </a:t>
            </a:r>
            <a:r>
              <a:rPr lang="en-GB" dirty="0">
                <a:solidFill>
                  <a:schemeClr val="tx1"/>
                </a:solidFill>
              </a:rPr>
              <a:t>A network of academic excellence across the continent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81ED8E-CBE1-072A-3E1D-15B8724C7760}"/>
              </a:ext>
            </a:extLst>
          </p:cNvPr>
          <p:cNvSpPr txBox="1"/>
          <p:nvPr/>
        </p:nvSpPr>
        <p:spPr>
          <a:xfrm>
            <a:off x="501735" y="2328429"/>
            <a:ext cx="8379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 30+ collaborating institutes: </a:t>
            </a:r>
            <a:r>
              <a:rPr lang="en-GB" dirty="0">
                <a:solidFill>
                  <a:schemeClr val="tx1"/>
                </a:solidFill>
              </a:rPr>
              <a:t>Providing essential support and fostering innovation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BEB0EC-1378-C2E8-9A4A-90669DE39E29}"/>
              </a:ext>
            </a:extLst>
          </p:cNvPr>
          <p:cNvSpPr txBox="1"/>
          <p:nvPr/>
        </p:nvSpPr>
        <p:spPr>
          <a:xfrm>
            <a:off x="2260319" y="-37361"/>
            <a:ext cx="7124091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31" b="1" dirty="0">
                <a:solidFill>
                  <a:srgbClr val="0000FF"/>
                </a:solidFill>
                <a:latin typeface="Calibri" pitchFamily="34" charset="0"/>
              </a:rPr>
              <a:t>A brief JUAS overview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7C210B-D096-4223-933F-6B5D1EDB9420}"/>
              </a:ext>
            </a:extLst>
          </p:cNvPr>
          <p:cNvSpPr txBox="1"/>
          <p:nvPr/>
        </p:nvSpPr>
        <p:spPr>
          <a:xfrm>
            <a:off x="739564" y="5526737"/>
            <a:ext cx="9878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Recognition through ECTS credits at partner universities: Validating student achievements.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DB0D22-68EB-7AA9-7E22-EC383E0B6592}"/>
              </a:ext>
            </a:extLst>
          </p:cNvPr>
          <p:cNvSpPr txBox="1"/>
          <p:nvPr/>
        </p:nvSpPr>
        <p:spPr>
          <a:xfrm>
            <a:off x="686176" y="4152397"/>
            <a:ext cx="9347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Support for student participation at IPAC conferences through EPS-AG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60E3C4-4944-1272-66AA-4502D3FD53F8}"/>
              </a:ext>
            </a:extLst>
          </p:cNvPr>
          <p:cNvSpPr txBox="1"/>
          <p:nvPr/>
        </p:nvSpPr>
        <p:spPr>
          <a:xfrm>
            <a:off x="686176" y="3337704"/>
            <a:ext cx="921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Hand-on practical work at leading facilities: CERN, SOLEIL, ESRF, </a:t>
            </a:r>
            <a:r>
              <a:rPr lang="en-US" dirty="0" err="1">
                <a:solidFill>
                  <a:schemeClr val="tx1"/>
                </a:solidFill>
              </a:rPr>
              <a:t>Bergoz</a:t>
            </a:r>
            <a:r>
              <a:rPr lang="en-US" dirty="0">
                <a:solidFill>
                  <a:schemeClr val="tx1"/>
                </a:solidFill>
              </a:rPr>
              <a:t> and more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F9E6EF-283F-F853-A126-F102D978E044}"/>
              </a:ext>
            </a:extLst>
          </p:cNvPr>
          <p:cNvSpPr txBox="1"/>
          <p:nvPr/>
        </p:nvSpPr>
        <p:spPr>
          <a:xfrm>
            <a:off x="739564" y="5920002"/>
            <a:ext cx="9240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Publication of JUAS book: Over 2000 pages of lectures, exercises, solutions, and history.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FA920D-651C-2E44-52CB-E7C451FFB784}"/>
              </a:ext>
            </a:extLst>
          </p:cNvPr>
          <p:cNvSpPr txBox="1"/>
          <p:nvPr/>
        </p:nvSpPr>
        <p:spPr>
          <a:xfrm>
            <a:off x="686176" y="3707036"/>
            <a:ext cx="852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Regular site visits to pioneering institutions: CERN, ESRF, PSI, HUG, EPFL</a:t>
            </a:r>
          </a:p>
        </p:txBody>
      </p:sp>
      <p:sp>
        <p:nvSpPr>
          <p:cNvPr id="16" name="Slide Number Placeholder 14">
            <a:extLst>
              <a:ext uri="{FF2B5EF4-FFF2-40B4-BE49-F238E27FC236}">
                <a16:creationId xmlns:a16="http://schemas.microsoft.com/office/drawing/2014/main" id="{2361A061-662C-DB4E-BA6C-3BFC50A050F7}"/>
              </a:ext>
            </a:extLst>
          </p:cNvPr>
          <p:cNvSpPr txBox="1">
            <a:spLocks/>
          </p:cNvSpPr>
          <p:nvPr/>
        </p:nvSpPr>
        <p:spPr>
          <a:xfrm>
            <a:off x="8890000" y="65087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r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sz="1477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04850" indent="-271463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085850" indent="-215900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520825" indent="-215900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1954213" indent="-215900" algn="l" defTabSz="433388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B9DB15-7B2C-2B4F-C3F7-0970F3C316E3}"/>
              </a:ext>
            </a:extLst>
          </p:cNvPr>
          <p:cNvSpPr txBox="1"/>
          <p:nvPr/>
        </p:nvSpPr>
        <p:spPr>
          <a:xfrm>
            <a:off x="217256" y="5122651"/>
            <a:ext cx="435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Preserving knowledge and excellence  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88ED9B-8AD8-4017-6AFC-F871A7F10A07}"/>
              </a:ext>
            </a:extLst>
          </p:cNvPr>
          <p:cNvSpPr txBox="1"/>
          <p:nvPr/>
        </p:nvSpPr>
        <p:spPr>
          <a:xfrm>
            <a:off x="109680" y="2941114"/>
            <a:ext cx="6613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Comprehensive training for real-world applications   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088B3A-8D97-51B6-220D-77ADDEEB8DEA}"/>
              </a:ext>
            </a:extLst>
          </p:cNvPr>
          <p:cNvSpPr txBox="1"/>
          <p:nvPr/>
        </p:nvSpPr>
        <p:spPr>
          <a:xfrm>
            <a:off x="109680" y="667954"/>
            <a:ext cx="435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Our impact over three decades</a:t>
            </a:r>
          </a:p>
        </p:txBody>
      </p:sp>
    </p:spTree>
    <p:extLst>
      <p:ext uri="{BB962C8B-B14F-4D97-AF65-F5344CB8AC3E}">
        <p14:creationId xmlns:p14="http://schemas.microsoft.com/office/powerpoint/2010/main" val="320695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10" grpId="0"/>
      <p:bldP spid="11" grpId="0"/>
      <p:bldP spid="12" grpId="0"/>
      <p:bldP spid="13" grpId="0"/>
      <p:bldP spid="14" grpId="0"/>
      <p:bldP spid="19" grpId="0"/>
      <p:bldP spid="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BB8CEB-D33E-EED0-C37A-A5B702782223}"/>
              </a:ext>
            </a:extLst>
          </p:cNvPr>
          <p:cNvSpPr txBox="1"/>
          <p:nvPr/>
        </p:nvSpPr>
        <p:spPr>
          <a:xfrm>
            <a:off x="2233479" y="124409"/>
            <a:ext cx="7124091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31" b="1" dirty="0">
                <a:solidFill>
                  <a:srgbClr val="0000FF"/>
                </a:solidFill>
                <a:latin typeface="Calibri" pitchFamily="34" charset="0"/>
              </a:rPr>
              <a:t>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584561-6224-4284-3028-075FDDB7D10C}"/>
              </a:ext>
            </a:extLst>
          </p:cNvPr>
          <p:cNvSpPr txBox="1"/>
          <p:nvPr/>
        </p:nvSpPr>
        <p:spPr>
          <a:xfrm>
            <a:off x="81280" y="1175118"/>
            <a:ext cx="12009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</a:rPr>
              <a:t>Many exciting projects for particle accelerators are under study at CERN and around the world.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231F27-445B-D35A-75DE-F0B62A68551F}"/>
              </a:ext>
            </a:extLst>
          </p:cNvPr>
          <p:cNvSpPr txBox="1"/>
          <p:nvPr/>
        </p:nvSpPr>
        <p:spPr>
          <a:xfrm>
            <a:off x="2534920" y="5933440"/>
            <a:ext cx="7122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00FF"/>
                </a:solidFill>
              </a:rPr>
              <a:t>Thank you for your attention</a:t>
            </a:r>
            <a:endParaRPr lang="en-GB" sz="3200" b="1" dirty="0">
              <a:solidFill>
                <a:srgbClr val="0000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C74317-8262-8A2B-1D6D-48364D05B3C7}"/>
              </a:ext>
            </a:extLst>
          </p:cNvPr>
          <p:cNvSpPr txBox="1"/>
          <p:nvPr/>
        </p:nvSpPr>
        <p:spPr>
          <a:xfrm>
            <a:off x="697891" y="3981217"/>
            <a:ext cx="10608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</a:rPr>
              <a:t>JUAS is a foundation built on collaboration, innovation, and education. </a:t>
            </a:r>
          </a:p>
          <a:p>
            <a:pPr algn="ctr"/>
            <a:r>
              <a:rPr lang="en-US" sz="2200" dirty="0">
                <a:solidFill>
                  <a:schemeClr val="tx1"/>
                </a:solidFill>
              </a:rPr>
              <a:t>It looks to the future – ready to inspire the next 30 years.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6CB61B-1EBC-B52F-1955-FE802F8F4F9B}"/>
              </a:ext>
            </a:extLst>
          </p:cNvPr>
          <p:cNvSpPr txBox="1"/>
          <p:nvPr/>
        </p:nvSpPr>
        <p:spPr>
          <a:xfrm>
            <a:off x="431800" y="2212531"/>
            <a:ext cx="1132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</a:rPr>
              <a:t>JUAS will continue to provide excellent training with a fruitful collaboration with partner universities, the financial contributions from collaborating institutes, the proactive support from CERN and the French local authorities and the remarkable support from ESI. 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1B6251-67EE-B887-1D9F-EAA8ADB45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86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96905" y="170819"/>
            <a:ext cx="3690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 - 30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 March 1990</a:t>
            </a:r>
          </a:p>
        </p:txBody>
      </p:sp>
      <p:pic>
        <p:nvPicPr>
          <p:cNvPr id="5" name="Picture 3" descr="\\cern.ch\dfs\Users\r\rinolfi\Desktop\Physique_2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" t="5239" r="5828" b="47734"/>
          <a:stretch/>
        </p:blipFill>
        <p:spPr bwMode="auto">
          <a:xfrm>
            <a:off x="6827954" y="3115865"/>
            <a:ext cx="4984995" cy="369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C1EEBA-D537-E07E-0DAC-2D350824D1ED}"/>
              </a:ext>
            </a:extLst>
          </p:cNvPr>
          <p:cNvSpPr txBox="1"/>
          <p:nvPr/>
        </p:nvSpPr>
        <p:spPr>
          <a:xfrm>
            <a:off x="6061523" y="846765"/>
            <a:ext cx="571467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ClrTx/>
              <a:buSzTx/>
            </a:pPr>
            <a:r>
              <a:rPr lang="en-US" sz="2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first course for this diploma on </a:t>
            </a:r>
          </a:p>
          <a:p>
            <a:pPr algn="ctr" fontAlgn="auto">
              <a:spcAft>
                <a:spcPts val="0"/>
              </a:spcAft>
              <a:buClrTx/>
              <a:buSzTx/>
            </a:pPr>
            <a:r>
              <a:rPr lang="en-US" sz="2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of Particle Accelerators</a:t>
            </a:r>
          </a:p>
          <a:p>
            <a:pPr algn="ctr" fontAlgn="auto">
              <a:spcAft>
                <a:spcPts val="0"/>
              </a:spcAft>
              <a:buClrTx/>
              <a:buSzTx/>
            </a:pPr>
            <a:r>
              <a:rPr lang="en-US" sz="2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took place at Grenoble university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912460A-048F-BAD9-BF30-A485E4C28786}"/>
              </a:ext>
            </a:extLst>
          </p:cNvPr>
          <p:cNvGrpSpPr/>
          <p:nvPr/>
        </p:nvGrpSpPr>
        <p:grpSpPr>
          <a:xfrm>
            <a:off x="415799" y="96670"/>
            <a:ext cx="11397149" cy="6664660"/>
            <a:chOff x="415799" y="96670"/>
            <a:chExt cx="11397149" cy="6664660"/>
          </a:xfrm>
        </p:grpSpPr>
        <p:sp>
          <p:nvSpPr>
            <p:cNvPr id="3" name="Espace réservé du contenu 2"/>
            <p:cNvSpPr txBox="1">
              <a:spLocks/>
            </p:cNvSpPr>
            <p:nvPr/>
          </p:nvSpPr>
          <p:spPr>
            <a:xfrm>
              <a:off x="6061523" y="2261375"/>
              <a:ext cx="5751425" cy="40724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ClrTx/>
                <a:buSzTx/>
                <a:buNone/>
              </a:pPr>
              <a:r>
                <a:rPr lang="en-US" sz="2215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List of 16 students who attended the course</a:t>
              </a:r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CED96CE3-43B0-09ED-FE74-7B94C3627736}"/>
                </a:ext>
              </a:extLst>
            </p:cNvPr>
            <p:cNvSpPr/>
            <p:nvPr/>
          </p:nvSpPr>
          <p:spPr>
            <a:xfrm rot="10800000">
              <a:off x="5459427" y="2261376"/>
              <a:ext cx="602097" cy="407241"/>
            </a:xfrm>
            <a:prstGeom prst="rightArrow">
              <a:avLst/>
            </a:prstGeom>
            <a:solidFill>
              <a:srgbClr val="0000FF">
                <a:alpha val="13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F890CE4-056C-4CCC-24DD-0CE0DF84FF65}"/>
                </a:ext>
              </a:extLst>
            </p:cNvPr>
            <p:cNvGrpSpPr/>
            <p:nvPr/>
          </p:nvGrpSpPr>
          <p:grpSpPr>
            <a:xfrm>
              <a:off x="415799" y="96670"/>
              <a:ext cx="4879297" cy="6664660"/>
              <a:chOff x="771674" y="-124160"/>
              <a:chExt cx="4879297" cy="666466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E104928-E229-705D-B5D9-B20F3117C66E}"/>
                  </a:ext>
                </a:extLst>
              </p:cNvPr>
              <p:cNvSpPr/>
              <p:nvPr/>
            </p:nvSpPr>
            <p:spPr>
              <a:xfrm>
                <a:off x="771674" y="4493746"/>
                <a:ext cx="4879297" cy="2046754"/>
              </a:xfrm>
              <a:prstGeom prst="rect">
                <a:avLst/>
              </a:prstGeom>
              <a:solidFill>
                <a:srgbClr val="F7F1E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2" descr="\\cern.ch\dfs\Users\r\rinolfi\Desktop\Numériser 2.jpeg">
                <a:extLst>
                  <a:ext uri="{FF2B5EF4-FFF2-40B4-BE49-F238E27FC236}">
                    <a16:creationId xmlns:a16="http://schemas.microsoft.com/office/drawing/2014/main" id="{C291873B-5828-1707-192B-24FE5A6DD2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168" r="27613" b="40882"/>
              <a:stretch/>
            </p:blipFill>
            <p:spPr bwMode="auto">
              <a:xfrm>
                <a:off x="771674" y="-124160"/>
                <a:ext cx="4879297" cy="46179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CCCFCCC-25A2-1E3B-FFA5-1F7727843DAE}"/>
                  </a:ext>
                </a:extLst>
              </p:cNvPr>
              <p:cNvSpPr txBox="1"/>
              <p:nvPr/>
            </p:nvSpPr>
            <p:spPr>
              <a:xfrm>
                <a:off x="1418846" y="4468646"/>
                <a:ext cx="3584951" cy="2024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969" dirty="0" err="1">
                    <a:solidFill>
                      <a:schemeClr val="tx1"/>
                    </a:solidFill>
                  </a:rPr>
                  <a:t>Enseignants</a:t>
                </a:r>
                <a:r>
                  <a:rPr lang="en-US" sz="1969" dirty="0">
                    <a:solidFill>
                      <a:schemeClr val="tx1"/>
                    </a:solidFill>
                  </a:rPr>
                  <a:t>:</a:t>
                </a:r>
              </a:p>
              <a:p>
                <a:endParaRPr lang="en-US" sz="1969" dirty="0">
                  <a:solidFill>
                    <a:schemeClr val="tx1"/>
                  </a:solidFill>
                </a:endParaRPr>
              </a:p>
              <a:p>
                <a:r>
                  <a:rPr lang="en-US" sz="1723" u="sng" dirty="0">
                    <a:solidFill>
                      <a:schemeClr val="tx1"/>
                    </a:solidFill>
                  </a:rPr>
                  <a:t>CERN</a:t>
                </a:r>
                <a:r>
                  <a:rPr lang="en-US" sz="1723" b="1" dirty="0">
                    <a:solidFill>
                      <a:schemeClr val="tx1"/>
                    </a:solidFill>
                  </a:rPr>
                  <a:t>:</a:t>
                </a:r>
                <a:r>
                  <a:rPr lang="en-US" sz="1723" dirty="0">
                    <a:solidFill>
                      <a:schemeClr val="tx1"/>
                    </a:solidFill>
                  </a:rPr>
                  <a:t>			</a:t>
                </a:r>
                <a:r>
                  <a:rPr lang="en-US" sz="1723" u="sng" dirty="0">
                    <a:solidFill>
                      <a:schemeClr val="tx1"/>
                    </a:solidFill>
                  </a:rPr>
                  <a:t>ESRF</a:t>
                </a:r>
                <a:r>
                  <a:rPr lang="en-US" sz="1723" b="1" dirty="0">
                    <a:solidFill>
                      <a:schemeClr val="tx1"/>
                    </a:solidFill>
                  </a:rPr>
                  <a:t>:</a:t>
                </a:r>
              </a:p>
              <a:p>
                <a:r>
                  <a:rPr lang="en-US" sz="1723" dirty="0">
                    <a:solidFill>
                      <a:schemeClr val="tx1"/>
                    </a:solidFill>
                  </a:rPr>
                  <a:t>D. Brandt		P. </a:t>
                </a:r>
                <a:r>
                  <a:rPr lang="en-US" sz="1723" dirty="0" err="1">
                    <a:solidFill>
                      <a:schemeClr val="tx1"/>
                    </a:solidFill>
                  </a:rPr>
                  <a:t>Elleaume</a:t>
                </a:r>
                <a:r>
                  <a:rPr lang="en-US" sz="1723" dirty="0">
                    <a:solidFill>
                      <a:schemeClr val="tx1"/>
                    </a:solidFill>
                  </a:rPr>
                  <a:t>	</a:t>
                </a:r>
              </a:p>
              <a:p>
                <a:r>
                  <a:rPr lang="en-US" sz="1723" dirty="0">
                    <a:solidFill>
                      <a:schemeClr val="tx1"/>
                    </a:solidFill>
                  </a:rPr>
                  <a:t>M. Martini		L. </a:t>
                </a:r>
                <a:r>
                  <a:rPr lang="en-US" sz="1723" dirty="0" err="1">
                    <a:solidFill>
                      <a:schemeClr val="tx1"/>
                    </a:solidFill>
                  </a:rPr>
                  <a:t>Farvacque</a:t>
                </a:r>
                <a:endParaRPr lang="en-US" sz="1723" dirty="0">
                  <a:solidFill>
                    <a:schemeClr val="tx1"/>
                  </a:solidFill>
                </a:endParaRPr>
              </a:p>
              <a:p>
                <a:r>
                  <a:rPr lang="en-US" sz="1723" dirty="0">
                    <a:solidFill>
                      <a:schemeClr val="tx1"/>
                    </a:solidFill>
                  </a:rPr>
                  <a:t>J.P. </a:t>
                </a:r>
                <a:r>
                  <a:rPr lang="en-US" sz="1723" dirty="0" err="1">
                    <a:solidFill>
                      <a:schemeClr val="tx1"/>
                    </a:solidFill>
                  </a:rPr>
                  <a:t>Potier</a:t>
                </a:r>
                <a:r>
                  <a:rPr lang="en-US" sz="1723" dirty="0">
                    <a:solidFill>
                      <a:schemeClr val="tx1"/>
                    </a:solidFill>
                  </a:rPr>
                  <a:t>		J.L. </a:t>
                </a:r>
                <a:r>
                  <a:rPr lang="en-US" sz="1723" dirty="0" err="1">
                    <a:solidFill>
                      <a:schemeClr val="tx1"/>
                    </a:solidFill>
                  </a:rPr>
                  <a:t>Laclare</a:t>
                </a:r>
                <a:endParaRPr lang="en-US" sz="1723" dirty="0">
                  <a:solidFill>
                    <a:schemeClr val="tx1"/>
                  </a:solidFill>
                </a:endParaRPr>
              </a:p>
              <a:p>
                <a:r>
                  <a:rPr lang="en-US" sz="1723" dirty="0">
                    <a:solidFill>
                      <a:schemeClr val="tx1"/>
                    </a:solidFill>
                  </a:rPr>
                  <a:t>L. Rinolfi			A. </a:t>
                </a:r>
                <a:r>
                  <a:rPr lang="en-US" sz="1723" dirty="0" err="1">
                    <a:solidFill>
                      <a:schemeClr val="tx1"/>
                    </a:solidFill>
                  </a:rPr>
                  <a:t>Ropert</a:t>
                </a:r>
                <a:endParaRPr lang="en-US" sz="1969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2BC923-7B78-9B35-092A-AD5341516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69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3159AF8-FDBB-D7D0-1FEC-68732B1B40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4"/>
          <a:stretch/>
        </p:blipFill>
        <p:spPr bwMode="auto">
          <a:xfrm rot="-60000">
            <a:off x="239178" y="48021"/>
            <a:ext cx="4797942" cy="6824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D502A5-D229-716D-4A16-CAFB14F3341A}"/>
              </a:ext>
            </a:extLst>
          </p:cNvPr>
          <p:cNvSpPr txBox="1"/>
          <p:nvPr/>
        </p:nvSpPr>
        <p:spPr>
          <a:xfrm>
            <a:off x="5496560" y="959859"/>
            <a:ext cx="621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Letter sent by  Prof. Maurice Renaud, President INPG to Carlo Rubbia, CERN DG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DA0D9E-3055-D8E6-EFFD-C66CBE04323D}"/>
              </a:ext>
            </a:extLst>
          </p:cNvPr>
          <p:cNvSpPr txBox="1"/>
          <p:nvPr/>
        </p:nvSpPr>
        <p:spPr>
          <a:xfrm>
            <a:off x="6727234" y="220300"/>
            <a:ext cx="3537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18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 December 1992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E6EAD4-A3DF-2A8B-64D5-DD25DD770B3A}"/>
              </a:ext>
            </a:extLst>
          </p:cNvPr>
          <p:cNvGrpSpPr/>
          <p:nvPr/>
        </p:nvGrpSpPr>
        <p:grpSpPr>
          <a:xfrm>
            <a:off x="5130801" y="2062480"/>
            <a:ext cx="6947351" cy="4795520"/>
            <a:chOff x="5130801" y="2062480"/>
            <a:chExt cx="6947351" cy="4795520"/>
          </a:xfrm>
        </p:grpSpPr>
        <p:pic>
          <p:nvPicPr>
            <p:cNvPr id="3" name="Picture 3">
              <a:extLst>
                <a:ext uri="{FF2B5EF4-FFF2-40B4-BE49-F238E27FC236}">
                  <a16:creationId xmlns:a16="http://schemas.microsoft.com/office/drawing/2014/main" id="{A7F36718-20D0-2320-2F07-D6CEE413E6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H="1" flipV="1">
              <a:off x="5982152" y="5733601"/>
              <a:ext cx="6096000" cy="1124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1364F8F-D149-4202-1D78-5F52FFD6A77B}"/>
                </a:ext>
              </a:extLst>
            </p:cNvPr>
            <p:cNvGrpSpPr/>
            <p:nvPr/>
          </p:nvGrpSpPr>
          <p:grpSpPr>
            <a:xfrm>
              <a:off x="5130801" y="2062480"/>
              <a:ext cx="6583710" cy="2761673"/>
              <a:chOff x="1058185" y="720679"/>
              <a:chExt cx="5827292" cy="2465779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44615F1-3385-6D4A-9CB7-B16B82987334}"/>
                  </a:ext>
                </a:extLst>
              </p:cNvPr>
              <p:cNvSpPr txBox="1"/>
              <p:nvPr/>
            </p:nvSpPr>
            <p:spPr>
              <a:xfrm>
                <a:off x="2235195" y="1371173"/>
                <a:ext cx="4389704" cy="1092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Four universities from France and Germany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(1)</a:t>
                </a:r>
                <a:r>
                  <a:rPr lang="en-US" dirty="0">
                    <a:solidFill>
                      <a:schemeClr val="tx1"/>
                    </a:solidFill>
                  </a:rPr>
                  <a:t> are considering the possibility of organizing joint courses in Archamps where a university center is presently taking place ……. </a:t>
                </a: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1A71B273-5E60-D73E-9287-322AB83F7652}"/>
                  </a:ext>
                </a:extLst>
              </p:cNvPr>
              <p:cNvSpPr/>
              <p:nvPr/>
            </p:nvSpPr>
            <p:spPr>
              <a:xfrm>
                <a:off x="1974617" y="811393"/>
                <a:ext cx="4910860" cy="2375065"/>
              </a:xfrm>
              <a:prstGeom prst="ellipse">
                <a:avLst/>
              </a:prstGeom>
              <a:solidFill>
                <a:schemeClr val="accent1">
                  <a:alpha val="14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8F72A3EC-464A-199E-3A1D-FCFFA21D08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58185" y="720679"/>
                <a:ext cx="1177010" cy="77107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副标题 2">
            <a:extLst>
              <a:ext uri="{FF2B5EF4-FFF2-40B4-BE49-F238E27FC236}">
                <a16:creationId xmlns:a16="http://schemas.microsoft.com/office/drawing/2014/main" id="{256637F6-45C1-196F-80B9-AC7D4A6F349F}"/>
              </a:ext>
            </a:extLst>
          </p:cNvPr>
          <p:cNvSpPr txBox="1">
            <a:spLocks/>
          </p:cNvSpPr>
          <p:nvPr/>
        </p:nvSpPr>
        <p:spPr>
          <a:xfrm>
            <a:off x="9525416" y="5528332"/>
            <a:ext cx="2636104" cy="51664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969" i="1" dirty="0"/>
              <a:t>Courtesy Danièle Lajust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B22708A-B6AF-637F-00A3-1DD0E44DE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51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1863" y="691959"/>
            <a:ext cx="6504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Answer sent by Carlo Rubbia, CERN DG</a:t>
            </a:r>
          </a:p>
          <a:p>
            <a:pPr algn="ctr"/>
            <a:r>
              <a:rPr lang="en-US" b="1" dirty="0">
                <a:solidFill>
                  <a:srgbClr val="0000FF"/>
                </a:solidFill>
              </a:rPr>
              <a:t>to Prof. Maurice Renaud, President INPG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06" y="51464"/>
            <a:ext cx="4026394" cy="6762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677983" y="141869"/>
            <a:ext cx="3537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 February 1993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97B176-25C4-BD4B-02AD-6DCF4419E64A}"/>
              </a:ext>
            </a:extLst>
          </p:cNvPr>
          <p:cNvGrpSpPr/>
          <p:nvPr/>
        </p:nvGrpSpPr>
        <p:grpSpPr>
          <a:xfrm>
            <a:off x="4310252" y="3877373"/>
            <a:ext cx="7418068" cy="1491868"/>
            <a:chOff x="4310252" y="3877373"/>
            <a:chExt cx="7418068" cy="1491868"/>
          </a:xfrm>
        </p:grpSpPr>
        <p:grpSp>
          <p:nvGrpSpPr>
            <p:cNvPr id="26" name="Group 25"/>
            <p:cNvGrpSpPr/>
            <p:nvPr/>
          </p:nvGrpSpPr>
          <p:grpSpPr>
            <a:xfrm>
              <a:off x="4310252" y="4237685"/>
              <a:ext cx="7418068" cy="771245"/>
              <a:chOff x="3345556" y="4643252"/>
              <a:chExt cx="6225954" cy="750206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4975759" y="4643252"/>
                <a:ext cx="4595751" cy="7502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I would therefore welcome a first round of discussions …… which I would then submit to our Scientific Policy Committee.</a:t>
                </a:r>
              </a:p>
            </p:txBody>
          </p:sp>
          <p:cxnSp>
            <p:nvCxnSpPr>
              <p:cNvPr id="29" name="Straight Arrow Connector 28"/>
              <p:cNvCxnSpPr>
                <a:cxnSpLocks/>
              </p:cNvCxnSpPr>
              <p:nvPr/>
            </p:nvCxnSpPr>
            <p:spPr>
              <a:xfrm flipH="1">
                <a:off x="3345556" y="5324229"/>
                <a:ext cx="1367340" cy="6922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Oval 26"/>
            <p:cNvSpPr/>
            <p:nvPr/>
          </p:nvSpPr>
          <p:spPr>
            <a:xfrm>
              <a:off x="5738802" y="3877373"/>
              <a:ext cx="5843598" cy="1491868"/>
            </a:xfrm>
            <a:prstGeom prst="ellipse">
              <a:avLst/>
            </a:prstGeom>
            <a:solidFill>
              <a:schemeClr val="accent1">
                <a:alpha val="1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74554FD-FC65-A7F4-4FB1-8576D7674314}"/>
              </a:ext>
            </a:extLst>
          </p:cNvPr>
          <p:cNvGrpSpPr/>
          <p:nvPr/>
        </p:nvGrpSpPr>
        <p:grpSpPr>
          <a:xfrm>
            <a:off x="4439056" y="2205737"/>
            <a:ext cx="7921840" cy="1369046"/>
            <a:chOff x="4439056" y="2205737"/>
            <a:chExt cx="7921840" cy="1369046"/>
          </a:xfrm>
        </p:grpSpPr>
        <p:sp>
          <p:nvSpPr>
            <p:cNvPr id="35" name="TextBox 34"/>
            <p:cNvSpPr txBox="1"/>
            <p:nvPr/>
          </p:nvSpPr>
          <p:spPr>
            <a:xfrm>
              <a:off x="6207652" y="2557414"/>
              <a:ext cx="61532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Your initiative …. to </a:t>
              </a:r>
              <a:r>
                <a:rPr lang="en-US" dirty="0" err="1">
                  <a:solidFill>
                    <a:schemeClr val="tx1"/>
                  </a:solidFill>
                </a:rPr>
                <a:t>organise</a:t>
              </a:r>
              <a:r>
                <a:rPr lang="en-US" dirty="0">
                  <a:solidFill>
                    <a:schemeClr val="tx1"/>
                  </a:solidFill>
                </a:rPr>
                <a:t> advanced courses in the vicinity of CERN appeals very much to me.</a:t>
              </a:r>
            </a:p>
          </p:txBody>
        </p:sp>
        <p:sp>
          <p:nvSpPr>
            <p:cNvPr id="36" name="Oval 35"/>
            <p:cNvSpPr/>
            <p:nvPr/>
          </p:nvSpPr>
          <p:spPr>
            <a:xfrm>
              <a:off x="5848754" y="2205737"/>
              <a:ext cx="6343246" cy="1369046"/>
            </a:xfrm>
            <a:prstGeom prst="ellipse">
              <a:avLst/>
            </a:prstGeom>
            <a:solidFill>
              <a:schemeClr val="accent1">
                <a:alpha val="1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Arrow Connector 36"/>
            <p:cNvCxnSpPr>
              <a:cxnSpLocks/>
              <a:stCxn id="36" idx="2"/>
            </p:cNvCxnSpPr>
            <p:nvPr/>
          </p:nvCxnSpPr>
          <p:spPr>
            <a:xfrm flipH="1">
              <a:off x="4439056" y="2890260"/>
              <a:ext cx="1409698" cy="5426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66C511-CE4B-351C-EC98-DB7728FDE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8D6BFB-C837-0683-F571-C5D2C95A5E2B}"/>
              </a:ext>
            </a:extLst>
          </p:cNvPr>
          <p:cNvSpPr txBox="1"/>
          <p:nvPr/>
        </p:nvSpPr>
        <p:spPr>
          <a:xfrm>
            <a:off x="4876800" y="5892585"/>
            <a:ext cx="6209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1"/>
                </a:solidFill>
              </a:rPr>
              <a:t>Between 1990 and 1993, courses on Particle Accelerators, for the DEA, continue at Joseph Fourier university.</a:t>
            </a:r>
            <a:endParaRPr lang="en-GB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98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86AC17-E1DA-05F7-0508-E97EDF4A3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B79D5F-3C20-0122-1928-6B479C109B1A}"/>
              </a:ext>
            </a:extLst>
          </p:cNvPr>
          <p:cNvSpPr txBox="1"/>
          <p:nvPr/>
        </p:nvSpPr>
        <p:spPr>
          <a:xfrm>
            <a:off x="5485588" y="643885"/>
            <a:ext cx="6504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Letter sent by Carlo Rubbia, CERN DG</a:t>
            </a:r>
          </a:p>
          <a:p>
            <a:pPr algn="ctr"/>
            <a:r>
              <a:rPr lang="en-US" b="1" dirty="0">
                <a:solidFill>
                  <a:srgbClr val="0000FF"/>
                </a:solidFill>
              </a:rPr>
              <a:t>to the Secretary-General of CLUSTER</a:t>
            </a:r>
          </a:p>
          <a:p>
            <a:pPr algn="ctr"/>
            <a:r>
              <a:rPr lang="en-US" b="1" dirty="0">
                <a:solidFill>
                  <a:srgbClr val="0000FF"/>
                </a:solidFill>
              </a:rPr>
              <a:t>Prof. Patrick Holmes, Imperial College, London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EC839B-BDA6-9636-D9AC-10A83C797411}"/>
              </a:ext>
            </a:extLst>
          </p:cNvPr>
          <p:cNvSpPr txBox="1"/>
          <p:nvPr/>
        </p:nvSpPr>
        <p:spPr>
          <a:xfrm>
            <a:off x="6830383" y="294269"/>
            <a:ext cx="3537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 September 1993</a:t>
            </a:r>
          </a:p>
        </p:txBody>
      </p:sp>
      <p:pic>
        <p:nvPicPr>
          <p:cNvPr id="5" name="Picture 4" descr="A letter from a college&#10;&#10;Description automatically generated">
            <a:extLst>
              <a:ext uri="{FF2B5EF4-FFF2-40B4-BE49-F238E27FC236}">
                <a16:creationId xmlns:a16="http://schemas.microsoft.com/office/drawing/2014/main" id="{E299FB65-050A-3B41-4221-D669FEC0D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21" y="96788"/>
            <a:ext cx="4292975" cy="662469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D3A9E6B-B5E6-75A5-09B6-7E3587E5C7E3}"/>
              </a:ext>
            </a:extLst>
          </p:cNvPr>
          <p:cNvGrpSpPr/>
          <p:nvPr/>
        </p:nvGrpSpPr>
        <p:grpSpPr>
          <a:xfrm>
            <a:off x="5543945" y="4961469"/>
            <a:ext cx="6387308" cy="1252646"/>
            <a:chOff x="5660978" y="5093343"/>
            <a:chExt cx="6387308" cy="125264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104EE41-3E33-F3F4-ED5A-92B868349797}"/>
                </a:ext>
              </a:extLst>
            </p:cNvPr>
            <p:cNvSpPr/>
            <p:nvPr/>
          </p:nvSpPr>
          <p:spPr>
            <a:xfrm>
              <a:off x="5719652" y="5093343"/>
              <a:ext cx="6328634" cy="1252646"/>
            </a:xfrm>
            <a:prstGeom prst="ellipse">
              <a:avLst/>
            </a:prstGeom>
            <a:solidFill>
              <a:schemeClr val="accent1">
                <a:alpha val="1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D917876-EFDD-2A73-BB4E-B8468E9FC074}"/>
                </a:ext>
              </a:extLst>
            </p:cNvPr>
            <p:cNvSpPr txBox="1"/>
            <p:nvPr/>
          </p:nvSpPr>
          <p:spPr>
            <a:xfrm>
              <a:off x="5660978" y="5412684"/>
              <a:ext cx="61532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I see therefore no objection informing the universities in time for the School to take place between January and March 15, 1994.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647A439-2250-844B-F898-7E276907C159}"/>
              </a:ext>
            </a:extLst>
          </p:cNvPr>
          <p:cNvGrpSpPr/>
          <p:nvPr/>
        </p:nvGrpSpPr>
        <p:grpSpPr>
          <a:xfrm>
            <a:off x="5406166" y="1787021"/>
            <a:ext cx="6328634" cy="1672854"/>
            <a:chOff x="5456567" y="1889054"/>
            <a:chExt cx="6328634" cy="167285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F96DF98-DA5A-483F-887A-4BFF1D1703B3}"/>
                </a:ext>
              </a:extLst>
            </p:cNvPr>
            <p:cNvSpPr/>
            <p:nvPr/>
          </p:nvSpPr>
          <p:spPr>
            <a:xfrm>
              <a:off x="5456567" y="1889054"/>
              <a:ext cx="6328634" cy="1672854"/>
            </a:xfrm>
            <a:prstGeom prst="ellipse">
              <a:avLst/>
            </a:prstGeom>
            <a:solidFill>
              <a:schemeClr val="accent1">
                <a:alpha val="1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CD2AD1D-5223-A4FE-2F3C-E6D646C6A24B}"/>
                </a:ext>
              </a:extLst>
            </p:cNvPr>
            <p:cNvSpPr txBox="1"/>
            <p:nvPr/>
          </p:nvSpPr>
          <p:spPr>
            <a:xfrm>
              <a:off x="5581556" y="2337904"/>
              <a:ext cx="61532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I was pleased to see that the organization of JUAS at </a:t>
              </a:r>
              <a:r>
                <a:rPr lang="en-US" dirty="0" err="1">
                  <a:solidFill>
                    <a:schemeClr val="tx1"/>
                  </a:solidFill>
                </a:rPr>
                <a:t>Archamps</a:t>
              </a:r>
              <a:r>
                <a:rPr lang="en-US" dirty="0">
                  <a:solidFill>
                    <a:schemeClr val="tx1"/>
                  </a:solidFill>
                </a:rPr>
                <a:t> by several universities, members of the Cluster Network, had progressed to your satisfaction and ours.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80728E-BA5F-E16E-34D7-9354A7E2EFAD}"/>
              </a:ext>
            </a:extLst>
          </p:cNvPr>
          <p:cNvGrpSpPr/>
          <p:nvPr/>
        </p:nvGrpSpPr>
        <p:grpSpPr>
          <a:xfrm>
            <a:off x="5543945" y="3694127"/>
            <a:ext cx="6342510" cy="951342"/>
            <a:chOff x="5544262" y="3862504"/>
            <a:chExt cx="6342510" cy="95134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887FA9F-780B-8DA1-5D8C-AFBAFA8A53A7}"/>
                </a:ext>
              </a:extLst>
            </p:cNvPr>
            <p:cNvSpPr/>
            <p:nvPr/>
          </p:nvSpPr>
          <p:spPr>
            <a:xfrm>
              <a:off x="5544262" y="3862504"/>
              <a:ext cx="6328634" cy="951342"/>
            </a:xfrm>
            <a:prstGeom prst="ellipse">
              <a:avLst/>
            </a:prstGeom>
            <a:solidFill>
              <a:schemeClr val="accent1">
                <a:alpha val="1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66BCA0-9E48-7869-2F0C-ED8EF76C3398}"/>
                </a:ext>
              </a:extLst>
            </p:cNvPr>
            <p:cNvSpPr txBox="1"/>
            <p:nvPr/>
          </p:nvSpPr>
          <p:spPr>
            <a:xfrm>
              <a:off x="5733528" y="4015010"/>
              <a:ext cx="61532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… I am confident that M. Rey-Campagnolle on your side and P. </a:t>
              </a:r>
              <a:r>
                <a:rPr lang="en-US" dirty="0" err="1">
                  <a:solidFill>
                    <a:schemeClr val="tx1"/>
                  </a:solidFill>
                </a:rPr>
                <a:t>Darriulat</a:t>
              </a:r>
              <a:r>
                <a:rPr lang="en-US" dirty="0">
                  <a:solidFill>
                    <a:schemeClr val="tx1"/>
                  </a:solidFill>
                </a:rPr>
                <a:t> and G. </a:t>
              </a:r>
              <a:r>
                <a:rPr lang="en-US" dirty="0" err="1">
                  <a:solidFill>
                    <a:schemeClr val="tx1"/>
                  </a:solidFill>
                </a:rPr>
                <a:t>Plass</a:t>
              </a:r>
              <a:r>
                <a:rPr lang="en-US" dirty="0">
                  <a:solidFill>
                    <a:schemeClr val="tx1"/>
                  </a:solidFill>
                </a:rPr>
                <a:t> on ours will take care….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669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262E109-1666-DF52-080A-DCC1E4DAE328}"/>
              </a:ext>
            </a:extLst>
          </p:cNvPr>
          <p:cNvGrpSpPr/>
          <p:nvPr/>
        </p:nvGrpSpPr>
        <p:grpSpPr>
          <a:xfrm>
            <a:off x="3336982" y="1367396"/>
            <a:ext cx="8761161" cy="4670533"/>
            <a:chOff x="2882199" y="1540933"/>
            <a:chExt cx="8761161" cy="467053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2199" y="1540933"/>
              <a:ext cx="5506149" cy="3752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副标题 2"/>
            <p:cNvSpPr txBox="1">
              <a:spLocks/>
            </p:cNvSpPr>
            <p:nvPr/>
          </p:nvSpPr>
          <p:spPr>
            <a:xfrm>
              <a:off x="9323068" y="5525069"/>
              <a:ext cx="2320292" cy="68639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1969" i="1" dirty="0"/>
                <a:t>Courtesy Marcelle Rey-Campagnolle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886201" y="-29279"/>
            <a:ext cx="5648199" cy="77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31" b="1" dirty="0">
                <a:solidFill>
                  <a:srgbClr val="0000FF"/>
                </a:solidFill>
                <a:latin typeface="Calibri" pitchFamily="34" charset="0"/>
              </a:rPr>
              <a:t>1994 JUAS was born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0288" y="646534"/>
            <a:ext cx="9340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first Joint Universities Accelerator School took place at Archamps from </a:t>
            </a:r>
          </a:p>
          <a:p>
            <a:r>
              <a:rPr lang="en-US" dirty="0">
                <a:solidFill>
                  <a:schemeClr val="tx1"/>
                </a:solidFill>
              </a:rPr>
              <a:t>January 24 to March 25, 1994. It was attended by 22 students and included 116 lectures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B64AAF1-3DB7-1D7C-C3B2-FD17A48FE43A}"/>
              </a:ext>
            </a:extLst>
          </p:cNvPr>
          <p:cNvGrpSpPr/>
          <p:nvPr/>
        </p:nvGrpSpPr>
        <p:grpSpPr>
          <a:xfrm>
            <a:off x="84078" y="4935399"/>
            <a:ext cx="9557766" cy="1928414"/>
            <a:chOff x="84078" y="4935399"/>
            <a:chExt cx="9557766" cy="192841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832"/>
            <a:stretch/>
          </p:blipFill>
          <p:spPr bwMode="auto">
            <a:xfrm rot="16200000">
              <a:off x="4037076" y="1259046"/>
              <a:ext cx="1651769" cy="9557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3CD4386-3D73-753F-C218-7998B42BACDD}"/>
                </a:ext>
              </a:extLst>
            </p:cNvPr>
            <p:cNvSpPr txBox="1"/>
            <p:nvPr/>
          </p:nvSpPr>
          <p:spPr>
            <a:xfrm>
              <a:off x="203200" y="4935399"/>
              <a:ext cx="28549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List of 22 JUAS students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53068D-6772-C8B4-5F32-E90BDF901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85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94216B-1EC3-3A78-4EAC-A931D1A7F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36" y="127978"/>
            <a:ext cx="5398848" cy="61668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8AD736-E706-D62B-31F7-20CF67F1DB60}"/>
              </a:ext>
            </a:extLst>
          </p:cNvPr>
          <p:cNvSpPr txBox="1"/>
          <p:nvPr/>
        </p:nvSpPr>
        <p:spPr>
          <a:xfrm>
            <a:off x="0" y="127978"/>
            <a:ext cx="3578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</a:rPr>
              <a:t>SPC document </a:t>
            </a:r>
          </a:p>
          <a:p>
            <a:pPr algn="ctr"/>
            <a:r>
              <a:rPr lang="en-US" sz="2000" b="1" dirty="0">
                <a:solidFill>
                  <a:srgbClr val="0000FF"/>
                </a:solidFill>
              </a:rPr>
              <a:t>after the first JUAS school 1994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0B4084-A163-9BDF-98A4-E60D352E3A87}"/>
              </a:ext>
            </a:extLst>
          </p:cNvPr>
          <p:cNvSpPr txBox="1"/>
          <p:nvPr/>
        </p:nvSpPr>
        <p:spPr>
          <a:xfrm>
            <a:off x="5939204" y="1671023"/>
            <a:ext cx="5643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4.  A scheme which could satisfy both the wishes of the initiators of the project and the conditions set by CERN was rapidly worked out. The CLUSTER* network agreed to cover the project which was given the name of Joint Universities Accelerator School.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D681BC-F15C-81E2-9795-5C68AE1EE253}"/>
              </a:ext>
            </a:extLst>
          </p:cNvPr>
          <p:cNvSpPr txBox="1"/>
          <p:nvPr/>
        </p:nvSpPr>
        <p:spPr>
          <a:xfrm>
            <a:off x="6165504" y="3429000"/>
            <a:ext cx="56171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(*) The current members of the CLUSTER network are: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 err="1">
                <a:solidFill>
                  <a:schemeClr val="tx1"/>
                </a:solidFill>
              </a:rPr>
              <a:t>Technische</a:t>
            </a:r>
            <a:r>
              <a:rPr lang="en-US" sz="1400" dirty="0">
                <a:solidFill>
                  <a:schemeClr val="tx1"/>
                </a:solidFill>
              </a:rPr>
              <a:t> Hochschule DARMSTADT</a:t>
            </a:r>
          </a:p>
          <a:p>
            <a:r>
              <a:rPr lang="en-US" sz="1400" dirty="0">
                <a:solidFill>
                  <a:schemeClr val="tx1"/>
                </a:solidFill>
              </a:rPr>
              <a:t>Trinity College DUBLIN</a:t>
            </a:r>
          </a:p>
          <a:p>
            <a:r>
              <a:rPr lang="en-US" sz="1400" dirty="0">
                <a:solidFill>
                  <a:schemeClr val="tx1"/>
                </a:solidFill>
              </a:rPr>
              <a:t>University of Technology EINDHOVEN</a:t>
            </a:r>
          </a:p>
          <a:p>
            <a:r>
              <a:rPr lang="en-US" sz="1400" dirty="0" err="1">
                <a:solidFill>
                  <a:schemeClr val="tx1"/>
                </a:solidFill>
              </a:rPr>
              <a:t>Institut</a:t>
            </a:r>
            <a:r>
              <a:rPr lang="en-US" sz="1400" dirty="0">
                <a:solidFill>
                  <a:schemeClr val="tx1"/>
                </a:solidFill>
              </a:rPr>
              <a:t> Polytechnique de GRENOBLE</a:t>
            </a:r>
          </a:p>
          <a:p>
            <a:r>
              <a:rPr lang="en-US" sz="1400" dirty="0">
                <a:solidFill>
                  <a:schemeClr val="tx1"/>
                </a:solidFill>
              </a:rPr>
              <a:t>Universität (TH) KARLSRUHE</a:t>
            </a:r>
          </a:p>
          <a:p>
            <a:r>
              <a:rPr lang="en-US" sz="1400" dirty="0">
                <a:solidFill>
                  <a:schemeClr val="tx1"/>
                </a:solidFill>
              </a:rPr>
              <a:t>Ecole Polytechnique Fédérale de LAUSANNE</a:t>
            </a:r>
          </a:p>
          <a:p>
            <a:r>
              <a:rPr lang="en-US" sz="1400" dirty="0">
                <a:solidFill>
                  <a:schemeClr val="tx1"/>
                </a:solidFill>
              </a:rPr>
              <a:t>Imperial College LONDON</a:t>
            </a:r>
          </a:p>
          <a:p>
            <a:r>
              <a:rPr lang="en-US" sz="1400" dirty="0">
                <a:solidFill>
                  <a:schemeClr val="tx1"/>
                </a:solidFill>
              </a:rPr>
              <a:t>Université </a:t>
            </a:r>
            <a:r>
              <a:rPr lang="en-US" sz="1400" dirty="0" err="1">
                <a:solidFill>
                  <a:schemeClr val="tx1"/>
                </a:solidFill>
              </a:rPr>
              <a:t>Catholique</a:t>
            </a:r>
            <a:r>
              <a:rPr lang="en-US" sz="1400" dirty="0">
                <a:solidFill>
                  <a:schemeClr val="tx1"/>
                </a:solidFill>
              </a:rPr>
              <a:t> de LOUVAIN</a:t>
            </a:r>
          </a:p>
          <a:p>
            <a:r>
              <a:rPr lang="en-US" sz="1400" dirty="0">
                <a:solidFill>
                  <a:schemeClr val="tx1"/>
                </a:solidFill>
              </a:rPr>
              <a:t>Royal Institute of Technology STOCKHOLM</a:t>
            </a:r>
          </a:p>
          <a:p>
            <a:r>
              <a:rPr lang="en-US" sz="1400" dirty="0" err="1">
                <a:solidFill>
                  <a:schemeClr val="tx1"/>
                </a:solidFill>
              </a:rPr>
              <a:t>Politecnico</a:t>
            </a:r>
            <a:r>
              <a:rPr lang="en-US" sz="1400" dirty="0">
                <a:solidFill>
                  <a:schemeClr val="tx1"/>
                </a:solidFill>
              </a:rPr>
              <a:t> di TORINO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>
                <a:solidFill>
                  <a:schemeClr val="tx1"/>
                </a:solidFill>
              </a:rPr>
              <a:t>Université Joseph Fourier de GRENOBLE is also supporting JUAS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778F9D-9A9C-6157-B9D3-24257C210229}"/>
              </a:ext>
            </a:extLst>
          </p:cNvPr>
          <p:cNvSpPr txBox="1"/>
          <p:nvPr/>
        </p:nvSpPr>
        <p:spPr>
          <a:xfrm>
            <a:off x="6010324" y="2718680"/>
            <a:ext cx="6090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5. The Joint Universities Accelerator School has been considered extremely successful by both the students and the lecturers.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DD9A08-3EB9-0BFF-0C49-F2D1AE30F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E51B66B-532D-7570-5220-41C4B42A7558}"/>
              </a:ext>
            </a:extLst>
          </p:cNvPr>
          <p:cNvGrpSpPr/>
          <p:nvPr/>
        </p:nvGrpSpPr>
        <p:grpSpPr>
          <a:xfrm>
            <a:off x="5967809" y="44140"/>
            <a:ext cx="5364480" cy="1539452"/>
            <a:chOff x="5967809" y="44140"/>
            <a:chExt cx="5364480" cy="153945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190E0BA-1FE8-E864-971F-D71D13244E7E}"/>
                </a:ext>
              </a:extLst>
            </p:cNvPr>
            <p:cNvGrpSpPr/>
            <p:nvPr/>
          </p:nvGrpSpPr>
          <p:grpSpPr>
            <a:xfrm>
              <a:off x="5967809" y="44140"/>
              <a:ext cx="5364480" cy="1539452"/>
              <a:chOff x="5967809" y="44140"/>
              <a:chExt cx="5364480" cy="1539452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CBD7AB-D7FF-B0C3-407A-A667FE0C78C1}"/>
                  </a:ext>
                </a:extLst>
              </p:cNvPr>
              <p:cNvSpPr txBox="1"/>
              <p:nvPr/>
            </p:nvSpPr>
            <p:spPr>
              <a:xfrm>
                <a:off x="6010324" y="44140"/>
                <a:ext cx="44646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tx1"/>
                    </a:solidFill>
                  </a:rPr>
                  <a:t>…	 </a:t>
                </a:r>
                <a:r>
                  <a:rPr lang="en-US" sz="1600" i="1" dirty="0">
                    <a:solidFill>
                      <a:schemeClr val="tx1"/>
                    </a:solidFill>
                  </a:rPr>
                  <a:t>paragraphs inside the SPC document  </a:t>
                </a:r>
                <a:endParaRPr lang="en-GB" sz="2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5E39324-1083-28E4-1D7F-5A5191A0A02E}"/>
                  </a:ext>
                </a:extLst>
              </p:cNvPr>
              <p:cNvSpPr txBox="1"/>
              <p:nvPr/>
            </p:nvSpPr>
            <p:spPr>
              <a:xfrm>
                <a:off x="5967809" y="629485"/>
                <a:ext cx="536448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/>
                    </a:solidFill>
                  </a:rPr>
                  <a:t>3. In 1993, following a positive response of the Director-General to the principle of the initiative, contacts were established between representatives of the four universities and representatives of CERN.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ED5F59A-91D8-B22A-F45E-42AD54FEA2B8}"/>
                </a:ext>
              </a:extLst>
            </p:cNvPr>
            <p:cNvCxnSpPr/>
            <p:nvPr/>
          </p:nvCxnSpPr>
          <p:spPr>
            <a:xfrm>
              <a:off x="6522720" y="292445"/>
              <a:ext cx="0" cy="21336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724E3670-6C81-E481-EA05-C559E0ADCF8C}"/>
              </a:ext>
            </a:extLst>
          </p:cNvPr>
          <p:cNvSpPr/>
          <p:nvPr/>
        </p:nvSpPr>
        <p:spPr>
          <a:xfrm>
            <a:off x="1889760" y="2625130"/>
            <a:ext cx="2296160" cy="20951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24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10637</TotalTime>
  <Words>1668</Words>
  <Application>Microsoft Office PowerPoint</Application>
  <PresentationFormat>Widescreen</PresentationFormat>
  <Paragraphs>284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Aptos</vt:lpstr>
      <vt:lpstr>Arial</vt:lpstr>
      <vt:lpstr>Calibri</vt:lpstr>
      <vt:lpstr>Times New Roman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JUAS 2013 Advisory Board</dc:title>
  <dc:creator>Louis Rinolfi</dc:creator>
  <cp:lastModifiedBy>Louis Rinolfi</cp:lastModifiedBy>
  <cp:revision>1161</cp:revision>
  <cp:lastPrinted>1601-01-01T00:00:00Z</cp:lastPrinted>
  <dcterms:created xsi:type="dcterms:W3CDTF">1601-01-01T00:00:00Z</dcterms:created>
  <dcterms:modified xsi:type="dcterms:W3CDTF">2024-11-27T07:44:22Z</dcterms:modified>
</cp:coreProperties>
</file>