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8" r:id="rId2"/>
    <p:sldId id="318" r:id="rId3"/>
    <p:sldId id="319" r:id="rId4"/>
    <p:sldId id="320" r:id="rId5"/>
    <p:sldId id="321" r:id="rId6"/>
    <p:sldId id="322" r:id="rId7"/>
  </p:sldIdLst>
  <p:sldSz cx="12192000" cy="6858000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0F22"/>
    <a:srgbClr val="898989"/>
    <a:srgbClr val="FFFF99"/>
    <a:srgbClr val="FFFF00"/>
    <a:srgbClr val="FFFFFF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howGuides="1">
      <p:cViewPr varScale="1">
        <p:scale>
          <a:sx n="70" d="100"/>
          <a:sy n="70" d="100"/>
        </p:scale>
        <p:origin x="57" y="4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2673" y="33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A78A55-3702-A9DD-485B-6C2348BAE6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855" y="171486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r>
              <a:rPr lang="de-DE" dirty="0" smtClean="0">
                <a:solidFill>
                  <a:srgbClr val="898989"/>
                </a:solidFill>
              </a:rPr>
              <a:t>30 </a:t>
            </a:r>
            <a:r>
              <a:rPr lang="de-DE" dirty="0" err="1" smtClean="0">
                <a:solidFill>
                  <a:srgbClr val="898989"/>
                </a:solidFill>
              </a:rPr>
              <a:t>Years</a:t>
            </a:r>
            <a:r>
              <a:rPr lang="de-DE" dirty="0" smtClean="0">
                <a:solidFill>
                  <a:srgbClr val="898989"/>
                </a:solidFill>
              </a:rPr>
              <a:t> of JUAS</a:t>
            </a:r>
            <a:br>
              <a:rPr lang="de-DE" dirty="0" smtClean="0">
                <a:solidFill>
                  <a:srgbClr val="898989"/>
                </a:solidFill>
              </a:rPr>
            </a:br>
            <a:r>
              <a:rPr lang="de-DE" dirty="0" err="1" smtClean="0">
                <a:solidFill>
                  <a:srgbClr val="898989"/>
                </a:solidFill>
              </a:rPr>
              <a:t>Presentation</a:t>
            </a:r>
            <a:r>
              <a:rPr lang="de-DE" dirty="0" smtClean="0">
                <a:solidFill>
                  <a:srgbClr val="898989"/>
                </a:solidFill>
              </a:rPr>
              <a:t> of </a:t>
            </a:r>
            <a:r>
              <a:rPr lang="de-DE" dirty="0" err="1" smtClean="0">
                <a:solidFill>
                  <a:srgbClr val="898989"/>
                </a:solidFill>
              </a:rPr>
              <a:t>the</a:t>
            </a:r>
            <a:r>
              <a:rPr lang="de-DE" dirty="0" smtClean="0">
                <a:solidFill>
                  <a:srgbClr val="898989"/>
                </a:solidFill>
              </a:rPr>
              <a:t> JUAS Book</a:t>
            </a:r>
            <a:endParaRPr lang="de-DE" dirty="0">
              <a:solidFill>
                <a:srgbClr val="898989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380354-33AD-CAA5-CECB-C976388172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95781" y="9283799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r>
              <a:rPr lang="de-DE" dirty="0" smtClean="0">
                <a:solidFill>
                  <a:srgbClr val="898989"/>
                </a:solidFill>
              </a:rPr>
              <a:t>Joachim Enders, TU Darmstadt</a:t>
            </a:r>
            <a:endParaRPr lang="de-DE" dirty="0">
              <a:solidFill>
                <a:srgbClr val="898989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AF8F44-7C9B-FC9C-954B-B3100F2B9A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855" y="9283799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1CA7D0D7-CB1E-4E76-B87A-A5F3A360A4B8}" type="slidenum">
              <a:rPr lang="de-DE" smtClean="0">
                <a:solidFill>
                  <a:srgbClr val="898989"/>
                </a:solidFill>
              </a:rPr>
              <a:t>‹Nr.›</a:t>
            </a:fld>
            <a:endParaRPr lang="de-DE">
              <a:solidFill>
                <a:srgbClr val="898989"/>
              </a:solidFill>
            </a:endParaRPr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1B2B06D3-8753-5133-9188-AE459F7AD654}"/>
              </a:ext>
            </a:extLst>
          </p:cNvPr>
          <p:cNvGrpSpPr/>
          <p:nvPr/>
        </p:nvGrpSpPr>
        <p:grpSpPr>
          <a:xfrm>
            <a:off x="124121" y="153406"/>
            <a:ext cx="1446631" cy="625950"/>
            <a:chOff x="7454900" y="306388"/>
            <a:chExt cx="1704610" cy="68262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0D839F9D-D886-2326-7EDA-CFF7F40AFE0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A88F50A3-1558-A807-1966-87F4BFE9FA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D601C6E-9093-8CBD-FD59-89128CE6AC7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F27C1C5-EE32-79B6-CC5B-76E0A46695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CA98B89-C06C-1AFA-6046-473CE330AD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CE97323-EA31-B978-ED66-B1F83219FC6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BFE13B-74F5-DD35-6914-A8A6E24A02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00CFEF3E-A6FE-E8FE-10F8-3ED6C3F212C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70B05B52-12B6-944D-AC1A-F00C2F4E2E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1E356202-0A47-80E7-90B0-E97229222D1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B654D27-05C8-139B-EB9C-5F888F7226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</p:grpSp>
    </p:spTree>
    <p:extLst>
      <p:ext uri="{BB962C8B-B14F-4D97-AF65-F5344CB8AC3E}">
        <p14:creationId xmlns:p14="http://schemas.microsoft.com/office/powerpoint/2010/main" val="1810847879"/>
      </p:ext>
    </p:extLst>
  </p:cSld>
  <p:clrMap bg1="lt1" tx1="dk1" bg2="lt2" tx2="dk2" accent1="accent1" accent2="accent2" accent3="accent3" accent4="accent4" accent5="accent5" accent6="accent6" hlink="hlink" folHlink="folHlink"/>
  <p:hf hdr="0"/>
  <p:extLst mod="1">
    <p:ext uri="{56416CCD-93CA-4268-BC5B-53C4BB910035}">
      <p15:sldGuideLst xmlns:p15="http://schemas.microsoft.com/office/powerpoint/2012/main">
        <p15:guide id="1" orient="horz" pos="3224" userDrawn="1">
          <p15:clr>
            <a:srgbClr val="F26B43"/>
          </p15:clr>
        </p15:guide>
        <p15:guide id="2" pos="223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>
                <a:solidFill>
                  <a:srgbClr val="898989"/>
                </a:solidFill>
              </a:defRPr>
            </a:lvl1pPr>
          </a:lstStyle>
          <a:p>
            <a:r>
              <a:rPr lang="de-DE" smtClean="0"/>
              <a:t>Wintersemester 2024/25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>
                <a:solidFill>
                  <a:srgbClr val="898989"/>
                </a:solidFill>
              </a:defRPr>
            </a:lvl1pPr>
          </a:lstStyle>
          <a:p>
            <a:r>
              <a:rPr lang="de-DE" smtClean="0"/>
              <a:t>Fachbereich Physik | Institut für Kernphysik | Professor Dr. Joachim Enders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>
                <a:solidFill>
                  <a:srgbClr val="898989"/>
                </a:solidFill>
              </a:defRPr>
            </a:lvl1pPr>
          </a:lstStyle>
          <a:p>
            <a:fld id="{0A89A431-735D-4157-B499-868DAC0D551C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8" name="TU Da Logo">
            <a:extLst>
              <a:ext uri="{FF2B5EF4-FFF2-40B4-BE49-F238E27FC236}">
                <a16:creationId xmlns:a16="http://schemas.microsoft.com/office/drawing/2014/main" id="{96C9F426-C331-5A79-76DF-05A5F9463BF3}"/>
              </a:ext>
            </a:extLst>
          </p:cNvPr>
          <p:cNvGrpSpPr/>
          <p:nvPr/>
        </p:nvGrpSpPr>
        <p:grpSpPr>
          <a:xfrm>
            <a:off x="0" y="0"/>
            <a:ext cx="1446631" cy="625950"/>
            <a:chOff x="7454900" y="306388"/>
            <a:chExt cx="1704610" cy="682624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29449998-EA2C-2328-4B51-411E09C4E080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A34355F-DA0C-5D6B-7826-E4185B86D4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8FD2880-5146-CE19-42AE-BB9DE00652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019F0C27-B9AD-9598-6A47-3085A7D4B4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1C03560C-EC72-CF50-20C3-4EA5F068426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0375D7A7-1E67-CF3A-F80C-50846D74CC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FB124E21-02A5-C056-2D6F-5FA0D0D9C0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FD42C70B-C72B-02BF-16BD-BB8E559E3F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5539213-4F7F-2105-A3FB-10E097A76B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FFACB8FC-374A-F97F-4BCF-93906CBC44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5086F604-AA6F-7757-E42D-F621BFBEDB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600"/>
            </a:p>
          </p:txBody>
        </p:sp>
      </p:grpSp>
      <p:sp>
        <p:nvSpPr>
          <p:cNvPr id="20" name="Notizenplatzhalter 19">
            <a:extLst>
              <a:ext uri="{FF2B5EF4-FFF2-40B4-BE49-F238E27FC236}">
                <a16:creationId xmlns:a16="http://schemas.microsoft.com/office/drawing/2014/main" id="{12F4F817-719A-78AC-E4C4-9C9BEF2E8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6449194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3224" userDrawn="1">
          <p15:clr>
            <a:srgbClr val="F26B43"/>
          </p15:clr>
        </p15:guide>
        <p15:guide id="2" pos="2238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ED61A-3148-47C2-ADBD-AF04015C059F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42932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093F2-7696-269A-BB11-D5C2FFA8B7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41FE660-7BC8-B76D-97BD-90A64F33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EA94D-E3EA-4F69-854D-5284943BEB1B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363686E-60AA-D422-E6EE-8DD8E5F8A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739CE4A-2BE8-F232-4C6E-237F56AB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419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2DE3C2-C819-A980-93F3-EAC418950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1EE8D-4F42-444B-A656-4F106F932AE4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40727B-45B4-9274-85DF-F723F18B2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601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- Imag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E904-F949-4E6B-8072-05A4BA7C273A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3246F40-EFC5-4839-7377-B4D31824C810}"/>
              </a:ext>
            </a:extLst>
          </p:cNvPr>
          <p:cNvSpPr txBox="1"/>
          <p:nvPr userDrawn="1"/>
        </p:nvSpPr>
        <p:spPr>
          <a:xfrm rot="-5400000">
            <a:off x="10738800" y="5196244"/>
            <a:ext cx="2160000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de-DE" sz="800" dirty="0">
                <a:solidFill>
                  <a:srgbClr val="898989"/>
                </a:solidFill>
              </a:rPr>
              <a:t>© Axel Becker</a:t>
            </a:r>
          </a:p>
        </p:txBody>
      </p:sp>
    </p:spTree>
    <p:extLst>
      <p:ext uri="{BB962C8B-B14F-4D97-AF65-F5344CB8AC3E}">
        <p14:creationId xmlns:p14="http://schemas.microsoft.com/office/powerpoint/2010/main" val="29767119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- Imag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B5A3-134D-4948-9F0F-E715BB0E8C7C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3246F40-EFC5-4839-7377-B4D31824C810}"/>
              </a:ext>
            </a:extLst>
          </p:cNvPr>
          <p:cNvSpPr txBox="1"/>
          <p:nvPr userDrawn="1"/>
        </p:nvSpPr>
        <p:spPr>
          <a:xfrm rot="-5400000">
            <a:off x="10738800" y="5196244"/>
            <a:ext cx="2160000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de-DE" sz="800" dirty="0">
                <a:solidFill>
                  <a:srgbClr val="898989"/>
                </a:solidFill>
              </a:rPr>
              <a:t>© Thomas Ott</a:t>
            </a:r>
          </a:p>
        </p:txBody>
      </p:sp>
    </p:spTree>
    <p:extLst>
      <p:ext uri="{BB962C8B-B14F-4D97-AF65-F5344CB8AC3E}">
        <p14:creationId xmlns:p14="http://schemas.microsoft.com/office/powerpoint/2010/main" val="34989944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- Image 3">
    <p:bg>
      <p:bgPr>
        <a:blipFill dpi="0" rotWithShape="1">
          <a:blip r:embed="rId2">
            <a:alphaModFix amt="36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  <a:gradFill flip="none" rotWithShape="1">
            <a:gsLst>
              <a:gs pos="0">
                <a:schemeClr val="bg1">
                  <a:alpha val="75000"/>
                </a:schemeClr>
              </a:gs>
              <a:gs pos="74000">
                <a:schemeClr val="bg1">
                  <a:alpha val="26000"/>
                </a:schemeClr>
              </a:gs>
              <a:gs pos="83000">
                <a:schemeClr val="bg1">
                  <a:alpha val="12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16000" y="3789000"/>
            <a:ext cx="9360000" cy="1468800"/>
          </a:xfrm>
          <a:gradFill flip="none" rotWithShape="1">
            <a:gsLst>
              <a:gs pos="0">
                <a:schemeClr val="bg1">
                  <a:alpha val="46000"/>
                </a:schemeClr>
              </a:gs>
              <a:gs pos="50000">
                <a:schemeClr val="bg1">
                  <a:alpha val="26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Professor Dr. Joachim Enders</a:t>
            </a:r>
            <a:br>
              <a:rPr lang="de-DE" dirty="0" smtClean="0"/>
            </a:br>
            <a:r>
              <a:rPr lang="de-DE" dirty="0" smtClean="0"/>
              <a:t>Institut für Kernphysik, Fachbereich Physik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CB49-C3F1-4E13-8CBE-B4366BA7860C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3246F40-EFC5-4839-7377-B4D31824C810}"/>
              </a:ext>
            </a:extLst>
          </p:cNvPr>
          <p:cNvSpPr txBox="1"/>
          <p:nvPr userDrawn="1"/>
        </p:nvSpPr>
        <p:spPr>
          <a:xfrm rot="-5400000">
            <a:off x="10738800" y="5196244"/>
            <a:ext cx="2160000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de-DE" sz="800" dirty="0">
                <a:solidFill>
                  <a:srgbClr val="898989"/>
                </a:solidFill>
              </a:rPr>
              <a:t>© </a:t>
            </a:r>
            <a:r>
              <a:rPr lang="de-DE" sz="800" dirty="0" smtClean="0">
                <a:solidFill>
                  <a:srgbClr val="898989"/>
                </a:solidFill>
              </a:rPr>
              <a:t>Joachim</a:t>
            </a:r>
            <a:r>
              <a:rPr lang="de-DE" sz="800" baseline="0" dirty="0" smtClean="0">
                <a:solidFill>
                  <a:srgbClr val="898989"/>
                </a:solidFill>
              </a:rPr>
              <a:t> Enders</a:t>
            </a:r>
            <a:endParaRPr lang="de-DE" sz="8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98294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DA01-DDC9-2253-72DE-96209CE4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7C98BC-77ED-57FD-F633-2BC8142A2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980000"/>
            <a:ext cx="11519987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CB9AE0-FB31-AD7B-F074-94F25823D6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8D5EF1-690A-4222-B44B-D3E42672D11F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BDDB1D6-39C5-381A-1C8E-0B3A2109CC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1513966-0604-55AE-E780-E1382633BF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783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8DEF2-3EB0-7C61-65FD-4CF2BF6AA0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3924000"/>
            <a:ext cx="11558700" cy="1080000"/>
          </a:xfrm>
        </p:spPr>
        <p:txBody>
          <a:bodyPr anchor="b">
            <a:normAutofit/>
          </a:bodyPr>
          <a:lstStyle>
            <a:lvl1pPr>
              <a:defRPr sz="4200"/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B02D4D-81F0-49AF-1CF0-1A75D0BC7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5040000"/>
            <a:ext cx="7919993" cy="1080000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A0B6FE2-4691-8E94-5E86-36CF5EFB7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0BBB-A78F-4DFA-AF95-0B05A5C51D05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590409-784D-7817-ED5F-00C6036B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360000"/>
            <a:ext cx="8976000" cy="189000"/>
          </a:xfrm>
        </p:spPr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8A47B0-219D-E504-F79C-A5E59194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053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64544-40DC-4288-275B-FB15B4D0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12A440-6CC2-C81B-AAB4-F8419E201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7C9B-6C08-48CD-A8CA-FAAE40D0C025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EA03BC-F835-8900-FE38-6958D04E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69E877-7369-A8AF-FF8A-DDFA8A855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6B08FBBD-180E-596B-F91F-8F6ADC5F63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2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CD333C59-0ADD-F97D-91D2-1E187ECAF60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00209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88877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-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A8B7A-08C3-285D-CDA3-D0DCEF856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5C45FF0-DFBA-6FB8-5D9D-4E9A98A87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BBF14-97B0-42F2-AC76-1E68B930DB82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1DAEC6-70FB-93F3-56DA-505CA789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9F1D11-78E8-8CC4-923C-7925ADB7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D1F37F6-4222-0F2F-8273-DDE8A60C7A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3" y="1980000"/>
            <a:ext cx="11520487" cy="4068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B3ED93-4F10-B98E-C79A-9C75CB74FC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363" y="6084000"/>
            <a:ext cx="11520487" cy="360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  <a:lvl3pPr marL="914400" indent="0">
              <a:buNone/>
              <a:defRPr sz="1400">
                <a:solidFill>
                  <a:schemeClr val="accent6"/>
                </a:solidFill>
              </a:defRPr>
            </a:lvl3pPr>
            <a:lvl4pPr marL="1371600" indent="0">
              <a:buNone/>
              <a:defRPr sz="1400">
                <a:solidFill>
                  <a:schemeClr val="accent6"/>
                </a:solidFill>
              </a:defRPr>
            </a:lvl4pPr>
            <a:lvl5pPr marL="1828800" indent="0">
              <a:buNone/>
              <a:defRPr sz="14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DE" dirty="0"/>
              <a:t>Bildunterschrift / Caption</a:t>
            </a:r>
          </a:p>
        </p:txBody>
      </p:sp>
    </p:spTree>
    <p:extLst>
      <p:ext uri="{BB962C8B-B14F-4D97-AF65-F5344CB8AC3E}">
        <p14:creationId xmlns:p14="http://schemas.microsoft.com/office/powerpoint/2010/main" val="3588630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8FC2DAB9-ADD2-1E42-D0D7-6395646D29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753468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59BFDA-5919-80E3-6FB9-03C9FBF61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736682"/>
            <a:ext cx="8976000" cy="108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5DB4C4-7360-79EC-43CC-2887232E8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980000"/>
            <a:ext cx="11519987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grpSp>
        <p:nvGrpSpPr>
          <p:cNvPr id="7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 userDrawn="1"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1" name="Datumsplatzhalter 20">
            <a:extLst>
              <a:ext uri="{FF2B5EF4-FFF2-40B4-BE49-F238E27FC236}">
                <a16:creationId xmlns:a16="http://schemas.microsoft.com/office/drawing/2014/main" id="{AF9F05BC-ECE1-ED71-B285-6224B2166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0000" y="6558140"/>
            <a:ext cx="1439993" cy="180000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800" spc="8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E164F-C2D7-4FAA-8F38-C44D5A179CA3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22" name="Fußzeilenplatzhalter 21">
            <a:extLst>
              <a:ext uri="{FF2B5EF4-FFF2-40B4-BE49-F238E27FC236}">
                <a16:creationId xmlns:a16="http://schemas.microsoft.com/office/drawing/2014/main" id="{3419663B-FA1A-D2AC-6FFB-FEF3AE171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359999"/>
            <a:ext cx="8976000" cy="190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146D37BF-C929-35EB-9D31-617A9D8FE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7905" y="6558140"/>
            <a:ext cx="1462304" cy="180000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F4C09-65E4-4AD7-8D55-83CBD210ED8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21">
            <a:extLst>
              <a:ext uri="{FF2B5EF4-FFF2-40B4-BE49-F238E27FC236}">
                <a16:creationId xmlns:a16="http://schemas.microsoft.com/office/drawing/2014/main" id="{7D283BE2-FBCB-712B-618D-52A485BD70FD}"/>
              </a:ext>
            </a:extLst>
          </p:cNvPr>
          <p:cNvSpPr txBox="1">
            <a:spLocks/>
          </p:cNvSpPr>
          <p:nvPr userDrawn="1"/>
        </p:nvSpPr>
        <p:spPr>
          <a:xfrm>
            <a:off x="2134800" y="6563539"/>
            <a:ext cx="7920000" cy="180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de-DE"/>
            </a:defPPr>
            <a:lvl1pPr marL="0" algn="ctr" defTabSz="914400" rtl="0" eaLnBrk="1" latinLnBrk="0" hangingPunct="1">
              <a:defRPr sz="800" kern="1200" spc="4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Department</a:t>
            </a:r>
            <a:r>
              <a:rPr lang="de-DE" baseline="0" dirty="0" smtClean="0"/>
              <a:t> of </a:t>
            </a:r>
            <a:r>
              <a:rPr lang="de-DE" baseline="0" dirty="0" err="1" smtClean="0"/>
              <a:t>Physics</a:t>
            </a:r>
            <a:r>
              <a:rPr lang="de-DE" dirty="0" smtClean="0"/>
              <a:t> </a:t>
            </a:r>
            <a:r>
              <a:rPr lang="de-DE" dirty="0"/>
              <a:t>| </a:t>
            </a:r>
            <a:r>
              <a:rPr lang="de-DE" dirty="0" smtClean="0"/>
              <a:t>Institute for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/>
              <a:t>| </a:t>
            </a:r>
            <a:r>
              <a:rPr lang="de-DE" dirty="0" smtClean="0"/>
              <a:t>Professor Dr. Joachim</a:t>
            </a:r>
            <a:r>
              <a:rPr lang="de-DE" baseline="0" dirty="0" smtClean="0"/>
              <a:t> Enders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64CF79-8FDD-5303-2D83-D41AB90816E0}"/>
              </a:ext>
            </a:extLst>
          </p:cNvPr>
          <p:cNvSpPr txBox="1"/>
          <p:nvPr userDrawn="1"/>
        </p:nvSpPr>
        <p:spPr>
          <a:xfrm>
            <a:off x="8256000" y="1629000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92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6" r:id="rId4"/>
    <p:sldLayoutId id="2147483650" r:id="rId5"/>
    <p:sldLayoutId id="2147483651" r:id="rId6"/>
    <p:sldLayoutId id="2147483667" r:id="rId7"/>
    <p:sldLayoutId id="2147483668" r:id="rId8"/>
    <p:sldLayoutId id="2147483661" r:id="rId9"/>
    <p:sldLayoutId id="2147483654" r:id="rId10"/>
    <p:sldLayoutId id="2147483655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200" kern="1200" cap="all" baseline="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000" kern="1200" spc="4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7" Type="http://schemas.openxmlformats.org/officeDocument/2006/relationships/image" Target="../media/image17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jpeg"/><Relationship Id="rId10" Type="http://schemas.openxmlformats.org/officeDocument/2006/relationships/image" Target="../media/image20.emf"/><Relationship Id="rId4" Type="http://schemas.openxmlformats.org/officeDocument/2006/relationships/image" Target="../media/image14.jpeg"/><Relationship Id="rId9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16000" y="1269000"/>
            <a:ext cx="5040000" cy="2160000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J </a:t>
            </a:r>
            <a:r>
              <a:rPr lang="de-DE" dirty="0" err="1" smtClean="0"/>
              <a:t>oint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U </a:t>
            </a:r>
            <a:r>
              <a:rPr lang="de-DE" dirty="0" err="1" smtClean="0"/>
              <a:t>niversities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 </a:t>
            </a:r>
            <a:r>
              <a:rPr lang="de-DE" dirty="0" err="1" smtClean="0"/>
              <a:t>ccelerator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 </a:t>
            </a:r>
            <a:r>
              <a:rPr lang="de-DE" dirty="0" err="1" smtClean="0"/>
              <a:t>chool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16000" y="3600000"/>
            <a:ext cx="7920000" cy="2958140"/>
          </a:xfrm>
        </p:spPr>
        <p:txBody>
          <a:bodyPr>
            <a:normAutofit/>
          </a:bodyPr>
          <a:lstStyle/>
          <a:p>
            <a:pPr algn="l"/>
            <a:endParaRPr lang="de-DE" b="1" dirty="0" smtClean="0"/>
          </a:p>
          <a:p>
            <a:pPr algn="l"/>
            <a:r>
              <a:rPr lang="de-DE" b="1" dirty="0" smtClean="0"/>
              <a:t>Welcome </a:t>
            </a:r>
            <a:r>
              <a:rPr lang="de-DE" b="1" dirty="0" err="1" smtClean="0"/>
              <a:t>address</a:t>
            </a:r>
            <a:r>
              <a:rPr lang="de-DE" b="1" dirty="0" smtClean="0"/>
              <a:t> </a:t>
            </a:r>
            <a:br>
              <a:rPr lang="de-DE" b="1" dirty="0" smtClean="0"/>
            </a:br>
            <a:r>
              <a:rPr lang="de-DE" b="1" dirty="0" smtClean="0"/>
              <a:t>on behalf of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partner</a:t>
            </a:r>
            <a:r>
              <a:rPr lang="de-DE" b="1" dirty="0" smtClean="0"/>
              <a:t> </a:t>
            </a:r>
            <a:r>
              <a:rPr lang="de-DE" b="1" dirty="0" err="1" smtClean="0"/>
              <a:t>universities</a:t>
            </a:r>
            <a:endParaRPr lang="de-DE" b="1" dirty="0" smtClean="0"/>
          </a:p>
          <a:p>
            <a:pPr algn="l"/>
            <a:r>
              <a:rPr lang="de-DE" b="1" dirty="0" smtClean="0"/>
              <a:t>Joachim Enders</a:t>
            </a:r>
            <a:br>
              <a:rPr lang="de-DE" b="1" dirty="0" smtClean="0"/>
            </a:br>
            <a:r>
              <a:rPr lang="de-DE" b="1" dirty="0" smtClean="0"/>
              <a:t>Technische Universität Darmstadt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68A0A-9798-4F66-AE6A-F755D95F1DE7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31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rgbClr val="B90F22"/>
                </a:solidFill>
              </a:rPr>
              <a:t>Joint</a:t>
            </a:r>
            <a:endParaRPr lang="de-DE" dirty="0">
              <a:solidFill>
                <a:srgbClr val="B90F22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765F-7275-4383-9841-C229FC6F50A3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l="-1000" r="6556"/>
          <a:stretch/>
        </p:blipFill>
        <p:spPr>
          <a:xfrm rot="5400000">
            <a:off x="3756001" y="-2065801"/>
            <a:ext cx="4680000" cy="12240002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pic>
        <p:nvPicPr>
          <p:cNvPr id="1026" name="Picture 2" descr="Clu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250" y="2402249"/>
            <a:ext cx="6667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016000" y="2349000"/>
            <a:ext cx="648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chemeClr val="bg1"/>
                </a:solidFill>
              </a:rPr>
              <a:t>Joint </a:t>
            </a:r>
            <a:r>
              <a:rPr lang="de-DE" dirty="0" err="1" smtClean="0">
                <a:solidFill>
                  <a:schemeClr val="bg1"/>
                </a:solidFill>
              </a:rPr>
              <a:t>venture</a:t>
            </a:r>
            <a:r>
              <a:rPr lang="de-DE" dirty="0" smtClean="0">
                <a:solidFill>
                  <a:schemeClr val="bg1"/>
                </a:solidFill>
              </a:rPr>
              <a:t> of European </a:t>
            </a:r>
            <a:r>
              <a:rPr lang="de-DE" dirty="0" err="1" smtClean="0">
                <a:solidFill>
                  <a:schemeClr val="bg1"/>
                </a:solidFill>
              </a:rPr>
              <a:t>Universities</a:t>
            </a:r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chemeClr val="bg1"/>
                </a:solidFill>
              </a:rPr>
              <a:t>and European Large-</a:t>
            </a:r>
            <a:r>
              <a:rPr lang="de-DE" dirty="0" err="1" smtClean="0">
                <a:solidFill>
                  <a:schemeClr val="bg1"/>
                </a:solidFill>
              </a:rPr>
              <a:t>scale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Accelerator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Facilities</a:t>
            </a:r>
            <a:endParaRPr lang="de-DE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chemeClr val="bg1"/>
                </a:solidFill>
              </a:rPr>
              <a:t>addressing</a:t>
            </a:r>
            <a:r>
              <a:rPr lang="de-DE" dirty="0" smtClean="0">
                <a:solidFill>
                  <a:schemeClr val="bg1"/>
                </a:solidFill>
              </a:rPr>
              <a:t> an </a:t>
            </a:r>
            <a:r>
              <a:rPr lang="de-DE" dirty="0" err="1" smtClean="0">
                <a:solidFill>
                  <a:schemeClr val="bg1"/>
                </a:solidFill>
              </a:rPr>
              <a:t>interdisciplinary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field</a:t>
            </a:r>
            <a:endParaRPr lang="de-DE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chemeClr val="bg1"/>
                </a:solidFill>
              </a:rPr>
              <a:t>for a </a:t>
            </a:r>
            <a:r>
              <a:rPr lang="de-DE" dirty="0" err="1" smtClean="0">
                <a:solidFill>
                  <a:schemeClr val="bg1"/>
                </a:solidFill>
              </a:rPr>
              <a:t>multitude</a:t>
            </a:r>
            <a:r>
              <a:rPr lang="de-DE" dirty="0" smtClean="0">
                <a:solidFill>
                  <a:schemeClr val="bg1"/>
                </a:solidFill>
              </a:rPr>
              <a:t> of </a:t>
            </a:r>
            <a:r>
              <a:rPr lang="de-DE" dirty="0" err="1" smtClean="0">
                <a:solidFill>
                  <a:schemeClr val="bg1"/>
                </a:solidFill>
              </a:rPr>
              <a:t>applications</a:t>
            </a:r>
            <a:r>
              <a:rPr lang="de-DE" dirty="0" smtClean="0">
                <a:solidFill>
                  <a:schemeClr val="bg1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chemeClr val="bg1"/>
                </a:solidFill>
              </a:rPr>
              <a:t>mutual </a:t>
            </a:r>
            <a:r>
              <a:rPr lang="de-DE" dirty="0" err="1" smtClean="0">
                <a:solidFill>
                  <a:schemeClr val="bg1"/>
                </a:solidFill>
              </a:rPr>
              <a:t>benefit</a:t>
            </a:r>
            <a:r>
              <a:rPr lang="de-DE" dirty="0" smtClean="0">
                <a:solidFill>
                  <a:schemeClr val="bg1"/>
                </a:solidFill>
              </a:rPr>
              <a:t> for </a:t>
            </a:r>
            <a:r>
              <a:rPr lang="de-DE" dirty="0" err="1" smtClean="0">
                <a:solidFill>
                  <a:schemeClr val="bg1"/>
                </a:solidFill>
              </a:rPr>
              <a:t>labs</a:t>
            </a:r>
            <a:r>
              <a:rPr lang="de-DE" dirty="0" smtClean="0">
                <a:solidFill>
                  <a:schemeClr val="bg1"/>
                </a:solidFill>
              </a:rPr>
              <a:t>, </a:t>
            </a:r>
            <a:r>
              <a:rPr lang="de-DE" dirty="0" err="1" smtClean="0">
                <a:solidFill>
                  <a:schemeClr val="bg1"/>
                </a:solidFill>
              </a:rPr>
              <a:t>students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and </a:t>
            </a:r>
            <a:r>
              <a:rPr lang="de-DE" dirty="0" err="1" smtClean="0">
                <a:solidFill>
                  <a:schemeClr val="bg1"/>
                </a:solidFill>
              </a:rPr>
              <a:t>universities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216000" y="4869000"/>
            <a:ext cx="540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International </a:t>
            </a:r>
            <a:r>
              <a:rPr lang="de-DE" dirty="0" err="1" smtClean="0"/>
              <a:t>experience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Different </a:t>
            </a:r>
            <a:r>
              <a:rPr lang="de-DE" dirty="0" err="1" smtClean="0"/>
              <a:t>programmes</a:t>
            </a:r>
            <a:r>
              <a:rPr lang="de-DE" dirty="0" smtClean="0"/>
              <a:t> and </a:t>
            </a:r>
            <a:r>
              <a:rPr lang="de-DE" dirty="0" err="1" smtClean="0"/>
              <a:t>situations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Student and expert </a:t>
            </a:r>
            <a:r>
              <a:rPr lang="de-DE" dirty="0" err="1" smtClean="0"/>
              <a:t>level</a:t>
            </a:r>
            <a:r>
              <a:rPr lang="de-DE" dirty="0" smtClean="0"/>
              <a:t> in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science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638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B90F22"/>
                </a:solidFill>
              </a:rPr>
              <a:t>Universities</a:t>
            </a:r>
            <a:endParaRPr lang="de-DE" dirty="0">
              <a:solidFill>
                <a:srgbClr val="B90F22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7C9B-6C08-48CD-A8CA-FAAE40D0C025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360362" y="1980000"/>
            <a:ext cx="6455638" cy="4500000"/>
          </a:xfrm>
        </p:spPr>
        <p:txBody>
          <a:bodyPr/>
          <a:lstStyle/>
          <a:p>
            <a:r>
              <a:rPr lang="de-DE" dirty="0" err="1" smtClean="0"/>
              <a:t>Coherent</a:t>
            </a:r>
            <a:r>
              <a:rPr lang="de-DE" dirty="0" smtClean="0"/>
              <a:t> </a:t>
            </a:r>
            <a:r>
              <a:rPr lang="de-DE" dirty="0" err="1" smtClean="0"/>
              <a:t>M.Sc</a:t>
            </a:r>
            <a:r>
              <a:rPr lang="de-DE" dirty="0" smtClean="0"/>
              <a:t>.-level </a:t>
            </a:r>
            <a:r>
              <a:rPr lang="de-DE" dirty="0" err="1" smtClean="0"/>
              <a:t>education</a:t>
            </a:r>
            <a:endParaRPr lang="de-DE" dirty="0" smtClean="0"/>
          </a:p>
          <a:p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recognition</a:t>
            </a:r>
            <a:r>
              <a:rPr lang="de-DE" dirty="0"/>
              <a:t> of JUAS </a:t>
            </a:r>
            <a:r>
              <a:rPr lang="de-DE" dirty="0" err="1"/>
              <a:t>exams</a:t>
            </a:r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Broad</a:t>
            </a:r>
            <a:r>
              <a:rPr lang="de-DE" dirty="0" smtClean="0"/>
              <a:t> </a:t>
            </a:r>
            <a:r>
              <a:rPr lang="de-DE" dirty="0" err="1" smtClean="0"/>
              <a:t>coverage</a:t>
            </a:r>
            <a:r>
              <a:rPr lang="de-DE" dirty="0" smtClean="0"/>
              <a:t> of </a:t>
            </a:r>
            <a:r>
              <a:rPr lang="de-DE" dirty="0" err="1" smtClean="0"/>
              <a:t>topics</a:t>
            </a:r>
            <a:endParaRPr lang="de-DE" dirty="0" smtClean="0"/>
          </a:p>
          <a:p>
            <a:pPr lvl="1"/>
            <a:r>
              <a:rPr lang="de-DE" dirty="0" smtClean="0"/>
              <a:t>different </a:t>
            </a:r>
            <a:r>
              <a:rPr lang="de-DE" dirty="0" err="1" smtClean="0"/>
              <a:t>tasks</a:t>
            </a:r>
            <a:r>
              <a:rPr lang="de-DE" dirty="0" smtClean="0"/>
              <a:t> and </a:t>
            </a:r>
            <a:r>
              <a:rPr lang="de-DE" dirty="0" err="1" smtClean="0"/>
              <a:t>facilities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at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institutions</a:t>
            </a:r>
            <a:endParaRPr lang="de-DE" dirty="0" smtClean="0"/>
          </a:p>
          <a:p>
            <a:pPr lvl="1"/>
            <a:r>
              <a:rPr lang="de-DE" dirty="0" err="1" smtClean="0"/>
              <a:t>breaking</a:t>
            </a:r>
            <a:r>
              <a:rPr lang="de-DE" dirty="0" smtClean="0"/>
              <a:t> down </a:t>
            </a:r>
            <a:r>
              <a:rPr lang="de-DE" dirty="0" err="1" smtClean="0"/>
              <a:t>acclerator</a:t>
            </a:r>
            <a:r>
              <a:rPr lang="de-DE" dirty="0" smtClean="0"/>
              <a:t> </a:t>
            </a:r>
            <a:r>
              <a:rPr lang="de-DE" dirty="0" err="1" smtClean="0"/>
              <a:t>science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 a </a:t>
            </a:r>
            <a:r>
              <a:rPr lang="de-DE" dirty="0" err="1" smtClean="0"/>
              <a:t>scholarly</a:t>
            </a:r>
            <a:r>
              <a:rPr lang="de-DE" dirty="0" smtClean="0"/>
              <a:t> </a:t>
            </a:r>
            <a:r>
              <a:rPr lang="de-DE" dirty="0" err="1" smtClean="0"/>
              <a:t>fashion</a:t>
            </a:r>
            <a:endParaRPr lang="de-DE" dirty="0" smtClean="0"/>
          </a:p>
          <a:p>
            <a:pPr lvl="1"/>
            <a:r>
              <a:rPr lang="de-DE" dirty="0" err="1" smtClean="0"/>
              <a:t>learning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impact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on large-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facilities</a:t>
            </a:r>
            <a:endParaRPr lang="de-DE" dirty="0" smtClean="0"/>
          </a:p>
          <a:p>
            <a:pPr lvl="1"/>
            <a:r>
              <a:rPr lang="de-DE" dirty="0" smtClean="0"/>
              <a:t>from </a:t>
            </a:r>
            <a:r>
              <a:rPr lang="de-DE" dirty="0" err="1" smtClean="0"/>
              <a:t>fundamentals</a:t>
            </a:r>
            <a:r>
              <a:rPr lang="de-DE" dirty="0" smtClean="0"/>
              <a:t> to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err="1" smtClean="0"/>
              <a:t>lectures</a:t>
            </a:r>
            <a:r>
              <a:rPr lang="de-DE" dirty="0" smtClean="0"/>
              <a:t> – </a:t>
            </a:r>
            <a:r>
              <a:rPr lang="de-DE" dirty="0" err="1" smtClean="0"/>
              <a:t>tutorials</a:t>
            </a:r>
            <a:r>
              <a:rPr lang="de-DE" dirty="0" smtClean="0"/>
              <a:t> – </a:t>
            </a:r>
            <a:r>
              <a:rPr lang="de-DE" dirty="0" err="1" smtClean="0"/>
              <a:t>practical</a:t>
            </a:r>
            <a:r>
              <a:rPr lang="de-DE" dirty="0" smtClean="0"/>
              <a:t> </a:t>
            </a:r>
            <a:r>
              <a:rPr lang="de-DE" dirty="0" err="1" smtClean="0"/>
              <a:t>days</a:t>
            </a:r>
            <a:r>
              <a:rPr lang="de-DE" dirty="0" smtClean="0"/>
              <a:t> – </a:t>
            </a:r>
            <a:r>
              <a:rPr lang="de-DE" dirty="0" err="1" smtClean="0"/>
              <a:t>seminars</a:t>
            </a:r>
            <a:r>
              <a:rPr lang="de-DE" dirty="0" smtClean="0"/>
              <a:t> </a:t>
            </a:r>
          </a:p>
          <a:p>
            <a:endParaRPr lang="de-DE" dirty="0"/>
          </a:p>
          <a:p>
            <a:endParaRPr lang="de-DE" dirty="0" smtClean="0"/>
          </a:p>
          <a:p>
            <a:pPr lvl="1"/>
            <a:endParaRPr lang="de-DE" dirty="0"/>
          </a:p>
        </p:txBody>
      </p:sp>
      <p:pic>
        <p:nvPicPr>
          <p:cNvPr id="3074" name="Picture 2" descr="Puzzle, Farbe, Spiel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00" y="1989000"/>
            <a:ext cx="4329387" cy="432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 rot="16200000">
            <a:off x="9941710" y="4379888"/>
            <a:ext cx="36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pixabay.com, </a:t>
            </a:r>
            <a:r>
              <a:rPr lang="de-DE" sz="1200" dirty="0" err="1" smtClean="0"/>
              <a:t>user</a:t>
            </a:r>
            <a:r>
              <a:rPr lang="de-DE" sz="1200" dirty="0" smtClean="0"/>
              <a:t> </a:t>
            </a:r>
            <a:r>
              <a:rPr lang="de-DE" sz="1200" dirty="0" err="1" smtClean="0"/>
              <a:t>molnar</a:t>
            </a:r>
            <a:r>
              <a:rPr lang="de-DE" sz="1200" dirty="0" smtClean="0"/>
              <a:t>, </a:t>
            </a:r>
            <a:r>
              <a:rPr lang="de-DE" sz="1200" dirty="0" err="1" smtClean="0"/>
              <a:t>pixabay</a:t>
            </a:r>
            <a:r>
              <a:rPr lang="de-DE" sz="1200" dirty="0" smtClean="0"/>
              <a:t> </a:t>
            </a:r>
            <a:r>
              <a:rPr lang="de-DE" sz="1200" dirty="0" err="1" smtClean="0"/>
              <a:t>content</a:t>
            </a:r>
            <a:r>
              <a:rPr lang="de-DE" sz="1200" dirty="0" smtClean="0"/>
              <a:t> </a:t>
            </a:r>
            <a:r>
              <a:rPr lang="de-DE" sz="1200" dirty="0" err="1" smtClean="0"/>
              <a:t>license</a:t>
            </a:r>
            <a:endParaRPr lang="de-DE" sz="1200" dirty="0"/>
          </a:p>
        </p:txBody>
      </p:sp>
      <p:sp>
        <p:nvSpPr>
          <p:cNvPr id="9" name="Textfeld 8"/>
          <p:cNvSpPr txBox="1"/>
          <p:nvPr/>
        </p:nvSpPr>
        <p:spPr>
          <a:xfrm>
            <a:off x="7124880" y="2761223"/>
            <a:ext cx="14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/>
              <a:t>Linacs</a:t>
            </a:r>
            <a:endParaRPr lang="de-DE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8621680" y="2605136"/>
            <a:ext cx="144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Transverse</a:t>
            </a:r>
            <a:br>
              <a:rPr lang="de-DE" sz="1400" dirty="0" smtClean="0"/>
            </a:br>
            <a:r>
              <a:rPr lang="de-DE" sz="1400" dirty="0" smtClean="0"/>
              <a:t>Beam</a:t>
            </a:r>
            <a:br>
              <a:rPr lang="de-DE" sz="1400" dirty="0" smtClean="0"/>
            </a:br>
            <a:r>
              <a:rPr lang="de-DE" sz="1400" dirty="0" smtClean="0"/>
              <a:t>Dynamics</a:t>
            </a:r>
            <a:endParaRPr lang="de-DE" sz="1400" dirty="0"/>
          </a:p>
        </p:txBody>
      </p:sp>
      <p:sp>
        <p:nvSpPr>
          <p:cNvPr id="12" name="Textfeld 11"/>
          <p:cNvSpPr txBox="1"/>
          <p:nvPr/>
        </p:nvSpPr>
        <p:spPr>
          <a:xfrm>
            <a:off x="10056000" y="2709000"/>
            <a:ext cx="144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/>
                </a:solidFill>
              </a:rPr>
              <a:t>Longitudinal</a:t>
            </a:r>
            <a:br>
              <a:rPr lang="de-DE" sz="1400" dirty="0" smtClean="0">
                <a:solidFill>
                  <a:schemeClr val="bg1"/>
                </a:solidFill>
              </a:rPr>
            </a:br>
            <a:r>
              <a:rPr lang="de-DE" sz="1400" dirty="0" smtClean="0">
                <a:solidFill>
                  <a:schemeClr val="bg1"/>
                </a:solidFill>
              </a:rPr>
              <a:t>Beam</a:t>
            </a:r>
            <a:br>
              <a:rPr lang="de-DE" sz="1400" dirty="0" smtClean="0">
                <a:solidFill>
                  <a:schemeClr val="bg1"/>
                </a:solidFill>
              </a:rPr>
            </a:br>
            <a:r>
              <a:rPr lang="de-DE" sz="1400" dirty="0" smtClean="0">
                <a:solidFill>
                  <a:schemeClr val="bg1"/>
                </a:solidFill>
              </a:rPr>
              <a:t>Dynamics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176000" y="3985780"/>
            <a:ext cx="14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RF</a:t>
            </a:r>
            <a:br>
              <a:rPr lang="de-DE" sz="1400" dirty="0" smtClean="0"/>
            </a:br>
            <a:r>
              <a:rPr lang="de-DE" sz="1400" dirty="0" smtClean="0"/>
              <a:t>Engineering</a:t>
            </a:r>
            <a:endParaRPr lang="de-DE" sz="1400" dirty="0"/>
          </a:p>
        </p:txBody>
      </p:sp>
      <p:sp>
        <p:nvSpPr>
          <p:cNvPr id="14" name="Textfeld 13"/>
          <p:cNvSpPr txBox="1"/>
          <p:nvPr/>
        </p:nvSpPr>
        <p:spPr>
          <a:xfrm>
            <a:off x="8564880" y="4023406"/>
            <a:ext cx="14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/>
                </a:solidFill>
              </a:rPr>
              <a:t>Beam</a:t>
            </a:r>
            <a:br>
              <a:rPr lang="de-DE" sz="1400" dirty="0" smtClean="0">
                <a:solidFill>
                  <a:schemeClr val="bg1"/>
                </a:solidFill>
              </a:rPr>
            </a:br>
            <a:r>
              <a:rPr lang="de-DE" sz="1400" dirty="0" err="1" smtClean="0">
                <a:solidFill>
                  <a:schemeClr val="bg1"/>
                </a:solidFill>
              </a:rPr>
              <a:t>Diagnostics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0056000" y="4149000"/>
            <a:ext cx="14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/>
                </a:solidFill>
              </a:rPr>
              <a:t>Synchrotron</a:t>
            </a:r>
            <a:br>
              <a:rPr lang="de-DE" sz="1400" dirty="0" smtClean="0">
                <a:solidFill>
                  <a:schemeClr val="bg1"/>
                </a:solidFill>
              </a:rPr>
            </a:br>
            <a:r>
              <a:rPr lang="de-DE" sz="1400" dirty="0" smtClean="0">
                <a:solidFill>
                  <a:schemeClr val="bg1"/>
                </a:solidFill>
              </a:rPr>
              <a:t>Radiation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277280" y="5229000"/>
            <a:ext cx="133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/>
                </a:solidFill>
              </a:rPr>
              <a:t>Ring</a:t>
            </a:r>
            <a:br>
              <a:rPr lang="de-DE" sz="1400" dirty="0" smtClean="0">
                <a:solidFill>
                  <a:schemeClr val="bg1"/>
                </a:solidFill>
              </a:rPr>
            </a:br>
            <a:r>
              <a:rPr lang="de-DE" sz="1400" dirty="0" err="1" smtClean="0">
                <a:solidFill>
                  <a:schemeClr val="bg1"/>
                </a:solidFill>
              </a:rPr>
              <a:t>Accelerators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8976000" y="5425780"/>
            <a:ext cx="108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/>
              <a:t>Vacuum</a:t>
            </a:r>
            <a:r>
              <a:rPr lang="de-DE" sz="1400" dirty="0" smtClean="0"/>
              <a:t> Systems</a:t>
            </a:r>
            <a:endParaRPr lang="de-DE" sz="14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056000" y="5425780"/>
            <a:ext cx="14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/>
              <a:t>Particle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err="1" smtClean="0"/>
              <a:t>Sources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00691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www.ikp.tu-darmstadt.de/media/ikp/responsivedesign/news_1/60JahreBeschleunigung_v4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125" y="5056125"/>
            <a:ext cx="1787933" cy="178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ERN70 official event on 1 October: your questions answered | 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206" y="5229000"/>
            <a:ext cx="1903638" cy="190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B90F22"/>
                </a:solidFill>
              </a:rPr>
              <a:t>Accelerator</a:t>
            </a:r>
            <a:endParaRPr lang="de-DE" dirty="0">
              <a:solidFill>
                <a:srgbClr val="B90F22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7C9B-6C08-48CD-A8CA-FAAE40D0C025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360363" y="1989000"/>
            <a:ext cx="5387704" cy="25200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59999" y="4573337"/>
            <a:ext cx="5580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LEP2 </a:t>
            </a:r>
            <a:r>
              <a:rPr lang="de-DE" dirty="0" err="1" smtClean="0"/>
              <a:t>structure</a:t>
            </a:r>
            <a:r>
              <a:rPr lang="de-DE" dirty="0" smtClean="0"/>
              <a:t> 352 MHz</a:t>
            </a:r>
            <a:br>
              <a:rPr lang="de-DE" dirty="0" smtClean="0"/>
            </a:br>
            <a:r>
              <a:rPr lang="de-DE" sz="1400" dirty="0" err="1" smtClean="0"/>
              <a:t>picture</a:t>
            </a:r>
            <a:r>
              <a:rPr lang="de-DE" sz="1400" dirty="0" smtClean="0"/>
              <a:t> from: J. </a:t>
            </a:r>
            <a:r>
              <a:rPr lang="de-DE" sz="1400" dirty="0" err="1" smtClean="0"/>
              <a:t>Tückmantel</a:t>
            </a:r>
            <a:r>
              <a:rPr lang="de-DE" sz="1400" dirty="0" smtClean="0"/>
              <a:t>, </a:t>
            </a:r>
            <a:r>
              <a:rPr lang="en-US" sz="1400" dirty="0"/>
              <a:t>The LEP2 Superconducting RF </a:t>
            </a:r>
            <a:r>
              <a:rPr lang="en-US" sz="1400" dirty="0" smtClean="0"/>
              <a:t>System, Applied </a:t>
            </a:r>
            <a:r>
              <a:rPr lang="en-US" sz="1400" dirty="0"/>
              <a:t>Superconductivity Conference, Desert Springs Resort, CA, USA, 13 - 18 Sep 1998, pp.270-275</a:t>
            </a:r>
            <a:endParaRPr lang="de-DE" sz="1400" dirty="0"/>
          </a:p>
        </p:txBody>
      </p:sp>
      <p:pic>
        <p:nvPicPr>
          <p:cNvPr id="2050" name="Picture 2" descr="https://www.ikp.tu-darmstadt.de/media/ikp/responsivedesign/arbeitsgruppen/ag_enders/bilder_zu_arbeiten/Simon-Sechszeller_c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1" b="17524"/>
          <a:stretch/>
        </p:blipFill>
        <p:spPr bwMode="auto">
          <a:xfrm>
            <a:off x="6300788" y="1989000"/>
            <a:ext cx="558006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6300788" y="4598972"/>
            <a:ext cx="5580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S-DALINAC </a:t>
            </a:r>
            <a:r>
              <a:rPr lang="de-DE" dirty="0" err="1" smtClean="0"/>
              <a:t>capture</a:t>
            </a:r>
            <a:r>
              <a:rPr lang="de-DE" dirty="0" smtClean="0"/>
              <a:t> </a:t>
            </a:r>
            <a:r>
              <a:rPr lang="de-DE" dirty="0" err="1" smtClean="0"/>
              <a:t>cavity</a:t>
            </a:r>
            <a:r>
              <a:rPr lang="de-DE" dirty="0" smtClean="0"/>
              <a:t> 3 GHz</a:t>
            </a:r>
            <a:br>
              <a:rPr lang="de-DE" dirty="0" smtClean="0"/>
            </a:br>
            <a:r>
              <a:rPr lang="de-DE" sz="1400" dirty="0" err="1" smtClean="0"/>
              <a:t>picture</a:t>
            </a:r>
            <a:r>
              <a:rPr lang="de-DE" sz="1400" dirty="0" smtClean="0"/>
              <a:t> </a:t>
            </a:r>
            <a:r>
              <a:rPr lang="de-DE" sz="1400" dirty="0" err="1" smtClean="0"/>
              <a:t>by</a:t>
            </a:r>
            <a:r>
              <a:rPr lang="de-DE" sz="1400" dirty="0" smtClean="0"/>
              <a:t> S. Weih (JUAS 2015 Alumnus)</a:t>
            </a:r>
            <a:endParaRPr lang="de-DE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3936000" y="5589000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different </a:t>
            </a:r>
            <a:r>
              <a:rPr lang="de-DE" dirty="0" err="1"/>
              <a:t>scale</a:t>
            </a:r>
            <a:r>
              <a:rPr lang="de-DE" dirty="0"/>
              <a:t>,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problems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 smtClean="0"/>
              <a:t>topic</a:t>
            </a:r>
            <a:r>
              <a:rPr lang="de-DE" dirty="0" smtClean="0"/>
              <a:t> </a:t>
            </a:r>
            <a:r>
              <a:rPr lang="de-DE" dirty="0" err="1" smtClean="0"/>
              <a:t>driven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science</a:t>
            </a:r>
            <a:r>
              <a:rPr lang="de-DE" dirty="0" smtClean="0"/>
              <a:t> and </a:t>
            </a:r>
            <a:r>
              <a:rPr lang="de-DE" dirty="0" err="1" smtClean="0"/>
              <a:t>research</a:t>
            </a:r>
            <a:endParaRPr lang="de-DE" dirty="0" smtClean="0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8616000" y="2349000"/>
            <a:ext cx="0" cy="720000"/>
          </a:xfrm>
          <a:prstGeom prst="straightConnector1">
            <a:avLst/>
          </a:prstGeom>
          <a:ln w="57150">
            <a:solidFill>
              <a:srgbClr val="B90F2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8616000" y="3389803"/>
            <a:ext cx="0" cy="720000"/>
          </a:xfrm>
          <a:prstGeom prst="straightConnector1">
            <a:avLst/>
          </a:prstGeom>
          <a:ln w="57150">
            <a:solidFill>
              <a:srgbClr val="B90F2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8256000" y="3029803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4 cm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4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B90F22"/>
                </a:solidFill>
              </a:rPr>
              <a:t>School</a:t>
            </a:r>
            <a:endParaRPr lang="de-DE" dirty="0">
              <a:solidFill>
                <a:srgbClr val="B90F22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7C9B-6C08-48CD-A8CA-FAAE40D0C025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Training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particle-accelerator</a:t>
            </a:r>
            <a:r>
              <a:rPr lang="de-DE" dirty="0" smtClean="0"/>
              <a:t> </a:t>
            </a:r>
            <a:r>
              <a:rPr lang="de-DE" dirty="0" err="1" smtClean="0"/>
              <a:t>scientists</a:t>
            </a:r>
            <a:endParaRPr lang="de-DE" dirty="0" smtClean="0"/>
          </a:p>
          <a:p>
            <a:r>
              <a:rPr lang="de-DE" dirty="0" err="1" smtClean="0"/>
              <a:t>Theoretical</a:t>
            </a:r>
            <a:r>
              <a:rPr lang="de-DE" dirty="0" smtClean="0"/>
              <a:t> and </a:t>
            </a:r>
            <a:r>
              <a:rPr lang="de-DE" dirty="0" err="1" smtClean="0"/>
              <a:t>technical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basis</a:t>
            </a:r>
            <a:r>
              <a:rPr lang="de-DE" dirty="0" smtClean="0"/>
              <a:t> for </a:t>
            </a:r>
          </a:p>
          <a:p>
            <a:pPr lvl="1"/>
            <a:r>
              <a:rPr lang="de-DE" dirty="0" err="1" smtClean="0"/>
              <a:t>reliability</a:t>
            </a:r>
            <a:endParaRPr lang="de-DE" dirty="0" smtClean="0"/>
          </a:p>
          <a:p>
            <a:pPr lvl="1"/>
            <a:r>
              <a:rPr lang="de-DE" dirty="0" err="1" smtClean="0"/>
              <a:t>innovation</a:t>
            </a:r>
            <a:endParaRPr lang="de-DE" dirty="0" smtClean="0"/>
          </a:p>
          <a:p>
            <a:pPr lvl="1"/>
            <a:r>
              <a:rPr lang="de-DE" dirty="0" err="1" smtClean="0"/>
              <a:t>leadership</a:t>
            </a:r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olidFill>
                  <a:srgbClr val="B90F22"/>
                </a:solidFill>
              </a:rPr>
              <a:t>non </a:t>
            </a:r>
            <a:r>
              <a:rPr lang="de-DE" dirty="0" err="1" smtClean="0">
                <a:solidFill>
                  <a:srgbClr val="B90F22"/>
                </a:solidFill>
              </a:rPr>
              <a:t>scholae</a:t>
            </a:r>
            <a:r>
              <a:rPr lang="de-DE" dirty="0" smtClean="0">
                <a:solidFill>
                  <a:srgbClr val="B90F22"/>
                </a:solidFill>
              </a:rPr>
              <a:t> </a:t>
            </a:r>
            <a:r>
              <a:rPr lang="de-DE" dirty="0" err="1" smtClean="0">
                <a:solidFill>
                  <a:srgbClr val="B90F22"/>
                </a:solidFill>
              </a:rPr>
              <a:t>sed</a:t>
            </a:r>
            <a:r>
              <a:rPr lang="de-DE" dirty="0" smtClean="0">
                <a:solidFill>
                  <a:srgbClr val="B90F22"/>
                </a:solidFill>
              </a:rPr>
              <a:t> </a:t>
            </a:r>
            <a:r>
              <a:rPr lang="de-DE" dirty="0" err="1" smtClean="0">
                <a:solidFill>
                  <a:srgbClr val="B90F22"/>
                </a:solidFill>
              </a:rPr>
              <a:t>vitae</a:t>
            </a:r>
            <a:r>
              <a:rPr lang="de-DE" dirty="0" smtClean="0">
                <a:solidFill>
                  <a:srgbClr val="B90F22"/>
                </a:solidFill>
              </a:rPr>
              <a:t> </a:t>
            </a:r>
            <a:r>
              <a:rPr lang="de-DE" dirty="0" err="1" smtClean="0">
                <a:solidFill>
                  <a:srgbClr val="B90F22"/>
                </a:solidFill>
              </a:rPr>
              <a:t>discimus</a:t>
            </a:r>
            <a:endParaRPr lang="de-DE" dirty="0" smtClean="0">
              <a:solidFill>
                <a:srgbClr val="B90F22"/>
              </a:solidFill>
            </a:endParaRPr>
          </a:p>
          <a:p>
            <a:pPr lvl="1"/>
            <a:endParaRPr lang="de-DE" dirty="0"/>
          </a:p>
        </p:txBody>
      </p:sp>
      <p:pic>
        <p:nvPicPr>
          <p:cNvPr id="4098" name="Picture 2" descr="https://www.esi-archamps.eu/wp-content/uploads/2021/11/juas-12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04" b="5377"/>
          <a:stretch/>
        </p:blipFill>
        <p:spPr bwMode="auto">
          <a:xfrm>
            <a:off x="5680781" y="1989000"/>
            <a:ext cx="6200069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6816000" y="5672001"/>
            <a:ext cx="5064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/>
              <a:t>ESI/JUAS Web Page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52570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00" y="13248"/>
            <a:ext cx="12240000" cy="7171875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7C9B-6C08-48CD-A8CA-FAAE40D0C025}" type="datetime1">
              <a:rPr lang="en-US" smtClean="0"/>
              <a:t>11/22/2024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36000" y="360363"/>
            <a:ext cx="8639725" cy="188637"/>
          </a:xfrm>
        </p:spPr>
        <p:txBody>
          <a:bodyPr/>
          <a:lstStyle/>
          <a:p>
            <a:r>
              <a:rPr lang="en-US" smtClean="0"/>
              <a:t>JUAS 30 years &amp; JUAS Book</a:t>
            </a:r>
            <a:endParaRPr lang="de-DE" dirty="0"/>
          </a:p>
        </p:txBody>
      </p:sp>
      <p:grpSp>
        <p:nvGrpSpPr>
          <p:cNvPr id="12" name="TU Da Logo">
            <a:extLst>
              <a:ext uri="{FF2B5EF4-FFF2-40B4-BE49-F238E27FC236}">
                <a16:creationId xmlns:a16="http://schemas.microsoft.com/office/drawing/2014/main" id="{51119E7C-0EFF-440C-7D9B-DC934FA66296}"/>
              </a:ext>
            </a:extLst>
          </p:cNvPr>
          <p:cNvGrpSpPr/>
          <p:nvPr/>
        </p:nvGrpSpPr>
        <p:grpSpPr>
          <a:xfrm>
            <a:off x="9917994" y="179999"/>
            <a:ext cx="2272819" cy="910166"/>
            <a:chOff x="7454900" y="306388"/>
            <a:chExt cx="1704614" cy="682624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65BC44CB-CBBB-FAC0-EB9F-E8F9DC95037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C445B24-F9B1-8960-5444-7772C7A47F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4900" y="306388"/>
              <a:ext cx="1704614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378BFC59-1C78-1D5B-F297-FDAE60A3B3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D4C2154-1036-25AE-9332-6CD29C8A49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1AA4C57-F564-9D30-8972-9143A104F6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88ED9D6D-B335-8396-2289-7DD61F9A06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8872A2F5-7430-CC8E-7732-1707D9E6FB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E49A029-9AE0-4CF9-87DF-91910B2623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B8CBC970-FC0D-4723-B28A-D212B56428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638EAF1-DC81-698A-E2F9-ED824E3D31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7FD520B6-32AC-A196-05E4-28829C4F09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pic>
        <p:nvPicPr>
          <p:cNvPr id="5126" name="Picture 6" descr="     View Vol. 3 No. I–IV (2024): Proceedings of the Joint Universities Accelerator School (JUAS)—Courses and exercises&#10;   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0475">
            <a:off x="8678101" y="1655862"/>
            <a:ext cx="3016478" cy="426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www.esi-archamps.eu/wp-content/uploads/2021/11/juas-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00" y="3833923"/>
            <a:ext cx="3934672" cy="295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www.esi-archamps.eu/wp-content/uploads/2021/10/juas0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2" t="28285" r="7397" b="32050"/>
          <a:stretch/>
        </p:blipFill>
        <p:spPr bwMode="auto">
          <a:xfrm>
            <a:off x="5725234" y="5008749"/>
            <a:ext cx="5965588" cy="208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6000" y="200033"/>
            <a:ext cx="3356684" cy="2221804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000" y="637871"/>
            <a:ext cx="2560294" cy="16504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358649">
            <a:off x="-30896" y="1246704"/>
            <a:ext cx="5543469" cy="2574947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16000" y="4329773"/>
            <a:ext cx="1767155" cy="1357952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10">
            <a:lum bright="20000" contrast="20000"/>
          </a:blip>
          <a:stretch>
            <a:fillRect/>
          </a:stretch>
        </p:blipFill>
        <p:spPr>
          <a:xfrm>
            <a:off x="4403406" y="3845782"/>
            <a:ext cx="2052594" cy="24632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16000" y="2615536"/>
            <a:ext cx="9360000" cy="1080000"/>
          </a:xfrm>
        </p:spPr>
        <p:txBody>
          <a:bodyPr/>
          <a:lstStyle/>
          <a:p>
            <a:r>
              <a:rPr lang="de-DE" dirty="0" smtClean="0"/>
              <a:t>Happy </a:t>
            </a:r>
            <a:r>
              <a:rPr lang="de-DE" dirty="0" err="1" smtClean="0"/>
              <a:t>Birthday</a:t>
            </a:r>
            <a:r>
              <a:rPr lang="de-DE" dirty="0" smtClean="0"/>
              <a:t>, JUAS:</a:t>
            </a:r>
            <a:br>
              <a:rPr lang="de-DE" dirty="0" smtClean="0"/>
            </a:br>
            <a:r>
              <a:rPr lang="de-DE" dirty="0" smtClean="0"/>
              <a:t>AD MULTOS ANNOS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025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TUD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TU Darmstadt 202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Da_PIng_JE.potx" id="{93E3A9AA-9797-4E18-86A0-958BA40C735D}" vid="{A7DED644-0FCB-41DE-A7CE-B475DA9676D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303</Words>
  <Application>Microsoft Office PowerPoint</Application>
  <PresentationFormat>Breitbild</PresentationFormat>
  <Paragraphs>66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Template</vt:lpstr>
      <vt:lpstr>J oint U niversities A ccelerator S chool</vt:lpstr>
      <vt:lpstr>Joint</vt:lpstr>
      <vt:lpstr>Universities</vt:lpstr>
      <vt:lpstr>Accelerator</vt:lpstr>
      <vt:lpstr>School</vt:lpstr>
      <vt:lpstr>Happy Birthday, JUAS: AD MULTOS ANNOS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2023-05-22T13:03:01Z</dcterms:created>
  <dcterms:modified xsi:type="dcterms:W3CDTF">2024-11-25T20:36:46Z</dcterms:modified>
</cp:coreProperties>
</file>