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1" r:id="rId5"/>
    <p:sldId id="267" r:id="rId6"/>
    <p:sldId id="264" r:id="rId7"/>
    <p:sldId id="268" r:id="rId8"/>
    <p:sldId id="262" r:id="rId9"/>
    <p:sldId id="271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85B1"/>
    <a:srgbClr val="A48A7A"/>
    <a:srgbClr val="AB9C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0" d="100"/>
          <a:sy n="120" d="100"/>
        </p:scale>
        <p:origin x="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5965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472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52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04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95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75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92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896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337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20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4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BEC0A-BD15-4017-87AA-7C292ADEDFF3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AA3E9-377B-4AC8-A3C7-3130F4DA5AED}" type="slidenum">
              <a:rPr lang="fr-FR" smtClean="0"/>
              <a:t>‹N°›</a:t>
            </a:fld>
            <a:endParaRPr lang="fr-FR"/>
          </a:p>
        </p:txBody>
      </p:sp>
      <p:grpSp>
        <p:nvGrpSpPr>
          <p:cNvPr id="12" name="Groupe 11"/>
          <p:cNvGrpSpPr/>
          <p:nvPr userDrawn="1"/>
        </p:nvGrpSpPr>
        <p:grpSpPr>
          <a:xfrm>
            <a:off x="0" y="229423"/>
            <a:ext cx="11853949" cy="172363"/>
            <a:chOff x="0" y="229423"/>
            <a:chExt cx="11400905" cy="172363"/>
          </a:xfrm>
        </p:grpSpPr>
        <p:sp>
          <p:nvSpPr>
            <p:cNvPr id="10" name="Rectangle 9"/>
            <p:cNvSpPr/>
            <p:nvPr userDrawn="1"/>
          </p:nvSpPr>
          <p:spPr>
            <a:xfrm>
              <a:off x="0" y="281288"/>
              <a:ext cx="10964256" cy="83837"/>
            </a:xfrm>
            <a:prstGeom prst="rect">
              <a:avLst/>
            </a:prstGeom>
            <a:solidFill>
              <a:srgbClr val="A48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" name="Image 10"/>
            <p:cNvPicPr>
              <a:picLocks noChangeAspect="1"/>
            </p:cNvPicPr>
            <p:nvPr userDrawn="1"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5202" t="58272" r="11181" b="30849"/>
            <a:stretch/>
          </p:blipFill>
          <p:spPr>
            <a:xfrm>
              <a:off x="10964257" y="229423"/>
              <a:ext cx="436648" cy="172363"/>
            </a:xfrm>
            <a:prstGeom prst="rect">
              <a:avLst/>
            </a:prstGeom>
          </p:spPr>
        </p:pic>
      </p:grp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4887" y="72247"/>
            <a:ext cx="1552219" cy="659077"/>
          </a:xfrm>
          <a:prstGeom prst="rect">
            <a:avLst/>
          </a:prstGeom>
        </p:spPr>
      </p:pic>
      <p:grpSp>
        <p:nvGrpSpPr>
          <p:cNvPr id="13" name="Groupe 12"/>
          <p:cNvGrpSpPr/>
          <p:nvPr userDrawn="1"/>
        </p:nvGrpSpPr>
        <p:grpSpPr>
          <a:xfrm>
            <a:off x="0" y="6183987"/>
            <a:ext cx="11853949" cy="172363"/>
            <a:chOff x="0" y="229423"/>
            <a:chExt cx="11400905" cy="17236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281288"/>
              <a:ext cx="10964256" cy="83837"/>
            </a:xfrm>
            <a:prstGeom prst="rect">
              <a:avLst/>
            </a:prstGeom>
            <a:solidFill>
              <a:srgbClr val="A48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5" name="Image 14"/>
            <p:cNvPicPr>
              <a:picLocks noChangeAspect="1"/>
            </p:cNvPicPr>
            <p:nvPr userDrawn="1"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5202" t="58272" r="11181" b="30849"/>
            <a:stretch/>
          </p:blipFill>
          <p:spPr>
            <a:xfrm>
              <a:off x="10964257" y="229423"/>
              <a:ext cx="436648" cy="172363"/>
            </a:xfrm>
            <a:prstGeom prst="rect">
              <a:avLst/>
            </a:prstGeom>
          </p:spPr>
        </p:pic>
      </p:grpSp>
      <p:pic>
        <p:nvPicPr>
          <p:cNvPr id="8" name="Image 7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45995" y="39338"/>
            <a:ext cx="2651634" cy="66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81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4.jpeg"/><Relationship Id="rId39" Type="http://schemas.openxmlformats.org/officeDocument/2006/relationships/image" Target="../media/image47.png"/><Relationship Id="rId3" Type="http://schemas.openxmlformats.org/officeDocument/2006/relationships/image" Target="../media/image12.png"/><Relationship Id="rId21" Type="http://schemas.openxmlformats.org/officeDocument/2006/relationships/image" Target="../media/image29.jpg"/><Relationship Id="rId34" Type="http://schemas.openxmlformats.org/officeDocument/2006/relationships/image" Target="../media/image42.jpeg"/><Relationship Id="rId42" Type="http://schemas.openxmlformats.org/officeDocument/2006/relationships/image" Target="../media/image1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3.png"/><Relationship Id="rId33" Type="http://schemas.openxmlformats.org/officeDocument/2006/relationships/image" Target="../media/image41.jpg"/><Relationship Id="rId38" Type="http://schemas.openxmlformats.org/officeDocument/2006/relationships/image" Target="../media/image4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20" Type="http://schemas.openxmlformats.org/officeDocument/2006/relationships/image" Target="../media/image6.png"/><Relationship Id="rId29" Type="http://schemas.openxmlformats.org/officeDocument/2006/relationships/image" Target="../media/image37.jpeg"/><Relationship Id="rId41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24" Type="http://schemas.openxmlformats.org/officeDocument/2006/relationships/image" Target="../media/image32.png"/><Relationship Id="rId32" Type="http://schemas.openxmlformats.org/officeDocument/2006/relationships/image" Target="../media/image40.jpg"/><Relationship Id="rId37" Type="http://schemas.openxmlformats.org/officeDocument/2006/relationships/image" Target="../media/image45.jpeg"/><Relationship Id="rId40" Type="http://schemas.openxmlformats.org/officeDocument/2006/relationships/image" Target="../media/image48.png"/><Relationship Id="rId5" Type="http://schemas.openxmlformats.org/officeDocument/2006/relationships/image" Target="../media/image14.jpeg"/><Relationship Id="rId15" Type="http://schemas.openxmlformats.org/officeDocument/2006/relationships/image" Target="../media/image24.emf"/><Relationship Id="rId23" Type="http://schemas.openxmlformats.org/officeDocument/2006/relationships/image" Target="../media/image31.jpg"/><Relationship Id="rId28" Type="http://schemas.openxmlformats.org/officeDocument/2006/relationships/image" Target="../media/image36.png"/><Relationship Id="rId36" Type="http://schemas.openxmlformats.org/officeDocument/2006/relationships/image" Target="../media/image44.jpeg"/><Relationship Id="rId10" Type="http://schemas.openxmlformats.org/officeDocument/2006/relationships/image" Target="../media/image19.png"/><Relationship Id="rId19" Type="http://schemas.openxmlformats.org/officeDocument/2006/relationships/image" Target="../media/image28.jpg"/><Relationship Id="rId31" Type="http://schemas.openxmlformats.org/officeDocument/2006/relationships/image" Target="../media/image39.jpeg"/><Relationship Id="rId4" Type="http://schemas.openxmlformats.org/officeDocument/2006/relationships/image" Target="../media/image13.png"/><Relationship Id="rId9" Type="http://schemas.openxmlformats.org/officeDocument/2006/relationships/image" Target="../media/image18.jpg"/><Relationship Id="rId14" Type="http://schemas.openxmlformats.org/officeDocument/2006/relationships/image" Target="../media/image23.jpeg"/><Relationship Id="rId22" Type="http://schemas.openxmlformats.org/officeDocument/2006/relationships/image" Target="../media/image30.jpeg"/><Relationship Id="rId27" Type="http://schemas.openxmlformats.org/officeDocument/2006/relationships/image" Target="../media/image35.jpeg"/><Relationship Id="rId30" Type="http://schemas.openxmlformats.org/officeDocument/2006/relationships/image" Target="../media/image38.emf"/><Relationship Id="rId35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2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80396" y="4624625"/>
            <a:ext cx="9144000" cy="1655762"/>
          </a:xfrm>
        </p:spPr>
        <p:txBody>
          <a:bodyPr/>
          <a:lstStyle/>
          <a:p>
            <a:r>
              <a:rPr lang="fr-FR" dirty="0" smtClean="0">
                <a:solidFill>
                  <a:srgbClr val="1485B1"/>
                </a:solidFill>
              </a:rPr>
              <a:t>Pierre </a:t>
            </a:r>
            <a:r>
              <a:rPr lang="fr-FR" dirty="0" err="1" smtClean="0">
                <a:solidFill>
                  <a:srgbClr val="1485B1"/>
                </a:solidFill>
              </a:rPr>
              <a:t>Vedrine</a:t>
            </a:r>
            <a:r>
              <a:rPr lang="fr-FR" dirty="0" smtClean="0">
                <a:solidFill>
                  <a:srgbClr val="1485B1"/>
                </a:solidFill>
              </a:rPr>
              <a:t> </a:t>
            </a:r>
          </a:p>
          <a:p>
            <a:r>
              <a:rPr lang="fr-FR" dirty="0" smtClean="0">
                <a:solidFill>
                  <a:srgbClr val="1485B1"/>
                </a:solidFill>
              </a:rPr>
              <a:t>CEA Saclay</a:t>
            </a:r>
          </a:p>
          <a:p>
            <a:r>
              <a:rPr lang="fr-FR" dirty="0" err="1" smtClean="0">
                <a:solidFill>
                  <a:srgbClr val="1485B1"/>
                </a:solidFill>
              </a:rPr>
              <a:t>Representative</a:t>
            </a:r>
            <a:r>
              <a:rPr lang="fr-FR" dirty="0" smtClean="0">
                <a:solidFill>
                  <a:srgbClr val="1485B1"/>
                </a:solidFill>
              </a:rPr>
              <a:t> </a:t>
            </a:r>
            <a:r>
              <a:rPr lang="fr-FR" dirty="0" err="1" smtClean="0">
                <a:solidFill>
                  <a:srgbClr val="1485B1"/>
                </a:solidFill>
              </a:rPr>
              <a:t>from</a:t>
            </a:r>
            <a:r>
              <a:rPr lang="fr-FR" dirty="0" smtClean="0">
                <a:solidFill>
                  <a:srgbClr val="1485B1"/>
                </a:solidFill>
              </a:rPr>
              <a:t> Sponsors/</a:t>
            </a:r>
            <a:r>
              <a:rPr lang="fr-FR" dirty="0" err="1" smtClean="0">
                <a:solidFill>
                  <a:srgbClr val="1485B1"/>
                </a:solidFill>
              </a:rPr>
              <a:t>Collaborating</a:t>
            </a:r>
            <a:r>
              <a:rPr lang="fr-FR" dirty="0" smtClean="0">
                <a:solidFill>
                  <a:srgbClr val="1485B1"/>
                </a:solidFill>
              </a:rPr>
              <a:t> </a:t>
            </a:r>
            <a:r>
              <a:rPr lang="fr-FR" dirty="0" err="1" smtClean="0">
                <a:solidFill>
                  <a:srgbClr val="1485B1"/>
                </a:solidFill>
              </a:rPr>
              <a:t>Insitutions</a:t>
            </a:r>
            <a:endParaRPr lang="fr-FR" dirty="0">
              <a:solidFill>
                <a:srgbClr val="1485B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25727" y="1003621"/>
            <a:ext cx="71988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A48A7A"/>
                </a:solidFill>
              </a:rPr>
              <a:t>Benefits of supporting JUAS </a:t>
            </a:r>
          </a:p>
          <a:p>
            <a:pPr algn="ctr"/>
            <a:r>
              <a:rPr lang="en-US" sz="3200" dirty="0" smtClean="0">
                <a:solidFill>
                  <a:srgbClr val="A48A7A"/>
                </a:solidFill>
              </a:rPr>
              <a:t>for sponsors and collaborating institutions</a:t>
            </a:r>
          </a:p>
          <a:p>
            <a:pPr algn="ctr"/>
            <a:r>
              <a:rPr lang="en-US" sz="3200" dirty="0" smtClean="0">
                <a:solidFill>
                  <a:srgbClr val="A48A7A"/>
                </a:solidFill>
              </a:rPr>
              <a:t>Past and present</a:t>
            </a:r>
            <a:endParaRPr lang="fr-FR" sz="3200" dirty="0">
              <a:solidFill>
                <a:srgbClr val="A48A7A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b="19555"/>
          <a:stretch/>
        </p:blipFill>
        <p:spPr>
          <a:xfrm>
            <a:off x="3520020" y="2803349"/>
            <a:ext cx="3835117" cy="1389090"/>
          </a:xfrm>
          <a:prstGeom prst="rect">
            <a:avLst/>
          </a:prstGeom>
        </p:spPr>
      </p:pic>
      <p:pic>
        <p:nvPicPr>
          <p:cNvPr id="6" name="Image 7">
            <a:extLst>
              <a:ext uri="{FF2B5EF4-FFF2-40B4-BE49-F238E27FC236}">
                <a16:creationId xmlns:a16="http://schemas.microsoft.com/office/drawing/2014/main" id="{5A71B134-C8E0-CEC4-80B2-B6CFA4FEB4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22" y="4245985"/>
            <a:ext cx="280498" cy="187499"/>
          </a:xfrm>
          <a:prstGeom prst="rect">
            <a:avLst/>
          </a:prstGeom>
        </p:spPr>
      </p:pic>
      <p:pic>
        <p:nvPicPr>
          <p:cNvPr id="7" name="Image 2" descr="Description : LOGOS AT DV">
            <a:extLst>
              <a:ext uri="{FF2B5EF4-FFF2-40B4-BE49-F238E27FC236}">
                <a16:creationId xmlns:a16="http://schemas.microsoft.com/office/drawing/2014/main" id="{B80BDFD9-6E63-584A-5CD7-1C7E5720A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8996" y="4265657"/>
            <a:ext cx="515036" cy="1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7" descr="A logo with blue and orange lines&#10;&#10;Description automatically generated">
            <a:extLst>
              <a:ext uri="{FF2B5EF4-FFF2-40B4-BE49-F238E27FC236}">
                <a16:creationId xmlns:a16="http://schemas.microsoft.com/office/drawing/2014/main" id="{9BD5C62B-FE21-5022-CD4E-7FE0BFACDF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1" b="15586"/>
          <a:stretch/>
        </p:blipFill>
        <p:spPr>
          <a:xfrm>
            <a:off x="6564751" y="4205443"/>
            <a:ext cx="429881" cy="283671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51AB9B66-E45A-7016-5EBA-D313D925D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765" y="4201678"/>
            <a:ext cx="400092" cy="40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0" descr="A logo with text and green and red lines&#10;&#10;Description automatically generated">
            <a:extLst>
              <a:ext uri="{FF2B5EF4-FFF2-40B4-BE49-F238E27FC236}">
                <a16:creationId xmlns:a16="http://schemas.microsoft.com/office/drawing/2014/main" id="{8018B9EF-AFC3-852B-EBC3-42721DD10A8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031" y="4210914"/>
            <a:ext cx="470729" cy="349426"/>
          </a:xfrm>
          <a:prstGeom prst="rect">
            <a:avLst/>
          </a:prstGeom>
        </p:spPr>
      </p:pic>
      <p:pic>
        <p:nvPicPr>
          <p:cNvPr id="11" name="Picture 71" descr="A logo with a blue circle and a white rectangle with black text&#10;&#10;Description automatically generated">
            <a:extLst>
              <a:ext uri="{FF2B5EF4-FFF2-40B4-BE49-F238E27FC236}">
                <a16:creationId xmlns:a16="http://schemas.microsoft.com/office/drawing/2014/main" id="{A05268C7-207B-B383-CD0D-AF5D3E005D9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760" y="4192439"/>
            <a:ext cx="623536" cy="35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3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1CBAC344-41C7-13F7-2FF9-6B5BFF950B77}"/>
              </a:ext>
            </a:extLst>
          </p:cNvPr>
          <p:cNvGrpSpPr/>
          <p:nvPr/>
        </p:nvGrpSpPr>
        <p:grpSpPr>
          <a:xfrm>
            <a:off x="98061" y="6047041"/>
            <a:ext cx="2939779" cy="763087"/>
            <a:chOff x="98061" y="6047041"/>
            <a:chExt cx="2939779" cy="763087"/>
          </a:xfrm>
          <a:solidFill>
            <a:schemeClr val="bg1"/>
          </a:solidFill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AAC94DB-4E24-0D3C-EC9A-F54BB2AF8206}"/>
                </a:ext>
              </a:extLst>
            </p:cNvPr>
            <p:cNvSpPr/>
            <p:nvPr/>
          </p:nvSpPr>
          <p:spPr bwMode="auto">
            <a:xfrm>
              <a:off x="98061" y="6047041"/>
              <a:ext cx="2939779" cy="763087"/>
            </a:xfrm>
            <a:prstGeom prst="rect">
              <a:avLst/>
            </a:prstGeom>
            <a:grp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ZoneTexte 32">
              <a:extLst>
                <a:ext uri="{FF2B5EF4-FFF2-40B4-BE49-F238E27FC236}">
                  <a16:creationId xmlns:a16="http://schemas.microsoft.com/office/drawing/2014/main" id="{274281CE-03E8-232A-7EFF-9A5962B9E973}"/>
                </a:ext>
              </a:extLst>
            </p:cNvPr>
            <p:cNvSpPr txBox="1"/>
            <p:nvPr/>
          </p:nvSpPr>
          <p:spPr>
            <a:xfrm>
              <a:off x="147779" y="6220226"/>
              <a:ext cx="1254088" cy="31170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Sweden</a:t>
              </a:r>
            </a:p>
          </p:txBody>
        </p:sp>
        <p:pic>
          <p:nvPicPr>
            <p:cNvPr id="21" name="Picture 2" descr="http://europeanspallationsource.se/profiles/esspub/themes/ess/graphics/ess-logo.png">
              <a:extLst>
                <a:ext uri="{FF2B5EF4-FFF2-40B4-BE49-F238E27FC236}">
                  <a16:creationId xmlns:a16="http://schemas.microsoft.com/office/drawing/2014/main" id="{BCF2D1D0-DE73-5EA9-824A-FE51F61893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1789" y="6088854"/>
              <a:ext cx="1577354" cy="691247"/>
            </a:xfrm>
            <a:prstGeom prst="rect">
              <a:avLst/>
            </a:prstGeom>
            <a:grpFill/>
            <a:extLst/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EE4D541-7049-B9F9-F702-FED17B63A01B}"/>
              </a:ext>
            </a:extLst>
          </p:cNvPr>
          <p:cNvGrpSpPr/>
          <p:nvPr/>
        </p:nvGrpSpPr>
        <p:grpSpPr>
          <a:xfrm>
            <a:off x="102430" y="1745893"/>
            <a:ext cx="12017856" cy="774236"/>
            <a:chOff x="102430" y="1745893"/>
            <a:chExt cx="12017856" cy="774236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818FEE41-B23A-671A-BB80-3A31CB4D356D}"/>
                </a:ext>
              </a:extLst>
            </p:cNvPr>
            <p:cNvSpPr txBox="1"/>
            <p:nvPr/>
          </p:nvSpPr>
          <p:spPr>
            <a:xfrm>
              <a:off x="174266" y="1925124"/>
              <a:ext cx="16059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Switzerland</a:t>
              </a: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</a:p>
          </p:txBody>
        </p:sp>
        <p:pic>
          <p:nvPicPr>
            <p:cNvPr id="3" name="Image 29" descr="cern_logo_white.gif">
              <a:extLst>
                <a:ext uri="{FF2B5EF4-FFF2-40B4-BE49-F238E27FC236}">
                  <a16:creationId xmlns:a16="http://schemas.microsoft.com/office/drawing/2014/main" id="{89F7619A-6423-36FE-05BC-409883256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6558" y="1852347"/>
              <a:ext cx="743377" cy="5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7FF1257B-9141-9172-6422-84DD34369D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7686" y="1924436"/>
              <a:ext cx="1459669" cy="43181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32FCFC8-5E16-1D6D-4FAF-E0EA4070EFC4}"/>
                </a:ext>
              </a:extLst>
            </p:cNvPr>
            <p:cNvSpPr/>
            <p:nvPr/>
          </p:nvSpPr>
          <p:spPr bwMode="auto">
            <a:xfrm>
              <a:off x="102430" y="1753545"/>
              <a:ext cx="12017856" cy="766584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Picture 31" descr="PSI-Logo_web[1]">
              <a:extLst>
                <a:ext uri="{FF2B5EF4-FFF2-40B4-BE49-F238E27FC236}">
                  <a16:creationId xmlns:a16="http://schemas.microsoft.com/office/drawing/2014/main" id="{D7337133-25ED-BCB7-A396-5CC0DE328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6142" y="1852444"/>
              <a:ext cx="1500413" cy="453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Image 51">
              <a:extLst>
                <a:ext uri="{FF2B5EF4-FFF2-40B4-BE49-F238E27FC236}">
                  <a16:creationId xmlns:a16="http://schemas.microsoft.com/office/drawing/2014/main" id="{A03966C8-B492-E803-460E-56768D15F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2776" y="1964666"/>
              <a:ext cx="1448978" cy="321026"/>
            </a:xfrm>
            <a:prstGeom prst="rect">
              <a:avLst/>
            </a:prstGeom>
          </p:spPr>
        </p:pic>
        <p:pic>
          <p:nvPicPr>
            <p:cNvPr id="42" name="Image 46">
              <a:extLst>
                <a:ext uri="{FF2B5EF4-FFF2-40B4-BE49-F238E27FC236}">
                  <a16:creationId xmlns:a16="http://schemas.microsoft.com/office/drawing/2014/main" id="{17686DF3-59E5-0204-B336-22679D3113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86" t="9969" r="6247" b="11717"/>
            <a:stretch/>
          </p:blipFill>
          <p:spPr>
            <a:xfrm>
              <a:off x="7792277" y="1745893"/>
              <a:ext cx="1015577" cy="688970"/>
            </a:xfrm>
            <a:prstGeom prst="rect">
              <a:avLst/>
            </a:prstGeom>
          </p:spPr>
        </p:pic>
        <p:pic>
          <p:nvPicPr>
            <p:cNvPr id="43" name="Picture 42" descr="RÃ©sultat de recherche d'images pour &quot;hug geneve&quot;">
              <a:extLst>
                <a:ext uri="{FF2B5EF4-FFF2-40B4-BE49-F238E27FC236}">
                  <a16:creationId xmlns:a16="http://schemas.microsoft.com/office/drawing/2014/main" id="{A5885757-3F4D-C92B-B3EC-03F26C00CC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3946" y="1946958"/>
              <a:ext cx="1408818" cy="3247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Image 63">
              <a:extLst>
                <a:ext uri="{FF2B5EF4-FFF2-40B4-BE49-F238E27FC236}">
                  <a16:creationId xmlns:a16="http://schemas.microsoft.com/office/drawing/2014/main" id="{D4395918-A3CE-C278-7868-3874C905F1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958" b="34023"/>
            <a:stretch/>
          </p:blipFill>
          <p:spPr>
            <a:xfrm>
              <a:off x="10516379" y="1917911"/>
              <a:ext cx="1360736" cy="382834"/>
            </a:xfrm>
            <a:prstGeom prst="rect">
              <a:avLst/>
            </a:prstGeom>
          </p:spPr>
        </p:pic>
      </p:grpSp>
      <p:sp>
        <p:nvSpPr>
          <p:cNvPr id="7" name="ZoneTexte 18">
            <a:extLst>
              <a:ext uri="{FF2B5EF4-FFF2-40B4-BE49-F238E27FC236}">
                <a16:creationId xmlns:a16="http://schemas.microsoft.com/office/drawing/2014/main" id="{649F7651-6E83-E7F7-AC1A-F866E4186819}"/>
              </a:ext>
            </a:extLst>
          </p:cNvPr>
          <p:cNvSpPr txBox="1"/>
          <p:nvPr/>
        </p:nvSpPr>
        <p:spPr>
          <a:xfrm>
            <a:off x="36539" y="2773627"/>
            <a:ext cx="1276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Germany</a:t>
            </a:r>
          </a:p>
        </p:txBody>
      </p:sp>
      <p:pic>
        <p:nvPicPr>
          <p:cNvPr id="8" name="Picture 25" descr="desy-logo[1]">
            <a:extLst>
              <a:ext uri="{FF2B5EF4-FFF2-40B4-BE49-F238E27FC236}">
                <a16:creationId xmlns:a16="http://schemas.microsoft.com/office/drawing/2014/main" id="{962E2D8D-E93C-D3CE-9D22-AD7A1D557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007" y="2668503"/>
            <a:ext cx="631908" cy="67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8" descr="GSI_Logo[1]">
            <a:extLst>
              <a:ext uri="{FF2B5EF4-FFF2-40B4-BE49-F238E27FC236}">
                <a16:creationId xmlns:a16="http://schemas.microsoft.com/office/drawing/2014/main" id="{D566086F-9877-2983-DD24-A1BE621B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449" y="2701240"/>
            <a:ext cx="1445484" cy="51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" descr="logo_hzb[1]">
            <a:extLst>
              <a:ext uri="{FF2B5EF4-FFF2-40B4-BE49-F238E27FC236}">
                <a16:creationId xmlns:a16="http://schemas.microsoft.com/office/drawing/2014/main" id="{97DD8C21-4506-C44E-3B6D-9175644E2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432" y="2737004"/>
            <a:ext cx="1636672" cy="63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\\cern.ch\dfs\Users\r\rinolfi\Desktop\KIT.png">
            <a:extLst>
              <a:ext uri="{FF2B5EF4-FFF2-40B4-BE49-F238E27FC236}">
                <a16:creationId xmlns:a16="http://schemas.microsoft.com/office/drawing/2014/main" id="{9B707B8F-0567-5ABE-4A74-556A94157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460" y="2759871"/>
            <a:ext cx="1209607" cy="55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9F46C23-E6E6-77C3-454E-EDA4E2FC5D80}"/>
              </a:ext>
            </a:extLst>
          </p:cNvPr>
          <p:cNvSpPr/>
          <p:nvPr/>
        </p:nvSpPr>
        <p:spPr bwMode="auto">
          <a:xfrm>
            <a:off x="94324" y="2616023"/>
            <a:ext cx="12013371" cy="842102"/>
          </a:xfrm>
          <a:prstGeom prst="rect">
            <a:avLst/>
          </a:prstGeom>
          <a:noFill/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44" name="Image 42">
            <a:extLst>
              <a:ext uri="{FF2B5EF4-FFF2-40B4-BE49-F238E27FC236}">
                <a16:creationId xmlns:a16="http://schemas.microsoft.com/office/drawing/2014/main" id="{D761DB50-E10D-300E-C561-1330191D0C3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503" y="2705453"/>
            <a:ext cx="1090341" cy="597714"/>
          </a:xfrm>
          <a:prstGeom prst="rect">
            <a:avLst/>
          </a:prstGeom>
        </p:spPr>
      </p:pic>
      <p:pic>
        <p:nvPicPr>
          <p:cNvPr id="50" name="Picture 29">
            <a:extLst>
              <a:ext uri="{FF2B5EF4-FFF2-40B4-BE49-F238E27FC236}">
                <a16:creationId xmlns:a16="http://schemas.microsoft.com/office/drawing/2014/main" id="{9DADD5BD-2D20-E4AE-A456-AFA97AD47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081" y="2749909"/>
            <a:ext cx="1155984" cy="53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01B974F8-3E0F-26AA-0B9B-B9354CD3E0E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747" y="2792762"/>
            <a:ext cx="680368" cy="364483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7B0D6ACB-95DC-49F5-7073-3ADD06D61B88}"/>
              </a:ext>
            </a:extLst>
          </p:cNvPr>
          <p:cNvGrpSpPr/>
          <p:nvPr/>
        </p:nvGrpSpPr>
        <p:grpSpPr>
          <a:xfrm>
            <a:off x="87330" y="5219328"/>
            <a:ext cx="4866289" cy="780118"/>
            <a:chOff x="97934" y="2677592"/>
            <a:chExt cx="4866289" cy="78011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28E081A-F882-4590-F54E-92E07A9FFA02}"/>
                </a:ext>
              </a:extLst>
            </p:cNvPr>
            <p:cNvSpPr/>
            <p:nvPr/>
          </p:nvSpPr>
          <p:spPr bwMode="auto">
            <a:xfrm>
              <a:off x="97934" y="2684183"/>
              <a:ext cx="4866289" cy="711976"/>
            </a:xfrm>
            <a:prstGeom prst="rect">
              <a:avLst/>
            </a:prstGeom>
            <a:noFill/>
            <a:ln w="952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ZoneTexte 28">
              <a:extLst>
                <a:ext uri="{FF2B5EF4-FFF2-40B4-BE49-F238E27FC236}">
                  <a16:creationId xmlns:a16="http://schemas.microsoft.com/office/drawing/2014/main" id="{013AE151-2DF5-50E9-0680-04D053CDDE38}"/>
                </a:ext>
              </a:extLst>
            </p:cNvPr>
            <p:cNvSpPr txBox="1"/>
            <p:nvPr/>
          </p:nvSpPr>
          <p:spPr>
            <a:xfrm>
              <a:off x="239039" y="2771503"/>
              <a:ext cx="1276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Italy</a:t>
              </a:r>
            </a:p>
          </p:txBody>
        </p:sp>
        <p:pic>
          <p:nvPicPr>
            <p:cNvPr id="15" name="Image 28" descr="Infn_Logo.gif">
              <a:extLst>
                <a:ext uri="{FF2B5EF4-FFF2-40B4-BE49-F238E27FC236}">
                  <a16:creationId xmlns:a16="http://schemas.microsoft.com/office/drawing/2014/main" id="{08911A6F-D581-E499-B408-8AB39F02E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3407" y="2677592"/>
              <a:ext cx="1059094" cy="78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55" descr="A blue and black logo&#10;&#10;Description automatically generated">
              <a:extLst>
                <a:ext uri="{FF2B5EF4-FFF2-40B4-BE49-F238E27FC236}">
                  <a16:creationId xmlns:a16="http://schemas.microsoft.com/office/drawing/2014/main" id="{EA4DF7FA-DAE3-B344-0CA7-619111A08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871"/>
            <a:stretch/>
          </p:blipFill>
          <p:spPr>
            <a:xfrm>
              <a:off x="3257723" y="2830046"/>
              <a:ext cx="951278" cy="529396"/>
            </a:xfrm>
            <a:prstGeom prst="rect">
              <a:avLst/>
            </a:prstGeom>
          </p:spPr>
        </p:pic>
      </p:grpSp>
      <p:pic>
        <p:nvPicPr>
          <p:cNvPr id="66" name="Image 7">
            <a:extLst>
              <a:ext uri="{FF2B5EF4-FFF2-40B4-BE49-F238E27FC236}">
                <a16:creationId xmlns:a16="http://schemas.microsoft.com/office/drawing/2014/main" id="{52C20977-22EC-860D-E655-32FEB78F353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501" y="4450260"/>
            <a:ext cx="1259785" cy="842102"/>
          </a:xfrm>
          <a:prstGeom prst="rect">
            <a:avLst/>
          </a:prstGeom>
        </p:spPr>
      </p:pic>
      <p:pic>
        <p:nvPicPr>
          <p:cNvPr id="67" name="Image 2" descr="Description : LOGOS AT DV">
            <a:extLst>
              <a:ext uri="{FF2B5EF4-FFF2-40B4-BE49-F238E27FC236}">
                <a16:creationId xmlns:a16="http://schemas.microsoft.com/office/drawing/2014/main" id="{E66CADF0-DC1A-C76D-0FC2-6C76C83E4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13151" y="3755863"/>
            <a:ext cx="2202216" cy="55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67" descr="A logo with blue and orange lines&#10;&#10;Description automatically generated">
            <a:extLst>
              <a:ext uri="{FF2B5EF4-FFF2-40B4-BE49-F238E27FC236}">
                <a16:creationId xmlns:a16="http://schemas.microsoft.com/office/drawing/2014/main" id="{F24D56EA-717F-F4AF-AD65-967CEC011F0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1" b="15586"/>
          <a:stretch/>
        </p:blipFill>
        <p:spPr>
          <a:xfrm>
            <a:off x="10565717" y="3622242"/>
            <a:ext cx="1399232" cy="923330"/>
          </a:xfrm>
          <a:prstGeom prst="rect">
            <a:avLst/>
          </a:prstGeom>
        </p:spPr>
      </p:pic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C5678B14-4EAF-E8B8-6128-5014FC6B4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A940F-8D4A-4F8A-B4D9-BA09DF37979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154F6A1-2DEC-41DF-5B1F-6BF7F5C5DE87}"/>
              </a:ext>
            </a:extLst>
          </p:cNvPr>
          <p:cNvGrpSpPr/>
          <p:nvPr/>
        </p:nvGrpSpPr>
        <p:grpSpPr>
          <a:xfrm>
            <a:off x="0" y="4434325"/>
            <a:ext cx="6605843" cy="826363"/>
            <a:chOff x="58570" y="3573000"/>
            <a:chExt cx="6605843" cy="82636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070B7F2-EC50-8871-054B-2B51E1316961}"/>
                </a:ext>
              </a:extLst>
            </p:cNvPr>
            <p:cNvSpPr/>
            <p:nvPr/>
          </p:nvSpPr>
          <p:spPr bwMode="auto">
            <a:xfrm>
              <a:off x="115959" y="3579877"/>
              <a:ext cx="6548454" cy="738566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ZoneTexte 31">
              <a:extLst>
                <a:ext uri="{FF2B5EF4-FFF2-40B4-BE49-F238E27FC236}">
                  <a16:creationId xmlns:a16="http://schemas.microsoft.com/office/drawing/2014/main" id="{585D1633-830B-ADF3-4643-46CA29A4CD0D}"/>
                </a:ext>
              </a:extLst>
            </p:cNvPr>
            <p:cNvSpPr txBox="1"/>
            <p:nvPr/>
          </p:nvSpPr>
          <p:spPr>
            <a:xfrm>
              <a:off x="58570" y="3733691"/>
              <a:ext cx="1276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Spain</a:t>
              </a:r>
            </a:p>
          </p:txBody>
        </p:sp>
        <p:pic>
          <p:nvPicPr>
            <p:cNvPr id="18" name="Image 33" descr="logo cpan-300.jpg">
              <a:extLst>
                <a:ext uri="{FF2B5EF4-FFF2-40B4-BE49-F238E27FC236}">
                  <a16:creationId xmlns:a16="http://schemas.microsoft.com/office/drawing/2014/main" id="{055FA385-EA02-A90F-6D89-65FAEE31F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50"/>
            <a:stretch>
              <a:fillRect/>
            </a:stretch>
          </p:blipFill>
          <p:spPr bwMode="auto">
            <a:xfrm>
              <a:off x="1470131" y="3573000"/>
              <a:ext cx="1360735" cy="82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Image 45">
              <a:extLst>
                <a:ext uri="{FF2B5EF4-FFF2-40B4-BE49-F238E27FC236}">
                  <a16:creationId xmlns:a16="http://schemas.microsoft.com/office/drawing/2014/main" id="{BBA0B329-121A-170D-EA53-3DFFB38D8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0575" y="3642839"/>
              <a:ext cx="1070160" cy="607814"/>
            </a:xfrm>
            <a:prstGeom prst="rect">
              <a:avLst/>
            </a:prstGeom>
          </p:spPr>
        </p:pic>
        <p:pic>
          <p:nvPicPr>
            <p:cNvPr id="55" name="Picture 2" descr="\\cern.ch\dfs\Users\r\rinolfi\Desktop\ess_bilbao.png">
              <a:extLst>
                <a:ext uri="{FF2B5EF4-FFF2-40B4-BE49-F238E27FC236}">
                  <a16:creationId xmlns:a16="http://schemas.microsoft.com/office/drawing/2014/main" id="{D91BDDC5-C0D3-C1BB-0B44-80469305CA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9976" y="3717655"/>
              <a:ext cx="1343341" cy="537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1E946EA-77AA-ACA5-25B4-BE8D78D97A10}"/>
              </a:ext>
            </a:extLst>
          </p:cNvPr>
          <p:cNvGrpSpPr/>
          <p:nvPr/>
        </p:nvGrpSpPr>
        <p:grpSpPr>
          <a:xfrm>
            <a:off x="83784" y="625865"/>
            <a:ext cx="12024431" cy="967580"/>
            <a:chOff x="83784" y="625865"/>
            <a:chExt cx="12024431" cy="967580"/>
          </a:xfrm>
        </p:grpSpPr>
        <p:sp>
          <p:nvSpPr>
            <p:cNvPr id="28" name="ZoneTexte 5">
              <a:extLst>
                <a:ext uri="{FF2B5EF4-FFF2-40B4-BE49-F238E27FC236}">
                  <a16:creationId xmlns:a16="http://schemas.microsoft.com/office/drawing/2014/main" id="{A2A59704-1313-6975-1B59-FD069D91D5BE}"/>
                </a:ext>
              </a:extLst>
            </p:cNvPr>
            <p:cNvSpPr txBox="1"/>
            <p:nvPr/>
          </p:nvSpPr>
          <p:spPr>
            <a:xfrm>
              <a:off x="83784" y="866318"/>
              <a:ext cx="9740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tx1"/>
                  </a:solidFill>
                </a:rPr>
                <a:t>France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</a:p>
          </p:txBody>
        </p:sp>
        <p:pic>
          <p:nvPicPr>
            <p:cNvPr id="29" name="Picture 36" descr="bergoz_logo">
              <a:extLst>
                <a:ext uri="{FF2B5EF4-FFF2-40B4-BE49-F238E27FC236}">
                  <a16:creationId xmlns:a16="http://schemas.microsoft.com/office/drawing/2014/main" id="{51DD43FF-0653-187C-40FF-937CA63E01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4198" y="869038"/>
              <a:ext cx="1221426" cy="525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" descr="\\cern.ch\dfs\Users\r\rinolfi\Desktop\CEA_Saclay_logotype.jpg">
              <a:extLst>
                <a:ext uri="{FF2B5EF4-FFF2-40B4-BE49-F238E27FC236}">
                  <a16:creationId xmlns:a16="http://schemas.microsoft.com/office/drawing/2014/main" id="{972BF9D3-EEB6-99A7-165A-B6C0C1EDF6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474" y="754961"/>
              <a:ext cx="794667" cy="755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Image 30" descr="cnrs-in2p3.jpg">
              <a:extLst>
                <a:ext uri="{FF2B5EF4-FFF2-40B4-BE49-F238E27FC236}">
                  <a16:creationId xmlns:a16="http://schemas.microsoft.com/office/drawing/2014/main" id="{9EF8DB07-3A46-7D67-DA3F-F4F215E13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2125" y="746922"/>
              <a:ext cx="1313847" cy="730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6" descr="esrf_logo_110[1]">
              <a:extLst>
                <a:ext uri="{FF2B5EF4-FFF2-40B4-BE49-F238E27FC236}">
                  <a16:creationId xmlns:a16="http://schemas.microsoft.com/office/drawing/2014/main" id="{0238E0A6-A254-F088-B198-FE38CCF38F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8412" y="743816"/>
              <a:ext cx="607200" cy="792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Image 10">
              <a:extLst>
                <a:ext uri="{FF2B5EF4-FFF2-40B4-BE49-F238E27FC236}">
                  <a16:creationId xmlns:a16="http://schemas.microsoft.com/office/drawing/2014/main" id="{A8B8FC35-520A-350D-D722-46A35F4092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756" t="17496"/>
            <a:stretch/>
          </p:blipFill>
          <p:spPr>
            <a:xfrm>
              <a:off x="6195748" y="887140"/>
              <a:ext cx="1149703" cy="506014"/>
            </a:xfrm>
            <a:prstGeom prst="rect">
              <a:avLst/>
            </a:prstGeom>
            <a:ln>
              <a:noFill/>
            </a:ln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CF90742-E762-9F55-6421-C8F5A4C10E2E}"/>
                </a:ext>
              </a:extLst>
            </p:cNvPr>
            <p:cNvSpPr/>
            <p:nvPr/>
          </p:nvSpPr>
          <p:spPr bwMode="auto">
            <a:xfrm>
              <a:off x="83784" y="625865"/>
              <a:ext cx="12024431" cy="967580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pic>
          <p:nvPicPr>
            <p:cNvPr id="35" name="Picture 32">
              <a:extLst>
                <a:ext uri="{FF2B5EF4-FFF2-40B4-BE49-F238E27FC236}">
                  <a16:creationId xmlns:a16="http://schemas.microsoft.com/office/drawing/2014/main" id="{712D593C-56D1-5A3C-3716-F7674A5A25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21" b="11330"/>
            <a:stretch>
              <a:fillRect/>
            </a:stretch>
          </p:blipFill>
          <p:spPr bwMode="auto">
            <a:xfrm>
              <a:off x="7424258" y="767750"/>
              <a:ext cx="1610850" cy="671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Image 10">
              <a:extLst>
                <a:ext uri="{FF2B5EF4-FFF2-40B4-BE49-F238E27FC236}">
                  <a16:creationId xmlns:a16="http://schemas.microsoft.com/office/drawing/2014/main" id="{E06BD273-07BF-0880-E778-CB01C064A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3460" y="814629"/>
              <a:ext cx="784550" cy="633980"/>
            </a:xfrm>
            <a:prstGeom prst="rect">
              <a:avLst/>
            </a:prstGeom>
          </p:spPr>
        </p:pic>
        <p:pic>
          <p:nvPicPr>
            <p:cNvPr id="46" name="Image 2">
              <a:extLst>
                <a:ext uri="{FF2B5EF4-FFF2-40B4-BE49-F238E27FC236}">
                  <a16:creationId xmlns:a16="http://schemas.microsoft.com/office/drawing/2014/main" id="{4E3D3945-358C-DE6E-16EC-B1EDE81A5B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5695" y="793437"/>
              <a:ext cx="1132107" cy="633980"/>
            </a:xfrm>
            <a:prstGeom prst="rect">
              <a:avLst/>
            </a:prstGeom>
          </p:spPr>
        </p:pic>
        <p:pic>
          <p:nvPicPr>
            <p:cNvPr id="49" name="Picture 48" descr="A logo for a company&#10;&#10;Description automatically generated">
              <a:extLst>
                <a:ext uri="{FF2B5EF4-FFF2-40B4-BE49-F238E27FC236}">
                  <a16:creationId xmlns:a16="http://schemas.microsoft.com/office/drawing/2014/main" id="{EECC4923-110C-44F2-C79C-CBA9B83B9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38" b="15968"/>
            <a:stretch/>
          </p:blipFill>
          <p:spPr>
            <a:xfrm>
              <a:off x="11121890" y="887140"/>
              <a:ext cx="981225" cy="590242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C9107FF-24A2-6999-B4D9-94BFC4F1A83F}"/>
              </a:ext>
            </a:extLst>
          </p:cNvPr>
          <p:cNvGrpSpPr/>
          <p:nvPr/>
        </p:nvGrpSpPr>
        <p:grpSpPr>
          <a:xfrm>
            <a:off x="36539" y="3670433"/>
            <a:ext cx="8128842" cy="659567"/>
            <a:chOff x="90562" y="4482532"/>
            <a:chExt cx="8128842" cy="65956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DB5B189-9FD4-4ABE-6BB6-CCFC6C43D650}"/>
                </a:ext>
              </a:extLst>
            </p:cNvPr>
            <p:cNvSpPr/>
            <p:nvPr/>
          </p:nvSpPr>
          <p:spPr bwMode="auto">
            <a:xfrm>
              <a:off x="90562" y="4482532"/>
              <a:ext cx="8128842" cy="659567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ZoneTexte 33">
              <a:extLst>
                <a:ext uri="{FF2B5EF4-FFF2-40B4-BE49-F238E27FC236}">
                  <a16:creationId xmlns:a16="http://schemas.microsoft.com/office/drawing/2014/main" id="{BBBF1E41-140D-35AA-A553-D28220D2527D}"/>
                </a:ext>
              </a:extLst>
            </p:cNvPr>
            <p:cNvSpPr txBox="1"/>
            <p:nvPr/>
          </p:nvSpPr>
          <p:spPr>
            <a:xfrm>
              <a:off x="266746" y="4663206"/>
              <a:ext cx="1276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UK</a:t>
              </a:r>
            </a:p>
          </p:txBody>
        </p:sp>
        <p:pic>
          <p:nvPicPr>
            <p:cNvPr id="25" name="Image 36">
              <a:extLst>
                <a:ext uri="{FF2B5EF4-FFF2-40B4-BE49-F238E27FC236}">
                  <a16:creationId xmlns:a16="http://schemas.microsoft.com/office/drawing/2014/main" id="{7F9D32CE-EB2D-E6AC-B293-4C2C810938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8410" y="4606307"/>
              <a:ext cx="1574068" cy="535792"/>
            </a:xfrm>
            <a:prstGeom prst="rect">
              <a:avLst/>
            </a:prstGeom>
          </p:spPr>
        </p:pic>
        <p:pic>
          <p:nvPicPr>
            <p:cNvPr id="26" name="Picture 2" descr="C:\Documents and Settings\ESI\Mes documents\JUAS\Communication\Logo Partenaires\oPAClogo.jpg">
              <a:extLst>
                <a:ext uri="{FF2B5EF4-FFF2-40B4-BE49-F238E27FC236}">
                  <a16:creationId xmlns:a16="http://schemas.microsoft.com/office/drawing/2014/main" id="{88529621-8800-4EC4-412C-B2B0874643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6002" y="4545621"/>
              <a:ext cx="1543777" cy="531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Image 38">
              <a:extLst>
                <a:ext uri="{FF2B5EF4-FFF2-40B4-BE49-F238E27FC236}">
                  <a16:creationId xmlns:a16="http://schemas.microsoft.com/office/drawing/2014/main" id="{3C46C9C4-2109-25AA-3CE2-FBA88A464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4757" y="4579652"/>
              <a:ext cx="1929991" cy="440288"/>
            </a:xfrm>
            <a:prstGeom prst="rect">
              <a:avLst/>
            </a:prstGeom>
          </p:spPr>
        </p:pic>
        <p:pic>
          <p:nvPicPr>
            <p:cNvPr id="22" name="Picture 2" descr="\\cern.ch\dfs\Users\r\rinolfi\Desktop\JAI-logo-on-white-2-lines.jpg">
              <a:extLst>
                <a:ext uri="{FF2B5EF4-FFF2-40B4-BE49-F238E27FC236}">
                  <a16:creationId xmlns:a16="http://schemas.microsoft.com/office/drawing/2014/main" id="{3CACCB2D-0F33-E96B-80B6-538BDBA6A0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58" r="39800"/>
            <a:stretch/>
          </p:blipFill>
          <p:spPr bwMode="auto">
            <a:xfrm>
              <a:off x="6681299" y="4599629"/>
              <a:ext cx="1490242" cy="531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8BDF774-D2A4-F5BE-6024-24EB51E66F1F}"/>
              </a:ext>
            </a:extLst>
          </p:cNvPr>
          <p:cNvGrpSpPr/>
          <p:nvPr/>
        </p:nvGrpSpPr>
        <p:grpSpPr>
          <a:xfrm>
            <a:off x="3197558" y="5989291"/>
            <a:ext cx="2282979" cy="763087"/>
            <a:chOff x="3195113" y="6030244"/>
            <a:chExt cx="2282979" cy="76308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E8E0C66-A2C4-502F-054D-22B0673BDF60}"/>
                </a:ext>
              </a:extLst>
            </p:cNvPr>
            <p:cNvSpPr/>
            <p:nvPr/>
          </p:nvSpPr>
          <p:spPr bwMode="auto">
            <a:xfrm>
              <a:off x="3195114" y="6030244"/>
              <a:ext cx="2282978" cy="763087"/>
            </a:xfrm>
            <a:prstGeom prst="rect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ZoneTexte 32">
              <a:extLst>
                <a:ext uri="{FF2B5EF4-FFF2-40B4-BE49-F238E27FC236}">
                  <a16:creationId xmlns:a16="http://schemas.microsoft.com/office/drawing/2014/main" id="{50E6D33F-5FF3-F097-18FA-7BA2472AFCB4}"/>
                </a:ext>
              </a:extLst>
            </p:cNvPr>
            <p:cNvSpPr txBox="1"/>
            <p:nvPr/>
          </p:nvSpPr>
          <p:spPr>
            <a:xfrm>
              <a:off x="3195113" y="6243728"/>
              <a:ext cx="131551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Belgium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AC22CAFA-3AF6-F0CF-87D6-5F387A49F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rcRect t="3003"/>
            <a:stretch/>
          </p:blipFill>
          <p:spPr>
            <a:xfrm>
              <a:off x="4442343" y="6111078"/>
              <a:ext cx="1035748" cy="623039"/>
            </a:xfrm>
            <a:prstGeom prst="rect">
              <a:avLst/>
            </a:prstGeom>
          </p:spPr>
        </p:pic>
      </p:grpSp>
      <p:pic>
        <p:nvPicPr>
          <p:cNvPr id="65" name="Picture 64" descr="A red line on a black background&#10;&#10;Description automatically generated">
            <a:extLst>
              <a:ext uri="{FF2B5EF4-FFF2-40B4-BE49-F238E27FC236}">
                <a16:creationId xmlns:a16="http://schemas.microsoft.com/office/drawing/2014/main" id="{5B3C7849-64B7-108F-7DAA-E63A6186E6A9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968" y="2846307"/>
            <a:ext cx="1406665" cy="354773"/>
          </a:xfrm>
          <a:prstGeom prst="rect">
            <a:avLst/>
          </a:prstGeom>
        </p:spPr>
      </p:pic>
      <p:sp>
        <p:nvSpPr>
          <p:cNvPr id="69" name="Text Box 2">
            <a:extLst>
              <a:ext uri="{FF2B5EF4-FFF2-40B4-BE49-F238E27FC236}">
                <a16:creationId xmlns:a16="http://schemas.microsoft.com/office/drawing/2014/main" id="{D0C196E7-25C4-9B3D-9872-5B276E9FC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2803" y="279159"/>
            <a:ext cx="9906000" cy="70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1pPr>
            <a:lvl2pPr marL="742950" indent="-28575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2pPr>
            <a:lvl3pPr marL="11430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3pPr>
            <a:lvl4pPr marL="16002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4pPr>
            <a:lvl5pPr marL="20574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SzPct val="45000"/>
            </a:pPr>
            <a:r>
              <a:rPr lang="en-GB" sz="2800" b="1" dirty="0">
                <a:solidFill>
                  <a:srgbClr val="1485B1"/>
                </a:solidFill>
                <a:latin typeface="+mj-lt"/>
                <a:ea typeface="+mj-ea"/>
                <a:cs typeface="+mj-cs"/>
              </a:rPr>
              <a:t>JUAS collaborative institutions and sponsors</a:t>
            </a:r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0621142" y="4524239"/>
            <a:ext cx="1249788" cy="926672"/>
          </a:xfrm>
          <a:prstGeom prst="rect">
            <a:avLst/>
          </a:prstGeom>
        </p:spPr>
      </p:pic>
      <p:pic>
        <p:nvPicPr>
          <p:cNvPr id="70" name="Picture 2">
            <a:extLst>
              <a:ext uri="{FF2B5EF4-FFF2-40B4-BE49-F238E27FC236}">
                <a16:creationId xmlns:a16="http://schemas.microsoft.com/office/drawing/2014/main" id="{51AB9B66-E45A-7016-5EBA-D313D925D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552" y="5418354"/>
            <a:ext cx="1126048" cy="112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1" descr="A logo with a blue circle and a white rectangle with black text&#10;&#10;Description automatically generated">
            <a:extLst>
              <a:ext uri="{FF2B5EF4-FFF2-40B4-BE49-F238E27FC236}">
                <a16:creationId xmlns:a16="http://schemas.microsoft.com/office/drawing/2014/main" id="{A05268C7-207B-B383-CD0D-AF5D3E005D99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393" y="5313239"/>
            <a:ext cx="1803761" cy="101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30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61761" y="273053"/>
            <a:ext cx="5668478" cy="761031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>
                <a:solidFill>
                  <a:srgbClr val="1485B1"/>
                </a:solidFill>
              </a:rPr>
              <a:t>L</a:t>
            </a:r>
            <a:r>
              <a:rPr lang="fr-FR" sz="2800" b="1" dirty="0" smtClean="0">
                <a:solidFill>
                  <a:srgbClr val="1485B1"/>
                </a:solidFill>
              </a:rPr>
              <a:t>ong </a:t>
            </a:r>
            <a:r>
              <a:rPr lang="fr-FR" sz="2800" b="1" dirty="0" err="1" smtClean="0">
                <a:solidFill>
                  <a:srgbClr val="1485B1"/>
                </a:solidFill>
              </a:rPr>
              <a:t>term</a:t>
            </a:r>
            <a:r>
              <a:rPr lang="fr-FR" sz="2800" b="1" dirty="0" smtClean="0">
                <a:solidFill>
                  <a:srgbClr val="1485B1"/>
                </a:solidFill>
              </a:rPr>
              <a:t> support </a:t>
            </a:r>
            <a:r>
              <a:rPr lang="fr-FR" sz="2800" b="1" dirty="0" err="1" smtClean="0">
                <a:solidFill>
                  <a:srgbClr val="1485B1"/>
                </a:solidFill>
              </a:rPr>
              <a:t>from</a:t>
            </a:r>
            <a:r>
              <a:rPr lang="fr-FR" sz="2800" b="1" dirty="0" smtClean="0">
                <a:solidFill>
                  <a:srgbClr val="1485B1"/>
                </a:solidFill>
              </a:rPr>
              <a:t> Sponsors</a:t>
            </a:r>
            <a:endParaRPr lang="fr-FR" sz="2800" b="1" dirty="0">
              <a:solidFill>
                <a:srgbClr val="1485B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999" y="907804"/>
            <a:ext cx="8208002" cy="595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35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19901" y="394002"/>
            <a:ext cx="5216091" cy="789906"/>
          </a:xfrm>
        </p:spPr>
        <p:txBody>
          <a:bodyPr/>
          <a:lstStyle/>
          <a:p>
            <a:r>
              <a:rPr lang="fr-FR" sz="2800" b="1" dirty="0" err="1">
                <a:solidFill>
                  <a:srgbClr val="1485B1"/>
                </a:solidFill>
              </a:rPr>
              <a:t>Sponsorship</a:t>
            </a:r>
            <a:r>
              <a:rPr lang="fr-FR" sz="2800" b="1" dirty="0">
                <a:solidFill>
                  <a:srgbClr val="1485B1"/>
                </a:solidFill>
              </a:rPr>
              <a:t> initiatives for JUAS</a:t>
            </a:r>
            <a:endParaRPr lang="fr-FR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68470" y="1183908"/>
            <a:ext cx="11163569" cy="437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Financial Support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fr-FR" sz="2000" dirty="0"/>
              <a:t>F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unding assistance to support organization of the JUAS courses.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Access to Expertise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Provide qualified lecturers and tutors to deliver teaching and support throughout the course.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Include the directors of JUAS.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Hands-On Learning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Help</a:t>
            </a:r>
            <a:r>
              <a:rPr kumimoji="0" lang="en-US" altLang="fr-F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to c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onduct practical sessions integrated within the course, by providing equipment and</a:t>
            </a:r>
            <a:r>
              <a:rPr kumimoji="0" lang="en-US" altLang="fr-F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tutors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Laboratory Access and Engagement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</a:p>
          <a:p>
            <a:pPr marL="452438" lvl="2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z="2000" dirty="0"/>
              <a:t>Recreational visits to see science in action. </a:t>
            </a:r>
          </a:p>
          <a:p>
            <a:pPr marL="452438" lvl="2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z="2000" dirty="0"/>
              <a:t>Seminars to deepen knowledge and stimulate discussion. </a:t>
            </a:r>
          </a:p>
          <a:p>
            <a:pPr marL="452438" lvl="2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z="2000" dirty="0"/>
              <a:t>Interactive laboratory work to encourage experience-based learning and to develop skills.</a:t>
            </a:r>
            <a:endParaRPr kumimoji="0" lang="en-US" alt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295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77821" y="552524"/>
            <a:ext cx="6582057" cy="88745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2800" b="1" dirty="0">
                <a:solidFill>
                  <a:srgbClr val="1485B1"/>
                </a:solidFill>
                <a:ea typeface="+mn-ea"/>
                <a:cs typeface="+mn-cs"/>
              </a:rPr>
              <a:t>Benefits of Participating in JUAS </a:t>
            </a:r>
            <a:r>
              <a:rPr lang="en-US" sz="2800" b="1" dirty="0" smtClean="0">
                <a:solidFill>
                  <a:srgbClr val="1485B1"/>
                </a:solidFill>
                <a:ea typeface="+mn-ea"/>
                <a:cs typeface="+mn-cs"/>
              </a:rPr>
              <a:t>sponsorship</a:t>
            </a:r>
            <a:r>
              <a:rPr lang="en-US" sz="2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2800" dirty="0">
                <a:solidFill>
                  <a:prstClr val="black"/>
                </a:solidFill>
                <a:ea typeface="+mn-ea"/>
                <a:cs typeface="+mn-cs"/>
              </a:rPr>
            </a:br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559067" y="787663"/>
            <a:ext cx="108372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r>
              <a:rPr lang="en-US" sz="2000" b="1" dirty="0"/>
              <a:t>Inspiring Future Scientists: </a:t>
            </a:r>
            <a:r>
              <a:rPr lang="en-US" sz="2000" dirty="0">
                <a:solidFill>
                  <a:srgbClr val="1485B1"/>
                </a:solidFill>
              </a:rPr>
              <a:t>JUAS trainings play a crucial role in encouraging students to pursue careers in accelerator physics and </a:t>
            </a:r>
            <a:r>
              <a:rPr lang="en-US" sz="2000" dirty="0" smtClean="0">
                <a:solidFill>
                  <a:srgbClr val="1485B1"/>
                </a:solidFill>
              </a:rPr>
              <a:t>technologies</a:t>
            </a:r>
            <a:r>
              <a:rPr lang="en-US" sz="2000" dirty="0" smtClean="0"/>
              <a:t>. </a:t>
            </a:r>
            <a:r>
              <a:rPr lang="en-US" sz="2000" dirty="0"/>
              <a:t>The hands-on experience and exposure to cutting-edge research can ignite a passion for these fields, leading to a more diverse and skilled workforce </a:t>
            </a:r>
            <a:r>
              <a:rPr lang="en-US" sz="2000" dirty="0" smtClean="0"/>
              <a:t>for us in </a:t>
            </a:r>
            <a:r>
              <a:rPr lang="en-US" sz="2000" dirty="0"/>
              <a:t>the future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b="1" dirty="0"/>
              <a:t>Investment in Future Expertise: </a:t>
            </a:r>
            <a:r>
              <a:rPr lang="en-US" sz="2000" dirty="0">
                <a:solidFill>
                  <a:srgbClr val="1485B1"/>
                </a:solidFill>
              </a:rPr>
              <a:t>By supporting JUAS, laboratories are actively contributing to the development of the next generation of scientists and engineers </a:t>
            </a:r>
            <a:r>
              <a:rPr lang="en-US" sz="2000" dirty="0"/>
              <a:t>who will drive innovation in accelerator physics and technology. This investment ensures a pipeline of highly skilled individuals ready to design, implement and operate state-of-the-art </a:t>
            </a:r>
            <a:r>
              <a:rPr lang="en-US" sz="2000" dirty="0" smtClean="0"/>
              <a:t>facilities</a:t>
            </a:r>
          </a:p>
          <a:p>
            <a:endParaRPr lang="en-US" sz="2000" dirty="0" smtClean="0"/>
          </a:p>
          <a:p>
            <a:r>
              <a:rPr lang="en-US" sz="2000" b="1" dirty="0"/>
              <a:t>Increased Visibility:</a:t>
            </a:r>
          </a:p>
          <a:p>
            <a:r>
              <a:rPr lang="en-US" sz="2000" dirty="0" smtClean="0">
                <a:solidFill>
                  <a:srgbClr val="1485B1"/>
                </a:solidFill>
              </a:rPr>
              <a:t>Sponsorship </a:t>
            </a:r>
            <a:r>
              <a:rPr lang="en-US" sz="2000" dirty="0">
                <a:solidFill>
                  <a:srgbClr val="1485B1"/>
                </a:solidFill>
              </a:rPr>
              <a:t>gives </a:t>
            </a:r>
            <a:r>
              <a:rPr lang="en-US" sz="2000" dirty="0" smtClean="0">
                <a:solidFill>
                  <a:srgbClr val="1485B1"/>
                </a:solidFill>
              </a:rPr>
              <a:t>laboratories </a:t>
            </a:r>
            <a:r>
              <a:rPr lang="en-US" sz="2000" dirty="0">
                <a:solidFill>
                  <a:srgbClr val="1485B1"/>
                </a:solidFill>
              </a:rPr>
              <a:t>valuable exposure, helping them attract top talent in accelerator science at the master's </a:t>
            </a:r>
            <a:r>
              <a:rPr lang="en-US" sz="2000" dirty="0" smtClean="0">
                <a:solidFill>
                  <a:srgbClr val="1485B1"/>
                </a:solidFill>
              </a:rPr>
              <a:t>level.</a:t>
            </a:r>
            <a:r>
              <a:rPr lang="en-US" sz="2000" dirty="0" smtClean="0"/>
              <a:t> JUAS provides a platform to showcase our research, our capabilities and our commitment to advancing research. 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	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72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9973" y="1086692"/>
            <a:ext cx="10777088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Directly </a:t>
            </a:r>
            <a:r>
              <a:rPr lang="en-US" sz="2000" b="1" dirty="0"/>
              <a:t>Applicable Skills: </a:t>
            </a:r>
            <a:r>
              <a:rPr lang="en-US" sz="2000" dirty="0">
                <a:solidFill>
                  <a:srgbClr val="1485B1"/>
                </a:solidFill>
              </a:rPr>
              <a:t>The course provides students with a strong solid knowledge base and practical skills</a:t>
            </a:r>
            <a:r>
              <a:rPr lang="en-US" sz="2000" dirty="0"/>
              <a:t> that are immediately transferable to the laboratory environment. This hands-on approach ensures that graduates are well equipped for real-world applications.   </a:t>
            </a:r>
            <a:endParaRPr lang="en-US" sz="2000" dirty="0" smtClean="0"/>
          </a:p>
          <a:p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000" b="1" dirty="0" smtClean="0"/>
              <a:t>Recruitment </a:t>
            </a:r>
            <a:r>
              <a:rPr lang="en-US" sz="2000" b="1" dirty="0"/>
              <a:t>Advantage:</a:t>
            </a:r>
          </a:p>
          <a:p>
            <a:r>
              <a:rPr lang="en-US" sz="2000" dirty="0"/>
              <a:t>Many people from the sponsoring laboratories have successfully completed the JUAS training </a:t>
            </a:r>
            <a:r>
              <a:rPr lang="en-US" sz="2000" dirty="0" err="1"/>
              <a:t>programme</a:t>
            </a:r>
            <a:r>
              <a:rPr lang="en-US" sz="2000" dirty="0"/>
              <a:t>. This demonstrates the value of the school in training a skilled </a:t>
            </a:r>
            <a:r>
              <a:rPr lang="en-US" sz="2000" dirty="0" smtClean="0"/>
              <a:t>workforce.</a:t>
            </a:r>
          </a:p>
          <a:p>
            <a:r>
              <a:rPr lang="en-US" sz="2000" dirty="0" smtClean="0">
                <a:solidFill>
                  <a:srgbClr val="1485B1"/>
                </a:solidFill>
              </a:rPr>
              <a:t>When </a:t>
            </a:r>
            <a:r>
              <a:rPr lang="en-US" sz="2000" dirty="0">
                <a:solidFill>
                  <a:srgbClr val="1485B1"/>
                </a:solidFill>
              </a:rPr>
              <a:t>recruiting new staff, their participation in JUAS is often cited as a significant advantage</a:t>
            </a:r>
            <a:r>
              <a:rPr lang="en-US" sz="2000" dirty="0"/>
              <a:t>, demonstrating their expertise and commitment to the field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b="1" dirty="0" smtClean="0"/>
              <a:t>Professional </a:t>
            </a:r>
            <a:r>
              <a:rPr lang="en-US" sz="2000" b="1" dirty="0"/>
              <a:t>development:</a:t>
            </a:r>
            <a:endParaRPr lang="en-US" sz="2000" dirty="0"/>
          </a:p>
          <a:p>
            <a:r>
              <a:rPr lang="en-US" sz="2000" dirty="0">
                <a:solidFill>
                  <a:srgbClr val="1485B1"/>
                </a:solidFill>
              </a:rPr>
              <a:t>The knowledge acquired through JUAS training helps students to work more successfully in our laboratories</a:t>
            </a:r>
            <a:r>
              <a:rPr lang="en-US" sz="2000" dirty="0"/>
              <a:t>. This demonstrates the value of the program in enhancing professional success. </a:t>
            </a:r>
          </a:p>
          <a:p>
            <a:r>
              <a:rPr lang="en-US" sz="2000" dirty="0"/>
              <a:t>- As people who received similar training at the start of our careers, we can testify to the impact these programs have had on our professional development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277821" y="552524"/>
            <a:ext cx="6582057" cy="88745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2800" b="1" dirty="0">
                <a:solidFill>
                  <a:srgbClr val="1485B1"/>
                </a:solidFill>
                <a:ea typeface="+mn-ea"/>
                <a:cs typeface="+mn-cs"/>
              </a:rPr>
              <a:t>Benefits of Participating in JUAS </a:t>
            </a:r>
            <a:r>
              <a:rPr lang="en-US" sz="2800" b="1" dirty="0" smtClean="0">
                <a:solidFill>
                  <a:srgbClr val="1485B1"/>
                </a:solidFill>
                <a:ea typeface="+mn-ea"/>
                <a:cs typeface="+mn-cs"/>
              </a:rPr>
              <a:t>sponsorship</a:t>
            </a:r>
            <a:r>
              <a:rPr lang="en-US" sz="2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2800" dirty="0">
                <a:solidFill>
                  <a:prstClr val="black"/>
                </a:solidFill>
                <a:ea typeface="+mn-ea"/>
                <a:cs typeface="+mn-cs"/>
              </a:rPr>
            </a:b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9264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0191" y="806914"/>
            <a:ext cx="108372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r>
              <a:rPr lang="en-US" sz="2000" b="1" dirty="0" smtClean="0"/>
              <a:t>Networking </a:t>
            </a:r>
            <a:r>
              <a:rPr lang="en-US" sz="2000" b="1" dirty="0"/>
              <a:t>Opportunities</a:t>
            </a:r>
            <a:r>
              <a:rPr lang="en-US" sz="2000" b="1" dirty="0" smtClean="0"/>
              <a:t>:</a:t>
            </a:r>
            <a:endParaRPr lang="en-US" sz="2000" dirty="0"/>
          </a:p>
          <a:p>
            <a:r>
              <a:rPr lang="en-US" sz="2000" dirty="0"/>
              <a:t> - </a:t>
            </a:r>
            <a:r>
              <a:rPr lang="en-US" sz="2000" dirty="0">
                <a:solidFill>
                  <a:srgbClr val="1485B1"/>
                </a:solidFill>
              </a:rPr>
              <a:t>Students make valuable connections with peers from diverse backgrounds</a:t>
            </a:r>
            <a:r>
              <a:rPr lang="en-US" sz="2000" dirty="0"/>
              <a:t>. These networks often remain active after graduation, providing ongoing support and opportunities for collaboration.   </a:t>
            </a:r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/>
              <a:t>- The established network benefits both individual students and their laboratories by facilitating new collaborations and nurturing existing relationships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b="1" dirty="0"/>
              <a:t>International Exchange: </a:t>
            </a:r>
          </a:p>
          <a:p>
            <a:r>
              <a:rPr lang="en-US" sz="2000" dirty="0">
                <a:solidFill>
                  <a:srgbClr val="1485B1"/>
                </a:solidFill>
              </a:rPr>
              <a:t>Lecturers from sponsoring laboratories benefit from interaction with colleagues </a:t>
            </a:r>
            <a:r>
              <a:rPr lang="en-US" sz="2000" dirty="0"/>
              <a:t>- both students and lecturers - from around the world. This exchange fosters a global perspective and promotes cross-cultural learning.</a:t>
            </a:r>
          </a:p>
          <a:p>
            <a:endParaRPr lang="en-US" sz="2000" b="1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3277821" y="552524"/>
            <a:ext cx="6582057" cy="887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b="1" smtClean="0">
                <a:solidFill>
                  <a:srgbClr val="1485B1"/>
                </a:solidFill>
                <a:ea typeface="+mn-ea"/>
                <a:cs typeface="+mn-cs"/>
              </a:rPr>
              <a:t>Benefits of Participating in JUAS sponsorship</a:t>
            </a:r>
            <a:r>
              <a:rPr lang="en-US" sz="280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2800" smtClean="0">
                <a:solidFill>
                  <a:prstClr val="black"/>
                </a:solidFill>
                <a:ea typeface="+mn-ea"/>
                <a:cs typeface="+mn-cs"/>
              </a:rPr>
            </a:b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78554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92652" y="383790"/>
            <a:ext cx="5475973" cy="76416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 smtClean="0">
                <a:solidFill>
                  <a:srgbClr val="1485B1"/>
                </a:solidFill>
              </a:rPr>
              <a:t>Best Rewards for Sponsors </a:t>
            </a:r>
            <a:br>
              <a:rPr lang="en-GB" sz="2800" b="1" dirty="0" smtClean="0">
                <a:solidFill>
                  <a:srgbClr val="1485B1"/>
                </a:solidFill>
              </a:rPr>
            </a:br>
            <a:r>
              <a:rPr lang="en-GB" sz="2800" b="1" i="1" dirty="0" smtClean="0">
                <a:solidFill>
                  <a:srgbClr val="1485B1"/>
                </a:solidFill>
              </a:rPr>
              <a:t>Happiness of trainees</a:t>
            </a:r>
            <a:endParaRPr lang="en-GB" sz="2800" b="1" i="1" dirty="0">
              <a:solidFill>
                <a:srgbClr val="1485B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389" y="1238186"/>
            <a:ext cx="7393258" cy="554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5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Box 2">
            <a:extLst>
              <a:ext uri="{FF2B5EF4-FFF2-40B4-BE49-F238E27FC236}">
                <a16:creationId xmlns:a16="http://schemas.microsoft.com/office/drawing/2014/main" id="{D0C196E7-25C4-9B3D-9872-5B276E9FC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696" y="1020716"/>
            <a:ext cx="9906000" cy="70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1pPr>
            <a:lvl2pPr marL="742950" indent="-28575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2pPr>
            <a:lvl3pPr marL="11430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3pPr>
            <a:lvl4pPr marL="16002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4pPr>
            <a:lvl5pPr marL="20574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SzPct val="45000"/>
            </a:pPr>
            <a:r>
              <a:rPr lang="en-GB" sz="4000" b="1" dirty="0" smtClean="0">
                <a:solidFill>
                  <a:srgbClr val="1485B1"/>
                </a:solidFill>
                <a:latin typeface="+mj-lt"/>
                <a:ea typeface="+mj-ea"/>
                <a:cs typeface="+mj-cs"/>
              </a:rPr>
              <a:t>Thank you for your attention</a:t>
            </a:r>
            <a:endParaRPr lang="en-GB" sz="4000" b="1" dirty="0">
              <a:solidFill>
                <a:srgbClr val="1485B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2677183" y="2040023"/>
            <a:ext cx="5942031" cy="3112422"/>
            <a:chOff x="3520020" y="2803349"/>
            <a:chExt cx="3835117" cy="1798421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2"/>
            <a:srcRect b="19555"/>
            <a:stretch/>
          </p:blipFill>
          <p:spPr>
            <a:xfrm>
              <a:off x="3520020" y="2803349"/>
              <a:ext cx="3835117" cy="1389090"/>
            </a:xfrm>
            <a:prstGeom prst="rect">
              <a:avLst/>
            </a:prstGeom>
          </p:spPr>
        </p:pic>
        <p:pic>
          <p:nvPicPr>
            <p:cNvPr id="5" name="Image 7">
              <a:extLst>
                <a:ext uri="{FF2B5EF4-FFF2-40B4-BE49-F238E27FC236}">
                  <a16:creationId xmlns:a16="http://schemas.microsoft.com/office/drawing/2014/main" id="{5A71B134-C8E0-CEC4-80B2-B6CFA4FEB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6122" y="4245985"/>
              <a:ext cx="280498" cy="187499"/>
            </a:xfrm>
            <a:prstGeom prst="rect">
              <a:avLst/>
            </a:prstGeom>
          </p:spPr>
        </p:pic>
        <p:pic>
          <p:nvPicPr>
            <p:cNvPr id="6" name="Image 2" descr="Description : LOGOS AT DV">
              <a:extLst>
                <a:ext uri="{FF2B5EF4-FFF2-40B4-BE49-F238E27FC236}">
                  <a16:creationId xmlns:a16="http://schemas.microsoft.com/office/drawing/2014/main" id="{B80BDFD9-6E63-584A-5CD7-1C7E5720A1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38996" y="4265657"/>
              <a:ext cx="515036" cy="128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7" descr="A logo with blue and orange lines&#10;&#10;Description automatically generated">
              <a:extLst>
                <a:ext uri="{FF2B5EF4-FFF2-40B4-BE49-F238E27FC236}">
                  <a16:creationId xmlns:a16="http://schemas.microsoft.com/office/drawing/2014/main" id="{9BD5C62B-FE21-5022-CD4E-7FE0BFACDF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01" b="15586"/>
            <a:stretch/>
          </p:blipFill>
          <p:spPr>
            <a:xfrm>
              <a:off x="6564751" y="4205443"/>
              <a:ext cx="429881" cy="283671"/>
            </a:xfrm>
            <a:prstGeom prst="rect">
              <a:avLst/>
            </a:prstGeom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51AB9B66-E45A-7016-5EBA-D313D925D6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5765" y="4201678"/>
              <a:ext cx="400092" cy="400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0" descr="A logo with text and green and red lines&#10;&#10;Description automatically generated">
              <a:extLst>
                <a:ext uri="{FF2B5EF4-FFF2-40B4-BE49-F238E27FC236}">
                  <a16:creationId xmlns:a16="http://schemas.microsoft.com/office/drawing/2014/main" id="{8018B9EF-AFC3-852B-EBC3-42721DD10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7031" y="4210914"/>
              <a:ext cx="470729" cy="349426"/>
            </a:xfrm>
            <a:prstGeom prst="rect">
              <a:avLst/>
            </a:prstGeom>
          </p:spPr>
        </p:pic>
        <p:pic>
          <p:nvPicPr>
            <p:cNvPr id="10" name="Picture 71" descr="A logo with a blue circle and a white rectangle with black text&#10;&#10;Description automatically generated">
              <a:extLst>
                <a:ext uri="{FF2B5EF4-FFF2-40B4-BE49-F238E27FC236}">
                  <a16:creationId xmlns:a16="http://schemas.microsoft.com/office/drawing/2014/main" id="{A05268C7-207B-B383-CD0D-AF5D3E005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7760" y="4192439"/>
              <a:ext cx="623536" cy="352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938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3041</TotalTime>
  <Words>553</Words>
  <Application>Microsoft Office PowerPoint</Application>
  <PresentationFormat>Grand écran</PresentationFormat>
  <Paragraphs>73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 PL ShanHeiSun Uni</vt:lpstr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Long term support from Sponsors</vt:lpstr>
      <vt:lpstr>Sponsorship initiatives for JUAS</vt:lpstr>
      <vt:lpstr>Benefits of Participating in JUAS sponsorship </vt:lpstr>
      <vt:lpstr>Benefits of Participating in JUAS sponsorship </vt:lpstr>
      <vt:lpstr>Présentation PowerPoint</vt:lpstr>
      <vt:lpstr>Best Rewards for Sponsors  Happiness of trainees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VEDRINE Pierre</dc:creator>
  <cp:lastModifiedBy>VEDRINE Pierre</cp:lastModifiedBy>
  <cp:revision>50</cp:revision>
  <dcterms:created xsi:type="dcterms:W3CDTF">2024-10-28T13:52:09Z</dcterms:created>
  <dcterms:modified xsi:type="dcterms:W3CDTF">2024-11-26T09:06:48Z</dcterms:modified>
</cp:coreProperties>
</file>