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9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7E74A-ED38-4356-9F3C-F1620F04BF6F}" type="datetimeFigureOut">
              <a:rPr lang="it-IT" smtClean="0"/>
              <a:t>15/01/2024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77059A-6694-45B0-843D-46220F1B8D6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32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13/03/2023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R134a recuperation - M. Bruno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CC781-4519-4C9D-85F0-DD53D661340E}" type="slidenum">
              <a:rPr lang="it-IT" smtClean="0"/>
              <a:t>‹#›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8855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13/03/2023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R134a recuperation - M. Bruno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CC781-4519-4C9D-85F0-DD53D661340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3360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13/03/2023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R134a recuperation - M. Bruno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CC781-4519-4C9D-85F0-DD53D661340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710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13/03/2023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R134a recuperation - M. Bruno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CC781-4519-4C9D-85F0-DD53D661340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649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13/03/2023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R134a recuperation - M. Bruno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CC781-4519-4C9D-85F0-DD53D661340E}" type="slidenum">
              <a:rPr lang="it-IT" smtClean="0"/>
              <a:t>‹#›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522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13/03/2023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R134a recuperation - M. Bruno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CC781-4519-4C9D-85F0-DD53D661340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7513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13/03/2023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R134a recuperation - M. Bruno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CC781-4519-4C9D-85F0-DD53D661340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55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13/03/2023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R134a recuperation - M. Bruno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CC781-4519-4C9D-85F0-DD53D661340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0746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13/03/2023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it-IT"/>
              <a:t>R134a recuperation - M. Bruno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CC781-4519-4C9D-85F0-DD53D661340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3775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it-IT"/>
              <a:t>13/03/2023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it-IT"/>
              <a:t>R134a recuperation - M. Bruno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4BCC781-4519-4C9D-85F0-DD53D661340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6763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13/03/2023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R134a recuperation - M. Bruno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CC781-4519-4C9D-85F0-DD53D661340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3867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it-IT"/>
              <a:t>13/03/2023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it-IT"/>
              <a:t>R134a recuperation - M. Bruno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4BCC781-4519-4C9D-85F0-DD53D661340E}" type="slidenum">
              <a:rPr lang="it-IT" smtClean="0"/>
              <a:t>‹#›</a:t>
            </a:fld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1254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engineersperspectives.com/packed-distillation-column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227E28-5B2B-ED8B-C1DF-3C144F4252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7047" y="169796"/>
            <a:ext cx="10058400" cy="3566160"/>
          </a:xfrm>
        </p:spPr>
        <p:txBody>
          <a:bodyPr/>
          <a:lstStyle/>
          <a:p>
            <a:r>
              <a:rPr lang="it-IT" dirty="0"/>
              <a:t>C4F10 Recovery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29A389-AD7A-0194-4E54-9AD1CEA28C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Weekly </a:t>
            </a:r>
            <a:r>
              <a:rPr lang="it-IT" dirty="0" err="1"/>
              <a:t>Summary</a:t>
            </a:r>
            <a:r>
              <a:rPr lang="it-IT" dirty="0"/>
              <a:t> 15/01/2024						</a:t>
            </a:r>
          </a:p>
        </p:txBody>
      </p:sp>
      <p:pic>
        <p:nvPicPr>
          <p:cNvPr id="4" name="Picture 9">
            <a:extLst>
              <a:ext uri="{FF2B5EF4-FFF2-40B4-BE49-F238E27FC236}">
                <a16:creationId xmlns:a16="http://schemas.microsoft.com/office/drawing/2014/main" id="{A01690A1-7909-4C9D-8F6F-B4EB813BA2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5320" y="137652"/>
            <a:ext cx="1801760" cy="1133074"/>
          </a:xfrm>
          <a:prstGeom prst="rect">
            <a:avLst/>
          </a:prstGeom>
        </p:spPr>
      </p:pic>
      <p:sp>
        <p:nvSpPr>
          <p:cNvPr id="7" name="Segnaposto piè di pagina 7">
            <a:extLst>
              <a:ext uri="{FF2B5EF4-FFF2-40B4-BE49-F238E27FC236}">
                <a16:creationId xmlns:a16="http://schemas.microsoft.com/office/drawing/2014/main" id="{ADCB7909-472C-EFC9-D5D4-190DBFA48849}"/>
              </a:ext>
            </a:extLst>
          </p:cNvPr>
          <p:cNvSpPr txBox="1">
            <a:spLocks/>
          </p:cNvSpPr>
          <p:nvPr/>
        </p:nvSpPr>
        <p:spPr>
          <a:xfrm>
            <a:off x="1828800" y="3594455"/>
            <a:ext cx="5327419" cy="8611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R134a recuperation - M. Bruno</a:t>
            </a:r>
            <a:endParaRPr lang="it-IT" dirty="0"/>
          </a:p>
        </p:txBody>
      </p:sp>
      <p:sp>
        <p:nvSpPr>
          <p:cNvPr id="8" name="Sottotitolo 2">
            <a:extLst>
              <a:ext uri="{FF2B5EF4-FFF2-40B4-BE49-F238E27FC236}">
                <a16:creationId xmlns:a16="http://schemas.microsoft.com/office/drawing/2014/main" id="{8AD51E30-0CE3-DD31-1AC7-CD83D816140B}"/>
              </a:ext>
            </a:extLst>
          </p:cNvPr>
          <p:cNvSpPr txBox="1">
            <a:spLocks/>
          </p:cNvSpPr>
          <p:nvPr/>
        </p:nvSpPr>
        <p:spPr>
          <a:xfrm>
            <a:off x="1033549" y="3703812"/>
            <a:ext cx="100584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err="1"/>
              <a:t>D.Galassi</a:t>
            </a:r>
            <a:r>
              <a:rPr lang="it-IT" dirty="0"/>
              <a:t>						</a:t>
            </a:r>
          </a:p>
        </p:txBody>
      </p:sp>
    </p:spTree>
    <p:extLst>
      <p:ext uri="{BB962C8B-B14F-4D97-AF65-F5344CB8AC3E}">
        <p14:creationId xmlns:p14="http://schemas.microsoft.com/office/powerpoint/2010/main" val="991519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0566D6-A224-A1FC-76A6-AEF3A7278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CC781-4519-4C9D-85F0-DD53D661340E}" type="slidenum">
              <a:rPr lang="it-IT" smtClean="0"/>
              <a:t>2</a:t>
            </a:fld>
            <a:endParaRPr lang="it-I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160999-AC52-A339-E85E-8FBF8B6508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7172" y="169796"/>
            <a:ext cx="6384434" cy="59629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4894DE2-C520-8B59-5AE4-EFA1B04D78D5}"/>
              </a:ext>
            </a:extLst>
          </p:cNvPr>
          <p:cNvSpPr txBox="1"/>
          <p:nvPr/>
        </p:nvSpPr>
        <p:spPr>
          <a:xfrm>
            <a:off x="601287" y="1144722"/>
            <a:ext cx="45756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These</a:t>
            </a:r>
            <a:r>
              <a:rPr lang="it-IT" dirty="0"/>
              <a:t> are the </a:t>
            </a:r>
            <a:r>
              <a:rPr lang="it-IT" dirty="0" err="1"/>
              <a:t>possible</a:t>
            </a:r>
            <a:r>
              <a:rPr lang="it-IT" dirty="0"/>
              <a:t> situations we can </a:t>
            </a:r>
            <a:r>
              <a:rPr lang="it-IT" dirty="0" err="1"/>
              <a:t>encounter</a:t>
            </a:r>
            <a:r>
              <a:rPr lang="it-IT" dirty="0"/>
              <a:t> </a:t>
            </a:r>
            <a:r>
              <a:rPr lang="it-IT" dirty="0" err="1"/>
              <a:t>during</a:t>
            </a:r>
            <a:r>
              <a:rPr lang="it-IT" dirty="0"/>
              <a:t> the </a:t>
            </a:r>
            <a:r>
              <a:rPr lang="it-IT" dirty="0" err="1"/>
              <a:t>fuctioning</a:t>
            </a:r>
            <a:r>
              <a:rPr lang="it-IT" dirty="0"/>
              <a:t> of the </a:t>
            </a:r>
            <a:r>
              <a:rPr lang="it-IT" dirty="0" err="1"/>
              <a:t>plant</a:t>
            </a:r>
            <a:r>
              <a:rPr lang="it-IT" dirty="0"/>
              <a:t>.</a:t>
            </a:r>
          </a:p>
          <a:p>
            <a:endParaRPr lang="it-IT" dirty="0"/>
          </a:p>
          <a:p>
            <a:r>
              <a:rPr lang="it-IT" dirty="0"/>
              <a:t>DSE = Double Stage Equilibrium (</a:t>
            </a:r>
            <a:r>
              <a:rPr lang="it-IT" dirty="0" err="1"/>
              <a:t>aka</a:t>
            </a:r>
            <a:r>
              <a:rPr lang="it-IT" dirty="0"/>
              <a:t> «Standard» system)</a:t>
            </a:r>
          </a:p>
          <a:p>
            <a:endParaRPr lang="it-IT" dirty="0"/>
          </a:p>
          <a:p>
            <a:r>
              <a:rPr lang="it-IT" dirty="0"/>
              <a:t>DC = </a:t>
            </a:r>
            <a:r>
              <a:rPr lang="it-IT" dirty="0" err="1"/>
              <a:t>Distillation</a:t>
            </a:r>
            <a:r>
              <a:rPr lang="it-IT" dirty="0"/>
              <a:t> </a:t>
            </a:r>
            <a:r>
              <a:rPr lang="it-IT" dirty="0" err="1"/>
              <a:t>Columns</a:t>
            </a:r>
            <a:r>
              <a:rPr lang="it-IT" dirty="0"/>
              <a:t> (</a:t>
            </a:r>
            <a:r>
              <a:rPr lang="it-IT" dirty="0" err="1"/>
              <a:t>aka</a:t>
            </a:r>
            <a:r>
              <a:rPr lang="it-IT" dirty="0"/>
              <a:t> «Innovative» system</a:t>
            </a:r>
          </a:p>
          <a:p>
            <a:endParaRPr lang="it-IT" dirty="0"/>
          </a:p>
          <a:p>
            <a:r>
              <a:rPr lang="it-IT" dirty="0"/>
              <a:t>ATPS = </a:t>
            </a:r>
            <a:r>
              <a:rPr lang="it-IT" dirty="0" err="1"/>
              <a:t>Accumulation</a:t>
            </a:r>
            <a:r>
              <a:rPr lang="it-IT" dirty="0"/>
              <a:t> Tank &amp; </a:t>
            </a:r>
            <a:r>
              <a:rPr lang="it-IT" dirty="0" err="1"/>
              <a:t>Pumping</a:t>
            </a:r>
            <a:r>
              <a:rPr lang="it-IT" dirty="0"/>
              <a:t> Station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DC and DSE have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thought</a:t>
            </a:r>
            <a:r>
              <a:rPr lang="it-IT" dirty="0"/>
              <a:t> to be </a:t>
            </a:r>
            <a:r>
              <a:rPr lang="it-IT" dirty="0" err="1"/>
              <a:t>interchangable</a:t>
            </a:r>
            <a:r>
              <a:rPr lang="it-IT" dirty="0"/>
              <a:t>, or in future also to work in </a:t>
            </a:r>
            <a:r>
              <a:rPr lang="it-IT" dirty="0" err="1"/>
              <a:t>parallel</a:t>
            </a:r>
            <a:r>
              <a:rPr lang="it-IT" dirty="0"/>
              <a:t>.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AB2BC182-CBCF-3446-987D-95229D2C121A}"/>
              </a:ext>
            </a:extLst>
          </p:cNvPr>
          <p:cNvSpPr txBox="1">
            <a:spLocks/>
          </p:cNvSpPr>
          <p:nvPr/>
        </p:nvSpPr>
        <p:spPr>
          <a:xfrm>
            <a:off x="601287" y="220939"/>
            <a:ext cx="4822804" cy="119477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The </a:t>
            </a:r>
            <a:r>
              <a:rPr lang="it-IT" dirty="0" err="1"/>
              <a:t>Phases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04553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C059EA-76DF-291B-9CF3-FBB600280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CC781-4519-4C9D-85F0-DD53D661340E}" type="slidenum">
              <a:rPr lang="it-IT" smtClean="0"/>
              <a:t>3</a:t>
            </a:fld>
            <a:endParaRPr lang="it-I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A98F03-B403-2E2C-27F6-6BD36F1C1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8890" y="390428"/>
            <a:ext cx="9243110" cy="5204411"/>
          </a:xfrm>
          <a:prstGeom prst="rect">
            <a:avLst/>
          </a:prstGeom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010C9899-27FB-78C4-945D-70F70FECE633}"/>
              </a:ext>
            </a:extLst>
          </p:cNvPr>
          <p:cNvSpPr txBox="1">
            <a:spLocks/>
          </p:cNvSpPr>
          <p:nvPr/>
        </p:nvSpPr>
        <p:spPr>
          <a:xfrm>
            <a:off x="601287" y="220939"/>
            <a:ext cx="4822804" cy="119477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The DSE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63C1B4-DE34-B51B-45AA-5422B636E16D}"/>
              </a:ext>
            </a:extLst>
          </p:cNvPr>
          <p:cNvSpPr txBox="1"/>
          <p:nvPr/>
        </p:nvSpPr>
        <p:spPr>
          <a:xfrm>
            <a:off x="239151" y="1501065"/>
            <a:ext cx="312302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The DSE works as the </a:t>
            </a:r>
            <a:r>
              <a:rPr lang="it-IT" dirty="0" err="1"/>
              <a:t>old</a:t>
            </a:r>
            <a:r>
              <a:rPr lang="it-IT" dirty="0"/>
              <a:t> system (with some </a:t>
            </a:r>
            <a:r>
              <a:rPr lang="it-IT" dirty="0" err="1"/>
              <a:t>addictions</a:t>
            </a:r>
            <a:r>
              <a:rPr lang="it-IT" dirty="0"/>
              <a:t>)</a:t>
            </a:r>
          </a:p>
          <a:p>
            <a:endParaRPr lang="it-IT" dirty="0"/>
          </a:p>
          <a:p>
            <a:pPr marL="342900" indent="-342900">
              <a:buAutoNum type="arabicPeriod"/>
            </a:pPr>
            <a:r>
              <a:rPr lang="it-IT" dirty="0"/>
              <a:t>The INPUT </a:t>
            </a:r>
            <a:r>
              <a:rPr lang="it-IT" dirty="0" err="1"/>
              <a:t>is</a:t>
            </a:r>
            <a:r>
              <a:rPr lang="it-IT" dirty="0"/>
              <a:t> mixed </a:t>
            </a:r>
            <a:r>
              <a:rPr lang="it-IT" dirty="0" err="1"/>
              <a:t>mixed</a:t>
            </a:r>
            <a:r>
              <a:rPr lang="it-IT" dirty="0"/>
              <a:t> with the RECYCLE and </a:t>
            </a:r>
            <a:r>
              <a:rPr lang="it-IT" dirty="0" err="1"/>
              <a:t>undergoes</a:t>
            </a:r>
            <a:r>
              <a:rPr lang="it-IT" dirty="0"/>
              <a:t> </a:t>
            </a:r>
            <a:r>
              <a:rPr lang="it-IT" dirty="0" err="1"/>
              <a:t>cooling</a:t>
            </a:r>
            <a:endParaRPr lang="it-IT" dirty="0"/>
          </a:p>
          <a:p>
            <a:pPr marL="342900" indent="-342900">
              <a:buAutoNum type="arabicPeriod"/>
            </a:pPr>
            <a:r>
              <a:rPr lang="it-IT" dirty="0"/>
              <a:t>The gas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exhausted</a:t>
            </a:r>
            <a:r>
              <a:rPr lang="it-IT" dirty="0"/>
              <a:t> and the condensate </a:t>
            </a:r>
            <a:r>
              <a:rPr lang="it-IT" dirty="0" err="1"/>
              <a:t>goes</a:t>
            </a:r>
            <a:r>
              <a:rPr lang="it-IT" dirty="0"/>
              <a:t> to the </a:t>
            </a:r>
            <a:r>
              <a:rPr lang="it-IT" dirty="0" err="1"/>
              <a:t>vaporizer</a:t>
            </a:r>
            <a:endParaRPr lang="it-IT" dirty="0"/>
          </a:p>
          <a:p>
            <a:pPr marL="342900" indent="-342900">
              <a:buAutoNum type="arabicPeriod"/>
            </a:pPr>
            <a:r>
              <a:rPr lang="it-IT" dirty="0"/>
              <a:t>The </a:t>
            </a:r>
            <a:r>
              <a:rPr lang="it-IT" dirty="0" err="1"/>
              <a:t>vaporized</a:t>
            </a:r>
            <a:r>
              <a:rPr lang="it-IT" dirty="0"/>
              <a:t> condensate (</a:t>
            </a:r>
            <a:r>
              <a:rPr lang="it-IT" dirty="0" err="1"/>
              <a:t>now</a:t>
            </a:r>
            <a:r>
              <a:rPr lang="it-IT" dirty="0"/>
              <a:t> gas) </a:t>
            </a:r>
            <a:r>
              <a:rPr lang="it-IT" dirty="0" err="1"/>
              <a:t>is</a:t>
            </a:r>
            <a:r>
              <a:rPr lang="it-IT" dirty="0"/>
              <a:t> the RECYCLE (</a:t>
            </a:r>
            <a:r>
              <a:rPr lang="it-IT" dirty="0" err="1"/>
              <a:t>still</a:t>
            </a:r>
            <a:r>
              <a:rPr lang="it-IT" dirty="0"/>
              <a:t> </a:t>
            </a:r>
            <a:r>
              <a:rPr lang="it-IT" dirty="0" err="1"/>
              <a:t>rich</a:t>
            </a:r>
            <a:r>
              <a:rPr lang="it-IT" dirty="0"/>
              <a:t> in C4F10). The «</a:t>
            </a:r>
            <a:r>
              <a:rPr lang="it-IT" dirty="0" err="1"/>
              <a:t>still</a:t>
            </a:r>
            <a:r>
              <a:rPr lang="it-IT" dirty="0"/>
              <a:t>» </a:t>
            </a:r>
            <a:r>
              <a:rPr lang="it-IT" dirty="0" err="1"/>
              <a:t>liquid</a:t>
            </a:r>
            <a:r>
              <a:rPr lang="it-IT" dirty="0"/>
              <a:t> condensate </a:t>
            </a:r>
            <a:r>
              <a:rPr lang="it-IT" dirty="0" err="1"/>
              <a:t>is</a:t>
            </a:r>
            <a:r>
              <a:rPr lang="it-IT" dirty="0"/>
              <a:t> the product (</a:t>
            </a:r>
            <a:r>
              <a:rPr lang="it-IT" dirty="0" err="1"/>
              <a:t>almost</a:t>
            </a:r>
            <a:r>
              <a:rPr lang="it-IT" dirty="0"/>
              <a:t> pure C4F10)</a:t>
            </a:r>
          </a:p>
        </p:txBody>
      </p:sp>
    </p:spTree>
    <p:extLst>
      <p:ext uri="{BB962C8B-B14F-4D97-AF65-F5344CB8AC3E}">
        <p14:creationId xmlns:p14="http://schemas.microsoft.com/office/powerpoint/2010/main" val="3772781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C059EA-76DF-291B-9CF3-FBB600280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CC781-4519-4C9D-85F0-DD53D661340E}" type="slidenum">
              <a:rPr lang="it-IT" smtClean="0"/>
              <a:t>4</a:t>
            </a:fld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98E5BFB-E87D-BEC8-1091-20D39341AF3E}"/>
              </a:ext>
            </a:extLst>
          </p:cNvPr>
          <p:cNvSpPr txBox="1">
            <a:spLocks/>
          </p:cNvSpPr>
          <p:nvPr/>
        </p:nvSpPr>
        <p:spPr>
          <a:xfrm>
            <a:off x="601286" y="220939"/>
            <a:ext cx="6545101" cy="119477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The DSE: </a:t>
            </a:r>
            <a:r>
              <a:rPr lang="it-IT" dirty="0" err="1"/>
              <a:t>where</a:t>
            </a:r>
            <a:r>
              <a:rPr lang="it-IT" dirty="0"/>
              <a:t> are we?</a:t>
            </a:r>
          </a:p>
        </p:txBody>
      </p:sp>
      <p:pic>
        <p:nvPicPr>
          <p:cNvPr id="3" name="Picture Placeholder 7">
            <a:extLst>
              <a:ext uri="{FF2B5EF4-FFF2-40B4-BE49-F238E27FC236}">
                <a16:creationId xmlns:a16="http://schemas.microsoft.com/office/drawing/2014/main" id="{392F6114-ACED-7B16-0FF2-709337C41B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418" r="21418"/>
          <a:stretch/>
        </p:blipFill>
        <p:spPr>
          <a:xfrm>
            <a:off x="9562834" y="1415710"/>
            <a:ext cx="1828800" cy="4266109"/>
          </a:xfrm>
          <a:prstGeom prst="rect">
            <a:avLst/>
          </a:prstGeom>
        </p:spPr>
      </p:pic>
      <p:pic>
        <p:nvPicPr>
          <p:cNvPr id="6" name="Picture Placeholder 11">
            <a:extLst>
              <a:ext uri="{FF2B5EF4-FFF2-40B4-BE49-F238E27FC236}">
                <a16:creationId xmlns:a16="http://schemas.microsoft.com/office/drawing/2014/main" id="{A0877171-C3A8-D182-24FF-5510152F7BC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268" r="10268"/>
          <a:stretch/>
        </p:blipFill>
        <p:spPr>
          <a:xfrm>
            <a:off x="7596678" y="1415709"/>
            <a:ext cx="1828800" cy="4266109"/>
          </a:xfrm>
          <a:prstGeom prst="rect">
            <a:avLst/>
          </a:prstGeom>
        </p:spPr>
      </p:pic>
      <p:pic>
        <p:nvPicPr>
          <p:cNvPr id="7" name="Picture Placeholder 4">
            <a:extLst>
              <a:ext uri="{FF2B5EF4-FFF2-40B4-BE49-F238E27FC236}">
                <a16:creationId xmlns:a16="http://schemas.microsoft.com/office/drawing/2014/main" id="{B1A0862D-3D38-311B-EE1A-CF7BD6FEA8E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418" r="21418"/>
          <a:stretch/>
        </p:blipFill>
        <p:spPr>
          <a:xfrm>
            <a:off x="5600434" y="1415710"/>
            <a:ext cx="1828800" cy="4266109"/>
          </a:xfrm>
          <a:prstGeom prst="rect">
            <a:avLst/>
          </a:prstGeom>
        </p:spPr>
      </p:pic>
      <p:pic>
        <p:nvPicPr>
          <p:cNvPr id="8" name="Picture Placeholder 8">
            <a:extLst>
              <a:ext uri="{FF2B5EF4-FFF2-40B4-BE49-F238E27FC236}">
                <a16:creationId xmlns:a16="http://schemas.microsoft.com/office/drawing/2014/main" id="{814DF079-B38E-0ECC-31A0-7CFEA551BA5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455" r="8455"/>
          <a:stretch/>
        </p:blipFill>
        <p:spPr>
          <a:xfrm>
            <a:off x="3619234" y="1415710"/>
            <a:ext cx="1828800" cy="426610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6DE510-EDF8-2077-1CB2-B402E434A9F2}"/>
              </a:ext>
            </a:extLst>
          </p:cNvPr>
          <p:cNvSpPr txBox="1"/>
          <p:nvPr/>
        </p:nvSpPr>
        <p:spPr>
          <a:xfrm>
            <a:off x="281354" y="1415709"/>
            <a:ext cx="317043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/>
              <a:t>The </a:t>
            </a:r>
            <a:r>
              <a:rPr lang="it-IT" sz="2200" dirty="0" err="1"/>
              <a:t>costruction</a:t>
            </a:r>
            <a:r>
              <a:rPr lang="it-IT" sz="2200" dirty="0"/>
              <a:t> of the system </a:t>
            </a:r>
            <a:r>
              <a:rPr lang="it-IT" sz="2200" dirty="0" err="1"/>
              <a:t>is</a:t>
            </a:r>
            <a:r>
              <a:rPr lang="it-IT" sz="2200" dirty="0"/>
              <a:t> </a:t>
            </a:r>
            <a:r>
              <a:rPr lang="it-IT" sz="2200" dirty="0" err="1"/>
              <a:t>almost</a:t>
            </a:r>
            <a:r>
              <a:rPr lang="it-IT" sz="2200" dirty="0"/>
              <a:t> </a:t>
            </a:r>
            <a:r>
              <a:rPr lang="it-IT" sz="2200" dirty="0" err="1"/>
              <a:t>done</a:t>
            </a:r>
            <a:r>
              <a:rPr lang="it-IT" sz="2200" dirty="0"/>
              <a:t> (</a:t>
            </a:r>
            <a:r>
              <a:rPr lang="it-IT" sz="2200" dirty="0" err="1"/>
              <a:t>missing</a:t>
            </a:r>
            <a:r>
              <a:rPr lang="it-IT" sz="2200" dirty="0"/>
              <a:t> the </a:t>
            </a:r>
            <a:r>
              <a:rPr lang="it-IT" sz="2200" dirty="0" err="1"/>
              <a:t>substitution</a:t>
            </a:r>
            <a:r>
              <a:rPr lang="it-IT" sz="2200" dirty="0"/>
              <a:t> of a </a:t>
            </a:r>
            <a:r>
              <a:rPr lang="it-IT" sz="2200" dirty="0" err="1"/>
              <a:t>regulation</a:t>
            </a:r>
            <a:r>
              <a:rPr lang="it-IT" sz="2200" dirty="0"/>
              <a:t> valve and </a:t>
            </a:r>
            <a:r>
              <a:rPr lang="it-IT" sz="2200" dirty="0" err="1"/>
              <a:t>inserting</a:t>
            </a:r>
            <a:r>
              <a:rPr lang="it-IT" sz="2200" dirty="0"/>
              <a:t> the </a:t>
            </a:r>
            <a:r>
              <a:rPr lang="it-IT" sz="2200" dirty="0" err="1"/>
              <a:t>comrpessor</a:t>
            </a:r>
            <a:r>
              <a:rPr lang="it-IT" sz="2200" dirty="0"/>
              <a:t>)</a:t>
            </a:r>
          </a:p>
          <a:p>
            <a:endParaRPr lang="it-IT" sz="2200" dirty="0"/>
          </a:p>
          <a:p>
            <a:r>
              <a:rPr lang="it-IT" sz="2200" dirty="0" err="1"/>
              <a:t>Followings</a:t>
            </a:r>
            <a:r>
              <a:rPr lang="it-IT" sz="2200" dirty="0"/>
              <a:t> weeks </a:t>
            </a:r>
            <a:r>
              <a:rPr lang="it-IT" sz="2200" dirty="0" err="1"/>
              <a:t>dedicated</a:t>
            </a:r>
            <a:r>
              <a:rPr lang="it-IT" sz="2200" dirty="0"/>
              <a:t> to:</a:t>
            </a:r>
          </a:p>
          <a:p>
            <a:r>
              <a:rPr lang="it-IT" sz="2200" dirty="0"/>
              <a:t>- </a:t>
            </a:r>
            <a:r>
              <a:rPr lang="it-IT" sz="2200" dirty="0" err="1"/>
              <a:t>Insulation</a:t>
            </a:r>
            <a:endParaRPr lang="it-IT" sz="2200" dirty="0"/>
          </a:p>
          <a:p>
            <a:r>
              <a:rPr lang="it-IT" sz="2200" dirty="0"/>
              <a:t>-</a:t>
            </a:r>
            <a:r>
              <a:rPr lang="it-IT" sz="2200" dirty="0" err="1"/>
              <a:t>Electrics</a:t>
            </a:r>
            <a:r>
              <a:rPr lang="it-IT" sz="2200" dirty="0"/>
              <a:t> and Software </a:t>
            </a:r>
            <a:r>
              <a:rPr lang="it-IT" sz="2200" dirty="0" err="1"/>
              <a:t>logic</a:t>
            </a:r>
            <a:endParaRPr lang="it-IT" sz="2200" dirty="0"/>
          </a:p>
          <a:p>
            <a:r>
              <a:rPr lang="it-IT" sz="2200" dirty="0"/>
              <a:t>- Leak </a:t>
            </a:r>
            <a:r>
              <a:rPr lang="it-IT" sz="2200" dirty="0" err="1"/>
              <a:t>tests</a:t>
            </a:r>
            <a:endParaRPr lang="it-IT" sz="2200" dirty="0"/>
          </a:p>
          <a:p>
            <a:endParaRPr lang="it-IT" sz="22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0567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C059EA-76DF-291B-9CF3-FBB600280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CC781-4519-4C9D-85F0-DD53D661340E}" type="slidenum">
              <a:rPr lang="it-IT" smtClean="0"/>
              <a:t>5</a:t>
            </a:fld>
            <a:endParaRPr lang="it-I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02A057-AD55-72AE-5916-B8C30CDB31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8147" y="187706"/>
            <a:ext cx="7943117" cy="58110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D9A3B9-1F81-8790-5EB1-A389626F5B3D}"/>
              </a:ext>
            </a:extLst>
          </p:cNvPr>
          <p:cNvSpPr txBox="1"/>
          <p:nvPr/>
        </p:nvSpPr>
        <p:spPr>
          <a:xfrm>
            <a:off x="518683" y="1223890"/>
            <a:ext cx="362946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The DC follows the use of a </a:t>
            </a:r>
            <a:r>
              <a:rPr lang="it-IT" dirty="0" err="1">
                <a:hlinkClick r:id="rId3"/>
              </a:rPr>
              <a:t>packed</a:t>
            </a:r>
            <a:r>
              <a:rPr lang="it-IT" dirty="0">
                <a:hlinkClick r:id="rId3"/>
              </a:rPr>
              <a:t> </a:t>
            </a:r>
            <a:r>
              <a:rPr lang="it-IT" dirty="0" err="1">
                <a:hlinkClick r:id="rId3"/>
              </a:rPr>
              <a:t>distillation</a:t>
            </a:r>
            <a:r>
              <a:rPr lang="it-IT" dirty="0">
                <a:hlinkClick r:id="rId3"/>
              </a:rPr>
              <a:t> </a:t>
            </a:r>
            <a:r>
              <a:rPr lang="it-IT" dirty="0" err="1">
                <a:hlinkClick r:id="rId3"/>
              </a:rPr>
              <a:t>column</a:t>
            </a:r>
            <a:r>
              <a:rPr lang="it-IT" dirty="0"/>
              <a:t>.</a:t>
            </a:r>
          </a:p>
          <a:p>
            <a:endParaRPr lang="it-IT" dirty="0"/>
          </a:p>
          <a:p>
            <a:pPr marL="342900" indent="-342900">
              <a:buAutoNum type="arabicPeriod"/>
            </a:pPr>
            <a:r>
              <a:rPr lang="it-IT" dirty="0"/>
              <a:t>The INPUT </a:t>
            </a:r>
            <a:r>
              <a:rPr lang="it-IT" dirty="0" err="1"/>
              <a:t>enters</a:t>
            </a:r>
            <a:r>
              <a:rPr lang="it-IT" dirty="0"/>
              <a:t> the </a:t>
            </a:r>
            <a:r>
              <a:rPr lang="it-IT" dirty="0" err="1"/>
              <a:t>column</a:t>
            </a:r>
            <a:r>
              <a:rPr lang="it-IT" dirty="0"/>
              <a:t>, the C4F10 (</a:t>
            </a:r>
            <a:r>
              <a:rPr lang="it-IT" dirty="0" err="1"/>
              <a:t>heavier</a:t>
            </a:r>
            <a:r>
              <a:rPr lang="it-IT" dirty="0"/>
              <a:t>) </a:t>
            </a:r>
            <a:r>
              <a:rPr lang="it-IT" dirty="0" err="1"/>
              <a:t>liquifies</a:t>
            </a:r>
            <a:r>
              <a:rPr lang="it-IT" dirty="0"/>
              <a:t> while </a:t>
            </a:r>
            <a:r>
              <a:rPr lang="it-IT" dirty="0" err="1"/>
              <a:t>raising</a:t>
            </a:r>
            <a:r>
              <a:rPr lang="it-IT" dirty="0"/>
              <a:t> as a gas. </a:t>
            </a:r>
            <a:r>
              <a:rPr lang="it-IT" dirty="0" err="1"/>
              <a:t>Thus</a:t>
            </a:r>
            <a:r>
              <a:rPr lang="it-IT" dirty="0"/>
              <a:t>, the C4F10 </a:t>
            </a:r>
            <a:r>
              <a:rPr lang="it-IT" dirty="0" err="1"/>
              <a:t>liquid</a:t>
            </a:r>
            <a:r>
              <a:rPr lang="it-IT" dirty="0"/>
              <a:t> </a:t>
            </a:r>
            <a:r>
              <a:rPr lang="it-IT" dirty="0" err="1"/>
              <a:t>falls</a:t>
            </a:r>
            <a:r>
              <a:rPr lang="it-IT" dirty="0"/>
              <a:t> down. As a </a:t>
            </a:r>
            <a:r>
              <a:rPr lang="it-IT" dirty="0" err="1"/>
              <a:t>consequence</a:t>
            </a:r>
            <a:r>
              <a:rPr lang="it-IT" dirty="0"/>
              <a:t> it </a:t>
            </a:r>
            <a:r>
              <a:rPr lang="it-IT" dirty="0" err="1"/>
              <a:t>is</a:t>
            </a:r>
            <a:r>
              <a:rPr lang="it-IT" dirty="0"/>
              <a:t> hard for the C4F10 to </a:t>
            </a:r>
            <a:r>
              <a:rPr lang="it-IT" dirty="0" err="1"/>
              <a:t>reach</a:t>
            </a:r>
            <a:r>
              <a:rPr lang="it-IT" dirty="0"/>
              <a:t> the top of the </a:t>
            </a:r>
            <a:r>
              <a:rPr lang="it-IT" dirty="0" err="1"/>
              <a:t>column</a:t>
            </a:r>
            <a:r>
              <a:rPr lang="it-IT" dirty="0"/>
              <a:t> s a gas</a:t>
            </a:r>
          </a:p>
          <a:p>
            <a:pPr marL="342900" indent="-342900">
              <a:buAutoNum type="arabicPeriod"/>
            </a:pPr>
            <a:endParaRPr lang="it-IT" dirty="0"/>
          </a:p>
          <a:p>
            <a:pPr marL="342900" indent="-342900">
              <a:buAutoNum type="arabicPeriod"/>
            </a:pPr>
            <a:r>
              <a:rPr lang="it-IT" dirty="0"/>
              <a:t>The CO2 act the opposite way, if </a:t>
            </a:r>
            <a:r>
              <a:rPr lang="it-IT" dirty="0" err="1"/>
              <a:t>liquified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the </a:t>
            </a:r>
            <a:r>
              <a:rPr lang="it-IT" dirty="0" err="1"/>
              <a:t>condenser</a:t>
            </a:r>
            <a:r>
              <a:rPr lang="it-IT" dirty="0"/>
              <a:t> (</a:t>
            </a:r>
            <a:r>
              <a:rPr lang="it-IT" dirty="0" err="1"/>
              <a:t>being</a:t>
            </a:r>
            <a:r>
              <a:rPr lang="it-IT" dirty="0"/>
              <a:t> light) it </a:t>
            </a:r>
            <a:r>
              <a:rPr lang="it-IT" dirty="0" err="1"/>
              <a:t>vaporizes</a:t>
            </a:r>
            <a:r>
              <a:rPr lang="it-IT" dirty="0"/>
              <a:t> when </a:t>
            </a:r>
            <a:r>
              <a:rPr lang="it-IT" dirty="0" err="1"/>
              <a:t>going</a:t>
            </a:r>
            <a:r>
              <a:rPr lang="it-IT" dirty="0"/>
              <a:t> down as the </a:t>
            </a:r>
            <a:r>
              <a:rPr lang="it-IT" dirty="0" err="1"/>
              <a:t>liquid</a:t>
            </a:r>
            <a:r>
              <a:rPr lang="it-IT" dirty="0"/>
              <a:t>. </a:t>
            </a:r>
            <a:r>
              <a:rPr lang="it-IT" dirty="0" err="1"/>
              <a:t>Thus</a:t>
            </a:r>
            <a:r>
              <a:rPr lang="it-IT" dirty="0"/>
              <a:t>, the CO2 </a:t>
            </a:r>
            <a:r>
              <a:rPr lang="it-IT" dirty="0" err="1"/>
              <a:t>almost</a:t>
            </a:r>
            <a:r>
              <a:rPr lang="it-IT" dirty="0"/>
              <a:t> </a:t>
            </a:r>
            <a:r>
              <a:rPr lang="it-IT" dirty="0" err="1"/>
              <a:t>never</a:t>
            </a:r>
            <a:r>
              <a:rPr lang="it-IT" dirty="0"/>
              <a:t> </a:t>
            </a:r>
            <a:r>
              <a:rPr lang="it-IT" dirty="0" err="1"/>
              <a:t>reches</a:t>
            </a:r>
            <a:r>
              <a:rPr lang="it-IT" dirty="0"/>
              <a:t> the bottom of the </a:t>
            </a:r>
            <a:r>
              <a:rPr lang="it-IT" dirty="0" err="1"/>
              <a:t>column</a:t>
            </a:r>
            <a:endParaRPr lang="it-IT" dirty="0"/>
          </a:p>
        </p:txBody>
      </p:sp>
      <p:sp>
        <p:nvSpPr>
          <p:cNvPr id="21" name="Titolo 1">
            <a:extLst>
              <a:ext uri="{FF2B5EF4-FFF2-40B4-BE49-F238E27FC236}">
                <a16:creationId xmlns:a16="http://schemas.microsoft.com/office/drawing/2014/main" id="{6F22405E-CAE3-7742-64C6-BF8E10027709}"/>
              </a:ext>
            </a:extLst>
          </p:cNvPr>
          <p:cNvSpPr txBox="1">
            <a:spLocks/>
          </p:cNvSpPr>
          <p:nvPr/>
        </p:nvSpPr>
        <p:spPr>
          <a:xfrm>
            <a:off x="601287" y="220939"/>
            <a:ext cx="4822804" cy="119477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The DC</a:t>
            </a:r>
          </a:p>
        </p:txBody>
      </p:sp>
    </p:spTree>
    <p:extLst>
      <p:ext uri="{BB962C8B-B14F-4D97-AF65-F5344CB8AC3E}">
        <p14:creationId xmlns:p14="http://schemas.microsoft.com/office/powerpoint/2010/main" val="515464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C059EA-76DF-291B-9CF3-FBB600280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CC781-4519-4C9D-85F0-DD53D661340E}" type="slidenum">
              <a:rPr lang="it-IT" smtClean="0"/>
              <a:t>6</a:t>
            </a:fld>
            <a:endParaRPr lang="it-IT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E8A28E2-DABF-78E6-14A8-45232DE09AFF}"/>
              </a:ext>
            </a:extLst>
          </p:cNvPr>
          <p:cNvCxnSpPr>
            <a:cxnSpLocks/>
          </p:cNvCxnSpPr>
          <p:nvPr/>
        </p:nvCxnSpPr>
        <p:spPr>
          <a:xfrm flipV="1">
            <a:off x="7824489" y="1660539"/>
            <a:ext cx="0" cy="320802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E5F239E-EC74-1E7C-B7D0-77ACFDE9FC97}"/>
              </a:ext>
            </a:extLst>
          </p:cNvPr>
          <p:cNvCxnSpPr>
            <a:cxnSpLocks/>
          </p:cNvCxnSpPr>
          <p:nvPr/>
        </p:nvCxnSpPr>
        <p:spPr>
          <a:xfrm>
            <a:off x="7513906" y="4631787"/>
            <a:ext cx="3368043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E27019-13A8-FD35-7CD9-08A7C5CA4496}"/>
              </a:ext>
            </a:extLst>
          </p:cNvPr>
          <p:cNvCxnSpPr>
            <a:cxnSpLocks/>
          </p:cNvCxnSpPr>
          <p:nvPr/>
        </p:nvCxnSpPr>
        <p:spPr>
          <a:xfrm flipH="1">
            <a:off x="5847070" y="4502584"/>
            <a:ext cx="5116483" cy="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DF20B25-65D7-7A08-F817-C22A4259E36C}"/>
              </a:ext>
            </a:extLst>
          </p:cNvPr>
          <p:cNvCxnSpPr>
            <a:cxnSpLocks/>
          </p:cNvCxnSpPr>
          <p:nvPr/>
        </p:nvCxnSpPr>
        <p:spPr>
          <a:xfrm flipH="1">
            <a:off x="5847070" y="2010888"/>
            <a:ext cx="5365413" cy="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523FE4E0-4A08-B7F2-D904-58CD1AA77057}"/>
              </a:ext>
            </a:extLst>
          </p:cNvPr>
          <p:cNvSpPr/>
          <p:nvPr/>
        </p:nvSpPr>
        <p:spPr>
          <a:xfrm>
            <a:off x="5359791" y="1982943"/>
            <a:ext cx="1223883" cy="251625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672D87-7F54-87BC-4EA2-5A08AD80C0B9}"/>
              </a:ext>
            </a:extLst>
          </p:cNvPr>
          <p:cNvSpPr txBox="1"/>
          <p:nvPr/>
        </p:nvSpPr>
        <p:spPr>
          <a:xfrm>
            <a:off x="9459189" y="4725694"/>
            <a:ext cx="2048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TEMPERATURE (°C)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95905A-26ED-20EF-8A55-AE14D86AE033}"/>
              </a:ext>
            </a:extLst>
          </p:cNvPr>
          <p:cNvSpPr txBox="1"/>
          <p:nvPr/>
        </p:nvSpPr>
        <p:spPr>
          <a:xfrm>
            <a:off x="7160457" y="1188720"/>
            <a:ext cx="2037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COLUMN’S HEIGHT</a:t>
            </a:r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C5EE70CB-8DA5-A2B5-F253-0749BAFDF540}"/>
              </a:ext>
            </a:extLst>
          </p:cNvPr>
          <p:cNvSpPr/>
          <p:nvPr/>
        </p:nvSpPr>
        <p:spPr>
          <a:xfrm rot="16200000" flipH="1">
            <a:off x="8408362" y="-677654"/>
            <a:ext cx="4701328" cy="5652361"/>
          </a:xfrm>
          <a:prstGeom prst="arc">
            <a:avLst>
              <a:gd name="adj1" fmla="val 16017397"/>
              <a:gd name="adj2" fmla="val 251046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CF58D3F-6E63-6017-9D77-C2BA7739121C}"/>
              </a:ext>
            </a:extLst>
          </p:cNvPr>
          <p:cNvSpPr txBox="1"/>
          <p:nvPr/>
        </p:nvSpPr>
        <p:spPr>
          <a:xfrm>
            <a:off x="7824489" y="1666956"/>
            <a:ext cx="2048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-55 (°C)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AA446D1-D1FA-C303-911B-F9F82185F052}"/>
              </a:ext>
            </a:extLst>
          </p:cNvPr>
          <p:cNvSpPr txBox="1"/>
          <p:nvPr/>
        </p:nvSpPr>
        <p:spPr>
          <a:xfrm>
            <a:off x="10326193" y="4058443"/>
            <a:ext cx="2048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-20 (°C)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B377ED-633C-528F-1C5D-2E98BEC3A0DC}"/>
              </a:ext>
            </a:extLst>
          </p:cNvPr>
          <p:cNvSpPr txBox="1"/>
          <p:nvPr/>
        </p:nvSpPr>
        <p:spPr>
          <a:xfrm>
            <a:off x="6153356" y="5736480"/>
            <a:ext cx="2037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C4F10 out as Liquid</a:t>
            </a:r>
          </a:p>
        </p:txBody>
      </p:sp>
      <p:sp>
        <p:nvSpPr>
          <p:cNvPr id="25" name="Titolo 1">
            <a:extLst>
              <a:ext uri="{FF2B5EF4-FFF2-40B4-BE49-F238E27FC236}">
                <a16:creationId xmlns:a16="http://schemas.microsoft.com/office/drawing/2014/main" id="{D0BFE75A-A603-F62F-64F9-074358185413}"/>
              </a:ext>
            </a:extLst>
          </p:cNvPr>
          <p:cNvSpPr txBox="1">
            <a:spLocks/>
          </p:cNvSpPr>
          <p:nvPr/>
        </p:nvSpPr>
        <p:spPr>
          <a:xfrm>
            <a:off x="372687" y="220939"/>
            <a:ext cx="4822804" cy="119477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The DC… </a:t>
            </a:r>
            <a:r>
              <a:rPr lang="it-IT" dirty="0" err="1"/>
              <a:t>explained</a:t>
            </a:r>
            <a:endParaRPr lang="it-IT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2401D3F-A9C7-4177-5358-5932525AC1F1}"/>
              </a:ext>
            </a:extLst>
          </p:cNvPr>
          <p:cNvSpPr txBox="1"/>
          <p:nvPr/>
        </p:nvSpPr>
        <p:spPr>
          <a:xfrm>
            <a:off x="518683" y="1507272"/>
            <a:ext cx="362946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To </a:t>
            </a:r>
            <a:r>
              <a:rPr lang="it-IT" dirty="0" err="1"/>
              <a:t>better</a:t>
            </a:r>
            <a:r>
              <a:rPr lang="it-IT" dirty="0"/>
              <a:t> </a:t>
            </a:r>
            <a:r>
              <a:rPr lang="it-IT" dirty="0" err="1"/>
              <a:t>understand</a:t>
            </a:r>
            <a:r>
              <a:rPr lang="it-IT" dirty="0"/>
              <a:t> you can </a:t>
            </a:r>
            <a:r>
              <a:rPr lang="it-IT" dirty="0" err="1"/>
              <a:t>see</a:t>
            </a:r>
            <a:r>
              <a:rPr lang="it-IT" dirty="0"/>
              <a:t> this plot: </a:t>
            </a:r>
            <a:r>
              <a:rPr lang="it-IT" dirty="0" err="1"/>
              <a:t>Height</a:t>
            </a:r>
            <a:r>
              <a:rPr lang="it-IT" dirty="0"/>
              <a:t> vs Temperature</a:t>
            </a:r>
          </a:p>
          <a:p>
            <a:endParaRPr lang="it-IT" dirty="0"/>
          </a:p>
          <a:p>
            <a:r>
              <a:rPr lang="it-IT" dirty="0"/>
              <a:t>- The cooler </a:t>
            </a:r>
            <a:r>
              <a:rPr lang="it-IT" dirty="0" err="1"/>
              <a:t>condenses</a:t>
            </a:r>
            <a:r>
              <a:rPr lang="it-IT" dirty="0"/>
              <a:t> some gas </a:t>
            </a:r>
            <a:r>
              <a:rPr lang="it-IT" dirty="0" err="1"/>
              <a:t>wich</a:t>
            </a:r>
            <a:r>
              <a:rPr lang="it-IT" dirty="0"/>
              <a:t> </a:t>
            </a:r>
            <a:r>
              <a:rPr lang="it-IT" dirty="0" err="1"/>
              <a:t>falls</a:t>
            </a:r>
            <a:r>
              <a:rPr lang="it-IT" dirty="0"/>
              <a:t> back down</a:t>
            </a:r>
          </a:p>
          <a:p>
            <a:r>
              <a:rPr lang="it-IT" dirty="0"/>
              <a:t>- This </a:t>
            </a:r>
            <a:r>
              <a:rPr lang="it-IT" dirty="0" err="1"/>
              <a:t>liquid</a:t>
            </a:r>
            <a:r>
              <a:rPr lang="it-IT" dirty="0"/>
              <a:t> </a:t>
            </a:r>
            <a:r>
              <a:rPr lang="it-IT" dirty="0" err="1"/>
              <a:t>falling</a:t>
            </a:r>
            <a:r>
              <a:rPr lang="it-IT" dirty="0"/>
              <a:t> down </a:t>
            </a:r>
            <a:r>
              <a:rPr lang="it-IT" dirty="0" err="1"/>
              <a:t>evaporates</a:t>
            </a:r>
            <a:r>
              <a:rPr lang="it-IT" dirty="0"/>
              <a:t> (</a:t>
            </a:r>
            <a:r>
              <a:rPr lang="it-IT" dirty="0" err="1"/>
              <a:t>mostly</a:t>
            </a:r>
            <a:r>
              <a:rPr lang="it-IT" dirty="0"/>
              <a:t> CO2) </a:t>
            </a:r>
            <a:r>
              <a:rPr lang="it-IT" dirty="0" err="1"/>
              <a:t>because</a:t>
            </a:r>
            <a:r>
              <a:rPr lang="it-IT" dirty="0"/>
              <a:t> the </a:t>
            </a:r>
            <a:r>
              <a:rPr lang="it-IT" dirty="0" err="1"/>
              <a:t>lower</a:t>
            </a:r>
            <a:r>
              <a:rPr lang="it-IT" dirty="0"/>
              <a:t> part of the </a:t>
            </a:r>
            <a:r>
              <a:rPr lang="it-IT" dirty="0" err="1"/>
              <a:t>column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hotter</a:t>
            </a:r>
            <a:endParaRPr lang="it-IT" dirty="0"/>
          </a:p>
          <a:p>
            <a:r>
              <a:rPr lang="it-IT" dirty="0"/>
              <a:t>- The </a:t>
            </a:r>
            <a:r>
              <a:rPr lang="it-IT" dirty="0" err="1"/>
              <a:t>lower</a:t>
            </a:r>
            <a:r>
              <a:rPr lang="it-IT" dirty="0"/>
              <a:t> part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hotter</a:t>
            </a:r>
            <a:r>
              <a:rPr lang="it-IT" dirty="0"/>
              <a:t> </a:t>
            </a:r>
            <a:r>
              <a:rPr lang="it-IT" dirty="0" err="1"/>
              <a:t>because</a:t>
            </a:r>
            <a:r>
              <a:rPr lang="it-IT" dirty="0"/>
              <a:t> the </a:t>
            </a:r>
            <a:r>
              <a:rPr lang="it-IT" dirty="0" err="1"/>
              <a:t>heater</a:t>
            </a:r>
            <a:r>
              <a:rPr lang="it-IT" dirty="0"/>
              <a:t> </a:t>
            </a:r>
            <a:r>
              <a:rPr lang="it-IT" dirty="0" err="1"/>
              <a:t>vaporizes</a:t>
            </a:r>
            <a:r>
              <a:rPr lang="it-IT" dirty="0"/>
              <a:t> (some) the </a:t>
            </a:r>
            <a:r>
              <a:rPr lang="it-IT" dirty="0" err="1"/>
              <a:t>liquid</a:t>
            </a:r>
            <a:r>
              <a:rPr lang="it-IT" dirty="0"/>
              <a:t> </a:t>
            </a:r>
            <a:r>
              <a:rPr lang="it-IT" dirty="0" err="1"/>
              <a:t>which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able</a:t>
            </a:r>
            <a:r>
              <a:rPr lang="it-IT" dirty="0"/>
              <a:t> to </a:t>
            </a:r>
            <a:r>
              <a:rPr lang="it-IT" dirty="0" err="1"/>
              <a:t>fall</a:t>
            </a:r>
            <a:r>
              <a:rPr lang="it-IT" dirty="0"/>
              <a:t> down (</a:t>
            </a:r>
            <a:r>
              <a:rPr lang="it-IT" dirty="0" err="1"/>
              <a:t>mostly</a:t>
            </a:r>
            <a:r>
              <a:rPr lang="it-IT" dirty="0"/>
              <a:t> C4F10)</a:t>
            </a:r>
          </a:p>
          <a:p>
            <a:endParaRPr lang="it-IT" dirty="0"/>
          </a:p>
          <a:p>
            <a:r>
              <a:rPr lang="it-IT" i="1" dirty="0"/>
              <a:t>This </a:t>
            </a:r>
            <a:r>
              <a:rPr lang="it-IT" i="1" dirty="0" err="1"/>
              <a:t>exchange</a:t>
            </a:r>
            <a:r>
              <a:rPr lang="it-IT" i="1" dirty="0"/>
              <a:t> of </a:t>
            </a:r>
            <a:r>
              <a:rPr lang="it-IT" i="1" dirty="0" err="1"/>
              <a:t>heat</a:t>
            </a:r>
            <a:r>
              <a:rPr lang="it-IT" i="1" dirty="0"/>
              <a:t> </a:t>
            </a:r>
            <a:r>
              <a:rPr lang="it-IT" i="1" dirty="0" err="1"/>
              <a:t>is</a:t>
            </a:r>
            <a:r>
              <a:rPr lang="it-IT" i="1" dirty="0"/>
              <a:t> the </a:t>
            </a:r>
            <a:r>
              <a:rPr lang="it-IT" i="1" dirty="0" err="1"/>
              <a:t>separation</a:t>
            </a:r>
            <a:r>
              <a:rPr lang="it-IT" i="1" dirty="0"/>
              <a:t> </a:t>
            </a:r>
            <a:r>
              <a:rPr lang="it-IT" i="1" dirty="0" err="1"/>
              <a:t>driving</a:t>
            </a:r>
            <a:r>
              <a:rPr lang="it-IT" i="1" dirty="0"/>
              <a:t>-force!!!!</a:t>
            </a:r>
          </a:p>
        </p:txBody>
      </p:sp>
      <p:sp>
        <p:nvSpPr>
          <p:cNvPr id="29" name="Arrow: Bent-Up 28">
            <a:extLst>
              <a:ext uri="{FF2B5EF4-FFF2-40B4-BE49-F238E27FC236}">
                <a16:creationId xmlns:a16="http://schemas.microsoft.com/office/drawing/2014/main" id="{753B0B00-36EF-FCAF-37DA-7F483FB6F459}"/>
              </a:ext>
            </a:extLst>
          </p:cNvPr>
          <p:cNvSpPr/>
          <p:nvPr/>
        </p:nvSpPr>
        <p:spPr>
          <a:xfrm rot="19848964">
            <a:off x="6374773" y="4103982"/>
            <a:ext cx="829994" cy="660337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74FA4436-2BCE-8E15-B6EC-1303D4B01497}"/>
              </a:ext>
            </a:extLst>
          </p:cNvPr>
          <p:cNvSpPr/>
          <p:nvPr/>
        </p:nvSpPr>
        <p:spPr>
          <a:xfrm>
            <a:off x="5828135" y="4569815"/>
            <a:ext cx="306286" cy="155135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DD77E07-993E-3522-DCFC-085408BC763D}"/>
              </a:ext>
            </a:extLst>
          </p:cNvPr>
          <p:cNvSpPr/>
          <p:nvPr/>
        </p:nvSpPr>
        <p:spPr>
          <a:xfrm>
            <a:off x="5358998" y="4848225"/>
            <a:ext cx="1223882" cy="64632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C58B437-03E2-3E22-D8E5-848135CD7835}"/>
              </a:ext>
            </a:extLst>
          </p:cNvPr>
          <p:cNvSpPr txBox="1"/>
          <p:nvPr/>
        </p:nvSpPr>
        <p:spPr>
          <a:xfrm>
            <a:off x="6548034" y="3389396"/>
            <a:ext cx="1458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C4F10 </a:t>
            </a:r>
            <a:r>
              <a:rPr lang="it-IT" dirty="0" err="1"/>
              <a:t>going</a:t>
            </a:r>
            <a:r>
              <a:rPr lang="it-IT" dirty="0"/>
              <a:t> back as gas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562003C-EBD8-15AF-89A4-6DF87A435151}"/>
              </a:ext>
            </a:extLst>
          </p:cNvPr>
          <p:cNvSpPr txBox="1"/>
          <p:nvPr/>
        </p:nvSpPr>
        <p:spPr>
          <a:xfrm>
            <a:off x="5541078" y="4994333"/>
            <a:ext cx="1041802" cy="37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HEATER</a:t>
            </a:r>
          </a:p>
        </p:txBody>
      </p:sp>
      <p:sp>
        <p:nvSpPr>
          <p:cNvPr id="38" name="Arrow: Down 37">
            <a:extLst>
              <a:ext uri="{FF2B5EF4-FFF2-40B4-BE49-F238E27FC236}">
                <a16:creationId xmlns:a16="http://schemas.microsoft.com/office/drawing/2014/main" id="{FAE04818-8968-1317-F3BE-A2D3AD96B61F}"/>
              </a:ext>
            </a:extLst>
          </p:cNvPr>
          <p:cNvSpPr/>
          <p:nvPr/>
        </p:nvSpPr>
        <p:spPr>
          <a:xfrm rot="10800000">
            <a:off x="5847070" y="315805"/>
            <a:ext cx="306286" cy="153200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7F5C5367-5FC0-E199-3902-C82E888F8F23}"/>
              </a:ext>
            </a:extLst>
          </p:cNvPr>
          <p:cNvSpPr/>
          <p:nvPr/>
        </p:nvSpPr>
        <p:spPr>
          <a:xfrm rot="10800000">
            <a:off x="5397731" y="798951"/>
            <a:ext cx="1223882" cy="638265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D140B84-BE4F-9DB8-65EB-83948D6B62D5}"/>
              </a:ext>
            </a:extLst>
          </p:cNvPr>
          <p:cNvSpPr txBox="1"/>
          <p:nvPr/>
        </p:nvSpPr>
        <p:spPr>
          <a:xfrm>
            <a:off x="5541078" y="939331"/>
            <a:ext cx="1041802" cy="37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COOLER</a:t>
            </a:r>
          </a:p>
        </p:txBody>
      </p:sp>
      <p:sp>
        <p:nvSpPr>
          <p:cNvPr id="41" name="Arrow: Bent-Up 40">
            <a:extLst>
              <a:ext uri="{FF2B5EF4-FFF2-40B4-BE49-F238E27FC236}">
                <a16:creationId xmlns:a16="http://schemas.microsoft.com/office/drawing/2014/main" id="{11C856E1-2D91-606A-F3F7-0E4E16A138DD}"/>
              </a:ext>
            </a:extLst>
          </p:cNvPr>
          <p:cNvSpPr/>
          <p:nvPr/>
        </p:nvSpPr>
        <p:spPr>
          <a:xfrm rot="7496503">
            <a:off x="4744587" y="1478438"/>
            <a:ext cx="829994" cy="660337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4510F55-8C47-C497-C565-D1F7F5531C1E}"/>
              </a:ext>
            </a:extLst>
          </p:cNvPr>
          <p:cNvSpPr txBox="1"/>
          <p:nvPr/>
        </p:nvSpPr>
        <p:spPr>
          <a:xfrm>
            <a:off x="3931885" y="2237292"/>
            <a:ext cx="1458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CO2 </a:t>
            </a:r>
            <a:r>
              <a:rPr lang="it-IT" dirty="0" err="1"/>
              <a:t>going</a:t>
            </a:r>
            <a:r>
              <a:rPr lang="it-IT" dirty="0"/>
              <a:t> back as </a:t>
            </a:r>
            <a:r>
              <a:rPr lang="it-IT" dirty="0" err="1"/>
              <a:t>liquid</a:t>
            </a:r>
            <a:endParaRPr lang="it-IT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A6E1AC3-DFC8-1042-FAA5-A959B4A2A9B9}"/>
              </a:ext>
            </a:extLst>
          </p:cNvPr>
          <p:cNvSpPr txBox="1"/>
          <p:nvPr/>
        </p:nvSpPr>
        <p:spPr>
          <a:xfrm>
            <a:off x="6196479" y="238587"/>
            <a:ext cx="2037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CO2 out as gas</a:t>
            </a:r>
          </a:p>
        </p:txBody>
      </p:sp>
    </p:spTree>
    <p:extLst>
      <p:ext uri="{BB962C8B-B14F-4D97-AF65-F5344CB8AC3E}">
        <p14:creationId xmlns:p14="http://schemas.microsoft.com/office/powerpoint/2010/main" val="2218062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C059EA-76DF-291B-9CF3-FBB600280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CC781-4519-4C9D-85F0-DD53D661340E}" type="slidenum">
              <a:rPr lang="it-IT" smtClean="0"/>
              <a:t>7</a:t>
            </a:fld>
            <a:endParaRPr lang="it-IT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B0D1496-AF1A-2E24-EA20-11EEB2D0A9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2685003"/>
              </p:ext>
            </p:extLst>
          </p:nvPr>
        </p:nvGraphicFramePr>
        <p:xfrm>
          <a:off x="2140409" y="1448780"/>
          <a:ext cx="7729322" cy="410445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47722">
                  <a:extLst>
                    <a:ext uri="{9D8B030D-6E8A-4147-A177-3AD203B41FA5}">
                      <a16:colId xmlns:a16="http://schemas.microsoft.com/office/drawing/2014/main" val="1058867323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156702599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318507530"/>
                    </a:ext>
                  </a:extLst>
                </a:gridCol>
              </a:tblGrid>
              <a:tr h="684076">
                <a:tc>
                  <a:txBody>
                    <a:bodyPr/>
                    <a:lstStyle/>
                    <a:p>
                      <a:r>
                        <a:rPr lang="it-IT" dirty="0"/>
                        <a:t>WHAT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0747745"/>
                  </a:ext>
                </a:extLst>
              </a:tr>
              <a:tr h="684076"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rgbClr val="000000"/>
                          </a:solidFill>
                        </a:rPr>
                        <a:t>BUILD 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rgbClr val="000000"/>
                          </a:solidFill>
                        </a:rPr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rgbClr val="000000"/>
                          </a:solidFill>
                        </a:rPr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6673074"/>
                  </a:ext>
                </a:extLst>
              </a:tr>
              <a:tr h="684076"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rgbClr val="000000"/>
                          </a:solidFill>
                        </a:rPr>
                        <a:t>CLEANING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rgbClr val="000000"/>
                          </a:solidFill>
                        </a:rPr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rgbClr val="000000"/>
                          </a:solidFill>
                        </a:rPr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4038073"/>
                  </a:ext>
                </a:extLst>
              </a:tr>
              <a:tr h="684076"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rgbClr val="000000"/>
                          </a:solidFill>
                        </a:rPr>
                        <a:t>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rgbClr val="000000"/>
                          </a:solidFill>
                        </a:rPr>
                        <a:t>IN PROGRESS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rgbClr val="000000"/>
                          </a:solidFill>
                        </a:rPr>
                        <a:t>IN 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2860312"/>
                  </a:ext>
                </a:extLst>
              </a:tr>
              <a:tr h="684076"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rgbClr val="000000"/>
                          </a:solidFill>
                        </a:rPr>
                        <a:t>INSULATION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rgbClr val="000000"/>
                          </a:solidFill>
                        </a:rPr>
                        <a:t>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rgbClr val="000000"/>
                          </a:solidFill>
                        </a:rPr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8669356"/>
                  </a:ext>
                </a:extLst>
              </a:tr>
              <a:tr h="684076"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rgbClr val="000000"/>
                          </a:solidFill>
                        </a:rPr>
                        <a:t>ELECTRICAL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rgbClr val="000000"/>
                          </a:solidFill>
                        </a:rPr>
                        <a:t>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rgbClr val="000000"/>
                          </a:solidFill>
                        </a:rPr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513367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A2565FF-08DF-DDAE-632D-4B9050E627D2}"/>
              </a:ext>
            </a:extLst>
          </p:cNvPr>
          <p:cNvSpPr txBox="1"/>
          <p:nvPr/>
        </p:nvSpPr>
        <p:spPr>
          <a:xfrm>
            <a:off x="2097331" y="5707995"/>
            <a:ext cx="42844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rgbClr val="000000"/>
                </a:solidFill>
              </a:rPr>
              <a:t>*TBD = TO BE DETERMINED</a:t>
            </a: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A379C179-F743-0C87-B82E-0C1D88072C45}"/>
              </a:ext>
            </a:extLst>
          </p:cNvPr>
          <p:cNvSpPr txBox="1">
            <a:spLocks/>
          </p:cNvSpPr>
          <p:nvPr/>
        </p:nvSpPr>
        <p:spPr>
          <a:xfrm>
            <a:off x="372687" y="220939"/>
            <a:ext cx="4822804" cy="119477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What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next</a:t>
            </a:r>
            <a:r>
              <a:rPr lang="it-IT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66318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Retrospettivo">
  <a:themeElements>
    <a:clrScheme name="Blu cal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446</TotalTime>
  <Words>447</Words>
  <Application>Microsoft Office PowerPoint</Application>
  <PresentationFormat>Widescreen</PresentationFormat>
  <Paragraphs>78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Retrospettivo</vt:lpstr>
      <vt:lpstr>C4F10 Recovery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R134a recuperation</dc:title>
  <dc:creator>Michele Bruno</dc:creator>
  <cp:lastModifiedBy>Galassi  Damiano</cp:lastModifiedBy>
  <cp:revision>13</cp:revision>
  <dcterms:created xsi:type="dcterms:W3CDTF">2023-03-12T14:08:20Z</dcterms:created>
  <dcterms:modified xsi:type="dcterms:W3CDTF">2024-01-15T15:09:29Z</dcterms:modified>
</cp:coreProperties>
</file>