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367" r:id="rId3"/>
    <p:sldId id="366" r:id="rId4"/>
    <p:sldId id="260" r:id="rId5"/>
    <p:sldId id="368" r:id="rId6"/>
    <p:sldId id="369" r:id="rId7"/>
    <p:sldId id="365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2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177E4-A292-4D94-ADD1-C1954D4720CB}" type="datetimeFigureOut">
              <a:rPr lang="es-ES" smtClean="0"/>
              <a:t>06/03/2024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3482-DEEF-4344-B661-DFE47A2792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6977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177E4-A292-4D94-ADD1-C1954D4720CB}" type="datetimeFigureOut">
              <a:rPr lang="es-ES" smtClean="0"/>
              <a:t>06/03/2024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3482-DEEF-4344-B661-DFE47A2792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848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177E4-A292-4D94-ADD1-C1954D4720CB}" type="datetimeFigureOut">
              <a:rPr lang="es-ES" smtClean="0"/>
              <a:t>06/03/2024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3482-DEEF-4344-B661-DFE47A2792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035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177E4-A292-4D94-ADD1-C1954D4720CB}" type="datetimeFigureOut">
              <a:rPr lang="es-ES" smtClean="0"/>
              <a:t>06/03/2024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3482-DEEF-4344-B661-DFE47A2792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02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177E4-A292-4D94-ADD1-C1954D4720CB}" type="datetimeFigureOut">
              <a:rPr lang="es-ES" smtClean="0"/>
              <a:t>06/03/2024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3482-DEEF-4344-B661-DFE47A2792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242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177E4-A292-4D94-ADD1-C1954D4720CB}" type="datetimeFigureOut">
              <a:rPr lang="es-ES" smtClean="0"/>
              <a:t>06/03/2024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3482-DEEF-4344-B661-DFE47A2792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938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177E4-A292-4D94-ADD1-C1954D4720CB}" type="datetimeFigureOut">
              <a:rPr lang="es-ES" smtClean="0"/>
              <a:t>06/03/2024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3482-DEEF-4344-B661-DFE47A2792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5956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177E4-A292-4D94-ADD1-C1954D4720CB}" type="datetimeFigureOut">
              <a:rPr lang="es-ES" smtClean="0"/>
              <a:t>06/03/2024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3482-DEEF-4344-B661-DFE47A2792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0285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177E4-A292-4D94-ADD1-C1954D4720CB}" type="datetimeFigureOut">
              <a:rPr lang="es-ES" smtClean="0"/>
              <a:t>06/03/2024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3482-DEEF-4344-B661-DFE47A2792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9072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177E4-A292-4D94-ADD1-C1954D4720CB}" type="datetimeFigureOut">
              <a:rPr lang="es-ES" smtClean="0"/>
              <a:t>06/03/2024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3482-DEEF-4344-B661-DFE47A2792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951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177E4-A292-4D94-ADD1-C1954D4720CB}" type="datetimeFigureOut">
              <a:rPr lang="es-ES" smtClean="0"/>
              <a:t>06/03/2024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E3482-DEEF-4344-B661-DFE47A2792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429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177E4-A292-4D94-ADD1-C1954D4720CB}" type="datetimeFigureOut">
              <a:rPr lang="es-ES" smtClean="0"/>
              <a:t>06/03/2024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E3482-DEEF-4344-B661-DFE47A27923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015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11 Conector recto">
            <a:extLst>
              <a:ext uri="{FF2B5EF4-FFF2-40B4-BE49-F238E27FC236}">
                <a16:creationId xmlns:a16="http://schemas.microsoft.com/office/drawing/2014/main" id="{300A4373-AE43-4B26-8966-7CB317C94013}"/>
              </a:ext>
            </a:extLst>
          </p:cNvPr>
          <p:cNvCxnSpPr/>
          <p:nvPr/>
        </p:nvCxnSpPr>
        <p:spPr>
          <a:xfrm>
            <a:off x="593233" y="3145112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1">
            <a:extLst>
              <a:ext uri="{FF2B5EF4-FFF2-40B4-BE49-F238E27FC236}">
                <a16:creationId xmlns:a16="http://schemas.microsoft.com/office/drawing/2014/main" id="{73BEB170-1358-4CF3-9050-A3E504AD7D8D}"/>
              </a:ext>
            </a:extLst>
          </p:cNvPr>
          <p:cNvSpPr/>
          <p:nvPr/>
        </p:nvSpPr>
        <p:spPr>
          <a:xfrm>
            <a:off x="-60879" y="909727"/>
            <a:ext cx="925252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n-US" sz="60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DRD1 Task 4: CIEMAT and ICTEA-U. Oviedo</a:t>
            </a:r>
            <a:endParaRPr lang="en-US" sz="60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6" name="1 Grupo">
            <a:extLst>
              <a:ext uri="{FF2B5EF4-FFF2-40B4-BE49-F238E27FC236}">
                <a16:creationId xmlns:a16="http://schemas.microsoft.com/office/drawing/2014/main" id="{8AEB4BE7-92FC-409A-A4D6-54F7CE47AEF9}"/>
              </a:ext>
            </a:extLst>
          </p:cNvPr>
          <p:cNvGrpSpPr/>
          <p:nvPr/>
        </p:nvGrpSpPr>
        <p:grpSpPr>
          <a:xfrm>
            <a:off x="445919" y="4886654"/>
            <a:ext cx="6141033" cy="338554"/>
            <a:chOff x="262422" y="6521147"/>
            <a:chExt cx="6141033" cy="338554"/>
          </a:xfrm>
        </p:grpSpPr>
        <p:sp>
          <p:nvSpPr>
            <p:cNvPr id="7" name="Text Box 14">
              <a:extLst>
                <a:ext uri="{FF2B5EF4-FFF2-40B4-BE49-F238E27FC236}">
                  <a16:creationId xmlns:a16="http://schemas.microsoft.com/office/drawing/2014/main" id="{F040FD88-64F2-4AC3-B406-981382F186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2422" y="6547153"/>
              <a:ext cx="184730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endParaRPr lang="en-US" sz="900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8" name="Text Box 14">
              <a:extLst>
                <a:ext uri="{FF2B5EF4-FFF2-40B4-BE49-F238E27FC236}">
                  <a16:creationId xmlns:a16="http://schemas.microsoft.com/office/drawing/2014/main" id="{025ADE25-DF85-4445-95D9-034BE04E4E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5079" y="6521147"/>
              <a:ext cx="3898376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n-GB" sz="16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DRD 1 WP1 </a:t>
              </a:r>
              <a:r>
                <a:rPr lang="en-GB" sz="1600" dirty="0" err="1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Miniworkshop</a:t>
              </a:r>
              <a:r>
                <a:rPr lang="en-GB" sz="16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 </a:t>
              </a:r>
              <a:r>
                <a:rPr lang="mr-IN" sz="16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–</a:t>
              </a:r>
              <a:r>
                <a:rPr lang="en-US" sz="16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 March 7</a:t>
              </a:r>
              <a:r>
                <a:rPr lang="en-US" sz="1600" baseline="300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th</a:t>
              </a:r>
              <a:r>
                <a:rPr lang="en-US" sz="16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, 2024</a:t>
              </a:r>
              <a:endParaRPr lang="en-US" sz="1600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</p:grpSp>
      <p:sp>
        <p:nvSpPr>
          <p:cNvPr id="9" name="CuadroTexto 8">
            <a:extLst>
              <a:ext uri="{FF2B5EF4-FFF2-40B4-BE49-F238E27FC236}">
                <a16:creationId xmlns:a16="http://schemas.microsoft.com/office/drawing/2014/main" id="{F3DE1C06-10C8-8489-3265-57A52C42512E}"/>
              </a:ext>
            </a:extLst>
          </p:cNvPr>
          <p:cNvSpPr txBox="1"/>
          <p:nvPr/>
        </p:nvSpPr>
        <p:spPr>
          <a:xfrm>
            <a:off x="1375954" y="3567221"/>
            <a:ext cx="67203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400" dirty="0">
                <a:solidFill>
                  <a:srgbClr val="0070C0"/>
                </a:solidFill>
              </a:rPr>
              <a:t>C. F. </a:t>
            </a:r>
            <a:r>
              <a:rPr lang="es-ES" sz="2400" dirty="0" smtClean="0">
                <a:solidFill>
                  <a:srgbClr val="0070C0"/>
                </a:solidFill>
              </a:rPr>
              <a:t>Bedoya </a:t>
            </a:r>
            <a:r>
              <a:rPr lang="es-ES" sz="2400" dirty="0" err="1" smtClean="0">
                <a:solidFill>
                  <a:srgbClr val="0070C0"/>
                </a:solidFill>
              </a:rPr>
              <a:t>on</a:t>
            </a:r>
            <a:r>
              <a:rPr lang="es-ES" sz="2400" dirty="0" smtClean="0">
                <a:solidFill>
                  <a:srgbClr val="0070C0"/>
                </a:solidFill>
              </a:rPr>
              <a:t> </a:t>
            </a:r>
            <a:r>
              <a:rPr lang="es-ES" sz="2400" dirty="0" err="1">
                <a:solidFill>
                  <a:srgbClr val="0070C0"/>
                </a:solidFill>
              </a:rPr>
              <a:t>behalf</a:t>
            </a:r>
            <a:r>
              <a:rPr lang="es-ES" sz="2400" dirty="0">
                <a:solidFill>
                  <a:srgbClr val="0070C0"/>
                </a:solidFill>
              </a:rPr>
              <a:t> </a:t>
            </a:r>
            <a:r>
              <a:rPr lang="es-ES" sz="2400" dirty="0" smtClean="0">
                <a:solidFill>
                  <a:srgbClr val="0070C0"/>
                </a:solidFill>
              </a:rPr>
              <a:t>CIEMAT and ICTEA – </a:t>
            </a:r>
            <a:r>
              <a:rPr lang="es-ES" sz="2400" dirty="0" err="1" smtClean="0">
                <a:solidFill>
                  <a:srgbClr val="0070C0"/>
                </a:solidFill>
              </a:rPr>
              <a:t>U.Oviedo</a:t>
            </a:r>
            <a:r>
              <a:rPr lang="es-ES" sz="2400" dirty="0" smtClean="0">
                <a:solidFill>
                  <a:srgbClr val="0070C0"/>
                </a:solidFill>
              </a:rPr>
              <a:t>   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65764"/>
            <a:ext cx="1593197" cy="69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44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/>
          <p:nvPr/>
        </p:nvSpPr>
        <p:spPr>
          <a:xfrm>
            <a:off x="2731378" y="0"/>
            <a:ext cx="366942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s-E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CIEMAT (Madrid)</a:t>
            </a:r>
            <a:endParaRPr lang="es-E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120" name="1 Grupo"/>
          <p:cNvGrpSpPr/>
          <p:nvPr/>
        </p:nvGrpSpPr>
        <p:grpSpPr>
          <a:xfrm>
            <a:off x="0" y="6601162"/>
            <a:ext cx="9145059" cy="256838"/>
            <a:chOff x="-36510" y="6521147"/>
            <a:chExt cx="9145059" cy="256838"/>
          </a:xfrm>
        </p:grpSpPr>
        <p:grpSp>
          <p:nvGrpSpPr>
            <p:cNvPr id="121" name="9 Grupo"/>
            <p:cNvGrpSpPr/>
            <p:nvPr/>
          </p:nvGrpSpPr>
          <p:grpSpPr>
            <a:xfrm>
              <a:off x="-36510" y="6525344"/>
              <a:ext cx="9145059" cy="252641"/>
              <a:chOff x="-36510" y="6525344"/>
              <a:chExt cx="9145059" cy="252641"/>
            </a:xfrm>
          </p:grpSpPr>
          <p:sp>
            <p:nvSpPr>
              <p:cNvPr id="123" name="Text Box 14"/>
              <p:cNvSpPr txBox="1">
                <a:spLocks noChangeArrowheads="1"/>
              </p:cNvSpPr>
              <p:nvPr/>
            </p:nvSpPr>
            <p:spPr bwMode="auto">
              <a:xfrm>
                <a:off x="8866175" y="6525344"/>
                <a:ext cx="242374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fld id="{206F41FC-E341-421B-B1FC-5412B2ACDC05}" type="slidenum">
                  <a:rPr lang="en-US" sz="90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pPr algn="ctr" eaLnBrk="1" hangingPunct="1"/>
                  <a:t>2</a:t>
                </a:fld>
                <a:endParaRPr lang="en-US" sz="900">
                  <a:solidFill>
                    <a:schemeClr val="accent1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24" name="Text Box 14"/>
              <p:cNvSpPr txBox="1">
                <a:spLocks noChangeArrowheads="1"/>
              </p:cNvSpPr>
              <p:nvPr/>
            </p:nvSpPr>
            <p:spPr bwMode="auto">
              <a:xfrm>
                <a:off x="-36510" y="6547153"/>
                <a:ext cx="782587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sz="9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C. F. </a:t>
                </a:r>
                <a:r>
                  <a:rPr lang="en-US" sz="900" dirty="0" err="1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Bedoya</a:t>
                </a:r>
                <a:r>
                  <a:rPr lang="en-US" sz="9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 </a:t>
                </a:r>
              </a:p>
            </p:txBody>
          </p:sp>
        </p:grpSp>
        <p:sp>
          <p:nvSpPr>
            <p:cNvPr id="122" name="Text Box 14"/>
            <p:cNvSpPr txBox="1">
              <a:spLocks noChangeArrowheads="1"/>
            </p:cNvSpPr>
            <p:nvPr/>
          </p:nvSpPr>
          <p:spPr bwMode="auto">
            <a:xfrm>
              <a:off x="3882619" y="6521147"/>
              <a:ext cx="114326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DRD1 – </a:t>
              </a:r>
              <a:r>
                <a:rPr lang="es-ES" sz="900" dirty="0" err="1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March</a:t>
              </a:r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, </a:t>
              </a:r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2024</a:t>
              </a:r>
              <a:endParaRPr lang="es-ES" sz="900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</p:grp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t="10278"/>
          <a:stretch/>
        </p:blipFill>
        <p:spPr>
          <a:xfrm>
            <a:off x="131177" y="879335"/>
            <a:ext cx="7875359" cy="400426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256" y="4678311"/>
            <a:ext cx="3026664" cy="2015758"/>
          </a:xfrm>
          <a:prstGeom prst="rect">
            <a:avLst/>
          </a:prstGeom>
        </p:spPr>
      </p:pic>
      <p:cxnSp>
        <p:nvCxnSpPr>
          <p:cNvPr id="14" name="11 Conector recto"/>
          <p:cNvCxnSpPr/>
          <p:nvPr/>
        </p:nvCxnSpPr>
        <p:spPr>
          <a:xfrm>
            <a:off x="600804" y="646331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18" y="5491083"/>
            <a:ext cx="5122606" cy="595503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035808" y="861046"/>
            <a:ext cx="46533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chemeClr val="bg2">
                    <a:lumMod val="50000"/>
                  </a:schemeClr>
                </a:solidFill>
              </a:rPr>
              <a:t>Cristina Fernández Bedoya and Mary-Cruz </a:t>
            </a:r>
            <a:r>
              <a:rPr lang="es-ES" dirty="0" err="1" smtClean="0">
                <a:solidFill>
                  <a:schemeClr val="bg2">
                    <a:lumMod val="50000"/>
                  </a:schemeClr>
                </a:solidFill>
              </a:rPr>
              <a:t>Fouz</a:t>
            </a:r>
            <a:r>
              <a:rPr lang="es-ES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endParaRPr lang="es-E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0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/>
          <p:nvPr/>
        </p:nvSpPr>
        <p:spPr>
          <a:xfrm>
            <a:off x="333500" y="0"/>
            <a:ext cx="869037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s-E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ICTEA - </a:t>
            </a:r>
            <a:r>
              <a:rPr lang="es-ES" sz="36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University</a:t>
            </a:r>
            <a:r>
              <a:rPr lang="es-E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of Oviedo</a:t>
            </a:r>
            <a:endParaRPr lang="es-E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8" name="11 Conector recto"/>
          <p:cNvCxnSpPr/>
          <p:nvPr/>
        </p:nvCxnSpPr>
        <p:spPr>
          <a:xfrm>
            <a:off x="600804" y="646331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0" name="1 Grupo"/>
          <p:cNvGrpSpPr/>
          <p:nvPr/>
        </p:nvGrpSpPr>
        <p:grpSpPr>
          <a:xfrm>
            <a:off x="0" y="6601162"/>
            <a:ext cx="9145059" cy="256838"/>
            <a:chOff x="-36510" y="6521147"/>
            <a:chExt cx="9145059" cy="256838"/>
          </a:xfrm>
        </p:grpSpPr>
        <p:grpSp>
          <p:nvGrpSpPr>
            <p:cNvPr id="121" name="9 Grupo"/>
            <p:cNvGrpSpPr/>
            <p:nvPr/>
          </p:nvGrpSpPr>
          <p:grpSpPr>
            <a:xfrm>
              <a:off x="-36510" y="6525344"/>
              <a:ext cx="9145059" cy="252641"/>
              <a:chOff x="-36510" y="6525344"/>
              <a:chExt cx="9145059" cy="252641"/>
            </a:xfrm>
          </p:grpSpPr>
          <p:sp>
            <p:nvSpPr>
              <p:cNvPr id="123" name="Text Box 14"/>
              <p:cNvSpPr txBox="1">
                <a:spLocks noChangeArrowheads="1"/>
              </p:cNvSpPr>
              <p:nvPr/>
            </p:nvSpPr>
            <p:spPr bwMode="auto">
              <a:xfrm>
                <a:off x="8866175" y="6525344"/>
                <a:ext cx="242374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fld id="{206F41FC-E341-421B-B1FC-5412B2ACDC05}" type="slidenum">
                  <a:rPr lang="en-US" sz="90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pPr algn="ctr" eaLnBrk="1" hangingPunct="1"/>
                  <a:t>3</a:t>
                </a:fld>
                <a:endParaRPr lang="en-US" sz="900">
                  <a:solidFill>
                    <a:schemeClr val="accent1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24" name="Text Box 14"/>
              <p:cNvSpPr txBox="1">
                <a:spLocks noChangeArrowheads="1"/>
              </p:cNvSpPr>
              <p:nvPr/>
            </p:nvSpPr>
            <p:spPr bwMode="auto">
              <a:xfrm>
                <a:off x="-36510" y="6547153"/>
                <a:ext cx="782587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sz="9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C. F. </a:t>
                </a:r>
                <a:r>
                  <a:rPr lang="en-US" sz="900" dirty="0" err="1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Bedoya</a:t>
                </a:r>
                <a:r>
                  <a:rPr lang="en-US" sz="9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 </a:t>
                </a:r>
              </a:p>
            </p:txBody>
          </p:sp>
        </p:grpSp>
        <p:sp>
          <p:nvSpPr>
            <p:cNvPr id="122" name="Text Box 14"/>
            <p:cNvSpPr txBox="1">
              <a:spLocks noChangeArrowheads="1"/>
            </p:cNvSpPr>
            <p:nvPr/>
          </p:nvSpPr>
          <p:spPr bwMode="auto">
            <a:xfrm>
              <a:off x="3882619" y="6521147"/>
              <a:ext cx="114326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DRD1 – </a:t>
              </a:r>
              <a:r>
                <a:rPr lang="es-ES" sz="900" dirty="0" err="1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March</a:t>
              </a:r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, </a:t>
              </a:r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2024</a:t>
              </a:r>
              <a:endParaRPr lang="es-ES" sz="900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</p:grp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39009" t="28031" r="13057" b="30580"/>
          <a:stretch/>
        </p:blipFill>
        <p:spPr>
          <a:xfrm>
            <a:off x="178280" y="858230"/>
            <a:ext cx="8624959" cy="418925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609" y="5192979"/>
            <a:ext cx="1714119" cy="126269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069" y="4758315"/>
            <a:ext cx="2919031" cy="194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61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/>
          <p:nvPr/>
        </p:nvSpPr>
        <p:spPr>
          <a:xfrm>
            <a:off x="333500" y="0"/>
            <a:ext cx="869037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s-E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Time </a:t>
            </a:r>
            <a:r>
              <a:rPr lang="es-ES" sz="36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digitization</a:t>
            </a:r>
            <a:r>
              <a:rPr lang="es-E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s-ES" sz="36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readout</a:t>
            </a:r>
            <a:r>
              <a:rPr lang="es-E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s-ES" sz="36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electronics</a:t>
            </a:r>
            <a:endParaRPr lang="es-E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8" name="11 Conector recto"/>
          <p:cNvCxnSpPr/>
          <p:nvPr/>
        </p:nvCxnSpPr>
        <p:spPr>
          <a:xfrm>
            <a:off x="600804" y="646331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0" name="1 Grupo"/>
          <p:cNvGrpSpPr/>
          <p:nvPr/>
        </p:nvGrpSpPr>
        <p:grpSpPr>
          <a:xfrm>
            <a:off x="0" y="6601162"/>
            <a:ext cx="9145059" cy="256838"/>
            <a:chOff x="-36510" y="6521147"/>
            <a:chExt cx="9145059" cy="256838"/>
          </a:xfrm>
        </p:grpSpPr>
        <p:grpSp>
          <p:nvGrpSpPr>
            <p:cNvPr id="121" name="9 Grupo"/>
            <p:cNvGrpSpPr/>
            <p:nvPr/>
          </p:nvGrpSpPr>
          <p:grpSpPr>
            <a:xfrm>
              <a:off x="-36510" y="6525344"/>
              <a:ext cx="9145059" cy="252641"/>
              <a:chOff x="-36510" y="6525344"/>
              <a:chExt cx="9145059" cy="252641"/>
            </a:xfrm>
          </p:grpSpPr>
          <p:sp>
            <p:nvSpPr>
              <p:cNvPr id="123" name="Text Box 14"/>
              <p:cNvSpPr txBox="1">
                <a:spLocks noChangeArrowheads="1"/>
              </p:cNvSpPr>
              <p:nvPr/>
            </p:nvSpPr>
            <p:spPr bwMode="auto">
              <a:xfrm>
                <a:off x="8866175" y="6525344"/>
                <a:ext cx="242374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fld id="{206F41FC-E341-421B-B1FC-5412B2ACDC05}" type="slidenum">
                  <a:rPr lang="en-US" sz="90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pPr algn="ctr" eaLnBrk="1" hangingPunct="1"/>
                  <a:t>4</a:t>
                </a:fld>
                <a:endParaRPr lang="en-US" sz="900">
                  <a:solidFill>
                    <a:schemeClr val="accent1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24" name="Text Box 14"/>
              <p:cNvSpPr txBox="1">
                <a:spLocks noChangeArrowheads="1"/>
              </p:cNvSpPr>
              <p:nvPr/>
            </p:nvSpPr>
            <p:spPr bwMode="auto">
              <a:xfrm>
                <a:off x="-36510" y="6547153"/>
                <a:ext cx="782587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sz="9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C. F. </a:t>
                </a:r>
                <a:r>
                  <a:rPr lang="en-US" sz="900" dirty="0" err="1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Bedoya</a:t>
                </a:r>
                <a:r>
                  <a:rPr lang="en-US" sz="9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 </a:t>
                </a:r>
              </a:p>
            </p:txBody>
          </p:sp>
        </p:grpSp>
        <p:sp>
          <p:nvSpPr>
            <p:cNvPr id="122" name="Text Box 14"/>
            <p:cNvSpPr txBox="1">
              <a:spLocks noChangeArrowheads="1"/>
            </p:cNvSpPr>
            <p:nvPr/>
          </p:nvSpPr>
          <p:spPr bwMode="auto">
            <a:xfrm>
              <a:off x="3882619" y="6521147"/>
              <a:ext cx="114326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DRD1 – </a:t>
              </a:r>
              <a:r>
                <a:rPr lang="es-ES" sz="900" dirty="0" err="1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March</a:t>
              </a:r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, </a:t>
              </a:r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2024</a:t>
              </a:r>
              <a:endParaRPr lang="es-ES" sz="900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</p:grpSp>
      <p:sp>
        <p:nvSpPr>
          <p:cNvPr id="9" name="Rectángulo 8"/>
          <p:cNvSpPr/>
          <p:nvPr/>
        </p:nvSpPr>
        <p:spPr>
          <a:xfrm>
            <a:off x="333500" y="748422"/>
            <a:ext cx="87337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CIEMAT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has 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recently developed an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FPGA-based 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readout board</a:t>
            </a:r>
          </a:p>
          <a:p>
            <a:endParaRPr lang="en-US" sz="1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Performs time digitization of up to 228 channels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At present, 800 </a:t>
            </a:r>
            <a:r>
              <a:rPr lang="en-US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ps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resolution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Built around </a:t>
            </a:r>
            <a:r>
              <a:rPr lang="en-US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Microsemi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PolarFire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PFGA </a:t>
            </a:r>
            <a:endParaRPr lang="en-US" sz="1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lpGBT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 CERN transceiver (10.24 </a:t>
            </a:r>
            <a:r>
              <a:rPr lang="en-US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Gbps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), 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And 2 VTRX+: up to 6 high speed lanes fully available (61,44 </a:t>
            </a:r>
            <a:r>
              <a:rPr lang="en-US" sz="14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Gbps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Radiation tolerant </a:t>
            </a:r>
          </a:p>
          <a:p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O(200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) boards are being produced for its HL-LHC Upgrade and will need to operate to high standard of 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reliability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(CMS Muon DT upgrade)</a:t>
            </a:r>
          </a:p>
          <a:p>
            <a:endParaRPr lang="en-US" sz="1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Modifications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of present board to accommodate to future detector designs can be envisioned and will be studied. </a:t>
            </a:r>
            <a:endParaRPr lang="en-US" sz="1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Interconnection 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with additional electronics or modification of the board could also provide 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 pitchFamily="34" charset="0"/>
              </a:rPr>
              <a:t>dE</a:t>
            </a:r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</a:rPr>
              <a:t>/dx capability building on the TDC on FPGA already implemented. </a:t>
            </a:r>
            <a:endParaRPr lang="en-US" sz="1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</a:rPr>
              <a:t>Goal: understand potential detectors that could benefit from this development and study the best way of adapting/redesigning if needed</a:t>
            </a:r>
            <a:endParaRPr lang="es-ES" sz="1400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3" b="70018"/>
          <a:stretch/>
        </p:blipFill>
        <p:spPr>
          <a:xfrm>
            <a:off x="4276462" y="5251717"/>
            <a:ext cx="4504421" cy="1153472"/>
          </a:xfrm>
          <a:prstGeom prst="rect">
            <a:avLst/>
          </a:prstGeom>
        </p:spPr>
      </p:pic>
      <p:pic>
        <p:nvPicPr>
          <p:cNvPr id="126" name="Imagen 1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742" b="3197"/>
          <a:stretch/>
        </p:blipFill>
        <p:spPr>
          <a:xfrm>
            <a:off x="333500" y="5251717"/>
            <a:ext cx="3569807" cy="1186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28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/>
          <p:nvPr/>
        </p:nvSpPr>
        <p:spPr>
          <a:xfrm>
            <a:off x="333500" y="0"/>
            <a:ext cx="869037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s-ES" sz="36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Scalable</a:t>
            </a:r>
            <a:r>
              <a:rPr lang="es-E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s-ES" sz="36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Readout</a:t>
            </a:r>
            <a:r>
              <a:rPr lang="es-E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s-ES" sz="36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systems</a:t>
            </a:r>
            <a:endParaRPr lang="es-E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8" name="11 Conector recto"/>
          <p:cNvCxnSpPr/>
          <p:nvPr/>
        </p:nvCxnSpPr>
        <p:spPr>
          <a:xfrm>
            <a:off x="600804" y="646331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0" name="1 Grupo"/>
          <p:cNvGrpSpPr/>
          <p:nvPr/>
        </p:nvGrpSpPr>
        <p:grpSpPr>
          <a:xfrm>
            <a:off x="0" y="6601162"/>
            <a:ext cx="9145059" cy="256838"/>
            <a:chOff x="-36510" y="6521147"/>
            <a:chExt cx="9145059" cy="256838"/>
          </a:xfrm>
        </p:grpSpPr>
        <p:grpSp>
          <p:nvGrpSpPr>
            <p:cNvPr id="121" name="9 Grupo"/>
            <p:cNvGrpSpPr/>
            <p:nvPr/>
          </p:nvGrpSpPr>
          <p:grpSpPr>
            <a:xfrm>
              <a:off x="-36510" y="6525344"/>
              <a:ext cx="9145059" cy="252641"/>
              <a:chOff x="-36510" y="6525344"/>
              <a:chExt cx="9145059" cy="252641"/>
            </a:xfrm>
          </p:grpSpPr>
          <p:sp>
            <p:nvSpPr>
              <p:cNvPr id="123" name="Text Box 14"/>
              <p:cNvSpPr txBox="1">
                <a:spLocks noChangeArrowheads="1"/>
              </p:cNvSpPr>
              <p:nvPr/>
            </p:nvSpPr>
            <p:spPr bwMode="auto">
              <a:xfrm>
                <a:off x="8866175" y="6525344"/>
                <a:ext cx="242374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fld id="{206F41FC-E341-421B-B1FC-5412B2ACDC05}" type="slidenum">
                  <a:rPr lang="en-US" sz="90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pPr algn="ctr" eaLnBrk="1" hangingPunct="1"/>
                  <a:t>5</a:t>
                </a:fld>
                <a:endParaRPr lang="en-US" sz="900">
                  <a:solidFill>
                    <a:schemeClr val="accent1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24" name="Text Box 14"/>
              <p:cNvSpPr txBox="1">
                <a:spLocks noChangeArrowheads="1"/>
              </p:cNvSpPr>
              <p:nvPr/>
            </p:nvSpPr>
            <p:spPr bwMode="auto">
              <a:xfrm>
                <a:off x="-36510" y="6547153"/>
                <a:ext cx="782587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sz="9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C. F. </a:t>
                </a:r>
                <a:r>
                  <a:rPr lang="en-US" sz="900" dirty="0" err="1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Bedoya</a:t>
                </a:r>
                <a:r>
                  <a:rPr lang="en-US" sz="9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 </a:t>
                </a:r>
              </a:p>
            </p:txBody>
          </p:sp>
        </p:grpSp>
        <p:sp>
          <p:nvSpPr>
            <p:cNvPr id="122" name="Text Box 14"/>
            <p:cNvSpPr txBox="1">
              <a:spLocks noChangeArrowheads="1"/>
            </p:cNvSpPr>
            <p:nvPr/>
          </p:nvSpPr>
          <p:spPr bwMode="auto">
            <a:xfrm>
              <a:off x="3882619" y="6521147"/>
              <a:ext cx="114326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DRD1 – </a:t>
              </a:r>
              <a:r>
                <a:rPr lang="es-ES" sz="900" dirty="0" err="1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March</a:t>
              </a:r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, </a:t>
              </a:r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2024</a:t>
              </a:r>
              <a:endParaRPr lang="es-ES" sz="900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</p:grpSp>
      <p:sp>
        <p:nvSpPr>
          <p:cNvPr id="3" name="Rectángulo 2"/>
          <p:cNvSpPr/>
          <p:nvPr/>
        </p:nvSpPr>
        <p:spPr>
          <a:xfrm>
            <a:off x="278894" y="4108317"/>
            <a:ext cx="85881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We can support </a:t>
            </a:r>
            <a:r>
              <a:rPr lang="en-US" sz="1600" dirty="0"/>
              <a:t>the development of </a:t>
            </a:r>
            <a:r>
              <a:rPr lang="en-US" sz="1600" dirty="0" smtClean="0"/>
              <a:t>DAQ systems </a:t>
            </a:r>
            <a:r>
              <a:rPr lang="en-US" sz="1600" dirty="0"/>
              <a:t>for R&amp;D and application in small- to mid-size </a:t>
            </a:r>
            <a:r>
              <a:rPr lang="en-US" sz="1600" dirty="0" smtClean="0"/>
              <a:t>experiments</a:t>
            </a:r>
          </a:p>
          <a:p>
            <a:endParaRPr lang="es-ES" sz="1600" dirty="0" smtClean="0"/>
          </a:p>
          <a:p>
            <a:r>
              <a:rPr lang="es-ES" sz="1600" dirty="0" err="1" smtClean="0"/>
              <a:t>Testbenches</a:t>
            </a:r>
            <a:r>
              <a:rPr lang="es-ES" sz="1600" dirty="0" smtClean="0"/>
              <a:t> are </a:t>
            </a:r>
            <a:r>
              <a:rPr lang="es-ES" sz="1600" dirty="0" err="1" smtClean="0"/>
              <a:t>available</a:t>
            </a:r>
            <a:r>
              <a:rPr lang="es-ES" sz="1600" dirty="0" smtClean="0"/>
              <a:t> </a:t>
            </a:r>
            <a:r>
              <a:rPr lang="es-ES" sz="1600" dirty="0"/>
              <a:t>to </a:t>
            </a:r>
            <a:r>
              <a:rPr lang="es-ES" sz="1600" dirty="0" err="1"/>
              <a:t>benchmark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designed</a:t>
            </a:r>
            <a:r>
              <a:rPr lang="es-ES" sz="1600" dirty="0"/>
              <a:t> </a:t>
            </a:r>
            <a:r>
              <a:rPr lang="es-ES" sz="1600" dirty="0" err="1"/>
              <a:t>algorithms</a:t>
            </a:r>
            <a:r>
              <a:rPr lang="es-ES" sz="1600" dirty="0"/>
              <a:t> </a:t>
            </a:r>
            <a:r>
              <a:rPr lang="es-ES" sz="1600" dirty="0" err="1"/>
              <a:t>on</a:t>
            </a:r>
            <a:r>
              <a:rPr lang="es-ES" sz="1600" dirty="0"/>
              <a:t> </a:t>
            </a:r>
            <a:r>
              <a:rPr lang="es-ES" sz="1600" dirty="0" err="1"/>
              <a:t>different</a:t>
            </a:r>
            <a:r>
              <a:rPr lang="es-ES" sz="1600" dirty="0"/>
              <a:t> </a:t>
            </a:r>
            <a:r>
              <a:rPr lang="es-ES" sz="1600" dirty="0" err="1"/>
              <a:t>platforms</a:t>
            </a:r>
            <a:r>
              <a:rPr lang="es-ES" sz="1600" dirty="0"/>
              <a:t> </a:t>
            </a:r>
            <a:r>
              <a:rPr lang="es-ES" sz="1600" dirty="0" err="1"/>
              <a:t>including</a:t>
            </a:r>
            <a:r>
              <a:rPr lang="es-ES" sz="1600" dirty="0"/>
              <a:t> Xilinx Versal and </a:t>
            </a:r>
            <a:r>
              <a:rPr lang="es-ES" sz="1600" dirty="0" err="1"/>
              <a:t>Virtex</a:t>
            </a:r>
            <a:r>
              <a:rPr lang="es-ES" sz="1600" dirty="0"/>
              <a:t> </a:t>
            </a:r>
            <a:r>
              <a:rPr lang="es-ES" sz="1600" dirty="0" err="1"/>
              <a:t>Ultrascale</a:t>
            </a:r>
            <a:r>
              <a:rPr lang="es-ES" sz="1600" dirty="0"/>
              <a:t>+ </a:t>
            </a:r>
            <a:r>
              <a:rPr lang="es-ES" sz="1600" dirty="0" err="1"/>
              <a:t>devices</a:t>
            </a:r>
            <a:endParaRPr lang="es-ES" sz="16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686" y="851515"/>
            <a:ext cx="5263756" cy="296151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7" t="39670" r="43926" b="19008"/>
          <a:stretch/>
        </p:blipFill>
        <p:spPr>
          <a:xfrm>
            <a:off x="586887" y="805402"/>
            <a:ext cx="3430900" cy="2752059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7191781" y="2988302"/>
            <a:ext cx="1353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Xilinx Versal </a:t>
            </a:r>
          </a:p>
        </p:txBody>
      </p:sp>
      <p:sp>
        <p:nvSpPr>
          <p:cNvPr id="9" name="Rectángulo 8"/>
          <p:cNvSpPr/>
          <p:nvPr/>
        </p:nvSpPr>
        <p:spPr>
          <a:xfrm>
            <a:off x="1015645" y="3240951"/>
            <a:ext cx="18840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/>
              <a:t>Virtex</a:t>
            </a:r>
            <a:r>
              <a:rPr lang="es-ES" dirty="0"/>
              <a:t> </a:t>
            </a:r>
            <a:r>
              <a:rPr lang="es-ES" dirty="0" err="1"/>
              <a:t>Ultrascale</a:t>
            </a:r>
            <a:r>
              <a:rPr lang="es-ES" dirty="0"/>
              <a:t>+ 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278894" y="5727041"/>
            <a:ext cx="89135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600" dirty="0" err="1" smtClean="0">
                <a:solidFill>
                  <a:srgbClr val="000000"/>
                </a:solidFill>
              </a:rPr>
              <a:t>Large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variety</a:t>
            </a:r>
            <a:r>
              <a:rPr lang="es-ES" sz="1600" dirty="0" smtClean="0">
                <a:solidFill>
                  <a:srgbClr val="000000"/>
                </a:solidFill>
              </a:rPr>
              <a:t> of firmware modules </a:t>
            </a:r>
            <a:r>
              <a:rPr lang="es-ES" sz="1600" dirty="0" err="1" smtClean="0">
                <a:solidFill>
                  <a:srgbClr val="000000"/>
                </a:solidFill>
              </a:rPr>
              <a:t>developed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for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readout</a:t>
            </a:r>
            <a:r>
              <a:rPr lang="es-ES" sz="1600" dirty="0" smtClean="0">
                <a:solidFill>
                  <a:srgbClr val="000000"/>
                </a:solidFill>
              </a:rPr>
              <a:t> and </a:t>
            </a:r>
            <a:r>
              <a:rPr lang="es-ES" sz="1600" dirty="0" err="1" smtClean="0">
                <a:solidFill>
                  <a:srgbClr val="000000"/>
                </a:solidFill>
              </a:rPr>
              <a:t>trigger</a:t>
            </a:r>
            <a:r>
              <a:rPr lang="es-ES" sz="1600" dirty="0" smtClean="0">
                <a:solidFill>
                  <a:srgbClr val="000000"/>
                </a:solidFill>
              </a:rPr>
              <a:t> </a:t>
            </a:r>
            <a:r>
              <a:rPr lang="es-ES" sz="1600" dirty="0" err="1" smtClean="0">
                <a:solidFill>
                  <a:srgbClr val="000000"/>
                </a:solidFill>
              </a:rPr>
              <a:t>systems</a:t>
            </a:r>
            <a:r>
              <a:rPr lang="es-ES" sz="1600" dirty="0" smtClean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939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/>
          <p:nvPr/>
        </p:nvSpPr>
        <p:spPr>
          <a:xfrm>
            <a:off x="324356" y="2322576"/>
            <a:ext cx="869037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s-ES" sz="36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Back up</a:t>
            </a:r>
            <a:endParaRPr lang="es-E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8" name="11 Conector recto"/>
          <p:cNvCxnSpPr/>
          <p:nvPr/>
        </p:nvCxnSpPr>
        <p:spPr>
          <a:xfrm>
            <a:off x="591660" y="2968907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0" name="1 Grupo"/>
          <p:cNvGrpSpPr/>
          <p:nvPr/>
        </p:nvGrpSpPr>
        <p:grpSpPr>
          <a:xfrm>
            <a:off x="0" y="6601162"/>
            <a:ext cx="9145059" cy="256838"/>
            <a:chOff x="-36510" y="6521147"/>
            <a:chExt cx="9145059" cy="256838"/>
          </a:xfrm>
        </p:grpSpPr>
        <p:grpSp>
          <p:nvGrpSpPr>
            <p:cNvPr id="121" name="9 Grupo"/>
            <p:cNvGrpSpPr/>
            <p:nvPr/>
          </p:nvGrpSpPr>
          <p:grpSpPr>
            <a:xfrm>
              <a:off x="-36510" y="6525344"/>
              <a:ext cx="9145059" cy="252641"/>
              <a:chOff x="-36510" y="6525344"/>
              <a:chExt cx="9145059" cy="252641"/>
            </a:xfrm>
          </p:grpSpPr>
          <p:sp>
            <p:nvSpPr>
              <p:cNvPr id="123" name="Text Box 14"/>
              <p:cNvSpPr txBox="1">
                <a:spLocks noChangeArrowheads="1"/>
              </p:cNvSpPr>
              <p:nvPr/>
            </p:nvSpPr>
            <p:spPr bwMode="auto">
              <a:xfrm>
                <a:off x="8866175" y="6525344"/>
                <a:ext cx="242374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fld id="{206F41FC-E341-421B-B1FC-5412B2ACDC05}" type="slidenum">
                  <a:rPr lang="en-US" sz="90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pPr algn="ctr" eaLnBrk="1" hangingPunct="1"/>
                  <a:t>6</a:t>
                </a:fld>
                <a:endParaRPr lang="en-US" sz="900">
                  <a:solidFill>
                    <a:schemeClr val="accent1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24" name="Text Box 14"/>
              <p:cNvSpPr txBox="1">
                <a:spLocks noChangeArrowheads="1"/>
              </p:cNvSpPr>
              <p:nvPr/>
            </p:nvSpPr>
            <p:spPr bwMode="auto">
              <a:xfrm>
                <a:off x="-36510" y="6547153"/>
                <a:ext cx="782587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sz="9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C. F. </a:t>
                </a:r>
                <a:r>
                  <a:rPr lang="en-US" sz="900" dirty="0" err="1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Bedoya</a:t>
                </a:r>
                <a:r>
                  <a:rPr lang="en-US" sz="9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 </a:t>
                </a:r>
              </a:p>
            </p:txBody>
          </p:sp>
        </p:grpSp>
        <p:sp>
          <p:nvSpPr>
            <p:cNvPr id="122" name="Text Box 14"/>
            <p:cNvSpPr txBox="1">
              <a:spLocks noChangeArrowheads="1"/>
            </p:cNvSpPr>
            <p:nvPr/>
          </p:nvSpPr>
          <p:spPr bwMode="auto">
            <a:xfrm>
              <a:off x="3882619" y="6521147"/>
              <a:ext cx="114326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DRD1 – </a:t>
              </a:r>
              <a:r>
                <a:rPr lang="es-ES" sz="900" dirty="0" err="1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March</a:t>
              </a:r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, </a:t>
              </a:r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2024</a:t>
              </a:r>
              <a:endParaRPr lang="es-ES" sz="900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400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/>
          <p:nvPr/>
        </p:nvSpPr>
        <p:spPr>
          <a:xfrm>
            <a:off x="333500" y="0"/>
            <a:ext cx="869037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tabLst>
                <a:tab pos="355600" algn="l"/>
              </a:tabLst>
            </a:pPr>
            <a:r>
              <a:rPr lang="es-ES" sz="3600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Tasks</a:t>
            </a:r>
            <a:endParaRPr lang="es-ES" sz="36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cxnSp>
        <p:nvCxnSpPr>
          <p:cNvPr id="8" name="11 Conector recto"/>
          <p:cNvCxnSpPr/>
          <p:nvPr/>
        </p:nvCxnSpPr>
        <p:spPr>
          <a:xfrm>
            <a:off x="600804" y="646331"/>
            <a:ext cx="79442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0" name="1 Grupo"/>
          <p:cNvGrpSpPr/>
          <p:nvPr/>
        </p:nvGrpSpPr>
        <p:grpSpPr>
          <a:xfrm>
            <a:off x="0" y="6601162"/>
            <a:ext cx="9145059" cy="256838"/>
            <a:chOff x="-36510" y="6521147"/>
            <a:chExt cx="9145059" cy="256838"/>
          </a:xfrm>
        </p:grpSpPr>
        <p:grpSp>
          <p:nvGrpSpPr>
            <p:cNvPr id="121" name="9 Grupo"/>
            <p:cNvGrpSpPr/>
            <p:nvPr/>
          </p:nvGrpSpPr>
          <p:grpSpPr>
            <a:xfrm>
              <a:off x="-36510" y="6525344"/>
              <a:ext cx="9145059" cy="252641"/>
              <a:chOff x="-36510" y="6525344"/>
              <a:chExt cx="9145059" cy="252641"/>
            </a:xfrm>
          </p:grpSpPr>
          <p:sp>
            <p:nvSpPr>
              <p:cNvPr id="123" name="Text Box 14"/>
              <p:cNvSpPr txBox="1">
                <a:spLocks noChangeArrowheads="1"/>
              </p:cNvSpPr>
              <p:nvPr/>
            </p:nvSpPr>
            <p:spPr bwMode="auto">
              <a:xfrm>
                <a:off x="8866175" y="6525344"/>
                <a:ext cx="242374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fld id="{206F41FC-E341-421B-B1FC-5412B2ACDC05}" type="slidenum">
                  <a:rPr lang="en-US" sz="90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pPr algn="ctr" eaLnBrk="1" hangingPunct="1"/>
                  <a:t>7</a:t>
                </a:fld>
                <a:endParaRPr lang="en-US" sz="900">
                  <a:solidFill>
                    <a:schemeClr val="accent1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124" name="Text Box 14"/>
              <p:cNvSpPr txBox="1">
                <a:spLocks noChangeArrowheads="1"/>
              </p:cNvSpPr>
              <p:nvPr/>
            </p:nvSpPr>
            <p:spPr bwMode="auto">
              <a:xfrm>
                <a:off x="-36510" y="6547153"/>
                <a:ext cx="782587" cy="230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 eaLnBrk="1" hangingPunct="1"/>
                <a:r>
                  <a:rPr lang="en-US" sz="9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C. F. </a:t>
                </a:r>
                <a:r>
                  <a:rPr lang="en-US" sz="900" dirty="0" err="1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Bedoya</a:t>
                </a:r>
                <a:r>
                  <a:rPr lang="en-US" sz="900" dirty="0">
                    <a:solidFill>
                      <a:schemeClr val="accent1">
                        <a:lumMod val="75000"/>
                      </a:schemeClr>
                    </a:solidFill>
                    <a:latin typeface="+mn-lt"/>
                  </a:rPr>
                  <a:t> </a:t>
                </a:r>
              </a:p>
            </p:txBody>
          </p:sp>
        </p:grpSp>
        <p:sp>
          <p:nvSpPr>
            <p:cNvPr id="122" name="Text Box 14"/>
            <p:cNvSpPr txBox="1">
              <a:spLocks noChangeArrowheads="1"/>
            </p:cNvSpPr>
            <p:nvPr/>
          </p:nvSpPr>
          <p:spPr bwMode="auto">
            <a:xfrm>
              <a:off x="3882619" y="6521147"/>
              <a:ext cx="114326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algn="ctr" eaLnBrk="1" hangingPunct="1"/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DRD1 – </a:t>
              </a:r>
              <a:r>
                <a:rPr lang="es-ES" sz="900" dirty="0" err="1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March</a:t>
              </a:r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, </a:t>
              </a:r>
              <a:r>
                <a:rPr lang="es-ES" sz="900" dirty="0" smtClean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2024</a:t>
              </a:r>
              <a:endParaRPr lang="es-ES" sz="900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</p:grpSp>
      <p:sp>
        <p:nvSpPr>
          <p:cNvPr id="2" name="Rectángulo 1"/>
          <p:cNvSpPr/>
          <p:nvPr/>
        </p:nvSpPr>
        <p:spPr>
          <a:xfrm>
            <a:off x="621568" y="1487085"/>
            <a:ext cx="79235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T1: Radiation-hard multichannel TDC board. </a:t>
            </a:r>
          </a:p>
          <a:p>
            <a:r>
              <a:rPr lang="en-US" sz="1400" dirty="0" smtClean="0">
                <a:solidFill>
                  <a:srgbClr val="000000"/>
                </a:solidFill>
              </a:rPr>
              <a:t>• D1.1: Evaluate capability of interfacing between OBDT and new detectors. 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</a:rPr>
              <a:t>o M1.1.1: Study of the required architecture and interfaces. 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</a:rPr>
              <a:t>o M1.1.2: Develop first prototype FWs with improved performance. 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</a:rPr>
              <a:t>o M1.1.3: Characterize limits to TDC performance. 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</a:rPr>
              <a:t>o M1.1.4: Integrate with low jitter clock time distributions.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490128" y="3394192"/>
            <a:ext cx="741943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" sz="1400" dirty="0">
              <a:solidFill>
                <a:srgbClr val="000000"/>
              </a:solidFill>
            </a:endParaRPr>
          </a:p>
          <a:p>
            <a:endParaRPr lang="es-E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T2: Integration of TDC board in a detector setup. </a:t>
            </a:r>
          </a:p>
          <a:p>
            <a:r>
              <a:rPr lang="en-US" sz="1400" dirty="0">
                <a:solidFill>
                  <a:srgbClr val="000000"/>
                </a:solidFill>
              </a:rPr>
              <a:t>• D2.1: Construction of test stand for appropriate application identified. </a:t>
            </a:r>
            <a:endParaRPr lang="en-US" sz="1400" dirty="0" smtClean="0">
              <a:solidFill>
                <a:srgbClr val="000000"/>
              </a:solidFill>
            </a:endParaRPr>
          </a:p>
          <a:p>
            <a:pPr lvl="1"/>
            <a:r>
              <a:rPr lang="en-US" sz="1400" dirty="0" smtClean="0">
                <a:solidFill>
                  <a:srgbClr val="000000"/>
                </a:solidFill>
              </a:rPr>
              <a:t>o </a:t>
            </a:r>
            <a:r>
              <a:rPr lang="en-US" sz="1400" dirty="0">
                <a:solidFill>
                  <a:srgbClr val="000000"/>
                </a:solidFill>
              </a:rPr>
              <a:t>M2.1.1: Build parts required to construct a test stand. 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o M2.1.2: Develop required online software, data acquisition system and analysis framework. 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</a:rPr>
              <a:t>o M2.1.3: Study system performance. </a:t>
            </a:r>
          </a:p>
          <a:p>
            <a:endParaRPr lang="es-E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19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6473</TotalTime>
  <Words>432</Words>
  <Application>Microsoft Office PowerPoint</Application>
  <PresentationFormat>Presentación en pantalla (4:3)</PresentationFormat>
  <Paragraphs>63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Mangal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Cris Fernandez bedoya</dc:creator>
  <cp:lastModifiedBy>Cris Fernandez bedoya</cp:lastModifiedBy>
  <cp:revision>64</cp:revision>
  <dcterms:created xsi:type="dcterms:W3CDTF">2024-01-24T12:11:45Z</dcterms:created>
  <dcterms:modified xsi:type="dcterms:W3CDTF">2024-03-07T10:30:41Z</dcterms:modified>
</cp:coreProperties>
</file>