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Ex1.xml" ContentType="application/vnd.ms-office.chartex+xml"/>
  <Override PartName="/ppt/charts/style1.xml" ContentType="application/vnd.ms-office.chartstyle+xml"/>
  <Override PartName="/ppt/charts/colors1.xml" ContentType="application/vnd.ms-office.chartcolorstyle+xml"/>
  <Override PartName="/ppt/media/image20.jpg" ContentType="image/jpg"/>
  <Override PartName="/ppt/media/image24.jpg" ContentType="image/jpg"/>
  <Override PartName="/ppt/media/image25.jpg" ContentType="image/jpg"/>
  <Override PartName="/ppt/media/image27.jpg" ContentType="image/jpg"/>
  <Override PartName="/ppt/media/image28.jpg" ContentType="image/jpg"/>
  <Override PartName="/ppt/media/image30.jpg" ContentType="image/jpg"/>
  <Override PartName="/ppt/media/image31.jpg" ContentType="image/jpg"/>
  <Override PartName="/ppt/media/image32.jpg" ContentType="image/jpg"/>
  <Override PartName="/ppt/media/image38.jpg" ContentType="image/jpg"/>
  <Override PartName="/ppt/media/image39.jpg" ContentType="image/jpg"/>
  <Override PartName="/ppt/media/image40.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9" r:id="rId4"/>
    <p:sldId id="274" r:id="rId5"/>
    <p:sldId id="275" r:id="rId6"/>
    <p:sldId id="286" r:id="rId7"/>
    <p:sldId id="287"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92" d="100"/>
          <a:sy n="92" d="100"/>
        </p:scale>
        <p:origin x="10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Cartel1" TargetMode="External"/></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Foglio1!$B$3:$B$14</cx:f>
        <cx:lvl ptCount="12" formatCode="0.0">
          <cx:pt idx="0">4.5</cx:pt>
          <cx:pt idx="1">4.7999999999999998</cx:pt>
          <cx:pt idx="2">4.4000000000000004</cx:pt>
          <cx:pt idx="3">4.2999999999999998</cx:pt>
          <cx:pt idx="4">4.4000000000000004</cx:pt>
          <cx:pt idx="5">4.4000000000000004</cx:pt>
          <cx:pt idx="6">4.2000000000000002</cx:pt>
          <cx:pt idx="7">4.2999999999999998</cx:pt>
          <cx:pt idx="8">4.2999999999999998</cx:pt>
          <cx:pt idx="9">4.2999999999999998</cx:pt>
          <cx:pt idx="10">4.2999999999999998</cx:pt>
          <cx:pt idx="11">4.2999999999999998</cx:pt>
        </cx:lvl>
      </cx:numDim>
    </cx:data>
  </cx:chartData>
  <cx:chart>
    <cx:plotArea>
      <cx:plotAreaRegion>
        <cx:series layoutId="clusteredColumn" uniqueId="{61C048AC-2E50-4DB7-B526-F20BF6D4AF8C}">
          <cx:dataId val="0"/>
          <cx:layoutPr>
            <cx:binning intervalClosed="r">
              <cx:binCount val="7"/>
            </cx:binning>
          </cx:layoutPr>
        </cx:series>
      </cx:plotAreaRegion>
      <cx:axis id="0">
        <cx:catScaling gapWidth="0"/>
        <cx:title>
          <cx:tx>
            <cx:rich>
              <a:bodyPr spcFirstLastPara="1" vertOverflow="ellipsis" horzOverflow="overflow" wrap="square" lIns="0" tIns="0" rIns="0" bIns="0" anchor="ctr" anchorCtr="1"/>
              <a:lstStyle/>
              <a:p>
                <a:pPr algn="ctr" rtl="0">
                  <a:defRPr/>
                </a:pPr>
                <a:r>
                  <a:rPr lang="it-IT" sz="900" b="0" i="0" u="none" strike="noStrike" baseline="0" dirty="0">
                    <a:solidFill>
                      <a:srgbClr val="000000">
                        <a:lumMod val="65000"/>
                        <a:lumOff val="35000"/>
                      </a:srgbClr>
                    </a:solidFill>
                    <a:latin typeface="Calibri" panose="020F0502020204030204"/>
                  </a:rPr>
                  <a:t>Gas Volume </a:t>
                </a:r>
                <a:r>
                  <a:rPr lang="it-IT" sz="900" b="0" i="0" u="none" strike="noStrike" baseline="0" dirty="0" err="1">
                    <a:solidFill>
                      <a:srgbClr val="000000">
                        <a:lumMod val="65000"/>
                        <a:lumOff val="35000"/>
                      </a:srgbClr>
                    </a:solidFill>
                    <a:latin typeface="Calibri" panose="020F0502020204030204"/>
                  </a:rPr>
                  <a:t>Thickness</a:t>
                </a:r>
                <a:r>
                  <a:rPr lang="it-IT" sz="900" b="0" i="0" u="none" strike="noStrike" baseline="0" dirty="0">
                    <a:solidFill>
                      <a:srgbClr val="000000">
                        <a:lumMod val="65000"/>
                        <a:lumOff val="35000"/>
                      </a:srgbClr>
                    </a:solidFill>
                    <a:latin typeface="Calibri" panose="020F0502020204030204"/>
                  </a:rPr>
                  <a:t> (mm)</a:t>
                </a:r>
              </a:p>
            </cx:rich>
          </cx:tx>
        </cx:title>
        <cx:tickLabels/>
      </cx:axis>
      <cx:axis id="1">
        <cx:valScaling/>
        <cx:majorGridlines/>
        <cx:tickLabels/>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40D98-EC8C-EA01-B7C5-6C1040E9C9D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FD6676-E713-5FE0-B55C-55A93756DC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9C19356-8E7F-E8A5-9226-97A93D146754}"/>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5" name="Footer Placeholder 4">
            <a:extLst>
              <a:ext uri="{FF2B5EF4-FFF2-40B4-BE49-F238E27FC236}">
                <a16:creationId xmlns:a16="http://schemas.microsoft.com/office/drawing/2014/main" id="{5E669F8C-ECE3-FFB4-0C93-C98B366AB7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029949-EB76-08D8-DD99-9A2F615256CE}"/>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2961251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F3FBA-463B-43D3-A31B-D64C8D6366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B25B27-FD75-EE48-6271-BEF11B313C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D93209-6369-A777-7CCC-967752B3163D}"/>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5" name="Footer Placeholder 4">
            <a:extLst>
              <a:ext uri="{FF2B5EF4-FFF2-40B4-BE49-F238E27FC236}">
                <a16:creationId xmlns:a16="http://schemas.microsoft.com/office/drawing/2014/main" id="{DA606ED9-4F61-461A-A998-32FB6A91FB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37F7A7-13B8-B590-9207-977479F7CA37}"/>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633312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A24D9B-0074-D439-9A53-B6FD408EFA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919B97-F7C9-CBC9-B18F-87E5C180D6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950C5A-92DF-591E-3F89-84B5F86BD0CA}"/>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5" name="Footer Placeholder 4">
            <a:extLst>
              <a:ext uri="{FF2B5EF4-FFF2-40B4-BE49-F238E27FC236}">
                <a16:creationId xmlns:a16="http://schemas.microsoft.com/office/drawing/2014/main" id="{26B1424E-0B10-2BDC-E01E-81EE0C4628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E75F0D-724C-86A3-9281-AD7FF1EB9C51}"/>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435526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EEE10-A9AA-94A5-A940-6688C58541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60CDD4-8555-883D-DF3C-BD8BF4CDF4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C0FFA6-3DF3-C7DF-B4CA-F16C4E692836}"/>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5" name="Footer Placeholder 4">
            <a:extLst>
              <a:ext uri="{FF2B5EF4-FFF2-40B4-BE49-F238E27FC236}">
                <a16:creationId xmlns:a16="http://schemas.microsoft.com/office/drawing/2014/main" id="{6F5143DF-9BB5-F28D-43A3-767A1E32B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4C724A-C12D-02FA-A98E-F1A0D5EDFB80}"/>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256096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E5332-FB55-42CD-FE54-8D99AD1806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1C114D-1787-7CAC-41EF-EFCF21535B1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8D60CF-AD5E-CBB7-91B7-9E9497B81C75}"/>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5" name="Footer Placeholder 4">
            <a:extLst>
              <a:ext uri="{FF2B5EF4-FFF2-40B4-BE49-F238E27FC236}">
                <a16:creationId xmlns:a16="http://schemas.microsoft.com/office/drawing/2014/main" id="{742835D5-A147-5265-3212-27E0FEA0AE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FF81B7-690D-137A-CD1F-F1A4EDA01951}"/>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1194996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008B3-6BB5-309B-AEAB-05CF8C91C9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7048DC-F827-F347-1643-B106681174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2811CA-9597-ADB1-945B-9FED5431F7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37A541C-C19B-4159-9F31-7483B418DDFD}"/>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6" name="Footer Placeholder 5">
            <a:extLst>
              <a:ext uri="{FF2B5EF4-FFF2-40B4-BE49-F238E27FC236}">
                <a16:creationId xmlns:a16="http://schemas.microsoft.com/office/drawing/2014/main" id="{E3FFB839-CC3E-BA95-096A-00BB6672B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103E2A-0728-1D96-35D3-BE914A286D1F}"/>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2898073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BA3F-0C54-4734-847F-CE758C2DB5B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7B53B0F-135B-8DA7-FA0D-1077EAC27D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99C012-1F36-2CA2-9717-FCA78CC3D7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1317733-8C56-C050-7D79-D86A4CB1BA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4A4DC3-FB87-BC28-1A13-FDB0B71160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B959FC-F4C1-D807-1F0E-C6A24E1D927D}"/>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8" name="Footer Placeholder 7">
            <a:extLst>
              <a:ext uri="{FF2B5EF4-FFF2-40B4-BE49-F238E27FC236}">
                <a16:creationId xmlns:a16="http://schemas.microsoft.com/office/drawing/2014/main" id="{61FB25B8-16C8-1CF6-EABA-C59C772110A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EC9D1F-87FB-1087-ACF0-28BD0F985C29}"/>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2016512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F77BE-DDDB-F1DB-A3E2-A152542D5A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187FE0-256F-7779-4C2E-DC17C2DE90CE}"/>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4" name="Footer Placeholder 3">
            <a:extLst>
              <a:ext uri="{FF2B5EF4-FFF2-40B4-BE49-F238E27FC236}">
                <a16:creationId xmlns:a16="http://schemas.microsoft.com/office/drawing/2014/main" id="{7A5B4429-F7C6-D623-03DA-ABF1757EC7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0B53F15-2736-EED3-9551-4A3D0E1A7AF2}"/>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2173608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40F8C-5B3E-2C41-C70A-1A0F8EF5EF6F}"/>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3" name="Footer Placeholder 2">
            <a:extLst>
              <a:ext uri="{FF2B5EF4-FFF2-40B4-BE49-F238E27FC236}">
                <a16:creationId xmlns:a16="http://schemas.microsoft.com/office/drawing/2014/main" id="{AD76484A-5C2D-2581-B7F8-D7F4B2FF55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CB6822B-3FAE-92F0-B263-9F338B7F929F}"/>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3349993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4123C-5C79-4024-C7DD-EBA8A92CD6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E848BE-80A3-CC70-1719-CA14501907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C9FB3E-0F0F-DB36-2769-171AF70BB8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0C8397-B404-6A60-0910-4470F5276790}"/>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6" name="Footer Placeholder 5">
            <a:extLst>
              <a:ext uri="{FF2B5EF4-FFF2-40B4-BE49-F238E27FC236}">
                <a16:creationId xmlns:a16="http://schemas.microsoft.com/office/drawing/2014/main" id="{56912682-63B2-4E67-9140-CA056A6216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B6BCED-6C1F-ADB6-9E02-32D5996C062C}"/>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3796929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922D8-5A25-E9EF-64D8-AA500A1F13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F07E9B6-F0DB-597C-214A-C773401B63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578365-E1CB-9A90-3610-1D01F4D1C0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FECC52-AC09-CD25-AD6E-03D81AF4A89C}"/>
              </a:ext>
            </a:extLst>
          </p:cNvPr>
          <p:cNvSpPr>
            <a:spLocks noGrp="1"/>
          </p:cNvSpPr>
          <p:nvPr>
            <p:ph type="dt" sz="half" idx="10"/>
          </p:nvPr>
        </p:nvSpPr>
        <p:spPr/>
        <p:txBody>
          <a:bodyPr/>
          <a:lstStyle/>
          <a:p>
            <a:fld id="{C93B60BF-D96E-45BE-BCB4-AA4B361F6925}" type="datetimeFigureOut">
              <a:rPr lang="en-US" smtClean="0"/>
              <a:t>3/7/2024</a:t>
            </a:fld>
            <a:endParaRPr lang="en-US"/>
          </a:p>
        </p:txBody>
      </p:sp>
      <p:sp>
        <p:nvSpPr>
          <p:cNvPr id="6" name="Footer Placeholder 5">
            <a:extLst>
              <a:ext uri="{FF2B5EF4-FFF2-40B4-BE49-F238E27FC236}">
                <a16:creationId xmlns:a16="http://schemas.microsoft.com/office/drawing/2014/main" id="{27DEFD0C-DA6E-331C-E9A2-AEE502EE5A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02696B-D63B-3DBE-D4EE-E07A89481C55}"/>
              </a:ext>
            </a:extLst>
          </p:cNvPr>
          <p:cNvSpPr>
            <a:spLocks noGrp="1"/>
          </p:cNvSpPr>
          <p:nvPr>
            <p:ph type="sldNum" sz="quarter" idx="12"/>
          </p:nvPr>
        </p:nvSpPr>
        <p:spPr/>
        <p:txBody>
          <a:bodyPr/>
          <a:lstStyle/>
          <a:p>
            <a:fld id="{FEB0A1AD-3587-4846-B7F6-49C28E9E1BA4}" type="slidenum">
              <a:rPr lang="en-US" smtClean="0"/>
              <a:t>‹#›</a:t>
            </a:fld>
            <a:endParaRPr lang="en-US"/>
          </a:p>
        </p:txBody>
      </p:sp>
    </p:spTree>
    <p:extLst>
      <p:ext uri="{BB962C8B-B14F-4D97-AF65-F5344CB8AC3E}">
        <p14:creationId xmlns:p14="http://schemas.microsoft.com/office/powerpoint/2010/main" val="3217660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7D1BA3-3CE7-0450-1758-D4B7484A69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879A58-D55E-5BB0-EC41-0A82E69D4D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94EA7B-F5A5-8E99-CB56-99FC529449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3B60BF-D96E-45BE-BCB4-AA4B361F6925}" type="datetimeFigureOut">
              <a:rPr lang="en-US" smtClean="0"/>
              <a:t>3/7/2024</a:t>
            </a:fld>
            <a:endParaRPr lang="en-US"/>
          </a:p>
        </p:txBody>
      </p:sp>
      <p:sp>
        <p:nvSpPr>
          <p:cNvPr id="5" name="Footer Placeholder 4">
            <a:extLst>
              <a:ext uri="{FF2B5EF4-FFF2-40B4-BE49-F238E27FC236}">
                <a16:creationId xmlns:a16="http://schemas.microsoft.com/office/drawing/2014/main" id="{B6DE059B-C0EE-85E2-92F8-0231F4B3EF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C5E8198-DE84-8320-EB39-F5E26E0A7E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EB0A1AD-3587-4846-B7F6-49C28E9E1BA4}" type="slidenum">
              <a:rPr lang="en-US" smtClean="0"/>
              <a:t>‹#›</a:t>
            </a:fld>
            <a:endParaRPr lang="en-US"/>
          </a:p>
        </p:txBody>
      </p:sp>
    </p:spTree>
    <p:extLst>
      <p:ext uri="{BB962C8B-B14F-4D97-AF65-F5344CB8AC3E}">
        <p14:creationId xmlns:p14="http://schemas.microsoft.com/office/powerpoint/2010/main" val="3212330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38.jp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jp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jpg"/><Relationship Id="rId4" Type="http://schemas.openxmlformats.org/officeDocument/2006/relationships/image" Target="../media/image34.png"/><Relationship Id="rId9" Type="http://schemas.openxmlformats.org/officeDocument/2006/relationships/image" Target="../media/image39.jp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7.png"/><Relationship Id="rId7" Type="http://schemas.openxmlformats.org/officeDocument/2006/relationships/image" Target="../media/image7.png"/><Relationship Id="rId2" Type="http://schemas.microsoft.com/office/2014/relationships/chartEx" Target="../charts/chartEx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2E6BD-531D-A02B-CFDA-798F4223DAF7}"/>
              </a:ext>
            </a:extLst>
          </p:cNvPr>
          <p:cNvSpPr>
            <a:spLocks noGrp="1"/>
          </p:cNvSpPr>
          <p:nvPr>
            <p:ph type="ctrTitle"/>
          </p:nvPr>
        </p:nvSpPr>
        <p:spPr/>
        <p:txBody>
          <a:bodyPr/>
          <a:lstStyle/>
          <a:p>
            <a:r>
              <a:rPr lang="en-US" dirty="0"/>
              <a:t>Rome Tor </a:t>
            </a:r>
            <a:r>
              <a:rPr lang="en-US" dirty="0" err="1"/>
              <a:t>Vergata</a:t>
            </a:r>
            <a:r>
              <a:rPr lang="en-US" dirty="0"/>
              <a:t> Group </a:t>
            </a:r>
            <a:br>
              <a:rPr lang="en-US" dirty="0"/>
            </a:br>
            <a:r>
              <a:rPr lang="en-US" dirty="0"/>
              <a:t>Task 6 - manufacturing</a:t>
            </a:r>
          </a:p>
        </p:txBody>
      </p:sp>
      <p:sp>
        <p:nvSpPr>
          <p:cNvPr id="3" name="Subtitle 2">
            <a:extLst>
              <a:ext uri="{FF2B5EF4-FFF2-40B4-BE49-F238E27FC236}">
                <a16:creationId xmlns:a16="http://schemas.microsoft.com/office/drawing/2014/main" id="{53ED11C9-1030-9A85-5408-9E87E95A80E5}"/>
              </a:ext>
            </a:extLst>
          </p:cNvPr>
          <p:cNvSpPr>
            <a:spLocks noGrp="1"/>
          </p:cNvSpPr>
          <p:nvPr>
            <p:ph type="subTitle" idx="1"/>
          </p:nvPr>
        </p:nvSpPr>
        <p:spPr/>
        <p:txBody>
          <a:bodyPr/>
          <a:lstStyle/>
          <a:p>
            <a:r>
              <a:rPr lang="en-US" dirty="0"/>
              <a:t>A. </a:t>
            </a:r>
            <a:r>
              <a:rPr lang="en-US" dirty="0" err="1"/>
              <a:t>Rocchi</a:t>
            </a:r>
            <a:r>
              <a:rPr lang="en-US" dirty="0"/>
              <a:t> on behalf of Rome Tor </a:t>
            </a:r>
            <a:r>
              <a:rPr lang="en-US" dirty="0" err="1"/>
              <a:t>Vergata</a:t>
            </a:r>
            <a:r>
              <a:rPr lang="en-US" dirty="0"/>
              <a:t> group</a:t>
            </a:r>
          </a:p>
        </p:txBody>
      </p:sp>
      <p:pic>
        <p:nvPicPr>
          <p:cNvPr id="4" name="Picture 3">
            <a:extLst>
              <a:ext uri="{FF2B5EF4-FFF2-40B4-BE49-F238E27FC236}">
                <a16:creationId xmlns:a16="http://schemas.microsoft.com/office/drawing/2014/main" id="{104E04C4-7253-61F0-17D4-52FAF808CA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178288"/>
            <a:ext cx="2521527" cy="679712"/>
          </a:xfrm>
          <a:prstGeom prst="rect">
            <a:avLst/>
          </a:prstGeom>
        </p:spPr>
      </p:pic>
      <p:pic>
        <p:nvPicPr>
          <p:cNvPr id="5" name="Picture 4">
            <a:extLst>
              <a:ext uri="{FF2B5EF4-FFF2-40B4-BE49-F238E27FC236}">
                <a16:creationId xmlns:a16="http://schemas.microsoft.com/office/drawing/2014/main" id="{4382169F-FF0E-E4DF-A341-FF04ACFEF3F9}"/>
              </a:ext>
            </a:extLst>
          </p:cNvPr>
          <p:cNvPicPr>
            <a:picLocks noChangeAspect="1"/>
          </p:cNvPicPr>
          <p:nvPr/>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10825018" y="6167033"/>
            <a:ext cx="1366982" cy="690967"/>
          </a:xfrm>
          <a:prstGeom prst="rect">
            <a:avLst/>
          </a:prstGeom>
          <a:solidFill>
            <a:schemeClr val="tx1"/>
          </a:solidFill>
        </p:spPr>
      </p:pic>
    </p:spTree>
    <p:extLst>
      <p:ext uri="{BB962C8B-B14F-4D97-AF65-F5344CB8AC3E}">
        <p14:creationId xmlns:p14="http://schemas.microsoft.com/office/powerpoint/2010/main" val="1698516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30020" y="944956"/>
            <a:ext cx="9770745" cy="452120"/>
          </a:xfrm>
          <a:prstGeom prst="rect">
            <a:avLst/>
          </a:prstGeom>
        </p:spPr>
        <p:txBody>
          <a:bodyPr vert="horz" wrap="square" lIns="0" tIns="12065" rIns="0" bIns="0" rtlCol="0">
            <a:spAutoFit/>
          </a:bodyPr>
          <a:lstStyle/>
          <a:p>
            <a:pPr marL="12700">
              <a:lnSpc>
                <a:spcPct val="100000"/>
              </a:lnSpc>
              <a:spcBef>
                <a:spcPts val="95"/>
              </a:spcBef>
              <a:tabLst>
                <a:tab pos="947419" algn="l"/>
                <a:tab pos="1704975" algn="l"/>
                <a:tab pos="3768090" algn="l"/>
                <a:tab pos="4423410" algn="l"/>
                <a:tab pos="5185410" algn="l"/>
                <a:tab pos="5737860" algn="l"/>
                <a:tab pos="6522720" algn="l"/>
                <a:tab pos="7719695" algn="l"/>
              </a:tabLst>
            </a:pPr>
            <a:r>
              <a:rPr lang="en-US" spc="204" dirty="0"/>
              <a:t>Half glued gas gap test</a:t>
            </a:r>
            <a:endParaRPr spc="204" dirty="0"/>
          </a:p>
        </p:txBody>
      </p:sp>
      <p:grpSp>
        <p:nvGrpSpPr>
          <p:cNvPr id="3" name="object 3"/>
          <p:cNvGrpSpPr/>
          <p:nvPr/>
        </p:nvGrpSpPr>
        <p:grpSpPr>
          <a:xfrm>
            <a:off x="6602374" y="3430523"/>
            <a:ext cx="4746625" cy="2838450"/>
            <a:chOff x="6602374" y="3430523"/>
            <a:chExt cx="4746625" cy="2838450"/>
          </a:xfrm>
        </p:grpSpPr>
        <p:pic>
          <p:nvPicPr>
            <p:cNvPr id="4" name="object 4"/>
            <p:cNvPicPr/>
            <p:nvPr/>
          </p:nvPicPr>
          <p:blipFill>
            <a:blip r:embed="rId2" cstate="print"/>
            <a:stretch>
              <a:fillRect/>
            </a:stretch>
          </p:blipFill>
          <p:spPr>
            <a:xfrm>
              <a:off x="6602374" y="3599953"/>
              <a:ext cx="4746370" cy="2668569"/>
            </a:xfrm>
            <a:prstGeom prst="rect">
              <a:avLst/>
            </a:prstGeom>
          </p:spPr>
        </p:pic>
        <p:sp>
          <p:nvSpPr>
            <p:cNvPr id="5" name="object 5"/>
            <p:cNvSpPr/>
            <p:nvPr/>
          </p:nvSpPr>
          <p:spPr>
            <a:xfrm>
              <a:off x="8610599" y="3430523"/>
              <a:ext cx="541020" cy="230504"/>
            </a:xfrm>
            <a:custGeom>
              <a:avLst/>
              <a:gdLst/>
              <a:ahLst/>
              <a:cxnLst/>
              <a:rect l="l" t="t" r="r" b="b"/>
              <a:pathLst>
                <a:path w="541020" h="230504">
                  <a:moveTo>
                    <a:pt x="541020" y="0"/>
                  </a:moveTo>
                  <a:lnTo>
                    <a:pt x="0" y="0"/>
                  </a:lnTo>
                  <a:lnTo>
                    <a:pt x="0" y="230124"/>
                  </a:lnTo>
                  <a:lnTo>
                    <a:pt x="541020" y="230124"/>
                  </a:lnTo>
                  <a:lnTo>
                    <a:pt x="541020" y="0"/>
                  </a:lnTo>
                  <a:close/>
                </a:path>
              </a:pathLst>
            </a:custGeom>
            <a:solidFill>
              <a:srgbClr val="FFFFFF"/>
            </a:solidFill>
          </p:spPr>
          <p:txBody>
            <a:bodyPr wrap="square" lIns="0" tIns="0" rIns="0" bIns="0" rtlCol="0"/>
            <a:lstStyle/>
            <a:p>
              <a:endParaRPr/>
            </a:p>
          </p:txBody>
        </p:sp>
      </p:grpSp>
      <p:grpSp>
        <p:nvGrpSpPr>
          <p:cNvPr id="6" name="object 6"/>
          <p:cNvGrpSpPr/>
          <p:nvPr/>
        </p:nvGrpSpPr>
        <p:grpSpPr>
          <a:xfrm>
            <a:off x="915018" y="3498045"/>
            <a:ext cx="4544060" cy="2903220"/>
            <a:chOff x="915018" y="3498045"/>
            <a:chExt cx="4544060" cy="2903220"/>
          </a:xfrm>
        </p:grpSpPr>
        <p:pic>
          <p:nvPicPr>
            <p:cNvPr id="7" name="object 7"/>
            <p:cNvPicPr/>
            <p:nvPr/>
          </p:nvPicPr>
          <p:blipFill>
            <a:blip r:embed="rId3" cstate="print"/>
            <a:stretch>
              <a:fillRect/>
            </a:stretch>
          </p:blipFill>
          <p:spPr>
            <a:xfrm>
              <a:off x="915018" y="3498045"/>
              <a:ext cx="4543949" cy="2895135"/>
            </a:xfrm>
            <a:prstGeom prst="rect">
              <a:avLst/>
            </a:prstGeom>
          </p:spPr>
        </p:pic>
        <p:sp>
          <p:nvSpPr>
            <p:cNvPr id="8" name="object 8"/>
            <p:cNvSpPr/>
            <p:nvPr/>
          </p:nvSpPr>
          <p:spPr>
            <a:xfrm>
              <a:off x="1095756" y="6173724"/>
              <a:ext cx="2228215" cy="181610"/>
            </a:xfrm>
            <a:custGeom>
              <a:avLst/>
              <a:gdLst/>
              <a:ahLst/>
              <a:cxnLst/>
              <a:rect l="l" t="t" r="r" b="b"/>
              <a:pathLst>
                <a:path w="2228215" h="181610">
                  <a:moveTo>
                    <a:pt x="2228088" y="0"/>
                  </a:moveTo>
                  <a:lnTo>
                    <a:pt x="0" y="0"/>
                  </a:lnTo>
                  <a:lnTo>
                    <a:pt x="0" y="181355"/>
                  </a:lnTo>
                  <a:lnTo>
                    <a:pt x="2228088" y="181355"/>
                  </a:lnTo>
                  <a:lnTo>
                    <a:pt x="2228088" y="0"/>
                  </a:lnTo>
                  <a:close/>
                </a:path>
              </a:pathLst>
            </a:custGeom>
            <a:solidFill>
              <a:srgbClr val="FFFFFF"/>
            </a:solidFill>
          </p:spPr>
          <p:txBody>
            <a:bodyPr wrap="square" lIns="0" tIns="0" rIns="0" bIns="0" rtlCol="0"/>
            <a:lstStyle/>
            <a:p>
              <a:endParaRPr/>
            </a:p>
          </p:txBody>
        </p:sp>
        <p:sp>
          <p:nvSpPr>
            <p:cNvPr id="9" name="object 9"/>
            <p:cNvSpPr/>
            <p:nvPr/>
          </p:nvSpPr>
          <p:spPr>
            <a:xfrm>
              <a:off x="1095756" y="6173724"/>
              <a:ext cx="2228215" cy="181610"/>
            </a:xfrm>
            <a:custGeom>
              <a:avLst/>
              <a:gdLst/>
              <a:ahLst/>
              <a:cxnLst/>
              <a:rect l="l" t="t" r="r" b="b"/>
              <a:pathLst>
                <a:path w="2228215" h="181610">
                  <a:moveTo>
                    <a:pt x="0" y="181355"/>
                  </a:moveTo>
                  <a:lnTo>
                    <a:pt x="2228088" y="181355"/>
                  </a:lnTo>
                  <a:lnTo>
                    <a:pt x="2228088" y="0"/>
                  </a:lnTo>
                  <a:lnTo>
                    <a:pt x="0" y="0"/>
                  </a:lnTo>
                  <a:lnTo>
                    <a:pt x="0" y="181355"/>
                  </a:lnTo>
                  <a:close/>
                </a:path>
              </a:pathLst>
            </a:custGeom>
            <a:ln w="12700">
              <a:solidFill>
                <a:srgbClr val="FFFFFF"/>
              </a:solidFill>
            </a:ln>
          </p:spPr>
          <p:txBody>
            <a:bodyPr wrap="square" lIns="0" tIns="0" rIns="0" bIns="0" rtlCol="0"/>
            <a:lstStyle/>
            <a:p>
              <a:endParaRPr/>
            </a:p>
          </p:txBody>
        </p:sp>
        <p:sp>
          <p:nvSpPr>
            <p:cNvPr id="10" name="object 10"/>
            <p:cNvSpPr/>
            <p:nvPr/>
          </p:nvSpPr>
          <p:spPr>
            <a:xfrm>
              <a:off x="4983479" y="6297168"/>
              <a:ext cx="398145" cy="97790"/>
            </a:xfrm>
            <a:custGeom>
              <a:avLst/>
              <a:gdLst/>
              <a:ahLst/>
              <a:cxnLst/>
              <a:rect l="l" t="t" r="r" b="b"/>
              <a:pathLst>
                <a:path w="398145" h="97789">
                  <a:moveTo>
                    <a:pt x="397763" y="0"/>
                  </a:moveTo>
                  <a:lnTo>
                    <a:pt x="0" y="0"/>
                  </a:lnTo>
                  <a:lnTo>
                    <a:pt x="0" y="97535"/>
                  </a:lnTo>
                  <a:lnTo>
                    <a:pt x="397763" y="97535"/>
                  </a:lnTo>
                  <a:lnTo>
                    <a:pt x="397763" y="0"/>
                  </a:lnTo>
                  <a:close/>
                </a:path>
              </a:pathLst>
            </a:custGeom>
            <a:solidFill>
              <a:srgbClr val="FFFFFF"/>
            </a:solidFill>
          </p:spPr>
          <p:txBody>
            <a:bodyPr wrap="square" lIns="0" tIns="0" rIns="0" bIns="0" rtlCol="0"/>
            <a:lstStyle/>
            <a:p>
              <a:endParaRPr/>
            </a:p>
          </p:txBody>
        </p:sp>
        <p:sp>
          <p:nvSpPr>
            <p:cNvPr id="11" name="object 11"/>
            <p:cNvSpPr/>
            <p:nvPr/>
          </p:nvSpPr>
          <p:spPr>
            <a:xfrm>
              <a:off x="4983479" y="6297168"/>
              <a:ext cx="398145" cy="97790"/>
            </a:xfrm>
            <a:custGeom>
              <a:avLst/>
              <a:gdLst/>
              <a:ahLst/>
              <a:cxnLst/>
              <a:rect l="l" t="t" r="r" b="b"/>
              <a:pathLst>
                <a:path w="398145" h="97789">
                  <a:moveTo>
                    <a:pt x="0" y="97535"/>
                  </a:moveTo>
                  <a:lnTo>
                    <a:pt x="397763" y="97535"/>
                  </a:lnTo>
                  <a:lnTo>
                    <a:pt x="397763" y="0"/>
                  </a:lnTo>
                  <a:lnTo>
                    <a:pt x="0" y="0"/>
                  </a:lnTo>
                  <a:lnTo>
                    <a:pt x="0" y="97535"/>
                  </a:lnTo>
                  <a:close/>
                </a:path>
              </a:pathLst>
            </a:custGeom>
            <a:ln w="12700">
              <a:solidFill>
                <a:srgbClr val="FFFFFF"/>
              </a:solidFill>
            </a:ln>
          </p:spPr>
          <p:txBody>
            <a:bodyPr wrap="square" lIns="0" tIns="0" rIns="0" bIns="0" rtlCol="0"/>
            <a:lstStyle/>
            <a:p>
              <a:endParaRPr/>
            </a:p>
          </p:txBody>
        </p:sp>
      </p:grpSp>
      <p:sp>
        <p:nvSpPr>
          <p:cNvPr id="12" name="object 12"/>
          <p:cNvSpPr txBox="1"/>
          <p:nvPr/>
        </p:nvSpPr>
        <p:spPr>
          <a:xfrm>
            <a:off x="7013829" y="3120390"/>
            <a:ext cx="323786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Calibri"/>
                <a:cs typeface="Calibri"/>
              </a:rPr>
              <a:t>Overpressure</a:t>
            </a:r>
            <a:r>
              <a:rPr sz="1800" spc="160" dirty="0">
                <a:latin typeface="Calibri"/>
                <a:cs typeface="Calibri"/>
              </a:rPr>
              <a:t> </a:t>
            </a:r>
            <a:r>
              <a:rPr sz="1800" dirty="0">
                <a:latin typeface="Calibri"/>
                <a:cs typeface="Calibri"/>
              </a:rPr>
              <a:t>test</a:t>
            </a:r>
            <a:r>
              <a:rPr sz="1800" spc="150" dirty="0">
                <a:latin typeface="Calibri"/>
                <a:cs typeface="Calibri"/>
              </a:rPr>
              <a:t> </a:t>
            </a:r>
            <a:r>
              <a:rPr sz="1800" spc="55" dirty="0">
                <a:latin typeface="Calibri"/>
                <a:cs typeface="Calibri"/>
              </a:rPr>
              <a:t>Eta</a:t>
            </a:r>
            <a:r>
              <a:rPr sz="1800" spc="160" dirty="0">
                <a:latin typeface="Calibri"/>
                <a:cs typeface="Calibri"/>
              </a:rPr>
              <a:t> </a:t>
            </a:r>
            <a:r>
              <a:rPr sz="1800" spc="-10" dirty="0">
                <a:latin typeface="Calibri"/>
                <a:cs typeface="Calibri"/>
              </a:rPr>
              <a:t>coordinate</a:t>
            </a:r>
            <a:endParaRPr sz="1800">
              <a:latin typeface="Calibri"/>
              <a:cs typeface="Calibri"/>
            </a:endParaRPr>
          </a:p>
        </p:txBody>
      </p:sp>
      <p:sp>
        <p:nvSpPr>
          <p:cNvPr id="13" name="object 13"/>
          <p:cNvSpPr txBox="1"/>
          <p:nvPr/>
        </p:nvSpPr>
        <p:spPr>
          <a:xfrm>
            <a:off x="1174191" y="3120644"/>
            <a:ext cx="325120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Calibri"/>
                <a:cs typeface="Calibri"/>
              </a:rPr>
              <a:t>Overpressure</a:t>
            </a:r>
            <a:r>
              <a:rPr sz="1800" spc="190" dirty="0">
                <a:latin typeface="Calibri"/>
                <a:cs typeface="Calibri"/>
              </a:rPr>
              <a:t> </a:t>
            </a:r>
            <a:r>
              <a:rPr sz="1800" dirty="0">
                <a:latin typeface="Calibri"/>
                <a:cs typeface="Calibri"/>
              </a:rPr>
              <a:t>test</a:t>
            </a:r>
            <a:r>
              <a:rPr sz="1800" spc="190" dirty="0">
                <a:latin typeface="Calibri"/>
                <a:cs typeface="Calibri"/>
              </a:rPr>
              <a:t> </a:t>
            </a:r>
            <a:r>
              <a:rPr sz="1800" dirty="0">
                <a:latin typeface="Calibri"/>
                <a:cs typeface="Calibri"/>
              </a:rPr>
              <a:t>Phi</a:t>
            </a:r>
            <a:r>
              <a:rPr sz="1800" spc="170" dirty="0">
                <a:latin typeface="Calibri"/>
                <a:cs typeface="Calibri"/>
              </a:rPr>
              <a:t> </a:t>
            </a:r>
            <a:r>
              <a:rPr sz="1800" spc="-10" dirty="0">
                <a:latin typeface="Calibri"/>
                <a:cs typeface="Calibri"/>
              </a:rPr>
              <a:t>Coordinate</a:t>
            </a:r>
            <a:endParaRPr sz="1800">
              <a:latin typeface="Calibri"/>
              <a:cs typeface="Calibri"/>
            </a:endParaRPr>
          </a:p>
        </p:txBody>
      </p:sp>
      <p:pic>
        <p:nvPicPr>
          <p:cNvPr id="14" name="object 14"/>
          <p:cNvPicPr/>
          <p:nvPr/>
        </p:nvPicPr>
        <p:blipFill>
          <a:blip r:embed="rId4" cstate="print"/>
          <a:stretch>
            <a:fillRect/>
          </a:stretch>
        </p:blipFill>
        <p:spPr>
          <a:xfrm>
            <a:off x="7239000" y="1825751"/>
            <a:ext cx="4114800" cy="1059180"/>
          </a:xfrm>
          <a:prstGeom prst="rect">
            <a:avLst/>
          </a:prstGeom>
        </p:spPr>
      </p:pic>
      <p:sp>
        <p:nvSpPr>
          <p:cNvPr id="15" name="object 15"/>
          <p:cNvSpPr txBox="1"/>
          <p:nvPr/>
        </p:nvSpPr>
        <p:spPr>
          <a:xfrm>
            <a:off x="994663" y="1921001"/>
            <a:ext cx="5559425" cy="258404"/>
          </a:xfrm>
          <a:prstGeom prst="rect">
            <a:avLst/>
          </a:prstGeom>
        </p:spPr>
        <p:txBody>
          <a:bodyPr vert="horz" wrap="square" lIns="0" tIns="12065" rIns="0" bIns="0" rtlCol="0">
            <a:spAutoFit/>
          </a:bodyPr>
          <a:lstStyle/>
          <a:p>
            <a:pPr marL="12700">
              <a:lnSpc>
                <a:spcPct val="100000"/>
              </a:lnSpc>
              <a:spcBef>
                <a:spcPts val="95"/>
              </a:spcBef>
            </a:pPr>
            <a:r>
              <a:rPr lang="en-US" sz="1600" dirty="0">
                <a:latin typeface="Calibri"/>
                <a:cs typeface="Calibri"/>
              </a:rPr>
              <a:t>Half glued gas gap has to with with internal pressure of 2 mbar</a:t>
            </a:r>
            <a:endParaRPr sz="1600" dirty="0">
              <a:latin typeface="Calibri"/>
              <a:cs typeface="Calibri"/>
            </a:endParaRPr>
          </a:p>
        </p:txBody>
      </p:sp>
      <p:sp>
        <p:nvSpPr>
          <p:cNvPr id="18" name="object 18"/>
          <p:cNvSpPr txBox="1">
            <a:spLocks noGrp="1"/>
          </p:cNvSpPr>
          <p:nvPr>
            <p:ph type="dt" sz="half" idx="6"/>
          </p:nvPr>
        </p:nvSpPr>
        <p:spPr>
          <a:xfrm>
            <a:off x="916939" y="6484100"/>
            <a:ext cx="586740"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12700">
              <a:lnSpc>
                <a:spcPts val="935"/>
              </a:lnSpc>
            </a:pPr>
            <a:r>
              <a:rPr lang="en-US" spc="-10"/>
              <a:t>12/21/2023</a:t>
            </a:r>
            <a:endParaRPr spc="-10" dirty="0"/>
          </a:p>
        </p:txBody>
      </p:sp>
      <p:sp>
        <p:nvSpPr>
          <p:cNvPr id="19" name="object 19"/>
          <p:cNvSpPr txBox="1"/>
          <p:nvPr/>
        </p:nvSpPr>
        <p:spPr>
          <a:xfrm>
            <a:off x="5625846" y="6484100"/>
            <a:ext cx="941069" cy="139700"/>
          </a:xfrm>
          <a:prstGeom prst="rect">
            <a:avLst/>
          </a:prstGeom>
        </p:spPr>
        <p:txBody>
          <a:bodyPr vert="horz" wrap="square" lIns="0" tIns="0" rIns="0" bIns="0" rtlCol="0">
            <a:spAutoFit/>
          </a:bodyPr>
          <a:lstStyle/>
          <a:p>
            <a:pPr marL="12700">
              <a:lnSpc>
                <a:spcPts val="935"/>
              </a:lnSpc>
            </a:pPr>
            <a:r>
              <a:rPr sz="900" dirty="0">
                <a:solidFill>
                  <a:srgbClr val="888888"/>
                </a:solidFill>
                <a:latin typeface="Calibri"/>
                <a:cs typeface="Calibri"/>
              </a:rPr>
              <a:t>Atlas</a:t>
            </a:r>
            <a:r>
              <a:rPr sz="900" spc="200" dirty="0">
                <a:solidFill>
                  <a:srgbClr val="888888"/>
                </a:solidFill>
                <a:latin typeface="Calibri"/>
                <a:cs typeface="Calibri"/>
              </a:rPr>
              <a:t> </a:t>
            </a:r>
            <a:r>
              <a:rPr sz="900" dirty="0">
                <a:solidFill>
                  <a:srgbClr val="888888"/>
                </a:solidFill>
                <a:latin typeface="Calibri"/>
                <a:cs typeface="Calibri"/>
              </a:rPr>
              <a:t>Attività</a:t>
            </a:r>
            <a:r>
              <a:rPr sz="900" spc="185" dirty="0">
                <a:solidFill>
                  <a:srgbClr val="888888"/>
                </a:solidFill>
                <a:latin typeface="Calibri"/>
                <a:cs typeface="Calibri"/>
              </a:rPr>
              <a:t> </a:t>
            </a:r>
            <a:r>
              <a:rPr sz="900" spc="-20" dirty="0">
                <a:solidFill>
                  <a:srgbClr val="888888"/>
                </a:solidFill>
                <a:latin typeface="Calibri"/>
                <a:cs typeface="Calibri"/>
              </a:rPr>
              <a:t>2023</a:t>
            </a:r>
            <a:endParaRPr sz="900">
              <a:latin typeface="Calibri"/>
              <a:cs typeface="Calibri"/>
            </a:endParaRPr>
          </a:p>
        </p:txBody>
      </p:sp>
      <p:sp>
        <p:nvSpPr>
          <p:cNvPr id="20" name="object 20"/>
          <p:cNvSpPr txBox="1">
            <a:spLocks noGrp="1"/>
          </p:cNvSpPr>
          <p:nvPr>
            <p:ph type="sldNum" sz="quarter" idx="7"/>
          </p:nvPr>
        </p:nvSpPr>
        <p:spPr>
          <a:xfrm>
            <a:off x="11105133" y="6484100"/>
            <a:ext cx="208279"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38100">
              <a:lnSpc>
                <a:spcPts val="935"/>
              </a:lnSpc>
            </a:pPr>
            <a:fld id="{81D60167-4931-47E6-BA6A-407CBD079E47}" type="slidenum">
              <a:rPr lang="en-US" spc="-25" smtClean="0"/>
              <a:pPr marL="38100">
                <a:lnSpc>
                  <a:spcPts val="935"/>
                </a:lnSpc>
              </a:pPr>
              <a:t>10</a:t>
            </a:fld>
            <a:endParaRPr spc="-25" dirty="0"/>
          </a:p>
        </p:txBody>
      </p:sp>
      <p:sp>
        <p:nvSpPr>
          <p:cNvPr id="16" name="object 16"/>
          <p:cNvSpPr txBox="1"/>
          <p:nvPr/>
        </p:nvSpPr>
        <p:spPr>
          <a:xfrm>
            <a:off x="8690229" y="3457447"/>
            <a:ext cx="378460" cy="162560"/>
          </a:xfrm>
          <a:prstGeom prst="rect">
            <a:avLst/>
          </a:prstGeom>
        </p:spPr>
        <p:txBody>
          <a:bodyPr vert="horz" wrap="square" lIns="0" tIns="12700" rIns="0" bIns="0" rtlCol="0">
            <a:spAutoFit/>
          </a:bodyPr>
          <a:lstStyle/>
          <a:p>
            <a:pPr marL="12700">
              <a:lnSpc>
                <a:spcPct val="100000"/>
              </a:lnSpc>
              <a:spcBef>
                <a:spcPts val="100"/>
              </a:spcBef>
            </a:pPr>
            <a:r>
              <a:rPr sz="900" dirty="0">
                <a:latin typeface="Calibri"/>
                <a:cs typeface="Calibri"/>
              </a:rPr>
              <a:t>0</a:t>
            </a:r>
            <a:r>
              <a:rPr sz="900" spc="45" dirty="0">
                <a:latin typeface="Calibri"/>
                <a:cs typeface="Calibri"/>
              </a:rPr>
              <a:t> </a:t>
            </a:r>
            <a:r>
              <a:rPr sz="900" spc="-20" dirty="0">
                <a:latin typeface="Calibri"/>
                <a:cs typeface="Calibri"/>
              </a:rPr>
              <a:t>mbar</a:t>
            </a:r>
            <a:endParaRPr sz="900">
              <a:latin typeface="Calibri"/>
              <a:cs typeface="Calibri"/>
            </a:endParaRPr>
          </a:p>
        </p:txBody>
      </p:sp>
      <p:sp>
        <p:nvSpPr>
          <p:cNvPr id="17" name="object 17"/>
          <p:cNvSpPr txBox="1"/>
          <p:nvPr/>
        </p:nvSpPr>
        <p:spPr>
          <a:xfrm>
            <a:off x="8690229" y="4412107"/>
            <a:ext cx="441959" cy="162560"/>
          </a:xfrm>
          <a:prstGeom prst="rect">
            <a:avLst/>
          </a:prstGeom>
        </p:spPr>
        <p:txBody>
          <a:bodyPr vert="horz" wrap="square" lIns="0" tIns="12700" rIns="0" bIns="0" rtlCol="0">
            <a:spAutoFit/>
          </a:bodyPr>
          <a:lstStyle/>
          <a:p>
            <a:pPr marL="12700">
              <a:lnSpc>
                <a:spcPct val="100000"/>
              </a:lnSpc>
              <a:spcBef>
                <a:spcPts val="100"/>
              </a:spcBef>
            </a:pPr>
            <a:r>
              <a:rPr sz="900" dirty="0">
                <a:latin typeface="Calibri"/>
                <a:cs typeface="Calibri"/>
              </a:rPr>
              <a:t>+2</a:t>
            </a:r>
            <a:r>
              <a:rPr sz="900" spc="95" dirty="0">
                <a:latin typeface="Calibri"/>
                <a:cs typeface="Calibri"/>
              </a:rPr>
              <a:t> </a:t>
            </a:r>
            <a:r>
              <a:rPr sz="900" spc="-20" dirty="0">
                <a:latin typeface="Calibri"/>
                <a:cs typeface="Calibri"/>
              </a:rPr>
              <a:t>mbar</a:t>
            </a:r>
            <a:endParaRPr sz="900">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5563" y="631952"/>
            <a:ext cx="5948680" cy="422552"/>
          </a:xfrm>
          <a:prstGeom prst="rect">
            <a:avLst/>
          </a:prstGeom>
        </p:spPr>
        <p:txBody>
          <a:bodyPr vert="horz" wrap="square" lIns="0" tIns="12065" rIns="0" bIns="0" rtlCol="0">
            <a:spAutoFit/>
          </a:bodyPr>
          <a:lstStyle/>
          <a:p>
            <a:pPr marL="12700">
              <a:lnSpc>
                <a:spcPts val="3190"/>
              </a:lnSpc>
              <a:spcBef>
                <a:spcPts val="95"/>
              </a:spcBef>
              <a:tabLst>
                <a:tab pos="1812289" algn="l"/>
                <a:tab pos="3014980" algn="l"/>
                <a:tab pos="4256405" algn="l"/>
                <a:tab pos="4733925" algn="l"/>
              </a:tabLst>
            </a:pPr>
            <a:r>
              <a:rPr lang="en-US" spc="200" dirty="0"/>
              <a:t>CR stand at CERN</a:t>
            </a:r>
            <a:endParaRPr spc="204" dirty="0"/>
          </a:p>
        </p:txBody>
      </p:sp>
      <p:grpSp>
        <p:nvGrpSpPr>
          <p:cNvPr id="3" name="object 3"/>
          <p:cNvGrpSpPr/>
          <p:nvPr/>
        </p:nvGrpSpPr>
        <p:grpSpPr>
          <a:xfrm>
            <a:off x="333756" y="1540763"/>
            <a:ext cx="11581130" cy="4935855"/>
            <a:chOff x="333756" y="1540763"/>
            <a:chExt cx="11581130" cy="4935855"/>
          </a:xfrm>
        </p:grpSpPr>
        <p:pic>
          <p:nvPicPr>
            <p:cNvPr id="4" name="object 4"/>
            <p:cNvPicPr/>
            <p:nvPr/>
          </p:nvPicPr>
          <p:blipFill>
            <a:blip r:embed="rId2" cstate="print"/>
            <a:stretch>
              <a:fillRect/>
            </a:stretch>
          </p:blipFill>
          <p:spPr>
            <a:xfrm>
              <a:off x="9953244" y="1540763"/>
              <a:ext cx="1961388" cy="4750308"/>
            </a:xfrm>
            <a:prstGeom prst="rect">
              <a:avLst/>
            </a:prstGeom>
          </p:spPr>
        </p:pic>
        <p:pic>
          <p:nvPicPr>
            <p:cNvPr id="5" name="object 5"/>
            <p:cNvPicPr/>
            <p:nvPr/>
          </p:nvPicPr>
          <p:blipFill>
            <a:blip r:embed="rId3" cstate="print"/>
            <a:stretch>
              <a:fillRect/>
            </a:stretch>
          </p:blipFill>
          <p:spPr>
            <a:xfrm>
              <a:off x="5111496" y="3613403"/>
              <a:ext cx="4777740" cy="2686812"/>
            </a:xfrm>
            <a:prstGeom prst="rect">
              <a:avLst/>
            </a:prstGeom>
          </p:spPr>
        </p:pic>
        <p:pic>
          <p:nvPicPr>
            <p:cNvPr id="6" name="object 6"/>
            <p:cNvPicPr/>
            <p:nvPr/>
          </p:nvPicPr>
          <p:blipFill>
            <a:blip r:embed="rId4" cstate="print"/>
            <a:stretch>
              <a:fillRect/>
            </a:stretch>
          </p:blipFill>
          <p:spPr>
            <a:xfrm>
              <a:off x="333756" y="3491484"/>
              <a:ext cx="4777740" cy="2985082"/>
            </a:xfrm>
            <a:prstGeom prst="rect">
              <a:avLst/>
            </a:prstGeom>
          </p:spPr>
        </p:pic>
        <p:sp>
          <p:nvSpPr>
            <p:cNvPr id="7" name="object 7"/>
            <p:cNvSpPr/>
            <p:nvPr/>
          </p:nvSpPr>
          <p:spPr>
            <a:xfrm>
              <a:off x="704850" y="5008625"/>
              <a:ext cx="3738879" cy="666115"/>
            </a:xfrm>
            <a:custGeom>
              <a:avLst/>
              <a:gdLst/>
              <a:ahLst/>
              <a:cxnLst/>
              <a:rect l="l" t="t" r="r" b="b"/>
              <a:pathLst>
                <a:path w="3738879" h="666114">
                  <a:moveTo>
                    <a:pt x="9143" y="665988"/>
                  </a:moveTo>
                  <a:lnTo>
                    <a:pt x="3738372" y="665988"/>
                  </a:lnTo>
                  <a:lnTo>
                    <a:pt x="3738372" y="576072"/>
                  </a:lnTo>
                  <a:lnTo>
                    <a:pt x="9143" y="576072"/>
                  </a:lnTo>
                  <a:lnTo>
                    <a:pt x="9143" y="665988"/>
                  </a:lnTo>
                  <a:close/>
                </a:path>
                <a:path w="3738879" h="666114">
                  <a:moveTo>
                    <a:pt x="0" y="89916"/>
                  </a:moveTo>
                  <a:lnTo>
                    <a:pt x="3727704" y="89916"/>
                  </a:lnTo>
                  <a:lnTo>
                    <a:pt x="3727704" y="0"/>
                  </a:lnTo>
                  <a:lnTo>
                    <a:pt x="0" y="0"/>
                  </a:lnTo>
                  <a:lnTo>
                    <a:pt x="0" y="89916"/>
                  </a:lnTo>
                  <a:close/>
                </a:path>
              </a:pathLst>
            </a:custGeom>
            <a:ln w="34925">
              <a:solidFill>
                <a:srgbClr val="FF0000"/>
              </a:solidFill>
            </a:ln>
          </p:spPr>
          <p:txBody>
            <a:bodyPr wrap="square" lIns="0" tIns="0" rIns="0" bIns="0" rtlCol="0"/>
            <a:lstStyle/>
            <a:p>
              <a:endParaRPr/>
            </a:p>
          </p:txBody>
        </p:sp>
        <p:sp>
          <p:nvSpPr>
            <p:cNvPr id="8" name="object 8"/>
            <p:cNvSpPr/>
            <p:nvPr/>
          </p:nvSpPr>
          <p:spPr>
            <a:xfrm>
              <a:off x="704850" y="4827269"/>
              <a:ext cx="3728085" cy="90170"/>
            </a:xfrm>
            <a:custGeom>
              <a:avLst/>
              <a:gdLst/>
              <a:ahLst/>
              <a:cxnLst/>
              <a:rect l="l" t="t" r="r" b="b"/>
              <a:pathLst>
                <a:path w="3728085" h="90170">
                  <a:moveTo>
                    <a:pt x="3727704" y="0"/>
                  </a:moveTo>
                  <a:lnTo>
                    <a:pt x="0" y="0"/>
                  </a:lnTo>
                  <a:lnTo>
                    <a:pt x="0" y="89915"/>
                  </a:lnTo>
                  <a:lnTo>
                    <a:pt x="3727704" y="89915"/>
                  </a:lnTo>
                  <a:lnTo>
                    <a:pt x="3727704" y="0"/>
                  </a:lnTo>
                  <a:close/>
                </a:path>
              </a:pathLst>
            </a:custGeom>
            <a:solidFill>
              <a:srgbClr val="FF0000"/>
            </a:solidFill>
          </p:spPr>
          <p:txBody>
            <a:bodyPr wrap="square" lIns="0" tIns="0" rIns="0" bIns="0" rtlCol="0"/>
            <a:lstStyle/>
            <a:p>
              <a:endParaRPr/>
            </a:p>
          </p:txBody>
        </p:sp>
        <p:sp>
          <p:nvSpPr>
            <p:cNvPr id="9" name="object 9"/>
            <p:cNvSpPr/>
            <p:nvPr/>
          </p:nvSpPr>
          <p:spPr>
            <a:xfrm>
              <a:off x="704850" y="4827269"/>
              <a:ext cx="3728085" cy="90170"/>
            </a:xfrm>
            <a:custGeom>
              <a:avLst/>
              <a:gdLst/>
              <a:ahLst/>
              <a:cxnLst/>
              <a:rect l="l" t="t" r="r" b="b"/>
              <a:pathLst>
                <a:path w="3728085" h="90170">
                  <a:moveTo>
                    <a:pt x="0" y="89915"/>
                  </a:moveTo>
                  <a:lnTo>
                    <a:pt x="3727704" y="89915"/>
                  </a:lnTo>
                  <a:lnTo>
                    <a:pt x="3727704" y="0"/>
                  </a:lnTo>
                  <a:lnTo>
                    <a:pt x="0" y="0"/>
                  </a:lnTo>
                  <a:lnTo>
                    <a:pt x="0" y="89915"/>
                  </a:lnTo>
                  <a:close/>
                </a:path>
              </a:pathLst>
            </a:custGeom>
            <a:ln w="34925">
              <a:solidFill>
                <a:srgbClr val="FF0000"/>
              </a:solidFill>
            </a:ln>
          </p:spPr>
          <p:txBody>
            <a:bodyPr wrap="square" lIns="0" tIns="0" rIns="0" bIns="0" rtlCol="0"/>
            <a:lstStyle/>
            <a:p>
              <a:endParaRPr/>
            </a:p>
          </p:txBody>
        </p:sp>
        <p:sp>
          <p:nvSpPr>
            <p:cNvPr id="10" name="object 10"/>
            <p:cNvSpPr/>
            <p:nvPr/>
          </p:nvSpPr>
          <p:spPr>
            <a:xfrm>
              <a:off x="709422" y="3854958"/>
              <a:ext cx="3728085" cy="90170"/>
            </a:xfrm>
            <a:custGeom>
              <a:avLst/>
              <a:gdLst/>
              <a:ahLst/>
              <a:cxnLst/>
              <a:rect l="l" t="t" r="r" b="b"/>
              <a:pathLst>
                <a:path w="3728085" h="90170">
                  <a:moveTo>
                    <a:pt x="3727704" y="0"/>
                  </a:moveTo>
                  <a:lnTo>
                    <a:pt x="0" y="0"/>
                  </a:lnTo>
                  <a:lnTo>
                    <a:pt x="0" y="89916"/>
                  </a:lnTo>
                  <a:lnTo>
                    <a:pt x="3727704" y="89916"/>
                  </a:lnTo>
                  <a:lnTo>
                    <a:pt x="3727704" y="0"/>
                  </a:lnTo>
                  <a:close/>
                </a:path>
              </a:pathLst>
            </a:custGeom>
            <a:solidFill>
              <a:srgbClr val="FF0000"/>
            </a:solidFill>
          </p:spPr>
          <p:txBody>
            <a:bodyPr wrap="square" lIns="0" tIns="0" rIns="0" bIns="0" rtlCol="0"/>
            <a:lstStyle/>
            <a:p>
              <a:endParaRPr/>
            </a:p>
          </p:txBody>
        </p:sp>
        <p:sp>
          <p:nvSpPr>
            <p:cNvPr id="11" name="object 11"/>
            <p:cNvSpPr/>
            <p:nvPr/>
          </p:nvSpPr>
          <p:spPr>
            <a:xfrm>
              <a:off x="709422" y="3854958"/>
              <a:ext cx="3728085" cy="90170"/>
            </a:xfrm>
            <a:custGeom>
              <a:avLst/>
              <a:gdLst/>
              <a:ahLst/>
              <a:cxnLst/>
              <a:rect l="l" t="t" r="r" b="b"/>
              <a:pathLst>
                <a:path w="3728085" h="90170">
                  <a:moveTo>
                    <a:pt x="0" y="89916"/>
                  </a:moveTo>
                  <a:lnTo>
                    <a:pt x="3727704" y="89916"/>
                  </a:lnTo>
                  <a:lnTo>
                    <a:pt x="3727704" y="0"/>
                  </a:lnTo>
                  <a:lnTo>
                    <a:pt x="0" y="0"/>
                  </a:lnTo>
                  <a:lnTo>
                    <a:pt x="0" y="89916"/>
                  </a:lnTo>
                  <a:close/>
                </a:path>
              </a:pathLst>
            </a:custGeom>
            <a:ln w="34925">
              <a:solidFill>
                <a:srgbClr val="FF0000"/>
              </a:solidFill>
            </a:ln>
          </p:spPr>
          <p:txBody>
            <a:bodyPr wrap="square" lIns="0" tIns="0" rIns="0" bIns="0" rtlCol="0"/>
            <a:lstStyle/>
            <a:p>
              <a:endParaRPr/>
            </a:p>
          </p:txBody>
        </p:sp>
      </p:grpSp>
      <p:sp>
        <p:nvSpPr>
          <p:cNvPr id="12" name="object 12"/>
          <p:cNvSpPr txBox="1"/>
          <p:nvPr/>
        </p:nvSpPr>
        <p:spPr>
          <a:xfrm>
            <a:off x="680110" y="5061966"/>
            <a:ext cx="56134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Calibri"/>
                <a:cs typeface="Calibri"/>
              </a:rPr>
              <a:t>Tile</a:t>
            </a:r>
            <a:r>
              <a:rPr sz="1800" b="1" spc="190" dirty="0">
                <a:latin typeface="Calibri"/>
                <a:cs typeface="Calibri"/>
              </a:rPr>
              <a:t> </a:t>
            </a:r>
            <a:r>
              <a:rPr sz="1800" b="1" spc="-50" dirty="0">
                <a:latin typeface="Calibri"/>
                <a:cs typeface="Calibri"/>
              </a:rPr>
              <a:t>3</a:t>
            </a:r>
            <a:endParaRPr sz="1800">
              <a:latin typeface="Calibri"/>
              <a:cs typeface="Calibri"/>
            </a:endParaRPr>
          </a:p>
        </p:txBody>
      </p:sp>
      <p:sp>
        <p:nvSpPr>
          <p:cNvPr id="13" name="object 13"/>
          <p:cNvSpPr txBox="1"/>
          <p:nvPr/>
        </p:nvSpPr>
        <p:spPr>
          <a:xfrm>
            <a:off x="710285" y="5681573"/>
            <a:ext cx="561975"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Calibri"/>
                <a:cs typeface="Calibri"/>
              </a:rPr>
              <a:t>Tile</a:t>
            </a:r>
            <a:r>
              <a:rPr sz="1800" b="1" spc="190" dirty="0">
                <a:latin typeface="Calibri"/>
                <a:cs typeface="Calibri"/>
              </a:rPr>
              <a:t> </a:t>
            </a:r>
            <a:r>
              <a:rPr sz="1800" b="1" spc="-50" dirty="0">
                <a:latin typeface="Calibri"/>
                <a:cs typeface="Calibri"/>
              </a:rPr>
              <a:t>4</a:t>
            </a:r>
            <a:endParaRPr sz="1800">
              <a:latin typeface="Calibri"/>
              <a:cs typeface="Calibri"/>
            </a:endParaRPr>
          </a:p>
        </p:txBody>
      </p:sp>
      <p:sp>
        <p:nvSpPr>
          <p:cNvPr id="14" name="object 14"/>
          <p:cNvSpPr txBox="1"/>
          <p:nvPr/>
        </p:nvSpPr>
        <p:spPr>
          <a:xfrm>
            <a:off x="1973326" y="5146294"/>
            <a:ext cx="1332865"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Calibri"/>
                <a:cs typeface="Calibri"/>
              </a:rPr>
              <a:t>Triplet</a:t>
            </a:r>
            <a:r>
              <a:rPr sz="1800" b="1" spc="180" dirty="0">
                <a:latin typeface="Calibri"/>
                <a:cs typeface="Calibri"/>
              </a:rPr>
              <a:t> </a:t>
            </a:r>
            <a:r>
              <a:rPr sz="1800" b="1" spc="-10" dirty="0">
                <a:latin typeface="Calibri"/>
                <a:cs typeface="Calibri"/>
              </a:rPr>
              <a:t>sector</a:t>
            </a:r>
            <a:endParaRPr sz="1800">
              <a:latin typeface="Calibri"/>
              <a:cs typeface="Calibri"/>
            </a:endParaRPr>
          </a:p>
        </p:txBody>
      </p:sp>
      <p:grpSp>
        <p:nvGrpSpPr>
          <p:cNvPr id="15" name="object 15"/>
          <p:cNvGrpSpPr/>
          <p:nvPr/>
        </p:nvGrpSpPr>
        <p:grpSpPr>
          <a:xfrm>
            <a:off x="6626352" y="359663"/>
            <a:ext cx="3302635" cy="3169920"/>
            <a:chOff x="6626352" y="359663"/>
            <a:chExt cx="3302635" cy="3169920"/>
          </a:xfrm>
        </p:grpSpPr>
        <p:pic>
          <p:nvPicPr>
            <p:cNvPr id="16" name="object 16"/>
            <p:cNvPicPr/>
            <p:nvPr/>
          </p:nvPicPr>
          <p:blipFill>
            <a:blip r:embed="rId5" cstate="print"/>
            <a:stretch>
              <a:fillRect/>
            </a:stretch>
          </p:blipFill>
          <p:spPr>
            <a:xfrm>
              <a:off x="6678268" y="359663"/>
              <a:ext cx="3250591" cy="1577287"/>
            </a:xfrm>
            <a:prstGeom prst="rect">
              <a:avLst/>
            </a:prstGeom>
          </p:spPr>
        </p:pic>
        <p:pic>
          <p:nvPicPr>
            <p:cNvPr id="17" name="object 17"/>
            <p:cNvPicPr/>
            <p:nvPr/>
          </p:nvPicPr>
          <p:blipFill>
            <a:blip r:embed="rId6" cstate="print"/>
            <a:stretch>
              <a:fillRect/>
            </a:stretch>
          </p:blipFill>
          <p:spPr>
            <a:xfrm>
              <a:off x="6626352" y="1933955"/>
              <a:ext cx="3294888" cy="1595627"/>
            </a:xfrm>
            <a:prstGeom prst="rect">
              <a:avLst/>
            </a:prstGeom>
          </p:spPr>
        </p:pic>
      </p:grpSp>
      <p:sp>
        <p:nvSpPr>
          <p:cNvPr id="19" name="object 19"/>
          <p:cNvSpPr txBox="1">
            <a:spLocks noGrp="1"/>
          </p:cNvSpPr>
          <p:nvPr>
            <p:ph type="dt" sz="half" idx="6"/>
          </p:nvPr>
        </p:nvSpPr>
        <p:spPr>
          <a:xfrm>
            <a:off x="916939" y="6484100"/>
            <a:ext cx="586740"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12700">
              <a:lnSpc>
                <a:spcPts val="935"/>
              </a:lnSpc>
            </a:pPr>
            <a:r>
              <a:rPr lang="en-US" spc="-10"/>
              <a:t>12/21/2023</a:t>
            </a:r>
            <a:endParaRPr spc="-10" dirty="0"/>
          </a:p>
        </p:txBody>
      </p:sp>
      <p:sp>
        <p:nvSpPr>
          <p:cNvPr id="20" name="object 20"/>
          <p:cNvSpPr txBox="1"/>
          <p:nvPr/>
        </p:nvSpPr>
        <p:spPr>
          <a:xfrm>
            <a:off x="5625846" y="6484100"/>
            <a:ext cx="941069" cy="139700"/>
          </a:xfrm>
          <a:prstGeom prst="rect">
            <a:avLst/>
          </a:prstGeom>
        </p:spPr>
        <p:txBody>
          <a:bodyPr vert="horz" wrap="square" lIns="0" tIns="0" rIns="0" bIns="0" rtlCol="0">
            <a:spAutoFit/>
          </a:bodyPr>
          <a:lstStyle/>
          <a:p>
            <a:pPr marL="12700">
              <a:lnSpc>
                <a:spcPts val="935"/>
              </a:lnSpc>
            </a:pPr>
            <a:r>
              <a:rPr sz="900" dirty="0">
                <a:solidFill>
                  <a:srgbClr val="888888"/>
                </a:solidFill>
                <a:latin typeface="Calibri"/>
                <a:cs typeface="Calibri"/>
              </a:rPr>
              <a:t>Atlas</a:t>
            </a:r>
            <a:r>
              <a:rPr sz="900" spc="200" dirty="0">
                <a:solidFill>
                  <a:srgbClr val="888888"/>
                </a:solidFill>
                <a:latin typeface="Calibri"/>
                <a:cs typeface="Calibri"/>
              </a:rPr>
              <a:t> </a:t>
            </a:r>
            <a:r>
              <a:rPr sz="900" dirty="0">
                <a:solidFill>
                  <a:srgbClr val="888888"/>
                </a:solidFill>
                <a:latin typeface="Calibri"/>
                <a:cs typeface="Calibri"/>
              </a:rPr>
              <a:t>Attività</a:t>
            </a:r>
            <a:r>
              <a:rPr sz="900" spc="185" dirty="0">
                <a:solidFill>
                  <a:srgbClr val="888888"/>
                </a:solidFill>
                <a:latin typeface="Calibri"/>
                <a:cs typeface="Calibri"/>
              </a:rPr>
              <a:t> </a:t>
            </a:r>
            <a:r>
              <a:rPr sz="900" spc="-20" dirty="0">
                <a:solidFill>
                  <a:srgbClr val="888888"/>
                </a:solidFill>
                <a:latin typeface="Calibri"/>
                <a:cs typeface="Calibri"/>
              </a:rPr>
              <a:t>2023</a:t>
            </a:r>
            <a:endParaRPr sz="900">
              <a:latin typeface="Calibri"/>
              <a:cs typeface="Calibri"/>
            </a:endParaRPr>
          </a:p>
        </p:txBody>
      </p:sp>
      <p:sp>
        <p:nvSpPr>
          <p:cNvPr id="21" name="object 21"/>
          <p:cNvSpPr txBox="1">
            <a:spLocks noGrp="1"/>
          </p:cNvSpPr>
          <p:nvPr>
            <p:ph type="sldNum" sz="quarter" idx="7"/>
          </p:nvPr>
        </p:nvSpPr>
        <p:spPr>
          <a:xfrm>
            <a:off x="11105133" y="6484100"/>
            <a:ext cx="208279"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38100">
              <a:lnSpc>
                <a:spcPts val="935"/>
              </a:lnSpc>
            </a:pPr>
            <a:fld id="{81D60167-4931-47E6-BA6A-407CBD079E47}" type="slidenum">
              <a:rPr lang="en-US" spc="-25" smtClean="0"/>
              <a:pPr marL="38100">
                <a:lnSpc>
                  <a:spcPts val="935"/>
                </a:lnSpc>
              </a:pPr>
              <a:t>11</a:t>
            </a:fld>
            <a:endParaRPr spc="-25"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3987269" y="2561580"/>
            <a:ext cx="4248150" cy="3890010"/>
            <a:chOff x="3987269" y="2561580"/>
            <a:chExt cx="4248150" cy="3890010"/>
          </a:xfrm>
        </p:grpSpPr>
        <p:pic>
          <p:nvPicPr>
            <p:cNvPr id="3" name="object 3"/>
            <p:cNvPicPr/>
            <p:nvPr/>
          </p:nvPicPr>
          <p:blipFill>
            <a:blip r:embed="rId2" cstate="print"/>
            <a:stretch>
              <a:fillRect/>
            </a:stretch>
          </p:blipFill>
          <p:spPr>
            <a:xfrm>
              <a:off x="3987269" y="2561580"/>
              <a:ext cx="4247850" cy="2328935"/>
            </a:xfrm>
            <a:prstGeom prst="rect">
              <a:avLst/>
            </a:prstGeom>
          </p:spPr>
        </p:pic>
        <p:sp>
          <p:nvSpPr>
            <p:cNvPr id="4" name="object 4"/>
            <p:cNvSpPr/>
            <p:nvPr/>
          </p:nvSpPr>
          <p:spPr>
            <a:xfrm>
              <a:off x="4899659" y="4104131"/>
              <a:ext cx="1353820" cy="370840"/>
            </a:xfrm>
            <a:custGeom>
              <a:avLst/>
              <a:gdLst/>
              <a:ahLst/>
              <a:cxnLst/>
              <a:rect l="l" t="t" r="r" b="b"/>
              <a:pathLst>
                <a:path w="1353820" h="370839">
                  <a:moveTo>
                    <a:pt x="0" y="370332"/>
                  </a:moveTo>
                  <a:lnTo>
                    <a:pt x="1353312" y="370332"/>
                  </a:lnTo>
                  <a:lnTo>
                    <a:pt x="1353312" y="0"/>
                  </a:lnTo>
                  <a:lnTo>
                    <a:pt x="0" y="0"/>
                  </a:lnTo>
                  <a:lnTo>
                    <a:pt x="0" y="370332"/>
                  </a:lnTo>
                  <a:close/>
                </a:path>
              </a:pathLst>
            </a:custGeom>
            <a:ln w="12700">
              <a:solidFill>
                <a:srgbClr val="FFFFFF"/>
              </a:solidFill>
            </a:ln>
          </p:spPr>
          <p:txBody>
            <a:bodyPr wrap="square" lIns="0" tIns="0" rIns="0" bIns="0" rtlCol="0"/>
            <a:lstStyle/>
            <a:p>
              <a:endParaRPr/>
            </a:p>
          </p:txBody>
        </p:sp>
        <p:sp>
          <p:nvSpPr>
            <p:cNvPr id="5" name="object 5"/>
            <p:cNvSpPr/>
            <p:nvPr/>
          </p:nvSpPr>
          <p:spPr>
            <a:xfrm>
              <a:off x="7523225" y="3594353"/>
              <a:ext cx="0" cy="935990"/>
            </a:xfrm>
            <a:custGeom>
              <a:avLst/>
              <a:gdLst/>
              <a:ahLst/>
              <a:cxnLst/>
              <a:rect l="l" t="t" r="r" b="b"/>
              <a:pathLst>
                <a:path h="935989">
                  <a:moveTo>
                    <a:pt x="0" y="0"/>
                  </a:moveTo>
                  <a:lnTo>
                    <a:pt x="0" y="935990"/>
                  </a:lnTo>
                </a:path>
              </a:pathLst>
            </a:custGeom>
            <a:ln w="19050">
              <a:solidFill>
                <a:srgbClr val="BB2D79"/>
              </a:solidFill>
            </a:ln>
          </p:spPr>
          <p:txBody>
            <a:bodyPr wrap="square" lIns="0" tIns="0" rIns="0" bIns="0" rtlCol="0"/>
            <a:lstStyle/>
            <a:p>
              <a:endParaRPr/>
            </a:p>
          </p:txBody>
        </p:sp>
        <p:pic>
          <p:nvPicPr>
            <p:cNvPr id="6" name="object 6"/>
            <p:cNvPicPr/>
            <p:nvPr/>
          </p:nvPicPr>
          <p:blipFill>
            <a:blip r:embed="rId3" cstate="print"/>
            <a:stretch>
              <a:fillRect/>
            </a:stretch>
          </p:blipFill>
          <p:spPr>
            <a:xfrm>
              <a:off x="4956047" y="5206021"/>
              <a:ext cx="1711452" cy="1245053"/>
            </a:xfrm>
            <a:prstGeom prst="rect">
              <a:avLst/>
            </a:prstGeom>
          </p:spPr>
        </p:pic>
      </p:grpSp>
      <p:graphicFrame>
        <p:nvGraphicFramePr>
          <p:cNvPr id="7" name="object 7"/>
          <p:cNvGraphicFramePr>
            <a:graphicFrameLocks noGrp="1"/>
          </p:cNvGraphicFramePr>
          <p:nvPr/>
        </p:nvGraphicFramePr>
        <p:xfrm>
          <a:off x="6847078" y="3588003"/>
          <a:ext cx="1353819" cy="840105"/>
        </p:xfrm>
        <a:graphic>
          <a:graphicData uri="http://schemas.openxmlformats.org/drawingml/2006/table">
            <a:tbl>
              <a:tblPr firstRow="1" bandRow="1">
                <a:tableStyleId>{2D5ABB26-0587-4C30-8999-92F81FD0307C}</a:tableStyleId>
              </a:tblPr>
              <a:tblGrid>
                <a:gridCol w="669925">
                  <a:extLst>
                    <a:ext uri="{9D8B030D-6E8A-4147-A177-3AD203B41FA5}">
                      <a16:colId xmlns:a16="http://schemas.microsoft.com/office/drawing/2014/main" val="20000"/>
                    </a:ext>
                  </a:extLst>
                </a:gridCol>
                <a:gridCol w="683894">
                  <a:extLst>
                    <a:ext uri="{9D8B030D-6E8A-4147-A177-3AD203B41FA5}">
                      <a16:colId xmlns:a16="http://schemas.microsoft.com/office/drawing/2014/main" val="20001"/>
                    </a:ext>
                  </a:extLst>
                </a:gridCol>
              </a:tblGrid>
              <a:tr h="450215">
                <a:tc>
                  <a:txBody>
                    <a:bodyPr/>
                    <a:lstStyle/>
                    <a:p>
                      <a:pPr>
                        <a:lnSpc>
                          <a:spcPct val="100000"/>
                        </a:lnSpc>
                      </a:pPr>
                      <a:endParaRPr sz="1600">
                        <a:latin typeface="Times New Roman"/>
                        <a:cs typeface="Times New Roman"/>
                      </a:endParaRPr>
                    </a:p>
                  </a:txBody>
                  <a:tcPr marL="0" marR="0" marT="0" marB="0">
                    <a:lnR w="19050">
                      <a:solidFill>
                        <a:srgbClr val="BB2D79"/>
                      </a:solidFill>
                      <a:prstDash val="solid"/>
                    </a:lnR>
                    <a:lnB w="12700">
                      <a:solidFill>
                        <a:srgbClr val="FFFFFF"/>
                      </a:solidFill>
                      <a:prstDash val="solid"/>
                    </a:lnB>
                  </a:tcPr>
                </a:tc>
                <a:tc>
                  <a:txBody>
                    <a:bodyPr/>
                    <a:lstStyle/>
                    <a:p>
                      <a:pPr>
                        <a:lnSpc>
                          <a:spcPct val="100000"/>
                        </a:lnSpc>
                      </a:pPr>
                      <a:endParaRPr sz="1600">
                        <a:latin typeface="Times New Roman"/>
                        <a:cs typeface="Times New Roman"/>
                      </a:endParaRPr>
                    </a:p>
                  </a:txBody>
                  <a:tcPr marL="0" marR="0" marT="0" marB="0">
                    <a:lnL w="19050">
                      <a:solidFill>
                        <a:srgbClr val="BB2D79"/>
                      </a:solidFill>
                      <a:prstDash val="solid"/>
                    </a:lnL>
                    <a:lnB w="12700">
                      <a:solidFill>
                        <a:srgbClr val="FFFFFF"/>
                      </a:solidFill>
                      <a:prstDash val="solid"/>
                    </a:lnB>
                  </a:tcPr>
                </a:tc>
                <a:extLst>
                  <a:ext uri="{0D108BD9-81ED-4DB2-BD59-A6C34878D82A}">
                    <a16:rowId xmlns:a16="http://schemas.microsoft.com/office/drawing/2014/main" val="10000"/>
                  </a:ext>
                </a:extLst>
              </a:tr>
              <a:tr h="389890">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9050">
                      <a:solidFill>
                        <a:srgbClr val="BB2D79"/>
                      </a:solidFill>
                      <a:prstDash val="solid"/>
                    </a:lnR>
                    <a:lnT w="12700">
                      <a:solidFill>
                        <a:srgbClr val="FFFFFF"/>
                      </a:solidFill>
                      <a:prstDash val="solid"/>
                    </a:lnT>
                    <a:lnB w="12700">
                      <a:solidFill>
                        <a:srgbClr val="FFFFFF"/>
                      </a:solidFill>
                      <a:prstDash val="solid"/>
                    </a:lnB>
                    <a:solidFill>
                      <a:srgbClr val="FFFFFF"/>
                    </a:solidFill>
                  </a:tcPr>
                </a:tc>
                <a:tc>
                  <a:txBody>
                    <a:bodyPr/>
                    <a:lstStyle/>
                    <a:p>
                      <a:pPr>
                        <a:lnSpc>
                          <a:spcPct val="100000"/>
                        </a:lnSpc>
                      </a:pPr>
                      <a:endParaRPr sz="1600">
                        <a:latin typeface="Times New Roman"/>
                        <a:cs typeface="Times New Roman"/>
                      </a:endParaRPr>
                    </a:p>
                  </a:txBody>
                  <a:tcPr marL="0" marR="0" marT="0" marB="0">
                    <a:lnL w="19050">
                      <a:solidFill>
                        <a:srgbClr val="BB2D79"/>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FFFFF"/>
                    </a:solidFill>
                  </a:tcPr>
                </a:tc>
                <a:extLst>
                  <a:ext uri="{0D108BD9-81ED-4DB2-BD59-A6C34878D82A}">
                    <a16:rowId xmlns:a16="http://schemas.microsoft.com/office/drawing/2014/main" val="10001"/>
                  </a:ext>
                </a:extLst>
              </a:tr>
            </a:tbl>
          </a:graphicData>
        </a:graphic>
      </p:graphicFrame>
      <p:sp>
        <p:nvSpPr>
          <p:cNvPr id="8" name="object 8"/>
          <p:cNvSpPr txBox="1">
            <a:spLocks noGrp="1"/>
          </p:cNvSpPr>
          <p:nvPr>
            <p:ph type="title"/>
          </p:nvPr>
        </p:nvSpPr>
        <p:spPr>
          <a:prstGeom prst="rect">
            <a:avLst/>
          </a:prstGeom>
        </p:spPr>
        <p:txBody>
          <a:bodyPr vert="horz" wrap="square" lIns="0" tIns="290905" rIns="0" bIns="0" rtlCol="0">
            <a:spAutoFit/>
          </a:bodyPr>
          <a:lstStyle/>
          <a:p>
            <a:pPr marL="2627630">
              <a:lnSpc>
                <a:spcPct val="100000"/>
              </a:lnSpc>
              <a:spcBef>
                <a:spcPts val="95"/>
              </a:spcBef>
            </a:pPr>
            <a:r>
              <a:rPr spc="200" dirty="0"/>
              <a:t>MINICRATES</a:t>
            </a:r>
          </a:p>
        </p:txBody>
      </p:sp>
      <p:sp>
        <p:nvSpPr>
          <p:cNvPr id="9" name="object 9"/>
          <p:cNvSpPr txBox="1"/>
          <p:nvPr/>
        </p:nvSpPr>
        <p:spPr>
          <a:xfrm>
            <a:off x="11143233" y="6496800"/>
            <a:ext cx="119380" cy="114300"/>
          </a:xfrm>
          <a:prstGeom prst="rect">
            <a:avLst/>
          </a:prstGeom>
        </p:spPr>
        <p:txBody>
          <a:bodyPr vert="horz" wrap="square" lIns="0" tIns="0" rIns="0" bIns="0" rtlCol="0">
            <a:spAutoFit/>
          </a:bodyPr>
          <a:lstStyle/>
          <a:p>
            <a:pPr>
              <a:lnSpc>
                <a:spcPts val="835"/>
              </a:lnSpc>
            </a:pPr>
            <a:r>
              <a:rPr sz="900" spc="-155" dirty="0">
                <a:solidFill>
                  <a:srgbClr val="888888"/>
                </a:solidFill>
                <a:latin typeface="Calibri"/>
                <a:cs typeface="Calibri"/>
              </a:rPr>
              <a:t>1</a:t>
            </a:r>
            <a:r>
              <a:rPr sz="900" spc="-1055" dirty="0">
                <a:solidFill>
                  <a:srgbClr val="888888"/>
                </a:solidFill>
                <a:latin typeface="Calibri"/>
                <a:cs typeface="Calibri"/>
              </a:rPr>
              <a:t>2</a:t>
            </a:r>
            <a:r>
              <a:rPr sz="900" spc="-155" dirty="0">
                <a:solidFill>
                  <a:srgbClr val="888888"/>
                </a:solidFill>
                <a:latin typeface="Calibri"/>
                <a:cs typeface="Calibri"/>
              </a:rPr>
              <a:t>12</a:t>
            </a:r>
            <a:endParaRPr sz="900">
              <a:latin typeface="Calibri"/>
              <a:cs typeface="Calibri"/>
            </a:endParaRPr>
          </a:p>
        </p:txBody>
      </p:sp>
      <p:grpSp>
        <p:nvGrpSpPr>
          <p:cNvPr id="11" name="object 11"/>
          <p:cNvGrpSpPr/>
          <p:nvPr/>
        </p:nvGrpSpPr>
        <p:grpSpPr>
          <a:xfrm>
            <a:off x="1956486" y="5041818"/>
            <a:ext cx="1384300" cy="1141095"/>
            <a:chOff x="1956486" y="5041818"/>
            <a:chExt cx="1384300" cy="1141095"/>
          </a:xfrm>
        </p:grpSpPr>
        <p:pic>
          <p:nvPicPr>
            <p:cNvPr id="12" name="object 12"/>
            <p:cNvPicPr/>
            <p:nvPr/>
          </p:nvPicPr>
          <p:blipFill>
            <a:blip r:embed="rId4" cstate="print"/>
            <a:stretch>
              <a:fillRect/>
            </a:stretch>
          </p:blipFill>
          <p:spPr>
            <a:xfrm>
              <a:off x="1956486" y="5041818"/>
              <a:ext cx="1099133" cy="1141049"/>
            </a:xfrm>
            <a:prstGeom prst="rect">
              <a:avLst/>
            </a:prstGeom>
          </p:spPr>
        </p:pic>
        <p:sp>
          <p:nvSpPr>
            <p:cNvPr id="13" name="object 13"/>
            <p:cNvSpPr/>
            <p:nvPr/>
          </p:nvSpPr>
          <p:spPr>
            <a:xfrm>
              <a:off x="3055619" y="5562599"/>
              <a:ext cx="285115" cy="76200"/>
            </a:xfrm>
            <a:custGeom>
              <a:avLst/>
              <a:gdLst/>
              <a:ahLst/>
              <a:cxnLst/>
              <a:rect l="l" t="t" r="r" b="b"/>
              <a:pathLst>
                <a:path w="285114" h="76200">
                  <a:moveTo>
                    <a:pt x="208660" y="0"/>
                  </a:moveTo>
                  <a:lnTo>
                    <a:pt x="208660" y="76200"/>
                  </a:lnTo>
                  <a:lnTo>
                    <a:pt x="272160" y="44450"/>
                  </a:lnTo>
                  <a:lnTo>
                    <a:pt x="221360" y="44450"/>
                  </a:lnTo>
                  <a:lnTo>
                    <a:pt x="221360" y="31750"/>
                  </a:lnTo>
                  <a:lnTo>
                    <a:pt x="272160" y="31750"/>
                  </a:lnTo>
                  <a:lnTo>
                    <a:pt x="208660" y="0"/>
                  </a:lnTo>
                  <a:close/>
                </a:path>
                <a:path w="285114" h="76200">
                  <a:moveTo>
                    <a:pt x="208660" y="31750"/>
                  </a:moveTo>
                  <a:lnTo>
                    <a:pt x="0" y="31750"/>
                  </a:lnTo>
                  <a:lnTo>
                    <a:pt x="0" y="44450"/>
                  </a:lnTo>
                  <a:lnTo>
                    <a:pt x="208660" y="44450"/>
                  </a:lnTo>
                  <a:lnTo>
                    <a:pt x="208660" y="31750"/>
                  </a:lnTo>
                  <a:close/>
                </a:path>
                <a:path w="285114" h="76200">
                  <a:moveTo>
                    <a:pt x="272160" y="31750"/>
                  </a:moveTo>
                  <a:lnTo>
                    <a:pt x="221360" y="31750"/>
                  </a:lnTo>
                  <a:lnTo>
                    <a:pt x="221360" y="44450"/>
                  </a:lnTo>
                  <a:lnTo>
                    <a:pt x="272160" y="44450"/>
                  </a:lnTo>
                  <a:lnTo>
                    <a:pt x="284860" y="38100"/>
                  </a:lnTo>
                  <a:lnTo>
                    <a:pt x="272160" y="31750"/>
                  </a:lnTo>
                  <a:close/>
                </a:path>
              </a:pathLst>
            </a:custGeom>
            <a:solidFill>
              <a:srgbClr val="000000"/>
            </a:solidFill>
          </p:spPr>
          <p:txBody>
            <a:bodyPr wrap="square" lIns="0" tIns="0" rIns="0" bIns="0" rtlCol="0"/>
            <a:lstStyle/>
            <a:p>
              <a:endParaRPr/>
            </a:p>
          </p:txBody>
        </p:sp>
      </p:grpSp>
      <p:sp>
        <p:nvSpPr>
          <p:cNvPr id="14" name="object 14"/>
          <p:cNvSpPr txBox="1"/>
          <p:nvPr/>
        </p:nvSpPr>
        <p:spPr>
          <a:xfrm>
            <a:off x="3381755" y="4980432"/>
            <a:ext cx="256540" cy="1376680"/>
          </a:xfrm>
          <a:prstGeom prst="rect">
            <a:avLst/>
          </a:prstGeom>
          <a:solidFill>
            <a:srgbClr val="00AFEF"/>
          </a:solidFill>
          <a:ln w="12700">
            <a:solidFill>
              <a:srgbClr val="00AFEF"/>
            </a:solidFill>
          </a:ln>
        </p:spPr>
        <p:txBody>
          <a:bodyPr vert="horz" wrap="square" lIns="0" tIns="72390" rIns="0" bIns="0" rtlCol="0">
            <a:spAutoFit/>
          </a:bodyPr>
          <a:lstStyle/>
          <a:p>
            <a:pPr marL="74295">
              <a:lnSpc>
                <a:spcPct val="100000"/>
              </a:lnSpc>
              <a:spcBef>
                <a:spcPts val="570"/>
              </a:spcBef>
            </a:pPr>
            <a:r>
              <a:rPr sz="1000" spc="-50" dirty="0">
                <a:solidFill>
                  <a:srgbClr val="FFFFFF"/>
                </a:solidFill>
                <a:latin typeface="Calibri"/>
                <a:cs typeface="Calibri"/>
              </a:rPr>
              <a:t>M</a:t>
            </a:r>
            <a:endParaRPr sz="1000">
              <a:latin typeface="Calibri"/>
              <a:cs typeface="Calibri"/>
            </a:endParaRPr>
          </a:p>
          <a:p>
            <a:pPr marL="74295" marR="101600" algn="just">
              <a:lnSpc>
                <a:spcPct val="100000"/>
              </a:lnSpc>
            </a:pPr>
            <a:r>
              <a:rPr sz="1000" spc="30" dirty="0">
                <a:solidFill>
                  <a:srgbClr val="FFFFFF"/>
                </a:solidFill>
                <a:latin typeface="Calibri"/>
                <a:cs typeface="Calibri"/>
              </a:rPr>
              <a:t>a </a:t>
            </a:r>
            <a:r>
              <a:rPr sz="1000" spc="-50" dirty="0">
                <a:solidFill>
                  <a:srgbClr val="FFFFFF"/>
                </a:solidFill>
                <a:latin typeface="Calibri"/>
                <a:cs typeface="Calibri"/>
              </a:rPr>
              <a:t>n</a:t>
            </a:r>
            <a:r>
              <a:rPr sz="1000" spc="500" dirty="0">
                <a:solidFill>
                  <a:srgbClr val="FFFFFF"/>
                </a:solidFill>
                <a:latin typeface="Calibri"/>
                <a:cs typeface="Calibri"/>
              </a:rPr>
              <a:t> </a:t>
            </a:r>
            <a:r>
              <a:rPr sz="1000" spc="-50" dirty="0">
                <a:solidFill>
                  <a:srgbClr val="FFFFFF"/>
                </a:solidFill>
                <a:latin typeface="Calibri"/>
                <a:cs typeface="Calibri"/>
              </a:rPr>
              <a:t>y</a:t>
            </a:r>
            <a:r>
              <a:rPr sz="1000" spc="500" dirty="0">
                <a:solidFill>
                  <a:srgbClr val="FFFFFF"/>
                </a:solidFill>
                <a:latin typeface="Calibri"/>
                <a:cs typeface="Calibri"/>
              </a:rPr>
              <a:t> </a:t>
            </a:r>
            <a:r>
              <a:rPr sz="1000" spc="-50" dirty="0">
                <a:solidFill>
                  <a:srgbClr val="FFFFFF"/>
                </a:solidFill>
                <a:latin typeface="Calibri"/>
                <a:cs typeface="Calibri"/>
              </a:rPr>
              <a:t>f</a:t>
            </a:r>
            <a:r>
              <a:rPr sz="1000" spc="500" dirty="0">
                <a:solidFill>
                  <a:srgbClr val="FFFFFF"/>
                </a:solidFill>
                <a:latin typeface="Calibri"/>
                <a:cs typeface="Calibri"/>
              </a:rPr>
              <a:t> </a:t>
            </a:r>
            <a:r>
              <a:rPr sz="1000" spc="-50" dirty="0">
                <a:solidFill>
                  <a:srgbClr val="FFFFFF"/>
                </a:solidFill>
                <a:latin typeface="Calibri"/>
                <a:cs typeface="Calibri"/>
              </a:rPr>
              <a:t>o</a:t>
            </a:r>
            <a:r>
              <a:rPr sz="1000" spc="500" dirty="0">
                <a:solidFill>
                  <a:srgbClr val="FFFFFF"/>
                </a:solidFill>
                <a:latin typeface="Calibri"/>
                <a:cs typeface="Calibri"/>
              </a:rPr>
              <a:t> </a:t>
            </a:r>
            <a:r>
              <a:rPr sz="1000" spc="-50" dirty="0">
                <a:solidFill>
                  <a:srgbClr val="FFFFFF"/>
                </a:solidFill>
                <a:latin typeface="Calibri"/>
                <a:cs typeface="Calibri"/>
              </a:rPr>
              <a:t>l</a:t>
            </a:r>
            <a:r>
              <a:rPr sz="1000" spc="500" dirty="0">
                <a:solidFill>
                  <a:srgbClr val="FFFFFF"/>
                </a:solidFill>
                <a:latin typeface="Calibri"/>
                <a:cs typeface="Calibri"/>
              </a:rPr>
              <a:t> </a:t>
            </a:r>
            <a:r>
              <a:rPr sz="1000" spc="-50" dirty="0">
                <a:solidFill>
                  <a:srgbClr val="FFFFFF"/>
                </a:solidFill>
                <a:latin typeface="Calibri"/>
                <a:cs typeface="Calibri"/>
              </a:rPr>
              <a:t>d</a:t>
            </a:r>
            <a:endParaRPr sz="1000">
              <a:latin typeface="Calibri"/>
              <a:cs typeface="Calibri"/>
            </a:endParaRPr>
          </a:p>
        </p:txBody>
      </p:sp>
      <p:sp>
        <p:nvSpPr>
          <p:cNvPr id="15" name="object 15"/>
          <p:cNvSpPr txBox="1"/>
          <p:nvPr/>
        </p:nvSpPr>
        <p:spPr>
          <a:xfrm>
            <a:off x="4838446" y="3659251"/>
            <a:ext cx="1068070" cy="299720"/>
          </a:xfrm>
          <a:prstGeom prst="rect">
            <a:avLst/>
          </a:prstGeom>
        </p:spPr>
        <p:txBody>
          <a:bodyPr vert="horz" wrap="square" lIns="0" tIns="12700" rIns="0" bIns="0" rtlCol="0">
            <a:spAutoFit/>
          </a:bodyPr>
          <a:lstStyle/>
          <a:p>
            <a:pPr marL="12700">
              <a:lnSpc>
                <a:spcPct val="100000"/>
              </a:lnSpc>
              <a:spcBef>
                <a:spcPts val="100"/>
              </a:spcBef>
            </a:pPr>
            <a:r>
              <a:rPr sz="1800" spc="75" dirty="0">
                <a:latin typeface="Calibri"/>
                <a:cs typeface="Calibri"/>
              </a:rPr>
              <a:t>HV</a:t>
            </a:r>
            <a:r>
              <a:rPr sz="1800" spc="60" dirty="0">
                <a:latin typeface="Calibri"/>
                <a:cs typeface="Calibri"/>
              </a:rPr>
              <a:t> </a:t>
            </a:r>
            <a:r>
              <a:rPr sz="1800" spc="-10" dirty="0">
                <a:latin typeface="Calibri"/>
                <a:cs typeface="Calibri"/>
              </a:rPr>
              <a:t>system</a:t>
            </a:r>
            <a:endParaRPr sz="1800">
              <a:latin typeface="Calibri"/>
              <a:cs typeface="Calibri"/>
            </a:endParaRPr>
          </a:p>
        </p:txBody>
      </p:sp>
      <p:sp>
        <p:nvSpPr>
          <p:cNvPr id="16" name="object 16"/>
          <p:cNvSpPr txBox="1"/>
          <p:nvPr/>
        </p:nvSpPr>
        <p:spPr>
          <a:xfrm>
            <a:off x="486562" y="5557520"/>
            <a:ext cx="1146810" cy="299720"/>
          </a:xfrm>
          <a:prstGeom prst="rect">
            <a:avLst/>
          </a:prstGeom>
        </p:spPr>
        <p:txBody>
          <a:bodyPr vert="horz" wrap="square" lIns="0" tIns="12700" rIns="0" bIns="0" rtlCol="0">
            <a:spAutoFit/>
          </a:bodyPr>
          <a:lstStyle/>
          <a:p>
            <a:pPr marL="12700">
              <a:lnSpc>
                <a:spcPct val="100000"/>
              </a:lnSpc>
              <a:spcBef>
                <a:spcPts val="100"/>
              </a:spcBef>
            </a:pPr>
            <a:r>
              <a:rPr sz="1800" spc="70" dirty="0">
                <a:latin typeface="Calibri"/>
                <a:cs typeface="Calibri"/>
              </a:rPr>
              <a:t>Gas</a:t>
            </a:r>
            <a:r>
              <a:rPr sz="1800" spc="60" dirty="0">
                <a:latin typeface="Calibri"/>
                <a:cs typeface="Calibri"/>
              </a:rPr>
              <a:t> </a:t>
            </a:r>
            <a:r>
              <a:rPr sz="1800" spc="-10" dirty="0">
                <a:latin typeface="Calibri"/>
                <a:cs typeface="Calibri"/>
              </a:rPr>
              <a:t>system</a:t>
            </a:r>
            <a:endParaRPr sz="1800">
              <a:latin typeface="Calibri"/>
              <a:cs typeface="Calibri"/>
            </a:endParaRPr>
          </a:p>
        </p:txBody>
      </p:sp>
      <p:grpSp>
        <p:nvGrpSpPr>
          <p:cNvPr id="17" name="object 17"/>
          <p:cNvGrpSpPr/>
          <p:nvPr/>
        </p:nvGrpSpPr>
        <p:grpSpPr>
          <a:xfrm>
            <a:off x="3747515" y="4735703"/>
            <a:ext cx="3827145" cy="1692910"/>
            <a:chOff x="3747515" y="4735703"/>
            <a:chExt cx="3827145" cy="1692910"/>
          </a:xfrm>
        </p:grpSpPr>
        <p:pic>
          <p:nvPicPr>
            <p:cNvPr id="18" name="object 18"/>
            <p:cNvPicPr/>
            <p:nvPr/>
          </p:nvPicPr>
          <p:blipFill>
            <a:blip r:embed="rId5" cstate="print"/>
            <a:stretch>
              <a:fillRect/>
            </a:stretch>
          </p:blipFill>
          <p:spPr>
            <a:xfrm>
              <a:off x="6076314" y="4735703"/>
              <a:ext cx="748030" cy="763397"/>
            </a:xfrm>
            <a:prstGeom prst="rect">
              <a:avLst/>
            </a:prstGeom>
          </p:spPr>
        </p:pic>
        <p:sp>
          <p:nvSpPr>
            <p:cNvPr id="19" name="object 19"/>
            <p:cNvSpPr/>
            <p:nvPr/>
          </p:nvSpPr>
          <p:spPr>
            <a:xfrm>
              <a:off x="5650991" y="5987796"/>
              <a:ext cx="748665" cy="218440"/>
            </a:xfrm>
            <a:custGeom>
              <a:avLst/>
              <a:gdLst/>
              <a:ahLst/>
              <a:cxnLst/>
              <a:rect l="l" t="t" r="r" b="b"/>
              <a:pathLst>
                <a:path w="748664" h="218439">
                  <a:moveTo>
                    <a:pt x="748284" y="0"/>
                  </a:moveTo>
                  <a:lnTo>
                    <a:pt x="0" y="0"/>
                  </a:lnTo>
                  <a:lnTo>
                    <a:pt x="0" y="217931"/>
                  </a:lnTo>
                  <a:lnTo>
                    <a:pt x="748284" y="217931"/>
                  </a:lnTo>
                  <a:lnTo>
                    <a:pt x="748284" y="0"/>
                  </a:lnTo>
                  <a:close/>
                </a:path>
              </a:pathLst>
            </a:custGeom>
            <a:solidFill>
              <a:srgbClr val="B31166"/>
            </a:solidFill>
          </p:spPr>
          <p:txBody>
            <a:bodyPr wrap="square" lIns="0" tIns="0" rIns="0" bIns="0" rtlCol="0"/>
            <a:lstStyle/>
            <a:p>
              <a:endParaRPr/>
            </a:p>
          </p:txBody>
        </p:sp>
        <p:sp>
          <p:nvSpPr>
            <p:cNvPr id="20" name="object 20"/>
            <p:cNvSpPr/>
            <p:nvPr/>
          </p:nvSpPr>
          <p:spPr>
            <a:xfrm>
              <a:off x="5650991" y="5987796"/>
              <a:ext cx="748665" cy="218440"/>
            </a:xfrm>
            <a:custGeom>
              <a:avLst/>
              <a:gdLst/>
              <a:ahLst/>
              <a:cxnLst/>
              <a:rect l="l" t="t" r="r" b="b"/>
              <a:pathLst>
                <a:path w="748664" h="218439">
                  <a:moveTo>
                    <a:pt x="0" y="217931"/>
                  </a:moveTo>
                  <a:lnTo>
                    <a:pt x="748284" y="217931"/>
                  </a:lnTo>
                  <a:lnTo>
                    <a:pt x="748284" y="0"/>
                  </a:lnTo>
                  <a:lnTo>
                    <a:pt x="0" y="0"/>
                  </a:lnTo>
                  <a:lnTo>
                    <a:pt x="0" y="217931"/>
                  </a:lnTo>
                  <a:close/>
                </a:path>
              </a:pathLst>
            </a:custGeom>
            <a:ln w="12700">
              <a:solidFill>
                <a:srgbClr val="C00000"/>
              </a:solidFill>
            </a:ln>
          </p:spPr>
          <p:txBody>
            <a:bodyPr wrap="square" lIns="0" tIns="0" rIns="0" bIns="0" rtlCol="0"/>
            <a:lstStyle/>
            <a:p>
              <a:endParaRPr/>
            </a:p>
          </p:txBody>
        </p:sp>
        <p:pic>
          <p:nvPicPr>
            <p:cNvPr id="21" name="object 21"/>
            <p:cNvPicPr/>
            <p:nvPr/>
          </p:nvPicPr>
          <p:blipFill>
            <a:blip r:embed="rId6" cstate="print"/>
            <a:stretch>
              <a:fillRect/>
            </a:stretch>
          </p:blipFill>
          <p:spPr>
            <a:xfrm>
              <a:off x="4331207" y="5186292"/>
              <a:ext cx="524256" cy="173615"/>
            </a:xfrm>
            <a:prstGeom prst="rect">
              <a:avLst/>
            </a:prstGeom>
          </p:spPr>
        </p:pic>
        <p:pic>
          <p:nvPicPr>
            <p:cNvPr id="22" name="object 22"/>
            <p:cNvPicPr/>
            <p:nvPr/>
          </p:nvPicPr>
          <p:blipFill>
            <a:blip r:embed="rId7" cstate="print"/>
            <a:stretch>
              <a:fillRect/>
            </a:stretch>
          </p:blipFill>
          <p:spPr>
            <a:xfrm>
              <a:off x="4331207" y="5794368"/>
              <a:ext cx="524256" cy="173615"/>
            </a:xfrm>
            <a:prstGeom prst="rect">
              <a:avLst/>
            </a:prstGeom>
          </p:spPr>
        </p:pic>
        <p:sp>
          <p:nvSpPr>
            <p:cNvPr id="23" name="object 23"/>
            <p:cNvSpPr/>
            <p:nvPr/>
          </p:nvSpPr>
          <p:spPr>
            <a:xfrm>
              <a:off x="4331207" y="5271516"/>
              <a:ext cx="0" cy="607695"/>
            </a:xfrm>
            <a:custGeom>
              <a:avLst/>
              <a:gdLst/>
              <a:ahLst/>
              <a:cxnLst/>
              <a:rect l="l" t="t" r="r" b="b"/>
              <a:pathLst>
                <a:path h="607695">
                  <a:moveTo>
                    <a:pt x="0" y="0"/>
                  </a:moveTo>
                  <a:lnTo>
                    <a:pt x="0" y="607695"/>
                  </a:lnTo>
                </a:path>
              </a:pathLst>
            </a:custGeom>
            <a:ln w="6350">
              <a:solidFill>
                <a:srgbClr val="E9E6DF"/>
              </a:solidFill>
            </a:ln>
          </p:spPr>
          <p:txBody>
            <a:bodyPr wrap="square" lIns="0" tIns="0" rIns="0" bIns="0" rtlCol="0"/>
            <a:lstStyle/>
            <a:p>
              <a:endParaRPr/>
            </a:p>
          </p:txBody>
        </p:sp>
        <p:sp>
          <p:nvSpPr>
            <p:cNvPr id="24" name="object 24"/>
            <p:cNvSpPr/>
            <p:nvPr/>
          </p:nvSpPr>
          <p:spPr>
            <a:xfrm>
              <a:off x="3747515" y="5570220"/>
              <a:ext cx="581660" cy="0"/>
            </a:xfrm>
            <a:custGeom>
              <a:avLst/>
              <a:gdLst/>
              <a:ahLst/>
              <a:cxnLst/>
              <a:rect l="l" t="t" r="r" b="b"/>
              <a:pathLst>
                <a:path w="581660">
                  <a:moveTo>
                    <a:pt x="0" y="0"/>
                  </a:moveTo>
                  <a:lnTo>
                    <a:pt x="581151" y="0"/>
                  </a:lnTo>
                </a:path>
              </a:pathLst>
            </a:custGeom>
            <a:ln w="6350">
              <a:solidFill>
                <a:srgbClr val="000000"/>
              </a:solidFill>
            </a:ln>
          </p:spPr>
          <p:txBody>
            <a:bodyPr wrap="square" lIns="0" tIns="0" rIns="0" bIns="0" rtlCol="0"/>
            <a:lstStyle/>
            <a:p>
              <a:endParaRPr/>
            </a:p>
          </p:txBody>
        </p:sp>
        <p:pic>
          <p:nvPicPr>
            <p:cNvPr id="25" name="object 25"/>
            <p:cNvPicPr/>
            <p:nvPr/>
          </p:nvPicPr>
          <p:blipFill>
            <a:blip r:embed="rId8" cstate="print"/>
            <a:stretch>
              <a:fillRect/>
            </a:stretch>
          </p:blipFill>
          <p:spPr>
            <a:xfrm>
              <a:off x="6967981" y="5765292"/>
              <a:ext cx="606298" cy="662940"/>
            </a:xfrm>
            <a:prstGeom prst="rect">
              <a:avLst/>
            </a:prstGeom>
          </p:spPr>
        </p:pic>
        <p:sp>
          <p:nvSpPr>
            <p:cNvPr id="26" name="object 26"/>
            <p:cNvSpPr/>
            <p:nvPr/>
          </p:nvSpPr>
          <p:spPr>
            <a:xfrm>
              <a:off x="6661403" y="6086856"/>
              <a:ext cx="251460" cy="0"/>
            </a:xfrm>
            <a:custGeom>
              <a:avLst/>
              <a:gdLst/>
              <a:ahLst/>
              <a:cxnLst/>
              <a:rect l="l" t="t" r="r" b="b"/>
              <a:pathLst>
                <a:path w="251459">
                  <a:moveTo>
                    <a:pt x="0" y="0"/>
                  </a:moveTo>
                  <a:lnTo>
                    <a:pt x="251460" y="0"/>
                  </a:lnTo>
                </a:path>
              </a:pathLst>
            </a:custGeom>
            <a:ln w="6350">
              <a:solidFill>
                <a:srgbClr val="BB2D79"/>
              </a:solidFill>
            </a:ln>
          </p:spPr>
          <p:txBody>
            <a:bodyPr wrap="square" lIns="0" tIns="0" rIns="0" bIns="0" rtlCol="0"/>
            <a:lstStyle/>
            <a:p>
              <a:endParaRPr/>
            </a:p>
          </p:txBody>
        </p:sp>
      </p:grpSp>
      <p:pic>
        <p:nvPicPr>
          <p:cNvPr id="27" name="object 27"/>
          <p:cNvPicPr/>
          <p:nvPr/>
        </p:nvPicPr>
        <p:blipFill>
          <a:blip r:embed="rId9" cstate="print"/>
          <a:stretch>
            <a:fillRect/>
          </a:stretch>
        </p:blipFill>
        <p:spPr>
          <a:xfrm>
            <a:off x="8516111" y="1010411"/>
            <a:ext cx="3093720" cy="2900172"/>
          </a:xfrm>
          <a:prstGeom prst="rect">
            <a:avLst/>
          </a:prstGeom>
        </p:spPr>
      </p:pic>
      <p:pic>
        <p:nvPicPr>
          <p:cNvPr id="28" name="object 28"/>
          <p:cNvPicPr/>
          <p:nvPr/>
        </p:nvPicPr>
        <p:blipFill>
          <a:blip r:embed="rId10" cstate="print"/>
          <a:stretch>
            <a:fillRect/>
          </a:stretch>
        </p:blipFill>
        <p:spPr>
          <a:xfrm>
            <a:off x="8505443" y="3997452"/>
            <a:ext cx="3107435" cy="2723388"/>
          </a:xfrm>
          <a:prstGeom prst="rect">
            <a:avLst/>
          </a:prstGeom>
        </p:spPr>
      </p:pic>
      <p:sp>
        <p:nvSpPr>
          <p:cNvPr id="29" name="object 29"/>
          <p:cNvSpPr txBox="1"/>
          <p:nvPr/>
        </p:nvSpPr>
        <p:spPr>
          <a:xfrm>
            <a:off x="503326" y="1683511"/>
            <a:ext cx="7515859" cy="289823"/>
          </a:xfrm>
          <a:prstGeom prst="rect">
            <a:avLst/>
          </a:prstGeom>
        </p:spPr>
        <p:txBody>
          <a:bodyPr vert="horz" wrap="square" lIns="0" tIns="12700" rIns="0" bIns="0" rtlCol="0">
            <a:spAutoFit/>
          </a:bodyPr>
          <a:lstStyle/>
          <a:p>
            <a:pPr marL="12700">
              <a:lnSpc>
                <a:spcPct val="100000"/>
              </a:lnSpc>
              <a:spcBef>
                <a:spcPts val="100"/>
              </a:spcBef>
            </a:pPr>
            <a:r>
              <a:rPr lang="en-US" sz="1800" dirty="0">
                <a:latin typeface="Calibri"/>
                <a:cs typeface="Calibri"/>
              </a:rPr>
              <a:t>Mass production test tools</a:t>
            </a:r>
            <a:endParaRPr sz="1800" dirty="0">
              <a:latin typeface="Calibri"/>
              <a:cs typeface="Calibri"/>
            </a:endParaRPr>
          </a:p>
        </p:txBody>
      </p:sp>
      <p:sp>
        <p:nvSpPr>
          <p:cNvPr id="30" name="object 30"/>
          <p:cNvSpPr txBox="1">
            <a:spLocks noGrp="1"/>
          </p:cNvSpPr>
          <p:nvPr>
            <p:ph type="dt" sz="half" idx="6"/>
          </p:nvPr>
        </p:nvSpPr>
        <p:spPr>
          <a:xfrm>
            <a:off x="916939" y="6484100"/>
            <a:ext cx="586740"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12700">
              <a:lnSpc>
                <a:spcPts val="935"/>
              </a:lnSpc>
            </a:pPr>
            <a:r>
              <a:rPr lang="en-US" spc="-10"/>
              <a:t>12/21/2023</a:t>
            </a:r>
            <a:endParaRPr spc="-10" dirty="0"/>
          </a:p>
        </p:txBody>
      </p:sp>
      <p:sp>
        <p:nvSpPr>
          <p:cNvPr id="31" name="object 31"/>
          <p:cNvSpPr txBox="1"/>
          <p:nvPr/>
        </p:nvSpPr>
        <p:spPr>
          <a:xfrm>
            <a:off x="5625846" y="6484100"/>
            <a:ext cx="941069" cy="139700"/>
          </a:xfrm>
          <a:prstGeom prst="rect">
            <a:avLst/>
          </a:prstGeom>
        </p:spPr>
        <p:txBody>
          <a:bodyPr vert="horz" wrap="square" lIns="0" tIns="0" rIns="0" bIns="0" rtlCol="0">
            <a:spAutoFit/>
          </a:bodyPr>
          <a:lstStyle/>
          <a:p>
            <a:pPr marL="12700">
              <a:lnSpc>
                <a:spcPts val="935"/>
              </a:lnSpc>
            </a:pPr>
            <a:r>
              <a:rPr sz="900" dirty="0">
                <a:solidFill>
                  <a:srgbClr val="888888"/>
                </a:solidFill>
                <a:latin typeface="Calibri"/>
                <a:cs typeface="Calibri"/>
              </a:rPr>
              <a:t>Atlas</a:t>
            </a:r>
            <a:r>
              <a:rPr sz="900" spc="200" dirty="0">
                <a:solidFill>
                  <a:srgbClr val="888888"/>
                </a:solidFill>
                <a:latin typeface="Calibri"/>
                <a:cs typeface="Calibri"/>
              </a:rPr>
              <a:t> </a:t>
            </a:r>
            <a:r>
              <a:rPr sz="900" dirty="0">
                <a:solidFill>
                  <a:srgbClr val="888888"/>
                </a:solidFill>
                <a:latin typeface="Calibri"/>
                <a:cs typeface="Calibri"/>
              </a:rPr>
              <a:t>Attività</a:t>
            </a:r>
            <a:r>
              <a:rPr sz="900" spc="185" dirty="0">
                <a:solidFill>
                  <a:srgbClr val="888888"/>
                </a:solidFill>
                <a:latin typeface="Calibri"/>
                <a:cs typeface="Calibri"/>
              </a:rPr>
              <a:t> </a:t>
            </a:r>
            <a:r>
              <a:rPr sz="900" spc="-20" dirty="0">
                <a:solidFill>
                  <a:srgbClr val="888888"/>
                </a:solidFill>
                <a:latin typeface="Calibri"/>
                <a:cs typeface="Calibri"/>
              </a:rPr>
              <a:t>2023</a:t>
            </a:r>
            <a:endParaRPr sz="90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a:extLst>
              <a:ext uri="{FF2B5EF4-FFF2-40B4-BE49-F238E27FC236}">
                <a16:creationId xmlns:a16="http://schemas.microsoft.com/office/drawing/2014/main" id="{62E8085B-457D-467F-B308-68B7EECEC525}"/>
              </a:ext>
            </a:extLst>
          </p:cNvPr>
          <p:cNvSpPr txBox="1"/>
          <p:nvPr/>
        </p:nvSpPr>
        <p:spPr>
          <a:xfrm>
            <a:off x="464497" y="1740853"/>
            <a:ext cx="11196043" cy="31320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BIS and BIL singlets prototypes have the same stratigraphy: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gas volume is contained between two readout panels with strips oriented along the long side of the chamber.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small circular dots are glued at the pillars to ensure that the pressure applied by the panels does not compress the gas gap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sandwich composed of read-out panels and gas volume is closed in a Faraday cage made up of layers of coppered FR4 and copper tape on the edges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prstClr val="black"/>
                </a:solidFill>
                <a:latin typeface="Calibri" panose="020F0502020204030204"/>
              </a:rPr>
              <a:t>Total singlet thickness 13.02 [± 0.90] mm.</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B19D147-C550-4341-A2CF-CE275E19077F}"/>
              </a:ext>
            </a:extLst>
          </p:cNvPr>
          <p:cNvSpPr>
            <a:spLocks noGrp="1"/>
          </p:cNvSpPr>
          <p:nvPr>
            <p:ph type="title"/>
          </p:nvPr>
        </p:nvSpPr>
        <p:spPr>
          <a:xfrm>
            <a:off x="1197556" y="399578"/>
            <a:ext cx="10515600" cy="1325563"/>
          </a:xfrm>
        </p:spPr>
        <p:txBody>
          <a:bodyPr/>
          <a:lstStyle/>
          <a:p>
            <a:r>
              <a:rPr lang="it-IT" dirty="0" err="1"/>
              <a:t>Singlet</a:t>
            </a:r>
            <a:r>
              <a:rPr lang="it-IT" dirty="0"/>
              <a:t> </a:t>
            </a:r>
            <a:r>
              <a:rPr lang="en-US" dirty="0"/>
              <a:t>stratigraphy</a:t>
            </a:r>
          </a:p>
        </p:txBody>
      </p:sp>
      <p:grpSp>
        <p:nvGrpSpPr>
          <p:cNvPr id="85" name="Group 84">
            <a:extLst>
              <a:ext uri="{FF2B5EF4-FFF2-40B4-BE49-F238E27FC236}">
                <a16:creationId xmlns:a16="http://schemas.microsoft.com/office/drawing/2014/main" id="{1A065D1B-325B-4D45-BC27-97BE0AC02E84}"/>
              </a:ext>
            </a:extLst>
          </p:cNvPr>
          <p:cNvGrpSpPr/>
          <p:nvPr/>
        </p:nvGrpSpPr>
        <p:grpSpPr>
          <a:xfrm>
            <a:off x="475350" y="4377630"/>
            <a:ext cx="6713242" cy="1449307"/>
            <a:chOff x="4450366" y="1664967"/>
            <a:chExt cx="7270058" cy="1894901"/>
          </a:xfrm>
        </p:grpSpPr>
        <p:sp>
          <p:nvSpPr>
            <p:cNvPr id="4" name="Rectangle 3">
              <a:extLst>
                <a:ext uri="{FF2B5EF4-FFF2-40B4-BE49-F238E27FC236}">
                  <a16:creationId xmlns:a16="http://schemas.microsoft.com/office/drawing/2014/main" id="{4666A245-F426-469C-A79A-256CADFE562F}"/>
                </a:ext>
              </a:extLst>
            </p:cNvPr>
            <p:cNvSpPr/>
            <p:nvPr/>
          </p:nvSpPr>
          <p:spPr>
            <a:xfrm>
              <a:off x="4633196" y="2359291"/>
              <a:ext cx="6912682" cy="5081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Calibri" panose="020F0502020204030204"/>
                  <a:ea typeface="+mn-ea"/>
                  <a:cs typeface="+mn-cs"/>
                </a:rPr>
                <a:t>Gas gap</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154A07D-1F0D-4EB9-BC92-3BFEEAE341A1}"/>
                </a:ext>
              </a:extLst>
            </p:cNvPr>
            <p:cNvSpPr/>
            <p:nvPr/>
          </p:nvSpPr>
          <p:spPr>
            <a:xfrm>
              <a:off x="9866142" y="2233475"/>
              <a:ext cx="550416" cy="12581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8DAD7D46-F0EC-4AC1-9FAF-7D0499E97B4E}"/>
                </a:ext>
              </a:extLst>
            </p:cNvPr>
            <p:cNvSpPr/>
            <p:nvPr/>
          </p:nvSpPr>
          <p:spPr>
            <a:xfrm>
              <a:off x="5677364" y="2220133"/>
              <a:ext cx="550416" cy="13471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0F048736-62F4-463F-AB12-8A53DC54A1A2}"/>
                </a:ext>
              </a:extLst>
            </p:cNvPr>
            <p:cNvSpPr/>
            <p:nvPr/>
          </p:nvSpPr>
          <p:spPr>
            <a:xfrm>
              <a:off x="9866142" y="2871882"/>
              <a:ext cx="550416" cy="11962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56DD1461-9A63-4C0A-B0C3-E91569503D63}"/>
                </a:ext>
              </a:extLst>
            </p:cNvPr>
            <p:cNvSpPr/>
            <p:nvPr/>
          </p:nvSpPr>
          <p:spPr>
            <a:xfrm>
              <a:off x="5677364" y="2867444"/>
              <a:ext cx="550416" cy="11962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9" name="Group 8">
              <a:extLst>
                <a:ext uri="{FF2B5EF4-FFF2-40B4-BE49-F238E27FC236}">
                  <a16:creationId xmlns:a16="http://schemas.microsoft.com/office/drawing/2014/main" id="{B9338F2D-F4FE-4240-AF54-5AEB8E632AA8}"/>
                </a:ext>
              </a:extLst>
            </p:cNvPr>
            <p:cNvGrpSpPr/>
            <p:nvPr/>
          </p:nvGrpSpPr>
          <p:grpSpPr>
            <a:xfrm>
              <a:off x="10894955" y="2278115"/>
              <a:ext cx="739026" cy="680285"/>
              <a:chOff x="8111990" y="2315796"/>
              <a:chExt cx="739026" cy="680285"/>
            </a:xfrm>
            <a:solidFill>
              <a:schemeClr val="bg1"/>
            </a:solidFill>
          </p:grpSpPr>
          <p:sp>
            <p:nvSpPr>
              <p:cNvPr id="10" name="Rectangle 9">
                <a:extLst>
                  <a:ext uri="{FF2B5EF4-FFF2-40B4-BE49-F238E27FC236}">
                    <a16:creationId xmlns:a16="http://schemas.microsoft.com/office/drawing/2014/main" id="{308186BC-46DB-439A-A9E9-51F92B16105C}"/>
                  </a:ext>
                </a:extLst>
              </p:cNvPr>
              <p:cNvSpPr/>
              <p:nvPr/>
            </p:nvSpPr>
            <p:spPr>
              <a:xfrm>
                <a:off x="8135290" y="2320304"/>
                <a:ext cx="622759" cy="59775"/>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06E61A5E-0C22-47CE-B053-9872D0F2BCF1}"/>
                  </a:ext>
                </a:extLst>
              </p:cNvPr>
              <p:cNvSpPr/>
              <p:nvPr/>
            </p:nvSpPr>
            <p:spPr>
              <a:xfrm>
                <a:off x="8762117" y="2315796"/>
                <a:ext cx="88899" cy="67151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88E3EC2F-7C9E-4D9F-8FE5-14F4921A14BC}"/>
                  </a:ext>
                </a:extLst>
              </p:cNvPr>
              <p:cNvSpPr/>
              <p:nvPr/>
            </p:nvSpPr>
            <p:spPr>
              <a:xfrm>
                <a:off x="8111990" y="2920453"/>
                <a:ext cx="700781" cy="75628"/>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3" name="Group 12">
              <a:extLst>
                <a:ext uri="{FF2B5EF4-FFF2-40B4-BE49-F238E27FC236}">
                  <a16:creationId xmlns:a16="http://schemas.microsoft.com/office/drawing/2014/main" id="{AFF4E064-3963-4A1F-9066-4B73185AC551}"/>
                </a:ext>
              </a:extLst>
            </p:cNvPr>
            <p:cNvGrpSpPr/>
            <p:nvPr/>
          </p:nvGrpSpPr>
          <p:grpSpPr>
            <a:xfrm rot="10800000">
              <a:off x="4531001" y="2278324"/>
              <a:ext cx="734011" cy="651020"/>
              <a:chOff x="8105314" y="2332759"/>
              <a:chExt cx="734011" cy="651020"/>
            </a:xfrm>
            <a:solidFill>
              <a:schemeClr val="bg1"/>
            </a:solidFill>
          </p:grpSpPr>
          <p:sp>
            <p:nvSpPr>
              <p:cNvPr id="14" name="Rectangle 13">
                <a:extLst>
                  <a:ext uri="{FF2B5EF4-FFF2-40B4-BE49-F238E27FC236}">
                    <a16:creationId xmlns:a16="http://schemas.microsoft.com/office/drawing/2014/main" id="{328AD303-E42B-40F8-8377-175F362FFE96}"/>
                  </a:ext>
                </a:extLst>
              </p:cNvPr>
              <p:cNvSpPr/>
              <p:nvPr/>
            </p:nvSpPr>
            <p:spPr>
              <a:xfrm>
                <a:off x="8105314" y="2332759"/>
                <a:ext cx="703086" cy="59775"/>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19AAE462-8E7E-40DE-B1D7-68295BB34E58}"/>
                  </a:ext>
                </a:extLst>
              </p:cNvPr>
              <p:cNvSpPr/>
              <p:nvPr/>
            </p:nvSpPr>
            <p:spPr>
              <a:xfrm>
                <a:off x="8750427" y="2341610"/>
                <a:ext cx="88898" cy="642169"/>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69BE3CDA-E87A-4DB2-8741-9FAD2F24788C}"/>
                  </a:ext>
                </a:extLst>
              </p:cNvPr>
              <p:cNvSpPr/>
              <p:nvPr/>
            </p:nvSpPr>
            <p:spPr>
              <a:xfrm>
                <a:off x="8105317" y="2912793"/>
                <a:ext cx="651322" cy="65305"/>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61A16E78-313D-4239-9BDE-98B139BE7F94}"/>
                </a:ext>
              </a:extLst>
            </p:cNvPr>
            <p:cNvGrpSpPr/>
            <p:nvPr/>
          </p:nvGrpSpPr>
          <p:grpSpPr>
            <a:xfrm>
              <a:off x="4520667" y="1745120"/>
              <a:ext cx="7137771" cy="538884"/>
              <a:chOff x="1804010" y="1573080"/>
              <a:chExt cx="7137771" cy="538884"/>
            </a:xfrm>
          </p:grpSpPr>
          <p:sp>
            <p:nvSpPr>
              <p:cNvPr id="26" name="Rectangle 25">
                <a:extLst>
                  <a:ext uri="{FF2B5EF4-FFF2-40B4-BE49-F238E27FC236}">
                    <a16:creationId xmlns:a16="http://schemas.microsoft.com/office/drawing/2014/main" id="{808B4A3B-892A-47EB-B88D-7D37E3B7E229}"/>
                  </a:ext>
                </a:extLst>
              </p:cNvPr>
              <p:cNvSpPr/>
              <p:nvPr/>
            </p:nvSpPr>
            <p:spPr>
              <a:xfrm>
                <a:off x="1874343" y="1753431"/>
                <a:ext cx="6985571" cy="155267"/>
              </a:xfrm>
              <a:prstGeom prst="rect">
                <a:avLst/>
              </a:prstGeom>
              <a:pattFill prst="openDmnd">
                <a:fgClr>
                  <a:schemeClr val="accent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err="1">
                    <a:ln>
                      <a:noFill/>
                    </a:ln>
                    <a:solidFill>
                      <a:prstClr val="white"/>
                    </a:solidFill>
                    <a:effectLst/>
                    <a:uLnTx/>
                    <a:uFillTx/>
                    <a:latin typeface="Calibri" panose="020F0502020204030204"/>
                    <a:ea typeface="+mn-ea"/>
                    <a:cs typeface="+mn-cs"/>
                  </a:rPr>
                  <a:t>Honeycomb</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E0BB7481-47A8-4DE0-B0DB-6D681362080D}"/>
                  </a:ext>
                </a:extLst>
              </p:cNvPr>
              <p:cNvSpPr/>
              <p:nvPr/>
            </p:nvSpPr>
            <p:spPr>
              <a:xfrm>
                <a:off x="1874342" y="1665095"/>
                <a:ext cx="6984116" cy="55460"/>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E679AC7E-4C22-49C4-A17E-028B303C5F98}"/>
                  </a:ext>
                </a:extLst>
              </p:cNvPr>
              <p:cNvSpPr/>
              <p:nvPr/>
            </p:nvSpPr>
            <p:spPr>
              <a:xfrm>
                <a:off x="2703102" y="1905322"/>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D6DE3CF5-5CB2-48BC-8943-053EA4C52C4E}"/>
                  </a:ext>
                </a:extLst>
              </p:cNvPr>
              <p:cNvSpPr/>
              <p:nvPr/>
            </p:nvSpPr>
            <p:spPr>
              <a:xfrm>
                <a:off x="3272236" y="190763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9A1EB9BF-39AF-490F-B8C7-44FCA2776B09}"/>
                  </a:ext>
                </a:extLst>
              </p:cNvPr>
              <p:cNvSpPr/>
              <p:nvPr/>
            </p:nvSpPr>
            <p:spPr>
              <a:xfrm>
                <a:off x="3841370" y="191526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17F8A006-38D5-4B48-8860-4FDABBEEAEB7}"/>
                  </a:ext>
                </a:extLst>
              </p:cNvPr>
              <p:cNvSpPr/>
              <p:nvPr/>
            </p:nvSpPr>
            <p:spPr>
              <a:xfrm>
                <a:off x="4410504" y="190763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B6FC4D60-5011-4AE0-92DD-C879F9CA7686}"/>
                  </a:ext>
                </a:extLst>
              </p:cNvPr>
              <p:cNvSpPr/>
              <p:nvPr/>
            </p:nvSpPr>
            <p:spPr>
              <a:xfrm>
                <a:off x="4979638" y="190763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9EAF026F-6B71-4F1A-87D7-14AEEB41F6C7}"/>
                  </a:ext>
                </a:extLst>
              </p:cNvPr>
              <p:cNvSpPr/>
              <p:nvPr/>
            </p:nvSpPr>
            <p:spPr>
              <a:xfrm>
                <a:off x="5548772" y="1914707"/>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7E166C21-1EC9-4F5D-9E42-CBE2311D8289}"/>
                  </a:ext>
                </a:extLst>
              </p:cNvPr>
              <p:cNvSpPr/>
              <p:nvPr/>
            </p:nvSpPr>
            <p:spPr>
              <a:xfrm>
                <a:off x="6117906" y="191526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BF4D27F2-6209-42F7-84F3-0DD5386637B5}"/>
                  </a:ext>
                </a:extLst>
              </p:cNvPr>
              <p:cNvSpPr/>
              <p:nvPr/>
            </p:nvSpPr>
            <p:spPr>
              <a:xfrm>
                <a:off x="6597511" y="190763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846EABF3-BE20-408A-8EBE-B22A6F9A836D}"/>
                  </a:ext>
                </a:extLst>
              </p:cNvPr>
              <p:cNvSpPr/>
              <p:nvPr/>
            </p:nvSpPr>
            <p:spPr>
              <a:xfrm>
                <a:off x="7162948" y="1914707"/>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48551BB7-4F1B-4D27-9473-A994B46816BC}"/>
                  </a:ext>
                </a:extLst>
              </p:cNvPr>
              <p:cNvSpPr/>
              <p:nvPr/>
            </p:nvSpPr>
            <p:spPr>
              <a:xfrm>
                <a:off x="7736223" y="1907635"/>
                <a:ext cx="45719" cy="62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9" name="Group 38">
                <a:extLst>
                  <a:ext uri="{FF2B5EF4-FFF2-40B4-BE49-F238E27FC236}">
                    <a16:creationId xmlns:a16="http://schemas.microsoft.com/office/drawing/2014/main" id="{12D4E00B-8989-4CC5-BC5F-78E418D459E1}"/>
                  </a:ext>
                </a:extLst>
              </p:cNvPr>
              <p:cNvGrpSpPr/>
              <p:nvPr/>
            </p:nvGrpSpPr>
            <p:grpSpPr>
              <a:xfrm>
                <a:off x="8176333" y="1577374"/>
                <a:ext cx="765448" cy="534590"/>
                <a:chOff x="8176333" y="1577374"/>
                <a:chExt cx="765448" cy="534590"/>
              </a:xfrm>
            </p:grpSpPr>
            <p:sp>
              <p:nvSpPr>
                <p:cNvPr id="46" name="Rectangle 45">
                  <a:extLst>
                    <a:ext uri="{FF2B5EF4-FFF2-40B4-BE49-F238E27FC236}">
                      <a16:creationId xmlns:a16="http://schemas.microsoft.com/office/drawing/2014/main" id="{081FBB55-A60F-4B81-ADDE-4FC7452C6733}"/>
                    </a:ext>
                  </a:extLst>
                </p:cNvPr>
                <p:cNvSpPr/>
                <p:nvPr/>
              </p:nvSpPr>
              <p:spPr>
                <a:xfrm>
                  <a:off x="8203061" y="1963151"/>
                  <a:ext cx="738720" cy="148813"/>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082DA04C-02E1-48EB-9E40-216F8CB2F2CC}"/>
                    </a:ext>
                  </a:extLst>
                </p:cNvPr>
                <p:cNvSpPr/>
                <p:nvPr/>
              </p:nvSpPr>
              <p:spPr>
                <a:xfrm>
                  <a:off x="8176333" y="1577374"/>
                  <a:ext cx="749019" cy="67789"/>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0" name="Group 39">
                <a:extLst>
                  <a:ext uri="{FF2B5EF4-FFF2-40B4-BE49-F238E27FC236}">
                    <a16:creationId xmlns:a16="http://schemas.microsoft.com/office/drawing/2014/main" id="{FAFC338D-D5C5-4F3C-A0DC-DB37E78E9716}"/>
                  </a:ext>
                </a:extLst>
              </p:cNvPr>
              <p:cNvGrpSpPr/>
              <p:nvPr/>
            </p:nvGrpSpPr>
            <p:grpSpPr>
              <a:xfrm rot="10800000">
                <a:off x="1804010" y="1573080"/>
                <a:ext cx="747079" cy="517269"/>
                <a:chOff x="8175054" y="1577376"/>
                <a:chExt cx="747079" cy="517269"/>
              </a:xfrm>
            </p:grpSpPr>
            <p:sp>
              <p:nvSpPr>
                <p:cNvPr id="41" name="Rectangle 40">
                  <a:extLst>
                    <a:ext uri="{FF2B5EF4-FFF2-40B4-BE49-F238E27FC236}">
                      <a16:creationId xmlns:a16="http://schemas.microsoft.com/office/drawing/2014/main" id="{924AFA0E-B435-43D1-8EAF-369B836B2EE5}"/>
                    </a:ext>
                  </a:extLst>
                </p:cNvPr>
                <p:cNvSpPr/>
                <p:nvPr/>
              </p:nvSpPr>
              <p:spPr>
                <a:xfrm>
                  <a:off x="8176335" y="1577376"/>
                  <a:ext cx="745798" cy="114801"/>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a:extLst>
                    <a:ext uri="{FF2B5EF4-FFF2-40B4-BE49-F238E27FC236}">
                      <a16:creationId xmlns:a16="http://schemas.microsoft.com/office/drawing/2014/main" id="{2F386068-3D30-441E-B6BF-DB98016938EB}"/>
                    </a:ext>
                  </a:extLst>
                </p:cNvPr>
                <p:cNvSpPr/>
                <p:nvPr/>
              </p:nvSpPr>
              <p:spPr>
                <a:xfrm>
                  <a:off x="8175054" y="2024454"/>
                  <a:ext cx="682125" cy="70191"/>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47" name="Group 46">
              <a:extLst>
                <a:ext uri="{FF2B5EF4-FFF2-40B4-BE49-F238E27FC236}">
                  <a16:creationId xmlns:a16="http://schemas.microsoft.com/office/drawing/2014/main" id="{D6F27FFC-92EB-44E8-A6B8-DC81AD906516}"/>
                </a:ext>
              </a:extLst>
            </p:cNvPr>
            <p:cNvGrpSpPr/>
            <p:nvPr/>
          </p:nvGrpSpPr>
          <p:grpSpPr>
            <a:xfrm rot="10800000">
              <a:off x="4451402" y="2932597"/>
              <a:ext cx="7269022" cy="601613"/>
              <a:chOff x="1724340" y="1515379"/>
              <a:chExt cx="7269022" cy="601613"/>
            </a:xfrm>
          </p:grpSpPr>
          <p:sp>
            <p:nvSpPr>
              <p:cNvPr id="48" name="Rectangle 47">
                <a:extLst>
                  <a:ext uri="{FF2B5EF4-FFF2-40B4-BE49-F238E27FC236}">
                    <a16:creationId xmlns:a16="http://schemas.microsoft.com/office/drawing/2014/main" id="{D476BC81-07E5-4353-8E2E-B0ADBD92FFEB}"/>
                  </a:ext>
                </a:extLst>
              </p:cNvPr>
              <p:cNvSpPr/>
              <p:nvPr/>
            </p:nvSpPr>
            <p:spPr>
              <a:xfrm>
                <a:off x="1872906" y="1755652"/>
                <a:ext cx="6980858" cy="169677"/>
              </a:xfrm>
              <a:prstGeom prst="rect">
                <a:avLst/>
              </a:prstGeom>
              <a:pattFill prst="openDmnd">
                <a:fgClr>
                  <a:schemeClr val="accent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Rectangle 48">
                <a:extLst>
                  <a:ext uri="{FF2B5EF4-FFF2-40B4-BE49-F238E27FC236}">
                    <a16:creationId xmlns:a16="http://schemas.microsoft.com/office/drawing/2014/main" id="{44C0C947-D8CE-4EAD-82B1-92FBE5679CAE}"/>
                  </a:ext>
                </a:extLst>
              </p:cNvPr>
              <p:cNvSpPr/>
              <p:nvPr/>
            </p:nvSpPr>
            <p:spPr>
              <a:xfrm>
                <a:off x="1864269" y="1667172"/>
                <a:ext cx="6994190" cy="45719"/>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Rectangle 49">
                <a:extLst>
                  <a:ext uri="{FF2B5EF4-FFF2-40B4-BE49-F238E27FC236}">
                    <a16:creationId xmlns:a16="http://schemas.microsoft.com/office/drawing/2014/main" id="{FEA82F1E-FAF4-45B4-B8B6-7BFF27A969B3}"/>
                  </a:ext>
                </a:extLst>
              </p:cNvPr>
              <p:cNvSpPr/>
              <p:nvPr/>
            </p:nvSpPr>
            <p:spPr>
              <a:xfrm>
                <a:off x="1849029" y="1962916"/>
                <a:ext cx="7056000" cy="63127"/>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1" name="Rectangle 50">
                <a:extLst>
                  <a:ext uri="{FF2B5EF4-FFF2-40B4-BE49-F238E27FC236}">
                    <a16:creationId xmlns:a16="http://schemas.microsoft.com/office/drawing/2014/main" id="{C668092C-A393-4897-9DF3-86CF4D8E4BB5}"/>
                  </a:ext>
                </a:extLst>
              </p:cNvPr>
              <p:cNvSpPr/>
              <p:nvPr/>
            </p:nvSpPr>
            <p:spPr>
              <a:xfrm>
                <a:off x="2703104" y="1974295"/>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Rectangle 51">
                <a:extLst>
                  <a:ext uri="{FF2B5EF4-FFF2-40B4-BE49-F238E27FC236}">
                    <a16:creationId xmlns:a16="http://schemas.microsoft.com/office/drawing/2014/main" id="{447576E8-BDFB-4B5D-A322-6EEC4963F11F}"/>
                  </a:ext>
                </a:extLst>
              </p:cNvPr>
              <p:cNvSpPr/>
              <p:nvPr/>
            </p:nvSpPr>
            <p:spPr>
              <a:xfrm>
                <a:off x="3272241" y="1968942"/>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3" name="Rectangle 52">
                <a:extLst>
                  <a:ext uri="{FF2B5EF4-FFF2-40B4-BE49-F238E27FC236}">
                    <a16:creationId xmlns:a16="http://schemas.microsoft.com/office/drawing/2014/main" id="{C4238AFE-3CCB-430E-8725-8CD9A11D6D30}"/>
                  </a:ext>
                </a:extLst>
              </p:cNvPr>
              <p:cNvSpPr/>
              <p:nvPr/>
            </p:nvSpPr>
            <p:spPr>
              <a:xfrm>
                <a:off x="3841373" y="1968908"/>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53">
                <a:extLst>
                  <a:ext uri="{FF2B5EF4-FFF2-40B4-BE49-F238E27FC236}">
                    <a16:creationId xmlns:a16="http://schemas.microsoft.com/office/drawing/2014/main" id="{3C237431-1063-478D-B31C-F36F095D6A49}"/>
                  </a:ext>
                </a:extLst>
              </p:cNvPr>
              <p:cNvSpPr/>
              <p:nvPr/>
            </p:nvSpPr>
            <p:spPr>
              <a:xfrm>
                <a:off x="4410506" y="1961279"/>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34E0779E-63D5-4FF7-9456-A74F369DCA15}"/>
                  </a:ext>
                </a:extLst>
              </p:cNvPr>
              <p:cNvSpPr/>
              <p:nvPr/>
            </p:nvSpPr>
            <p:spPr>
              <a:xfrm>
                <a:off x="4979638" y="1961279"/>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a:extLst>
                  <a:ext uri="{FF2B5EF4-FFF2-40B4-BE49-F238E27FC236}">
                    <a16:creationId xmlns:a16="http://schemas.microsoft.com/office/drawing/2014/main" id="{7D092E06-0BA1-444A-8553-5E2670011D1F}"/>
                  </a:ext>
                </a:extLst>
              </p:cNvPr>
              <p:cNvSpPr/>
              <p:nvPr/>
            </p:nvSpPr>
            <p:spPr>
              <a:xfrm>
                <a:off x="5548773" y="1968351"/>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Rectangle 56">
                <a:extLst>
                  <a:ext uri="{FF2B5EF4-FFF2-40B4-BE49-F238E27FC236}">
                    <a16:creationId xmlns:a16="http://schemas.microsoft.com/office/drawing/2014/main" id="{612E538D-3BAE-41A9-B7EC-C1E46AF70BA0}"/>
                  </a:ext>
                </a:extLst>
              </p:cNvPr>
              <p:cNvSpPr/>
              <p:nvPr/>
            </p:nvSpPr>
            <p:spPr>
              <a:xfrm>
                <a:off x="6117907" y="1968908"/>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57">
                <a:extLst>
                  <a:ext uri="{FF2B5EF4-FFF2-40B4-BE49-F238E27FC236}">
                    <a16:creationId xmlns:a16="http://schemas.microsoft.com/office/drawing/2014/main" id="{A4DDB161-4A10-4D10-BC3F-8430B9397605}"/>
                  </a:ext>
                </a:extLst>
              </p:cNvPr>
              <p:cNvSpPr/>
              <p:nvPr/>
            </p:nvSpPr>
            <p:spPr>
              <a:xfrm>
                <a:off x="6597511" y="1968942"/>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7397291C-C58D-4221-A39F-4A6F6FB75C4B}"/>
                  </a:ext>
                </a:extLst>
              </p:cNvPr>
              <p:cNvSpPr/>
              <p:nvPr/>
            </p:nvSpPr>
            <p:spPr>
              <a:xfrm>
                <a:off x="7162948" y="1983677"/>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2DC74C8A-C689-4E2C-B400-62C96ABF58BC}"/>
                  </a:ext>
                </a:extLst>
              </p:cNvPr>
              <p:cNvSpPr/>
              <p:nvPr/>
            </p:nvSpPr>
            <p:spPr>
              <a:xfrm>
                <a:off x="7736231" y="1976605"/>
                <a:ext cx="45719" cy="62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1" name="Group 60">
                <a:extLst>
                  <a:ext uri="{FF2B5EF4-FFF2-40B4-BE49-F238E27FC236}">
                    <a16:creationId xmlns:a16="http://schemas.microsoft.com/office/drawing/2014/main" id="{DB57ECE6-A54F-4127-9310-AC3C0A992747}"/>
                  </a:ext>
                </a:extLst>
              </p:cNvPr>
              <p:cNvGrpSpPr/>
              <p:nvPr/>
            </p:nvGrpSpPr>
            <p:grpSpPr>
              <a:xfrm>
                <a:off x="8182682" y="1515379"/>
                <a:ext cx="810680" cy="601613"/>
                <a:chOff x="8182682" y="1515379"/>
                <a:chExt cx="810680" cy="601613"/>
              </a:xfrm>
            </p:grpSpPr>
            <p:sp>
              <p:nvSpPr>
                <p:cNvPr id="66" name="Rectangle 65">
                  <a:extLst>
                    <a:ext uri="{FF2B5EF4-FFF2-40B4-BE49-F238E27FC236}">
                      <a16:creationId xmlns:a16="http://schemas.microsoft.com/office/drawing/2014/main" id="{73DC8046-CD34-4488-9E89-E2B871333E25}"/>
                    </a:ext>
                  </a:extLst>
                </p:cNvPr>
                <p:cNvSpPr/>
                <p:nvPr/>
              </p:nvSpPr>
              <p:spPr>
                <a:xfrm>
                  <a:off x="8182682" y="1515379"/>
                  <a:ext cx="810680" cy="135617"/>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Rectangle 67">
                  <a:extLst>
                    <a:ext uri="{FF2B5EF4-FFF2-40B4-BE49-F238E27FC236}">
                      <a16:creationId xmlns:a16="http://schemas.microsoft.com/office/drawing/2014/main" id="{4FEDB270-6E75-4743-AA1B-A7C47A9ADA41}"/>
                    </a:ext>
                  </a:extLst>
                </p:cNvPr>
                <p:cNvSpPr/>
                <p:nvPr/>
              </p:nvSpPr>
              <p:spPr>
                <a:xfrm>
                  <a:off x="8183182" y="2036340"/>
                  <a:ext cx="740409" cy="80652"/>
                </a:xfrm>
                <a:prstGeom prst="rect">
                  <a:avLst/>
                </a:prstGeom>
                <a:solidFill>
                  <a:schemeClr val="accent2">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7" name="Rectangle 66">
                  <a:extLst>
                    <a:ext uri="{FF2B5EF4-FFF2-40B4-BE49-F238E27FC236}">
                      <a16:creationId xmlns:a16="http://schemas.microsoft.com/office/drawing/2014/main" id="{71D22874-C854-43AC-B62F-2B5431A4CFB7}"/>
                    </a:ext>
                  </a:extLst>
                </p:cNvPr>
                <p:cNvSpPr/>
                <p:nvPr/>
              </p:nvSpPr>
              <p:spPr>
                <a:xfrm>
                  <a:off x="8866079" y="1623315"/>
                  <a:ext cx="71021" cy="41772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62" name="Group 61">
                <a:extLst>
                  <a:ext uri="{FF2B5EF4-FFF2-40B4-BE49-F238E27FC236}">
                    <a16:creationId xmlns:a16="http://schemas.microsoft.com/office/drawing/2014/main" id="{D2EAD9AC-5700-4147-9997-3031971E84F8}"/>
                  </a:ext>
                </a:extLst>
              </p:cNvPr>
              <p:cNvGrpSpPr/>
              <p:nvPr/>
            </p:nvGrpSpPr>
            <p:grpSpPr>
              <a:xfrm rot="10800000">
                <a:off x="1724340" y="1557485"/>
                <a:ext cx="825469" cy="554054"/>
                <a:chOff x="8176334" y="1556186"/>
                <a:chExt cx="825469" cy="554054"/>
              </a:xfrm>
            </p:grpSpPr>
            <p:sp>
              <p:nvSpPr>
                <p:cNvPr id="63" name="Rectangle 62">
                  <a:extLst>
                    <a:ext uri="{FF2B5EF4-FFF2-40B4-BE49-F238E27FC236}">
                      <a16:creationId xmlns:a16="http://schemas.microsoft.com/office/drawing/2014/main" id="{80706127-5C0C-4ED0-A935-D5ECAAA3122B}"/>
                    </a:ext>
                  </a:extLst>
                </p:cNvPr>
                <p:cNvSpPr/>
                <p:nvPr/>
              </p:nvSpPr>
              <p:spPr>
                <a:xfrm>
                  <a:off x="8176334" y="1556186"/>
                  <a:ext cx="743993" cy="76954"/>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Rectangle 63">
                  <a:extLst>
                    <a:ext uri="{FF2B5EF4-FFF2-40B4-BE49-F238E27FC236}">
                      <a16:creationId xmlns:a16="http://schemas.microsoft.com/office/drawing/2014/main" id="{C3518A38-46AA-4E17-A376-67FEE25AB1C0}"/>
                    </a:ext>
                  </a:extLst>
                </p:cNvPr>
                <p:cNvSpPr/>
                <p:nvPr/>
              </p:nvSpPr>
              <p:spPr>
                <a:xfrm>
                  <a:off x="8858459" y="1626243"/>
                  <a:ext cx="71021" cy="41772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Rectangle 64">
                  <a:extLst>
                    <a:ext uri="{FF2B5EF4-FFF2-40B4-BE49-F238E27FC236}">
                      <a16:creationId xmlns:a16="http://schemas.microsoft.com/office/drawing/2014/main" id="{3A6ABD9F-80C9-44E4-8BBF-40A908F883ED}"/>
                    </a:ext>
                  </a:extLst>
                </p:cNvPr>
                <p:cNvSpPr/>
                <p:nvPr/>
              </p:nvSpPr>
              <p:spPr>
                <a:xfrm>
                  <a:off x="8181402" y="2021844"/>
                  <a:ext cx="820401" cy="8839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71" name="Group 70">
              <a:extLst>
                <a:ext uri="{FF2B5EF4-FFF2-40B4-BE49-F238E27FC236}">
                  <a16:creationId xmlns:a16="http://schemas.microsoft.com/office/drawing/2014/main" id="{4531E032-E965-4C8B-B18C-13C3EB8F025B}"/>
                </a:ext>
              </a:extLst>
            </p:cNvPr>
            <p:cNvGrpSpPr/>
            <p:nvPr/>
          </p:nvGrpSpPr>
          <p:grpSpPr>
            <a:xfrm>
              <a:off x="10892591" y="1664967"/>
              <a:ext cx="826695" cy="1894901"/>
              <a:chOff x="8235116" y="1702648"/>
              <a:chExt cx="826695" cy="1894901"/>
            </a:xfrm>
          </p:grpSpPr>
          <p:sp>
            <p:nvSpPr>
              <p:cNvPr id="72" name="Rectangle 71">
                <a:extLst>
                  <a:ext uri="{FF2B5EF4-FFF2-40B4-BE49-F238E27FC236}">
                    <a16:creationId xmlns:a16="http://schemas.microsoft.com/office/drawing/2014/main" id="{8325B2DA-5122-41BC-AA98-CB7FFEACF58B}"/>
                  </a:ext>
                </a:extLst>
              </p:cNvPr>
              <p:cNvSpPr/>
              <p:nvPr/>
            </p:nvSpPr>
            <p:spPr>
              <a:xfrm>
                <a:off x="8235116" y="1704374"/>
                <a:ext cx="821486" cy="59776"/>
              </a:xfrm>
              <a:prstGeom prst="rect">
                <a:avLst/>
              </a:prstGeom>
              <a:solidFill>
                <a:schemeClr val="accent2">
                  <a:lumMod val="75000"/>
                </a:schemeClr>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11313D4D-BA00-42A9-A571-C123B3BA5FF2}"/>
                  </a:ext>
                </a:extLst>
              </p:cNvPr>
              <p:cNvSpPr/>
              <p:nvPr/>
            </p:nvSpPr>
            <p:spPr>
              <a:xfrm>
                <a:off x="8988663" y="1702648"/>
                <a:ext cx="73148" cy="1750943"/>
              </a:xfrm>
              <a:prstGeom prst="rect">
                <a:avLst/>
              </a:prstGeom>
              <a:solidFill>
                <a:schemeClr val="accent2">
                  <a:lumMod val="75000"/>
                </a:schemeClr>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Rectangle 73">
                <a:extLst>
                  <a:ext uri="{FF2B5EF4-FFF2-40B4-BE49-F238E27FC236}">
                    <a16:creationId xmlns:a16="http://schemas.microsoft.com/office/drawing/2014/main" id="{24BBB045-0464-4104-9B10-1D1A52E7BCD7}"/>
                  </a:ext>
                </a:extLst>
              </p:cNvPr>
              <p:cNvSpPr/>
              <p:nvPr/>
            </p:nvSpPr>
            <p:spPr>
              <a:xfrm>
                <a:off x="8240328" y="3535403"/>
                <a:ext cx="821483" cy="62146"/>
              </a:xfrm>
              <a:prstGeom prst="rect">
                <a:avLst/>
              </a:prstGeom>
              <a:solidFill>
                <a:schemeClr val="accent2">
                  <a:lumMod val="75000"/>
                </a:schemeClr>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5" name="Group 74">
              <a:extLst>
                <a:ext uri="{FF2B5EF4-FFF2-40B4-BE49-F238E27FC236}">
                  <a16:creationId xmlns:a16="http://schemas.microsoft.com/office/drawing/2014/main" id="{35DCF252-7982-4265-98CC-B6114C8EB1AB}"/>
                </a:ext>
              </a:extLst>
            </p:cNvPr>
            <p:cNvGrpSpPr/>
            <p:nvPr/>
          </p:nvGrpSpPr>
          <p:grpSpPr>
            <a:xfrm rot="10800000">
              <a:off x="4450366" y="1666691"/>
              <a:ext cx="818634" cy="1893177"/>
              <a:chOff x="8240330" y="1679013"/>
              <a:chExt cx="818634" cy="1893177"/>
            </a:xfrm>
          </p:grpSpPr>
          <p:sp>
            <p:nvSpPr>
              <p:cNvPr id="76" name="Rectangle 75">
                <a:extLst>
                  <a:ext uri="{FF2B5EF4-FFF2-40B4-BE49-F238E27FC236}">
                    <a16:creationId xmlns:a16="http://schemas.microsoft.com/office/drawing/2014/main" id="{EEE0E0C2-1F8F-4CB6-A1AE-9765FAA90DAE}"/>
                  </a:ext>
                </a:extLst>
              </p:cNvPr>
              <p:cNvSpPr/>
              <p:nvPr/>
            </p:nvSpPr>
            <p:spPr>
              <a:xfrm>
                <a:off x="8248285" y="1679013"/>
                <a:ext cx="810679" cy="76039"/>
              </a:xfrm>
              <a:prstGeom prst="rect">
                <a:avLst/>
              </a:prstGeom>
              <a:solidFill>
                <a:schemeClr val="accent2">
                  <a:lumMod val="75000"/>
                </a:schemeClr>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Rectangle 76">
                <a:extLst>
                  <a:ext uri="{FF2B5EF4-FFF2-40B4-BE49-F238E27FC236}">
                    <a16:creationId xmlns:a16="http://schemas.microsoft.com/office/drawing/2014/main" id="{D38EBEBF-F0F9-465E-8EEB-4FE96CEF21B2}"/>
                  </a:ext>
                </a:extLst>
              </p:cNvPr>
              <p:cNvSpPr/>
              <p:nvPr/>
            </p:nvSpPr>
            <p:spPr>
              <a:xfrm>
                <a:off x="8991247" y="1817797"/>
                <a:ext cx="66435" cy="1754391"/>
              </a:xfrm>
              <a:prstGeom prst="rect">
                <a:avLst/>
              </a:prstGeom>
              <a:solidFill>
                <a:schemeClr val="accent2">
                  <a:lumMod val="75000"/>
                </a:schemeClr>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31387C99-875F-4A41-8979-9F18AC065555}"/>
                  </a:ext>
                </a:extLst>
              </p:cNvPr>
              <p:cNvSpPr/>
              <p:nvPr/>
            </p:nvSpPr>
            <p:spPr>
              <a:xfrm>
                <a:off x="8240330" y="3480817"/>
                <a:ext cx="800851" cy="91373"/>
              </a:xfrm>
              <a:prstGeom prst="rect">
                <a:avLst/>
              </a:prstGeom>
              <a:solidFill>
                <a:schemeClr val="accent2">
                  <a:lumMod val="75000"/>
                </a:schemeClr>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84" name="Group 83">
            <a:extLst>
              <a:ext uri="{FF2B5EF4-FFF2-40B4-BE49-F238E27FC236}">
                <a16:creationId xmlns:a16="http://schemas.microsoft.com/office/drawing/2014/main" id="{FB83AA7A-9905-4CB1-9B27-3943C1B5DE41}"/>
              </a:ext>
            </a:extLst>
          </p:cNvPr>
          <p:cNvGrpSpPr/>
          <p:nvPr/>
        </p:nvGrpSpPr>
        <p:grpSpPr>
          <a:xfrm>
            <a:off x="7335744" y="4371768"/>
            <a:ext cx="1586451" cy="1419614"/>
            <a:chOff x="3354277" y="3826834"/>
            <a:chExt cx="1707402" cy="1840075"/>
          </a:xfrm>
        </p:grpSpPr>
        <p:sp>
          <p:nvSpPr>
            <p:cNvPr id="79" name="Rectangle 78">
              <a:extLst>
                <a:ext uri="{FF2B5EF4-FFF2-40B4-BE49-F238E27FC236}">
                  <a16:creationId xmlns:a16="http://schemas.microsoft.com/office/drawing/2014/main" id="{2B2723A0-B92B-4A29-9DC6-E6C3E39C6159}"/>
                </a:ext>
              </a:extLst>
            </p:cNvPr>
            <p:cNvSpPr/>
            <p:nvPr/>
          </p:nvSpPr>
          <p:spPr>
            <a:xfrm>
              <a:off x="3355175" y="3826834"/>
              <a:ext cx="1683645" cy="2667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Calibri" panose="020F0502020204030204"/>
                  <a:ea typeface="+mn-ea"/>
                  <a:cs typeface="+mn-cs"/>
                </a:rPr>
                <a:t>Copper tape</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0" name="Rectangle 79">
              <a:extLst>
                <a:ext uri="{FF2B5EF4-FFF2-40B4-BE49-F238E27FC236}">
                  <a16:creationId xmlns:a16="http://schemas.microsoft.com/office/drawing/2014/main" id="{666004B5-9AE9-4C94-BEBF-B92128398963}"/>
                </a:ext>
              </a:extLst>
            </p:cNvPr>
            <p:cNvSpPr/>
            <p:nvPr/>
          </p:nvSpPr>
          <p:spPr>
            <a:xfrm>
              <a:off x="3355175" y="4192664"/>
              <a:ext cx="1683645" cy="24704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1" u="none" strike="noStrike" kern="1200" cap="none" spc="0" normalizeH="0" baseline="0" noProof="0" dirty="0" err="1">
                  <a:ln>
                    <a:noFill/>
                  </a:ln>
                  <a:solidFill>
                    <a:prstClr val="black"/>
                  </a:solidFill>
                  <a:effectLst/>
                  <a:uLnTx/>
                  <a:uFillTx/>
                  <a:latin typeface="Calibri" panose="020F0502020204030204"/>
                  <a:ea typeface="+mn-ea"/>
                  <a:cs typeface="+mn-cs"/>
                </a:rPr>
                <a:t>Kapton</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1" name="Rectangle 80">
              <a:extLst>
                <a:ext uri="{FF2B5EF4-FFF2-40B4-BE49-F238E27FC236}">
                  <a16:creationId xmlns:a16="http://schemas.microsoft.com/office/drawing/2014/main" id="{A1A02176-3837-4FA4-ACFE-4288DD642BE9}"/>
                </a:ext>
              </a:extLst>
            </p:cNvPr>
            <p:cNvSpPr/>
            <p:nvPr/>
          </p:nvSpPr>
          <p:spPr>
            <a:xfrm>
              <a:off x="3355175" y="4553042"/>
              <a:ext cx="1683645" cy="285523"/>
            </a:xfrm>
            <a:prstGeom prst="rect">
              <a:avLst/>
            </a:prstGeom>
            <a:pattFill prst="openDmnd">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Honeycomb</a:t>
              </a:r>
              <a:endParaRPr kumimoji="0" lang="en-US" sz="1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82" name="Rectangle 81">
              <a:extLst>
                <a:ext uri="{FF2B5EF4-FFF2-40B4-BE49-F238E27FC236}">
                  <a16:creationId xmlns:a16="http://schemas.microsoft.com/office/drawing/2014/main" id="{AD1B422A-1008-4DC0-92E6-A0A4AABB2F67}"/>
                </a:ext>
              </a:extLst>
            </p:cNvPr>
            <p:cNvSpPr/>
            <p:nvPr/>
          </p:nvSpPr>
          <p:spPr>
            <a:xfrm>
              <a:off x="3355175" y="4933951"/>
              <a:ext cx="1683645" cy="304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Calibri" panose="020F0502020204030204"/>
                  <a:ea typeface="+mn-ea"/>
                  <a:cs typeface="+mn-cs"/>
                </a:rPr>
                <a:t>Gas gap</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3" name="Rectangle 82">
              <a:extLst>
                <a:ext uri="{FF2B5EF4-FFF2-40B4-BE49-F238E27FC236}">
                  <a16:creationId xmlns:a16="http://schemas.microsoft.com/office/drawing/2014/main" id="{54F9F27A-62A5-4660-B50A-16E2ED05988A}"/>
                </a:ext>
              </a:extLst>
            </p:cNvPr>
            <p:cNvSpPr/>
            <p:nvPr/>
          </p:nvSpPr>
          <p:spPr>
            <a:xfrm>
              <a:off x="3354277" y="5362575"/>
              <a:ext cx="1707402" cy="3043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rPr>
                <a:t>Paper Sticker</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70" name="Rettangolo 69">
            <a:extLst>
              <a:ext uri="{FF2B5EF4-FFF2-40B4-BE49-F238E27FC236}">
                <a16:creationId xmlns:a16="http://schemas.microsoft.com/office/drawing/2014/main" id="{0E5C55D8-2571-B391-3909-5CCF724530C2}"/>
              </a:ext>
            </a:extLst>
          </p:cNvPr>
          <p:cNvSpPr/>
          <p:nvPr/>
        </p:nvSpPr>
        <p:spPr>
          <a:xfrm>
            <a:off x="8968286" y="4215977"/>
            <a:ext cx="3175851" cy="17940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l" defTabSz="914400" rtl="0" eaLnBrk="1" fontAlgn="auto" latinLnBrk="0" hangingPunct="1">
              <a:lnSpc>
                <a:spcPct val="100000"/>
              </a:lnSpc>
              <a:spcBef>
                <a:spcPts val="0"/>
              </a:spcBef>
              <a:spcAft>
                <a:spcPts val="0"/>
              </a:spcAft>
              <a:buClrTx/>
              <a:buSzTx/>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Copper tape thickness : </a:t>
            </a:r>
            <a:r>
              <a:rPr lang="en-US" sz="1400" b="1" dirty="0">
                <a:solidFill>
                  <a:prstClr val="black"/>
                </a:solidFill>
                <a:latin typeface="Calibri" panose="020F0502020204030204"/>
              </a:rPr>
              <a:t>65</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400" b="1" dirty="0">
                <a:solidFill>
                  <a:prstClr val="black"/>
                </a:solidFill>
                <a:latin typeface="Calibri" panose="020F0502020204030204"/>
              </a:rPr>
              <a:t> </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µm</a:t>
            </a:r>
          </a:p>
          <a:p>
            <a:pPr marR="0" lvl="0" algn="l" defTabSz="914400" rtl="0" eaLnBrk="1" fontAlgn="auto" latinLnBrk="0" hangingPunct="1">
              <a:lnSpc>
                <a:spcPct val="100000"/>
              </a:lnSpc>
              <a:spcBef>
                <a:spcPts val="0"/>
              </a:spcBef>
              <a:spcAft>
                <a:spcPts val="0"/>
              </a:spcAft>
              <a:buClrTx/>
              <a:buSzTx/>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Kapton tape thickness: 70 </a:t>
            </a:r>
            <a:r>
              <a:rPr lang="en-US" sz="1400" b="1" dirty="0">
                <a:solidFill>
                  <a:prstClr val="black"/>
                </a:solidFill>
                <a:latin typeface="Calibri" panose="020F0502020204030204"/>
              </a:rPr>
              <a:t>± 3</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 µm</a:t>
            </a:r>
          </a:p>
          <a:p>
            <a:pPr marR="0" lvl="0" algn="l" defTabSz="914400" rtl="0" eaLnBrk="1" fontAlgn="auto" latinLnBrk="0" hangingPunct="1">
              <a:lnSpc>
                <a:spcPct val="100000"/>
              </a:lnSpc>
              <a:spcBef>
                <a:spcPts val="0"/>
              </a:spcBef>
              <a:spcAft>
                <a:spcPts val="0"/>
              </a:spcAft>
              <a:buClrTx/>
              <a:buSzTx/>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Paper stickers thickness: 150 [</a:t>
            </a:r>
            <a:r>
              <a:rPr lang="en-US" sz="1400" b="1" dirty="0">
                <a:solidFill>
                  <a:prstClr val="black"/>
                </a:solidFill>
                <a:latin typeface="Calibri" panose="020F0502020204030204"/>
              </a:rPr>
              <a:t>± 70]</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 µm </a:t>
            </a:r>
          </a:p>
          <a:p>
            <a:pPr marR="0" lvl="0" algn="l" defTabSz="914400" rtl="0" eaLnBrk="1" fontAlgn="auto" latinLnBrk="0" hangingPunct="1">
              <a:lnSpc>
                <a:spcPct val="100000"/>
              </a:lnSpc>
              <a:spcBef>
                <a:spcPts val="0"/>
              </a:spcBef>
              <a:spcAft>
                <a:spcPts val="0"/>
              </a:spcAft>
              <a:buClrTx/>
              <a:buSzTx/>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Gas-gap thickness: 4.48 mm </a:t>
            </a:r>
          </a:p>
          <a:p>
            <a:pPr marR="0" lvl="0" algn="l" defTabSz="914400" rtl="0" eaLnBrk="1" fontAlgn="auto" latinLnBrk="0" hangingPunct="1">
              <a:lnSpc>
                <a:spcPct val="100000"/>
              </a:lnSpc>
              <a:spcBef>
                <a:spcPts val="0"/>
              </a:spcBef>
              <a:spcAft>
                <a:spcPts val="0"/>
              </a:spcAft>
              <a:buClrTx/>
              <a:buSzTx/>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Read-out panel thickness: </a:t>
            </a:r>
            <a:r>
              <a:rPr lang="en-US" sz="1400" b="1" dirty="0">
                <a:solidFill>
                  <a:prstClr val="black"/>
                </a:solidFill>
                <a:latin typeface="Calibri" panose="020F0502020204030204"/>
              </a:rPr>
              <a:t>3.94</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1400" b="1" dirty="0">
                <a:solidFill>
                  <a:prstClr val="black"/>
                </a:solidFill>
                <a:latin typeface="Calibri" panose="020F0502020204030204"/>
              </a:rPr>
              <a:t>± 0.2</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sp>
        <p:nvSpPr>
          <p:cNvPr id="87" name="Segnaposto numero diapositiva 86">
            <a:extLst>
              <a:ext uri="{FF2B5EF4-FFF2-40B4-BE49-F238E27FC236}">
                <a16:creationId xmlns:a16="http://schemas.microsoft.com/office/drawing/2014/main" id="{3D5EFE92-82A6-AA1E-8C7A-62349C58462A}"/>
              </a:ext>
            </a:extLst>
          </p:cNvPr>
          <p:cNvSpPr>
            <a:spLocks noGrp="1"/>
          </p:cNvSpPr>
          <p:nvPr>
            <p:ph type="sldNum" sz="quarter" idx="12"/>
          </p:nvPr>
        </p:nvSpPr>
        <p:spPr/>
        <p:txBody>
          <a:bodyPr/>
          <a:lstStyle/>
          <a:p>
            <a:fld id="{F70598EF-BAC4-4275-9045-253E75C41A49}" type="slidenum">
              <a:rPr lang="en-US" smtClean="0"/>
              <a:t>2</a:t>
            </a:fld>
            <a:endParaRPr lang="en-US"/>
          </a:p>
        </p:txBody>
      </p:sp>
      <p:sp>
        <p:nvSpPr>
          <p:cNvPr id="18" name="Rectangle 17">
            <a:extLst>
              <a:ext uri="{FF2B5EF4-FFF2-40B4-BE49-F238E27FC236}">
                <a16:creationId xmlns:a16="http://schemas.microsoft.com/office/drawing/2014/main" id="{4F64AABE-EFE0-4F8B-F709-00C64A7049D0}"/>
              </a:ext>
            </a:extLst>
          </p:cNvPr>
          <p:cNvSpPr/>
          <p:nvPr/>
        </p:nvSpPr>
        <p:spPr>
          <a:xfrm rot="10800000">
            <a:off x="552006" y="4719214"/>
            <a:ext cx="6515579" cy="48282"/>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064EBA43-BB0F-BD8E-A110-FBD9E72CA5BB}"/>
              </a:ext>
            </a:extLst>
          </p:cNvPr>
          <p:cNvSpPr/>
          <p:nvPr/>
        </p:nvSpPr>
        <p:spPr>
          <a:xfrm rot="10800000">
            <a:off x="6236708" y="4728842"/>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ED6F994-AE95-FDDE-92C4-3100E28D0FF6}"/>
              </a:ext>
            </a:extLst>
          </p:cNvPr>
          <p:cNvSpPr/>
          <p:nvPr/>
        </p:nvSpPr>
        <p:spPr>
          <a:xfrm rot="10800000">
            <a:off x="5711164" y="4727073"/>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8B24D09D-ADF9-A524-33CB-06744A93FF00}"/>
              </a:ext>
            </a:extLst>
          </p:cNvPr>
          <p:cNvSpPr/>
          <p:nvPr/>
        </p:nvSpPr>
        <p:spPr>
          <a:xfrm rot="10800000">
            <a:off x="5185620" y="4721237"/>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FD0BE7BD-0E98-1D88-C4F0-C78074C7090D}"/>
              </a:ext>
            </a:extLst>
          </p:cNvPr>
          <p:cNvSpPr/>
          <p:nvPr/>
        </p:nvSpPr>
        <p:spPr>
          <a:xfrm rot="10800000">
            <a:off x="4660076" y="4727073"/>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1A3ED610-C522-8EA3-1702-2839BE2A836E}"/>
              </a:ext>
            </a:extLst>
          </p:cNvPr>
          <p:cNvSpPr/>
          <p:nvPr/>
        </p:nvSpPr>
        <p:spPr>
          <a:xfrm rot="10800000">
            <a:off x="4134533" y="4727073"/>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D3E9F7D2-925C-1E5C-61DA-4E4DC36804EE}"/>
              </a:ext>
            </a:extLst>
          </p:cNvPr>
          <p:cNvSpPr/>
          <p:nvPr/>
        </p:nvSpPr>
        <p:spPr>
          <a:xfrm rot="10800000">
            <a:off x="3608989" y="4721664"/>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Rectangle 68">
            <a:extLst>
              <a:ext uri="{FF2B5EF4-FFF2-40B4-BE49-F238E27FC236}">
                <a16:creationId xmlns:a16="http://schemas.microsoft.com/office/drawing/2014/main" id="{C7B72F9D-E68F-7A0F-C97E-D4319A1F376A}"/>
              </a:ext>
            </a:extLst>
          </p:cNvPr>
          <p:cNvSpPr/>
          <p:nvPr/>
        </p:nvSpPr>
        <p:spPr>
          <a:xfrm rot="10800000">
            <a:off x="3083445" y="4721237"/>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35189A1F-25CC-16DC-D46B-0C3F9BBAF8F0}"/>
              </a:ext>
            </a:extLst>
          </p:cNvPr>
          <p:cNvSpPr/>
          <p:nvPr/>
        </p:nvSpPr>
        <p:spPr>
          <a:xfrm rot="10800000">
            <a:off x="2640573" y="4727073"/>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9" name="Rectangle 88">
            <a:extLst>
              <a:ext uri="{FF2B5EF4-FFF2-40B4-BE49-F238E27FC236}">
                <a16:creationId xmlns:a16="http://schemas.microsoft.com/office/drawing/2014/main" id="{E84DCC6F-7963-26A4-41D8-5A962B6CFC5B}"/>
              </a:ext>
            </a:extLst>
          </p:cNvPr>
          <p:cNvSpPr/>
          <p:nvPr/>
        </p:nvSpPr>
        <p:spPr>
          <a:xfrm rot="10800000">
            <a:off x="2118443" y="4721664"/>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F166F42B-ADB2-C103-4603-FA672C0AE3CF}"/>
              </a:ext>
            </a:extLst>
          </p:cNvPr>
          <p:cNvSpPr/>
          <p:nvPr/>
        </p:nvSpPr>
        <p:spPr>
          <a:xfrm>
            <a:off x="612896" y="4668616"/>
            <a:ext cx="6444000" cy="36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9373CEAE-B764-58B4-7E67-95543C2E623E}"/>
              </a:ext>
            </a:extLst>
          </p:cNvPr>
          <p:cNvSpPr/>
          <p:nvPr/>
        </p:nvSpPr>
        <p:spPr>
          <a:xfrm>
            <a:off x="611336" y="4539359"/>
            <a:ext cx="6444000" cy="36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EAB7E4E3-52A8-868C-CAD5-D76630CCA495}"/>
              </a:ext>
            </a:extLst>
          </p:cNvPr>
          <p:cNvSpPr/>
          <p:nvPr/>
        </p:nvSpPr>
        <p:spPr>
          <a:xfrm rot="10800000">
            <a:off x="1589075" y="4727073"/>
            <a:ext cx="42217" cy="47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FB61E911-738F-47C1-7BA1-80731C3F05CF}"/>
              </a:ext>
            </a:extLst>
          </p:cNvPr>
          <p:cNvSpPr/>
          <p:nvPr/>
        </p:nvSpPr>
        <p:spPr>
          <a:xfrm>
            <a:off x="548237" y="4405478"/>
            <a:ext cx="77924" cy="396768"/>
          </a:xfrm>
          <a:prstGeom prst="rect">
            <a:avLst/>
          </a:prstGeom>
          <a:solidFill>
            <a:srgbClr val="8E4221"/>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E45CC833-EEA5-E5C0-9F37-16DA38E194E6}"/>
              </a:ext>
            </a:extLst>
          </p:cNvPr>
          <p:cNvSpPr/>
          <p:nvPr/>
        </p:nvSpPr>
        <p:spPr>
          <a:xfrm>
            <a:off x="7035432" y="4428065"/>
            <a:ext cx="77924" cy="396768"/>
          </a:xfrm>
          <a:prstGeom prst="rect">
            <a:avLst/>
          </a:prstGeom>
          <a:solidFill>
            <a:srgbClr val="8E4221"/>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F5348EEF-7A7D-EBD3-CEE3-B95C152B1F21}"/>
              </a:ext>
            </a:extLst>
          </p:cNvPr>
          <p:cNvSpPr/>
          <p:nvPr/>
        </p:nvSpPr>
        <p:spPr>
          <a:xfrm>
            <a:off x="607024" y="5606482"/>
            <a:ext cx="6444000" cy="36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8BF3CC7E-29FF-4E5C-3553-F05403F4F5E8}"/>
              </a:ext>
            </a:extLst>
          </p:cNvPr>
          <p:cNvSpPr/>
          <p:nvPr/>
        </p:nvSpPr>
        <p:spPr>
          <a:xfrm>
            <a:off x="605464" y="5477225"/>
            <a:ext cx="6444000" cy="36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8A455544-733A-416A-4FE3-1EE3198B4061}"/>
              </a:ext>
            </a:extLst>
          </p:cNvPr>
          <p:cNvSpPr/>
          <p:nvPr/>
        </p:nvSpPr>
        <p:spPr>
          <a:xfrm>
            <a:off x="534077" y="5354669"/>
            <a:ext cx="77924" cy="396768"/>
          </a:xfrm>
          <a:prstGeom prst="rect">
            <a:avLst/>
          </a:prstGeom>
          <a:solidFill>
            <a:srgbClr val="8E4221"/>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E5CEB1CF-82BB-C587-ACE4-3FBAC585F440}"/>
              </a:ext>
            </a:extLst>
          </p:cNvPr>
          <p:cNvSpPr/>
          <p:nvPr/>
        </p:nvSpPr>
        <p:spPr>
          <a:xfrm>
            <a:off x="7021272" y="5377256"/>
            <a:ext cx="77924" cy="396768"/>
          </a:xfrm>
          <a:prstGeom prst="rect">
            <a:avLst/>
          </a:prstGeom>
          <a:solidFill>
            <a:srgbClr val="8E4221"/>
          </a:solidFill>
          <a:ln>
            <a:solidFill>
              <a:srgbClr val="8E42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Straight Connector 100">
            <a:extLst>
              <a:ext uri="{FF2B5EF4-FFF2-40B4-BE49-F238E27FC236}">
                <a16:creationId xmlns:a16="http://schemas.microsoft.com/office/drawing/2014/main" id="{F4B1C6E8-A051-8738-8E41-70653900CF0B}"/>
              </a:ext>
            </a:extLst>
          </p:cNvPr>
          <p:cNvCxnSpPr>
            <a:cxnSpLocks/>
          </p:cNvCxnSpPr>
          <p:nvPr/>
        </p:nvCxnSpPr>
        <p:spPr>
          <a:xfrm>
            <a:off x="630903" y="4497926"/>
            <a:ext cx="0" cy="2639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CB5FA97A-6426-A69D-C137-B5C308BC68D5}"/>
              </a:ext>
            </a:extLst>
          </p:cNvPr>
          <p:cNvCxnSpPr>
            <a:cxnSpLocks/>
          </p:cNvCxnSpPr>
          <p:nvPr/>
        </p:nvCxnSpPr>
        <p:spPr>
          <a:xfrm>
            <a:off x="617831" y="5414780"/>
            <a:ext cx="0" cy="2639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6B9EED4-26CA-F351-99D9-BE6103688A37}"/>
              </a:ext>
            </a:extLst>
          </p:cNvPr>
          <p:cNvCxnSpPr>
            <a:cxnSpLocks/>
          </p:cNvCxnSpPr>
          <p:nvPr/>
        </p:nvCxnSpPr>
        <p:spPr>
          <a:xfrm>
            <a:off x="7021408" y="4504789"/>
            <a:ext cx="0" cy="2639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26A6BBD0-0F78-3F26-4C3A-14AB00F4209C}"/>
              </a:ext>
            </a:extLst>
          </p:cNvPr>
          <p:cNvCxnSpPr>
            <a:cxnSpLocks/>
          </p:cNvCxnSpPr>
          <p:nvPr/>
        </p:nvCxnSpPr>
        <p:spPr>
          <a:xfrm>
            <a:off x="7017039" y="5420367"/>
            <a:ext cx="0" cy="2639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954F9BB-C8D5-7C66-D550-3D450254045D}"/>
              </a:ext>
            </a:extLst>
          </p:cNvPr>
          <p:cNvCxnSpPr>
            <a:cxnSpLocks/>
          </p:cNvCxnSpPr>
          <p:nvPr/>
        </p:nvCxnSpPr>
        <p:spPr>
          <a:xfrm flipV="1">
            <a:off x="7116182" y="4416348"/>
            <a:ext cx="0" cy="13350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805DEFD5-E8C9-A136-F3E0-65FECE021F7D}"/>
              </a:ext>
            </a:extLst>
          </p:cNvPr>
          <p:cNvCxnSpPr>
            <a:cxnSpLocks/>
          </p:cNvCxnSpPr>
          <p:nvPr/>
        </p:nvCxnSpPr>
        <p:spPr>
          <a:xfrm flipH="1" flipV="1">
            <a:off x="6429992" y="5741293"/>
            <a:ext cx="684000" cy="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26E2ED11-BAA1-31E6-9DBD-CFB593B19467}"/>
              </a:ext>
            </a:extLst>
          </p:cNvPr>
          <p:cNvCxnSpPr>
            <a:cxnSpLocks/>
          </p:cNvCxnSpPr>
          <p:nvPr/>
        </p:nvCxnSpPr>
        <p:spPr>
          <a:xfrm flipH="1" flipV="1">
            <a:off x="6431131" y="4425341"/>
            <a:ext cx="684000" cy="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9079C9A3-5435-E6F1-F4B4-FF0E44AB8AC7}"/>
              </a:ext>
            </a:extLst>
          </p:cNvPr>
          <p:cNvCxnSpPr>
            <a:cxnSpLocks/>
          </p:cNvCxnSpPr>
          <p:nvPr/>
        </p:nvCxnSpPr>
        <p:spPr>
          <a:xfrm flipV="1">
            <a:off x="556019" y="4428557"/>
            <a:ext cx="0" cy="13350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E1467478-BC4D-9FE8-331F-CDD7E14545A0}"/>
              </a:ext>
            </a:extLst>
          </p:cNvPr>
          <p:cNvCxnSpPr>
            <a:cxnSpLocks/>
          </p:cNvCxnSpPr>
          <p:nvPr/>
        </p:nvCxnSpPr>
        <p:spPr>
          <a:xfrm flipH="1" flipV="1">
            <a:off x="556019" y="5760097"/>
            <a:ext cx="684000" cy="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4D2A5C51-DAF8-35E6-DDDD-06180BB4C18D}"/>
              </a:ext>
            </a:extLst>
          </p:cNvPr>
          <p:cNvCxnSpPr>
            <a:cxnSpLocks/>
          </p:cNvCxnSpPr>
          <p:nvPr/>
        </p:nvCxnSpPr>
        <p:spPr>
          <a:xfrm flipH="1" flipV="1">
            <a:off x="564181" y="4437720"/>
            <a:ext cx="684000" cy="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6" name="Picture 115">
            <a:extLst>
              <a:ext uri="{FF2B5EF4-FFF2-40B4-BE49-F238E27FC236}">
                <a16:creationId xmlns:a16="http://schemas.microsoft.com/office/drawing/2014/main" id="{B774F4B8-6ABC-2868-99F7-3CE5440D15FC}"/>
              </a:ext>
            </a:extLst>
          </p:cNvPr>
          <p:cNvPicPr>
            <a:picLocks noChangeAspect="1"/>
          </p:cNvPicPr>
          <p:nvPr/>
        </p:nvPicPr>
        <p:blipFill>
          <a:blip r:embed="rId2"/>
          <a:stretch>
            <a:fillRect/>
          </a:stretch>
        </p:blipFill>
        <p:spPr>
          <a:xfrm>
            <a:off x="92517" y="4257122"/>
            <a:ext cx="7212153" cy="1794068"/>
          </a:xfrm>
          <a:prstGeom prst="rect">
            <a:avLst/>
          </a:prstGeom>
        </p:spPr>
      </p:pic>
      <p:sp>
        <p:nvSpPr>
          <p:cNvPr id="117" name="Rectangle 116">
            <a:extLst>
              <a:ext uri="{FF2B5EF4-FFF2-40B4-BE49-F238E27FC236}">
                <a16:creationId xmlns:a16="http://schemas.microsoft.com/office/drawing/2014/main" id="{356CADAA-9DE9-21C2-70DC-FE2726D8E1B6}"/>
              </a:ext>
            </a:extLst>
          </p:cNvPr>
          <p:cNvSpPr/>
          <p:nvPr/>
        </p:nvSpPr>
        <p:spPr>
          <a:xfrm>
            <a:off x="7335744" y="4089531"/>
            <a:ext cx="1564377" cy="20575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Calibri" panose="020F0502020204030204"/>
                <a:ea typeface="+mn-ea"/>
                <a:cs typeface="+mn-cs"/>
              </a:rPr>
              <a:t>FR4</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6607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EB44DC-B4AC-F98E-F911-49DC4557C107}"/>
              </a:ext>
            </a:extLst>
          </p:cNvPr>
          <p:cNvSpPr>
            <a:spLocks noGrp="1"/>
          </p:cNvSpPr>
          <p:nvPr>
            <p:ph type="title"/>
          </p:nvPr>
        </p:nvSpPr>
        <p:spPr/>
        <p:txBody>
          <a:bodyPr/>
          <a:lstStyle/>
          <a:p>
            <a:r>
              <a:rPr lang="it-IT" dirty="0"/>
              <a:t>Gas volume layout </a:t>
            </a:r>
            <a:endParaRPr lang="en-US" dirty="0"/>
          </a:p>
        </p:txBody>
      </p:sp>
      <mc:AlternateContent xmlns:mc="http://schemas.openxmlformats.org/markup-compatibility/2006" xmlns:cx1="http://schemas.microsoft.com/office/drawing/2015/9/8/chartex">
        <mc:Choice Requires="cx1">
          <p:graphicFrame>
            <p:nvGraphicFramePr>
              <p:cNvPr id="4" name="Grafico 3">
                <a:extLst>
                  <a:ext uri="{FF2B5EF4-FFF2-40B4-BE49-F238E27FC236}">
                    <a16:creationId xmlns:a16="http://schemas.microsoft.com/office/drawing/2014/main" id="{6803D7CF-D26B-9305-0BFC-D9D72D81A63C}"/>
                  </a:ext>
                </a:extLst>
              </p:cNvPr>
              <p:cNvGraphicFramePr/>
              <p:nvPr/>
            </p:nvGraphicFramePr>
            <p:xfrm>
              <a:off x="7129755" y="1871053"/>
              <a:ext cx="3054378" cy="2664769"/>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4" name="Grafico 3">
                <a:extLst>
                  <a:ext uri="{FF2B5EF4-FFF2-40B4-BE49-F238E27FC236}">
                    <a16:creationId xmlns:a16="http://schemas.microsoft.com/office/drawing/2014/main" id="{6803D7CF-D26B-9305-0BFC-D9D72D81A63C}"/>
                  </a:ext>
                </a:extLst>
              </p:cNvPr>
              <p:cNvPicPr>
                <a:picLocks noGrp="1" noRot="1" noChangeAspect="1" noMove="1" noResize="1" noEditPoints="1" noAdjustHandles="1" noChangeArrowheads="1" noChangeShapeType="1"/>
              </p:cNvPicPr>
              <p:nvPr/>
            </p:nvPicPr>
            <p:blipFill>
              <a:blip r:embed="rId3"/>
              <a:stretch>
                <a:fillRect/>
              </a:stretch>
            </p:blipFill>
            <p:spPr>
              <a:xfrm>
                <a:off x="7129755" y="1871053"/>
                <a:ext cx="3054378" cy="2664769"/>
              </a:xfrm>
              <a:prstGeom prst="rect">
                <a:avLst/>
              </a:prstGeom>
            </p:spPr>
          </p:pic>
        </mc:Fallback>
      </mc:AlternateContent>
      <p:pic>
        <p:nvPicPr>
          <p:cNvPr id="8" name="Picture 4" descr="Diagram&#10;&#10;Description automatically generated">
            <a:extLst>
              <a:ext uri="{FF2B5EF4-FFF2-40B4-BE49-F238E27FC236}">
                <a16:creationId xmlns:a16="http://schemas.microsoft.com/office/drawing/2014/main" id="{82BEE8A0-EA89-3EE2-83C0-16FFD5555E47}"/>
              </a:ext>
            </a:extLst>
          </p:cNvPr>
          <p:cNvPicPr>
            <a:picLocks noChangeAspect="1"/>
          </p:cNvPicPr>
          <p:nvPr/>
        </p:nvPicPr>
        <p:blipFill rotWithShape="1">
          <a:blip r:embed="rId4">
            <a:extLst>
              <a:ext uri="{28A0092B-C50C-407E-A947-70E740481C1C}">
                <a14:useLocalDpi xmlns:a14="http://schemas.microsoft.com/office/drawing/2010/main" val="0"/>
              </a:ext>
            </a:extLst>
          </a:blip>
          <a:srcRect l="26875" t="3288" r="41563" b="11998"/>
          <a:stretch/>
        </p:blipFill>
        <p:spPr>
          <a:xfrm>
            <a:off x="10163986" y="2170312"/>
            <a:ext cx="1725529" cy="2430263"/>
          </a:xfrm>
          <a:prstGeom prst="rect">
            <a:avLst/>
          </a:prstGeom>
        </p:spPr>
      </p:pic>
      <p:sp>
        <p:nvSpPr>
          <p:cNvPr id="10" name="TextBox 12">
            <a:extLst>
              <a:ext uri="{FF2B5EF4-FFF2-40B4-BE49-F238E27FC236}">
                <a16:creationId xmlns:a16="http://schemas.microsoft.com/office/drawing/2014/main" id="{70CB0452-C76A-5651-32CE-63B9EDC2B111}"/>
              </a:ext>
            </a:extLst>
          </p:cNvPr>
          <p:cNvSpPr txBox="1"/>
          <p:nvPr/>
        </p:nvSpPr>
        <p:spPr>
          <a:xfrm>
            <a:off x="332697" y="1504609"/>
            <a:ext cx="6797058" cy="4524315"/>
          </a:xfrm>
          <a:prstGeom prst="rect">
            <a:avLst/>
          </a:prstGeom>
          <a:noFill/>
        </p:spPr>
        <p:txBody>
          <a:bodyPr wrap="square" rtlCol="0">
            <a:spAutoFit/>
          </a:bodyPr>
          <a:lstStyle/>
          <a:p>
            <a:pPr algn="just"/>
            <a:endParaRPr lang="en-US" dirty="0"/>
          </a:p>
          <a:p>
            <a:pPr algn="just"/>
            <a:r>
              <a:rPr lang="en-US" dirty="0"/>
              <a:t>The gas volume consists of two HPL plates 1.5 mm nominal thick with resistivity of about 5 x 10 ^ 9 </a:t>
            </a:r>
            <a:r>
              <a:rPr lang="el-GR" dirty="0"/>
              <a:t>Ω</a:t>
            </a:r>
            <a:r>
              <a:rPr lang="en-US" dirty="0"/>
              <a:t> cm, separated by 1 mm thick pillars. The pillars have the same geometry as those used for the BIS78 and are arranged on a grid with a </a:t>
            </a:r>
            <a:r>
              <a:rPr lang="en-US" b="1" dirty="0"/>
              <a:t>pitch of 7 cm</a:t>
            </a:r>
            <a:r>
              <a:rPr lang="en-US" dirty="0"/>
              <a:t>. The HV is distributed on the HPL panel through a graphite layer with resistivity of </a:t>
            </a:r>
            <a:r>
              <a:rPr lang="en-US" dirty="0" err="1"/>
              <a:t>approx</a:t>
            </a:r>
            <a:r>
              <a:rPr lang="en-US" dirty="0"/>
              <a:t> 350 k</a:t>
            </a:r>
            <a:r>
              <a:rPr lang="el-GR" dirty="0"/>
              <a:t>Ω/□</a:t>
            </a:r>
            <a:r>
              <a:rPr lang="en-US" dirty="0"/>
              <a:t>. The power cables, certified up to 15 kV DC, are connected to the graphite layer by means of a thin copper sheet anchored to low resistivity cords, and  housed in a recess created on the frame of the chamber filled with hot melt. The gas is distributed along the short side of the gas gap.</a:t>
            </a:r>
          </a:p>
          <a:p>
            <a:pPr algn="just"/>
            <a:r>
              <a:rPr lang="en-US" dirty="0"/>
              <a:t>The overall tolerances on the gas volume dimensions are +-1mm for length and width and +-0.2 mm for the thickness. </a:t>
            </a:r>
          </a:p>
          <a:p>
            <a:pPr algn="just"/>
            <a:endParaRPr lang="en-US" dirty="0"/>
          </a:p>
          <a:p>
            <a:pPr algn="just"/>
            <a:endParaRPr lang="en-US" dirty="0"/>
          </a:p>
          <a:p>
            <a:pPr algn="just"/>
            <a:endParaRPr lang="en-US" dirty="0"/>
          </a:p>
        </p:txBody>
      </p:sp>
      <p:pic>
        <p:nvPicPr>
          <p:cNvPr id="12" name="Picture 14" descr="Background pattern&#10;&#10;Description automatically generated with medium confidence">
            <a:extLst>
              <a:ext uri="{FF2B5EF4-FFF2-40B4-BE49-F238E27FC236}">
                <a16:creationId xmlns:a16="http://schemas.microsoft.com/office/drawing/2014/main" id="{8DCE28E5-16D5-0F2B-07BA-6BC520E3E945}"/>
              </a:ext>
            </a:extLst>
          </p:cNvPr>
          <p:cNvPicPr>
            <a:picLocks noChangeAspect="1"/>
          </p:cNvPicPr>
          <p:nvPr/>
        </p:nvPicPr>
        <p:blipFill rotWithShape="1">
          <a:blip r:embed="rId5">
            <a:extLst>
              <a:ext uri="{28A0092B-C50C-407E-A947-70E740481C1C}">
                <a14:useLocalDpi xmlns:a14="http://schemas.microsoft.com/office/drawing/2010/main" val="0"/>
              </a:ext>
            </a:extLst>
          </a:blip>
          <a:srcRect l="52945" t="24266" r="35481" b="43968"/>
          <a:stretch/>
        </p:blipFill>
        <p:spPr>
          <a:xfrm>
            <a:off x="9852224" y="4717490"/>
            <a:ext cx="1881712" cy="1421529"/>
          </a:xfrm>
          <a:prstGeom prst="rect">
            <a:avLst/>
          </a:prstGeom>
        </p:spPr>
      </p:pic>
      <p:cxnSp>
        <p:nvCxnSpPr>
          <p:cNvPr id="13" name="Straight Arrow Connector 3">
            <a:extLst>
              <a:ext uri="{FF2B5EF4-FFF2-40B4-BE49-F238E27FC236}">
                <a16:creationId xmlns:a16="http://schemas.microsoft.com/office/drawing/2014/main" id="{B9DBF6B6-51A7-5EC6-C652-CE07567F9DC6}"/>
              </a:ext>
            </a:extLst>
          </p:cNvPr>
          <p:cNvCxnSpPr>
            <a:cxnSpLocks/>
          </p:cNvCxnSpPr>
          <p:nvPr/>
        </p:nvCxnSpPr>
        <p:spPr>
          <a:xfrm>
            <a:off x="10518763" y="5381625"/>
            <a:ext cx="454961" cy="0"/>
          </a:xfrm>
          <a:prstGeom prst="straightConnector1">
            <a:avLst/>
          </a:prstGeom>
          <a:ln w="317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5">
            <a:extLst>
              <a:ext uri="{FF2B5EF4-FFF2-40B4-BE49-F238E27FC236}">
                <a16:creationId xmlns:a16="http://schemas.microsoft.com/office/drawing/2014/main" id="{F4CDA143-92C2-40AE-6CDC-489E60A9233E}"/>
              </a:ext>
            </a:extLst>
          </p:cNvPr>
          <p:cNvSpPr txBox="1"/>
          <p:nvPr/>
        </p:nvSpPr>
        <p:spPr>
          <a:xfrm>
            <a:off x="10565007" y="5000465"/>
            <a:ext cx="840295" cy="369332"/>
          </a:xfrm>
          <a:prstGeom prst="rect">
            <a:avLst/>
          </a:prstGeom>
          <a:noFill/>
        </p:spPr>
        <p:txBody>
          <a:bodyPr wrap="none" rtlCol="0">
            <a:spAutoFit/>
          </a:bodyPr>
          <a:lstStyle/>
          <a:p>
            <a:r>
              <a:rPr lang="it-IT" dirty="0">
                <a:solidFill>
                  <a:schemeClr val="bg1"/>
                </a:solidFill>
              </a:rPr>
              <a:t>70 mm</a:t>
            </a:r>
            <a:endParaRPr lang="en-US" dirty="0">
              <a:solidFill>
                <a:schemeClr val="bg1"/>
              </a:solidFill>
            </a:endParaRPr>
          </a:p>
        </p:txBody>
      </p:sp>
      <p:grpSp>
        <p:nvGrpSpPr>
          <p:cNvPr id="21" name="Group 15">
            <a:extLst>
              <a:ext uri="{FF2B5EF4-FFF2-40B4-BE49-F238E27FC236}">
                <a16:creationId xmlns:a16="http://schemas.microsoft.com/office/drawing/2014/main" id="{20DBB6F6-7DB9-1FC2-E7EF-D18B43607EAE}"/>
              </a:ext>
            </a:extLst>
          </p:cNvPr>
          <p:cNvGrpSpPr/>
          <p:nvPr/>
        </p:nvGrpSpPr>
        <p:grpSpPr>
          <a:xfrm>
            <a:off x="6006467" y="4644462"/>
            <a:ext cx="3621149" cy="1538444"/>
            <a:chOff x="4336891" y="2622131"/>
            <a:chExt cx="6798990" cy="3032945"/>
          </a:xfrm>
        </p:grpSpPr>
        <p:pic>
          <p:nvPicPr>
            <p:cNvPr id="22" name="Picture 5" descr="A close-up of a logo&#10;&#10;Description automatically generated with low confidence">
              <a:extLst>
                <a:ext uri="{FF2B5EF4-FFF2-40B4-BE49-F238E27FC236}">
                  <a16:creationId xmlns:a16="http://schemas.microsoft.com/office/drawing/2014/main" id="{144F691D-65B6-F2D1-5A78-3DBA65890E80}"/>
                </a:ext>
              </a:extLst>
            </p:cNvPr>
            <p:cNvPicPr>
              <a:picLocks noChangeAspect="1"/>
            </p:cNvPicPr>
            <p:nvPr/>
          </p:nvPicPr>
          <p:blipFill rotWithShape="1">
            <a:blip r:embed="rId6">
              <a:extLst>
                <a:ext uri="{28A0092B-C50C-407E-A947-70E740481C1C}">
                  <a14:useLocalDpi xmlns:a14="http://schemas.microsoft.com/office/drawing/2010/main" val="0"/>
                </a:ext>
              </a:extLst>
            </a:blip>
            <a:srcRect t="3203" r="13245" b="17817"/>
            <a:stretch/>
          </p:blipFill>
          <p:spPr>
            <a:xfrm>
              <a:off x="4336891" y="2622131"/>
              <a:ext cx="6798990" cy="3032945"/>
            </a:xfrm>
            <a:prstGeom prst="rect">
              <a:avLst/>
            </a:prstGeom>
          </p:spPr>
        </p:pic>
        <p:sp>
          <p:nvSpPr>
            <p:cNvPr id="23" name="Arrow: Bent 7">
              <a:extLst>
                <a:ext uri="{FF2B5EF4-FFF2-40B4-BE49-F238E27FC236}">
                  <a16:creationId xmlns:a16="http://schemas.microsoft.com/office/drawing/2014/main" id="{28DD3767-B3C2-B494-1779-05BFF2F34F17}"/>
                </a:ext>
              </a:extLst>
            </p:cNvPr>
            <p:cNvSpPr/>
            <p:nvPr/>
          </p:nvSpPr>
          <p:spPr>
            <a:xfrm rot="5952615">
              <a:off x="7968037" y="3627318"/>
              <a:ext cx="898212" cy="1300595"/>
            </a:xfrm>
            <a:prstGeom prst="bentArrow">
              <a:avLst>
                <a:gd name="adj1" fmla="val 9243"/>
                <a:gd name="adj2" fmla="val 22482"/>
                <a:gd name="adj3" fmla="val 25000"/>
                <a:gd name="adj4" fmla="val 75000"/>
              </a:avLst>
            </a:prstGeom>
            <a:pattFill prst="lgConfetti">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8">
              <a:extLst>
                <a:ext uri="{FF2B5EF4-FFF2-40B4-BE49-F238E27FC236}">
                  <a16:creationId xmlns:a16="http://schemas.microsoft.com/office/drawing/2014/main" id="{2E633908-8E0C-BCD3-5F94-DC58424D33CD}"/>
                </a:ext>
              </a:extLst>
            </p:cNvPr>
            <p:cNvSpPr txBox="1"/>
            <p:nvPr/>
          </p:nvSpPr>
          <p:spPr>
            <a:xfrm>
              <a:off x="8810846" y="4119874"/>
              <a:ext cx="1028551" cy="369332"/>
            </a:xfrm>
            <a:prstGeom prst="rect">
              <a:avLst/>
            </a:prstGeom>
            <a:noFill/>
          </p:spPr>
          <p:txBody>
            <a:bodyPr wrap="none" rtlCol="0">
              <a:spAutoFit/>
            </a:bodyPr>
            <a:lstStyle/>
            <a:p>
              <a:r>
                <a:rPr lang="it-IT" dirty="0"/>
                <a:t>Gas Flow</a:t>
              </a:r>
              <a:endParaRPr lang="en-US" dirty="0"/>
            </a:p>
          </p:txBody>
        </p:sp>
        <p:sp>
          <p:nvSpPr>
            <p:cNvPr id="25" name="Arrow: Right 9">
              <a:extLst>
                <a:ext uri="{FF2B5EF4-FFF2-40B4-BE49-F238E27FC236}">
                  <a16:creationId xmlns:a16="http://schemas.microsoft.com/office/drawing/2014/main" id="{E8B2CC1E-D577-16BF-DD37-E31AB1ACA744}"/>
                </a:ext>
              </a:extLst>
            </p:cNvPr>
            <p:cNvSpPr/>
            <p:nvPr/>
          </p:nvSpPr>
          <p:spPr>
            <a:xfrm rot="696464">
              <a:off x="5133975" y="3098554"/>
              <a:ext cx="1121353" cy="380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10">
              <a:extLst>
                <a:ext uri="{FF2B5EF4-FFF2-40B4-BE49-F238E27FC236}">
                  <a16:creationId xmlns:a16="http://schemas.microsoft.com/office/drawing/2014/main" id="{DDFEF17E-EC28-A2F7-E3C7-5C7D98F25B0E}"/>
                </a:ext>
              </a:extLst>
            </p:cNvPr>
            <p:cNvSpPr txBox="1"/>
            <p:nvPr/>
          </p:nvSpPr>
          <p:spPr>
            <a:xfrm>
              <a:off x="4447149" y="3333780"/>
              <a:ext cx="763352" cy="369333"/>
            </a:xfrm>
            <a:prstGeom prst="rect">
              <a:avLst/>
            </a:prstGeom>
            <a:noFill/>
          </p:spPr>
          <p:txBody>
            <a:bodyPr wrap="none" rtlCol="0">
              <a:spAutoFit/>
            </a:bodyPr>
            <a:lstStyle/>
            <a:p>
              <a:r>
                <a:rPr lang="it-IT" dirty="0"/>
                <a:t>Gas In</a:t>
              </a:r>
              <a:endParaRPr lang="en-US" dirty="0"/>
            </a:p>
          </p:txBody>
        </p:sp>
        <p:sp>
          <p:nvSpPr>
            <p:cNvPr id="27" name="Arrow: Right 2">
              <a:extLst>
                <a:ext uri="{FF2B5EF4-FFF2-40B4-BE49-F238E27FC236}">
                  <a16:creationId xmlns:a16="http://schemas.microsoft.com/office/drawing/2014/main" id="{9ADF596D-6C9E-CCFD-043B-8EAF22D242B2}"/>
                </a:ext>
              </a:extLst>
            </p:cNvPr>
            <p:cNvSpPr/>
            <p:nvPr/>
          </p:nvSpPr>
          <p:spPr>
            <a:xfrm rot="8530712">
              <a:off x="4623855" y="4578732"/>
              <a:ext cx="2741690" cy="197182"/>
            </a:xfrm>
            <a:prstGeom prst="rightArrow">
              <a:avLst>
                <a:gd name="adj1" fmla="val 62389"/>
                <a:gd name="adj2" fmla="val 67193"/>
              </a:avLst>
            </a:prstGeom>
            <a:pattFill prst="lgConfetti">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3" name="Picture 20">
            <a:extLst>
              <a:ext uri="{FF2B5EF4-FFF2-40B4-BE49-F238E27FC236}">
                <a16:creationId xmlns:a16="http://schemas.microsoft.com/office/drawing/2014/main" id="{DB23C4F1-EB0C-C982-B639-A5CBABEB1899}"/>
              </a:ext>
            </a:extLst>
          </p:cNvPr>
          <p:cNvPicPr>
            <a:picLocks noChangeAspect="1"/>
          </p:cNvPicPr>
          <p:nvPr/>
        </p:nvPicPr>
        <p:blipFill rotWithShape="1">
          <a:blip r:embed="rId7"/>
          <a:srcRect l="5059" t="35300" r="58110" b="21667"/>
          <a:stretch/>
        </p:blipFill>
        <p:spPr>
          <a:xfrm>
            <a:off x="457689" y="4834874"/>
            <a:ext cx="2268655" cy="1490998"/>
          </a:xfrm>
          <a:prstGeom prst="rect">
            <a:avLst/>
          </a:prstGeom>
        </p:spPr>
      </p:pic>
      <p:pic>
        <p:nvPicPr>
          <p:cNvPr id="34" name="Content Placeholder 4" descr="A picture containing chart&#10;&#10;Description automatically generated">
            <a:extLst>
              <a:ext uri="{FF2B5EF4-FFF2-40B4-BE49-F238E27FC236}">
                <a16:creationId xmlns:a16="http://schemas.microsoft.com/office/drawing/2014/main" id="{DD38F6B7-A9AC-CC07-F39C-96154C885156}"/>
              </a:ext>
            </a:extLst>
          </p:cNvPr>
          <p:cNvPicPr>
            <a:picLocks noGrp="1" noChangeAspect="1"/>
          </p:cNvPicPr>
          <p:nvPr>
            <p:ph idx="1"/>
          </p:nvPr>
        </p:nvPicPr>
        <p:blipFill rotWithShape="1">
          <a:blip r:embed="rId8">
            <a:extLst>
              <a:ext uri="{28A0092B-C50C-407E-A947-70E740481C1C}">
                <a14:useLocalDpi xmlns:a14="http://schemas.microsoft.com/office/drawing/2010/main" val="0"/>
              </a:ext>
            </a:extLst>
          </a:blip>
          <a:srcRect l="25054" t="48231" r="21354" b="4925"/>
          <a:stretch/>
        </p:blipFill>
        <p:spPr>
          <a:xfrm>
            <a:off x="3126061" y="4870952"/>
            <a:ext cx="2611411" cy="1429264"/>
          </a:xfrm>
        </p:spPr>
      </p:pic>
      <p:sp>
        <p:nvSpPr>
          <p:cNvPr id="35" name="Freeform: Shape 14">
            <a:extLst>
              <a:ext uri="{FF2B5EF4-FFF2-40B4-BE49-F238E27FC236}">
                <a16:creationId xmlns:a16="http://schemas.microsoft.com/office/drawing/2014/main" id="{61F314E2-109F-9C42-5F0E-D8A7A410A8A0}"/>
              </a:ext>
            </a:extLst>
          </p:cNvPr>
          <p:cNvSpPr/>
          <p:nvPr/>
        </p:nvSpPr>
        <p:spPr>
          <a:xfrm rot="225786">
            <a:off x="3253043" y="5229825"/>
            <a:ext cx="511774" cy="396660"/>
          </a:xfrm>
          <a:custGeom>
            <a:avLst/>
            <a:gdLst>
              <a:gd name="connsiteX0" fmla="*/ 512618 w 741218"/>
              <a:gd name="connsiteY0" fmla="*/ 0 h 512618"/>
              <a:gd name="connsiteX1" fmla="*/ 110837 w 741218"/>
              <a:gd name="connsiteY1" fmla="*/ 214745 h 512618"/>
              <a:gd name="connsiteX2" fmla="*/ 124691 w 741218"/>
              <a:gd name="connsiteY2" fmla="*/ 381000 h 512618"/>
              <a:gd name="connsiteX3" fmla="*/ 0 w 741218"/>
              <a:gd name="connsiteY3" fmla="*/ 477981 h 512618"/>
              <a:gd name="connsiteX4" fmla="*/ 228600 w 741218"/>
              <a:gd name="connsiteY4" fmla="*/ 512618 h 512618"/>
              <a:gd name="connsiteX5" fmla="*/ 346364 w 741218"/>
              <a:gd name="connsiteY5" fmla="*/ 436418 h 512618"/>
              <a:gd name="connsiteX6" fmla="*/ 339437 w 741218"/>
              <a:gd name="connsiteY6" fmla="*/ 277091 h 512618"/>
              <a:gd name="connsiteX7" fmla="*/ 741218 w 741218"/>
              <a:gd name="connsiteY7" fmla="*/ 41563 h 512618"/>
              <a:gd name="connsiteX8" fmla="*/ 512618 w 741218"/>
              <a:gd name="connsiteY8" fmla="*/ 0 h 51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1218" h="512618">
                <a:moveTo>
                  <a:pt x="512618" y="0"/>
                </a:moveTo>
                <a:lnTo>
                  <a:pt x="110837" y="214745"/>
                </a:lnTo>
                <a:lnTo>
                  <a:pt x="124691" y="381000"/>
                </a:lnTo>
                <a:lnTo>
                  <a:pt x="0" y="477981"/>
                </a:lnTo>
                <a:lnTo>
                  <a:pt x="228600" y="512618"/>
                </a:lnTo>
                <a:lnTo>
                  <a:pt x="346364" y="436418"/>
                </a:lnTo>
                <a:lnTo>
                  <a:pt x="339437" y="277091"/>
                </a:lnTo>
                <a:lnTo>
                  <a:pt x="741218" y="41563"/>
                </a:lnTo>
                <a:lnTo>
                  <a:pt x="512618" y="0"/>
                </a:lnTo>
                <a:close/>
              </a:path>
            </a:pathLst>
          </a:custGeom>
          <a:solidFill>
            <a:srgbClr val="B27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8">
            <a:extLst>
              <a:ext uri="{FF2B5EF4-FFF2-40B4-BE49-F238E27FC236}">
                <a16:creationId xmlns:a16="http://schemas.microsoft.com/office/drawing/2014/main" id="{22A3E389-1827-E30E-310A-BDB63EB663E9}"/>
              </a:ext>
            </a:extLst>
          </p:cNvPr>
          <p:cNvCxnSpPr>
            <a:cxnSpLocks/>
          </p:cNvCxnSpPr>
          <p:nvPr/>
        </p:nvCxnSpPr>
        <p:spPr>
          <a:xfrm>
            <a:off x="3283686" y="5552303"/>
            <a:ext cx="2214667" cy="489394"/>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7" name="Straight Connector 8">
            <a:extLst>
              <a:ext uri="{FF2B5EF4-FFF2-40B4-BE49-F238E27FC236}">
                <a16:creationId xmlns:a16="http://schemas.microsoft.com/office/drawing/2014/main" id="{2808F42F-0053-CDAD-E494-AB458441D020}"/>
              </a:ext>
            </a:extLst>
          </p:cNvPr>
          <p:cNvCxnSpPr>
            <a:cxnSpLocks/>
          </p:cNvCxnSpPr>
          <p:nvPr/>
        </p:nvCxnSpPr>
        <p:spPr>
          <a:xfrm>
            <a:off x="3440904" y="5592475"/>
            <a:ext cx="2214667" cy="48939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Arrow Connector 3">
            <a:extLst>
              <a:ext uri="{FF2B5EF4-FFF2-40B4-BE49-F238E27FC236}">
                <a16:creationId xmlns:a16="http://schemas.microsoft.com/office/drawing/2014/main" id="{0F3BED49-5EAA-49E8-9F8F-F6EE04DD5CD0}"/>
              </a:ext>
            </a:extLst>
          </p:cNvPr>
          <p:cNvCxnSpPr>
            <a:cxnSpLocks/>
          </p:cNvCxnSpPr>
          <p:nvPr/>
        </p:nvCxnSpPr>
        <p:spPr>
          <a:xfrm flipV="1">
            <a:off x="10518763" y="4961555"/>
            <a:ext cx="0" cy="420070"/>
          </a:xfrm>
          <a:prstGeom prst="straightConnector1">
            <a:avLst/>
          </a:prstGeom>
          <a:ln w="317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Segnaposto numero diapositiva 2">
            <a:extLst>
              <a:ext uri="{FF2B5EF4-FFF2-40B4-BE49-F238E27FC236}">
                <a16:creationId xmlns:a16="http://schemas.microsoft.com/office/drawing/2014/main" id="{3DBE5590-97C7-3645-36FB-8840C2AC2143}"/>
              </a:ext>
            </a:extLst>
          </p:cNvPr>
          <p:cNvSpPr>
            <a:spLocks noGrp="1"/>
          </p:cNvSpPr>
          <p:nvPr>
            <p:ph type="sldNum" sz="quarter" idx="12"/>
          </p:nvPr>
        </p:nvSpPr>
        <p:spPr/>
        <p:txBody>
          <a:bodyPr/>
          <a:lstStyle/>
          <a:p>
            <a:fld id="{F70598EF-BAC4-4275-9045-253E75C41A49}" type="slidenum">
              <a:rPr lang="en-US" smtClean="0"/>
              <a:t>3</a:t>
            </a:fld>
            <a:endParaRPr lang="en-US"/>
          </a:p>
        </p:txBody>
      </p:sp>
    </p:spTree>
    <p:extLst>
      <p:ext uri="{BB962C8B-B14F-4D97-AF65-F5344CB8AC3E}">
        <p14:creationId xmlns:p14="http://schemas.microsoft.com/office/powerpoint/2010/main" val="2124080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7EC2D2-7AD9-3796-F5AC-C85F57AF27A0}"/>
              </a:ext>
            </a:extLst>
          </p:cNvPr>
          <p:cNvSpPr>
            <a:spLocks noGrp="1"/>
          </p:cNvSpPr>
          <p:nvPr>
            <p:ph type="title"/>
          </p:nvPr>
        </p:nvSpPr>
        <p:spPr/>
        <p:txBody>
          <a:bodyPr/>
          <a:lstStyle/>
          <a:p>
            <a:r>
              <a:rPr lang="it-IT" dirty="0"/>
              <a:t>Read-out panels</a:t>
            </a:r>
            <a:endParaRPr lang="en-US" dirty="0"/>
          </a:p>
        </p:txBody>
      </p:sp>
      <p:pic>
        <p:nvPicPr>
          <p:cNvPr id="15" name="Immagine 6">
            <a:extLst>
              <a:ext uri="{FF2B5EF4-FFF2-40B4-BE49-F238E27FC236}">
                <a16:creationId xmlns:a16="http://schemas.microsoft.com/office/drawing/2014/main" id="{03399673-75E1-4941-E19B-A6D8A17BCC6F}"/>
              </a:ext>
            </a:extLst>
          </p:cNvPr>
          <p:cNvPicPr>
            <a:picLocks noChangeAspect="1"/>
          </p:cNvPicPr>
          <p:nvPr/>
        </p:nvPicPr>
        <p:blipFill>
          <a:blip r:embed="rId2"/>
          <a:stretch>
            <a:fillRect/>
          </a:stretch>
        </p:blipFill>
        <p:spPr>
          <a:xfrm>
            <a:off x="2447290" y="4062396"/>
            <a:ext cx="2754015" cy="2065511"/>
          </a:xfrm>
          <a:prstGeom prst="rect">
            <a:avLst/>
          </a:prstGeom>
        </p:spPr>
      </p:pic>
      <p:sp>
        <p:nvSpPr>
          <p:cNvPr id="16" name="CasellaDiTesto 15">
            <a:extLst>
              <a:ext uri="{FF2B5EF4-FFF2-40B4-BE49-F238E27FC236}">
                <a16:creationId xmlns:a16="http://schemas.microsoft.com/office/drawing/2014/main" id="{85263214-327D-F7B0-F293-2AC21153EE6C}"/>
              </a:ext>
            </a:extLst>
          </p:cNvPr>
          <p:cNvSpPr txBox="1"/>
          <p:nvPr/>
        </p:nvSpPr>
        <p:spPr>
          <a:xfrm>
            <a:off x="508231" y="1754072"/>
            <a:ext cx="11074169" cy="2308324"/>
          </a:xfrm>
          <a:prstGeom prst="rect">
            <a:avLst/>
          </a:prstGeom>
          <a:noFill/>
        </p:spPr>
        <p:txBody>
          <a:bodyPr wrap="square" rtlCol="0">
            <a:spAutoFit/>
          </a:bodyPr>
          <a:lstStyle/>
          <a:p>
            <a:r>
              <a:rPr lang="en-US" dirty="0"/>
              <a:t>The read-out panels consist of three layers: </a:t>
            </a:r>
          </a:p>
          <a:p>
            <a:pPr marL="285750" indent="-285750">
              <a:buFont typeface="Arial" panose="020B0604020202020204" pitchFamily="34" charset="0"/>
              <a:buChar char="•"/>
            </a:pPr>
            <a:r>
              <a:rPr lang="en-US" dirty="0"/>
              <a:t>a 3 mm thick Nomex layer </a:t>
            </a:r>
          </a:p>
          <a:p>
            <a:pPr marL="285750" indent="-285750">
              <a:buFont typeface="Arial" panose="020B0604020202020204" pitchFamily="34" charset="0"/>
              <a:buChar char="•"/>
            </a:pPr>
            <a:r>
              <a:rPr lang="en-US" dirty="0"/>
              <a:t>two 0.4 mm thick coppered FR4 layers glued on the two opposite surfaces</a:t>
            </a:r>
          </a:p>
          <a:p>
            <a:r>
              <a:rPr lang="en-US" dirty="0"/>
              <a:t>The thickness and material of the panels are selected to optimize the impedance of the strips and the weight of the detector.</a:t>
            </a:r>
          </a:p>
          <a:p>
            <a:r>
              <a:rPr lang="en-US" dirty="0"/>
              <a:t>The read-out strips are made by photo-etching process on the surface of the panel facing the gas volume</a:t>
            </a:r>
          </a:p>
          <a:p>
            <a:r>
              <a:rPr lang="en-US" dirty="0"/>
              <a:t>A termination resistor is welded to the ends of each strip and each decoupling wire. The welding process of the resistances on the panel will be optimized using an automatic hot air jet machine</a:t>
            </a:r>
          </a:p>
        </p:txBody>
      </p:sp>
      <p:pic>
        <p:nvPicPr>
          <p:cNvPr id="19" name="Immagine 18">
            <a:extLst>
              <a:ext uri="{FF2B5EF4-FFF2-40B4-BE49-F238E27FC236}">
                <a16:creationId xmlns:a16="http://schemas.microsoft.com/office/drawing/2014/main" id="{9D073B8A-788E-5184-7907-E52455BE2AF9}"/>
              </a:ext>
            </a:extLst>
          </p:cNvPr>
          <p:cNvPicPr>
            <a:picLocks noChangeAspect="1"/>
          </p:cNvPicPr>
          <p:nvPr/>
        </p:nvPicPr>
        <p:blipFill rotWithShape="1">
          <a:blip r:embed="rId3"/>
          <a:srcRect l="29330" r="29588"/>
          <a:stretch/>
        </p:blipFill>
        <p:spPr>
          <a:xfrm rot="16200000">
            <a:off x="1028611" y="3647149"/>
            <a:ext cx="789286" cy="1627308"/>
          </a:xfrm>
          <a:prstGeom prst="rect">
            <a:avLst/>
          </a:prstGeom>
        </p:spPr>
      </p:pic>
      <p:pic>
        <p:nvPicPr>
          <p:cNvPr id="21" name="Immagine 20" descr="Immagine che contiene testo, interni&#10;&#10;Descrizione generata automaticamente">
            <a:extLst>
              <a:ext uri="{FF2B5EF4-FFF2-40B4-BE49-F238E27FC236}">
                <a16:creationId xmlns:a16="http://schemas.microsoft.com/office/drawing/2014/main" id="{AB351CF9-4B27-2A24-77DD-8AA132CA1129}"/>
              </a:ext>
            </a:extLst>
          </p:cNvPr>
          <p:cNvPicPr>
            <a:picLocks noChangeAspect="1"/>
          </p:cNvPicPr>
          <p:nvPr/>
        </p:nvPicPr>
        <p:blipFill rotWithShape="1">
          <a:blip r:embed="rId4">
            <a:extLst>
              <a:ext uri="{28A0092B-C50C-407E-A947-70E740481C1C}">
                <a14:useLocalDpi xmlns:a14="http://schemas.microsoft.com/office/drawing/2010/main" val="0"/>
              </a:ext>
            </a:extLst>
          </a:blip>
          <a:srcRect l="19102" t="43274" r="10740" b="29024"/>
          <a:stretch/>
        </p:blipFill>
        <p:spPr>
          <a:xfrm>
            <a:off x="609600" y="4955212"/>
            <a:ext cx="1627306" cy="1187175"/>
          </a:xfrm>
          <a:prstGeom prst="rect">
            <a:avLst/>
          </a:prstGeom>
        </p:spPr>
      </p:pic>
      <p:sp>
        <p:nvSpPr>
          <p:cNvPr id="22" name="CasellaDiTesto 21">
            <a:extLst>
              <a:ext uri="{FF2B5EF4-FFF2-40B4-BE49-F238E27FC236}">
                <a16:creationId xmlns:a16="http://schemas.microsoft.com/office/drawing/2014/main" id="{2A6DCBF5-4B98-2DA7-5DD4-4330DAD59271}"/>
              </a:ext>
            </a:extLst>
          </p:cNvPr>
          <p:cNvSpPr txBox="1"/>
          <p:nvPr/>
        </p:nvSpPr>
        <p:spPr>
          <a:xfrm>
            <a:off x="8951487" y="1353288"/>
            <a:ext cx="2204193" cy="369332"/>
          </a:xfrm>
          <a:prstGeom prst="rect">
            <a:avLst/>
          </a:prstGeom>
          <a:noFill/>
        </p:spPr>
        <p:txBody>
          <a:bodyPr wrap="none" rtlCol="0">
            <a:spAutoFit/>
          </a:bodyPr>
          <a:lstStyle/>
          <a:p>
            <a:r>
              <a:rPr lang="it-IT" dirty="0"/>
              <a:t>A. Bruni, M. Schioppa</a:t>
            </a:r>
            <a:endParaRPr lang="en-US" dirty="0"/>
          </a:p>
        </p:txBody>
      </p:sp>
      <p:pic>
        <p:nvPicPr>
          <p:cNvPr id="18" name="Immagine 17">
            <a:extLst>
              <a:ext uri="{FF2B5EF4-FFF2-40B4-BE49-F238E27FC236}">
                <a16:creationId xmlns:a16="http://schemas.microsoft.com/office/drawing/2014/main" id="{A6F1E7F9-A78E-2EDF-8BA2-9AB771F1C01F}"/>
              </a:ext>
            </a:extLst>
          </p:cNvPr>
          <p:cNvPicPr>
            <a:picLocks noChangeAspect="1"/>
          </p:cNvPicPr>
          <p:nvPr/>
        </p:nvPicPr>
        <p:blipFill rotWithShape="1">
          <a:blip r:embed="rId5"/>
          <a:srcRect l="14363" t="1155" r="15199"/>
          <a:stretch/>
        </p:blipFill>
        <p:spPr>
          <a:xfrm>
            <a:off x="8929753" y="3716793"/>
            <a:ext cx="2754015" cy="2277305"/>
          </a:xfrm>
          <a:prstGeom prst="rect">
            <a:avLst/>
          </a:prstGeom>
        </p:spPr>
      </p:pic>
      <p:pic>
        <p:nvPicPr>
          <p:cNvPr id="20" name="Segnaposto contenuto 4">
            <a:extLst>
              <a:ext uri="{FF2B5EF4-FFF2-40B4-BE49-F238E27FC236}">
                <a16:creationId xmlns:a16="http://schemas.microsoft.com/office/drawing/2014/main" id="{FB68FD8E-8641-731C-771B-BCB7CAB7962F}"/>
              </a:ext>
            </a:extLst>
          </p:cNvPr>
          <p:cNvPicPr>
            <a:picLocks noGrp="1" noChangeAspect="1"/>
          </p:cNvPicPr>
          <p:nvPr>
            <p:ph idx="1"/>
          </p:nvPr>
        </p:nvPicPr>
        <p:blipFill>
          <a:blip r:embed="rId6"/>
          <a:stretch>
            <a:fillRect/>
          </a:stretch>
        </p:blipFill>
        <p:spPr>
          <a:xfrm>
            <a:off x="5276141" y="4062396"/>
            <a:ext cx="3728446" cy="2030079"/>
          </a:xfrm>
        </p:spPr>
      </p:pic>
      <p:sp>
        <p:nvSpPr>
          <p:cNvPr id="3" name="Segnaposto numero diapositiva 2">
            <a:extLst>
              <a:ext uri="{FF2B5EF4-FFF2-40B4-BE49-F238E27FC236}">
                <a16:creationId xmlns:a16="http://schemas.microsoft.com/office/drawing/2014/main" id="{91C03006-B62B-39DC-D118-156D779EBE13}"/>
              </a:ext>
            </a:extLst>
          </p:cNvPr>
          <p:cNvSpPr>
            <a:spLocks noGrp="1"/>
          </p:cNvSpPr>
          <p:nvPr>
            <p:ph type="sldNum" sz="quarter" idx="12"/>
          </p:nvPr>
        </p:nvSpPr>
        <p:spPr/>
        <p:txBody>
          <a:bodyPr/>
          <a:lstStyle/>
          <a:p>
            <a:fld id="{F70598EF-BAC4-4275-9045-253E75C41A49}" type="slidenum">
              <a:rPr lang="en-US" smtClean="0"/>
              <a:t>4</a:t>
            </a:fld>
            <a:endParaRPr lang="en-US"/>
          </a:p>
        </p:txBody>
      </p:sp>
    </p:spTree>
    <p:extLst>
      <p:ext uri="{BB962C8B-B14F-4D97-AF65-F5344CB8AC3E}">
        <p14:creationId xmlns:p14="http://schemas.microsoft.com/office/powerpoint/2010/main" val="2647231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7A8102-7342-A33F-BAC7-6E0F7071E118}"/>
              </a:ext>
            </a:extLst>
          </p:cNvPr>
          <p:cNvSpPr>
            <a:spLocks noGrp="1"/>
          </p:cNvSpPr>
          <p:nvPr>
            <p:ph type="title"/>
          </p:nvPr>
        </p:nvSpPr>
        <p:spPr>
          <a:xfrm>
            <a:off x="1154083" y="270926"/>
            <a:ext cx="10058400" cy="1450757"/>
          </a:xfrm>
        </p:spPr>
        <p:txBody>
          <a:bodyPr/>
          <a:lstStyle/>
          <a:p>
            <a:r>
              <a:rPr lang="it-IT" dirty="0"/>
              <a:t>RO panels and FE Electronics</a:t>
            </a:r>
            <a:endParaRPr lang="en-US" dirty="0"/>
          </a:p>
        </p:txBody>
      </p:sp>
      <p:pic>
        <p:nvPicPr>
          <p:cNvPr id="9" name="Immagine 8">
            <a:extLst>
              <a:ext uri="{FF2B5EF4-FFF2-40B4-BE49-F238E27FC236}">
                <a16:creationId xmlns:a16="http://schemas.microsoft.com/office/drawing/2014/main" id="{42E508DD-8E59-518B-2DDF-DFBD35D960CE}"/>
              </a:ext>
            </a:extLst>
          </p:cNvPr>
          <p:cNvPicPr>
            <a:picLocks noChangeAspect="1"/>
          </p:cNvPicPr>
          <p:nvPr/>
        </p:nvPicPr>
        <p:blipFill rotWithShape="1">
          <a:blip r:embed="rId2"/>
          <a:srcRect l="25459" b="3497"/>
          <a:stretch/>
        </p:blipFill>
        <p:spPr>
          <a:xfrm>
            <a:off x="6801058" y="3198475"/>
            <a:ext cx="1891140" cy="2991843"/>
          </a:xfrm>
          <a:prstGeom prst="rect">
            <a:avLst/>
          </a:prstGeom>
        </p:spPr>
      </p:pic>
      <p:pic>
        <p:nvPicPr>
          <p:cNvPr id="11" name="Immagine 10">
            <a:extLst>
              <a:ext uri="{FF2B5EF4-FFF2-40B4-BE49-F238E27FC236}">
                <a16:creationId xmlns:a16="http://schemas.microsoft.com/office/drawing/2014/main" id="{669D2074-1C35-3CDF-19A2-800F50E0C7F2}"/>
              </a:ext>
            </a:extLst>
          </p:cNvPr>
          <p:cNvPicPr>
            <a:picLocks noChangeAspect="1"/>
          </p:cNvPicPr>
          <p:nvPr/>
        </p:nvPicPr>
        <p:blipFill rotWithShape="1">
          <a:blip r:embed="rId3"/>
          <a:srcRect b="4619"/>
          <a:stretch/>
        </p:blipFill>
        <p:spPr>
          <a:xfrm>
            <a:off x="8692198" y="3641724"/>
            <a:ext cx="2256464" cy="2548594"/>
          </a:xfrm>
          <a:prstGeom prst="rect">
            <a:avLst/>
          </a:prstGeom>
        </p:spPr>
      </p:pic>
      <p:grpSp>
        <p:nvGrpSpPr>
          <p:cNvPr id="33" name="Gruppo 32">
            <a:extLst>
              <a:ext uri="{FF2B5EF4-FFF2-40B4-BE49-F238E27FC236}">
                <a16:creationId xmlns:a16="http://schemas.microsoft.com/office/drawing/2014/main" id="{DE87FAE5-423F-CDDC-D47E-F6B103875ECF}"/>
              </a:ext>
            </a:extLst>
          </p:cNvPr>
          <p:cNvGrpSpPr/>
          <p:nvPr/>
        </p:nvGrpSpPr>
        <p:grpSpPr>
          <a:xfrm>
            <a:off x="8044900" y="1828652"/>
            <a:ext cx="3872691" cy="1088575"/>
            <a:chOff x="8212193" y="2004454"/>
            <a:chExt cx="3872691" cy="1088575"/>
          </a:xfrm>
        </p:grpSpPr>
        <p:sp>
          <p:nvSpPr>
            <p:cNvPr id="14" name="CasellaDiTesto 13">
              <a:extLst>
                <a:ext uri="{FF2B5EF4-FFF2-40B4-BE49-F238E27FC236}">
                  <a16:creationId xmlns:a16="http://schemas.microsoft.com/office/drawing/2014/main" id="{3B73CD80-45C7-1861-FFE6-84D4E95C0ADB}"/>
                </a:ext>
              </a:extLst>
            </p:cNvPr>
            <p:cNvSpPr txBox="1"/>
            <p:nvPr/>
          </p:nvSpPr>
          <p:spPr>
            <a:xfrm rot="5400000">
              <a:off x="11494497" y="2502643"/>
              <a:ext cx="811441" cy="369332"/>
            </a:xfrm>
            <a:prstGeom prst="rect">
              <a:avLst/>
            </a:prstGeom>
            <a:noFill/>
          </p:spPr>
          <p:txBody>
            <a:bodyPr wrap="none" rtlCol="0">
              <a:spAutoFit/>
            </a:bodyPr>
            <a:lstStyle/>
            <a:p>
              <a:r>
                <a:rPr lang="it-IT" dirty="0"/>
                <a:t>2,5</a:t>
              </a:r>
              <a:r>
                <a:rPr lang="en-US" dirty="0"/>
                <a:t> cm</a:t>
              </a:r>
              <a:endParaRPr lang="it-IT" dirty="0"/>
            </a:p>
          </p:txBody>
        </p:sp>
        <p:grpSp>
          <p:nvGrpSpPr>
            <p:cNvPr id="23" name="Gruppo 22">
              <a:extLst>
                <a:ext uri="{FF2B5EF4-FFF2-40B4-BE49-F238E27FC236}">
                  <a16:creationId xmlns:a16="http://schemas.microsoft.com/office/drawing/2014/main" id="{740A074B-425A-1EE4-F241-7CB8B9FF7C92}"/>
                </a:ext>
              </a:extLst>
            </p:cNvPr>
            <p:cNvGrpSpPr/>
            <p:nvPr/>
          </p:nvGrpSpPr>
          <p:grpSpPr>
            <a:xfrm>
              <a:off x="8212193" y="2004454"/>
              <a:ext cx="3452494" cy="956283"/>
              <a:chOff x="5789160" y="1634672"/>
              <a:chExt cx="5591400" cy="1573822"/>
            </a:xfrm>
          </p:grpSpPr>
          <p:sp>
            <p:nvSpPr>
              <p:cNvPr id="12" name="Rettangolo 11">
                <a:extLst>
                  <a:ext uri="{FF2B5EF4-FFF2-40B4-BE49-F238E27FC236}">
                    <a16:creationId xmlns:a16="http://schemas.microsoft.com/office/drawing/2014/main" id="{0FD17294-04F8-4D61-509C-5E4A4DA91883}"/>
                  </a:ext>
                </a:extLst>
              </p:cNvPr>
              <p:cNvSpPr/>
              <p:nvPr/>
            </p:nvSpPr>
            <p:spPr>
              <a:xfrm>
                <a:off x="5789160" y="2308494"/>
                <a:ext cx="54000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Connettore 2 12">
                <a:extLst>
                  <a:ext uri="{FF2B5EF4-FFF2-40B4-BE49-F238E27FC236}">
                    <a16:creationId xmlns:a16="http://schemas.microsoft.com/office/drawing/2014/main" id="{D75ED7A2-B003-93E1-423E-652D97EFA8F7}"/>
                  </a:ext>
                </a:extLst>
              </p:cNvPr>
              <p:cNvCxnSpPr/>
              <p:nvPr/>
            </p:nvCxnSpPr>
            <p:spPr>
              <a:xfrm flipV="1">
                <a:off x="11380560" y="2308494"/>
                <a:ext cx="0" cy="9000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34EF1AB4-E6D0-2CF6-6E75-7FEC586BA7C8}"/>
                  </a:ext>
                </a:extLst>
              </p:cNvPr>
              <p:cNvCxnSpPr/>
              <p:nvPr/>
            </p:nvCxnSpPr>
            <p:spPr>
              <a:xfrm>
                <a:off x="5789160" y="2204585"/>
                <a:ext cx="54000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A2A83364-EF15-2E67-3757-06F137D46377}"/>
                  </a:ext>
                </a:extLst>
              </p:cNvPr>
              <p:cNvSpPr txBox="1"/>
              <p:nvPr/>
            </p:nvSpPr>
            <p:spPr>
              <a:xfrm>
                <a:off x="7889564" y="1634672"/>
                <a:ext cx="753732" cy="369332"/>
              </a:xfrm>
              <a:prstGeom prst="rect">
                <a:avLst/>
              </a:prstGeom>
              <a:noFill/>
            </p:spPr>
            <p:txBody>
              <a:bodyPr wrap="none" rtlCol="0">
                <a:spAutoFit/>
              </a:bodyPr>
              <a:lstStyle/>
              <a:p>
                <a:r>
                  <a:rPr lang="it-IT" dirty="0"/>
                  <a:t>15 cm</a:t>
                </a:r>
                <a:endParaRPr lang="en-US" dirty="0"/>
              </a:p>
            </p:txBody>
          </p:sp>
          <p:sp>
            <p:nvSpPr>
              <p:cNvPr id="17" name="Rettangolo 16">
                <a:extLst>
                  <a:ext uri="{FF2B5EF4-FFF2-40B4-BE49-F238E27FC236}">
                    <a16:creationId xmlns:a16="http://schemas.microsoft.com/office/drawing/2014/main" id="{35116458-CB0F-9CCC-834F-6C4A7F5BA854}"/>
                  </a:ext>
                </a:extLst>
              </p:cNvPr>
              <p:cNvSpPr/>
              <p:nvPr/>
            </p:nvSpPr>
            <p:spPr>
              <a:xfrm>
                <a:off x="8129160" y="2336205"/>
                <a:ext cx="720000" cy="13853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17">
                <a:extLst>
                  <a:ext uri="{FF2B5EF4-FFF2-40B4-BE49-F238E27FC236}">
                    <a16:creationId xmlns:a16="http://schemas.microsoft.com/office/drawing/2014/main" id="{458BA9F3-7BB7-A5A9-744D-E384758A7E38}"/>
                  </a:ext>
                </a:extLst>
              </p:cNvPr>
              <p:cNvSpPr/>
              <p:nvPr/>
            </p:nvSpPr>
            <p:spPr>
              <a:xfrm rot="5400000">
                <a:off x="10473229" y="2337990"/>
                <a:ext cx="435571" cy="432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800" dirty="0">
                  <a:solidFill>
                    <a:schemeClr val="tx1"/>
                  </a:solidFill>
                </a:endParaRPr>
              </a:p>
            </p:txBody>
          </p:sp>
          <p:sp>
            <p:nvSpPr>
              <p:cNvPr id="19" name="Ovale 18">
                <a:extLst>
                  <a:ext uri="{FF2B5EF4-FFF2-40B4-BE49-F238E27FC236}">
                    <a16:creationId xmlns:a16="http://schemas.microsoft.com/office/drawing/2014/main" id="{0656C625-9036-D8B6-961F-366492565E39}"/>
                  </a:ext>
                </a:extLst>
              </p:cNvPr>
              <p:cNvSpPr/>
              <p:nvPr/>
            </p:nvSpPr>
            <p:spPr>
              <a:xfrm>
                <a:off x="5844445" y="2366444"/>
                <a:ext cx="72000" cy="72000"/>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e 19">
                <a:extLst>
                  <a:ext uri="{FF2B5EF4-FFF2-40B4-BE49-F238E27FC236}">
                    <a16:creationId xmlns:a16="http://schemas.microsoft.com/office/drawing/2014/main" id="{80A99D0A-E62B-A60F-2EF8-E68A2B836CF5}"/>
                  </a:ext>
                </a:extLst>
              </p:cNvPr>
              <p:cNvSpPr/>
              <p:nvPr/>
            </p:nvSpPr>
            <p:spPr>
              <a:xfrm>
                <a:off x="11031382" y="2366444"/>
                <a:ext cx="72000" cy="72000"/>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ttangolo 20">
                <a:extLst>
                  <a:ext uri="{FF2B5EF4-FFF2-40B4-BE49-F238E27FC236}">
                    <a16:creationId xmlns:a16="http://schemas.microsoft.com/office/drawing/2014/main" id="{8755BDFB-668F-54BD-375A-491C0917AD24}"/>
                  </a:ext>
                </a:extLst>
              </p:cNvPr>
              <p:cNvSpPr/>
              <p:nvPr/>
            </p:nvSpPr>
            <p:spPr>
              <a:xfrm>
                <a:off x="8165787" y="2707792"/>
                <a:ext cx="646746" cy="235368"/>
              </a:xfrm>
              <a:prstGeom prst="rect">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dirty="0">
                    <a:solidFill>
                      <a:schemeClr val="tx1"/>
                    </a:solidFill>
                  </a:rPr>
                  <a:t>Chip</a:t>
                </a:r>
                <a:endParaRPr lang="en-US" sz="900" dirty="0">
                  <a:solidFill>
                    <a:schemeClr val="tx1"/>
                  </a:solidFill>
                </a:endParaRPr>
              </a:p>
            </p:txBody>
          </p:sp>
          <p:sp>
            <p:nvSpPr>
              <p:cNvPr id="22" name="CasellaDiTesto 21">
                <a:extLst>
                  <a:ext uri="{FF2B5EF4-FFF2-40B4-BE49-F238E27FC236}">
                    <a16:creationId xmlns:a16="http://schemas.microsoft.com/office/drawing/2014/main" id="{22CAD0EB-3888-9316-B94D-FCA6848946B5}"/>
                  </a:ext>
                </a:extLst>
              </p:cNvPr>
              <p:cNvSpPr txBox="1"/>
              <p:nvPr/>
            </p:nvSpPr>
            <p:spPr>
              <a:xfrm>
                <a:off x="5828275" y="2422743"/>
                <a:ext cx="636713" cy="369332"/>
              </a:xfrm>
              <a:prstGeom prst="rect">
                <a:avLst/>
              </a:prstGeom>
              <a:noFill/>
            </p:spPr>
            <p:txBody>
              <a:bodyPr wrap="none" rtlCol="0">
                <a:spAutoFit/>
              </a:bodyPr>
              <a:lstStyle/>
              <a:p>
                <a:r>
                  <a:rPr lang="it-IT" dirty="0"/>
                  <a:t>2 cm</a:t>
                </a:r>
                <a:endParaRPr lang="en-US" dirty="0"/>
              </a:p>
            </p:txBody>
          </p:sp>
        </p:grpSp>
        <p:sp>
          <p:nvSpPr>
            <p:cNvPr id="24" name="CasellaDiTesto 23">
              <a:extLst>
                <a:ext uri="{FF2B5EF4-FFF2-40B4-BE49-F238E27FC236}">
                  <a16:creationId xmlns:a16="http://schemas.microsoft.com/office/drawing/2014/main" id="{0CAA3CB9-83F2-D392-B7B1-0E636A8956E3}"/>
                </a:ext>
              </a:extLst>
            </p:cNvPr>
            <p:cNvSpPr txBox="1"/>
            <p:nvPr/>
          </p:nvSpPr>
          <p:spPr>
            <a:xfrm>
              <a:off x="10919758" y="2114311"/>
              <a:ext cx="638316" cy="246221"/>
            </a:xfrm>
            <a:prstGeom prst="rect">
              <a:avLst/>
            </a:prstGeom>
            <a:noFill/>
          </p:spPr>
          <p:txBody>
            <a:bodyPr wrap="none" rtlCol="0">
              <a:spAutoFit/>
            </a:bodyPr>
            <a:lstStyle/>
            <a:p>
              <a:r>
                <a:rPr lang="it-IT" sz="1000" dirty="0"/>
                <a:t>LV/Clock</a:t>
              </a:r>
              <a:endParaRPr lang="en-US" sz="1000" dirty="0"/>
            </a:p>
          </p:txBody>
        </p:sp>
      </p:grpSp>
      <p:sp>
        <p:nvSpPr>
          <p:cNvPr id="32" name="CasellaDiTesto 31">
            <a:extLst>
              <a:ext uri="{FF2B5EF4-FFF2-40B4-BE49-F238E27FC236}">
                <a16:creationId xmlns:a16="http://schemas.microsoft.com/office/drawing/2014/main" id="{2123161F-9F04-0B36-D275-EA1E5D052C36}"/>
              </a:ext>
            </a:extLst>
          </p:cNvPr>
          <p:cNvSpPr txBox="1"/>
          <p:nvPr/>
        </p:nvSpPr>
        <p:spPr>
          <a:xfrm>
            <a:off x="435395" y="1955345"/>
            <a:ext cx="6547192" cy="5355312"/>
          </a:xfrm>
          <a:prstGeom prst="rect">
            <a:avLst/>
          </a:prstGeom>
          <a:noFill/>
        </p:spPr>
        <p:txBody>
          <a:bodyPr wrap="square" rtlCol="0">
            <a:spAutoFit/>
          </a:bodyPr>
          <a:lstStyle/>
          <a:p>
            <a:pPr marL="285750" indent="-285750">
              <a:buFont typeface="Arial" panose="020B0604020202020204" pitchFamily="34" charset="0"/>
              <a:buChar char="•"/>
            </a:pPr>
            <a:r>
              <a:rPr lang="en-US" dirty="0"/>
              <a:t>The FE Boards will host two connectors: one for the signals, one for the LV power and the TDC clock</a:t>
            </a:r>
          </a:p>
          <a:p>
            <a:pPr marL="285750" indent="-285750">
              <a:buFont typeface="Arial" panose="020B0604020202020204" pitchFamily="34" charset="0"/>
              <a:buChar char="•"/>
            </a:pPr>
            <a:r>
              <a:rPr lang="en-US" dirty="0"/>
              <a:t>two circular holes are positioned on two corners of the FEE for the alignment of the boards with the RO panel</a:t>
            </a:r>
          </a:p>
          <a:p>
            <a:pPr marL="285750" indent="-285750">
              <a:buFont typeface="Arial" panose="020B0604020202020204" pitchFamily="34" charset="0"/>
              <a:buChar char="•"/>
            </a:pPr>
            <a:r>
              <a:rPr lang="en-US" dirty="0"/>
              <a:t>The RO panels have two alignment holes for each FEE board</a:t>
            </a:r>
          </a:p>
          <a:p>
            <a:pPr marL="285750" indent="-285750">
              <a:buFont typeface="Arial" panose="020B0604020202020204" pitchFamily="34" charset="0"/>
              <a:buChar char="•"/>
            </a:pPr>
            <a:r>
              <a:rPr lang="en-US" dirty="0"/>
              <a:t>The RO panels have three holes placed on the corners (one circular and two elliptical) to obtain a submillimeter alignment during the production steps</a:t>
            </a:r>
          </a:p>
          <a:p>
            <a:pPr marL="285750" indent="-285750">
              <a:buFont typeface="Arial" panose="020B0604020202020204" pitchFamily="34" charset="0"/>
              <a:buChar char="•"/>
            </a:pPr>
            <a:r>
              <a:rPr lang="en-US" dirty="0"/>
              <a:t>The read-out panels will be shifted by 31 mm to access the FE board pad for welding</a:t>
            </a:r>
          </a:p>
          <a:p>
            <a:pPr marL="285750" indent="-285750">
              <a:buFont typeface="Arial" panose="020B0604020202020204" pitchFamily="34" charset="0"/>
              <a:buChar char="•"/>
            </a:pPr>
            <a:r>
              <a:rPr lang="en-US" dirty="0"/>
              <a:t>The Back End side will be widened by 1mm as respect to the firsts prototypes to ease the taping. </a:t>
            </a:r>
          </a:p>
          <a:p>
            <a:pPr marL="285750" indent="-285750">
              <a:buFont typeface="Arial" panose="020B0604020202020204" pitchFamily="34" charset="0"/>
              <a:buChar char="•"/>
            </a:pPr>
            <a:r>
              <a:rPr lang="en-US" dirty="0"/>
              <a:t>the read-out strip termination circuit will be designed once the FE Layout has been defined and will be optimized for the </a:t>
            </a:r>
            <a:r>
              <a:rPr lang="en-US" dirty="0" err="1"/>
              <a:t>dissipationof</a:t>
            </a:r>
            <a:r>
              <a:rPr lang="en-US" dirty="0"/>
              <a:t> the heat produced during the boards welding.</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pic>
        <p:nvPicPr>
          <p:cNvPr id="28" name="Immagine 27">
            <a:extLst>
              <a:ext uri="{FF2B5EF4-FFF2-40B4-BE49-F238E27FC236}">
                <a16:creationId xmlns:a16="http://schemas.microsoft.com/office/drawing/2014/main" id="{CE8A2B62-CF5F-68EF-A2DE-EE6DF93FA5E3}"/>
              </a:ext>
            </a:extLst>
          </p:cNvPr>
          <p:cNvPicPr>
            <a:picLocks noChangeAspect="1"/>
          </p:cNvPicPr>
          <p:nvPr/>
        </p:nvPicPr>
        <p:blipFill rotWithShape="1">
          <a:blip r:embed="rId4">
            <a:extLst>
              <a:ext uri="{28A0092B-C50C-407E-A947-70E740481C1C}">
                <a14:useLocalDpi xmlns:a14="http://schemas.microsoft.com/office/drawing/2010/main" val="0"/>
              </a:ext>
            </a:extLst>
          </a:blip>
          <a:srcRect r="19242"/>
          <a:stretch/>
        </p:blipFill>
        <p:spPr>
          <a:xfrm>
            <a:off x="10157324" y="3038483"/>
            <a:ext cx="2012904" cy="2912584"/>
          </a:xfrm>
          <a:prstGeom prst="rect">
            <a:avLst/>
          </a:prstGeom>
        </p:spPr>
      </p:pic>
      <p:sp>
        <p:nvSpPr>
          <p:cNvPr id="3" name="Segnaposto numero diapositiva 2">
            <a:extLst>
              <a:ext uri="{FF2B5EF4-FFF2-40B4-BE49-F238E27FC236}">
                <a16:creationId xmlns:a16="http://schemas.microsoft.com/office/drawing/2014/main" id="{09050862-01E5-9790-4091-B58712633056}"/>
              </a:ext>
            </a:extLst>
          </p:cNvPr>
          <p:cNvSpPr>
            <a:spLocks noGrp="1"/>
          </p:cNvSpPr>
          <p:nvPr>
            <p:ph type="sldNum" sz="quarter" idx="12"/>
          </p:nvPr>
        </p:nvSpPr>
        <p:spPr/>
        <p:txBody>
          <a:bodyPr/>
          <a:lstStyle/>
          <a:p>
            <a:fld id="{F70598EF-BAC4-4275-9045-253E75C41A49}" type="slidenum">
              <a:rPr lang="en-US" smtClean="0"/>
              <a:t>5</a:t>
            </a:fld>
            <a:endParaRPr lang="en-US"/>
          </a:p>
        </p:txBody>
      </p:sp>
      <p:pic>
        <p:nvPicPr>
          <p:cNvPr id="5" name="Picture 4">
            <a:extLst>
              <a:ext uri="{FF2B5EF4-FFF2-40B4-BE49-F238E27FC236}">
                <a16:creationId xmlns:a16="http://schemas.microsoft.com/office/drawing/2014/main" id="{77F23153-D46B-125F-59EC-F6F7B43A1002}"/>
              </a:ext>
            </a:extLst>
          </p:cNvPr>
          <p:cNvPicPr>
            <a:picLocks noChangeAspect="1"/>
          </p:cNvPicPr>
          <p:nvPr/>
        </p:nvPicPr>
        <p:blipFill rotWithShape="1">
          <a:blip r:embed="rId5"/>
          <a:srcRect l="51204" t="61359" r="28518" b="15210"/>
          <a:stretch/>
        </p:blipFill>
        <p:spPr>
          <a:xfrm>
            <a:off x="9216857" y="67239"/>
            <a:ext cx="2472271" cy="1606858"/>
          </a:xfrm>
          <a:prstGeom prst="rect">
            <a:avLst/>
          </a:prstGeom>
        </p:spPr>
      </p:pic>
    </p:spTree>
    <p:extLst>
      <p:ext uri="{BB962C8B-B14F-4D97-AF65-F5344CB8AC3E}">
        <p14:creationId xmlns:p14="http://schemas.microsoft.com/office/powerpoint/2010/main" val="653394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E9D57E-25DF-D004-B856-924924F2A445}"/>
              </a:ext>
            </a:extLst>
          </p:cNvPr>
          <p:cNvSpPr/>
          <p:nvPr/>
        </p:nvSpPr>
        <p:spPr>
          <a:xfrm>
            <a:off x="472181" y="2596626"/>
            <a:ext cx="1367161" cy="54153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121E9A-82B2-98E7-8DD9-BC9183E084AC}"/>
              </a:ext>
            </a:extLst>
          </p:cNvPr>
          <p:cNvSpPr/>
          <p:nvPr/>
        </p:nvSpPr>
        <p:spPr>
          <a:xfrm>
            <a:off x="1839342" y="2784165"/>
            <a:ext cx="683581" cy="179773"/>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5C44AD4-278B-68CD-E871-8DB9D8AA3695}"/>
              </a:ext>
            </a:extLst>
          </p:cNvPr>
          <p:cNvSpPr/>
          <p:nvPr/>
        </p:nvSpPr>
        <p:spPr>
          <a:xfrm>
            <a:off x="2522922" y="2273951"/>
            <a:ext cx="1775251" cy="77986"/>
          </a:xfrm>
          <a:prstGeom prst="rect">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7C52A96F-27F1-3C82-094B-A4CBDDE54542}"/>
              </a:ext>
            </a:extLst>
          </p:cNvPr>
          <p:cNvSpPr/>
          <p:nvPr/>
        </p:nvSpPr>
        <p:spPr>
          <a:xfrm>
            <a:off x="1058106" y="3151478"/>
            <a:ext cx="10924341" cy="224502"/>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Bachelite</a:t>
            </a:r>
            <a:endParaRPr lang="en-US" dirty="0"/>
          </a:p>
        </p:txBody>
      </p:sp>
      <p:sp>
        <p:nvSpPr>
          <p:cNvPr id="7" name="Rectangle 6">
            <a:extLst>
              <a:ext uri="{FF2B5EF4-FFF2-40B4-BE49-F238E27FC236}">
                <a16:creationId xmlns:a16="http://schemas.microsoft.com/office/drawing/2014/main" id="{A1438F98-18C3-01B4-23DA-222B8861BB4A}"/>
              </a:ext>
            </a:extLst>
          </p:cNvPr>
          <p:cNvSpPr/>
          <p:nvPr/>
        </p:nvSpPr>
        <p:spPr>
          <a:xfrm>
            <a:off x="1058106" y="2356930"/>
            <a:ext cx="10924327" cy="23969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Bachelite</a:t>
            </a:r>
            <a:endParaRPr lang="en-US" dirty="0"/>
          </a:p>
        </p:txBody>
      </p:sp>
      <p:sp>
        <p:nvSpPr>
          <p:cNvPr id="9" name="Rectangle 8">
            <a:extLst>
              <a:ext uri="{FF2B5EF4-FFF2-40B4-BE49-F238E27FC236}">
                <a16:creationId xmlns:a16="http://schemas.microsoft.com/office/drawing/2014/main" id="{3EEEC571-0DC6-A6E4-2CAD-EEF36527320B}"/>
              </a:ext>
            </a:extLst>
          </p:cNvPr>
          <p:cNvSpPr/>
          <p:nvPr/>
        </p:nvSpPr>
        <p:spPr>
          <a:xfrm>
            <a:off x="2522922" y="3387843"/>
            <a:ext cx="1775249" cy="68069"/>
          </a:xfrm>
          <a:prstGeom prst="rect">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2FB35B0F-C4E4-AFBD-FDB1-CDD5F55BE255}"/>
              </a:ext>
            </a:extLst>
          </p:cNvPr>
          <p:cNvCxnSpPr/>
          <p:nvPr/>
        </p:nvCxnSpPr>
        <p:spPr>
          <a:xfrm>
            <a:off x="2522922" y="1415896"/>
            <a:ext cx="0" cy="29473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F637A5C-1AF6-1B9F-86C2-5F278EAD2756}"/>
              </a:ext>
            </a:extLst>
          </p:cNvPr>
          <p:cNvCxnSpPr/>
          <p:nvPr/>
        </p:nvCxnSpPr>
        <p:spPr>
          <a:xfrm>
            <a:off x="4298178" y="1415896"/>
            <a:ext cx="0" cy="30095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AAE9789-7AA3-0671-6B7D-408633D0CB9C}"/>
              </a:ext>
            </a:extLst>
          </p:cNvPr>
          <p:cNvCxnSpPr>
            <a:cxnSpLocks/>
          </p:cNvCxnSpPr>
          <p:nvPr/>
        </p:nvCxnSpPr>
        <p:spPr>
          <a:xfrm>
            <a:off x="2522922" y="1699981"/>
            <a:ext cx="1775249" cy="176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06E7313-BDC8-DD88-E212-FF1DB9468E6A}"/>
              </a:ext>
            </a:extLst>
          </p:cNvPr>
          <p:cNvSpPr txBox="1"/>
          <p:nvPr/>
        </p:nvSpPr>
        <p:spPr>
          <a:xfrm flipH="1">
            <a:off x="3065206" y="1709162"/>
            <a:ext cx="823458" cy="369332"/>
          </a:xfrm>
          <a:prstGeom prst="rect">
            <a:avLst/>
          </a:prstGeom>
          <a:noFill/>
        </p:spPr>
        <p:txBody>
          <a:bodyPr wrap="square" rtlCol="0">
            <a:spAutoFit/>
          </a:bodyPr>
          <a:lstStyle/>
          <a:p>
            <a:r>
              <a:rPr lang="it-IT" dirty="0"/>
              <a:t>5 mm</a:t>
            </a:r>
            <a:endParaRPr lang="en-US" dirty="0"/>
          </a:p>
        </p:txBody>
      </p:sp>
      <p:cxnSp>
        <p:nvCxnSpPr>
          <p:cNvPr id="18" name="Straight Connector 17">
            <a:extLst>
              <a:ext uri="{FF2B5EF4-FFF2-40B4-BE49-F238E27FC236}">
                <a16:creationId xmlns:a16="http://schemas.microsoft.com/office/drawing/2014/main" id="{CB28985B-3701-D35D-0855-4DBB87D77149}"/>
              </a:ext>
            </a:extLst>
          </p:cNvPr>
          <p:cNvCxnSpPr/>
          <p:nvPr/>
        </p:nvCxnSpPr>
        <p:spPr>
          <a:xfrm>
            <a:off x="1839342" y="1415896"/>
            <a:ext cx="0" cy="30095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1B40C7F-0960-E8F1-2381-E3FD4F2EDEEF}"/>
              </a:ext>
            </a:extLst>
          </p:cNvPr>
          <p:cNvCxnSpPr/>
          <p:nvPr/>
        </p:nvCxnSpPr>
        <p:spPr>
          <a:xfrm>
            <a:off x="1839342" y="1972138"/>
            <a:ext cx="68358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753D16E-AD4D-F4E8-1132-9A4685FE07AB}"/>
              </a:ext>
            </a:extLst>
          </p:cNvPr>
          <p:cNvSpPr txBox="1"/>
          <p:nvPr/>
        </p:nvSpPr>
        <p:spPr>
          <a:xfrm>
            <a:off x="1799646" y="1498318"/>
            <a:ext cx="723275" cy="369332"/>
          </a:xfrm>
          <a:prstGeom prst="rect">
            <a:avLst/>
          </a:prstGeom>
          <a:noFill/>
        </p:spPr>
        <p:txBody>
          <a:bodyPr wrap="none" rtlCol="0">
            <a:spAutoFit/>
          </a:bodyPr>
          <a:lstStyle/>
          <a:p>
            <a:r>
              <a:rPr lang="it-IT" dirty="0"/>
              <a:t>2 mm</a:t>
            </a:r>
            <a:endParaRPr lang="en-US" dirty="0"/>
          </a:p>
        </p:txBody>
      </p:sp>
      <p:cxnSp>
        <p:nvCxnSpPr>
          <p:cNvPr id="23" name="Straight Connector 22">
            <a:extLst>
              <a:ext uri="{FF2B5EF4-FFF2-40B4-BE49-F238E27FC236}">
                <a16:creationId xmlns:a16="http://schemas.microsoft.com/office/drawing/2014/main" id="{BC9118C6-410F-A534-17E7-0084DEC8ECED}"/>
              </a:ext>
            </a:extLst>
          </p:cNvPr>
          <p:cNvCxnSpPr>
            <a:cxnSpLocks/>
          </p:cNvCxnSpPr>
          <p:nvPr/>
        </p:nvCxnSpPr>
        <p:spPr>
          <a:xfrm>
            <a:off x="472181" y="1415896"/>
            <a:ext cx="0" cy="4541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53F8E753-6E3A-9310-DCED-374826D7AF9C}"/>
              </a:ext>
            </a:extLst>
          </p:cNvPr>
          <p:cNvCxnSpPr>
            <a:cxnSpLocks/>
          </p:cNvCxnSpPr>
          <p:nvPr/>
        </p:nvCxnSpPr>
        <p:spPr>
          <a:xfrm flipH="1">
            <a:off x="472181" y="1972138"/>
            <a:ext cx="1367161"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4E879C2-4B47-6550-2AA4-E1D19FCA5C11}"/>
              </a:ext>
            </a:extLst>
          </p:cNvPr>
          <p:cNvSpPr txBox="1"/>
          <p:nvPr/>
        </p:nvSpPr>
        <p:spPr>
          <a:xfrm>
            <a:off x="809670" y="1610536"/>
            <a:ext cx="723275" cy="369332"/>
          </a:xfrm>
          <a:prstGeom prst="rect">
            <a:avLst/>
          </a:prstGeom>
          <a:noFill/>
        </p:spPr>
        <p:txBody>
          <a:bodyPr wrap="none" rtlCol="0">
            <a:spAutoFit/>
          </a:bodyPr>
          <a:lstStyle/>
          <a:p>
            <a:r>
              <a:rPr lang="it-IT" dirty="0"/>
              <a:t>7 mm</a:t>
            </a:r>
            <a:endParaRPr lang="en-US" dirty="0"/>
          </a:p>
        </p:txBody>
      </p:sp>
      <p:cxnSp>
        <p:nvCxnSpPr>
          <p:cNvPr id="29" name="Straight Connector 28">
            <a:extLst>
              <a:ext uri="{FF2B5EF4-FFF2-40B4-BE49-F238E27FC236}">
                <a16:creationId xmlns:a16="http://schemas.microsoft.com/office/drawing/2014/main" id="{C4C627DE-E629-99A9-FC18-14CE092900D0}"/>
              </a:ext>
            </a:extLst>
          </p:cNvPr>
          <p:cNvCxnSpPr>
            <a:cxnSpLocks/>
          </p:cNvCxnSpPr>
          <p:nvPr/>
        </p:nvCxnSpPr>
        <p:spPr>
          <a:xfrm>
            <a:off x="1058107" y="2071079"/>
            <a:ext cx="0" cy="2219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4C80196-664E-A1AA-A204-D176973426BF}"/>
              </a:ext>
            </a:extLst>
          </p:cNvPr>
          <p:cNvCxnSpPr/>
          <p:nvPr/>
        </p:nvCxnSpPr>
        <p:spPr>
          <a:xfrm>
            <a:off x="472181" y="2262050"/>
            <a:ext cx="58592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BAD2982-0458-EEAF-79F0-8568A603F4D8}"/>
              </a:ext>
            </a:extLst>
          </p:cNvPr>
          <p:cNvSpPr txBox="1"/>
          <p:nvPr/>
        </p:nvSpPr>
        <p:spPr>
          <a:xfrm>
            <a:off x="403506" y="2273979"/>
            <a:ext cx="723275" cy="369332"/>
          </a:xfrm>
          <a:prstGeom prst="rect">
            <a:avLst/>
          </a:prstGeom>
          <a:noFill/>
        </p:spPr>
        <p:txBody>
          <a:bodyPr wrap="none" rtlCol="0">
            <a:spAutoFit/>
          </a:bodyPr>
          <a:lstStyle/>
          <a:p>
            <a:r>
              <a:rPr lang="it-IT" dirty="0"/>
              <a:t>3 mm</a:t>
            </a:r>
            <a:endParaRPr lang="en-US" dirty="0"/>
          </a:p>
        </p:txBody>
      </p:sp>
      <p:sp>
        <p:nvSpPr>
          <p:cNvPr id="35" name="TextBox 34">
            <a:extLst>
              <a:ext uri="{FF2B5EF4-FFF2-40B4-BE49-F238E27FC236}">
                <a16:creationId xmlns:a16="http://schemas.microsoft.com/office/drawing/2014/main" id="{54A5E629-8BCC-A172-684E-A83BD5B7B22B}"/>
              </a:ext>
            </a:extLst>
          </p:cNvPr>
          <p:cNvSpPr txBox="1"/>
          <p:nvPr/>
        </p:nvSpPr>
        <p:spPr>
          <a:xfrm>
            <a:off x="6253195" y="2667085"/>
            <a:ext cx="530915" cy="369332"/>
          </a:xfrm>
          <a:prstGeom prst="rect">
            <a:avLst/>
          </a:prstGeom>
          <a:noFill/>
        </p:spPr>
        <p:txBody>
          <a:bodyPr wrap="none" rtlCol="0">
            <a:spAutoFit/>
          </a:bodyPr>
          <a:lstStyle/>
          <a:p>
            <a:r>
              <a:rPr lang="it-IT" dirty="0"/>
              <a:t>Gas</a:t>
            </a:r>
            <a:endParaRPr lang="en-US" dirty="0"/>
          </a:p>
        </p:txBody>
      </p:sp>
      <p:sp>
        <p:nvSpPr>
          <p:cNvPr id="36" name="Rectangle 35">
            <a:extLst>
              <a:ext uri="{FF2B5EF4-FFF2-40B4-BE49-F238E27FC236}">
                <a16:creationId xmlns:a16="http://schemas.microsoft.com/office/drawing/2014/main" id="{0CA076F7-22AB-665F-2453-A007E99D2A04}"/>
              </a:ext>
            </a:extLst>
          </p:cNvPr>
          <p:cNvSpPr/>
          <p:nvPr/>
        </p:nvSpPr>
        <p:spPr>
          <a:xfrm>
            <a:off x="472181" y="4168770"/>
            <a:ext cx="1775252" cy="30945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Ground</a:t>
            </a:r>
            <a:endParaRPr lang="en-US" dirty="0"/>
          </a:p>
        </p:txBody>
      </p:sp>
      <p:cxnSp>
        <p:nvCxnSpPr>
          <p:cNvPr id="38" name="Straight Connector 37">
            <a:extLst>
              <a:ext uri="{FF2B5EF4-FFF2-40B4-BE49-F238E27FC236}">
                <a16:creationId xmlns:a16="http://schemas.microsoft.com/office/drawing/2014/main" id="{022F27F3-2635-E863-07AE-ED2C59666AB5}"/>
              </a:ext>
            </a:extLst>
          </p:cNvPr>
          <p:cNvCxnSpPr>
            <a:cxnSpLocks/>
          </p:cNvCxnSpPr>
          <p:nvPr/>
        </p:nvCxnSpPr>
        <p:spPr>
          <a:xfrm>
            <a:off x="2247433" y="1415896"/>
            <a:ext cx="0" cy="3379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BCC427B-822B-1458-0BF6-87BB61F1DC93}"/>
              </a:ext>
            </a:extLst>
          </p:cNvPr>
          <p:cNvCxnSpPr/>
          <p:nvPr/>
        </p:nvCxnSpPr>
        <p:spPr>
          <a:xfrm>
            <a:off x="472181" y="4747889"/>
            <a:ext cx="177525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8FA35CC-B08D-92B6-27F5-C31AB00E35B3}"/>
              </a:ext>
            </a:extLst>
          </p:cNvPr>
          <p:cNvSpPr txBox="1"/>
          <p:nvPr/>
        </p:nvSpPr>
        <p:spPr>
          <a:xfrm>
            <a:off x="891176" y="4477435"/>
            <a:ext cx="898003" cy="369332"/>
          </a:xfrm>
          <a:prstGeom prst="rect">
            <a:avLst/>
          </a:prstGeom>
          <a:noFill/>
        </p:spPr>
        <p:txBody>
          <a:bodyPr wrap="none" rtlCol="0">
            <a:spAutoFit/>
          </a:bodyPr>
          <a:lstStyle/>
          <a:p>
            <a:r>
              <a:rPr lang="it-IT" dirty="0"/>
              <a:t>7.9 mm</a:t>
            </a:r>
            <a:endParaRPr lang="en-US" dirty="0"/>
          </a:p>
        </p:txBody>
      </p:sp>
      <p:cxnSp>
        <p:nvCxnSpPr>
          <p:cNvPr id="46" name="Straight Connector 45">
            <a:extLst>
              <a:ext uri="{FF2B5EF4-FFF2-40B4-BE49-F238E27FC236}">
                <a16:creationId xmlns:a16="http://schemas.microsoft.com/office/drawing/2014/main" id="{359CC732-9BFA-46F0-D086-890BCDA429C6}"/>
              </a:ext>
            </a:extLst>
          </p:cNvPr>
          <p:cNvCxnSpPr>
            <a:cxnSpLocks/>
          </p:cNvCxnSpPr>
          <p:nvPr/>
        </p:nvCxnSpPr>
        <p:spPr>
          <a:xfrm>
            <a:off x="2343150" y="1415896"/>
            <a:ext cx="0" cy="3874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599D516-8B71-C64A-D8FD-1CFD27F808CA}"/>
              </a:ext>
            </a:extLst>
          </p:cNvPr>
          <p:cNvCxnSpPr>
            <a:cxnSpLocks/>
          </p:cNvCxnSpPr>
          <p:nvPr/>
        </p:nvCxnSpPr>
        <p:spPr>
          <a:xfrm>
            <a:off x="2676525" y="1415896"/>
            <a:ext cx="0" cy="42749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4170027A-8FAF-F7E1-0473-572C5CC3E8FB}"/>
              </a:ext>
            </a:extLst>
          </p:cNvPr>
          <p:cNvSpPr/>
          <p:nvPr/>
        </p:nvSpPr>
        <p:spPr>
          <a:xfrm>
            <a:off x="2343150" y="4168770"/>
            <a:ext cx="333369" cy="31421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Connector 51">
            <a:extLst>
              <a:ext uri="{FF2B5EF4-FFF2-40B4-BE49-F238E27FC236}">
                <a16:creationId xmlns:a16="http://schemas.microsoft.com/office/drawing/2014/main" id="{F6141D2E-C2B5-4410-271B-6DD3DA696BEA}"/>
              </a:ext>
            </a:extLst>
          </p:cNvPr>
          <p:cNvCxnSpPr>
            <a:cxnSpLocks/>
          </p:cNvCxnSpPr>
          <p:nvPr/>
        </p:nvCxnSpPr>
        <p:spPr>
          <a:xfrm>
            <a:off x="2828925" y="1415896"/>
            <a:ext cx="0" cy="47226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997B18C7-C8B7-2700-27E9-052C5459E7F6}"/>
              </a:ext>
            </a:extLst>
          </p:cNvPr>
          <p:cNvSpPr/>
          <p:nvPr/>
        </p:nvSpPr>
        <p:spPr>
          <a:xfrm>
            <a:off x="2828924" y="4168770"/>
            <a:ext cx="7315193" cy="32925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first strip</a:t>
            </a:r>
            <a:endParaRPr lang="en-US" dirty="0"/>
          </a:p>
        </p:txBody>
      </p:sp>
      <p:cxnSp>
        <p:nvCxnSpPr>
          <p:cNvPr id="56" name="Straight Arrow Connector 55">
            <a:extLst>
              <a:ext uri="{FF2B5EF4-FFF2-40B4-BE49-F238E27FC236}">
                <a16:creationId xmlns:a16="http://schemas.microsoft.com/office/drawing/2014/main" id="{36E4B117-CF2D-30C0-2F25-966D7810CDAE}"/>
              </a:ext>
            </a:extLst>
          </p:cNvPr>
          <p:cNvCxnSpPr/>
          <p:nvPr/>
        </p:nvCxnSpPr>
        <p:spPr>
          <a:xfrm>
            <a:off x="490339" y="5128889"/>
            <a:ext cx="1870969"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EFEE7348-2189-2BA3-D3ED-3AAB4E0B5AD6}"/>
              </a:ext>
            </a:extLst>
          </p:cNvPr>
          <p:cNvSpPr txBox="1"/>
          <p:nvPr/>
        </p:nvSpPr>
        <p:spPr>
          <a:xfrm>
            <a:off x="901643" y="4815790"/>
            <a:ext cx="898003" cy="369332"/>
          </a:xfrm>
          <a:prstGeom prst="rect">
            <a:avLst/>
          </a:prstGeom>
          <a:noFill/>
        </p:spPr>
        <p:txBody>
          <a:bodyPr wrap="none" rtlCol="0">
            <a:spAutoFit/>
          </a:bodyPr>
          <a:lstStyle/>
          <a:p>
            <a:r>
              <a:rPr lang="it-IT" dirty="0"/>
              <a:t>8.6 mm</a:t>
            </a:r>
            <a:endParaRPr lang="en-US" dirty="0"/>
          </a:p>
        </p:txBody>
      </p:sp>
      <p:cxnSp>
        <p:nvCxnSpPr>
          <p:cNvPr id="62" name="Straight Arrow Connector 61">
            <a:extLst>
              <a:ext uri="{FF2B5EF4-FFF2-40B4-BE49-F238E27FC236}">
                <a16:creationId xmlns:a16="http://schemas.microsoft.com/office/drawing/2014/main" id="{C64BAAE8-CA73-D896-C171-1535F4AC80EA}"/>
              </a:ext>
            </a:extLst>
          </p:cNvPr>
          <p:cNvCxnSpPr/>
          <p:nvPr/>
        </p:nvCxnSpPr>
        <p:spPr>
          <a:xfrm>
            <a:off x="472181" y="5557514"/>
            <a:ext cx="220433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EEAA6CB9-0862-13B4-EC7C-66F78913378A}"/>
              </a:ext>
            </a:extLst>
          </p:cNvPr>
          <p:cNvSpPr txBox="1"/>
          <p:nvPr/>
        </p:nvSpPr>
        <p:spPr>
          <a:xfrm>
            <a:off x="910806" y="5224752"/>
            <a:ext cx="898003" cy="369332"/>
          </a:xfrm>
          <a:prstGeom prst="rect">
            <a:avLst/>
          </a:prstGeom>
          <a:noFill/>
        </p:spPr>
        <p:txBody>
          <a:bodyPr wrap="none" rtlCol="0">
            <a:spAutoFit/>
          </a:bodyPr>
          <a:lstStyle/>
          <a:p>
            <a:r>
              <a:rPr lang="it-IT" dirty="0"/>
              <a:t>9.4 mm</a:t>
            </a:r>
            <a:endParaRPr lang="en-US" dirty="0"/>
          </a:p>
        </p:txBody>
      </p:sp>
      <p:cxnSp>
        <p:nvCxnSpPr>
          <p:cNvPr id="65" name="Straight Arrow Connector 64">
            <a:extLst>
              <a:ext uri="{FF2B5EF4-FFF2-40B4-BE49-F238E27FC236}">
                <a16:creationId xmlns:a16="http://schemas.microsoft.com/office/drawing/2014/main" id="{F5937B80-3364-9F42-427A-B0DA8FC06E34}"/>
              </a:ext>
            </a:extLst>
          </p:cNvPr>
          <p:cNvCxnSpPr/>
          <p:nvPr/>
        </p:nvCxnSpPr>
        <p:spPr>
          <a:xfrm>
            <a:off x="472181" y="5900414"/>
            <a:ext cx="235674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844D09C9-8DFA-F9C2-46FC-D635AE11AB6F}"/>
              </a:ext>
            </a:extLst>
          </p:cNvPr>
          <p:cNvSpPr txBox="1"/>
          <p:nvPr/>
        </p:nvSpPr>
        <p:spPr>
          <a:xfrm>
            <a:off x="918230" y="5596858"/>
            <a:ext cx="1015021" cy="369332"/>
          </a:xfrm>
          <a:prstGeom prst="rect">
            <a:avLst/>
          </a:prstGeom>
          <a:noFill/>
        </p:spPr>
        <p:txBody>
          <a:bodyPr wrap="none" rtlCol="0">
            <a:spAutoFit/>
          </a:bodyPr>
          <a:lstStyle/>
          <a:p>
            <a:r>
              <a:rPr lang="it-IT" dirty="0"/>
              <a:t>10.1 mm</a:t>
            </a:r>
            <a:endParaRPr lang="en-US" dirty="0"/>
          </a:p>
        </p:txBody>
      </p:sp>
      <p:sp>
        <p:nvSpPr>
          <p:cNvPr id="72" name="Rectangle 71">
            <a:extLst>
              <a:ext uri="{FF2B5EF4-FFF2-40B4-BE49-F238E27FC236}">
                <a16:creationId xmlns:a16="http://schemas.microsoft.com/office/drawing/2014/main" id="{6C69080E-4614-1B62-DF1D-CD5CFF1CD2E6}"/>
              </a:ext>
            </a:extLst>
          </p:cNvPr>
          <p:cNvSpPr/>
          <p:nvPr/>
        </p:nvSpPr>
        <p:spPr>
          <a:xfrm>
            <a:off x="10238838" y="4178295"/>
            <a:ext cx="333369" cy="31421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183E5B8F-46B4-7115-11CF-66D95570EF15}"/>
              </a:ext>
            </a:extLst>
          </p:cNvPr>
          <p:cNvSpPr/>
          <p:nvPr/>
        </p:nvSpPr>
        <p:spPr>
          <a:xfrm>
            <a:off x="10677525" y="4163253"/>
            <a:ext cx="1304906" cy="32925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Arrow Connector 77">
            <a:extLst>
              <a:ext uri="{FF2B5EF4-FFF2-40B4-BE49-F238E27FC236}">
                <a16:creationId xmlns:a16="http://schemas.microsoft.com/office/drawing/2014/main" id="{67D67157-437A-A736-5F73-1422FB073A70}"/>
              </a:ext>
            </a:extLst>
          </p:cNvPr>
          <p:cNvCxnSpPr/>
          <p:nvPr/>
        </p:nvCxnSpPr>
        <p:spPr>
          <a:xfrm>
            <a:off x="2828924" y="3973312"/>
            <a:ext cx="146924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55818389-148D-3787-7403-5545FE210D16}"/>
              </a:ext>
            </a:extLst>
          </p:cNvPr>
          <p:cNvSpPr txBox="1"/>
          <p:nvPr/>
        </p:nvSpPr>
        <p:spPr>
          <a:xfrm>
            <a:off x="3145683" y="3668671"/>
            <a:ext cx="898003" cy="369332"/>
          </a:xfrm>
          <a:prstGeom prst="rect">
            <a:avLst/>
          </a:prstGeom>
          <a:noFill/>
        </p:spPr>
        <p:txBody>
          <a:bodyPr wrap="none" rtlCol="0">
            <a:spAutoFit/>
          </a:bodyPr>
          <a:lstStyle/>
          <a:p>
            <a:r>
              <a:rPr lang="it-IT" dirty="0"/>
              <a:t>3.9 mm</a:t>
            </a:r>
            <a:endParaRPr lang="en-US" dirty="0"/>
          </a:p>
        </p:txBody>
      </p:sp>
      <p:sp>
        <p:nvSpPr>
          <p:cNvPr id="2" name="Titolo 1">
            <a:extLst>
              <a:ext uri="{FF2B5EF4-FFF2-40B4-BE49-F238E27FC236}">
                <a16:creationId xmlns:a16="http://schemas.microsoft.com/office/drawing/2014/main" id="{E8DA2992-D993-1375-E9A7-AB18929C676B}"/>
              </a:ext>
            </a:extLst>
          </p:cNvPr>
          <p:cNvSpPr txBox="1">
            <a:spLocks/>
          </p:cNvSpPr>
          <p:nvPr/>
        </p:nvSpPr>
        <p:spPr>
          <a:xfrm>
            <a:off x="683624" y="109187"/>
            <a:ext cx="10515600" cy="1325563"/>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r>
              <a:rPr lang="it-IT" sz="5400" dirty="0"/>
              <a:t>RO panel strips relative position</a:t>
            </a:r>
            <a:endParaRPr lang="en-US" sz="5400" dirty="0"/>
          </a:p>
        </p:txBody>
      </p:sp>
      <p:sp>
        <p:nvSpPr>
          <p:cNvPr id="10" name="TextBox 9">
            <a:extLst>
              <a:ext uri="{FF2B5EF4-FFF2-40B4-BE49-F238E27FC236}">
                <a16:creationId xmlns:a16="http://schemas.microsoft.com/office/drawing/2014/main" id="{F28D49D6-B4E7-6075-970C-2C74159CC643}"/>
              </a:ext>
            </a:extLst>
          </p:cNvPr>
          <p:cNvSpPr txBox="1"/>
          <p:nvPr/>
        </p:nvSpPr>
        <p:spPr>
          <a:xfrm>
            <a:off x="4880869" y="1766935"/>
            <a:ext cx="4238276" cy="369332"/>
          </a:xfrm>
          <a:prstGeom prst="rect">
            <a:avLst/>
          </a:prstGeom>
          <a:noFill/>
        </p:spPr>
        <p:txBody>
          <a:bodyPr wrap="none" rtlCol="0">
            <a:spAutoFit/>
          </a:bodyPr>
          <a:lstStyle/>
          <a:p>
            <a:r>
              <a:rPr lang="it-IT" dirty="0"/>
              <a:t>Open </a:t>
            </a:r>
            <a:r>
              <a:rPr lang="it-IT" dirty="0" err="1"/>
              <a:t>question</a:t>
            </a:r>
            <a:r>
              <a:rPr lang="it-IT" dirty="0"/>
              <a:t> on the Ground frame layout</a:t>
            </a:r>
            <a:endParaRPr lang="en-US" dirty="0"/>
          </a:p>
        </p:txBody>
      </p:sp>
      <p:sp>
        <p:nvSpPr>
          <p:cNvPr id="3" name="Slide Number Placeholder 2">
            <a:extLst>
              <a:ext uri="{FF2B5EF4-FFF2-40B4-BE49-F238E27FC236}">
                <a16:creationId xmlns:a16="http://schemas.microsoft.com/office/drawing/2014/main" id="{890B6AC0-0902-BA58-83D2-CCE267AB914A}"/>
              </a:ext>
            </a:extLst>
          </p:cNvPr>
          <p:cNvSpPr>
            <a:spLocks noGrp="1"/>
          </p:cNvSpPr>
          <p:nvPr>
            <p:ph type="sldNum" sz="quarter" idx="12"/>
          </p:nvPr>
        </p:nvSpPr>
        <p:spPr/>
        <p:txBody>
          <a:bodyPr/>
          <a:lstStyle/>
          <a:p>
            <a:fld id="{F70598EF-BAC4-4275-9045-253E75C41A49}" type="slidenum">
              <a:rPr lang="en-US" smtClean="0"/>
              <a:t>6</a:t>
            </a:fld>
            <a:endParaRPr lang="en-US"/>
          </a:p>
        </p:txBody>
      </p:sp>
      <p:sp>
        <p:nvSpPr>
          <p:cNvPr id="12" name="TextBox 11">
            <a:extLst>
              <a:ext uri="{FF2B5EF4-FFF2-40B4-BE49-F238E27FC236}">
                <a16:creationId xmlns:a16="http://schemas.microsoft.com/office/drawing/2014/main" id="{0D961D3C-5D5D-B4F8-5184-D1E9EFDB2AF0}"/>
              </a:ext>
            </a:extLst>
          </p:cNvPr>
          <p:cNvSpPr txBox="1"/>
          <p:nvPr/>
        </p:nvSpPr>
        <p:spPr>
          <a:xfrm>
            <a:off x="2886655" y="4536193"/>
            <a:ext cx="9095775" cy="1754326"/>
          </a:xfrm>
          <a:prstGeom prst="rect">
            <a:avLst/>
          </a:prstGeom>
          <a:noFill/>
        </p:spPr>
        <p:txBody>
          <a:bodyPr wrap="square" rtlCol="0">
            <a:spAutoFit/>
          </a:bodyPr>
          <a:lstStyle/>
          <a:p>
            <a:r>
              <a:rPr lang="en-US" dirty="0"/>
              <a:t>The relative position between the first strip and the gas gap frame is the same for all the singlet types. The first strip starts 10.1 mm from the gas-volume/RO-panel side. The first and last strip width is defined in such a way to have the minimum number of pitch category</a:t>
            </a:r>
          </a:p>
          <a:p>
            <a:r>
              <a:rPr lang="en-US" dirty="0"/>
              <a:t>BIL A-B: 20 mm</a:t>
            </a:r>
          </a:p>
          <a:p>
            <a:r>
              <a:rPr lang="en-US" dirty="0"/>
              <a:t>BIS1: 22 mm (first and last strip 1mm tighter )</a:t>
            </a:r>
          </a:p>
          <a:p>
            <a:r>
              <a:rPr lang="en-US" dirty="0"/>
              <a:t>BIS 2-6: 21.8 mm</a:t>
            </a:r>
          </a:p>
        </p:txBody>
      </p:sp>
      <p:sp>
        <p:nvSpPr>
          <p:cNvPr id="17" name="TextBox 16">
            <a:extLst>
              <a:ext uri="{FF2B5EF4-FFF2-40B4-BE49-F238E27FC236}">
                <a16:creationId xmlns:a16="http://schemas.microsoft.com/office/drawing/2014/main" id="{FD610A52-69EE-D8E7-53D9-203534276CC6}"/>
              </a:ext>
            </a:extLst>
          </p:cNvPr>
          <p:cNvSpPr txBox="1"/>
          <p:nvPr/>
        </p:nvSpPr>
        <p:spPr>
          <a:xfrm>
            <a:off x="546684" y="3423549"/>
            <a:ext cx="6096000" cy="369332"/>
          </a:xfrm>
          <a:prstGeom prst="rect">
            <a:avLst/>
          </a:prstGeom>
          <a:noFill/>
        </p:spPr>
        <p:txBody>
          <a:bodyPr wrap="square">
            <a:spAutoFit/>
          </a:bodyPr>
          <a:lstStyle/>
          <a:p>
            <a:pPr algn="ctr"/>
            <a:r>
              <a:rPr lang="it-IT" dirty="0" err="1"/>
              <a:t>Cord</a:t>
            </a:r>
            <a:r>
              <a:rPr lang="it-IT" dirty="0"/>
              <a:t> 20k</a:t>
            </a:r>
            <a:r>
              <a:rPr lang="el-GR" dirty="0"/>
              <a:t>Ω</a:t>
            </a:r>
            <a:r>
              <a:rPr lang="it-IT" dirty="0"/>
              <a:t>/□</a:t>
            </a:r>
            <a:endParaRPr lang="en-US" dirty="0"/>
          </a:p>
        </p:txBody>
      </p:sp>
      <p:sp>
        <p:nvSpPr>
          <p:cNvPr id="19" name="TextBox 18">
            <a:extLst>
              <a:ext uri="{FF2B5EF4-FFF2-40B4-BE49-F238E27FC236}">
                <a16:creationId xmlns:a16="http://schemas.microsoft.com/office/drawing/2014/main" id="{A9D4E786-22D5-213D-206A-C9588DFA1D9F}"/>
              </a:ext>
            </a:extLst>
          </p:cNvPr>
          <p:cNvSpPr txBox="1"/>
          <p:nvPr/>
        </p:nvSpPr>
        <p:spPr>
          <a:xfrm>
            <a:off x="515547" y="1948224"/>
            <a:ext cx="6096000" cy="369332"/>
          </a:xfrm>
          <a:prstGeom prst="rect">
            <a:avLst/>
          </a:prstGeom>
          <a:noFill/>
        </p:spPr>
        <p:txBody>
          <a:bodyPr wrap="square">
            <a:spAutoFit/>
          </a:bodyPr>
          <a:lstStyle/>
          <a:p>
            <a:pPr algn="ctr"/>
            <a:r>
              <a:rPr lang="it-IT" dirty="0" err="1"/>
              <a:t>Cord</a:t>
            </a:r>
            <a:r>
              <a:rPr lang="it-IT" dirty="0"/>
              <a:t> 20k</a:t>
            </a:r>
            <a:r>
              <a:rPr lang="el-GR" dirty="0"/>
              <a:t>Ω</a:t>
            </a:r>
            <a:r>
              <a:rPr lang="it-IT" dirty="0"/>
              <a:t>/□</a:t>
            </a:r>
            <a:endParaRPr lang="en-US" dirty="0"/>
          </a:p>
        </p:txBody>
      </p:sp>
      <p:sp>
        <p:nvSpPr>
          <p:cNvPr id="22" name="Rectangle 21">
            <a:extLst>
              <a:ext uri="{FF2B5EF4-FFF2-40B4-BE49-F238E27FC236}">
                <a16:creationId xmlns:a16="http://schemas.microsoft.com/office/drawing/2014/main" id="{F5B267DB-FED4-FD30-2425-0983800734E7}"/>
              </a:ext>
            </a:extLst>
          </p:cNvPr>
          <p:cNvSpPr/>
          <p:nvPr/>
        </p:nvSpPr>
        <p:spPr>
          <a:xfrm>
            <a:off x="1839342" y="2273952"/>
            <a:ext cx="10143084" cy="90254"/>
          </a:xfrm>
          <a:prstGeom prst="rect">
            <a:avLst/>
          </a:prstGeom>
          <a:solidFill>
            <a:schemeClr val="bg1">
              <a:lumMod val="85000"/>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4ACE9CA-5CAA-3408-9F61-E98AE9409B8F}"/>
              </a:ext>
            </a:extLst>
          </p:cNvPr>
          <p:cNvSpPr/>
          <p:nvPr/>
        </p:nvSpPr>
        <p:spPr>
          <a:xfrm flipV="1">
            <a:off x="1839342" y="3395376"/>
            <a:ext cx="10143084" cy="69665"/>
          </a:xfrm>
          <a:prstGeom prst="rect">
            <a:avLst/>
          </a:prstGeom>
          <a:solidFill>
            <a:schemeClr val="bg1">
              <a:lumMod val="85000"/>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141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9BF71-309B-8B59-A575-62956E6406CA}"/>
              </a:ext>
            </a:extLst>
          </p:cNvPr>
          <p:cNvSpPr>
            <a:spLocks noGrp="1"/>
          </p:cNvSpPr>
          <p:nvPr>
            <p:ph type="title"/>
          </p:nvPr>
        </p:nvSpPr>
        <p:spPr>
          <a:xfrm>
            <a:off x="838200" y="160942"/>
            <a:ext cx="10515600" cy="1325563"/>
          </a:xfrm>
        </p:spPr>
        <p:txBody>
          <a:bodyPr/>
          <a:lstStyle/>
          <a:p>
            <a:r>
              <a:rPr lang="it-IT" dirty="0" err="1"/>
              <a:t>Singlet</a:t>
            </a:r>
            <a:r>
              <a:rPr lang="it-IT" dirty="0"/>
              <a:t> </a:t>
            </a:r>
            <a:r>
              <a:rPr lang="it-IT" dirty="0" err="1"/>
              <a:t>tolerances</a:t>
            </a:r>
            <a:r>
              <a:rPr lang="it-IT" dirty="0"/>
              <a:t> </a:t>
            </a:r>
            <a:endParaRPr lang="en-US" dirty="0"/>
          </a:p>
        </p:txBody>
      </p:sp>
      <p:sp>
        <p:nvSpPr>
          <p:cNvPr id="4" name="Date Placeholder 3">
            <a:extLst>
              <a:ext uri="{FF2B5EF4-FFF2-40B4-BE49-F238E27FC236}">
                <a16:creationId xmlns:a16="http://schemas.microsoft.com/office/drawing/2014/main" id="{C7A6A427-77BF-20ED-B9AD-0CA421429205}"/>
              </a:ext>
            </a:extLst>
          </p:cNvPr>
          <p:cNvSpPr>
            <a:spLocks noGrp="1"/>
          </p:cNvSpPr>
          <p:nvPr>
            <p:ph type="dt" sz="half" idx="10"/>
          </p:nvPr>
        </p:nvSpPr>
        <p:spPr/>
        <p:txBody>
          <a:bodyPr/>
          <a:lstStyle/>
          <a:p>
            <a:fld id="{F09DBC4E-7BD1-4E5C-AB32-9CB2C509B9F0}" type="datetime1">
              <a:rPr lang="en-US" smtClean="0"/>
              <a:t>3/7/2024</a:t>
            </a:fld>
            <a:endParaRPr lang="en-US"/>
          </a:p>
        </p:txBody>
      </p:sp>
      <p:sp>
        <p:nvSpPr>
          <p:cNvPr id="5" name="Slide Number Placeholder 4">
            <a:extLst>
              <a:ext uri="{FF2B5EF4-FFF2-40B4-BE49-F238E27FC236}">
                <a16:creationId xmlns:a16="http://schemas.microsoft.com/office/drawing/2014/main" id="{6A5FFC52-95C4-7124-8953-1C29283B658C}"/>
              </a:ext>
            </a:extLst>
          </p:cNvPr>
          <p:cNvSpPr>
            <a:spLocks noGrp="1"/>
          </p:cNvSpPr>
          <p:nvPr>
            <p:ph type="sldNum" sz="quarter" idx="12"/>
          </p:nvPr>
        </p:nvSpPr>
        <p:spPr/>
        <p:txBody>
          <a:bodyPr/>
          <a:lstStyle/>
          <a:p>
            <a:fld id="{C1A5EDAD-2213-4D7B-B91B-15F8C79FF129}" type="slidenum">
              <a:rPr lang="en-US" smtClean="0"/>
              <a:t>7</a:t>
            </a:fld>
            <a:endParaRPr lang="en-US"/>
          </a:p>
        </p:txBody>
      </p:sp>
      <p:grpSp>
        <p:nvGrpSpPr>
          <p:cNvPr id="17" name="Group 16">
            <a:extLst>
              <a:ext uri="{FF2B5EF4-FFF2-40B4-BE49-F238E27FC236}">
                <a16:creationId xmlns:a16="http://schemas.microsoft.com/office/drawing/2014/main" id="{84194152-5396-8C49-8F1B-06722964C0EC}"/>
              </a:ext>
            </a:extLst>
          </p:cNvPr>
          <p:cNvGrpSpPr/>
          <p:nvPr/>
        </p:nvGrpSpPr>
        <p:grpSpPr>
          <a:xfrm>
            <a:off x="1627248" y="4364313"/>
            <a:ext cx="7874493" cy="91439"/>
            <a:chOff x="2573218" y="3084542"/>
            <a:chExt cx="7874493" cy="91439"/>
          </a:xfrm>
        </p:grpSpPr>
        <p:grpSp>
          <p:nvGrpSpPr>
            <p:cNvPr id="10" name="Group 9">
              <a:extLst>
                <a:ext uri="{FF2B5EF4-FFF2-40B4-BE49-F238E27FC236}">
                  <a16:creationId xmlns:a16="http://schemas.microsoft.com/office/drawing/2014/main" id="{F997041F-5280-B461-7ABB-254C80F2B7A1}"/>
                </a:ext>
              </a:extLst>
            </p:cNvPr>
            <p:cNvGrpSpPr/>
            <p:nvPr/>
          </p:nvGrpSpPr>
          <p:grpSpPr>
            <a:xfrm rot="10800000">
              <a:off x="2573218" y="3084543"/>
              <a:ext cx="7874493" cy="91438"/>
              <a:chOff x="2175029" y="2947386"/>
              <a:chExt cx="7874493" cy="91438"/>
            </a:xfrm>
          </p:grpSpPr>
          <p:sp>
            <p:nvSpPr>
              <p:cNvPr id="11" name="Rectangle 10">
                <a:extLst>
                  <a:ext uri="{FF2B5EF4-FFF2-40B4-BE49-F238E27FC236}">
                    <a16:creationId xmlns:a16="http://schemas.microsoft.com/office/drawing/2014/main" id="{FC8011FB-951E-7239-395F-0A8ACFA7D8AB}"/>
                  </a:ext>
                </a:extLst>
              </p:cNvPr>
              <p:cNvSpPr/>
              <p:nvPr/>
            </p:nvSpPr>
            <p:spPr>
              <a:xfrm>
                <a:off x="2175029" y="2947386"/>
                <a:ext cx="7874493"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4A7332E-DCF6-8340-A328-01AB8F4E8831}"/>
                  </a:ext>
                </a:extLst>
              </p:cNvPr>
              <p:cNvSpPr/>
              <p:nvPr/>
            </p:nvSpPr>
            <p:spPr>
              <a:xfrm>
                <a:off x="2186753" y="2993105"/>
                <a:ext cx="363017"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B3ABD6-B71F-3BA8-BC76-09E8618E7072}"/>
                  </a:ext>
                </a:extLst>
              </p:cNvPr>
              <p:cNvSpPr/>
              <p:nvPr/>
            </p:nvSpPr>
            <p:spPr>
              <a:xfrm>
                <a:off x="2573219" y="2993105"/>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BC2165F2-8747-07C8-E5C2-2AAEA60DB631}"/>
                </a:ext>
              </a:extLst>
            </p:cNvPr>
            <p:cNvSpPr/>
            <p:nvPr/>
          </p:nvSpPr>
          <p:spPr>
            <a:xfrm>
              <a:off x="2612645" y="3084542"/>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37B8410D-7C41-CA5B-AD5C-F8D58D2ECDA7}"/>
              </a:ext>
            </a:extLst>
          </p:cNvPr>
          <p:cNvGrpSpPr/>
          <p:nvPr/>
        </p:nvGrpSpPr>
        <p:grpSpPr>
          <a:xfrm>
            <a:off x="1143797" y="4200994"/>
            <a:ext cx="7874493" cy="91438"/>
            <a:chOff x="2175029" y="2947386"/>
            <a:chExt cx="7874493" cy="91438"/>
          </a:xfrm>
        </p:grpSpPr>
        <p:grpSp>
          <p:nvGrpSpPr>
            <p:cNvPr id="9" name="Group 8">
              <a:extLst>
                <a:ext uri="{FF2B5EF4-FFF2-40B4-BE49-F238E27FC236}">
                  <a16:creationId xmlns:a16="http://schemas.microsoft.com/office/drawing/2014/main" id="{3DFC617A-5266-3B0A-5F79-DA90B460A7D7}"/>
                </a:ext>
              </a:extLst>
            </p:cNvPr>
            <p:cNvGrpSpPr/>
            <p:nvPr/>
          </p:nvGrpSpPr>
          <p:grpSpPr>
            <a:xfrm>
              <a:off x="2175029" y="2947386"/>
              <a:ext cx="7874493" cy="91438"/>
              <a:chOff x="2175029" y="2947386"/>
              <a:chExt cx="7874493" cy="91438"/>
            </a:xfrm>
          </p:grpSpPr>
          <p:sp>
            <p:nvSpPr>
              <p:cNvPr id="6" name="Rectangle 5">
                <a:extLst>
                  <a:ext uri="{FF2B5EF4-FFF2-40B4-BE49-F238E27FC236}">
                    <a16:creationId xmlns:a16="http://schemas.microsoft.com/office/drawing/2014/main" id="{D8899203-D766-F1D6-B850-9CCD6248EC64}"/>
                  </a:ext>
                </a:extLst>
              </p:cNvPr>
              <p:cNvSpPr/>
              <p:nvPr/>
            </p:nvSpPr>
            <p:spPr>
              <a:xfrm>
                <a:off x="2175029" y="2947386"/>
                <a:ext cx="7874493"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BDBCB1A-3748-6E73-EC3B-CEC6D981D712}"/>
                  </a:ext>
                </a:extLst>
              </p:cNvPr>
              <p:cNvSpPr/>
              <p:nvPr/>
            </p:nvSpPr>
            <p:spPr>
              <a:xfrm>
                <a:off x="2186753" y="2993105"/>
                <a:ext cx="363017"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91842E2-99F3-DBBB-D467-491848C6C0D0}"/>
                  </a:ext>
                </a:extLst>
              </p:cNvPr>
              <p:cNvSpPr/>
              <p:nvPr/>
            </p:nvSpPr>
            <p:spPr>
              <a:xfrm>
                <a:off x="2573218" y="2993105"/>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A4908216-09A5-6240-660F-0751C698BBDD}"/>
                </a:ext>
              </a:extLst>
            </p:cNvPr>
            <p:cNvSpPr/>
            <p:nvPr/>
          </p:nvSpPr>
          <p:spPr>
            <a:xfrm>
              <a:off x="9936910" y="2993105"/>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2E1ADFEB-99A6-502C-7C31-EFC486A71B37}"/>
              </a:ext>
            </a:extLst>
          </p:cNvPr>
          <p:cNvSpPr/>
          <p:nvPr/>
        </p:nvSpPr>
        <p:spPr>
          <a:xfrm>
            <a:off x="1769052" y="4276474"/>
            <a:ext cx="7102942" cy="11382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a:extLst>
              <a:ext uri="{FF2B5EF4-FFF2-40B4-BE49-F238E27FC236}">
                <a16:creationId xmlns:a16="http://schemas.microsoft.com/office/drawing/2014/main" id="{B8E07AB0-3458-7EC0-7AAB-2D7D2306AA8A}"/>
              </a:ext>
            </a:extLst>
          </p:cNvPr>
          <p:cNvCxnSpPr>
            <a:cxnSpLocks/>
          </p:cNvCxnSpPr>
          <p:nvPr/>
        </p:nvCxnSpPr>
        <p:spPr>
          <a:xfrm>
            <a:off x="1766388" y="3962168"/>
            <a:ext cx="0" cy="22513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00BA10-B96F-AD62-3C32-359FEFDE80A7}"/>
              </a:ext>
            </a:extLst>
          </p:cNvPr>
          <p:cNvCxnSpPr>
            <a:cxnSpLocks/>
          </p:cNvCxnSpPr>
          <p:nvPr/>
        </p:nvCxnSpPr>
        <p:spPr>
          <a:xfrm>
            <a:off x="8872136" y="3969098"/>
            <a:ext cx="0" cy="22513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86D6A61-DEC0-B741-D4D7-96419D7D18AB}"/>
              </a:ext>
            </a:extLst>
          </p:cNvPr>
          <p:cNvCxnSpPr>
            <a:cxnSpLocks/>
          </p:cNvCxnSpPr>
          <p:nvPr/>
        </p:nvCxnSpPr>
        <p:spPr>
          <a:xfrm>
            <a:off x="1134740" y="3962172"/>
            <a:ext cx="0" cy="22513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BD25F08-AE33-96F2-8EF1-26754CA994F8}"/>
              </a:ext>
            </a:extLst>
          </p:cNvPr>
          <p:cNvCxnSpPr>
            <a:cxnSpLocks/>
          </p:cNvCxnSpPr>
          <p:nvPr/>
        </p:nvCxnSpPr>
        <p:spPr>
          <a:xfrm>
            <a:off x="9501741" y="3962172"/>
            <a:ext cx="0" cy="216708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692843BB-0730-7694-3749-E0D09C07F218}"/>
              </a:ext>
            </a:extLst>
          </p:cNvPr>
          <p:cNvCxnSpPr>
            <a:cxnSpLocks/>
          </p:cNvCxnSpPr>
          <p:nvPr/>
        </p:nvCxnSpPr>
        <p:spPr>
          <a:xfrm>
            <a:off x="8871994" y="3962168"/>
            <a:ext cx="59724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8D5AF59-8133-DE8D-4E07-B1C1DD84D450}"/>
              </a:ext>
            </a:extLst>
          </p:cNvPr>
          <p:cNvCxnSpPr>
            <a:cxnSpLocks/>
          </p:cNvCxnSpPr>
          <p:nvPr/>
        </p:nvCxnSpPr>
        <p:spPr>
          <a:xfrm>
            <a:off x="1128722" y="3969098"/>
            <a:ext cx="65192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66864AA-4720-C992-083B-254C40CA1824}"/>
              </a:ext>
            </a:extLst>
          </p:cNvPr>
          <p:cNvSpPr txBox="1"/>
          <p:nvPr/>
        </p:nvSpPr>
        <p:spPr>
          <a:xfrm>
            <a:off x="8768356" y="3599766"/>
            <a:ext cx="840295" cy="369332"/>
          </a:xfrm>
          <a:prstGeom prst="rect">
            <a:avLst/>
          </a:prstGeom>
          <a:noFill/>
        </p:spPr>
        <p:txBody>
          <a:bodyPr wrap="square" rtlCol="0">
            <a:spAutoFit/>
          </a:bodyPr>
          <a:lstStyle/>
          <a:p>
            <a:r>
              <a:rPr lang="it-IT" dirty="0"/>
              <a:t>38 mm</a:t>
            </a:r>
            <a:endParaRPr lang="en-US" dirty="0"/>
          </a:p>
        </p:txBody>
      </p:sp>
      <p:sp>
        <p:nvSpPr>
          <p:cNvPr id="41" name="TextBox 40">
            <a:extLst>
              <a:ext uri="{FF2B5EF4-FFF2-40B4-BE49-F238E27FC236}">
                <a16:creationId xmlns:a16="http://schemas.microsoft.com/office/drawing/2014/main" id="{8DE168D3-35CF-545C-A077-995A1F9D65F5}"/>
              </a:ext>
            </a:extLst>
          </p:cNvPr>
          <p:cNvSpPr txBox="1"/>
          <p:nvPr/>
        </p:nvSpPr>
        <p:spPr>
          <a:xfrm>
            <a:off x="1037797" y="3580032"/>
            <a:ext cx="840295" cy="369332"/>
          </a:xfrm>
          <a:prstGeom prst="rect">
            <a:avLst/>
          </a:prstGeom>
          <a:noFill/>
        </p:spPr>
        <p:txBody>
          <a:bodyPr wrap="square" rtlCol="0">
            <a:spAutoFit/>
          </a:bodyPr>
          <a:lstStyle/>
          <a:p>
            <a:r>
              <a:rPr lang="it-IT" dirty="0"/>
              <a:t>38 mm</a:t>
            </a:r>
            <a:endParaRPr lang="en-US" dirty="0"/>
          </a:p>
        </p:txBody>
      </p:sp>
      <p:cxnSp>
        <p:nvCxnSpPr>
          <p:cNvPr id="43" name="Straight Arrow Connector 42">
            <a:extLst>
              <a:ext uri="{FF2B5EF4-FFF2-40B4-BE49-F238E27FC236}">
                <a16:creationId xmlns:a16="http://schemas.microsoft.com/office/drawing/2014/main" id="{7D7A90EF-DA96-E4F4-047C-33C6C637706C}"/>
              </a:ext>
            </a:extLst>
          </p:cNvPr>
          <p:cNvCxnSpPr>
            <a:cxnSpLocks/>
          </p:cNvCxnSpPr>
          <p:nvPr/>
        </p:nvCxnSpPr>
        <p:spPr>
          <a:xfrm>
            <a:off x="1128722" y="4073008"/>
            <a:ext cx="835223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F1895EE7-5EE4-91BA-2F3E-8D71E89B5B62}"/>
              </a:ext>
            </a:extLst>
          </p:cNvPr>
          <p:cNvCxnSpPr>
            <a:cxnSpLocks/>
          </p:cNvCxnSpPr>
          <p:nvPr/>
        </p:nvCxnSpPr>
        <p:spPr>
          <a:xfrm>
            <a:off x="1752529" y="4613335"/>
            <a:ext cx="71280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8448859-C7A9-D409-C177-0434A38FC97D}"/>
              </a:ext>
            </a:extLst>
          </p:cNvPr>
          <p:cNvSpPr txBox="1"/>
          <p:nvPr/>
        </p:nvSpPr>
        <p:spPr>
          <a:xfrm>
            <a:off x="4737335" y="3692716"/>
            <a:ext cx="1074333" cy="369332"/>
          </a:xfrm>
          <a:prstGeom prst="rect">
            <a:avLst/>
          </a:prstGeom>
          <a:noFill/>
        </p:spPr>
        <p:txBody>
          <a:bodyPr wrap="square" rtlCol="0">
            <a:spAutoFit/>
          </a:bodyPr>
          <a:lstStyle/>
          <a:p>
            <a:r>
              <a:rPr lang="it-IT" dirty="0"/>
              <a:t>1736 mm</a:t>
            </a:r>
            <a:endParaRPr lang="en-US" dirty="0"/>
          </a:p>
        </p:txBody>
      </p:sp>
      <p:sp>
        <p:nvSpPr>
          <p:cNvPr id="47" name="TextBox 46">
            <a:extLst>
              <a:ext uri="{FF2B5EF4-FFF2-40B4-BE49-F238E27FC236}">
                <a16:creationId xmlns:a16="http://schemas.microsoft.com/office/drawing/2014/main" id="{DCB70E3E-8698-6900-F2D3-C96D5389D52B}"/>
              </a:ext>
            </a:extLst>
          </p:cNvPr>
          <p:cNvSpPr txBox="1"/>
          <p:nvPr/>
        </p:nvSpPr>
        <p:spPr>
          <a:xfrm>
            <a:off x="4748024" y="4583574"/>
            <a:ext cx="1074333" cy="369332"/>
          </a:xfrm>
          <a:prstGeom prst="rect">
            <a:avLst/>
          </a:prstGeom>
          <a:noFill/>
        </p:spPr>
        <p:txBody>
          <a:bodyPr wrap="square" rtlCol="0">
            <a:spAutoFit/>
          </a:bodyPr>
          <a:lstStyle/>
          <a:p>
            <a:r>
              <a:rPr lang="it-IT" dirty="0"/>
              <a:t>1660 mm</a:t>
            </a:r>
            <a:endParaRPr lang="en-US" dirty="0"/>
          </a:p>
        </p:txBody>
      </p:sp>
      <p:cxnSp>
        <p:nvCxnSpPr>
          <p:cNvPr id="49" name="Straight Connector 48">
            <a:extLst>
              <a:ext uri="{FF2B5EF4-FFF2-40B4-BE49-F238E27FC236}">
                <a16:creationId xmlns:a16="http://schemas.microsoft.com/office/drawing/2014/main" id="{64C979E5-1B0D-5AEC-4953-ADE90B594252}"/>
              </a:ext>
            </a:extLst>
          </p:cNvPr>
          <p:cNvCxnSpPr>
            <a:cxnSpLocks/>
          </p:cNvCxnSpPr>
          <p:nvPr/>
        </p:nvCxnSpPr>
        <p:spPr>
          <a:xfrm>
            <a:off x="8930922" y="5293192"/>
            <a:ext cx="0" cy="93518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0792FF0F-2F55-BA65-317C-1F084EE59E07}"/>
              </a:ext>
            </a:extLst>
          </p:cNvPr>
          <p:cNvCxnSpPr>
            <a:cxnSpLocks/>
          </p:cNvCxnSpPr>
          <p:nvPr/>
        </p:nvCxnSpPr>
        <p:spPr>
          <a:xfrm>
            <a:off x="1752530" y="5323511"/>
            <a:ext cx="7164000" cy="1176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98CD393E-6172-30D9-7EE7-A955A5737711}"/>
              </a:ext>
            </a:extLst>
          </p:cNvPr>
          <p:cNvSpPr txBox="1"/>
          <p:nvPr/>
        </p:nvSpPr>
        <p:spPr>
          <a:xfrm>
            <a:off x="4767674" y="4965942"/>
            <a:ext cx="1074333" cy="369332"/>
          </a:xfrm>
          <a:prstGeom prst="rect">
            <a:avLst/>
          </a:prstGeom>
          <a:noFill/>
        </p:spPr>
        <p:txBody>
          <a:bodyPr wrap="square" rtlCol="0">
            <a:spAutoFit/>
          </a:bodyPr>
          <a:lstStyle/>
          <a:p>
            <a:r>
              <a:rPr lang="it-IT" dirty="0">
                <a:solidFill>
                  <a:srgbClr val="FF0000"/>
                </a:solidFill>
              </a:rPr>
              <a:t>1662 mm</a:t>
            </a:r>
            <a:endParaRPr lang="en-US" dirty="0">
              <a:solidFill>
                <a:srgbClr val="FF0000"/>
              </a:solidFill>
            </a:endParaRPr>
          </a:p>
        </p:txBody>
      </p:sp>
      <p:cxnSp>
        <p:nvCxnSpPr>
          <p:cNvPr id="55" name="Straight Arrow Connector 54">
            <a:extLst>
              <a:ext uri="{FF2B5EF4-FFF2-40B4-BE49-F238E27FC236}">
                <a16:creationId xmlns:a16="http://schemas.microsoft.com/office/drawing/2014/main" id="{C079A54C-916D-56C6-76FC-A4BB4909C823}"/>
              </a:ext>
            </a:extLst>
          </p:cNvPr>
          <p:cNvCxnSpPr>
            <a:cxnSpLocks/>
          </p:cNvCxnSpPr>
          <p:nvPr/>
        </p:nvCxnSpPr>
        <p:spPr>
          <a:xfrm>
            <a:off x="1177211" y="5944507"/>
            <a:ext cx="8325439"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4672B57E-31FD-F016-6301-B68EA641A68C}"/>
              </a:ext>
            </a:extLst>
          </p:cNvPr>
          <p:cNvGrpSpPr/>
          <p:nvPr/>
        </p:nvGrpSpPr>
        <p:grpSpPr>
          <a:xfrm>
            <a:off x="1625118" y="5791102"/>
            <a:ext cx="7874493" cy="91439"/>
            <a:chOff x="2573218" y="3084542"/>
            <a:chExt cx="7874493" cy="91439"/>
          </a:xfrm>
        </p:grpSpPr>
        <p:grpSp>
          <p:nvGrpSpPr>
            <p:cNvPr id="60" name="Group 59">
              <a:extLst>
                <a:ext uri="{FF2B5EF4-FFF2-40B4-BE49-F238E27FC236}">
                  <a16:creationId xmlns:a16="http://schemas.microsoft.com/office/drawing/2014/main" id="{575BA3F0-AE12-8ED3-3F9D-A91B98D6598E}"/>
                </a:ext>
              </a:extLst>
            </p:cNvPr>
            <p:cNvGrpSpPr/>
            <p:nvPr/>
          </p:nvGrpSpPr>
          <p:grpSpPr>
            <a:xfrm rot="10800000">
              <a:off x="2573218" y="3084543"/>
              <a:ext cx="7874493" cy="91438"/>
              <a:chOff x="2175029" y="2947386"/>
              <a:chExt cx="7874493" cy="91438"/>
            </a:xfrm>
          </p:grpSpPr>
          <p:sp>
            <p:nvSpPr>
              <p:cNvPr id="62" name="Rectangle 61">
                <a:extLst>
                  <a:ext uri="{FF2B5EF4-FFF2-40B4-BE49-F238E27FC236}">
                    <a16:creationId xmlns:a16="http://schemas.microsoft.com/office/drawing/2014/main" id="{2E0A4FB2-038B-D46E-BA6F-DC81B40E31C5}"/>
                  </a:ext>
                </a:extLst>
              </p:cNvPr>
              <p:cNvSpPr/>
              <p:nvPr/>
            </p:nvSpPr>
            <p:spPr>
              <a:xfrm>
                <a:off x="2175029" y="2947386"/>
                <a:ext cx="7874493"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281ABA5C-F2DD-5F8F-3871-7B8A9834CB8B}"/>
                  </a:ext>
                </a:extLst>
              </p:cNvPr>
              <p:cNvSpPr/>
              <p:nvPr/>
            </p:nvSpPr>
            <p:spPr>
              <a:xfrm>
                <a:off x="2186753" y="2993105"/>
                <a:ext cx="363017"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E281EE83-5261-1BA5-B476-9AE4726268E5}"/>
                  </a:ext>
                </a:extLst>
              </p:cNvPr>
              <p:cNvSpPr/>
              <p:nvPr/>
            </p:nvSpPr>
            <p:spPr>
              <a:xfrm>
                <a:off x="2573219" y="2993105"/>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a:extLst>
                <a:ext uri="{FF2B5EF4-FFF2-40B4-BE49-F238E27FC236}">
                  <a16:creationId xmlns:a16="http://schemas.microsoft.com/office/drawing/2014/main" id="{2CF7A3E7-5E5B-7807-FE48-ED65620778B4}"/>
                </a:ext>
              </a:extLst>
            </p:cNvPr>
            <p:cNvSpPr/>
            <p:nvPr/>
          </p:nvSpPr>
          <p:spPr>
            <a:xfrm>
              <a:off x="2612645" y="3084542"/>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5" name="Group 64">
            <a:extLst>
              <a:ext uri="{FF2B5EF4-FFF2-40B4-BE49-F238E27FC236}">
                <a16:creationId xmlns:a16="http://schemas.microsoft.com/office/drawing/2014/main" id="{D4C9AAD9-7EF9-27C9-F144-74276CB34133}"/>
              </a:ext>
            </a:extLst>
          </p:cNvPr>
          <p:cNvGrpSpPr/>
          <p:nvPr/>
        </p:nvGrpSpPr>
        <p:grpSpPr>
          <a:xfrm>
            <a:off x="1197083" y="5627783"/>
            <a:ext cx="7874493" cy="91438"/>
            <a:chOff x="2175029" y="2947386"/>
            <a:chExt cx="7874493" cy="91438"/>
          </a:xfrm>
        </p:grpSpPr>
        <p:grpSp>
          <p:nvGrpSpPr>
            <p:cNvPr id="66" name="Group 65">
              <a:extLst>
                <a:ext uri="{FF2B5EF4-FFF2-40B4-BE49-F238E27FC236}">
                  <a16:creationId xmlns:a16="http://schemas.microsoft.com/office/drawing/2014/main" id="{8D99A92B-D94D-FEA7-9FD9-5F004A1D42B7}"/>
                </a:ext>
              </a:extLst>
            </p:cNvPr>
            <p:cNvGrpSpPr/>
            <p:nvPr/>
          </p:nvGrpSpPr>
          <p:grpSpPr>
            <a:xfrm>
              <a:off x="2175029" y="2947386"/>
              <a:ext cx="7874493" cy="91438"/>
              <a:chOff x="2175029" y="2947386"/>
              <a:chExt cx="7874493" cy="91438"/>
            </a:xfrm>
          </p:grpSpPr>
          <p:sp>
            <p:nvSpPr>
              <p:cNvPr id="68" name="Rectangle 67">
                <a:extLst>
                  <a:ext uri="{FF2B5EF4-FFF2-40B4-BE49-F238E27FC236}">
                    <a16:creationId xmlns:a16="http://schemas.microsoft.com/office/drawing/2014/main" id="{1B1D6297-6DAD-A9B3-00DA-2530BF14CF2F}"/>
                  </a:ext>
                </a:extLst>
              </p:cNvPr>
              <p:cNvSpPr/>
              <p:nvPr/>
            </p:nvSpPr>
            <p:spPr>
              <a:xfrm>
                <a:off x="2175029" y="2947386"/>
                <a:ext cx="7874493"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E7B216F7-98ED-D771-5BDD-D8BDFC07252D}"/>
                  </a:ext>
                </a:extLst>
              </p:cNvPr>
              <p:cNvSpPr/>
              <p:nvPr/>
            </p:nvSpPr>
            <p:spPr>
              <a:xfrm>
                <a:off x="2186753" y="2993105"/>
                <a:ext cx="363017"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839609C1-3B5E-B600-DABA-B4ECE0F02216}"/>
                  </a:ext>
                </a:extLst>
              </p:cNvPr>
              <p:cNvSpPr/>
              <p:nvPr/>
            </p:nvSpPr>
            <p:spPr>
              <a:xfrm>
                <a:off x="2573218" y="2993105"/>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ectangle 66">
              <a:extLst>
                <a:ext uri="{FF2B5EF4-FFF2-40B4-BE49-F238E27FC236}">
                  <a16:creationId xmlns:a16="http://schemas.microsoft.com/office/drawing/2014/main" id="{C41CEF76-748F-F7F6-809F-07D119D44C38}"/>
                </a:ext>
              </a:extLst>
            </p:cNvPr>
            <p:cNvSpPr/>
            <p:nvPr/>
          </p:nvSpPr>
          <p:spPr>
            <a:xfrm>
              <a:off x="9936910" y="2993105"/>
              <a:ext cx="720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Rectangle 70">
            <a:extLst>
              <a:ext uri="{FF2B5EF4-FFF2-40B4-BE49-F238E27FC236}">
                <a16:creationId xmlns:a16="http://schemas.microsoft.com/office/drawing/2014/main" id="{51855FDA-F225-7B21-999C-32A146AB4B74}"/>
              </a:ext>
            </a:extLst>
          </p:cNvPr>
          <p:cNvSpPr/>
          <p:nvPr/>
        </p:nvSpPr>
        <p:spPr>
          <a:xfrm>
            <a:off x="1766922" y="5703263"/>
            <a:ext cx="7164000" cy="11382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475F0ACC-D0B8-AC91-8994-47D4CB660DC5}"/>
              </a:ext>
            </a:extLst>
          </p:cNvPr>
          <p:cNvSpPr txBox="1"/>
          <p:nvPr/>
        </p:nvSpPr>
        <p:spPr>
          <a:xfrm>
            <a:off x="4778363" y="5944507"/>
            <a:ext cx="1074333" cy="369332"/>
          </a:xfrm>
          <a:prstGeom prst="rect">
            <a:avLst/>
          </a:prstGeom>
          <a:noFill/>
        </p:spPr>
        <p:txBody>
          <a:bodyPr wrap="square" rtlCol="0">
            <a:spAutoFit/>
          </a:bodyPr>
          <a:lstStyle/>
          <a:p>
            <a:r>
              <a:rPr lang="it-IT" dirty="0">
                <a:solidFill>
                  <a:srgbClr val="FF0000"/>
                </a:solidFill>
              </a:rPr>
              <a:t>1734 mm</a:t>
            </a:r>
            <a:endParaRPr lang="en-US" dirty="0">
              <a:solidFill>
                <a:srgbClr val="FF0000"/>
              </a:solidFill>
            </a:endParaRPr>
          </a:p>
        </p:txBody>
      </p:sp>
      <p:cxnSp>
        <p:nvCxnSpPr>
          <p:cNvPr id="75" name="Straight Connector 74">
            <a:extLst>
              <a:ext uri="{FF2B5EF4-FFF2-40B4-BE49-F238E27FC236}">
                <a16:creationId xmlns:a16="http://schemas.microsoft.com/office/drawing/2014/main" id="{BC4CE917-6EB5-18CA-5984-0E9478A8A356}"/>
              </a:ext>
            </a:extLst>
          </p:cNvPr>
          <p:cNvCxnSpPr>
            <a:cxnSpLocks/>
          </p:cNvCxnSpPr>
          <p:nvPr/>
        </p:nvCxnSpPr>
        <p:spPr>
          <a:xfrm>
            <a:off x="1186209" y="5313974"/>
            <a:ext cx="0" cy="93518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65264F54-C841-F98D-4B36-BEBE01B2AC7C}"/>
              </a:ext>
            </a:extLst>
          </p:cNvPr>
          <p:cNvCxnSpPr>
            <a:cxnSpLocks/>
          </p:cNvCxnSpPr>
          <p:nvPr/>
        </p:nvCxnSpPr>
        <p:spPr>
          <a:xfrm flipH="1">
            <a:off x="8975632" y="3702291"/>
            <a:ext cx="727591" cy="642825"/>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919C4F8D-F11A-B245-60B4-2762CA9C7458}"/>
              </a:ext>
            </a:extLst>
          </p:cNvPr>
          <p:cNvSpPr txBox="1"/>
          <p:nvPr/>
        </p:nvSpPr>
        <p:spPr>
          <a:xfrm>
            <a:off x="8670911" y="3387928"/>
            <a:ext cx="3359125" cy="369332"/>
          </a:xfrm>
          <a:prstGeom prst="rect">
            <a:avLst/>
          </a:prstGeom>
          <a:noFill/>
        </p:spPr>
        <p:txBody>
          <a:bodyPr wrap="none" rtlCol="0">
            <a:spAutoFit/>
          </a:bodyPr>
          <a:lstStyle/>
          <a:p>
            <a:r>
              <a:rPr lang="en-US" dirty="0"/>
              <a:t>5 mm space to access the FE weld</a:t>
            </a:r>
          </a:p>
        </p:txBody>
      </p:sp>
      <p:sp>
        <p:nvSpPr>
          <p:cNvPr id="81" name="TextBox 80">
            <a:extLst>
              <a:ext uri="{FF2B5EF4-FFF2-40B4-BE49-F238E27FC236}">
                <a16:creationId xmlns:a16="http://schemas.microsoft.com/office/drawing/2014/main" id="{318B0321-846D-3A43-EF50-6F63E4DF9A44}"/>
              </a:ext>
            </a:extLst>
          </p:cNvPr>
          <p:cNvSpPr txBox="1"/>
          <p:nvPr/>
        </p:nvSpPr>
        <p:spPr>
          <a:xfrm>
            <a:off x="1034958" y="1806463"/>
            <a:ext cx="7068241" cy="1754326"/>
          </a:xfrm>
          <a:prstGeom prst="rect">
            <a:avLst/>
          </a:prstGeom>
          <a:noFill/>
        </p:spPr>
        <p:txBody>
          <a:bodyPr wrap="square" rtlCol="0">
            <a:spAutoFit/>
          </a:bodyPr>
          <a:lstStyle/>
          <a:p>
            <a:r>
              <a:rPr lang="en-US" dirty="0"/>
              <a:t>A gas gap with a length greater than the nominal values ​​can be used by reducing the access space for welding the FE.</a:t>
            </a:r>
          </a:p>
          <a:p>
            <a:r>
              <a:rPr lang="en-US" dirty="0"/>
              <a:t>This solution can only be adopted in extreme cases, as it has an impact on the soldering times of the boards, but it is an additional safety factor.</a:t>
            </a:r>
          </a:p>
          <a:p>
            <a:r>
              <a:rPr lang="en-US" dirty="0"/>
              <a:t>The length of the singlet would be shorter than the nominal value by an amount equal to the excess length of the gas gap</a:t>
            </a:r>
          </a:p>
        </p:txBody>
      </p:sp>
    </p:spTree>
    <p:extLst>
      <p:ext uri="{BB962C8B-B14F-4D97-AF65-F5344CB8AC3E}">
        <p14:creationId xmlns:p14="http://schemas.microsoft.com/office/powerpoint/2010/main" val="1208009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11783" y="606679"/>
            <a:ext cx="10688955" cy="384080"/>
          </a:xfrm>
          <a:prstGeom prst="rect">
            <a:avLst/>
          </a:prstGeom>
        </p:spPr>
        <p:txBody>
          <a:bodyPr vert="horz" wrap="square" lIns="0" tIns="12065" rIns="0" bIns="0" rtlCol="0">
            <a:spAutoFit/>
          </a:bodyPr>
          <a:lstStyle/>
          <a:p>
            <a:pPr marL="12700">
              <a:lnSpc>
                <a:spcPts val="2850"/>
              </a:lnSpc>
              <a:spcBef>
                <a:spcPts val="95"/>
              </a:spcBef>
              <a:tabLst>
                <a:tab pos="2665730" algn="l"/>
                <a:tab pos="4612640" algn="l"/>
              </a:tabLst>
            </a:pPr>
            <a:r>
              <a:rPr lang="en-US" sz="2500" spc="180" dirty="0"/>
              <a:t>Mass production optimization for phase2 ATLAS detectors</a:t>
            </a:r>
            <a:endParaRPr sz="2500" dirty="0"/>
          </a:p>
        </p:txBody>
      </p:sp>
      <p:pic>
        <p:nvPicPr>
          <p:cNvPr id="3" name="object 3"/>
          <p:cNvPicPr/>
          <p:nvPr/>
        </p:nvPicPr>
        <p:blipFill>
          <a:blip r:embed="rId2" cstate="print"/>
          <a:stretch>
            <a:fillRect/>
          </a:stretch>
        </p:blipFill>
        <p:spPr>
          <a:xfrm>
            <a:off x="1648299" y="3718722"/>
            <a:ext cx="4176236" cy="2479223"/>
          </a:xfrm>
          <a:prstGeom prst="rect">
            <a:avLst/>
          </a:prstGeom>
        </p:spPr>
      </p:pic>
      <p:sp>
        <p:nvSpPr>
          <p:cNvPr id="4" name="object 4"/>
          <p:cNvSpPr txBox="1"/>
          <p:nvPr/>
        </p:nvSpPr>
        <p:spPr>
          <a:xfrm>
            <a:off x="2328798" y="4225797"/>
            <a:ext cx="245364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Cambria Math"/>
                <a:cs typeface="Cambria Math"/>
              </a:rPr>
              <a:t>𝑁𝑜𝑚𝑖𝑛𝑎𝑙 𝑣𝑎𝑙𝑢𝑒</a:t>
            </a:r>
            <a:r>
              <a:rPr sz="1800" spc="-10" dirty="0">
                <a:latin typeface="Cambria Math"/>
                <a:cs typeface="Cambria Math"/>
              </a:rPr>
              <a:t> </a:t>
            </a:r>
            <a:r>
              <a:rPr sz="1800" dirty="0">
                <a:latin typeface="Cambria Math"/>
                <a:cs typeface="Cambria Math"/>
              </a:rPr>
              <a:t>4.66</a:t>
            </a:r>
            <a:r>
              <a:rPr sz="1800" spc="-30" dirty="0">
                <a:latin typeface="Cambria Math"/>
                <a:cs typeface="Cambria Math"/>
              </a:rPr>
              <a:t> </a:t>
            </a:r>
            <a:r>
              <a:rPr sz="1800" spc="-25" dirty="0">
                <a:latin typeface="Cambria Math"/>
                <a:cs typeface="Cambria Math"/>
              </a:rPr>
              <a:t>𝑚𝑚</a:t>
            </a:r>
            <a:endParaRPr sz="1800">
              <a:latin typeface="Cambria Math"/>
              <a:cs typeface="Cambria Math"/>
            </a:endParaRPr>
          </a:p>
        </p:txBody>
      </p:sp>
      <p:pic>
        <p:nvPicPr>
          <p:cNvPr id="5" name="object 5"/>
          <p:cNvPicPr/>
          <p:nvPr/>
        </p:nvPicPr>
        <p:blipFill>
          <a:blip r:embed="rId3" cstate="print"/>
          <a:stretch>
            <a:fillRect/>
          </a:stretch>
        </p:blipFill>
        <p:spPr>
          <a:xfrm>
            <a:off x="6898528" y="3729856"/>
            <a:ext cx="4177664" cy="2449532"/>
          </a:xfrm>
          <a:prstGeom prst="rect">
            <a:avLst/>
          </a:prstGeom>
        </p:spPr>
      </p:pic>
      <p:pic>
        <p:nvPicPr>
          <p:cNvPr id="6" name="object 6"/>
          <p:cNvPicPr/>
          <p:nvPr/>
        </p:nvPicPr>
        <p:blipFill>
          <a:blip r:embed="rId4" cstate="print"/>
          <a:stretch>
            <a:fillRect/>
          </a:stretch>
        </p:blipFill>
        <p:spPr>
          <a:xfrm>
            <a:off x="7088123" y="1687067"/>
            <a:ext cx="3576828" cy="1609343"/>
          </a:xfrm>
          <a:prstGeom prst="rect">
            <a:avLst/>
          </a:prstGeom>
        </p:spPr>
      </p:pic>
      <p:sp>
        <p:nvSpPr>
          <p:cNvPr id="7" name="object 7"/>
          <p:cNvSpPr txBox="1"/>
          <p:nvPr/>
        </p:nvSpPr>
        <p:spPr>
          <a:xfrm>
            <a:off x="1585722" y="1490853"/>
            <a:ext cx="4244975" cy="1397819"/>
          </a:xfrm>
          <a:prstGeom prst="rect">
            <a:avLst/>
          </a:prstGeom>
        </p:spPr>
        <p:txBody>
          <a:bodyPr vert="horz" wrap="square" lIns="0" tIns="12700" rIns="0" bIns="0" rtlCol="0">
            <a:spAutoFit/>
          </a:bodyPr>
          <a:lstStyle/>
          <a:p>
            <a:pPr marL="299085" indent="-286385">
              <a:lnSpc>
                <a:spcPct val="100000"/>
              </a:lnSpc>
              <a:spcBef>
                <a:spcPts val="100"/>
              </a:spcBef>
              <a:buFont typeface="Arial"/>
              <a:buChar char="•"/>
              <a:tabLst>
                <a:tab pos="299085" algn="l"/>
              </a:tabLst>
            </a:pPr>
            <a:r>
              <a:rPr sz="1800" dirty="0">
                <a:latin typeface="Calibri"/>
                <a:cs typeface="Calibri"/>
              </a:rPr>
              <a:t>4</a:t>
            </a:r>
            <a:r>
              <a:rPr sz="1800" spc="195" dirty="0">
                <a:latin typeface="Calibri"/>
                <a:cs typeface="Calibri"/>
              </a:rPr>
              <a:t> </a:t>
            </a:r>
            <a:r>
              <a:rPr lang="en-US" sz="1800" dirty="0">
                <a:latin typeface="Calibri"/>
                <a:cs typeface="Calibri"/>
              </a:rPr>
              <a:t>chamber types</a:t>
            </a:r>
            <a:endParaRPr sz="1800" dirty="0">
              <a:latin typeface="Calibri"/>
              <a:cs typeface="Calibri"/>
            </a:endParaRPr>
          </a:p>
          <a:p>
            <a:pPr marL="756285" lvl="1" indent="-286385">
              <a:lnSpc>
                <a:spcPct val="100000"/>
              </a:lnSpc>
              <a:buFont typeface="Arial"/>
              <a:buChar char="•"/>
              <a:tabLst>
                <a:tab pos="756285" algn="l"/>
              </a:tabLst>
            </a:pPr>
            <a:r>
              <a:rPr sz="1800" spc="85" dirty="0">
                <a:latin typeface="Calibri"/>
                <a:cs typeface="Calibri"/>
              </a:rPr>
              <a:t>BIL </a:t>
            </a:r>
            <a:r>
              <a:rPr sz="1800" spc="10" dirty="0">
                <a:latin typeface="Calibri"/>
                <a:cs typeface="Calibri"/>
              </a:rPr>
              <a:t>A</a:t>
            </a:r>
            <a:endParaRPr sz="1800" dirty="0">
              <a:latin typeface="Calibri"/>
              <a:cs typeface="Calibri"/>
            </a:endParaRPr>
          </a:p>
          <a:p>
            <a:pPr marL="756285" lvl="1" indent="-286385">
              <a:lnSpc>
                <a:spcPct val="100000"/>
              </a:lnSpc>
              <a:buFont typeface="Arial"/>
              <a:buChar char="•"/>
              <a:tabLst>
                <a:tab pos="756285" algn="l"/>
              </a:tabLst>
            </a:pPr>
            <a:r>
              <a:rPr sz="1800" spc="85" dirty="0">
                <a:latin typeface="Calibri"/>
                <a:cs typeface="Calibri"/>
              </a:rPr>
              <a:t>BIL </a:t>
            </a:r>
            <a:r>
              <a:rPr sz="1800" spc="5" dirty="0">
                <a:latin typeface="Calibri"/>
                <a:cs typeface="Calibri"/>
              </a:rPr>
              <a:t>B</a:t>
            </a:r>
            <a:endParaRPr sz="1800" dirty="0">
              <a:latin typeface="Calibri"/>
              <a:cs typeface="Calibri"/>
            </a:endParaRPr>
          </a:p>
          <a:p>
            <a:pPr marL="756285" lvl="1" indent="-286385">
              <a:lnSpc>
                <a:spcPct val="100000"/>
              </a:lnSpc>
              <a:buFont typeface="Arial"/>
              <a:buChar char="•"/>
              <a:tabLst>
                <a:tab pos="756285" algn="l"/>
              </a:tabLst>
            </a:pPr>
            <a:r>
              <a:rPr sz="1800" spc="75" dirty="0">
                <a:latin typeface="Calibri"/>
                <a:cs typeface="Calibri"/>
              </a:rPr>
              <a:t>BIS</a:t>
            </a:r>
            <a:r>
              <a:rPr sz="1800" spc="80" dirty="0">
                <a:latin typeface="Calibri"/>
                <a:cs typeface="Calibri"/>
              </a:rPr>
              <a:t> </a:t>
            </a:r>
            <a:r>
              <a:rPr sz="1800" spc="-60" dirty="0">
                <a:latin typeface="Calibri"/>
                <a:cs typeface="Calibri"/>
              </a:rPr>
              <a:t>1</a:t>
            </a:r>
            <a:endParaRPr sz="1800" dirty="0">
              <a:latin typeface="Calibri"/>
              <a:cs typeface="Calibri"/>
            </a:endParaRPr>
          </a:p>
          <a:p>
            <a:pPr marL="756285" lvl="1" indent="-286385">
              <a:lnSpc>
                <a:spcPct val="100000"/>
              </a:lnSpc>
              <a:buFont typeface="Arial"/>
              <a:buChar char="•"/>
              <a:tabLst>
                <a:tab pos="756285" algn="l"/>
              </a:tabLst>
            </a:pPr>
            <a:r>
              <a:rPr sz="1800" spc="75" dirty="0">
                <a:latin typeface="Calibri"/>
                <a:cs typeface="Calibri"/>
              </a:rPr>
              <a:t>BIS</a:t>
            </a:r>
            <a:r>
              <a:rPr sz="1800" spc="90" dirty="0">
                <a:latin typeface="Calibri"/>
                <a:cs typeface="Calibri"/>
              </a:rPr>
              <a:t> </a:t>
            </a:r>
            <a:r>
              <a:rPr sz="1800" spc="145" dirty="0">
                <a:latin typeface="Calibri"/>
                <a:cs typeface="Calibri"/>
              </a:rPr>
              <a:t>2-</a:t>
            </a:r>
            <a:r>
              <a:rPr sz="1800" spc="-50" dirty="0">
                <a:latin typeface="Calibri"/>
                <a:cs typeface="Calibri"/>
              </a:rPr>
              <a:t>6</a:t>
            </a:r>
            <a:endParaRPr sz="1800" dirty="0">
              <a:latin typeface="Calibri"/>
              <a:cs typeface="Calibri"/>
            </a:endParaRPr>
          </a:p>
        </p:txBody>
      </p:sp>
      <p:sp>
        <p:nvSpPr>
          <p:cNvPr id="8" name="object 8"/>
          <p:cNvSpPr txBox="1">
            <a:spLocks noGrp="1"/>
          </p:cNvSpPr>
          <p:nvPr>
            <p:ph type="dt" sz="half" idx="6"/>
          </p:nvPr>
        </p:nvSpPr>
        <p:spPr>
          <a:xfrm>
            <a:off x="916939" y="6484100"/>
            <a:ext cx="586740"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12700">
              <a:lnSpc>
                <a:spcPts val="935"/>
              </a:lnSpc>
            </a:pPr>
            <a:r>
              <a:rPr lang="en-US" spc="-10"/>
              <a:t>12/21/2023</a:t>
            </a:r>
            <a:endParaRPr spc="-10" dirty="0"/>
          </a:p>
        </p:txBody>
      </p:sp>
      <p:sp>
        <p:nvSpPr>
          <p:cNvPr id="9" name="object 9"/>
          <p:cNvSpPr txBox="1"/>
          <p:nvPr/>
        </p:nvSpPr>
        <p:spPr>
          <a:xfrm>
            <a:off x="5625846" y="6484100"/>
            <a:ext cx="941069" cy="139700"/>
          </a:xfrm>
          <a:prstGeom prst="rect">
            <a:avLst/>
          </a:prstGeom>
        </p:spPr>
        <p:txBody>
          <a:bodyPr vert="horz" wrap="square" lIns="0" tIns="0" rIns="0" bIns="0" rtlCol="0">
            <a:spAutoFit/>
          </a:bodyPr>
          <a:lstStyle/>
          <a:p>
            <a:pPr marL="12700">
              <a:lnSpc>
                <a:spcPts val="935"/>
              </a:lnSpc>
            </a:pPr>
            <a:r>
              <a:rPr sz="900" dirty="0">
                <a:solidFill>
                  <a:srgbClr val="888888"/>
                </a:solidFill>
                <a:latin typeface="Calibri"/>
                <a:cs typeface="Calibri"/>
              </a:rPr>
              <a:t>Atlas</a:t>
            </a:r>
            <a:r>
              <a:rPr sz="900" spc="200" dirty="0">
                <a:solidFill>
                  <a:srgbClr val="888888"/>
                </a:solidFill>
                <a:latin typeface="Calibri"/>
                <a:cs typeface="Calibri"/>
              </a:rPr>
              <a:t> </a:t>
            </a:r>
            <a:r>
              <a:rPr sz="900" dirty="0">
                <a:solidFill>
                  <a:srgbClr val="888888"/>
                </a:solidFill>
                <a:latin typeface="Calibri"/>
                <a:cs typeface="Calibri"/>
              </a:rPr>
              <a:t>Attività</a:t>
            </a:r>
            <a:r>
              <a:rPr sz="900" spc="185" dirty="0">
                <a:solidFill>
                  <a:srgbClr val="888888"/>
                </a:solidFill>
                <a:latin typeface="Calibri"/>
                <a:cs typeface="Calibri"/>
              </a:rPr>
              <a:t> </a:t>
            </a:r>
            <a:r>
              <a:rPr sz="900" spc="-20" dirty="0">
                <a:solidFill>
                  <a:srgbClr val="888888"/>
                </a:solidFill>
                <a:latin typeface="Calibri"/>
                <a:cs typeface="Calibri"/>
              </a:rPr>
              <a:t>2023</a:t>
            </a:r>
            <a:endParaRPr sz="900">
              <a:latin typeface="Calibri"/>
              <a:cs typeface="Calibri"/>
            </a:endParaRPr>
          </a:p>
        </p:txBody>
      </p:sp>
      <p:sp>
        <p:nvSpPr>
          <p:cNvPr id="10" name="object 10"/>
          <p:cNvSpPr txBox="1">
            <a:spLocks noGrp="1"/>
          </p:cNvSpPr>
          <p:nvPr>
            <p:ph type="sldNum" sz="quarter" idx="7"/>
          </p:nvPr>
        </p:nvSpPr>
        <p:spPr>
          <a:xfrm>
            <a:off x="11105133" y="6484100"/>
            <a:ext cx="208279"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38100">
              <a:lnSpc>
                <a:spcPts val="935"/>
              </a:lnSpc>
            </a:pPr>
            <a:fld id="{81D60167-4931-47E6-BA6A-407CBD079E47}" type="slidenum">
              <a:rPr lang="en-US" spc="-25" smtClean="0"/>
              <a:pPr marL="38100">
                <a:lnSpc>
                  <a:spcPts val="935"/>
                </a:lnSpc>
              </a:pPr>
              <a:t>8</a:t>
            </a:fld>
            <a:endParaRPr spc="-2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6939" y="708405"/>
            <a:ext cx="9772015" cy="452120"/>
          </a:xfrm>
          <a:prstGeom prst="rect">
            <a:avLst/>
          </a:prstGeom>
        </p:spPr>
        <p:txBody>
          <a:bodyPr vert="horz" wrap="square" lIns="0" tIns="12065" rIns="0" bIns="0" rtlCol="0">
            <a:spAutoFit/>
          </a:bodyPr>
          <a:lstStyle/>
          <a:p>
            <a:pPr marL="12700">
              <a:lnSpc>
                <a:spcPct val="100000"/>
              </a:lnSpc>
              <a:spcBef>
                <a:spcPts val="95"/>
              </a:spcBef>
              <a:tabLst>
                <a:tab pos="948055" algn="l"/>
                <a:tab pos="1705610" algn="l"/>
                <a:tab pos="3769360" algn="l"/>
                <a:tab pos="4425315" algn="l"/>
                <a:tab pos="5187315" algn="l"/>
                <a:tab pos="5739130" algn="l"/>
                <a:tab pos="6524625" algn="l"/>
                <a:tab pos="7721600" algn="l"/>
              </a:tabLst>
            </a:pPr>
            <a:r>
              <a:rPr lang="en-US" spc="204" dirty="0"/>
              <a:t>Optimization of the mechanical frame</a:t>
            </a:r>
            <a:endParaRPr spc="204" dirty="0"/>
          </a:p>
        </p:txBody>
      </p:sp>
      <p:grpSp>
        <p:nvGrpSpPr>
          <p:cNvPr id="3" name="object 3"/>
          <p:cNvGrpSpPr/>
          <p:nvPr/>
        </p:nvGrpSpPr>
        <p:grpSpPr>
          <a:xfrm>
            <a:off x="323088" y="1872996"/>
            <a:ext cx="7355205" cy="4378960"/>
            <a:chOff x="323088" y="1872996"/>
            <a:chExt cx="7355205" cy="4378960"/>
          </a:xfrm>
        </p:grpSpPr>
        <p:pic>
          <p:nvPicPr>
            <p:cNvPr id="4" name="object 4"/>
            <p:cNvPicPr/>
            <p:nvPr/>
          </p:nvPicPr>
          <p:blipFill>
            <a:blip r:embed="rId2" cstate="print"/>
            <a:stretch>
              <a:fillRect/>
            </a:stretch>
          </p:blipFill>
          <p:spPr>
            <a:xfrm>
              <a:off x="2999739" y="1872996"/>
              <a:ext cx="4069768" cy="4129017"/>
            </a:xfrm>
            <a:prstGeom prst="rect">
              <a:avLst/>
            </a:prstGeom>
          </p:spPr>
        </p:pic>
        <p:pic>
          <p:nvPicPr>
            <p:cNvPr id="5" name="object 5"/>
            <p:cNvPicPr/>
            <p:nvPr/>
          </p:nvPicPr>
          <p:blipFill>
            <a:blip r:embed="rId3" cstate="print"/>
            <a:stretch>
              <a:fillRect/>
            </a:stretch>
          </p:blipFill>
          <p:spPr>
            <a:xfrm>
              <a:off x="323088" y="1877568"/>
              <a:ext cx="2842260" cy="4373880"/>
            </a:xfrm>
            <a:prstGeom prst="rect">
              <a:avLst/>
            </a:prstGeom>
          </p:spPr>
        </p:pic>
        <p:pic>
          <p:nvPicPr>
            <p:cNvPr id="6" name="object 6"/>
            <p:cNvPicPr/>
            <p:nvPr/>
          </p:nvPicPr>
          <p:blipFill>
            <a:blip r:embed="rId4" cstate="print"/>
            <a:stretch>
              <a:fillRect/>
            </a:stretch>
          </p:blipFill>
          <p:spPr>
            <a:xfrm>
              <a:off x="5650991" y="4064508"/>
              <a:ext cx="2026919" cy="2098548"/>
            </a:xfrm>
            <a:prstGeom prst="rect">
              <a:avLst/>
            </a:prstGeom>
          </p:spPr>
        </p:pic>
      </p:grpSp>
      <p:grpSp>
        <p:nvGrpSpPr>
          <p:cNvPr id="7" name="object 7"/>
          <p:cNvGrpSpPr/>
          <p:nvPr/>
        </p:nvGrpSpPr>
        <p:grpSpPr>
          <a:xfrm>
            <a:off x="5537961" y="3340353"/>
            <a:ext cx="121285" cy="121285"/>
            <a:chOff x="5537961" y="3340353"/>
            <a:chExt cx="121285" cy="121285"/>
          </a:xfrm>
        </p:grpSpPr>
        <p:sp>
          <p:nvSpPr>
            <p:cNvPr id="8" name="object 8"/>
            <p:cNvSpPr/>
            <p:nvPr/>
          </p:nvSpPr>
          <p:spPr>
            <a:xfrm>
              <a:off x="5544311" y="3346703"/>
              <a:ext cx="108585" cy="108585"/>
            </a:xfrm>
            <a:custGeom>
              <a:avLst/>
              <a:gdLst/>
              <a:ahLst/>
              <a:cxnLst/>
              <a:rect l="l" t="t" r="r" b="b"/>
              <a:pathLst>
                <a:path w="108585" h="108585">
                  <a:moveTo>
                    <a:pt x="108203" y="0"/>
                  </a:moveTo>
                  <a:lnTo>
                    <a:pt x="0" y="0"/>
                  </a:lnTo>
                  <a:lnTo>
                    <a:pt x="0" y="108203"/>
                  </a:lnTo>
                  <a:lnTo>
                    <a:pt x="108203" y="108203"/>
                  </a:lnTo>
                  <a:lnTo>
                    <a:pt x="108203" y="0"/>
                  </a:lnTo>
                  <a:close/>
                </a:path>
              </a:pathLst>
            </a:custGeom>
            <a:solidFill>
              <a:srgbClr val="E9E6DF"/>
            </a:solidFill>
          </p:spPr>
          <p:txBody>
            <a:bodyPr wrap="square" lIns="0" tIns="0" rIns="0" bIns="0" rtlCol="0"/>
            <a:lstStyle/>
            <a:p>
              <a:endParaRPr/>
            </a:p>
          </p:txBody>
        </p:sp>
        <p:sp>
          <p:nvSpPr>
            <p:cNvPr id="9" name="object 9"/>
            <p:cNvSpPr/>
            <p:nvPr/>
          </p:nvSpPr>
          <p:spPr>
            <a:xfrm>
              <a:off x="5544311" y="3346703"/>
              <a:ext cx="108585" cy="108585"/>
            </a:xfrm>
            <a:custGeom>
              <a:avLst/>
              <a:gdLst/>
              <a:ahLst/>
              <a:cxnLst/>
              <a:rect l="l" t="t" r="r" b="b"/>
              <a:pathLst>
                <a:path w="108585" h="108585">
                  <a:moveTo>
                    <a:pt x="0" y="108203"/>
                  </a:moveTo>
                  <a:lnTo>
                    <a:pt x="108203" y="108203"/>
                  </a:lnTo>
                  <a:lnTo>
                    <a:pt x="108203" y="0"/>
                  </a:lnTo>
                  <a:lnTo>
                    <a:pt x="0" y="0"/>
                  </a:lnTo>
                  <a:lnTo>
                    <a:pt x="0" y="108203"/>
                  </a:lnTo>
                  <a:close/>
                </a:path>
              </a:pathLst>
            </a:custGeom>
            <a:ln w="12700">
              <a:solidFill>
                <a:srgbClr val="61605D"/>
              </a:solidFill>
            </a:ln>
          </p:spPr>
          <p:txBody>
            <a:bodyPr wrap="square" lIns="0" tIns="0" rIns="0" bIns="0" rtlCol="0"/>
            <a:lstStyle/>
            <a:p>
              <a:endParaRPr/>
            </a:p>
          </p:txBody>
        </p:sp>
      </p:grpSp>
      <p:grpSp>
        <p:nvGrpSpPr>
          <p:cNvPr id="10" name="object 10"/>
          <p:cNvGrpSpPr/>
          <p:nvPr/>
        </p:nvGrpSpPr>
        <p:grpSpPr>
          <a:xfrm>
            <a:off x="5858002" y="3340353"/>
            <a:ext cx="121285" cy="121285"/>
            <a:chOff x="5858002" y="3340353"/>
            <a:chExt cx="121285" cy="121285"/>
          </a:xfrm>
        </p:grpSpPr>
        <p:sp>
          <p:nvSpPr>
            <p:cNvPr id="11" name="object 11"/>
            <p:cNvSpPr/>
            <p:nvPr/>
          </p:nvSpPr>
          <p:spPr>
            <a:xfrm>
              <a:off x="5864352" y="3346703"/>
              <a:ext cx="108585" cy="108585"/>
            </a:xfrm>
            <a:custGeom>
              <a:avLst/>
              <a:gdLst/>
              <a:ahLst/>
              <a:cxnLst/>
              <a:rect l="l" t="t" r="r" b="b"/>
              <a:pathLst>
                <a:path w="108585" h="108585">
                  <a:moveTo>
                    <a:pt x="108203" y="0"/>
                  </a:moveTo>
                  <a:lnTo>
                    <a:pt x="0" y="0"/>
                  </a:lnTo>
                  <a:lnTo>
                    <a:pt x="0" y="108203"/>
                  </a:lnTo>
                  <a:lnTo>
                    <a:pt x="108203" y="108203"/>
                  </a:lnTo>
                  <a:lnTo>
                    <a:pt x="108203" y="0"/>
                  </a:lnTo>
                  <a:close/>
                </a:path>
              </a:pathLst>
            </a:custGeom>
            <a:solidFill>
              <a:srgbClr val="E9E6DF"/>
            </a:solidFill>
          </p:spPr>
          <p:txBody>
            <a:bodyPr wrap="square" lIns="0" tIns="0" rIns="0" bIns="0" rtlCol="0"/>
            <a:lstStyle/>
            <a:p>
              <a:endParaRPr/>
            </a:p>
          </p:txBody>
        </p:sp>
        <p:sp>
          <p:nvSpPr>
            <p:cNvPr id="12" name="object 12"/>
            <p:cNvSpPr/>
            <p:nvPr/>
          </p:nvSpPr>
          <p:spPr>
            <a:xfrm>
              <a:off x="5864352" y="3346703"/>
              <a:ext cx="108585" cy="108585"/>
            </a:xfrm>
            <a:custGeom>
              <a:avLst/>
              <a:gdLst/>
              <a:ahLst/>
              <a:cxnLst/>
              <a:rect l="l" t="t" r="r" b="b"/>
              <a:pathLst>
                <a:path w="108585" h="108585">
                  <a:moveTo>
                    <a:pt x="0" y="108203"/>
                  </a:moveTo>
                  <a:lnTo>
                    <a:pt x="108203" y="108203"/>
                  </a:lnTo>
                  <a:lnTo>
                    <a:pt x="108203" y="0"/>
                  </a:lnTo>
                  <a:lnTo>
                    <a:pt x="0" y="0"/>
                  </a:lnTo>
                  <a:lnTo>
                    <a:pt x="0" y="108203"/>
                  </a:lnTo>
                  <a:close/>
                </a:path>
              </a:pathLst>
            </a:custGeom>
            <a:ln w="12700">
              <a:solidFill>
                <a:srgbClr val="61605D"/>
              </a:solidFill>
            </a:ln>
          </p:spPr>
          <p:txBody>
            <a:bodyPr wrap="square" lIns="0" tIns="0" rIns="0" bIns="0" rtlCol="0"/>
            <a:lstStyle/>
            <a:p>
              <a:endParaRPr/>
            </a:p>
          </p:txBody>
        </p:sp>
      </p:grpSp>
      <p:sp>
        <p:nvSpPr>
          <p:cNvPr id="13" name="object 13"/>
          <p:cNvSpPr txBox="1"/>
          <p:nvPr/>
        </p:nvSpPr>
        <p:spPr>
          <a:xfrm>
            <a:off x="5545328" y="3481578"/>
            <a:ext cx="2183130" cy="208279"/>
          </a:xfrm>
          <a:prstGeom prst="rect">
            <a:avLst/>
          </a:prstGeom>
        </p:spPr>
        <p:txBody>
          <a:bodyPr vert="horz" wrap="square" lIns="0" tIns="12700" rIns="0" bIns="0" rtlCol="0">
            <a:spAutoFit/>
          </a:bodyPr>
          <a:lstStyle/>
          <a:p>
            <a:pPr marL="12700">
              <a:lnSpc>
                <a:spcPct val="100000"/>
              </a:lnSpc>
              <a:spcBef>
                <a:spcPts val="100"/>
              </a:spcBef>
            </a:pPr>
            <a:r>
              <a:rPr sz="1200" spc="50" dirty="0">
                <a:latin typeface="Calibri"/>
                <a:cs typeface="Calibri"/>
              </a:rPr>
              <a:t>SC1 </a:t>
            </a:r>
            <a:r>
              <a:rPr sz="1200" dirty="0">
                <a:latin typeface="Calibri"/>
                <a:cs typeface="Calibri"/>
              </a:rPr>
              <a:t>&amp;</a:t>
            </a:r>
            <a:r>
              <a:rPr sz="1200" spc="45" dirty="0">
                <a:latin typeface="Calibri"/>
                <a:cs typeface="Calibri"/>
              </a:rPr>
              <a:t> </a:t>
            </a:r>
            <a:r>
              <a:rPr sz="1200" spc="50" dirty="0">
                <a:latin typeface="Calibri"/>
                <a:cs typeface="Calibri"/>
              </a:rPr>
              <a:t>SC2 </a:t>
            </a:r>
            <a:r>
              <a:rPr sz="1200" dirty="0">
                <a:latin typeface="Calibri"/>
                <a:cs typeface="Calibri"/>
              </a:rPr>
              <a:t>(2</a:t>
            </a:r>
            <a:r>
              <a:rPr sz="1200" spc="50" dirty="0">
                <a:latin typeface="Calibri"/>
                <a:cs typeface="Calibri"/>
              </a:rPr>
              <a:t> </a:t>
            </a:r>
            <a:r>
              <a:rPr sz="1200" dirty="0">
                <a:latin typeface="Calibri"/>
                <a:cs typeface="Calibri"/>
              </a:rPr>
              <a:t>cm</a:t>
            </a:r>
            <a:r>
              <a:rPr sz="1200" spc="50" dirty="0">
                <a:latin typeface="Calibri"/>
                <a:cs typeface="Calibri"/>
              </a:rPr>
              <a:t> </a:t>
            </a:r>
            <a:r>
              <a:rPr sz="1200" spc="75" dirty="0">
                <a:latin typeface="Calibri"/>
                <a:cs typeface="Calibri"/>
              </a:rPr>
              <a:t>x</a:t>
            </a:r>
            <a:r>
              <a:rPr sz="1200" spc="55" dirty="0">
                <a:latin typeface="Calibri"/>
                <a:cs typeface="Calibri"/>
              </a:rPr>
              <a:t> </a:t>
            </a:r>
            <a:r>
              <a:rPr sz="1200" dirty="0">
                <a:latin typeface="Calibri"/>
                <a:cs typeface="Calibri"/>
              </a:rPr>
              <a:t>30</a:t>
            </a:r>
            <a:r>
              <a:rPr sz="1200" spc="50" dirty="0">
                <a:latin typeface="Calibri"/>
                <a:cs typeface="Calibri"/>
              </a:rPr>
              <a:t> </a:t>
            </a:r>
            <a:r>
              <a:rPr sz="1200" dirty="0">
                <a:latin typeface="Calibri"/>
                <a:cs typeface="Calibri"/>
              </a:rPr>
              <a:t>cm</a:t>
            </a:r>
            <a:r>
              <a:rPr sz="1200" spc="60" dirty="0">
                <a:latin typeface="Calibri"/>
                <a:cs typeface="Calibri"/>
              </a:rPr>
              <a:t> </a:t>
            </a:r>
            <a:r>
              <a:rPr sz="1200" spc="75" dirty="0">
                <a:latin typeface="Calibri"/>
                <a:cs typeface="Calibri"/>
              </a:rPr>
              <a:t>x</a:t>
            </a:r>
            <a:r>
              <a:rPr sz="1200" spc="55" dirty="0">
                <a:latin typeface="Calibri"/>
                <a:cs typeface="Calibri"/>
              </a:rPr>
              <a:t> </a:t>
            </a:r>
            <a:r>
              <a:rPr sz="1200" dirty="0">
                <a:latin typeface="Calibri"/>
                <a:cs typeface="Calibri"/>
              </a:rPr>
              <a:t>1</a:t>
            </a:r>
            <a:r>
              <a:rPr sz="1200" spc="50" dirty="0">
                <a:latin typeface="Calibri"/>
                <a:cs typeface="Calibri"/>
              </a:rPr>
              <a:t> </a:t>
            </a:r>
            <a:r>
              <a:rPr sz="1200" spc="-25" dirty="0">
                <a:latin typeface="Calibri"/>
                <a:cs typeface="Calibri"/>
              </a:rPr>
              <a:t>cm)</a:t>
            </a:r>
            <a:endParaRPr sz="1200">
              <a:latin typeface="Calibri"/>
              <a:cs typeface="Calibri"/>
            </a:endParaRPr>
          </a:p>
        </p:txBody>
      </p:sp>
      <p:grpSp>
        <p:nvGrpSpPr>
          <p:cNvPr id="14" name="object 14"/>
          <p:cNvGrpSpPr/>
          <p:nvPr/>
        </p:nvGrpSpPr>
        <p:grpSpPr>
          <a:xfrm>
            <a:off x="3504946" y="2654807"/>
            <a:ext cx="746125" cy="192405"/>
            <a:chOff x="3504946" y="2654807"/>
            <a:chExt cx="746125" cy="192405"/>
          </a:xfrm>
        </p:grpSpPr>
        <p:sp>
          <p:nvSpPr>
            <p:cNvPr id="15" name="object 15"/>
            <p:cNvSpPr/>
            <p:nvPr/>
          </p:nvSpPr>
          <p:spPr>
            <a:xfrm>
              <a:off x="3511296" y="2787395"/>
              <a:ext cx="733425" cy="53340"/>
            </a:xfrm>
            <a:custGeom>
              <a:avLst/>
              <a:gdLst/>
              <a:ahLst/>
              <a:cxnLst/>
              <a:rect l="l" t="t" r="r" b="b"/>
              <a:pathLst>
                <a:path w="733425" h="53339">
                  <a:moveTo>
                    <a:pt x="733044" y="0"/>
                  </a:moveTo>
                  <a:lnTo>
                    <a:pt x="0" y="0"/>
                  </a:lnTo>
                  <a:lnTo>
                    <a:pt x="0" y="53339"/>
                  </a:lnTo>
                  <a:lnTo>
                    <a:pt x="733044" y="53339"/>
                  </a:lnTo>
                  <a:lnTo>
                    <a:pt x="733044" y="0"/>
                  </a:lnTo>
                  <a:close/>
                </a:path>
              </a:pathLst>
            </a:custGeom>
            <a:solidFill>
              <a:srgbClr val="E9E6DF"/>
            </a:solidFill>
          </p:spPr>
          <p:txBody>
            <a:bodyPr wrap="square" lIns="0" tIns="0" rIns="0" bIns="0" rtlCol="0"/>
            <a:lstStyle/>
            <a:p>
              <a:endParaRPr/>
            </a:p>
          </p:txBody>
        </p:sp>
        <p:sp>
          <p:nvSpPr>
            <p:cNvPr id="16" name="object 16"/>
            <p:cNvSpPr/>
            <p:nvPr/>
          </p:nvSpPr>
          <p:spPr>
            <a:xfrm>
              <a:off x="3511296" y="2787395"/>
              <a:ext cx="733425" cy="53340"/>
            </a:xfrm>
            <a:custGeom>
              <a:avLst/>
              <a:gdLst/>
              <a:ahLst/>
              <a:cxnLst/>
              <a:rect l="l" t="t" r="r" b="b"/>
              <a:pathLst>
                <a:path w="733425" h="53339">
                  <a:moveTo>
                    <a:pt x="0" y="53339"/>
                  </a:moveTo>
                  <a:lnTo>
                    <a:pt x="733044" y="53339"/>
                  </a:lnTo>
                  <a:lnTo>
                    <a:pt x="733044" y="0"/>
                  </a:lnTo>
                  <a:lnTo>
                    <a:pt x="0" y="0"/>
                  </a:lnTo>
                  <a:lnTo>
                    <a:pt x="0" y="53339"/>
                  </a:lnTo>
                  <a:close/>
                </a:path>
              </a:pathLst>
            </a:custGeom>
            <a:ln w="12700">
              <a:solidFill>
                <a:srgbClr val="61605D"/>
              </a:solidFill>
            </a:ln>
          </p:spPr>
          <p:txBody>
            <a:bodyPr wrap="square" lIns="0" tIns="0" rIns="0" bIns="0" rtlCol="0"/>
            <a:lstStyle/>
            <a:p>
              <a:endParaRPr/>
            </a:p>
          </p:txBody>
        </p:sp>
        <p:sp>
          <p:nvSpPr>
            <p:cNvPr id="17" name="object 17"/>
            <p:cNvSpPr/>
            <p:nvPr/>
          </p:nvSpPr>
          <p:spPr>
            <a:xfrm>
              <a:off x="3511296" y="2654807"/>
              <a:ext cx="733425" cy="76200"/>
            </a:xfrm>
            <a:custGeom>
              <a:avLst/>
              <a:gdLst/>
              <a:ahLst/>
              <a:cxnLst/>
              <a:rect l="l" t="t" r="r" b="b"/>
              <a:pathLst>
                <a:path w="733425" h="76200">
                  <a:moveTo>
                    <a:pt x="76200" y="0"/>
                  </a:moveTo>
                  <a:lnTo>
                    <a:pt x="0" y="38100"/>
                  </a:lnTo>
                  <a:lnTo>
                    <a:pt x="76200" y="76200"/>
                  </a:lnTo>
                  <a:lnTo>
                    <a:pt x="76200" y="44450"/>
                  </a:lnTo>
                  <a:lnTo>
                    <a:pt x="63500" y="44450"/>
                  </a:lnTo>
                  <a:lnTo>
                    <a:pt x="63500" y="31750"/>
                  </a:lnTo>
                  <a:lnTo>
                    <a:pt x="76200" y="31750"/>
                  </a:lnTo>
                  <a:lnTo>
                    <a:pt x="76200" y="0"/>
                  </a:lnTo>
                  <a:close/>
                </a:path>
                <a:path w="733425" h="76200">
                  <a:moveTo>
                    <a:pt x="656970" y="0"/>
                  </a:moveTo>
                  <a:lnTo>
                    <a:pt x="656970" y="76200"/>
                  </a:lnTo>
                  <a:lnTo>
                    <a:pt x="720470" y="44450"/>
                  </a:lnTo>
                  <a:lnTo>
                    <a:pt x="669670" y="44450"/>
                  </a:lnTo>
                  <a:lnTo>
                    <a:pt x="669670" y="31750"/>
                  </a:lnTo>
                  <a:lnTo>
                    <a:pt x="720470" y="31750"/>
                  </a:lnTo>
                  <a:lnTo>
                    <a:pt x="656970" y="0"/>
                  </a:lnTo>
                  <a:close/>
                </a:path>
                <a:path w="733425" h="76200">
                  <a:moveTo>
                    <a:pt x="76200" y="31750"/>
                  </a:moveTo>
                  <a:lnTo>
                    <a:pt x="63500" y="31750"/>
                  </a:lnTo>
                  <a:lnTo>
                    <a:pt x="63500" y="44450"/>
                  </a:lnTo>
                  <a:lnTo>
                    <a:pt x="76200" y="44450"/>
                  </a:lnTo>
                  <a:lnTo>
                    <a:pt x="76200" y="31750"/>
                  </a:lnTo>
                  <a:close/>
                </a:path>
                <a:path w="733425" h="76200">
                  <a:moveTo>
                    <a:pt x="656970" y="31750"/>
                  </a:moveTo>
                  <a:lnTo>
                    <a:pt x="76200" y="31750"/>
                  </a:lnTo>
                  <a:lnTo>
                    <a:pt x="76200" y="44450"/>
                  </a:lnTo>
                  <a:lnTo>
                    <a:pt x="656970" y="44450"/>
                  </a:lnTo>
                  <a:lnTo>
                    <a:pt x="656970" y="31750"/>
                  </a:lnTo>
                  <a:close/>
                </a:path>
                <a:path w="733425" h="76200">
                  <a:moveTo>
                    <a:pt x="720470" y="31750"/>
                  </a:moveTo>
                  <a:lnTo>
                    <a:pt x="669670" y="31750"/>
                  </a:lnTo>
                  <a:lnTo>
                    <a:pt x="669670" y="44450"/>
                  </a:lnTo>
                  <a:lnTo>
                    <a:pt x="720470" y="44450"/>
                  </a:lnTo>
                  <a:lnTo>
                    <a:pt x="733170" y="38100"/>
                  </a:lnTo>
                  <a:lnTo>
                    <a:pt x="720470" y="31750"/>
                  </a:lnTo>
                  <a:close/>
                </a:path>
              </a:pathLst>
            </a:custGeom>
            <a:solidFill>
              <a:srgbClr val="E9E6DF"/>
            </a:solidFill>
          </p:spPr>
          <p:txBody>
            <a:bodyPr wrap="square" lIns="0" tIns="0" rIns="0" bIns="0" rtlCol="0"/>
            <a:lstStyle/>
            <a:p>
              <a:endParaRPr/>
            </a:p>
          </p:txBody>
        </p:sp>
      </p:grpSp>
      <p:sp>
        <p:nvSpPr>
          <p:cNvPr id="18" name="object 18"/>
          <p:cNvSpPr txBox="1"/>
          <p:nvPr/>
        </p:nvSpPr>
        <p:spPr>
          <a:xfrm>
            <a:off x="3590290" y="2364485"/>
            <a:ext cx="62103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Calibri"/>
                <a:cs typeface="Calibri"/>
              </a:rPr>
              <a:t>30</a:t>
            </a:r>
            <a:r>
              <a:rPr sz="1800" spc="100" dirty="0">
                <a:latin typeface="Calibri"/>
                <a:cs typeface="Calibri"/>
              </a:rPr>
              <a:t> </a:t>
            </a:r>
            <a:r>
              <a:rPr sz="1800" spc="40" dirty="0">
                <a:latin typeface="Calibri"/>
                <a:cs typeface="Calibri"/>
              </a:rPr>
              <a:t>cm</a:t>
            </a:r>
            <a:endParaRPr sz="1800">
              <a:latin typeface="Calibri"/>
              <a:cs typeface="Calibri"/>
            </a:endParaRPr>
          </a:p>
        </p:txBody>
      </p:sp>
      <p:sp>
        <p:nvSpPr>
          <p:cNvPr id="19" name="object 19"/>
          <p:cNvSpPr/>
          <p:nvPr/>
        </p:nvSpPr>
        <p:spPr>
          <a:xfrm>
            <a:off x="5544311" y="3177539"/>
            <a:ext cx="429259" cy="76200"/>
          </a:xfrm>
          <a:custGeom>
            <a:avLst/>
            <a:gdLst/>
            <a:ahLst/>
            <a:cxnLst/>
            <a:rect l="l" t="t" r="r" b="b"/>
            <a:pathLst>
              <a:path w="429260" h="76200">
                <a:moveTo>
                  <a:pt x="76200" y="0"/>
                </a:moveTo>
                <a:lnTo>
                  <a:pt x="0" y="38100"/>
                </a:lnTo>
                <a:lnTo>
                  <a:pt x="76200" y="76200"/>
                </a:lnTo>
                <a:lnTo>
                  <a:pt x="76200" y="44450"/>
                </a:lnTo>
                <a:lnTo>
                  <a:pt x="63500" y="44450"/>
                </a:lnTo>
                <a:lnTo>
                  <a:pt x="63500" y="31750"/>
                </a:lnTo>
                <a:lnTo>
                  <a:pt x="76200" y="31750"/>
                </a:lnTo>
                <a:lnTo>
                  <a:pt x="76200" y="0"/>
                </a:lnTo>
                <a:close/>
              </a:path>
              <a:path w="429260" h="76200">
                <a:moveTo>
                  <a:pt x="352551" y="0"/>
                </a:moveTo>
                <a:lnTo>
                  <a:pt x="352551" y="76200"/>
                </a:lnTo>
                <a:lnTo>
                  <a:pt x="416051" y="44450"/>
                </a:lnTo>
                <a:lnTo>
                  <a:pt x="365251" y="44450"/>
                </a:lnTo>
                <a:lnTo>
                  <a:pt x="365251" y="31750"/>
                </a:lnTo>
                <a:lnTo>
                  <a:pt x="416051" y="31750"/>
                </a:lnTo>
                <a:lnTo>
                  <a:pt x="352551" y="0"/>
                </a:lnTo>
                <a:close/>
              </a:path>
              <a:path w="429260" h="76200">
                <a:moveTo>
                  <a:pt x="76200" y="31750"/>
                </a:moveTo>
                <a:lnTo>
                  <a:pt x="63500" y="31750"/>
                </a:lnTo>
                <a:lnTo>
                  <a:pt x="63500" y="44450"/>
                </a:lnTo>
                <a:lnTo>
                  <a:pt x="76200" y="44450"/>
                </a:lnTo>
                <a:lnTo>
                  <a:pt x="76200" y="31750"/>
                </a:lnTo>
                <a:close/>
              </a:path>
              <a:path w="429260" h="76200">
                <a:moveTo>
                  <a:pt x="352551" y="31750"/>
                </a:moveTo>
                <a:lnTo>
                  <a:pt x="76200" y="31750"/>
                </a:lnTo>
                <a:lnTo>
                  <a:pt x="76200" y="44450"/>
                </a:lnTo>
                <a:lnTo>
                  <a:pt x="352551" y="44450"/>
                </a:lnTo>
                <a:lnTo>
                  <a:pt x="352551" y="31750"/>
                </a:lnTo>
                <a:close/>
              </a:path>
              <a:path w="429260" h="76200">
                <a:moveTo>
                  <a:pt x="416051" y="31750"/>
                </a:moveTo>
                <a:lnTo>
                  <a:pt x="365251" y="31750"/>
                </a:lnTo>
                <a:lnTo>
                  <a:pt x="365251" y="44450"/>
                </a:lnTo>
                <a:lnTo>
                  <a:pt x="416051" y="44450"/>
                </a:lnTo>
                <a:lnTo>
                  <a:pt x="428751" y="38100"/>
                </a:lnTo>
                <a:lnTo>
                  <a:pt x="416051" y="31750"/>
                </a:lnTo>
                <a:close/>
              </a:path>
            </a:pathLst>
          </a:custGeom>
          <a:solidFill>
            <a:srgbClr val="E9E6DF"/>
          </a:solidFill>
        </p:spPr>
        <p:txBody>
          <a:bodyPr wrap="square" lIns="0" tIns="0" rIns="0" bIns="0" rtlCol="0"/>
          <a:lstStyle/>
          <a:p>
            <a:endParaRPr/>
          </a:p>
        </p:txBody>
      </p:sp>
      <p:sp>
        <p:nvSpPr>
          <p:cNvPr id="20" name="object 20"/>
          <p:cNvSpPr txBox="1"/>
          <p:nvPr/>
        </p:nvSpPr>
        <p:spPr>
          <a:xfrm>
            <a:off x="5434965" y="2846273"/>
            <a:ext cx="669290" cy="30035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040C28"/>
                </a:solidFill>
                <a:latin typeface="Calibri"/>
                <a:cs typeface="Calibri"/>
              </a:rPr>
              <a:t>~</a:t>
            </a:r>
            <a:r>
              <a:rPr sz="1800" spc="5" dirty="0">
                <a:solidFill>
                  <a:srgbClr val="040C28"/>
                </a:solidFill>
                <a:latin typeface="Calibri"/>
                <a:cs typeface="Calibri"/>
              </a:rPr>
              <a:t> </a:t>
            </a:r>
            <a:r>
              <a:rPr sz="1800" dirty="0">
                <a:latin typeface="Calibri"/>
                <a:cs typeface="Calibri"/>
              </a:rPr>
              <a:t>8</a:t>
            </a:r>
            <a:r>
              <a:rPr sz="1800" spc="75" dirty="0">
                <a:latin typeface="Calibri"/>
                <a:cs typeface="Calibri"/>
              </a:rPr>
              <a:t> </a:t>
            </a:r>
            <a:r>
              <a:rPr sz="1800" spc="40" dirty="0">
                <a:latin typeface="Calibri"/>
                <a:cs typeface="Calibri"/>
              </a:rPr>
              <a:t>cm</a:t>
            </a:r>
            <a:endParaRPr sz="1800">
              <a:latin typeface="Calibri"/>
              <a:cs typeface="Calibri"/>
            </a:endParaRPr>
          </a:p>
        </p:txBody>
      </p:sp>
      <p:sp>
        <p:nvSpPr>
          <p:cNvPr id="21" name="object 21"/>
          <p:cNvSpPr txBox="1">
            <a:spLocks noGrp="1"/>
          </p:cNvSpPr>
          <p:nvPr>
            <p:ph type="body" idx="1"/>
          </p:nvPr>
        </p:nvSpPr>
        <p:spPr>
          <a:xfrm>
            <a:off x="6205854" y="1670761"/>
            <a:ext cx="5019040" cy="444352"/>
          </a:xfrm>
          <a:prstGeom prst="rect">
            <a:avLst/>
          </a:prstGeom>
        </p:spPr>
        <p:txBody>
          <a:bodyPr vert="horz" wrap="square" lIns="0" tIns="13335" rIns="0" bIns="0" rtlCol="0">
            <a:spAutoFit/>
          </a:bodyPr>
          <a:lstStyle/>
          <a:p>
            <a:pPr marL="296545" marR="5080" indent="-284480" algn="just">
              <a:lnSpc>
                <a:spcPct val="100000"/>
              </a:lnSpc>
              <a:spcBef>
                <a:spcPts val="105"/>
              </a:spcBef>
              <a:buFont typeface="Arial"/>
              <a:buChar char="•"/>
              <a:tabLst>
                <a:tab pos="299085" algn="l"/>
              </a:tabLst>
            </a:pPr>
            <a:r>
              <a:rPr lang="en-US" spc="50" dirty="0"/>
              <a:t>Measurement of the propagation speed </a:t>
            </a:r>
            <a:endParaRPr spc="-20" dirty="0"/>
          </a:p>
          <a:p>
            <a:pPr marL="299085" marR="17780" indent="-287020">
              <a:lnSpc>
                <a:spcPct val="100000"/>
              </a:lnSpc>
              <a:buFont typeface="Arial"/>
              <a:buChar char="•"/>
              <a:tabLst>
                <a:tab pos="299085" algn="l"/>
              </a:tabLst>
            </a:pPr>
            <a:r>
              <a:rPr lang="en-US" dirty="0"/>
              <a:t>Second coordinate performance</a:t>
            </a:r>
            <a:endParaRPr spc="-10" dirty="0"/>
          </a:p>
        </p:txBody>
      </p:sp>
      <p:sp>
        <p:nvSpPr>
          <p:cNvPr id="22" name="object 22"/>
          <p:cNvSpPr txBox="1"/>
          <p:nvPr/>
        </p:nvSpPr>
        <p:spPr>
          <a:xfrm>
            <a:off x="8653653" y="5456326"/>
            <a:ext cx="176403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Cambria Math"/>
                <a:cs typeface="Cambria Math"/>
              </a:rPr>
              <a:t>𝒗~ </a:t>
            </a:r>
            <a:r>
              <a:rPr sz="1800" spc="-10" dirty="0">
                <a:latin typeface="Cambria Math"/>
                <a:cs typeface="Cambria Math"/>
              </a:rPr>
              <a:t>𝟐𝟎.</a:t>
            </a:r>
            <a:r>
              <a:rPr sz="1800" spc="-95" dirty="0">
                <a:latin typeface="Cambria Math"/>
                <a:cs typeface="Cambria Math"/>
              </a:rPr>
              <a:t> </a:t>
            </a:r>
            <a:r>
              <a:rPr sz="1800" dirty="0">
                <a:latin typeface="Cambria Math"/>
                <a:cs typeface="Cambria Math"/>
              </a:rPr>
              <a:t>𝟐𝟒 </a:t>
            </a:r>
            <a:r>
              <a:rPr sz="1800" spc="-20" dirty="0">
                <a:latin typeface="Cambria Math"/>
                <a:cs typeface="Cambria Math"/>
              </a:rPr>
              <a:t>𝒄𝒎/𝒏𝒔</a:t>
            </a:r>
            <a:endParaRPr sz="1800">
              <a:latin typeface="Cambria Math"/>
              <a:cs typeface="Cambria Math"/>
            </a:endParaRPr>
          </a:p>
        </p:txBody>
      </p:sp>
      <p:grpSp>
        <p:nvGrpSpPr>
          <p:cNvPr id="23" name="object 23"/>
          <p:cNvGrpSpPr/>
          <p:nvPr/>
        </p:nvGrpSpPr>
        <p:grpSpPr>
          <a:xfrm>
            <a:off x="8209597" y="3575113"/>
            <a:ext cx="3298190" cy="2651125"/>
            <a:chOff x="8209597" y="3575113"/>
            <a:chExt cx="3298190" cy="2651125"/>
          </a:xfrm>
        </p:grpSpPr>
        <p:sp>
          <p:nvSpPr>
            <p:cNvPr id="24" name="object 24"/>
            <p:cNvSpPr/>
            <p:nvPr/>
          </p:nvSpPr>
          <p:spPr>
            <a:xfrm>
              <a:off x="8214359" y="3579876"/>
              <a:ext cx="3293745" cy="2641600"/>
            </a:xfrm>
            <a:custGeom>
              <a:avLst/>
              <a:gdLst/>
              <a:ahLst/>
              <a:cxnLst/>
              <a:rect l="l" t="t" r="r" b="b"/>
              <a:pathLst>
                <a:path w="3293745" h="2641600">
                  <a:moveTo>
                    <a:pt x="0" y="2641092"/>
                  </a:moveTo>
                  <a:lnTo>
                    <a:pt x="3293364" y="2641092"/>
                  </a:lnTo>
                </a:path>
                <a:path w="3293745" h="2641600">
                  <a:moveTo>
                    <a:pt x="0" y="2310384"/>
                  </a:moveTo>
                  <a:lnTo>
                    <a:pt x="3293364" y="2310384"/>
                  </a:lnTo>
                </a:path>
                <a:path w="3293745" h="2641600">
                  <a:moveTo>
                    <a:pt x="0" y="1981200"/>
                  </a:moveTo>
                  <a:lnTo>
                    <a:pt x="3293364" y="1981200"/>
                  </a:lnTo>
                </a:path>
                <a:path w="3293745" h="2641600">
                  <a:moveTo>
                    <a:pt x="0" y="1650492"/>
                  </a:moveTo>
                  <a:lnTo>
                    <a:pt x="3293364" y="1650492"/>
                  </a:lnTo>
                </a:path>
                <a:path w="3293745" h="2641600">
                  <a:moveTo>
                    <a:pt x="0" y="1319784"/>
                  </a:moveTo>
                  <a:lnTo>
                    <a:pt x="3293364" y="1319784"/>
                  </a:lnTo>
                </a:path>
                <a:path w="3293745" h="2641600">
                  <a:moveTo>
                    <a:pt x="0" y="990600"/>
                  </a:moveTo>
                  <a:lnTo>
                    <a:pt x="3293364" y="990600"/>
                  </a:lnTo>
                </a:path>
                <a:path w="3293745" h="2641600">
                  <a:moveTo>
                    <a:pt x="0" y="659892"/>
                  </a:moveTo>
                  <a:lnTo>
                    <a:pt x="3293364" y="659892"/>
                  </a:lnTo>
                </a:path>
                <a:path w="3293745" h="2641600">
                  <a:moveTo>
                    <a:pt x="0" y="329184"/>
                  </a:moveTo>
                  <a:lnTo>
                    <a:pt x="3293364" y="329184"/>
                  </a:lnTo>
                </a:path>
                <a:path w="3293745" h="2641600">
                  <a:moveTo>
                    <a:pt x="1028700" y="0"/>
                  </a:moveTo>
                  <a:lnTo>
                    <a:pt x="1028700" y="2641092"/>
                  </a:lnTo>
                </a:path>
                <a:path w="3293745" h="2641600">
                  <a:moveTo>
                    <a:pt x="2057400" y="0"/>
                  </a:moveTo>
                  <a:lnTo>
                    <a:pt x="2057400" y="2641092"/>
                  </a:lnTo>
                </a:path>
                <a:path w="3293745" h="2641600">
                  <a:moveTo>
                    <a:pt x="3087624" y="0"/>
                  </a:moveTo>
                  <a:lnTo>
                    <a:pt x="3087624" y="2641092"/>
                  </a:lnTo>
                </a:path>
              </a:pathLst>
            </a:custGeom>
            <a:ln w="9525">
              <a:solidFill>
                <a:srgbClr val="D9D9D9"/>
              </a:solidFill>
            </a:ln>
          </p:spPr>
          <p:txBody>
            <a:bodyPr wrap="square" lIns="0" tIns="0" rIns="0" bIns="0" rtlCol="0"/>
            <a:lstStyle/>
            <a:p>
              <a:endParaRPr/>
            </a:p>
          </p:txBody>
        </p:sp>
        <p:sp>
          <p:nvSpPr>
            <p:cNvPr id="25" name="object 25"/>
            <p:cNvSpPr/>
            <p:nvPr/>
          </p:nvSpPr>
          <p:spPr>
            <a:xfrm>
              <a:off x="8214359" y="3579876"/>
              <a:ext cx="3293745" cy="2641600"/>
            </a:xfrm>
            <a:custGeom>
              <a:avLst/>
              <a:gdLst/>
              <a:ahLst/>
              <a:cxnLst/>
              <a:rect l="l" t="t" r="r" b="b"/>
              <a:pathLst>
                <a:path w="3293745" h="2641600">
                  <a:moveTo>
                    <a:pt x="0" y="2641092"/>
                  </a:moveTo>
                  <a:lnTo>
                    <a:pt x="0" y="0"/>
                  </a:lnTo>
                </a:path>
                <a:path w="3293745" h="2641600">
                  <a:moveTo>
                    <a:pt x="0" y="0"/>
                  </a:moveTo>
                  <a:lnTo>
                    <a:pt x="3293364" y="0"/>
                  </a:lnTo>
                </a:path>
                <a:path w="3293745" h="2641600">
                  <a:moveTo>
                    <a:pt x="0" y="0"/>
                  </a:moveTo>
                  <a:lnTo>
                    <a:pt x="0" y="36575"/>
                  </a:lnTo>
                </a:path>
                <a:path w="3293745" h="2641600">
                  <a:moveTo>
                    <a:pt x="1028700" y="0"/>
                  </a:moveTo>
                  <a:lnTo>
                    <a:pt x="1028700" y="36575"/>
                  </a:lnTo>
                </a:path>
                <a:path w="3293745" h="2641600">
                  <a:moveTo>
                    <a:pt x="2057400" y="0"/>
                  </a:moveTo>
                  <a:lnTo>
                    <a:pt x="2057400" y="36575"/>
                  </a:lnTo>
                </a:path>
                <a:path w="3293745" h="2641600">
                  <a:moveTo>
                    <a:pt x="3087624" y="0"/>
                  </a:moveTo>
                  <a:lnTo>
                    <a:pt x="3087624" y="36575"/>
                  </a:lnTo>
                </a:path>
              </a:pathLst>
            </a:custGeom>
            <a:ln w="9525">
              <a:solidFill>
                <a:srgbClr val="BEBEBE"/>
              </a:solidFill>
            </a:ln>
          </p:spPr>
          <p:txBody>
            <a:bodyPr wrap="square" lIns="0" tIns="0" rIns="0" bIns="0" rtlCol="0"/>
            <a:lstStyle/>
            <a:p>
              <a:endParaRPr/>
            </a:p>
          </p:txBody>
        </p:sp>
        <p:sp>
          <p:nvSpPr>
            <p:cNvPr id="26" name="object 26"/>
            <p:cNvSpPr/>
            <p:nvPr/>
          </p:nvSpPr>
          <p:spPr>
            <a:xfrm>
              <a:off x="8749283" y="4011168"/>
              <a:ext cx="2654935" cy="2098675"/>
            </a:xfrm>
            <a:custGeom>
              <a:avLst/>
              <a:gdLst/>
              <a:ahLst/>
              <a:cxnLst/>
              <a:rect l="l" t="t" r="r" b="b"/>
              <a:pathLst>
                <a:path w="2654934" h="2098675">
                  <a:moveTo>
                    <a:pt x="2613660" y="2069591"/>
                  </a:moveTo>
                  <a:lnTo>
                    <a:pt x="2613660" y="2077211"/>
                  </a:lnTo>
                </a:path>
                <a:path w="2654934" h="2098675">
                  <a:moveTo>
                    <a:pt x="2613660" y="2069591"/>
                  </a:moveTo>
                  <a:lnTo>
                    <a:pt x="2613660" y="2063495"/>
                  </a:lnTo>
                </a:path>
                <a:path w="2654934" h="2098675">
                  <a:moveTo>
                    <a:pt x="2586228" y="2077211"/>
                  </a:moveTo>
                  <a:lnTo>
                    <a:pt x="2642616" y="2077211"/>
                  </a:lnTo>
                </a:path>
                <a:path w="2654934" h="2098675">
                  <a:moveTo>
                    <a:pt x="2586228" y="2063495"/>
                  </a:moveTo>
                  <a:lnTo>
                    <a:pt x="2642616" y="2063495"/>
                  </a:lnTo>
                </a:path>
                <a:path w="2654934" h="2098675">
                  <a:moveTo>
                    <a:pt x="2037588" y="1609343"/>
                  </a:moveTo>
                  <a:lnTo>
                    <a:pt x="2037588" y="1613915"/>
                  </a:lnTo>
                </a:path>
                <a:path w="2654934" h="2098675">
                  <a:moveTo>
                    <a:pt x="2037588" y="1609343"/>
                  </a:moveTo>
                  <a:lnTo>
                    <a:pt x="2037588" y="1604771"/>
                  </a:lnTo>
                </a:path>
                <a:path w="2654934" h="2098675">
                  <a:moveTo>
                    <a:pt x="2008632" y="1613915"/>
                  </a:moveTo>
                  <a:lnTo>
                    <a:pt x="2066544" y="1613915"/>
                  </a:lnTo>
                </a:path>
                <a:path w="2654934" h="2098675">
                  <a:moveTo>
                    <a:pt x="2008632" y="1604771"/>
                  </a:moveTo>
                  <a:lnTo>
                    <a:pt x="2066544" y="1604771"/>
                  </a:lnTo>
                </a:path>
                <a:path w="2654934" h="2098675">
                  <a:moveTo>
                    <a:pt x="1316736" y="1042415"/>
                  </a:moveTo>
                  <a:lnTo>
                    <a:pt x="1316736" y="1048511"/>
                  </a:lnTo>
                </a:path>
                <a:path w="2654934" h="2098675">
                  <a:moveTo>
                    <a:pt x="1316736" y="1042415"/>
                  </a:moveTo>
                  <a:lnTo>
                    <a:pt x="1316736" y="1036319"/>
                  </a:lnTo>
                </a:path>
                <a:path w="2654934" h="2098675">
                  <a:moveTo>
                    <a:pt x="1289304" y="1048511"/>
                  </a:moveTo>
                  <a:lnTo>
                    <a:pt x="1345692" y="1048511"/>
                  </a:lnTo>
                </a:path>
                <a:path w="2654934" h="2098675">
                  <a:moveTo>
                    <a:pt x="1289304" y="1036319"/>
                  </a:moveTo>
                  <a:lnTo>
                    <a:pt x="1345692" y="1036319"/>
                  </a:lnTo>
                </a:path>
                <a:path w="2654934" h="2098675">
                  <a:moveTo>
                    <a:pt x="740664" y="566927"/>
                  </a:moveTo>
                  <a:lnTo>
                    <a:pt x="740664" y="571499"/>
                  </a:lnTo>
                </a:path>
                <a:path w="2654934" h="2098675">
                  <a:moveTo>
                    <a:pt x="740664" y="566927"/>
                  </a:moveTo>
                  <a:lnTo>
                    <a:pt x="740664" y="562355"/>
                  </a:lnTo>
                </a:path>
                <a:path w="2654934" h="2098675">
                  <a:moveTo>
                    <a:pt x="711708" y="571499"/>
                  </a:moveTo>
                  <a:lnTo>
                    <a:pt x="769620" y="571499"/>
                  </a:lnTo>
                </a:path>
                <a:path w="2654934" h="2098675">
                  <a:moveTo>
                    <a:pt x="711708" y="562355"/>
                  </a:moveTo>
                  <a:lnTo>
                    <a:pt x="769620" y="562355"/>
                  </a:lnTo>
                </a:path>
                <a:path w="2654934" h="2098675">
                  <a:moveTo>
                    <a:pt x="184404" y="44195"/>
                  </a:moveTo>
                  <a:lnTo>
                    <a:pt x="184404" y="50291"/>
                  </a:lnTo>
                </a:path>
                <a:path w="2654934" h="2098675">
                  <a:moveTo>
                    <a:pt x="184404" y="44195"/>
                  </a:moveTo>
                  <a:lnTo>
                    <a:pt x="184404" y="38099"/>
                  </a:lnTo>
                </a:path>
                <a:path w="2654934" h="2098675">
                  <a:moveTo>
                    <a:pt x="156972" y="50291"/>
                  </a:moveTo>
                  <a:lnTo>
                    <a:pt x="213360" y="50291"/>
                  </a:lnTo>
                </a:path>
                <a:path w="2654934" h="2098675">
                  <a:moveTo>
                    <a:pt x="156972" y="38099"/>
                  </a:moveTo>
                  <a:lnTo>
                    <a:pt x="213360" y="38099"/>
                  </a:lnTo>
                </a:path>
                <a:path w="2654934" h="2098675">
                  <a:moveTo>
                    <a:pt x="762000" y="609599"/>
                  </a:moveTo>
                  <a:lnTo>
                    <a:pt x="762000" y="615695"/>
                  </a:lnTo>
                </a:path>
                <a:path w="2654934" h="2098675">
                  <a:moveTo>
                    <a:pt x="762000" y="609599"/>
                  </a:moveTo>
                  <a:lnTo>
                    <a:pt x="762000" y="605027"/>
                  </a:lnTo>
                </a:path>
                <a:path w="2654934" h="2098675">
                  <a:moveTo>
                    <a:pt x="733044" y="615695"/>
                  </a:moveTo>
                  <a:lnTo>
                    <a:pt x="789432" y="615695"/>
                  </a:lnTo>
                </a:path>
                <a:path w="2654934" h="2098675">
                  <a:moveTo>
                    <a:pt x="733044" y="605027"/>
                  </a:moveTo>
                  <a:lnTo>
                    <a:pt x="789432" y="605027"/>
                  </a:lnTo>
                </a:path>
                <a:path w="2654934" h="2098675">
                  <a:moveTo>
                    <a:pt x="1338072" y="1071371"/>
                  </a:moveTo>
                  <a:lnTo>
                    <a:pt x="1338072" y="1075943"/>
                  </a:lnTo>
                </a:path>
                <a:path w="2654934" h="2098675">
                  <a:moveTo>
                    <a:pt x="1338072" y="1071371"/>
                  </a:moveTo>
                  <a:lnTo>
                    <a:pt x="1338072" y="1065275"/>
                  </a:lnTo>
                </a:path>
                <a:path w="2654934" h="2098675">
                  <a:moveTo>
                    <a:pt x="1309116" y="1075943"/>
                  </a:moveTo>
                  <a:lnTo>
                    <a:pt x="1367027" y="1075943"/>
                  </a:lnTo>
                </a:path>
                <a:path w="2654934" h="2098675">
                  <a:moveTo>
                    <a:pt x="1309116" y="1065275"/>
                  </a:moveTo>
                  <a:lnTo>
                    <a:pt x="1367027" y="1065275"/>
                  </a:lnTo>
                </a:path>
                <a:path w="2654934" h="2098675">
                  <a:moveTo>
                    <a:pt x="184404" y="134111"/>
                  </a:moveTo>
                  <a:lnTo>
                    <a:pt x="184404" y="141731"/>
                  </a:lnTo>
                </a:path>
                <a:path w="2654934" h="2098675">
                  <a:moveTo>
                    <a:pt x="184404" y="134111"/>
                  </a:moveTo>
                  <a:lnTo>
                    <a:pt x="184404" y="128015"/>
                  </a:lnTo>
                </a:path>
                <a:path w="2654934" h="2098675">
                  <a:moveTo>
                    <a:pt x="156972" y="141731"/>
                  </a:moveTo>
                  <a:lnTo>
                    <a:pt x="213360" y="141731"/>
                  </a:lnTo>
                </a:path>
                <a:path w="2654934" h="2098675">
                  <a:moveTo>
                    <a:pt x="156972" y="128015"/>
                  </a:moveTo>
                  <a:lnTo>
                    <a:pt x="213360" y="128015"/>
                  </a:lnTo>
                </a:path>
                <a:path w="2654934" h="2098675">
                  <a:moveTo>
                    <a:pt x="762000" y="595883"/>
                  </a:moveTo>
                  <a:lnTo>
                    <a:pt x="762000" y="601979"/>
                  </a:lnTo>
                </a:path>
                <a:path w="2654934" h="2098675">
                  <a:moveTo>
                    <a:pt x="762000" y="595883"/>
                  </a:moveTo>
                  <a:lnTo>
                    <a:pt x="762000" y="588263"/>
                  </a:lnTo>
                </a:path>
                <a:path w="2654934" h="2098675">
                  <a:moveTo>
                    <a:pt x="733044" y="601979"/>
                  </a:moveTo>
                  <a:lnTo>
                    <a:pt x="789432" y="601979"/>
                  </a:lnTo>
                </a:path>
                <a:path w="2654934" h="2098675">
                  <a:moveTo>
                    <a:pt x="733044" y="588263"/>
                  </a:moveTo>
                  <a:lnTo>
                    <a:pt x="789432" y="588263"/>
                  </a:lnTo>
                </a:path>
                <a:path w="2654934" h="2098675">
                  <a:moveTo>
                    <a:pt x="41148" y="28955"/>
                  </a:moveTo>
                  <a:lnTo>
                    <a:pt x="41148" y="35051"/>
                  </a:lnTo>
                </a:path>
                <a:path w="2654934" h="2098675">
                  <a:moveTo>
                    <a:pt x="41148" y="28955"/>
                  </a:moveTo>
                  <a:lnTo>
                    <a:pt x="41148" y="22859"/>
                  </a:lnTo>
                </a:path>
                <a:path w="2654934" h="2098675">
                  <a:moveTo>
                    <a:pt x="12192" y="35051"/>
                  </a:moveTo>
                  <a:lnTo>
                    <a:pt x="70104" y="35051"/>
                  </a:lnTo>
                </a:path>
                <a:path w="2654934" h="2098675">
                  <a:moveTo>
                    <a:pt x="12192" y="22859"/>
                  </a:moveTo>
                  <a:lnTo>
                    <a:pt x="70104" y="22859"/>
                  </a:lnTo>
                </a:path>
                <a:path w="2654934" h="2098675">
                  <a:moveTo>
                    <a:pt x="2613660" y="2069591"/>
                  </a:moveTo>
                  <a:lnTo>
                    <a:pt x="2572512" y="2069591"/>
                  </a:lnTo>
                </a:path>
                <a:path w="2654934" h="2098675">
                  <a:moveTo>
                    <a:pt x="2613660" y="2069591"/>
                  </a:moveTo>
                  <a:lnTo>
                    <a:pt x="2654808" y="2069591"/>
                  </a:lnTo>
                </a:path>
                <a:path w="2654934" h="2098675">
                  <a:moveTo>
                    <a:pt x="2572512" y="2040635"/>
                  </a:moveTo>
                  <a:lnTo>
                    <a:pt x="2572512" y="2098547"/>
                  </a:lnTo>
                </a:path>
                <a:path w="2654934" h="2098675">
                  <a:moveTo>
                    <a:pt x="2654808" y="2040635"/>
                  </a:moveTo>
                  <a:lnTo>
                    <a:pt x="2654808" y="2098547"/>
                  </a:lnTo>
                </a:path>
                <a:path w="2654934" h="2098675">
                  <a:moveTo>
                    <a:pt x="2037588" y="1609343"/>
                  </a:moveTo>
                  <a:lnTo>
                    <a:pt x="1996440" y="1609343"/>
                  </a:lnTo>
                </a:path>
                <a:path w="2654934" h="2098675">
                  <a:moveTo>
                    <a:pt x="2037588" y="1609343"/>
                  </a:moveTo>
                  <a:lnTo>
                    <a:pt x="2078736" y="1609343"/>
                  </a:lnTo>
                </a:path>
                <a:path w="2654934" h="2098675">
                  <a:moveTo>
                    <a:pt x="1996440" y="1580387"/>
                  </a:moveTo>
                  <a:lnTo>
                    <a:pt x="1996440" y="1638299"/>
                  </a:lnTo>
                </a:path>
                <a:path w="2654934" h="2098675">
                  <a:moveTo>
                    <a:pt x="2078736" y="1580387"/>
                  </a:moveTo>
                  <a:lnTo>
                    <a:pt x="2078736" y="1638299"/>
                  </a:lnTo>
                </a:path>
                <a:path w="2654934" h="2098675">
                  <a:moveTo>
                    <a:pt x="1316736" y="1042415"/>
                  </a:moveTo>
                  <a:lnTo>
                    <a:pt x="1275588" y="1042415"/>
                  </a:lnTo>
                </a:path>
                <a:path w="2654934" h="2098675">
                  <a:moveTo>
                    <a:pt x="1316736" y="1042415"/>
                  </a:moveTo>
                  <a:lnTo>
                    <a:pt x="1357884" y="1042415"/>
                  </a:lnTo>
                </a:path>
                <a:path w="2654934" h="2098675">
                  <a:moveTo>
                    <a:pt x="1275588" y="1013459"/>
                  </a:moveTo>
                  <a:lnTo>
                    <a:pt x="1275588" y="1071371"/>
                  </a:lnTo>
                </a:path>
                <a:path w="2654934" h="2098675">
                  <a:moveTo>
                    <a:pt x="1357884" y="1013459"/>
                  </a:moveTo>
                  <a:lnTo>
                    <a:pt x="1357884" y="1071371"/>
                  </a:lnTo>
                </a:path>
                <a:path w="2654934" h="2098675">
                  <a:moveTo>
                    <a:pt x="740664" y="566927"/>
                  </a:moveTo>
                  <a:lnTo>
                    <a:pt x="699516" y="566927"/>
                  </a:lnTo>
                </a:path>
                <a:path w="2654934" h="2098675">
                  <a:moveTo>
                    <a:pt x="740664" y="566927"/>
                  </a:moveTo>
                  <a:lnTo>
                    <a:pt x="781812" y="566927"/>
                  </a:lnTo>
                </a:path>
                <a:path w="2654934" h="2098675">
                  <a:moveTo>
                    <a:pt x="699516" y="537971"/>
                  </a:moveTo>
                  <a:lnTo>
                    <a:pt x="699516" y="595883"/>
                  </a:lnTo>
                </a:path>
                <a:path w="2654934" h="2098675">
                  <a:moveTo>
                    <a:pt x="781812" y="537971"/>
                  </a:moveTo>
                  <a:lnTo>
                    <a:pt x="781812" y="595883"/>
                  </a:lnTo>
                </a:path>
                <a:path w="2654934" h="2098675">
                  <a:moveTo>
                    <a:pt x="184404" y="44195"/>
                  </a:moveTo>
                  <a:lnTo>
                    <a:pt x="143256" y="44195"/>
                  </a:lnTo>
                </a:path>
                <a:path w="2654934" h="2098675">
                  <a:moveTo>
                    <a:pt x="184404" y="44195"/>
                  </a:moveTo>
                  <a:lnTo>
                    <a:pt x="225551" y="44195"/>
                  </a:lnTo>
                </a:path>
                <a:path w="2654934" h="2098675">
                  <a:moveTo>
                    <a:pt x="143256" y="15239"/>
                  </a:moveTo>
                  <a:lnTo>
                    <a:pt x="143256" y="73151"/>
                  </a:lnTo>
                </a:path>
                <a:path w="2654934" h="2098675">
                  <a:moveTo>
                    <a:pt x="225551" y="15239"/>
                  </a:moveTo>
                  <a:lnTo>
                    <a:pt x="225551" y="73151"/>
                  </a:lnTo>
                </a:path>
                <a:path w="2654934" h="2098675">
                  <a:moveTo>
                    <a:pt x="762000" y="609599"/>
                  </a:moveTo>
                  <a:lnTo>
                    <a:pt x="720851" y="609599"/>
                  </a:lnTo>
                </a:path>
                <a:path w="2654934" h="2098675">
                  <a:moveTo>
                    <a:pt x="762000" y="609599"/>
                  </a:moveTo>
                  <a:lnTo>
                    <a:pt x="803148" y="609599"/>
                  </a:lnTo>
                </a:path>
                <a:path w="2654934" h="2098675">
                  <a:moveTo>
                    <a:pt x="720851" y="582167"/>
                  </a:moveTo>
                  <a:lnTo>
                    <a:pt x="720851" y="638555"/>
                  </a:lnTo>
                </a:path>
                <a:path w="2654934" h="2098675">
                  <a:moveTo>
                    <a:pt x="803148" y="582167"/>
                  </a:moveTo>
                  <a:lnTo>
                    <a:pt x="803148" y="638555"/>
                  </a:lnTo>
                </a:path>
                <a:path w="2654934" h="2098675">
                  <a:moveTo>
                    <a:pt x="1338072" y="1071371"/>
                  </a:moveTo>
                  <a:lnTo>
                    <a:pt x="1296924" y="1071371"/>
                  </a:lnTo>
                </a:path>
                <a:path w="2654934" h="2098675">
                  <a:moveTo>
                    <a:pt x="1338072" y="1071371"/>
                  </a:moveTo>
                  <a:lnTo>
                    <a:pt x="1379220" y="1071371"/>
                  </a:lnTo>
                </a:path>
                <a:path w="2654934" h="2098675">
                  <a:moveTo>
                    <a:pt x="1296924" y="1042415"/>
                  </a:moveTo>
                  <a:lnTo>
                    <a:pt x="1296924" y="1098803"/>
                  </a:lnTo>
                </a:path>
                <a:path w="2654934" h="2098675">
                  <a:moveTo>
                    <a:pt x="1379220" y="1042415"/>
                  </a:moveTo>
                  <a:lnTo>
                    <a:pt x="1379220" y="1098803"/>
                  </a:lnTo>
                </a:path>
                <a:path w="2654934" h="2098675">
                  <a:moveTo>
                    <a:pt x="184404" y="134111"/>
                  </a:moveTo>
                  <a:lnTo>
                    <a:pt x="143256" y="134111"/>
                  </a:lnTo>
                </a:path>
                <a:path w="2654934" h="2098675">
                  <a:moveTo>
                    <a:pt x="184404" y="134111"/>
                  </a:moveTo>
                  <a:lnTo>
                    <a:pt x="225551" y="134111"/>
                  </a:lnTo>
                </a:path>
                <a:path w="2654934" h="2098675">
                  <a:moveTo>
                    <a:pt x="143256" y="106679"/>
                  </a:moveTo>
                  <a:lnTo>
                    <a:pt x="143256" y="163067"/>
                  </a:lnTo>
                </a:path>
                <a:path w="2654934" h="2098675">
                  <a:moveTo>
                    <a:pt x="225551" y="106679"/>
                  </a:moveTo>
                  <a:lnTo>
                    <a:pt x="225551" y="163067"/>
                  </a:lnTo>
                </a:path>
                <a:path w="2654934" h="2098675">
                  <a:moveTo>
                    <a:pt x="762000" y="595883"/>
                  </a:moveTo>
                  <a:lnTo>
                    <a:pt x="720851" y="595883"/>
                  </a:lnTo>
                </a:path>
                <a:path w="2654934" h="2098675">
                  <a:moveTo>
                    <a:pt x="762000" y="595883"/>
                  </a:moveTo>
                  <a:lnTo>
                    <a:pt x="803148" y="595883"/>
                  </a:lnTo>
                </a:path>
                <a:path w="2654934" h="2098675">
                  <a:moveTo>
                    <a:pt x="720851" y="566927"/>
                  </a:moveTo>
                  <a:lnTo>
                    <a:pt x="720851" y="623315"/>
                  </a:lnTo>
                </a:path>
                <a:path w="2654934" h="2098675">
                  <a:moveTo>
                    <a:pt x="803148" y="566927"/>
                  </a:moveTo>
                  <a:lnTo>
                    <a:pt x="803148" y="623315"/>
                  </a:lnTo>
                </a:path>
                <a:path w="2654934" h="2098675">
                  <a:moveTo>
                    <a:pt x="41148" y="28955"/>
                  </a:moveTo>
                  <a:lnTo>
                    <a:pt x="0" y="28955"/>
                  </a:lnTo>
                </a:path>
                <a:path w="2654934" h="2098675">
                  <a:moveTo>
                    <a:pt x="41148" y="28955"/>
                  </a:moveTo>
                  <a:lnTo>
                    <a:pt x="82296" y="28955"/>
                  </a:lnTo>
                </a:path>
                <a:path w="2654934" h="2098675">
                  <a:moveTo>
                    <a:pt x="0" y="0"/>
                  </a:moveTo>
                  <a:lnTo>
                    <a:pt x="0" y="57911"/>
                  </a:lnTo>
                </a:path>
                <a:path w="2654934" h="2098675">
                  <a:moveTo>
                    <a:pt x="82296" y="0"/>
                  </a:moveTo>
                  <a:lnTo>
                    <a:pt x="82296" y="57911"/>
                  </a:lnTo>
                </a:path>
              </a:pathLst>
            </a:custGeom>
            <a:ln w="9525">
              <a:solidFill>
                <a:srgbClr val="585858"/>
              </a:solidFill>
            </a:ln>
          </p:spPr>
          <p:txBody>
            <a:bodyPr wrap="square" lIns="0" tIns="0" rIns="0" bIns="0" rtlCol="0"/>
            <a:lstStyle/>
            <a:p>
              <a:endParaRPr/>
            </a:p>
          </p:txBody>
        </p:sp>
        <p:sp>
          <p:nvSpPr>
            <p:cNvPr id="27" name="object 27"/>
            <p:cNvSpPr/>
            <p:nvPr/>
          </p:nvSpPr>
          <p:spPr>
            <a:xfrm>
              <a:off x="11330304" y="6049035"/>
              <a:ext cx="64135" cy="64135"/>
            </a:xfrm>
            <a:custGeom>
              <a:avLst/>
              <a:gdLst/>
              <a:ahLst/>
              <a:cxnLst/>
              <a:rect l="l" t="t" r="r" b="b"/>
              <a:pathLst>
                <a:path w="64134" h="64135">
                  <a:moveTo>
                    <a:pt x="32003" y="0"/>
                  </a:moveTo>
                  <a:lnTo>
                    <a:pt x="19556" y="2514"/>
                  </a:lnTo>
                  <a:lnTo>
                    <a:pt x="9382" y="9372"/>
                  </a:lnTo>
                  <a:lnTo>
                    <a:pt x="2518" y="19545"/>
                  </a:lnTo>
                  <a:lnTo>
                    <a:pt x="0" y="32003"/>
                  </a:lnTo>
                  <a:lnTo>
                    <a:pt x="2518" y="44462"/>
                  </a:lnTo>
                  <a:lnTo>
                    <a:pt x="9382" y="54635"/>
                  </a:lnTo>
                  <a:lnTo>
                    <a:pt x="19556" y="61493"/>
                  </a:lnTo>
                  <a:lnTo>
                    <a:pt x="32003" y="64007"/>
                  </a:lnTo>
                  <a:lnTo>
                    <a:pt x="44451" y="61493"/>
                  </a:lnTo>
                  <a:lnTo>
                    <a:pt x="54625" y="54635"/>
                  </a:lnTo>
                  <a:lnTo>
                    <a:pt x="61489" y="44462"/>
                  </a:lnTo>
                  <a:lnTo>
                    <a:pt x="64008" y="32003"/>
                  </a:lnTo>
                  <a:lnTo>
                    <a:pt x="61489" y="19545"/>
                  </a:lnTo>
                  <a:lnTo>
                    <a:pt x="54625" y="9372"/>
                  </a:lnTo>
                  <a:lnTo>
                    <a:pt x="44451" y="2514"/>
                  </a:lnTo>
                  <a:lnTo>
                    <a:pt x="32003" y="0"/>
                  </a:lnTo>
                  <a:close/>
                </a:path>
              </a:pathLst>
            </a:custGeom>
            <a:solidFill>
              <a:srgbClr val="1CACE3"/>
            </a:solidFill>
          </p:spPr>
          <p:txBody>
            <a:bodyPr wrap="square" lIns="0" tIns="0" rIns="0" bIns="0" rtlCol="0"/>
            <a:lstStyle/>
            <a:p>
              <a:endParaRPr/>
            </a:p>
          </p:txBody>
        </p:sp>
        <p:sp>
          <p:nvSpPr>
            <p:cNvPr id="28" name="object 28"/>
            <p:cNvSpPr/>
            <p:nvPr/>
          </p:nvSpPr>
          <p:spPr>
            <a:xfrm>
              <a:off x="11330304" y="6049035"/>
              <a:ext cx="64135" cy="64135"/>
            </a:xfrm>
            <a:custGeom>
              <a:avLst/>
              <a:gdLst/>
              <a:ahLst/>
              <a:cxnLst/>
              <a:rect l="l" t="t" r="r" b="b"/>
              <a:pathLst>
                <a:path w="64134" h="64135">
                  <a:moveTo>
                    <a:pt x="64008" y="32003"/>
                  </a:moveTo>
                  <a:lnTo>
                    <a:pt x="61489" y="44462"/>
                  </a:lnTo>
                  <a:lnTo>
                    <a:pt x="54625" y="54635"/>
                  </a:lnTo>
                  <a:lnTo>
                    <a:pt x="44451" y="61493"/>
                  </a:lnTo>
                  <a:lnTo>
                    <a:pt x="32003" y="64007"/>
                  </a:lnTo>
                  <a:lnTo>
                    <a:pt x="19556" y="61493"/>
                  </a:lnTo>
                  <a:lnTo>
                    <a:pt x="9382" y="54635"/>
                  </a:lnTo>
                  <a:lnTo>
                    <a:pt x="2518" y="44462"/>
                  </a:lnTo>
                  <a:lnTo>
                    <a:pt x="0" y="32003"/>
                  </a:lnTo>
                  <a:lnTo>
                    <a:pt x="2518" y="19545"/>
                  </a:lnTo>
                  <a:lnTo>
                    <a:pt x="9382" y="9372"/>
                  </a:lnTo>
                  <a:lnTo>
                    <a:pt x="19556" y="2514"/>
                  </a:lnTo>
                  <a:lnTo>
                    <a:pt x="32003" y="0"/>
                  </a:lnTo>
                  <a:lnTo>
                    <a:pt x="44451" y="2514"/>
                  </a:lnTo>
                  <a:lnTo>
                    <a:pt x="54625" y="9372"/>
                  </a:lnTo>
                  <a:lnTo>
                    <a:pt x="61489" y="19545"/>
                  </a:lnTo>
                  <a:lnTo>
                    <a:pt x="64008" y="32003"/>
                  </a:lnTo>
                  <a:close/>
                </a:path>
              </a:pathLst>
            </a:custGeom>
            <a:ln w="9525">
              <a:solidFill>
                <a:srgbClr val="1CACE3"/>
              </a:solidFill>
            </a:ln>
          </p:spPr>
          <p:txBody>
            <a:bodyPr wrap="square" lIns="0" tIns="0" rIns="0" bIns="0" rtlCol="0"/>
            <a:lstStyle/>
            <a:p>
              <a:endParaRPr/>
            </a:p>
          </p:txBody>
        </p:sp>
        <p:sp>
          <p:nvSpPr>
            <p:cNvPr id="29" name="object 29"/>
            <p:cNvSpPr/>
            <p:nvPr/>
          </p:nvSpPr>
          <p:spPr>
            <a:xfrm>
              <a:off x="10754232" y="5588787"/>
              <a:ext cx="64135" cy="64135"/>
            </a:xfrm>
            <a:custGeom>
              <a:avLst/>
              <a:gdLst/>
              <a:ahLst/>
              <a:cxnLst/>
              <a:rect l="l" t="t" r="r" b="b"/>
              <a:pathLst>
                <a:path w="64134" h="64135">
                  <a:moveTo>
                    <a:pt x="32003" y="0"/>
                  </a:moveTo>
                  <a:lnTo>
                    <a:pt x="19556" y="2514"/>
                  </a:lnTo>
                  <a:lnTo>
                    <a:pt x="9382" y="9372"/>
                  </a:lnTo>
                  <a:lnTo>
                    <a:pt x="2518" y="19545"/>
                  </a:lnTo>
                  <a:lnTo>
                    <a:pt x="0" y="32003"/>
                  </a:lnTo>
                  <a:lnTo>
                    <a:pt x="2518" y="44462"/>
                  </a:lnTo>
                  <a:lnTo>
                    <a:pt x="9382" y="54635"/>
                  </a:lnTo>
                  <a:lnTo>
                    <a:pt x="19556" y="61493"/>
                  </a:lnTo>
                  <a:lnTo>
                    <a:pt x="32003" y="64007"/>
                  </a:lnTo>
                  <a:lnTo>
                    <a:pt x="44451" y="61493"/>
                  </a:lnTo>
                  <a:lnTo>
                    <a:pt x="54625" y="54635"/>
                  </a:lnTo>
                  <a:lnTo>
                    <a:pt x="61489" y="44462"/>
                  </a:lnTo>
                  <a:lnTo>
                    <a:pt x="64008" y="32003"/>
                  </a:lnTo>
                  <a:lnTo>
                    <a:pt x="61489" y="19545"/>
                  </a:lnTo>
                  <a:lnTo>
                    <a:pt x="54625" y="9372"/>
                  </a:lnTo>
                  <a:lnTo>
                    <a:pt x="44451" y="2514"/>
                  </a:lnTo>
                  <a:lnTo>
                    <a:pt x="32003" y="0"/>
                  </a:lnTo>
                  <a:close/>
                </a:path>
              </a:pathLst>
            </a:custGeom>
            <a:solidFill>
              <a:srgbClr val="1CACE3"/>
            </a:solidFill>
          </p:spPr>
          <p:txBody>
            <a:bodyPr wrap="square" lIns="0" tIns="0" rIns="0" bIns="0" rtlCol="0"/>
            <a:lstStyle/>
            <a:p>
              <a:endParaRPr/>
            </a:p>
          </p:txBody>
        </p:sp>
        <p:sp>
          <p:nvSpPr>
            <p:cNvPr id="30" name="object 30"/>
            <p:cNvSpPr/>
            <p:nvPr/>
          </p:nvSpPr>
          <p:spPr>
            <a:xfrm>
              <a:off x="10754232" y="5588787"/>
              <a:ext cx="64135" cy="64135"/>
            </a:xfrm>
            <a:custGeom>
              <a:avLst/>
              <a:gdLst/>
              <a:ahLst/>
              <a:cxnLst/>
              <a:rect l="l" t="t" r="r" b="b"/>
              <a:pathLst>
                <a:path w="64134" h="64135">
                  <a:moveTo>
                    <a:pt x="64008" y="32003"/>
                  </a:moveTo>
                  <a:lnTo>
                    <a:pt x="61489" y="44462"/>
                  </a:lnTo>
                  <a:lnTo>
                    <a:pt x="54625" y="54635"/>
                  </a:lnTo>
                  <a:lnTo>
                    <a:pt x="44451" y="61493"/>
                  </a:lnTo>
                  <a:lnTo>
                    <a:pt x="32003" y="64007"/>
                  </a:lnTo>
                  <a:lnTo>
                    <a:pt x="19556" y="61493"/>
                  </a:lnTo>
                  <a:lnTo>
                    <a:pt x="9382" y="54635"/>
                  </a:lnTo>
                  <a:lnTo>
                    <a:pt x="2518" y="44462"/>
                  </a:lnTo>
                  <a:lnTo>
                    <a:pt x="0" y="32003"/>
                  </a:lnTo>
                  <a:lnTo>
                    <a:pt x="2518" y="19545"/>
                  </a:lnTo>
                  <a:lnTo>
                    <a:pt x="9382" y="9372"/>
                  </a:lnTo>
                  <a:lnTo>
                    <a:pt x="19556" y="2514"/>
                  </a:lnTo>
                  <a:lnTo>
                    <a:pt x="32003" y="0"/>
                  </a:lnTo>
                  <a:lnTo>
                    <a:pt x="44451" y="2514"/>
                  </a:lnTo>
                  <a:lnTo>
                    <a:pt x="54625" y="9372"/>
                  </a:lnTo>
                  <a:lnTo>
                    <a:pt x="61489" y="19545"/>
                  </a:lnTo>
                  <a:lnTo>
                    <a:pt x="64008" y="32003"/>
                  </a:lnTo>
                  <a:close/>
                </a:path>
              </a:pathLst>
            </a:custGeom>
            <a:ln w="9525">
              <a:solidFill>
                <a:srgbClr val="1CACE3"/>
              </a:solidFill>
            </a:ln>
          </p:spPr>
          <p:txBody>
            <a:bodyPr wrap="square" lIns="0" tIns="0" rIns="0" bIns="0" rtlCol="0"/>
            <a:lstStyle/>
            <a:p>
              <a:endParaRPr/>
            </a:p>
          </p:txBody>
        </p:sp>
        <p:sp>
          <p:nvSpPr>
            <p:cNvPr id="31" name="object 31"/>
            <p:cNvSpPr/>
            <p:nvPr/>
          </p:nvSpPr>
          <p:spPr>
            <a:xfrm>
              <a:off x="10033380" y="5021834"/>
              <a:ext cx="64135" cy="64135"/>
            </a:xfrm>
            <a:custGeom>
              <a:avLst/>
              <a:gdLst/>
              <a:ahLst/>
              <a:cxnLst/>
              <a:rect l="l" t="t" r="r" b="b"/>
              <a:pathLst>
                <a:path w="64134" h="64135">
                  <a:moveTo>
                    <a:pt x="32003" y="0"/>
                  </a:moveTo>
                  <a:lnTo>
                    <a:pt x="19556" y="2518"/>
                  </a:lnTo>
                  <a:lnTo>
                    <a:pt x="9382" y="9382"/>
                  </a:lnTo>
                  <a:lnTo>
                    <a:pt x="2518" y="19556"/>
                  </a:lnTo>
                  <a:lnTo>
                    <a:pt x="0" y="32004"/>
                  </a:lnTo>
                  <a:lnTo>
                    <a:pt x="2518" y="44451"/>
                  </a:lnTo>
                  <a:lnTo>
                    <a:pt x="9382" y="54625"/>
                  </a:lnTo>
                  <a:lnTo>
                    <a:pt x="19556" y="61489"/>
                  </a:lnTo>
                  <a:lnTo>
                    <a:pt x="32003" y="64008"/>
                  </a:lnTo>
                  <a:lnTo>
                    <a:pt x="44451" y="61489"/>
                  </a:lnTo>
                  <a:lnTo>
                    <a:pt x="54625" y="54625"/>
                  </a:lnTo>
                  <a:lnTo>
                    <a:pt x="61489" y="44451"/>
                  </a:lnTo>
                  <a:lnTo>
                    <a:pt x="64008" y="32004"/>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32" name="object 32"/>
            <p:cNvSpPr/>
            <p:nvPr/>
          </p:nvSpPr>
          <p:spPr>
            <a:xfrm>
              <a:off x="10033380" y="5021834"/>
              <a:ext cx="64135" cy="64135"/>
            </a:xfrm>
            <a:custGeom>
              <a:avLst/>
              <a:gdLst/>
              <a:ahLst/>
              <a:cxnLst/>
              <a:rect l="l" t="t" r="r" b="b"/>
              <a:pathLst>
                <a:path w="64134" h="64135">
                  <a:moveTo>
                    <a:pt x="64008" y="32004"/>
                  </a:moveTo>
                  <a:lnTo>
                    <a:pt x="61489" y="44451"/>
                  </a:lnTo>
                  <a:lnTo>
                    <a:pt x="54625" y="54625"/>
                  </a:lnTo>
                  <a:lnTo>
                    <a:pt x="44451" y="61489"/>
                  </a:lnTo>
                  <a:lnTo>
                    <a:pt x="32003" y="64008"/>
                  </a:lnTo>
                  <a:lnTo>
                    <a:pt x="19556" y="61489"/>
                  </a:lnTo>
                  <a:lnTo>
                    <a:pt x="9382" y="54625"/>
                  </a:lnTo>
                  <a:lnTo>
                    <a:pt x="2518" y="44451"/>
                  </a:lnTo>
                  <a:lnTo>
                    <a:pt x="0" y="32004"/>
                  </a:lnTo>
                  <a:lnTo>
                    <a:pt x="2518" y="19556"/>
                  </a:lnTo>
                  <a:lnTo>
                    <a:pt x="9382" y="9382"/>
                  </a:lnTo>
                  <a:lnTo>
                    <a:pt x="19556" y="2518"/>
                  </a:lnTo>
                  <a:lnTo>
                    <a:pt x="32003" y="0"/>
                  </a:lnTo>
                  <a:lnTo>
                    <a:pt x="44451" y="2518"/>
                  </a:lnTo>
                  <a:lnTo>
                    <a:pt x="54625" y="9382"/>
                  </a:lnTo>
                  <a:lnTo>
                    <a:pt x="61489" y="19556"/>
                  </a:lnTo>
                  <a:lnTo>
                    <a:pt x="64008" y="32004"/>
                  </a:lnTo>
                  <a:close/>
                </a:path>
              </a:pathLst>
            </a:custGeom>
            <a:ln w="9525">
              <a:solidFill>
                <a:srgbClr val="1CACE3"/>
              </a:solidFill>
            </a:ln>
          </p:spPr>
          <p:txBody>
            <a:bodyPr wrap="square" lIns="0" tIns="0" rIns="0" bIns="0" rtlCol="0"/>
            <a:lstStyle/>
            <a:p>
              <a:endParaRPr/>
            </a:p>
          </p:txBody>
        </p:sp>
        <p:sp>
          <p:nvSpPr>
            <p:cNvPr id="33" name="object 33"/>
            <p:cNvSpPr/>
            <p:nvPr/>
          </p:nvSpPr>
          <p:spPr>
            <a:xfrm>
              <a:off x="9457308" y="4546346"/>
              <a:ext cx="64135" cy="64135"/>
            </a:xfrm>
            <a:custGeom>
              <a:avLst/>
              <a:gdLst/>
              <a:ahLst/>
              <a:cxnLst/>
              <a:rect l="l" t="t" r="r" b="b"/>
              <a:pathLst>
                <a:path w="64134" h="64135">
                  <a:moveTo>
                    <a:pt x="32004" y="0"/>
                  </a:moveTo>
                  <a:lnTo>
                    <a:pt x="19556" y="2518"/>
                  </a:lnTo>
                  <a:lnTo>
                    <a:pt x="9382" y="9382"/>
                  </a:lnTo>
                  <a:lnTo>
                    <a:pt x="2518" y="19556"/>
                  </a:lnTo>
                  <a:lnTo>
                    <a:pt x="0" y="32003"/>
                  </a:lnTo>
                  <a:lnTo>
                    <a:pt x="2518" y="44451"/>
                  </a:lnTo>
                  <a:lnTo>
                    <a:pt x="9382" y="54625"/>
                  </a:lnTo>
                  <a:lnTo>
                    <a:pt x="19556" y="61489"/>
                  </a:lnTo>
                  <a:lnTo>
                    <a:pt x="32004" y="64007"/>
                  </a:lnTo>
                  <a:lnTo>
                    <a:pt x="44451" y="61489"/>
                  </a:lnTo>
                  <a:lnTo>
                    <a:pt x="54625" y="54625"/>
                  </a:lnTo>
                  <a:lnTo>
                    <a:pt x="61489" y="44451"/>
                  </a:lnTo>
                  <a:lnTo>
                    <a:pt x="64008" y="32003"/>
                  </a:lnTo>
                  <a:lnTo>
                    <a:pt x="61489" y="19556"/>
                  </a:lnTo>
                  <a:lnTo>
                    <a:pt x="54625" y="9382"/>
                  </a:lnTo>
                  <a:lnTo>
                    <a:pt x="44451" y="2518"/>
                  </a:lnTo>
                  <a:lnTo>
                    <a:pt x="32004" y="0"/>
                  </a:lnTo>
                  <a:close/>
                </a:path>
              </a:pathLst>
            </a:custGeom>
            <a:solidFill>
              <a:srgbClr val="1CACE3"/>
            </a:solidFill>
          </p:spPr>
          <p:txBody>
            <a:bodyPr wrap="square" lIns="0" tIns="0" rIns="0" bIns="0" rtlCol="0"/>
            <a:lstStyle/>
            <a:p>
              <a:endParaRPr/>
            </a:p>
          </p:txBody>
        </p:sp>
        <p:sp>
          <p:nvSpPr>
            <p:cNvPr id="34" name="object 34"/>
            <p:cNvSpPr/>
            <p:nvPr/>
          </p:nvSpPr>
          <p:spPr>
            <a:xfrm>
              <a:off x="9457308" y="4546346"/>
              <a:ext cx="64135" cy="64135"/>
            </a:xfrm>
            <a:custGeom>
              <a:avLst/>
              <a:gdLst/>
              <a:ahLst/>
              <a:cxnLst/>
              <a:rect l="l" t="t" r="r" b="b"/>
              <a:pathLst>
                <a:path w="64134" h="64135">
                  <a:moveTo>
                    <a:pt x="64008" y="32003"/>
                  </a:moveTo>
                  <a:lnTo>
                    <a:pt x="61489" y="44451"/>
                  </a:lnTo>
                  <a:lnTo>
                    <a:pt x="54625" y="54625"/>
                  </a:lnTo>
                  <a:lnTo>
                    <a:pt x="44451" y="61489"/>
                  </a:lnTo>
                  <a:lnTo>
                    <a:pt x="32004" y="64007"/>
                  </a:lnTo>
                  <a:lnTo>
                    <a:pt x="19556" y="61489"/>
                  </a:lnTo>
                  <a:lnTo>
                    <a:pt x="9382" y="54625"/>
                  </a:lnTo>
                  <a:lnTo>
                    <a:pt x="2518" y="44451"/>
                  </a:lnTo>
                  <a:lnTo>
                    <a:pt x="0" y="32003"/>
                  </a:lnTo>
                  <a:lnTo>
                    <a:pt x="2518" y="19556"/>
                  </a:lnTo>
                  <a:lnTo>
                    <a:pt x="9382" y="9382"/>
                  </a:lnTo>
                  <a:lnTo>
                    <a:pt x="19556" y="2518"/>
                  </a:lnTo>
                  <a:lnTo>
                    <a:pt x="32004" y="0"/>
                  </a:lnTo>
                  <a:lnTo>
                    <a:pt x="44451" y="2518"/>
                  </a:lnTo>
                  <a:lnTo>
                    <a:pt x="54625" y="9382"/>
                  </a:lnTo>
                  <a:lnTo>
                    <a:pt x="61489" y="19556"/>
                  </a:lnTo>
                  <a:lnTo>
                    <a:pt x="64008" y="32003"/>
                  </a:lnTo>
                  <a:close/>
                </a:path>
              </a:pathLst>
            </a:custGeom>
            <a:ln w="9525">
              <a:solidFill>
                <a:srgbClr val="1CACE3"/>
              </a:solidFill>
            </a:ln>
          </p:spPr>
          <p:txBody>
            <a:bodyPr wrap="square" lIns="0" tIns="0" rIns="0" bIns="0" rtlCol="0"/>
            <a:lstStyle/>
            <a:p>
              <a:endParaRPr/>
            </a:p>
          </p:txBody>
        </p:sp>
        <p:sp>
          <p:nvSpPr>
            <p:cNvPr id="35" name="object 35"/>
            <p:cNvSpPr/>
            <p:nvPr/>
          </p:nvSpPr>
          <p:spPr>
            <a:xfrm>
              <a:off x="8901048" y="4023614"/>
              <a:ext cx="64135" cy="64135"/>
            </a:xfrm>
            <a:custGeom>
              <a:avLst/>
              <a:gdLst/>
              <a:ahLst/>
              <a:cxnLst/>
              <a:rect l="l" t="t" r="r" b="b"/>
              <a:pathLst>
                <a:path w="64134" h="64135">
                  <a:moveTo>
                    <a:pt x="32003" y="0"/>
                  </a:moveTo>
                  <a:lnTo>
                    <a:pt x="19556" y="2518"/>
                  </a:lnTo>
                  <a:lnTo>
                    <a:pt x="9382" y="9382"/>
                  </a:lnTo>
                  <a:lnTo>
                    <a:pt x="2518" y="19556"/>
                  </a:lnTo>
                  <a:lnTo>
                    <a:pt x="0" y="32004"/>
                  </a:lnTo>
                  <a:lnTo>
                    <a:pt x="2518" y="44451"/>
                  </a:lnTo>
                  <a:lnTo>
                    <a:pt x="9382" y="54625"/>
                  </a:lnTo>
                  <a:lnTo>
                    <a:pt x="19556" y="61489"/>
                  </a:lnTo>
                  <a:lnTo>
                    <a:pt x="32003" y="64008"/>
                  </a:lnTo>
                  <a:lnTo>
                    <a:pt x="44451" y="61489"/>
                  </a:lnTo>
                  <a:lnTo>
                    <a:pt x="54625" y="54625"/>
                  </a:lnTo>
                  <a:lnTo>
                    <a:pt x="61489" y="44451"/>
                  </a:lnTo>
                  <a:lnTo>
                    <a:pt x="64007" y="32004"/>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36" name="object 36"/>
            <p:cNvSpPr/>
            <p:nvPr/>
          </p:nvSpPr>
          <p:spPr>
            <a:xfrm>
              <a:off x="8901048" y="4023614"/>
              <a:ext cx="64135" cy="64135"/>
            </a:xfrm>
            <a:custGeom>
              <a:avLst/>
              <a:gdLst/>
              <a:ahLst/>
              <a:cxnLst/>
              <a:rect l="l" t="t" r="r" b="b"/>
              <a:pathLst>
                <a:path w="64134" h="64135">
                  <a:moveTo>
                    <a:pt x="64007" y="32004"/>
                  </a:moveTo>
                  <a:lnTo>
                    <a:pt x="61489" y="44451"/>
                  </a:lnTo>
                  <a:lnTo>
                    <a:pt x="54625" y="54625"/>
                  </a:lnTo>
                  <a:lnTo>
                    <a:pt x="44451" y="61489"/>
                  </a:lnTo>
                  <a:lnTo>
                    <a:pt x="32003" y="64008"/>
                  </a:lnTo>
                  <a:lnTo>
                    <a:pt x="19556" y="61489"/>
                  </a:lnTo>
                  <a:lnTo>
                    <a:pt x="9382" y="54625"/>
                  </a:lnTo>
                  <a:lnTo>
                    <a:pt x="2518" y="44451"/>
                  </a:lnTo>
                  <a:lnTo>
                    <a:pt x="0" y="32004"/>
                  </a:lnTo>
                  <a:lnTo>
                    <a:pt x="2518" y="19556"/>
                  </a:lnTo>
                  <a:lnTo>
                    <a:pt x="9382" y="9382"/>
                  </a:lnTo>
                  <a:lnTo>
                    <a:pt x="19556" y="2518"/>
                  </a:lnTo>
                  <a:lnTo>
                    <a:pt x="32003" y="0"/>
                  </a:lnTo>
                  <a:lnTo>
                    <a:pt x="44451" y="2518"/>
                  </a:lnTo>
                  <a:lnTo>
                    <a:pt x="54625" y="9382"/>
                  </a:lnTo>
                  <a:lnTo>
                    <a:pt x="61489" y="19556"/>
                  </a:lnTo>
                  <a:lnTo>
                    <a:pt x="64007" y="32004"/>
                  </a:lnTo>
                  <a:close/>
                </a:path>
              </a:pathLst>
            </a:custGeom>
            <a:ln w="9525">
              <a:solidFill>
                <a:srgbClr val="1CACE3"/>
              </a:solidFill>
            </a:ln>
          </p:spPr>
          <p:txBody>
            <a:bodyPr wrap="square" lIns="0" tIns="0" rIns="0" bIns="0" rtlCol="0"/>
            <a:lstStyle/>
            <a:p>
              <a:endParaRPr/>
            </a:p>
          </p:txBody>
        </p:sp>
        <p:sp>
          <p:nvSpPr>
            <p:cNvPr id="37" name="object 37"/>
            <p:cNvSpPr/>
            <p:nvPr/>
          </p:nvSpPr>
          <p:spPr>
            <a:xfrm>
              <a:off x="9478644" y="4589018"/>
              <a:ext cx="64135" cy="64135"/>
            </a:xfrm>
            <a:custGeom>
              <a:avLst/>
              <a:gdLst/>
              <a:ahLst/>
              <a:cxnLst/>
              <a:rect l="l" t="t" r="r" b="b"/>
              <a:pathLst>
                <a:path w="64134" h="64135">
                  <a:moveTo>
                    <a:pt x="32003" y="0"/>
                  </a:moveTo>
                  <a:lnTo>
                    <a:pt x="19556" y="2518"/>
                  </a:lnTo>
                  <a:lnTo>
                    <a:pt x="9382" y="9382"/>
                  </a:lnTo>
                  <a:lnTo>
                    <a:pt x="2518" y="19556"/>
                  </a:lnTo>
                  <a:lnTo>
                    <a:pt x="0" y="32003"/>
                  </a:lnTo>
                  <a:lnTo>
                    <a:pt x="2518" y="44451"/>
                  </a:lnTo>
                  <a:lnTo>
                    <a:pt x="9382" y="54625"/>
                  </a:lnTo>
                  <a:lnTo>
                    <a:pt x="19556" y="61489"/>
                  </a:lnTo>
                  <a:lnTo>
                    <a:pt x="32003" y="64007"/>
                  </a:lnTo>
                  <a:lnTo>
                    <a:pt x="44451" y="61489"/>
                  </a:lnTo>
                  <a:lnTo>
                    <a:pt x="54625" y="54625"/>
                  </a:lnTo>
                  <a:lnTo>
                    <a:pt x="61489" y="44451"/>
                  </a:lnTo>
                  <a:lnTo>
                    <a:pt x="64007" y="32003"/>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38" name="object 38"/>
            <p:cNvSpPr/>
            <p:nvPr/>
          </p:nvSpPr>
          <p:spPr>
            <a:xfrm>
              <a:off x="9478644" y="4589018"/>
              <a:ext cx="64135" cy="64135"/>
            </a:xfrm>
            <a:custGeom>
              <a:avLst/>
              <a:gdLst/>
              <a:ahLst/>
              <a:cxnLst/>
              <a:rect l="l" t="t" r="r" b="b"/>
              <a:pathLst>
                <a:path w="64134" h="64135">
                  <a:moveTo>
                    <a:pt x="64007" y="32003"/>
                  </a:moveTo>
                  <a:lnTo>
                    <a:pt x="61489" y="44451"/>
                  </a:lnTo>
                  <a:lnTo>
                    <a:pt x="54625" y="54625"/>
                  </a:lnTo>
                  <a:lnTo>
                    <a:pt x="44451" y="61489"/>
                  </a:lnTo>
                  <a:lnTo>
                    <a:pt x="32003" y="64007"/>
                  </a:lnTo>
                  <a:lnTo>
                    <a:pt x="19556" y="61489"/>
                  </a:lnTo>
                  <a:lnTo>
                    <a:pt x="9382" y="54625"/>
                  </a:lnTo>
                  <a:lnTo>
                    <a:pt x="2518" y="44451"/>
                  </a:lnTo>
                  <a:lnTo>
                    <a:pt x="0" y="32003"/>
                  </a:lnTo>
                  <a:lnTo>
                    <a:pt x="2518" y="19556"/>
                  </a:lnTo>
                  <a:lnTo>
                    <a:pt x="9382" y="9382"/>
                  </a:lnTo>
                  <a:lnTo>
                    <a:pt x="19556" y="2518"/>
                  </a:lnTo>
                  <a:lnTo>
                    <a:pt x="32003" y="0"/>
                  </a:lnTo>
                  <a:lnTo>
                    <a:pt x="44451" y="2518"/>
                  </a:lnTo>
                  <a:lnTo>
                    <a:pt x="54625" y="9382"/>
                  </a:lnTo>
                  <a:lnTo>
                    <a:pt x="61489" y="19556"/>
                  </a:lnTo>
                  <a:lnTo>
                    <a:pt x="64007" y="32003"/>
                  </a:lnTo>
                  <a:close/>
                </a:path>
              </a:pathLst>
            </a:custGeom>
            <a:ln w="9525">
              <a:solidFill>
                <a:srgbClr val="1CACE3"/>
              </a:solidFill>
            </a:ln>
          </p:spPr>
          <p:txBody>
            <a:bodyPr wrap="square" lIns="0" tIns="0" rIns="0" bIns="0" rtlCol="0"/>
            <a:lstStyle/>
            <a:p>
              <a:endParaRPr/>
            </a:p>
          </p:txBody>
        </p:sp>
        <p:sp>
          <p:nvSpPr>
            <p:cNvPr id="39" name="object 39"/>
            <p:cNvSpPr/>
            <p:nvPr/>
          </p:nvSpPr>
          <p:spPr>
            <a:xfrm>
              <a:off x="10054716" y="5050790"/>
              <a:ext cx="64135" cy="64135"/>
            </a:xfrm>
            <a:custGeom>
              <a:avLst/>
              <a:gdLst/>
              <a:ahLst/>
              <a:cxnLst/>
              <a:rect l="l" t="t" r="r" b="b"/>
              <a:pathLst>
                <a:path w="64134" h="64135">
                  <a:moveTo>
                    <a:pt x="32003" y="0"/>
                  </a:moveTo>
                  <a:lnTo>
                    <a:pt x="19556" y="2518"/>
                  </a:lnTo>
                  <a:lnTo>
                    <a:pt x="9382" y="9382"/>
                  </a:lnTo>
                  <a:lnTo>
                    <a:pt x="2518" y="19556"/>
                  </a:lnTo>
                  <a:lnTo>
                    <a:pt x="0" y="32004"/>
                  </a:lnTo>
                  <a:lnTo>
                    <a:pt x="2518" y="44451"/>
                  </a:lnTo>
                  <a:lnTo>
                    <a:pt x="9382" y="54625"/>
                  </a:lnTo>
                  <a:lnTo>
                    <a:pt x="19556" y="61489"/>
                  </a:lnTo>
                  <a:lnTo>
                    <a:pt x="32003" y="64008"/>
                  </a:lnTo>
                  <a:lnTo>
                    <a:pt x="44451" y="61489"/>
                  </a:lnTo>
                  <a:lnTo>
                    <a:pt x="54625" y="54625"/>
                  </a:lnTo>
                  <a:lnTo>
                    <a:pt x="61489" y="44451"/>
                  </a:lnTo>
                  <a:lnTo>
                    <a:pt x="64007" y="32004"/>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40" name="object 40"/>
            <p:cNvSpPr/>
            <p:nvPr/>
          </p:nvSpPr>
          <p:spPr>
            <a:xfrm>
              <a:off x="10054716" y="5050790"/>
              <a:ext cx="64135" cy="64135"/>
            </a:xfrm>
            <a:custGeom>
              <a:avLst/>
              <a:gdLst/>
              <a:ahLst/>
              <a:cxnLst/>
              <a:rect l="l" t="t" r="r" b="b"/>
              <a:pathLst>
                <a:path w="64134" h="64135">
                  <a:moveTo>
                    <a:pt x="64007" y="32004"/>
                  </a:moveTo>
                  <a:lnTo>
                    <a:pt x="61489" y="44451"/>
                  </a:lnTo>
                  <a:lnTo>
                    <a:pt x="54625" y="54625"/>
                  </a:lnTo>
                  <a:lnTo>
                    <a:pt x="44451" y="61489"/>
                  </a:lnTo>
                  <a:lnTo>
                    <a:pt x="32003" y="64008"/>
                  </a:lnTo>
                  <a:lnTo>
                    <a:pt x="19556" y="61489"/>
                  </a:lnTo>
                  <a:lnTo>
                    <a:pt x="9382" y="54625"/>
                  </a:lnTo>
                  <a:lnTo>
                    <a:pt x="2518" y="44451"/>
                  </a:lnTo>
                  <a:lnTo>
                    <a:pt x="0" y="32004"/>
                  </a:lnTo>
                  <a:lnTo>
                    <a:pt x="2518" y="19556"/>
                  </a:lnTo>
                  <a:lnTo>
                    <a:pt x="9382" y="9382"/>
                  </a:lnTo>
                  <a:lnTo>
                    <a:pt x="19556" y="2518"/>
                  </a:lnTo>
                  <a:lnTo>
                    <a:pt x="32003" y="0"/>
                  </a:lnTo>
                  <a:lnTo>
                    <a:pt x="44451" y="2518"/>
                  </a:lnTo>
                  <a:lnTo>
                    <a:pt x="54625" y="9382"/>
                  </a:lnTo>
                  <a:lnTo>
                    <a:pt x="61489" y="19556"/>
                  </a:lnTo>
                  <a:lnTo>
                    <a:pt x="64007" y="32004"/>
                  </a:lnTo>
                  <a:close/>
                </a:path>
              </a:pathLst>
            </a:custGeom>
            <a:ln w="9525">
              <a:solidFill>
                <a:srgbClr val="1CACE3"/>
              </a:solidFill>
            </a:ln>
          </p:spPr>
          <p:txBody>
            <a:bodyPr wrap="square" lIns="0" tIns="0" rIns="0" bIns="0" rtlCol="0"/>
            <a:lstStyle/>
            <a:p>
              <a:endParaRPr/>
            </a:p>
          </p:txBody>
        </p:sp>
        <p:sp>
          <p:nvSpPr>
            <p:cNvPr id="41" name="object 41"/>
            <p:cNvSpPr/>
            <p:nvPr/>
          </p:nvSpPr>
          <p:spPr>
            <a:xfrm>
              <a:off x="8901048" y="4113530"/>
              <a:ext cx="64135" cy="64135"/>
            </a:xfrm>
            <a:custGeom>
              <a:avLst/>
              <a:gdLst/>
              <a:ahLst/>
              <a:cxnLst/>
              <a:rect l="l" t="t" r="r" b="b"/>
              <a:pathLst>
                <a:path w="64134" h="64135">
                  <a:moveTo>
                    <a:pt x="32003" y="0"/>
                  </a:moveTo>
                  <a:lnTo>
                    <a:pt x="19556" y="2518"/>
                  </a:lnTo>
                  <a:lnTo>
                    <a:pt x="9382" y="9382"/>
                  </a:lnTo>
                  <a:lnTo>
                    <a:pt x="2518" y="19556"/>
                  </a:lnTo>
                  <a:lnTo>
                    <a:pt x="0" y="32004"/>
                  </a:lnTo>
                  <a:lnTo>
                    <a:pt x="2518" y="44451"/>
                  </a:lnTo>
                  <a:lnTo>
                    <a:pt x="9382" y="54625"/>
                  </a:lnTo>
                  <a:lnTo>
                    <a:pt x="19556" y="61489"/>
                  </a:lnTo>
                  <a:lnTo>
                    <a:pt x="32003" y="64008"/>
                  </a:lnTo>
                  <a:lnTo>
                    <a:pt x="44451" y="61489"/>
                  </a:lnTo>
                  <a:lnTo>
                    <a:pt x="54625" y="54625"/>
                  </a:lnTo>
                  <a:lnTo>
                    <a:pt x="61489" y="44451"/>
                  </a:lnTo>
                  <a:lnTo>
                    <a:pt x="64007" y="32004"/>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42" name="object 42"/>
            <p:cNvSpPr/>
            <p:nvPr/>
          </p:nvSpPr>
          <p:spPr>
            <a:xfrm>
              <a:off x="8901048" y="4113530"/>
              <a:ext cx="64135" cy="64135"/>
            </a:xfrm>
            <a:custGeom>
              <a:avLst/>
              <a:gdLst/>
              <a:ahLst/>
              <a:cxnLst/>
              <a:rect l="l" t="t" r="r" b="b"/>
              <a:pathLst>
                <a:path w="64134" h="64135">
                  <a:moveTo>
                    <a:pt x="64007" y="32004"/>
                  </a:moveTo>
                  <a:lnTo>
                    <a:pt x="61489" y="44451"/>
                  </a:lnTo>
                  <a:lnTo>
                    <a:pt x="54625" y="54625"/>
                  </a:lnTo>
                  <a:lnTo>
                    <a:pt x="44451" y="61489"/>
                  </a:lnTo>
                  <a:lnTo>
                    <a:pt x="32003" y="64008"/>
                  </a:lnTo>
                  <a:lnTo>
                    <a:pt x="19556" y="61489"/>
                  </a:lnTo>
                  <a:lnTo>
                    <a:pt x="9382" y="54625"/>
                  </a:lnTo>
                  <a:lnTo>
                    <a:pt x="2518" y="44451"/>
                  </a:lnTo>
                  <a:lnTo>
                    <a:pt x="0" y="32004"/>
                  </a:lnTo>
                  <a:lnTo>
                    <a:pt x="2518" y="19556"/>
                  </a:lnTo>
                  <a:lnTo>
                    <a:pt x="9382" y="9382"/>
                  </a:lnTo>
                  <a:lnTo>
                    <a:pt x="19556" y="2518"/>
                  </a:lnTo>
                  <a:lnTo>
                    <a:pt x="32003" y="0"/>
                  </a:lnTo>
                  <a:lnTo>
                    <a:pt x="44451" y="2518"/>
                  </a:lnTo>
                  <a:lnTo>
                    <a:pt x="54625" y="9382"/>
                  </a:lnTo>
                  <a:lnTo>
                    <a:pt x="61489" y="19556"/>
                  </a:lnTo>
                  <a:lnTo>
                    <a:pt x="64007" y="32004"/>
                  </a:lnTo>
                  <a:close/>
                </a:path>
              </a:pathLst>
            </a:custGeom>
            <a:ln w="9525">
              <a:solidFill>
                <a:srgbClr val="1CACE3"/>
              </a:solidFill>
            </a:ln>
          </p:spPr>
          <p:txBody>
            <a:bodyPr wrap="square" lIns="0" tIns="0" rIns="0" bIns="0" rtlCol="0"/>
            <a:lstStyle/>
            <a:p>
              <a:endParaRPr/>
            </a:p>
          </p:txBody>
        </p:sp>
        <p:sp>
          <p:nvSpPr>
            <p:cNvPr id="43" name="object 43"/>
            <p:cNvSpPr/>
            <p:nvPr/>
          </p:nvSpPr>
          <p:spPr>
            <a:xfrm>
              <a:off x="9478644" y="4575302"/>
              <a:ext cx="64135" cy="64135"/>
            </a:xfrm>
            <a:custGeom>
              <a:avLst/>
              <a:gdLst/>
              <a:ahLst/>
              <a:cxnLst/>
              <a:rect l="l" t="t" r="r" b="b"/>
              <a:pathLst>
                <a:path w="64134" h="64135">
                  <a:moveTo>
                    <a:pt x="32003" y="0"/>
                  </a:moveTo>
                  <a:lnTo>
                    <a:pt x="19556" y="2518"/>
                  </a:lnTo>
                  <a:lnTo>
                    <a:pt x="9382" y="9382"/>
                  </a:lnTo>
                  <a:lnTo>
                    <a:pt x="2518" y="19556"/>
                  </a:lnTo>
                  <a:lnTo>
                    <a:pt x="0" y="32004"/>
                  </a:lnTo>
                  <a:lnTo>
                    <a:pt x="2518" y="44451"/>
                  </a:lnTo>
                  <a:lnTo>
                    <a:pt x="9382" y="54625"/>
                  </a:lnTo>
                  <a:lnTo>
                    <a:pt x="19556" y="61489"/>
                  </a:lnTo>
                  <a:lnTo>
                    <a:pt x="32003" y="64008"/>
                  </a:lnTo>
                  <a:lnTo>
                    <a:pt x="44451" y="61489"/>
                  </a:lnTo>
                  <a:lnTo>
                    <a:pt x="54625" y="54625"/>
                  </a:lnTo>
                  <a:lnTo>
                    <a:pt x="61489" y="44451"/>
                  </a:lnTo>
                  <a:lnTo>
                    <a:pt x="64007" y="32004"/>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44" name="object 44"/>
            <p:cNvSpPr/>
            <p:nvPr/>
          </p:nvSpPr>
          <p:spPr>
            <a:xfrm>
              <a:off x="9478644" y="4575302"/>
              <a:ext cx="64135" cy="64135"/>
            </a:xfrm>
            <a:custGeom>
              <a:avLst/>
              <a:gdLst/>
              <a:ahLst/>
              <a:cxnLst/>
              <a:rect l="l" t="t" r="r" b="b"/>
              <a:pathLst>
                <a:path w="64134" h="64135">
                  <a:moveTo>
                    <a:pt x="64007" y="32004"/>
                  </a:moveTo>
                  <a:lnTo>
                    <a:pt x="61489" y="44451"/>
                  </a:lnTo>
                  <a:lnTo>
                    <a:pt x="54625" y="54625"/>
                  </a:lnTo>
                  <a:lnTo>
                    <a:pt x="44451" y="61489"/>
                  </a:lnTo>
                  <a:lnTo>
                    <a:pt x="32003" y="64008"/>
                  </a:lnTo>
                  <a:lnTo>
                    <a:pt x="19556" y="61489"/>
                  </a:lnTo>
                  <a:lnTo>
                    <a:pt x="9382" y="54625"/>
                  </a:lnTo>
                  <a:lnTo>
                    <a:pt x="2518" y="44451"/>
                  </a:lnTo>
                  <a:lnTo>
                    <a:pt x="0" y="32004"/>
                  </a:lnTo>
                  <a:lnTo>
                    <a:pt x="2518" y="19556"/>
                  </a:lnTo>
                  <a:lnTo>
                    <a:pt x="9382" y="9382"/>
                  </a:lnTo>
                  <a:lnTo>
                    <a:pt x="19556" y="2518"/>
                  </a:lnTo>
                  <a:lnTo>
                    <a:pt x="32003" y="0"/>
                  </a:lnTo>
                  <a:lnTo>
                    <a:pt x="44451" y="2518"/>
                  </a:lnTo>
                  <a:lnTo>
                    <a:pt x="54625" y="9382"/>
                  </a:lnTo>
                  <a:lnTo>
                    <a:pt x="61489" y="19556"/>
                  </a:lnTo>
                  <a:lnTo>
                    <a:pt x="64007" y="32004"/>
                  </a:lnTo>
                  <a:close/>
                </a:path>
              </a:pathLst>
            </a:custGeom>
            <a:ln w="9525">
              <a:solidFill>
                <a:srgbClr val="1CACE3"/>
              </a:solidFill>
            </a:ln>
          </p:spPr>
          <p:txBody>
            <a:bodyPr wrap="square" lIns="0" tIns="0" rIns="0" bIns="0" rtlCol="0"/>
            <a:lstStyle/>
            <a:p>
              <a:endParaRPr/>
            </a:p>
          </p:txBody>
        </p:sp>
        <p:sp>
          <p:nvSpPr>
            <p:cNvPr id="45" name="object 45"/>
            <p:cNvSpPr/>
            <p:nvPr/>
          </p:nvSpPr>
          <p:spPr>
            <a:xfrm>
              <a:off x="8757792" y="4008374"/>
              <a:ext cx="64135" cy="64135"/>
            </a:xfrm>
            <a:custGeom>
              <a:avLst/>
              <a:gdLst/>
              <a:ahLst/>
              <a:cxnLst/>
              <a:rect l="l" t="t" r="r" b="b"/>
              <a:pathLst>
                <a:path w="64134" h="64135">
                  <a:moveTo>
                    <a:pt x="32003" y="0"/>
                  </a:moveTo>
                  <a:lnTo>
                    <a:pt x="19556" y="2518"/>
                  </a:lnTo>
                  <a:lnTo>
                    <a:pt x="9382" y="9382"/>
                  </a:lnTo>
                  <a:lnTo>
                    <a:pt x="2518" y="19556"/>
                  </a:lnTo>
                  <a:lnTo>
                    <a:pt x="0" y="32003"/>
                  </a:lnTo>
                  <a:lnTo>
                    <a:pt x="2518" y="44451"/>
                  </a:lnTo>
                  <a:lnTo>
                    <a:pt x="9382" y="54625"/>
                  </a:lnTo>
                  <a:lnTo>
                    <a:pt x="19556" y="61489"/>
                  </a:lnTo>
                  <a:lnTo>
                    <a:pt x="32003" y="64007"/>
                  </a:lnTo>
                  <a:lnTo>
                    <a:pt x="44451" y="61489"/>
                  </a:lnTo>
                  <a:lnTo>
                    <a:pt x="54625" y="54625"/>
                  </a:lnTo>
                  <a:lnTo>
                    <a:pt x="61489" y="44451"/>
                  </a:lnTo>
                  <a:lnTo>
                    <a:pt x="64007" y="32003"/>
                  </a:lnTo>
                  <a:lnTo>
                    <a:pt x="61489" y="19556"/>
                  </a:lnTo>
                  <a:lnTo>
                    <a:pt x="54625" y="9382"/>
                  </a:lnTo>
                  <a:lnTo>
                    <a:pt x="44451" y="2518"/>
                  </a:lnTo>
                  <a:lnTo>
                    <a:pt x="32003" y="0"/>
                  </a:lnTo>
                  <a:close/>
                </a:path>
              </a:pathLst>
            </a:custGeom>
            <a:solidFill>
              <a:srgbClr val="1CACE3"/>
            </a:solidFill>
          </p:spPr>
          <p:txBody>
            <a:bodyPr wrap="square" lIns="0" tIns="0" rIns="0" bIns="0" rtlCol="0"/>
            <a:lstStyle/>
            <a:p>
              <a:endParaRPr/>
            </a:p>
          </p:txBody>
        </p:sp>
        <p:sp>
          <p:nvSpPr>
            <p:cNvPr id="46" name="object 46"/>
            <p:cNvSpPr/>
            <p:nvPr/>
          </p:nvSpPr>
          <p:spPr>
            <a:xfrm>
              <a:off x="8757792" y="4008374"/>
              <a:ext cx="64135" cy="64135"/>
            </a:xfrm>
            <a:custGeom>
              <a:avLst/>
              <a:gdLst/>
              <a:ahLst/>
              <a:cxnLst/>
              <a:rect l="l" t="t" r="r" b="b"/>
              <a:pathLst>
                <a:path w="64134" h="64135">
                  <a:moveTo>
                    <a:pt x="64007" y="32003"/>
                  </a:moveTo>
                  <a:lnTo>
                    <a:pt x="61489" y="44451"/>
                  </a:lnTo>
                  <a:lnTo>
                    <a:pt x="54625" y="54625"/>
                  </a:lnTo>
                  <a:lnTo>
                    <a:pt x="44451" y="61489"/>
                  </a:lnTo>
                  <a:lnTo>
                    <a:pt x="32003" y="64007"/>
                  </a:lnTo>
                  <a:lnTo>
                    <a:pt x="19556" y="61489"/>
                  </a:lnTo>
                  <a:lnTo>
                    <a:pt x="9382" y="54625"/>
                  </a:lnTo>
                  <a:lnTo>
                    <a:pt x="2518" y="44451"/>
                  </a:lnTo>
                  <a:lnTo>
                    <a:pt x="0" y="32003"/>
                  </a:lnTo>
                  <a:lnTo>
                    <a:pt x="2518" y="19556"/>
                  </a:lnTo>
                  <a:lnTo>
                    <a:pt x="9382" y="9382"/>
                  </a:lnTo>
                  <a:lnTo>
                    <a:pt x="19556" y="2518"/>
                  </a:lnTo>
                  <a:lnTo>
                    <a:pt x="32003" y="0"/>
                  </a:lnTo>
                  <a:lnTo>
                    <a:pt x="44451" y="2518"/>
                  </a:lnTo>
                  <a:lnTo>
                    <a:pt x="54625" y="9382"/>
                  </a:lnTo>
                  <a:lnTo>
                    <a:pt x="61489" y="19556"/>
                  </a:lnTo>
                  <a:lnTo>
                    <a:pt x="64007" y="32003"/>
                  </a:lnTo>
                  <a:close/>
                </a:path>
              </a:pathLst>
            </a:custGeom>
            <a:ln w="9525">
              <a:solidFill>
                <a:srgbClr val="1CACE3"/>
              </a:solidFill>
            </a:ln>
          </p:spPr>
          <p:txBody>
            <a:bodyPr wrap="square" lIns="0" tIns="0" rIns="0" bIns="0" rtlCol="0"/>
            <a:lstStyle/>
            <a:p>
              <a:endParaRPr/>
            </a:p>
          </p:txBody>
        </p:sp>
        <p:sp>
          <p:nvSpPr>
            <p:cNvPr id="47" name="object 47"/>
            <p:cNvSpPr/>
            <p:nvPr/>
          </p:nvSpPr>
          <p:spPr>
            <a:xfrm>
              <a:off x="8789669" y="4036314"/>
              <a:ext cx="2574290" cy="2039620"/>
            </a:xfrm>
            <a:custGeom>
              <a:avLst/>
              <a:gdLst/>
              <a:ahLst/>
              <a:cxnLst/>
              <a:rect l="l" t="t" r="r" b="b"/>
              <a:pathLst>
                <a:path w="2574290" h="2039620">
                  <a:moveTo>
                    <a:pt x="0" y="0"/>
                  </a:moveTo>
                  <a:lnTo>
                    <a:pt x="2574035" y="2039112"/>
                  </a:lnTo>
                </a:path>
              </a:pathLst>
            </a:custGeom>
            <a:ln w="19050">
              <a:solidFill>
                <a:srgbClr val="1CACE3"/>
              </a:solidFill>
              <a:prstDash val="dot"/>
            </a:ln>
          </p:spPr>
          <p:txBody>
            <a:bodyPr wrap="square" lIns="0" tIns="0" rIns="0" bIns="0" rtlCol="0"/>
            <a:lstStyle/>
            <a:p>
              <a:endParaRPr/>
            </a:p>
          </p:txBody>
        </p:sp>
      </p:grpSp>
      <p:sp>
        <p:nvSpPr>
          <p:cNvPr id="48" name="object 48"/>
          <p:cNvSpPr txBox="1"/>
          <p:nvPr/>
        </p:nvSpPr>
        <p:spPr>
          <a:xfrm>
            <a:off x="10362056" y="4180713"/>
            <a:ext cx="588645" cy="302895"/>
          </a:xfrm>
          <a:prstGeom prst="rect">
            <a:avLst/>
          </a:prstGeom>
        </p:spPr>
        <p:txBody>
          <a:bodyPr vert="horz" wrap="square" lIns="0" tIns="9525" rIns="0" bIns="0" rtlCol="0">
            <a:spAutoFit/>
          </a:bodyPr>
          <a:lstStyle/>
          <a:p>
            <a:pPr marL="29209" marR="5080" indent="-17145">
              <a:lnSpc>
                <a:spcPct val="102200"/>
              </a:lnSpc>
              <a:spcBef>
                <a:spcPts val="75"/>
              </a:spcBef>
            </a:pPr>
            <a:r>
              <a:rPr sz="900" dirty="0">
                <a:solidFill>
                  <a:srgbClr val="585858"/>
                </a:solidFill>
                <a:latin typeface="Calibri"/>
                <a:cs typeface="Calibri"/>
              </a:rPr>
              <a:t>y</a:t>
            </a:r>
            <a:r>
              <a:rPr sz="900" spc="-10" dirty="0">
                <a:solidFill>
                  <a:srgbClr val="585858"/>
                </a:solidFill>
                <a:latin typeface="Calibri"/>
                <a:cs typeface="Calibri"/>
              </a:rPr>
              <a:t> </a:t>
            </a:r>
            <a:r>
              <a:rPr sz="900" dirty="0">
                <a:solidFill>
                  <a:srgbClr val="585858"/>
                </a:solidFill>
                <a:latin typeface="Calibri"/>
                <a:cs typeface="Calibri"/>
              </a:rPr>
              <a:t>=</a:t>
            </a:r>
            <a:r>
              <a:rPr sz="900" spc="-10" dirty="0">
                <a:solidFill>
                  <a:srgbClr val="585858"/>
                </a:solidFill>
                <a:latin typeface="Calibri"/>
                <a:cs typeface="Calibri"/>
              </a:rPr>
              <a:t> </a:t>
            </a:r>
            <a:r>
              <a:rPr sz="900" dirty="0">
                <a:solidFill>
                  <a:srgbClr val="585858"/>
                </a:solidFill>
                <a:latin typeface="Calibri"/>
                <a:cs typeface="Calibri"/>
              </a:rPr>
              <a:t>-</a:t>
            </a:r>
            <a:r>
              <a:rPr sz="900" spc="-10" dirty="0">
                <a:solidFill>
                  <a:srgbClr val="585858"/>
                </a:solidFill>
                <a:latin typeface="Calibri"/>
                <a:cs typeface="Calibri"/>
              </a:rPr>
              <a:t>0.0988x</a:t>
            </a:r>
            <a:r>
              <a:rPr sz="900" spc="500" dirty="0">
                <a:solidFill>
                  <a:srgbClr val="585858"/>
                </a:solidFill>
                <a:latin typeface="Calibri"/>
                <a:cs typeface="Calibri"/>
              </a:rPr>
              <a:t> </a:t>
            </a:r>
            <a:r>
              <a:rPr sz="900" dirty="0">
                <a:solidFill>
                  <a:srgbClr val="585858"/>
                </a:solidFill>
                <a:latin typeface="Calibri"/>
                <a:cs typeface="Calibri"/>
              </a:rPr>
              <a:t>R²</a:t>
            </a:r>
            <a:r>
              <a:rPr sz="900" spc="-5" dirty="0">
                <a:solidFill>
                  <a:srgbClr val="585858"/>
                </a:solidFill>
                <a:latin typeface="Calibri"/>
                <a:cs typeface="Calibri"/>
              </a:rPr>
              <a:t> </a:t>
            </a:r>
            <a:r>
              <a:rPr sz="900" dirty="0">
                <a:solidFill>
                  <a:srgbClr val="585858"/>
                </a:solidFill>
                <a:latin typeface="Calibri"/>
                <a:cs typeface="Calibri"/>
              </a:rPr>
              <a:t>=</a:t>
            </a:r>
            <a:r>
              <a:rPr sz="900" spc="-10" dirty="0">
                <a:solidFill>
                  <a:srgbClr val="585858"/>
                </a:solidFill>
                <a:latin typeface="Calibri"/>
                <a:cs typeface="Calibri"/>
              </a:rPr>
              <a:t> 0.9995</a:t>
            </a:r>
            <a:endParaRPr sz="900">
              <a:latin typeface="Calibri"/>
              <a:cs typeface="Calibri"/>
            </a:endParaRPr>
          </a:p>
        </p:txBody>
      </p:sp>
      <p:sp>
        <p:nvSpPr>
          <p:cNvPr id="61" name="object 61"/>
          <p:cNvSpPr txBox="1">
            <a:spLocks noGrp="1"/>
          </p:cNvSpPr>
          <p:nvPr>
            <p:ph type="dt" sz="half" idx="6"/>
          </p:nvPr>
        </p:nvSpPr>
        <p:spPr>
          <a:xfrm>
            <a:off x="916939" y="6484100"/>
            <a:ext cx="586740"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12700">
              <a:lnSpc>
                <a:spcPts val="935"/>
              </a:lnSpc>
            </a:pPr>
            <a:r>
              <a:rPr lang="en-US" spc="-10"/>
              <a:t>12/21/2023</a:t>
            </a:r>
            <a:endParaRPr spc="-10" dirty="0"/>
          </a:p>
        </p:txBody>
      </p:sp>
      <p:sp>
        <p:nvSpPr>
          <p:cNvPr id="62" name="object 62"/>
          <p:cNvSpPr txBox="1"/>
          <p:nvPr/>
        </p:nvSpPr>
        <p:spPr>
          <a:xfrm>
            <a:off x="5625846" y="6484100"/>
            <a:ext cx="941069" cy="139700"/>
          </a:xfrm>
          <a:prstGeom prst="rect">
            <a:avLst/>
          </a:prstGeom>
        </p:spPr>
        <p:txBody>
          <a:bodyPr vert="horz" wrap="square" lIns="0" tIns="0" rIns="0" bIns="0" rtlCol="0">
            <a:spAutoFit/>
          </a:bodyPr>
          <a:lstStyle/>
          <a:p>
            <a:pPr marL="12700">
              <a:lnSpc>
                <a:spcPts val="935"/>
              </a:lnSpc>
            </a:pPr>
            <a:r>
              <a:rPr sz="900" dirty="0">
                <a:solidFill>
                  <a:srgbClr val="888888"/>
                </a:solidFill>
                <a:latin typeface="Calibri"/>
                <a:cs typeface="Calibri"/>
              </a:rPr>
              <a:t>Atlas</a:t>
            </a:r>
            <a:r>
              <a:rPr sz="900" spc="200" dirty="0">
                <a:solidFill>
                  <a:srgbClr val="888888"/>
                </a:solidFill>
                <a:latin typeface="Calibri"/>
                <a:cs typeface="Calibri"/>
              </a:rPr>
              <a:t> </a:t>
            </a:r>
            <a:r>
              <a:rPr sz="900" dirty="0">
                <a:solidFill>
                  <a:srgbClr val="888888"/>
                </a:solidFill>
                <a:latin typeface="Calibri"/>
                <a:cs typeface="Calibri"/>
              </a:rPr>
              <a:t>Attività</a:t>
            </a:r>
            <a:r>
              <a:rPr sz="900" spc="185" dirty="0">
                <a:solidFill>
                  <a:srgbClr val="888888"/>
                </a:solidFill>
                <a:latin typeface="Calibri"/>
                <a:cs typeface="Calibri"/>
              </a:rPr>
              <a:t> </a:t>
            </a:r>
            <a:r>
              <a:rPr sz="900" spc="-20" dirty="0">
                <a:solidFill>
                  <a:srgbClr val="888888"/>
                </a:solidFill>
                <a:latin typeface="Calibri"/>
                <a:cs typeface="Calibri"/>
              </a:rPr>
              <a:t>2023</a:t>
            </a:r>
            <a:endParaRPr sz="900">
              <a:latin typeface="Calibri"/>
              <a:cs typeface="Calibri"/>
            </a:endParaRPr>
          </a:p>
        </p:txBody>
      </p:sp>
      <p:sp>
        <p:nvSpPr>
          <p:cNvPr id="63" name="object 63"/>
          <p:cNvSpPr txBox="1">
            <a:spLocks noGrp="1"/>
          </p:cNvSpPr>
          <p:nvPr>
            <p:ph type="sldNum" sz="quarter" idx="7"/>
          </p:nvPr>
        </p:nvSpPr>
        <p:spPr>
          <a:xfrm>
            <a:off x="11105133" y="6484100"/>
            <a:ext cx="208279" cy="139700"/>
          </a:xfrm>
          <a:prstGeom prst="rect">
            <a:avLst/>
          </a:prstGeom>
        </p:spPr>
        <p:txBody>
          <a:bodyPr vert="horz" wrap="square" lIns="0" tIns="0" rIns="0" bIns="0" rtlCol="0">
            <a:spAutoFit/>
          </a:bodyPr>
          <a:lstStyle>
            <a:defPPr>
              <a:defRPr kern="0"/>
            </a:defPPr>
            <a:lvl1pPr>
              <a:defRPr sz="900" b="0" i="0">
                <a:solidFill>
                  <a:srgbClr val="888888"/>
                </a:solidFill>
                <a:latin typeface="Calibri"/>
                <a:cs typeface="Calibri"/>
              </a:defRPr>
            </a:lvl1pPr>
          </a:lstStyle>
          <a:p>
            <a:pPr marL="38100">
              <a:lnSpc>
                <a:spcPts val="935"/>
              </a:lnSpc>
            </a:pPr>
            <a:fld id="{81D60167-4931-47E6-BA6A-407CBD079E47}" type="slidenum">
              <a:rPr lang="en-US" spc="-25" smtClean="0"/>
              <a:pPr marL="38100">
                <a:lnSpc>
                  <a:spcPts val="935"/>
                </a:lnSpc>
              </a:pPr>
              <a:t>9</a:t>
            </a:fld>
            <a:endParaRPr spc="-25" dirty="0"/>
          </a:p>
        </p:txBody>
      </p:sp>
      <p:sp>
        <p:nvSpPr>
          <p:cNvPr id="49" name="object 49"/>
          <p:cNvSpPr txBox="1"/>
          <p:nvPr/>
        </p:nvSpPr>
        <p:spPr>
          <a:xfrm>
            <a:off x="7945373" y="5797397"/>
            <a:ext cx="177165" cy="492759"/>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a:t>
            </a:r>
            <a:r>
              <a:rPr sz="900" spc="-25" dirty="0">
                <a:solidFill>
                  <a:srgbClr val="585858"/>
                </a:solidFill>
                <a:latin typeface="Calibri"/>
                <a:cs typeface="Calibri"/>
              </a:rPr>
              <a:t>14</a:t>
            </a:r>
            <a:endParaRPr sz="900">
              <a:latin typeface="Calibri"/>
              <a:cs typeface="Calibri"/>
            </a:endParaRPr>
          </a:p>
          <a:p>
            <a:pPr>
              <a:lnSpc>
                <a:spcPct val="100000"/>
              </a:lnSpc>
              <a:spcBef>
                <a:spcPts val="420"/>
              </a:spcBef>
            </a:pPr>
            <a:endParaRPr sz="900">
              <a:latin typeface="Calibri"/>
              <a:cs typeface="Calibri"/>
            </a:endParaRPr>
          </a:p>
          <a:p>
            <a:pPr marL="12700">
              <a:lnSpc>
                <a:spcPct val="100000"/>
              </a:lnSpc>
            </a:pPr>
            <a:r>
              <a:rPr sz="900" dirty="0">
                <a:solidFill>
                  <a:srgbClr val="585858"/>
                </a:solidFill>
                <a:latin typeface="Calibri"/>
                <a:cs typeface="Calibri"/>
              </a:rPr>
              <a:t>-</a:t>
            </a:r>
            <a:r>
              <a:rPr sz="900" spc="-25" dirty="0">
                <a:solidFill>
                  <a:srgbClr val="585858"/>
                </a:solidFill>
                <a:latin typeface="Calibri"/>
                <a:cs typeface="Calibri"/>
              </a:rPr>
              <a:t>16</a:t>
            </a:r>
            <a:endParaRPr sz="900">
              <a:latin typeface="Calibri"/>
              <a:cs typeface="Calibri"/>
            </a:endParaRPr>
          </a:p>
        </p:txBody>
      </p:sp>
      <p:sp>
        <p:nvSpPr>
          <p:cNvPr id="50" name="object 50"/>
          <p:cNvSpPr txBox="1"/>
          <p:nvPr/>
        </p:nvSpPr>
        <p:spPr>
          <a:xfrm>
            <a:off x="7945373" y="5466994"/>
            <a:ext cx="177165"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a:t>
            </a:r>
            <a:r>
              <a:rPr sz="900" spc="-25" dirty="0">
                <a:solidFill>
                  <a:srgbClr val="585858"/>
                </a:solidFill>
                <a:latin typeface="Calibri"/>
                <a:cs typeface="Calibri"/>
              </a:rPr>
              <a:t>12</a:t>
            </a:r>
            <a:endParaRPr sz="900">
              <a:latin typeface="Calibri"/>
              <a:cs typeface="Calibri"/>
            </a:endParaRPr>
          </a:p>
        </p:txBody>
      </p:sp>
      <p:sp>
        <p:nvSpPr>
          <p:cNvPr id="51" name="object 51"/>
          <p:cNvSpPr txBox="1"/>
          <p:nvPr/>
        </p:nvSpPr>
        <p:spPr>
          <a:xfrm>
            <a:off x="7945373" y="4476369"/>
            <a:ext cx="177165" cy="823594"/>
          </a:xfrm>
          <a:prstGeom prst="rect">
            <a:avLst/>
          </a:prstGeom>
        </p:spPr>
        <p:txBody>
          <a:bodyPr vert="horz" wrap="square" lIns="0" tIns="12700" rIns="0" bIns="0" rtlCol="0">
            <a:spAutoFit/>
          </a:bodyPr>
          <a:lstStyle/>
          <a:p>
            <a:pPr marL="70485">
              <a:lnSpc>
                <a:spcPct val="100000"/>
              </a:lnSpc>
              <a:spcBef>
                <a:spcPts val="100"/>
              </a:spcBef>
            </a:pPr>
            <a:r>
              <a:rPr sz="900" dirty="0">
                <a:solidFill>
                  <a:srgbClr val="585858"/>
                </a:solidFill>
                <a:latin typeface="Calibri"/>
                <a:cs typeface="Calibri"/>
              </a:rPr>
              <a:t>-</a:t>
            </a:r>
            <a:r>
              <a:rPr sz="900" spc="-50" dirty="0">
                <a:solidFill>
                  <a:srgbClr val="585858"/>
                </a:solidFill>
                <a:latin typeface="Calibri"/>
                <a:cs typeface="Calibri"/>
              </a:rPr>
              <a:t>6</a:t>
            </a:r>
            <a:endParaRPr sz="900">
              <a:latin typeface="Calibri"/>
              <a:cs typeface="Calibri"/>
            </a:endParaRPr>
          </a:p>
          <a:p>
            <a:pPr>
              <a:lnSpc>
                <a:spcPct val="100000"/>
              </a:lnSpc>
              <a:spcBef>
                <a:spcPts val="420"/>
              </a:spcBef>
            </a:pPr>
            <a:endParaRPr sz="900">
              <a:latin typeface="Calibri"/>
              <a:cs typeface="Calibri"/>
            </a:endParaRPr>
          </a:p>
          <a:p>
            <a:pPr marL="70485">
              <a:lnSpc>
                <a:spcPct val="100000"/>
              </a:lnSpc>
            </a:pPr>
            <a:r>
              <a:rPr sz="900" dirty="0">
                <a:solidFill>
                  <a:srgbClr val="585858"/>
                </a:solidFill>
                <a:latin typeface="Calibri"/>
                <a:cs typeface="Calibri"/>
              </a:rPr>
              <a:t>-</a:t>
            </a:r>
            <a:r>
              <a:rPr sz="900" spc="-50" dirty="0">
                <a:solidFill>
                  <a:srgbClr val="585858"/>
                </a:solidFill>
                <a:latin typeface="Calibri"/>
                <a:cs typeface="Calibri"/>
              </a:rPr>
              <a:t>8</a:t>
            </a:r>
            <a:endParaRPr sz="900">
              <a:latin typeface="Calibri"/>
              <a:cs typeface="Calibri"/>
            </a:endParaRPr>
          </a:p>
          <a:p>
            <a:pPr>
              <a:lnSpc>
                <a:spcPct val="100000"/>
              </a:lnSpc>
              <a:spcBef>
                <a:spcPts val="420"/>
              </a:spcBef>
            </a:pPr>
            <a:endParaRPr sz="900">
              <a:latin typeface="Calibri"/>
              <a:cs typeface="Calibri"/>
            </a:endParaRPr>
          </a:p>
          <a:p>
            <a:pPr marL="12700">
              <a:lnSpc>
                <a:spcPct val="100000"/>
              </a:lnSpc>
            </a:pPr>
            <a:r>
              <a:rPr sz="900" dirty="0">
                <a:solidFill>
                  <a:srgbClr val="585858"/>
                </a:solidFill>
                <a:latin typeface="Calibri"/>
                <a:cs typeface="Calibri"/>
              </a:rPr>
              <a:t>-</a:t>
            </a:r>
            <a:r>
              <a:rPr sz="900" spc="-25" dirty="0">
                <a:solidFill>
                  <a:srgbClr val="585858"/>
                </a:solidFill>
                <a:latin typeface="Calibri"/>
                <a:cs typeface="Calibri"/>
              </a:rPr>
              <a:t>10</a:t>
            </a:r>
            <a:endParaRPr sz="900">
              <a:latin typeface="Calibri"/>
              <a:cs typeface="Calibri"/>
            </a:endParaRPr>
          </a:p>
        </p:txBody>
      </p:sp>
      <p:sp>
        <p:nvSpPr>
          <p:cNvPr id="52" name="object 52"/>
          <p:cNvSpPr txBox="1"/>
          <p:nvPr/>
        </p:nvSpPr>
        <p:spPr>
          <a:xfrm>
            <a:off x="8003285" y="4146042"/>
            <a:ext cx="118745" cy="162560"/>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a:t>
            </a:r>
            <a:r>
              <a:rPr sz="900" spc="-50" dirty="0">
                <a:solidFill>
                  <a:srgbClr val="585858"/>
                </a:solidFill>
                <a:latin typeface="Calibri"/>
                <a:cs typeface="Calibri"/>
              </a:rPr>
              <a:t>4</a:t>
            </a:r>
            <a:endParaRPr sz="900">
              <a:latin typeface="Calibri"/>
              <a:cs typeface="Calibri"/>
            </a:endParaRPr>
          </a:p>
        </p:txBody>
      </p:sp>
      <p:sp>
        <p:nvSpPr>
          <p:cNvPr id="53" name="object 53"/>
          <p:cNvSpPr txBox="1"/>
          <p:nvPr/>
        </p:nvSpPr>
        <p:spPr>
          <a:xfrm>
            <a:off x="8003285" y="3815283"/>
            <a:ext cx="118745" cy="163195"/>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585858"/>
                </a:solidFill>
                <a:latin typeface="Calibri"/>
                <a:cs typeface="Calibri"/>
              </a:rPr>
              <a:t>-</a:t>
            </a:r>
            <a:r>
              <a:rPr sz="900" spc="-50" dirty="0">
                <a:solidFill>
                  <a:srgbClr val="585858"/>
                </a:solidFill>
                <a:latin typeface="Calibri"/>
                <a:cs typeface="Calibri"/>
              </a:rPr>
              <a:t>2</a:t>
            </a:r>
            <a:endParaRPr sz="900">
              <a:latin typeface="Calibri"/>
              <a:cs typeface="Calibri"/>
            </a:endParaRPr>
          </a:p>
        </p:txBody>
      </p:sp>
      <p:sp>
        <p:nvSpPr>
          <p:cNvPr id="54" name="object 54"/>
          <p:cNvSpPr txBox="1"/>
          <p:nvPr/>
        </p:nvSpPr>
        <p:spPr>
          <a:xfrm>
            <a:off x="8038338" y="3485515"/>
            <a:ext cx="83820" cy="162560"/>
          </a:xfrm>
          <a:prstGeom prst="rect">
            <a:avLst/>
          </a:prstGeom>
        </p:spPr>
        <p:txBody>
          <a:bodyPr vert="horz" wrap="square" lIns="0" tIns="12700" rIns="0" bIns="0" rtlCol="0">
            <a:spAutoFit/>
          </a:bodyPr>
          <a:lstStyle/>
          <a:p>
            <a:pPr marL="12700">
              <a:lnSpc>
                <a:spcPct val="100000"/>
              </a:lnSpc>
              <a:spcBef>
                <a:spcPts val="100"/>
              </a:spcBef>
            </a:pPr>
            <a:r>
              <a:rPr sz="900" spc="-50" dirty="0">
                <a:solidFill>
                  <a:srgbClr val="585858"/>
                </a:solidFill>
                <a:latin typeface="Calibri"/>
                <a:cs typeface="Calibri"/>
              </a:rPr>
              <a:t>0</a:t>
            </a:r>
            <a:endParaRPr sz="900">
              <a:latin typeface="Calibri"/>
              <a:cs typeface="Calibri"/>
            </a:endParaRPr>
          </a:p>
        </p:txBody>
      </p:sp>
      <p:sp>
        <p:nvSpPr>
          <p:cNvPr id="55" name="object 55"/>
          <p:cNvSpPr txBox="1"/>
          <p:nvPr/>
        </p:nvSpPr>
        <p:spPr>
          <a:xfrm>
            <a:off x="8172957" y="3634232"/>
            <a:ext cx="83820" cy="162560"/>
          </a:xfrm>
          <a:prstGeom prst="rect">
            <a:avLst/>
          </a:prstGeom>
        </p:spPr>
        <p:txBody>
          <a:bodyPr vert="horz" wrap="square" lIns="0" tIns="12700" rIns="0" bIns="0" rtlCol="0">
            <a:spAutoFit/>
          </a:bodyPr>
          <a:lstStyle/>
          <a:p>
            <a:pPr marL="12700">
              <a:lnSpc>
                <a:spcPct val="100000"/>
              </a:lnSpc>
              <a:spcBef>
                <a:spcPts val="100"/>
              </a:spcBef>
            </a:pPr>
            <a:r>
              <a:rPr sz="900" spc="-50" dirty="0">
                <a:solidFill>
                  <a:srgbClr val="585858"/>
                </a:solidFill>
                <a:latin typeface="Calibri"/>
                <a:cs typeface="Calibri"/>
              </a:rPr>
              <a:t>0</a:t>
            </a:r>
            <a:endParaRPr sz="900">
              <a:latin typeface="Calibri"/>
              <a:cs typeface="Calibri"/>
            </a:endParaRPr>
          </a:p>
        </p:txBody>
      </p:sp>
      <p:sp>
        <p:nvSpPr>
          <p:cNvPr id="56" name="object 56"/>
          <p:cNvSpPr txBox="1"/>
          <p:nvPr/>
        </p:nvSpPr>
        <p:spPr>
          <a:xfrm>
            <a:off x="9173718" y="3634232"/>
            <a:ext cx="141605" cy="162560"/>
          </a:xfrm>
          <a:prstGeom prst="rect">
            <a:avLst/>
          </a:prstGeom>
        </p:spPr>
        <p:txBody>
          <a:bodyPr vert="horz" wrap="square" lIns="0" tIns="12700" rIns="0" bIns="0" rtlCol="0">
            <a:spAutoFit/>
          </a:bodyPr>
          <a:lstStyle/>
          <a:p>
            <a:pPr marL="12700">
              <a:lnSpc>
                <a:spcPct val="100000"/>
              </a:lnSpc>
              <a:spcBef>
                <a:spcPts val="100"/>
              </a:spcBef>
            </a:pPr>
            <a:r>
              <a:rPr sz="900" spc="-25" dirty="0">
                <a:solidFill>
                  <a:srgbClr val="585858"/>
                </a:solidFill>
                <a:latin typeface="Calibri"/>
                <a:cs typeface="Calibri"/>
              </a:rPr>
              <a:t>50</a:t>
            </a:r>
            <a:endParaRPr sz="900">
              <a:latin typeface="Calibri"/>
              <a:cs typeface="Calibri"/>
            </a:endParaRPr>
          </a:p>
        </p:txBody>
      </p:sp>
      <p:sp>
        <p:nvSpPr>
          <p:cNvPr id="57" name="object 57"/>
          <p:cNvSpPr txBox="1"/>
          <p:nvPr/>
        </p:nvSpPr>
        <p:spPr>
          <a:xfrm>
            <a:off x="10173969" y="3634232"/>
            <a:ext cx="199390" cy="162560"/>
          </a:xfrm>
          <a:prstGeom prst="rect">
            <a:avLst/>
          </a:prstGeom>
        </p:spPr>
        <p:txBody>
          <a:bodyPr vert="horz" wrap="square" lIns="0" tIns="12700" rIns="0" bIns="0" rtlCol="0">
            <a:spAutoFit/>
          </a:bodyPr>
          <a:lstStyle/>
          <a:p>
            <a:pPr marL="12700">
              <a:lnSpc>
                <a:spcPct val="100000"/>
              </a:lnSpc>
              <a:spcBef>
                <a:spcPts val="100"/>
              </a:spcBef>
            </a:pPr>
            <a:r>
              <a:rPr sz="900" spc="-25" dirty="0">
                <a:solidFill>
                  <a:srgbClr val="585858"/>
                </a:solidFill>
                <a:latin typeface="Calibri"/>
                <a:cs typeface="Calibri"/>
              </a:rPr>
              <a:t>100</a:t>
            </a:r>
            <a:endParaRPr sz="900">
              <a:latin typeface="Calibri"/>
              <a:cs typeface="Calibri"/>
            </a:endParaRPr>
          </a:p>
        </p:txBody>
      </p:sp>
      <p:sp>
        <p:nvSpPr>
          <p:cNvPr id="58" name="object 58"/>
          <p:cNvSpPr txBox="1"/>
          <p:nvPr/>
        </p:nvSpPr>
        <p:spPr>
          <a:xfrm>
            <a:off x="11203685" y="3634232"/>
            <a:ext cx="199390" cy="162560"/>
          </a:xfrm>
          <a:prstGeom prst="rect">
            <a:avLst/>
          </a:prstGeom>
        </p:spPr>
        <p:txBody>
          <a:bodyPr vert="horz" wrap="square" lIns="0" tIns="12700" rIns="0" bIns="0" rtlCol="0">
            <a:spAutoFit/>
          </a:bodyPr>
          <a:lstStyle/>
          <a:p>
            <a:pPr marL="12700">
              <a:lnSpc>
                <a:spcPct val="100000"/>
              </a:lnSpc>
              <a:spcBef>
                <a:spcPts val="100"/>
              </a:spcBef>
            </a:pPr>
            <a:r>
              <a:rPr sz="900" spc="-25" dirty="0">
                <a:solidFill>
                  <a:srgbClr val="585858"/>
                </a:solidFill>
                <a:latin typeface="Calibri"/>
                <a:cs typeface="Calibri"/>
              </a:rPr>
              <a:t>150</a:t>
            </a:r>
            <a:endParaRPr sz="900">
              <a:latin typeface="Calibri"/>
              <a:cs typeface="Calibri"/>
            </a:endParaRPr>
          </a:p>
        </p:txBody>
      </p:sp>
      <p:sp>
        <p:nvSpPr>
          <p:cNvPr id="59" name="object 59"/>
          <p:cNvSpPr txBox="1"/>
          <p:nvPr/>
        </p:nvSpPr>
        <p:spPr>
          <a:xfrm>
            <a:off x="7777606" y="4634756"/>
            <a:ext cx="152400" cy="534670"/>
          </a:xfrm>
          <a:prstGeom prst="rect">
            <a:avLst/>
          </a:prstGeom>
        </p:spPr>
        <p:txBody>
          <a:bodyPr vert="vert270" wrap="square" lIns="0" tIns="0" rIns="0" bIns="0" rtlCol="0">
            <a:spAutoFit/>
          </a:bodyPr>
          <a:lstStyle/>
          <a:p>
            <a:pPr marL="12700">
              <a:lnSpc>
                <a:spcPts val="1045"/>
              </a:lnSpc>
            </a:pPr>
            <a:r>
              <a:rPr sz="1000" dirty="0">
                <a:solidFill>
                  <a:srgbClr val="585858"/>
                </a:solidFill>
                <a:latin typeface="Calibri"/>
                <a:cs typeface="Calibri"/>
              </a:rPr>
              <a:t>Delay</a:t>
            </a:r>
            <a:r>
              <a:rPr sz="1000" spc="-15" dirty="0">
                <a:solidFill>
                  <a:srgbClr val="585858"/>
                </a:solidFill>
                <a:latin typeface="Calibri"/>
                <a:cs typeface="Calibri"/>
              </a:rPr>
              <a:t> </a:t>
            </a:r>
            <a:r>
              <a:rPr sz="1000" spc="-20" dirty="0">
                <a:solidFill>
                  <a:srgbClr val="585858"/>
                </a:solidFill>
                <a:latin typeface="Calibri"/>
                <a:cs typeface="Calibri"/>
              </a:rPr>
              <a:t>(ns)</a:t>
            </a:r>
            <a:endParaRPr sz="1000">
              <a:latin typeface="Calibri"/>
              <a:cs typeface="Calibri"/>
            </a:endParaRPr>
          </a:p>
        </p:txBody>
      </p:sp>
      <p:sp>
        <p:nvSpPr>
          <p:cNvPr id="60" name="object 60"/>
          <p:cNvSpPr txBox="1"/>
          <p:nvPr/>
        </p:nvSpPr>
        <p:spPr>
          <a:xfrm>
            <a:off x="9583673" y="3329686"/>
            <a:ext cx="728345" cy="177800"/>
          </a:xfrm>
          <a:prstGeom prst="rect">
            <a:avLst/>
          </a:prstGeom>
        </p:spPr>
        <p:txBody>
          <a:bodyPr vert="horz" wrap="square" lIns="0" tIns="12065" rIns="0" bIns="0" rtlCol="0">
            <a:spAutoFit/>
          </a:bodyPr>
          <a:lstStyle/>
          <a:p>
            <a:pPr marL="12700">
              <a:lnSpc>
                <a:spcPct val="100000"/>
              </a:lnSpc>
              <a:spcBef>
                <a:spcPts val="95"/>
              </a:spcBef>
            </a:pPr>
            <a:r>
              <a:rPr sz="1000" dirty="0">
                <a:solidFill>
                  <a:srgbClr val="585858"/>
                </a:solidFill>
                <a:latin typeface="Calibri"/>
                <a:cs typeface="Calibri"/>
              </a:rPr>
              <a:t>Distance</a:t>
            </a:r>
            <a:r>
              <a:rPr sz="1000" spc="-40" dirty="0">
                <a:solidFill>
                  <a:srgbClr val="585858"/>
                </a:solidFill>
                <a:latin typeface="Calibri"/>
                <a:cs typeface="Calibri"/>
              </a:rPr>
              <a:t> </a:t>
            </a:r>
            <a:r>
              <a:rPr sz="1000" spc="-20" dirty="0">
                <a:solidFill>
                  <a:srgbClr val="585858"/>
                </a:solidFill>
                <a:latin typeface="Calibri"/>
                <a:cs typeface="Calibri"/>
              </a:rPr>
              <a:t>(cm)</a:t>
            </a:r>
            <a:endParaRPr sz="1000">
              <a:latin typeface="Calibri"/>
              <a:cs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1020</Words>
  <Application>Microsoft Office PowerPoint</Application>
  <PresentationFormat>Widescreen</PresentationFormat>
  <Paragraphs>159</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Aptos</vt:lpstr>
      <vt:lpstr>Aptos Display</vt:lpstr>
      <vt:lpstr>Arial</vt:lpstr>
      <vt:lpstr>Calibri</vt:lpstr>
      <vt:lpstr>Cambria Math</vt:lpstr>
      <vt:lpstr>Times New Roman</vt:lpstr>
      <vt:lpstr>Office Theme</vt:lpstr>
      <vt:lpstr>Rome Tor Vergata Group  Task 6 - manufacturing</vt:lpstr>
      <vt:lpstr>Singlet stratigraphy</vt:lpstr>
      <vt:lpstr>Gas volume layout </vt:lpstr>
      <vt:lpstr>Read-out panels</vt:lpstr>
      <vt:lpstr>RO panels and FE Electronics</vt:lpstr>
      <vt:lpstr>PowerPoint Presentation</vt:lpstr>
      <vt:lpstr>Singlet tolerances </vt:lpstr>
      <vt:lpstr>Mass production optimization for phase2 ATLAS detectors</vt:lpstr>
      <vt:lpstr>Optimization of the mechanical frame</vt:lpstr>
      <vt:lpstr>Half glued gas gap test</vt:lpstr>
      <vt:lpstr>CR stand at CERN</vt:lpstr>
      <vt:lpstr>MINICRATES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Rome Tor Vergata Group R&amp;D on RPCs</dc:title>
  <dc:creator>Giulio Aielli</dc:creator>
  <cp:lastModifiedBy>Giulio Aielli</cp:lastModifiedBy>
  <cp:revision>4</cp:revision>
  <dcterms:created xsi:type="dcterms:W3CDTF">2024-03-07T09:16:49Z</dcterms:created>
  <dcterms:modified xsi:type="dcterms:W3CDTF">2024-03-07T10:33:47Z</dcterms:modified>
</cp:coreProperties>
</file>