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tags/tag23.xml" ContentType="application/vnd.openxmlformats-officedocument.presentationml.tags+xml"/>
  <Override PartName="/ppt/embeddings/oleObject4.bin" ContentType="application/vnd.openxmlformats-officedocument.oleObject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4" r:id="rId3"/>
    <p:sldId id="280" r:id="rId4"/>
    <p:sldId id="281" r:id="rId5"/>
    <p:sldId id="282" r:id="rId6"/>
    <p:sldId id="284" r:id="rId7"/>
    <p:sldId id="276" r:id="rId8"/>
    <p:sldId id="277" r:id="rId9"/>
    <p:sldId id="261" r:id="rId10"/>
    <p:sldId id="279" r:id="rId11"/>
    <p:sldId id="262" r:id="rId12"/>
    <p:sldId id="292" r:id="rId13"/>
    <p:sldId id="286" r:id="rId14"/>
    <p:sldId id="285" r:id="rId15"/>
    <p:sldId id="264" r:id="rId16"/>
    <p:sldId id="267" r:id="rId17"/>
    <p:sldId id="270" r:id="rId18"/>
    <p:sldId id="271" r:id="rId19"/>
    <p:sldId id="272" r:id="rId20"/>
    <p:sldId id="287" r:id="rId21"/>
    <p:sldId id="268" r:id="rId22"/>
    <p:sldId id="269" r:id="rId23"/>
    <p:sldId id="289" r:id="rId24"/>
    <p:sldId id="290" r:id="rId25"/>
    <p:sldId id="291" r:id="rId26"/>
    <p:sldId id="273" r:id="rId27"/>
    <p:sldId id="293" r:id="rId28"/>
    <p:sldId id="294" r:id="rId29"/>
    <p:sldId id="275" r:id="rId30"/>
    <p:sldId id="278" r:id="rId31"/>
  </p:sldIdLst>
  <p:sldSz cx="9906000" cy="6858000" type="A4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0213" indent="2063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865188" indent="42863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00163" indent="6508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733550" indent="889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C7AFB"/>
    <a:srgbClr val="C5D3FE"/>
    <a:srgbClr val="000099"/>
    <a:srgbClr val="008000"/>
    <a:srgbClr val="A50021"/>
    <a:srgbClr val="006600"/>
    <a:srgbClr val="FF6600"/>
    <a:srgbClr val="003300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96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32"/>
    </p:cViewPr>
  </p:sorterViewPr>
  <p:notesViewPr>
    <p:cSldViewPr>
      <p:cViewPr varScale="1">
        <p:scale>
          <a:sx n="57" d="100"/>
          <a:sy n="57" d="100"/>
        </p:scale>
        <p:origin x="-1752" y="-102"/>
      </p:cViewPr>
      <p:guideLst>
        <p:guide orient="horz" pos="3122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 failures by type</c:v>
                </c:pt>
              </c:strCache>
            </c:strRef>
          </c:tx>
          <c:explosion val="25"/>
          <c:cat>
            <c:strRef>
              <c:f>Sheet1!$A$2:$A$9</c:f>
              <c:strCache>
                <c:ptCount val="8"/>
                <c:pt idx="0">
                  <c:v>HV</c:v>
                </c:pt>
                <c:pt idx="1">
                  <c:v>LV</c:v>
                </c:pt>
                <c:pt idx="2">
                  <c:v>Dead Optoboard</c:v>
                </c:pt>
                <c:pt idx="3">
                  <c:v>Dark channel</c:v>
                </c:pt>
                <c:pt idx="4">
                  <c:v>Clock missing</c:v>
                </c:pt>
                <c:pt idx="5">
                  <c:v>Unable to configure</c:v>
                </c:pt>
                <c:pt idx="6">
                  <c:v>Unable to tune opto</c:v>
                </c:pt>
                <c:pt idx="7">
                  <c:v>Data taking failures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23.0</c:v>
                </c:pt>
                <c:pt idx="1">
                  <c:v>3.0</c:v>
                </c:pt>
                <c:pt idx="2">
                  <c:v>16.0</c:v>
                </c:pt>
                <c:pt idx="3">
                  <c:v>12.0</c:v>
                </c:pt>
                <c:pt idx="4">
                  <c:v>21.0</c:v>
                </c:pt>
                <c:pt idx="5">
                  <c:v>15.0</c:v>
                </c:pt>
                <c:pt idx="6">
                  <c:v>8.0</c:v>
                </c:pt>
                <c:pt idx="7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2608923884515"/>
          <c:y val="0.162207923228346"/>
          <c:w val="0.314891076115486"/>
          <c:h val="0.779849901574803"/>
        </c:manualLayout>
      </c:layout>
      <c:overlay val="0"/>
      <c:txPr>
        <a:bodyPr/>
        <a:lstStyle/>
        <a:p>
          <a:pPr>
            <a:defRPr sz="105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Module failures by layer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B - Layer</c:v>
                </c:pt>
                <c:pt idx="1">
                  <c:v>Layer 1</c:v>
                </c:pt>
                <c:pt idx="2">
                  <c:v>Layer 2</c:v>
                </c:pt>
                <c:pt idx="3">
                  <c:v>Disk A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9.0</c:v>
                </c:pt>
                <c:pt idx="1">
                  <c:v>10.0</c:v>
                </c:pt>
                <c:pt idx="2">
                  <c:v>45.0</c:v>
                </c:pt>
                <c:pt idx="3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37980222443585"/>
          <c:y val="0.236468608751074"/>
          <c:w val="0.249519826578714"/>
          <c:h val="0.6034804612353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Relationship Id="rId2" Type="http://schemas.openxmlformats.org/officeDocument/2006/relationships/image" Target="../media/image34.wmf"/><Relationship Id="rId3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47E18FF-C85A-3E40-B5C7-F1D5649DF0C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457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6438" y="742950"/>
            <a:ext cx="536733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5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4FF8B55-823E-3745-9B04-AD0C4A287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86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302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8651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0016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7335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171771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126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0479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4834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06438" y="742950"/>
            <a:ext cx="5367337" cy="3716338"/>
          </a:xfrm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 New Roman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299B38E-6262-B741-B60E-5DDA7EEC4D7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560" y="2129984"/>
            <a:ext cx="8420880" cy="1470394"/>
          </a:xfrm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it-I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6681" y="3885528"/>
            <a:ext cx="69342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34354" indent="0" algn="ctr">
              <a:buNone/>
              <a:defRPr/>
            </a:lvl2pPr>
            <a:lvl3pPr marL="868708" indent="0" algn="ctr">
              <a:buNone/>
              <a:defRPr/>
            </a:lvl3pPr>
            <a:lvl4pPr marL="1303062" indent="0" algn="ctr">
              <a:buNone/>
              <a:defRPr/>
            </a:lvl4pPr>
            <a:lvl5pPr marL="1737417" indent="0" algn="ctr">
              <a:buNone/>
              <a:defRPr/>
            </a:lvl5pPr>
            <a:lvl6pPr marL="2171771" indent="0" algn="ctr">
              <a:buNone/>
              <a:defRPr/>
            </a:lvl6pPr>
            <a:lvl7pPr marL="2606126" indent="0" algn="ctr">
              <a:buNone/>
              <a:defRPr/>
            </a:lvl7pPr>
            <a:lvl8pPr marL="3040479" indent="0" algn="ctr">
              <a:buNone/>
              <a:defRPr/>
            </a:lvl8pPr>
            <a:lvl9pPr marL="3474834" indent="0" algn="ctr">
              <a:buNone/>
              <a:defRPr/>
            </a:lvl9pPr>
          </a:lstStyle>
          <a:p>
            <a:r>
              <a:rPr lang="x-none" smtClean="0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385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0" y="273629"/>
            <a:ext cx="3258840" cy="1160762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484" y="273632"/>
            <a:ext cx="5538000" cy="5852774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6080" y="1434396"/>
            <a:ext cx="325884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34354" indent="0">
              <a:buNone/>
              <a:defRPr sz="1100"/>
            </a:lvl2pPr>
            <a:lvl3pPr marL="868708" indent="0">
              <a:buNone/>
              <a:defRPr sz="1000"/>
            </a:lvl3pPr>
            <a:lvl4pPr marL="1303062" indent="0">
              <a:buNone/>
              <a:defRPr sz="900"/>
            </a:lvl4pPr>
            <a:lvl5pPr marL="1737417" indent="0">
              <a:buNone/>
              <a:defRPr sz="900"/>
            </a:lvl5pPr>
            <a:lvl6pPr marL="2171771" indent="0">
              <a:buNone/>
              <a:defRPr sz="900"/>
            </a:lvl6pPr>
            <a:lvl7pPr marL="2606126" indent="0">
              <a:buNone/>
              <a:defRPr sz="900"/>
            </a:lvl7pPr>
            <a:lvl8pPr marL="3040479" indent="0">
              <a:buNone/>
              <a:defRPr sz="900"/>
            </a:lvl8pPr>
            <a:lvl9pPr marL="3474834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5940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4" y="4800026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4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354" indent="0">
              <a:buNone/>
              <a:defRPr sz="2700"/>
            </a:lvl2pPr>
            <a:lvl3pPr marL="868708" indent="0">
              <a:buNone/>
              <a:defRPr sz="2300"/>
            </a:lvl3pPr>
            <a:lvl4pPr marL="1303062" indent="0">
              <a:buNone/>
              <a:defRPr sz="1900"/>
            </a:lvl4pPr>
            <a:lvl5pPr marL="1737417" indent="0">
              <a:buNone/>
              <a:defRPr sz="1900"/>
            </a:lvl5pPr>
            <a:lvl6pPr marL="2171771" indent="0">
              <a:buNone/>
              <a:defRPr sz="1900"/>
            </a:lvl6pPr>
            <a:lvl7pPr marL="2606126" indent="0">
              <a:buNone/>
              <a:defRPr sz="1900"/>
            </a:lvl7pPr>
            <a:lvl8pPr marL="3040479" indent="0">
              <a:buNone/>
              <a:defRPr sz="1900"/>
            </a:lvl8pPr>
            <a:lvl9pPr marL="3474834" indent="0">
              <a:buNone/>
              <a:defRPr sz="19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4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354" indent="0">
              <a:buNone/>
              <a:defRPr sz="1100"/>
            </a:lvl2pPr>
            <a:lvl3pPr marL="868708" indent="0">
              <a:buNone/>
              <a:defRPr sz="1000"/>
            </a:lvl3pPr>
            <a:lvl4pPr marL="1303062" indent="0">
              <a:buNone/>
              <a:defRPr sz="900"/>
            </a:lvl4pPr>
            <a:lvl5pPr marL="1737417" indent="0">
              <a:buNone/>
              <a:defRPr sz="900"/>
            </a:lvl5pPr>
            <a:lvl6pPr marL="2171771" indent="0">
              <a:buNone/>
              <a:defRPr sz="900"/>
            </a:lvl6pPr>
            <a:lvl7pPr marL="2606126" indent="0">
              <a:buNone/>
              <a:defRPr sz="900"/>
            </a:lvl7pPr>
            <a:lvl8pPr marL="3040479" indent="0">
              <a:buNone/>
              <a:defRPr sz="900"/>
            </a:lvl8pPr>
            <a:lvl9pPr marL="3474834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075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617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9001" y="609188"/>
            <a:ext cx="2104440" cy="5486976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560" y="609188"/>
            <a:ext cx="6166680" cy="5486976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606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206" y="111128"/>
            <a:ext cx="7586002" cy="442913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908055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3578230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E940C7-AF2A-BC48-941A-C6A0ED19A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944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206" y="111128"/>
            <a:ext cx="7586002" cy="442913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42950" y="908050"/>
            <a:ext cx="4127500" cy="5187950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35550" y="908053"/>
            <a:ext cx="41275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35550" y="3578228"/>
            <a:ext cx="41275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30200" y="6400800"/>
            <a:ext cx="30543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it-CH"/>
              <a:t>HEP2007 Manchester, </a:t>
            </a:r>
            <a:r>
              <a:rPr lang="it-IT"/>
              <a:t>19 July 2007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67100" y="6400800"/>
            <a:ext cx="470535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A.Andreazza - Status of the ATLAS Pixel Detector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255000" y="6400800"/>
            <a:ext cx="908050" cy="457200"/>
          </a:xfrm>
        </p:spPr>
        <p:txBody>
          <a:bodyPr/>
          <a:lstStyle>
            <a:lvl1pPr>
              <a:defRPr/>
            </a:lvl1pPr>
          </a:lstStyle>
          <a:p>
            <a:fld id="{DA9C6A69-6994-D247-87AD-E60237EBFF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900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FCEE66-B178-AC4D-A79F-118EDB154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42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3120" y="4406868"/>
            <a:ext cx="8419320" cy="1362383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3120" y="2906225"/>
            <a:ext cx="8419320" cy="1500638"/>
          </a:xfrm>
        </p:spPr>
        <p:txBody>
          <a:bodyPr anchor="b"/>
          <a:lstStyle>
            <a:lvl1pPr marL="0" indent="0">
              <a:buNone/>
              <a:defRPr sz="1900"/>
            </a:lvl1pPr>
            <a:lvl2pPr marL="434354" indent="0">
              <a:buNone/>
              <a:defRPr sz="1700"/>
            </a:lvl2pPr>
            <a:lvl3pPr marL="868708" indent="0">
              <a:buNone/>
              <a:defRPr sz="1500"/>
            </a:lvl3pPr>
            <a:lvl4pPr marL="1303062" indent="0">
              <a:buNone/>
              <a:defRPr sz="1300"/>
            </a:lvl4pPr>
            <a:lvl5pPr marL="1737417" indent="0">
              <a:buNone/>
              <a:defRPr sz="1300"/>
            </a:lvl5pPr>
            <a:lvl6pPr marL="2171771" indent="0">
              <a:buNone/>
              <a:defRPr sz="1300"/>
            </a:lvl6pPr>
            <a:lvl7pPr marL="2606126" indent="0">
              <a:buNone/>
              <a:defRPr sz="1300"/>
            </a:lvl7pPr>
            <a:lvl8pPr marL="3040479" indent="0">
              <a:buNone/>
              <a:defRPr sz="1300"/>
            </a:lvl8pPr>
            <a:lvl9pPr marL="3474834" indent="0">
              <a:buNone/>
              <a:defRPr sz="13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903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564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880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8275A4-EE94-F24D-9F31-E15E99FBA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1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3BE6D5C-A1F5-3F47-8630-DC217CA02C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4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5310193" y="785794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5310193" y="3500441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5556A16-9FFF-8E42-93FD-502210724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1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4" y="275075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3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30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4" y="1535203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4" y="2174630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9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808E95-E00A-4A4A-B737-7F6A33E3F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7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467E7C5-8319-A74D-AB91-28F49B7908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6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01DC51-1A55-6B4B-9197-448B7EC19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23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66FF"/>
            </a:gs>
            <a:gs pos="100000">
              <a:srgbClr val="000090"/>
            </a:gs>
            <a:gs pos="8000">
              <a:srgbClr val="3366FF"/>
            </a:gs>
            <a:gs pos="93000">
              <a:srgbClr val="4C7AFB"/>
            </a:gs>
            <a:gs pos="11000">
              <a:srgbClr val="C5D3FE"/>
            </a:gs>
            <a:gs pos="96000">
              <a:srgbClr val="00009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96615" y="0"/>
            <a:ext cx="6912770" cy="54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764704"/>
            <a:ext cx="8420100" cy="551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66688" y="6445252"/>
            <a:ext cx="2914650" cy="365125"/>
          </a:xfrm>
          <a:prstGeom prst="rect">
            <a:avLst/>
          </a:prstGeom>
        </p:spPr>
        <p:txBody>
          <a:bodyPr vert="horz" lIns="91414" tIns="45707" rIns="91414" bIns="45707" rtlCol="0" anchor="ctr"/>
          <a:lstStyle>
            <a:lvl1pPr algn="l">
              <a:defRPr sz="1400" b="0" i="0" dirty="0" smtClean="0">
                <a:solidFill>
                  <a:schemeClr val="bg1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x-none" smtClean="0"/>
              <a:t>PIXEL2012 – 3 September 2012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81338" y="6453190"/>
            <a:ext cx="6157912" cy="365125"/>
          </a:xfrm>
          <a:prstGeom prst="rect">
            <a:avLst/>
          </a:prstGeom>
        </p:spPr>
        <p:txBody>
          <a:bodyPr vert="horz" lIns="91414" tIns="45707" rIns="91414" bIns="45707" rtlCol="0" anchor="ctr"/>
          <a:lstStyle>
            <a:lvl1pPr algn="ctr">
              <a:defRPr sz="1600" b="1" dirty="0" smtClean="0">
                <a:solidFill>
                  <a:srgbClr val="FFFFFF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 dirty="0" smtClean="0"/>
              <a:t>Attilio Andreazza, ATLAS Pixel Detector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9274176" y="6448427"/>
            <a:ext cx="576263" cy="365125"/>
          </a:xfrm>
          <a:prstGeom prst="rect">
            <a:avLst/>
          </a:prstGeom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" descr="ATLAS-chrome-logo-blue_lo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6872"/>
            <a:ext cx="1527044" cy="511808"/>
          </a:xfrm>
          <a:prstGeom prst="rect">
            <a:avLst/>
          </a:prstGeom>
        </p:spPr>
      </p:pic>
      <p:pic>
        <p:nvPicPr>
          <p:cNvPr id="13" name="Picture 12" descr="neg_EPI_3D2righe_trasp2.pn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448" y="24508"/>
            <a:ext cx="920552" cy="524172"/>
          </a:xfrm>
          <a:prstGeom prst="rect">
            <a:avLst/>
          </a:prstGeom>
        </p:spPr>
      </p:pic>
      <p:pic>
        <p:nvPicPr>
          <p:cNvPr id="14" name="Picture 13" descr="weblogo1b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038" y="0"/>
            <a:ext cx="553410" cy="5486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95" r:id="rId2"/>
    <p:sldLayoutId id="2147484696" r:id="rId3"/>
    <p:sldLayoutId id="2147484697" r:id="rId4"/>
    <p:sldLayoutId id="2147484698" r:id="rId5"/>
    <p:sldLayoutId id="2147484699" r:id="rId6"/>
    <p:sldLayoutId id="2147484700" r:id="rId7"/>
    <p:sldLayoutId id="2147484701" r:id="rId8"/>
    <p:sldLayoutId id="2147484702" r:id="rId9"/>
    <p:sldLayoutId id="2147484703" r:id="rId10"/>
    <p:sldLayoutId id="2147484704" r:id="rId11"/>
    <p:sldLayoutId id="2147484705" r:id="rId12"/>
    <p:sldLayoutId id="2147484706" r:id="rId13"/>
    <p:sldLayoutId id="2147484707" r:id="rId14"/>
    <p:sldLayoutId id="2147484708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34354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6pPr>
      <a:lvl7pPr marL="868708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7pPr>
      <a:lvl8pPr marL="1303062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8pPr>
      <a:lvl9pPr marL="1737417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9pPr>
    </p:titleStyle>
    <p:bodyStyle>
      <a:lvl1pPr marL="338138" indent="-338138" algn="l" defTabSz="90963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90"/>
          </a:solidFill>
          <a:latin typeface="+mn-lt"/>
          <a:ea typeface="ＭＳ Ｐゴシック" charset="0"/>
          <a:cs typeface="ＭＳ Ｐゴシック" charset="0"/>
        </a:defRPr>
      </a:lvl1pPr>
      <a:lvl2pPr marL="738188" indent="-280988" algn="l" defTabSz="90963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90"/>
          </a:solidFill>
          <a:latin typeface="+mn-lt"/>
          <a:ea typeface="ＭＳ Ｐゴシック" charset="0"/>
        </a:defRPr>
      </a:lvl2pPr>
      <a:lvl3pPr marL="1139825" indent="-225425" algn="l" defTabSz="9096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90"/>
          </a:solidFill>
          <a:latin typeface="+mn-lt"/>
          <a:ea typeface="ＭＳ Ｐゴシック" charset="0"/>
        </a:defRPr>
      </a:lvl3pPr>
      <a:lvl4pPr marL="1597025" indent="-225425" algn="l" defTabSz="9096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90"/>
          </a:solidFill>
          <a:latin typeface="+mn-lt"/>
          <a:ea typeface="ＭＳ Ｐゴシック" charset="0"/>
        </a:defRPr>
      </a:lvl4pPr>
      <a:lvl5pPr marL="2054225" indent="-225425" algn="l" defTabSz="90963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90"/>
          </a:solidFill>
          <a:latin typeface="+mn-lt"/>
          <a:ea typeface="ＭＳ Ｐゴシック" charset="0"/>
        </a:defRPr>
      </a:lvl5pPr>
      <a:lvl6pPr marL="2491504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25858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0213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94566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5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08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062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417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771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6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479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483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tags" Target="../tags/tag9.xml"/><Relationship Id="rId2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tags" Target="../tags/tag14.xml"/><Relationship Id="rId2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image" Target="../media/image25.png"/><Relationship Id="rId1" Type="http://schemas.openxmlformats.org/officeDocument/2006/relationships/tags" Target="../tags/tag15.xml"/><Relationship Id="rId2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8.xml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8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tags" Target="../tags/tag20.xml"/><Relationship Id="rId2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tags" Target="../tags/tag21.xml"/><Relationship Id="rId2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3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34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5.emf"/><Relationship Id="rId10" Type="http://schemas.openxmlformats.org/officeDocument/2006/relationships/image" Target="../media/image36.emf"/><Relationship Id="rId1" Type="http://schemas.openxmlformats.org/officeDocument/2006/relationships/vmlDrawing" Target="../drawings/vmlDrawing1.vml"/><Relationship Id="rId2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oleObject" Target="../embeddings/oleObject4.bin"/><Relationship Id="rId7" Type="http://schemas.openxmlformats.org/officeDocument/2006/relationships/image" Target="../media/image37.emf"/><Relationship Id="rId1" Type="http://schemas.openxmlformats.org/officeDocument/2006/relationships/vmlDrawing" Target="../drawings/vmlDrawing2.vml"/><Relationship Id="rId2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tags" Target="../tags/tag24.xml"/><Relationship Id="rId2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g"/><Relationship Id="rId1" Type="http://schemas.openxmlformats.org/officeDocument/2006/relationships/tags" Target="../tags/tag25.xml"/><Relationship Id="rId2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tags" Target="../tags/tag26.x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8.xml"/><Relationship Id="rId3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tags" Target="../tags/tag27.xml"/><Relationship Id="rId2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tags" Target="../tags/tag6.xml"/><Relationship Id="rId2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8.xml"/><Relationship Id="rId3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742950" y="1579589"/>
            <a:ext cx="8674101" cy="2663949"/>
          </a:xfrm>
        </p:spPr>
        <p:txBody>
          <a:bodyPr/>
          <a:lstStyle/>
          <a:p>
            <a:r>
              <a:rPr lang="en-US" sz="4000" dirty="0"/>
              <a:t>Status of the ATLAS Pixel Detector at the LHC and its performance after three years of operation</a:t>
            </a:r>
            <a:r>
              <a:rPr lang="en-US" sz="4000" dirty="0" smtClean="0">
                <a:latin typeface="Times New Roman" charset="0"/>
              </a:rPr>
              <a:t/>
            </a:r>
            <a:br>
              <a:rPr lang="en-US" sz="4000" dirty="0" smtClean="0">
                <a:latin typeface="Times New Roman" charset="0"/>
              </a:rPr>
            </a:br>
            <a:r>
              <a:rPr lang="en-US" sz="2800" dirty="0">
                <a:solidFill>
                  <a:schemeClr val="tx1"/>
                </a:solidFill>
                <a:latin typeface="Times New Roman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Times New Roman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charset="0"/>
              </a:rPr>
              <a:t>PIXEL2012</a:t>
            </a:r>
            <a:br>
              <a:rPr lang="en-US" sz="2800" dirty="0" smtClean="0">
                <a:solidFill>
                  <a:schemeClr val="tx1"/>
                </a:solidFill>
                <a:latin typeface="Times New Roman" charset="0"/>
              </a:rPr>
            </a:br>
            <a:r>
              <a:rPr lang="en-US" sz="2800" dirty="0" err="1" smtClean="0">
                <a:solidFill>
                  <a:schemeClr val="tx1"/>
                </a:solidFill>
                <a:latin typeface="Times New Roman" charset="0"/>
              </a:rPr>
              <a:t>Inawashiro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</a:rPr>
              <a:t> – 3-7 September 2012</a:t>
            </a:r>
            <a:endParaRPr lang="en-US" sz="2800" i="1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12290" name="Subtitle 1"/>
          <p:cNvSpPr>
            <a:spLocks noGrp="1"/>
          </p:cNvSpPr>
          <p:nvPr>
            <p:ph type="subTitle" idx="1"/>
          </p:nvPr>
        </p:nvSpPr>
        <p:spPr>
          <a:xfrm>
            <a:off x="1485900" y="4484712"/>
            <a:ext cx="6934200" cy="1752600"/>
          </a:xfrm>
        </p:spPr>
        <p:txBody>
          <a:bodyPr/>
          <a:lstStyle/>
          <a:p>
            <a:r>
              <a:rPr lang="en-US" sz="2800" dirty="0">
                <a:latin typeface="Times New Roman" charset="0"/>
              </a:rPr>
              <a:t>Attilio Andreazza </a:t>
            </a:r>
            <a:endParaRPr lang="en-US" sz="2800" dirty="0" smtClean="0">
              <a:latin typeface="Times New Roman" charset="0"/>
            </a:endParaRPr>
          </a:p>
          <a:p>
            <a:r>
              <a:rPr lang="en-US" sz="2400" dirty="0" err="1" smtClean="0">
                <a:latin typeface="Times New Roman" charset="0"/>
              </a:rPr>
              <a:t>Università</a:t>
            </a:r>
            <a:r>
              <a:rPr lang="en-US" sz="2400" dirty="0" smtClean="0">
                <a:latin typeface="Times New Roman" charset="0"/>
              </a:rPr>
              <a:t> di </a:t>
            </a:r>
            <a:r>
              <a:rPr lang="en-US" sz="2400" dirty="0">
                <a:latin typeface="Times New Roman" charset="0"/>
              </a:rPr>
              <a:t>Milano and </a:t>
            </a:r>
            <a:r>
              <a:rPr lang="en-US" sz="2400" dirty="0" smtClean="0">
                <a:latin typeface="Times New Roman" charset="0"/>
              </a:rPr>
              <a:t>INFN</a:t>
            </a:r>
          </a:p>
          <a:p>
            <a:r>
              <a:rPr lang="en-US" sz="2800" b="1" dirty="0">
                <a:latin typeface="Times New Roman" charset="0"/>
              </a:rPr>
              <a:t>f</a:t>
            </a:r>
            <a:r>
              <a:rPr lang="en-US" sz="2800" b="1" dirty="0" smtClean="0">
                <a:latin typeface="Times New Roman" charset="0"/>
              </a:rPr>
              <a:t>or the ATLAS Collaboration.</a:t>
            </a:r>
            <a:endParaRPr lang="it-IT" sz="2800" b="1" dirty="0"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36776" y="6021288"/>
            <a:ext cx="6827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/>
              <a:t>With special thanks to P. </a:t>
            </a:r>
            <a:r>
              <a:rPr lang="en-GB" sz="1800" b="1" dirty="0" err="1" smtClean="0"/>
              <a:t>Morettini</a:t>
            </a:r>
            <a:r>
              <a:rPr lang="en-GB" sz="1800" b="1" dirty="0" smtClean="0"/>
              <a:t>, K. </a:t>
            </a:r>
            <a:r>
              <a:rPr lang="en-GB" sz="1800" b="1" dirty="0" err="1" smtClean="0"/>
              <a:t>Lantsch</a:t>
            </a:r>
            <a:r>
              <a:rPr lang="en-GB" sz="1800" b="1" dirty="0" smtClean="0"/>
              <a:t> and B. Di </a:t>
            </a:r>
            <a:r>
              <a:rPr lang="en-GB" sz="1800" b="1" dirty="0" err="1" smtClean="0"/>
              <a:t>Girolamo</a:t>
            </a:r>
            <a:endParaRPr lang="en-GB" sz="1800" b="1" dirty="0"/>
          </a:p>
        </p:txBody>
      </p:sp>
    </p:spTree>
  </p:cSld>
  <p:clrMapOvr>
    <a:masterClrMapping/>
  </p:clrMapOvr>
  <p:transition xmlns:p14="http://schemas.microsoft.com/office/powerpoint/2010/main" advTm="20997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links</a:t>
            </a:r>
            <a:endParaRPr lang="en-US" dirty="0"/>
          </a:p>
        </p:txBody>
      </p:sp>
      <p:sp>
        <p:nvSpPr>
          <p:cNvPr id="14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CH"/>
              <a:t>HEP2007 Manchester, </a:t>
            </a:r>
            <a:r>
              <a:rPr lang="it-IT"/>
              <a:t>19 July 2007</a:t>
            </a:r>
            <a:endParaRPr lang="en-US"/>
          </a:p>
        </p:txBody>
      </p:sp>
      <p:sp>
        <p:nvSpPr>
          <p:cNvPr id="1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A.Andreazza - Status of the ATLAS Pixel Detector</a:t>
            </a:r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31D56-5DB4-364F-8C7D-48C6DC2AD255}" type="slidenum">
              <a:rPr lang="en-US"/>
              <a:pPr/>
              <a:t>10</a:t>
            </a:fld>
            <a:endParaRPr lang="en-US"/>
          </a:p>
        </p:txBody>
      </p:sp>
      <p:sp>
        <p:nvSpPr>
          <p:cNvPr id="132101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16024" y="980802"/>
            <a:ext cx="5601072" cy="3816350"/>
          </a:xfrm>
        </p:spPr>
        <p:txBody>
          <a:bodyPr/>
          <a:lstStyle/>
          <a:p>
            <a:pPr marL="0" indent="0" algn="just" eaLnBrk="0" hangingPunct="0">
              <a:spcBef>
                <a:spcPts val="700"/>
              </a:spcBef>
              <a:buClr>
                <a:srgbClr val="000090"/>
              </a:buClr>
              <a:buSzPct val="90000"/>
              <a:buNone/>
              <a:defRPr/>
            </a:pPr>
            <a:r>
              <a:rPr lang="en-US" sz="2000" dirty="0" smtClean="0"/>
              <a:t>A module is connected </a:t>
            </a:r>
            <a:r>
              <a:rPr lang="en-US" sz="2000" dirty="0"/>
              <a:t>to the external world via a </a:t>
            </a:r>
            <a:r>
              <a:rPr lang="en-US" sz="2000" b="1" dirty="0" smtClean="0"/>
              <a:t>low mass </a:t>
            </a:r>
            <a:r>
              <a:rPr lang="en-US" sz="2000" b="1" dirty="0"/>
              <a:t>cable </a:t>
            </a:r>
            <a:r>
              <a:rPr lang="en-US" sz="2000" dirty="0"/>
              <a:t>providing all the required </a:t>
            </a:r>
            <a:r>
              <a:rPr lang="en-US" sz="2000" dirty="0" smtClean="0"/>
              <a:t>services:</a:t>
            </a:r>
          </a:p>
          <a:p>
            <a:pPr algn="just" eaLnBrk="0" hangingPunct="0">
              <a:spcBef>
                <a:spcPts val="700"/>
              </a:spcBef>
              <a:buClr>
                <a:srgbClr val="000090"/>
              </a:buClr>
              <a:buSzPct val="90000"/>
              <a:defRPr/>
            </a:pPr>
            <a:r>
              <a:rPr lang="en-US" sz="2000" dirty="0" smtClean="0"/>
              <a:t>Bias: HV + analog </a:t>
            </a:r>
            <a:r>
              <a:rPr lang="en-US" sz="2000" dirty="0"/>
              <a:t>and digital </a:t>
            </a:r>
            <a:r>
              <a:rPr lang="en-US" sz="2000" dirty="0" smtClean="0"/>
              <a:t>LV</a:t>
            </a:r>
          </a:p>
          <a:p>
            <a:pPr algn="just" eaLnBrk="0" hangingPunct="0">
              <a:spcBef>
                <a:spcPts val="700"/>
              </a:spcBef>
              <a:buClr>
                <a:srgbClr val="000090"/>
              </a:buClr>
              <a:buSzPct val="90000"/>
              <a:defRPr/>
            </a:pPr>
            <a:r>
              <a:rPr lang="en-US" sz="2000" dirty="0" smtClean="0"/>
              <a:t>Temperature measurement</a:t>
            </a:r>
            <a:endParaRPr lang="en-US" sz="2000" dirty="0"/>
          </a:p>
          <a:p>
            <a:pPr algn="just" eaLnBrk="0" hangingPunct="0">
              <a:spcBef>
                <a:spcPts val="700"/>
              </a:spcBef>
              <a:buClr>
                <a:srgbClr val="000090"/>
              </a:buClr>
              <a:buSzPct val="90000"/>
              <a:defRPr/>
            </a:pPr>
            <a:r>
              <a:rPr lang="en-US" sz="2000" dirty="0" smtClean="0"/>
              <a:t>Clock, serial </a:t>
            </a:r>
            <a:r>
              <a:rPr lang="en-US" sz="2000" dirty="0"/>
              <a:t>command </a:t>
            </a:r>
            <a:r>
              <a:rPr lang="en-US" sz="2000" dirty="0" smtClean="0"/>
              <a:t>and data output lines</a:t>
            </a:r>
            <a:endParaRPr lang="en-US" sz="2000" dirty="0"/>
          </a:p>
          <a:p>
            <a:pPr marL="0" indent="0" algn="just" eaLnBrk="0" hangingPunct="0">
              <a:spcBef>
                <a:spcPts val="700"/>
              </a:spcBef>
              <a:buClr>
                <a:srgbClr val="000090"/>
              </a:buClr>
              <a:buSzPct val="90000"/>
              <a:buNone/>
              <a:defRPr/>
            </a:pPr>
            <a:r>
              <a:rPr lang="en-US" sz="2000" dirty="0" smtClean="0"/>
              <a:t>Data connection </a:t>
            </a:r>
            <a:r>
              <a:rPr lang="en-US" sz="2000" dirty="0"/>
              <a:t>between on- and off-detector readout electronics is through </a:t>
            </a:r>
            <a:r>
              <a:rPr lang="en-US" sz="2000" dirty="0" smtClean="0"/>
              <a:t>an </a:t>
            </a:r>
            <a:r>
              <a:rPr lang="en-US" sz="2000" b="1" dirty="0" smtClean="0"/>
              <a:t>optical link</a:t>
            </a:r>
            <a:r>
              <a:rPr lang="en-US" sz="2000" dirty="0" smtClean="0"/>
              <a:t>.</a:t>
            </a:r>
          </a:p>
          <a:p>
            <a:pPr marL="0" indent="0" algn="just" eaLnBrk="0" hangingPunct="0">
              <a:spcBef>
                <a:spcPts val="700"/>
              </a:spcBef>
              <a:buClr>
                <a:srgbClr val="000090"/>
              </a:buClr>
              <a:buSzPct val="90000"/>
              <a:buNone/>
              <a:defRPr/>
            </a:pPr>
            <a:r>
              <a:rPr lang="en-US" sz="2000" dirty="0" smtClean="0"/>
              <a:t>Each </a:t>
            </a:r>
            <a:r>
              <a:rPr lang="en-US" sz="2000" dirty="0"/>
              <a:t>link can be tuned by setting:</a:t>
            </a:r>
          </a:p>
          <a:p>
            <a:pPr lvl="1">
              <a:lnSpc>
                <a:spcPct val="80000"/>
              </a:lnSpc>
              <a:buClr>
                <a:srgbClr val="000090"/>
              </a:buClr>
              <a:buSzPct val="90000"/>
              <a:buFont typeface="Arial"/>
              <a:buChar char="•"/>
            </a:pPr>
            <a:r>
              <a:rPr lang="en-US" sz="2000" dirty="0"/>
              <a:t>signal phase</a:t>
            </a:r>
          </a:p>
          <a:p>
            <a:pPr lvl="1">
              <a:lnSpc>
                <a:spcPct val="80000"/>
              </a:lnSpc>
              <a:buClr>
                <a:srgbClr val="000090"/>
              </a:buClr>
              <a:buSzPct val="90000"/>
              <a:buFont typeface="Arial"/>
              <a:buChar char="•"/>
            </a:pPr>
            <a:r>
              <a:rPr lang="en-US" sz="2000" dirty="0" smtClean="0"/>
              <a:t>threshold</a:t>
            </a:r>
            <a:endParaRPr lang="en-US" sz="2000" dirty="0"/>
          </a:p>
        </p:txBody>
      </p:sp>
      <p:pic>
        <p:nvPicPr>
          <p:cNvPr id="132104" name="Picture 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6878" y="4602165"/>
            <a:ext cx="9518650" cy="17049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/>
          <a:srcRect l="52069" t="27042" r="14368" b="15579"/>
          <a:stretch>
            <a:fillRect/>
          </a:stretch>
        </p:blipFill>
        <p:spPr bwMode="auto">
          <a:xfrm>
            <a:off x="5967948" y="836712"/>
            <a:ext cx="3761072" cy="371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9717890"/>
      </p:ext>
    </p:extLst>
  </p:cSld>
  <p:clrMapOvr>
    <a:masterClrMapping/>
  </p:clrMapOvr>
  <p:transition xmlns:p14="http://schemas.microsoft.com/office/powerpoint/2010/main" advTm="59819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Calibration procedures</a:t>
            </a:r>
            <a:endParaRPr lang="it-IT" dirty="0"/>
          </a:p>
        </p:txBody>
      </p:sp>
      <p:sp>
        <p:nvSpPr>
          <p:cNvPr id="20483" name="Content Placeholder 5"/>
          <p:cNvSpPr>
            <a:spLocks noGrp="1"/>
          </p:cNvSpPr>
          <p:nvPr>
            <p:ph sz="half" idx="1"/>
          </p:nvPr>
        </p:nvSpPr>
        <p:spPr>
          <a:xfrm>
            <a:off x="128464" y="764704"/>
            <a:ext cx="4680520" cy="4114512"/>
          </a:xfrm>
        </p:spPr>
        <p:txBody>
          <a:bodyPr/>
          <a:lstStyle/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 smtClean="0"/>
              <a:t>Given the enormous number of channels and free parameters to tune, the read-out electronics and the DAQ software were designed with particular attention to the calibration procedures.</a:t>
            </a:r>
          </a:p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/>
              <a:t>U</a:t>
            </a:r>
            <a:r>
              <a:rPr lang="en-US" sz="2000" dirty="0" smtClean="0"/>
              <a:t>sing the </a:t>
            </a:r>
            <a:r>
              <a:rPr lang="en-US" sz="2000" b="1" dirty="0" smtClean="0"/>
              <a:t>internal front-end electronics self-test and charge injection capabilities</a:t>
            </a:r>
            <a:r>
              <a:rPr lang="en-US" sz="2000" dirty="0" smtClean="0"/>
              <a:t>: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custom </a:t>
            </a:r>
            <a:r>
              <a:rPr lang="en-US" sz="2000" b="1" dirty="0" err="1" smtClean="0"/>
              <a:t>rad</a:t>
            </a:r>
            <a:r>
              <a:rPr lang="en-US" sz="2000" b="1" dirty="0" smtClean="0"/>
              <a:t>-hard </a:t>
            </a:r>
            <a:r>
              <a:rPr lang="en-US" sz="2000" b="1" dirty="0" err="1" smtClean="0"/>
              <a:t>opto</a:t>
            </a:r>
            <a:r>
              <a:rPr lang="en-US" sz="2000" b="1" dirty="0" smtClean="0"/>
              <a:t>-link parameters </a:t>
            </a:r>
            <a:r>
              <a:rPr lang="en-US" sz="2000" dirty="0" smtClean="0"/>
              <a:t>to guarantee error free data transmission.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Adjust the discriminator threshold of each channel </a:t>
            </a:r>
            <a:r>
              <a:rPr lang="en-US" sz="2000" dirty="0" smtClean="0"/>
              <a:t>to minimize threshold dispersion.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Measure the noise </a:t>
            </a:r>
            <a:r>
              <a:rPr lang="en-US" sz="2000" dirty="0" smtClean="0"/>
              <a:t>of each channel.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time-over-threshold</a:t>
            </a:r>
            <a:r>
              <a:rPr lang="en-US" sz="2000" dirty="0" smtClean="0"/>
              <a:t>.</a:t>
            </a:r>
            <a:endParaRPr lang="it-IT" sz="20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21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23"/>
    </mc:Choice>
    <mc:Fallback xmlns="">
      <p:transition xmlns:p14="http://schemas.microsoft.com/office/powerpoint/2010/main" spd="slow" advTm="3092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Calibration procedures</a:t>
            </a:r>
            <a:endParaRPr lang="it-IT" dirty="0"/>
          </a:p>
        </p:txBody>
      </p:sp>
      <p:sp>
        <p:nvSpPr>
          <p:cNvPr id="20483" name="Content Placeholder 5"/>
          <p:cNvSpPr>
            <a:spLocks noGrp="1"/>
          </p:cNvSpPr>
          <p:nvPr>
            <p:ph sz="half" idx="1"/>
          </p:nvPr>
        </p:nvSpPr>
        <p:spPr>
          <a:xfrm>
            <a:off x="128464" y="764704"/>
            <a:ext cx="4680520" cy="4114512"/>
          </a:xfrm>
        </p:spPr>
        <p:txBody>
          <a:bodyPr/>
          <a:lstStyle/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 smtClean="0"/>
              <a:t>Given the enormous number of channels and free parameters to tune, the read-out electronics and the DAQ software were designed with particular attention to the calibration procedures.</a:t>
            </a:r>
          </a:p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/>
              <a:t>U</a:t>
            </a:r>
            <a:r>
              <a:rPr lang="en-US" sz="2000" dirty="0" smtClean="0"/>
              <a:t>sing the </a:t>
            </a:r>
            <a:r>
              <a:rPr lang="en-US" sz="2000" b="1" dirty="0" smtClean="0"/>
              <a:t>internal front-end electronics self-test and charge injection capabilities</a:t>
            </a:r>
            <a:r>
              <a:rPr lang="en-US" sz="2000" dirty="0" smtClean="0"/>
              <a:t>: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custom </a:t>
            </a:r>
            <a:r>
              <a:rPr lang="en-US" sz="2000" b="1" dirty="0" err="1" smtClean="0"/>
              <a:t>rad</a:t>
            </a:r>
            <a:r>
              <a:rPr lang="en-US" sz="2000" b="1" dirty="0" smtClean="0"/>
              <a:t>-hard </a:t>
            </a:r>
            <a:r>
              <a:rPr lang="en-US" sz="2000" b="1" dirty="0" err="1" smtClean="0"/>
              <a:t>opto</a:t>
            </a:r>
            <a:r>
              <a:rPr lang="en-US" sz="2000" b="1" dirty="0" smtClean="0"/>
              <a:t>-link parameters </a:t>
            </a:r>
            <a:r>
              <a:rPr lang="en-US" sz="2000" dirty="0" smtClean="0"/>
              <a:t>to guarantee error free data transmission.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Adjust the discriminator threshold of each channel </a:t>
            </a:r>
            <a:r>
              <a:rPr lang="en-US" sz="2000" dirty="0" smtClean="0"/>
              <a:t>to minimize threshold dispersion.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Measure the noise </a:t>
            </a:r>
            <a:r>
              <a:rPr lang="en-US" sz="2000" dirty="0" smtClean="0"/>
              <a:t>of each channel.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time-over-threshold</a:t>
            </a:r>
            <a:r>
              <a:rPr lang="en-US" sz="2000" dirty="0" smtClean="0"/>
              <a:t>.</a:t>
            </a:r>
            <a:endParaRPr lang="it-IT" sz="2000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953001" y="764704"/>
            <a:ext cx="4677648" cy="4114512"/>
          </a:xfrm>
        </p:spPr>
        <p:txBody>
          <a:bodyPr/>
          <a:lstStyle/>
          <a:p>
            <a:pPr algn="just"/>
            <a:r>
              <a:rPr lang="en-US" sz="2000" dirty="0" smtClean="0"/>
              <a:t>Threshold </a:t>
            </a:r>
            <a:r>
              <a:rPr lang="en-US" sz="2000" dirty="0"/>
              <a:t>and </a:t>
            </a:r>
            <a:r>
              <a:rPr lang="en-US" sz="2000" dirty="0" smtClean="0"/>
              <a:t>noise are determined by measuring </a:t>
            </a:r>
            <a:r>
              <a:rPr lang="en-US" sz="2000" dirty="0"/>
              <a:t>the discriminator </a:t>
            </a:r>
            <a:r>
              <a:rPr lang="en-US" sz="2000" dirty="0" smtClean="0"/>
              <a:t>response </a:t>
            </a:r>
            <a:r>
              <a:rPr lang="en-US" sz="2000" dirty="0"/>
              <a:t>as a function of the injected </a:t>
            </a:r>
            <a:r>
              <a:rPr lang="en-US" sz="2000" dirty="0" smtClean="0"/>
              <a:t>charge. </a:t>
            </a:r>
          </a:p>
          <a:p>
            <a:pPr algn="just"/>
            <a:r>
              <a:rPr lang="en-US" sz="2000" dirty="0"/>
              <a:t>The </a:t>
            </a:r>
            <a:r>
              <a:rPr lang="en-US" sz="2000" b="1" dirty="0"/>
              <a:t>Pixel Detector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/>
              <a:t>is operated at </a:t>
            </a:r>
            <a:r>
              <a:rPr lang="en-US" sz="2000" b="1" dirty="0"/>
              <a:t>3500 </a:t>
            </a:r>
            <a:r>
              <a:rPr lang="en-US" sz="2000" b="1" i="1" dirty="0"/>
              <a:t>e</a:t>
            </a:r>
            <a:r>
              <a:rPr lang="en-US" sz="2000" b="1" dirty="0"/>
              <a:t> threshold</a:t>
            </a:r>
            <a:r>
              <a:rPr lang="en-US" sz="2000" dirty="0" smtClean="0"/>
              <a:t>, with a dispersion of few tens of electrons.</a:t>
            </a:r>
            <a:endParaRPr lang="en-US" sz="2000" dirty="0"/>
          </a:p>
          <a:p>
            <a:endParaRPr lang="en-GB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3" name="Picture 6" descr="3500e_pix_thresh_overlay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057" y="3284984"/>
            <a:ext cx="4139541" cy="2738466"/>
          </a:xfrm>
          <a:prstGeom prst="rect">
            <a:avLst/>
          </a:prstGeom>
          <a:noFill/>
          <a:ln>
            <a:solidFill>
              <a:srgbClr val="0000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28464" y="4293096"/>
            <a:ext cx="4968552" cy="1008112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5785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42"/>
    </mc:Choice>
    <mc:Fallback xmlns="">
      <p:transition xmlns:p14="http://schemas.microsoft.com/office/powerpoint/2010/main" spd="slow" advTm="4964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Calibration procedures</a:t>
            </a:r>
            <a:endParaRPr lang="it-IT" dirty="0"/>
          </a:p>
        </p:txBody>
      </p:sp>
      <p:sp>
        <p:nvSpPr>
          <p:cNvPr id="20483" name="Content Placeholder 5"/>
          <p:cNvSpPr>
            <a:spLocks noGrp="1"/>
          </p:cNvSpPr>
          <p:nvPr>
            <p:ph sz="half" idx="1"/>
          </p:nvPr>
        </p:nvSpPr>
        <p:spPr>
          <a:xfrm>
            <a:off x="128464" y="764704"/>
            <a:ext cx="4680520" cy="4114512"/>
          </a:xfrm>
        </p:spPr>
        <p:txBody>
          <a:bodyPr/>
          <a:lstStyle/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 smtClean="0"/>
              <a:t>Given the enormous number of channels and free parameters to tune, the read-out electronics and the DAQ software were designed with particular attention to the calibration procedures.</a:t>
            </a:r>
          </a:p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/>
              <a:t>U</a:t>
            </a:r>
            <a:r>
              <a:rPr lang="en-US" sz="2000" dirty="0" smtClean="0"/>
              <a:t>sing the </a:t>
            </a:r>
            <a:r>
              <a:rPr lang="en-US" sz="2000" b="1" dirty="0" smtClean="0"/>
              <a:t>internal front-end electronics self-test and charge injection capabilities</a:t>
            </a:r>
            <a:r>
              <a:rPr lang="en-US" sz="2000" dirty="0" smtClean="0"/>
              <a:t>: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custom </a:t>
            </a:r>
            <a:r>
              <a:rPr lang="en-US" sz="2000" b="1" dirty="0" err="1" smtClean="0"/>
              <a:t>rad</a:t>
            </a:r>
            <a:r>
              <a:rPr lang="en-US" sz="2000" b="1" dirty="0" smtClean="0"/>
              <a:t>-hard </a:t>
            </a:r>
            <a:r>
              <a:rPr lang="en-US" sz="2000" b="1" dirty="0" err="1" smtClean="0"/>
              <a:t>opto</a:t>
            </a:r>
            <a:r>
              <a:rPr lang="en-US" sz="2000" b="1" dirty="0" smtClean="0"/>
              <a:t>-link parameters </a:t>
            </a:r>
            <a:r>
              <a:rPr lang="en-US" sz="2000" dirty="0" smtClean="0"/>
              <a:t>to guarantee error free data transmission.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Adjust the discriminator threshold of each channel </a:t>
            </a:r>
            <a:r>
              <a:rPr lang="en-US" sz="2000" dirty="0" smtClean="0"/>
              <a:t>to minimize threshold dispersion.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Measure the noise </a:t>
            </a:r>
            <a:r>
              <a:rPr lang="en-US" sz="2000" dirty="0" smtClean="0"/>
              <a:t>of each channel.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time-over-threshold</a:t>
            </a:r>
            <a:r>
              <a:rPr lang="en-US" sz="2000" dirty="0" smtClean="0"/>
              <a:t>.</a:t>
            </a:r>
            <a:endParaRPr lang="it-IT" sz="2000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953001" y="764704"/>
            <a:ext cx="4677648" cy="4114512"/>
          </a:xfrm>
        </p:spPr>
        <p:txBody>
          <a:bodyPr/>
          <a:lstStyle/>
          <a:p>
            <a:pPr marL="338138" lvl="1" indent="-338138">
              <a:buFontTx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typical </a:t>
            </a:r>
            <a:r>
              <a:rPr lang="en-US" sz="2000" b="1" dirty="0"/>
              <a:t>noise</a:t>
            </a:r>
            <a:r>
              <a:rPr lang="en-US" sz="2000" dirty="0"/>
              <a:t> of  </a:t>
            </a:r>
            <a:r>
              <a:rPr lang="en-US" sz="2000" dirty="0" smtClean="0"/>
              <a:t>normal </a:t>
            </a:r>
            <a:r>
              <a:rPr lang="en-US" sz="2000" dirty="0"/>
              <a:t>size pixels is </a:t>
            </a:r>
            <a:r>
              <a:rPr lang="en-US" sz="2000" b="1" dirty="0"/>
              <a:t>below 200 </a:t>
            </a:r>
            <a:r>
              <a:rPr lang="en-US" sz="2000" b="1" i="1" dirty="0" smtClean="0"/>
              <a:t>e</a:t>
            </a:r>
            <a:r>
              <a:rPr lang="en-US" sz="2000" dirty="0" smtClean="0"/>
              <a:t>.</a:t>
            </a:r>
          </a:p>
          <a:p>
            <a:pPr marL="338138" lvl="1" indent="-338138">
              <a:buFontTx/>
              <a:buChar char="•"/>
            </a:pPr>
            <a:endParaRPr lang="en-US" sz="2000" dirty="0" smtClean="0"/>
          </a:p>
          <a:p>
            <a:pPr marL="338138" lvl="1" indent="-338138">
              <a:buFontTx/>
              <a:buChar char="•"/>
            </a:pPr>
            <a:endParaRPr lang="en-US" sz="2000" dirty="0"/>
          </a:p>
          <a:p>
            <a:pPr marL="338138" lvl="1" indent="-338138">
              <a:buFontTx/>
              <a:buChar char="•"/>
            </a:pPr>
            <a:endParaRPr lang="en-US" sz="2000" dirty="0" smtClean="0"/>
          </a:p>
          <a:p>
            <a:pPr marL="338138" lvl="1" indent="-338138">
              <a:buFontTx/>
              <a:buChar char="•"/>
            </a:pPr>
            <a:endParaRPr lang="en-US" sz="2000" dirty="0"/>
          </a:p>
          <a:p>
            <a:pPr marL="338138" lvl="1" indent="-338138">
              <a:buFontTx/>
              <a:buChar char="•"/>
            </a:pPr>
            <a:endParaRPr lang="en-US" sz="2000" dirty="0" smtClean="0"/>
          </a:p>
          <a:p>
            <a:pPr marL="338138" lvl="1" indent="-338138">
              <a:buFontTx/>
              <a:buChar char="•"/>
            </a:pPr>
            <a:endParaRPr lang="en-US" sz="2000" dirty="0"/>
          </a:p>
          <a:p>
            <a:pPr marL="338138" lvl="1" indent="-338138">
              <a:buFontTx/>
              <a:buChar char="•"/>
            </a:pPr>
            <a:endParaRPr lang="en-US" sz="2000" dirty="0" smtClean="0"/>
          </a:p>
          <a:p>
            <a:pPr marL="338138" lvl="1" indent="-338138">
              <a:buFontTx/>
              <a:buChar char="•"/>
            </a:pPr>
            <a:endParaRPr lang="en-US" sz="2000" dirty="0"/>
          </a:p>
          <a:p>
            <a:pPr marL="338138" lvl="1" indent="-338138">
              <a:buFontTx/>
              <a:buChar char="•"/>
            </a:pPr>
            <a:endParaRPr lang="en-US" sz="2000" dirty="0" smtClean="0"/>
          </a:p>
          <a:p>
            <a:pPr marL="338138" lvl="1" indent="-338138">
              <a:buFontTx/>
              <a:buChar char="•"/>
            </a:pPr>
            <a:r>
              <a:rPr lang="en-US" sz="2000" dirty="0" smtClean="0"/>
              <a:t>The </a:t>
            </a:r>
            <a:r>
              <a:rPr lang="en-US" sz="2000" b="1" dirty="0"/>
              <a:t>large signal over noise ratio </a:t>
            </a:r>
            <a:r>
              <a:rPr lang="en-US" sz="2000" dirty="0"/>
              <a:t>guarantee a good stability margin even for the pixels at the edge of the array. A lower threshold (2000 </a:t>
            </a:r>
            <a:r>
              <a:rPr lang="en-US" sz="2000" i="1" dirty="0"/>
              <a:t>e</a:t>
            </a:r>
            <a:r>
              <a:rPr lang="en-US" sz="2000" dirty="0"/>
              <a:t> </a:t>
            </a:r>
            <a:r>
              <a:rPr lang="en-US" sz="2000" dirty="0" smtClean="0"/>
              <a:t>or </a:t>
            </a:r>
            <a:r>
              <a:rPr lang="en-US" sz="2000" dirty="0"/>
              <a:t>even below) could be used if needed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endParaRPr lang="en-GB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9" name="Picture 8" descr="3500e_pix_noise_overlay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057" y="1772818"/>
            <a:ext cx="4139541" cy="2451883"/>
          </a:xfrm>
          <a:prstGeom prst="rect">
            <a:avLst/>
          </a:prstGeom>
          <a:noFill/>
          <a:ln>
            <a:solidFill>
              <a:srgbClr val="00009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28464" y="5301208"/>
            <a:ext cx="4968552" cy="432048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725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52"/>
    </mc:Choice>
    <mc:Fallback xmlns="">
      <p:transition xmlns:p14="http://schemas.microsoft.com/office/powerpoint/2010/main" spd="slow" advTm="2845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Calibration procedures</a:t>
            </a:r>
            <a:endParaRPr lang="it-IT" dirty="0"/>
          </a:p>
        </p:txBody>
      </p:sp>
      <p:sp>
        <p:nvSpPr>
          <p:cNvPr id="20483" name="Content Placeholder 5"/>
          <p:cNvSpPr>
            <a:spLocks noGrp="1"/>
          </p:cNvSpPr>
          <p:nvPr>
            <p:ph sz="half" idx="1"/>
          </p:nvPr>
        </p:nvSpPr>
        <p:spPr>
          <a:xfrm>
            <a:off x="128464" y="764704"/>
            <a:ext cx="4680520" cy="4114512"/>
          </a:xfrm>
        </p:spPr>
        <p:txBody>
          <a:bodyPr/>
          <a:lstStyle/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 smtClean="0"/>
              <a:t>Given the enormous number of channels and free parameters to tune, the read-out electronics and the DAQ software were designed with particular attention to the calibration procedures.</a:t>
            </a:r>
          </a:p>
          <a:p>
            <a:pPr marL="92075" indent="-23813" algn="just">
              <a:buFont typeface="Wingdings" pitchFamily="2" charset="2"/>
              <a:buNone/>
              <a:defRPr/>
            </a:pPr>
            <a:r>
              <a:rPr lang="en-US" sz="2000" dirty="0"/>
              <a:t>U</a:t>
            </a:r>
            <a:r>
              <a:rPr lang="en-US" sz="2000" dirty="0" smtClean="0"/>
              <a:t>sing the </a:t>
            </a:r>
            <a:r>
              <a:rPr lang="en-US" sz="2000" b="1" dirty="0" smtClean="0"/>
              <a:t>internal front-end electronics self-test and charge injection capabilities</a:t>
            </a:r>
            <a:r>
              <a:rPr lang="en-US" sz="2000" dirty="0" smtClean="0"/>
              <a:t>: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custom </a:t>
            </a:r>
            <a:r>
              <a:rPr lang="en-US" sz="2000" b="1" dirty="0" err="1" smtClean="0"/>
              <a:t>rad</a:t>
            </a:r>
            <a:r>
              <a:rPr lang="en-US" sz="2000" b="1" dirty="0" smtClean="0"/>
              <a:t>-hard </a:t>
            </a:r>
            <a:r>
              <a:rPr lang="en-US" sz="2000" b="1" dirty="0" err="1" smtClean="0"/>
              <a:t>opto</a:t>
            </a:r>
            <a:r>
              <a:rPr lang="en-US" sz="2000" b="1" dirty="0" smtClean="0"/>
              <a:t>-link parameters </a:t>
            </a:r>
            <a:r>
              <a:rPr lang="en-US" sz="2000" dirty="0" smtClean="0"/>
              <a:t>to guarantee error free data transmission.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Adjust the discriminator threshold of each channel </a:t>
            </a:r>
            <a:r>
              <a:rPr lang="en-US" sz="2000" dirty="0" smtClean="0"/>
              <a:t>to minimize threshold dispersion.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Measure the noise </a:t>
            </a:r>
            <a:r>
              <a:rPr lang="en-US" sz="2000" dirty="0" smtClean="0"/>
              <a:t>of each channel.</a:t>
            </a:r>
          </a:p>
          <a:p>
            <a:pPr marL="549275" lvl="1" indent="-457200" algn="just">
              <a:buFont typeface="+mj-lt"/>
              <a:buAutoNum type="arabicPeriod"/>
              <a:defRPr/>
            </a:pPr>
            <a:r>
              <a:rPr lang="en-US" sz="2000" b="1" dirty="0" smtClean="0"/>
              <a:t>Tune the time-over-threshold</a:t>
            </a:r>
            <a:r>
              <a:rPr lang="en-US" sz="2000" dirty="0" smtClean="0"/>
              <a:t>.</a:t>
            </a:r>
            <a:endParaRPr lang="it-IT" sz="2000" dirty="0" smtClean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953001" y="764704"/>
            <a:ext cx="4677648" cy="4114512"/>
          </a:xfrm>
        </p:spPr>
        <p:txBody>
          <a:bodyPr/>
          <a:lstStyle/>
          <a:p>
            <a:pPr marL="411162" indent="-342900" algn="just">
              <a:defRPr/>
            </a:pPr>
            <a:r>
              <a:rPr lang="en-US" sz="2000" dirty="0"/>
              <a:t>The pixel read-out cell can measure (in 25 ns units) the time the discriminator input remains over threshold. This is correlated with the </a:t>
            </a:r>
            <a:r>
              <a:rPr lang="en-US" sz="2000" b="1" dirty="0"/>
              <a:t>deposited charge</a:t>
            </a:r>
            <a:r>
              <a:rPr lang="en-US" sz="2000" dirty="0"/>
              <a:t>.</a:t>
            </a:r>
          </a:p>
          <a:p>
            <a:pPr marL="411162" indent="-342900" algn="just">
              <a:defRPr/>
            </a:pPr>
            <a:r>
              <a:rPr lang="en-US" sz="2000" dirty="0"/>
              <a:t>The pixel cell pre-amp feedback current can be adjusted </a:t>
            </a:r>
            <a:r>
              <a:rPr lang="en-US" sz="2000" b="1" dirty="0"/>
              <a:t>to equalize the </a:t>
            </a:r>
            <a:r>
              <a:rPr lang="en-US" sz="2000" b="1" dirty="0" err="1"/>
              <a:t>ToT</a:t>
            </a:r>
            <a:r>
              <a:rPr lang="en-US" sz="2000" b="1" dirty="0"/>
              <a:t> response</a:t>
            </a:r>
            <a:r>
              <a:rPr lang="en-US" sz="2000" dirty="0" smtClean="0"/>
              <a:t>.</a:t>
            </a:r>
            <a:endParaRPr lang="it-IT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1032" y="3236914"/>
            <a:ext cx="4536604" cy="2928390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5" name="Oval 4"/>
          <p:cNvSpPr/>
          <p:nvPr/>
        </p:nvSpPr>
        <p:spPr>
          <a:xfrm>
            <a:off x="7473280" y="4941168"/>
            <a:ext cx="72008" cy="72008"/>
          </a:xfrm>
          <a:prstGeom prst="ellipse">
            <a:avLst/>
          </a:prstGeom>
          <a:solidFill>
            <a:srgbClr val="FF66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Callout 1 10"/>
          <p:cNvSpPr/>
          <p:nvPr/>
        </p:nvSpPr>
        <p:spPr>
          <a:xfrm>
            <a:off x="6033121" y="4365104"/>
            <a:ext cx="1296144" cy="288032"/>
          </a:xfrm>
          <a:prstGeom prst="borderCallout1">
            <a:avLst>
              <a:gd name="adj1" fmla="val 41363"/>
              <a:gd name="adj2" fmla="val 107736"/>
              <a:gd name="adj3" fmla="val 176571"/>
              <a:gd name="adj4" fmla="val 113578"/>
            </a:avLst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Tuning point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8464" y="5661248"/>
            <a:ext cx="4968552" cy="432048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040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294"/>
    </mc:Choice>
    <mc:Fallback xmlns="">
      <p:transition xmlns:p14="http://schemas.microsoft.com/office/powerpoint/2010/main" spd="slow" advTm="6529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occupancy and efficiency</a:t>
            </a:r>
            <a:endParaRPr lang="it-IT" dirty="0"/>
          </a:p>
        </p:txBody>
      </p:sp>
      <p:sp>
        <p:nvSpPr>
          <p:cNvPr id="9" name="Content Placeholder 10"/>
          <p:cNvSpPr>
            <a:spLocks noGrp="1"/>
          </p:cNvSpPr>
          <p:nvPr>
            <p:ph sz="half" idx="4294967295"/>
          </p:nvPr>
        </p:nvSpPr>
        <p:spPr>
          <a:xfrm>
            <a:off x="114549" y="764706"/>
            <a:ext cx="5270500" cy="5089525"/>
          </a:xfrm>
        </p:spPr>
        <p:txBody>
          <a:bodyPr/>
          <a:lstStyle/>
          <a:p>
            <a:pPr marL="263525" indent="-171450" algn="just">
              <a:defRPr/>
            </a:pPr>
            <a:r>
              <a:rPr lang="en-US" sz="2000" dirty="0" smtClean="0"/>
              <a:t>The </a:t>
            </a:r>
            <a:r>
              <a:rPr lang="en-US" sz="2000" dirty="0"/>
              <a:t>occupancy due to noise can be calculated from the noise measured with the charge injection, or derived  directly with a random trigger.</a:t>
            </a:r>
          </a:p>
          <a:p>
            <a:pPr marL="263525" indent="-195263" algn="just">
              <a:defRPr/>
            </a:pPr>
            <a:r>
              <a:rPr lang="en-US" sz="2000" dirty="0"/>
              <a:t>The agreement between the two methods is </a:t>
            </a:r>
            <a:r>
              <a:rPr lang="en-US" sz="2000" dirty="0" smtClean="0"/>
              <a:t>good and the occupancy per pixel/BC is below </a:t>
            </a:r>
            <a:r>
              <a:rPr lang="en-US" sz="2000" b="1" dirty="0" smtClean="0"/>
              <a:t>~10</a:t>
            </a:r>
            <a:r>
              <a:rPr lang="en-US" sz="2000" b="1" baseline="30000" dirty="0" smtClean="0"/>
              <a:t>-9</a:t>
            </a:r>
            <a:r>
              <a:rPr lang="en-US" sz="2000" dirty="0" smtClean="0"/>
              <a:t>, masking </a:t>
            </a:r>
            <a:r>
              <a:rPr lang="en-US" sz="2000" dirty="0"/>
              <a:t>less </a:t>
            </a:r>
            <a:r>
              <a:rPr lang="en-US" sz="2000" dirty="0" smtClean="0"/>
              <a:t>than </a:t>
            </a:r>
            <a:r>
              <a:rPr lang="en-US" sz="2000" dirty="0"/>
              <a:t>0.02% of the pixels</a:t>
            </a:r>
            <a:r>
              <a:rPr lang="en-US" sz="2000" dirty="0" smtClean="0"/>
              <a:t>.</a:t>
            </a:r>
          </a:p>
          <a:p>
            <a:pPr marL="263525" indent="-196850" algn="just">
              <a:defRPr/>
            </a:pPr>
            <a:r>
              <a:rPr lang="en-US" sz="2000" dirty="0"/>
              <a:t>The hit efficiency of each silicon layer can be measured performing a track fit without that layer and looking for hits aligned with the resultant </a:t>
            </a:r>
            <a:r>
              <a:rPr lang="en-US" sz="2000" dirty="0" smtClean="0"/>
              <a:t>tracks. Typical </a:t>
            </a:r>
            <a:r>
              <a:rPr lang="en-US" sz="2000" b="1" dirty="0"/>
              <a:t>hit inefficiencies</a:t>
            </a:r>
            <a:r>
              <a:rPr lang="en-US" sz="2000" dirty="0"/>
              <a:t> are of the order of </a:t>
            </a:r>
            <a:r>
              <a:rPr lang="en-US" sz="2000" b="1" dirty="0"/>
              <a:t>0.2</a:t>
            </a:r>
            <a:r>
              <a:rPr lang="en-US" sz="2000" b="1" dirty="0" smtClean="0"/>
              <a:t>%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1800" dirty="0" smtClean="0"/>
              <a:t>(excluding the effect of dead modules)</a:t>
            </a:r>
          </a:p>
          <a:p>
            <a:pPr marL="263525" indent="-196850" algn="just">
              <a:defRPr/>
            </a:pPr>
            <a:endParaRPr lang="en-US" sz="1800" dirty="0">
              <a:solidFill>
                <a:schemeClr val="accent3"/>
              </a:solidFill>
            </a:endParaRPr>
          </a:p>
          <a:p>
            <a:pPr marL="263525" indent="-196850" algn="just">
              <a:defRPr/>
            </a:pPr>
            <a:r>
              <a:rPr lang="en-US" sz="1800" dirty="0" smtClean="0"/>
              <a:t>The Pixel </a:t>
            </a:r>
            <a:r>
              <a:rPr lang="en-US" sz="1800" dirty="0"/>
              <a:t>D</a:t>
            </a:r>
            <a:r>
              <a:rPr lang="en-US" sz="1800" dirty="0" smtClean="0"/>
              <a:t>etector is the primary tool for </a:t>
            </a:r>
            <a:r>
              <a:rPr lang="en-US" sz="1800" b="1" dirty="0" smtClean="0"/>
              <a:t>selecting primary vs. secondary particles</a:t>
            </a:r>
            <a:r>
              <a:rPr lang="en-US" sz="1800" dirty="0" smtClean="0"/>
              <a:t> (converted photons for example) and </a:t>
            </a:r>
            <a:r>
              <a:rPr lang="en-US" sz="1800" b="1" dirty="0" smtClean="0"/>
              <a:t>suppressing fake tracks</a:t>
            </a:r>
            <a:r>
              <a:rPr lang="en-US" sz="1800" dirty="0" smtClean="0"/>
              <a:t>.</a:t>
            </a:r>
            <a:endParaRPr lang="it-IT" sz="1800" dirty="0"/>
          </a:p>
          <a:p>
            <a:pPr marL="263525" indent="-195263" algn="just">
              <a:defRPr/>
            </a:pPr>
            <a:endParaRPr lang="en-US" sz="2000" dirty="0" smtClean="0"/>
          </a:p>
          <a:p>
            <a:pPr marL="263525" indent="-195263" algn="just">
              <a:defRPr/>
            </a:pPr>
            <a:endParaRPr lang="en-US" sz="2000" dirty="0"/>
          </a:p>
          <a:p>
            <a:pPr marL="419100" lvl="1" indent="-236538" algn="just">
              <a:buFont typeface="Wingdings" pitchFamily="2" charset="2"/>
              <a:buChar char="§"/>
              <a:defRPr/>
            </a:pPr>
            <a:endParaRPr lang="en-US" sz="2000" dirty="0" smtClean="0"/>
          </a:p>
          <a:p>
            <a:pPr marL="419100" lvl="1" indent="-236538" algn="just">
              <a:buFont typeface="Wingdings" pitchFamily="2" charset="2"/>
              <a:buChar char="§"/>
              <a:defRPr/>
            </a:pPr>
            <a:endParaRPr lang="it-IT" sz="2000" dirty="0" smtClean="0"/>
          </a:p>
        </p:txBody>
      </p:sp>
      <p:pic>
        <p:nvPicPr>
          <p:cNvPr id="8" name="Picture 2" descr="NoiseRa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147" y="782421"/>
            <a:ext cx="316998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Efficienc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830" y="3509869"/>
            <a:ext cx="3169987" cy="279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28464" y="5157192"/>
            <a:ext cx="5328592" cy="1080120"/>
          </a:xfrm>
          <a:prstGeom prst="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753200" y="1124746"/>
            <a:ext cx="851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Helvetica"/>
                <a:cs typeface="Helvetica"/>
              </a:rPr>
              <a:t>√</a:t>
            </a:r>
            <a:r>
              <a:rPr lang="en-GB" sz="1200" i="1" dirty="0" smtClean="0">
                <a:latin typeface="Helvetica"/>
                <a:cs typeface="Helvetica"/>
              </a:rPr>
              <a:t>s</a:t>
            </a:r>
            <a:r>
              <a:rPr lang="en-GB" sz="1200" dirty="0" smtClean="0">
                <a:latin typeface="Helvetica"/>
                <a:cs typeface="Helvetica"/>
              </a:rPr>
              <a:t>=7 </a:t>
            </a:r>
            <a:r>
              <a:rPr lang="en-GB" sz="1200" dirty="0" err="1" smtClean="0">
                <a:latin typeface="Helvetica"/>
                <a:cs typeface="Helvetica"/>
              </a:rPr>
              <a:t>TeV</a:t>
            </a:r>
            <a:endParaRPr lang="en-GB" sz="1200" dirty="0">
              <a:latin typeface="Helvetica"/>
              <a:cs typeface="Helvetic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141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334"/>
    </mc:Choice>
    <mc:Fallback xmlns="">
      <p:transition xmlns:p14="http://schemas.microsoft.com/office/powerpoint/2010/main" spd="slow" advTm="10333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status in 2012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" y="692698"/>
            <a:ext cx="5313040" cy="5318125"/>
          </a:xfrm>
        </p:spPr>
        <p:txBody>
          <a:bodyPr/>
          <a:lstStyle/>
          <a:p>
            <a:pPr marL="177800" indent="-177800" algn="just">
              <a:tabLst>
                <a:tab pos="177800" algn="l"/>
              </a:tabLst>
            </a:pPr>
            <a:r>
              <a:rPr lang="en-US" sz="2000" dirty="0"/>
              <a:t>C</a:t>
            </a:r>
            <a:r>
              <a:rPr lang="en-US" sz="2000" dirty="0" smtClean="0"/>
              <a:t>urrently </a:t>
            </a:r>
            <a:r>
              <a:rPr lang="en-US" sz="2000" b="1" dirty="0" smtClean="0"/>
              <a:t>77 non operable modules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br>
              <a:rPr lang="en-US" sz="2000" dirty="0" smtClean="0">
                <a:solidFill>
                  <a:schemeClr val="accent3"/>
                </a:solidFill>
              </a:rPr>
            </a:br>
            <a:r>
              <a:rPr lang="en-US" sz="1800" dirty="0" smtClean="0"/>
              <a:t>(out of 1744, i.e. 4.4%)</a:t>
            </a:r>
            <a:endParaRPr lang="en-US" sz="2000" dirty="0" smtClean="0"/>
          </a:p>
          <a:p>
            <a:pPr marL="177800" indent="-177800" algn="just">
              <a:tabLst>
                <a:tab pos="177800" algn="l"/>
              </a:tabLst>
            </a:pPr>
            <a:r>
              <a:rPr lang="en-US" sz="2000" dirty="0" smtClean="0"/>
              <a:t>In </a:t>
            </a:r>
            <a:r>
              <a:rPr lang="en-US" sz="2000" b="1" dirty="0" smtClean="0"/>
              <a:t>2008</a:t>
            </a:r>
            <a:r>
              <a:rPr lang="en-US" sz="2000" dirty="0" smtClean="0"/>
              <a:t>, after the installation, we had </a:t>
            </a:r>
            <a:r>
              <a:rPr lang="en-US" sz="2000" b="1" dirty="0" smtClean="0"/>
              <a:t>25 non operable modules</a:t>
            </a:r>
            <a:r>
              <a:rPr lang="en-US" sz="2000" dirty="0" smtClean="0"/>
              <a:t>. So, in average, we have a failure increase of 0.6-0.7% per year. Outermost layer seems to be more fragile.</a:t>
            </a:r>
          </a:p>
          <a:p>
            <a:pPr marL="177800" indent="-177800" algn="just">
              <a:tabLst>
                <a:tab pos="177800" algn="l"/>
              </a:tabLst>
            </a:pPr>
            <a:r>
              <a:rPr lang="en-US" sz="2000" b="1" dirty="0" smtClean="0"/>
              <a:t>Failures are highly correlated with cooling stops</a:t>
            </a:r>
            <a:r>
              <a:rPr lang="en-US" sz="2000" dirty="0" smtClean="0"/>
              <a:t>. We tried to reduce the thermal shock whenever possible.</a:t>
            </a:r>
          </a:p>
          <a:p>
            <a:pPr marL="177800" indent="-177800" algn="just">
              <a:tabLst>
                <a:tab pos="177800" algn="l"/>
              </a:tabLst>
            </a:pPr>
            <a:r>
              <a:rPr lang="en-US" sz="2000" dirty="0" smtClean="0"/>
              <a:t>Not always possible to identify the exact reason for the malfunctioning. Most common failures are </a:t>
            </a:r>
            <a:r>
              <a:rPr lang="en-US" sz="2000" b="1" dirty="0" smtClean="0"/>
              <a:t>broken wire-bonds </a:t>
            </a:r>
            <a:r>
              <a:rPr lang="en-US" sz="2000" dirty="0" smtClean="0"/>
              <a:t>or </a:t>
            </a:r>
            <a:r>
              <a:rPr lang="en-US" sz="2000" b="1" dirty="0" smtClean="0"/>
              <a:t>dark optical links</a:t>
            </a:r>
            <a:r>
              <a:rPr lang="en-US" sz="2000" dirty="0" smtClean="0"/>
              <a:t>.</a:t>
            </a:r>
          </a:p>
          <a:p>
            <a:pPr marL="177800" indent="-177800" algn="just">
              <a:tabLst>
                <a:tab pos="177800" algn="l"/>
              </a:tabLst>
            </a:pPr>
            <a:r>
              <a:rPr lang="en-US" sz="2000" b="1" dirty="0" smtClean="0"/>
              <a:t>Very stable operation: </a:t>
            </a:r>
            <a:r>
              <a:rPr lang="en-US" sz="2000" dirty="0" smtClean="0"/>
              <a:t>fully efficient D(A)Q </a:t>
            </a:r>
          </a:p>
          <a:p>
            <a:pPr marL="177800" indent="-177800">
              <a:tabLst>
                <a:tab pos="177800" algn="l"/>
              </a:tabLst>
            </a:pPr>
            <a:endParaRPr lang="it-IT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606329110"/>
              </p:ext>
            </p:extLst>
          </p:nvPr>
        </p:nvGraphicFramePr>
        <p:xfrm>
          <a:off x="5343045" y="3789040"/>
          <a:ext cx="4419757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249504068"/>
              </p:ext>
            </p:extLst>
          </p:nvPr>
        </p:nvGraphicFramePr>
        <p:xfrm>
          <a:off x="5343045" y="1124744"/>
          <a:ext cx="4419757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279149" y="2708922"/>
            <a:ext cx="748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L2 6.7%</a:t>
            </a:r>
            <a:endParaRPr lang="it-IT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605296" y="2149408"/>
            <a:ext cx="6719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L1 2.0%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814" y="1935328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B 3.1%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75924" y="1922230"/>
            <a:ext cx="61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D</a:t>
            </a:r>
            <a:r>
              <a:rPr lang="en-US" sz="1100" dirty="0" smtClean="0">
                <a:solidFill>
                  <a:schemeClr val="bg1"/>
                </a:solidFill>
              </a:rPr>
              <a:t> 3.5%</a:t>
            </a:r>
            <a:endParaRPr lang="it-IT" sz="1100" dirty="0">
              <a:solidFill>
                <a:schemeClr val="bg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848545" y="5013178"/>
            <a:ext cx="3728864" cy="1418431"/>
            <a:chOff x="1280592" y="5013176"/>
            <a:chExt cx="3728864" cy="1418431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80592" y="5013176"/>
              <a:ext cx="3728864" cy="1418431"/>
            </a:xfrm>
            <a:prstGeom prst="rect">
              <a:avLst/>
            </a:prstGeom>
            <a:ln w="38100" cmpd="sng">
              <a:solidFill>
                <a:srgbClr val="000090"/>
              </a:solidFill>
            </a:ln>
          </p:spPr>
        </p:pic>
        <p:sp>
          <p:nvSpPr>
            <p:cNvPr id="17" name="Rectangle 16"/>
            <p:cNvSpPr/>
            <p:nvPr/>
          </p:nvSpPr>
          <p:spPr>
            <a:xfrm>
              <a:off x="1280592" y="5445224"/>
              <a:ext cx="360040" cy="432048"/>
            </a:xfrm>
            <a:prstGeom prst="rect">
              <a:avLst/>
            </a:prstGeom>
            <a:noFill/>
            <a:ln w="38100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001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512"/>
    </mc:Choice>
    <mc:Fallback xmlns="">
      <p:transition xmlns:p14="http://schemas.microsoft.com/office/powerpoint/2010/main" spd="slow" advTm="10951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12" grpId="0">
        <p:bldAsOne/>
      </p:bldGraphic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Read-out capabilities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44488" y="4653136"/>
            <a:ext cx="9217024" cy="1763712"/>
          </a:xfrm>
        </p:spPr>
        <p:txBody>
          <a:bodyPr/>
          <a:lstStyle/>
          <a:p>
            <a:pPr marL="179388" indent="-179388"/>
            <a:r>
              <a:rPr lang="en-US" sz="2000" dirty="0"/>
              <a:t>M</a:t>
            </a:r>
            <a:r>
              <a:rPr lang="en-US" sz="2000" dirty="0" smtClean="0"/>
              <a:t>any elements in the read-out chain, and, in particular conditions, </a:t>
            </a:r>
            <a:r>
              <a:rPr lang="en-US" sz="2000" b="1" dirty="0" smtClean="0"/>
              <a:t>each buffer or link can be saturated</a:t>
            </a:r>
            <a:r>
              <a:rPr lang="en-US" sz="2000" dirty="0" smtClean="0"/>
              <a:t>. </a:t>
            </a:r>
            <a:r>
              <a:rPr lang="en-US" sz="2000" dirty="0"/>
              <a:t> </a:t>
            </a:r>
            <a:endParaRPr lang="en-US" sz="2000" dirty="0" smtClean="0"/>
          </a:p>
          <a:p>
            <a:pPr marL="179388" indent="-179388"/>
            <a:r>
              <a:rPr lang="en-US" sz="2000" b="1" dirty="0" smtClean="0"/>
              <a:t>The MCC/ROD link is a weak element</a:t>
            </a:r>
            <a:r>
              <a:rPr lang="en-US" sz="2000" dirty="0" smtClean="0"/>
              <a:t>, especially for the outermost layer which is connected at 40 Mb/s. </a:t>
            </a:r>
          </a:p>
          <a:p>
            <a:pPr marL="179388" indent="-179388"/>
            <a:r>
              <a:rPr lang="en-US" sz="2000" dirty="0" smtClean="0"/>
              <a:t>The </a:t>
            </a:r>
            <a:r>
              <a:rPr lang="en-US" sz="2000" b="1" dirty="0" smtClean="0"/>
              <a:t>end of column buffers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dirty="0" smtClean="0"/>
              <a:t>will saturate at pixel occupancies around 1.6 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.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518385" y="1064087"/>
            <a:ext cx="2028225" cy="1152128"/>
            <a:chOff x="971600" y="1556792"/>
            <a:chExt cx="1872208" cy="1152128"/>
          </a:xfrm>
        </p:grpSpPr>
        <p:sp>
          <p:nvSpPr>
            <p:cNvPr id="7" name="Rectangle 6"/>
            <p:cNvSpPr/>
            <p:nvPr/>
          </p:nvSpPr>
          <p:spPr>
            <a:xfrm>
              <a:off x="971600" y="1556792"/>
              <a:ext cx="1872208" cy="115212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6" name="Straight Connector 45"/>
            <p:cNvCxnSpPr>
              <a:stCxn id="24" idx="1"/>
              <a:endCxn id="43" idx="0"/>
            </p:cNvCxnSpPr>
            <p:nvPr/>
          </p:nvCxnSpPr>
          <p:spPr>
            <a:xfrm flipH="1">
              <a:off x="1407840" y="2198781"/>
              <a:ext cx="4192" cy="15009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1115616" y="1628800"/>
              <a:ext cx="584448" cy="605985"/>
              <a:chOff x="4211960" y="1700808"/>
              <a:chExt cx="584448" cy="605985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4211960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508376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211960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08376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211960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08376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211960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08376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211960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08376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211960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08376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211960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08376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211960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508376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 flipH="1">
              <a:off x="2420144" y="2222512"/>
              <a:ext cx="4192" cy="15009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/>
          </p:nvGrpSpPr>
          <p:grpSpPr>
            <a:xfrm>
              <a:off x="2123728" y="1628800"/>
              <a:ext cx="584448" cy="605985"/>
              <a:chOff x="4211960" y="1700808"/>
              <a:chExt cx="584448" cy="605985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4211960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508376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211960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508376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4211960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508376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211960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4508376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211960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4508376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211960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08376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4211960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508376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4211960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508376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48" name="Straight Connector 47"/>
            <p:cNvCxnSpPr>
              <a:stCxn id="44" idx="1"/>
            </p:cNvCxnSpPr>
            <p:nvPr/>
          </p:nvCxnSpPr>
          <p:spPr>
            <a:xfrm flipH="1">
              <a:off x="1560240" y="2456892"/>
              <a:ext cx="703312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2263552" y="2348880"/>
              <a:ext cx="296416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59632" y="2348880"/>
              <a:ext cx="296416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53" name="Elbow Connector 52"/>
          <p:cNvCxnSpPr>
            <a:endCxn id="51" idx="1"/>
          </p:cNvCxnSpPr>
          <p:nvPr/>
        </p:nvCxnSpPr>
        <p:spPr>
          <a:xfrm>
            <a:off x="3266366" y="1964187"/>
            <a:ext cx="1486289" cy="1030940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541093" y="3429000"/>
            <a:ext cx="2028225" cy="1152128"/>
            <a:chOff x="971600" y="1556792"/>
            <a:chExt cx="1872208" cy="1152128"/>
          </a:xfrm>
        </p:grpSpPr>
        <p:sp>
          <p:nvSpPr>
            <p:cNvPr id="56" name="Rectangle 55"/>
            <p:cNvSpPr/>
            <p:nvPr/>
          </p:nvSpPr>
          <p:spPr>
            <a:xfrm>
              <a:off x="971600" y="1556792"/>
              <a:ext cx="1872208" cy="1152128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Straight Connector 56"/>
            <p:cNvCxnSpPr>
              <a:stCxn id="95" idx="1"/>
              <a:endCxn id="63" idx="0"/>
            </p:cNvCxnSpPr>
            <p:nvPr/>
          </p:nvCxnSpPr>
          <p:spPr>
            <a:xfrm flipH="1">
              <a:off x="1407840" y="2198781"/>
              <a:ext cx="4192" cy="15009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1115616" y="1628800"/>
              <a:ext cx="584448" cy="605985"/>
              <a:chOff x="4211960" y="1700808"/>
              <a:chExt cx="584448" cy="605985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60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508376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211960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4508376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4211960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4508376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4211960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4508376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8" name="Rectangle 87"/>
              <p:cNvSpPr/>
              <p:nvPr/>
            </p:nvSpPr>
            <p:spPr>
              <a:xfrm>
                <a:off x="4211960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4508376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211960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4508376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4211960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508376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4211960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4508376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59" name="Straight Connector 58"/>
            <p:cNvCxnSpPr/>
            <p:nvPr/>
          </p:nvCxnSpPr>
          <p:spPr>
            <a:xfrm flipH="1">
              <a:off x="2420144" y="2222512"/>
              <a:ext cx="4192" cy="150099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60" name="Group 59"/>
            <p:cNvGrpSpPr/>
            <p:nvPr/>
          </p:nvGrpSpPr>
          <p:grpSpPr>
            <a:xfrm>
              <a:off x="2123728" y="1628800"/>
              <a:ext cx="584448" cy="605985"/>
              <a:chOff x="4211960" y="1700808"/>
              <a:chExt cx="584448" cy="605985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4211960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4508376" y="17008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211960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508376" y="17728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211960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4508376" y="1853208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211960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508376" y="1925216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4211960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4508376" y="20103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211960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508376" y="20823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4211960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4508376" y="2162777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4211960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4508376" y="2234785"/>
                <a:ext cx="288032" cy="72008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cxnSp>
          <p:nvCxnSpPr>
            <p:cNvPr id="61" name="Straight Connector 60"/>
            <p:cNvCxnSpPr>
              <a:stCxn id="62" idx="1"/>
            </p:cNvCxnSpPr>
            <p:nvPr/>
          </p:nvCxnSpPr>
          <p:spPr>
            <a:xfrm flipH="1">
              <a:off x="1560240" y="2456892"/>
              <a:ext cx="703312" cy="0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>
              <a:off x="2263552" y="2348880"/>
              <a:ext cx="296416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259632" y="2348880"/>
              <a:ext cx="296416" cy="216024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97" name="Elbow Connector 96"/>
          <p:cNvCxnSpPr>
            <a:endCxn id="51" idx="1"/>
          </p:cNvCxnSpPr>
          <p:nvPr/>
        </p:nvCxnSpPr>
        <p:spPr>
          <a:xfrm flipV="1">
            <a:off x="3266366" y="2995130"/>
            <a:ext cx="1486289" cy="1333973"/>
          </a:xfrm>
          <a:prstGeom prst="bentConnector3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2151539" y="2023680"/>
            <a:ext cx="107773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. </a:t>
            </a:r>
            <a:r>
              <a:rPr lang="en-US" b="1" dirty="0" smtClean="0">
                <a:solidFill>
                  <a:srgbClr val="FF6600"/>
                </a:solidFill>
              </a:rPr>
              <a:t>16 FE</a:t>
            </a:r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/>
              <a:t>.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.</a:t>
            </a:r>
            <a:endParaRPr lang="en-US" dirty="0" smtClean="0"/>
          </a:p>
        </p:txBody>
      </p:sp>
      <p:sp>
        <p:nvSpPr>
          <p:cNvPr id="128" name="TextBox 127"/>
          <p:cNvSpPr txBox="1"/>
          <p:nvPr/>
        </p:nvSpPr>
        <p:spPr>
          <a:xfrm>
            <a:off x="4067925" y="1612118"/>
            <a:ext cx="1086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 x 40 Mb/s </a:t>
            </a:r>
          </a:p>
          <a:p>
            <a:r>
              <a:rPr lang="en-US" sz="1200" dirty="0" smtClean="0"/>
              <a:t>FE/MCC links</a:t>
            </a:r>
            <a:endParaRPr lang="it-IT" sz="1200" dirty="0"/>
          </a:p>
        </p:txBody>
      </p:sp>
      <p:sp>
        <p:nvSpPr>
          <p:cNvPr id="129" name="TextBox 128"/>
          <p:cNvSpPr txBox="1"/>
          <p:nvPr/>
        </p:nvSpPr>
        <p:spPr>
          <a:xfrm>
            <a:off x="1536552" y="787091"/>
            <a:ext cx="744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Col pairs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569204" y="1733357"/>
            <a:ext cx="904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EOC buffer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and logic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2286878" y="1307167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..9..</a:t>
            </a:r>
          </a:p>
        </p:txBody>
      </p:sp>
      <p:grpSp>
        <p:nvGrpSpPr>
          <p:cNvPr id="137" name="Group 136"/>
          <p:cNvGrpSpPr/>
          <p:nvPr/>
        </p:nvGrpSpPr>
        <p:grpSpPr>
          <a:xfrm>
            <a:off x="4685127" y="2193747"/>
            <a:ext cx="1159648" cy="1233428"/>
            <a:chOff x="4149628" y="2771636"/>
            <a:chExt cx="1070444" cy="1233428"/>
          </a:xfrm>
        </p:grpSpPr>
        <p:grpSp>
          <p:nvGrpSpPr>
            <p:cNvPr id="135" name="Group 134"/>
            <p:cNvGrpSpPr/>
            <p:nvPr/>
          </p:nvGrpSpPr>
          <p:grpSpPr>
            <a:xfrm>
              <a:off x="4211960" y="3140968"/>
              <a:ext cx="1008112" cy="864096"/>
              <a:chOff x="4211960" y="3140968"/>
              <a:chExt cx="1008112" cy="864096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4211960" y="3140968"/>
                <a:ext cx="1008112" cy="864096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4322312" y="3717032"/>
                <a:ext cx="683932" cy="180020"/>
                <a:chOff x="4322312" y="3717032"/>
                <a:chExt cx="683932" cy="180020"/>
              </a:xfrm>
            </p:grpSpPr>
            <p:sp>
              <p:nvSpPr>
                <p:cNvPr id="98" name="Rectangle 97"/>
                <p:cNvSpPr/>
                <p:nvPr/>
              </p:nvSpPr>
              <p:spPr>
                <a:xfrm>
                  <a:off x="432231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440973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4497148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1" name="Rectangle 100"/>
                <p:cNvSpPr/>
                <p:nvPr/>
              </p:nvSpPr>
              <p:spPr>
                <a:xfrm>
                  <a:off x="458456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>
                  <a:off x="4671984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475940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484682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493423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17" name="Group 116"/>
              <p:cNvGrpSpPr/>
              <p:nvPr/>
            </p:nvGrpSpPr>
            <p:grpSpPr>
              <a:xfrm>
                <a:off x="4330018" y="3212976"/>
                <a:ext cx="683932" cy="180020"/>
                <a:chOff x="4322312" y="3717032"/>
                <a:chExt cx="683932" cy="180020"/>
              </a:xfrm>
            </p:grpSpPr>
            <p:sp>
              <p:nvSpPr>
                <p:cNvPr id="118" name="Rectangle 117"/>
                <p:cNvSpPr/>
                <p:nvPr/>
              </p:nvSpPr>
              <p:spPr>
                <a:xfrm>
                  <a:off x="432231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440973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4497148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1" name="Rectangle 120"/>
                <p:cNvSpPr/>
                <p:nvPr/>
              </p:nvSpPr>
              <p:spPr>
                <a:xfrm>
                  <a:off x="458456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2" name="Rectangle 121"/>
                <p:cNvSpPr/>
                <p:nvPr/>
              </p:nvSpPr>
              <p:spPr>
                <a:xfrm>
                  <a:off x="4671984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475940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484682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93423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6"/>
                </a:lnRef>
                <a:fillRef idx="3">
                  <a:schemeClr val="accent6"/>
                </a:fillRef>
                <a:effectRef idx="2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127" name="TextBox 126"/>
            <p:cNvSpPr txBox="1"/>
            <p:nvPr/>
          </p:nvSpPr>
          <p:spPr>
            <a:xfrm>
              <a:off x="4149628" y="2771636"/>
              <a:ext cx="820677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MCC</a:t>
              </a:r>
              <a:endParaRPr lang="it-IT" b="1" dirty="0">
                <a:solidFill>
                  <a:srgbClr val="FF6600"/>
                </a:solidFill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4440074" y="3434516"/>
              <a:ext cx="454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..16..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7457526" y="2196030"/>
            <a:ext cx="1159648" cy="1233428"/>
            <a:chOff x="4149628" y="2771636"/>
            <a:chExt cx="1070444" cy="1233428"/>
          </a:xfrm>
        </p:grpSpPr>
        <p:grpSp>
          <p:nvGrpSpPr>
            <p:cNvPr id="143" name="Group 142"/>
            <p:cNvGrpSpPr/>
            <p:nvPr/>
          </p:nvGrpSpPr>
          <p:grpSpPr>
            <a:xfrm>
              <a:off x="4211960" y="3140968"/>
              <a:ext cx="1008112" cy="864096"/>
              <a:chOff x="4211960" y="3140968"/>
              <a:chExt cx="1008112" cy="86409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4211960" y="3140968"/>
                <a:ext cx="1008112" cy="864096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47" name="Group 146"/>
              <p:cNvGrpSpPr/>
              <p:nvPr/>
            </p:nvGrpSpPr>
            <p:grpSpPr>
              <a:xfrm>
                <a:off x="4322312" y="3717032"/>
                <a:ext cx="683932" cy="180020"/>
                <a:chOff x="4322312" y="3717032"/>
                <a:chExt cx="683932" cy="180020"/>
              </a:xfrm>
            </p:grpSpPr>
            <p:sp>
              <p:nvSpPr>
                <p:cNvPr id="157" name="Rectangle 156"/>
                <p:cNvSpPr/>
                <p:nvPr/>
              </p:nvSpPr>
              <p:spPr>
                <a:xfrm>
                  <a:off x="432231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8" name="Rectangle 157"/>
                <p:cNvSpPr/>
                <p:nvPr/>
              </p:nvSpPr>
              <p:spPr>
                <a:xfrm>
                  <a:off x="440973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9" name="Rectangle 158"/>
                <p:cNvSpPr/>
                <p:nvPr/>
              </p:nvSpPr>
              <p:spPr>
                <a:xfrm>
                  <a:off x="4497148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0" name="Rectangle 159"/>
                <p:cNvSpPr/>
                <p:nvPr/>
              </p:nvSpPr>
              <p:spPr>
                <a:xfrm>
                  <a:off x="458456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1" name="Rectangle 160"/>
                <p:cNvSpPr/>
                <p:nvPr/>
              </p:nvSpPr>
              <p:spPr>
                <a:xfrm>
                  <a:off x="4671984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2" name="Rectangle 161"/>
                <p:cNvSpPr/>
                <p:nvPr/>
              </p:nvSpPr>
              <p:spPr>
                <a:xfrm>
                  <a:off x="475940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3" name="Rectangle 162"/>
                <p:cNvSpPr/>
                <p:nvPr/>
              </p:nvSpPr>
              <p:spPr>
                <a:xfrm>
                  <a:off x="484682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4" name="Rectangle 163"/>
                <p:cNvSpPr/>
                <p:nvPr/>
              </p:nvSpPr>
              <p:spPr>
                <a:xfrm>
                  <a:off x="493423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  <p:grpSp>
            <p:nvGrpSpPr>
              <p:cNvPr id="148" name="Group 147"/>
              <p:cNvGrpSpPr/>
              <p:nvPr/>
            </p:nvGrpSpPr>
            <p:grpSpPr>
              <a:xfrm>
                <a:off x="4330018" y="3212976"/>
                <a:ext cx="683932" cy="180020"/>
                <a:chOff x="4322312" y="3717032"/>
                <a:chExt cx="683932" cy="180020"/>
              </a:xfrm>
            </p:grpSpPr>
            <p:sp>
              <p:nvSpPr>
                <p:cNvPr id="149" name="Rectangle 148"/>
                <p:cNvSpPr/>
                <p:nvPr/>
              </p:nvSpPr>
              <p:spPr>
                <a:xfrm>
                  <a:off x="432231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440973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4497148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458456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>
                  <a:off x="4671984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>
                  <a:off x="4759402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>
                  <a:off x="4846820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4934236" y="3717032"/>
                  <a:ext cx="72008" cy="180020"/>
                </a:xfrm>
                <a:prstGeom prst="rect">
                  <a:avLst/>
                </a:prstGeom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144" name="TextBox 143"/>
            <p:cNvSpPr txBox="1"/>
            <p:nvPr/>
          </p:nvSpPr>
          <p:spPr>
            <a:xfrm>
              <a:off x="4149628" y="2771636"/>
              <a:ext cx="775477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ROD</a:t>
              </a:r>
              <a:endParaRPr lang="it-IT" b="1" dirty="0">
                <a:solidFill>
                  <a:srgbClr val="FF6600"/>
                </a:solidFill>
              </a:endParaRPr>
            </a:p>
          </p:txBody>
        </p:sp>
      </p:grpSp>
      <p:cxnSp>
        <p:nvCxnSpPr>
          <p:cNvPr id="165" name="Elbow Connector 164"/>
          <p:cNvCxnSpPr>
            <a:stCxn id="51" idx="3"/>
            <a:endCxn id="146" idx="1"/>
          </p:cNvCxnSpPr>
          <p:nvPr/>
        </p:nvCxnSpPr>
        <p:spPr>
          <a:xfrm>
            <a:off x="5844777" y="2995130"/>
            <a:ext cx="1680277" cy="228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167"/>
          <p:cNvSpPr txBox="1"/>
          <p:nvPr/>
        </p:nvSpPr>
        <p:spPr>
          <a:xfrm>
            <a:off x="6027824" y="2479660"/>
            <a:ext cx="1360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40, 80 or 160 Mb/s </a:t>
            </a:r>
          </a:p>
          <a:p>
            <a:pPr algn="ctr"/>
            <a:r>
              <a:rPr lang="en-US" sz="1200" dirty="0" smtClean="0"/>
              <a:t>MCC/ROD links</a:t>
            </a:r>
            <a:endParaRPr lang="it-IT" sz="1200" dirty="0"/>
          </a:p>
        </p:txBody>
      </p:sp>
      <p:sp>
        <p:nvSpPr>
          <p:cNvPr id="169" name="TextBox 168"/>
          <p:cNvSpPr txBox="1"/>
          <p:nvPr/>
        </p:nvSpPr>
        <p:spPr>
          <a:xfrm>
            <a:off x="4767136" y="3501009"/>
            <a:ext cx="998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MCC buffers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7496741" y="3523616"/>
            <a:ext cx="981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ROD buffers</a:t>
            </a:r>
          </a:p>
        </p:txBody>
      </p:sp>
      <p:sp>
        <p:nvSpPr>
          <p:cNvPr id="9" name="Right Arrow 8"/>
          <p:cNvSpPr/>
          <p:nvPr/>
        </p:nvSpPr>
        <p:spPr>
          <a:xfrm rot="18651565">
            <a:off x="1046775" y="2381445"/>
            <a:ext cx="955002" cy="615619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6" name="Right Arrow 165"/>
          <p:cNvSpPr/>
          <p:nvPr/>
        </p:nvSpPr>
        <p:spPr>
          <a:xfrm rot="14758446">
            <a:off x="6527480" y="3345600"/>
            <a:ext cx="955002" cy="615619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6025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054"/>
    </mc:Choice>
    <mc:Fallback xmlns="">
      <p:transition xmlns:p14="http://schemas.microsoft.com/office/powerpoint/2010/main" spd="slow" advTm="5405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 extrapolation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8314" y="5219278"/>
            <a:ext cx="9437687" cy="1162050"/>
          </a:xfrm>
        </p:spPr>
        <p:txBody>
          <a:bodyPr/>
          <a:lstStyle/>
          <a:p>
            <a:pPr marL="68262" indent="0">
              <a:buNone/>
            </a:pPr>
            <a:r>
              <a:rPr lang="en-US" sz="1800" dirty="0" smtClean="0"/>
              <a:t>For the 2015-2017 points we assume </a:t>
            </a:r>
            <a:r>
              <a:rPr lang="en-US" sz="1800" b="1" dirty="0" smtClean="0"/>
              <a:t>(13) 14 </a:t>
            </a:r>
            <a:r>
              <a:rPr lang="en-US" sz="1800" b="1" dirty="0" err="1" smtClean="0"/>
              <a:t>TeV</a:t>
            </a:r>
            <a:r>
              <a:rPr lang="en-US" sz="1800" dirty="0" smtClean="0"/>
              <a:t>, so the occupancies are scaled </a:t>
            </a:r>
            <a:r>
              <a:rPr lang="en-US" sz="1800" b="1" dirty="0" smtClean="0"/>
              <a:t>up by 20% </a:t>
            </a:r>
            <a:r>
              <a:rPr lang="en-US" sz="1800" dirty="0" smtClean="0"/>
              <a:t>to take into account the increase in minimum bias cross section. We can see that </a:t>
            </a:r>
            <a:r>
              <a:rPr lang="en-US" sz="1800" b="1" dirty="0" smtClean="0"/>
              <a:t>today’s occupancy is larger than the one expected at design luminosity</a:t>
            </a:r>
            <a:r>
              <a:rPr lang="en-US" sz="1800" dirty="0" smtClean="0"/>
              <a:t>. But even at </a:t>
            </a:r>
            <a:r>
              <a:rPr lang="en-US" sz="1800" b="1" dirty="0" smtClean="0"/>
              <a:t>3 times the design luminosity</a:t>
            </a:r>
            <a:r>
              <a:rPr lang="en-US" sz="1800" dirty="0" smtClean="0"/>
              <a:t>, the occupancy looks </a:t>
            </a:r>
            <a:r>
              <a:rPr lang="en-US" sz="1800" b="1" dirty="0" smtClean="0"/>
              <a:t>tolerable for the read-out system</a:t>
            </a:r>
            <a:r>
              <a:rPr lang="en-US" sz="1800" dirty="0" smtClean="0"/>
              <a:t>.</a:t>
            </a:r>
            <a:endParaRPr lang="it-IT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538" y="1674757"/>
            <a:ext cx="7158153" cy="3445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1202347" y="1677173"/>
            <a:ext cx="569461" cy="344581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28499" y="730498"/>
            <a:ext cx="9283031" cy="11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11163" indent="-342900" algn="l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FEB80A"/>
              </a:buClr>
              <a:buSzPct val="95000"/>
              <a:buFont typeface="Wingdings" pitchFamily="2" charset="2"/>
              <a:buChar char="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9775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SzPct val="90000"/>
              <a:buFont typeface="Wingdings" pitchFamily="2" charset="2"/>
              <a:buChar char="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5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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047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3" pitchFamily="18" charset="2"/>
              <a:buChar char="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1138" indent="-2095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EB80A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9928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9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976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68262" indent="0">
              <a:buNone/>
            </a:pPr>
            <a:r>
              <a:rPr lang="en-US" sz="1800" dirty="0" smtClean="0"/>
              <a:t>The Pixel Detector is now </a:t>
            </a:r>
            <a:r>
              <a:rPr lang="en-US" sz="1800" b="1" dirty="0" smtClean="0">
                <a:solidFill>
                  <a:srgbClr val="000090"/>
                </a:solidFill>
              </a:rPr>
              <a:t>operating in a very reliable way at </a:t>
            </a:r>
            <a:r>
              <a:rPr lang="en-US" sz="1800" b="1" dirty="0">
                <a:solidFill>
                  <a:srgbClr val="000090"/>
                </a:solidFill>
              </a:rPr>
              <a:t>7 </a:t>
            </a:r>
            <a:r>
              <a:rPr lang="en-US" sz="1800" b="1" dirty="0" smtClean="0">
                <a:solidFill>
                  <a:srgbClr val="000090"/>
                </a:solidFill>
              </a:rPr>
              <a:t>10</a:t>
            </a:r>
            <a:r>
              <a:rPr lang="en-US" sz="1800" b="1" baseline="30000" dirty="0" smtClean="0">
                <a:solidFill>
                  <a:srgbClr val="000090"/>
                </a:solidFill>
              </a:rPr>
              <a:t>33</a:t>
            </a:r>
            <a:r>
              <a:rPr lang="en-US" sz="1800" b="1" dirty="0" smtClean="0">
                <a:solidFill>
                  <a:srgbClr val="000090"/>
                </a:solidFill>
              </a:rPr>
              <a:t>cm</a:t>
            </a:r>
            <a:r>
              <a:rPr lang="en-US" sz="1800" b="1" baseline="30000" dirty="0" smtClean="0">
                <a:solidFill>
                  <a:srgbClr val="000090"/>
                </a:solidFill>
              </a:rPr>
              <a:t>-2</a:t>
            </a:r>
            <a:r>
              <a:rPr lang="en-US" sz="1800" b="1" dirty="0" smtClean="0">
                <a:solidFill>
                  <a:srgbClr val="000090"/>
                </a:solidFill>
              </a:rPr>
              <a:t>s</a:t>
            </a:r>
            <a:r>
              <a:rPr lang="en-US" sz="1800" b="1" baseline="30000" dirty="0" smtClean="0">
                <a:solidFill>
                  <a:srgbClr val="000090"/>
                </a:solidFill>
              </a:rPr>
              <a:t>-1</a:t>
            </a:r>
            <a:r>
              <a:rPr lang="en-US" sz="1800" b="1" dirty="0" smtClean="0">
                <a:solidFill>
                  <a:srgbClr val="000090"/>
                </a:solidFill>
              </a:rPr>
              <a:t> </a:t>
            </a:r>
            <a:r>
              <a:rPr lang="en-US" sz="1800" b="1" dirty="0">
                <a:solidFill>
                  <a:srgbClr val="000090"/>
                </a:solidFill>
              </a:rPr>
              <a:t>@ 50 </a:t>
            </a:r>
            <a:r>
              <a:rPr lang="en-US" sz="1800" b="1" dirty="0" smtClean="0">
                <a:solidFill>
                  <a:srgbClr val="000090"/>
                </a:solidFill>
              </a:rPr>
              <a:t>ns</a:t>
            </a:r>
            <a:r>
              <a:rPr lang="en-US" sz="1800" dirty="0" smtClean="0"/>
              <a:t>. But after the shutdown LHC luminosity will increase. </a:t>
            </a:r>
            <a:r>
              <a:rPr lang="en-US" sz="1800" dirty="0"/>
              <a:t>Extrapolations </a:t>
            </a:r>
            <a:r>
              <a:rPr lang="en-US" sz="1800" dirty="0" smtClean="0"/>
              <a:t>of the expected occupancies  due to minimum bias are </a:t>
            </a:r>
            <a:r>
              <a:rPr lang="en-US" sz="1800" dirty="0"/>
              <a:t>done for </a:t>
            </a:r>
            <a:r>
              <a:rPr lang="en-US" sz="1800" dirty="0" smtClean="0"/>
              <a:t>3 </a:t>
            </a:r>
            <a:r>
              <a:rPr lang="en-US" sz="1800" dirty="0"/>
              <a:t>LHC luminosities: </a:t>
            </a:r>
            <a:r>
              <a:rPr lang="en-US" sz="1800" b="1" dirty="0" smtClean="0">
                <a:solidFill>
                  <a:srgbClr val="000090"/>
                </a:solidFill>
              </a:rPr>
              <a:t>1</a:t>
            </a:r>
            <a:r>
              <a:rPr lang="en-US" sz="1800" b="1" dirty="0">
                <a:solidFill>
                  <a:srgbClr val="000090"/>
                </a:solidFill>
              </a:rPr>
              <a:t>, 2 and 3 10</a:t>
            </a:r>
            <a:r>
              <a:rPr lang="en-US" sz="1800" b="1" baseline="30000" dirty="0">
                <a:solidFill>
                  <a:srgbClr val="000090"/>
                </a:solidFill>
              </a:rPr>
              <a:t>34 </a:t>
            </a:r>
            <a:r>
              <a:rPr lang="en-US" sz="1800" b="1" dirty="0">
                <a:solidFill>
                  <a:srgbClr val="000090"/>
                </a:solidFill>
              </a:rPr>
              <a:t>cm</a:t>
            </a:r>
            <a:r>
              <a:rPr lang="en-US" sz="1800" b="1" baseline="30000" dirty="0">
                <a:solidFill>
                  <a:srgbClr val="000090"/>
                </a:solidFill>
              </a:rPr>
              <a:t>-2</a:t>
            </a:r>
            <a:r>
              <a:rPr lang="en-US" sz="1800" b="1" dirty="0">
                <a:solidFill>
                  <a:srgbClr val="000090"/>
                </a:solidFill>
              </a:rPr>
              <a:t>s</a:t>
            </a:r>
            <a:r>
              <a:rPr lang="en-US" sz="1800" b="1" baseline="30000" dirty="0">
                <a:solidFill>
                  <a:srgbClr val="000090"/>
                </a:solidFill>
              </a:rPr>
              <a:t>-1</a:t>
            </a:r>
            <a:r>
              <a:rPr lang="en-US" sz="1800" b="1" dirty="0" smtClean="0">
                <a:solidFill>
                  <a:srgbClr val="000090"/>
                </a:solidFill>
              </a:rPr>
              <a:t>@ </a:t>
            </a:r>
            <a:r>
              <a:rPr lang="en-US" sz="1800" b="1" dirty="0">
                <a:solidFill>
                  <a:srgbClr val="000090"/>
                </a:solidFill>
              </a:rPr>
              <a:t>25 ns </a:t>
            </a:r>
            <a:r>
              <a:rPr lang="en-US" sz="1800" dirty="0"/>
              <a:t>(2015-2017).</a:t>
            </a:r>
            <a:endParaRPr lang="it-IT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7761314" y="4762948"/>
            <a:ext cx="11748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Bunch </a:t>
            </a:r>
            <a:r>
              <a:rPr lang="en-US" sz="1000" dirty="0" err="1" smtClean="0"/>
              <a:t>lumi</a:t>
            </a:r>
            <a:r>
              <a:rPr lang="en-US" sz="1000" dirty="0" smtClean="0"/>
              <a:t> (1E30)</a:t>
            </a:r>
            <a:endParaRPr lang="it-IT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2426401" y="1953775"/>
            <a:ext cx="2621230" cy="93871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ATLAS</a:t>
            </a:r>
            <a:r>
              <a:rPr lang="en-US" dirty="0" smtClean="0">
                <a:solidFill>
                  <a:schemeClr val="bg1"/>
                </a:solidFill>
              </a:rPr>
              <a:t> Preliminary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Pixel Detector 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Minimum bias occupancy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681192" y="2826883"/>
            <a:ext cx="739226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3 10</a:t>
            </a:r>
            <a:r>
              <a:rPr lang="en-US" sz="1400" baseline="30000" dirty="0" smtClean="0"/>
              <a:t>34</a:t>
            </a:r>
          </a:p>
          <a:p>
            <a:pPr algn="ctr"/>
            <a:r>
              <a:rPr lang="en-US" sz="1400" dirty="0" smtClean="0"/>
              <a:t>14 </a:t>
            </a:r>
            <a:r>
              <a:rPr lang="en-US" sz="1400" dirty="0" err="1" smtClean="0"/>
              <a:t>TeV</a:t>
            </a:r>
            <a:endParaRPr lang="it-IT" sz="1400" dirty="0"/>
          </a:p>
        </p:txBody>
      </p:sp>
      <p:sp>
        <p:nvSpPr>
          <p:cNvPr id="14" name="Rectangle 13"/>
          <p:cNvSpPr/>
          <p:nvPr/>
        </p:nvSpPr>
        <p:spPr>
          <a:xfrm>
            <a:off x="5120194" y="2239483"/>
            <a:ext cx="739226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2 10</a:t>
            </a:r>
            <a:r>
              <a:rPr lang="en-US" sz="1400" baseline="30000" dirty="0" smtClean="0"/>
              <a:t>34</a:t>
            </a:r>
          </a:p>
          <a:p>
            <a:pPr algn="ctr"/>
            <a:r>
              <a:rPr lang="en-US" sz="1400" dirty="0" smtClean="0"/>
              <a:t>14 </a:t>
            </a:r>
            <a:r>
              <a:rPr lang="en-US" sz="1400" dirty="0" err="1" smtClean="0"/>
              <a:t>TeV</a:t>
            </a:r>
            <a:endParaRPr lang="it-IT" sz="1400" dirty="0"/>
          </a:p>
        </p:txBody>
      </p:sp>
      <p:sp>
        <p:nvSpPr>
          <p:cNvPr id="13" name="Rectangle 12"/>
          <p:cNvSpPr/>
          <p:nvPr/>
        </p:nvSpPr>
        <p:spPr>
          <a:xfrm>
            <a:off x="3563099" y="2977755"/>
            <a:ext cx="739226" cy="5760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10</a:t>
            </a:r>
            <a:r>
              <a:rPr lang="en-US" sz="1400" baseline="30000" dirty="0" smtClean="0"/>
              <a:t>34</a:t>
            </a:r>
          </a:p>
          <a:p>
            <a:pPr algn="ctr"/>
            <a:r>
              <a:rPr lang="en-US" sz="1400" dirty="0" smtClean="0"/>
              <a:t>14 </a:t>
            </a:r>
            <a:r>
              <a:rPr lang="en-US" sz="1400" dirty="0" err="1" smtClean="0"/>
              <a:t>TeV</a:t>
            </a:r>
            <a:endParaRPr lang="it-IT" sz="1400" dirty="0"/>
          </a:p>
        </p:txBody>
      </p:sp>
      <p:sp>
        <p:nvSpPr>
          <p:cNvPr id="7" name="Rectangle 6"/>
          <p:cNvSpPr/>
          <p:nvPr/>
        </p:nvSpPr>
        <p:spPr>
          <a:xfrm>
            <a:off x="4736976" y="3618971"/>
            <a:ext cx="648072" cy="313080"/>
          </a:xfrm>
          <a:prstGeom prst="rect">
            <a:avLst/>
          </a:prstGeom>
          <a:solidFill>
            <a:srgbClr val="FF6600"/>
          </a:solidFill>
          <a:ln>
            <a:solidFill>
              <a:srgbClr val="00009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Now</a:t>
            </a:r>
            <a:endParaRPr lang="it-IT" sz="14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820127" y="2292111"/>
            <a:ext cx="13339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</a:rPr>
              <a:t>Pixel occupancy</a:t>
            </a:r>
            <a:endParaRPr lang="it-IT" sz="1100" dirty="0">
              <a:solidFill>
                <a:srgbClr val="000000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3944888" y="3546963"/>
            <a:ext cx="0" cy="21602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457056" y="2826883"/>
            <a:ext cx="0" cy="1440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041232" y="2250819"/>
            <a:ext cx="0" cy="576064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91480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489"/>
    </mc:Choice>
    <mc:Fallback xmlns="">
      <p:transition xmlns:p14="http://schemas.microsoft.com/office/powerpoint/2010/main" spd="slow" advTm="7248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 animBg="1"/>
      <p:bldP spid="13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Facing high luminosities</a:t>
            </a:r>
            <a:endParaRPr lang="it-IT" dirty="0"/>
          </a:p>
        </p:txBody>
      </p:sp>
      <p:sp>
        <p:nvSpPr>
          <p:cNvPr id="27" name="Content Placeholder 6"/>
          <p:cNvSpPr>
            <a:spLocks noGrp="1"/>
          </p:cNvSpPr>
          <p:nvPr>
            <p:ph sz="half" idx="4294967295"/>
          </p:nvPr>
        </p:nvSpPr>
        <p:spPr>
          <a:xfrm>
            <a:off x="560513" y="1052738"/>
            <a:ext cx="9051925" cy="2403475"/>
          </a:xfrm>
        </p:spPr>
        <p:txBody>
          <a:bodyPr/>
          <a:lstStyle/>
          <a:p>
            <a:pPr marL="177800" indent="-177800" algn="just"/>
            <a:r>
              <a:rPr lang="en-US" sz="2000" dirty="0" smtClean="0"/>
              <a:t>The Pixel Detector was </a:t>
            </a:r>
            <a:r>
              <a:rPr lang="en-US" sz="2000" b="1" dirty="0" smtClean="0"/>
              <a:t>designed for 10</a:t>
            </a:r>
            <a:r>
              <a:rPr lang="en-US" sz="2000" b="1" baseline="30000" dirty="0" smtClean="0"/>
              <a:t>34</a:t>
            </a:r>
            <a:r>
              <a:rPr lang="en-US" sz="2000" b="1" dirty="0"/>
              <a:t>cm</a:t>
            </a:r>
            <a:r>
              <a:rPr lang="en-US" sz="2000" b="1" baseline="30000" dirty="0"/>
              <a:t>-2</a:t>
            </a:r>
            <a:r>
              <a:rPr lang="en-US" sz="2000" b="1" dirty="0"/>
              <a:t>s</a:t>
            </a:r>
            <a:r>
              <a:rPr lang="en-US" sz="2000" b="1" baseline="30000" dirty="0"/>
              <a:t>-1</a:t>
            </a:r>
            <a:r>
              <a:rPr lang="en-US" sz="2000" dirty="0" smtClean="0"/>
              <a:t>, but extrapolations of the present running conditions indicate </a:t>
            </a:r>
            <a:r>
              <a:rPr lang="en-US" sz="2000" b="1" dirty="0" smtClean="0"/>
              <a:t>the it can be operated at 2-3 10</a:t>
            </a:r>
            <a:r>
              <a:rPr lang="en-US" sz="2000" b="1" baseline="30000" dirty="0" smtClean="0"/>
              <a:t>34</a:t>
            </a:r>
            <a:r>
              <a:rPr lang="en-US" sz="2000" b="1" dirty="0"/>
              <a:t>cm</a:t>
            </a:r>
            <a:r>
              <a:rPr lang="en-US" sz="2000" b="1" baseline="30000" dirty="0"/>
              <a:t>-2</a:t>
            </a:r>
            <a:r>
              <a:rPr lang="en-US" sz="2000" b="1" dirty="0"/>
              <a:t>s</a:t>
            </a:r>
            <a:r>
              <a:rPr lang="en-US" sz="2000" b="1" baseline="30000" dirty="0"/>
              <a:t>-1</a:t>
            </a:r>
            <a:r>
              <a:rPr lang="en-US" sz="2000" dirty="0" smtClean="0"/>
              <a:t>.</a:t>
            </a:r>
          </a:p>
          <a:p>
            <a:pPr marL="177800" indent="-177800" algn="just"/>
            <a:r>
              <a:rPr lang="en-US" sz="2000" dirty="0" smtClean="0"/>
              <a:t>We </a:t>
            </a:r>
            <a:r>
              <a:rPr lang="en-US" sz="2000" b="1" dirty="0" smtClean="0"/>
              <a:t>are continuously improving our procedures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dirty="0" smtClean="0"/>
              <a:t>to maximize data taking efficiency and minimize the risk of permanent damage. </a:t>
            </a:r>
          </a:p>
          <a:p>
            <a:pPr marL="177800" indent="-177800" algn="just"/>
            <a:r>
              <a:rPr lang="en-US" sz="2000" b="1" dirty="0" smtClean="0"/>
              <a:t>Specific tuning </a:t>
            </a:r>
            <a:r>
              <a:rPr lang="en-US" sz="2000" dirty="0" smtClean="0"/>
              <a:t>(e.g. higher threshold or faster shaping time) could be </a:t>
            </a:r>
            <a:r>
              <a:rPr lang="en-US" sz="2000" b="1" dirty="0" smtClean="0"/>
              <a:t>beneficial at high luminosity</a:t>
            </a:r>
            <a:r>
              <a:rPr lang="en-US" sz="2000" dirty="0" smtClean="0">
                <a:solidFill>
                  <a:schemeClr val="accent3"/>
                </a:solidFill>
              </a:rPr>
              <a:t> </a:t>
            </a:r>
            <a:r>
              <a:rPr lang="en-US" sz="2000" dirty="0" smtClean="0"/>
              <a:t>(possibility to reduce the load  on the read-out system at the expense of the track quality).</a:t>
            </a:r>
          </a:p>
          <a:p>
            <a:pPr marL="0" indent="0" algn="just">
              <a:buNone/>
            </a:pPr>
            <a:endParaRPr lang="it-IT" sz="2000" dirty="0"/>
          </a:p>
        </p:txBody>
      </p:sp>
      <p:sp>
        <p:nvSpPr>
          <p:cNvPr id="29" name="Content Placeholder 6"/>
          <p:cNvSpPr>
            <a:spLocks noGrp="1"/>
          </p:cNvSpPr>
          <p:nvPr>
            <p:ph sz="half" idx="4294967295"/>
          </p:nvPr>
        </p:nvSpPr>
        <p:spPr>
          <a:xfrm>
            <a:off x="0" y="3716338"/>
            <a:ext cx="5151439" cy="2736850"/>
          </a:xfrm>
        </p:spPr>
        <p:txBody>
          <a:bodyPr/>
          <a:lstStyle/>
          <a:p>
            <a:pPr marL="177800" indent="-177800" algn="just"/>
            <a:r>
              <a:rPr lang="en-US" sz="2000" dirty="0"/>
              <a:t>One aspect that is potentially </a:t>
            </a:r>
            <a:r>
              <a:rPr lang="en-US" sz="2000" dirty="0" smtClean="0"/>
              <a:t>dangerous </a:t>
            </a:r>
            <a:r>
              <a:rPr lang="en-US" sz="2000" dirty="0"/>
              <a:t>as the luminosity increases is </a:t>
            </a:r>
            <a:r>
              <a:rPr lang="en-US" sz="2000" b="1" dirty="0" smtClean="0">
                <a:solidFill>
                  <a:srgbClr val="FF6600"/>
                </a:solidFill>
              </a:rPr>
              <a:t>the effect of SEU</a:t>
            </a:r>
            <a:r>
              <a:rPr lang="en-US" sz="2000" dirty="0" smtClean="0"/>
              <a:t>, that are clearly visible even now. For example, we observe an increased rate in module de-synchronizations at the beginning of each LHC fill. We are exploiting all the capabilities of the read-out electronics to </a:t>
            </a:r>
            <a:r>
              <a:rPr lang="en-US" sz="2000" b="1" dirty="0" smtClean="0"/>
              <a:t>detect and correct these effects in real-time</a:t>
            </a:r>
            <a:r>
              <a:rPr lang="en-US" sz="2000" dirty="0" smtClean="0"/>
              <a:t>.</a:t>
            </a:r>
            <a:endParaRPr lang="en-US" sz="2000" dirty="0"/>
          </a:p>
          <a:p>
            <a:pPr marL="177800" indent="-177800" algn="just"/>
            <a:endParaRPr lang="it-IT" sz="2000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931442" y="3897052"/>
            <a:ext cx="46805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241032" y="3140968"/>
            <a:ext cx="46649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0000"/>
                </a:solidFill>
              </a:rPr>
              <a:t>Synchronization errors </a:t>
            </a:r>
            <a:r>
              <a:rPr lang="en-US" sz="1800" b="1" dirty="0" err="1" smtClean="0">
                <a:solidFill>
                  <a:srgbClr val="FF0000"/>
                </a:solidFill>
              </a:rPr>
              <a:t>vs</a:t>
            </a:r>
            <a:r>
              <a:rPr lang="en-US" sz="1800" b="1" dirty="0" smtClean="0">
                <a:solidFill>
                  <a:srgbClr val="FF0000"/>
                </a:solidFill>
              </a:rPr>
              <a:t> run time</a:t>
            </a:r>
            <a:endParaRPr lang="it-IT" sz="1800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4" name="Picture 3" descr="SynchErrors_208354_20636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185" y="3456384"/>
            <a:ext cx="4684815" cy="292494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44866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879"/>
    </mc:Choice>
    <mc:Fallback xmlns="">
      <p:transition xmlns:p14="http://schemas.microsoft.com/office/powerpoint/2010/main" spd="slow" advTm="9187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ATLAS Detector at the LHC</a:t>
            </a:r>
          </a:p>
          <a:p>
            <a:r>
              <a:rPr lang="en-GB" dirty="0" smtClean="0"/>
              <a:t>The Pixel Detector</a:t>
            </a:r>
          </a:p>
          <a:p>
            <a:r>
              <a:rPr lang="en-GB" dirty="0" smtClean="0"/>
              <a:t>In situ calibrations and performance</a:t>
            </a:r>
          </a:p>
          <a:p>
            <a:r>
              <a:rPr lang="en-GB" dirty="0" smtClean="0"/>
              <a:t>Status and operation in 2012</a:t>
            </a:r>
          </a:p>
          <a:p>
            <a:pPr lvl="1"/>
            <a:r>
              <a:rPr lang="en-GB" dirty="0" smtClean="0"/>
              <a:t>Operational efficiency</a:t>
            </a:r>
          </a:p>
          <a:p>
            <a:pPr lvl="1"/>
            <a:r>
              <a:rPr lang="en-GB" dirty="0" smtClean="0"/>
              <a:t>Radiation effects</a:t>
            </a:r>
            <a:br>
              <a:rPr lang="en-GB" dirty="0" smtClean="0"/>
            </a:br>
            <a:r>
              <a:rPr lang="en-GB" dirty="0" smtClean="0"/>
              <a:t>on silicon and electronics</a:t>
            </a:r>
          </a:p>
          <a:p>
            <a:r>
              <a:rPr lang="en-GB" dirty="0" smtClean="0"/>
              <a:t>Tracking performances</a:t>
            </a:r>
          </a:p>
          <a:p>
            <a:r>
              <a:rPr lang="en-GB" dirty="0" smtClean="0"/>
              <a:t>Summary and perspectives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77136" y="3651991"/>
            <a:ext cx="3600400" cy="2585323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GB" sz="1800" b="1" dirty="0" smtClean="0">
                <a:solidFill>
                  <a:schemeClr val="bg1"/>
                </a:solidFill>
              </a:rPr>
              <a:t>Some preview of the posters:</a:t>
            </a:r>
          </a:p>
          <a:p>
            <a:pPr marL="342900" indent="-342900">
              <a:buFont typeface="Arial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Track and vertex reconstruction in the ATLAS Inner Detector</a:t>
            </a:r>
          </a:p>
          <a:p>
            <a:pPr marL="342900" indent="-342900">
              <a:buFont typeface="Arial"/>
              <a:buChar char="•"/>
            </a:pPr>
            <a:r>
              <a:rPr lang="en-GB" sz="1800" b="1" dirty="0">
                <a:solidFill>
                  <a:schemeClr val="bg1"/>
                </a:solidFill>
              </a:rPr>
              <a:t>Monitoring radiation damage in the ATLAS </a:t>
            </a:r>
            <a:r>
              <a:rPr lang="en-GB" sz="1800" b="1" dirty="0" smtClean="0">
                <a:solidFill>
                  <a:schemeClr val="bg1"/>
                </a:solidFill>
              </a:rPr>
              <a:t>Pixel </a:t>
            </a:r>
            <a:r>
              <a:rPr lang="en-GB" sz="1800" b="1" dirty="0">
                <a:solidFill>
                  <a:schemeClr val="bg1"/>
                </a:solidFill>
              </a:rPr>
              <a:t>Detector</a:t>
            </a:r>
          </a:p>
          <a:p>
            <a:pPr marL="342900" indent="-342900">
              <a:buFont typeface="Arial"/>
              <a:buChar char="•"/>
            </a:pPr>
            <a:r>
              <a:rPr lang="en-GB" sz="1800" b="1" dirty="0" smtClean="0">
                <a:solidFill>
                  <a:schemeClr val="bg1"/>
                </a:solidFill>
              </a:rPr>
              <a:t>Neural </a:t>
            </a:r>
            <a:r>
              <a:rPr lang="en-GB" sz="1800" b="1" dirty="0">
                <a:solidFill>
                  <a:schemeClr val="bg1"/>
                </a:solidFill>
              </a:rPr>
              <a:t>network based cluster creation in the ATLAS silicon Pixel Detector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14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65"/>
    </mc:Choice>
    <mc:Fallback xmlns="">
      <p:transition xmlns:p14="http://schemas.microsoft.com/office/powerpoint/2010/main" spd="slow" advTm="4876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damage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The sensors of the ATLAS Pixel Detector were designed to be still operational after a </a:t>
            </a:r>
            <a:r>
              <a:rPr lang="en-GB" sz="2400" dirty="0" err="1" smtClean="0"/>
              <a:t>fluence</a:t>
            </a:r>
            <a:r>
              <a:rPr lang="en-GB" sz="2400" dirty="0" smtClean="0"/>
              <a:t> of 10</a:t>
            </a:r>
            <a:r>
              <a:rPr lang="en-GB" sz="2400" baseline="30000" dirty="0" smtClean="0"/>
              <a:t>15</a:t>
            </a:r>
            <a:r>
              <a:rPr lang="en-GB" sz="2400" dirty="0" smtClean="0"/>
              <a:t> </a:t>
            </a:r>
            <a:r>
              <a:rPr lang="en-GB" sz="2400" dirty="0" err="1" smtClean="0"/>
              <a:t>n</a:t>
            </a:r>
            <a:r>
              <a:rPr lang="en-GB" sz="2400" baseline="-25000" dirty="0" err="1" smtClean="0"/>
              <a:t>eq</a:t>
            </a:r>
            <a:r>
              <a:rPr lang="en-GB" sz="2400" dirty="0" smtClean="0"/>
              <a:t>/cm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That would correspond to ~300 fb</a:t>
            </a:r>
            <a:r>
              <a:rPr lang="en-GB" sz="2400" baseline="30000" dirty="0" smtClean="0"/>
              <a:t>-1</a:t>
            </a:r>
            <a:r>
              <a:rPr lang="en-GB" sz="2400" dirty="0" smtClean="0"/>
              <a:t> of integrated luminosity for the innermost layer.</a:t>
            </a:r>
          </a:p>
          <a:p>
            <a:r>
              <a:rPr lang="en-GB" sz="2400" dirty="0" smtClean="0"/>
              <a:t>Today, at ~15 fb</a:t>
            </a:r>
            <a:r>
              <a:rPr lang="en-GB" sz="2400" baseline="30000" dirty="0"/>
              <a:t>-</a:t>
            </a:r>
            <a:r>
              <a:rPr lang="en-GB" sz="2400" baseline="30000" dirty="0" smtClean="0"/>
              <a:t>1</a:t>
            </a:r>
            <a:r>
              <a:rPr lang="en-GB" sz="2400" dirty="0" smtClean="0"/>
              <a:t>, the detector is still in its infancy... </a:t>
            </a:r>
          </a:p>
          <a:p>
            <a:endParaRPr lang="en-GB" sz="2400" dirty="0" smtClean="0"/>
          </a:p>
          <a:p>
            <a:r>
              <a:rPr lang="en-GB" sz="2400" dirty="0" smtClean="0"/>
              <a:t>But effects are starting to be measurable:</a:t>
            </a:r>
          </a:p>
          <a:p>
            <a:pPr lvl="1"/>
            <a:r>
              <a:rPr lang="en-GB" sz="2400" b="1" dirty="0" smtClean="0"/>
              <a:t>Increase of leakage current</a:t>
            </a:r>
          </a:p>
          <a:p>
            <a:pPr lvl="1"/>
            <a:r>
              <a:rPr lang="en-GB" sz="2400" b="1" dirty="0" smtClean="0"/>
              <a:t>Depletion voltage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1236" y="4005066"/>
            <a:ext cx="3416300" cy="2288097"/>
          </a:xfrm>
          <a:prstGeom prst="rect">
            <a:avLst/>
          </a:prstGeom>
          <a:ln w="38100" cmpd="sng">
            <a:solidFill>
              <a:srgbClr val="000090"/>
            </a:solidFill>
          </a:ln>
        </p:spPr>
      </p:pic>
      <p:sp>
        <p:nvSpPr>
          <p:cNvPr id="8" name="CasellaDiTesto 22"/>
          <p:cNvSpPr txBox="1">
            <a:spLocks noChangeArrowheads="1"/>
          </p:cNvSpPr>
          <p:nvPr/>
        </p:nvSpPr>
        <p:spPr bwMode="auto">
          <a:xfrm>
            <a:off x="6537177" y="3337828"/>
            <a:ext cx="3044423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/>
              <a:t>See Andree </a:t>
            </a:r>
            <a:r>
              <a:rPr lang="en-US" sz="1400" b="1" dirty="0" err="1" smtClean="0"/>
              <a:t>Schorlemmer’s</a:t>
            </a:r>
            <a:r>
              <a:rPr lang="en-US" sz="1400" b="1" dirty="0" smtClean="0"/>
              <a:t> poster for</a:t>
            </a:r>
          </a:p>
          <a:p>
            <a:pPr eaLnBrk="1" hangingPunct="1"/>
            <a:r>
              <a:rPr lang="en-US" sz="1400" b="1" dirty="0"/>
              <a:t>m</a:t>
            </a:r>
            <a:r>
              <a:rPr lang="en-US" sz="1400" b="1" dirty="0" smtClean="0"/>
              <a:t>ore details about radiation damage</a:t>
            </a:r>
            <a:endParaRPr lang="it-IT" sz="18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4946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549"/>
    </mc:Choice>
    <mc:Fallback xmlns="">
      <p:transition xmlns:p14="http://schemas.microsoft.com/office/powerpoint/2010/main" spd="slow" advTm="3654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current measurements</a:t>
            </a:r>
            <a:endParaRPr lang="it-IT" dirty="0"/>
          </a:p>
        </p:txBody>
      </p:sp>
      <p:sp>
        <p:nvSpPr>
          <p:cNvPr id="18" name="Content Placeholder 2"/>
          <p:cNvSpPr>
            <a:spLocks noGrp="1"/>
          </p:cNvSpPr>
          <p:nvPr>
            <p:ph idx="4294967295"/>
          </p:nvPr>
        </p:nvSpPr>
        <p:spPr>
          <a:xfrm>
            <a:off x="200473" y="789585"/>
            <a:ext cx="4914900" cy="5519737"/>
          </a:xfrm>
        </p:spPr>
        <p:txBody>
          <a:bodyPr/>
          <a:lstStyle/>
          <a:p>
            <a:pPr marL="0" indent="0" algn="just">
              <a:buNone/>
              <a:tabLst>
                <a:tab pos="177800" algn="l"/>
              </a:tabLst>
            </a:pPr>
            <a:r>
              <a:rPr lang="en-US" sz="2000" dirty="0"/>
              <a:t>T</a:t>
            </a:r>
            <a:r>
              <a:rPr lang="en-US" sz="2000" dirty="0" smtClean="0"/>
              <a:t>hree available tools:</a:t>
            </a:r>
          </a:p>
          <a:p>
            <a:pPr marL="457200" indent="-457200" algn="just">
              <a:buFont typeface="+mj-lt"/>
              <a:buAutoNum type="arabicPeriod"/>
              <a:tabLst>
                <a:tab pos="177800" algn="l"/>
              </a:tabLst>
            </a:pPr>
            <a:r>
              <a:rPr lang="en-US" sz="2000" dirty="0" smtClean="0"/>
              <a:t>With the </a:t>
            </a:r>
            <a:r>
              <a:rPr lang="en-US" sz="2000" b="1" dirty="0" smtClean="0"/>
              <a:t>power supply</a:t>
            </a:r>
            <a:r>
              <a:rPr lang="en-US" sz="2000" dirty="0" smtClean="0"/>
              <a:t>, per </a:t>
            </a:r>
            <a:r>
              <a:rPr lang="en-US" sz="2000" b="1" dirty="0" smtClean="0"/>
              <a:t>group of 6/7 modules</a:t>
            </a:r>
            <a:r>
              <a:rPr lang="en-US" sz="2000" dirty="0" smtClean="0"/>
              <a:t>, with a precision of </a:t>
            </a:r>
            <a:r>
              <a:rPr lang="en-US" sz="2000" b="1" dirty="0" smtClean="0"/>
              <a:t>~80 </a:t>
            </a:r>
            <a:r>
              <a:rPr lang="en-US" sz="2000" b="1" dirty="0" err="1" smtClean="0"/>
              <a:t>nA</a:t>
            </a:r>
            <a:r>
              <a:rPr lang="en-US" sz="2000" dirty="0" err="1" smtClean="0"/>
              <a:t>.</a:t>
            </a:r>
            <a:endParaRPr lang="en-US" sz="2000" dirty="0" smtClean="0"/>
          </a:p>
          <a:p>
            <a:pPr marL="457200" indent="-457200" algn="just">
              <a:buFont typeface="+mj-lt"/>
              <a:buAutoNum type="arabicPeriod"/>
              <a:tabLst>
                <a:tab pos="177800" algn="l"/>
              </a:tabLst>
            </a:pPr>
            <a:r>
              <a:rPr lang="en-US" sz="2000" dirty="0" smtClean="0"/>
              <a:t>For a single modules, with </a:t>
            </a:r>
            <a:r>
              <a:rPr lang="en-US" sz="2000" b="1" dirty="0" smtClean="0"/>
              <a:t>dedicated hardware</a:t>
            </a:r>
            <a:r>
              <a:rPr lang="en-US" sz="2000" dirty="0" smtClean="0"/>
              <a:t>. The precision is </a:t>
            </a:r>
            <a:r>
              <a:rPr lang="en-US" sz="2000" b="1" dirty="0" smtClean="0"/>
              <a:t>~10 </a:t>
            </a:r>
            <a:r>
              <a:rPr lang="en-US" sz="2000" b="1" dirty="0" err="1" smtClean="0"/>
              <a:t>nA</a:t>
            </a:r>
            <a:r>
              <a:rPr lang="en-US" sz="2000" dirty="0" smtClean="0"/>
              <a:t>, available for a limited number of modules.</a:t>
            </a:r>
          </a:p>
          <a:p>
            <a:pPr marL="457200" indent="-457200" algn="just">
              <a:buFont typeface="+mj-lt"/>
              <a:buAutoNum type="arabicPeriod"/>
              <a:tabLst>
                <a:tab pos="177800" algn="l"/>
              </a:tabLst>
            </a:pPr>
            <a:r>
              <a:rPr lang="en-US" sz="2000" dirty="0" smtClean="0"/>
              <a:t>At the </a:t>
            </a:r>
            <a:r>
              <a:rPr lang="en-US" sz="2000" b="1" dirty="0" smtClean="0"/>
              <a:t>pixel level</a:t>
            </a:r>
            <a:r>
              <a:rPr lang="en-US" sz="2000" dirty="0" smtClean="0"/>
              <a:t>, with a specific feature implemented in the FE chip. Useful in particular to </a:t>
            </a:r>
            <a:r>
              <a:rPr lang="en-US" sz="2000" b="1" dirty="0" smtClean="0"/>
              <a:t>map non homogeneous current distributions</a:t>
            </a:r>
            <a:r>
              <a:rPr lang="en-US" sz="2000" dirty="0" smtClean="0"/>
              <a:t>.</a:t>
            </a:r>
          </a:p>
          <a:p>
            <a:pPr marL="0" indent="0" algn="just">
              <a:buNone/>
              <a:tabLst>
                <a:tab pos="177800" algn="l"/>
              </a:tabLst>
            </a:pPr>
            <a:r>
              <a:rPr lang="en-US" sz="2000" dirty="0" smtClean="0"/>
              <a:t>The three methods agree well, and clearly show the </a:t>
            </a:r>
            <a:r>
              <a:rPr lang="en-US" sz="2000" b="1" dirty="0" smtClean="0"/>
              <a:t>increase with luminosity and the effect of the annealing</a:t>
            </a:r>
            <a:r>
              <a:rPr lang="en-US" sz="2000" dirty="0" smtClean="0"/>
              <a:t>. </a:t>
            </a:r>
            <a:br>
              <a:rPr lang="en-US" sz="2000" dirty="0" smtClean="0"/>
            </a:br>
            <a:r>
              <a:rPr lang="en-US" sz="2000" i="1" dirty="0" smtClean="0"/>
              <a:t>Predictions based on the “Dortmund” model (O. </a:t>
            </a:r>
            <a:r>
              <a:rPr lang="en-US" sz="2000" i="1" dirty="0" err="1" smtClean="0"/>
              <a:t>Krasel</a:t>
            </a:r>
            <a:r>
              <a:rPr lang="en-US" sz="2000" i="1" dirty="0" smtClean="0"/>
              <a:t>) underestimates the data by 15-25%.</a:t>
            </a:r>
          </a:p>
          <a:p>
            <a:pPr marL="177800" indent="-177800">
              <a:tabLst>
                <a:tab pos="177800" algn="l"/>
              </a:tabLst>
            </a:pPr>
            <a:endParaRPr lang="en-US" sz="2000" i="1" dirty="0" smtClean="0"/>
          </a:p>
          <a:p>
            <a:pPr marL="177800" indent="-177800">
              <a:tabLst>
                <a:tab pos="177800" algn="l"/>
              </a:tabLst>
            </a:pPr>
            <a:endParaRPr lang="it-IT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5673081" y="980728"/>
            <a:ext cx="4031309" cy="5125958"/>
            <a:chOff x="5160735" y="1223961"/>
            <a:chExt cx="3721208" cy="5125958"/>
          </a:xfrm>
        </p:grpSpPr>
        <p:pic>
          <p:nvPicPr>
            <p:cNvPr id="24" name="Picture 2" descr="hvpp4_CorCur_0_1new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03"/>
            <a:stretch/>
          </p:blipFill>
          <p:spPr bwMode="auto">
            <a:xfrm>
              <a:off x="5170068" y="1223961"/>
              <a:ext cx="3700494" cy="26151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4" descr="hvpp4_CorCur_lumi_0_2new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87"/>
            <a:stretch/>
          </p:blipFill>
          <p:spPr bwMode="auto">
            <a:xfrm>
              <a:off x="5160735" y="3815476"/>
              <a:ext cx="3721208" cy="2534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731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64"/>
    </mc:Choice>
    <mc:Fallback xmlns="">
      <p:transition xmlns:p14="http://schemas.microsoft.com/office/powerpoint/2010/main" spd="slow" advTm="72164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Depletion voltage measurement</a:t>
            </a:r>
            <a:endParaRPr 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4294967295"/>
          </p:nvPr>
        </p:nvSpPr>
        <p:spPr>
          <a:xfrm>
            <a:off x="344489" y="764704"/>
            <a:ext cx="5025008" cy="5099050"/>
          </a:xfrm>
        </p:spPr>
        <p:txBody>
          <a:bodyPr/>
          <a:lstStyle/>
          <a:p>
            <a:pPr marL="177800" indent="-177800" algn="just"/>
            <a:r>
              <a:rPr lang="en-US" sz="2000" dirty="0" smtClean="0"/>
              <a:t>Before type-inversion, can be measured looking at the </a:t>
            </a:r>
            <a:r>
              <a:rPr lang="en-US" sz="2000" b="1" dirty="0" smtClean="0"/>
              <a:t>pixel cross-talk during a voltage scan</a:t>
            </a:r>
            <a:r>
              <a:rPr lang="en-US" sz="2000" dirty="0" smtClean="0"/>
              <a:t>, as the </a:t>
            </a:r>
            <a:r>
              <a:rPr lang="en-US" sz="2000" dirty="0" err="1" smtClean="0"/>
              <a:t>undepleted</a:t>
            </a:r>
            <a:r>
              <a:rPr lang="en-US" sz="2000" dirty="0" smtClean="0"/>
              <a:t> region creates a resistive path.</a:t>
            </a:r>
          </a:p>
          <a:p>
            <a:pPr marL="577850" lvl="1" indent="-177800" algn="just"/>
            <a:r>
              <a:rPr lang="en-US" sz="1800" dirty="0" smtClean="0"/>
              <a:t>Number of pixels showing cross-talk hits decreases with increasing HV</a:t>
            </a:r>
          </a:p>
          <a:p>
            <a:pPr marL="577850" lvl="1" indent="-177800" algn="just"/>
            <a:r>
              <a:rPr lang="en-US" sz="1800" dirty="0" smtClean="0"/>
              <a:t>Sensor structures are </a:t>
            </a:r>
            <a:r>
              <a:rPr lang="en-US" sz="1800" dirty="0"/>
              <a:t>visible near full depletion.</a:t>
            </a:r>
            <a:endParaRPr lang="en-US" sz="1800" dirty="0" smtClean="0"/>
          </a:p>
          <a:p>
            <a:pPr marL="177800" indent="-177800" algn="just"/>
            <a:r>
              <a:rPr lang="en-US" sz="2000" b="1" dirty="0" smtClean="0"/>
              <a:t>The depletion voltage decreases with the accumulated dose</a:t>
            </a:r>
            <a:r>
              <a:rPr lang="en-US" sz="2000" dirty="0" smtClean="0"/>
              <a:t>, as we are about type-inversion for the innermost layer.</a:t>
            </a:r>
          </a:p>
          <a:p>
            <a:pPr marL="177800" indent="-177800" algn="just"/>
            <a:r>
              <a:rPr lang="en-US" sz="2000" dirty="0" smtClean="0"/>
              <a:t>The </a:t>
            </a:r>
            <a:r>
              <a:rPr lang="en-US" sz="2000" b="1" dirty="0" smtClean="0"/>
              <a:t>annealing effect</a:t>
            </a:r>
            <a:r>
              <a:rPr lang="en-US" sz="2000" dirty="0" smtClean="0"/>
              <a:t> due to cooling stops is clearly visible.</a:t>
            </a:r>
          </a:p>
          <a:p>
            <a:pPr marL="177800" indent="-177800" algn="just"/>
            <a:endParaRPr lang="en-US" sz="2000" dirty="0" smtClean="0"/>
          </a:p>
          <a:p>
            <a:pPr marL="177800" indent="-177800" algn="just"/>
            <a:r>
              <a:rPr lang="en-US" sz="2000" b="1" dirty="0" smtClean="0"/>
              <a:t>The depletion depth can also be measured off-line</a:t>
            </a:r>
            <a:r>
              <a:rPr lang="en-US" sz="2000" dirty="0" smtClean="0"/>
              <a:t>, correlating the track incidence angle with the cluster size.</a:t>
            </a:r>
            <a:endParaRPr lang="it-IT" sz="2000" dirty="0"/>
          </a:p>
        </p:txBody>
      </p:sp>
      <p:pic>
        <p:nvPicPr>
          <p:cNvPr id="6146" name="Picture 2" descr="L2-B01-S1-A6-M2Ascan46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080" y="908720"/>
            <a:ext cx="3888432" cy="274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PSD9_depletionvoltagescan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31"/>
          <a:stretch/>
        </p:blipFill>
        <p:spPr bwMode="auto">
          <a:xfrm>
            <a:off x="5673080" y="3789042"/>
            <a:ext cx="3912726" cy="255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22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455"/>
    </mc:Choice>
    <mc:Fallback xmlns="">
      <p:transition xmlns:p14="http://schemas.microsoft.com/office/powerpoint/2010/main" spd="slow" advTm="6845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charset="0"/>
              </a:rPr>
              <a:t>Position reconstruction</a:t>
            </a:r>
            <a:endParaRPr lang="en-US" dirty="0">
              <a:latin typeface="Times New Roman" charset="0"/>
            </a:endParaRPr>
          </a:p>
        </p:txBody>
      </p:sp>
      <p:sp>
        <p:nvSpPr>
          <p:cNvPr id="1030" name="Content Placeholder 2"/>
          <p:cNvSpPr>
            <a:spLocks noGrp="1"/>
          </p:cNvSpPr>
          <p:nvPr>
            <p:ph sz="half" idx="1"/>
          </p:nvPr>
        </p:nvSpPr>
        <p:spPr>
          <a:xfrm>
            <a:off x="200472" y="642938"/>
            <a:ext cx="8746554" cy="2930078"/>
          </a:xfrm>
        </p:spPr>
        <p:txBody>
          <a:bodyPr/>
          <a:lstStyle/>
          <a:p>
            <a:r>
              <a:rPr lang="en-US" sz="2000" dirty="0" smtClean="0">
                <a:latin typeface="Times New Roman" charset="0"/>
              </a:rPr>
              <a:t>If particles leave signal in more than one pixel, </a:t>
            </a:r>
            <a:r>
              <a:rPr lang="en-US" sz="2000" b="1" dirty="0" smtClean="0">
                <a:latin typeface="Times New Roman" charset="0"/>
              </a:rPr>
              <a:t>the point </a:t>
            </a:r>
            <a:r>
              <a:rPr lang="en-US" sz="2000" b="1" dirty="0">
                <a:latin typeface="Times New Roman" charset="0"/>
              </a:rPr>
              <a:t>resolution can be </a:t>
            </a:r>
            <a:r>
              <a:rPr lang="en-US" sz="2000" b="1" dirty="0" smtClean="0">
                <a:latin typeface="Times New Roman" charset="0"/>
              </a:rPr>
              <a:t>improved, </a:t>
            </a:r>
            <a:r>
              <a:rPr lang="en-US" sz="2000" dirty="0" smtClean="0">
                <a:latin typeface="Times New Roman" charset="0"/>
              </a:rPr>
              <a:t>with respect to a simple geometric center of cluster,</a:t>
            </a:r>
            <a:r>
              <a:rPr lang="en-US" sz="2000" b="1" dirty="0" smtClean="0">
                <a:latin typeface="Times New Roman" charset="0"/>
              </a:rPr>
              <a:t> </a:t>
            </a:r>
            <a:r>
              <a:rPr lang="en-US" sz="2000" b="1" dirty="0">
                <a:latin typeface="Times New Roman" charset="0"/>
              </a:rPr>
              <a:t>using the pulse height </a:t>
            </a:r>
            <a:r>
              <a:rPr lang="en-US" sz="2000" dirty="0">
                <a:latin typeface="Times New Roman" charset="0"/>
              </a:rPr>
              <a:t>measurements.</a:t>
            </a:r>
          </a:p>
          <a:p>
            <a:r>
              <a:rPr lang="en-US" sz="2000" b="1" dirty="0" smtClean="0">
                <a:solidFill>
                  <a:srgbClr val="000099"/>
                </a:solidFill>
                <a:latin typeface="Times New Roman" charset="0"/>
              </a:rPr>
              <a:t>Classical approach:</a:t>
            </a:r>
          </a:p>
          <a:p>
            <a:pPr lvl="1"/>
            <a:r>
              <a:rPr lang="en-US" sz="1800" b="1" dirty="0" smtClean="0">
                <a:solidFill>
                  <a:srgbClr val="000099"/>
                </a:solidFill>
                <a:latin typeface="Times New Roman" charset="0"/>
              </a:rPr>
              <a:t>Charge </a:t>
            </a:r>
            <a:r>
              <a:rPr lang="en-US" sz="1800" b="1" dirty="0">
                <a:solidFill>
                  <a:srgbClr val="000099"/>
                </a:solidFill>
                <a:latin typeface="Times New Roman" charset="0"/>
              </a:rPr>
              <a:t>sharing </a:t>
            </a:r>
            <a:r>
              <a:rPr lang="en-US" sz="1800" b="1" dirty="0" smtClean="0">
                <a:solidFill>
                  <a:srgbClr val="000099"/>
                </a:solidFill>
                <a:latin typeface="Times New Roman" charset="0"/>
              </a:rPr>
              <a:t>variables:</a:t>
            </a:r>
            <a:endParaRPr lang="en-US" sz="1800" b="1" dirty="0">
              <a:solidFill>
                <a:srgbClr val="000099"/>
              </a:solidFill>
              <a:latin typeface="Times New Roman" charset="0"/>
            </a:endParaRPr>
          </a:p>
          <a:p>
            <a:pPr lvl="1"/>
            <a:endParaRPr lang="en-US" sz="1800" b="1" dirty="0" smtClean="0">
              <a:solidFill>
                <a:srgbClr val="000099"/>
              </a:solidFill>
              <a:latin typeface="Times New Roman" charset="0"/>
            </a:endParaRPr>
          </a:p>
          <a:p>
            <a:pPr lvl="1"/>
            <a:r>
              <a:rPr lang="en-US" sz="1800" b="1" dirty="0" smtClean="0">
                <a:solidFill>
                  <a:srgbClr val="000099"/>
                </a:solidFill>
                <a:latin typeface="Times New Roman" charset="0"/>
              </a:rPr>
              <a:t>Cluster </a:t>
            </a:r>
            <a:r>
              <a:rPr lang="en-US" sz="1800" b="1" dirty="0">
                <a:solidFill>
                  <a:srgbClr val="000099"/>
                </a:solidFill>
                <a:latin typeface="Times New Roman" charset="0"/>
              </a:rPr>
              <a:t>position correction:</a:t>
            </a:r>
          </a:p>
          <a:p>
            <a:pPr lvl="1"/>
            <a:endParaRPr lang="en-US" sz="1800" dirty="0">
              <a:latin typeface="Times New Roman" charset="0"/>
            </a:endParaRPr>
          </a:p>
        </p:txBody>
      </p:sp>
      <p:graphicFrame>
        <p:nvGraphicFramePr>
          <p:cNvPr id="1026" name="Content Placeholder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1398015"/>
              </p:ext>
            </p:extLst>
          </p:nvPr>
        </p:nvGraphicFramePr>
        <p:xfrm>
          <a:off x="4623470" y="1844824"/>
          <a:ext cx="203676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6" name="Equation" r:id="rId4" imgW="1358640" imgH="431640" progId="Equation.3">
                  <p:embed/>
                </p:oleObj>
              </mc:Choice>
              <mc:Fallback>
                <p:oleObj name="Equation" r:id="rId4" imgW="1358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3470" y="1844824"/>
                        <a:ext cx="2036762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9941767"/>
              </p:ext>
            </p:extLst>
          </p:nvPr>
        </p:nvGraphicFramePr>
        <p:xfrm>
          <a:off x="6999735" y="1844824"/>
          <a:ext cx="2417763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" name="Equation" r:id="rId6" imgW="1612800" imgH="431640" progId="Equation.3">
                  <p:embed/>
                </p:oleObj>
              </mc:Choice>
              <mc:Fallback>
                <p:oleObj name="Equation" r:id="rId6" imgW="1612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9735" y="1844824"/>
                        <a:ext cx="2417763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675382"/>
              </p:ext>
            </p:extLst>
          </p:nvPr>
        </p:nvGraphicFramePr>
        <p:xfrm>
          <a:off x="4924871" y="2636912"/>
          <a:ext cx="449262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8" imgW="2997200" imgH="317500" progId="Equation.3">
                  <p:embed/>
                </p:oleObj>
              </mc:Choice>
              <mc:Fallback>
                <p:oleObj name="Equation" r:id="rId8" imgW="29972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4871" y="2636912"/>
                        <a:ext cx="449262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Content Placeholder 2"/>
          <p:cNvPicPr>
            <a:picLocks noGrp="1" noChangeAspect="1"/>
          </p:cNvPicPr>
          <p:nvPr>
            <p:ph sz="half" idx="13"/>
          </p:nvPr>
        </p:nvPicPr>
        <p:blipFill rotWithShape="1">
          <a:blip r:embed="rId10"/>
          <a:srcRect l="404" r="-2397"/>
          <a:stretch/>
        </p:blipFill>
        <p:spPr>
          <a:xfrm>
            <a:off x="4985086" y="3789040"/>
            <a:ext cx="4920914" cy="2500330"/>
          </a:xfrm>
        </p:spPr>
      </p:pic>
      <p:sp>
        <p:nvSpPr>
          <p:cNvPr id="4" name="Rectangle 3"/>
          <p:cNvSpPr/>
          <p:nvPr/>
        </p:nvSpPr>
        <p:spPr>
          <a:xfrm>
            <a:off x="5066145" y="3911966"/>
            <a:ext cx="2047096" cy="320688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6"/>
          <p:cNvSpPr>
            <a:spLocks noGrp="1"/>
          </p:cNvSpPr>
          <p:nvPr>
            <p:ph sz="half" idx="4294967295"/>
          </p:nvPr>
        </p:nvSpPr>
        <p:spPr>
          <a:xfrm>
            <a:off x="128464" y="3501008"/>
            <a:ext cx="4902545" cy="2160240"/>
          </a:xfrm>
        </p:spPr>
        <p:txBody>
          <a:bodyPr/>
          <a:lstStyle/>
          <a:p>
            <a:pPr marL="177800" indent="-177800" algn="just"/>
            <a:r>
              <a:rPr lang="en-US" sz="2000" dirty="0" smtClean="0"/>
              <a:t>Cluster may assume complex structures:</a:t>
            </a:r>
          </a:p>
          <a:p>
            <a:pPr marL="577850" lvl="1" indent="-177800" algn="just"/>
            <a:r>
              <a:rPr lang="en-US" sz="1800" dirty="0" err="1" smtClean="0"/>
              <a:t>Ovelapping</a:t>
            </a:r>
            <a:r>
              <a:rPr lang="en-US" sz="1800" dirty="0" smtClean="0"/>
              <a:t> particles, in high density environments (core of jets)</a:t>
            </a:r>
          </a:p>
          <a:p>
            <a:pPr marL="577850" lvl="1" indent="-177800" algn="just"/>
            <a:r>
              <a:rPr lang="el-GR" sz="1800" dirty="0"/>
              <a:t>δ</a:t>
            </a:r>
            <a:r>
              <a:rPr lang="en-US" sz="1800" dirty="0" smtClean="0"/>
              <a:t>-ray production or </a:t>
            </a:r>
            <a:r>
              <a:rPr lang="en-US" sz="1800" dirty="0" err="1" smtClean="0"/>
              <a:t>hadronic</a:t>
            </a:r>
            <a:r>
              <a:rPr lang="en-US" sz="1800" dirty="0" smtClean="0"/>
              <a:t> interactions</a:t>
            </a:r>
          </a:p>
          <a:p>
            <a:pPr marL="577850" lvl="1" indent="-177800" algn="just"/>
            <a:r>
              <a:rPr lang="en-US" sz="1800" b="1" dirty="0" smtClean="0"/>
              <a:t>Need to fully exploit the detector information.</a:t>
            </a:r>
          </a:p>
        </p:txBody>
      </p:sp>
      <p:sp>
        <p:nvSpPr>
          <p:cNvPr id="15" name="CasellaDiTesto 22"/>
          <p:cNvSpPr txBox="1">
            <a:spLocks noChangeArrowheads="1"/>
          </p:cNvSpPr>
          <p:nvPr/>
        </p:nvSpPr>
        <p:spPr bwMode="auto">
          <a:xfrm>
            <a:off x="128464" y="5805264"/>
            <a:ext cx="3904522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/>
              <a:t>See the neural </a:t>
            </a:r>
            <a:r>
              <a:rPr lang="en-US" sz="1400" b="1" dirty="0" err="1"/>
              <a:t>b</a:t>
            </a:r>
            <a:r>
              <a:rPr lang="en-US" sz="1400" b="1" dirty="0" err="1" smtClean="0"/>
              <a:t>etwork</a:t>
            </a:r>
            <a:r>
              <a:rPr lang="en-US" sz="1400" b="1" dirty="0" smtClean="0"/>
              <a:t> reconstruction poster for</a:t>
            </a:r>
          </a:p>
          <a:p>
            <a:pPr eaLnBrk="1" hangingPunct="1"/>
            <a:r>
              <a:rPr lang="en-US" sz="1400" b="1" dirty="0"/>
              <a:t>m</a:t>
            </a:r>
            <a:r>
              <a:rPr lang="en-US" sz="1400" b="1" dirty="0" smtClean="0"/>
              <a:t>ore details about position resolution</a:t>
            </a:r>
            <a:endParaRPr lang="it-IT" sz="18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C5556A16-9FFF-8E42-93FD-50221072490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85982834"/>
      </p:ext>
    </p:extLst>
  </p:cSld>
  <p:clrMapOvr>
    <a:masterClrMapping/>
  </p:clrMapOvr>
  <p:transition xmlns:p14="http://schemas.microsoft.com/office/powerpoint/2010/main" advTm="3461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Neural network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480" y="908720"/>
            <a:ext cx="5112569" cy="5377800"/>
          </a:xfrm>
        </p:spPr>
        <p:txBody>
          <a:bodyPr/>
          <a:lstStyle/>
          <a:p>
            <a:r>
              <a:rPr lang="en-GB" sz="2000" dirty="0" smtClean="0"/>
              <a:t>A neural network is used to process the full cluster shape:</a:t>
            </a:r>
          </a:p>
          <a:p>
            <a:pPr lvl="1"/>
            <a:r>
              <a:rPr lang="en-GB" sz="1800" dirty="0" smtClean="0"/>
              <a:t>Recognizes hits from multiple particles</a:t>
            </a:r>
          </a:p>
          <a:p>
            <a:pPr lvl="1"/>
            <a:r>
              <a:rPr lang="en-GB" sz="1800" dirty="0" smtClean="0"/>
              <a:t>Non-linear interpolation of charge distribution.</a:t>
            </a:r>
          </a:p>
          <a:p>
            <a:r>
              <a:rPr lang="en-GB" sz="2000" dirty="0" smtClean="0"/>
              <a:t>Trained on simulation of high density events:</a:t>
            </a:r>
          </a:p>
          <a:p>
            <a:pPr lvl="1"/>
            <a:r>
              <a:rPr lang="en-GB" sz="1800" dirty="0" smtClean="0"/>
              <a:t> </a:t>
            </a:r>
          </a:p>
          <a:p>
            <a:pPr lvl="1"/>
            <a:r>
              <a:rPr lang="en-GB" sz="1800" dirty="0" smtClean="0"/>
              <a:t>High </a:t>
            </a:r>
            <a:r>
              <a:rPr lang="en-GB" sz="1800" dirty="0" err="1" smtClean="0"/>
              <a:t>p</a:t>
            </a:r>
            <a:r>
              <a:rPr lang="en-GB" sz="1800" baseline="-25000" dirty="0" err="1" smtClean="0"/>
              <a:t>T</a:t>
            </a:r>
            <a:r>
              <a:rPr lang="en-GB" sz="1800" dirty="0" smtClean="0"/>
              <a:t>-jets</a:t>
            </a:r>
          </a:p>
          <a:p>
            <a:r>
              <a:rPr lang="en-GB" sz="2000" dirty="0" smtClean="0"/>
              <a:t>Very significant improvement in performance:</a:t>
            </a:r>
          </a:p>
          <a:p>
            <a:pPr lvl="1"/>
            <a:r>
              <a:rPr lang="en-GB" sz="1800" b="1" dirty="0" smtClean="0"/>
              <a:t>Recover tails</a:t>
            </a:r>
            <a:r>
              <a:rPr lang="en-GB" sz="1800" dirty="0" smtClean="0"/>
              <a:t> in cluster position.</a:t>
            </a:r>
          </a:p>
          <a:p>
            <a:pPr lvl="1"/>
            <a:r>
              <a:rPr lang="en-GB" sz="1800" b="1" dirty="0" smtClean="0"/>
              <a:t>Reduced by an order of magnitude the ambiguities </a:t>
            </a:r>
            <a:r>
              <a:rPr lang="en-GB" sz="1800" dirty="0" smtClean="0"/>
              <a:t>in cluster-to-track association</a:t>
            </a:r>
          </a:p>
          <a:p>
            <a:pPr lvl="1"/>
            <a:r>
              <a:rPr lang="en-GB" sz="1800" dirty="0" smtClean="0"/>
              <a:t>Recovery of tails and improved association efficiency results in </a:t>
            </a:r>
            <a:r>
              <a:rPr lang="en-GB" sz="1800" b="1" dirty="0" smtClean="0"/>
              <a:t>15% improvement </a:t>
            </a:r>
            <a:r>
              <a:rPr lang="en-GB" sz="1800" dirty="0" smtClean="0"/>
              <a:t>in impact parameter resolution.</a:t>
            </a:r>
            <a:endParaRPr lang="en-GB" sz="1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213" y="702519"/>
            <a:ext cx="3659847" cy="2477054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150" y="3198373"/>
            <a:ext cx="3713973" cy="3182957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8" name="Slide Number Placeholder 7"/>
          <p:cNvSpPr>
            <a:spLocks noGrp="1" noChangeAspect="1"/>
          </p:cNvSpPr>
          <p:nvPr>
            <p:ph type="sldNum" sz="quarter" idx="17"/>
          </p:nvPr>
        </p:nvSpPr>
        <p:spPr>
          <a:xfrm>
            <a:off x="9274175" y="6448424"/>
            <a:ext cx="547454" cy="346866"/>
          </a:xfrm>
        </p:spPr>
        <p:txBody>
          <a:bodyPr/>
          <a:lstStyle/>
          <a:p>
            <a:pPr>
              <a:defRPr/>
            </a:pPr>
            <a:fld id="{C5556A16-9FFF-8E42-93FD-502210724905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8181809"/>
              </p:ext>
            </p:extLst>
          </p:nvPr>
        </p:nvGraphicFramePr>
        <p:xfrm>
          <a:off x="1085901" y="3212976"/>
          <a:ext cx="2667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Equation" r:id="rId6" imgW="177800" imgH="177800" progId="Equation.3">
                  <p:embed/>
                </p:oleObj>
              </mc:Choice>
              <mc:Fallback>
                <p:oleObj name="Equation" r:id="rId6" imgW="1778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85901" y="3212976"/>
                        <a:ext cx="2667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"/>
    </p:custDataLst>
    <p:extLst>
      <p:ext uri="{BB962C8B-B14F-4D97-AF65-F5344CB8AC3E}">
        <p14:creationId xmlns:p14="http://schemas.microsoft.com/office/powerpoint/2010/main" val="5694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8"/>
    </mc:Choice>
    <mc:Fallback xmlns="">
      <p:transition xmlns:p14="http://schemas.microsoft.com/office/powerpoint/2010/main" spd="slow" advTm="6858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parameter 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764704"/>
            <a:ext cx="6552728" cy="2880320"/>
          </a:xfrm>
        </p:spPr>
        <p:txBody>
          <a:bodyPr/>
          <a:lstStyle/>
          <a:p>
            <a:r>
              <a:rPr lang="en-GB" sz="2000" dirty="0" smtClean="0"/>
              <a:t>Impact parameter is used to discriminate primary from secondary particles.</a:t>
            </a:r>
          </a:p>
          <a:p>
            <a:r>
              <a:rPr lang="en-GB" sz="2000" dirty="0" smtClean="0"/>
              <a:t>Key ingredient in the reconstruction of heavy flavours </a:t>
            </a:r>
            <a:br>
              <a:rPr lang="en-GB" sz="2000" dirty="0" smtClean="0"/>
            </a:br>
            <a:r>
              <a:rPr lang="en-GB" sz="2000" dirty="0" smtClean="0"/>
              <a:t>(</a:t>
            </a:r>
            <a:r>
              <a:rPr lang="en-GB" sz="2000" i="1" dirty="0" smtClean="0"/>
              <a:t>b</a:t>
            </a:r>
            <a:r>
              <a:rPr lang="en-GB" sz="2000" dirty="0" smtClean="0"/>
              <a:t>, </a:t>
            </a:r>
            <a:r>
              <a:rPr lang="en-GB" sz="2000" i="1" dirty="0" smtClean="0"/>
              <a:t>c</a:t>
            </a:r>
            <a:r>
              <a:rPr lang="en-GB" sz="2000" dirty="0" smtClean="0"/>
              <a:t>, </a:t>
            </a:r>
            <a:r>
              <a:rPr lang="en-GB" sz="2000" dirty="0" err="1" smtClean="0"/>
              <a:t>τ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Resolution is dominated by the first measurement on track.</a:t>
            </a:r>
          </a:p>
          <a:p>
            <a:pPr lvl="1"/>
            <a:r>
              <a:rPr lang="en-GB" sz="1800" dirty="0" smtClean="0"/>
              <a:t>At high </a:t>
            </a:r>
            <a:r>
              <a:rPr lang="en-GB" sz="1800" i="1" dirty="0" smtClean="0"/>
              <a:t>p</a:t>
            </a:r>
            <a:r>
              <a:rPr lang="en-GB" sz="1800" dirty="0" smtClean="0"/>
              <a:t>, </a:t>
            </a:r>
            <a:r>
              <a:rPr lang="en-GB" sz="1800" b="1" dirty="0" smtClean="0"/>
              <a:t>intrinsic detector resolution </a:t>
            </a:r>
            <a:r>
              <a:rPr lang="en-GB" sz="1800" dirty="0" smtClean="0"/>
              <a:t>and </a:t>
            </a:r>
            <a:r>
              <a:rPr lang="en-GB" sz="1800" b="1" dirty="0" smtClean="0"/>
              <a:t>alignment</a:t>
            </a:r>
            <a:r>
              <a:rPr lang="en-GB" sz="1800" dirty="0" smtClean="0"/>
              <a:t>.</a:t>
            </a:r>
            <a:br>
              <a:rPr lang="en-GB" sz="1800" dirty="0" smtClean="0"/>
            </a:br>
            <a:r>
              <a:rPr lang="en-GB" sz="1800" dirty="0" smtClean="0"/>
              <a:t>      </a:t>
            </a:r>
            <a:r>
              <a:rPr lang="en-GB" sz="1800" b="1" dirty="0" smtClean="0"/>
              <a:t>10 </a:t>
            </a:r>
            <a:r>
              <a:rPr lang="en-GB" sz="1800" b="1" dirty="0" err="1" smtClean="0"/>
              <a:t>μm</a:t>
            </a:r>
            <a:r>
              <a:rPr lang="en-GB" sz="1800" b="1" dirty="0" smtClean="0"/>
              <a:t> resolution </a:t>
            </a:r>
            <a:r>
              <a:rPr lang="en-GB" sz="1800" dirty="0" smtClean="0"/>
              <a:t>in barrel region</a:t>
            </a:r>
          </a:p>
          <a:p>
            <a:pPr lvl="1"/>
            <a:r>
              <a:rPr lang="en-GB" sz="1800" dirty="0" smtClean="0"/>
              <a:t>At low </a:t>
            </a:r>
            <a:r>
              <a:rPr lang="en-GB" sz="1800" i="1" dirty="0" smtClean="0"/>
              <a:t>p</a:t>
            </a:r>
            <a:r>
              <a:rPr lang="en-GB" sz="1800" dirty="0" smtClean="0"/>
              <a:t>, </a:t>
            </a:r>
            <a:r>
              <a:rPr lang="en-GB" sz="1800" b="1" dirty="0" smtClean="0"/>
              <a:t>detector material</a:t>
            </a:r>
            <a:r>
              <a:rPr lang="en-GB" sz="1800" dirty="0" smtClean="0"/>
              <a:t>.</a:t>
            </a:r>
            <a:br>
              <a:rPr lang="en-GB" sz="1800" dirty="0" smtClean="0"/>
            </a:br>
            <a:r>
              <a:rPr lang="en-GB" sz="1800" dirty="0" smtClean="0"/>
              <a:t>      Material effects extremely well described.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E6D5C-A1F5-3F47-8630-DC217CA02CA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7" name="Picture 6" descr="IPandSecVt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988" y="764704"/>
            <a:ext cx="2854557" cy="28803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464" y="3717032"/>
            <a:ext cx="4699508" cy="26664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7017" y="3717032"/>
            <a:ext cx="4699508" cy="26664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96589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715"/>
    </mc:Choice>
    <mc:Fallback xmlns="">
      <p:transition xmlns:p14="http://schemas.microsoft.com/office/powerpoint/2010/main" spd="slow" advTm="55715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Summary and perspectives</a:t>
            </a:r>
            <a:endParaRPr lang="it-IT" dirty="0"/>
          </a:p>
        </p:txBody>
      </p:sp>
      <p:sp>
        <p:nvSpPr>
          <p:cNvPr id="36867" name="Content Placeholder 5"/>
          <p:cNvSpPr>
            <a:spLocks noGrp="1"/>
          </p:cNvSpPr>
          <p:nvPr>
            <p:ph idx="4294967295"/>
          </p:nvPr>
        </p:nvSpPr>
        <p:spPr>
          <a:xfrm>
            <a:off x="344488" y="692696"/>
            <a:ext cx="9001000" cy="2952328"/>
          </a:xfrm>
        </p:spPr>
        <p:txBody>
          <a:bodyPr/>
          <a:lstStyle/>
          <a:p>
            <a:pPr marL="0" indent="0" algn="just">
              <a:buNone/>
            </a:pPr>
            <a:r>
              <a:rPr lang="en-US" sz="2400" dirty="0" smtClean="0"/>
              <a:t>The performance of the ATLAS Pixel Detector has been extremely satisfactory in the first years of LHC data taking: </a:t>
            </a:r>
          </a:p>
          <a:p>
            <a:pPr algn="just"/>
            <a:r>
              <a:rPr lang="en-US" sz="2000" dirty="0"/>
              <a:t>M</a:t>
            </a:r>
            <a:r>
              <a:rPr lang="en-US" sz="2000" dirty="0" smtClean="0"/>
              <a:t>eeting or </a:t>
            </a:r>
            <a:r>
              <a:rPr lang="en-US" sz="2000" b="1" dirty="0" smtClean="0"/>
              <a:t>even exceeding</a:t>
            </a:r>
            <a:r>
              <a:rPr lang="en-US" sz="2000" dirty="0" smtClean="0"/>
              <a:t> design specifications.</a:t>
            </a:r>
          </a:p>
          <a:p>
            <a:pPr algn="just"/>
            <a:r>
              <a:rPr lang="en-US" sz="2000" dirty="0" smtClean="0"/>
              <a:t>Since the very beginning of data taking (with cosmic rays in 2008), the detector has been operating in a stable and smooth way, delivering high quality data.</a:t>
            </a:r>
          </a:p>
          <a:p>
            <a:pPr algn="just"/>
            <a:r>
              <a:rPr lang="en-US" sz="2000" dirty="0"/>
              <a:t>C</a:t>
            </a:r>
            <a:r>
              <a:rPr lang="en-US" sz="2000" dirty="0" smtClean="0"/>
              <a:t>oping well with the increasing occupancy and luminosity by a steady improvements of DAQ, calibration and data reconstruction.</a:t>
            </a:r>
          </a:p>
          <a:p>
            <a:pPr algn="just"/>
            <a:r>
              <a:rPr lang="en-US" sz="2000" dirty="0" smtClean="0"/>
              <a:t>Radiation effects are observable, but matching expectations. </a:t>
            </a:r>
          </a:p>
          <a:p>
            <a:pPr marL="0" indent="0" algn="just">
              <a:buNone/>
            </a:pPr>
            <a:r>
              <a:rPr lang="en-US" sz="2400" dirty="0" smtClean="0"/>
              <a:t>We expect the detector to operate well during the whole LHC phase 1, </a:t>
            </a:r>
            <a:r>
              <a:rPr lang="en-US" sz="2000" dirty="0" smtClean="0"/>
              <a:t>i.e. up to 2017. Some improvement is however needed…</a:t>
            </a:r>
            <a:endParaRPr lang="en-US" sz="2400" dirty="0" smtClean="0"/>
          </a:p>
          <a:p>
            <a:pPr algn="just"/>
            <a:endParaRPr lang="en-US" sz="2400" dirty="0" smtClean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200472" y="4345113"/>
            <a:ext cx="9505056" cy="196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8263" algn="just" eaLnBrk="0" hangingPunct="0">
              <a:spcBef>
                <a:spcPts val="700"/>
              </a:spcBef>
              <a:buSzPct val="95000"/>
              <a:defRPr/>
            </a:pPr>
            <a:r>
              <a:rPr lang="en-US" sz="2400" dirty="0">
                <a:latin typeface="+mn-lt"/>
                <a:cs typeface="+mn-cs"/>
              </a:rPr>
              <a:t>Preparing for the next steps during the 2013-2014 LHC </a:t>
            </a:r>
            <a:r>
              <a:rPr lang="en-US" sz="2400" dirty="0" smtClean="0">
                <a:latin typeface="+mn-lt"/>
                <a:cs typeface="+mn-cs"/>
              </a:rPr>
              <a:t>shutdown</a:t>
            </a:r>
          </a:p>
          <a:p>
            <a:pPr marL="411163" indent="-342900" algn="just" eaLnBrk="0" hangingPunct="0">
              <a:spcBef>
                <a:spcPts val="700"/>
              </a:spcBef>
              <a:buSzPct val="95000"/>
              <a:buFont typeface="Arial"/>
              <a:buChar char="•"/>
              <a:defRPr/>
            </a:pPr>
            <a:r>
              <a:rPr lang="en-US" sz="2000" dirty="0" smtClean="0">
                <a:latin typeface="+mn-lt"/>
                <a:cs typeface="+mn-cs"/>
              </a:rPr>
              <a:t>See </a:t>
            </a:r>
            <a:r>
              <a:rPr lang="en-US" sz="2000" smtClean="0">
                <a:latin typeface="+mn-lt"/>
                <a:cs typeface="+mn-cs"/>
              </a:rPr>
              <a:t>Ol</a:t>
            </a:r>
            <a:r>
              <a:rPr lang="en-US" sz="2000" smtClean="0">
                <a:latin typeface="+mn-lt"/>
                <a:cs typeface="+mn-cs"/>
              </a:rPr>
              <a:t>e’s</a:t>
            </a:r>
            <a:r>
              <a:rPr lang="en-US" sz="2000" dirty="0" smtClean="0">
                <a:latin typeface="+mn-lt"/>
                <a:cs typeface="+mn-cs"/>
              </a:rPr>
              <a:t> </a:t>
            </a:r>
            <a:r>
              <a:rPr lang="en-US" sz="2000" dirty="0" smtClean="0">
                <a:latin typeface="+mn-lt"/>
                <a:cs typeface="+mn-cs"/>
              </a:rPr>
              <a:t>talk for the status of the 4</a:t>
            </a:r>
            <a:r>
              <a:rPr lang="en-US" sz="2000" baseline="30000" dirty="0" smtClean="0">
                <a:latin typeface="+mn-lt"/>
                <a:cs typeface="+mn-cs"/>
              </a:rPr>
              <a:t>th</a:t>
            </a:r>
            <a:r>
              <a:rPr lang="en-US" sz="2000" dirty="0" smtClean="0">
                <a:latin typeface="+mn-lt"/>
                <a:cs typeface="+mn-cs"/>
              </a:rPr>
              <a:t> layer of the ATLAS Pixel Detector (IBL).</a:t>
            </a:r>
            <a:endParaRPr lang="en-US" sz="1800" dirty="0" smtClean="0">
              <a:latin typeface="+mn-lt"/>
              <a:cs typeface="+mn-cs"/>
            </a:endParaRPr>
          </a:p>
          <a:p>
            <a:pPr marL="411163" indent="-342900" algn="just" eaLnBrk="0" hangingPunct="0">
              <a:spcBef>
                <a:spcPts val="700"/>
              </a:spcBef>
              <a:buSzPct val="95000"/>
              <a:buFont typeface="Arial"/>
              <a:buChar char="•"/>
              <a:defRPr/>
            </a:pPr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/>
              <a:t>extraction of the detector for the installation of new service </a:t>
            </a:r>
            <a:r>
              <a:rPr lang="en-US" sz="2000" dirty="0" smtClean="0"/>
              <a:t>panels is u</a:t>
            </a:r>
            <a:r>
              <a:rPr lang="en-US" sz="2000" dirty="0" smtClean="0">
                <a:latin typeface="+mn-lt"/>
                <a:cs typeface="+mn-cs"/>
              </a:rPr>
              <a:t>nder study: </a:t>
            </a:r>
          </a:p>
          <a:p>
            <a:pPr marL="841376" lvl="1" indent="-342900" algn="just" eaLnBrk="0" hangingPunct="0">
              <a:spcBef>
                <a:spcPts val="700"/>
              </a:spcBef>
              <a:buSzPct val="95000"/>
              <a:buFont typeface="Arial"/>
              <a:buChar char="•"/>
              <a:defRPr/>
            </a:pPr>
            <a:r>
              <a:rPr lang="en-US" sz="1800" dirty="0" smtClean="0">
                <a:latin typeface="+mn-lt"/>
                <a:cs typeface="+mn-cs"/>
              </a:rPr>
              <a:t>Allows the recovery of some dead modules. </a:t>
            </a:r>
            <a:endParaRPr lang="en-US" sz="1800" dirty="0">
              <a:latin typeface="+mn-lt"/>
              <a:cs typeface="+mn-cs"/>
            </a:endParaRPr>
          </a:p>
          <a:p>
            <a:pPr marL="841376" lvl="1" indent="-342900" algn="just" eaLnBrk="0" hangingPunct="0">
              <a:spcBef>
                <a:spcPts val="700"/>
              </a:spcBef>
              <a:buSzPct val="95000"/>
              <a:buFont typeface="Arial"/>
              <a:buChar char="•"/>
              <a:defRPr/>
            </a:pPr>
            <a:r>
              <a:rPr lang="en-US" sz="1800" dirty="0" smtClean="0">
                <a:latin typeface="+mn-lt"/>
                <a:cs typeface="+mn-cs"/>
              </a:rPr>
              <a:t>Improves the performance at high luminosity.</a:t>
            </a:r>
          </a:p>
          <a:p>
            <a:pPr marL="354013" indent="-285750" algn="just" eaLnBrk="0" hangingPunct="0">
              <a:spcBef>
                <a:spcPts val="700"/>
              </a:spcBef>
              <a:buClr>
                <a:srgbClr val="FEB80A"/>
              </a:buClr>
              <a:buSzPct val="95000"/>
              <a:buFont typeface="Wingdings" pitchFamily="19" charset="2"/>
              <a:buChar char=""/>
              <a:defRPr/>
            </a:pP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618801">
            <a:off x="5887755" y="5477976"/>
            <a:ext cx="439998" cy="1011996"/>
          </a:xfrm>
          <a:prstGeom prst="rect">
            <a:avLst/>
          </a:prstGeom>
        </p:spPr>
      </p:pic>
      <p:pic>
        <p:nvPicPr>
          <p:cNvPr id="4" name="Picture 3" descr="LuckyCat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5589240"/>
            <a:ext cx="1440160" cy="1152128"/>
          </a:xfrm>
          <a:prstGeom prst="rect">
            <a:avLst/>
          </a:prstGeom>
        </p:spPr>
      </p:pic>
      <p:pic>
        <p:nvPicPr>
          <p:cNvPr id="12" name="Picture 11" descr="LuckyCat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00" y="5589240"/>
            <a:ext cx="1440160" cy="1152128"/>
          </a:xfrm>
          <a:prstGeom prst="rect">
            <a:avLst/>
          </a:prstGeom>
        </p:spPr>
      </p:pic>
      <p:pic>
        <p:nvPicPr>
          <p:cNvPr id="13" name="Picture 12" descr="LuckyCat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360" y="5589240"/>
            <a:ext cx="1440160" cy="115212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8938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832"/>
    </mc:Choice>
    <mc:Fallback xmlns="">
      <p:transition xmlns:p14="http://schemas.microsoft.com/office/powerpoint/2010/main" spd="slow" advTm="12483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120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523876" y="-71438"/>
            <a:ext cx="8913813" cy="623888"/>
          </a:xfrm>
        </p:spPr>
        <p:txBody>
          <a:bodyPr/>
          <a:lstStyle/>
          <a:p>
            <a:r>
              <a:rPr lang="en-US">
                <a:latin typeface="Times New Roman" charset="0"/>
              </a:rPr>
              <a:t>Pixel types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742950" y="5049838"/>
            <a:ext cx="8420100" cy="1046162"/>
          </a:xfrm>
        </p:spPr>
        <p:txBody>
          <a:bodyPr/>
          <a:lstStyle/>
          <a:p>
            <a:r>
              <a:rPr lang="en-US" sz="2000">
                <a:latin typeface="Times New Roman" charset="0"/>
              </a:rPr>
              <a:t>For ganged pixels, the spacing in the inter-chip region and in the chip-edge regions are different:</a:t>
            </a:r>
            <a:br>
              <a:rPr lang="en-US" sz="2000">
                <a:latin typeface="Times New Roman" charset="0"/>
              </a:rPr>
            </a:br>
            <a:r>
              <a:rPr lang="en-US" sz="2000">
                <a:latin typeface="Times New Roman" charset="0"/>
              </a:rPr>
              <a:t>for multiple-pixel clusters it is possible to disentangle in which region it was generated. </a:t>
            </a: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714377"/>
            <a:ext cx="7775575" cy="434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1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0"/>
          <a:stretch>
            <a:fillRect/>
          </a:stretch>
        </p:blipFill>
        <p:spPr>
          <a:xfrm>
            <a:off x="-15875" y="864718"/>
            <a:ext cx="7132639" cy="5013325"/>
          </a:xfrm>
          <a:noFill/>
        </p:spPr>
      </p:pic>
      <p:pic>
        <p:nvPicPr>
          <p:cNvPr id="35852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3"/>
          <a:stretch>
            <a:fillRect/>
          </a:stretch>
        </p:blipFill>
        <p:spPr bwMode="auto">
          <a:xfrm>
            <a:off x="5584825" y="764706"/>
            <a:ext cx="4121150" cy="3024187"/>
          </a:xfrm>
          <a:prstGeom prst="rect">
            <a:avLst/>
          </a:prstGeom>
          <a:noFill/>
          <a:ln w="38100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dE/dx at work</a:t>
            </a:r>
          </a:p>
        </p:txBody>
      </p:sp>
      <p:sp>
        <p:nvSpPr>
          <p:cNvPr id="35847" name="TextBox 7"/>
          <p:cNvSpPr txBox="1">
            <a:spLocks noChangeArrowheads="1"/>
          </p:cNvSpPr>
          <p:nvPr/>
        </p:nvSpPr>
        <p:spPr bwMode="auto">
          <a:xfrm>
            <a:off x="3240089" y="3642841"/>
            <a:ext cx="364168" cy="4462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ym typeface="Symbol" charset="0"/>
              </a:rPr>
              <a:t></a:t>
            </a:r>
            <a:endParaRPr lang="en-US" b="1" dirty="0"/>
          </a:p>
        </p:txBody>
      </p:sp>
      <p:sp>
        <p:nvSpPr>
          <p:cNvPr id="35848" name="TextBox 8"/>
          <p:cNvSpPr txBox="1">
            <a:spLocks noChangeArrowheads="1"/>
          </p:cNvSpPr>
          <p:nvPr/>
        </p:nvSpPr>
        <p:spPr bwMode="auto">
          <a:xfrm>
            <a:off x="3224213" y="2142655"/>
            <a:ext cx="415464" cy="4462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ym typeface="Symbol" charset="0"/>
              </a:rPr>
              <a:t>K</a:t>
            </a:r>
            <a:endParaRPr lang="en-US" b="1" dirty="0"/>
          </a:p>
        </p:txBody>
      </p:sp>
      <p:sp>
        <p:nvSpPr>
          <p:cNvPr id="35849" name="TextBox 9"/>
          <p:cNvSpPr txBox="1">
            <a:spLocks noChangeArrowheads="1"/>
          </p:cNvSpPr>
          <p:nvPr/>
        </p:nvSpPr>
        <p:spPr bwMode="auto">
          <a:xfrm>
            <a:off x="3268663" y="1142530"/>
            <a:ext cx="348670" cy="4462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ym typeface="Symbol" charset="0"/>
              </a:rPr>
              <a:t>p</a:t>
            </a:r>
            <a:endParaRPr lang="en-US" b="1" dirty="0"/>
          </a:p>
        </p:txBody>
      </p:sp>
      <p:sp>
        <p:nvSpPr>
          <p:cNvPr id="35850" name="TextBox 10"/>
          <p:cNvSpPr txBox="1">
            <a:spLocks noChangeArrowheads="1"/>
          </p:cNvSpPr>
          <p:nvPr/>
        </p:nvSpPr>
        <p:spPr bwMode="auto">
          <a:xfrm>
            <a:off x="4367212" y="2071216"/>
            <a:ext cx="348670" cy="4462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ym typeface="Symbol" charset="0"/>
              </a:rPr>
              <a:t>d</a:t>
            </a:r>
            <a:endParaRPr lang="en-US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232275" y="1988668"/>
            <a:ext cx="3168650" cy="792163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729038" y="1125066"/>
            <a:ext cx="2952750" cy="43180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5" name="CasellaDiTesto 22"/>
          <p:cNvSpPr txBox="1">
            <a:spLocks noChangeArrowheads="1"/>
          </p:cNvSpPr>
          <p:nvPr/>
        </p:nvSpPr>
        <p:spPr bwMode="auto">
          <a:xfrm>
            <a:off x="5673080" y="3645123"/>
            <a:ext cx="2649696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/>
              <a:t>Mass determination inverting </a:t>
            </a:r>
            <a:br>
              <a:rPr lang="en-US" sz="1400" b="1" dirty="0"/>
            </a:br>
            <a:r>
              <a:rPr lang="en-US" sz="1400" b="1" dirty="0"/>
              <a:t>Bethe-Bloch energy loss relation</a:t>
            </a:r>
            <a:endParaRPr lang="it-IT" sz="1800" b="1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9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53201" y="4247982"/>
            <a:ext cx="3063594" cy="2197962"/>
          </a:xfrm>
          <a:prstGeom prst="rect">
            <a:avLst/>
          </a:prstGeom>
          <a:noFill/>
          <a:ln w="38100" cmpd="sng">
            <a:solidFill>
              <a:srgbClr val="000090"/>
            </a:solidFill>
          </a:ln>
        </p:spPr>
      </p:pic>
      <p:sp>
        <p:nvSpPr>
          <p:cNvPr id="20" name="CasellaDiTesto 22"/>
          <p:cNvSpPr txBox="1">
            <a:spLocks noChangeArrowheads="1"/>
          </p:cNvSpPr>
          <p:nvPr/>
        </p:nvSpPr>
        <p:spPr bwMode="auto">
          <a:xfrm>
            <a:off x="8409385" y="5498068"/>
            <a:ext cx="1177846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 b="1" dirty="0" smtClean="0"/>
              <a:t>~12% </a:t>
            </a:r>
            <a:r>
              <a:rPr lang="en-US" sz="1400" b="1" dirty="0" err="1" smtClean="0"/>
              <a:t>dE</a:t>
            </a:r>
            <a:r>
              <a:rPr lang="en-US" sz="1400" b="1" dirty="0" smtClean="0"/>
              <a:t>/dx resolution</a:t>
            </a:r>
            <a:endParaRPr lang="it-IT" sz="1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5445471"/>
      </p:ext>
    </p:extLst>
  </p:cSld>
  <p:clrMapOvr>
    <a:masterClrMapping/>
  </p:clrMapOvr>
  <p:transition xmlns:p14="http://schemas.microsoft.com/office/powerpoint/2010/main" advTm="65288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animBg="1"/>
      <p:bldP spid="35848" grpId="0" animBg="1"/>
      <p:bldP spid="35849" grpId="0" animBg="1"/>
      <p:bldP spid="35850" grpId="0" animBg="1"/>
      <p:bldP spid="35855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A T</a:t>
            </a:r>
            <a:r>
              <a:rPr lang="en-US">
                <a:solidFill>
                  <a:schemeClr val="tx1"/>
                </a:solidFill>
                <a:latin typeface="Times New Roman" charset="0"/>
              </a:rPr>
              <a:t>oroidal</a:t>
            </a:r>
            <a:r>
              <a:rPr lang="en-US">
                <a:latin typeface="Times New Roman" charset="0"/>
              </a:rPr>
              <a:t> L</a:t>
            </a:r>
            <a:r>
              <a:rPr lang="en-US">
                <a:solidFill>
                  <a:schemeClr val="tx1"/>
                </a:solidFill>
                <a:latin typeface="Times New Roman" charset="0"/>
              </a:rPr>
              <a:t>HC</a:t>
            </a:r>
            <a:r>
              <a:rPr lang="en-US">
                <a:latin typeface="Times New Roman" charset="0"/>
              </a:rPr>
              <a:t> A</a:t>
            </a:r>
            <a:r>
              <a:rPr lang="en-US">
                <a:solidFill>
                  <a:schemeClr val="tx1"/>
                </a:solidFill>
                <a:latin typeface="Times New Roman" charset="0"/>
              </a:rPr>
              <a:t>pparatus</a:t>
            </a:r>
            <a:endParaRPr lang="en-US">
              <a:latin typeface="Times New Roman" charset="0"/>
            </a:endParaRPr>
          </a:p>
        </p:txBody>
      </p:sp>
      <p:pic>
        <p:nvPicPr>
          <p:cNvPr id="20486" name="Picture 15" descr="0803012_05-A4-at-144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1" y="617538"/>
            <a:ext cx="8888413" cy="574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 rot="20953916">
            <a:off x="5248276" y="3276600"/>
            <a:ext cx="849313" cy="160338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61062" y="5949952"/>
            <a:ext cx="3529013" cy="358775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0" name="Straight Connector 9"/>
          <p:cNvCxnSpPr>
            <a:stCxn id="9" idx="0"/>
            <a:endCxn id="8" idx="2"/>
          </p:cNvCxnSpPr>
          <p:nvPr/>
        </p:nvCxnSpPr>
        <p:spPr>
          <a:xfrm rot="16200000" flipV="1">
            <a:off x="5449888" y="3673475"/>
            <a:ext cx="2514600" cy="2038350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-1513681" y="3821906"/>
            <a:ext cx="3930650" cy="1588"/>
          </a:xfrm>
          <a:prstGeom prst="straightConnector1">
            <a:avLst/>
          </a:prstGeom>
          <a:ln>
            <a:solidFill>
              <a:srgbClr val="00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TextBox 11"/>
          <p:cNvSpPr txBox="1">
            <a:spLocks noChangeArrowheads="1"/>
          </p:cNvSpPr>
          <p:nvPr/>
        </p:nvSpPr>
        <p:spPr bwMode="auto">
          <a:xfrm rot="-5400000">
            <a:off x="-41714" y="3882025"/>
            <a:ext cx="6120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/>
              <a:t>25 m</a:t>
            </a:r>
            <a:endParaRPr lang="en-US" b="1"/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2381250" y="4429125"/>
            <a:ext cx="6929438" cy="1428750"/>
          </a:xfrm>
          <a:prstGeom prst="straightConnector1">
            <a:avLst/>
          </a:prstGeom>
          <a:ln>
            <a:solidFill>
              <a:srgbClr val="00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3" name="TextBox 18"/>
          <p:cNvSpPr txBox="1">
            <a:spLocks noChangeArrowheads="1"/>
          </p:cNvSpPr>
          <p:nvPr/>
        </p:nvSpPr>
        <p:spPr bwMode="auto">
          <a:xfrm rot="-786131">
            <a:off x="2738794" y="5422692"/>
            <a:ext cx="6120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/>
              <a:t>45 m</a:t>
            </a:r>
            <a:endParaRPr lang="en-US" b="1"/>
          </a:p>
        </p:txBody>
      </p:sp>
      <p:sp>
        <p:nvSpPr>
          <p:cNvPr id="15" name="Rectangle 14"/>
          <p:cNvSpPr/>
          <p:nvPr/>
        </p:nvSpPr>
        <p:spPr>
          <a:xfrm>
            <a:off x="1639888" y="620713"/>
            <a:ext cx="1873250" cy="360362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Straight Connector 15"/>
          <p:cNvCxnSpPr>
            <a:stCxn id="15" idx="2"/>
          </p:cNvCxnSpPr>
          <p:nvPr/>
        </p:nvCxnSpPr>
        <p:spPr>
          <a:xfrm rot="5400000">
            <a:off x="1604170" y="1377158"/>
            <a:ext cx="1368425" cy="576263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15" idx="2"/>
          </p:cNvCxnSpPr>
          <p:nvPr/>
        </p:nvCxnSpPr>
        <p:spPr>
          <a:xfrm rot="16200000" flipH="1">
            <a:off x="2792413" y="765177"/>
            <a:ext cx="1008063" cy="1439862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21159491">
            <a:off x="4989514" y="3065465"/>
            <a:ext cx="1525587" cy="534987"/>
          </a:xfrm>
          <a:prstGeom prst="rect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529264" y="620713"/>
            <a:ext cx="2303462" cy="360362"/>
          </a:xfrm>
          <a:prstGeom prst="rect">
            <a:avLst/>
          </a:prstGeom>
          <a:noFill/>
          <a:ln w="38100"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rot="21159491">
            <a:off x="4945062" y="2867025"/>
            <a:ext cx="1960563" cy="11239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21" name="Straight Connector 20"/>
          <p:cNvCxnSpPr>
            <a:stCxn id="19" idx="2"/>
            <a:endCxn id="18" idx="0"/>
          </p:cNvCxnSpPr>
          <p:nvPr/>
        </p:nvCxnSpPr>
        <p:spPr>
          <a:xfrm rot="5400000">
            <a:off x="5156201" y="1543050"/>
            <a:ext cx="2087563" cy="963613"/>
          </a:xfrm>
          <a:prstGeom prst="lin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729038" y="620713"/>
            <a:ext cx="1655762" cy="3603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3" name="Straight Connector 22"/>
          <p:cNvCxnSpPr>
            <a:stCxn id="22" idx="2"/>
          </p:cNvCxnSpPr>
          <p:nvPr/>
        </p:nvCxnSpPr>
        <p:spPr>
          <a:xfrm rot="16200000" flipH="1">
            <a:off x="3963988" y="1574801"/>
            <a:ext cx="1943100" cy="75565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792415" y="5949952"/>
            <a:ext cx="1512887" cy="358775"/>
          </a:xfrm>
          <a:prstGeom prst="rect">
            <a:avLst/>
          </a:prstGeom>
          <a:noFill/>
          <a:ln w="38100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2180432" y="3682206"/>
            <a:ext cx="3744912" cy="790576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3044826" y="4329113"/>
            <a:ext cx="2233612" cy="1008063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376738" y="5949952"/>
            <a:ext cx="1584325" cy="379413"/>
          </a:xfrm>
          <a:prstGeom prst="rect">
            <a:avLst/>
          </a:prstGeom>
          <a:noFill/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4" tIns="45707" rIns="91414" bIns="45707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055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103"/>
    </mc:Choice>
    <mc:Fallback xmlns="">
      <p:transition xmlns:p14="http://schemas.microsoft.com/office/powerpoint/2010/main" spd="slow" advTm="54103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5" grpId="0" animBg="1"/>
      <p:bldP spid="18" grpId="0" animBg="1"/>
      <p:bldP spid="19" grpId="0" animBg="1"/>
      <p:bldP spid="20" grpId="0" animBg="1"/>
      <p:bldP spid="22" grpId="0" animBg="1"/>
      <p:bldP spid="24" grpId="0" animBg="1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>
                <a:latin typeface="Times New Roman" charset="0"/>
              </a:rPr>
              <a:t>Hadro</a:t>
            </a:r>
            <a:r>
              <a:rPr lang="en-US">
                <a:latin typeface="Times New Roman" charset="0"/>
              </a:rPr>
              <a:t>-graphy</a:t>
            </a:r>
            <a:endParaRPr lang="it-IT">
              <a:latin typeface="Times New Roman" charset="0"/>
            </a:endParaRPr>
          </a:p>
        </p:txBody>
      </p:sp>
      <p:sp>
        <p:nvSpPr>
          <p:cNvPr id="33795" name="Segnaposto contenuto 2"/>
          <p:cNvSpPr>
            <a:spLocks noGrp="1"/>
          </p:cNvSpPr>
          <p:nvPr>
            <p:ph sz="half" idx="1"/>
          </p:nvPr>
        </p:nvSpPr>
        <p:spPr>
          <a:xfrm>
            <a:off x="273050" y="642938"/>
            <a:ext cx="4497388" cy="5643562"/>
          </a:xfrm>
        </p:spPr>
        <p:txBody>
          <a:bodyPr/>
          <a:lstStyle/>
          <a:p>
            <a:r>
              <a:rPr lang="en-US" sz="2000" dirty="0">
                <a:latin typeface="Times New Roman" charset="0"/>
              </a:rPr>
              <a:t>Material mapping usually </a:t>
            </a:r>
            <a:br>
              <a:rPr lang="en-US" sz="2000" dirty="0">
                <a:latin typeface="Times New Roman" charset="0"/>
              </a:rPr>
            </a:br>
            <a:r>
              <a:rPr lang="en-US" sz="2000" dirty="0">
                <a:latin typeface="Times New Roman" charset="0"/>
              </a:rPr>
              <a:t>performed by photon conversions</a:t>
            </a:r>
          </a:p>
          <a:p>
            <a:endParaRPr lang="en-US" sz="2000" dirty="0">
              <a:latin typeface="Times New Roman" charset="0"/>
            </a:endParaRPr>
          </a:p>
          <a:p>
            <a:endParaRPr lang="en-US" sz="2000" dirty="0">
              <a:latin typeface="Times New Roman" charset="0"/>
            </a:endParaRPr>
          </a:p>
          <a:p>
            <a:r>
              <a:rPr lang="en-US" sz="2000" dirty="0" err="1">
                <a:latin typeface="Times New Roman" charset="0"/>
              </a:rPr>
              <a:t>Hadronic</a:t>
            </a:r>
            <a:r>
              <a:rPr lang="en-US" sz="2000" dirty="0">
                <a:latin typeface="Times New Roman" charset="0"/>
              </a:rPr>
              <a:t> interactions can reach a better position resolution: </a:t>
            </a:r>
          </a:p>
          <a:p>
            <a:pPr lvl="1"/>
            <a:r>
              <a:rPr lang="en-US" sz="1800" dirty="0">
                <a:latin typeface="Times New Roman" charset="0"/>
              </a:rPr>
              <a:t>larger opening angle</a:t>
            </a:r>
          </a:p>
          <a:p>
            <a:pPr lvl="1"/>
            <a:r>
              <a:rPr lang="el-GR" sz="1800" dirty="0">
                <a:latin typeface="Times New Roman" charset="0"/>
              </a:rPr>
              <a:t>σ</a:t>
            </a:r>
            <a:r>
              <a:rPr lang="en-US" sz="1800" dirty="0">
                <a:latin typeface="Times New Roman" charset="0"/>
              </a:rPr>
              <a:t>=160 </a:t>
            </a:r>
            <a:r>
              <a:rPr lang="el-GR" sz="1800" dirty="0">
                <a:latin typeface="Times New Roman" charset="0"/>
              </a:rPr>
              <a:t>μ</a:t>
            </a:r>
            <a:r>
              <a:rPr lang="en-US" sz="1800" dirty="0">
                <a:latin typeface="Times New Roman" charset="0"/>
              </a:rPr>
              <a:t>m at Layer-0</a:t>
            </a:r>
          </a:p>
          <a:p>
            <a:r>
              <a:rPr lang="en-US" sz="2000" dirty="0">
                <a:latin typeface="Times New Roman" charset="0"/>
              </a:rPr>
              <a:t>Very accurate detector mapping!</a:t>
            </a:r>
            <a:endParaRPr lang="en-US" sz="2400" dirty="0">
              <a:latin typeface="Times New Roman" charset="0"/>
            </a:endParaRPr>
          </a:p>
          <a:p>
            <a:endParaRPr lang="en-US" sz="2000" dirty="0">
              <a:latin typeface="Times New Roman" charset="0"/>
            </a:endParaRPr>
          </a:p>
          <a:p>
            <a:r>
              <a:rPr lang="en-US" sz="2000" dirty="0">
                <a:latin typeface="Times New Roman" charset="0"/>
              </a:rPr>
              <a:t>Applications:</a:t>
            </a:r>
          </a:p>
          <a:p>
            <a:pPr lvl="1"/>
            <a:r>
              <a:rPr lang="en-US" sz="1800" dirty="0">
                <a:latin typeface="Times New Roman" charset="0"/>
              </a:rPr>
              <a:t>Average </a:t>
            </a:r>
            <a:r>
              <a:rPr lang="el-GR" sz="1800" dirty="0">
                <a:latin typeface="Times New Roman" charset="0"/>
              </a:rPr>
              <a:t>λ</a:t>
            </a:r>
            <a:r>
              <a:rPr lang="en-US" sz="1800" baseline="-25000" dirty="0">
                <a:latin typeface="Times New Roman" charset="0"/>
              </a:rPr>
              <a:t>I</a:t>
            </a:r>
            <a:r>
              <a:rPr lang="en-US" sz="1800" dirty="0">
                <a:latin typeface="Times New Roman" charset="0"/>
              </a:rPr>
              <a:t> measurement</a:t>
            </a:r>
          </a:p>
          <a:p>
            <a:pPr lvl="1"/>
            <a:r>
              <a:rPr lang="en-US" sz="1800" dirty="0">
                <a:latin typeface="Times New Roman" charset="0"/>
              </a:rPr>
              <a:t>Positioning of non-sensitive material</a:t>
            </a:r>
            <a:br>
              <a:rPr lang="en-US" sz="1800" dirty="0">
                <a:latin typeface="Times New Roman" charset="0"/>
              </a:rPr>
            </a:br>
            <a:r>
              <a:rPr lang="en-US" sz="1800" dirty="0">
                <a:latin typeface="Times New Roman" charset="0"/>
              </a:rPr>
              <a:t>(beam pipe, support structures)</a:t>
            </a:r>
          </a:p>
        </p:txBody>
      </p:sp>
      <p:pic>
        <p:nvPicPr>
          <p:cNvPr id="33799" name="Picture 2"/>
          <p:cNvPicPr>
            <a:picLocks noGrp="1" noChangeAspect="1" noChangeArrowheads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42150" y="828303"/>
            <a:ext cx="2879725" cy="1952625"/>
          </a:xfrm>
          <a:noFill/>
        </p:spPr>
      </p:pic>
      <p:pic>
        <p:nvPicPr>
          <p:cNvPr id="33800" name="Picture 3"/>
          <p:cNvPicPr>
            <a:picLocks noGrp="1" noChangeAspect="1" noChangeArrowheads="1"/>
          </p:cNvPicPr>
          <p:nvPr>
            <p:ph sz="half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97414" y="2852740"/>
            <a:ext cx="4881562" cy="3455987"/>
          </a:xfrm>
          <a:noFill/>
        </p:spPr>
      </p:pic>
      <p:pic>
        <p:nvPicPr>
          <p:cNvPr id="3380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2275" y="827088"/>
            <a:ext cx="2881314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allout 1 11"/>
          <p:cNvSpPr/>
          <p:nvPr/>
        </p:nvSpPr>
        <p:spPr>
          <a:xfrm>
            <a:off x="5384801" y="5157788"/>
            <a:ext cx="1008063" cy="431800"/>
          </a:xfrm>
          <a:prstGeom prst="borderCallout1">
            <a:avLst>
              <a:gd name="adj1" fmla="val 31449"/>
              <a:gd name="adj2" fmla="val 105425"/>
              <a:gd name="adj3" fmla="val -79390"/>
              <a:gd name="adj4" fmla="val 131359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3300"/>
                </a:solidFill>
              </a:rPr>
              <a:t>Decoupling capacitors</a:t>
            </a:r>
            <a:endParaRPr lang="it-IT" sz="1200" b="1" dirty="0">
              <a:solidFill>
                <a:srgbClr val="003300"/>
              </a:solidFill>
            </a:endParaRPr>
          </a:p>
        </p:txBody>
      </p:sp>
      <p:sp>
        <p:nvSpPr>
          <p:cNvPr id="13" name="Callout 1 12"/>
          <p:cNvSpPr/>
          <p:nvPr/>
        </p:nvSpPr>
        <p:spPr>
          <a:xfrm>
            <a:off x="5816600" y="3789365"/>
            <a:ext cx="1081088" cy="287337"/>
          </a:xfrm>
          <a:prstGeom prst="borderCallout1">
            <a:avLst>
              <a:gd name="adj1" fmla="val 31449"/>
              <a:gd name="adj2" fmla="val 105425"/>
              <a:gd name="adj3" fmla="val 102270"/>
              <a:gd name="adj4" fmla="val 14657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3300"/>
                </a:solidFill>
              </a:rPr>
              <a:t>Cooling pipe</a:t>
            </a:r>
            <a:endParaRPr lang="it-IT" sz="1200" b="1" dirty="0">
              <a:solidFill>
                <a:srgbClr val="003300"/>
              </a:solidFill>
            </a:endParaRPr>
          </a:p>
        </p:txBody>
      </p:sp>
      <p:sp>
        <p:nvSpPr>
          <p:cNvPr id="14" name="Callout 1 13"/>
          <p:cNvSpPr/>
          <p:nvPr/>
        </p:nvSpPr>
        <p:spPr>
          <a:xfrm>
            <a:off x="6897689" y="3141665"/>
            <a:ext cx="1150937" cy="287337"/>
          </a:xfrm>
          <a:prstGeom prst="borderCallout1">
            <a:avLst>
              <a:gd name="adj1" fmla="val 31449"/>
              <a:gd name="adj2" fmla="val 105425"/>
              <a:gd name="adj3" fmla="val 81106"/>
              <a:gd name="adj4" fmla="val 146577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3300"/>
                </a:solidFill>
              </a:rPr>
              <a:t>Cables bundle</a:t>
            </a:r>
            <a:endParaRPr lang="it-IT" sz="1200" b="1" dirty="0">
              <a:solidFill>
                <a:srgbClr val="003300"/>
              </a:solidFill>
            </a:endParaRPr>
          </a:p>
        </p:txBody>
      </p:sp>
      <p:sp>
        <p:nvSpPr>
          <p:cNvPr id="15" name="Callout 1 14"/>
          <p:cNvSpPr/>
          <p:nvPr/>
        </p:nvSpPr>
        <p:spPr>
          <a:xfrm>
            <a:off x="6969126" y="5229225"/>
            <a:ext cx="863600" cy="287338"/>
          </a:xfrm>
          <a:prstGeom prst="borderCallout1">
            <a:avLst>
              <a:gd name="adj1" fmla="val -16171"/>
              <a:gd name="adj2" fmla="val 36288"/>
              <a:gd name="adj3" fmla="val -194031"/>
              <a:gd name="adj4" fmla="val 19591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3300"/>
                </a:solidFill>
              </a:rPr>
              <a:t>Active Si</a:t>
            </a:r>
            <a:endParaRPr lang="it-IT" sz="1200" b="1" dirty="0">
              <a:solidFill>
                <a:srgbClr val="003300"/>
              </a:solidFill>
            </a:endParaRPr>
          </a:p>
        </p:txBody>
      </p:sp>
      <p:sp>
        <p:nvSpPr>
          <p:cNvPr id="16" name="Callout 1 15"/>
          <p:cNvSpPr/>
          <p:nvPr/>
        </p:nvSpPr>
        <p:spPr>
          <a:xfrm>
            <a:off x="8193088" y="5229225"/>
            <a:ext cx="1008062" cy="287338"/>
          </a:xfrm>
          <a:prstGeom prst="borderCallout1">
            <a:avLst>
              <a:gd name="adj1" fmla="val -16171"/>
              <a:gd name="adj2" fmla="val 36288"/>
              <a:gd name="adj3" fmla="val -225777"/>
              <a:gd name="adj4" fmla="val 190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solidFill>
                  <a:srgbClr val="003300"/>
                </a:solidFill>
              </a:rPr>
              <a:t>C-C support</a:t>
            </a:r>
            <a:endParaRPr lang="it-IT" sz="1200" b="1" dirty="0">
              <a:solidFill>
                <a:srgbClr val="0033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C5556A16-9FFF-8E42-93FD-50221072490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5910064"/>
      </p:ext>
    </p:extLst>
  </p:cSld>
  <p:clrMapOvr>
    <a:masterClrMapping/>
  </p:clrMapOvr>
  <p:transition xmlns:p14="http://schemas.microsoft.com/office/powerpoint/2010/main" advTm="27683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Trigger and data processing</a:t>
            </a:r>
          </a:p>
        </p:txBody>
      </p:sp>
      <p:pic>
        <p:nvPicPr>
          <p:cNvPr id="23558" name="Picture 11" descr="daq_view.png"/>
          <p:cNvPicPr preferRelativeResize="0"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48338" y="764706"/>
            <a:ext cx="4157662" cy="4176713"/>
          </a:xfrm>
          <a:noFill/>
        </p:spPr>
      </p:pic>
      <p:sp>
        <p:nvSpPr>
          <p:cNvPr id="23560" name="TextBox 9"/>
          <p:cNvSpPr txBox="1">
            <a:spLocks noChangeArrowheads="1"/>
          </p:cNvSpPr>
          <p:nvPr/>
        </p:nvSpPr>
        <p:spPr bwMode="auto">
          <a:xfrm>
            <a:off x="560388" y="620714"/>
            <a:ext cx="48244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solidFill>
                  <a:srgbClr val="000099"/>
                </a:solidFill>
              </a:rPr>
              <a:t>Three level trigger system: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 Level </a:t>
            </a:r>
            <a:r>
              <a:rPr lang="en-US" sz="1800" dirty="0" smtClean="0"/>
              <a:t>1, hardware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1800" dirty="0" smtClean="0"/>
              <a:t>2.5 </a:t>
            </a:r>
            <a:r>
              <a:rPr lang="en-US" sz="1800" dirty="0" err="1" smtClean="0">
                <a:latin typeface="Symbol" charset="2"/>
                <a:cs typeface="Symbol" charset="2"/>
              </a:rPr>
              <a:t>m</a:t>
            </a:r>
            <a:r>
              <a:rPr lang="en-US" sz="1800" dirty="0" err="1" smtClean="0"/>
              <a:t>s</a:t>
            </a:r>
            <a:r>
              <a:rPr lang="en-US" sz="1800" dirty="0" smtClean="0"/>
              <a:t> latency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 Level 2 + Event </a:t>
            </a:r>
            <a:r>
              <a:rPr lang="en-US" sz="1800" dirty="0" smtClean="0"/>
              <a:t>Filter, software</a:t>
            </a:r>
            <a:endParaRPr lang="en-US" sz="1800" dirty="0"/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 </a:t>
            </a:r>
            <a:r>
              <a:rPr lang="en-US" sz="1800" b="1" dirty="0" err="1">
                <a:solidFill>
                  <a:srgbClr val="006600"/>
                </a:solidFill>
              </a:rPr>
              <a:t>Prescales</a:t>
            </a:r>
            <a:r>
              <a:rPr lang="en-US" sz="1800" b="1" dirty="0">
                <a:solidFill>
                  <a:srgbClr val="006600"/>
                </a:solidFill>
              </a:rPr>
              <a:t> adjusted according to </a:t>
            </a:r>
            <a:r>
              <a:rPr lang="en-US" sz="1800" b="1" dirty="0" smtClean="0">
                <a:solidFill>
                  <a:srgbClr val="006600"/>
                </a:solidFill>
              </a:rPr>
              <a:t>instantaneous</a:t>
            </a:r>
            <a:br>
              <a:rPr lang="en-US" sz="1800" b="1" dirty="0" smtClean="0">
                <a:solidFill>
                  <a:srgbClr val="006600"/>
                </a:solidFill>
              </a:rPr>
            </a:br>
            <a:r>
              <a:rPr lang="en-US" sz="1800" b="1" dirty="0" smtClean="0">
                <a:solidFill>
                  <a:srgbClr val="006600"/>
                </a:solidFill>
              </a:rPr>
              <a:t>   </a:t>
            </a:r>
            <a:r>
              <a:rPr lang="en-US" sz="1800" b="1" dirty="0">
                <a:solidFill>
                  <a:srgbClr val="006600"/>
                </a:solidFill>
              </a:rPr>
              <a:t>beam conditions</a:t>
            </a:r>
          </a:p>
          <a:p>
            <a:pPr eaLnBrk="1" hangingPunct="1">
              <a:buFont typeface="Arial" charset="0"/>
              <a:buChar char="•"/>
            </a:pPr>
            <a:r>
              <a:rPr lang="en-US" sz="1800" dirty="0"/>
              <a:t> </a:t>
            </a:r>
            <a:r>
              <a:rPr lang="en-US" sz="1800" b="1" dirty="0">
                <a:solidFill>
                  <a:srgbClr val="006600"/>
                </a:solidFill>
              </a:rPr>
              <a:t>Sustained output rate up to </a:t>
            </a:r>
            <a:r>
              <a:rPr lang="en-US" sz="1800" b="1" dirty="0" smtClean="0">
                <a:solidFill>
                  <a:srgbClr val="006600"/>
                </a:solidFill>
              </a:rPr>
              <a:t>400 </a:t>
            </a:r>
            <a:r>
              <a:rPr lang="en-US" sz="1800" b="1" dirty="0">
                <a:solidFill>
                  <a:srgbClr val="006600"/>
                </a:solidFill>
              </a:rPr>
              <a:t>Hz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-288" r="30941"/>
          <a:stretch/>
        </p:blipFill>
        <p:spPr>
          <a:xfrm>
            <a:off x="128464" y="2777048"/>
            <a:ext cx="5112569" cy="3614336"/>
          </a:xfrm>
          <a:prstGeom prst="rect">
            <a:avLst/>
          </a:prstGeom>
        </p:spPr>
      </p:pic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1856657" y="3284984"/>
            <a:ext cx="738056" cy="3077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>
                <a:sym typeface="Symbol" charset="0"/>
              </a:rPr>
              <a:t>Level 1</a:t>
            </a:r>
            <a:endParaRPr lang="en-US" sz="1400" b="1" dirty="0"/>
          </a:p>
        </p:txBody>
      </p:sp>
      <p:sp>
        <p:nvSpPr>
          <p:cNvPr id="14" name="TextBox 8"/>
          <p:cNvSpPr txBox="1">
            <a:spLocks noChangeArrowheads="1"/>
          </p:cNvSpPr>
          <p:nvPr/>
        </p:nvSpPr>
        <p:spPr bwMode="auto">
          <a:xfrm>
            <a:off x="2936776" y="3573016"/>
            <a:ext cx="738056" cy="3077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>
                <a:sym typeface="Symbol" charset="0"/>
              </a:rPr>
              <a:t>Level 2</a:t>
            </a:r>
            <a:endParaRPr lang="en-US" sz="1400" b="1" dirty="0"/>
          </a:p>
        </p:txBody>
      </p:sp>
      <p:sp>
        <p:nvSpPr>
          <p:cNvPr id="15" name="TextBox 8"/>
          <p:cNvSpPr txBox="1">
            <a:spLocks noChangeArrowheads="1"/>
          </p:cNvSpPr>
          <p:nvPr/>
        </p:nvSpPr>
        <p:spPr bwMode="auto">
          <a:xfrm>
            <a:off x="3752321" y="4201362"/>
            <a:ext cx="1056665" cy="3077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>
                <a:sym typeface="Symbol" charset="0"/>
              </a:rPr>
              <a:t>Event filter</a:t>
            </a:r>
            <a:endParaRPr lang="en-US" sz="1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275A4-EE94-F24D-9F31-E15E99FBA96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745088" y="764704"/>
            <a:ext cx="0" cy="1368152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45088" y="2276872"/>
            <a:ext cx="0" cy="2592288"/>
          </a:xfrm>
          <a:prstGeom prst="line">
            <a:avLst/>
          </a:prstGeom>
          <a:ln w="381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20902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499"/>
    </mc:Choice>
    <mc:Fallback xmlns="">
      <p:transition xmlns:p14="http://schemas.microsoft.com/office/powerpoint/2010/main" spd="slow" advTm="6249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Running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764704"/>
            <a:ext cx="4176465" cy="2232248"/>
          </a:xfrm>
        </p:spPr>
        <p:txBody>
          <a:bodyPr/>
          <a:lstStyle/>
          <a:p>
            <a:r>
              <a:rPr lang="en-GB" sz="2400" dirty="0" smtClean="0"/>
              <a:t>LHC is performing extremely well</a:t>
            </a:r>
          </a:p>
          <a:p>
            <a:pPr lvl="1"/>
            <a:r>
              <a:rPr lang="en-GB" sz="2000" dirty="0" smtClean="0"/>
              <a:t>Luminosity &gt; 7 × 10</a:t>
            </a:r>
            <a:r>
              <a:rPr lang="en-GB" sz="2000" baseline="30000" dirty="0" smtClean="0"/>
              <a:t>33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almost at its design value.</a:t>
            </a:r>
          </a:p>
          <a:p>
            <a:pPr lvl="1"/>
            <a:r>
              <a:rPr lang="en-GB" sz="2000" dirty="0"/>
              <a:t>B</a:t>
            </a:r>
            <a:r>
              <a:rPr lang="en-GB" sz="2000" dirty="0" smtClean="0"/>
              <a:t>unch spacing at 50 ns</a:t>
            </a:r>
            <a:br>
              <a:rPr lang="en-GB" sz="2000" dirty="0" smtClean="0"/>
            </a:br>
            <a:r>
              <a:rPr lang="en-GB" sz="2000" dirty="0" smtClean="0"/>
              <a:t>⇒ a lot of pile-up!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6937" y="908720"/>
            <a:ext cx="5400600" cy="540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849" y="3356992"/>
            <a:ext cx="3908071" cy="2808312"/>
          </a:xfrm>
          <a:prstGeom prst="rect">
            <a:avLst/>
          </a:prstGeom>
          <a:ln w="38100" cmpd="sng">
            <a:solidFill>
              <a:srgbClr val="00009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3262" y="2132856"/>
            <a:ext cx="3040258" cy="2184708"/>
          </a:xfrm>
          <a:prstGeom prst="rect">
            <a:avLst/>
          </a:prstGeom>
          <a:ln w="38100" cmpd="sng">
            <a:solidFill>
              <a:srgbClr val="000090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6411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391"/>
    </mc:Choice>
    <mc:Fallback xmlns="">
      <p:transition xmlns:p14="http://schemas.microsoft.com/office/powerpoint/2010/main" spd="slow" advTm="8939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ATLAS Inner Detector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128465" y="577850"/>
            <a:ext cx="4680519" cy="5518150"/>
          </a:xfrm>
        </p:spPr>
        <p:txBody>
          <a:bodyPr/>
          <a:lstStyle/>
          <a:p>
            <a:r>
              <a:rPr lang="en-US" sz="2000" dirty="0" smtClean="0">
                <a:latin typeface="Times New Roman" charset="0"/>
              </a:rPr>
              <a:t>Composite </a:t>
            </a:r>
            <a:r>
              <a:rPr lang="en-US" sz="2000" dirty="0">
                <a:latin typeface="Times New Roman" charset="0"/>
              </a:rPr>
              <a:t>tracking </a:t>
            </a:r>
            <a:r>
              <a:rPr lang="en-US" sz="2000" dirty="0" smtClean="0">
                <a:latin typeface="Times New Roman" charset="0"/>
              </a:rPr>
              <a:t>system:</a:t>
            </a:r>
            <a:endParaRPr lang="en-US" sz="2000" dirty="0">
              <a:latin typeface="Times New Roman" charset="0"/>
            </a:endParaRPr>
          </a:p>
          <a:p>
            <a:pPr lvl="1"/>
            <a:r>
              <a:rPr lang="en-US" sz="1800" dirty="0">
                <a:latin typeface="Times New Roman" charset="0"/>
              </a:rPr>
              <a:t>Transition Radiation Tracker</a:t>
            </a:r>
          </a:p>
          <a:p>
            <a:pPr lvl="1"/>
            <a:r>
              <a:rPr lang="en-US" sz="1800" dirty="0">
                <a:latin typeface="Times New Roman" charset="0"/>
              </a:rPr>
              <a:t>Silicon Strips: 80 </a:t>
            </a:r>
            <a:r>
              <a:rPr lang="en-US" sz="1800" dirty="0">
                <a:latin typeface="Times New Roman" charset="0"/>
                <a:sym typeface="Symbol" charset="0"/>
              </a:rPr>
              <a:t>m pitch/stereo</a:t>
            </a:r>
            <a:endParaRPr lang="en-US" sz="1800" dirty="0">
              <a:latin typeface="Times New Roman" charset="0"/>
            </a:endParaRPr>
          </a:p>
          <a:p>
            <a:pPr lvl="1"/>
            <a:r>
              <a:rPr lang="en-US" sz="1800" dirty="0">
                <a:latin typeface="Times New Roman" charset="0"/>
              </a:rPr>
              <a:t>Silicon Pixels: 50 </a:t>
            </a:r>
            <a:r>
              <a:rPr lang="en-US" sz="1800" dirty="0">
                <a:latin typeface="Times New Roman" charset="0"/>
                <a:sym typeface="Symbol" charset="0"/>
              </a:rPr>
              <a:t>m  400 m </a:t>
            </a:r>
            <a:endParaRPr lang="en-US" sz="1800" dirty="0" smtClean="0">
              <a:latin typeface="Times New Roman" charset="0"/>
              <a:sym typeface="Symbol" charset="0"/>
            </a:endParaRPr>
          </a:p>
          <a:p>
            <a:r>
              <a:rPr lang="en-US" sz="2000" dirty="0"/>
              <a:t>2 T </a:t>
            </a:r>
            <a:r>
              <a:rPr lang="en-US" sz="2000" dirty="0" err="1"/>
              <a:t>solenoidal</a:t>
            </a:r>
            <a:r>
              <a:rPr lang="en-US" sz="2000" dirty="0"/>
              <a:t> magnetic field</a:t>
            </a:r>
          </a:p>
          <a:p>
            <a:r>
              <a:rPr lang="en-US" sz="2000" dirty="0" smtClean="0">
                <a:latin typeface="Times New Roman" charset="0"/>
              </a:rPr>
              <a:t>Track </a:t>
            </a:r>
            <a:r>
              <a:rPr lang="en-US" sz="2000" dirty="0">
                <a:latin typeface="Times New Roman" charset="0"/>
              </a:rPr>
              <a:t>reconstruction</a:t>
            </a:r>
            <a:r>
              <a:rPr lang="en-US" sz="2000" dirty="0" smtClean="0">
                <a:latin typeface="Times New Roman" charset="0"/>
              </a:rPr>
              <a:t>:</a:t>
            </a:r>
            <a:endParaRPr lang="en-US" sz="1800" dirty="0">
              <a:latin typeface="Times New Roman" charset="0"/>
              <a:sym typeface="Symbol" charset="0"/>
            </a:endParaRPr>
          </a:p>
          <a:p>
            <a:pPr lvl="1"/>
            <a:r>
              <a:rPr lang="en-US" sz="1800" dirty="0">
                <a:latin typeface="Times New Roman" charset="0"/>
                <a:sym typeface="Symbol" charset="0"/>
              </a:rPr>
              <a:t>Acceptance </a:t>
            </a:r>
            <a:r>
              <a:rPr lang="en-US" sz="1800" dirty="0">
                <a:latin typeface="Times New Roman" charset="0"/>
              </a:rPr>
              <a:t>|</a:t>
            </a:r>
            <a:r>
              <a:rPr lang="en-US" sz="1800" dirty="0">
                <a:latin typeface="Times New Roman" charset="0"/>
                <a:sym typeface="Symbol" charset="0"/>
              </a:rPr>
              <a:t>|&lt;2.5 (</a:t>
            </a:r>
            <a:r>
              <a:rPr lang="en-US" sz="1800" dirty="0">
                <a:latin typeface="Times New Roman" charset="0"/>
              </a:rPr>
              <a:t>|</a:t>
            </a:r>
            <a:r>
              <a:rPr lang="en-US" sz="1800" dirty="0">
                <a:latin typeface="Times New Roman" charset="0"/>
                <a:sym typeface="Symbol" charset="0"/>
              </a:rPr>
              <a:t>|&lt;2 for TRT)</a:t>
            </a:r>
            <a:endParaRPr lang="en-US" sz="2000" dirty="0">
              <a:latin typeface="Times New Roman" charset="0"/>
            </a:endParaRPr>
          </a:p>
          <a:p>
            <a:pPr lvl="1"/>
            <a:r>
              <a:rPr lang="en-US" sz="1800" dirty="0" smtClean="0">
                <a:latin typeface="Times New Roman" charset="0"/>
                <a:sym typeface="Symbol" charset="0"/>
              </a:rPr>
              <a:t>Reconstruction possible down </a:t>
            </a:r>
            <a:br>
              <a:rPr lang="en-US" sz="1800" dirty="0" smtClean="0">
                <a:latin typeface="Times New Roman" charset="0"/>
                <a:sym typeface="Symbol" charset="0"/>
              </a:rPr>
            </a:br>
            <a:r>
              <a:rPr lang="en-US" sz="1800" dirty="0" smtClean="0">
                <a:latin typeface="Times New Roman" charset="0"/>
                <a:sym typeface="Symbol" charset="0"/>
              </a:rPr>
              <a:t>to </a:t>
            </a:r>
            <a:r>
              <a:rPr lang="en-US" sz="1800" i="1" dirty="0" smtClean="0">
                <a:latin typeface="Times New Roman" charset="0"/>
                <a:sym typeface="Symbol" charset="0"/>
              </a:rPr>
              <a:t>p</a:t>
            </a:r>
            <a:r>
              <a:rPr lang="en-US" sz="1800" baseline="-25000" dirty="0" smtClean="0">
                <a:latin typeface="Times New Roman" charset="0"/>
                <a:sym typeface="Symbol" charset="0"/>
              </a:rPr>
              <a:t>T</a:t>
            </a:r>
            <a:r>
              <a:rPr lang="en-US" sz="1800" dirty="0">
                <a:latin typeface="Times New Roman" charset="0"/>
                <a:sym typeface="Symbol" charset="0"/>
              </a:rPr>
              <a:t>≈</a:t>
            </a:r>
            <a:r>
              <a:rPr lang="en-US" sz="1800" dirty="0" smtClean="0">
                <a:latin typeface="Times New Roman" charset="0"/>
                <a:sym typeface="Symbol" charset="0"/>
              </a:rPr>
              <a:t>100 </a:t>
            </a:r>
            <a:r>
              <a:rPr lang="en-US" sz="1800" dirty="0">
                <a:latin typeface="Times New Roman" charset="0"/>
                <a:sym typeface="Symbol" charset="0"/>
              </a:rPr>
              <a:t>MeV</a:t>
            </a:r>
            <a:endParaRPr lang="en-US" sz="1800" dirty="0">
              <a:latin typeface="Times New Roman" charset="0"/>
            </a:endParaRPr>
          </a:p>
        </p:txBody>
      </p:sp>
      <p:pic>
        <p:nvPicPr>
          <p:cNvPr id="25607" name="Picture 6" descr="InnerDetect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016" y="692698"/>
            <a:ext cx="4751834" cy="356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160914" y="1196752"/>
            <a:ext cx="2879651" cy="360586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60912" y="1484784"/>
            <a:ext cx="2376413" cy="1367954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160913" y="1844826"/>
            <a:ext cx="2952676" cy="1944539"/>
          </a:xfrm>
          <a:prstGeom prst="line">
            <a:avLst/>
          </a:prstGeom>
          <a:ln w="571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Content Placeholder 6" descr="0803014_01-A4-at-144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1" y="3645024"/>
            <a:ext cx="4156970" cy="2772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/>
          <a:srcRect t="2068" b="2066"/>
          <a:stretch/>
        </p:blipFill>
        <p:spPr>
          <a:xfrm>
            <a:off x="4304929" y="4293336"/>
            <a:ext cx="2845292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/>
          <a:srcRect t="2236" b="1706"/>
          <a:stretch/>
        </p:blipFill>
        <p:spPr>
          <a:xfrm>
            <a:off x="7066373" y="4293336"/>
            <a:ext cx="2839628" cy="2160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FCEE66-B178-AC4D-A79F-118EDB15465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0" name="CasellaDiTesto 22"/>
          <p:cNvSpPr txBox="1">
            <a:spLocks noChangeArrowheads="1"/>
          </p:cNvSpPr>
          <p:nvPr/>
        </p:nvSpPr>
        <p:spPr bwMode="auto">
          <a:xfrm>
            <a:off x="7257257" y="692696"/>
            <a:ext cx="2535031" cy="52322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9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 dirty="0" smtClean="0"/>
              <a:t>See Kenji Hamano’s poster for</a:t>
            </a:r>
          </a:p>
          <a:p>
            <a:pPr eaLnBrk="1" hangingPunct="1"/>
            <a:r>
              <a:rPr lang="en-US" sz="1400" b="1" dirty="0" smtClean="0"/>
              <a:t>ATLAS tracking performance</a:t>
            </a:r>
            <a:endParaRPr lang="it-IT" sz="18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190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81"/>
    </mc:Choice>
    <mc:Fallback xmlns="">
      <p:transition xmlns:p14="http://schemas.microsoft.com/office/powerpoint/2010/main" spd="slow" advTm="51181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>
                <a:latin typeface="Times New Roman" charset="0"/>
              </a:rPr>
              <a:t>The ATLAS Pixel Detector</a:t>
            </a:r>
            <a:endParaRPr lang="en-US">
              <a:latin typeface="Times New Roman" charset="0"/>
            </a:endParaRPr>
          </a:p>
        </p:txBody>
      </p:sp>
      <p:pic>
        <p:nvPicPr>
          <p:cNvPr id="23557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3" r="3644" b="6407"/>
          <a:stretch>
            <a:fillRect/>
          </a:stretch>
        </p:blipFill>
        <p:spPr bwMode="auto">
          <a:xfrm>
            <a:off x="500063" y="619127"/>
            <a:ext cx="5167312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198" r="5322"/>
          <a:stretch>
            <a:fillRect/>
          </a:stretch>
        </p:blipFill>
        <p:spPr bwMode="auto">
          <a:xfrm>
            <a:off x="147639" y="4143377"/>
            <a:ext cx="5519737" cy="2143125"/>
          </a:xfrm>
          <a:prstGeom prst="rect">
            <a:avLst/>
          </a:prstGeom>
          <a:noFill/>
          <a:ln w="38100">
            <a:solidFill>
              <a:srgbClr val="00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738813" y="598488"/>
            <a:ext cx="4167187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6" tIns="45703" rIns="91406" bIns="45703"/>
          <a:lstStyle>
            <a:lvl1pPr marL="338138" indent="-338138" defTabSz="909638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69938" indent="-338138" defTabSz="909638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09638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09638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09638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09638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b="1" dirty="0">
                <a:solidFill>
                  <a:srgbClr val="000099"/>
                </a:solidFill>
              </a:rPr>
              <a:t>Three barrel layers: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/>
              <a:t>R= 5 cm </a:t>
            </a:r>
            <a:r>
              <a:rPr lang="it-CH" sz="1800" dirty="0" smtClean="0"/>
              <a:t>(B-Layer)</a:t>
            </a:r>
            <a:r>
              <a:rPr lang="it-CH" sz="1800" dirty="0"/>
              <a:t>, </a:t>
            </a:r>
            <a:br>
              <a:rPr lang="it-CH" sz="1800" dirty="0"/>
            </a:br>
            <a:r>
              <a:rPr lang="it-CH" sz="1800" dirty="0"/>
              <a:t>9 cm (Layer-1), 12 cm (Layer-2)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>
                <a:cs typeface="Times New Roman" charset="0"/>
              </a:rPr>
              <a:t>modules tilted by 20º in the R</a:t>
            </a:r>
            <a:r>
              <a:rPr lang="it-CH" sz="1800" dirty="0">
                <a:cs typeface="Times New Roman" charset="0"/>
                <a:sym typeface="Symbol" charset="0"/>
              </a:rPr>
              <a:t> plane to overcompensate the Lorentz angle.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b="1" dirty="0">
                <a:solidFill>
                  <a:srgbClr val="000099"/>
                </a:solidFill>
              </a:rPr>
              <a:t>Two endcaps: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/>
              <a:t>three disks each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/>
              <a:t>48 modules/disk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b="1" dirty="0"/>
              <a:t>Three precise measurement points up to </a:t>
            </a:r>
            <a:r>
              <a:rPr lang="it-CH" sz="1800" b="1" dirty="0">
                <a:sym typeface="Symbol" charset="0"/>
              </a:rPr>
              <a:t>2.5: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cs typeface="Times New Roman" charset="0"/>
              </a:rPr>
              <a:t>R</a:t>
            </a:r>
            <a:r>
              <a:rPr lang="en-US" sz="1800" dirty="0">
                <a:cs typeface="Times New Roman" charset="0"/>
                <a:sym typeface="Symbol" charset="0"/>
              </a:rPr>
              <a:t>  </a:t>
            </a:r>
            <a:r>
              <a:rPr lang="it-CH" sz="1800" dirty="0">
                <a:sym typeface="Symbol" charset="0"/>
              </a:rPr>
              <a:t>resolution:10 </a:t>
            </a:r>
            <a:r>
              <a:rPr lang="en-US" sz="1800" dirty="0">
                <a:cs typeface="Times New Roman" charset="0"/>
                <a:sym typeface="Symbol" charset="0"/>
              </a:rPr>
              <a:t>m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1800" dirty="0">
                <a:cs typeface="Times New Roman" charset="0"/>
                <a:sym typeface="Symbol" charset="0"/>
              </a:rPr>
              <a:t>  (R or z) resolution: 115 m</a:t>
            </a:r>
            <a:endParaRPr lang="it-CH" sz="1800" dirty="0">
              <a:sym typeface="Symbo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>
                <a:sym typeface="Symbol" charset="0"/>
              </a:rPr>
              <a:t>1456 barrel modules and 288 forward modules, for a total of 80 </a:t>
            </a:r>
            <a:r>
              <a:rPr lang="it-CH" sz="1800" dirty="0"/>
              <a:t>million channels and a sensitive area of 1.7 m</a:t>
            </a:r>
            <a:r>
              <a:rPr lang="it-CH" sz="1800" baseline="30000" dirty="0"/>
              <a:t>2</a:t>
            </a:r>
            <a:r>
              <a:rPr lang="it-CH" sz="1800" dirty="0"/>
              <a:t>. 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it-CH" sz="1800" dirty="0"/>
              <a:t>Environmental temperature </a:t>
            </a:r>
            <a:br>
              <a:rPr lang="it-CH" sz="1800" dirty="0"/>
            </a:br>
            <a:r>
              <a:rPr lang="it-CH" sz="1800" dirty="0"/>
              <a:t>about  -13 </a:t>
            </a:r>
            <a:r>
              <a:rPr lang="it-CH" sz="1800" dirty="0" smtClean="0">
                <a:cs typeface="Times New Roman" charset="0"/>
              </a:rPr>
              <a:t>ºC</a:t>
            </a:r>
            <a:endParaRPr lang="it-CH" sz="1800" dirty="0">
              <a:cs typeface="Times New Roman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0855616"/>
      </p:ext>
    </p:extLst>
  </p:cSld>
  <p:clrMapOvr>
    <a:masterClrMapping/>
  </p:clrMapOvr>
  <p:transition xmlns:p14="http://schemas.microsoft.com/office/powerpoint/2010/main" advTm="66733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</a:rPr>
              <a:t>Module overview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half" idx="1"/>
          </p:nvPr>
        </p:nvSpPr>
        <p:spPr>
          <a:xfrm>
            <a:off x="595313" y="714377"/>
            <a:ext cx="4135437" cy="5643563"/>
          </a:xfrm>
        </p:spPr>
        <p:txBody>
          <a:bodyPr/>
          <a:lstStyle/>
          <a:p>
            <a:r>
              <a:rPr lang="en-US" sz="2000" b="1" dirty="0">
                <a:solidFill>
                  <a:srgbClr val="000099"/>
                </a:solidFill>
                <a:latin typeface="Times New Roman" charset="0"/>
              </a:rPr>
              <a:t>Sensor</a:t>
            </a:r>
          </a:p>
          <a:p>
            <a:pPr lvl="1"/>
            <a:r>
              <a:rPr lang="en-US" sz="1800" dirty="0">
                <a:latin typeface="Times New Roman" charset="0"/>
              </a:rPr>
              <a:t>47232 n-on-n pixels with moderated p-spray insulation</a:t>
            </a:r>
          </a:p>
          <a:p>
            <a:pPr lvl="1"/>
            <a:r>
              <a:rPr lang="en-US" sz="1800" dirty="0">
                <a:latin typeface="Times New Roman" charset="0"/>
              </a:rPr>
              <a:t>2</a:t>
            </a:r>
            <a:r>
              <a:rPr lang="en-US" sz="1800" dirty="0">
                <a:latin typeface="Times New Roman" charset="0"/>
                <a:cs typeface="Times New Roman" charset="0"/>
              </a:rPr>
              <a:t>50 </a:t>
            </a:r>
            <a:r>
              <a:rPr lang="en-US" sz="1800" dirty="0">
                <a:latin typeface="Times New Roman" charset="0"/>
                <a:cs typeface="Times New Roman" charset="0"/>
                <a:sym typeface="Symbol" charset="0"/>
              </a:rPr>
              <a:t>m thickness</a:t>
            </a:r>
            <a:endParaRPr lang="en-US" sz="1800" dirty="0">
              <a:latin typeface="Times New Roman" charset="0"/>
            </a:endParaRP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50 </a:t>
            </a:r>
            <a:r>
              <a:rPr lang="en-US" sz="1800" dirty="0">
                <a:latin typeface="Times New Roman" charset="0"/>
                <a:cs typeface="Times New Roman" charset="0"/>
                <a:sym typeface="Symbol" charset="0"/>
              </a:rPr>
              <a:t>m </a:t>
            </a:r>
            <a:r>
              <a:rPr lang="en-US" sz="1800" dirty="0">
                <a:latin typeface="Times New Roman" charset="0"/>
                <a:cs typeface="Times New Roman" charset="0"/>
              </a:rPr>
              <a:t>(R</a:t>
            </a:r>
            <a:r>
              <a:rPr lang="en-US" sz="1800" dirty="0">
                <a:latin typeface="Times New Roman" charset="0"/>
                <a:cs typeface="Times New Roman" charset="0"/>
                <a:sym typeface="Symbol" charset="0"/>
              </a:rPr>
              <a:t></a:t>
            </a:r>
            <a:r>
              <a:rPr lang="en-US" sz="1800" dirty="0">
                <a:latin typeface="Times New Roman" charset="0"/>
                <a:cs typeface="Times New Roman" charset="0"/>
              </a:rPr>
              <a:t>) × 400 </a:t>
            </a:r>
            <a:r>
              <a:rPr lang="en-US" sz="1800" dirty="0">
                <a:latin typeface="Times New Roman" charset="0"/>
                <a:cs typeface="Times New Roman" charset="0"/>
                <a:sym typeface="Symbol" charset="0"/>
              </a:rPr>
              <a:t>m </a:t>
            </a:r>
            <a:r>
              <a:rPr lang="en-US" sz="1800" dirty="0">
                <a:latin typeface="Times New Roman" charset="0"/>
                <a:cs typeface="Times New Roman" charset="0"/>
              </a:rPr>
              <a:t>(</a:t>
            </a:r>
            <a:r>
              <a:rPr lang="en-US" sz="1800" dirty="0">
                <a:latin typeface="Times New Roman" charset="0"/>
                <a:cs typeface="Times New Roman" charset="0"/>
                <a:sym typeface="Symbol" charset="0"/>
              </a:rPr>
              <a:t></a:t>
            </a:r>
            <a:r>
              <a:rPr lang="en-US" sz="1800" dirty="0">
                <a:latin typeface="Times New Roman" charset="0"/>
                <a:cs typeface="Times New Roman" charset="0"/>
              </a:rPr>
              <a:t>)</a:t>
            </a: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328 rows (</a:t>
            </a:r>
            <a:r>
              <a:rPr lang="en-US" sz="1800" i="1" dirty="0" err="1">
                <a:latin typeface="Times New Roman" charset="0"/>
                <a:cs typeface="Times New Roman" charset="0"/>
              </a:rPr>
              <a:t>x</a:t>
            </a:r>
            <a:r>
              <a:rPr lang="en-US" sz="1800" baseline="-25000" dirty="0" err="1">
                <a:latin typeface="Times New Roman" charset="0"/>
                <a:cs typeface="Times New Roman" charset="0"/>
              </a:rPr>
              <a:t>local</a:t>
            </a:r>
            <a:r>
              <a:rPr lang="en-US" sz="1800" dirty="0">
                <a:latin typeface="Times New Roman" charset="0"/>
                <a:cs typeface="Times New Roman" charset="0"/>
              </a:rPr>
              <a:t>)</a:t>
            </a:r>
            <a:br>
              <a:rPr lang="en-US" sz="1800" dirty="0">
                <a:latin typeface="Times New Roman" charset="0"/>
                <a:cs typeface="Times New Roman" charset="0"/>
              </a:rPr>
            </a:br>
            <a:r>
              <a:rPr lang="en-US" sz="1800" dirty="0">
                <a:latin typeface="Times New Roman" charset="0"/>
                <a:cs typeface="Times New Roman" charset="0"/>
              </a:rPr>
              <a:t>		 × 144 columns (</a:t>
            </a:r>
            <a:r>
              <a:rPr lang="en-US" sz="1800" i="1" dirty="0" err="1">
                <a:latin typeface="Times New Roman" charset="0"/>
                <a:cs typeface="Times New Roman" charset="0"/>
              </a:rPr>
              <a:t>y</a:t>
            </a:r>
            <a:r>
              <a:rPr lang="en-US" sz="1800" baseline="-25000" dirty="0" err="1">
                <a:latin typeface="Times New Roman" charset="0"/>
                <a:cs typeface="Times New Roman" charset="0"/>
              </a:rPr>
              <a:t>local</a:t>
            </a:r>
            <a:r>
              <a:rPr lang="en-US" sz="1800" dirty="0">
                <a:latin typeface="Times New Roman" charset="0"/>
                <a:cs typeface="Times New Roman" charset="0"/>
              </a:rPr>
              <a:t>)</a:t>
            </a:r>
          </a:p>
          <a:p>
            <a:r>
              <a:rPr lang="en-US" sz="2000" b="1" dirty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16 FE chips</a:t>
            </a: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bump bonded to sensor</a:t>
            </a:r>
          </a:p>
          <a:p>
            <a:r>
              <a:rPr lang="en-US" sz="2000" b="1" dirty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Flex Hybrid</a:t>
            </a: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passive components</a:t>
            </a: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Module Controller Chip</a:t>
            </a:r>
            <a:br>
              <a:rPr lang="en-US" sz="1800" dirty="0">
                <a:latin typeface="Times New Roman" charset="0"/>
                <a:cs typeface="Times New Roman" charset="0"/>
              </a:rPr>
            </a:br>
            <a:r>
              <a:rPr lang="en-US" sz="1800" dirty="0">
                <a:latin typeface="Times New Roman" charset="0"/>
                <a:cs typeface="Times New Roman" charset="0"/>
              </a:rPr>
              <a:t> to perform distribution of commands and event building.</a:t>
            </a:r>
          </a:p>
          <a:p>
            <a:r>
              <a:rPr lang="en-US" sz="2000" b="1" dirty="0">
                <a:solidFill>
                  <a:srgbClr val="000099"/>
                </a:solidFill>
                <a:latin typeface="Times New Roman" charset="0"/>
                <a:cs typeface="Times New Roman" charset="0"/>
              </a:rPr>
              <a:t>Radiation-hard design:</a:t>
            </a:r>
            <a:endParaRPr lang="en-US" sz="2200" b="1" dirty="0">
              <a:solidFill>
                <a:srgbClr val="000099"/>
              </a:solidFill>
              <a:latin typeface="Times New Roman" charset="0"/>
              <a:cs typeface="Times New Roman" charset="0"/>
            </a:endParaRP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Dose 500 </a:t>
            </a:r>
            <a:r>
              <a:rPr lang="en-US" sz="1800" smtClean="0">
                <a:latin typeface="Times New Roman" charset="0"/>
                <a:cs typeface="Times New Roman" charset="0"/>
              </a:rPr>
              <a:t>kGy</a:t>
            </a:r>
            <a:endParaRPr lang="en-US" sz="1800" dirty="0">
              <a:latin typeface="Times New Roman" charset="0"/>
              <a:cs typeface="Times New Roman" charset="0"/>
            </a:endParaRPr>
          </a:p>
          <a:p>
            <a:pPr lvl="1"/>
            <a:r>
              <a:rPr lang="en-US" sz="1800" dirty="0">
                <a:latin typeface="Times New Roman" charset="0"/>
                <a:cs typeface="Times New Roman" charset="0"/>
              </a:rPr>
              <a:t>NIEL 10</a:t>
            </a:r>
            <a:r>
              <a:rPr lang="en-US" sz="1800" baseline="30000" dirty="0">
                <a:latin typeface="Times New Roman" charset="0"/>
                <a:cs typeface="Times New Roman" charset="0"/>
              </a:rPr>
              <a:t>15</a:t>
            </a:r>
            <a:r>
              <a:rPr lang="en-US" sz="1800" dirty="0">
                <a:latin typeface="Times New Roman" charset="0"/>
                <a:cs typeface="Times New Roman" charset="0"/>
              </a:rPr>
              <a:t> </a:t>
            </a:r>
            <a:r>
              <a:rPr lang="en-US" sz="1800" dirty="0" err="1">
                <a:latin typeface="Times New Roman" charset="0"/>
                <a:cs typeface="Times New Roman" charset="0"/>
              </a:rPr>
              <a:t>n</a:t>
            </a:r>
            <a:r>
              <a:rPr lang="en-US" sz="1800" baseline="-25000" dirty="0" err="1">
                <a:latin typeface="Times New Roman" charset="0"/>
                <a:cs typeface="Times New Roman" charset="0"/>
              </a:rPr>
              <a:t>eq</a:t>
            </a:r>
            <a:r>
              <a:rPr lang="en-US" sz="1800" dirty="0">
                <a:latin typeface="Times New Roman" charset="0"/>
                <a:cs typeface="Times New Roman" charset="0"/>
              </a:rPr>
              <a:t>/cm</a:t>
            </a:r>
            <a:r>
              <a:rPr lang="en-US" sz="1800" baseline="30000" dirty="0">
                <a:latin typeface="Times New Roman" charset="0"/>
                <a:cs typeface="Times New Roman" charset="0"/>
              </a:rPr>
              <a:t>2</a:t>
            </a:r>
            <a:r>
              <a:rPr lang="en-US" sz="1800" dirty="0">
                <a:latin typeface="Times New Roman" charset="0"/>
                <a:cs typeface="Times New Roman" charset="0"/>
              </a:rPr>
              <a:t> </a:t>
            </a:r>
            <a:r>
              <a:rPr lang="en-US" sz="1800" dirty="0" err="1">
                <a:latin typeface="Times New Roman" charset="0"/>
                <a:cs typeface="Times New Roman" charset="0"/>
              </a:rPr>
              <a:t>fluence</a:t>
            </a:r>
            <a:endParaRPr lang="en-US" sz="1800" dirty="0">
              <a:latin typeface="Times New Roman" charset="0"/>
            </a:endParaRPr>
          </a:p>
        </p:txBody>
      </p:sp>
      <p:pic>
        <p:nvPicPr>
          <p:cNvPr id="24580" name="Content Placeholder 7" descr="Module_overview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81589" y="1071565"/>
            <a:ext cx="4638675" cy="4738687"/>
          </a:xfrm>
        </p:spPr>
      </p:pic>
      <p:cxnSp>
        <p:nvCxnSpPr>
          <p:cNvPr id="9" name="Straight Arrow Connector 8"/>
          <p:cNvCxnSpPr/>
          <p:nvPr/>
        </p:nvCxnSpPr>
        <p:spPr>
          <a:xfrm>
            <a:off x="5381626" y="2714625"/>
            <a:ext cx="2786063" cy="2071688"/>
          </a:xfrm>
          <a:prstGeom prst="straightConnector1">
            <a:avLst/>
          </a:prstGeom>
          <a:ln w="28575">
            <a:solidFill>
              <a:srgbClr val="00009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9"/>
          <p:cNvSpPr txBox="1">
            <a:spLocks noChangeArrowheads="1"/>
          </p:cNvSpPr>
          <p:nvPr/>
        </p:nvSpPr>
        <p:spPr bwMode="auto">
          <a:xfrm rot="2419230">
            <a:off x="6310982" y="3763756"/>
            <a:ext cx="9368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99"/>
                </a:solidFill>
              </a:rPr>
              <a:t>60.8 mm</a:t>
            </a:r>
            <a:endParaRPr lang="en-US" b="1">
              <a:solidFill>
                <a:srgbClr val="000099"/>
              </a:solidFill>
            </a:endParaRPr>
          </a:p>
        </p:txBody>
      </p:sp>
      <p:sp>
        <p:nvSpPr>
          <p:cNvPr id="24586" name="TextBox 10"/>
          <p:cNvSpPr txBox="1">
            <a:spLocks noChangeArrowheads="1"/>
          </p:cNvSpPr>
          <p:nvPr/>
        </p:nvSpPr>
        <p:spPr bwMode="auto">
          <a:xfrm rot="-2765365">
            <a:off x="7931820" y="4071730"/>
            <a:ext cx="93687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0099"/>
                </a:solidFill>
              </a:rPr>
              <a:t>16.4 mm</a:t>
            </a:r>
            <a:endParaRPr lang="en-US" b="1">
              <a:solidFill>
                <a:srgbClr val="000099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8239126" y="4000502"/>
            <a:ext cx="714375" cy="714375"/>
          </a:xfrm>
          <a:prstGeom prst="straightConnector1">
            <a:avLst/>
          </a:prstGeom>
          <a:ln w="28575">
            <a:solidFill>
              <a:srgbClr val="000099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8" name="TextBox 8"/>
          <p:cNvSpPr txBox="1">
            <a:spLocks noChangeArrowheads="1"/>
          </p:cNvSpPr>
          <p:nvPr/>
        </p:nvSpPr>
        <p:spPr bwMode="auto">
          <a:xfrm>
            <a:off x="4024313" y="5978526"/>
            <a:ext cx="1810013" cy="30775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3" tIns="45711" rIns="91423" bIns="45711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b="1"/>
              <a:t>5 years at 10</a:t>
            </a:r>
            <a:r>
              <a:rPr lang="en-US" sz="1400" b="1" baseline="30000"/>
              <a:t>34</a:t>
            </a:r>
            <a:r>
              <a:rPr lang="en-US" sz="1400" b="1"/>
              <a:t> cm</a:t>
            </a:r>
            <a:r>
              <a:rPr lang="en-US" sz="1400" b="1" baseline="30000"/>
              <a:t>-2</a:t>
            </a:r>
            <a:r>
              <a:rPr lang="en-US" sz="1400" b="1"/>
              <a:t>s</a:t>
            </a:r>
            <a:r>
              <a:rPr lang="en-US" sz="1400" b="1" baseline="30000"/>
              <a:t>-1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8275A4-EE94-F24D-9F31-E15E99FBA96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0043460"/>
      </p:ext>
    </p:extLst>
  </p:cSld>
  <p:clrMapOvr>
    <a:masterClrMapping/>
  </p:clrMapOvr>
  <p:transition xmlns:p14="http://schemas.microsoft.com/office/powerpoint/2010/main" advTm="77837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/>
              <a:t>Structure of the pixel read-out cell</a:t>
            </a:r>
            <a:endParaRPr lang="it-IT" sz="3600" dirty="0"/>
          </a:p>
        </p:txBody>
      </p:sp>
      <p:pic>
        <p:nvPicPr>
          <p:cNvPr id="21510" name="Picture 7" descr="PixelCe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1299" y="1000128"/>
            <a:ext cx="812601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56457" y="4214813"/>
            <a:ext cx="5836617" cy="2324100"/>
          </a:xfrm>
          <a:prstGeom prst="rect">
            <a:avLst/>
          </a:prstGeom>
        </p:spPr>
        <p:txBody>
          <a:bodyPr/>
          <a:lstStyle/>
          <a:p>
            <a:pPr marL="173038" indent="-173038" algn="just" eaLnBrk="0" hangingPunct="0">
              <a:spcBef>
                <a:spcPts val="700"/>
              </a:spcBef>
              <a:buClr>
                <a:srgbClr val="FEB80A"/>
              </a:buClr>
              <a:buSzPct val="95000"/>
              <a:defRPr/>
            </a:pPr>
            <a:r>
              <a:rPr lang="en-US" sz="2400" dirty="0">
                <a:solidFill>
                  <a:srgbClr val="000090"/>
                </a:solidFill>
                <a:latin typeface="+mn-lt"/>
                <a:cs typeface="+mn-cs"/>
              </a:rPr>
              <a:t>The Pixel Detector FE </a:t>
            </a:r>
            <a:r>
              <a:rPr lang="en-US" sz="2400" dirty="0" smtClean="0">
                <a:solidFill>
                  <a:srgbClr val="000090"/>
                </a:solidFill>
                <a:latin typeface="+mn-lt"/>
                <a:cs typeface="+mn-cs"/>
              </a:rPr>
              <a:t>cell:</a:t>
            </a:r>
            <a:endParaRPr lang="en-US" sz="2400" dirty="0">
              <a:solidFill>
                <a:srgbClr val="000090"/>
              </a:solidFill>
              <a:latin typeface="+mn-lt"/>
              <a:cs typeface="+mn-cs"/>
            </a:endParaRPr>
          </a:p>
          <a:p>
            <a:pPr marL="260350" indent="-342900" algn="just" eaLnBrk="0" hangingPunct="0">
              <a:spcBef>
                <a:spcPct val="20000"/>
              </a:spcBef>
              <a:buClr>
                <a:srgbClr val="000090"/>
              </a:buClr>
              <a:buSzPct val="90000"/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latin typeface="+mn-lt"/>
                <a:cs typeface="+mn-cs"/>
              </a:rPr>
              <a:t>a constant (adjustable) feedback current pre-amp</a:t>
            </a:r>
          </a:p>
          <a:p>
            <a:pPr marL="260350" indent="-342900" algn="just" eaLnBrk="0" hangingPunct="0">
              <a:spcBef>
                <a:spcPct val="20000"/>
              </a:spcBef>
              <a:buClr>
                <a:srgbClr val="000090"/>
              </a:buClr>
              <a:buSzPct val="90000"/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latin typeface="+mn-lt"/>
                <a:cs typeface="+mn-cs"/>
              </a:rPr>
              <a:t>a discriminator with 7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+mn-cs"/>
              </a:rPr>
              <a:t>bit DAC to adjust threshold</a:t>
            </a:r>
          </a:p>
          <a:p>
            <a:pPr marL="260350" indent="-342900" algn="just" eaLnBrk="0" hangingPunct="0">
              <a:spcBef>
                <a:spcPct val="20000"/>
              </a:spcBef>
              <a:buClr>
                <a:srgbClr val="000090"/>
              </a:buClr>
              <a:buSzPct val="90000"/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latin typeface="+mn-lt"/>
                <a:cs typeface="+mn-cs"/>
              </a:rPr>
              <a:t>circuitry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+mn-cs"/>
              </a:rPr>
              <a:t>to measure 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cs typeface="+mn-cs"/>
              </a:rPr>
              <a:t>Time </a:t>
            </a:r>
            <a:r>
              <a:rPr lang="en-US" sz="2000" b="1" dirty="0">
                <a:solidFill>
                  <a:srgbClr val="000090"/>
                </a:solidFill>
                <a:latin typeface="+mn-lt"/>
                <a:cs typeface="+mn-cs"/>
              </a:rPr>
              <a:t>over 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cs typeface="+mn-cs"/>
              </a:rPr>
              <a:t>Threshold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+mn-cs"/>
              </a:rPr>
              <a:t>(</a:t>
            </a:r>
            <a:r>
              <a:rPr lang="en-US" sz="2000" dirty="0" err="1">
                <a:solidFill>
                  <a:srgbClr val="000090"/>
                </a:solidFill>
                <a:latin typeface="+mn-lt"/>
                <a:cs typeface="+mn-cs"/>
              </a:rPr>
              <a:t>ToT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+mn-cs"/>
              </a:rPr>
              <a:t>)</a:t>
            </a:r>
          </a:p>
          <a:p>
            <a:pPr marL="260350" indent="-342900" algn="just" eaLnBrk="0" hangingPunct="0">
              <a:spcBef>
                <a:spcPct val="20000"/>
              </a:spcBef>
              <a:buClr>
                <a:srgbClr val="000090"/>
              </a:buClr>
              <a:buSzPct val="90000"/>
              <a:buFont typeface="Arial"/>
              <a:buChar char="•"/>
              <a:defRPr/>
            </a:pPr>
            <a:r>
              <a:rPr lang="en-US" sz="2000" dirty="0" smtClean="0">
                <a:solidFill>
                  <a:srgbClr val="000090"/>
                </a:solidFill>
                <a:latin typeface="+mn-lt"/>
                <a:cs typeface="+mn-cs"/>
              </a:rPr>
              <a:t>analog </a:t>
            </a:r>
            <a:r>
              <a:rPr lang="en-US" sz="2000" dirty="0">
                <a:solidFill>
                  <a:srgbClr val="000090"/>
                </a:solidFill>
                <a:latin typeface="+mn-lt"/>
                <a:cs typeface="+mn-cs"/>
              </a:rPr>
              <a:t>and 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cs typeface="+mn-cs"/>
              </a:rPr>
              <a:t>digital injection points for calibration</a:t>
            </a:r>
            <a:endParaRPr lang="en-US" sz="2000" dirty="0">
              <a:solidFill>
                <a:srgbClr val="000090"/>
              </a:solidFill>
              <a:latin typeface="+mn-lt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x-none" smtClean="0"/>
              <a:t>PIXEL2012 – 3 September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Attilio Andreazza, ATLAS Pixel Detector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67E7C5-8319-A74D-AB91-28F49B79086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673080" y="4221090"/>
            <a:ext cx="4232920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400" dirty="0" smtClean="0">
                <a:solidFill>
                  <a:srgbClr val="000090"/>
                </a:solidFill>
              </a:rPr>
              <a:t>End of Column:</a:t>
            </a:r>
          </a:p>
          <a:p>
            <a:pPr marL="342900" indent="-342900">
              <a:buFont typeface="Arial"/>
              <a:buChar char="•"/>
            </a:pPr>
            <a:r>
              <a:rPr lang="it-CH" sz="2000" dirty="0">
                <a:solidFill>
                  <a:srgbClr val="000090"/>
                </a:solidFill>
              </a:rPr>
              <a:t>s</a:t>
            </a:r>
            <a:r>
              <a:rPr lang="it-CH" sz="2000" dirty="0" smtClean="0">
                <a:solidFill>
                  <a:srgbClr val="000090"/>
                </a:solidFill>
              </a:rPr>
              <a:t>torage </a:t>
            </a:r>
            <a:r>
              <a:rPr lang="it-CH" sz="2000" dirty="0">
                <a:solidFill>
                  <a:srgbClr val="000090"/>
                </a:solidFill>
              </a:rPr>
              <a:t>of hits during the </a:t>
            </a:r>
            <a:r>
              <a:rPr lang="it-CH" sz="2000" dirty="0" smtClean="0">
                <a:solidFill>
                  <a:srgbClr val="000090"/>
                </a:solidFill>
              </a:rPr>
              <a:t>Level-1 trigger </a:t>
            </a:r>
            <a:r>
              <a:rPr lang="it-CH" sz="2000" dirty="0">
                <a:solidFill>
                  <a:srgbClr val="000090"/>
                </a:solidFill>
              </a:rPr>
              <a:t>latency </a:t>
            </a:r>
            <a:r>
              <a:rPr lang="it-CH" sz="2000" dirty="0" smtClean="0">
                <a:solidFill>
                  <a:srgbClr val="000090"/>
                </a:solidFill>
              </a:rPr>
              <a:t>time</a:t>
            </a:r>
          </a:p>
          <a:p>
            <a:pPr marL="342900" indent="-342900">
              <a:buFont typeface="Arial"/>
              <a:buChar char="•"/>
            </a:pPr>
            <a:r>
              <a:rPr lang="it-CH" sz="2000" dirty="0" smtClean="0">
                <a:solidFill>
                  <a:srgbClr val="000090"/>
                </a:solidFill>
              </a:rPr>
              <a:t>64 memory </a:t>
            </a:r>
            <a:r>
              <a:rPr lang="it-CH" sz="2000" dirty="0">
                <a:solidFill>
                  <a:srgbClr val="000090"/>
                </a:solidFill>
              </a:rPr>
              <a:t>buffers for each column pair of 2</a:t>
            </a:r>
            <a:r>
              <a:rPr lang="en-US" sz="2000" dirty="0">
                <a:solidFill>
                  <a:srgbClr val="000090"/>
                </a:solidFill>
                <a:cs typeface="Times New Roman" charset="0"/>
              </a:rPr>
              <a:t>×160 </a:t>
            </a:r>
            <a:r>
              <a:rPr lang="en-US" sz="2000" dirty="0" smtClean="0">
                <a:solidFill>
                  <a:srgbClr val="000090"/>
                </a:solidFill>
                <a:cs typeface="Times New Roman" charset="0"/>
              </a:rPr>
              <a:t>pixels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90"/>
                </a:solidFill>
                <a:cs typeface="Times New Roman" charset="0"/>
              </a:rPr>
              <a:t>pixel ID + timestamp + </a:t>
            </a:r>
            <a:r>
              <a:rPr lang="en-US" sz="2000" b="1" dirty="0" err="1" smtClean="0">
                <a:solidFill>
                  <a:srgbClr val="000090"/>
                </a:solidFill>
                <a:cs typeface="Times New Roman" charset="0"/>
              </a:rPr>
              <a:t>ToT</a:t>
            </a:r>
            <a:endParaRPr lang="it-CH" sz="2800" b="1" dirty="0">
              <a:solidFill>
                <a:srgbClr val="000090"/>
              </a:solidFill>
            </a:endParaRPr>
          </a:p>
          <a:p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687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252"/>
    </mc:Choice>
    <mc:Fallback xmlns="">
      <p:transition xmlns:p14="http://schemas.microsoft.com/office/powerpoint/2010/main" spd="slow" advTm="90252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6.9|5.5|2.9|1.9|2|4.7|6.8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11.7|8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5.2|18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4.9|11.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|3.3|13.8|16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19.8|19.3|39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5.9|17|9.2|30.8|18.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7|4.8|13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4|15.6|10.9|5.2|1.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7.9|6.5|7.9|50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1|5.1|5.3|5.3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6.7|9.4|8.6|15.8|5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15.8|18.9|16.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0.9|0.7|7.9|0.5|0.3|0.5|0.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3|0.5|0.6|0.2|0.1|0.1|0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6|0.5|0.3|0.4|0.4|0.5|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1.7|3.3|5.7|1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5|2.6|4.8|20.2|5.1|8.4|5.6|7|14.6|23.7|8.7|3|1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3|5.6|13|13.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7|9.2|0.7|0.9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3.5|5.9|21.9|2.4|14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2.6|2.5|4.2|5.7|3.4|1.4|4.7|10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1.9|4.7|5.9|5.9|3.4|6.7|14.4|1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1.5|29.1|5.7|4.9|6.4|8.2|1.1|10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0.8|12.9|5.2|16.2|7.6|3.3|8.8|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6.8|8|1.7|4.4|14.5"/>
</p:tagLst>
</file>

<file path=ppt/theme/theme1.xml><?xml version="1.0" encoding="utf-8"?>
<a:theme xmlns:a="http://schemas.openxmlformats.org/drawingml/2006/main" name="ATLAS_new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ATLAS_new.potx</Template>
  <TotalTime>40797</TotalTime>
  <Words>2594</Words>
  <Application>Microsoft Macintosh PowerPoint</Application>
  <PresentationFormat>A4 Paper (210x297 mm)</PresentationFormat>
  <Paragraphs>374</Paragraphs>
  <Slides>30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ATLAS_new</vt:lpstr>
      <vt:lpstr>Equation</vt:lpstr>
      <vt:lpstr>Status of the ATLAS Pixel Detector at the LHC and its performance after three years of operation  PIXEL2012 Inawashiro – 3-7 September 2012</vt:lpstr>
      <vt:lpstr>Layout</vt:lpstr>
      <vt:lpstr>A Toroidal LHC Apparatus</vt:lpstr>
      <vt:lpstr>Trigger and data processing</vt:lpstr>
      <vt:lpstr>Running conditions</vt:lpstr>
      <vt:lpstr>ATLAS Inner Detector</vt:lpstr>
      <vt:lpstr>The ATLAS Pixel Detector</vt:lpstr>
      <vt:lpstr>Module overview</vt:lpstr>
      <vt:lpstr>Structure of the pixel read-out cell</vt:lpstr>
      <vt:lpstr>Optical links</vt:lpstr>
      <vt:lpstr>Calibration procedures</vt:lpstr>
      <vt:lpstr>Calibration procedures</vt:lpstr>
      <vt:lpstr>Calibration procedures</vt:lpstr>
      <vt:lpstr>Calibration procedures</vt:lpstr>
      <vt:lpstr>Noise occupancy and efficiency</vt:lpstr>
      <vt:lpstr>Detector status in 2012</vt:lpstr>
      <vt:lpstr>Read-out capabilities</vt:lpstr>
      <vt:lpstr>Occupancy extrapolation</vt:lpstr>
      <vt:lpstr>Facing high luminosities</vt:lpstr>
      <vt:lpstr>Radiation damage</vt:lpstr>
      <vt:lpstr>Leakage current measurements</vt:lpstr>
      <vt:lpstr>Depletion voltage measurement</vt:lpstr>
      <vt:lpstr>Position reconstruction</vt:lpstr>
      <vt:lpstr>Neural network processing</vt:lpstr>
      <vt:lpstr>Impact parameter resolution</vt:lpstr>
      <vt:lpstr>Summary and perspectives</vt:lpstr>
      <vt:lpstr>BACKUP</vt:lpstr>
      <vt:lpstr>Pixel types</vt:lpstr>
      <vt:lpstr>dE/dx at work</vt:lpstr>
      <vt:lpstr>Hadro-graphy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Attilio Andreazza</dc:creator>
  <cp:lastModifiedBy>Attilio Andreazza</cp:lastModifiedBy>
  <cp:revision>590</cp:revision>
  <cp:lastPrinted>2012-08-29T22:13:36Z</cp:lastPrinted>
  <dcterms:created xsi:type="dcterms:W3CDTF">2003-02-12T10:22:35Z</dcterms:created>
  <dcterms:modified xsi:type="dcterms:W3CDTF">2012-09-02T23:39:02Z</dcterms:modified>
</cp:coreProperties>
</file>