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1" r:id="rId3"/>
    <p:sldId id="257" r:id="rId4"/>
    <p:sldId id="258" r:id="rId5"/>
    <p:sldId id="262" r:id="rId6"/>
    <p:sldId id="266" r:id="rId7"/>
    <p:sldId id="263" r:id="rId8"/>
    <p:sldId id="260" r:id="rId9"/>
    <p:sldId id="281" r:id="rId10"/>
    <p:sldId id="272" r:id="rId11"/>
    <p:sldId id="283" r:id="rId12"/>
    <p:sldId id="275" r:id="rId13"/>
    <p:sldId id="278" r:id="rId14"/>
    <p:sldId id="277" r:id="rId15"/>
    <p:sldId id="267" r:id="rId16"/>
    <p:sldId id="284" r:id="rId17"/>
    <p:sldId id="286" r:id="rId18"/>
    <p:sldId id="285" r:id="rId19"/>
    <p:sldId id="270" r:id="rId20"/>
    <p:sldId id="261" r:id="rId21"/>
    <p:sldId id="287" r:id="rId22"/>
    <p:sldId id="288" r:id="rId23"/>
  </p:sldIdLst>
  <p:sldSz cx="9906000" cy="6858000" type="A4"/>
  <p:notesSz cx="6992938" cy="92789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4E773"/>
    <a:srgbClr val="8CD291"/>
    <a:srgbClr val="EBB3BC"/>
    <a:srgbClr val="FF99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61" autoAdjust="0"/>
    <p:restoredTop sz="94660"/>
  </p:normalViewPr>
  <p:slideViewPr>
    <p:cSldViewPr>
      <p:cViewPr varScale="1">
        <p:scale>
          <a:sx n="110" d="100"/>
          <a:sy n="110" d="100"/>
        </p:scale>
        <p:origin x="-112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2598" y="-90"/>
      </p:cViewPr>
      <p:guideLst>
        <p:guide orient="horz" pos="2922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5388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380F6C-DC24-4CD2-B432-32C47F9A2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61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24877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14290"/>
            <a:ext cx="9906000" cy="635798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816100" y="2286000"/>
            <a:ext cx="77597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4802" y="6572338"/>
            <a:ext cx="9910802" cy="285662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7" descr="velo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04172"/>
            <a:ext cx="762000" cy="61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\\cern.ch\dfs\Users\k\kakiba\Documents\My Pictures\lhcblogo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31709" y="228600"/>
            <a:ext cx="774291" cy="5334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2" descr="nikhef_logo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8737" y="228600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02AE8-F96A-413D-9D9A-77C78E495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228600"/>
            <a:ext cx="22288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5341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DED6B-9FCD-4714-804B-DDE94EC0E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15C0D-AED4-47D7-A3F5-D4DA1831B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B914B-7DD8-4BD0-8720-BAED743CD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381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066800"/>
            <a:ext cx="4381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15189-4367-4962-8A21-F4B7DFCB0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0DB4A-9AC6-4571-B46E-8718C1844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D1A3-DB33-436F-94DD-996021DCE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5827-B8F7-4CF8-9E9F-B851EA729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D5360-382F-4876-8E59-25748C374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6BC2-7F72-4B1F-AA8B-F774BF426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gi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228600"/>
            <a:ext cx="9906000" cy="635798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577914"/>
            <a:ext cx="9906000" cy="285662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9372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9372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7000" y="6477000"/>
            <a:ext cx="502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4770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20200" y="6477000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3313539-E919-4C46-9A05-3245AC5D53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7" descr="velo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390355" y="228600"/>
            <a:ext cx="515645" cy="41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\\cern.ch\dfs\Users\k\kakiba\Documents\My Pictures\lhcblogo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86800" y="228600"/>
            <a:ext cx="601391" cy="4142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nikhef_logo.gif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228600"/>
            <a:ext cx="78296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xmlns:p14="http://schemas.microsoft.com/office/powerpoint/2010/main" spd="med">
    <p:wipe dir="r"/>
  </p:transition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/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9144000" cy="1143000"/>
          </a:xfrm>
        </p:spPr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ASIC developments for the</a:t>
            </a:r>
            <a:br>
              <a:rPr lang="en-US" dirty="0" smtClean="0"/>
            </a:br>
            <a:r>
              <a:rPr lang="en-US" dirty="0" err="1" smtClean="0"/>
              <a:t>LHCb</a:t>
            </a:r>
            <a:r>
              <a:rPr lang="en-US" dirty="0" smtClean="0"/>
              <a:t> VELO upgrade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90800"/>
            <a:ext cx="6934200" cy="1752600"/>
          </a:xfrm>
        </p:spPr>
        <p:txBody>
          <a:bodyPr/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5 September 2012</a:t>
            </a:r>
          </a:p>
          <a:p>
            <a:endParaRPr lang="en-US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Martin van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Beuzekom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On behalf of the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LHCb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VELO upgrade group</a:t>
            </a: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&amp;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VeloPix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design team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1752600" y="4495800"/>
            <a:ext cx="6934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§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Introduction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pixel chip for </a:t>
            </a:r>
            <a:r>
              <a:rPr kumimoji="0" lang="en-US" sz="24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lang="en-US" sz="2400" kern="0" dirty="0" smtClean="0">
                <a:solidFill>
                  <a:srgbClr val="0000FF"/>
                </a:solidFill>
                <a:latin typeface="+mn-lt"/>
              </a:rPr>
              <a:t>e VELO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§"/>
              <a:tabLst/>
              <a:defRPr/>
            </a:pPr>
            <a:r>
              <a:rPr lang="en-US" sz="2400" kern="0" dirty="0" smtClean="0">
                <a:solidFill>
                  <a:srgbClr val="0000FF"/>
                </a:solidFill>
                <a:latin typeface="+mn-lt"/>
              </a:rPr>
              <a:t> Timepix3 -&gt; </a:t>
            </a:r>
            <a:r>
              <a:rPr lang="en-US" sz="2400" kern="0" dirty="0" err="1" smtClean="0">
                <a:solidFill>
                  <a:srgbClr val="0000FF"/>
                </a:solidFill>
                <a:latin typeface="+mn-lt"/>
              </a:rPr>
              <a:t>VeloPix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§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kern="0" dirty="0" smtClean="0">
                <a:solidFill>
                  <a:srgbClr val="0000FF"/>
                </a:solidFill>
                <a:latin typeface="+mn-lt"/>
              </a:rPr>
              <a:t>Off-detector electronics</a:t>
            </a:r>
            <a:endParaRPr kumimoji="0" lang="en-US" sz="2400" b="1" i="0" u="none" strike="noStrike" kern="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§"/>
              <a:tabLst/>
              <a:defRPr/>
            </a:pPr>
            <a:r>
              <a:rPr lang="en-US" sz="2400" kern="0" noProof="0" dirty="0" smtClean="0">
                <a:solidFill>
                  <a:srgbClr val="0000FF"/>
                </a:solidFill>
                <a:latin typeface="+mn-lt"/>
              </a:rPr>
              <a:t> Summary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372600" cy="685800"/>
          </a:xfrm>
        </p:spPr>
        <p:txBody>
          <a:bodyPr/>
          <a:lstStyle/>
          <a:p>
            <a:r>
              <a:rPr lang="en-US" sz="2800" dirty="0" smtClean="0"/>
              <a:t>Time-Over-Threshold versus resolution</a:t>
            </a:r>
            <a:endParaRPr lang="en-US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60" b="330"/>
          <a:stretch/>
        </p:blipFill>
        <p:spPr>
          <a:xfrm>
            <a:off x="152400" y="3124200"/>
            <a:ext cx="4800600" cy="33750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8600" y="838200"/>
            <a:ext cx="952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US" sz="1800" dirty="0" err="1" smtClean="0"/>
              <a:t>ToT</a:t>
            </a:r>
            <a:r>
              <a:rPr lang="en-US" sz="1800" dirty="0" smtClean="0"/>
              <a:t>: granularity of charge measurement determined by discharge current</a:t>
            </a:r>
          </a:p>
          <a:p>
            <a:pPr lvl="1"/>
            <a:r>
              <a:rPr lang="en-US" sz="1600" dirty="0"/>
              <a:t>C</a:t>
            </a:r>
            <a:r>
              <a:rPr lang="en-US" sz="1600" dirty="0" smtClean="0"/>
              <a:t>ounting </a:t>
            </a:r>
            <a:r>
              <a:rPr lang="en-US" sz="1600" dirty="0" err="1" smtClean="0"/>
              <a:t>ToT</a:t>
            </a:r>
            <a:r>
              <a:rPr lang="en-US" sz="1600" dirty="0" smtClean="0"/>
              <a:t> with 40 MHz clock</a:t>
            </a:r>
          </a:p>
          <a:p>
            <a:pPr lvl="1"/>
            <a:r>
              <a:rPr lang="en-US" sz="1600" dirty="0" smtClean="0"/>
              <a:t>Faster discharge -&gt; less granularity </a:t>
            </a:r>
          </a:p>
          <a:p>
            <a:pPr lvl="1"/>
            <a:r>
              <a:rPr lang="en-US" sz="1600" dirty="0"/>
              <a:t>B</a:t>
            </a:r>
            <a:r>
              <a:rPr lang="en-US" sz="1600" dirty="0" smtClean="0"/>
              <a:t>ut also shorter occupation of Front-end</a:t>
            </a:r>
          </a:p>
          <a:p>
            <a:pPr lvl="1"/>
            <a:r>
              <a:rPr lang="en-US" sz="1600" dirty="0"/>
              <a:t>A</a:t>
            </a:r>
            <a:r>
              <a:rPr lang="en-US" sz="1600" dirty="0" smtClean="0"/>
              <a:t>nd less buffering needed in </a:t>
            </a:r>
            <a:r>
              <a:rPr lang="en-US" sz="1600" dirty="0" err="1" smtClean="0"/>
              <a:t>superpixel</a:t>
            </a:r>
            <a:r>
              <a:rPr lang="en-US" sz="1600" dirty="0" smtClean="0"/>
              <a:t> </a:t>
            </a:r>
          </a:p>
          <a:p>
            <a:r>
              <a:rPr lang="en-US" sz="1800" dirty="0" smtClean="0"/>
              <a:t>Reduce </a:t>
            </a:r>
            <a:r>
              <a:rPr lang="en-US" sz="1800" dirty="0" err="1" smtClean="0"/>
              <a:t>ToT</a:t>
            </a:r>
            <a:r>
              <a:rPr lang="en-US" sz="1800" dirty="0" smtClean="0"/>
              <a:t> to minimum, without sacrificing position resolution (charge sharing)</a:t>
            </a:r>
          </a:p>
          <a:p>
            <a:r>
              <a:rPr lang="en-US" sz="1800" dirty="0" smtClean="0"/>
              <a:t>Study based on </a:t>
            </a:r>
            <a:r>
              <a:rPr lang="en-US" sz="1800" dirty="0" err="1" smtClean="0"/>
              <a:t>testbeam</a:t>
            </a:r>
            <a:r>
              <a:rPr lang="en-US" sz="1800" dirty="0" smtClean="0"/>
              <a:t> data with </a:t>
            </a:r>
            <a:r>
              <a:rPr lang="en-US" sz="1800" dirty="0" err="1" smtClean="0"/>
              <a:t>Timepix</a:t>
            </a:r>
            <a:r>
              <a:rPr lang="en-US" sz="1800" dirty="0" smtClean="0"/>
              <a:t> chip:  4 bit is sufficient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24400" y="4267200"/>
            <a:ext cx="5181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US" sz="1800" dirty="0" smtClean="0"/>
              <a:t>4-bit </a:t>
            </a:r>
            <a:r>
              <a:rPr lang="en-US" sz="1800" dirty="0" err="1" smtClean="0"/>
              <a:t>ToT</a:t>
            </a:r>
            <a:r>
              <a:rPr lang="en-US" sz="1800" dirty="0" smtClean="0"/>
              <a:t> = max. 400 ns conversion time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=&gt; dead-time &lt; 1% for hottest pixel (25 kHz)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</a:t>
            </a:r>
            <a:r>
              <a:rPr lang="en-US" sz="1600" dirty="0" smtClean="0">
                <a:solidFill>
                  <a:schemeClr val="tx1"/>
                </a:solidFill>
              </a:rPr>
              <a:t> and negligible for pixel further from beam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85815044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9372600" cy="685800"/>
          </a:xfrm>
        </p:spPr>
        <p:txBody>
          <a:bodyPr/>
          <a:lstStyle/>
          <a:p>
            <a:r>
              <a:rPr lang="en-US" dirty="0" smtClean="0"/>
              <a:t>Super pixel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9372600" cy="5334000"/>
          </a:xfrm>
        </p:spPr>
        <p:txBody>
          <a:bodyPr/>
          <a:lstStyle/>
          <a:p>
            <a:r>
              <a:rPr lang="en-US" sz="1800" dirty="0" smtClean="0"/>
              <a:t>Grouping of 4x4 pixels in super pixel</a:t>
            </a:r>
          </a:p>
          <a:p>
            <a:r>
              <a:rPr lang="en-US" sz="1800" dirty="0" smtClean="0"/>
              <a:t>Pack info of hits in super pixel in the same data-packet</a:t>
            </a:r>
          </a:p>
          <a:p>
            <a:pPr lvl="1"/>
            <a:r>
              <a:rPr lang="en-US" sz="1600" dirty="0"/>
              <a:t>C</a:t>
            </a:r>
            <a:r>
              <a:rPr lang="en-US" sz="1600" dirty="0" smtClean="0"/>
              <a:t>ollect by time stamp</a:t>
            </a:r>
          </a:p>
          <a:p>
            <a:r>
              <a:rPr lang="en-US" sz="1800" dirty="0" smtClean="0"/>
              <a:t>Removes duplicate information -&gt; save 25% bandwidth</a:t>
            </a:r>
          </a:p>
          <a:p>
            <a:r>
              <a:rPr lang="en-US" sz="1800" dirty="0"/>
              <a:t>R</a:t>
            </a:r>
            <a:r>
              <a:rPr lang="en-US" sz="1800" dirty="0" smtClean="0"/>
              <a:t>eshuffling position of analog front-ends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Picture 7" descr="superpix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381228"/>
            <a:ext cx="7573312" cy="417197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5791200" y="35814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477000" y="3581400"/>
            <a:ext cx="6096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086600" y="35814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772400" y="35814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791200" y="41910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477000" y="4191000"/>
            <a:ext cx="6096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7086600" y="41910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772400" y="41910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791200" y="48006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477000" y="4800600"/>
            <a:ext cx="6096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086600" y="48006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772400" y="48006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791200" y="54102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477000" y="5410200"/>
            <a:ext cx="6096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086600" y="54102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772400" y="5410200"/>
            <a:ext cx="685800" cy="609600"/>
          </a:xfrm>
          <a:prstGeom prst="rect">
            <a:avLst/>
          </a:prstGeom>
          <a:solidFill>
            <a:schemeClr val="bg1">
              <a:lumMod val="95000"/>
              <a:alpha val="46000"/>
            </a:schemeClr>
          </a:solidFill>
          <a:ln w="19050" cap="flat" cmpd="sng" algn="ctr">
            <a:solidFill>
              <a:schemeClr val="bg2">
                <a:alpha val="47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023119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 pixel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257800"/>
            <a:ext cx="9372600" cy="1219200"/>
          </a:xfrm>
        </p:spPr>
        <p:txBody>
          <a:bodyPr/>
          <a:lstStyle/>
          <a:p>
            <a:r>
              <a:rPr lang="en-US" sz="1800" dirty="0" smtClean="0"/>
              <a:t>Super pixel can buffer 2 “clusters”</a:t>
            </a:r>
          </a:p>
          <a:p>
            <a:r>
              <a:rPr lang="en-US" sz="1800" dirty="0" smtClean="0"/>
              <a:t>Additional resource sharing between groups of super</a:t>
            </a:r>
            <a:r>
              <a:rPr lang="en-US" sz="1800" dirty="0"/>
              <a:t> </a:t>
            </a:r>
            <a:r>
              <a:rPr lang="en-US" sz="1800" dirty="0" smtClean="0"/>
              <a:t>pixel (work in progress)</a:t>
            </a:r>
          </a:p>
          <a:p>
            <a:pPr lvl="1"/>
            <a:r>
              <a:rPr lang="en-US" sz="1600" dirty="0" smtClean="0"/>
              <a:t>Zero suppression, bus arbitration, additional buffering 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203419" y="1295400"/>
            <a:ext cx="962058" cy="830997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Register0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16x 4b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74923" y="2217003"/>
            <a:ext cx="962058" cy="830997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Register1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16x 4b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50346" y="1828800"/>
            <a:ext cx="614977" cy="830997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Sync.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Logic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08323" y="3617893"/>
            <a:ext cx="763351" cy="954107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Hitmap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Buffer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(FIFO)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2x 28b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Up Arrow 43"/>
          <p:cNvSpPr/>
          <p:nvPr/>
        </p:nvSpPr>
        <p:spPr>
          <a:xfrm>
            <a:off x="3841723" y="2133600"/>
            <a:ext cx="152400" cy="1447800"/>
          </a:xfrm>
          <a:prstGeom prst="upArrow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Up Arrow 44"/>
          <p:cNvSpPr/>
          <p:nvPr/>
        </p:nvSpPr>
        <p:spPr>
          <a:xfrm>
            <a:off x="3384523" y="3048000"/>
            <a:ext cx="152400" cy="533400"/>
          </a:xfrm>
          <a:prstGeom prst="upArrow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2165323" y="2286000"/>
            <a:ext cx="6096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ight Arrow 46"/>
          <p:cNvSpPr/>
          <p:nvPr/>
        </p:nvSpPr>
        <p:spPr>
          <a:xfrm>
            <a:off x="2165323" y="1905000"/>
            <a:ext cx="10668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1022323" y="2209800"/>
            <a:ext cx="5334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Lightning Bolt 48"/>
          <p:cNvSpPr/>
          <p:nvPr/>
        </p:nvSpPr>
        <p:spPr>
          <a:xfrm>
            <a:off x="869923" y="1752600"/>
            <a:ext cx="381000" cy="457200"/>
          </a:xfrm>
          <a:prstGeom prst="lightningBol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Bent-Up Arrow 49"/>
          <p:cNvSpPr/>
          <p:nvPr/>
        </p:nvSpPr>
        <p:spPr>
          <a:xfrm rot="5400000">
            <a:off x="1822423" y="2628900"/>
            <a:ext cx="1447800" cy="1524000"/>
          </a:xfrm>
          <a:prstGeom prst="bentUpArrow">
            <a:avLst>
              <a:gd name="adj1" fmla="val 6955"/>
              <a:gd name="adj2" fmla="val 6261"/>
              <a:gd name="adj3" fmla="val 14589"/>
            </a:avLst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56123" y="2810470"/>
            <a:ext cx="1573379" cy="923330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 pixel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Front-end FSM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Snip Same Side Corner Rectangle 51"/>
          <p:cNvSpPr/>
          <p:nvPr/>
        </p:nvSpPr>
        <p:spPr>
          <a:xfrm rot="5400000">
            <a:off x="5060923" y="1981200"/>
            <a:ext cx="609600" cy="381000"/>
          </a:xfrm>
          <a:prstGeom prst="snip2SameRect">
            <a:avLst>
              <a:gd name="adj1" fmla="val 50000"/>
              <a:gd name="adj2" fmla="val 0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37123" y="1868269"/>
            <a:ext cx="301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Right Arrow 53"/>
          <p:cNvSpPr/>
          <p:nvPr/>
        </p:nvSpPr>
        <p:spPr>
          <a:xfrm>
            <a:off x="4146523" y="1905000"/>
            <a:ext cx="10668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Right Arrow 54"/>
          <p:cNvSpPr/>
          <p:nvPr/>
        </p:nvSpPr>
        <p:spPr>
          <a:xfrm>
            <a:off x="3689323" y="2286000"/>
            <a:ext cx="15240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Snip Same Side Corner Rectangle 55"/>
          <p:cNvSpPr/>
          <p:nvPr/>
        </p:nvSpPr>
        <p:spPr>
          <a:xfrm rot="5400000">
            <a:off x="5060923" y="4114800"/>
            <a:ext cx="609600" cy="381000"/>
          </a:xfrm>
          <a:prstGeom prst="snip2SameRect">
            <a:avLst>
              <a:gd name="adj1" fmla="val 50000"/>
              <a:gd name="adj2" fmla="val 0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37123" y="4001869"/>
            <a:ext cx="301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Up Arrow 57"/>
          <p:cNvSpPr/>
          <p:nvPr/>
        </p:nvSpPr>
        <p:spPr>
          <a:xfrm>
            <a:off x="5213323" y="2438400"/>
            <a:ext cx="152400" cy="342900"/>
          </a:xfrm>
          <a:prstGeom prst="upArrow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Up Arrow 58"/>
          <p:cNvSpPr/>
          <p:nvPr/>
        </p:nvSpPr>
        <p:spPr>
          <a:xfrm flipV="1">
            <a:off x="5213323" y="3695700"/>
            <a:ext cx="152400" cy="342900"/>
          </a:xfrm>
          <a:prstGeom prst="upArrow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ight Arrow 59"/>
          <p:cNvSpPr/>
          <p:nvPr/>
        </p:nvSpPr>
        <p:spPr>
          <a:xfrm>
            <a:off x="4070323" y="4114800"/>
            <a:ext cx="11430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Right Arrow 60"/>
          <p:cNvSpPr/>
          <p:nvPr/>
        </p:nvSpPr>
        <p:spPr>
          <a:xfrm>
            <a:off x="4070323" y="4343400"/>
            <a:ext cx="11430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Right Arrow 61"/>
          <p:cNvSpPr/>
          <p:nvPr/>
        </p:nvSpPr>
        <p:spPr>
          <a:xfrm>
            <a:off x="5594323" y="4267200"/>
            <a:ext cx="11430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Right Arrow 62"/>
          <p:cNvSpPr/>
          <p:nvPr/>
        </p:nvSpPr>
        <p:spPr>
          <a:xfrm>
            <a:off x="5594323" y="2133600"/>
            <a:ext cx="1143000" cy="152400"/>
          </a:xfrm>
          <a:prstGeom prst="right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4" name="Straight Arrow Connector 63"/>
          <p:cNvCxnSpPr>
            <a:endCxn id="51" idx="1"/>
          </p:cNvCxnSpPr>
          <p:nvPr/>
        </p:nvCxnSpPr>
        <p:spPr>
          <a:xfrm flipV="1">
            <a:off x="4070323" y="3272135"/>
            <a:ext cx="685800" cy="537865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arrow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5" name="TextBox 64"/>
          <p:cNvSpPr txBox="1"/>
          <p:nvPr/>
        </p:nvSpPr>
        <p:spPr>
          <a:xfrm>
            <a:off x="228600" y="1447800"/>
            <a:ext cx="1167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Discriminator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outputs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089123" y="4061936"/>
            <a:ext cx="6912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Rising/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falling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edge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61123" y="4188023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Header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661123" y="2057400"/>
            <a:ext cx="804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data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070323" y="3349823"/>
            <a:ext cx="702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control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Left-Right Arrow 69"/>
          <p:cNvSpPr/>
          <p:nvPr/>
        </p:nvSpPr>
        <p:spPr>
          <a:xfrm>
            <a:off x="6356323" y="3124200"/>
            <a:ext cx="838200" cy="152400"/>
          </a:xfrm>
          <a:prstGeom prst="leftRightArrow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122004" y="2971800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Req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Done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819400" y="4572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kern="0" dirty="0" smtClean="0">
                <a:solidFill>
                  <a:sysClr val="windowText" lastClr="000000"/>
                </a:solidFill>
              </a:rPr>
              <a:t>Timestamp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kern="0" dirty="0" smtClean="0">
                <a:solidFill>
                  <a:sysClr val="windowText" lastClr="000000"/>
                </a:solidFill>
              </a:rPr>
              <a:t>+ hit map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94957791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format super pixel packets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304800" y="5410200"/>
            <a:ext cx="899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US" sz="1800" dirty="0" smtClean="0"/>
              <a:t>Format optimized for decoding in off-detector electronics FPGA</a:t>
            </a:r>
            <a:r>
              <a:rPr lang="en-US" sz="1800" dirty="0"/>
              <a:t>s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Hottest chip generates ~300 Million super-pixel packets per second </a:t>
            </a:r>
          </a:p>
          <a:p>
            <a:r>
              <a:rPr lang="en-US" sz="1800" dirty="0"/>
              <a:t>D</a:t>
            </a:r>
            <a:r>
              <a:rPr lang="en-US" sz="1800" dirty="0" smtClean="0"/>
              <a:t>ata rate of 12.2 </a:t>
            </a:r>
            <a:r>
              <a:rPr lang="en-US" sz="1800" dirty="0" err="1" smtClean="0"/>
              <a:t>Gbps</a:t>
            </a:r>
            <a:r>
              <a:rPr lang="en-US" sz="1800" dirty="0" smtClean="0"/>
              <a:t> for L=2x10</a:t>
            </a:r>
            <a:r>
              <a:rPr lang="en-US" sz="1800" baseline="30000" dirty="0" smtClean="0"/>
              <a:t>33 </a:t>
            </a:r>
            <a:r>
              <a:rPr lang="en-US" sz="1800" dirty="0"/>
              <a:t>cm</a:t>
            </a:r>
            <a:r>
              <a:rPr lang="en-US" sz="1800" baseline="30000" dirty="0"/>
              <a:t>-2</a:t>
            </a:r>
            <a:r>
              <a:rPr lang="en-US" sz="1800" dirty="0"/>
              <a:t>s</a:t>
            </a:r>
            <a:r>
              <a:rPr lang="en-US" sz="1800" baseline="30000" dirty="0"/>
              <a:t>-1</a:t>
            </a:r>
            <a:endParaRPr lang="en-US" sz="1800" baseline="30000" dirty="0" smtClean="0"/>
          </a:p>
          <a:p>
            <a:pPr marL="82550" indent="0">
              <a:buFont typeface="Wingdings" pitchFamily="2" charset="2"/>
              <a:buNone/>
            </a:pPr>
            <a:r>
              <a:rPr lang="en-US" sz="1800" dirty="0" smtClean="0"/>
              <a:t> </a:t>
            </a:r>
            <a:endParaRPr lang="en-US" sz="18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381000" y="1143000"/>
            <a:ext cx="8077200" cy="4038600"/>
            <a:chOff x="381000" y="1600200"/>
            <a:chExt cx="8077200" cy="4038600"/>
          </a:xfrm>
        </p:grpSpPr>
        <p:sp>
          <p:nvSpPr>
            <p:cNvPr id="8" name="TextBox 7"/>
            <p:cNvSpPr txBox="1"/>
            <p:nvPr/>
          </p:nvSpPr>
          <p:spPr>
            <a:xfrm>
              <a:off x="658391" y="2907268"/>
              <a:ext cx="1627609" cy="369332"/>
            </a:xfrm>
            <a:prstGeom prst="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BCID 12b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86000" y="2907268"/>
              <a:ext cx="1600200" cy="369332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address 12b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92674" y="2907268"/>
              <a:ext cx="984126" cy="369332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0" kern="0" dirty="0">
                  <a:solidFill>
                    <a:sysClr val="window" lastClr="FFFFFF"/>
                  </a:solidFill>
                  <a:latin typeface="Calibri"/>
                </a:rPr>
                <a:t>#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hits 4b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79933" y="2907268"/>
              <a:ext cx="1901867" cy="369332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Payload 8b – 128b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05200" y="4355068"/>
              <a:ext cx="1225207" cy="369332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Address 4b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60457" y="4355068"/>
              <a:ext cx="802143" cy="369332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ToT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4b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00800" y="4355068"/>
              <a:ext cx="1225207" cy="369332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Address 4b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56057" y="4355068"/>
              <a:ext cx="802143" cy="369332"/>
            </a:xfrm>
            <a:prstGeom prst="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ToT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4b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ight Brace 15"/>
            <p:cNvSpPr/>
            <p:nvPr/>
          </p:nvSpPr>
          <p:spPr>
            <a:xfrm rot="16200000">
              <a:off x="5524500" y="1257300"/>
              <a:ext cx="914400" cy="4953000"/>
            </a:xfrm>
            <a:prstGeom prst="rightBrac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562600" y="4355068"/>
              <a:ext cx="838200" cy="0"/>
            </a:xfrm>
            <a:prstGeom prst="line">
              <a:avLst/>
            </a:prstGeom>
            <a:noFill/>
            <a:ln w="25400" cap="flat" cmpd="sng" algn="ctr">
              <a:solidFill>
                <a:srgbClr val="8064A2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8" name="Straight Connector 17"/>
            <p:cNvCxnSpPr/>
            <p:nvPr/>
          </p:nvCxnSpPr>
          <p:spPr>
            <a:xfrm>
              <a:off x="5562600" y="4736068"/>
              <a:ext cx="838200" cy="0"/>
            </a:xfrm>
            <a:prstGeom prst="line">
              <a:avLst/>
            </a:prstGeom>
            <a:noFill/>
            <a:ln w="25400" cap="flat" cmpd="sng" algn="ctr">
              <a:solidFill>
                <a:srgbClr val="8064A2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9" name="Right Brace 18"/>
            <p:cNvSpPr/>
            <p:nvPr/>
          </p:nvSpPr>
          <p:spPr>
            <a:xfrm rot="5400000">
              <a:off x="4381499" y="4012168"/>
              <a:ext cx="304800" cy="2057401"/>
            </a:xfrm>
            <a:prstGeom prst="rightBrace">
              <a:avLst/>
            </a:prstGeom>
            <a:noFill/>
            <a:ln w="25400" cap="flat" cmpd="sng" algn="ctr">
              <a:solidFill>
                <a:srgbClr val="8064A2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05711" y="5269468"/>
              <a:ext cx="2974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8b per pixel hit in the payload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2000" y="3745468"/>
              <a:ext cx="2771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Up to 16 hits in the payload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1000" y="1600200"/>
              <a:ext cx="2155783" cy="646331"/>
            </a:xfrm>
            <a:prstGeom prst="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Common time stamp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shared by all hits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3" name="Straight Arrow Connector 22"/>
            <p:cNvCxnSpPr>
              <a:stCxn id="22" idx="2"/>
              <a:endCxn id="8" idx="0"/>
            </p:cNvCxnSpPr>
            <p:nvPr/>
          </p:nvCxnSpPr>
          <p:spPr>
            <a:xfrm>
              <a:off x="1458892" y="2246531"/>
              <a:ext cx="13304" cy="660737"/>
            </a:xfrm>
            <a:prstGeom prst="straightConnector1">
              <a:avLst/>
            </a:prstGeom>
            <a:noFill/>
            <a:ln w="25400" cap="flat" cmpd="sng" algn="ctr">
              <a:solidFill>
                <a:srgbClr val="C0504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4" name="TextBox 23"/>
            <p:cNvSpPr txBox="1"/>
            <p:nvPr/>
          </p:nvSpPr>
          <p:spPr>
            <a:xfrm>
              <a:off x="1123436" y="4078069"/>
              <a:ext cx="1617943" cy="646331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Address of 4x4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0" kern="0" dirty="0">
                  <a:solidFill>
                    <a:sysClr val="window" lastClr="FFFFFF"/>
                  </a:solidFill>
                  <a:latin typeface="Calibri"/>
                </a:rPr>
                <a:t>s</a:t>
              </a: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uper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pixel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" name="Straight Arrow Connector 24"/>
            <p:cNvCxnSpPr>
              <a:stCxn id="24" idx="0"/>
              <a:endCxn id="9" idx="2"/>
            </p:cNvCxnSpPr>
            <p:nvPr/>
          </p:nvCxnSpPr>
          <p:spPr>
            <a:xfrm flipV="1">
              <a:off x="1932408" y="3276600"/>
              <a:ext cx="1153692" cy="801469"/>
            </a:xfrm>
            <a:prstGeom prst="straightConnector1">
              <a:avLst/>
            </a:prstGeom>
            <a:noFill/>
            <a:ln w="25400" cap="flat" cmpd="sng" algn="ctr">
              <a:solidFill>
                <a:srgbClr val="F7964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6" name="TextBox 25"/>
            <p:cNvSpPr txBox="1"/>
            <p:nvPr/>
          </p:nvSpPr>
          <p:spPr>
            <a:xfrm>
              <a:off x="3456563" y="1600200"/>
              <a:ext cx="1877437" cy="646331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Number of hits in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the payload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stCxn id="26" idx="2"/>
              <a:endCxn id="10" idx="0"/>
            </p:cNvCxnSpPr>
            <p:nvPr/>
          </p:nvCxnSpPr>
          <p:spPr>
            <a:xfrm flipH="1">
              <a:off x="4384737" y="2246531"/>
              <a:ext cx="10545" cy="660737"/>
            </a:xfrm>
            <a:prstGeom prst="straightConnector1">
              <a:avLst/>
            </a:prstGeom>
            <a:noFill/>
            <a:ln w="254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3" name="TextBox 2"/>
          <p:cNvSpPr txBox="1"/>
          <p:nvPr/>
        </p:nvSpPr>
        <p:spPr>
          <a:xfrm>
            <a:off x="7391400" y="1828800"/>
            <a:ext cx="22755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single pixel : 36 bit</a:t>
            </a:r>
          </a:p>
          <a:p>
            <a:pPr algn="r"/>
            <a:r>
              <a:rPr lang="en-US" dirty="0" smtClean="0"/>
              <a:t>dual pixel : 44 bit</a:t>
            </a:r>
          </a:p>
          <a:p>
            <a:pPr algn="r"/>
            <a:r>
              <a:rPr lang="en-US" dirty="0" err="1" smtClean="0"/>
              <a:t>etc</a:t>
            </a:r>
            <a:r>
              <a:rPr lang="en-US" dirty="0" smtClean="0"/>
              <a:t>:  28+n*8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93411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9372600" cy="685800"/>
          </a:xfrm>
        </p:spPr>
        <p:txBody>
          <a:bodyPr/>
          <a:lstStyle/>
          <a:p>
            <a:r>
              <a:rPr lang="en-US" dirty="0" smtClean="0"/>
              <a:t>Data flow in </a:t>
            </a:r>
            <a:r>
              <a:rPr lang="en-US" dirty="0" err="1" smtClean="0"/>
              <a:t>VeloPix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971800" y="1066800"/>
            <a:ext cx="6705600" cy="5105400"/>
            <a:chOff x="1219200" y="1066800"/>
            <a:chExt cx="6705600" cy="5105400"/>
          </a:xfrm>
        </p:grpSpPr>
        <p:sp>
          <p:nvSpPr>
            <p:cNvPr id="9" name="TextBox 8"/>
            <p:cNvSpPr txBox="1"/>
            <p:nvPr/>
          </p:nvSpPr>
          <p:spPr>
            <a:xfrm>
              <a:off x="1230072" y="2362200"/>
              <a:ext cx="1349857" cy="369332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EoC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Region0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Down Arrow Callout 9"/>
            <p:cNvSpPr/>
            <p:nvPr/>
          </p:nvSpPr>
          <p:spPr>
            <a:xfrm>
              <a:off x="1219200" y="2743200"/>
              <a:ext cx="1371600" cy="609600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42691"/>
              </a:avLst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34702" y="2667000"/>
              <a:ext cx="927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EoC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Bus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91682" y="3392269"/>
              <a:ext cx="826637" cy="646331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Region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Rx/Tx0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54072" y="2362200"/>
              <a:ext cx="1349857" cy="369332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EoC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Region1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Down Arrow Callout 13"/>
            <p:cNvSpPr/>
            <p:nvPr/>
          </p:nvSpPr>
          <p:spPr>
            <a:xfrm>
              <a:off x="2743200" y="2743200"/>
              <a:ext cx="1371600" cy="609600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42691"/>
              </a:avLst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58702" y="2667000"/>
              <a:ext cx="927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EoC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Bus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15682" y="3392269"/>
              <a:ext cx="826637" cy="646331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Region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Rx/Tx1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50943" y="2362200"/>
              <a:ext cx="1349857" cy="369332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EoC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Region6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Down Arrow Callout 17"/>
            <p:cNvSpPr/>
            <p:nvPr/>
          </p:nvSpPr>
          <p:spPr>
            <a:xfrm>
              <a:off x="5029200" y="2743200"/>
              <a:ext cx="1371600" cy="609600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42691"/>
              </a:avLst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44702" y="2667000"/>
              <a:ext cx="927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EoC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Bus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01682" y="3392269"/>
              <a:ext cx="870238" cy="646331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Region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Rx/Tx6 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564072" y="2362200"/>
              <a:ext cx="1349857" cy="369332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EoC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Region7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Down Arrow Callout 21"/>
            <p:cNvSpPr/>
            <p:nvPr/>
          </p:nvSpPr>
          <p:spPr>
            <a:xfrm>
              <a:off x="6553200" y="2743200"/>
              <a:ext cx="1371600" cy="609600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42691"/>
              </a:avLst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68702" y="2667000"/>
              <a:ext cx="927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EoC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Bus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25682" y="3392269"/>
              <a:ext cx="826637" cy="646331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Region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Rx/Tx7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38600" y="4800600"/>
              <a:ext cx="998478" cy="92333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4x4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Crossbar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Switch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4114800" y="5715000"/>
              <a:ext cx="152400" cy="4572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Down Arrow 26"/>
            <p:cNvSpPr/>
            <p:nvPr/>
          </p:nvSpPr>
          <p:spPr>
            <a:xfrm>
              <a:off x="4343400" y="5715000"/>
              <a:ext cx="152400" cy="4572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4572000" y="5715000"/>
              <a:ext cx="152400" cy="4572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Down Arrow 28"/>
            <p:cNvSpPr/>
            <p:nvPr/>
          </p:nvSpPr>
          <p:spPr>
            <a:xfrm>
              <a:off x="4800600" y="5715000"/>
              <a:ext cx="152400" cy="4572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95400" y="1066800"/>
              <a:ext cx="1215717" cy="92333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8x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Super Pixel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Column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Down Arrow 30"/>
            <p:cNvSpPr/>
            <p:nvPr/>
          </p:nvSpPr>
          <p:spPr>
            <a:xfrm>
              <a:off x="12954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Down Arrow 31"/>
            <p:cNvSpPr/>
            <p:nvPr/>
          </p:nvSpPr>
          <p:spPr>
            <a:xfrm>
              <a:off x="14478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Down Arrow 32"/>
            <p:cNvSpPr/>
            <p:nvPr/>
          </p:nvSpPr>
          <p:spPr>
            <a:xfrm>
              <a:off x="16002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Down Arrow 33"/>
            <p:cNvSpPr/>
            <p:nvPr/>
          </p:nvSpPr>
          <p:spPr>
            <a:xfrm>
              <a:off x="17526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Down Arrow 34"/>
            <p:cNvSpPr/>
            <p:nvPr/>
          </p:nvSpPr>
          <p:spPr>
            <a:xfrm>
              <a:off x="19050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Down Arrow 35"/>
            <p:cNvSpPr/>
            <p:nvPr/>
          </p:nvSpPr>
          <p:spPr>
            <a:xfrm>
              <a:off x="20574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Down Arrow 36"/>
            <p:cNvSpPr/>
            <p:nvPr/>
          </p:nvSpPr>
          <p:spPr>
            <a:xfrm>
              <a:off x="22098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Down Arrow 37"/>
            <p:cNvSpPr/>
            <p:nvPr/>
          </p:nvSpPr>
          <p:spPr>
            <a:xfrm>
              <a:off x="23622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819400" y="1066800"/>
              <a:ext cx="1215717" cy="92333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8x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Super Pixel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Column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Down Arrow 39"/>
            <p:cNvSpPr/>
            <p:nvPr/>
          </p:nvSpPr>
          <p:spPr>
            <a:xfrm>
              <a:off x="28194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Down Arrow 40"/>
            <p:cNvSpPr/>
            <p:nvPr/>
          </p:nvSpPr>
          <p:spPr>
            <a:xfrm>
              <a:off x="29718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Down Arrow 41"/>
            <p:cNvSpPr/>
            <p:nvPr/>
          </p:nvSpPr>
          <p:spPr>
            <a:xfrm>
              <a:off x="31242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Down Arrow 42"/>
            <p:cNvSpPr/>
            <p:nvPr/>
          </p:nvSpPr>
          <p:spPr>
            <a:xfrm>
              <a:off x="32766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Down Arrow 43"/>
            <p:cNvSpPr/>
            <p:nvPr/>
          </p:nvSpPr>
          <p:spPr>
            <a:xfrm>
              <a:off x="34290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35814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Down Arrow 45"/>
            <p:cNvSpPr/>
            <p:nvPr/>
          </p:nvSpPr>
          <p:spPr>
            <a:xfrm>
              <a:off x="37338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Down Arrow 46"/>
            <p:cNvSpPr/>
            <p:nvPr/>
          </p:nvSpPr>
          <p:spPr>
            <a:xfrm>
              <a:off x="38862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105400" y="1066800"/>
              <a:ext cx="1215717" cy="92333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8x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Super Pixel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Column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Down Arrow 48"/>
            <p:cNvSpPr/>
            <p:nvPr/>
          </p:nvSpPr>
          <p:spPr>
            <a:xfrm>
              <a:off x="51054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Down Arrow 49"/>
            <p:cNvSpPr/>
            <p:nvPr/>
          </p:nvSpPr>
          <p:spPr>
            <a:xfrm>
              <a:off x="52578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Down Arrow 50"/>
            <p:cNvSpPr/>
            <p:nvPr/>
          </p:nvSpPr>
          <p:spPr>
            <a:xfrm>
              <a:off x="54102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Down Arrow 51"/>
            <p:cNvSpPr/>
            <p:nvPr/>
          </p:nvSpPr>
          <p:spPr>
            <a:xfrm>
              <a:off x="55626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Down Arrow 52"/>
            <p:cNvSpPr/>
            <p:nvPr/>
          </p:nvSpPr>
          <p:spPr>
            <a:xfrm>
              <a:off x="57150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Down Arrow 53"/>
            <p:cNvSpPr/>
            <p:nvPr/>
          </p:nvSpPr>
          <p:spPr>
            <a:xfrm>
              <a:off x="58674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Down Arrow 54"/>
            <p:cNvSpPr/>
            <p:nvPr/>
          </p:nvSpPr>
          <p:spPr>
            <a:xfrm>
              <a:off x="60198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Down Arrow 55"/>
            <p:cNvSpPr/>
            <p:nvPr/>
          </p:nvSpPr>
          <p:spPr>
            <a:xfrm>
              <a:off x="61722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629400" y="1066800"/>
              <a:ext cx="1215717" cy="92333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8x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Super Pixel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Column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Down Arrow 57"/>
            <p:cNvSpPr/>
            <p:nvPr/>
          </p:nvSpPr>
          <p:spPr>
            <a:xfrm>
              <a:off x="66294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Down Arrow 58"/>
            <p:cNvSpPr/>
            <p:nvPr/>
          </p:nvSpPr>
          <p:spPr>
            <a:xfrm>
              <a:off x="67818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Down Arrow 59"/>
            <p:cNvSpPr/>
            <p:nvPr/>
          </p:nvSpPr>
          <p:spPr>
            <a:xfrm>
              <a:off x="69342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70866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Down Arrow 61"/>
            <p:cNvSpPr/>
            <p:nvPr/>
          </p:nvSpPr>
          <p:spPr>
            <a:xfrm>
              <a:off x="72390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Down Arrow 62"/>
            <p:cNvSpPr/>
            <p:nvPr/>
          </p:nvSpPr>
          <p:spPr>
            <a:xfrm>
              <a:off x="73914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Down Arrow 63"/>
            <p:cNvSpPr/>
            <p:nvPr/>
          </p:nvSpPr>
          <p:spPr>
            <a:xfrm>
              <a:off x="75438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Down Arrow 64"/>
            <p:cNvSpPr/>
            <p:nvPr/>
          </p:nvSpPr>
          <p:spPr>
            <a:xfrm>
              <a:off x="7696200" y="1981200"/>
              <a:ext cx="152400" cy="381000"/>
            </a:xfrm>
            <a:prstGeom prst="down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027003" y="1143000"/>
              <a:ext cx="10021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 - - -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084711" y="1752600"/>
              <a:ext cx="8867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- - -</a:t>
              </a:r>
              <a:endPara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84711" y="2187714"/>
              <a:ext cx="8867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60000"/>
                      <a:lumOff val="4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- - -</a:t>
              </a:r>
              <a:endPara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084711" y="2492514"/>
              <a:ext cx="8867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60000"/>
                      <a:lumOff val="4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- - -</a:t>
              </a:r>
              <a:endPara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084711" y="3254514"/>
              <a:ext cx="8867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- - -</a:t>
              </a:r>
              <a:endPara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71" name="Bent-Up Arrow 70"/>
            <p:cNvSpPr/>
            <p:nvPr/>
          </p:nvSpPr>
          <p:spPr>
            <a:xfrm rot="10800000" flipH="1">
              <a:off x="1905001" y="4038600"/>
              <a:ext cx="2362200" cy="762000"/>
            </a:xfrm>
            <a:prstGeom prst="bentUpArrow">
              <a:avLst>
                <a:gd name="adj1" fmla="val 25000"/>
                <a:gd name="adj2" fmla="val 20200"/>
                <a:gd name="adj3" fmla="val 15400"/>
              </a:avLst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Bent-Up Arrow 71"/>
            <p:cNvSpPr/>
            <p:nvPr/>
          </p:nvSpPr>
          <p:spPr>
            <a:xfrm rot="10800000">
              <a:off x="4800600" y="4038601"/>
              <a:ext cx="2362200" cy="762000"/>
            </a:xfrm>
            <a:prstGeom prst="bentUpArrow">
              <a:avLst>
                <a:gd name="adj1" fmla="val 25000"/>
                <a:gd name="adj2" fmla="val 20200"/>
                <a:gd name="adj3" fmla="val 15400"/>
              </a:avLst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066219" y="3810000"/>
              <a:ext cx="8867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60000"/>
                      <a:lumOff val="4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- - -</a:t>
              </a:r>
              <a:endPara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05000" y="3962400"/>
              <a:ext cx="23118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Output Bus0 16b @ 320 MHz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816786" y="3962400"/>
              <a:ext cx="25325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Output Bus3 16b @ 320 MHz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1504284" y="1978223"/>
            <a:ext cx="915698" cy="307777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2.56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Gbps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9" name="Straight Arrow Connector 78"/>
          <p:cNvCxnSpPr>
            <a:stCxn id="78" idx="3"/>
          </p:cNvCxnSpPr>
          <p:nvPr/>
        </p:nvCxnSpPr>
        <p:spPr>
          <a:xfrm>
            <a:off x="2419982" y="2132112"/>
            <a:ext cx="628018" cy="1488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0" name="TextBox 79"/>
          <p:cNvSpPr txBox="1"/>
          <p:nvPr/>
        </p:nvSpPr>
        <p:spPr>
          <a:xfrm>
            <a:off x="1295400" y="2766536"/>
            <a:ext cx="1277914" cy="738664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Eff. bandwidth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22* 160 MHz =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3.52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Gbps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1" name="Straight Arrow Connector 80"/>
          <p:cNvCxnSpPr>
            <a:stCxn id="80" idx="3"/>
            <a:endCxn id="10" idx="1"/>
          </p:cNvCxnSpPr>
          <p:nvPr/>
        </p:nvCxnSpPr>
        <p:spPr>
          <a:xfrm flipV="1">
            <a:off x="2573314" y="2873322"/>
            <a:ext cx="398486" cy="262546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2" name="TextBox 81"/>
          <p:cNvSpPr txBox="1"/>
          <p:nvPr/>
        </p:nvSpPr>
        <p:spPr>
          <a:xfrm>
            <a:off x="5233415" y="6172200"/>
            <a:ext cx="22329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To serial output links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83" name="Content Placeholder 2"/>
          <p:cNvSpPr>
            <a:spLocks noGrp="1"/>
          </p:cNvSpPr>
          <p:nvPr>
            <p:ph idx="1"/>
          </p:nvPr>
        </p:nvSpPr>
        <p:spPr>
          <a:xfrm>
            <a:off x="0" y="4343400"/>
            <a:ext cx="9525000" cy="1981200"/>
          </a:xfrm>
        </p:spPr>
        <p:txBody>
          <a:bodyPr/>
          <a:lstStyle/>
          <a:p>
            <a:r>
              <a:rPr lang="en-US" sz="1800" dirty="0" smtClean="0"/>
              <a:t>Buffer depths to be optimized</a:t>
            </a:r>
          </a:p>
          <a:p>
            <a:r>
              <a:rPr lang="en-US" sz="1800" dirty="0" smtClean="0"/>
              <a:t>Complete packet sent to a single link</a:t>
            </a:r>
          </a:p>
          <a:p>
            <a:r>
              <a:rPr lang="en-US" sz="1800" dirty="0" smtClean="0"/>
              <a:t>Internal bandwidth &gt; output bandwidth</a:t>
            </a:r>
          </a:p>
          <a:p>
            <a:r>
              <a:rPr lang="en-US" sz="1800" dirty="0" smtClean="0"/>
              <a:t>Bandwidth limited by 4 GBT-like links</a:t>
            </a:r>
          </a:p>
          <a:p>
            <a:pPr lvl="1"/>
            <a:r>
              <a:rPr lang="en-US" sz="1400" dirty="0" smtClean="0"/>
              <a:t>GBT = CERN standard link , 4.8 </a:t>
            </a:r>
            <a:r>
              <a:rPr lang="en-US" sz="1400" dirty="0" err="1" smtClean="0"/>
              <a:t>Gbit</a:t>
            </a:r>
            <a:r>
              <a:rPr lang="en-US" sz="1400" dirty="0" smtClean="0"/>
              <a:t>/s  link speed</a:t>
            </a:r>
          </a:p>
          <a:p>
            <a:pPr lvl="1"/>
            <a:r>
              <a:rPr lang="en-US" sz="1400" dirty="0" smtClean="0"/>
              <a:t>3.2 </a:t>
            </a:r>
            <a:r>
              <a:rPr lang="en-US" sz="1400" dirty="0" err="1" smtClean="0"/>
              <a:t>Gbit</a:t>
            </a:r>
            <a:r>
              <a:rPr lang="en-US" sz="1400" dirty="0" smtClean="0"/>
              <a:t>/s  effective bandwidth due to error correction</a:t>
            </a:r>
          </a:p>
          <a:p>
            <a:pPr lvl="1"/>
            <a:r>
              <a:rPr lang="en-US" sz="1400" dirty="0" smtClean="0"/>
              <a:t>Plain 8B/10B will increase effective bandwidth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0" y="106680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110697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data-packet latency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5" y="4735567"/>
            <a:ext cx="9677400" cy="2274833"/>
          </a:xfrm>
        </p:spPr>
        <p:txBody>
          <a:bodyPr/>
          <a:lstStyle/>
          <a:p>
            <a:r>
              <a:rPr lang="en-US" sz="1800" dirty="0" smtClean="0"/>
              <a:t>Advantage of data driven readout is modest buffer requirements on chip</a:t>
            </a:r>
          </a:p>
          <a:p>
            <a:r>
              <a:rPr lang="en-US" sz="1800" dirty="0"/>
              <a:t>A</a:t>
            </a:r>
            <a:r>
              <a:rPr lang="en-US" sz="1800" dirty="0" smtClean="0"/>
              <a:t>lmost no data loss at L = 2x10</a:t>
            </a:r>
            <a:r>
              <a:rPr lang="en-US" sz="1800" baseline="30000" dirty="0" smtClean="0"/>
              <a:t>33 </a:t>
            </a:r>
            <a:r>
              <a:rPr lang="en-US" sz="1800" dirty="0"/>
              <a:t>cm</a:t>
            </a:r>
            <a:r>
              <a:rPr lang="en-US" sz="1800" baseline="30000" dirty="0"/>
              <a:t>-2</a:t>
            </a:r>
            <a:r>
              <a:rPr lang="en-US" sz="1800" dirty="0"/>
              <a:t>s</a:t>
            </a:r>
            <a:r>
              <a:rPr lang="en-US" sz="1800" baseline="30000" dirty="0"/>
              <a:t>-1</a:t>
            </a:r>
            <a:r>
              <a:rPr lang="en-US" sz="1800" dirty="0" smtClean="0"/>
              <a:t>,   but close to bandwidth limit</a:t>
            </a:r>
            <a:endParaRPr lang="en-US" sz="1800" baseline="30000" dirty="0" smtClean="0"/>
          </a:p>
          <a:p>
            <a:r>
              <a:rPr lang="en-US" sz="1800" dirty="0" smtClean="0"/>
              <a:t>Drawback is that data packets are not ordered in time</a:t>
            </a:r>
          </a:p>
          <a:p>
            <a:r>
              <a:rPr lang="en-US" sz="1800" dirty="0"/>
              <a:t>R</a:t>
            </a:r>
            <a:r>
              <a:rPr lang="en-US" sz="1800" dirty="0" smtClean="0"/>
              <a:t>eordering required before other processing steps like clustering can be done</a:t>
            </a:r>
          </a:p>
          <a:p>
            <a:r>
              <a:rPr lang="en-US" sz="1800" dirty="0"/>
              <a:t>D</a:t>
            </a:r>
            <a:r>
              <a:rPr lang="en-US" sz="1800" dirty="0" smtClean="0"/>
              <a:t>emanding for off-detector electronics (FPGAs)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6" descr="latencies_vpx_ese_pr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914400"/>
            <a:ext cx="5638800" cy="3494177"/>
          </a:xfrm>
          <a:prstGeom prst="rect">
            <a:avLst/>
          </a:prstGeom>
        </p:spPr>
      </p:pic>
      <p:pic>
        <p:nvPicPr>
          <p:cNvPr id="8" name="Content Placeholder 10" descr="efficienc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05400" y="990599"/>
            <a:ext cx="5105400" cy="338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6400042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acquisition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9220200" cy="1981200"/>
          </a:xfrm>
        </p:spPr>
        <p:txBody>
          <a:bodyPr/>
          <a:lstStyle/>
          <a:p>
            <a:r>
              <a:rPr lang="en-US" sz="2000" dirty="0" err="1" smtClean="0"/>
              <a:t>LHCb</a:t>
            </a:r>
            <a:r>
              <a:rPr lang="en-US" sz="2000" dirty="0" smtClean="0"/>
              <a:t> common DAQ boards (TELL40)</a:t>
            </a:r>
          </a:p>
          <a:p>
            <a:pPr lvl="1"/>
            <a:r>
              <a:rPr lang="en-US" sz="1600" dirty="0" smtClean="0"/>
              <a:t>ACTA</a:t>
            </a:r>
            <a:r>
              <a:rPr lang="en-US" sz="1400" dirty="0" smtClean="0"/>
              <a:t> standard</a:t>
            </a:r>
          </a:p>
          <a:p>
            <a:r>
              <a:rPr lang="en-US" sz="2000" dirty="0" smtClean="0"/>
              <a:t>4 mezzanines with powerful FPGA</a:t>
            </a:r>
          </a:p>
          <a:p>
            <a:r>
              <a:rPr lang="en-US" sz="2000" dirty="0" smtClean="0"/>
              <a:t>24 optical links in,  max. 12 x 10 Gigabit </a:t>
            </a:r>
            <a:r>
              <a:rPr lang="en-US" sz="2000" dirty="0"/>
              <a:t>E</a:t>
            </a:r>
            <a:r>
              <a:rPr lang="en-US" sz="2000" dirty="0" smtClean="0"/>
              <a:t>thernet out</a:t>
            </a:r>
          </a:p>
          <a:p>
            <a:r>
              <a:rPr lang="en-US" sz="2000" dirty="0" smtClean="0"/>
              <a:t>Electrical to optical conversion outside of vacuum tank</a:t>
            </a:r>
          </a:p>
          <a:p>
            <a:pPr lvl="1"/>
            <a:r>
              <a:rPr lang="en-US" sz="1600" dirty="0"/>
              <a:t>L</a:t>
            </a:r>
            <a:r>
              <a:rPr lang="en-US" sz="1600" dirty="0" smtClean="0"/>
              <a:t>ower radiation level </a:t>
            </a:r>
          </a:p>
          <a:p>
            <a:pPr lvl="1"/>
            <a:r>
              <a:rPr lang="en-US" sz="1600" dirty="0"/>
              <a:t>E</a:t>
            </a:r>
            <a:r>
              <a:rPr lang="en-US" sz="1600" dirty="0" smtClean="0"/>
              <a:t>asier accessible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228600" y="3276600"/>
            <a:ext cx="9558755" cy="3203377"/>
            <a:chOff x="228600" y="1295400"/>
            <a:chExt cx="9558755" cy="3203377"/>
          </a:xfrm>
        </p:grpSpPr>
        <p:sp>
          <p:nvSpPr>
            <p:cNvPr id="31" name="TextBox 30"/>
            <p:cNvSpPr txBox="1"/>
            <p:nvPr/>
          </p:nvSpPr>
          <p:spPr>
            <a:xfrm rot="16200000">
              <a:off x="2242066" y="2710934"/>
              <a:ext cx="2286000" cy="36933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vacuum</a:t>
              </a:r>
              <a:r>
                <a:rPr kumimoji="0" lang="en-US" sz="1800" b="0" i="0" u="none" strike="noStrike" kern="0" cap="none" spc="0" normalizeH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800" b="0" i="0" u="none" strike="noStrike" kern="0" cap="none" spc="0" normalizeH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feedtrhough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2623066" y="2710934"/>
              <a:ext cx="2286000" cy="36933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1000" y="1752600"/>
              <a:ext cx="2819400" cy="2286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600" y="1600200"/>
              <a:ext cx="2819400" cy="2286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0984" y="19812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5784" y="19812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30584" y="19812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0984" y="22860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5784" y="22860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30584" y="22860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5784" y="25908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30584" y="25908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5784" y="28956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0584" y="28956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5784" y="32004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30584" y="3200400"/>
              <a:ext cx="288616" cy="3048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2089666" y="2558534"/>
              <a:ext cx="2286000" cy="36933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vacuum</a:t>
              </a:r>
              <a:r>
                <a:rPr kumimoji="0" lang="en-US" sz="1800" b="0" i="0" u="none" strike="noStrike" kern="0" cap="none" spc="0" normalizeH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800" b="0" i="0" u="none" strike="noStrike" kern="0" cap="none" spc="0" normalizeH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feedthrough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2470666" y="2558534"/>
              <a:ext cx="2286000" cy="36933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electrical -&gt; optical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77000" y="1295400"/>
              <a:ext cx="2514600" cy="27432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29400" y="1828800"/>
              <a:ext cx="1219200" cy="369332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FGPA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29400" y="2373868"/>
              <a:ext cx="1219200" cy="369332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FGPA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29400" y="2907268"/>
              <a:ext cx="1219200" cy="369332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FGPA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629400" y="3440668"/>
              <a:ext cx="1219200" cy="369332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FGPA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 bwMode="auto">
            <a:xfrm>
              <a:off x="1447800" y="2057400"/>
              <a:ext cx="14478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>
              <a:off x="1447800" y="2590800"/>
              <a:ext cx="14478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>
              <a:off x="1447800" y="2895600"/>
              <a:ext cx="14478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1447800" y="3429000"/>
              <a:ext cx="14478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1600200" y="2067580"/>
              <a:ext cx="11825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24 diff. </a:t>
              </a:r>
            </a:p>
            <a:p>
              <a:r>
                <a:rPr lang="en-US" sz="1400" b="0" dirty="0" smtClean="0"/>
                <a:t>Copper links</a:t>
              </a:r>
              <a:endParaRPr lang="en-US" sz="1400" b="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00200" y="2895600"/>
              <a:ext cx="11825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24 diff. </a:t>
              </a:r>
            </a:p>
            <a:p>
              <a:r>
                <a:rPr lang="en-US" sz="1400" b="0" dirty="0" smtClean="0"/>
                <a:t>Copper links</a:t>
              </a:r>
              <a:endParaRPr lang="en-US" sz="1400" b="0" dirty="0"/>
            </a:p>
          </p:txBody>
        </p:sp>
        <p:cxnSp>
          <p:nvCxnSpPr>
            <p:cNvPr id="41" name="Straight Arrow Connector 40"/>
            <p:cNvCxnSpPr/>
            <p:nvPr/>
          </p:nvCxnSpPr>
          <p:spPr bwMode="auto">
            <a:xfrm>
              <a:off x="4114800" y="2057400"/>
              <a:ext cx="22098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cxnSp>
        <p:cxnSp>
          <p:nvCxnSpPr>
            <p:cNvPr id="43" name="Straight Arrow Connector 42"/>
            <p:cNvCxnSpPr/>
            <p:nvPr/>
          </p:nvCxnSpPr>
          <p:spPr bwMode="auto">
            <a:xfrm>
              <a:off x="4114800" y="2590800"/>
              <a:ext cx="22098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cxnSp>
        <p:cxnSp>
          <p:nvCxnSpPr>
            <p:cNvPr id="44" name="Straight Arrow Connector 43"/>
            <p:cNvCxnSpPr/>
            <p:nvPr/>
          </p:nvCxnSpPr>
          <p:spPr bwMode="auto">
            <a:xfrm>
              <a:off x="4114800" y="3124200"/>
              <a:ext cx="22098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cxnSp>
        <p:cxnSp>
          <p:nvCxnSpPr>
            <p:cNvPr id="45" name="Straight Arrow Connector 44"/>
            <p:cNvCxnSpPr/>
            <p:nvPr/>
          </p:nvCxnSpPr>
          <p:spPr bwMode="auto">
            <a:xfrm>
              <a:off x="4114800" y="3657600"/>
              <a:ext cx="22098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cxnSp>
        <p:cxnSp>
          <p:nvCxnSpPr>
            <p:cNvPr id="46" name="Straight Arrow Connector 45"/>
            <p:cNvCxnSpPr/>
            <p:nvPr/>
          </p:nvCxnSpPr>
          <p:spPr bwMode="auto">
            <a:xfrm>
              <a:off x="1219200" y="4191000"/>
              <a:ext cx="24384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arrow" w="sm" len="sm"/>
              <a:tailEnd type="arrow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2312534" y="4188023"/>
              <a:ext cx="5887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~1 m</a:t>
              </a:r>
              <a:endParaRPr lang="en-US" sz="1400" b="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419600" y="1749623"/>
              <a:ext cx="13622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24 optical links</a:t>
              </a:r>
              <a:endParaRPr lang="en-US" sz="1400" b="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419600" y="2283023"/>
              <a:ext cx="13622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24 optical links</a:t>
              </a:r>
              <a:endParaRPr lang="en-US" sz="1400" b="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419600" y="2816423"/>
              <a:ext cx="13622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24 optical links</a:t>
              </a:r>
              <a:endParaRPr lang="en-US" sz="1400" b="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419600" y="3349823"/>
              <a:ext cx="13622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24 optical links</a:t>
              </a:r>
              <a:endParaRPr lang="en-US" sz="1400" b="0" dirty="0"/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553200" y="1752600"/>
              <a:ext cx="1447800" cy="5334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6553200" y="2286000"/>
              <a:ext cx="1447800" cy="5334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6553200" y="2819400"/>
              <a:ext cx="1447800" cy="5334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6553200" y="3352800"/>
              <a:ext cx="1447800" cy="5334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>
              <a:off x="4038600" y="4191000"/>
              <a:ext cx="22860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arrow" w="sm" len="sm"/>
              <a:tailEnd type="arrow"/>
            </a:ln>
            <a:effectLst/>
          </p:spPr>
        </p:cxnSp>
        <p:sp>
          <p:nvSpPr>
            <p:cNvPr id="60" name="TextBox 59"/>
            <p:cNvSpPr txBox="1"/>
            <p:nvPr/>
          </p:nvSpPr>
          <p:spPr>
            <a:xfrm>
              <a:off x="5059352" y="4191000"/>
              <a:ext cx="738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~60  m</a:t>
              </a:r>
              <a:endParaRPr lang="en-US" sz="1400" b="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58000" y="1371600"/>
              <a:ext cx="16859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 smtClean="0"/>
                <a:t>TELL40  (ATCA) </a:t>
              </a:r>
              <a:endParaRPr lang="en-US" sz="1600" b="0" dirty="0"/>
            </a:p>
          </p:txBody>
        </p:sp>
        <p:cxnSp>
          <p:nvCxnSpPr>
            <p:cNvPr id="62" name="Straight Arrow Connector 61"/>
            <p:cNvCxnSpPr/>
            <p:nvPr/>
          </p:nvCxnSpPr>
          <p:spPr bwMode="auto">
            <a:xfrm>
              <a:off x="8001000" y="1981200"/>
              <a:ext cx="13716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cxnSp>
        <p:cxnSp>
          <p:nvCxnSpPr>
            <p:cNvPr id="64" name="Straight Arrow Connector 63"/>
            <p:cNvCxnSpPr/>
            <p:nvPr/>
          </p:nvCxnSpPr>
          <p:spPr bwMode="auto">
            <a:xfrm>
              <a:off x="8001000" y="2514600"/>
              <a:ext cx="13716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cxnSp>
        <p:cxnSp>
          <p:nvCxnSpPr>
            <p:cNvPr id="65" name="Straight Arrow Connector 64"/>
            <p:cNvCxnSpPr/>
            <p:nvPr/>
          </p:nvCxnSpPr>
          <p:spPr bwMode="auto">
            <a:xfrm>
              <a:off x="8001000" y="3048000"/>
              <a:ext cx="13716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cxnSp>
        <p:cxnSp>
          <p:nvCxnSpPr>
            <p:cNvPr id="66" name="Straight Arrow Connector 65"/>
            <p:cNvCxnSpPr/>
            <p:nvPr/>
          </p:nvCxnSpPr>
          <p:spPr bwMode="auto">
            <a:xfrm>
              <a:off x="8001000" y="3581400"/>
              <a:ext cx="13716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sm" len="sm"/>
              <a:tailEnd type="arrow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cxnSp>
        <p:sp>
          <p:nvSpPr>
            <p:cNvPr id="67" name="TextBox 66"/>
            <p:cNvSpPr txBox="1"/>
            <p:nvPr/>
          </p:nvSpPr>
          <p:spPr>
            <a:xfrm rot="16200000">
              <a:off x="9058269" y="2583150"/>
              <a:ext cx="11196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CPU farm 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68967787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Gbit</a:t>
            </a:r>
            <a:r>
              <a:rPr lang="en-US" sz="3200" dirty="0" smtClean="0"/>
              <a:t>/s copper links in vacuum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143000"/>
            <a:ext cx="5562600" cy="5334000"/>
          </a:xfrm>
        </p:spPr>
        <p:txBody>
          <a:bodyPr/>
          <a:lstStyle/>
          <a:p>
            <a:r>
              <a:rPr lang="en-US" sz="1800" dirty="0"/>
              <a:t>M</a:t>
            </a:r>
            <a:r>
              <a:rPr lang="en-US" sz="1800" dirty="0" smtClean="0"/>
              <a:t>ust be </a:t>
            </a:r>
            <a:r>
              <a:rPr lang="en-US" sz="1800" dirty="0" err="1"/>
              <a:t>r</a:t>
            </a:r>
            <a:r>
              <a:rPr lang="en-US" sz="1800" dirty="0" err="1" smtClean="0"/>
              <a:t>adhard</a:t>
            </a:r>
            <a:r>
              <a:rPr lang="en-US" sz="1800" dirty="0" smtClean="0"/>
              <a:t>, low outgassing, flexible</a:t>
            </a:r>
          </a:p>
          <a:p>
            <a:r>
              <a:rPr lang="en-US" sz="1800" dirty="0" smtClean="0"/>
              <a:t>Using </a:t>
            </a:r>
            <a:r>
              <a:rPr lang="en-US" sz="1800" dirty="0" err="1" smtClean="0"/>
              <a:t>Dupont</a:t>
            </a:r>
            <a:r>
              <a:rPr lang="en-US" sz="1800" dirty="0" smtClean="0"/>
              <a:t> </a:t>
            </a:r>
            <a:r>
              <a:rPr lang="en-US" sz="1800" dirty="0" err="1" smtClean="0"/>
              <a:t>Pyralux</a:t>
            </a:r>
            <a:r>
              <a:rPr lang="en-US" sz="1800" dirty="0" smtClean="0"/>
              <a:t> AP-plus ‘</a:t>
            </a:r>
            <a:r>
              <a:rPr lang="en-US" sz="1800" dirty="0" err="1" smtClean="0"/>
              <a:t>kapton</a:t>
            </a:r>
            <a:r>
              <a:rPr lang="en-US" sz="1800" dirty="0" smtClean="0"/>
              <a:t>’</a:t>
            </a:r>
          </a:p>
          <a:p>
            <a:pPr lvl="1"/>
            <a:r>
              <a:rPr lang="en-US" sz="1600" dirty="0" smtClean="0"/>
              <a:t>Specially designed for HF applications</a:t>
            </a:r>
          </a:p>
          <a:p>
            <a:r>
              <a:rPr lang="en-US" sz="1800" dirty="0"/>
              <a:t>Measurements compared to simulations with 3D ADS momentum simulator</a:t>
            </a:r>
          </a:p>
          <a:p>
            <a:r>
              <a:rPr lang="en-US" sz="1800" dirty="0"/>
              <a:t>Transmission promising for </a:t>
            </a:r>
            <a:r>
              <a:rPr lang="en-US" sz="1800" dirty="0" smtClean="0"/>
              <a:t>0.5 -1 </a:t>
            </a:r>
            <a:r>
              <a:rPr lang="en-US" sz="1800" dirty="0"/>
              <a:t>m</a:t>
            </a:r>
            <a:r>
              <a:rPr lang="en-US" sz="1800" dirty="0" smtClean="0"/>
              <a:t> </a:t>
            </a:r>
            <a:r>
              <a:rPr lang="en-US" sz="1800" dirty="0"/>
              <a:t>of cable but mechanically rigid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439944"/>
            <a:ext cx="7258589" cy="211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C:\Users\Edgar\Desktop\kaptoncable\pfc\pictures\2012-03-20 09.29.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3643053" cy="273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91211" y="4114800"/>
            <a:ext cx="3160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Eye diagram for 100 cm length</a:t>
            </a:r>
          </a:p>
        </p:txBody>
      </p:sp>
    </p:spTree>
    <p:extLst>
      <p:ext uri="{BB962C8B-B14F-4D97-AF65-F5344CB8AC3E}">
        <p14:creationId xmlns:p14="http://schemas.microsoft.com/office/powerpoint/2010/main" val="4048347952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1916339" y="3505200"/>
            <a:ext cx="1284061" cy="307777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Processing 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87739" y="3429000"/>
            <a:ext cx="1284061" cy="307777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Processing 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24000" y="3352800"/>
            <a:ext cx="1284061" cy="307777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Processing 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95400" y="3276600"/>
            <a:ext cx="1284061" cy="307777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Processing 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66800" y="3200400"/>
            <a:ext cx="1284061" cy="307777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Processing 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9372600" cy="685800"/>
          </a:xfrm>
        </p:spPr>
        <p:txBody>
          <a:bodyPr/>
          <a:lstStyle/>
          <a:p>
            <a:r>
              <a:rPr lang="en-US" dirty="0" smtClean="0"/>
              <a:t>FPGA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447800"/>
            <a:ext cx="5638800" cy="5334000"/>
          </a:xfrm>
        </p:spPr>
        <p:txBody>
          <a:bodyPr/>
          <a:lstStyle/>
          <a:p>
            <a:r>
              <a:rPr lang="en-US" sz="2000" dirty="0" smtClean="0"/>
              <a:t>One </a:t>
            </a:r>
            <a:r>
              <a:rPr lang="en-US" sz="2000" dirty="0" err="1" smtClean="0"/>
              <a:t>Stratix</a:t>
            </a:r>
            <a:r>
              <a:rPr lang="en-US" sz="2000" dirty="0" smtClean="0"/>
              <a:t>-V device for 24 links</a:t>
            </a:r>
          </a:p>
          <a:p>
            <a:r>
              <a:rPr lang="en-US" sz="2000" dirty="0" smtClean="0"/>
              <a:t>Data rate = ~ 68 </a:t>
            </a:r>
            <a:r>
              <a:rPr lang="en-US" sz="2000" dirty="0" err="1" smtClean="0"/>
              <a:t>Gbit</a:t>
            </a:r>
            <a:r>
              <a:rPr lang="en-US" sz="2000" dirty="0" smtClean="0"/>
              <a:t>/s</a:t>
            </a:r>
          </a:p>
          <a:p>
            <a:r>
              <a:rPr lang="en-US" sz="2000" dirty="0" smtClean="0"/>
              <a:t>Time re-ordering + sorting is resource intensive</a:t>
            </a:r>
          </a:p>
          <a:p>
            <a:endParaRPr lang="en-US" sz="2000" dirty="0" smtClean="0"/>
          </a:p>
          <a:p>
            <a:r>
              <a:rPr lang="en-US" sz="2000" dirty="0" smtClean="0"/>
              <a:t>What processing can we achieve</a:t>
            </a:r>
          </a:p>
          <a:p>
            <a:pPr lvl="1"/>
            <a:r>
              <a:rPr lang="en-US" sz="1600" dirty="0" smtClean="0"/>
              <a:t>Reduce load on the CPU farm</a:t>
            </a:r>
          </a:p>
          <a:p>
            <a:r>
              <a:rPr lang="en-US" sz="2000" dirty="0" smtClean="0"/>
              <a:t>Collecting/grouping all hits of a cluster</a:t>
            </a:r>
          </a:p>
          <a:p>
            <a:pPr lvl="1"/>
            <a:r>
              <a:rPr lang="en-US" sz="1600" dirty="0"/>
              <a:t>G</a:t>
            </a:r>
            <a:r>
              <a:rPr lang="en-US" sz="1600" dirty="0" smtClean="0"/>
              <a:t>rouping in </a:t>
            </a:r>
            <a:r>
              <a:rPr lang="en-US" sz="1600" dirty="0" err="1" smtClean="0"/>
              <a:t>VeloPix</a:t>
            </a:r>
            <a:r>
              <a:rPr lang="en-US" sz="1600" dirty="0" smtClean="0"/>
              <a:t> only in fixed 4x4 group</a:t>
            </a:r>
          </a:p>
          <a:p>
            <a:pPr lvl="1"/>
            <a:r>
              <a:rPr lang="en-US" sz="1600" dirty="0"/>
              <a:t>M</a:t>
            </a:r>
            <a:r>
              <a:rPr lang="en-US" sz="1600" dirty="0" smtClean="0"/>
              <a:t>any cluster will cross super-pixel boundary</a:t>
            </a:r>
          </a:p>
          <a:p>
            <a:pPr lvl="1"/>
            <a:r>
              <a:rPr lang="en-US" sz="1600" dirty="0" smtClean="0"/>
              <a:t>Algorithm being developed, K-d tree?</a:t>
            </a:r>
          </a:p>
          <a:p>
            <a:r>
              <a:rPr lang="en-US" sz="2000" dirty="0" smtClean="0"/>
              <a:t>Clustering (</a:t>
            </a:r>
            <a:r>
              <a:rPr lang="en-US" sz="2000" dirty="0" err="1" smtClean="0"/>
              <a:t>centre</a:t>
            </a:r>
            <a:r>
              <a:rPr lang="en-US" sz="2000" dirty="0" smtClean="0"/>
              <a:t>-of-gravity)</a:t>
            </a:r>
          </a:p>
          <a:p>
            <a:pPr lvl="1"/>
            <a:r>
              <a:rPr lang="en-US" sz="1600" dirty="0"/>
              <a:t>N</a:t>
            </a:r>
            <a:r>
              <a:rPr lang="en-US" sz="1600" dirty="0" smtClean="0"/>
              <a:t>ot yet clear what cost/benefit ratio 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38200" y="914400"/>
            <a:ext cx="2739491" cy="563004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24 Serial input streams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decoding(GBT or 8b/10b)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9571" y="1886553"/>
            <a:ext cx="1356520" cy="523220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Time(or event)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Re-ordering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9539" y="3124200"/>
            <a:ext cx="1284061" cy="307777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Processing 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1316486" y="1530374"/>
            <a:ext cx="142363" cy="279979"/>
          </a:xfrm>
          <a:prstGeom prst="downArrow">
            <a:avLst/>
          </a:prstGeom>
          <a:solidFill>
            <a:srgbClr val="CC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1291691" y="2496153"/>
            <a:ext cx="156109" cy="551847"/>
          </a:xfrm>
          <a:prstGeom prst="downArrow">
            <a:avLst/>
          </a:prstGeom>
          <a:solidFill>
            <a:srgbClr val="CC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1316487" y="3886200"/>
            <a:ext cx="131313" cy="457200"/>
          </a:xfrm>
          <a:prstGeom prst="downArrow">
            <a:avLst/>
          </a:prstGeom>
          <a:solidFill>
            <a:srgbClr val="CC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Down Arrow 32"/>
          <p:cNvSpPr/>
          <p:nvPr/>
        </p:nvSpPr>
        <p:spPr>
          <a:xfrm>
            <a:off x="1676400" y="2743200"/>
            <a:ext cx="142363" cy="279979"/>
          </a:xfrm>
          <a:prstGeom prst="downArrow">
            <a:avLst/>
          </a:prstGeom>
          <a:solidFill>
            <a:srgbClr val="CC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3257" y="4386127"/>
            <a:ext cx="2520175" cy="523220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Event building &amp; formatting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(‘linking’)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69854" y="6029980"/>
            <a:ext cx="1386981" cy="523220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MEP building &amp;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Ethernet framing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28484" y="5191780"/>
            <a:ext cx="2469722" cy="523220"/>
          </a:xfrm>
          <a:prstGeom prst="rect">
            <a:avLst/>
          </a:prstGeom>
          <a:solidFill>
            <a:srgbClr val="CC99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Event storage (external memory)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&amp; event filtering (L0)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2085007" y="5791200"/>
            <a:ext cx="156674" cy="204688"/>
          </a:xfrm>
          <a:prstGeom prst="downArrow">
            <a:avLst/>
          </a:prstGeom>
          <a:solidFill>
            <a:srgbClr val="CC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Down Arrow 37"/>
          <p:cNvSpPr/>
          <p:nvPr/>
        </p:nvSpPr>
        <p:spPr>
          <a:xfrm>
            <a:off x="2096158" y="4953000"/>
            <a:ext cx="134372" cy="180051"/>
          </a:xfrm>
          <a:prstGeom prst="downArrow">
            <a:avLst/>
          </a:prstGeom>
          <a:solidFill>
            <a:srgbClr val="CC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47800" y="2438400"/>
            <a:ext cx="9700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</a:rPr>
              <a:t>Other 3 links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46" name="Down Arrow 45"/>
          <p:cNvSpPr/>
          <p:nvPr/>
        </p:nvSpPr>
        <p:spPr>
          <a:xfrm>
            <a:off x="2514600" y="3886200"/>
            <a:ext cx="131313" cy="457200"/>
          </a:xfrm>
          <a:prstGeom prst="downArrow">
            <a:avLst/>
          </a:prstGeom>
          <a:solidFill>
            <a:srgbClr val="CC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85999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9372600" cy="685800"/>
          </a:xfrm>
        </p:spPr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971800"/>
            <a:ext cx="9372600" cy="3505200"/>
          </a:xfrm>
        </p:spPr>
        <p:txBody>
          <a:bodyPr/>
          <a:lstStyle/>
          <a:p>
            <a:r>
              <a:rPr lang="en-US" sz="2000" dirty="0"/>
              <a:t>S</a:t>
            </a:r>
            <a:r>
              <a:rPr lang="en-US" sz="2000" dirty="0" smtClean="0"/>
              <a:t>ubmission of full scale Timepix3 expected end of this year</a:t>
            </a:r>
            <a:endParaRPr lang="en-US" sz="1600" dirty="0" smtClean="0"/>
          </a:p>
          <a:p>
            <a:pPr lvl="1"/>
            <a:r>
              <a:rPr lang="en-US" sz="1600" dirty="0"/>
              <a:t>R</a:t>
            </a:r>
            <a:r>
              <a:rPr lang="en-US" sz="1600" dirty="0" smtClean="0"/>
              <a:t>eadout system developed in parallel</a:t>
            </a:r>
          </a:p>
          <a:p>
            <a:pPr lvl="1"/>
            <a:r>
              <a:rPr lang="en-US" sz="1600" dirty="0" smtClean="0"/>
              <a:t>Bench tests + beam-tests in 2013 + early 2014</a:t>
            </a:r>
          </a:p>
          <a:p>
            <a:pPr lvl="1"/>
            <a:r>
              <a:rPr lang="en-US" sz="1600" dirty="0"/>
              <a:t>Q</a:t>
            </a:r>
            <a:r>
              <a:rPr lang="en-US" sz="1600" dirty="0" smtClean="0"/>
              <a:t>ualification of </a:t>
            </a:r>
            <a:r>
              <a:rPr lang="en-US" sz="1600" dirty="0" err="1" smtClean="0"/>
              <a:t>VeloPix</a:t>
            </a:r>
            <a:r>
              <a:rPr lang="en-US" sz="1600" dirty="0" smtClean="0"/>
              <a:t> front-end  and proof of principle for data driven read-out</a:t>
            </a:r>
          </a:p>
          <a:p>
            <a:r>
              <a:rPr lang="en-US" sz="2000" dirty="0" err="1" smtClean="0"/>
              <a:t>VeloPix</a:t>
            </a:r>
            <a:r>
              <a:rPr lang="en-US" sz="2000" dirty="0" smtClean="0"/>
              <a:t> design predominantly at high level simulation (TLM)</a:t>
            </a:r>
          </a:p>
          <a:p>
            <a:pPr lvl="1"/>
            <a:r>
              <a:rPr lang="en-US" sz="1600" dirty="0"/>
              <a:t>S</a:t>
            </a:r>
            <a:r>
              <a:rPr lang="en-US" sz="1600" dirty="0" smtClean="0"/>
              <a:t>ome blocks evaluated at RTL level + first order layout check </a:t>
            </a:r>
          </a:p>
          <a:p>
            <a:pPr lvl="1"/>
            <a:r>
              <a:rPr lang="en-US" sz="1600" dirty="0"/>
              <a:t>W</a:t>
            </a:r>
            <a:r>
              <a:rPr lang="en-US" sz="1600" dirty="0" smtClean="0"/>
              <a:t>ill re-use many periphery blocks from TPX3</a:t>
            </a:r>
          </a:p>
          <a:p>
            <a:pPr lvl="1"/>
            <a:r>
              <a:rPr lang="en-US" sz="1600" dirty="0"/>
              <a:t>H</a:t>
            </a:r>
            <a:r>
              <a:rPr lang="en-US" sz="1600" dirty="0" smtClean="0"/>
              <a:t>igh speed serial link is essential block, prototype in MPW</a:t>
            </a:r>
          </a:p>
          <a:p>
            <a:pPr lvl="1"/>
            <a:r>
              <a:rPr lang="en-US" sz="1600" dirty="0"/>
              <a:t>L</a:t>
            </a:r>
            <a:r>
              <a:rPr lang="en-US" sz="1600" dirty="0" smtClean="0"/>
              <a:t>arge increase in manpower when TPX3 is submitted (same design team)</a:t>
            </a:r>
          </a:p>
          <a:p>
            <a:r>
              <a:rPr lang="en-US" sz="2000" dirty="0" smtClean="0"/>
              <a:t>Ambitious plan to have a first chip in 2014</a:t>
            </a:r>
          </a:p>
          <a:p>
            <a:pPr lvl="1"/>
            <a:r>
              <a:rPr lang="en-US" sz="1600" dirty="0"/>
              <a:t>L</a:t>
            </a:r>
            <a:r>
              <a:rPr lang="en-US" sz="1600" dirty="0" smtClean="0"/>
              <a:t>eaves time for at least one more iteration in 2015</a:t>
            </a:r>
            <a:endParaRPr lang="en-US" sz="1600" dirty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 descr="cb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914400"/>
            <a:ext cx="2971800" cy="195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106395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detector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9372600" cy="5334000"/>
          </a:xfrm>
        </p:spPr>
        <p:txBody>
          <a:bodyPr/>
          <a:lstStyle/>
          <a:p>
            <a:r>
              <a:rPr lang="en-US" sz="2000" dirty="0" smtClean="0"/>
              <a:t>One of the options for the upgrade of the </a:t>
            </a:r>
            <a:r>
              <a:rPr lang="en-US" sz="2000" dirty="0" err="1" smtClean="0"/>
              <a:t>LHCb</a:t>
            </a:r>
            <a:r>
              <a:rPr lang="en-US" sz="2000" dirty="0" smtClean="0"/>
              <a:t> Vertex Locator is a pixel detector </a:t>
            </a:r>
          </a:p>
          <a:p>
            <a:pPr lvl="1"/>
            <a:r>
              <a:rPr lang="en-US" sz="1400" dirty="0" smtClean="0"/>
              <a:t>A strip detector option is also being investigated, but not reported here</a:t>
            </a:r>
          </a:p>
          <a:p>
            <a:endParaRPr lang="en-US" sz="2000" dirty="0" smtClean="0"/>
          </a:p>
          <a:p>
            <a:r>
              <a:rPr lang="en-US" sz="2000" dirty="0" smtClean="0"/>
              <a:t>The detector will consist of 26 sensor planes transverse to the beam</a:t>
            </a:r>
            <a:endParaRPr lang="en-US" sz="2000" dirty="0"/>
          </a:p>
          <a:p>
            <a:r>
              <a:rPr lang="en-US" sz="2000" dirty="0" smtClean="0"/>
              <a:t>Specifications not yet fully frozen</a:t>
            </a:r>
          </a:p>
          <a:p>
            <a:r>
              <a:rPr lang="en-US" sz="2000" dirty="0"/>
              <a:t>B</a:t>
            </a:r>
            <a:r>
              <a:rPr lang="en-US" sz="2000" dirty="0" smtClean="0"/>
              <a:t>aseline luminosity = 2x10</a:t>
            </a:r>
            <a:r>
              <a:rPr lang="en-US" sz="2000" baseline="30000" dirty="0" smtClean="0"/>
              <a:t>33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</a:t>
            </a:r>
            <a:endParaRPr lang="en-US" sz="1200" dirty="0" smtClean="0"/>
          </a:p>
          <a:p>
            <a:r>
              <a:rPr lang="en-US" sz="2000" dirty="0" smtClean="0"/>
              <a:t>Distance of nearest pixel to beam = 7 mm</a:t>
            </a:r>
          </a:p>
          <a:p>
            <a:pPr lvl="1"/>
            <a:r>
              <a:rPr lang="en-US" sz="1600" dirty="0"/>
              <a:t>F</a:t>
            </a:r>
            <a:r>
              <a:rPr lang="en-US" sz="1600" dirty="0" smtClean="0"/>
              <a:t>urther reduction of distance under study</a:t>
            </a:r>
          </a:p>
          <a:p>
            <a:pPr lvl="1"/>
            <a:endParaRPr lang="en-US" sz="1600" dirty="0"/>
          </a:p>
          <a:p>
            <a:r>
              <a:rPr lang="en-US" sz="2000" dirty="0" smtClean="0"/>
              <a:t>Read out complete detector for every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bunch crossing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1" t="10101" r="7710" b="7401"/>
          <a:stretch>
            <a:fillRect/>
          </a:stretch>
        </p:blipFill>
        <p:spPr bwMode="auto">
          <a:xfrm>
            <a:off x="6378575" y="3429000"/>
            <a:ext cx="3527425" cy="238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232792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requirements for the </a:t>
            </a:r>
            <a:r>
              <a:rPr lang="en-US" sz="2000" dirty="0" err="1" smtClean="0"/>
              <a:t>LHCb</a:t>
            </a:r>
            <a:r>
              <a:rPr lang="en-US" sz="2000" dirty="0" smtClean="0"/>
              <a:t> VELO upgrade are demanding</a:t>
            </a:r>
          </a:p>
          <a:p>
            <a:pPr lvl="1"/>
            <a:r>
              <a:rPr lang="en-US" sz="1600" dirty="0" smtClean="0"/>
              <a:t>Baseline L=2x10</a:t>
            </a:r>
            <a:r>
              <a:rPr lang="en-US" sz="1600" baseline="30000" dirty="0" smtClean="0"/>
              <a:t>33 </a:t>
            </a:r>
            <a:r>
              <a:rPr lang="en-US" sz="1600" dirty="0"/>
              <a:t>cm</a:t>
            </a:r>
            <a:r>
              <a:rPr lang="en-US" sz="1600" baseline="30000" dirty="0"/>
              <a:t>-2</a:t>
            </a:r>
            <a:r>
              <a:rPr lang="en-US" sz="1600" dirty="0"/>
              <a:t>s</a:t>
            </a:r>
            <a:r>
              <a:rPr lang="en-US" sz="1600" baseline="30000" dirty="0"/>
              <a:t>-1</a:t>
            </a:r>
            <a:r>
              <a:rPr lang="en-US" sz="1600" dirty="0" smtClean="0"/>
              <a:t>,  minimum radius of 7 mm</a:t>
            </a:r>
          </a:p>
          <a:p>
            <a:r>
              <a:rPr lang="en-US" sz="2000" dirty="0" smtClean="0"/>
              <a:t>Pixel detector option being developed in parallel to strip option</a:t>
            </a:r>
            <a:endParaRPr lang="en-US" sz="2000" dirty="0"/>
          </a:p>
          <a:p>
            <a:r>
              <a:rPr lang="en-US" sz="2000" dirty="0" err="1" smtClean="0"/>
              <a:t>VeloPix</a:t>
            </a:r>
            <a:r>
              <a:rPr lang="en-US" sz="2000" dirty="0" smtClean="0"/>
              <a:t> shares many features with general purpose Timepix3 chip</a:t>
            </a:r>
          </a:p>
          <a:p>
            <a:pPr lvl="1"/>
            <a:r>
              <a:rPr lang="en-US" sz="1600" dirty="0"/>
              <a:t>F</a:t>
            </a:r>
            <a:r>
              <a:rPr lang="en-US" sz="1600" dirty="0" smtClean="0"/>
              <a:t>ast front-end, zero-suppression, data driven readout</a:t>
            </a:r>
          </a:p>
          <a:p>
            <a:pPr lvl="1"/>
            <a:r>
              <a:rPr lang="en-US" sz="1600" dirty="0" smtClean="0"/>
              <a:t>Timepix3 submission expected by end of this year</a:t>
            </a:r>
          </a:p>
          <a:p>
            <a:pPr lvl="1"/>
            <a:r>
              <a:rPr lang="en-US" sz="1600" dirty="0" smtClean="0"/>
              <a:t>Timepix3 </a:t>
            </a:r>
            <a:r>
              <a:rPr lang="en-US" sz="1600" dirty="0"/>
              <a:t>can be considered a </a:t>
            </a:r>
            <a:r>
              <a:rPr lang="en-US" sz="1600" dirty="0" smtClean="0"/>
              <a:t>real </a:t>
            </a:r>
            <a:r>
              <a:rPr lang="en-US" sz="1600" dirty="0"/>
              <a:t>version-0 </a:t>
            </a:r>
            <a:r>
              <a:rPr lang="en-US" sz="1600" dirty="0" err="1" smtClean="0"/>
              <a:t>VeloPix</a:t>
            </a:r>
            <a:endParaRPr lang="en-US" sz="1600" dirty="0" smtClean="0"/>
          </a:p>
          <a:p>
            <a:r>
              <a:rPr lang="en-US" sz="2000" dirty="0" smtClean="0"/>
              <a:t>Rate capability of </a:t>
            </a:r>
            <a:r>
              <a:rPr lang="en-US" sz="2000" dirty="0" err="1" smtClean="0"/>
              <a:t>VeloPix</a:t>
            </a:r>
            <a:r>
              <a:rPr lang="en-US" sz="2000" dirty="0" smtClean="0"/>
              <a:t> factor 10 more than Timepix3</a:t>
            </a:r>
          </a:p>
          <a:p>
            <a:pPr lvl="1"/>
            <a:r>
              <a:rPr lang="en-US" sz="1600" dirty="0" smtClean="0"/>
              <a:t>High </a:t>
            </a:r>
            <a:r>
              <a:rPr lang="en-US" sz="1600" dirty="0"/>
              <a:t>level simulation shows feasibility,  details to be worked out</a:t>
            </a:r>
          </a:p>
          <a:p>
            <a:pPr lvl="1"/>
            <a:r>
              <a:rPr lang="en-US" sz="1600" dirty="0" smtClean="0"/>
              <a:t>Dominant bottle-neck is output bandwidth</a:t>
            </a:r>
          </a:p>
          <a:p>
            <a:pPr lvl="1"/>
            <a:r>
              <a:rPr lang="en-US" sz="1600" dirty="0" smtClean="0"/>
              <a:t>Investigating higher bandwidth options</a:t>
            </a:r>
          </a:p>
          <a:p>
            <a:pPr lvl="1"/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Outlook:</a:t>
            </a:r>
            <a:endParaRPr lang="en-US" sz="2200" dirty="0">
              <a:solidFill>
                <a:srgbClr val="FF0000"/>
              </a:solidFill>
            </a:endParaRPr>
          </a:p>
          <a:p>
            <a:r>
              <a:rPr lang="en-US" sz="2000" dirty="0" smtClean="0"/>
              <a:t>Requirements for VELO (and hence chip) not yet fully frozen</a:t>
            </a:r>
          </a:p>
          <a:p>
            <a:pPr lvl="1"/>
            <a:r>
              <a:rPr lang="en-US" sz="1600" dirty="0"/>
              <a:t>W</a:t>
            </a:r>
            <a:r>
              <a:rPr lang="en-US" sz="1600" dirty="0" smtClean="0"/>
              <a:t>ish to go closer to beam -&gt; rate goes up quickly</a:t>
            </a:r>
          </a:p>
          <a:p>
            <a:pPr lvl="1"/>
            <a:r>
              <a:rPr lang="en-US" sz="1600" dirty="0"/>
              <a:t>D</a:t>
            </a:r>
            <a:r>
              <a:rPr lang="en-US" sz="1600" dirty="0" smtClean="0"/>
              <a:t>ecision on on minimum distance by end of the year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lvl="1"/>
            <a:endParaRPr lang="en-US" sz="1600" dirty="0"/>
          </a:p>
          <a:p>
            <a:endParaRPr lang="en-US" sz="2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28402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362200"/>
            <a:ext cx="7924800" cy="2057400"/>
          </a:xfrm>
        </p:spPr>
        <p:txBody>
          <a:bodyPr/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Thank you for your attention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03254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Picture 6" descr="150um_combined_angle_sc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98495" y="140305"/>
            <a:ext cx="3328610" cy="4876801"/>
          </a:xfrm>
          <a:prstGeom prst="rect">
            <a:avLst/>
          </a:prstGeom>
        </p:spPr>
      </p:pic>
      <p:pic>
        <p:nvPicPr>
          <p:cNvPr id="8" name="Picture 7" descr="4bit_versusgain-eps-converted-t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7" y="990600"/>
            <a:ext cx="4725591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980463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elo_modu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219200"/>
            <a:ext cx="6038850" cy="5067300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 bwMode="auto">
          <a:xfrm>
            <a:off x="5867400" y="4876800"/>
            <a:ext cx="4038600" cy="13716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 pixel option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0" y="2438400"/>
            <a:ext cx="3657600" cy="1828800"/>
          </a:xfrm>
        </p:spPr>
        <p:txBody>
          <a:bodyPr/>
          <a:lstStyle/>
          <a:p>
            <a:r>
              <a:rPr lang="en-US" sz="1800" dirty="0" smtClean="0"/>
              <a:t>4 sensors per side</a:t>
            </a:r>
          </a:p>
          <a:p>
            <a:r>
              <a:rPr lang="en-US" sz="1800" dirty="0" smtClean="0"/>
              <a:t>One sensor, 3 chips</a:t>
            </a:r>
          </a:p>
          <a:p>
            <a:r>
              <a:rPr lang="en-US" sz="1800" dirty="0" smtClean="0"/>
              <a:t>Each chip has 256x256 pixels</a:t>
            </a:r>
          </a:p>
          <a:p>
            <a:r>
              <a:rPr lang="en-US" sz="1800" dirty="0" smtClean="0"/>
              <a:t>55 x 55 </a:t>
            </a:r>
            <a:r>
              <a:rPr lang="en-US" sz="1800" dirty="0" smtClean="0">
                <a:latin typeface="Symbol" charset="2"/>
                <a:cs typeface="Symbol" charset="2"/>
              </a:rPr>
              <a:t>m</a:t>
            </a:r>
            <a:r>
              <a:rPr lang="en-US" sz="1800" dirty="0" smtClean="0"/>
              <a:t>m</a:t>
            </a:r>
            <a:r>
              <a:rPr lang="en-US" sz="1800" baseline="30000" dirty="0" smtClean="0"/>
              <a:t>2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8" name="Group 49"/>
          <p:cNvGrpSpPr/>
          <p:nvPr/>
        </p:nvGrpSpPr>
        <p:grpSpPr>
          <a:xfrm>
            <a:off x="4953000" y="1066800"/>
            <a:ext cx="4038600" cy="1020794"/>
            <a:chOff x="4391025" y="1351725"/>
            <a:chExt cx="4038600" cy="1020794"/>
          </a:xfrm>
        </p:grpSpPr>
        <p:sp>
          <p:nvSpPr>
            <p:cNvPr id="9" name="Rectangle 8"/>
            <p:cNvSpPr/>
            <p:nvPr/>
          </p:nvSpPr>
          <p:spPr>
            <a:xfrm>
              <a:off x="7541198" y="1958348"/>
              <a:ext cx="88842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aramond" pitchFamily="18" charset="0"/>
                </a:rPr>
                <a:t>~15mm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 pitchFamily="18" charset="0"/>
              </a:endParaRPr>
            </a:p>
          </p:txBody>
        </p:sp>
        <p:grpSp>
          <p:nvGrpSpPr>
            <p:cNvPr id="10" name="Group 44"/>
            <p:cNvGrpSpPr/>
            <p:nvPr/>
          </p:nvGrpSpPr>
          <p:grpSpPr>
            <a:xfrm>
              <a:off x="4391025" y="1351725"/>
              <a:ext cx="3172619" cy="1020794"/>
              <a:chOff x="4295775" y="1466025"/>
              <a:chExt cx="3172619" cy="1020794"/>
            </a:xfrm>
          </p:grpSpPr>
          <p:grpSp>
            <p:nvGrpSpPr>
              <p:cNvPr id="11" name="Group 39"/>
              <p:cNvGrpSpPr/>
              <p:nvPr/>
            </p:nvGrpSpPr>
            <p:grpSpPr>
              <a:xfrm rot="5400000">
                <a:off x="6153148" y="1295404"/>
                <a:ext cx="595314" cy="1785937"/>
                <a:chOff x="7200900" y="1662114"/>
                <a:chExt cx="595314" cy="1785937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7248525" y="1662114"/>
                  <a:ext cx="547689" cy="1785937"/>
                </a:xfrm>
                <a:prstGeom prst="rect">
                  <a:avLst/>
                </a:prstGeom>
                <a:solidFill>
                  <a:srgbClr val="92D05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7200900" y="17240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7200900" y="22955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7200900" y="28670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 rot="16200000">
                  <a:off x="7239000" y="3019425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ASIC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 rot="16200000">
                  <a:off x="7229475" y="2438400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ASIC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 rot="16200000">
                  <a:off x="7229475" y="1876425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ASIC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>
                <a:off x="6045774" y="1466025"/>
                <a:ext cx="90747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Garamond" pitchFamily="18" charset="0"/>
                  </a:rPr>
                  <a:t>~43mm 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aramond" pitchFamily="18" charset="0"/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5553075" y="1809750"/>
                <a:ext cx="1762125" cy="1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/>
            </p:spPr>
          </p:cxnSp>
          <p:cxnSp>
            <p:nvCxnSpPr>
              <p:cNvPr id="14" name="Straight Arrow Connector 13"/>
              <p:cNvCxnSpPr/>
              <p:nvPr/>
            </p:nvCxnSpPr>
            <p:spPr>
              <a:xfrm rot="5400000" flipH="1" flipV="1">
                <a:off x="7205663" y="2224088"/>
                <a:ext cx="523874" cy="158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15" name="TextBox 14"/>
              <p:cNvSpPr txBox="1"/>
              <p:nvPr/>
            </p:nvSpPr>
            <p:spPr>
              <a:xfrm>
                <a:off x="4295775" y="1952625"/>
                <a:ext cx="12682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Sensor tile :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3" name="Oval 22"/>
          <p:cNvSpPr/>
          <p:nvPr/>
        </p:nvSpPr>
        <p:spPr>
          <a:xfrm>
            <a:off x="2971800" y="3505200"/>
            <a:ext cx="152400" cy="152400"/>
          </a:xfrm>
          <a:prstGeom prst="ellips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971800" y="2971800"/>
            <a:ext cx="1447800" cy="381000"/>
          </a:xfrm>
          <a:prstGeom prst="ellips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>
            <a:stCxn id="19" idx="2"/>
          </p:cNvCxnSpPr>
          <p:nvPr/>
        </p:nvCxnSpPr>
        <p:spPr>
          <a:xfrm flipH="1">
            <a:off x="3733800" y="1765811"/>
            <a:ext cx="2513648" cy="1434589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6" name="TextBox 25"/>
          <p:cNvSpPr txBox="1"/>
          <p:nvPr/>
        </p:nvSpPr>
        <p:spPr>
          <a:xfrm>
            <a:off x="533400" y="2209800"/>
            <a:ext cx="720069" cy="369332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>
            <a:stCxn id="26" idx="3"/>
            <a:endCxn id="23" idx="6"/>
          </p:cNvCxnSpPr>
          <p:nvPr/>
        </p:nvCxnSpPr>
        <p:spPr>
          <a:xfrm>
            <a:off x="1253469" y="2394466"/>
            <a:ext cx="1870731" cy="1186934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8" name="TextBox 27"/>
          <p:cNvSpPr txBox="1"/>
          <p:nvPr/>
        </p:nvSpPr>
        <p:spPr>
          <a:xfrm>
            <a:off x="2627" y="1524000"/>
            <a:ext cx="1929547" cy="646331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Distance to the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closest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chip 7</a:t>
            </a:r>
            <a:r>
              <a:rPr kumimoji="0" lang="en-US" sz="1800" b="0" i="0" u="none" strike="noStrike" kern="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mm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9" name="Group 74"/>
          <p:cNvGrpSpPr/>
          <p:nvPr/>
        </p:nvGrpSpPr>
        <p:grpSpPr>
          <a:xfrm flipH="1" flipV="1">
            <a:off x="6026280" y="4941688"/>
            <a:ext cx="3803520" cy="1143129"/>
            <a:chOff x="4728109" y="3703664"/>
            <a:chExt cx="3910250" cy="1258799"/>
          </a:xfrm>
        </p:grpSpPr>
        <p:sp>
          <p:nvSpPr>
            <p:cNvPr id="30" name="Freeform 29"/>
            <p:cNvSpPr/>
            <p:nvPr/>
          </p:nvSpPr>
          <p:spPr>
            <a:xfrm>
              <a:off x="4750594" y="4102894"/>
              <a:ext cx="754856" cy="511969"/>
            </a:xfrm>
            <a:custGeom>
              <a:avLst/>
              <a:gdLst>
                <a:gd name="connsiteX0" fmla="*/ 740569 w 754856"/>
                <a:gd name="connsiteY0" fmla="*/ 142875 h 511969"/>
                <a:gd name="connsiteX1" fmla="*/ 738187 w 754856"/>
                <a:gd name="connsiteY1" fmla="*/ 0 h 511969"/>
                <a:gd name="connsiteX2" fmla="*/ 0 w 754856"/>
                <a:gd name="connsiteY2" fmla="*/ 0 h 511969"/>
                <a:gd name="connsiteX3" fmla="*/ 2381 w 754856"/>
                <a:gd name="connsiteY3" fmla="*/ 511969 h 511969"/>
                <a:gd name="connsiteX4" fmla="*/ 754856 w 754856"/>
                <a:gd name="connsiteY4" fmla="*/ 511969 h 511969"/>
                <a:gd name="connsiteX5" fmla="*/ 754856 w 754856"/>
                <a:gd name="connsiteY5" fmla="*/ 369094 h 511969"/>
                <a:gd name="connsiteX6" fmla="*/ 407194 w 754856"/>
                <a:gd name="connsiteY6" fmla="*/ 364331 h 511969"/>
                <a:gd name="connsiteX7" fmla="*/ 409575 w 754856"/>
                <a:gd name="connsiteY7" fmla="*/ 142875 h 511969"/>
                <a:gd name="connsiteX8" fmla="*/ 740569 w 754856"/>
                <a:gd name="connsiteY8" fmla="*/ 142875 h 511969"/>
                <a:gd name="connsiteX0" fmla="*/ 740569 w 754856"/>
                <a:gd name="connsiteY0" fmla="*/ 142875 h 511969"/>
                <a:gd name="connsiteX1" fmla="*/ 747712 w 754856"/>
                <a:gd name="connsiteY1" fmla="*/ 0 h 511969"/>
                <a:gd name="connsiteX2" fmla="*/ 0 w 754856"/>
                <a:gd name="connsiteY2" fmla="*/ 0 h 511969"/>
                <a:gd name="connsiteX3" fmla="*/ 2381 w 754856"/>
                <a:gd name="connsiteY3" fmla="*/ 511969 h 511969"/>
                <a:gd name="connsiteX4" fmla="*/ 754856 w 754856"/>
                <a:gd name="connsiteY4" fmla="*/ 511969 h 511969"/>
                <a:gd name="connsiteX5" fmla="*/ 754856 w 754856"/>
                <a:gd name="connsiteY5" fmla="*/ 369094 h 511969"/>
                <a:gd name="connsiteX6" fmla="*/ 407194 w 754856"/>
                <a:gd name="connsiteY6" fmla="*/ 364331 h 511969"/>
                <a:gd name="connsiteX7" fmla="*/ 409575 w 754856"/>
                <a:gd name="connsiteY7" fmla="*/ 142875 h 511969"/>
                <a:gd name="connsiteX8" fmla="*/ 740569 w 754856"/>
                <a:gd name="connsiteY8" fmla="*/ 142875 h 511969"/>
                <a:gd name="connsiteX0" fmla="*/ 745331 w 754856"/>
                <a:gd name="connsiteY0" fmla="*/ 142875 h 511969"/>
                <a:gd name="connsiteX1" fmla="*/ 747712 w 754856"/>
                <a:gd name="connsiteY1" fmla="*/ 0 h 511969"/>
                <a:gd name="connsiteX2" fmla="*/ 0 w 754856"/>
                <a:gd name="connsiteY2" fmla="*/ 0 h 511969"/>
                <a:gd name="connsiteX3" fmla="*/ 2381 w 754856"/>
                <a:gd name="connsiteY3" fmla="*/ 511969 h 511969"/>
                <a:gd name="connsiteX4" fmla="*/ 754856 w 754856"/>
                <a:gd name="connsiteY4" fmla="*/ 511969 h 511969"/>
                <a:gd name="connsiteX5" fmla="*/ 754856 w 754856"/>
                <a:gd name="connsiteY5" fmla="*/ 369094 h 511969"/>
                <a:gd name="connsiteX6" fmla="*/ 407194 w 754856"/>
                <a:gd name="connsiteY6" fmla="*/ 364331 h 511969"/>
                <a:gd name="connsiteX7" fmla="*/ 409575 w 754856"/>
                <a:gd name="connsiteY7" fmla="*/ 142875 h 511969"/>
                <a:gd name="connsiteX8" fmla="*/ 745331 w 754856"/>
                <a:gd name="connsiteY8" fmla="*/ 142875 h 511969"/>
                <a:gd name="connsiteX0" fmla="*/ 745331 w 754856"/>
                <a:gd name="connsiteY0" fmla="*/ 142875 h 511969"/>
                <a:gd name="connsiteX1" fmla="*/ 747712 w 754856"/>
                <a:gd name="connsiteY1" fmla="*/ 0 h 511969"/>
                <a:gd name="connsiteX2" fmla="*/ 0 w 754856"/>
                <a:gd name="connsiteY2" fmla="*/ 0 h 511969"/>
                <a:gd name="connsiteX3" fmla="*/ 2381 w 754856"/>
                <a:gd name="connsiteY3" fmla="*/ 511969 h 511969"/>
                <a:gd name="connsiteX4" fmla="*/ 754856 w 754856"/>
                <a:gd name="connsiteY4" fmla="*/ 511969 h 511969"/>
                <a:gd name="connsiteX5" fmla="*/ 754856 w 754856"/>
                <a:gd name="connsiteY5" fmla="*/ 369094 h 511969"/>
                <a:gd name="connsiteX6" fmla="*/ 407194 w 754856"/>
                <a:gd name="connsiteY6" fmla="*/ 364331 h 511969"/>
                <a:gd name="connsiteX7" fmla="*/ 409575 w 754856"/>
                <a:gd name="connsiteY7" fmla="*/ 152400 h 511969"/>
                <a:gd name="connsiteX8" fmla="*/ 745331 w 754856"/>
                <a:gd name="connsiteY8" fmla="*/ 142875 h 511969"/>
                <a:gd name="connsiteX0" fmla="*/ 745331 w 754856"/>
                <a:gd name="connsiteY0" fmla="*/ 152400 h 511969"/>
                <a:gd name="connsiteX1" fmla="*/ 747712 w 754856"/>
                <a:gd name="connsiteY1" fmla="*/ 0 h 511969"/>
                <a:gd name="connsiteX2" fmla="*/ 0 w 754856"/>
                <a:gd name="connsiteY2" fmla="*/ 0 h 511969"/>
                <a:gd name="connsiteX3" fmla="*/ 2381 w 754856"/>
                <a:gd name="connsiteY3" fmla="*/ 511969 h 511969"/>
                <a:gd name="connsiteX4" fmla="*/ 754856 w 754856"/>
                <a:gd name="connsiteY4" fmla="*/ 511969 h 511969"/>
                <a:gd name="connsiteX5" fmla="*/ 754856 w 754856"/>
                <a:gd name="connsiteY5" fmla="*/ 369094 h 511969"/>
                <a:gd name="connsiteX6" fmla="*/ 407194 w 754856"/>
                <a:gd name="connsiteY6" fmla="*/ 364331 h 511969"/>
                <a:gd name="connsiteX7" fmla="*/ 409575 w 754856"/>
                <a:gd name="connsiteY7" fmla="*/ 152400 h 511969"/>
                <a:gd name="connsiteX8" fmla="*/ 745331 w 754856"/>
                <a:gd name="connsiteY8" fmla="*/ 152400 h 511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4856" h="511969">
                  <a:moveTo>
                    <a:pt x="745331" y="152400"/>
                  </a:moveTo>
                  <a:cubicBezTo>
                    <a:pt x="746125" y="104775"/>
                    <a:pt x="746918" y="47625"/>
                    <a:pt x="747712" y="0"/>
                  </a:cubicBezTo>
                  <a:lnTo>
                    <a:pt x="0" y="0"/>
                  </a:lnTo>
                  <a:cubicBezTo>
                    <a:pt x="794" y="170656"/>
                    <a:pt x="1587" y="341313"/>
                    <a:pt x="2381" y="511969"/>
                  </a:cubicBezTo>
                  <a:lnTo>
                    <a:pt x="754856" y="511969"/>
                  </a:lnTo>
                  <a:lnTo>
                    <a:pt x="754856" y="369094"/>
                  </a:lnTo>
                  <a:lnTo>
                    <a:pt x="407194" y="364331"/>
                  </a:lnTo>
                  <a:cubicBezTo>
                    <a:pt x="407988" y="290512"/>
                    <a:pt x="408781" y="226219"/>
                    <a:pt x="409575" y="152400"/>
                  </a:cubicBezTo>
                  <a:lnTo>
                    <a:pt x="745331" y="152400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5163709" y="4253904"/>
              <a:ext cx="3455600" cy="2143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2" name="Group 79"/>
            <p:cNvGrpSpPr/>
            <p:nvPr/>
          </p:nvGrpSpPr>
          <p:grpSpPr>
            <a:xfrm>
              <a:off x="6065919" y="4464752"/>
              <a:ext cx="1368115" cy="497711"/>
              <a:chOff x="6666803" y="5769846"/>
              <a:chExt cx="1368115" cy="497711"/>
            </a:xfrm>
          </p:grpSpPr>
          <p:grpSp>
            <p:nvGrpSpPr>
              <p:cNvPr id="53" name="Group 77"/>
              <p:cNvGrpSpPr/>
              <p:nvPr/>
            </p:nvGrpSpPr>
            <p:grpSpPr>
              <a:xfrm>
                <a:off x="6725917" y="5996422"/>
                <a:ext cx="1309001" cy="271135"/>
                <a:chOff x="6725917" y="5624908"/>
                <a:chExt cx="1309001" cy="271135"/>
              </a:xfrm>
            </p:grpSpPr>
            <p:sp>
              <p:nvSpPr>
                <p:cNvPr id="58" name="Rectangle 57"/>
                <p:cNvSpPr/>
                <p:nvPr/>
              </p:nvSpPr>
              <p:spPr bwMode="auto">
                <a:xfrm>
                  <a:off x="6726275" y="5626950"/>
                  <a:ext cx="1267522" cy="185853"/>
                </a:xfrm>
                <a:prstGeom prst="rect">
                  <a:avLst/>
                </a:prstGeom>
                <a:solidFill>
                  <a:srgbClr val="00FF00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 rot="10800000">
                  <a:off x="6725917" y="5624908"/>
                  <a:ext cx="1309001" cy="2711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latin typeface="Garamond" pitchFamily="18" charset="0"/>
                    </a:rPr>
                    <a:t>Top Sensor 200um</a:t>
                  </a:r>
                  <a:endParaRPr lang="en-GB" sz="1000" dirty="0">
                    <a:latin typeface="Garamond" pitchFamily="18" charset="0"/>
                  </a:endParaRPr>
                </a:p>
              </p:txBody>
            </p:sp>
          </p:grpSp>
          <p:grpSp>
            <p:nvGrpSpPr>
              <p:cNvPr id="54" name="Group 78"/>
              <p:cNvGrpSpPr/>
              <p:nvPr/>
            </p:nvGrpSpPr>
            <p:grpSpPr>
              <a:xfrm>
                <a:off x="6666803" y="5812688"/>
                <a:ext cx="1330712" cy="274593"/>
                <a:chOff x="6666803" y="5812688"/>
                <a:chExt cx="1330712" cy="274593"/>
              </a:xfrm>
            </p:grpSpPr>
            <p:sp>
              <p:nvSpPr>
                <p:cNvPr id="56" name="Rectangle 55"/>
                <p:cNvSpPr/>
                <p:nvPr/>
              </p:nvSpPr>
              <p:spPr bwMode="auto">
                <a:xfrm>
                  <a:off x="6666803" y="5812688"/>
                  <a:ext cx="1330712" cy="185853"/>
                </a:xfrm>
                <a:prstGeom prst="rect">
                  <a:avLst/>
                </a:prstGeom>
                <a:solidFill>
                  <a:srgbClr val="00FF00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 rot="10800000">
                  <a:off x="6891091" y="5841061"/>
                  <a:ext cx="967843" cy="246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latin typeface="Garamond" pitchFamily="18" charset="0"/>
                    </a:rPr>
                    <a:t>ASIC150um</a:t>
                  </a:r>
                  <a:endParaRPr lang="en-GB" sz="1000" dirty="0">
                    <a:latin typeface="Garamond" pitchFamily="18" charset="0"/>
                  </a:endParaRPr>
                </a:p>
              </p:txBody>
            </p:sp>
          </p:grpSp>
          <p:sp>
            <p:nvSpPr>
              <p:cNvPr id="55" name="Rectangle 54"/>
              <p:cNvSpPr/>
              <p:nvPr/>
            </p:nvSpPr>
            <p:spPr bwMode="auto">
              <a:xfrm>
                <a:off x="6666803" y="5769846"/>
                <a:ext cx="1330712" cy="49949"/>
              </a:xfrm>
              <a:prstGeom prst="rect">
                <a:avLst/>
              </a:prstGeom>
              <a:solidFill>
                <a:srgbClr val="0066CC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 rot="10800000">
              <a:off x="6619746" y="4284234"/>
              <a:ext cx="13090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Garamond" pitchFamily="18" charset="0"/>
                </a:rPr>
                <a:t>Substrate 400um</a:t>
              </a:r>
              <a:endParaRPr lang="en-GB" sz="1000" dirty="0">
                <a:latin typeface="Garamond" pitchFamily="18" charset="0"/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 flipV="1">
              <a:off x="5859179" y="4471820"/>
              <a:ext cx="214312" cy="375444"/>
            </a:xfrm>
            <a:custGeom>
              <a:avLst/>
              <a:gdLst>
                <a:gd name="connsiteX0" fmla="*/ 200025 w 200025"/>
                <a:gd name="connsiteY0" fmla="*/ 107949 h 269874"/>
                <a:gd name="connsiteX1" fmla="*/ 38100 w 200025"/>
                <a:gd name="connsiteY1" fmla="*/ 26987 h 269874"/>
                <a:gd name="connsiteX2" fmla="*/ 0 w 200025"/>
                <a:gd name="connsiteY2" fmla="*/ 269874 h 269874"/>
                <a:gd name="connsiteX0" fmla="*/ 195676 w 195676"/>
                <a:gd name="connsiteY0" fmla="*/ 111030 h 291439"/>
                <a:gd name="connsiteX1" fmla="*/ 33751 w 195676"/>
                <a:gd name="connsiteY1" fmla="*/ 30068 h 291439"/>
                <a:gd name="connsiteX2" fmla="*/ 0 w 195676"/>
                <a:gd name="connsiteY2" fmla="*/ 291439 h 29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676" h="291439">
                  <a:moveTo>
                    <a:pt x="195676" y="111030"/>
                  </a:moveTo>
                  <a:cubicBezTo>
                    <a:pt x="131382" y="57055"/>
                    <a:pt x="66364" y="0"/>
                    <a:pt x="33751" y="30068"/>
                  </a:cubicBezTo>
                  <a:cubicBezTo>
                    <a:pt x="1138" y="60136"/>
                    <a:pt x="6350" y="251752"/>
                    <a:pt x="0" y="291439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5" name="Oval 34"/>
            <p:cNvSpPr/>
            <p:nvPr/>
          </p:nvSpPr>
          <p:spPr>
            <a:xfrm>
              <a:off x="4914083" y="4257505"/>
              <a:ext cx="238125" cy="20955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95925" y="4470433"/>
              <a:ext cx="280988" cy="2462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sz="1000" dirty="0">
                <a:latin typeface="Garamond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0800000">
              <a:off x="4728109" y="3703664"/>
              <a:ext cx="8344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Garamond" pitchFamily="18" charset="0"/>
                </a:rPr>
                <a:t>Cooling</a:t>
              </a:r>
            </a:p>
            <a:p>
              <a:r>
                <a:rPr lang="en-GB" sz="1000" dirty="0" smtClean="0">
                  <a:latin typeface="Garamond" pitchFamily="18" charset="0"/>
                </a:rPr>
                <a:t>channel</a:t>
              </a:r>
              <a:endParaRPr lang="en-GB" sz="1000" dirty="0">
                <a:latin typeface="Garamond" pitchFamily="18" charset="0"/>
              </a:endParaRPr>
            </a:p>
          </p:txBody>
        </p:sp>
        <p:grpSp>
          <p:nvGrpSpPr>
            <p:cNvPr id="40" name="Group 65"/>
            <p:cNvGrpSpPr/>
            <p:nvPr/>
          </p:nvGrpSpPr>
          <p:grpSpPr>
            <a:xfrm>
              <a:off x="7109596" y="3840843"/>
              <a:ext cx="1528763" cy="437881"/>
              <a:chOff x="7109596" y="3821793"/>
              <a:chExt cx="1528763" cy="437881"/>
            </a:xfrm>
          </p:grpSpPr>
          <p:grpSp>
            <p:nvGrpSpPr>
              <p:cNvPr id="45" name="Group 64"/>
              <p:cNvGrpSpPr/>
              <p:nvPr/>
            </p:nvGrpSpPr>
            <p:grpSpPr>
              <a:xfrm>
                <a:off x="7285112" y="3821793"/>
                <a:ext cx="1353247" cy="437881"/>
                <a:chOff x="4671316" y="5088788"/>
                <a:chExt cx="1353247" cy="437881"/>
              </a:xfrm>
            </p:grpSpPr>
            <p:sp>
              <p:nvSpPr>
                <p:cNvPr id="48" name="Rectangle 47"/>
                <p:cNvSpPr/>
                <p:nvPr/>
              </p:nvSpPr>
              <p:spPr bwMode="auto">
                <a:xfrm>
                  <a:off x="4671316" y="5274526"/>
                  <a:ext cx="1330712" cy="185853"/>
                </a:xfrm>
                <a:prstGeom prst="rect">
                  <a:avLst/>
                </a:prstGeom>
                <a:solidFill>
                  <a:srgbClr val="FFFF00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" name="Rectangle 48"/>
                <p:cNvSpPr/>
                <p:nvPr/>
              </p:nvSpPr>
              <p:spPr bwMode="auto">
                <a:xfrm>
                  <a:off x="4743450" y="5088788"/>
                  <a:ext cx="1258578" cy="185853"/>
                </a:xfrm>
                <a:prstGeom prst="rect">
                  <a:avLst/>
                </a:prstGeom>
                <a:solidFill>
                  <a:srgbClr val="FFFF00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 rot="10800000">
                  <a:off x="4715562" y="5100169"/>
                  <a:ext cx="1309001" cy="2711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latin typeface="Garamond" pitchFamily="18" charset="0"/>
                    </a:rPr>
                    <a:t>Bot Sensor 200um</a:t>
                  </a:r>
                  <a:endParaRPr lang="en-GB" sz="1000" dirty="0">
                    <a:latin typeface="Garamond" pitchFamily="18" charset="0"/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 rot="10800000">
                  <a:off x="4895607" y="5280448"/>
                  <a:ext cx="96784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latin typeface="Garamond" pitchFamily="18" charset="0"/>
                    </a:rPr>
                    <a:t>ASIC150um</a:t>
                  </a:r>
                  <a:endParaRPr lang="en-GB" sz="1000" dirty="0">
                    <a:latin typeface="Garamond" pitchFamily="18" charset="0"/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 bwMode="auto">
                <a:xfrm>
                  <a:off x="4671316" y="5460263"/>
                  <a:ext cx="1330712" cy="49949"/>
                </a:xfrm>
                <a:prstGeom prst="rect">
                  <a:avLst/>
                </a:prstGeom>
                <a:solidFill>
                  <a:srgbClr val="0066CC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46" name="Freeform 45"/>
              <p:cNvSpPr/>
              <p:nvPr/>
            </p:nvSpPr>
            <p:spPr>
              <a:xfrm>
                <a:off x="7109596" y="3895556"/>
                <a:ext cx="209550" cy="347662"/>
              </a:xfrm>
              <a:custGeom>
                <a:avLst/>
                <a:gdLst>
                  <a:gd name="connsiteX0" fmla="*/ 200025 w 200025"/>
                  <a:gd name="connsiteY0" fmla="*/ 107949 h 269874"/>
                  <a:gd name="connsiteX1" fmla="*/ 38100 w 200025"/>
                  <a:gd name="connsiteY1" fmla="*/ 26987 h 269874"/>
                  <a:gd name="connsiteX2" fmla="*/ 0 w 200025"/>
                  <a:gd name="connsiteY2" fmla="*/ 269874 h 269874"/>
                  <a:gd name="connsiteX0" fmla="*/ 209550 w 209550"/>
                  <a:gd name="connsiteY0" fmla="*/ 125412 h 392112"/>
                  <a:gd name="connsiteX1" fmla="*/ 47625 w 209550"/>
                  <a:gd name="connsiteY1" fmla="*/ 44450 h 392112"/>
                  <a:gd name="connsiteX2" fmla="*/ 0 w 209550"/>
                  <a:gd name="connsiteY2" fmla="*/ 392112 h 392112"/>
                  <a:gd name="connsiteX0" fmla="*/ 209550 w 209550"/>
                  <a:gd name="connsiteY0" fmla="*/ 119062 h 347662"/>
                  <a:gd name="connsiteX1" fmla="*/ 47625 w 209550"/>
                  <a:gd name="connsiteY1" fmla="*/ 38100 h 347662"/>
                  <a:gd name="connsiteX2" fmla="*/ 0 w 209550"/>
                  <a:gd name="connsiteY2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9550" h="347662">
                    <a:moveTo>
                      <a:pt x="209550" y="119062"/>
                    </a:moveTo>
                    <a:cubicBezTo>
                      <a:pt x="145256" y="65087"/>
                      <a:pt x="82550" y="0"/>
                      <a:pt x="47625" y="38100"/>
                    </a:cubicBezTo>
                    <a:cubicBezTo>
                      <a:pt x="12700" y="76200"/>
                      <a:pt x="6350" y="307975"/>
                      <a:pt x="0" y="34766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5810250" y="4191000"/>
              <a:ext cx="1428750" cy="635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781675" y="4473575"/>
              <a:ext cx="281780" cy="484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3" name="TextBox 42"/>
            <p:cNvSpPr txBox="1"/>
            <p:nvPr/>
          </p:nvSpPr>
          <p:spPr>
            <a:xfrm rot="10800000">
              <a:off x="5109108" y="4703789"/>
              <a:ext cx="9297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Garamond" pitchFamily="18" charset="0"/>
                </a:rPr>
                <a:t>Connector</a:t>
              </a:r>
              <a:endParaRPr lang="en-GB" sz="1000" dirty="0">
                <a:latin typeface="Garamond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95925" y="3984658"/>
              <a:ext cx="280988" cy="2462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sz="1000" dirty="0">
                <a:latin typeface="Garamond" pitchFamily="18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 bwMode="auto">
          <a:xfrm>
            <a:off x="3429000" y="4800600"/>
            <a:ext cx="2438400" cy="14478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5029200" y="4724400"/>
            <a:ext cx="838200" cy="1524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7306881" y="4572000"/>
            <a:ext cx="1232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cross section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43430082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environment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76200" y="990600"/>
            <a:ext cx="8610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Radiation:</a:t>
            </a:r>
          </a:p>
          <a:p>
            <a:r>
              <a:rPr lang="en-US" sz="2000" dirty="0" smtClean="0"/>
              <a:t>order of 370 </a:t>
            </a:r>
            <a:r>
              <a:rPr lang="en-US" sz="2000" dirty="0" err="1" smtClean="0"/>
              <a:t>Mrad</a:t>
            </a:r>
            <a:r>
              <a:rPr lang="en-US" sz="2000" dirty="0" smtClean="0"/>
              <a:t> in 10 year lifetime</a:t>
            </a:r>
          </a:p>
          <a:p>
            <a:r>
              <a:rPr lang="en-US" sz="2000" dirty="0" smtClean="0"/>
              <a:t>and about 8.10</a:t>
            </a:r>
            <a:r>
              <a:rPr lang="en-US" sz="2000" baseline="30000" dirty="0" smtClean="0"/>
              <a:t>15</a:t>
            </a:r>
            <a:r>
              <a:rPr lang="en-US" sz="2000" dirty="0" smtClean="0"/>
              <a:t>  1 MeV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eq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</a:p>
          <a:p>
            <a:endParaRPr lang="en-US" sz="2000" baseline="-25000" dirty="0" smtClean="0"/>
          </a:p>
          <a:p>
            <a:r>
              <a:rPr lang="en-US" sz="2000" dirty="0" smtClean="0"/>
              <a:t>Highly non-uniform occupancy per chip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verage # particles / chip / </a:t>
            </a:r>
            <a:r>
              <a:rPr lang="en-US" sz="2000" dirty="0" err="1" smtClean="0"/>
              <a:t>bx</a:t>
            </a:r>
            <a:r>
              <a:rPr lang="en-US" sz="2000" dirty="0" smtClean="0"/>
              <a:t> (25 ns)</a:t>
            </a:r>
          </a:p>
          <a:p>
            <a:r>
              <a:rPr lang="en-US" sz="2000" dirty="0"/>
              <a:t>H</a:t>
            </a:r>
            <a:r>
              <a:rPr lang="en-US" sz="2000" dirty="0" smtClean="0"/>
              <a:t>ottest chip sees 5.8*40 =  ~230 </a:t>
            </a:r>
            <a:r>
              <a:rPr lang="en-US" sz="2000" dirty="0" err="1" smtClean="0"/>
              <a:t>Mtrack</a:t>
            </a:r>
            <a:r>
              <a:rPr lang="en-US" sz="2000" dirty="0" smtClean="0"/>
              <a:t>/s</a:t>
            </a:r>
          </a:p>
          <a:p>
            <a:r>
              <a:rPr lang="en-US" sz="2000" dirty="0"/>
              <a:t>Each track has 2.2 hits on average</a:t>
            </a:r>
          </a:p>
          <a:p>
            <a:pPr marL="82550" indent="0">
              <a:buNone/>
            </a:pPr>
            <a:r>
              <a:rPr lang="en-US" sz="2000" dirty="0"/>
              <a:t>    </a:t>
            </a:r>
            <a:r>
              <a:rPr lang="en-US" sz="2000" dirty="0" smtClean="0"/>
              <a:t>    </a:t>
            </a:r>
            <a:r>
              <a:rPr lang="en-US" sz="2000" dirty="0" smtClean="0">
                <a:solidFill>
                  <a:srgbClr val="FF0000"/>
                </a:solidFill>
              </a:rPr>
              <a:t>-&gt; ~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500 </a:t>
            </a:r>
            <a:r>
              <a:rPr lang="en-US" sz="2000" dirty="0" err="1" smtClean="0">
                <a:solidFill>
                  <a:srgbClr val="FF0000"/>
                </a:solidFill>
              </a:rPr>
              <a:t>Mhits</a:t>
            </a:r>
            <a:r>
              <a:rPr lang="en-US" sz="2000" dirty="0" smtClean="0">
                <a:solidFill>
                  <a:srgbClr val="FF0000"/>
                </a:solidFill>
              </a:rPr>
              <a:t>/s  per </a:t>
            </a:r>
            <a:r>
              <a:rPr lang="en-US" sz="2000" dirty="0">
                <a:solidFill>
                  <a:srgbClr val="FF0000"/>
                </a:solidFill>
              </a:rPr>
              <a:t>chip</a:t>
            </a:r>
          </a:p>
          <a:p>
            <a:pPr marL="8255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8255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Other: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/>
              <a:t>To be operated in vacuum</a:t>
            </a:r>
          </a:p>
          <a:p>
            <a:pPr lvl="1"/>
            <a:r>
              <a:rPr lang="en-US" sz="1600" dirty="0" smtClean="0"/>
              <a:t>Cooling and outgassing challenge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See Jan </a:t>
            </a:r>
            <a:r>
              <a:rPr lang="en-US" sz="1600" dirty="0" err="1" smtClean="0">
                <a:solidFill>
                  <a:srgbClr val="FF0000"/>
                </a:solidFill>
              </a:rPr>
              <a:t>Buytaert’s</a:t>
            </a:r>
            <a:r>
              <a:rPr lang="en-US" sz="1600" dirty="0" smtClean="0">
                <a:solidFill>
                  <a:srgbClr val="FF0000"/>
                </a:solidFill>
              </a:rPr>
              <a:t> talk on micro-channel cooling on Thursday </a:t>
            </a:r>
            <a:r>
              <a:rPr lang="en-US" sz="1600" dirty="0" smtClean="0">
                <a:solidFill>
                  <a:srgbClr val="FF0000"/>
                </a:solidFill>
              </a:rPr>
              <a:t>afternoon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Moveable structure</a:t>
            </a:r>
          </a:p>
          <a:p>
            <a:pPr lvl="1"/>
            <a:r>
              <a:rPr lang="en-US" sz="1600" dirty="0"/>
              <a:t>C</a:t>
            </a:r>
            <a:r>
              <a:rPr lang="en-US" sz="1600" dirty="0" smtClean="0"/>
              <a:t>onstraints on the cabling</a:t>
            </a:r>
          </a:p>
          <a:p>
            <a:pPr marL="8255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82550" indent="0">
              <a:buFont typeface="Wingdings" pitchFamily="2" charset="2"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82550" indent="0">
              <a:buFont typeface="Wingdings" pitchFamily="2" charset="2"/>
              <a:buNone/>
            </a:pPr>
            <a:r>
              <a:rPr lang="en-US" sz="2000" dirty="0" smtClean="0"/>
              <a:t>    </a:t>
            </a:r>
          </a:p>
        </p:txBody>
      </p:sp>
      <p:pic>
        <p:nvPicPr>
          <p:cNvPr id="8" name="Content Placeholder 19" descr="pixeloccupancyatlumi20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" r="7634" b="3269"/>
          <a:stretch/>
        </p:blipFill>
        <p:spPr bwMode="auto">
          <a:xfrm>
            <a:off x="5897880" y="838200"/>
            <a:ext cx="377952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 bwMode="auto">
          <a:xfrm>
            <a:off x="7162800" y="1676400"/>
            <a:ext cx="0" cy="838200"/>
          </a:xfrm>
          <a:prstGeom prst="line">
            <a:avLst/>
          </a:prstGeom>
          <a:ln w="38100" cmpd="sng">
            <a:solidFill>
              <a:srgbClr val="FFFF00"/>
            </a:solidFill>
            <a:headEnd type="arrow" w="sm" len="sm"/>
            <a:tailEnd type="none" w="sm" len="sm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7924800" y="3657600"/>
            <a:ext cx="990600" cy="0"/>
          </a:xfrm>
          <a:prstGeom prst="line">
            <a:avLst/>
          </a:prstGeom>
          <a:ln w="38100" cmpd="sng">
            <a:solidFill>
              <a:srgbClr val="FFFF00"/>
            </a:solidFill>
            <a:headEnd type="arrow" w="sm" len="sm"/>
            <a:tailEnd type="none" w="sm" len="sm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0947148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 per pixel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372600" cy="5334000"/>
          </a:xfrm>
        </p:spPr>
        <p:txBody>
          <a:bodyPr/>
          <a:lstStyle/>
          <a:p>
            <a:r>
              <a:rPr lang="en-US" sz="2000" dirty="0" smtClean="0"/>
              <a:t>For each hit a pixel will:</a:t>
            </a:r>
          </a:p>
          <a:p>
            <a:pPr lvl="1"/>
            <a:r>
              <a:rPr lang="en-US" sz="1600" dirty="0" smtClean="0"/>
              <a:t>Timestamp the arrival time of the hit (</a:t>
            </a:r>
            <a:r>
              <a:rPr lang="en-US" sz="1600" dirty="0" err="1" smtClean="0"/>
              <a:t>ToA</a:t>
            </a:r>
            <a:r>
              <a:rPr lang="en-US" sz="1600" dirty="0" smtClean="0"/>
              <a:t>):  capture the bunch-id counter</a:t>
            </a:r>
          </a:p>
          <a:p>
            <a:pPr lvl="1"/>
            <a:r>
              <a:rPr lang="en-US" sz="1600" dirty="0" smtClean="0"/>
              <a:t>Measure the energy deposition with 4-bit resolution</a:t>
            </a:r>
          </a:p>
          <a:p>
            <a:r>
              <a:rPr lang="en-US" sz="2000" dirty="0" smtClean="0"/>
              <a:t>Once a hit is captured it will grouped with </a:t>
            </a:r>
            <a:r>
              <a:rPr lang="en-US" sz="2000" dirty="0" err="1" smtClean="0"/>
              <a:t>neighbouring</a:t>
            </a:r>
            <a:r>
              <a:rPr lang="en-US" sz="2000" dirty="0" smtClean="0"/>
              <a:t> hits</a:t>
            </a:r>
          </a:p>
          <a:p>
            <a:pPr lvl="1"/>
            <a:r>
              <a:rPr lang="en-US" sz="1600" dirty="0" smtClean="0"/>
              <a:t>Which arrived in the same bunch crossing</a:t>
            </a:r>
          </a:p>
          <a:p>
            <a:pPr lvl="1"/>
            <a:r>
              <a:rPr lang="en-US" sz="1600" dirty="0" smtClean="0"/>
              <a:t>Reduces amount of duplicate information compared sending each pixel individually</a:t>
            </a:r>
          </a:p>
          <a:p>
            <a:pPr lvl="1"/>
            <a:r>
              <a:rPr lang="en-US" sz="1600" dirty="0" smtClean="0"/>
              <a:t>grouping of 4x4 pixel in a super-pixel</a:t>
            </a:r>
          </a:p>
          <a:p>
            <a:r>
              <a:rPr lang="en-US" sz="2000" dirty="0" smtClean="0"/>
              <a:t>And sent off chip immediately </a:t>
            </a:r>
          </a:p>
          <a:p>
            <a:pPr lvl="1"/>
            <a:r>
              <a:rPr lang="en-US" sz="1600" dirty="0" smtClean="0"/>
              <a:t>Data driven (data push) architecture </a:t>
            </a:r>
          </a:p>
          <a:p>
            <a:pPr lvl="1"/>
            <a:r>
              <a:rPr lang="en-US" sz="1600" dirty="0"/>
              <a:t>D</a:t>
            </a:r>
            <a:r>
              <a:rPr lang="en-US" sz="1600" dirty="0" smtClean="0"/>
              <a:t>ata in random order</a:t>
            </a:r>
            <a:endParaRPr lang="en-US" sz="1600" dirty="0"/>
          </a:p>
          <a:p>
            <a:endParaRPr lang="en-US" sz="2000" dirty="0" smtClean="0"/>
          </a:p>
          <a:p>
            <a:r>
              <a:rPr lang="en-US" sz="2000" dirty="0" smtClean="0"/>
              <a:t>Hit-rate of the hottest pixel is ~25 kHz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endParaRPr lang="en-US" sz="1600" dirty="0"/>
          </a:p>
          <a:p>
            <a:r>
              <a:rPr lang="en-US" sz="2000" dirty="0"/>
              <a:t>A</a:t>
            </a:r>
            <a:r>
              <a:rPr lang="en-US" sz="2000" dirty="0" smtClean="0"/>
              <a:t>vailable area per pixel: 55 x 55 </a:t>
            </a:r>
            <a:r>
              <a:rPr lang="en-US" sz="2000" dirty="0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" y="6477000"/>
            <a:ext cx="5334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9" name="Picture 8" descr="rate_per_pix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971800"/>
            <a:ext cx="3733800" cy="362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41465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Timepix3 -&gt; </a:t>
            </a:r>
            <a:r>
              <a:rPr lang="en-US" dirty="0" err="1" smtClean="0"/>
              <a:t>VeloPix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VeloPix</a:t>
            </a:r>
            <a:r>
              <a:rPr lang="en-US" sz="2000" dirty="0" smtClean="0"/>
              <a:t> is based on Timepix3 (which is the successor of the </a:t>
            </a:r>
            <a:r>
              <a:rPr lang="en-US" sz="2000" dirty="0" err="1" smtClean="0"/>
              <a:t>Timepix</a:t>
            </a:r>
            <a:r>
              <a:rPr lang="en-US" sz="2000" dirty="0" smtClean="0"/>
              <a:t>) </a:t>
            </a:r>
          </a:p>
          <a:p>
            <a:r>
              <a:rPr lang="en-US" sz="2000" dirty="0"/>
              <a:t>TPX3 is a general purpose </a:t>
            </a:r>
            <a:r>
              <a:rPr lang="en-US" sz="2000" dirty="0" smtClean="0"/>
              <a:t>chip (paid by the Medipix3 collaboration)</a:t>
            </a:r>
            <a:endParaRPr lang="en-US" sz="2000" dirty="0"/>
          </a:p>
          <a:p>
            <a:pPr lvl="1"/>
            <a:r>
              <a:rPr lang="en-US" dirty="0"/>
              <a:t>Many aspects of the design driven by VELO Upgrade requirements</a:t>
            </a:r>
          </a:p>
          <a:p>
            <a:pPr lvl="1"/>
            <a:r>
              <a:rPr lang="en-US" dirty="0"/>
              <a:t>Some compromises coming from the need to accommodate many different applications, the technology choice, and the schedule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Re-use of MPX3 IP blocks,  and </a:t>
            </a:r>
            <a:r>
              <a:rPr lang="en-US" dirty="0" smtClean="0"/>
              <a:t>use of </a:t>
            </a:r>
            <a:r>
              <a:rPr lang="en-US" dirty="0"/>
              <a:t>CERN </a:t>
            </a:r>
            <a:r>
              <a:rPr lang="en-US" dirty="0" smtClean="0"/>
              <a:t>high density cell library </a:t>
            </a:r>
          </a:p>
          <a:p>
            <a:pPr lvl="1"/>
            <a:r>
              <a:rPr lang="en-US" dirty="0" smtClean="0"/>
              <a:t>130 nm technology,   radiation hardness to &gt; 400 </a:t>
            </a:r>
            <a:r>
              <a:rPr lang="en-US" dirty="0" err="1" smtClean="0"/>
              <a:t>MRad</a:t>
            </a:r>
            <a:r>
              <a:rPr lang="en-US" dirty="0" smtClean="0"/>
              <a:t> proven</a:t>
            </a:r>
            <a:endParaRPr lang="en-US" dirty="0"/>
          </a:p>
          <a:p>
            <a:r>
              <a:rPr lang="en-US" sz="2000" dirty="0" smtClean="0"/>
              <a:t>TPX3 chip </a:t>
            </a:r>
            <a:r>
              <a:rPr lang="en-US" sz="2000" dirty="0"/>
              <a:t>designed by </a:t>
            </a:r>
            <a:r>
              <a:rPr lang="en-US" sz="2000" dirty="0" smtClean="0"/>
              <a:t>CERN, Nikhef </a:t>
            </a:r>
            <a:r>
              <a:rPr lang="en-US" sz="2000" dirty="0"/>
              <a:t>and Bonn </a:t>
            </a:r>
            <a:r>
              <a:rPr lang="en-US" sz="2000" dirty="0" smtClean="0"/>
              <a:t>university</a:t>
            </a:r>
          </a:p>
          <a:p>
            <a:pPr lvl="1"/>
            <a:r>
              <a:rPr lang="en-US" sz="1600" dirty="0" smtClean="0"/>
              <a:t>Submission expected end of this year</a:t>
            </a:r>
            <a:endParaRPr lang="en-US" sz="2000" dirty="0" smtClean="0"/>
          </a:p>
          <a:p>
            <a:r>
              <a:rPr lang="en-US" sz="2000" dirty="0" smtClean="0"/>
              <a:t>Many </a:t>
            </a:r>
            <a:r>
              <a:rPr lang="en-US" sz="2000" dirty="0"/>
              <a:t>specifications of TPX3 are the same for </a:t>
            </a:r>
            <a:r>
              <a:rPr lang="en-US" sz="2000" dirty="0" err="1" smtClean="0"/>
              <a:t>VeloPix</a:t>
            </a:r>
            <a:r>
              <a:rPr lang="en-US" sz="2000" dirty="0" smtClean="0"/>
              <a:t> </a:t>
            </a:r>
            <a:endParaRPr lang="en-US" sz="2000" dirty="0"/>
          </a:p>
          <a:p>
            <a:pPr lvl="1"/>
            <a:r>
              <a:rPr lang="en-US" dirty="0"/>
              <a:t>Fast  front-</a:t>
            </a:r>
            <a:r>
              <a:rPr lang="en-US" dirty="0" smtClean="0"/>
              <a:t>end: </a:t>
            </a:r>
            <a:r>
              <a:rPr lang="en-US" dirty="0" err="1"/>
              <a:t>Timewalk</a:t>
            </a:r>
            <a:r>
              <a:rPr lang="en-US" dirty="0"/>
              <a:t> &lt; 25 ns</a:t>
            </a:r>
          </a:p>
          <a:p>
            <a:pPr lvl="1"/>
            <a:r>
              <a:rPr lang="en-US" dirty="0"/>
              <a:t>Simultaneous </a:t>
            </a:r>
            <a:r>
              <a:rPr lang="en-US" dirty="0" err="1"/>
              <a:t>ToA</a:t>
            </a:r>
            <a:r>
              <a:rPr lang="en-US" dirty="0"/>
              <a:t> and </a:t>
            </a:r>
            <a:r>
              <a:rPr lang="en-US" dirty="0" err="1"/>
              <a:t>ToT</a:t>
            </a:r>
            <a:r>
              <a:rPr lang="en-US" dirty="0"/>
              <a:t> measurements</a:t>
            </a:r>
          </a:p>
          <a:p>
            <a:pPr lvl="1"/>
            <a:r>
              <a:rPr lang="en-US" dirty="0"/>
              <a:t>Data driven readout: Each hit is time-stamped, labeled and sent off chip </a:t>
            </a:r>
            <a:r>
              <a:rPr lang="en-US" dirty="0" smtClean="0"/>
              <a:t>immediately</a:t>
            </a:r>
          </a:p>
          <a:p>
            <a:r>
              <a:rPr lang="en-US" sz="2000" dirty="0" err="1" smtClean="0">
                <a:solidFill>
                  <a:srgbClr val="FF0000"/>
                </a:solidFill>
              </a:rPr>
              <a:t>Velopix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hit-rate = 10 x Timepix3 rate</a:t>
            </a:r>
          </a:p>
          <a:p>
            <a:r>
              <a:rPr lang="en-US" sz="2000" dirty="0" err="1" smtClean="0"/>
              <a:t>VeloPix</a:t>
            </a:r>
            <a:r>
              <a:rPr lang="en-US" sz="2000" dirty="0" smtClean="0"/>
              <a:t> designed by CERN &amp; Nikhef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11071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9372600" cy="533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13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7314040"/>
              </p:ext>
            </p:extLst>
          </p:nvPr>
        </p:nvGraphicFramePr>
        <p:xfrm>
          <a:off x="838200" y="1143000"/>
          <a:ext cx="8382000" cy="5186680"/>
        </p:xfrm>
        <a:graphic>
          <a:graphicData uri="http://schemas.openxmlformats.org/drawingml/2006/table">
            <a:tbl>
              <a:tblPr firstRow="1" bandRow="1"/>
              <a:tblGrid>
                <a:gridCol w="3581400"/>
                <a:gridCol w="4800600"/>
              </a:tblGrid>
              <a:tr h="142240"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VeloPix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Features 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(L=2x10</a:t>
                      </a:r>
                      <a:r>
                        <a:rPr lang="en-US" baseline="30000" dirty="0" smtClean="0">
                          <a:solidFill>
                            <a:srgbClr val="FFFFFF"/>
                          </a:solidFill>
                        </a:rPr>
                        <a:t>33 </a:t>
                      </a:r>
                      <a:r>
                        <a:rPr lang="en-US" sz="1800" dirty="0" smtClean="0">
                          <a:solidFill>
                            <a:srgbClr val="FFFFFF"/>
                          </a:solidFill>
                        </a:rPr>
                        <a:t>cm</a:t>
                      </a:r>
                      <a:r>
                        <a:rPr lang="en-US" sz="1800" baseline="30000" dirty="0" smtClean="0">
                          <a:solidFill>
                            <a:srgbClr val="FFFFFF"/>
                          </a:solidFill>
                        </a:rPr>
                        <a:t>-2</a:t>
                      </a:r>
                      <a:r>
                        <a:rPr lang="en-US" sz="1800" dirty="0" smtClean="0">
                          <a:solidFill>
                            <a:srgbClr val="FFFFFF"/>
                          </a:solidFill>
                        </a:rPr>
                        <a:t>s</a:t>
                      </a:r>
                      <a:r>
                        <a:rPr lang="en-US" sz="1800" baseline="30000" dirty="0" smtClean="0">
                          <a:solidFill>
                            <a:srgbClr val="FFFFFF"/>
                          </a:solidFill>
                        </a:rPr>
                        <a:t>-1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Pixel</a:t>
                      </a:r>
                      <a:r>
                        <a:rPr lang="en-US" sz="1600" b="1" baseline="0" dirty="0" smtClean="0"/>
                        <a:t> size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55 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baseline="0" dirty="0" smtClean="0"/>
                        <a:t> x 55 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/>
                        <a:t>m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Pixel matrix</a:t>
                      </a:r>
                      <a:r>
                        <a:rPr lang="en-US" sz="1600" b="1" baseline="0" dirty="0" smtClean="0"/>
                        <a:t> array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256 x 256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Super pixel size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4 x 4 pixels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Dynamic</a:t>
                      </a:r>
                      <a:r>
                        <a:rPr lang="en-US" sz="1600" b="1" baseline="0" dirty="0" smtClean="0"/>
                        <a:t> range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 </a:t>
                      </a:r>
                      <a:r>
                        <a:rPr lang="en-US" sz="1600" dirty="0" err="1" smtClean="0"/>
                        <a:t>ke</a:t>
                      </a:r>
                      <a:r>
                        <a:rPr lang="en-US" sz="1600" baseline="30000" dirty="0" smtClean="0"/>
                        <a:t>-</a:t>
                      </a:r>
                      <a:endParaRPr lang="en-US" sz="1600" baseline="300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Timewalk</a:t>
                      </a:r>
                      <a:r>
                        <a:rPr lang="en-US" sz="1600" b="1" baseline="0" dirty="0" smtClean="0"/>
                        <a:t> 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25</a:t>
                      </a:r>
                      <a:r>
                        <a:rPr lang="en-US" sz="1600" baseline="0" dirty="0" smtClean="0"/>
                        <a:t> ns (@ 1ke</a:t>
                      </a:r>
                      <a:r>
                        <a:rPr lang="en-US" sz="1600" baseline="30000" dirty="0" smtClean="0"/>
                        <a:t>-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T</a:t>
                      </a:r>
                      <a:r>
                        <a:rPr lang="en-US" sz="1600" b="1" baseline="0" dirty="0" smtClean="0"/>
                        <a:t>ime stamp (Bunch ID)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40 MHz</a:t>
                      </a:r>
                      <a:r>
                        <a:rPr lang="en-US" sz="1600" baseline="0" dirty="0" smtClean="0"/>
                        <a:t> (25ns resolution)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Operation modes of pixel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4-bit Time-over-Threshold</a:t>
                      </a:r>
                      <a:r>
                        <a:rPr lang="en-US" sz="1600" baseline="0" dirty="0" smtClean="0"/>
                        <a:t>  (+ counting mode)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Bunch ID range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12b (102.4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err="1" smtClean="0"/>
                        <a:t>s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Packet-based</a:t>
                      </a:r>
                      <a:r>
                        <a:rPr lang="en-US" sz="1600" b="1" baseline="0" dirty="0" smtClean="0"/>
                        <a:t> and zero suppressed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YES, no frame based mode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Max.</a:t>
                      </a:r>
                      <a:r>
                        <a:rPr lang="en-US" sz="1600" b="1" baseline="0" dirty="0" smtClean="0"/>
                        <a:t> sustainable hit rate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500 </a:t>
                      </a:r>
                      <a:r>
                        <a:rPr lang="en-US" sz="1600" dirty="0" err="1" smtClean="0"/>
                        <a:t>MHits</a:t>
                      </a:r>
                      <a:r>
                        <a:rPr lang="en-US" sz="1600" dirty="0" smtClean="0"/>
                        <a:t>/s   (av.</a:t>
                      </a:r>
                      <a:r>
                        <a:rPr lang="en-US" sz="1600" baseline="0" dirty="0" smtClean="0"/>
                        <a:t> 2.2 hits per </a:t>
                      </a:r>
                      <a:r>
                        <a:rPr lang="en-US" sz="1600" baseline="0" dirty="0" err="1" smtClean="0"/>
                        <a:t>superpixel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Power consumption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3</a:t>
                      </a:r>
                      <a:r>
                        <a:rPr lang="en-US" sz="1600" baseline="0" dirty="0" smtClean="0"/>
                        <a:t> Watts per chip</a:t>
                      </a:r>
                      <a:r>
                        <a:rPr lang="en-US" sz="1600" dirty="0" smtClean="0"/>
                        <a:t> @ 1.5V   (1.5</a:t>
                      </a:r>
                      <a:r>
                        <a:rPr lang="en-US" sz="1600" baseline="0" dirty="0" smtClean="0"/>
                        <a:t> W/cm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Output bandwidth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min. 12.2 </a:t>
                      </a:r>
                      <a:r>
                        <a:rPr lang="en-US" sz="1600" dirty="0" err="1" smtClean="0"/>
                        <a:t>Gbit</a:t>
                      </a:r>
                      <a:r>
                        <a:rPr lang="en-US" sz="1600" dirty="0" smtClean="0"/>
                        <a:t>/s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Radiation tolerance</a:t>
                      </a:r>
                      <a:r>
                        <a:rPr lang="en-US" sz="1600" b="1" baseline="0" dirty="0" smtClean="0"/>
                        <a:t> 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&gt; 400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MRad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419600" y="2286000"/>
            <a:ext cx="4800600" cy="304800"/>
          </a:xfrm>
          <a:prstGeom prst="rect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19600" y="5257800"/>
            <a:ext cx="4800600" cy="311696"/>
          </a:xfrm>
          <a:prstGeom prst="rect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19600" y="5562600"/>
            <a:ext cx="4800600" cy="381000"/>
          </a:xfrm>
          <a:prstGeom prst="rect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176184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9372600" cy="685800"/>
          </a:xfrm>
        </p:spPr>
        <p:txBody>
          <a:bodyPr/>
          <a:lstStyle/>
          <a:p>
            <a:r>
              <a:rPr lang="en-US" dirty="0" smtClean="0"/>
              <a:t>Pre-amplifier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flipV="1">
            <a:off x="0" y="5976938"/>
            <a:ext cx="9144000" cy="609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82563" y="1579562"/>
            <a:ext cx="4749800" cy="3830638"/>
            <a:chOff x="182563" y="1289050"/>
            <a:chExt cx="4749800" cy="3830638"/>
          </a:xfrm>
        </p:grpSpPr>
        <p:sp>
          <p:nvSpPr>
            <p:cNvPr id="24" name="Text Box 432"/>
            <p:cNvSpPr txBox="1">
              <a:spLocks noChangeArrowheads="1"/>
            </p:cNvSpPr>
            <p:nvPr/>
          </p:nvSpPr>
          <p:spPr bwMode="auto">
            <a:xfrm>
              <a:off x="1514475" y="1462088"/>
              <a:ext cx="5048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000" b="1">
                  <a:solidFill>
                    <a:srgbClr val="C00000"/>
                  </a:solidFill>
                  <a:latin typeface="Century Schoolbook" charset="0"/>
                </a:rPr>
                <a:t>Ikrum</a:t>
              </a:r>
              <a:endParaRPr lang="en-US" sz="700" b="1">
                <a:solidFill>
                  <a:srgbClr val="C00000"/>
                </a:solidFill>
                <a:latin typeface="Century Schoolbook" charset="0"/>
              </a:endParaRPr>
            </a:p>
          </p:txBody>
        </p:sp>
        <p:sp>
          <p:nvSpPr>
            <p:cNvPr id="25" name="Line 402"/>
            <p:cNvSpPr>
              <a:spLocks noChangeShapeType="1"/>
            </p:cNvSpPr>
            <p:nvPr/>
          </p:nvSpPr>
          <p:spPr bwMode="auto">
            <a:xfrm rot="10800000">
              <a:off x="4079875" y="1425575"/>
              <a:ext cx="71438" cy="428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402"/>
            <p:cNvSpPr>
              <a:spLocks noChangeShapeType="1"/>
            </p:cNvSpPr>
            <p:nvPr/>
          </p:nvSpPr>
          <p:spPr bwMode="auto">
            <a:xfrm rot="10800000" flipH="1">
              <a:off x="4079875" y="1425575"/>
              <a:ext cx="71438" cy="428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401"/>
            <p:cNvSpPr>
              <a:spLocks/>
            </p:cNvSpPr>
            <p:nvPr/>
          </p:nvSpPr>
          <p:spPr bwMode="auto">
            <a:xfrm rot="10800000">
              <a:off x="4041775" y="1385888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28" name="Line 402"/>
            <p:cNvSpPr>
              <a:spLocks noChangeShapeType="1"/>
            </p:cNvSpPr>
            <p:nvPr/>
          </p:nvSpPr>
          <p:spPr bwMode="auto">
            <a:xfrm rot="10800000">
              <a:off x="4010025" y="1498600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67"/>
            <p:cNvSpPr>
              <a:spLocks noChangeArrowheads="1"/>
            </p:cNvSpPr>
            <p:nvPr/>
          </p:nvSpPr>
          <p:spPr bwMode="auto">
            <a:xfrm rot="5400000" flipH="1">
              <a:off x="3956050" y="1538288"/>
              <a:ext cx="46037" cy="46038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Isosceles Triangle 29"/>
            <p:cNvSpPr/>
            <p:nvPr/>
          </p:nvSpPr>
          <p:spPr bwMode="auto">
            <a:xfrm>
              <a:off x="4029075" y="1300163"/>
              <a:ext cx="177800" cy="88900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Freeform 401"/>
            <p:cNvSpPr>
              <a:spLocks/>
            </p:cNvSpPr>
            <p:nvPr/>
          </p:nvSpPr>
          <p:spPr bwMode="auto">
            <a:xfrm rot="10800000">
              <a:off x="4041775" y="1660525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32" name="Line 402"/>
            <p:cNvSpPr>
              <a:spLocks noChangeShapeType="1"/>
            </p:cNvSpPr>
            <p:nvPr/>
          </p:nvSpPr>
          <p:spPr bwMode="auto">
            <a:xfrm rot="10800000">
              <a:off x="4010025" y="1773238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Oval 67"/>
            <p:cNvSpPr>
              <a:spLocks noChangeArrowheads="1"/>
            </p:cNvSpPr>
            <p:nvPr/>
          </p:nvSpPr>
          <p:spPr bwMode="auto">
            <a:xfrm rot="5400000" flipH="1">
              <a:off x="3956050" y="1812925"/>
              <a:ext cx="46038" cy="46038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Line 402"/>
            <p:cNvSpPr>
              <a:spLocks noChangeShapeType="1"/>
            </p:cNvSpPr>
            <p:nvPr/>
          </p:nvSpPr>
          <p:spPr bwMode="auto">
            <a:xfrm rot="10800000">
              <a:off x="2074863" y="1423988"/>
              <a:ext cx="71437" cy="428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402"/>
            <p:cNvSpPr>
              <a:spLocks noChangeShapeType="1"/>
            </p:cNvSpPr>
            <p:nvPr/>
          </p:nvSpPr>
          <p:spPr bwMode="auto">
            <a:xfrm rot="10800000" flipH="1">
              <a:off x="2074863" y="1423988"/>
              <a:ext cx="71437" cy="428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401"/>
            <p:cNvSpPr>
              <a:spLocks/>
            </p:cNvSpPr>
            <p:nvPr/>
          </p:nvSpPr>
          <p:spPr bwMode="auto">
            <a:xfrm rot="10800000" flipH="1">
              <a:off x="2108200" y="1384300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37" name="Line 402"/>
            <p:cNvSpPr>
              <a:spLocks noChangeShapeType="1"/>
            </p:cNvSpPr>
            <p:nvPr/>
          </p:nvSpPr>
          <p:spPr bwMode="auto">
            <a:xfrm rot="10800000">
              <a:off x="2201863" y="1501775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Oval 67"/>
            <p:cNvSpPr>
              <a:spLocks noChangeArrowheads="1"/>
            </p:cNvSpPr>
            <p:nvPr/>
          </p:nvSpPr>
          <p:spPr bwMode="auto">
            <a:xfrm rot="5400000" flipH="1">
              <a:off x="2206625" y="1536700"/>
              <a:ext cx="46038" cy="46038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Isosceles Triangle 38"/>
            <p:cNvSpPr/>
            <p:nvPr/>
          </p:nvSpPr>
          <p:spPr bwMode="auto">
            <a:xfrm>
              <a:off x="2027238" y="1289050"/>
              <a:ext cx="177800" cy="88900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Freeform 401"/>
            <p:cNvSpPr>
              <a:spLocks/>
            </p:cNvSpPr>
            <p:nvPr/>
          </p:nvSpPr>
          <p:spPr bwMode="auto">
            <a:xfrm rot="10800000" flipH="1">
              <a:off x="2108200" y="1660525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41" name="Line 402"/>
            <p:cNvSpPr>
              <a:spLocks noChangeShapeType="1"/>
            </p:cNvSpPr>
            <p:nvPr/>
          </p:nvSpPr>
          <p:spPr bwMode="auto">
            <a:xfrm rot="10800000">
              <a:off x="2201863" y="1774825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67"/>
            <p:cNvSpPr>
              <a:spLocks noChangeArrowheads="1"/>
            </p:cNvSpPr>
            <p:nvPr/>
          </p:nvSpPr>
          <p:spPr bwMode="auto">
            <a:xfrm rot="5400000" flipH="1">
              <a:off x="2206625" y="1814513"/>
              <a:ext cx="46037" cy="46038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401"/>
            <p:cNvSpPr>
              <a:spLocks/>
            </p:cNvSpPr>
            <p:nvPr/>
          </p:nvSpPr>
          <p:spPr bwMode="auto">
            <a:xfrm rot="10800000" flipH="1">
              <a:off x="3189288" y="2019300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44" name="Line 402"/>
            <p:cNvSpPr>
              <a:spLocks noChangeShapeType="1"/>
            </p:cNvSpPr>
            <p:nvPr/>
          </p:nvSpPr>
          <p:spPr bwMode="auto">
            <a:xfrm rot="10800000">
              <a:off x="3290888" y="2135188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67"/>
            <p:cNvSpPr>
              <a:spLocks noChangeArrowheads="1"/>
            </p:cNvSpPr>
            <p:nvPr/>
          </p:nvSpPr>
          <p:spPr bwMode="auto">
            <a:xfrm rot="5400000" flipH="1">
              <a:off x="3298825" y="2174875"/>
              <a:ext cx="46038" cy="46038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401"/>
            <p:cNvSpPr>
              <a:spLocks/>
            </p:cNvSpPr>
            <p:nvPr/>
          </p:nvSpPr>
          <p:spPr bwMode="auto">
            <a:xfrm rot="10800000">
              <a:off x="1042988" y="2017713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47" name="Line 402"/>
            <p:cNvSpPr>
              <a:spLocks noChangeShapeType="1"/>
            </p:cNvSpPr>
            <p:nvPr/>
          </p:nvSpPr>
          <p:spPr bwMode="auto">
            <a:xfrm rot="10800000">
              <a:off x="1011238" y="2135188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Oval 67"/>
            <p:cNvSpPr>
              <a:spLocks noChangeArrowheads="1"/>
            </p:cNvSpPr>
            <p:nvPr/>
          </p:nvSpPr>
          <p:spPr bwMode="auto">
            <a:xfrm rot="5400000" flipH="1">
              <a:off x="957263" y="2170113"/>
              <a:ext cx="46037" cy="46037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401"/>
            <p:cNvSpPr>
              <a:spLocks/>
            </p:cNvSpPr>
            <p:nvPr/>
          </p:nvSpPr>
          <p:spPr bwMode="auto">
            <a:xfrm rot="10800000" flipH="1">
              <a:off x="1116013" y="4217988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50" name="Line 402"/>
            <p:cNvSpPr>
              <a:spLocks noChangeShapeType="1"/>
            </p:cNvSpPr>
            <p:nvPr/>
          </p:nvSpPr>
          <p:spPr bwMode="auto">
            <a:xfrm rot="10800000">
              <a:off x="1220788" y="4338638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401"/>
            <p:cNvSpPr>
              <a:spLocks/>
            </p:cNvSpPr>
            <p:nvPr/>
          </p:nvSpPr>
          <p:spPr bwMode="auto">
            <a:xfrm rot="10800000">
              <a:off x="4043363" y="4427538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52" name="Line 402"/>
            <p:cNvSpPr>
              <a:spLocks noChangeShapeType="1"/>
            </p:cNvSpPr>
            <p:nvPr/>
          </p:nvSpPr>
          <p:spPr bwMode="auto">
            <a:xfrm rot="10800000">
              <a:off x="4016375" y="4545013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401"/>
            <p:cNvSpPr>
              <a:spLocks/>
            </p:cNvSpPr>
            <p:nvPr/>
          </p:nvSpPr>
          <p:spPr bwMode="auto">
            <a:xfrm rot="10800000">
              <a:off x="4043363" y="4702175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54" name="Line 402"/>
            <p:cNvSpPr>
              <a:spLocks noChangeShapeType="1"/>
            </p:cNvSpPr>
            <p:nvPr/>
          </p:nvSpPr>
          <p:spPr bwMode="auto">
            <a:xfrm rot="10800000">
              <a:off x="4016375" y="4819650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402"/>
            <p:cNvSpPr>
              <a:spLocks noChangeShapeType="1"/>
            </p:cNvSpPr>
            <p:nvPr/>
          </p:nvSpPr>
          <p:spPr bwMode="auto">
            <a:xfrm rot="10800000" flipH="1" flipV="1">
              <a:off x="4116388" y="2330450"/>
              <a:ext cx="0" cy="2124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401"/>
            <p:cNvSpPr>
              <a:spLocks/>
            </p:cNvSpPr>
            <p:nvPr/>
          </p:nvSpPr>
          <p:spPr bwMode="auto">
            <a:xfrm rot="10800000" flipH="1">
              <a:off x="3187700" y="4430713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57" name="Line 402"/>
            <p:cNvSpPr>
              <a:spLocks noChangeShapeType="1"/>
            </p:cNvSpPr>
            <p:nvPr/>
          </p:nvSpPr>
          <p:spPr bwMode="auto">
            <a:xfrm rot="10800000">
              <a:off x="3290888" y="4538663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401"/>
            <p:cNvSpPr>
              <a:spLocks/>
            </p:cNvSpPr>
            <p:nvPr/>
          </p:nvSpPr>
          <p:spPr bwMode="auto">
            <a:xfrm rot="10800000" flipH="1">
              <a:off x="3187700" y="4706938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59" name="Line 402"/>
            <p:cNvSpPr>
              <a:spLocks noChangeShapeType="1"/>
            </p:cNvSpPr>
            <p:nvPr/>
          </p:nvSpPr>
          <p:spPr bwMode="auto">
            <a:xfrm rot="10800000">
              <a:off x="3290888" y="4816475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402"/>
            <p:cNvSpPr>
              <a:spLocks noChangeShapeType="1"/>
            </p:cNvSpPr>
            <p:nvPr/>
          </p:nvSpPr>
          <p:spPr bwMode="auto">
            <a:xfrm rot="10800000" flipH="1" flipV="1">
              <a:off x="3189288" y="2308225"/>
              <a:ext cx="0" cy="2160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262"/>
            <p:cNvSpPr>
              <a:spLocks noChangeShapeType="1"/>
            </p:cNvSpPr>
            <p:nvPr/>
          </p:nvSpPr>
          <p:spPr bwMode="auto">
            <a:xfrm>
              <a:off x="4029075" y="5045075"/>
              <a:ext cx="174625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263"/>
            <p:cNvSpPr>
              <a:spLocks noChangeShapeType="1"/>
            </p:cNvSpPr>
            <p:nvPr/>
          </p:nvSpPr>
          <p:spPr bwMode="auto">
            <a:xfrm>
              <a:off x="4057650" y="5081588"/>
              <a:ext cx="115888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267"/>
            <p:cNvSpPr>
              <a:spLocks noChangeShapeType="1"/>
            </p:cNvSpPr>
            <p:nvPr/>
          </p:nvSpPr>
          <p:spPr bwMode="auto">
            <a:xfrm flipH="1" flipV="1">
              <a:off x="4090988" y="5119688"/>
              <a:ext cx="5715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262"/>
            <p:cNvSpPr>
              <a:spLocks noChangeShapeType="1"/>
            </p:cNvSpPr>
            <p:nvPr/>
          </p:nvSpPr>
          <p:spPr bwMode="auto">
            <a:xfrm>
              <a:off x="3106738" y="5045075"/>
              <a:ext cx="174625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263"/>
            <p:cNvSpPr>
              <a:spLocks noChangeShapeType="1"/>
            </p:cNvSpPr>
            <p:nvPr/>
          </p:nvSpPr>
          <p:spPr bwMode="auto">
            <a:xfrm>
              <a:off x="3135313" y="5081588"/>
              <a:ext cx="115887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267"/>
            <p:cNvSpPr>
              <a:spLocks noChangeShapeType="1"/>
            </p:cNvSpPr>
            <p:nvPr/>
          </p:nvSpPr>
          <p:spPr bwMode="auto">
            <a:xfrm flipH="1" flipV="1">
              <a:off x="3168650" y="5119688"/>
              <a:ext cx="5715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402"/>
            <p:cNvSpPr>
              <a:spLocks noChangeShapeType="1"/>
            </p:cNvSpPr>
            <p:nvPr/>
          </p:nvSpPr>
          <p:spPr bwMode="auto">
            <a:xfrm rot="10800000" flipV="1">
              <a:off x="3297238" y="4602163"/>
              <a:ext cx="7127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402"/>
            <p:cNvSpPr>
              <a:spLocks noChangeShapeType="1"/>
            </p:cNvSpPr>
            <p:nvPr/>
          </p:nvSpPr>
          <p:spPr bwMode="auto">
            <a:xfrm rot="10800000" flipV="1">
              <a:off x="3292475" y="4881563"/>
              <a:ext cx="7207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406"/>
            <p:cNvSpPr>
              <a:spLocks/>
            </p:cNvSpPr>
            <p:nvPr/>
          </p:nvSpPr>
          <p:spPr bwMode="auto">
            <a:xfrm rot="10800000" flipV="1">
              <a:off x="3905250" y="4741863"/>
              <a:ext cx="215900" cy="144462"/>
            </a:xfrm>
            <a:custGeom>
              <a:avLst/>
              <a:gdLst>
                <a:gd name="T0" fmla="*/ 0 w 360"/>
                <a:gd name="T1" fmla="*/ 0 h 180"/>
                <a:gd name="T2" fmla="*/ 2147483647 w 360"/>
                <a:gd name="T3" fmla="*/ 0 h 180"/>
                <a:gd name="T4" fmla="*/ 2147483647 w 360"/>
                <a:gd name="T5" fmla="*/ 2147483647 h 180"/>
                <a:gd name="T6" fmla="*/ 0 60000 65536"/>
                <a:gd name="T7" fmla="*/ 0 60000 65536"/>
                <a:gd name="T8" fmla="*/ 0 60000 65536"/>
                <a:gd name="T9" fmla="*/ 0 w 360"/>
                <a:gd name="T10" fmla="*/ 0 h 180"/>
                <a:gd name="T11" fmla="*/ 360 w 360"/>
                <a:gd name="T12" fmla="*/ 180 h 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0" h="180">
                  <a:moveTo>
                    <a:pt x="0" y="0"/>
                  </a:moveTo>
                  <a:lnTo>
                    <a:pt x="360" y="0"/>
                  </a:lnTo>
                  <a:lnTo>
                    <a:pt x="360" y="1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70" name="Freeform 406"/>
            <p:cNvSpPr>
              <a:spLocks/>
            </p:cNvSpPr>
            <p:nvPr/>
          </p:nvSpPr>
          <p:spPr bwMode="auto">
            <a:xfrm rot="10800000" flipV="1">
              <a:off x="3905250" y="4459288"/>
              <a:ext cx="215900" cy="142875"/>
            </a:xfrm>
            <a:custGeom>
              <a:avLst/>
              <a:gdLst>
                <a:gd name="T0" fmla="*/ 0 w 360"/>
                <a:gd name="T1" fmla="*/ 0 h 180"/>
                <a:gd name="T2" fmla="*/ 2147483647 w 360"/>
                <a:gd name="T3" fmla="*/ 0 h 180"/>
                <a:gd name="T4" fmla="*/ 2147483647 w 360"/>
                <a:gd name="T5" fmla="*/ 2147483647 h 180"/>
                <a:gd name="T6" fmla="*/ 0 60000 65536"/>
                <a:gd name="T7" fmla="*/ 0 60000 65536"/>
                <a:gd name="T8" fmla="*/ 0 60000 65536"/>
                <a:gd name="T9" fmla="*/ 0 w 360"/>
                <a:gd name="T10" fmla="*/ 0 h 180"/>
                <a:gd name="T11" fmla="*/ 360 w 360"/>
                <a:gd name="T12" fmla="*/ 180 h 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0" h="180">
                  <a:moveTo>
                    <a:pt x="0" y="0"/>
                  </a:moveTo>
                  <a:lnTo>
                    <a:pt x="360" y="0"/>
                  </a:lnTo>
                  <a:lnTo>
                    <a:pt x="360" y="1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71" name="Oval 420"/>
            <p:cNvSpPr>
              <a:spLocks noChangeArrowheads="1"/>
            </p:cNvSpPr>
            <p:nvPr/>
          </p:nvSpPr>
          <p:spPr bwMode="auto">
            <a:xfrm>
              <a:off x="3873500" y="4573588"/>
              <a:ext cx="60325" cy="555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72" name="Oval 420"/>
            <p:cNvSpPr>
              <a:spLocks noChangeArrowheads="1"/>
            </p:cNvSpPr>
            <p:nvPr/>
          </p:nvSpPr>
          <p:spPr bwMode="auto">
            <a:xfrm>
              <a:off x="4087813" y="4424363"/>
              <a:ext cx="60325" cy="555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73" name="Oval 420"/>
            <p:cNvSpPr>
              <a:spLocks noChangeArrowheads="1"/>
            </p:cNvSpPr>
            <p:nvPr/>
          </p:nvSpPr>
          <p:spPr bwMode="auto">
            <a:xfrm>
              <a:off x="4086225" y="4714875"/>
              <a:ext cx="60325" cy="555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74" name="Oval 420"/>
            <p:cNvSpPr>
              <a:spLocks noChangeArrowheads="1"/>
            </p:cNvSpPr>
            <p:nvPr/>
          </p:nvSpPr>
          <p:spPr bwMode="auto">
            <a:xfrm>
              <a:off x="3876675" y="4845050"/>
              <a:ext cx="60325" cy="555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75" name="Line 402"/>
            <p:cNvSpPr>
              <a:spLocks noChangeShapeType="1"/>
            </p:cNvSpPr>
            <p:nvPr/>
          </p:nvSpPr>
          <p:spPr bwMode="auto">
            <a:xfrm rot="10800000" flipV="1">
              <a:off x="1216025" y="4395788"/>
              <a:ext cx="19669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402"/>
            <p:cNvSpPr>
              <a:spLocks noChangeShapeType="1"/>
            </p:cNvSpPr>
            <p:nvPr/>
          </p:nvSpPr>
          <p:spPr bwMode="auto">
            <a:xfrm rot="10800000" flipH="1" flipV="1">
              <a:off x="1116013" y="4530725"/>
              <a:ext cx="0" cy="5032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262"/>
            <p:cNvSpPr>
              <a:spLocks noChangeShapeType="1"/>
            </p:cNvSpPr>
            <p:nvPr/>
          </p:nvSpPr>
          <p:spPr bwMode="auto">
            <a:xfrm>
              <a:off x="1028700" y="5037138"/>
              <a:ext cx="174625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263"/>
            <p:cNvSpPr>
              <a:spLocks noChangeShapeType="1"/>
            </p:cNvSpPr>
            <p:nvPr/>
          </p:nvSpPr>
          <p:spPr bwMode="auto">
            <a:xfrm>
              <a:off x="1057275" y="5073650"/>
              <a:ext cx="115888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267"/>
            <p:cNvSpPr>
              <a:spLocks noChangeShapeType="1"/>
            </p:cNvSpPr>
            <p:nvPr/>
          </p:nvSpPr>
          <p:spPr bwMode="auto">
            <a:xfrm flipH="1" flipV="1">
              <a:off x="1090613" y="5111750"/>
              <a:ext cx="5715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402"/>
            <p:cNvSpPr>
              <a:spLocks noChangeShapeType="1"/>
            </p:cNvSpPr>
            <p:nvPr/>
          </p:nvSpPr>
          <p:spPr bwMode="auto">
            <a:xfrm rot="10800000" flipH="1" flipV="1">
              <a:off x="1116013" y="2308225"/>
              <a:ext cx="0" cy="19446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Oval 420"/>
            <p:cNvSpPr>
              <a:spLocks noChangeArrowheads="1"/>
            </p:cNvSpPr>
            <p:nvPr/>
          </p:nvSpPr>
          <p:spPr bwMode="auto">
            <a:xfrm>
              <a:off x="3160713" y="4367213"/>
              <a:ext cx="60325" cy="555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82" name="Oval 420"/>
            <p:cNvSpPr>
              <a:spLocks noChangeArrowheads="1"/>
            </p:cNvSpPr>
            <p:nvPr/>
          </p:nvSpPr>
          <p:spPr bwMode="auto">
            <a:xfrm>
              <a:off x="2078038" y="1985963"/>
              <a:ext cx="60325" cy="555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83" name="Freeform 82"/>
            <p:cNvSpPr/>
            <p:nvPr/>
          </p:nvSpPr>
          <p:spPr>
            <a:xfrm flipV="1">
              <a:off x="3354388" y="2193925"/>
              <a:ext cx="153987" cy="1395413"/>
            </a:xfrm>
            <a:custGeom>
              <a:avLst/>
              <a:gdLst>
                <a:gd name="connsiteX0" fmla="*/ 1314450 w 1452563"/>
                <a:gd name="connsiteY0" fmla="*/ 0 h 781050"/>
                <a:gd name="connsiteX1" fmla="*/ 1452563 w 1452563"/>
                <a:gd name="connsiteY1" fmla="*/ 0 h 781050"/>
                <a:gd name="connsiteX2" fmla="*/ 1452563 w 1452563"/>
                <a:gd name="connsiteY2" fmla="*/ 781050 h 781050"/>
                <a:gd name="connsiteX3" fmla="*/ 0 w 1452563"/>
                <a:gd name="connsiteY3" fmla="*/ 781050 h 781050"/>
                <a:gd name="connsiteX4" fmla="*/ 0 w 1452563"/>
                <a:gd name="connsiteY4" fmla="*/ 781050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2563" h="781050">
                  <a:moveTo>
                    <a:pt x="1314450" y="0"/>
                  </a:moveTo>
                  <a:lnTo>
                    <a:pt x="1452563" y="0"/>
                  </a:lnTo>
                  <a:lnTo>
                    <a:pt x="1452563" y="781050"/>
                  </a:lnTo>
                  <a:lnTo>
                    <a:pt x="0" y="781050"/>
                  </a:lnTo>
                  <a:lnTo>
                    <a:pt x="0" y="78105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4" name="Line 402"/>
            <p:cNvSpPr>
              <a:spLocks noChangeShapeType="1"/>
            </p:cNvSpPr>
            <p:nvPr/>
          </p:nvSpPr>
          <p:spPr bwMode="auto">
            <a:xfrm rot="10800000">
              <a:off x="381000" y="3636963"/>
              <a:ext cx="1524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402"/>
            <p:cNvSpPr>
              <a:spLocks noChangeShapeType="1"/>
            </p:cNvSpPr>
            <p:nvPr/>
          </p:nvSpPr>
          <p:spPr bwMode="auto">
            <a:xfrm rot="10800000">
              <a:off x="2260600" y="1841500"/>
              <a:ext cx="1692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Line 402"/>
            <p:cNvSpPr>
              <a:spLocks noChangeShapeType="1"/>
            </p:cNvSpPr>
            <p:nvPr/>
          </p:nvSpPr>
          <p:spPr bwMode="auto">
            <a:xfrm rot="10800000">
              <a:off x="2260600" y="1563688"/>
              <a:ext cx="1692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431"/>
            <p:cNvSpPr>
              <a:spLocks/>
            </p:cNvSpPr>
            <p:nvPr/>
          </p:nvSpPr>
          <p:spPr bwMode="auto">
            <a:xfrm>
              <a:off x="2876550" y="1693863"/>
              <a:ext cx="101600" cy="66675"/>
            </a:xfrm>
            <a:custGeom>
              <a:avLst/>
              <a:gdLst>
                <a:gd name="T0" fmla="*/ 0 w 720"/>
                <a:gd name="T1" fmla="*/ 0 h 360"/>
                <a:gd name="T2" fmla="*/ 2147483647 w 720"/>
                <a:gd name="T3" fmla="*/ 0 h 360"/>
                <a:gd name="T4" fmla="*/ 2147483647 w 720"/>
                <a:gd name="T5" fmla="*/ 0 h 360"/>
                <a:gd name="T6" fmla="*/ 2147483647 w 720"/>
                <a:gd name="T7" fmla="*/ 2147483647 h 360"/>
                <a:gd name="T8" fmla="*/ 2147483647 w 720"/>
                <a:gd name="T9" fmla="*/ 2147483647 h 360"/>
                <a:gd name="T10" fmla="*/ 0 w 720"/>
                <a:gd name="T11" fmla="*/ 2147483647 h 360"/>
                <a:gd name="T12" fmla="*/ 0 w 720"/>
                <a:gd name="T13" fmla="*/ 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360"/>
                <a:gd name="T23" fmla="*/ 720 w 720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360">
                  <a:moveTo>
                    <a:pt x="0" y="0"/>
                  </a:moveTo>
                  <a:lnTo>
                    <a:pt x="180" y="0"/>
                  </a:lnTo>
                  <a:lnTo>
                    <a:pt x="360" y="0"/>
                  </a:lnTo>
                  <a:lnTo>
                    <a:pt x="720" y="180"/>
                  </a:lnTo>
                  <a:lnTo>
                    <a:pt x="360" y="360"/>
                  </a:lnTo>
                  <a:lnTo>
                    <a:pt x="0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406"/>
            <p:cNvSpPr>
              <a:spLocks/>
            </p:cNvSpPr>
            <p:nvPr/>
          </p:nvSpPr>
          <p:spPr bwMode="auto">
            <a:xfrm rot="10800000" flipH="1" flipV="1">
              <a:off x="2973388" y="1731963"/>
              <a:ext cx="144462" cy="117475"/>
            </a:xfrm>
            <a:custGeom>
              <a:avLst/>
              <a:gdLst>
                <a:gd name="T0" fmla="*/ 0 w 360"/>
                <a:gd name="T1" fmla="*/ 0 h 180"/>
                <a:gd name="T2" fmla="*/ 2147483647 w 360"/>
                <a:gd name="T3" fmla="*/ 0 h 180"/>
                <a:gd name="T4" fmla="*/ 2147483647 w 360"/>
                <a:gd name="T5" fmla="*/ 2147483647 h 180"/>
                <a:gd name="T6" fmla="*/ 0 60000 65536"/>
                <a:gd name="T7" fmla="*/ 0 60000 65536"/>
                <a:gd name="T8" fmla="*/ 0 60000 65536"/>
                <a:gd name="T9" fmla="*/ 0 w 360"/>
                <a:gd name="T10" fmla="*/ 0 h 180"/>
                <a:gd name="T11" fmla="*/ 360 w 360"/>
                <a:gd name="T12" fmla="*/ 180 h 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0" h="180">
                  <a:moveTo>
                    <a:pt x="0" y="0"/>
                  </a:moveTo>
                  <a:lnTo>
                    <a:pt x="360" y="0"/>
                  </a:lnTo>
                  <a:lnTo>
                    <a:pt x="360" y="1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89" name="Oval 420"/>
            <p:cNvSpPr>
              <a:spLocks noChangeArrowheads="1"/>
            </p:cNvSpPr>
            <p:nvPr/>
          </p:nvSpPr>
          <p:spPr bwMode="auto">
            <a:xfrm>
              <a:off x="3082925" y="1803400"/>
              <a:ext cx="60325" cy="555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90" name="Freeform 431"/>
            <p:cNvSpPr>
              <a:spLocks/>
            </p:cNvSpPr>
            <p:nvPr/>
          </p:nvSpPr>
          <p:spPr bwMode="auto">
            <a:xfrm>
              <a:off x="2878138" y="1422400"/>
              <a:ext cx="101600" cy="66675"/>
            </a:xfrm>
            <a:custGeom>
              <a:avLst/>
              <a:gdLst>
                <a:gd name="T0" fmla="*/ 0 w 720"/>
                <a:gd name="T1" fmla="*/ 0 h 360"/>
                <a:gd name="T2" fmla="*/ 2147483647 w 720"/>
                <a:gd name="T3" fmla="*/ 0 h 360"/>
                <a:gd name="T4" fmla="*/ 2147483647 w 720"/>
                <a:gd name="T5" fmla="*/ 0 h 360"/>
                <a:gd name="T6" fmla="*/ 2147483647 w 720"/>
                <a:gd name="T7" fmla="*/ 2147483647 h 360"/>
                <a:gd name="T8" fmla="*/ 2147483647 w 720"/>
                <a:gd name="T9" fmla="*/ 2147483647 h 360"/>
                <a:gd name="T10" fmla="*/ 0 w 720"/>
                <a:gd name="T11" fmla="*/ 2147483647 h 360"/>
                <a:gd name="T12" fmla="*/ 0 w 720"/>
                <a:gd name="T13" fmla="*/ 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360"/>
                <a:gd name="T23" fmla="*/ 720 w 720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360">
                  <a:moveTo>
                    <a:pt x="0" y="0"/>
                  </a:moveTo>
                  <a:lnTo>
                    <a:pt x="180" y="0"/>
                  </a:lnTo>
                  <a:lnTo>
                    <a:pt x="360" y="0"/>
                  </a:lnTo>
                  <a:lnTo>
                    <a:pt x="720" y="180"/>
                  </a:lnTo>
                  <a:lnTo>
                    <a:pt x="360" y="360"/>
                  </a:lnTo>
                  <a:lnTo>
                    <a:pt x="0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406"/>
            <p:cNvSpPr>
              <a:spLocks/>
            </p:cNvSpPr>
            <p:nvPr/>
          </p:nvSpPr>
          <p:spPr bwMode="auto">
            <a:xfrm rot="10800000" flipH="1" flipV="1">
              <a:off x="2974975" y="1460500"/>
              <a:ext cx="142875" cy="117475"/>
            </a:xfrm>
            <a:custGeom>
              <a:avLst/>
              <a:gdLst>
                <a:gd name="T0" fmla="*/ 0 w 360"/>
                <a:gd name="T1" fmla="*/ 0 h 180"/>
                <a:gd name="T2" fmla="*/ 2147483647 w 360"/>
                <a:gd name="T3" fmla="*/ 0 h 180"/>
                <a:gd name="T4" fmla="*/ 2147483647 w 360"/>
                <a:gd name="T5" fmla="*/ 2147483647 h 180"/>
                <a:gd name="T6" fmla="*/ 0 60000 65536"/>
                <a:gd name="T7" fmla="*/ 0 60000 65536"/>
                <a:gd name="T8" fmla="*/ 0 60000 65536"/>
                <a:gd name="T9" fmla="*/ 0 w 360"/>
                <a:gd name="T10" fmla="*/ 0 h 180"/>
                <a:gd name="T11" fmla="*/ 360 w 360"/>
                <a:gd name="T12" fmla="*/ 180 h 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0" h="180">
                  <a:moveTo>
                    <a:pt x="0" y="0"/>
                  </a:moveTo>
                  <a:lnTo>
                    <a:pt x="360" y="0"/>
                  </a:lnTo>
                  <a:lnTo>
                    <a:pt x="360" y="1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92" name="Oval 420"/>
            <p:cNvSpPr>
              <a:spLocks noChangeArrowheads="1"/>
            </p:cNvSpPr>
            <p:nvPr/>
          </p:nvSpPr>
          <p:spPr bwMode="auto">
            <a:xfrm>
              <a:off x="3084513" y="1531938"/>
              <a:ext cx="60325" cy="555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93" name="Freeform 431"/>
            <p:cNvSpPr>
              <a:spLocks/>
            </p:cNvSpPr>
            <p:nvPr/>
          </p:nvSpPr>
          <p:spPr bwMode="auto">
            <a:xfrm>
              <a:off x="290513" y="3603625"/>
              <a:ext cx="101600" cy="66675"/>
            </a:xfrm>
            <a:custGeom>
              <a:avLst/>
              <a:gdLst>
                <a:gd name="T0" fmla="*/ 0 w 720"/>
                <a:gd name="T1" fmla="*/ 0 h 360"/>
                <a:gd name="T2" fmla="*/ 2147483647 w 720"/>
                <a:gd name="T3" fmla="*/ 0 h 360"/>
                <a:gd name="T4" fmla="*/ 2147483647 w 720"/>
                <a:gd name="T5" fmla="*/ 0 h 360"/>
                <a:gd name="T6" fmla="*/ 2147483647 w 720"/>
                <a:gd name="T7" fmla="*/ 2147483647 h 360"/>
                <a:gd name="T8" fmla="*/ 2147483647 w 720"/>
                <a:gd name="T9" fmla="*/ 2147483647 h 360"/>
                <a:gd name="T10" fmla="*/ 0 w 720"/>
                <a:gd name="T11" fmla="*/ 2147483647 h 360"/>
                <a:gd name="T12" fmla="*/ 0 w 720"/>
                <a:gd name="T13" fmla="*/ 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360"/>
                <a:gd name="T23" fmla="*/ 720 w 720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360">
                  <a:moveTo>
                    <a:pt x="0" y="0"/>
                  </a:moveTo>
                  <a:lnTo>
                    <a:pt x="180" y="0"/>
                  </a:lnTo>
                  <a:lnTo>
                    <a:pt x="360" y="0"/>
                  </a:lnTo>
                  <a:lnTo>
                    <a:pt x="720" y="180"/>
                  </a:lnTo>
                  <a:lnTo>
                    <a:pt x="360" y="360"/>
                  </a:lnTo>
                  <a:lnTo>
                    <a:pt x="0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386"/>
            <p:cNvSpPr>
              <a:spLocks noChangeShapeType="1"/>
            </p:cNvSpPr>
            <p:nvPr/>
          </p:nvSpPr>
          <p:spPr bwMode="auto">
            <a:xfrm flipH="1">
              <a:off x="795338" y="2200275"/>
              <a:ext cx="1619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431"/>
            <p:cNvSpPr>
              <a:spLocks/>
            </p:cNvSpPr>
            <p:nvPr/>
          </p:nvSpPr>
          <p:spPr bwMode="auto">
            <a:xfrm>
              <a:off x="700088" y="2168525"/>
              <a:ext cx="101600" cy="66675"/>
            </a:xfrm>
            <a:custGeom>
              <a:avLst/>
              <a:gdLst>
                <a:gd name="T0" fmla="*/ 0 w 720"/>
                <a:gd name="T1" fmla="*/ 0 h 360"/>
                <a:gd name="T2" fmla="*/ 2147483647 w 720"/>
                <a:gd name="T3" fmla="*/ 0 h 360"/>
                <a:gd name="T4" fmla="*/ 2147483647 w 720"/>
                <a:gd name="T5" fmla="*/ 0 h 360"/>
                <a:gd name="T6" fmla="*/ 2147483647 w 720"/>
                <a:gd name="T7" fmla="*/ 2147483647 h 360"/>
                <a:gd name="T8" fmla="*/ 2147483647 w 720"/>
                <a:gd name="T9" fmla="*/ 2147483647 h 360"/>
                <a:gd name="T10" fmla="*/ 0 w 720"/>
                <a:gd name="T11" fmla="*/ 2147483647 h 360"/>
                <a:gd name="T12" fmla="*/ 0 w 720"/>
                <a:gd name="T13" fmla="*/ 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360"/>
                <a:gd name="T23" fmla="*/ 720 w 720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360">
                  <a:moveTo>
                    <a:pt x="0" y="0"/>
                  </a:moveTo>
                  <a:lnTo>
                    <a:pt x="180" y="0"/>
                  </a:lnTo>
                  <a:lnTo>
                    <a:pt x="360" y="0"/>
                  </a:lnTo>
                  <a:lnTo>
                    <a:pt x="720" y="180"/>
                  </a:lnTo>
                  <a:lnTo>
                    <a:pt x="360" y="360"/>
                  </a:lnTo>
                  <a:lnTo>
                    <a:pt x="0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Line 260"/>
            <p:cNvSpPr>
              <a:spLocks noChangeShapeType="1"/>
            </p:cNvSpPr>
            <p:nvPr/>
          </p:nvSpPr>
          <p:spPr bwMode="auto">
            <a:xfrm>
              <a:off x="2090738" y="4073525"/>
              <a:ext cx="0" cy="1651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260"/>
            <p:cNvSpPr>
              <a:spLocks noChangeShapeType="1"/>
            </p:cNvSpPr>
            <p:nvPr/>
          </p:nvSpPr>
          <p:spPr bwMode="auto">
            <a:xfrm>
              <a:off x="2147888" y="4071938"/>
              <a:ext cx="0" cy="1651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406"/>
            <p:cNvSpPr>
              <a:spLocks/>
            </p:cNvSpPr>
            <p:nvPr/>
          </p:nvSpPr>
          <p:spPr bwMode="auto">
            <a:xfrm rot="5400000" flipV="1">
              <a:off x="1604169" y="3659981"/>
              <a:ext cx="504825" cy="468313"/>
            </a:xfrm>
            <a:custGeom>
              <a:avLst/>
              <a:gdLst>
                <a:gd name="T0" fmla="*/ 0 w 360"/>
                <a:gd name="T1" fmla="*/ 0 h 180"/>
                <a:gd name="T2" fmla="*/ 2147483647 w 360"/>
                <a:gd name="T3" fmla="*/ 0 h 180"/>
                <a:gd name="T4" fmla="*/ 2147483647 w 360"/>
                <a:gd name="T5" fmla="*/ 2147483647 h 180"/>
                <a:gd name="T6" fmla="*/ 0 60000 65536"/>
                <a:gd name="T7" fmla="*/ 0 60000 65536"/>
                <a:gd name="T8" fmla="*/ 0 60000 65536"/>
                <a:gd name="T9" fmla="*/ 0 w 360"/>
                <a:gd name="T10" fmla="*/ 0 h 180"/>
                <a:gd name="T11" fmla="*/ 360 w 360"/>
                <a:gd name="T12" fmla="*/ 180 h 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0" h="180">
                  <a:moveTo>
                    <a:pt x="0" y="0"/>
                  </a:moveTo>
                  <a:lnTo>
                    <a:pt x="360" y="0"/>
                  </a:lnTo>
                  <a:lnTo>
                    <a:pt x="360" y="1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99" name="Oval 420"/>
            <p:cNvSpPr>
              <a:spLocks noChangeArrowheads="1"/>
            </p:cNvSpPr>
            <p:nvPr/>
          </p:nvSpPr>
          <p:spPr bwMode="auto">
            <a:xfrm>
              <a:off x="2644775" y="3551238"/>
              <a:ext cx="60325" cy="555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100" name="Oval 420"/>
            <p:cNvSpPr>
              <a:spLocks noChangeArrowheads="1"/>
            </p:cNvSpPr>
            <p:nvPr/>
          </p:nvSpPr>
          <p:spPr bwMode="auto">
            <a:xfrm>
              <a:off x="1589088" y="3617913"/>
              <a:ext cx="60325" cy="555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101" name="Text Box 432"/>
            <p:cNvSpPr txBox="1">
              <a:spLocks noChangeArrowheads="1"/>
            </p:cNvSpPr>
            <p:nvPr/>
          </p:nvSpPr>
          <p:spPr bwMode="auto">
            <a:xfrm>
              <a:off x="182563" y="3335338"/>
              <a:ext cx="7921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b="1" i="1">
                  <a:solidFill>
                    <a:schemeClr val="tx2"/>
                  </a:solidFill>
                  <a:latin typeface="Century Schoolbook" charset="0"/>
                </a:rPr>
                <a:t>Preamp_in</a:t>
              </a:r>
              <a:endParaRPr lang="en-US" sz="1200" b="1" i="1">
                <a:solidFill>
                  <a:schemeClr val="tx2"/>
                </a:solidFill>
                <a:latin typeface="Century Schoolbook" charset="0"/>
              </a:endParaRPr>
            </a:p>
          </p:txBody>
        </p:sp>
        <p:sp>
          <p:nvSpPr>
            <p:cNvPr id="102" name="Oval 420"/>
            <p:cNvSpPr>
              <a:spLocks noChangeArrowheads="1"/>
            </p:cNvSpPr>
            <p:nvPr/>
          </p:nvSpPr>
          <p:spPr bwMode="auto">
            <a:xfrm>
              <a:off x="1092200" y="3613150"/>
              <a:ext cx="60325" cy="555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103" name="Text Box 432"/>
            <p:cNvSpPr txBox="1">
              <a:spLocks noChangeArrowheads="1"/>
            </p:cNvSpPr>
            <p:nvPr/>
          </p:nvSpPr>
          <p:spPr bwMode="auto">
            <a:xfrm>
              <a:off x="4284663" y="1339850"/>
              <a:ext cx="647700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Century Schoolbook" charset="0"/>
                </a:rPr>
                <a:t>Vdd=1.5V</a:t>
              </a:r>
              <a:endParaRPr lang="en-US" sz="700">
                <a:solidFill>
                  <a:srgbClr val="000000"/>
                </a:solidFill>
                <a:latin typeface="Century Schoolbook" charset="0"/>
              </a:endParaRPr>
            </a:p>
          </p:txBody>
        </p:sp>
        <p:sp>
          <p:nvSpPr>
            <p:cNvPr id="104" name="Text Box 432"/>
            <p:cNvSpPr txBox="1">
              <a:spLocks noChangeArrowheads="1"/>
            </p:cNvSpPr>
            <p:nvPr/>
          </p:nvSpPr>
          <p:spPr bwMode="auto">
            <a:xfrm>
              <a:off x="1154113" y="3746500"/>
              <a:ext cx="360362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800">
                  <a:solidFill>
                    <a:srgbClr val="000000"/>
                  </a:solidFill>
                  <a:latin typeface="Century Schoolbook" charset="0"/>
                </a:rPr>
                <a:t>0.36V</a:t>
              </a:r>
            </a:p>
          </p:txBody>
        </p:sp>
        <p:sp>
          <p:nvSpPr>
            <p:cNvPr id="105" name="Text Box 432"/>
            <p:cNvSpPr txBox="1">
              <a:spLocks noChangeArrowheads="1"/>
            </p:cNvSpPr>
            <p:nvPr/>
          </p:nvSpPr>
          <p:spPr bwMode="auto">
            <a:xfrm>
              <a:off x="4291013" y="3614738"/>
              <a:ext cx="215900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800">
                  <a:solidFill>
                    <a:srgbClr val="000000"/>
                  </a:solidFill>
                  <a:latin typeface="Century Schoolbook" charset="0"/>
                </a:rPr>
                <a:t>0.8V</a:t>
              </a:r>
            </a:p>
          </p:txBody>
        </p:sp>
        <p:sp>
          <p:nvSpPr>
            <p:cNvPr id="106" name="Freeform 401"/>
            <p:cNvSpPr>
              <a:spLocks/>
            </p:cNvSpPr>
            <p:nvPr/>
          </p:nvSpPr>
          <p:spPr bwMode="auto">
            <a:xfrm rot="10800000" flipH="1">
              <a:off x="4117975" y="1997075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107" name="Line 402"/>
            <p:cNvSpPr>
              <a:spLocks noChangeShapeType="1"/>
            </p:cNvSpPr>
            <p:nvPr/>
          </p:nvSpPr>
          <p:spPr bwMode="auto">
            <a:xfrm rot="10800000">
              <a:off x="4221163" y="2112963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Oval 67"/>
            <p:cNvSpPr>
              <a:spLocks noChangeArrowheads="1"/>
            </p:cNvSpPr>
            <p:nvPr/>
          </p:nvSpPr>
          <p:spPr bwMode="auto">
            <a:xfrm rot="5400000" flipH="1">
              <a:off x="4216400" y="2152650"/>
              <a:ext cx="46038" cy="46038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Line 386"/>
            <p:cNvSpPr>
              <a:spLocks noChangeShapeType="1"/>
            </p:cNvSpPr>
            <p:nvPr/>
          </p:nvSpPr>
          <p:spPr bwMode="auto">
            <a:xfrm flipH="1">
              <a:off x="4265613" y="2181225"/>
              <a:ext cx="1619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431"/>
            <p:cNvSpPr>
              <a:spLocks/>
            </p:cNvSpPr>
            <p:nvPr/>
          </p:nvSpPr>
          <p:spPr bwMode="auto">
            <a:xfrm flipH="1">
              <a:off x="4413250" y="2143125"/>
              <a:ext cx="101600" cy="66675"/>
            </a:xfrm>
            <a:custGeom>
              <a:avLst/>
              <a:gdLst>
                <a:gd name="T0" fmla="*/ 0 w 720"/>
                <a:gd name="T1" fmla="*/ 0 h 360"/>
                <a:gd name="T2" fmla="*/ 2147483647 w 720"/>
                <a:gd name="T3" fmla="*/ 0 h 360"/>
                <a:gd name="T4" fmla="*/ 2147483647 w 720"/>
                <a:gd name="T5" fmla="*/ 0 h 360"/>
                <a:gd name="T6" fmla="*/ 2147483647 w 720"/>
                <a:gd name="T7" fmla="*/ 2147483647 h 360"/>
                <a:gd name="T8" fmla="*/ 2147483647 w 720"/>
                <a:gd name="T9" fmla="*/ 2147483647 h 360"/>
                <a:gd name="T10" fmla="*/ 0 w 720"/>
                <a:gd name="T11" fmla="*/ 2147483647 h 360"/>
                <a:gd name="T12" fmla="*/ 0 w 720"/>
                <a:gd name="T13" fmla="*/ 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360"/>
                <a:gd name="T23" fmla="*/ 720 w 720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360">
                  <a:moveTo>
                    <a:pt x="0" y="0"/>
                  </a:moveTo>
                  <a:lnTo>
                    <a:pt x="180" y="0"/>
                  </a:lnTo>
                  <a:lnTo>
                    <a:pt x="360" y="0"/>
                  </a:lnTo>
                  <a:lnTo>
                    <a:pt x="720" y="180"/>
                  </a:lnTo>
                  <a:lnTo>
                    <a:pt x="360" y="360"/>
                  </a:lnTo>
                  <a:lnTo>
                    <a:pt x="0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Text Box 432"/>
            <p:cNvSpPr txBox="1">
              <a:spLocks noChangeArrowheads="1"/>
            </p:cNvSpPr>
            <p:nvPr/>
          </p:nvSpPr>
          <p:spPr bwMode="auto">
            <a:xfrm>
              <a:off x="3217863" y="4206875"/>
              <a:ext cx="288925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800">
                  <a:solidFill>
                    <a:srgbClr val="000000"/>
                  </a:solidFill>
                  <a:latin typeface="Century Schoolbook" charset="0"/>
                </a:rPr>
                <a:t>0.37V</a:t>
              </a:r>
            </a:p>
          </p:txBody>
        </p:sp>
        <p:sp>
          <p:nvSpPr>
            <p:cNvPr id="112" name="Text Box 432"/>
            <p:cNvSpPr txBox="1">
              <a:spLocks noChangeArrowheads="1"/>
            </p:cNvSpPr>
            <p:nvPr/>
          </p:nvSpPr>
          <p:spPr bwMode="auto">
            <a:xfrm>
              <a:off x="1042988" y="4040188"/>
              <a:ext cx="517525" cy="36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Century Schoolbook" charset="0"/>
                </a:rPr>
                <a:t>lpnfet</a:t>
              </a:r>
            </a:p>
          </p:txBody>
        </p:sp>
        <p:sp>
          <p:nvSpPr>
            <p:cNvPr id="113" name="Freeform 106"/>
            <p:cNvSpPr>
              <a:spLocks/>
            </p:cNvSpPr>
            <p:nvPr/>
          </p:nvSpPr>
          <p:spPr bwMode="auto">
            <a:xfrm>
              <a:off x="1905000" y="3117850"/>
              <a:ext cx="646113" cy="938213"/>
            </a:xfrm>
            <a:custGeom>
              <a:avLst/>
              <a:gdLst>
                <a:gd name="T0" fmla="*/ 0 w 900"/>
                <a:gd name="T1" fmla="*/ 0 h 720"/>
                <a:gd name="T2" fmla="*/ 0 w 900"/>
                <a:gd name="T3" fmla="*/ 2147483647 h 720"/>
                <a:gd name="T4" fmla="*/ 2147483647 w 900"/>
                <a:gd name="T5" fmla="*/ 2147483647 h 720"/>
                <a:gd name="T6" fmla="*/ 0 w 900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0"/>
                <a:gd name="T13" fmla="*/ 0 h 720"/>
                <a:gd name="T14" fmla="*/ 900 w 900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0" h="720">
                  <a:moveTo>
                    <a:pt x="0" y="0"/>
                  </a:moveTo>
                  <a:lnTo>
                    <a:pt x="0" y="720"/>
                  </a:lnTo>
                  <a:lnTo>
                    <a:pt x="900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763588" y="3752850"/>
              <a:ext cx="247650" cy="1133475"/>
            </a:xfrm>
            <a:custGeom>
              <a:avLst/>
              <a:gdLst>
                <a:gd name="connsiteX0" fmla="*/ 0 w 247650"/>
                <a:gd name="connsiteY0" fmla="*/ 0 h 1133475"/>
                <a:gd name="connsiteX1" fmla="*/ 247650 w 247650"/>
                <a:gd name="connsiteY1" fmla="*/ 0 h 1133475"/>
                <a:gd name="connsiteX2" fmla="*/ 247650 w 247650"/>
                <a:gd name="connsiteY2" fmla="*/ 1133475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1133475">
                  <a:moveTo>
                    <a:pt x="0" y="0"/>
                  </a:moveTo>
                  <a:lnTo>
                    <a:pt x="247650" y="0"/>
                  </a:lnTo>
                  <a:lnTo>
                    <a:pt x="247650" y="1133475"/>
                  </a:lnTo>
                </a:path>
              </a:pathLst>
            </a:custGeom>
            <a:ln w="254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5" name="Text Box 432"/>
            <p:cNvSpPr txBox="1">
              <a:spLocks noChangeArrowheads="1"/>
            </p:cNvSpPr>
            <p:nvPr/>
          </p:nvSpPr>
          <p:spPr bwMode="auto">
            <a:xfrm rot="16200000">
              <a:off x="471487" y="4237038"/>
              <a:ext cx="1008063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000" b="1">
                  <a:solidFill>
                    <a:schemeClr val="accent1"/>
                  </a:solidFill>
                  <a:latin typeface="Century Schoolbook" charset="0"/>
                </a:rPr>
                <a:t>current   sink</a:t>
              </a:r>
              <a:endParaRPr lang="en-US" sz="700" b="1">
                <a:solidFill>
                  <a:schemeClr val="accent1"/>
                </a:solidFill>
                <a:latin typeface="Century Schoolbook" charset="0"/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>
              <a:off x="1038225" y="4251325"/>
              <a:ext cx="260350" cy="287338"/>
            </a:xfrm>
            <a:prstGeom prst="ellipse">
              <a:avLst/>
            </a:prstGeom>
            <a:solidFill>
              <a:srgbClr val="C00000">
                <a:alpha val="22000"/>
              </a:srgbClr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" name="Line 402"/>
            <p:cNvSpPr>
              <a:spLocks noChangeShapeType="1"/>
            </p:cNvSpPr>
            <p:nvPr/>
          </p:nvSpPr>
          <p:spPr bwMode="auto">
            <a:xfrm rot="10800000" flipV="1">
              <a:off x="2522538" y="3581400"/>
              <a:ext cx="19081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431"/>
            <p:cNvSpPr>
              <a:spLocks/>
            </p:cNvSpPr>
            <p:nvPr/>
          </p:nvSpPr>
          <p:spPr bwMode="auto">
            <a:xfrm>
              <a:off x="4435475" y="3541713"/>
              <a:ext cx="101600" cy="66675"/>
            </a:xfrm>
            <a:custGeom>
              <a:avLst/>
              <a:gdLst>
                <a:gd name="T0" fmla="*/ 0 w 720"/>
                <a:gd name="T1" fmla="*/ 0 h 360"/>
                <a:gd name="T2" fmla="*/ 2147483647 w 720"/>
                <a:gd name="T3" fmla="*/ 0 h 360"/>
                <a:gd name="T4" fmla="*/ 2147483647 w 720"/>
                <a:gd name="T5" fmla="*/ 0 h 360"/>
                <a:gd name="T6" fmla="*/ 2147483647 w 720"/>
                <a:gd name="T7" fmla="*/ 2147483647 h 360"/>
                <a:gd name="T8" fmla="*/ 2147483647 w 720"/>
                <a:gd name="T9" fmla="*/ 2147483647 h 360"/>
                <a:gd name="T10" fmla="*/ 0 w 720"/>
                <a:gd name="T11" fmla="*/ 2147483647 h 360"/>
                <a:gd name="T12" fmla="*/ 0 w 720"/>
                <a:gd name="T13" fmla="*/ 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360"/>
                <a:gd name="T23" fmla="*/ 720 w 720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360">
                  <a:moveTo>
                    <a:pt x="0" y="0"/>
                  </a:moveTo>
                  <a:lnTo>
                    <a:pt x="180" y="0"/>
                  </a:lnTo>
                  <a:lnTo>
                    <a:pt x="360" y="0"/>
                  </a:lnTo>
                  <a:lnTo>
                    <a:pt x="720" y="180"/>
                  </a:lnTo>
                  <a:lnTo>
                    <a:pt x="360" y="360"/>
                  </a:lnTo>
                  <a:lnTo>
                    <a:pt x="0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Oval 420"/>
            <p:cNvSpPr>
              <a:spLocks noChangeArrowheads="1"/>
            </p:cNvSpPr>
            <p:nvPr/>
          </p:nvSpPr>
          <p:spPr bwMode="auto">
            <a:xfrm>
              <a:off x="3482975" y="3546475"/>
              <a:ext cx="60325" cy="555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120" name="Oval 67"/>
            <p:cNvSpPr>
              <a:spLocks noChangeArrowheads="1"/>
            </p:cNvSpPr>
            <p:nvPr/>
          </p:nvSpPr>
          <p:spPr bwMode="auto">
            <a:xfrm rot="5400000" flipH="1">
              <a:off x="1863725" y="3586163"/>
              <a:ext cx="90487" cy="90488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406"/>
            <p:cNvSpPr>
              <a:spLocks/>
            </p:cNvSpPr>
            <p:nvPr/>
          </p:nvSpPr>
          <p:spPr bwMode="auto">
            <a:xfrm rot="5400000">
              <a:off x="2110581" y="3591720"/>
              <a:ext cx="587375" cy="525462"/>
            </a:xfrm>
            <a:custGeom>
              <a:avLst/>
              <a:gdLst>
                <a:gd name="T0" fmla="*/ 0 w 360"/>
                <a:gd name="T1" fmla="*/ 0 h 180"/>
                <a:gd name="T2" fmla="*/ 2147483647 w 360"/>
                <a:gd name="T3" fmla="*/ 0 h 180"/>
                <a:gd name="T4" fmla="*/ 2147483647 w 360"/>
                <a:gd name="T5" fmla="*/ 2147483647 h 180"/>
                <a:gd name="T6" fmla="*/ 0 60000 65536"/>
                <a:gd name="T7" fmla="*/ 0 60000 65536"/>
                <a:gd name="T8" fmla="*/ 0 60000 65536"/>
                <a:gd name="T9" fmla="*/ 0 w 360"/>
                <a:gd name="T10" fmla="*/ 0 h 180"/>
                <a:gd name="T11" fmla="*/ 360 w 360"/>
                <a:gd name="T12" fmla="*/ 180 h 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0" h="180">
                  <a:moveTo>
                    <a:pt x="0" y="0"/>
                  </a:moveTo>
                  <a:lnTo>
                    <a:pt x="360" y="0"/>
                  </a:lnTo>
                  <a:lnTo>
                    <a:pt x="360" y="1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773113" y="1449388"/>
              <a:ext cx="1247775" cy="2105025"/>
            </a:xfrm>
            <a:custGeom>
              <a:avLst/>
              <a:gdLst>
                <a:gd name="connsiteX0" fmla="*/ 1247775 w 1247775"/>
                <a:gd name="connsiteY0" fmla="*/ 0 h 2105025"/>
                <a:gd name="connsiteX1" fmla="*/ 1247775 w 1247775"/>
                <a:gd name="connsiteY1" fmla="*/ 628650 h 2105025"/>
                <a:gd name="connsiteX2" fmla="*/ 390525 w 1247775"/>
                <a:gd name="connsiteY2" fmla="*/ 628650 h 2105025"/>
                <a:gd name="connsiteX3" fmla="*/ 390525 w 1247775"/>
                <a:gd name="connsiteY3" fmla="*/ 2105025 h 2105025"/>
                <a:gd name="connsiteX4" fmla="*/ 0 w 1247775"/>
                <a:gd name="connsiteY4" fmla="*/ 2105025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775" h="2105025">
                  <a:moveTo>
                    <a:pt x="1247775" y="0"/>
                  </a:moveTo>
                  <a:lnTo>
                    <a:pt x="1247775" y="628650"/>
                  </a:lnTo>
                  <a:lnTo>
                    <a:pt x="390525" y="628650"/>
                  </a:lnTo>
                  <a:lnTo>
                    <a:pt x="390525" y="2105025"/>
                  </a:lnTo>
                  <a:lnTo>
                    <a:pt x="0" y="2105025"/>
                  </a:lnTo>
                </a:path>
              </a:pathLst>
            </a:custGeom>
            <a:ln w="2540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3" name="Text Box 432"/>
            <p:cNvSpPr txBox="1">
              <a:spLocks noChangeArrowheads="1"/>
            </p:cNvSpPr>
            <p:nvPr/>
          </p:nvSpPr>
          <p:spPr bwMode="auto">
            <a:xfrm rot="16200000">
              <a:off x="510382" y="2807494"/>
              <a:ext cx="1200150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000" b="1">
                  <a:solidFill>
                    <a:schemeClr val="accent1"/>
                  </a:solidFill>
                  <a:latin typeface="Century Schoolbook" charset="0"/>
                </a:rPr>
                <a:t> </a:t>
              </a:r>
              <a:r>
                <a:rPr lang="en-US" sz="1000" b="1">
                  <a:solidFill>
                    <a:srgbClr val="C00000"/>
                  </a:solidFill>
                  <a:latin typeface="Century Schoolbook" charset="0"/>
                </a:rPr>
                <a:t>source current</a:t>
              </a:r>
              <a:endParaRPr lang="en-US" sz="700" b="1">
                <a:solidFill>
                  <a:srgbClr val="C00000"/>
                </a:solidFill>
                <a:latin typeface="Century Schoolbook" charset="0"/>
              </a:endParaRPr>
            </a:p>
          </p:txBody>
        </p:sp>
        <p:sp>
          <p:nvSpPr>
            <p:cNvPr id="124" name="Text Box 432"/>
            <p:cNvSpPr txBox="1">
              <a:spLocks noChangeArrowheads="1"/>
            </p:cNvSpPr>
            <p:nvPr/>
          </p:nvSpPr>
          <p:spPr bwMode="auto">
            <a:xfrm>
              <a:off x="3817938" y="3335338"/>
              <a:ext cx="792162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b="1" i="1">
                  <a:solidFill>
                    <a:schemeClr val="tx2"/>
                  </a:solidFill>
                  <a:latin typeface="Century Schoolbook" charset="0"/>
                </a:rPr>
                <a:t>Preamp_out</a:t>
              </a:r>
              <a:endParaRPr lang="en-US" sz="1200" b="1" i="1">
                <a:solidFill>
                  <a:schemeClr val="tx2"/>
                </a:solidFill>
                <a:latin typeface="Century Schoolbook" charset="0"/>
              </a:endParaRPr>
            </a:p>
          </p:txBody>
        </p:sp>
        <p:sp>
          <p:nvSpPr>
            <p:cNvPr id="125" name="Line 260"/>
            <p:cNvSpPr>
              <a:spLocks noChangeShapeType="1"/>
            </p:cNvSpPr>
            <p:nvPr/>
          </p:nvSpPr>
          <p:spPr bwMode="auto">
            <a:xfrm rot="16200000">
              <a:off x="1822450" y="4529138"/>
              <a:ext cx="0" cy="1651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260"/>
            <p:cNvSpPr>
              <a:spLocks noChangeShapeType="1"/>
            </p:cNvSpPr>
            <p:nvPr/>
          </p:nvSpPr>
          <p:spPr bwMode="auto">
            <a:xfrm rot="16200000">
              <a:off x="1822450" y="4587875"/>
              <a:ext cx="0" cy="1651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262"/>
            <p:cNvSpPr>
              <a:spLocks noChangeShapeType="1"/>
            </p:cNvSpPr>
            <p:nvPr/>
          </p:nvSpPr>
          <p:spPr bwMode="auto">
            <a:xfrm>
              <a:off x="1739900" y="5040313"/>
              <a:ext cx="174625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263"/>
            <p:cNvSpPr>
              <a:spLocks noChangeShapeType="1"/>
            </p:cNvSpPr>
            <p:nvPr/>
          </p:nvSpPr>
          <p:spPr bwMode="auto">
            <a:xfrm>
              <a:off x="1768475" y="5076825"/>
              <a:ext cx="115888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Line 267"/>
            <p:cNvSpPr>
              <a:spLocks noChangeShapeType="1"/>
            </p:cNvSpPr>
            <p:nvPr/>
          </p:nvSpPr>
          <p:spPr bwMode="auto">
            <a:xfrm flipH="1" flipV="1">
              <a:off x="1801813" y="5114925"/>
              <a:ext cx="5715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Line 402"/>
            <p:cNvSpPr>
              <a:spLocks noChangeShapeType="1"/>
            </p:cNvSpPr>
            <p:nvPr/>
          </p:nvSpPr>
          <p:spPr bwMode="auto">
            <a:xfrm rot="10800000" flipH="1" flipV="1">
              <a:off x="1827213" y="4684713"/>
              <a:ext cx="0" cy="3603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402"/>
            <p:cNvSpPr>
              <a:spLocks noChangeShapeType="1"/>
            </p:cNvSpPr>
            <p:nvPr/>
          </p:nvSpPr>
          <p:spPr bwMode="auto">
            <a:xfrm rot="10800000" flipH="1" flipV="1">
              <a:off x="1820863" y="4395788"/>
              <a:ext cx="0" cy="215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Oval 420"/>
            <p:cNvSpPr>
              <a:spLocks noChangeArrowheads="1"/>
            </p:cNvSpPr>
            <p:nvPr/>
          </p:nvSpPr>
          <p:spPr bwMode="auto">
            <a:xfrm>
              <a:off x="1787525" y="4379913"/>
              <a:ext cx="60325" cy="555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133" name="Text Box 432"/>
            <p:cNvSpPr txBox="1">
              <a:spLocks noChangeArrowheads="1"/>
            </p:cNvSpPr>
            <p:nvPr/>
          </p:nvSpPr>
          <p:spPr bwMode="auto">
            <a:xfrm>
              <a:off x="1946275" y="4538663"/>
              <a:ext cx="249238" cy="220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b="1">
                  <a:solidFill>
                    <a:srgbClr val="000000"/>
                  </a:solidFill>
                  <a:latin typeface="Century Schoolbook" charset="0"/>
                </a:rPr>
                <a:t>Ck</a:t>
              </a:r>
              <a:endParaRPr lang="en-US" sz="1000">
                <a:solidFill>
                  <a:srgbClr val="000000"/>
                </a:solidFill>
                <a:latin typeface="Century Schoolbook" charset="0"/>
              </a:endParaRPr>
            </a:p>
          </p:txBody>
        </p:sp>
        <p:sp>
          <p:nvSpPr>
            <p:cNvPr id="134" name="Text Box 432"/>
            <p:cNvSpPr txBox="1">
              <a:spLocks noChangeArrowheads="1"/>
            </p:cNvSpPr>
            <p:nvPr/>
          </p:nvSpPr>
          <p:spPr bwMode="auto">
            <a:xfrm>
              <a:off x="2114550" y="4178300"/>
              <a:ext cx="6477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000" b="1">
                  <a:solidFill>
                    <a:srgbClr val="000000"/>
                  </a:solidFill>
                  <a:latin typeface="Century Schoolbook" charset="0"/>
                </a:rPr>
                <a:t>Cfb=3fF</a:t>
              </a:r>
              <a:endParaRPr lang="en-US" sz="1000">
                <a:solidFill>
                  <a:srgbClr val="000000"/>
                </a:solidFill>
                <a:latin typeface="Century Schoolbook" charset="0"/>
              </a:endParaRPr>
            </a:p>
          </p:txBody>
        </p:sp>
        <p:sp>
          <p:nvSpPr>
            <p:cNvPr id="135" name="Rectangle 178"/>
            <p:cNvSpPr>
              <a:spLocks noChangeArrowheads="1"/>
            </p:cNvSpPr>
            <p:nvPr/>
          </p:nvSpPr>
          <p:spPr bwMode="auto">
            <a:xfrm>
              <a:off x="2124075" y="3084513"/>
              <a:ext cx="10318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000" b="1">
                  <a:latin typeface="Century Schoolbook" charset="0"/>
                </a:rPr>
                <a:t>Single-stage </a:t>
              </a:r>
            </a:p>
            <a:p>
              <a:pPr algn="ctr" eaLnBrk="0" hangingPunct="0"/>
              <a:r>
                <a:rPr lang="en-US" sz="1000" b="1">
                  <a:latin typeface="Century Schoolbook" charset="0"/>
                </a:rPr>
                <a:t>OPAMP</a:t>
              </a:r>
            </a:p>
          </p:txBody>
        </p:sp>
        <p:sp>
          <p:nvSpPr>
            <p:cNvPr id="136" name="Line 402"/>
            <p:cNvSpPr>
              <a:spLocks noChangeShapeType="1"/>
            </p:cNvSpPr>
            <p:nvPr/>
          </p:nvSpPr>
          <p:spPr bwMode="auto">
            <a:xfrm rot="10800000">
              <a:off x="1116013" y="2024063"/>
              <a:ext cx="3603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401"/>
            <p:cNvSpPr>
              <a:spLocks/>
            </p:cNvSpPr>
            <p:nvPr/>
          </p:nvSpPr>
          <p:spPr bwMode="auto">
            <a:xfrm rot="5400000" flipV="1">
              <a:off x="1584325" y="1889126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138" name="Line 402"/>
            <p:cNvSpPr>
              <a:spLocks noChangeShapeType="1"/>
            </p:cNvSpPr>
            <p:nvPr/>
          </p:nvSpPr>
          <p:spPr bwMode="auto">
            <a:xfrm rot="16200000">
              <a:off x="1627188" y="2071688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Oval 67"/>
            <p:cNvSpPr>
              <a:spLocks noChangeArrowheads="1"/>
            </p:cNvSpPr>
            <p:nvPr/>
          </p:nvSpPr>
          <p:spPr bwMode="auto">
            <a:xfrm rot="10800000" flipH="1">
              <a:off x="1595438" y="2135188"/>
              <a:ext cx="46037" cy="46037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139"/>
            <p:cNvSpPr/>
            <p:nvPr/>
          </p:nvSpPr>
          <p:spPr>
            <a:xfrm>
              <a:off x="1473200" y="2016125"/>
              <a:ext cx="147638" cy="242888"/>
            </a:xfrm>
            <a:custGeom>
              <a:avLst/>
              <a:gdLst>
                <a:gd name="connsiteX0" fmla="*/ 147638 w 147638"/>
                <a:gd name="connsiteY0" fmla="*/ 166687 h 242887"/>
                <a:gd name="connsiteX1" fmla="*/ 147638 w 147638"/>
                <a:gd name="connsiteY1" fmla="*/ 242887 h 242887"/>
                <a:gd name="connsiteX2" fmla="*/ 0 w 147638"/>
                <a:gd name="connsiteY2" fmla="*/ 242887 h 242887"/>
                <a:gd name="connsiteX3" fmla="*/ 0 w 147638"/>
                <a:gd name="connsiteY3" fmla="*/ 0 h 24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638" h="242887">
                  <a:moveTo>
                    <a:pt x="147638" y="166687"/>
                  </a:moveTo>
                  <a:lnTo>
                    <a:pt x="147638" y="242887"/>
                  </a:lnTo>
                  <a:lnTo>
                    <a:pt x="0" y="242887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" name="Oval 420"/>
            <p:cNvSpPr>
              <a:spLocks noChangeArrowheads="1"/>
            </p:cNvSpPr>
            <p:nvPr/>
          </p:nvSpPr>
          <p:spPr bwMode="auto">
            <a:xfrm>
              <a:off x="1443038" y="1990725"/>
              <a:ext cx="60325" cy="555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142" name="Line 402"/>
            <p:cNvSpPr>
              <a:spLocks noChangeShapeType="1"/>
            </p:cNvSpPr>
            <p:nvPr/>
          </p:nvSpPr>
          <p:spPr bwMode="auto">
            <a:xfrm rot="10800000">
              <a:off x="1773238" y="2024063"/>
              <a:ext cx="75723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401"/>
            <p:cNvSpPr>
              <a:spLocks/>
            </p:cNvSpPr>
            <p:nvPr/>
          </p:nvSpPr>
          <p:spPr bwMode="auto">
            <a:xfrm rot="5400000" flipV="1">
              <a:off x="2638425" y="1889126"/>
              <a:ext cx="73025" cy="342900"/>
            </a:xfrm>
            <a:custGeom>
              <a:avLst/>
              <a:gdLst>
                <a:gd name="T0" fmla="*/ 0 w 180"/>
                <a:gd name="T1" fmla="*/ 0 h 540"/>
                <a:gd name="T2" fmla="*/ 0 w 180"/>
                <a:gd name="T3" fmla="*/ 2147483647 h 540"/>
                <a:gd name="T4" fmla="*/ 2147483647 w 180"/>
                <a:gd name="T5" fmla="*/ 2147483647 h 540"/>
                <a:gd name="T6" fmla="*/ 2147483647 w 180"/>
                <a:gd name="T7" fmla="*/ 2147483647 h 540"/>
                <a:gd name="T8" fmla="*/ 0 w 180"/>
                <a:gd name="T9" fmla="*/ 2147483647 h 540"/>
                <a:gd name="T10" fmla="*/ 0 w 180"/>
                <a:gd name="T11" fmla="*/ 2147483647 h 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540"/>
                <a:gd name="T20" fmla="*/ 180 w 180"/>
                <a:gd name="T21" fmla="*/ 540 h 5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540">
                  <a:moveTo>
                    <a:pt x="0" y="0"/>
                  </a:moveTo>
                  <a:lnTo>
                    <a:pt x="0" y="180"/>
                  </a:lnTo>
                  <a:lnTo>
                    <a:pt x="180" y="180"/>
                  </a:lnTo>
                  <a:lnTo>
                    <a:pt x="180" y="360"/>
                  </a:lnTo>
                  <a:lnTo>
                    <a:pt x="0" y="360"/>
                  </a:lnTo>
                  <a:lnTo>
                    <a:pt x="0" y="5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144" name="Line 402"/>
            <p:cNvSpPr>
              <a:spLocks noChangeShapeType="1"/>
            </p:cNvSpPr>
            <p:nvPr/>
          </p:nvSpPr>
          <p:spPr bwMode="auto">
            <a:xfrm rot="16200000">
              <a:off x="2681288" y="2071688"/>
              <a:ext cx="0" cy="114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Oval 67"/>
            <p:cNvSpPr>
              <a:spLocks noChangeArrowheads="1"/>
            </p:cNvSpPr>
            <p:nvPr/>
          </p:nvSpPr>
          <p:spPr bwMode="auto">
            <a:xfrm rot="10800000" flipH="1">
              <a:off x="2647950" y="2135188"/>
              <a:ext cx="46038" cy="46037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145"/>
            <p:cNvSpPr/>
            <p:nvPr/>
          </p:nvSpPr>
          <p:spPr>
            <a:xfrm flipH="1">
              <a:off x="2674938" y="2016125"/>
              <a:ext cx="142875" cy="242888"/>
            </a:xfrm>
            <a:custGeom>
              <a:avLst/>
              <a:gdLst>
                <a:gd name="connsiteX0" fmla="*/ 147638 w 147638"/>
                <a:gd name="connsiteY0" fmla="*/ 166687 h 242887"/>
                <a:gd name="connsiteX1" fmla="*/ 147638 w 147638"/>
                <a:gd name="connsiteY1" fmla="*/ 242887 h 242887"/>
                <a:gd name="connsiteX2" fmla="*/ 0 w 147638"/>
                <a:gd name="connsiteY2" fmla="*/ 242887 h 242887"/>
                <a:gd name="connsiteX3" fmla="*/ 0 w 147638"/>
                <a:gd name="connsiteY3" fmla="*/ 0 h 24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638" h="242887">
                  <a:moveTo>
                    <a:pt x="147638" y="166687"/>
                  </a:moveTo>
                  <a:lnTo>
                    <a:pt x="147638" y="242887"/>
                  </a:lnTo>
                  <a:lnTo>
                    <a:pt x="0" y="242887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7" name="Oval 420"/>
            <p:cNvSpPr>
              <a:spLocks noChangeArrowheads="1"/>
            </p:cNvSpPr>
            <p:nvPr/>
          </p:nvSpPr>
          <p:spPr bwMode="auto">
            <a:xfrm>
              <a:off x="2786063" y="1990725"/>
              <a:ext cx="60325" cy="555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148" name="Line 402"/>
            <p:cNvSpPr>
              <a:spLocks noChangeShapeType="1"/>
            </p:cNvSpPr>
            <p:nvPr/>
          </p:nvSpPr>
          <p:spPr bwMode="auto">
            <a:xfrm rot="10800000">
              <a:off x="2817813" y="2019300"/>
              <a:ext cx="3603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Line 260"/>
            <p:cNvSpPr>
              <a:spLocks noChangeShapeType="1"/>
            </p:cNvSpPr>
            <p:nvPr/>
          </p:nvSpPr>
          <p:spPr bwMode="auto">
            <a:xfrm rot="16200000">
              <a:off x="504825" y="4079875"/>
              <a:ext cx="0" cy="1651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Line 261"/>
            <p:cNvSpPr>
              <a:spLocks noChangeShapeType="1"/>
            </p:cNvSpPr>
            <p:nvPr/>
          </p:nvSpPr>
          <p:spPr bwMode="auto">
            <a:xfrm>
              <a:off x="504825" y="4176713"/>
              <a:ext cx="0" cy="3603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Line 261"/>
            <p:cNvSpPr>
              <a:spLocks noChangeShapeType="1"/>
            </p:cNvSpPr>
            <p:nvPr/>
          </p:nvSpPr>
          <p:spPr bwMode="auto">
            <a:xfrm>
              <a:off x="508000" y="3630613"/>
              <a:ext cx="0" cy="4683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Oval 420"/>
            <p:cNvSpPr>
              <a:spLocks noChangeArrowheads="1"/>
            </p:cNvSpPr>
            <p:nvPr/>
          </p:nvSpPr>
          <p:spPr bwMode="auto">
            <a:xfrm>
              <a:off x="479425" y="3606800"/>
              <a:ext cx="60325" cy="555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>
                <a:latin typeface="Century Schoolbook" charset="0"/>
              </a:endParaRPr>
            </a:p>
          </p:txBody>
        </p:sp>
        <p:sp>
          <p:nvSpPr>
            <p:cNvPr id="153" name="Line 260"/>
            <p:cNvSpPr>
              <a:spLocks noChangeShapeType="1"/>
            </p:cNvSpPr>
            <p:nvPr/>
          </p:nvSpPr>
          <p:spPr bwMode="auto">
            <a:xfrm rot="16200000">
              <a:off x="504825" y="4014788"/>
              <a:ext cx="0" cy="1651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Line 262"/>
            <p:cNvSpPr>
              <a:spLocks noChangeShapeType="1"/>
            </p:cNvSpPr>
            <p:nvPr/>
          </p:nvSpPr>
          <p:spPr bwMode="auto">
            <a:xfrm>
              <a:off x="430213" y="4559300"/>
              <a:ext cx="174625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Line 263"/>
            <p:cNvSpPr>
              <a:spLocks noChangeShapeType="1"/>
            </p:cNvSpPr>
            <p:nvPr/>
          </p:nvSpPr>
          <p:spPr bwMode="auto">
            <a:xfrm>
              <a:off x="458788" y="4595813"/>
              <a:ext cx="115887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Line 267"/>
            <p:cNvSpPr>
              <a:spLocks noChangeShapeType="1"/>
            </p:cNvSpPr>
            <p:nvPr/>
          </p:nvSpPr>
          <p:spPr bwMode="auto">
            <a:xfrm flipH="1" flipV="1">
              <a:off x="492125" y="4633913"/>
              <a:ext cx="5715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Text Box 432"/>
            <p:cNvSpPr txBox="1">
              <a:spLocks noChangeArrowheads="1"/>
            </p:cNvSpPr>
            <p:nvPr/>
          </p:nvSpPr>
          <p:spPr bwMode="auto">
            <a:xfrm>
              <a:off x="265113" y="3905250"/>
              <a:ext cx="24923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b="1">
                  <a:solidFill>
                    <a:srgbClr val="000000"/>
                  </a:solidFill>
                  <a:latin typeface="Century Schoolbook" charset="0"/>
                </a:rPr>
                <a:t>Cd</a:t>
              </a:r>
              <a:endParaRPr lang="en-US" sz="1000">
                <a:solidFill>
                  <a:srgbClr val="000000"/>
                </a:solidFill>
                <a:latin typeface="Century Schoolbook" charset="0"/>
              </a:endParaRPr>
            </a:p>
          </p:txBody>
        </p:sp>
      </p:grpSp>
      <p:pic>
        <p:nvPicPr>
          <p:cNvPr id="159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276" t="4712" r="-276" b="2790"/>
          <a:stretch/>
        </p:blipFill>
        <p:spPr bwMode="auto">
          <a:xfrm>
            <a:off x="5638800" y="2133600"/>
            <a:ext cx="3931920" cy="447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0" name="TextBox 159"/>
          <p:cNvSpPr txBox="1"/>
          <p:nvPr/>
        </p:nvSpPr>
        <p:spPr>
          <a:xfrm>
            <a:off x="6172200" y="1534180"/>
            <a:ext cx="3187123" cy="523220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Preamp Output  </a:t>
            </a:r>
          </a:p>
          <a:p>
            <a:r>
              <a:rPr lang="en-US" sz="1400" dirty="0" smtClean="0"/>
              <a:t>Qin=2 </a:t>
            </a:r>
            <a:r>
              <a:rPr lang="en-US" sz="1400" dirty="0" err="1" smtClean="0"/>
              <a:t>ke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to 30 </a:t>
            </a:r>
            <a:r>
              <a:rPr lang="en-US" sz="1400" dirty="0" err="1"/>
              <a:t>k</a:t>
            </a:r>
            <a:r>
              <a:rPr lang="en-US" sz="1400" dirty="0" err="1" smtClean="0"/>
              <a:t>e</a:t>
            </a:r>
            <a:r>
              <a:rPr lang="en-US" sz="1400" baseline="30000" dirty="0" smtClean="0"/>
              <a:t>- </a:t>
            </a:r>
            <a:r>
              <a:rPr lang="en-US" sz="1400" dirty="0" smtClean="0"/>
              <a:t>@</a:t>
            </a:r>
            <a:r>
              <a:rPr lang="en-US" sz="1400" dirty="0" err="1" smtClean="0"/>
              <a:t>Ikrum</a:t>
            </a:r>
            <a:r>
              <a:rPr lang="en-US" sz="1400" smtClean="0"/>
              <a:t> = 10nA</a:t>
            </a:r>
            <a:endParaRPr lang="en-US" sz="1400" dirty="0"/>
          </a:p>
        </p:txBody>
      </p:sp>
      <p:sp>
        <p:nvSpPr>
          <p:cNvPr id="158" name="Content Placeholder 2"/>
          <p:cNvSpPr txBox="1">
            <a:spLocks/>
          </p:cNvSpPr>
          <p:nvPr/>
        </p:nvSpPr>
        <p:spPr bwMode="auto">
          <a:xfrm>
            <a:off x="0" y="838200"/>
            <a:ext cx="937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US" sz="1800" dirty="0"/>
              <a:t>B</a:t>
            </a:r>
            <a:r>
              <a:rPr lang="en-US" sz="1800" dirty="0" smtClean="0"/>
              <a:t>ased on </a:t>
            </a:r>
            <a:r>
              <a:rPr lang="en-US" sz="1800" dirty="0" err="1" smtClean="0"/>
              <a:t>Krummenacher</a:t>
            </a:r>
            <a:r>
              <a:rPr lang="en-US" sz="1800" dirty="0" smtClean="0"/>
              <a:t> scheme</a:t>
            </a:r>
          </a:p>
          <a:p>
            <a:r>
              <a:rPr lang="en-US" sz="1800" dirty="0" smtClean="0"/>
              <a:t>Constant current discharge -&gt;   charge = Time-Over-Threshold</a:t>
            </a:r>
          </a:p>
        </p:txBody>
      </p:sp>
      <p:sp>
        <p:nvSpPr>
          <p:cNvPr id="161" name="Content Placeholder 2"/>
          <p:cNvSpPr txBox="1">
            <a:spLocks/>
          </p:cNvSpPr>
          <p:nvPr/>
        </p:nvSpPr>
        <p:spPr bwMode="auto">
          <a:xfrm>
            <a:off x="76200" y="5486400"/>
            <a:ext cx="9372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US" sz="1800" dirty="0" smtClean="0"/>
              <a:t>High gain (50 mV / 1 </a:t>
            </a:r>
            <a:r>
              <a:rPr lang="en-US" sz="1800" dirty="0" err="1" smtClean="0"/>
              <a:t>ke</a:t>
            </a:r>
            <a:r>
              <a:rPr lang="en-US" sz="1800" dirty="0" smtClean="0"/>
              <a:t>-)</a:t>
            </a:r>
          </a:p>
          <a:p>
            <a:r>
              <a:rPr lang="en-US" sz="1800" dirty="0" smtClean="0"/>
              <a:t>Low noise ( </a:t>
            </a:r>
            <a:r>
              <a:rPr lang="en-US" sz="1800" dirty="0" smtClean="0">
                <a:latin typeface="Symbol" charset="2"/>
                <a:cs typeface="Symbol" charset="2"/>
              </a:rPr>
              <a:t>s</a:t>
            </a:r>
            <a:r>
              <a:rPr lang="en-US" sz="1800" dirty="0" smtClean="0"/>
              <a:t> ≈ 75 e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 @ Cd=25 </a:t>
            </a:r>
            <a:r>
              <a:rPr lang="en-US" sz="1800" dirty="0" err="1" smtClean="0"/>
              <a:t>fF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power 4.5 </a:t>
            </a:r>
            <a:r>
              <a:rPr lang="en-US" sz="1800" dirty="0" err="1" smtClean="0">
                <a:latin typeface="Symbol" charset="2"/>
                <a:cs typeface="Symbol" charset="2"/>
              </a:rPr>
              <a:t>m</a:t>
            </a:r>
            <a:r>
              <a:rPr lang="en-US" sz="1800" dirty="0" err="1" smtClean="0"/>
              <a:t>W</a:t>
            </a:r>
            <a:r>
              <a:rPr lang="en-US" sz="1800" dirty="0" smtClean="0"/>
              <a:t> ( @1.5 V)</a:t>
            </a:r>
          </a:p>
          <a:p>
            <a:pPr marL="0" indent="0">
              <a:buNone/>
            </a:pPr>
            <a:endParaRPr lang="en-US" sz="1800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307087812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 bwMode="auto">
          <a:xfrm>
            <a:off x="5410200" y="1295400"/>
            <a:ext cx="4267200" cy="2209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Preamp + discriminator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733800"/>
            <a:ext cx="9372600" cy="5334000"/>
          </a:xfrm>
        </p:spPr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4-bit threshold tune per pixel</a:t>
            </a:r>
          </a:p>
          <a:p>
            <a:r>
              <a:rPr lang="en-US" sz="1800" dirty="0"/>
              <a:t>M</a:t>
            </a:r>
            <a:r>
              <a:rPr lang="en-US" sz="1800" dirty="0" smtClean="0"/>
              <a:t>ismatch after </a:t>
            </a:r>
            <a:r>
              <a:rPr lang="en-US" sz="1800" dirty="0" err="1" smtClean="0"/>
              <a:t>equalisation</a:t>
            </a:r>
            <a:r>
              <a:rPr lang="en-US" sz="1800" dirty="0" smtClean="0"/>
              <a:t>  ~ 10 e</a:t>
            </a:r>
            <a:r>
              <a:rPr lang="en-US" sz="1800" baseline="30000" dirty="0" smtClean="0"/>
              <a:t>-</a:t>
            </a:r>
          </a:p>
          <a:p>
            <a:r>
              <a:rPr lang="en-US" sz="1800" dirty="0" smtClean="0"/>
              <a:t>Time-over-Threshold </a:t>
            </a:r>
            <a:r>
              <a:rPr lang="en-US" sz="1800" dirty="0"/>
              <a:t>linear up to </a:t>
            </a:r>
            <a:r>
              <a:rPr lang="en-US" sz="1800" dirty="0" smtClean="0"/>
              <a:t>&gt;100 </a:t>
            </a:r>
            <a:r>
              <a:rPr lang="en-US" sz="1800" dirty="0" err="1"/>
              <a:t>ke</a:t>
            </a:r>
            <a:r>
              <a:rPr lang="en-US" sz="1800" baseline="30000" dirty="0" smtClean="0"/>
              <a:t>-</a:t>
            </a:r>
          </a:p>
          <a:p>
            <a:r>
              <a:rPr lang="en-US" sz="1800" dirty="0" err="1"/>
              <a:t>Timewalk</a:t>
            </a:r>
            <a:r>
              <a:rPr lang="en-US" sz="1800" dirty="0"/>
              <a:t> for 1 </a:t>
            </a:r>
            <a:r>
              <a:rPr lang="en-US" sz="1800" dirty="0" err="1"/>
              <a:t>ke</a:t>
            </a:r>
            <a:r>
              <a:rPr lang="en-US" sz="1800" baseline="30000" dirty="0"/>
              <a:t>-</a:t>
            </a:r>
            <a:r>
              <a:rPr lang="en-US" sz="1800" dirty="0"/>
              <a:t>  &lt; 25 </a:t>
            </a:r>
            <a:r>
              <a:rPr lang="en-US" sz="1800" dirty="0" smtClean="0"/>
              <a:t>ns</a:t>
            </a:r>
          </a:p>
          <a:p>
            <a:r>
              <a:rPr lang="en-US" sz="1800" dirty="0"/>
              <a:t>P</a:t>
            </a:r>
            <a:r>
              <a:rPr lang="en-US" sz="1800" dirty="0" smtClean="0"/>
              <a:t>ower 6 </a:t>
            </a:r>
            <a:r>
              <a:rPr lang="en-US" sz="1800" dirty="0" err="1">
                <a:latin typeface="Symbol" charset="2"/>
                <a:cs typeface="Symbol" charset="2"/>
              </a:rPr>
              <a:t>m</a:t>
            </a:r>
            <a:r>
              <a:rPr lang="en-US" sz="1800" dirty="0" err="1" smtClean="0"/>
              <a:t>W</a:t>
            </a:r>
            <a:r>
              <a:rPr lang="en-US" sz="1800" dirty="0" smtClean="0"/>
              <a:t> ( @ 1.5 V)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LHCb VeloPix, Pixel2012, 5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51" y="990600"/>
            <a:ext cx="4576949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Group 29"/>
          <p:cNvGrpSpPr/>
          <p:nvPr/>
        </p:nvGrpSpPr>
        <p:grpSpPr>
          <a:xfrm>
            <a:off x="5943600" y="1358900"/>
            <a:ext cx="3384550" cy="1917700"/>
            <a:chOff x="5148263" y="1341438"/>
            <a:chExt cx="3384550" cy="1917700"/>
          </a:xfrm>
        </p:grpSpPr>
        <p:pic>
          <p:nvPicPr>
            <p:cNvPr id="31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263" y="1341438"/>
              <a:ext cx="3213100" cy="1196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" name="Group 31"/>
            <p:cNvGrpSpPr/>
            <p:nvPr/>
          </p:nvGrpSpPr>
          <p:grpSpPr>
            <a:xfrm>
              <a:off x="5148263" y="1584325"/>
              <a:ext cx="3384550" cy="1674813"/>
              <a:chOff x="5148263" y="1584325"/>
              <a:chExt cx="3384550" cy="1674813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5292725" y="2349500"/>
                <a:ext cx="280828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Freeform 33"/>
              <p:cNvSpPr/>
              <p:nvPr/>
            </p:nvSpPr>
            <p:spPr>
              <a:xfrm>
                <a:off x="5200650" y="2825750"/>
                <a:ext cx="2714625" cy="152400"/>
              </a:xfrm>
              <a:custGeom>
                <a:avLst/>
                <a:gdLst>
                  <a:gd name="connsiteX0" fmla="*/ 0 w 2714920"/>
                  <a:gd name="connsiteY0" fmla="*/ 197963 h 197963"/>
                  <a:gd name="connsiteX1" fmla="*/ 688157 w 2714920"/>
                  <a:gd name="connsiteY1" fmla="*/ 197963 h 197963"/>
                  <a:gd name="connsiteX2" fmla="*/ 688157 w 2714920"/>
                  <a:gd name="connsiteY2" fmla="*/ 0 h 197963"/>
                  <a:gd name="connsiteX3" fmla="*/ 2714920 w 2714920"/>
                  <a:gd name="connsiteY3" fmla="*/ 0 h 197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4920" h="197963">
                    <a:moveTo>
                      <a:pt x="0" y="197963"/>
                    </a:moveTo>
                    <a:lnTo>
                      <a:pt x="688157" y="197963"/>
                    </a:lnTo>
                    <a:lnTo>
                      <a:pt x="688157" y="0"/>
                    </a:lnTo>
                    <a:lnTo>
                      <a:pt x="2714920" y="0"/>
                    </a:lnTo>
                  </a:path>
                </a:pathLst>
              </a:cu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5" name="Straight Connector 34"/>
              <p:cNvCxnSpPr/>
              <p:nvPr/>
            </p:nvCxnSpPr>
            <p:spPr bwMode="auto">
              <a:xfrm rot="5400000">
                <a:off x="5245893" y="2853532"/>
                <a:ext cx="792163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reeform 35"/>
              <p:cNvSpPr/>
              <p:nvPr/>
            </p:nvSpPr>
            <p:spPr>
              <a:xfrm>
                <a:off x="5537200" y="3106738"/>
                <a:ext cx="2714625" cy="152400"/>
              </a:xfrm>
              <a:custGeom>
                <a:avLst/>
                <a:gdLst>
                  <a:gd name="connsiteX0" fmla="*/ 0 w 2714920"/>
                  <a:gd name="connsiteY0" fmla="*/ 197963 h 197963"/>
                  <a:gd name="connsiteX1" fmla="*/ 688157 w 2714920"/>
                  <a:gd name="connsiteY1" fmla="*/ 197963 h 197963"/>
                  <a:gd name="connsiteX2" fmla="*/ 688157 w 2714920"/>
                  <a:gd name="connsiteY2" fmla="*/ 0 h 197963"/>
                  <a:gd name="connsiteX3" fmla="*/ 2714920 w 2714920"/>
                  <a:gd name="connsiteY3" fmla="*/ 0 h 197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4920" h="197963">
                    <a:moveTo>
                      <a:pt x="0" y="197963"/>
                    </a:moveTo>
                    <a:lnTo>
                      <a:pt x="688157" y="197963"/>
                    </a:lnTo>
                    <a:lnTo>
                      <a:pt x="688157" y="0"/>
                    </a:lnTo>
                    <a:lnTo>
                      <a:pt x="2714920" y="0"/>
                    </a:lnTo>
                  </a:path>
                </a:pathLst>
              </a:custGeom>
              <a:ln w="158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286375" y="2538413"/>
                <a:ext cx="290513" cy="21590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1400" b="1">
                    <a:latin typeface="Century Schoolbook" charset="0"/>
                  </a:rPr>
                  <a:t>∆t1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 bwMode="auto">
              <a:xfrm>
                <a:off x="5641975" y="2754313"/>
                <a:ext cx="252413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solid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 bwMode="auto">
              <a:xfrm>
                <a:off x="5354638" y="2754313"/>
                <a:ext cx="287337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39"/>
              <p:cNvSpPr/>
              <p:nvPr/>
            </p:nvSpPr>
            <p:spPr>
              <a:xfrm>
                <a:off x="5302250" y="2970213"/>
                <a:ext cx="288925" cy="21590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1400" b="1">
                    <a:latin typeface="Century Schoolbook" charset="0"/>
                  </a:rPr>
                  <a:t>∆t2</a:t>
                </a:r>
              </a:p>
            </p:txBody>
          </p:sp>
          <p:cxnSp>
            <p:nvCxnSpPr>
              <p:cNvPr id="41" name="Straight Connector 40"/>
              <p:cNvCxnSpPr/>
              <p:nvPr/>
            </p:nvCxnSpPr>
            <p:spPr bwMode="auto">
              <a:xfrm>
                <a:off x="5651500" y="3184525"/>
                <a:ext cx="568325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solid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auto">
              <a:xfrm>
                <a:off x="5362575" y="3186113"/>
                <a:ext cx="288925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36"/>
              <p:cNvSpPr>
                <a:spLocks noChangeArrowheads="1"/>
              </p:cNvSpPr>
              <p:nvPr/>
            </p:nvSpPr>
            <p:spPr bwMode="auto">
              <a:xfrm>
                <a:off x="6516688" y="2466975"/>
                <a:ext cx="2016125" cy="215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sz="1400" b="1" i="1">
                    <a:solidFill>
                      <a:schemeClr val="tx2"/>
                    </a:solidFill>
                    <a:latin typeface="Century Schoolbook" charset="0"/>
                  </a:rPr>
                  <a:t>discriminator output</a:t>
                </a:r>
                <a:endParaRPr lang="en-US" sz="1400" b="1" i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44" name="Rectangle 36"/>
              <p:cNvSpPr>
                <a:spLocks noChangeArrowheads="1"/>
              </p:cNvSpPr>
              <p:nvPr/>
            </p:nvSpPr>
            <p:spPr bwMode="auto">
              <a:xfrm>
                <a:off x="5148263" y="2117725"/>
                <a:ext cx="509587" cy="215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sz="1400" b="1" i="1">
                    <a:solidFill>
                      <a:schemeClr val="tx2"/>
                    </a:solidFill>
                    <a:latin typeface="Century Schoolbook" charset="0"/>
                  </a:rPr>
                  <a:t>THR</a:t>
                </a:r>
                <a:endParaRPr lang="en-US" sz="1400" b="1" i="1" baseline="3000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 bwMode="auto">
              <a:xfrm rot="16200000" flipH="1">
                <a:off x="5254625" y="2216150"/>
                <a:ext cx="1263650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auto">
              <a:xfrm rot="5400000">
                <a:off x="5595144" y="2509044"/>
                <a:ext cx="1258888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Freeform 46"/>
              <p:cNvSpPr/>
              <p:nvPr/>
            </p:nvSpPr>
            <p:spPr>
              <a:xfrm>
                <a:off x="5780088" y="1903413"/>
                <a:ext cx="444500" cy="430212"/>
              </a:xfrm>
              <a:custGeom>
                <a:avLst/>
                <a:gdLst>
                  <a:gd name="connsiteX0" fmla="*/ 0 w 445294"/>
                  <a:gd name="connsiteY0" fmla="*/ 431006 h 431006"/>
                  <a:gd name="connsiteX1" fmla="*/ 445294 w 445294"/>
                  <a:gd name="connsiteY1" fmla="*/ 431006 h 431006"/>
                  <a:gd name="connsiteX2" fmla="*/ 445294 w 445294"/>
                  <a:gd name="connsiteY2" fmla="*/ 0 h 431006"/>
                  <a:gd name="connsiteX3" fmla="*/ 361950 w 445294"/>
                  <a:gd name="connsiteY3" fmla="*/ 57150 h 431006"/>
                  <a:gd name="connsiteX4" fmla="*/ 276225 w 445294"/>
                  <a:gd name="connsiteY4" fmla="*/ 123825 h 431006"/>
                  <a:gd name="connsiteX5" fmla="*/ 209550 w 445294"/>
                  <a:gd name="connsiteY5" fmla="*/ 188118 h 431006"/>
                  <a:gd name="connsiteX6" fmla="*/ 138113 w 445294"/>
                  <a:gd name="connsiteY6" fmla="*/ 259556 h 431006"/>
                  <a:gd name="connsiteX7" fmla="*/ 92869 w 445294"/>
                  <a:gd name="connsiteY7" fmla="*/ 309562 h 431006"/>
                  <a:gd name="connsiteX8" fmla="*/ 38100 w 445294"/>
                  <a:gd name="connsiteY8" fmla="*/ 378618 h 431006"/>
                  <a:gd name="connsiteX9" fmla="*/ 0 w 445294"/>
                  <a:gd name="connsiteY9" fmla="*/ 431006 h 43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294" h="431006">
                    <a:moveTo>
                      <a:pt x="0" y="431006"/>
                    </a:moveTo>
                    <a:lnTo>
                      <a:pt x="445294" y="431006"/>
                    </a:lnTo>
                    <a:lnTo>
                      <a:pt x="445294" y="0"/>
                    </a:lnTo>
                    <a:lnTo>
                      <a:pt x="361950" y="57150"/>
                    </a:lnTo>
                    <a:lnTo>
                      <a:pt x="276225" y="123825"/>
                    </a:lnTo>
                    <a:lnTo>
                      <a:pt x="209550" y="188118"/>
                    </a:lnTo>
                    <a:lnTo>
                      <a:pt x="138113" y="259556"/>
                    </a:lnTo>
                    <a:lnTo>
                      <a:pt x="92869" y="309562"/>
                    </a:lnTo>
                    <a:lnTo>
                      <a:pt x="38100" y="378618"/>
                    </a:lnTo>
                    <a:lnTo>
                      <a:pt x="0" y="431006"/>
                    </a:lnTo>
                    <a:close/>
                  </a:path>
                </a:pathLst>
              </a:custGeom>
              <a:solidFill>
                <a:schemeClr val="accent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5700713" y="1690688"/>
                <a:ext cx="180975" cy="641350"/>
              </a:xfrm>
              <a:custGeom>
                <a:avLst/>
                <a:gdLst>
                  <a:gd name="connsiteX0" fmla="*/ 0 w 180975"/>
                  <a:gd name="connsiteY0" fmla="*/ 640556 h 640556"/>
                  <a:gd name="connsiteX1" fmla="*/ 54768 w 180975"/>
                  <a:gd name="connsiteY1" fmla="*/ 640556 h 640556"/>
                  <a:gd name="connsiteX2" fmla="*/ 85725 w 180975"/>
                  <a:gd name="connsiteY2" fmla="*/ 600075 h 640556"/>
                  <a:gd name="connsiteX3" fmla="*/ 114300 w 180975"/>
                  <a:gd name="connsiteY3" fmla="*/ 569118 h 640556"/>
                  <a:gd name="connsiteX4" fmla="*/ 142875 w 180975"/>
                  <a:gd name="connsiteY4" fmla="*/ 533400 h 640556"/>
                  <a:gd name="connsiteX5" fmla="*/ 171450 w 180975"/>
                  <a:gd name="connsiteY5" fmla="*/ 495300 h 640556"/>
                  <a:gd name="connsiteX6" fmla="*/ 178593 w 180975"/>
                  <a:gd name="connsiteY6" fmla="*/ 488156 h 640556"/>
                  <a:gd name="connsiteX7" fmla="*/ 180975 w 180975"/>
                  <a:gd name="connsiteY7" fmla="*/ 0 h 640556"/>
                  <a:gd name="connsiteX8" fmla="*/ 157162 w 180975"/>
                  <a:gd name="connsiteY8" fmla="*/ 76200 h 640556"/>
                  <a:gd name="connsiteX9" fmla="*/ 138112 w 180975"/>
                  <a:gd name="connsiteY9" fmla="*/ 145256 h 640556"/>
                  <a:gd name="connsiteX10" fmla="*/ 116681 w 180975"/>
                  <a:gd name="connsiteY10" fmla="*/ 207168 h 640556"/>
                  <a:gd name="connsiteX11" fmla="*/ 97631 w 180975"/>
                  <a:gd name="connsiteY11" fmla="*/ 273843 h 640556"/>
                  <a:gd name="connsiteX12" fmla="*/ 73818 w 180975"/>
                  <a:gd name="connsiteY12" fmla="*/ 361950 h 640556"/>
                  <a:gd name="connsiteX13" fmla="*/ 61912 w 180975"/>
                  <a:gd name="connsiteY13" fmla="*/ 411956 h 640556"/>
                  <a:gd name="connsiteX14" fmla="*/ 45243 w 180975"/>
                  <a:gd name="connsiteY14" fmla="*/ 457200 h 640556"/>
                  <a:gd name="connsiteX15" fmla="*/ 23812 w 180975"/>
                  <a:gd name="connsiteY15" fmla="*/ 542925 h 640556"/>
                  <a:gd name="connsiteX16" fmla="*/ 0 w 180975"/>
                  <a:gd name="connsiteY16" fmla="*/ 640556 h 640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0975" h="640556">
                    <a:moveTo>
                      <a:pt x="0" y="640556"/>
                    </a:moveTo>
                    <a:lnTo>
                      <a:pt x="54768" y="640556"/>
                    </a:lnTo>
                    <a:lnTo>
                      <a:pt x="85725" y="600075"/>
                    </a:lnTo>
                    <a:lnTo>
                      <a:pt x="114300" y="569118"/>
                    </a:lnTo>
                    <a:lnTo>
                      <a:pt x="142875" y="533400"/>
                    </a:lnTo>
                    <a:lnTo>
                      <a:pt x="171450" y="495300"/>
                    </a:lnTo>
                    <a:lnTo>
                      <a:pt x="178593" y="488156"/>
                    </a:lnTo>
                    <a:lnTo>
                      <a:pt x="180975" y="0"/>
                    </a:lnTo>
                    <a:lnTo>
                      <a:pt x="157162" y="76200"/>
                    </a:lnTo>
                    <a:lnTo>
                      <a:pt x="138112" y="145256"/>
                    </a:lnTo>
                    <a:lnTo>
                      <a:pt x="116681" y="207168"/>
                    </a:lnTo>
                    <a:lnTo>
                      <a:pt x="97631" y="273843"/>
                    </a:lnTo>
                    <a:lnTo>
                      <a:pt x="73818" y="361950"/>
                    </a:lnTo>
                    <a:lnTo>
                      <a:pt x="61912" y="411956"/>
                    </a:lnTo>
                    <a:lnTo>
                      <a:pt x="45243" y="457200"/>
                    </a:lnTo>
                    <a:lnTo>
                      <a:pt x="23812" y="542925"/>
                    </a:lnTo>
                    <a:lnTo>
                      <a:pt x="0" y="640556"/>
                    </a:lnTo>
                    <a:close/>
                  </a:path>
                </a:pathLst>
              </a:custGeom>
              <a:solidFill>
                <a:schemeClr val="accent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5638800" y="3810000"/>
            <a:ext cx="3960812" cy="2566987"/>
            <a:chOff x="4643438" y="3744913"/>
            <a:chExt cx="3960812" cy="2566988"/>
          </a:xfrm>
        </p:grpSpPr>
        <p:pic>
          <p:nvPicPr>
            <p:cNvPr id="62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2863" y="3963988"/>
              <a:ext cx="3481387" cy="195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 Box 432"/>
            <p:cNvSpPr txBox="1">
              <a:spLocks noChangeArrowheads="1"/>
            </p:cNvSpPr>
            <p:nvPr/>
          </p:nvSpPr>
          <p:spPr bwMode="auto">
            <a:xfrm>
              <a:off x="5311775" y="5905500"/>
              <a:ext cx="3268663" cy="187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>
                <a:defRPr/>
              </a:pPr>
              <a:r>
                <a:rPr lang="en-US" sz="1000" kern="0" dirty="0">
                  <a:latin typeface="Century Schoolbook" pitchFamily="18" charset="0"/>
                  <a:ea typeface="+mn-ea"/>
                </a:rPr>
                <a:t>0                         -10k                      -20k                    -30k</a:t>
              </a:r>
              <a:endParaRPr lang="en-US" sz="1000" baseline="30000" dirty="0">
                <a:solidFill>
                  <a:srgbClr val="FF0000"/>
                </a:solidFill>
                <a:latin typeface="Century Schoolbook" pitchFamily="18" charset="0"/>
                <a:ea typeface="+mn-ea"/>
              </a:endParaRPr>
            </a:p>
          </p:txBody>
        </p:sp>
        <p:sp>
          <p:nvSpPr>
            <p:cNvPr id="64" name="Text Box 432"/>
            <p:cNvSpPr txBox="1">
              <a:spLocks noChangeArrowheads="1"/>
            </p:cNvSpPr>
            <p:nvPr/>
          </p:nvSpPr>
          <p:spPr bwMode="auto">
            <a:xfrm>
              <a:off x="5094288" y="3783013"/>
              <a:ext cx="179387" cy="21605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>
                <a:spcAft>
                  <a:spcPts val="200"/>
                </a:spcAft>
                <a:defRPr/>
              </a:pPr>
              <a:endParaRPr lang="en-US" sz="1200" kern="0" dirty="0">
                <a:latin typeface="Century Schoolbook" pitchFamily="18" charset="0"/>
                <a:ea typeface="+mn-ea"/>
              </a:endParaRPr>
            </a:p>
            <a:p>
              <a:pPr algn="r" eaLnBrk="0" hangingPunct="0">
                <a:spcAft>
                  <a:spcPts val="400"/>
                </a:spcAft>
                <a:defRPr/>
              </a:pPr>
              <a:r>
                <a:rPr lang="en-US" sz="1000" kern="0" dirty="0">
                  <a:latin typeface="Century Schoolbook" pitchFamily="18" charset="0"/>
                  <a:ea typeface="+mn-ea"/>
                </a:rPr>
                <a:t>9</a:t>
              </a:r>
            </a:p>
            <a:p>
              <a:pPr algn="r" eaLnBrk="0" hangingPunct="0">
                <a:spcAft>
                  <a:spcPts val="400"/>
                </a:spcAft>
                <a:defRPr/>
              </a:pPr>
              <a:endParaRPr lang="en-US" sz="1000" kern="0" dirty="0">
                <a:latin typeface="Century Schoolbook" pitchFamily="18" charset="0"/>
                <a:ea typeface="+mn-ea"/>
              </a:endParaRPr>
            </a:p>
            <a:p>
              <a:pPr algn="r" eaLnBrk="0" hangingPunct="0">
                <a:spcAft>
                  <a:spcPts val="400"/>
                </a:spcAft>
                <a:defRPr/>
              </a:pPr>
              <a:endParaRPr lang="en-US" sz="1000" kern="0" dirty="0">
                <a:latin typeface="Century Schoolbook" pitchFamily="18" charset="0"/>
                <a:ea typeface="+mn-ea"/>
              </a:endParaRPr>
            </a:p>
            <a:p>
              <a:pPr algn="r" eaLnBrk="0" hangingPunct="0">
                <a:spcAft>
                  <a:spcPts val="400"/>
                </a:spcAft>
                <a:defRPr/>
              </a:pPr>
              <a:r>
                <a:rPr lang="en-US" sz="1000" kern="0" dirty="0">
                  <a:latin typeface="Century Schoolbook" pitchFamily="18" charset="0"/>
                  <a:ea typeface="+mn-ea"/>
                </a:rPr>
                <a:t>6</a:t>
              </a:r>
            </a:p>
            <a:p>
              <a:pPr algn="r" eaLnBrk="0" hangingPunct="0">
                <a:spcAft>
                  <a:spcPts val="400"/>
                </a:spcAft>
                <a:defRPr/>
              </a:pPr>
              <a:endParaRPr lang="en-US" sz="1000" kern="0" dirty="0">
                <a:latin typeface="Century Schoolbook" pitchFamily="18" charset="0"/>
                <a:ea typeface="+mn-ea"/>
              </a:endParaRPr>
            </a:p>
            <a:p>
              <a:pPr algn="r" eaLnBrk="0" hangingPunct="0">
                <a:spcAft>
                  <a:spcPts val="400"/>
                </a:spcAft>
                <a:defRPr/>
              </a:pPr>
              <a:endParaRPr lang="en-US" sz="1000" kern="0" dirty="0">
                <a:latin typeface="Century Schoolbook" pitchFamily="18" charset="0"/>
                <a:ea typeface="+mn-ea"/>
              </a:endParaRPr>
            </a:p>
            <a:p>
              <a:pPr algn="r" eaLnBrk="0" hangingPunct="0">
                <a:spcAft>
                  <a:spcPts val="400"/>
                </a:spcAft>
                <a:defRPr/>
              </a:pPr>
              <a:r>
                <a:rPr lang="en-US" sz="1000" kern="0" dirty="0">
                  <a:latin typeface="Century Schoolbook" pitchFamily="18" charset="0"/>
                  <a:ea typeface="+mn-ea"/>
                </a:rPr>
                <a:t>3</a:t>
              </a:r>
            </a:p>
            <a:p>
              <a:pPr algn="r" eaLnBrk="0" hangingPunct="0">
                <a:spcAft>
                  <a:spcPts val="400"/>
                </a:spcAft>
                <a:defRPr/>
              </a:pPr>
              <a:endParaRPr lang="en-US" sz="1000" kern="0" dirty="0">
                <a:latin typeface="Century Schoolbook" pitchFamily="18" charset="0"/>
                <a:ea typeface="+mn-ea"/>
              </a:endParaRPr>
            </a:p>
            <a:p>
              <a:pPr algn="r" eaLnBrk="0" hangingPunct="0">
                <a:spcAft>
                  <a:spcPts val="400"/>
                </a:spcAft>
                <a:defRPr/>
              </a:pPr>
              <a:endParaRPr lang="en-US" sz="1000" kern="0" dirty="0">
                <a:latin typeface="Century Schoolbook" pitchFamily="18" charset="0"/>
                <a:ea typeface="+mn-ea"/>
              </a:endParaRPr>
            </a:p>
            <a:p>
              <a:pPr algn="r" eaLnBrk="0" hangingPunct="0">
                <a:spcAft>
                  <a:spcPts val="400"/>
                </a:spcAft>
                <a:defRPr/>
              </a:pPr>
              <a:r>
                <a:rPr lang="en-US" sz="1000" kern="0" dirty="0">
                  <a:latin typeface="Century Schoolbook" pitchFamily="18" charset="0"/>
                  <a:ea typeface="+mn-ea"/>
                </a:rPr>
                <a:t>0</a:t>
              </a:r>
            </a:p>
          </p:txBody>
        </p:sp>
        <p:sp>
          <p:nvSpPr>
            <p:cNvPr id="65" name="Rectangle 36"/>
            <p:cNvSpPr>
              <a:spLocks noChangeArrowheads="1"/>
            </p:cNvSpPr>
            <p:nvPr/>
          </p:nvSpPr>
          <p:spPr bwMode="auto">
            <a:xfrm>
              <a:off x="6373813" y="5357813"/>
              <a:ext cx="1582737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i="1">
                  <a:solidFill>
                    <a:schemeClr val="tx2"/>
                  </a:solidFill>
                  <a:latin typeface="Century Schoolbook" charset="0"/>
                </a:rPr>
                <a:t>preamp output</a:t>
              </a:r>
              <a:endParaRPr lang="en-US" sz="1400" b="1" i="1" baseline="30000">
                <a:solidFill>
                  <a:schemeClr val="tx2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643438" y="4684713"/>
              <a:ext cx="449262" cy="5238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>
                  <a:latin typeface="Century Schoolbook" charset="0"/>
                </a:rPr>
                <a:t>∆t,</a:t>
              </a:r>
            </a:p>
            <a:p>
              <a:pPr algn="ctr" eaLnBrk="0" hangingPunct="0"/>
              <a:r>
                <a:rPr lang="en-US" sz="1400" b="1">
                  <a:latin typeface="Century Schoolbook" charset="0"/>
                </a:rPr>
                <a:t> ns</a:t>
              </a:r>
              <a:endParaRPr lang="en-US" sz="1400" b="1" baseline="30000">
                <a:solidFill>
                  <a:srgbClr val="FF0000"/>
                </a:solidFill>
                <a:latin typeface="Century Schoolbook" charset="0"/>
              </a:endParaRPr>
            </a:p>
          </p:txBody>
        </p:sp>
        <p:sp>
          <p:nvSpPr>
            <p:cNvPr id="67" name="Rectangle 36"/>
            <p:cNvSpPr>
              <a:spLocks noChangeArrowheads="1"/>
            </p:cNvSpPr>
            <p:nvPr/>
          </p:nvSpPr>
          <p:spPr bwMode="auto">
            <a:xfrm>
              <a:off x="6249988" y="4767263"/>
              <a:ext cx="1993900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i="1">
                  <a:solidFill>
                    <a:schemeClr val="tx2"/>
                  </a:solidFill>
                  <a:latin typeface="Century Schoolbook" charset="0"/>
                </a:rPr>
                <a:t>discriminator output</a:t>
              </a:r>
              <a:endParaRPr lang="en-US" sz="1400" b="1" i="1" baseline="30000">
                <a:solidFill>
                  <a:schemeClr val="tx2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5400000">
              <a:off x="6592888" y="5607050"/>
              <a:ext cx="163512" cy="115888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6420644" y="5006182"/>
              <a:ext cx="161925" cy="115887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175"/>
            <p:cNvSpPr>
              <a:spLocks noChangeArrowheads="1"/>
            </p:cNvSpPr>
            <p:nvPr/>
          </p:nvSpPr>
          <p:spPr bwMode="auto">
            <a:xfrm>
              <a:off x="6034088" y="3744913"/>
              <a:ext cx="195103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latin typeface="Century Schoolbook" pitchFamily="18" charset="0"/>
                  <a:ea typeface="+mn-ea"/>
                </a:rPr>
                <a:t>Propagation  delay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ea typeface="+mn-ea"/>
              </a:endParaRPr>
            </a:p>
          </p:txBody>
        </p:sp>
        <p:sp>
          <p:nvSpPr>
            <p:cNvPr id="71" name="Text Box 432"/>
            <p:cNvSpPr txBox="1">
              <a:spLocks noChangeArrowheads="1"/>
            </p:cNvSpPr>
            <p:nvPr/>
          </p:nvSpPr>
          <p:spPr bwMode="auto">
            <a:xfrm>
              <a:off x="6699250" y="6096001"/>
              <a:ext cx="612775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>
                <a:defRPr/>
              </a:pPr>
              <a:r>
                <a:rPr lang="en-US" sz="1400" b="1" kern="0" dirty="0">
                  <a:latin typeface="Century Schoolbook" pitchFamily="18" charset="0"/>
                  <a:ea typeface="+mn-ea"/>
                </a:rPr>
                <a:t>Qin, e</a:t>
              </a:r>
              <a:r>
                <a:rPr lang="en-US" sz="1400" b="1" kern="0" baseline="30000" dirty="0">
                  <a:latin typeface="Century Schoolbook" pitchFamily="18" charset="0"/>
                  <a:ea typeface="+mn-ea"/>
                </a:rPr>
                <a:t>-</a:t>
              </a:r>
              <a:endParaRPr lang="en-US" sz="1400" b="1" baseline="30000" dirty="0">
                <a:solidFill>
                  <a:srgbClr val="FF0000"/>
                </a:solidFill>
                <a:latin typeface="Century Schoolbook" pitchFamily="18" charset="0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5585571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85048</TotalTime>
  <Words>2225</Words>
  <Application>Microsoft Macintosh PowerPoint</Application>
  <PresentationFormat>A4 Paper (210x297 mm)</PresentationFormat>
  <Paragraphs>471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Paper Presentation 1</vt:lpstr>
      <vt:lpstr>VeloPix ASIC developments for the LHCb VELO upgrade </vt:lpstr>
      <vt:lpstr>VeloPix detector overview</vt:lpstr>
      <vt:lpstr>VELO pixel option overview</vt:lpstr>
      <vt:lpstr>The environment</vt:lpstr>
      <vt:lpstr>Occupancy per pixel</vt:lpstr>
      <vt:lpstr>Timepix3 -&gt; VeloPix</vt:lpstr>
      <vt:lpstr>Specifications</vt:lpstr>
      <vt:lpstr>Pre-amplifier</vt:lpstr>
      <vt:lpstr>Preamp + discriminator</vt:lpstr>
      <vt:lpstr>Time-Over-Threshold versus resolution</vt:lpstr>
      <vt:lpstr>Super pixel</vt:lpstr>
      <vt:lpstr>Super pixel logic</vt:lpstr>
      <vt:lpstr>Data format super pixel packets</vt:lpstr>
      <vt:lpstr>Data flow in VeloPix</vt:lpstr>
      <vt:lpstr>data-packet latency</vt:lpstr>
      <vt:lpstr>Data acquisition overview</vt:lpstr>
      <vt:lpstr>Gbit/s copper links in vacuum</vt:lpstr>
      <vt:lpstr>FPGA processing</vt:lpstr>
      <vt:lpstr>Timeline</vt:lpstr>
      <vt:lpstr>Summary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Eric van Herwijnen</dc:creator>
  <cp:lastModifiedBy>Martin van Beuzekom</cp:lastModifiedBy>
  <cp:revision>747</cp:revision>
  <cp:lastPrinted>2001-04-23T09:27:31Z</cp:lastPrinted>
  <dcterms:created xsi:type="dcterms:W3CDTF">1999-02-09T13:06:48Z</dcterms:created>
  <dcterms:modified xsi:type="dcterms:W3CDTF">2012-09-04T22:49:21Z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eric.van.herwijnen@cern.ch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D:\lhcb</vt:lpwstr>
  </property>
</Properties>
</file>