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36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D31D32-AECF-F445-87DF-EB89CD8A40CB}" type="datetimeFigureOut">
              <a:rPr kumimoji="1" lang="ja-JP" altLang="en-US" smtClean="0"/>
              <a:t>12/09/03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0B51FA-0142-D546-847C-E46458BAB6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29213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F95323-42B7-254F-AAF6-1ADF52B4AECA}" type="datetimeFigureOut">
              <a:rPr kumimoji="1" lang="ja-JP" altLang="en-US" smtClean="0"/>
              <a:t>12/09/03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B36092-4021-6140-827F-F5084259D5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9046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F4C5D-1695-AD4B-A3B7-C3E1E2A9B30D}" type="datetime1">
              <a:rPr kumimoji="1" lang="ja-JP" altLang="en-US" smtClean="0"/>
              <a:t>12/09/03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PIXEL2012, Inawashiro, Fukushima, 3-7 Sep., 2012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34CD8-FFBB-084A-B1A5-DB53142879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9796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96FE-A95A-7045-AF48-88B79C05A500}" type="datetime1">
              <a:rPr kumimoji="1" lang="ja-JP" altLang="en-US" smtClean="0"/>
              <a:t>12/09/03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PIXEL2012, Inawashiro, Fukushima, 3-7 Sep., 2012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34CD8-FFBB-084A-B1A5-DB53142879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1445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32C0B-A3E8-FF4D-8608-D25B599A9B72}" type="datetime1">
              <a:rPr kumimoji="1" lang="ja-JP" altLang="en-US" smtClean="0"/>
              <a:t>12/09/03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PIXEL2012, Inawashiro, Fukushima, 3-7 Sep., 2012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34CD8-FFBB-084A-B1A5-DB53142879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7723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8FB99-4D7E-994B-AFB2-68498CA902C6}" type="datetime1">
              <a:rPr kumimoji="1" lang="ja-JP" altLang="en-US" smtClean="0"/>
              <a:t>12/09/03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PIXEL2012, Inawashiro, Fukushima, 3-7 Sep., 2012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34CD8-FFBB-084A-B1A5-DB53142879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6440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BC7C-1E90-BC41-9190-48FF35819E7E}" type="datetime1">
              <a:rPr kumimoji="1" lang="ja-JP" altLang="en-US" smtClean="0"/>
              <a:t>12/09/03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PIXEL2012, Inawashiro, Fukushima, 3-7 Sep., 2012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34CD8-FFBB-084A-B1A5-DB53142879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9797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BE741-7A99-5745-84B8-46EA4193FCB3}" type="datetime1">
              <a:rPr kumimoji="1" lang="ja-JP" altLang="en-US" smtClean="0"/>
              <a:t>12/09/03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PIXEL2012, Inawashiro, Fukushima, 3-7 Sep., 2012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34CD8-FFBB-084A-B1A5-DB53142879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5002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09B0E-EB52-F44E-A63C-91CD552BFAC6}" type="datetime1">
              <a:rPr kumimoji="1" lang="ja-JP" altLang="en-US" smtClean="0"/>
              <a:t>12/09/03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PIXEL2012, Inawashiro, Fukushima, 3-7 Sep., 2012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34CD8-FFBB-084A-B1A5-DB53142879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0335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58EBF-C25B-4A4C-A61D-E49BDBEE9FAD}" type="datetime1">
              <a:rPr kumimoji="1" lang="ja-JP" altLang="en-US" smtClean="0"/>
              <a:t>12/09/03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PIXEL2012, Inawashiro, Fukushima, 3-7 Sep., 2012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34CD8-FFBB-084A-B1A5-DB53142879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3237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52549-FE9C-DF46-9DA7-6148828B8488}" type="datetime1">
              <a:rPr kumimoji="1" lang="ja-JP" altLang="en-US" smtClean="0"/>
              <a:t>12/09/03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PIXEL2012, Inawashiro, Fukushima, 3-7 Sep., 2012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34CD8-FFBB-084A-B1A5-DB53142879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3409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49002-361B-954F-AD42-BF89CAD9E1B0}" type="datetime1">
              <a:rPr kumimoji="1" lang="ja-JP" altLang="en-US" smtClean="0"/>
              <a:t>12/09/03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PIXEL2012, Inawashiro, Fukushima, 3-7 Sep., 2012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34CD8-FFBB-084A-B1A5-DB53142879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679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FC1F6-0DAF-E847-B18A-6D7C9E784460}" type="datetime1">
              <a:rPr kumimoji="1" lang="ja-JP" altLang="en-US" smtClean="0"/>
              <a:t>12/09/03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PIXEL2012, Inawashiro, Fukushima, 3-7 Sep., 2012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34CD8-FFBB-084A-B1A5-DB53142879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9529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2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170214"/>
            <a:ext cx="8229600" cy="5186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8BED-6C0F-9147-B708-1F314C537A71}" type="datetime1">
              <a:rPr kumimoji="1" lang="ja-JP" altLang="en-US" smtClean="0"/>
              <a:t>12/09/03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PIXEL2012, Inawashiro, Fukushima, 3-7 Sep., 2012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434CD8-FFBB-084A-B1A5-DB53142879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1864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PIXEL2012_Poster5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475"/>
            <a:ext cx="9144000" cy="6548133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699472" y="2222198"/>
            <a:ext cx="613902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500" i="1" dirty="0" smtClean="0">
                <a:solidFill>
                  <a:schemeClr val="bg1">
                    <a:lumMod val="95000"/>
                  </a:schemeClr>
                </a:solidFill>
              </a:rPr>
              <a:t>Welcome</a:t>
            </a:r>
            <a:endParaRPr kumimoji="1" lang="ja-JP" altLang="en-US" sz="11500" i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PIXEL2012, Inawashiro, Fukushima, 3-7 Sep., 2012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34CD8-FFBB-084A-B1A5-DB53142879A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265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PIXEL Workshop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ja-JP" sz="2000" b="1" dirty="0" smtClean="0"/>
              <a:t>This conference was originated in 1988 by E. </a:t>
            </a:r>
            <a:r>
              <a:rPr lang="en-US" altLang="ja-JP" sz="2000" b="1" dirty="0" err="1" smtClean="0"/>
              <a:t>Heijne</a:t>
            </a:r>
            <a:r>
              <a:rPr lang="en-US" altLang="ja-JP" sz="2000" b="1" dirty="0" smtClean="0"/>
              <a:t> et al. as “Workshop on Semiconductor Pixel Detectors”.</a:t>
            </a:r>
          </a:p>
          <a:p>
            <a:r>
              <a:rPr lang="en-US" altLang="ja-JP" sz="2000" b="1" dirty="0" smtClean="0"/>
              <a:t>Since the year 2000, it has been reformed as “International Workshop on Semiconductor Pixel Detectors for Particles and Imaging (Pixel2000), and then held every 2-3 years.</a:t>
            </a:r>
          </a:p>
          <a:p>
            <a:r>
              <a:rPr lang="en-US" altLang="ja-JP" sz="2000" b="1" dirty="0" smtClean="0"/>
              <a:t>The year, site, and the number of participants were</a:t>
            </a:r>
            <a:endParaRPr lang="ja-JP" altLang="ja-JP" sz="2000" b="1" dirty="0"/>
          </a:p>
          <a:p>
            <a:pPr lvl="1"/>
            <a:r>
              <a:rPr lang="en-US" altLang="ja-JP" sz="1800" b="1" dirty="0" smtClean="0"/>
              <a:t>1988</a:t>
            </a:r>
            <a:r>
              <a:rPr lang="en-US" altLang="ja-JP" sz="1800" b="1" dirty="0"/>
              <a:t>, </a:t>
            </a:r>
            <a:r>
              <a:rPr lang="en-US" altLang="ja-JP" sz="1800" b="1" dirty="0" smtClean="0"/>
              <a:t>Louvain</a:t>
            </a:r>
            <a:r>
              <a:rPr lang="en-US" altLang="ja-JP" sz="1800" b="1" dirty="0"/>
              <a:t>, </a:t>
            </a:r>
            <a:r>
              <a:rPr lang="en-US" altLang="ja-JP" sz="1800" b="1" dirty="0" smtClean="0"/>
              <a:t>Belgium, 64 people</a:t>
            </a:r>
            <a:endParaRPr lang="ja-JP" altLang="ja-JP" sz="1800" b="1" dirty="0"/>
          </a:p>
          <a:p>
            <a:pPr lvl="1"/>
            <a:r>
              <a:rPr lang="en-US" altLang="ja-JP" sz="1800" b="1" dirty="0" smtClean="0"/>
              <a:t>1990</a:t>
            </a:r>
            <a:r>
              <a:rPr lang="en-US" altLang="ja-JP" sz="1800" b="1" dirty="0"/>
              <a:t>, </a:t>
            </a:r>
            <a:r>
              <a:rPr lang="en-US" altLang="ja-JP" sz="1800" b="1" dirty="0" smtClean="0"/>
              <a:t>Louvain</a:t>
            </a:r>
            <a:r>
              <a:rPr lang="en-US" altLang="ja-JP" sz="1800" b="1" dirty="0"/>
              <a:t>, </a:t>
            </a:r>
            <a:r>
              <a:rPr lang="en-US" altLang="ja-JP" sz="1800" b="1" dirty="0" smtClean="0"/>
              <a:t>Belgium, 86 peoples</a:t>
            </a:r>
            <a:endParaRPr lang="ja-JP" altLang="ja-JP" sz="1800" b="1" dirty="0"/>
          </a:p>
          <a:p>
            <a:pPr lvl="1"/>
            <a:r>
              <a:rPr lang="en-US" altLang="ja-JP" sz="1800" b="1" dirty="0" smtClean="0"/>
              <a:t>1996 </a:t>
            </a:r>
            <a:r>
              <a:rPr lang="en-US" altLang="ja-JP" sz="1800" b="1" dirty="0"/>
              <a:t>Bari, </a:t>
            </a:r>
            <a:r>
              <a:rPr lang="en-US" altLang="ja-JP" sz="1800" b="1" dirty="0" smtClean="0"/>
              <a:t>Italy, 100 peoples</a:t>
            </a:r>
            <a:endParaRPr lang="ja-JP" altLang="ja-JP" sz="1800" b="1" dirty="0"/>
          </a:p>
          <a:p>
            <a:pPr lvl="1"/>
            <a:r>
              <a:rPr lang="en-US" altLang="ja-JP" sz="1800" b="1" dirty="0" smtClean="0"/>
              <a:t>Pixel </a:t>
            </a:r>
            <a:r>
              <a:rPr lang="en-US" altLang="ja-JP" sz="1800" b="1" dirty="0"/>
              <a:t>2000, </a:t>
            </a:r>
            <a:r>
              <a:rPr lang="en-US" altLang="ja-JP" sz="1800" b="1" dirty="0" err="1"/>
              <a:t>Genova</a:t>
            </a:r>
            <a:r>
              <a:rPr lang="en-US" altLang="ja-JP" sz="1800" b="1" dirty="0"/>
              <a:t>, </a:t>
            </a:r>
            <a:r>
              <a:rPr lang="en-US" altLang="ja-JP" sz="1800" b="1" dirty="0" smtClean="0"/>
              <a:t>Italy, 84 peoples</a:t>
            </a:r>
            <a:endParaRPr lang="ja-JP" altLang="ja-JP" sz="1800" b="1" dirty="0"/>
          </a:p>
          <a:p>
            <a:pPr lvl="1"/>
            <a:r>
              <a:rPr lang="en-US" altLang="ja-JP" sz="1800" b="1" dirty="0" smtClean="0"/>
              <a:t>Pixel </a:t>
            </a:r>
            <a:r>
              <a:rPr lang="en-US" altLang="ja-JP" sz="1800" b="1" dirty="0"/>
              <a:t>2002, Camel, </a:t>
            </a:r>
            <a:r>
              <a:rPr lang="en-US" altLang="ja-JP" sz="1800" b="1" dirty="0" smtClean="0"/>
              <a:t>USA, 55 peoples</a:t>
            </a:r>
            <a:endParaRPr lang="ja-JP" altLang="ja-JP" sz="1800" b="1" dirty="0"/>
          </a:p>
          <a:p>
            <a:pPr lvl="1"/>
            <a:r>
              <a:rPr lang="en-US" altLang="ja-JP" sz="1800" b="1" dirty="0" smtClean="0"/>
              <a:t>Pixel </a:t>
            </a:r>
            <a:r>
              <a:rPr lang="en-US" altLang="ja-JP" sz="1800" b="1" dirty="0"/>
              <a:t>2005, Bonn, </a:t>
            </a:r>
            <a:r>
              <a:rPr lang="en-US" altLang="ja-JP" sz="1800" b="1" dirty="0" smtClean="0"/>
              <a:t>Germany, 107 peoples</a:t>
            </a:r>
            <a:endParaRPr lang="ja-JP" altLang="ja-JP" sz="1800" b="1" dirty="0"/>
          </a:p>
          <a:p>
            <a:pPr lvl="1"/>
            <a:r>
              <a:rPr lang="en-US" altLang="ja-JP" sz="1800" b="1" dirty="0" smtClean="0"/>
              <a:t>Pixel </a:t>
            </a:r>
            <a:r>
              <a:rPr lang="en-US" altLang="ja-JP" sz="1800" b="1" dirty="0"/>
              <a:t>2008, </a:t>
            </a:r>
            <a:r>
              <a:rPr lang="en-US" altLang="ja-JP" sz="1800" b="1" dirty="0" err="1"/>
              <a:t>Fermilab</a:t>
            </a:r>
            <a:r>
              <a:rPr lang="en-US" altLang="ja-JP" sz="1800" b="1" dirty="0"/>
              <a:t>, </a:t>
            </a:r>
            <a:r>
              <a:rPr lang="en-US" altLang="ja-JP" sz="1800" b="1" dirty="0" smtClean="0"/>
              <a:t>USA, 83 peoples</a:t>
            </a:r>
            <a:endParaRPr lang="ja-JP" altLang="ja-JP" sz="1800" b="1" dirty="0"/>
          </a:p>
          <a:p>
            <a:pPr lvl="1"/>
            <a:r>
              <a:rPr lang="en-US" altLang="ja-JP" sz="1800" b="1" dirty="0" smtClean="0"/>
              <a:t>Pixel </a:t>
            </a:r>
            <a:r>
              <a:rPr lang="en-US" altLang="ja-JP" sz="1800" b="1" dirty="0"/>
              <a:t>2010, </a:t>
            </a:r>
            <a:r>
              <a:rPr lang="en-US" altLang="ja-JP" sz="1800" b="1" dirty="0" err="1"/>
              <a:t>Grindelwald</a:t>
            </a:r>
            <a:r>
              <a:rPr lang="en-US" altLang="ja-JP" sz="1800" b="1" dirty="0"/>
              <a:t>, </a:t>
            </a:r>
            <a:r>
              <a:rPr lang="en-US" altLang="ja-JP" sz="1800" b="1" dirty="0" smtClean="0"/>
              <a:t>Switzerland, 93 peoples</a:t>
            </a:r>
            <a:endParaRPr lang="ja-JP" altLang="ja-JP" sz="1800" b="1" dirty="0"/>
          </a:p>
          <a:p>
            <a:pPr lvl="1"/>
            <a:endParaRPr kumimoji="1" lang="ja-JP" altLang="en-US" sz="1800" b="1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PIXEL2012, Inawashiro, Fukushima, 3-7 Sep., 2012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34CD8-FFBB-084A-B1A5-DB53142879A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8278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PIXEL2012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kumimoji="1" lang="en-US" altLang="ja-JP" sz="2400" b="1" dirty="0" smtClean="0"/>
              <a:t>This year, 6</a:t>
            </a:r>
            <a:r>
              <a:rPr kumimoji="1" lang="en-US" altLang="ja-JP" sz="2400" b="1" baseline="30000" dirty="0" smtClean="0"/>
              <a:t>th</a:t>
            </a:r>
            <a:r>
              <a:rPr kumimoji="1" lang="en-US" altLang="ja-JP" sz="2400" b="1" dirty="0" smtClean="0"/>
              <a:t> of the “PIXEL”, is now held in Asia, first time.</a:t>
            </a:r>
          </a:p>
          <a:p>
            <a:r>
              <a:rPr lang="en-US" altLang="ja-JP" sz="2400" b="1" dirty="0" smtClean="0"/>
              <a:t>The number of participants is about 120.</a:t>
            </a:r>
          </a:p>
          <a:p>
            <a:r>
              <a:rPr lang="en-US" altLang="ja-JP" sz="2400" b="1" dirty="0" smtClean="0"/>
              <a:t>Also, this year is a special, after not only the incident of the “once every 1000 </a:t>
            </a:r>
            <a:r>
              <a:rPr lang="en-US" altLang="ja-JP" sz="2400" b="1" dirty="0" err="1" smtClean="0"/>
              <a:t>yrs</a:t>
            </a:r>
            <a:r>
              <a:rPr lang="en-US" altLang="ja-JP" sz="2400" b="1" dirty="0" smtClean="0"/>
              <a:t>” earthquake which Richter scale was 9.0, and resulting big, very big “Tsunami”, but also the historic incident of “Nuclear Power Plant” in Fukushima. </a:t>
            </a:r>
          </a:p>
          <a:p>
            <a:r>
              <a:rPr lang="en-US" altLang="ja-JP" sz="2400" b="1" dirty="0" smtClean="0"/>
              <a:t>We have the opening session with two special presentations for the Nuclear accident. </a:t>
            </a:r>
          </a:p>
          <a:p>
            <a:r>
              <a:rPr lang="en-US" altLang="ja-JP" sz="2400" b="1" dirty="0" smtClean="0"/>
              <a:t>In all, </a:t>
            </a:r>
            <a:r>
              <a:rPr lang="en-US" altLang="ja-JP" sz="2400" b="1" dirty="0"/>
              <a:t>w</a:t>
            </a:r>
            <a:r>
              <a:rPr kumimoji="1" lang="en-US" altLang="ja-JP" sz="2400" b="1" dirty="0" smtClean="0"/>
              <a:t>e have 64 ORAL and 40 POSTER presentations, thanks to all who have contributed to the workshop and make it successful.</a:t>
            </a:r>
            <a:endParaRPr kumimoji="1" lang="ja-JP" altLang="en-US" sz="2400" b="1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PIXEL2012, Inawashiro, Fukushima, 3-7 Sep., 2012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34CD8-FFBB-084A-B1A5-DB53142879A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7284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Social events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kumimoji="1" lang="en-US" altLang="ja-JP" sz="2400" b="1" dirty="0" smtClean="0"/>
              <a:t>In addition to diligent sessions, we have social events to refresh your brain and body,</a:t>
            </a:r>
          </a:p>
          <a:p>
            <a:pPr lvl="1"/>
            <a:r>
              <a:rPr lang="en-US" altLang="ja-JP" sz="2000" b="1" dirty="0" smtClean="0"/>
              <a:t>“</a:t>
            </a:r>
            <a:r>
              <a:rPr lang="en-US" altLang="ja-JP" sz="2000" b="1" dirty="0" err="1" smtClean="0"/>
              <a:t>Kurhaus</a:t>
            </a:r>
            <a:r>
              <a:rPr lang="en-US" altLang="ja-JP" sz="2000" b="1" dirty="0" smtClean="0"/>
              <a:t>” (Hot spring baths/pools), don’t miss it (but we have no luxury</a:t>
            </a:r>
            <a:r>
              <a:rPr lang="en-US" altLang="ja-JP" sz="2000" b="1" dirty="0"/>
              <a:t> </a:t>
            </a:r>
            <a:r>
              <a:rPr lang="en-US" altLang="ja-JP" sz="2000" b="1" dirty="0" smtClean="0"/>
              <a:t>time, use the break after the afternoon session and the beginning of dinners, at 19:00.)</a:t>
            </a:r>
          </a:p>
          <a:p>
            <a:pPr lvl="2"/>
            <a:r>
              <a:rPr lang="en-US" altLang="ja-JP" sz="1800" b="1" i="1" dirty="0" smtClean="0"/>
              <a:t>Don’t forget to bring your PIXEL2012 name tag, as it is the pass</a:t>
            </a:r>
            <a:r>
              <a:rPr lang="en-US" altLang="ja-JP" sz="1800" b="1" dirty="0" smtClean="0"/>
              <a:t>.</a:t>
            </a:r>
          </a:p>
          <a:p>
            <a:pPr lvl="2"/>
            <a:r>
              <a:rPr lang="en-US" altLang="ja-JP" sz="1800" b="1" dirty="0" err="1" smtClean="0"/>
              <a:t>Kurhaus</a:t>
            </a:r>
            <a:r>
              <a:rPr lang="en-US" altLang="ja-JP" sz="1800" b="1" dirty="0" smtClean="0"/>
              <a:t> opening time: 10:00-20:00 (last entry)</a:t>
            </a:r>
          </a:p>
          <a:p>
            <a:pPr lvl="2"/>
            <a:r>
              <a:rPr lang="en-US" altLang="ja-JP" sz="1800" b="1" dirty="0" smtClean="0"/>
              <a:t>Big Japanese-style bath, in-door and open-air: 05:00-24:00</a:t>
            </a:r>
          </a:p>
          <a:p>
            <a:pPr lvl="1"/>
            <a:r>
              <a:rPr kumimoji="1" lang="en-US" altLang="ja-JP" sz="2000" b="1" dirty="0" smtClean="0"/>
              <a:t>Dinners: BBQ (Tue.), Excursion (Wed.), Banquet (Thu)</a:t>
            </a:r>
          </a:p>
          <a:p>
            <a:pPr lvl="1"/>
            <a:r>
              <a:rPr lang="en-US" altLang="ja-JP" sz="2000" b="1" dirty="0" smtClean="0"/>
              <a:t>Excursion (Wed): </a:t>
            </a:r>
          </a:p>
          <a:p>
            <a:pPr lvl="2"/>
            <a:r>
              <a:rPr lang="en-US" altLang="ja-JP" sz="1800" b="1" dirty="0" smtClean="0"/>
              <a:t>City of </a:t>
            </a:r>
            <a:r>
              <a:rPr lang="en-US" altLang="ja-JP" sz="1800" b="1" dirty="0" err="1" smtClean="0"/>
              <a:t>Aizu</a:t>
            </a:r>
            <a:r>
              <a:rPr lang="en-US" altLang="ja-JP" sz="1800" b="1" dirty="0" smtClean="0"/>
              <a:t>-Wakamatsu, including a free time for strolling the city.</a:t>
            </a:r>
          </a:p>
          <a:p>
            <a:pPr lvl="2"/>
            <a:r>
              <a:rPr kumimoji="1" lang="en-US" altLang="ja-JP" sz="1800" b="1" dirty="0" smtClean="0"/>
              <a:t>Two tour buses, </a:t>
            </a:r>
            <a:r>
              <a:rPr lang="en-US" altLang="ja-JP" sz="1800" b="1" i="1" dirty="0" smtClean="0"/>
              <a:t>at entrance, 12:30 to leave, a lunch box in the bus</a:t>
            </a:r>
            <a:endParaRPr kumimoji="1" lang="en-US" altLang="ja-JP" sz="1800" b="1" i="1" dirty="0" smtClean="0"/>
          </a:p>
          <a:p>
            <a:pPr lvl="2"/>
            <a:r>
              <a:rPr kumimoji="1" lang="en-US" altLang="ja-JP" sz="1800" b="1" dirty="0" smtClean="0"/>
              <a:t>Re-join at 18:30 at the restaurant, “TAKINO”</a:t>
            </a:r>
            <a:endParaRPr kumimoji="1" lang="ja-JP" altLang="en-US" sz="1800" b="1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PIXEL2012, Inawashiro, Fukushima, 3-7 Sep., 2012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34CD8-FFBB-084A-B1A5-DB53142879A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6280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Social events –cont’d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sz="2800" b="1" dirty="0" smtClean="0"/>
              <a:t>Workshop photo</a:t>
            </a:r>
          </a:p>
          <a:p>
            <a:pPr lvl="1"/>
            <a:r>
              <a:rPr kumimoji="1" lang="en-US" altLang="ja-JP" sz="2400" b="1" dirty="0" smtClean="0"/>
              <a:t>Wed. morning, before the morning coffee break, around 10:20, at </a:t>
            </a:r>
            <a:r>
              <a:rPr lang="en-US" altLang="ja-JP" sz="2400" b="1" dirty="0" err="1" smtClean="0"/>
              <a:t>Femmenette</a:t>
            </a:r>
            <a:r>
              <a:rPr lang="en-US" altLang="ja-JP" sz="2400" b="1" dirty="0" smtClean="0"/>
              <a:t> terrace</a:t>
            </a:r>
          </a:p>
          <a:p>
            <a:r>
              <a:rPr kumimoji="1" lang="en-US" altLang="ja-JP" sz="2800" b="1" dirty="0" smtClean="0"/>
              <a:t>Wireless LAN, Secretariat office, …</a:t>
            </a:r>
          </a:p>
          <a:p>
            <a:pPr lvl="1"/>
            <a:r>
              <a:rPr lang="en-US" altLang="ja-JP" sz="2400" b="1" dirty="0" smtClean="0"/>
              <a:t>1F Lounge, B1F </a:t>
            </a:r>
            <a:r>
              <a:rPr lang="en-US" altLang="ja-JP" sz="2400" b="1" dirty="0" smtClean="0"/>
              <a:t>f</a:t>
            </a:r>
            <a:r>
              <a:rPr lang="en-US" altLang="ja-JP" sz="2400" b="1" dirty="0" smtClean="0"/>
              <a:t>oyer</a:t>
            </a:r>
          </a:p>
          <a:p>
            <a:pPr lvl="2"/>
            <a:r>
              <a:rPr lang="en-US" altLang="ja-JP" sz="2200" b="1" dirty="0" smtClean="0"/>
              <a:t>SSDI: risuairlan01, Key: </a:t>
            </a:r>
            <a:r>
              <a:rPr lang="en-US" altLang="ja-JP" sz="2200" b="1" dirty="0" err="1" smtClean="0"/>
              <a:t>risuairlan</a:t>
            </a:r>
            <a:endParaRPr lang="en-US" altLang="ja-JP" sz="2200" b="1" dirty="0" smtClean="0"/>
          </a:p>
          <a:p>
            <a:pPr lvl="1"/>
            <a:r>
              <a:rPr lang="en-US" altLang="ja-JP" sz="2400" b="1" dirty="0"/>
              <a:t>Some of you may </a:t>
            </a:r>
            <a:r>
              <a:rPr lang="en-US" altLang="ja-JP" sz="2400" b="1" dirty="0" smtClean="0"/>
              <a:t>have received </a:t>
            </a:r>
            <a:r>
              <a:rPr lang="en-US" altLang="ja-JP" sz="2400" b="1" dirty="0"/>
              <a:t>an </a:t>
            </a:r>
            <a:r>
              <a:rPr lang="en-US" altLang="ja-JP" sz="2400" b="1" dirty="0" smtClean="0"/>
              <a:t>old floor plan </a:t>
            </a:r>
            <a:r>
              <a:rPr lang="en-US" altLang="ja-JP" sz="2400" b="1" dirty="0" smtClean="0"/>
              <a:t>in </a:t>
            </a:r>
            <a:r>
              <a:rPr lang="en-US" altLang="ja-JP" sz="2400" b="1" dirty="0" smtClean="0"/>
              <a:t>the </a:t>
            </a:r>
            <a:r>
              <a:rPr lang="en-US" altLang="ja-JP" sz="2400" b="1" dirty="0" smtClean="0"/>
              <a:t>kit</a:t>
            </a:r>
            <a:r>
              <a:rPr lang="en-US" altLang="ja-JP" sz="2400" b="1" dirty="0" smtClean="0"/>
              <a:t>. </a:t>
            </a:r>
            <a:r>
              <a:rPr lang="en-US" altLang="ja-JP" sz="2400" b="1" dirty="0" smtClean="0"/>
              <a:t>The </a:t>
            </a:r>
            <a:r>
              <a:rPr lang="en-US" altLang="ja-JP" sz="2400" b="1" dirty="0"/>
              <a:t>latest one has a change </a:t>
            </a:r>
            <a:r>
              <a:rPr lang="en-US" altLang="ja-JP" sz="2400" b="1" dirty="0" smtClean="0"/>
              <a:t>in</a:t>
            </a:r>
            <a:endParaRPr lang="en-US" altLang="ja-JP" sz="2400" b="1" dirty="0"/>
          </a:p>
          <a:p>
            <a:pPr lvl="2"/>
            <a:r>
              <a:rPr lang="en-US" altLang="ja-JP" sz="2200" b="1" dirty="0" smtClean="0"/>
              <a:t>PIXEL2012+Computing room is </a:t>
            </a:r>
            <a:r>
              <a:rPr lang="en-US" altLang="ja-JP" sz="2200" b="1" dirty="0"/>
              <a:t>2F “YOSHIKIRI</a:t>
            </a:r>
            <a:r>
              <a:rPr lang="en-US" altLang="ja-JP" sz="2200" b="1" dirty="0" smtClean="0"/>
              <a:t>”, a sign at the door</a:t>
            </a:r>
            <a:r>
              <a:rPr lang="en-US" altLang="ja-JP" sz="2200" b="1" dirty="0" smtClean="0"/>
              <a:t>.</a:t>
            </a:r>
          </a:p>
          <a:p>
            <a:pPr lvl="2"/>
            <a:r>
              <a:rPr lang="en-US" altLang="ja-JP" sz="2200" b="1" dirty="0" smtClean="0"/>
              <a:t>SSID: PIXEL2012, Key: </a:t>
            </a:r>
            <a:r>
              <a:rPr lang="en-US" altLang="ja-JP" sz="2200" b="1" dirty="0" err="1" smtClean="0"/>
              <a:t>inawashiro</a:t>
            </a:r>
            <a:endParaRPr lang="ja-JP" altLang="en-US" sz="2200" b="1" dirty="0"/>
          </a:p>
          <a:p>
            <a:pPr lvl="1"/>
            <a:endParaRPr kumimoji="1" lang="ja-JP" altLang="en-US" b="1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PIXEL2012, Inawashiro, Fukushima, 3-7 Sep., 2012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34CD8-FFBB-084A-B1A5-DB53142879AA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02873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ListelMap2F_v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7057"/>
            <a:ext cx="6797888" cy="5369293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2F Floor Plan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61065" y="4182960"/>
            <a:ext cx="3903183" cy="1661979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sz="2800" b="1" dirty="0" smtClean="0"/>
              <a:t>Secretariat-Computing room</a:t>
            </a:r>
          </a:p>
          <a:p>
            <a:r>
              <a:rPr lang="en-US" altLang="ja-JP" sz="2800" b="1" dirty="0" err="1" smtClean="0"/>
              <a:t>WiFi</a:t>
            </a:r>
            <a:r>
              <a:rPr lang="en-US" altLang="ja-JP" sz="2800" b="1" dirty="0" smtClean="0"/>
              <a:t> LAN</a:t>
            </a:r>
          </a:p>
          <a:p>
            <a:pPr lvl="1"/>
            <a:r>
              <a:rPr kumimoji="1" lang="en-US" altLang="ja-JP" sz="2400" b="1" dirty="0" smtClean="0"/>
              <a:t>PIXEL2012</a:t>
            </a:r>
          </a:p>
          <a:p>
            <a:pPr lvl="1"/>
            <a:r>
              <a:rPr lang="en-US" altLang="ja-JP" sz="2400" b="1" dirty="0" smtClean="0"/>
              <a:t>Key: </a:t>
            </a:r>
            <a:r>
              <a:rPr lang="en-US" altLang="ja-JP" sz="2400" b="1" dirty="0" err="1" smtClean="0"/>
              <a:t>inawashiro</a:t>
            </a:r>
            <a:endParaRPr kumimoji="1" lang="ja-JP" altLang="en-US" sz="2400" b="1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PIXEL2012, Inawashiro, Fukushima, 3-7 Sep., 2012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34CD8-FFBB-084A-B1A5-DB53142879AA}" type="slidenum">
              <a:rPr kumimoji="1" lang="ja-JP" altLang="en-US" smtClean="0"/>
              <a:t>6</a:t>
            </a:fld>
            <a:endParaRPr kumimoji="1"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H="1" flipV="1">
            <a:off x="4668880" y="3772134"/>
            <a:ext cx="392185" cy="41082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5866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Japan Special – in the kit,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5210026"/>
            <a:ext cx="8229600" cy="1146324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b="1" dirty="0" smtClean="0"/>
              <a:t>Wooden “SAKAZUKI” (Sake cup), with “japan” lacquer and gold fringe painting, </a:t>
            </a:r>
            <a:r>
              <a:rPr lang="en-US" altLang="ja-JP" b="1" dirty="0" smtClean="0"/>
              <a:t>for the memory of “PIXEL2012” workshop.</a:t>
            </a:r>
            <a:endParaRPr kumimoji="1" lang="en-US" altLang="ja-JP" b="1" dirty="0" smtClean="0"/>
          </a:p>
          <a:p>
            <a:r>
              <a:rPr lang="en-US" altLang="ja-JP" b="1" dirty="0" err="1"/>
              <a:t>Aizu</a:t>
            </a:r>
            <a:r>
              <a:rPr lang="en-US" altLang="ja-JP" b="1" dirty="0"/>
              <a:t> </a:t>
            </a:r>
            <a:r>
              <a:rPr lang="en-US" altLang="ja-JP" b="1" dirty="0" smtClean="0"/>
              <a:t>area is one of the famous area of the “japan” lacquer </a:t>
            </a:r>
            <a:r>
              <a:rPr lang="en-US" altLang="ja-JP" b="1" dirty="0" smtClean="0"/>
              <a:t>wares.</a:t>
            </a:r>
            <a:endParaRPr kumimoji="1" lang="ja-JP" altLang="en-US" b="1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PIXEL2012, Inawashiro, Fukushima, 3-7 Sep., 2012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34CD8-FFBB-084A-B1A5-DB53142879AA}" type="slidenum">
              <a:rPr kumimoji="1" lang="ja-JP" altLang="en-US" smtClean="0"/>
              <a:t>7</a:t>
            </a:fld>
            <a:endParaRPr kumimoji="1" lang="ja-JP" altLang="en-US"/>
          </a:p>
        </p:txBody>
      </p:sp>
      <p:pic>
        <p:nvPicPr>
          <p:cNvPr id="6" name="図 5" descr="or3004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1525" y="1142654"/>
            <a:ext cx="5415900" cy="3971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5723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From organizers</a:t>
            </a:r>
            <a:endParaRPr kumimoji="1" lang="ja-JP" altLang="en-US" dirty="0"/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sz="2400" b="1" dirty="0" smtClean="0"/>
              <a:t>Enjoy the hotel: Hot baths, pools, BBQ, …</a:t>
            </a:r>
          </a:p>
          <a:p>
            <a:r>
              <a:rPr kumimoji="1" lang="en-US" altLang="ja-JP" sz="2400" b="1" dirty="0" smtClean="0"/>
              <a:t>Enjoy the nature (but you can’t go too far on your foot, sorry.)</a:t>
            </a:r>
          </a:p>
          <a:p>
            <a:r>
              <a:rPr lang="en-US" altLang="ja-JP" sz="2400" b="1" dirty="0" smtClean="0"/>
              <a:t>The </a:t>
            </a:r>
            <a:r>
              <a:rPr lang="en-US" altLang="ja-JP" sz="2400" b="1" dirty="0"/>
              <a:t>sessions are to start </a:t>
            </a:r>
            <a:r>
              <a:rPr lang="en-US" altLang="ja-JP" sz="2400" b="1" i="1" dirty="0"/>
              <a:t>at </a:t>
            </a:r>
            <a:r>
              <a:rPr lang="en-US" altLang="ja-JP" sz="2400" b="1" i="1" dirty="0">
                <a:solidFill>
                  <a:srgbClr val="FF0000"/>
                </a:solidFill>
              </a:rPr>
              <a:t>8:30 </a:t>
            </a:r>
            <a:r>
              <a:rPr lang="en-US" altLang="ja-JP" sz="2400" b="1" dirty="0"/>
              <a:t>in the morning</a:t>
            </a:r>
            <a:r>
              <a:rPr lang="en-US" altLang="ja-JP" sz="2400" b="1" dirty="0" smtClean="0"/>
              <a:t>.</a:t>
            </a:r>
          </a:p>
          <a:p>
            <a:r>
              <a:rPr lang="en-US" altLang="ja-JP" sz="2400" b="1" dirty="0" smtClean="0"/>
              <a:t>ORAL presenters should upload the slides to the </a:t>
            </a:r>
            <a:r>
              <a:rPr lang="en-US" altLang="ja-JP" sz="2400" b="1" dirty="0" err="1" smtClean="0"/>
              <a:t>indico</a:t>
            </a:r>
            <a:r>
              <a:rPr lang="en-US" altLang="ja-JP" sz="2400" b="1" dirty="0" smtClean="0"/>
              <a:t> at least one session ahead, or bring the USB stick to the session secretary.</a:t>
            </a:r>
          </a:p>
          <a:p>
            <a:r>
              <a:rPr lang="en-US" altLang="ja-JP" sz="2400" b="1" dirty="0"/>
              <a:t>If you have questions, concerns, the organizers and secretariat are on standby at 2F PIXEL2012 room. </a:t>
            </a:r>
            <a:endParaRPr lang="en-US" altLang="ja-JP" sz="2400" b="1" dirty="0" smtClean="0"/>
          </a:p>
          <a:p>
            <a:pPr marL="0" lvl="1" indent="0" algn="ctr">
              <a:buNone/>
            </a:pPr>
            <a:r>
              <a:rPr lang="en-US" altLang="ja-JP" sz="3600" b="1" dirty="0" smtClean="0"/>
              <a:t>Enjoy </a:t>
            </a:r>
            <a:r>
              <a:rPr lang="en-US" altLang="ja-JP" sz="3600" b="1" dirty="0"/>
              <a:t>the workshop!</a:t>
            </a:r>
          </a:p>
          <a:p>
            <a:endParaRPr lang="en-US" altLang="ja-JP" sz="2400" b="1" dirty="0"/>
          </a:p>
          <a:p>
            <a:pPr marL="457200" lvl="1" indent="0">
              <a:buNone/>
            </a:pPr>
            <a:endParaRPr lang="en-US" altLang="ja-JP" sz="3600" b="1" dirty="0" smtClean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PIXEL2012, Inawashiro, Fukushima, 3-7 Sep., 2012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34CD8-FFBB-084A-B1A5-DB53142879AA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0371822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795</Words>
  <Application>Microsoft Macintosh PowerPoint</Application>
  <PresentationFormat>画面に合わせる (4:3)</PresentationFormat>
  <Paragraphs>70</Paragraphs>
  <Slides>8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9" baseType="lpstr">
      <vt:lpstr>ホワイト</vt:lpstr>
      <vt:lpstr>PowerPoint プレゼンテーション</vt:lpstr>
      <vt:lpstr>PIXEL Workshop</vt:lpstr>
      <vt:lpstr>PIXEL2012</vt:lpstr>
      <vt:lpstr>Social events</vt:lpstr>
      <vt:lpstr>Social events –cont’d</vt:lpstr>
      <vt:lpstr>2F Floor Plan</vt:lpstr>
      <vt:lpstr>Japan Special – in the kit,</vt:lpstr>
      <vt:lpstr>From organizers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Office Mac</dc:creator>
  <cp:lastModifiedBy>Office Mac</cp:lastModifiedBy>
  <cp:revision>40</cp:revision>
  <dcterms:created xsi:type="dcterms:W3CDTF">2012-09-02T08:02:19Z</dcterms:created>
  <dcterms:modified xsi:type="dcterms:W3CDTF">2012-09-02T15:52:38Z</dcterms:modified>
</cp:coreProperties>
</file>