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9" r:id="rId2"/>
    <p:sldId id="318" r:id="rId3"/>
    <p:sldId id="324" r:id="rId4"/>
    <p:sldId id="322" r:id="rId5"/>
    <p:sldId id="261" r:id="rId6"/>
    <p:sldId id="300" r:id="rId7"/>
    <p:sldId id="268" r:id="rId8"/>
    <p:sldId id="270" r:id="rId9"/>
    <p:sldId id="301" r:id="rId10"/>
    <p:sldId id="302" r:id="rId11"/>
    <p:sldId id="304" r:id="rId12"/>
    <p:sldId id="306" r:id="rId13"/>
    <p:sldId id="312" r:id="rId14"/>
    <p:sldId id="269" r:id="rId15"/>
    <p:sldId id="274" r:id="rId16"/>
    <p:sldId id="298" r:id="rId17"/>
    <p:sldId id="282" r:id="rId18"/>
    <p:sldId id="272" r:id="rId19"/>
    <p:sldId id="257" r:id="rId20"/>
    <p:sldId id="313" r:id="rId21"/>
    <p:sldId id="319" r:id="rId22"/>
    <p:sldId id="316" r:id="rId23"/>
    <p:sldId id="320" r:id="rId24"/>
    <p:sldId id="321" r:id="rId25"/>
    <p:sldId id="297" r:id="rId26"/>
    <p:sldId id="29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78" autoAdjust="0"/>
    <p:restoredTop sz="90036" autoAdjust="0"/>
  </p:normalViewPr>
  <p:slideViewPr>
    <p:cSldViewPr>
      <p:cViewPr>
        <p:scale>
          <a:sx n="70" d="100"/>
          <a:sy n="70" d="100"/>
        </p:scale>
        <p:origin x="-46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hamedkhalid:Downloads:SimpleBPW_OnePix_Excel:SimpleBPW_C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hamedkhalid:Downloads:SimpleBPW_OnePix_Excel:SimpleBPW_C_B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hamedkhalid:Downloads:SimpleBPW_OnePix_Excel:SimpleBPW_OnePix_dt16_charge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hamedkhalid:Desktop:NestedWell_Results_Compiled:ExelFiles:NestedW_CapN_CapP_CapB_CapW_vs_Dose_Energy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hamedkhalid:Desktop:NestedWell_Results_Compiled:ExelFiles:NestedW_CapN_CapP_CapB_CapW_vs_Dose_Energy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hamedkhalid:Desktop:NestedWell_Results_Compiled:ExelFiles:NestedW_Resistance_Graphs%20_BNW_N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ohamedkhalid:Desktop:NestedWell_Results_Compiled:ExelFiles:NestedW_Resistance_Graphs%20_BNW_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200"/>
              <a:t>Capacitance between interference metal  and pwell contact vs. Width of BPW
</a:t>
            </a:r>
          </a:p>
        </c:rich>
      </c:tx>
      <c:layout>
        <c:manualLayout>
          <c:xMode val="edge"/>
          <c:yMode val="edge"/>
          <c:x val="0.16249903036380708"/>
          <c:y val="2.7381972823017419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28025058331447422"/>
          <c:y val="0.26865671641791"/>
          <c:w val="0.66393622446191503"/>
          <c:h val="0.54029850746268704"/>
        </c:manualLayout>
      </c:layout>
      <c:scatterChart>
        <c:scatterStyle val="lineMarker"/>
        <c:ser>
          <c:idx val="0"/>
          <c:order val="0"/>
          <c:tx>
            <c:strRef>
              <c:f>Sheet1!$B$5</c:f>
              <c:strCache>
                <c:ptCount val="1"/>
                <c:pt idx="0">
                  <c:v>C_P Vdp=0.5v</c:v>
                </c:pt>
              </c:strCache>
            </c:strRef>
          </c:tx>
          <c:spPr>
            <a:ln w="38100">
              <a:solidFill>
                <a:srgbClr val="004586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4586"/>
              </a:solidFill>
              <a:ln>
                <a:solidFill>
                  <a:srgbClr val="004586"/>
                </a:solidFill>
                <a:prstDash val="solid"/>
              </a:ln>
            </c:spPr>
          </c:marker>
          <c:xVal>
            <c:numRef>
              <c:f>Sheet1!$A$6:$A$17</c:f>
              <c:numCache>
                <c:formatCode>General</c:formatCode>
                <c:ptCount val="12"/>
                <c:pt idx="0">
                  <c:v>2</c:v>
                </c:pt>
                <c:pt idx="1">
                  <c:v>4</c:v>
                </c:pt>
                <c:pt idx="2">
                  <c:v>4.01</c:v>
                </c:pt>
                <c:pt idx="3">
                  <c:v>6</c:v>
                </c:pt>
                <c:pt idx="4">
                  <c:v>6.01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14</c:v>
                </c:pt>
                <c:pt idx="9">
                  <c:v>16</c:v>
                </c:pt>
                <c:pt idx="10">
                  <c:v>18</c:v>
                </c:pt>
                <c:pt idx="11">
                  <c:v>20</c:v>
                </c:pt>
              </c:numCache>
            </c:numRef>
          </c:xVal>
          <c:yVal>
            <c:numRef>
              <c:f>Sheet1!$B$6:$B$17</c:f>
              <c:numCache>
                <c:formatCode>0.00E+000</c:formatCode>
                <c:ptCount val="12"/>
                <c:pt idx="0">
                  <c:v>2.8800000000000012E-4</c:v>
                </c:pt>
                <c:pt idx="1">
                  <c:v>0</c:v>
                </c:pt>
                <c:pt idx="2">
                  <c:v>3.2900000000000017E-3</c:v>
                </c:pt>
                <c:pt idx="3">
                  <c:v>8.9300000000000039E-3</c:v>
                </c:pt>
                <c:pt idx="4">
                  <c:v>8.9000000000000034E-3</c:v>
                </c:pt>
                <c:pt idx="5">
                  <c:v>3.0000000000000006E-2</c:v>
                </c:pt>
                <c:pt idx="6">
                  <c:v>9.830000000000004E-2</c:v>
                </c:pt>
                <c:pt idx="7">
                  <c:v>0.18200000000000005</c:v>
                </c:pt>
                <c:pt idx="8">
                  <c:v>0.18200000000000005</c:v>
                </c:pt>
                <c:pt idx="9">
                  <c:v>0.18200000000000005</c:v>
                </c:pt>
                <c:pt idx="10">
                  <c:v>0.18200000000000005</c:v>
                </c:pt>
                <c:pt idx="11">
                  <c:v>0.18200000000000005</c:v>
                </c:pt>
              </c:numCache>
            </c:numRef>
          </c:yVal>
        </c:ser>
        <c:ser>
          <c:idx val="2"/>
          <c:order val="1"/>
          <c:tx>
            <c:strRef>
              <c:f>Sheet1!$H$5</c:f>
              <c:strCache>
                <c:ptCount val="1"/>
                <c:pt idx="0">
                  <c:v>C_P Vdp=2v</c:v>
                </c:pt>
              </c:strCache>
            </c:strRef>
          </c:tx>
          <c:spPr>
            <a:ln w="38100">
              <a:solidFill>
                <a:srgbClr val="FFD320"/>
              </a:solidFill>
              <a:prstDash val="solid"/>
            </a:ln>
          </c:spPr>
          <c:marker>
            <c:symbol val="dash"/>
            <c:size val="7"/>
            <c:spPr>
              <a:noFill/>
              <a:ln>
                <a:solidFill>
                  <a:srgbClr val="FFD320"/>
                </a:solidFill>
                <a:prstDash val="solid"/>
              </a:ln>
            </c:spPr>
          </c:marker>
          <c:xVal>
            <c:numRef>
              <c:f>(Sheet1!$G$6:$G$8,Sheet1!$G$10:$G$17)</c:f>
              <c:numCache>
                <c:formatCode>General</c:formatCode>
                <c:ptCount val="11"/>
                <c:pt idx="0">
                  <c:v>2</c:v>
                </c:pt>
                <c:pt idx="1">
                  <c:v>4</c:v>
                </c:pt>
                <c:pt idx="2">
                  <c:v>4.01</c:v>
                </c:pt>
                <c:pt idx="3">
                  <c:v>6.01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</c:numCache>
            </c:numRef>
          </c:xVal>
          <c:yVal>
            <c:numRef>
              <c:f>(Sheet1!$H$6:$H$8,Sheet1!$H$10:$H$17)</c:f>
              <c:numCache>
                <c:formatCode>0.00E+000</c:formatCode>
                <c:ptCount val="11"/>
                <c:pt idx="0">
                  <c:v>1.5200000000000005E-3</c:v>
                </c:pt>
                <c:pt idx="1">
                  <c:v>1.0700000000000005E-2</c:v>
                </c:pt>
                <c:pt idx="2">
                  <c:v>1.0800000000000006E-2</c:v>
                </c:pt>
                <c:pt idx="3">
                  <c:v>1.8600000000000005E-2</c:v>
                </c:pt>
                <c:pt idx="4">
                  <c:v>3.4700000000000002E-2</c:v>
                </c:pt>
                <c:pt idx="5">
                  <c:v>9.4400000000000026E-2</c:v>
                </c:pt>
                <c:pt idx="6">
                  <c:v>0.18200000000000005</c:v>
                </c:pt>
                <c:pt idx="7">
                  <c:v>0.18200000000000005</c:v>
                </c:pt>
                <c:pt idx="8">
                  <c:v>0.18200000000000005</c:v>
                </c:pt>
                <c:pt idx="9">
                  <c:v>0.18200000000000005</c:v>
                </c:pt>
                <c:pt idx="10">
                  <c:v>0.18200000000000005</c:v>
                </c:pt>
              </c:numCache>
            </c:numRef>
          </c:yVal>
        </c:ser>
        <c:axId val="59361536"/>
        <c:axId val="65225088"/>
      </c:scatterChart>
      <c:valAx>
        <c:axId val="59361536"/>
        <c:scaling>
          <c:orientation val="minMax"/>
          <c:max val="20"/>
          <c:min val="0"/>
        </c:scaling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9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BPW Width (</a:t>
                </a:r>
                <a:r>
                  <a:rPr lang="el-GR" sz="9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μ</a:t>
                </a:r>
                <a:r>
                  <a:rPr lang="en-US" sz="9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m)</a:t>
                </a:r>
              </a:p>
            </c:rich>
          </c:tx>
          <c:layout>
            <c:manualLayout>
              <c:xMode val="edge"/>
              <c:yMode val="edge"/>
              <c:x val="0.37634498913442332"/>
              <c:y val="0.8895522388059697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225088"/>
        <c:crossesAt val="0"/>
        <c:crossBetween val="midCat"/>
        <c:majorUnit val="2"/>
        <c:minorUnit val="1"/>
      </c:valAx>
      <c:valAx>
        <c:axId val="6522508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8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Capacitance between Interference and Pwell contact (fF/</a:t>
                </a:r>
                <a:r>
                  <a:rPr lang="el-GR" sz="8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μ</a:t>
                </a:r>
                <a:r>
                  <a:rPr lang="en-US" sz="8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m)</a:t>
                </a:r>
              </a:p>
            </c:rich>
          </c:tx>
          <c:layout>
            <c:manualLayout>
              <c:xMode val="edge"/>
              <c:yMode val="edge"/>
              <c:x val="3.4408676558440307E-2"/>
              <c:y val="0.11020266454035003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majorTickMark val="in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9361536"/>
        <c:crossesAt val="0"/>
        <c:crossBetween val="midCat"/>
        <c:majorUnit val="5.000000000000001E-2"/>
      </c:valAx>
      <c:spPr>
        <a:noFill/>
        <a:ln w="3175">
          <a:noFill/>
          <a:prstDash val="solid"/>
        </a:ln>
      </c:spPr>
    </c:plotArea>
    <c:legend>
      <c:legendPos val="r"/>
      <c:layout>
        <c:manualLayout>
          <c:xMode val="edge"/>
          <c:yMode val="edge"/>
          <c:x val="0.65327835662726019"/>
          <c:y val="0.47060899033190512"/>
          <c:w val="0.28427440690919409"/>
          <c:h val="0.17313432835820897"/>
        </c:manualLayout>
      </c:layout>
      <c:spPr>
        <a:noFill/>
        <a:ln w="25400">
          <a:noFill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dispBlanksAs val="span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3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Capacitance between pwell and substrate vs. width of BPW</a:t>
            </a:r>
          </a:p>
        </c:rich>
      </c:tx>
      <c:layout>
        <c:manualLayout>
          <c:xMode val="edge"/>
          <c:yMode val="edge"/>
          <c:x val="0.22743779599444205"/>
          <c:y val="3.1192692250795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20130090065234504"/>
          <c:y val="0.19155774857458396"/>
          <c:w val="0.75603804639689542"/>
          <c:h val="0.72217701304001325"/>
        </c:manualLayout>
      </c:layout>
      <c:scatterChart>
        <c:scatterStyle val="lineMarker"/>
        <c:ser>
          <c:idx val="0"/>
          <c:order val="0"/>
          <c:tx>
            <c:strRef>
              <c:f>Sheet1!$B$5</c:f>
              <c:strCache>
                <c:ptCount val="1"/>
                <c:pt idx="0">
                  <c:v>C_B Vdp=.5v</c:v>
                </c:pt>
              </c:strCache>
            </c:strRef>
          </c:tx>
          <c:spPr>
            <a:ln w="38100">
              <a:solidFill>
                <a:srgbClr val="004586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4586"/>
              </a:solidFill>
              <a:ln>
                <a:solidFill>
                  <a:srgbClr val="004586"/>
                </a:solidFill>
                <a:prstDash val="solid"/>
              </a:ln>
            </c:spPr>
          </c:marker>
          <c:xVal>
            <c:numRef>
              <c:f>(Sheet1!$A$6,Sheet1!$A$8:$A$17)</c:f>
              <c:numCache>
                <c:formatCode>General</c:formatCode>
                <c:ptCount val="11"/>
                <c:pt idx="0">
                  <c:v>2</c:v>
                </c:pt>
                <c:pt idx="1">
                  <c:v>4.01</c:v>
                </c:pt>
                <c:pt idx="2">
                  <c:v>6</c:v>
                </c:pt>
                <c:pt idx="3">
                  <c:v>6.01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</c:numCache>
            </c:numRef>
          </c:xVal>
          <c:yVal>
            <c:numRef>
              <c:f>(Sheet1!$B$6,Sheet1!$B$8:$B$17)</c:f>
              <c:numCache>
                <c:formatCode>0.00E+000</c:formatCode>
                <c:ptCount val="11"/>
                <c:pt idx="0">
                  <c:v>5.980000000000002E-2</c:v>
                </c:pt>
                <c:pt idx="1">
                  <c:v>0.19</c:v>
                </c:pt>
                <c:pt idx="2">
                  <c:v>0.22800000000000001</c:v>
                </c:pt>
                <c:pt idx="3">
                  <c:v>0.22800000000000001</c:v>
                </c:pt>
                <c:pt idx="4">
                  <c:v>0.25600000000000001</c:v>
                </c:pt>
                <c:pt idx="5">
                  <c:v>0.29000000000000009</c:v>
                </c:pt>
                <c:pt idx="6">
                  <c:v>0.34800000000000009</c:v>
                </c:pt>
                <c:pt idx="7">
                  <c:v>0.38700000000000012</c:v>
                </c:pt>
                <c:pt idx="8">
                  <c:v>0.4250000000000001</c:v>
                </c:pt>
                <c:pt idx="9">
                  <c:v>0.46</c:v>
                </c:pt>
                <c:pt idx="10">
                  <c:v>0.4880000000000001</c:v>
                </c:pt>
              </c:numCache>
            </c:numRef>
          </c:yVal>
        </c:ser>
        <c:ser>
          <c:idx val="1"/>
          <c:order val="1"/>
          <c:tx>
            <c:strRef>
              <c:f>Sheet1!$H$5</c:f>
              <c:strCache>
                <c:ptCount val="1"/>
                <c:pt idx="0">
                  <c:v>C_B Vdp= 2v</c:v>
                </c:pt>
              </c:strCache>
            </c:strRef>
          </c:tx>
          <c:spPr>
            <a:ln w="38100">
              <a:solidFill>
                <a:srgbClr val="FF420E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FF420E"/>
              </a:solidFill>
              <a:ln>
                <a:solidFill>
                  <a:srgbClr val="FF420E"/>
                </a:solidFill>
                <a:prstDash val="solid"/>
              </a:ln>
            </c:spPr>
          </c:marker>
          <c:xVal>
            <c:numRef>
              <c:f>(Sheet1!$G$6:$G$8,Sheet1!$G$10:$G$16)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4.01</c:v>
                </c:pt>
                <c:pt idx="3">
                  <c:v>6.01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</c:numCache>
            </c:numRef>
          </c:xVal>
          <c:yVal>
            <c:numRef>
              <c:f>(Sheet1!$H$6:$H$8,Sheet1!$H$10:$H$16)</c:f>
              <c:numCache>
                <c:formatCode>0.00E+000</c:formatCode>
                <c:ptCount val="10"/>
                <c:pt idx="0">
                  <c:v>5.2400000000000009E-2</c:v>
                </c:pt>
                <c:pt idx="1">
                  <c:v>0.17200000000000001</c:v>
                </c:pt>
                <c:pt idx="2">
                  <c:v>0.17300000000000001</c:v>
                </c:pt>
                <c:pt idx="3">
                  <c:v>0.20600000000000004</c:v>
                </c:pt>
                <c:pt idx="4">
                  <c:v>0.23800000000000004</c:v>
                </c:pt>
                <c:pt idx="5">
                  <c:v>0.27700000000000002</c:v>
                </c:pt>
                <c:pt idx="6">
                  <c:v>0.33300000000000013</c:v>
                </c:pt>
                <c:pt idx="7">
                  <c:v>0.37100000000000011</c:v>
                </c:pt>
                <c:pt idx="8">
                  <c:v>0.40700000000000008</c:v>
                </c:pt>
                <c:pt idx="9">
                  <c:v>0.441</c:v>
                </c:pt>
              </c:numCache>
            </c:numRef>
          </c:yVal>
        </c:ser>
        <c:ser>
          <c:idx val="2"/>
          <c:order val="2"/>
          <c:tx>
            <c:strRef>
              <c:f>Sheet1!$N$5</c:f>
              <c:strCache>
                <c:ptCount val="1"/>
                <c:pt idx="0">
                  <c:v>C_B Vdp=10v</c:v>
                </c:pt>
              </c:strCache>
            </c:strRef>
          </c:tx>
          <c:spPr>
            <a:ln w="38100">
              <a:solidFill>
                <a:srgbClr val="FFD320"/>
              </a:solidFill>
              <a:prstDash val="solid"/>
            </a:ln>
          </c:spPr>
          <c:marker>
            <c:symbol val="dash"/>
            <c:size val="7"/>
            <c:spPr>
              <a:noFill/>
              <a:ln>
                <a:solidFill>
                  <a:srgbClr val="FFD320"/>
                </a:solidFill>
                <a:prstDash val="solid"/>
              </a:ln>
            </c:spPr>
          </c:marker>
          <c:xVal>
            <c:numRef>
              <c:f>(Sheet1!$M$6:$M$14,Sheet1!$M$16:$M$17)</c:f>
              <c:numCache>
                <c:formatCode>General</c:formatCode>
                <c:ptCount val="11"/>
                <c:pt idx="0">
                  <c:v>2</c:v>
                </c:pt>
                <c:pt idx="1">
                  <c:v>4</c:v>
                </c:pt>
                <c:pt idx="2">
                  <c:v>4.01</c:v>
                </c:pt>
                <c:pt idx="3">
                  <c:v>6</c:v>
                </c:pt>
                <c:pt idx="4">
                  <c:v>6.01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14</c:v>
                </c:pt>
                <c:pt idx="9">
                  <c:v>18</c:v>
                </c:pt>
                <c:pt idx="10">
                  <c:v>20</c:v>
                </c:pt>
              </c:numCache>
            </c:numRef>
          </c:xVal>
          <c:yVal>
            <c:numRef>
              <c:f>(Sheet1!$N$6:$N$14,Sheet1!$N$16:$N$17)</c:f>
              <c:numCache>
                <c:formatCode>0.00E+000</c:formatCode>
                <c:ptCount val="11"/>
                <c:pt idx="0">
                  <c:v>5.0800000000000012E-2</c:v>
                </c:pt>
                <c:pt idx="1">
                  <c:v>0.18000000000000005</c:v>
                </c:pt>
                <c:pt idx="2">
                  <c:v>0.18100000000000005</c:v>
                </c:pt>
                <c:pt idx="3">
                  <c:v>0.21800000000000005</c:v>
                </c:pt>
                <c:pt idx="4">
                  <c:v>0.21800000000000005</c:v>
                </c:pt>
                <c:pt idx="5">
                  <c:v>0.22800000000000001</c:v>
                </c:pt>
                <c:pt idx="6">
                  <c:v>0.26400000000000001</c:v>
                </c:pt>
                <c:pt idx="7">
                  <c:v>0.31900000000000012</c:v>
                </c:pt>
                <c:pt idx="8">
                  <c:v>0.35500000000000009</c:v>
                </c:pt>
                <c:pt idx="9">
                  <c:v>0.4240000000000001</c:v>
                </c:pt>
                <c:pt idx="10">
                  <c:v>0.45300000000000001</c:v>
                </c:pt>
              </c:numCache>
            </c:numRef>
          </c:yVal>
        </c:ser>
        <c:axId val="64823296"/>
        <c:axId val="64824448"/>
      </c:scatterChart>
      <c:valAx>
        <c:axId val="64823296"/>
        <c:scaling>
          <c:orientation val="minMax"/>
          <c:max val="20"/>
        </c:scaling>
        <c:axPos val="b"/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000"/>
                  <a:t>BPW Width (um)</a:t>
                </a:r>
              </a:p>
            </c:rich>
          </c:tx>
          <c:layout>
            <c:manualLayout>
              <c:xMode val="edge"/>
              <c:yMode val="edge"/>
              <c:x val="0.464937223592988"/>
              <c:y val="0.9279905738629418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ajorTickMark val="in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4824448"/>
        <c:crossesAt val="0"/>
        <c:crossBetween val="midCat"/>
        <c:majorUnit val="5"/>
      </c:valAx>
      <c:valAx>
        <c:axId val="6482444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000"/>
                  <a:t>Capacitance between </a:t>
                </a:r>
                <a:r>
                  <a:rPr lang="en-US" sz="1000" baseline="0"/>
                  <a:t> pwell and substrate </a:t>
                </a:r>
                <a:r>
                  <a:rPr lang="en-US" sz="1000"/>
                  <a:t>(fF/um)</a:t>
                </a:r>
              </a:p>
            </c:rich>
          </c:tx>
          <c:layout>
            <c:manualLayout>
              <c:xMode val="edge"/>
              <c:yMode val="edge"/>
              <c:x val="2.6561836219495209E-2"/>
              <c:y val="0.104512917474452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majorTickMark val="in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4823296"/>
        <c:crossesAt val="0"/>
        <c:crossBetween val="midCat"/>
        <c:majorUnit val="0.2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016864674909626"/>
          <c:y val="0.51207175432900121"/>
          <c:w val="0.27147754934931512"/>
          <c:h val="0.195876206492544"/>
        </c:manualLayout>
      </c:layout>
      <c:spPr>
        <a:noFill/>
        <a:ln w="25400">
          <a:noFill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dispBlanksAs val="span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3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/>
              <a:t>Charge at </a:t>
            </a:r>
            <a:r>
              <a:rPr lang="en-US" dirty="0" err="1"/>
              <a:t>Pwell</a:t>
            </a:r>
            <a:r>
              <a:rPr lang="en-US" baseline="0" dirty="0"/>
              <a:t> </a:t>
            </a:r>
            <a:r>
              <a:rPr lang="en-US" dirty="0"/>
              <a:t> </a:t>
            </a:r>
            <a:r>
              <a:rPr lang="en-US" dirty="0" err="1"/>
              <a:t>vs</a:t>
            </a:r>
            <a:r>
              <a:rPr lang="en-US" dirty="0"/>
              <a:t> Width of BPW</a:t>
            </a:r>
          </a:p>
          <a:p>
            <a:pPr>
              <a:defRPr sz="13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 err="1"/>
              <a:t>V_dp</a:t>
            </a:r>
            <a:r>
              <a:rPr lang="en-US" dirty="0"/>
              <a:t>= .5 </a:t>
            </a:r>
            <a:r>
              <a:rPr lang="en-US" dirty="0" smtClean="0"/>
              <a:t> </a:t>
            </a:r>
            <a:r>
              <a:rPr lang="en-US" dirty="0" err="1" smtClean="0"/>
              <a:t>V_bias</a:t>
            </a:r>
            <a:r>
              <a:rPr lang="en-US" dirty="0" smtClean="0"/>
              <a:t>=  </a:t>
            </a:r>
            <a:r>
              <a:rPr lang="en-US" dirty="0"/>
              <a:t>0,1,2</a:t>
            </a:r>
          </a:p>
        </c:rich>
      </c:tx>
      <c:layout>
        <c:manualLayout>
          <c:xMode val="edge"/>
          <c:yMode val="edge"/>
          <c:x val="0.23200000000000001"/>
          <c:y val="3.167420814479642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242123554000194"/>
          <c:y val="0.2126699181962301"/>
          <c:w val="0.695811704092544"/>
          <c:h val="0.68099622741558641"/>
        </c:manualLayout>
      </c:layout>
      <c:scatterChart>
        <c:scatterStyle val="lineMarker"/>
        <c:ser>
          <c:idx val="0"/>
          <c:order val="0"/>
          <c:tx>
            <c:strRef>
              <c:f>Sheet1!$I$2</c:f>
              <c:strCache>
                <c:ptCount val="1"/>
                <c:pt idx="0">
                  <c:v>0</c:v>
                </c:pt>
              </c:strCache>
            </c:strRef>
          </c:tx>
          <c:spPr>
            <a:ln w="38100">
              <a:solidFill>
                <a:srgbClr val="004586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4586"/>
              </a:solidFill>
              <a:ln>
                <a:solidFill>
                  <a:srgbClr val="004586"/>
                </a:solidFill>
                <a:prstDash val="solid"/>
              </a:ln>
            </c:spPr>
          </c:marker>
          <c:xVal>
            <c:numRef>
              <c:f>Sheet1!$G$2:$G$11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</c:numCache>
            </c:numRef>
          </c:xVal>
          <c:yVal>
            <c:numRef>
              <c:f>Sheet1!$K$2:$K$11</c:f>
              <c:numCache>
                <c:formatCode>0.00E+000</c:formatCode>
                <c:ptCount val="10"/>
                <c:pt idx="0">
                  <c:v>-1.2850300000000006E-3</c:v>
                </c:pt>
                <c:pt idx="1">
                  <c:v>-1.8447200000000009E-3</c:v>
                </c:pt>
                <c:pt idx="2">
                  <c:v>-2.9602400000000011E-3</c:v>
                </c:pt>
                <c:pt idx="3">
                  <c:v>-5.1876000000000014E-3</c:v>
                </c:pt>
                <c:pt idx="4">
                  <c:v>-1.3999400000000004E-2</c:v>
                </c:pt>
                <c:pt idx="5">
                  <c:v>-2.2954700000000012E-2</c:v>
                </c:pt>
                <c:pt idx="6">
                  <c:v>-2.2871200000000015E-2</c:v>
                </c:pt>
                <c:pt idx="7">
                  <c:v>-2.2813200000000006E-2</c:v>
                </c:pt>
                <c:pt idx="8">
                  <c:v>-2.2775600000000014E-2</c:v>
                </c:pt>
                <c:pt idx="9">
                  <c:v>-2.2754100000000006E-2</c:v>
                </c:pt>
              </c:numCache>
            </c:numRef>
          </c:yVal>
        </c:ser>
        <c:ser>
          <c:idx val="1"/>
          <c:order val="1"/>
          <c:tx>
            <c:strRef>
              <c:f>Sheet1!$I$13</c:f>
              <c:strCache>
                <c:ptCount val="1"/>
                <c:pt idx="0">
                  <c:v>1</c:v>
                </c:pt>
              </c:strCache>
            </c:strRef>
          </c:tx>
          <c:spPr>
            <a:ln w="38100">
              <a:solidFill>
                <a:srgbClr val="FF420E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FF420E"/>
              </a:solidFill>
              <a:ln>
                <a:solidFill>
                  <a:srgbClr val="FF420E"/>
                </a:solidFill>
                <a:prstDash val="solid"/>
              </a:ln>
            </c:spPr>
          </c:marker>
          <c:xVal>
            <c:numRef>
              <c:f>Sheet1!$G$13:$G$22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</c:numCache>
            </c:numRef>
          </c:xVal>
          <c:yVal>
            <c:numRef>
              <c:f>Sheet1!$K$13:$K$22</c:f>
              <c:numCache>
                <c:formatCode>0.00E+000</c:formatCode>
                <c:ptCount val="10"/>
                <c:pt idx="0">
                  <c:v>5.3973500000000017E-4</c:v>
                </c:pt>
                <c:pt idx="1">
                  <c:v>4.9111900000000036E-4</c:v>
                </c:pt>
                <c:pt idx="2">
                  <c:v>-3.0523300000000013E-4</c:v>
                </c:pt>
                <c:pt idx="3">
                  <c:v>-3.550020000000001E-3</c:v>
                </c:pt>
                <c:pt idx="4">
                  <c:v>-1.2279800000000004E-2</c:v>
                </c:pt>
                <c:pt idx="5">
                  <c:v>-2.2218500000000006E-2</c:v>
                </c:pt>
                <c:pt idx="6">
                  <c:v>-2.2198100000000005E-2</c:v>
                </c:pt>
                <c:pt idx="7">
                  <c:v>-2.2100300000000014E-2</c:v>
                </c:pt>
                <c:pt idx="8">
                  <c:v>-2.1937800000000011E-2</c:v>
                </c:pt>
                <c:pt idx="9">
                  <c:v>-2.1765700000000006E-2</c:v>
                </c:pt>
              </c:numCache>
            </c:numRef>
          </c:yVal>
        </c:ser>
        <c:ser>
          <c:idx val="2"/>
          <c:order val="2"/>
          <c:tx>
            <c:strRef>
              <c:f>Sheet1!$I$24</c:f>
              <c:strCache>
                <c:ptCount val="1"/>
                <c:pt idx="0">
                  <c:v>2</c:v>
                </c:pt>
              </c:strCache>
            </c:strRef>
          </c:tx>
          <c:spPr>
            <a:ln w="38100">
              <a:solidFill>
                <a:srgbClr val="FFD320"/>
              </a:solidFill>
              <a:prstDash val="solid"/>
            </a:ln>
          </c:spPr>
          <c:marker>
            <c:symbol val="dash"/>
            <c:size val="7"/>
            <c:spPr>
              <a:noFill/>
              <a:ln>
                <a:solidFill>
                  <a:srgbClr val="FFD320"/>
                </a:solidFill>
                <a:prstDash val="solid"/>
              </a:ln>
            </c:spPr>
          </c:marker>
          <c:xVal>
            <c:numRef>
              <c:f>Sheet1!$G$24:$G$33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</c:numCache>
            </c:numRef>
          </c:xVal>
          <c:yVal>
            <c:numRef>
              <c:f>Sheet1!$K$24:$K$33</c:f>
              <c:numCache>
                <c:formatCode>0.00E+000</c:formatCode>
                <c:ptCount val="10"/>
                <c:pt idx="0">
                  <c:v>-3.1115800000000018E-4</c:v>
                </c:pt>
                <c:pt idx="1">
                  <c:v>-5.7760300000000021E-4</c:v>
                </c:pt>
                <c:pt idx="2">
                  <c:v>-1.2919600000000004E-3</c:v>
                </c:pt>
                <c:pt idx="3">
                  <c:v>-3.0463100000000009E-3</c:v>
                </c:pt>
                <c:pt idx="4">
                  <c:v>-9.4637000000000037E-3</c:v>
                </c:pt>
                <c:pt idx="5">
                  <c:v>-2.1545800000000007E-2</c:v>
                </c:pt>
                <c:pt idx="6">
                  <c:v>-2.1587300000000014E-2</c:v>
                </c:pt>
                <c:pt idx="7">
                  <c:v>-2.1444600000000008E-2</c:v>
                </c:pt>
                <c:pt idx="8">
                  <c:v>-2.1148500000000004E-2</c:v>
                </c:pt>
                <c:pt idx="9">
                  <c:v>-2.08208E-2</c:v>
                </c:pt>
              </c:numCache>
            </c:numRef>
          </c:yVal>
        </c:ser>
        <c:axId val="65544192"/>
        <c:axId val="65546112"/>
      </c:scatterChart>
      <c:valAx>
        <c:axId val="65544192"/>
        <c:scaling>
          <c:orientation val="minMax"/>
          <c:max val="20"/>
        </c:scaling>
        <c:axPos val="b"/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BPW Width (um)</a:t>
                </a:r>
              </a:p>
            </c:rich>
          </c:tx>
          <c:layout>
            <c:manualLayout>
              <c:xMode val="edge"/>
              <c:yMode val="edge"/>
              <c:x val="0.43600000000000011"/>
              <c:y val="0.9162905428676617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ajorTickMark val="in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546112"/>
        <c:crossesAt val="0"/>
        <c:crossBetween val="midCat"/>
        <c:majorUnit val="5"/>
      </c:valAx>
      <c:valAx>
        <c:axId val="6554611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000" dirty="0"/>
                  <a:t>Charge density at Pwella1 (</a:t>
                </a:r>
                <a:r>
                  <a:rPr lang="en-US" sz="1000" dirty="0" err="1" smtClean="0"/>
                  <a:t>fC</a:t>
                </a:r>
                <a:r>
                  <a:rPr lang="en-US" sz="1000" baseline="0" dirty="0"/>
                  <a:t> </a:t>
                </a:r>
                <a:r>
                  <a:rPr lang="en-US" sz="1000" baseline="0" dirty="0" smtClean="0"/>
                  <a:t>/</a:t>
                </a:r>
                <a:r>
                  <a:rPr lang="en-US" sz="1000" dirty="0" smtClean="0"/>
                  <a:t>um</a:t>
                </a:r>
                <a:r>
                  <a:rPr lang="en-US" sz="1000" dirty="0"/>
                  <a:t>)</a:t>
                </a:r>
              </a:p>
            </c:rich>
          </c:tx>
          <c:layout>
            <c:manualLayout>
              <c:xMode val="edge"/>
              <c:yMode val="edge"/>
              <c:x val="1.9654418197725312E-2"/>
              <c:y val="0.16538205482799706"/>
            </c:manualLayout>
          </c:layout>
          <c:spPr>
            <a:noFill/>
            <a:ln w="25400">
              <a:noFill/>
            </a:ln>
          </c:spPr>
        </c:title>
        <c:numFmt formatCode="0.00E+000" sourceLinked="1"/>
        <c:majorTickMark val="in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544192"/>
        <c:crossesAt val="0"/>
        <c:crossBetween val="midCat"/>
        <c:minorUnit val="1.0000000000000021E-17"/>
      </c:valAx>
      <c:spPr>
        <a:noFill/>
        <a:ln w="3175">
          <a:noFill/>
          <a:prstDash val="solid"/>
        </a:ln>
      </c:spPr>
    </c:plotArea>
    <c:legend>
      <c:legendPos val="r"/>
      <c:layout>
        <c:manualLayout>
          <c:xMode val="edge"/>
          <c:yMode val="edge"/>
          <c:x val="0.70773678611217017"/>
          <c:y val="0.58237110708442696"/>
          <c:w val="0.11288984579016796"/>
          <c:h val="0.14102542032029305"/>
        </c:manualLayout>
      </c:layout>
      <c:spPr>
        <a:noFill/>
        <a:ln w="25400">
          <a:noFill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dispBlanksAs val="span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000"/>
            </a:pPr>
            <a:r>
              <a:rPr lang="en-US" sz="1000" b="1" i="0" baseline="0" dirty="0" smtClean="0">
                <a:effectLst/>
              </a:rPr>
              <a:t>Capacitance between interference metal and BNW contact                    vs. BNW Dose </a:t>
            </a:r>
            <a:endParaRPr lang="en-US" sz="1000" dirty="0" smtClean="0">
              <a:effectLst/>
            </a:endParaRPr>
          </a:p>
          <a:p>
            <a:pPr>
              <a:defRPr sz="1000"/>
            </a:pPr>
            <a:r>
              <a:rPr lang="en-US" sz="1000" dirty="0" err="1" smtClean="0"/>
              <a:t>Vbnw</a:t>
            </a:r>
            <a:r>
              <a:rPr lang="en-US" sz="1000" dirty="0"/>
              <a:t>=.5 </a:t>
            </a:r>
            <a:r>
              <a:rPr lang="en-US" sz="1000" dirty="0" err="1"/>
              <a:t>Vdp</a:t>
            </a:r>
            <a:r>
              <a:rPr lang="en-US" sz="1000" dirty="0"/>
              <a:t>=2</a:t>
            </a:r>
          </a:p>
        </c:rich>
      </c:tx>
      <c:layout>
        <c:manualLayout>
          <c:xMode val="edge"/>
          <c:yMode val="edge"/>
          <c:x val="0.25139785767436201"/>
          <c:y val="2.6263346226039912E-2"/>
        </c:manualLayout>
      </c:layout>
    </c:title>
    <c:plotArea>
      <c:layout>
        <c:manualLayout>
          <c:layoutTarget val="inner"/>
          <c:xMode val="edge"/>
          <c:yMode val="edge"/>
          <c:x val="0.212039874213966"/>
          <c:y val="0.132192176004401"/>
          <c:w val="0.71944327192302604"/>
          <c:h val="0.65618384618088943"/>
        </c:manualLayout>
      </c:layout>
      <c:scatterChart>
        <c:scatterStyle val="lineMarker"/>
        <c:ser>
          <c:idx val="0"/>
          <c:order val="0"/>
          <c:tx>
            <c:strRef>
              <c:f>Sheet1!$B$7</c:f>
              <c:strCache>
                <c:ptCount val="1"/>
                <c:pt idx="0">
                  <c:v>220</c:v>
                </c:pt>
              </c:strCache>
            </c:strRef>
          </c:tx>
          <c:xVal>
            <c:numRef>
              <c:f>Sheet1!$W$5:$Y$5</c:f>
              <c:numCache>
                <c:formatCode>0.00E+00</c:formatCode>
                <c:ptCount val="3"/>
                <c:pt idx="0">
                  <c:v>1000000000000</c:v>
                </c:pt>
                <c:pt idx="1">
                  <c:v>5000000000000</c:v>
                </c:pt>
                <c:pt idx="2">
                  <c:v>10000000000000</c:v>
                </c:pt>
              </c:numCache>
            </c:numRef>
          </c:xVal>
          <c:yVal>
            <c:numRef>
              <c:f>Sheet1!$W$7:$Y$7</c:f>
              <c:numCache>
                <c:formatCode>0.00E+00</c:formatCode>
                <c:ptCount val="3"/>
                <c:pt idx="0">
                  <c:v>9.1081100000000012E-2</c:v>
                </c:pt>
                <c:pt idx="1">
                  <c:v>9.2383899999999977E-2</c:v>
                </c:pt>
                <c:pt idx="2">
                  <c:v>9.2642600000000033E-2</c:v>
                </c:pt>
              </c:numCache>
            </c:numRef>
          </c:yVal>
        </c:ser>
        <c:ser>
          <c:idx val="1"/>
          <c:order val="1"/>
          <c:tx>
            <c:strRef>
              <c:f>Sheet1!$B$8</c:f>
              <c:strCache>
                <c:ptCount val="1"/>
                <c:pt idx="0">
                  <c:v>300</c:v>
                </c:pt>
              </c:strCache>
            </c:strRef>
          </c:tx>
          <c:xVal>
            <c:numRef>
              <c:f>Sheet1!$W$5:$Y$5</c:f>
              <c:numCache>
                <c:formatCode>0.00E+00</c:formatCode>
                <c:ptCount val="3"/>
                <c:pt idx="0">
                  <c:v>1000000000000</c:v>
                </c:pt>
                <c:pt idx="1">
                  <c:v>5000000000000</c:v>
                </c:pt>
                <c:pt idx="2">
                  <c:v>10000000000000</c:v>
                </c:pt>
              </c:numCache>
            </c:numRef>
          </c:xVal>
          <c:yVal>
            <c:numRef>
              <c:f>Sheet1!$W$8:$Y$8</c:f>
              <c:numCache>
                <c:formatCode>0.00E+00</c:formatCode>
                <c:ptCount val="3"/>
                <c:pt idx="0">
                  <c:v>9.0510100000000024E-2</c:v>
                </c:pt>
                <c:pt idx="1">
                  <c:v>9.2117999999999992E-2</c:v>
                </c:pt>
                <c:pt idx="2">
                  <c:v>9.2494100000000024E-2</c:v>
                </c:pt>
              </c:numCache>
            </c:numRef>
          </c:yVal>
        </c:ser>
        <c:ser>
          <c:idx val="2"/>
          <c:order val="2"/>
          <c:tx>
            <c:strRef>
              <c:f>Sheet1!$B$9</c:f>
              <c:strCache>
                <c:ptCount val="1"/>
                <c:pt idx="0">
                  <c:v>380</c:v>
                </c:pt>
              </c:strCache>
            </c:strRef>
          </c:tx>
          <c:xVal>
            <c:numRef>
              <c:f>Sheet1!$W$5:$Y$5</c:f>
              <c:numCache>
                <c:formatCode>0.00E+00</c:formatCode>
                <c:ptCount val="3"/>
                <c:pt idx="0">
                  <c:v>1000000000000</c:v>
                </c:pt>
                <c:pt idx="1">
                  <c:v>5000000000000</c:v>
                </c:pt>
                <c:pt idx="2">
                  <c:v>10000000000000</c:v>
                </c:pt>
              </c:numCache>
            </c:numRef>
          </c:xVal>
          <c:yVal>
            <c:numRef>
              <c:f>Sheet1!$W$9:$Y$9</c:f>
              <c:numCache>
                <c:formatCode>0.00E+00</c:formatCode>
                <c:ptCount val="3"/>
                <c:pt idx="0">
                  <c:v>8.9252600000000043E-2</c:v>
                </c:pt>
                <c:pt idx="1">
                  <c:v>9.1420100000000018E-2</c:v>
                </c:pt>
                <c:pt idx="2">
                  <c:v>9.2027000000000025E-2</c:v>
                </c:pt>
              </c:numCache>
            </c:numRef>
          </c:yVal>
        </c:ser>
        <c:axId val="65667456"/>
        <c:axId val="65669376"/>
      </c:scatterChart>
      <c:valAx>
        <c:axId val="65667456"/>
        <c:scaling>
          <c:orientation val="minMax"/>
          <c:max val="10000000000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BNW dose cm-2</a:t>
                </a:r>
              </a:p>
            </c:rich>
          </c:tx>
          <c:layout/>
        </c:title>
        <c:numFmt formatCode="0.00E+00" sourceLinked="1"/>
        <c:majorTickMark val="in"/>
        <c:tickLblPos val="nextTo"/>
        <c:crossAx val="65669376"/>
        <c:crossesAt val="0"/>
        <c:crossBetween val="midCat"/>
        <c:majorUnit val="5000000000000"/>
        <c:minorUnit val="1000000000000"/>
      </c:valAx>
      <c:valAx>
        <c:axId val="6566937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Capacitance between</a:t>
                </a:r>
                <a:r>
                  <a:rPr lang="en-US" baseline="0"/>
                  <a:t> Interference metal and BNW contact (fF/um)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2.3931351374856906E-2"/>
              <c:y val="9.7174381036347512E-2"/>
            </c:manualLayout>
          </c:layout>
        </c:title>
        <c:numFmt formatCode="0.00E+00" sourceLinked="0"/>
        <c:majorTickMark val="in"/>
        <c:tickLblPos val="nextTo"/>
        <c:crossAx val="65667456"/>
        <c:crosses val="autoZero"/>
        <c:crossBetween val="midCat"/>
        <c:majorUnit val="5.0000000000000018E-3"/>
        <c:minorUnit val="1.0000000000000005E-4"/>
      </c:valAx>
    </c:plotArea>
    <c:legend>
      <c:legendPos val="r"/>
      <c:layout>
        <c:manualLayout>
          <c:xMode val="edge"/>
          <c:yMode val="edge"/>
          <c:x val="0.78252845614878841"/>
          <c:y val="0.49551592999474031"/>
          <c:w val="0.15257075772383796"/>
          <c:h val="0.27247670248178302"/>
        </c:manualLayout>
      </c:layout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000" b="1" i="0" baseline="0" dirty="0" smtClean="0">
                <a:effectLst/>
              </a:rPr>
              <a:t>Capacitance between interference metal and </a:t>
            </a:r>
            <a:r>
              <a:rPr lang="en-US" sz="1000" b="1" i="0" baseline="0" dirty="0" err="1" smtClean="0">
                <a:effectLst/>
              </a:rPr>
              <a:t>Pwell</a:t>
            </a:r>
            <a:r>
              <a:rPr lang="en-US" sz="1000" b="1" i="0" baseline="0" dirty="0" smtClean="0">
                <a:effectLst/>
              </a:rPr>
              <a:t> contact vs. </a:t>
            </a:r>
            <a:r>
              <a:rPr lang="en-US" sz="1000" dirty="0" smtClean="0"/>
              <a:t>BNW </a:t>
            </a:r>
            <a:r>
              <a:rPr lang="en-US" sz="1000" dirty="0"/>
              <a:t>Dose </a:t>
            </a:r>
            <a:endParaRPr lang="en-US" sz="1000" dirty="0" smtClean="0"/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000" dirty="0" err="1" smtClean="0"/>
              <a:t>Vbnw</a:t>
            </a:r>
            <a:r>
              <a:rPr lang="en-US" sz="1000" dirty="0"/>
              <a:t>=.5 </a:t>
            </a:r>
            <a:r>
              <a:rPr lang="en-US" sz="1000" dirty="0" err="1"/>
              <a:t>Vdp</a:t>
            </a:r>
            <a:r>
              <a:rPr lang="en-US" sz="1000" dirty="0"/>
              <a:t>=2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25888986098959921"/>
          <c:y val="0.232868416798759"/>
          <c:w val="0.65878004220060726"/>
          <c:h val="0.5992797912442378"/>
        </c:manualLayout>
      </c:layout>
      <c:scatterChart>
        <c:scatterStyle val="lineMarker"/>
        <c:ser>
          <c:idx val="0"/>
          <c:order val="0"/>
          <c:tx>
            <c:strRef>
              <c:f>Sheet1!$B$7</c:f>
              <c:strCache>
                <c:ptCount val="1"/>
                <c:pt idx="0">
                  <c:v>220</c:v>
                </c:pt>
              </c:strCache>
            </c:strRef>
          </c:tx>
          <c:xVal>
            <c:numRef>
              <c:f>Sheet1!$AA$5:$AC$5</c:f>
              <c:numCache>
                <c:formatCode>0.00E+00</c:formatCode>
                <c:ptCount val="3"/>
                <c:pt idx="0">
                  <c:v>1000000000000</c:v>
                </c:pt>
                <c:pt idx="1">
                  <c:v>5000000000000</c:v>
                </c:pt>
                <c:pt idx="2">
                  <c:v>10000000000000</c:v>
                </c:pt>
              </c:numCache>
            </c:numRef>
          </c:xVal>
          <c:yVal>
            <c:numRef>
              <c:f>Sheet1!$AA$7:$AC$7</c:f>
              <c:numCache>
                <c:formatCode>0.00E+00</c:formatCode>
                <c:ptCount val="3"/>
                <c:pt idx="0">
                  <c:v>9.2561100000000619E-21</c:v>
                </c:pt>
                <c:pt idx="1">
                  <c:v>2.028350000000006E-25</c:v>
                </c:pt>
                <c:pt idx="2">
                  <c:v>1.3654100000000039E-26</c:v>
                </c:pt>
              </c:numCache>
            </c:numRef>
          </c:yVal>
        </c:ser>
        <c:ser>
          <c:idx val="1"/>
          <c:order val="1"/>
          <c:tx>
            <c:strRef>
              <c:f>Sheet1!$B$8</c:f>
              <c:strCache>
                <c:ptCount val="1"/>
                <c:pt idx="0">
                  <c:v>300</c:v>
                </c:pt>
              </c:strCache>
            </c:strRef>
          </c:tx>
          <c:xVal>
            <c:numRef>
              <c:f>Sheet1!$AA$5:$AC$5</c:f>
              <c:numCache>
                <c:formatCode>0.00E+00</c:formatCode>
                <c:ptCount val="3"/>
                <c:pt idx="0">
                  <c:v>1000000000000</c:v>
                </c:pt>
                <c:pt idx="1">
                  <c:v>5000000000000</c:v>
                </c:pt>
                <c:pt idx="2">
                  <c:v>10000000000000</c:v>
                </c:pt>
              </c:numCache>
            </c:numRef>
          </c:xVal>
          <c:yVal>
            <c:numRef>
              <c:f>Sheet1!$AA$8:$AC$8</c:f>
              <c:numCache>
                <c:formatCode>0.00E+00</c:formatCode>
                <c:ptCount val="3"/>
                <c:pt idx="0">
                  <c:v>2.811010000000006E-22</c:v>
                </c:pt>
                <c:pt idx="1">
                  <c:v>1.2315700000000034E-26</c:v>
                </c:pt>
                <c:pt idx="2">
                  <c:v>7.3862700000000631E-27</c:v>
                </c:pt>
              </c:numCache>
            </c:numRef>
          </c:yVal>
        </c:ser>
        <c:ser>
          <c:idx val="2"/>
          <c:order val="2"/>
          <c:tx>
            <c:strRef>
              <c:f>Sheet1!$B$9</c:f>
              <c:strCache>
                <c:ptCount val="1"/>
                <c:pt idx="0">
                  <c:v>380</c:v>
                </c:pt>
              </c:strCache>
            </c:strRef>
          </c:tx>
          <c:xVal>
            <c:numRef>
              <c:f>Sheet1!$AA$5:$AC$5</c:f>
              <c:numCache>
                <c:formatCode>0.00E+00</c:formatCode>
                <c:ptCount val="3"/>
                <c:pt idx="0">
                  <c:v>1000000000000</c:v>
                </c:pt>
                <c:pt idx="1">
                  <c:v>5000000000000</c:v>
                </c:pt>
                <c:pt idx="2">
                  <c:v>10000000000000</c:v>
                </c:pt>
              </c:numCache>
            </c:numRef>
          </c:xVal>
          <c:yVal>
            <c:numRef>
              <c:f>Sheet1!$AA$9:$AC$9</c:f>
              <c:numCache>
                <c:formatCode>0.00E+00</c:formatCode>
                <c:ptCount val="3"/>
                <c:pt idx="0">
                  <c:v>5.2075400000000526E-23</c:v>
                </c:pt>
                <c:pt idx="1">
                  <c:v>9.8600200000000698E-27</c:v>
                </c:pt>
                <c:pt idx="2">
                  <c:v>6.4254800000000579E-27</c:v>
                </c:pt>
              </c:numCache>
            </c:numRef>
          </c:yVal>
        </c:ser>
        <c:axId val="65725568"/>
        <c:axId val="65727488"/>
      </c:scatterChart>
      <c:valAx>
        <c:axId val="65725568"/>
        <c:scaling>
          <c:orientation val="minMax"/>
          <c:max val="10000000000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BNW dose cm-2</a:t>
                </a:r>
              </a:p>
            </c:rich>
          </c:tx>
          <c:layout/>
        </c:title>
        <c:numFmt formatCode="0.00E+00" sourceLinked="1"/>
        <c:majorTickMark val="in"/>
        <c:tickLblPos val="nextTo"/>
        <c:crossAx val="65727488"/>
        <c:crossesAt val="0"/>
        <c:crossBetween val="midCat"/>
        <c:majorUnit val="5000000000000"/>
      </c:valAx>
      <c:valAx>
        <c:axId val="65727488"/>
        <c:scaling>
          <c:logBase val="10"/>
          <c:orientation val="minMax"/>
          <c:max val="1.0000000000000021E-19"/>
        </c:scaling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Capacitance between Inference metal and Pwell contact (F/um)</a:t>
                </a:r>
              </a:p>
            </c:rich>
          </c:tx>
          <c:layout>
            <c:manualLayout>
              <c:xMode val="edge"/>
              <c:yMode val="edge"/>
              <c:x val="7.3346883255585122E-3"/>
              <c:y val="4.9024929852370315E-2"/>
            </c:manualLayout>
          </c:layout>
        </c:title>
        <c:numFmt formatCode="0.00E+00" sourceLinked="1"/>
        <c:majorTickMark val="in"/>
        <c:minorTickMark val="in"/>
        <c:tickLblPos val="nextTo"/>
        <c:crossAx val="65725568"/>
        <c:crosses val="autoZero"/>
        <c:crossBetween val="midCat"/>
        <c:majorUnit val="100"/>
        <c:minorUnit val="100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72181205290515205"/>
          <c:y val="0.37295377615004721"/>
          <c:w val="0.21400957233287005"/>
          <c:h val="0.2637223446351929"/>
        </c:manualLayout>
      </c:layout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R_N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err="1" smtClean="0"/>
              <a:t>V_dp</a:t>
            </a:r>
            <a:r>
              <a:rPr lang="en-US" baseline="0" dirty="0" smtClean="0"/>
              <a:t>; </a:t>
            </a:r>
            <a:r>
              <a:rPr lang="en-US" dirty="0" err="1" smtClean="0"/>
              <a:t>V_bnw</a:t>
            </a:r>
            <a:r>
              <a:rPr lang="en-US" dirty="0"/>
              <a:t>=.5</a:t>
            </a:r>
          </a:p>
        </c:rich>
      </c:tx>
      <c:layout>
        <c:manualLayout>
          <c:xMode val="edge"/>
          <c:yMode val="edge"/>
          <c:x val="0.260796819515208"/>
          <c:y val="4.1957505966555605E-2"/>
        </c:manualLayout>
      </c:layout>
    </c:title>
    <c:plotArea>
      <c:layout>
        <c:manualLayout>
          <c:layoutTarget val="inner"/>
          <c:xMode val="edge"/>
          <c:yMode val="edge"/>
          <c:x val="0.13035463949359297"/>
          <c:y val="0.149368721240938"/>
          <c:w val="0.6381460603136534"/>
          <c:h val="0.64778094349546322"/>
        </c:manualLayout>
      </c:layout>
      <c:scatterChart>
        <c:scatterStyle val="lineMarker"/>
        <c:ser>
          <c:idx val="0"/>
          <c:order val="0"/>
          <c:tx>
            <c:strRef>
              <c:f>Sheet1!$AT$21</c:f>
              <c:strCache>
                <c:ptCount val="1"/>
                <c:pt idx="0">
                  <c:v>1E+12; 220keV</c:v>
                </c:pt>
              </c:strCache>
            </c:strRef>
          </c:tx>
          <c:xVal>
            <c:numRef>
              <c:f>(Sheet1!$B$3,Sheet1!$P$3,Sheet1!$AD$3)</c:f>
              <c:numCache>
                <c:formatCode>0.00E+00</c:formatCode>
                <c:ptCount val="3"/>
                <c:pt idx="0">
                  <c:v>0.5</c:v>
                </c:pt>
                <c:pt idx="1">
                  <c:v>2</c:v>
                </c:pt>
                <c:pt idx="2">
                  <c:v>10</c:v>
                </c:pt>
              </c:numCache>
            </c:numRef>
          </c:xVal>
          <c:yVal>
            <c:numRef>
              <c:f>(Sheet1!$C$6,Sheet1!$Q$6,Sheet1!$AE$6)</c:f>
              <c:numCache>
                <c:formatCode>General</c:formatCode>
                <c:ptCount val="3"/>
                <c:pt idx="0">
                  <c:v>178.849283708619</c:v>
                </c:pt>
                <c:pt idx="1">
                  <c:v>178.849283708619</c:v>
                </c:pt>
                <c:pt idx="2">
                  <c:v>178.849283708619</c:v>
                </c:pt>
              </c:numCache>
            </c:numRef>
          </c:yVal>
        </c:ser>
        <c:ser>
          <c:idx val="1"/>
          <c:order val="1"/>
          <c:tx>
            <c:strRef>
              <c:f>Sheet1!$AT$22</c:f>
              <c:strCache>
                <c:ptCount val="1"/>
                <c:pt idx="0">
                  <c:v>1E+12; 300keV</c:v>
                </c:pt>
              </c:strCache>
            </c:strRef>
          </c:tx>
          <c:xVal>
            <c:numRef>
              <c:f>(Sheet1!$B$3,Sheet1!$P$3,Sheet1!$AD$3)</c:f>
              <c:numCache>
                <c:formatCode>0.00E+00</c:formatCode>
                <c:ptCount val="3"/>
                <c:pt idx="0">
                  <c:v>0.5</c:v>
                </c:pt>
                <c:pt idx="1">
                  <c:v>2</c:v>
                </c:pt>
                <c:pt idx="2">
                  <c:v>10</c:v>
                </c:pt>
              </c:numCache>
            </c:numRef>
          </c:xVal>
          <c:yVal>
            <c:numRef>
              <c:f>(Sheet1!$C$7,Sheet1!$Q$7,Sheet1!$AE$7)</c:f>
              <c:numCache>
                <c:formatCode>General</c:formatCode>
                <c:ptCount val="3"/>
                <c:pt idx="0">
                  <c:v>121.335662978063</c:v>
                </c:pt>
                <c:pt idx="1">
                  <c:v>121.335662978063</c:v>
                </c:pt>
                <c:pt idx="2">
                  <c:v>121.335662978063</c:v>
                </c:pt>
              </c:numCache>
            </c:numRef>
          </c:yVal>
        </c:ser>
        <c:ser>
          <c:idx val="2"/>
          <c:order val="2"/>
          <c:tx>
            <c:strRef>
              <c:f>Sheet1!$AT$23</c:f>
              <c:strCache>
                <c:ptCount val="1"/>
                <c:pt idx="0">
                  <c:v>1E+12; 380keV</c:v>
                </c:pt>
              </c:strCache>
            </c:strRef>
          </c:tx>
          <c:xVal>
            <c:numRef>
              <c:f>(Sheet1!$B$3,Sheet1!$P$3,Sheet1!$AD$3)</c:f>
              <c:numCache>
                <c:formatCode>0.00E+00</c:formatCode>
                <c:ptCount val="3"/>
                <c:pt idx="0">
                  <c:v>0.5</c:v>
                </c:pt>
                <c:pt idx="1">
                  <c:v>2</c:v>
                </c:pt>
                <c:pt idx="2">
                  <c:v>10</c:v>
                </c:pt>
              </c:numCache>
            </c:numRef>
          </c:xVal>
          <c:yVal>
            <c:numRef>
              <c:f>(Sheet1!$C$8,Sheet1!$Q$8,Sheet1!$AE$8)</c:f>
              <c:numCache>
                <c:formatCode>General</c:formatCode>
                <c:ptCount val="3"/>
                <c:pt idx="0">
                  <c:v>113.87744736869097</c:v>
                </c:pt>
                <c:pt idx="1">
                  <c:v>113.87744736869097</c:v>
                </c:pt>
                <c:pt idx="2">
                  <c:v>113.87731768810802</c:v>
                </c:pt>
              </c:numCache>
            </c:numRef>
          </c:yVal>
        </c:ser>
        <c:ser>
          <c:idx val="3"/>
          <c:order val="3"/>
          <c:tx>
            <c:strRef>
              <c:f>Sheet1!$AU$21</c:f>
              <c:strCache>
                <c:ptCount val="1"/>
                <c:pt idx="0">
                  <c:v>5E+12; 220keV</c:v>
                </c:pt>
              </c:strCache>
            </c:strRef>
          </c:tx>
          <c:xVal>
            <c:numRef>
              <c:f>(Sheet1!$B$3,Sheet1!$P$3,Sheet1!$AD$3)</c:f>
              <c:numCache>
                <c:formatCode>0.00E+00</c:formatCode>
                <c:ptCount val="3"/>
                <c:pt idx="0">
                  <c:v>0.5</c:v>
                </c:pt>
                <c:pt idx="1">
                  <c:v>2</c:v>
                </c:pt>
                <c:pt idx="2">
                  <c:v>10</c:v>
                </c:pt>
              </c:numCache>
            </c:numRef>
          </c:xVal>
          <c:yVal>
            <c:numRef>
              <c:f>(Sheet1!$D$6,Sheet1!$R$6,Sheet1!$AF$6)</c:f>
              <c:numCache>
                <c:formatCode>General</c:formatCode>
                <c:ptCount val="3"/>
                <c:pt idx="0">
                  <c:v>44.139197372835014</c:v>
                </c:pt>
                <c:pt idx="1">
                  <c:v>44.139197372835014</c:v>
                </c:pt>
                <c:pt idx="2">
                  <c:v>44.139197372835014</c:v>
                </c:pt>
              </c:numCache>
            </c:numRef>
          </c:yVal>
        </c:ser>
        <c:ser>
          <c:idx val="4"/>
          <c:order val="4"/>
          <c:tx>
            <c:strRef>
              <c:f>Sheet1!$AU$22</c:f>
              <c:strCache>
                <c:ptCount val="1"/>
                <c:pt idx="0">
                  <c:v>5E+12; 300keV</c:v>
                </c:pt>
              </c:strCache>
            </c:strRef>
          </c:tx>
          <c:xVal>
            <c:numRef>
              <c:f>(Sheet1!$B$3,Sheet1!$P$3,Sheet1!$AD$3)</c:f>
              <c:numCache>
                <c:formatCode>0.00E+00</c:formatCode>
                <c:ptCount val="3"/>
                <c:pt idx="0">
                  <c:v>0.5</c:v>
                </c:pt>
                <c:pt idx="1">
                  <c:v>2</c:v>
                </c:pt>
                <c:pt idx="2">
                  <c:v>10</c:v>
                </c:pt>
              </c:numCache>
            </c:numRef>
          </c:xVal>
          <c:yVal>
            <c:numRef>
              <c:f>(Sheet1!$D$8,Sheet1!$R$8,Sheet1!$AF$8)</c:f>
              <c:numCache>
                <c:formatCode>General</c:formatCode>
                <c:ptCount val="3"/>
                <c:pt idx="0">
                  <c:v>26.024520303029494</c:v>
                </c:pt>
                <c:pt idx="1">
                  <c:v>26.024520303029494</c:v>
                </c:pt>
                <c:pt idx="2">
                  <c:v>26.024520303029494</c:v>
                </c:pt>
              </c:numCache>
            </c:numRef>
          </c:yVal>
        </c:ser>
        <c:ser>
          <c:idx val="5"/>
          <c:order val="5"/>
          <c:tx>
            <c:strRef>
              <c:f>Sheet1!$AU$23</c:f>
              <c:strCache>
                <c:ptCount val="1"/>
                <c:pt idx="0">
                  <c:v>5E+12; 380keV</c:v>
                </c:pt>
              </c:strCache>
            </c:strRef>
          </c:tx>
          <c:xVal>
            <c:numRef>
              <c:f>(Sheet1!$B$3,Sheet1!$P$3,Sheet1!$AD$3)</c:f>
              <c:numCache>
                <c:formatCode>0.00E+00</c:formatCode>
                <c:ptCount val="3"/>
                <c:pt idx="0">
                  <c:v>0.5</c:v>
                </c:pt>
                <c:pt idx="1">
                  <c:v>2</c:v>
                </c:pt>
                <c:pt idx="2">
                  <c:v>10</c:v>
                </c:pt>
              </c:numCache>
            </c:numRef>
          </c:xVal>
          <c:yVal>
            <c:numRef>
              <c:f>(Sheet1!$D$8,Sheet1!$R$8,Sheet1!$AF$8)</c:f>
              <c:numCache>
                <c:formatCode>General</c:formatCode>
                <c:ptCount val="3"/>
                <c:pt idx="0">
                  <c:v>26.024520303029494</c:v>
                </c:pt>
                <c:pt idx="1">
                  <c:v>26.024520303029494</c:v>
                </c:pt>
                <c:pt idx="2">
                  <c:v>26.024520303029494</c:v>
                </c:pt>
              </c:numCache>
            </c:numRef>
          </c:yVal>
        </c:ser>
        <c:ser>
          <c:idx val="6"/>
          <c:order val="6"/>
          <c:tx>
            <c:strRef>
              <c:f>Sheet1!$AV$21</c:f>
              <c:strCache>
                <c:ptCount val="1"/>
                <c:pt idx="0">
                  <c:v>1E+13; 220keV</c:v>
                </c:pt>
              </c:strCache>
            </c:strRef>
          </c:tx>
          <c:xVal>
            <c:numRef>
              <c:f>(Sheet1!$B$3,Sheet1!$P$3,Sheet1!$AD$3)</c:f>
              <c:numCache>
                <c:formatCode>0.00E+00</c:formatCode>
                <c:ptCount val="3"/>
                <c:pt idx="0">
                  <c:v>0.5</c:v>
                </c:pt>
                <c:pt idx="1">
                  <c:v>2</c:v>
                </c:pt>
                <c:pt idx="2">
                  <c:v>10</c:v>
                </c:pt>
              </c:numCache>
            </c:numRef>
          </c:xVal>
          <c:yVal>
            <c:numRef>
              <c:f>(Sheet1!$E$6,Sheet1!$S$6,Sheet1!$AG$6)</c:f>
              <c:numCache>
                <c:formatCode>General</c:formatCode>
                <c:ptCount val="3"/>
                <c:pt idx="0">
                  <c:v>28.015756061208801</c:v>
                </c:pt>
                <c:pt idx="1">
                  <c:v>28.015756061208801</c:v>
                </c:pt>
                <c:pt idx="2">
                  <c:v>28.015756061208801</c:v>
                </c:pt>
              </c:numCache>
            </c:numRef>
          </c:yVal>
        </c:ser>
        <c:ser>
          <c:idx val="7"/>
          <c:order val="7"/>
          <c:tx>
            <c:strRef>
              <c:f>Sheet1!$AV$22</c:f>
              <c:strCache>
                <c:ptCount val="1"/>
                <c:pt idx="0">
                  <c:v>1E+13; 300keV</c:v>
                </c:pt>
              </c:strCache>
            </c:strRef>
          </c:tx>
          <c:xVal>
            <c:numRef>
              <c:f>(Sheet1!$B$3,Sheet1!$P$3,Sheet1!$AD$3)</c:f>
              <c:numCache>
                <c:formatCode>0.00E+00</c:formatCode>
                <c:ptCount val="3"/>
                <c:pt idx="0">
                  <c:v>0.5</c:v>
                </c:pt>
                <c:pt idx="1">
                  <c:v>2</c:v>
                </c:pt>
                <c:pt idx="2">
                  <c:v>10</c:v>
                </c:pt>
              </c:numCache>
            </c:numRef>
          </c:xVal>
          <c:yVal>
            <c:numRef>
              <c:f>(Sheet1!$E$7,Sheet1!$S$7,Sheet1!$AG$7)</c:f>
              <c:numCache>
                <c:formatCode>General</c:formatCode>
                <c:ptCount val="3"/>
                <c:pt idx="0">
                  <c:v>18.728380425845899</c:v>
                </c:pt>
                <c:pt idx="1">
                  <c:v>18.728380425845899</c:v>
                </c:pt>
                <c:pt idx="2">
                  <c:v>18.728380425845899</c:v>
                </c:pt>
              </c:numCache>
            </c:numRef>
          </c:yVal>
        </c:ser>
        <c:ser>
          <c:idx val="8"/>
          <c:order val="8"/>
          <c:tx>
            <c:strRef>
              <c:f>Sheet1!$AV$23</c:f>
              <c:strCache>
                <c:ptCount val="1"/>
                <c:pt idx="0">
                  <c:v>1E+13; 380keV</c:v>
                </c:pt>
              </c:strCache>
            </c:strRef>
          </c:tx>
          <c:xVal>
            <c:numRef>
              <c:f>(Sheet1!$B$3,Sheet1!$P$3,Sheet1!$AD$3)</c:f>
              <c:numCache>
                <c:formatCode>0.00E+00</c:formatCode>
                <c:ptCount val="3"/>
                <c:pt idx="0">
                  <c:v>0.5</c:v>
                </c:pt>
                <c:pt idx="1">
                  <c:v>2</c:v>
                </c:pt>
                <c:pt idx="2">
                  <c:v>10</c:v>
                </c:pt>
              </c:numCache>
            </c:numRef>
          </c:xVal>
          <c:yVal>
            <c:numRef>
              <c:f>(Sheet1!$E$8,Sheet1!$S$8,Sheet1!$AG$8)</c:f>
              <c:numCache>
                <c:formatCode>General</c:formatCode>
                <c:ptCount val="3"/>
                <c:pt idx="0">
                  <c:v>16.013682089977692</c:v>
                </c:pt>
                <c:pt idx="1">
                  <c:v>16.013682089977692</c:v>
                </c:pt>
                <c:pt idx="2">
                  <c:v>16.013682089977692</c:v>
                </c:pt>
              </c:numCache>
            </c:numRef>
          </c:yVal>
        </c:ser>
        <c:axId val="43435904"/>
        <c:axId val="43458560"/>
      </c:scatterChart>
      <c:valAx>
        <c:axId val="43435904"/>
        <c:scaling>
          <c:orientation val="minMax"/>
          <c:max val="1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V_dp (v)</a:t>
                </a:r>
              </a:p>
            </c:rich>
          </c:tx>
          <c:layout/>
        </c:title>
        <c:numFmt formatCode="#,##0" sourceLinked="0"/>
        <c:majorTickMark val="in"/>
        <c:tickLblPos val="nextTo"/>
        <c:crossAx val="43458560"/>
        <c:crossesAt val="0"/>
        <c:crossBetween val="midCat"/>
      </c:valAx>
      <c:valAx>
        <c:axId val="43458560"/>
        <c:scaling>
          <c:orientation val="minMax"/>
          <c:max val="185"/>
          <c:min val="10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Resistivity between P1,P2 electrodes</a:t>
                </a:r>
              </a:p>
              <a:p>
                <a:pPr>
                  <a:defRPr/>
                </a:pPr>
                <a:r>
                  <a:rPr lang="en-US"/>
                  <a:t>(kohm um) </a:t>
                </a:r>
              </a:p>
            </c:rich>
          </c:tx>
          <c:layout/>
        </c:title>
        <c:numFmt formatCode="General" sourceLinked="1"/>
        <c:majorTickMark val="in"/>
        <c:tickLblPos val="nextTo"/>
        <c:crossAx val="43435904"/>
        <c:crosses val="autoZero"/>
        <c:crossBetween val="midCat"/>
        <c:majorUnit val="20"/>
      </c:valAx>
      <c:spPr>
        <a:noFill/>
      </c:spPr>
    </c:plotArea>
    <c:legend>
      <c:legendPos val="r"/>
      <c:layout>
        <c:manualLayout>
          <c:xMode val="edge"/>
          <c:yMode val="edge"/>
          <c:x val="0.75620110040754973"/>
          <c:y val="0.15497649058169627"/>
          <c:w val="0.23535247799907397"/>
          <c:h val="0.67410316656931624"/>
        </c:manualLayout>
      </c:layout>
    </c:legend>
    <c:plotVisOnly val="1"/>
    <c:dispBlanksAs val="gap"/>
  </c:chart>
  <c:spPr>
    <a:noFill/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1800" b="1" i="0" baseline="0"/>
              <a:t>R_N vs BNW Energy of Implanation</a:t>
            </a:r>
            <a:endParaRPr lang="en-US"/>
          </a:p>
          <a:p>
            <a:pPr>
              <a:defRPr/>
            </a:pPr>
            <a:r>
              <a:rPr lang="en-US" sz="1800" b="1" i="0" baseline="0"/>
              <a:t>V_BNW=0.5 V_dp = 10</a:t>
            </a:r>
            <a:endParaRPr lang="en-US"/>
          </a:p>
        </c:rich>
      </c:tx>
      <c:layout/>
    </c:title>
    <c:plotArea>
      <c:layout>
        <c:manualLayout>
          <c:layoutTarget val="inner"/>
          <c:xMode val="edge"/>
          <c:yMode val="edge"/>
          <c:x val="0.18705816467109507"/>
          <c:y val="0.33267326732673314"/>
          <c:w val="0.76938564756219141"/>
          <c:h val="0.42798705854837499"/>
        </c:manualLayout>
      </c:layout>
      <c:scatterChart>
        <c:scatterStyle val="lineMarker"/>
        <c:ser>
          <c:idx val="0"/>
          <c:order val="0"/>
          <c:tx>
            <c:strRef>
              <c:f>Sheet1!$AE$5</c:f>
              <c:strCache>
                <c:ptCount val="1"/>
                <c:pt idx="0">
                  <c:v>1.00E+12</c:v>
                </c:pt>
              </c:strCache>
            </c:strRef>
          </c:tx>
          <c:xVal>
            <c:numRef>
              <c:f>Sheet1!$B$6:$B$8</c:f>
              <c:numCache>
                <c:formatCode>0</c:formatCode>
                <c:ptCount val="3"/>
                <c:pt idx="0">
                  <c:v>220</c:v>
                </c:pt>
                <c:pt idx="1">
                  <c:v>300</c:v>
                </c:pt>
                <c:pt idx="2">
                  <c:v>380</c:v>
                </c:pt>
              </c:numCache>
            </c:numRef>
          </c:xVal>
          <c:yVal>
            <c:numRef>
              <c:f>Sheet1!$AE$6:$AE$8</c:f>
              <c:numCache>
                <c:formatCode>General</c:formatCode>
                <c:ptCount val="3"/>
                <c:pt idx="0">
                  <c:v>178.849283708619</c:v>
                </c:pt>
                <c:pt idx="1">
                  <c:v>121.335662978063</c:v>
                </c:pt>
                <c:pt idx="2">
                  <c:v>113.87731768810802</c:v>
                </c:pt>
              </c:numCache>
            </c:numRef>
          </c:yVal>
        </c:ser>
        <c:ser>
          <c:idx val="1"/>
          <c:order val="1"/>
          <c:tx>
            <c:strRef>
              <c:f>Sheet1!$AF$5</c:f>
              <c:strCache>
                <c:ptCount val="1"/>
                <c:pt idx="0">
                  <c:v>5.00E+12</c:v>
                </c:pt>
              </c:strCache>
            </c:strRef>
          </c:tx>
          <c:xVal>
            <c:numRef>
              <c:f>Sheet1!$B$6:$B$8</c:f>
              <c:numCache>
                <c:formatCode>0</c:formatCode>
                <c:ptCount val="3"/>
                <c:pt idx="0">
                  <c:v>220</c:v>
                </c:pt>
                <c:pt idx="1">
                  <c:v>300</c:v>
                </c:pt>
                <c:pt idx="2">
                  <c:v>380</c:v>
                </c:pt>
              </c:numCache>
            </c:numRef>
          </c:xVal>
          <c:yVal>
            <c:numRef>
              <c:f>Sheet1!$AF$6:$AF$8</c:f>
              <c:numCache>
                <c:formatCode>General</c:formatCode>
                <c:ptCount val="3"/>
                <c:pt idx="0">
                  <c:v>44.139197372835014</c:v>
                </c:pt>
                <c:pt idx="1">
                  <c:v>29.664787896766494</c:v>
                </c:pt>
                <c:pt idx="2">
                  <c:v>26.024520303029494</c:v>
                </c:pt>
              </c:numCache>
            </c:numRef>
          </c:yVal>
        </c:ser>
        <c:ser>
          <c:idx val="2"/>
          <c:order val="2"/>
          <c:tx>
            <c:strRef>
              <c:f>Sheet1!$AG$5</c:f>
              <c:strCache>
                <c:ptCount val="1"/>
                <c:pt idx="0">
                  <c:v>1.00E+13</c:v>
                </c:pt>
              </c:strCache>
            </c:strRef>
          </c:tx>
          <c:xVal>
            <c:numRef>
              <c:f>Sheet1!$B$6:$B$8</c:f>
              <c:numCache>
                <c:formatCode>0</c:formatCode>
                <c:ptCount val="3"/>
                <c:pt idx="0">
                  <c:v>220</c:v>
                </c:pt>
                <c:pt idx="1">
                  <c:v>300</c:v>
                </c:pt>
                <c:pt idx="2">
                  <c:v>380</c:v>
                </c:pt>
              </c:numCache>
            </c:numRef>
          </c:xVal>
          <c:yVal>
            <c:numRef>
              <c:f>Sheet1!$AG$6:$AG$8</c:f>
              <c:numCache>
                <c:formatCode>General</c:formatCode>
                <c:ptCount val="3"/>
                <c:pt idx="0">
                  <c:v>28.015756061208801</c:v>
                </c:pt>
                <c:pt idx="1">
                  <c:v>18.728380425845899</c:v>
                </c:pt>
                <c:pt idx="2">
                  <c:v>16.013682089977692</c:v>
                </c:pt>
              </c:numCache>
            </c:numRef>
          </c:yVal>
        </c:ser>
        <c:axId val="67108864"/>
        <c:axId val="67110784"/>
      </c:scatterChart>
      <c:valAx>
        <c:axId val="67108864"/>
        <c:scaling>
          <c:orientation val="minMax"/>
          <c:min val="2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b="1" i="0" u="none" strike="noStrike" baseline="0" dirty="0"/>
                  <a:t>BNW Energy </a:t>
                </a:r>
                <a:r>
                  <a:rPr lang="en-US" sz="1000" b="1" i="0" u="none" strike="noStrike" baseline="0" dirty="0" smtClean="0"/>
                  <a:t>(</a:t>
                </a:r>
                <a:r>
                  <a:rPr lang="en-US" sz="1000" b="1" i="0" u="none" strike="noStrike" baseline="0" dirty="0" err="1" smtClean="0"/>
                  <a:t>keV</a:t>
                </a:r>
                <a:r>
                  <a:rPr lang="en-US" sz="1000" b="1" i="0" u="none" strike="noStrike" baseline="0" dirty="0" smtClean="0"/>
                  <a:t>)</a:t>
                </a:r>
                <a:endParaRPr lang="en-US" dirty="0"/>
              </a:p>
            </c:rich>
          </c:tx>
          <c:layout/>
        </c:title>
        <c:numFmt formatCode="0" sourceLinked="1"/>
        <c:majorTickMark val="in"/>
        <c:tickLblPos val="nextTo"/>
        <c:crossAx val="67110784"/>
        <c:crosses val="autoZero"/>
        <c:crossBetween val="midCat"/>
      </c:valAx>
      <c:valAx>
        <c:axId val="67110784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b="1" i="0" baseline="0"/>
                  <a:t>Resistivity between  N1 ,N2 electrodes (kohms um)</a:t>
                </a:r>
                <a:endParaRPr lang="en-US" sz="1000"/>
              </a:p>
            </c:rich>
          </c:tx>
          <c:layout>
            <c:manualLayout>
              <c:xMode val="edge"/>
              <c:yMode val="edge"/>
              <c:x val="3.6456346009807711E-2"/>
              <c:y val="0.20857648002333007"/>
            </c:manualLayout>
          </c:layout>
        </c:title>
        <c:numFmt formatCode="General" sourceLinked="1"/>
        <c:majorTickMark val="in"/>
        <c:tickLblPos val="nextTo"/>
        <c:crossAx val="67108864"/>
        <c:crosses val="autoZero"/>
        <c:crossBetween val="midCat"/>
      </c:valAx>
      <c:spPr>
        <a:noFill/>
      </c:spPr>
    </c:plotArea>
    <c:legend>
      <c:legendPos val="r"/>
      <c:layout>
        <c:manualLayout>
          <c:xMode val="edge"/>
          <c:yMode val="edge"/>
          <c:x val="0.78378378378378399"/>
          <c:y val="0.21275044827317405"/>
          <c:w val="0.19914651493598895"/>
          <c:h val="0.29826108988851602"/>
        </c:manualLayout>
      </c:layout>
    </c:legend>
    <c:plotVisOnly val="1"/>
    <c:dispBlanksAs val="gap"/>
  </c:chart>
  <c:spPr>
    <a:noFill/>
    <a:ln>
      <a:noFill/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643E7-9C27-AB41-90B7-6F72FA1FF55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AD219-1204-234E-B88A-AE7DD4187F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26281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EBFB7-F37F-43FC-8176-E209A260D7C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5A8B3-2392-4F21-94E5-03A1BC1F27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56579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5A8B3-2392-4F21-94E5-03A1BC1F279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7010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STAR experiment from BNL is looking at SOI PIXELs for </a:t>
            </a:r>
            <a:r>
              <a:rPr lang="en-US" smtClean="0"/>
              <a:t>vertex upgrade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5A8B3-2392-4F21-94E5-03A1BC1F279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962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FC62-6847-4143-9EA8-D59F68E2EAD5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D4B5-0CFD-F042-97D3-68D9062E648E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CD3B-75CE-1348-9569-528D0A8A0918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2879F-5DFC-B445-8C6F-282019809627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85AB9-DAB7-BB4C-81F6-F519ABB73486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659A-3430-4349-996E-639BA8AF0E0F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F8652-7DC2-3043-AB74-F6962181BC75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B5D1-AA9B-8746-9F1E-5C07BC63297F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E305D-5A35-C243-A04E-D3B8510CC4A2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1A4D-4941-AD42-9D42-53300A6DCB34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26D3-9B45-6A47-9412-3013668151BB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7FECB-7635-A843-A1D8-0369DC9EAD8E}" type="datetime1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8ADA3-8DF5-4B1E-AE76-319DE48B0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2228850"/>
          </a:xfrm>
        </p:spPr>
        <p:txBody>
          <a:bodyPr>
            <a:normAutofit/>
          </a:bodyPr>
          <a:lstStyle/>
          <a:p>
            <a:r>
              <a:rPr lang="en-US" b="1" dirty="0" smtClean="0"/>
              <a:t>M</a:t>
            </a:r>
            <a:r>
              <a:rPr lang="en-US" dirty="0" smtClean="0"/>
              <a:t>onolithic </a:t>
            </a:r>
            <a:r>
              <a:rPr lang="en-US" b="1" dirty="0" smtClean="0"/>
              <a:t>A</a:t>
            </a:r>
            <a:r>
              <a:rPr lang="en-US" dirty="0" smtClean="0"/>
              <a:t>ctive pixel </a:t>
            </a:r>
            <a:r>
              <a:rPr lang="en-US" b="1" dirty="0" smtClean="0"/>
              <a:t>M</a:t>
            </a:r>
            <a:r>
              <a:rPr lang="en-US" dirty="0" smtClean="0"/>
              <a:t>atrix with </a:t>
            </a:r>
            <a:r>
              <a:rPr lang="en-US" b="1" dirty="0" smtClean="0"/>
              <a:t>B</a:t>
            </a:r>
            <a:r>
              <a:rPr lang="en-US" dirty="0" smtClean="0"/>
              <a:t>inary </a:t>
            </a:r>
            <a:r>
              <a:rPr lang="en-US" dirty="0" err="1" smtClean="0"/>
              <a:t>c</a:t>
            </a:r>
            <a:r>
              <a:rPr lang="en-US" b="1" dirty="0" err="1" smtClean="0"/>
              <a:t>O</a:t>
            </a:r>
            <a:r>
              <a:rPr lang="en-US" dirty="0" err="1" smtClean="0"/>
              <a:t>unters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(MAMBO)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3810000"/>
            <a:ext cx="8001000" cy="1295400"/>
          </a:xfrm>
        </p:spPr>
        <p:txBody>
          <a:bodyPr/>
          <a:lstStyle/>
          <a:p>
            <a:r>
              <a:rPr lang="en-US" dirty="0" smtClean="0"/>
              <a:t>Farah Khalid, Gregory Deptuch, Alpana Shenai, Scott Holm, Ron Lipton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600200" y="5181600"/>
            <a:ext cx="5909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Fermi National Accelerator Laboratory</a:t>
            </a:r>
            <a:endParaRPr lang="en-US" sz="2800" b="1" dirty="0"/>
          </a:p>
        </p:txBody>
      </p:sp>
      <p:pic>
        <p:nvPicPr>
          <p:cNvPr id="8" name="Picture 7" descr="FermiLogo_blu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2400"/>
            <a:ext cx="2811463" cy="533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060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Shaper and Baseline Restorer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" y="1078468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CR-RC</a:t>
            </a:r>
            <a:r>
              <a:rPr lang="en-US" baseline="30000" dirty="0" smtClean="0"/>
              <a:t>2</a:t>
            </a:r>
            <a:r>
              <a:rPr lang="en-US" dirty="0" smtClean="0"/>
              <a:t> shaper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Regulated </a:t>
            </a:r>
            <a:r>
              <a:rPr lang="en-US" dirty="0" err="1" smtClean="0"/>
              <a:t>cascode</a:t>
            </a:r>
            <a:r>
              <a:rPr lang="en-US" dirty="0" smtClean="0"/>
              <a:t> to match preamplifier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Shaping time =200ns</a:t>
            </a:r>
            <a:endParaRPr lang="en-US" dirty="0"/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10232458"/>
              </p:ext>
            </p:extLst>
          </p:nvPr>
        </p:nvGraphicFramePr>
        <p:xfrm>
          <a:off x="762000" y="1219200"/>
          <a:ext cx="7848600" cy="5105400"/>
        </p:xfrm>
        <a:graphic>
          <a:graphicData uri="http://schemas.openxmlformats.org/presentationml/2006/ole">
            <p:oleObj spid="_x0000_s3176" r:id="rId3" imgW="7175127" imgH="5018769" progId="CorelDRAW.Graphic.1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64411" y="2590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Clamping diodes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95600" y="3962400"/>
            <a:ext cx="1371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33800" y="2001798"/>
            <a:ext cx="533400" cy="19606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47800" y="2590800"/>
            <a:ext cx="1821611" cy="6858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2999" y="3276600"/>
            <a:ext cx="2160181" cy="609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66800" y="3593068"/>
            <a:ext cx="2236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Feedback capacitance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257299" y="4495800"/>
            <a:ext cx="2160181" cy="609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181100" y="4812268"/>
            <a:ext cx="2069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Feedback resistance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675177" y="2642255"/>
            <a:ext cx="9213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Regulated</a:t>
            </a:r>
          </a:p>
          <a:p>
            <a:r>
              <a:rPr lang="en-US" sz="1400" dirty="0" err="1" smtClean="0"/>
              <a:t>Cascode</a:t>
            </a:r>
            <a:endParaRPr lang="en-US" sz="1400" dirty="0" smtClean="0"/>
          </a:p>
          <a:p>
            <a:r>
              <a:rPr lang="en-US" sz="1400" dirty="0" smtClean="0"/>
              <a:t>With gain</a:t>
            </a:r>
          </a:p>
          <a:p>
            <a:r>
              <a:rPr lang="en-US" sz="1400" dirty="0" smtClean="0"/>
              <a:t>boosting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8077200" y="3990201"/>
            <a:ext cx="70403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baseline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229600" y="5638800"/>
            <a:ext cx="84350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shaperOut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34912" y="4066401"/>
            <a:ext cx="30328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201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Comparator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055298"/>
            <a:ext cx="3048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Hysteresis Comparator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Connected to </a:t>
            </a:r>
            <a:r>
              <a:rPr lang="en-US" dirty="0" err="1" smtClean="0"/>
              <a:t>in_Vref</a:t>
            </a:r>
            <a:r>
              <a:rPr lang="en-US" dirty="0" smtClean="0"/>
              <a:t> during     normal operation</a:t>
            </a:r>
          </a:p>
          <a:p>
            <a:r>
              <a:rPr lang="en-US" dirty="0" smtClean="0"/>
              <a:t>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Connected to baseline for trimming</a:t>
            </a:r>
          </a:p>
          <a:p>
            <a:r>
              <a:rPr lang="en-US" dirty="0" smtClean="0"/>
              <a:t>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Connected to </a:t>
            </a:r>
            <a:r>
              <a:rPr lang="en-US" dirty="0" err="1" smtClean="0"/>
              <a:t>gnd</a:t>
            </a:r>
            <a:r>
              <a:rPr lang="en-US" dirty="0" smtClean="0"/>
              <a:t>! when disabled</a:t>
            </a:r>
            <a:endParaRPr lang="en-US" dirty="0"/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59576913"/>
              </p:ext>
            </p:extLst>
          </p:nvPr>
        </p:nvGraphicFramePr>
        <p:xfrm>
          <a:off x="3276600" y="990600"/>
          <a:ext cx="5638800" cy="5562600"/>
        </p:xfrm>
        <a:graphic>
          <a:graphicData uri="http://schemas.openxmlformats.org/presentationml/2006/ole">
            <p:oleObj spid="_x0000_s5220" r:id="rId3" imgW="4312717" imgH="4666014" progId="CorelDRAW.Graphic.13">
              <p:embed/>
            </p:oleObj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2169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Double Discriminator Logic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35506834"/>
              </p:ext>
            </p:extLst>
          </p:nvPr>
        </p:nvGraphicFramePr>
        <p:xfrm>
          <a:off x="457200" y="1219200"/>
          <a:ext cx="8229600" cy="1682750"/>
        </p:xfrm>
        <a:graphic>
          <a:graphicData uri="http://schemas.openxmlformats.org/presentationml/2006/ole">
            <p:oleObj spid="_x0000_s6243" name="CorelDRAW" r:id="rId3" imgW="9558867" imgH="1951567" progId="CorelDRAW.Graphic.1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3276600"/>
            <a:ext cx="388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Output of the Lower Threshold comparator  behaves as a clock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Output of the Upper Threshold comparator  behaves as a Reset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When  both comparators fire the hit is not counted</a:t>
            </a:r>
            <a:endParaRPr lang="en-US" dirty="0"/>
          </a:p>
        </p:txBody>
      </p:sp>
      <p:pic>
        <p:nvPicPr>
          <p:cNvPr id="9" name="Content Placeholder 6" descr="Output_DD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2971800"/>
            <a:ext cx="4865941" cy="33528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 rot="637443">
            <a:off x="5715000" y="2971800"/>
            <a:ext cx="1066800" cy="3276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24857" y="3959423"/>
            <a:ext cx="1109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Hits counted</a:t>
            </a:r>
            <a:endParaRPr lang="en-US" sz="1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819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Counter /Shift Register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1525253474"/>
              </p:ext>
            </p:extLst>
          </p:nvPr>
        </p:nvGraphicFramePr>
        <p:xfrm>
          <a:off x="2438400" y="1265238"/>
          <a:ext cx="6553200" cy="4449762"/>
        </p:xfrm>
        <a:graphic>
          <a:graphicData uri="http://schemas.openxmlformats.org/presentationml/2006/ole">
            <p:oleObj spid="_x0000_s9315" name="CorelDRAW" r:id="rId3" imgW="9499600" imgH="6447367" progId="CorelDRAW.Graphic.13">
              <p:embed/>
            </p:oleObj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0" y="2057400"/>
            <a:ext cx="3048000" cy="20875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12 bit ripple counter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Count switch disconnects counter from comparator while shifting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CK_READ is external clock used for shifting data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343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0" name="Object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333"/>
          <a:stretch>
            <a:fillRect/>
          </a:stretch>
        </p:blipFill>
        <p:spPr bwMode="auto">
          <a:xfrm>
            <a:off x="292100" y="279400"/>
            <a:ext cx="46609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334000" y="762000"/>
            <a:ext cx="1223962" cy="288925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45720" tIns="18288" rIns="45720" bIns="18288" anchor="ctr"/>
          <a:lstStyle/>
          <a:p>
            <a:pPr algn="l" eaLnBrk="1" hangingPunct="1"/>
            <a:r>
              <a:rPr lang="pl-PL" sz="1400" dirty="0" smtClean="0">
                <a:solidFill>
                  <a:schemeClr val="tx2"/>
                </a:solidFill>
                <a:latin typeface="Arial" charset="0"/>
              </a:rPr>
              <a:t>105</a:t>
            </a: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pl-PL" sz="1400" dirty="0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pl-PL" sz="1400" dirty="0" smtClean="0">
                <a:solidFill>
                  <a:schemeClr val="tx2"/>
                </a:solidFill>
                <a:latin typeface="Arial" charset="0"/>
              </a:rPr>
              <a:t>m </a:t>
            </a:r>
            <a:endParaRPr lang="en-US" sz="14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47464" name="Line 8"/>
          <p:cNvSpPr>
            <a:spLocks noChangeShapeType="1"/>
          </p:cNvSpPr>
          <p:nvPr/>
        </p:nvSpPr>
        <p:spPr bwMode="auto">
          <a:xfrm>
            <a:off x="5181600" y="279399"/>
            <a:ext cx="0" cy="3759201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Content Placeholder 5" descr="NewPixel1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t="24736"/>
          <a:stretch/>
        </p:blipFill>
        <p:spPr>
          <a:xfrm>
            <a:off x="1981200" y="4114799"/>
            <a:ext cx="6669394" cy="2679139"/>
          </a:xfrm>
        </p:spPr>
      </p:pic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228600" y="4114800"/>
            <a:ext cx="16764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Pixel Layout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5486400" y="1524000"/>
            <a:ext cx="3124200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well conceptual view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8476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MAMBO: TEST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pic>
        <p:nvPicPr>
          <p:cNvPr id="5" name="Picture 4" descr="FermiLogo_blu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2400"/>
            <a:ext cx="2811463" cy="533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732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15913" y="152400"/>
            <a:ext cx="8713788" cy="4224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Test Setup</a:t>
            </a:r>
            <a:endParaRPr lang="pl-PL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36" y="838200"/>
            <a:ext cx="5658772" cy="4495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193857"/>
            <a:ext cx="3288207" cy="357900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pic>
        <p:nvPicPr>
          <p:cNvPr id="9" name="Picture 8" descr="FermiLogo_blu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2400"/>
            <a:ext cx="2811463" cy="533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40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15913" y="152400"/>
            <a:ext cx="8713788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MAMBO V </a:t>
            </a:r>
            <a:r>
              <a:rPr lang="pl-P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nested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BNW/BPW: 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C-V &amp; 1/C</a:t>
            </a:r>
            <a:r>
              <a:rPr lang="en-US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– V plots: HR1 substrate 325µm</a:t>
            </a:r>
            <a:endParaRPr lang="pl-PL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5122" name="Picture 2" descr="C:\Users\farah.000\Downloads\Forward-I-V-pixel--p+guard-ring-0V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1" y="1353967"/>
            <a:ext cx="5992549" cy="46306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farah.000\Downloads\I-V-pixel-p+guard-ring-grounded-and-floating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71600"/>
            <a:ext cx="4634753" cy="43843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51579" y="5880100"/>
            <a:ext cx="7704137" cy="52070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Voltage breakdown around 130V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Leakage current is 3 times larger compared to previous wafer (FZ) </a:t>
            </a:r>
            <a:endParaRPr lang="en-US" sz="1400" dirty="0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537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228600"/>
            <a:ext cx="9220200" cy="8207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lvl1pPr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MAMBO V </a:t>
            </a:r>
            <a:r>
              <a:rPr lang="pl-P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nested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BNW/BPW: </a:t>
            </a:r>
          </a:p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C-V &amp; 1/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</a:t>
            </a:r>
            <a:r>
              <a:rPr lang="en-US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V 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plots: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HR1 substrate &lt; 1kΩ area (5.3 x 5.3 mm</a:t>
            </a:r>
            <a:r>
              <a:rPr lang="en-US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)</a:t>
            </a:r>
            <a:endParaRPr lang="pl-PL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6147" name="Picture 3" descr="C:\Users\farah.000\Downloads\c-v-for-different-frequencies-p+gaurd-ring-shorted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6966"/>
            <a:ext cx="5105400" cy="472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farah.000\Downloads\C-inverse-square-for-pixel-detector-differeny-freq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548246"/>
            <a:ext cx="5580529" cy="45477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33398" y="5943600"/>
            <a:ext cx="7704137" cy="526808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Voltage breakdown occurs before full depletion is achieved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Doping levels of substrate is not adequate (higher resistivity is desired)</a:t>
            </a:r>
            <a:endParaRPr lang="en-US" sz="1400" dirty="0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43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 txBox="1">
            <a:spLocks/>
          </p:cNvSpPr>
          <p:nvPr/>
        </p:nvSpPr>
        <p:spPr bwMode="auto">
          <a:xfrm>
            <a:off x="1905000" y="63246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2400" b="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37931725" indent="-37474525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FFFFFF"/>
                </a:solidFill>
              </a:rPr>
              <a:t>Japan-US Cooperative Research Program Workshop, Dec. 20, 2011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" y="152400"/>
            <a:ext cx="8915400" cy="615553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Example of MAMBO IV results: </a:t>
            </a:r>
          </a:p>
          <a:p>
            <a:r>
              <a:rPr lang="en-US" sz="1400" b="1" dirty="0" smtClean="0"/>
              <a:t>no shift of PMOS &amp; NMOS transistor </a:t>
            </a:r>
            <a:r>
              <a:rPr lang="en-US" sz="1400" dirty="0" smtClean="0"/>
              <a:t>I</a:t>
            </a:r>
            <a:r>
              <a:rPr lang="en-US" sz="1400" baseline="-25000" dirty="0" smtClean="0"/>
              <a:t>DS</a:t>
            </a:r>
            <a:r>
              <a:rPr lang="en-US" sz="1400" dirty="0" smtClean="0"/>
              <a:t>/V</a:t>
            </a:r>
            <a:r>
              <a:rPr lang="en-US" sz="1400" baseline="-25000" dirty="0" smtClean="0"/>
              <a:t>GS</a:t>
            </a:r>
            <a:r>
              <a:rPr lang="en-US" sz="1400" dirty="0" smtClean="0"/>
              <a:t> </a:t>
            </a:r>
            <a:r>
              <a:rPr lang="en-US" sz="1400" b="1" dirty="0" smtClean="0"/>
              <a:t>in nested wells at back-gate biases ranging from 0 to 100V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4979730"/>
            <a:ext cx="8763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For an NMOS transistor of size 41x(0.64µm/ 0.8µm) and PMOS transistor of size 41x(2µm/0.5µm) the plots indicate that there is no threshold voltage shifts on increasing the voltage on the die pad (V</a:t>
            </a:r>
            <a:r>
              <a:rPr lang="en-US" sz="1600" baseline="-25000" dirty="0"/>
              <a:t>DP</a:t>
            </a:r>
            <a:r>
              <a:rPr lang="en-US" sz="1600" dirty="0"/>
              <a:t>) from 0-100V 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whereas </a:t>
            </a:r>
            <a:r>
              <a:rPr lang="en-US" sz="1600" dirty="0"/>
              <a:t>on increasing the voltage of BNW (V</a:t>
            </a:r>
            <a:r>
              <a:rPr lang="en-US" sz="1600" baseline="-25000" dirty="0"/>
              <a:t>BNW</a:t>
            </a:r>
            <a:r>
              <a:rPr lang="en-US" sz="1600" dirty="0"/>
              <a:t>) from 1-5V threshold voltage shifts of approximately 100mV for PMOS and 150mV for NMOS transistors </a:t>
            </a:r>
            <a:r>
              <a:rPr lang="en-US" sz="1600" dirty="0" smtClean="0"/>
              <a:t>is observed.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pic>
        <p:nvPicPr>
          <p:cNvPr id="26625" name="Picture 1" descr="tra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4572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tran_pm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3766" y="1066800"/>
            <a:ext cx="447703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387357" y="1600200"/>
            <a:ext cx="813043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" dirty="0"/>
              <a:t>DP = 5V</a:t>
            </a:r>
          </a:p>
          <a:p>
            <a:r>
              <a:rPr lang="en-US" sz="1150" dirty="0"/>
              <a:t>DP = 10V</a:t>
            </a:r>
          </a:p>
          <a:p>
            <a:r>
              <a:rPr lang="en-US" sz="1150" dirty="0"/>
              <a:t>DP = 50V</a:t>
            </a:r>
          </a:p>
          <a:p>
            <a:r>
              <a:rPr lang="en-US" sz="1150" dirty="0"/>
              <a:t>DP = 100V</a:t>
            </a:r>
          </a:p>
          <a:p>
            <a:r>
              <a:rPr lang="en-US" sz="1150" dirty="0"/>
              <a:t>DP = 5V</a:t>
            </a:r>
          </a:p>
          <a:p>
            <a:r>
              <a:rPr lang="en-US" sz="1150" dirty="0"/>
              <a:t>DP = 10V</a:t>
            </a:r>
          </a:p>
          <a:p>
            <a:r>
              <a:rPr lang="en-US" sz="1150" dirty="0"/>
              <a:t>DP = 50V</a:t>
            </a:r>
          </a:p>
          <a:p>
            <a:r>
              <a:rPr lang="en-US" sz="1150" dirty="0"/>
              <a:t>DP = 100V</a:t>
            </a:r>
          </a:p>
          <a:p>
            <a:endParaRPr lang="en-US" sz="1150" dirty="0"/>
          </a:p>
        </p:txBody>
      </p:sp>
      <p:sp>
        <p:nvSpPr>
          <p:cNvPr id="10" name="TextBox 9"/>
          <p:cNvSpPr txBox="1"/>
          <p:nvPr/>
        </p:nvSpPr>
        <p:spPr>
          <a:xfrm>
            <a:off x="6553200" y="1524000"/>
            <a:ext cx="813043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" dirty="0"/>
              <a:t>DP = 5V</a:t>
            </a:r>
          </a:p>
          <a:p>
            <a:r>
              <a:rPr lang="en-US" sz="1150" dirty="0"/>
              <a:t>DP = 10V</a:t>
            </a:r>
          </a:p>
          <a:p>
            <a:r>
              <a:rPr lang="en-US" sz="1150" dirty="0"/>
              <a:t>DP = 50V</a:t>
            </a:r>
          </a:p>
          <a:p>
            <a:r>
              <a:rPr lang="en-US" sz="1150" dirty="0"/>
              <a:t>DP = 100V</a:t>
            </a:r>
          </a:p>
          <a:p>
            <a:r>
              <a:rPr lang="en-US" sz="1150" dirty="0"/>
              <a:t>DP = 5V</a:t>
            </a:r>
          </a:p>
          <a:p>
            <a:r>
              <a:rPr lang="en-US" sz="1150" dirty="0"/>
              <a:t>DP = 10V</a:t>
            </a:r>
          </a:p>
          <a:p>
            <a:r>
              <a:rPr lang="en-US" sz="1150" dirty="0"/>
              <a:t>DP = 50V</a:t>
            </a:r>
          </a:p>
          <a:p>
            <a:r>
              <a:rPr lang="en-US" sz="1150" dirty="0"/>
              <a:t>DP = 100V</a:t>
            </a:r>
          </a:p>
          <a:p>
            <a:endParaRPr lang="en-US" sz="1150" dirty="0"/>
          </a:p>
        </p:txBody>
      </p:sp>
    </p:spTree>
    <p:extLst>
      <p:ext uri="{BB962C8B-B14F-4D97-AF65-F5344CB8AC3E}">
        <p14:creationId xmlns="" xmlns:p14="http://schemas.microsoft.com/office/powerpoint/2010/main" val="370693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Presentation outline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200"/>
          </a:xfrm>
        </p:spPr>
        <p:txBody>
          <a:bodyPr/>
          <a:lstStyle/>
          <a:p>
            <a:r>
              <a:rPr lang="en-US" dirty="0" smtClean="0"/>
              <a:t>Nested well structure</a:t>
            </a:r>
          </a:p>
          <a:p>
            <a:r>
              <a:rPr lang="en-US" dirty="0" smtClean="0"/>
              <a:t>MAMBO pixel electronics</a:t>
            </a:r>
          </a:p>
          <a:p>
            <a:r>
              <a:rPr lang="en-US" dirty="0" smtClean="0"/>
              <a:t>Test results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0292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Fermi </a:t>
            </a:r>
            <a:r>
              <a:rPr lang="en-US" dirty="0"/>
              <a:t>National Accelerator Laboratory is operated by Fermi Research Alliance, LLC under Contract DE-AC02-07CH11359 with the U.S. Department of Energy.</a:t>
            </a:r>
          </a:p>
          <a:p>
            <a:r>
              <a:rPr lang="en-US" dirty="0" smtClean="0"/>
              <a:t>- ASIC </a:t>
            </a:r>
            <a:r>
              <a:rPr lang="en-US" dirty="0"/>
              <a:t>submission was covered by US-Japan Collaboration funds in collaboration with KEK, Japan</a:t>
            </a:r>
          </a:p>
        </p:txBody>
      </p:sp>
      <p:pic>
        <p:nvPicPr>
          <p:cNvPr id="8" name="Picture 7" descr="FermiLogo_blu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2400"/>
            <a:ext cx="2811463" cy="533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887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Trimming DAC threshold scans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219200"/>
            <a:ext cx="4040188" cy="4222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Detector bias at 2V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572000" y="990600"/>
            <a:ext cx="4041775" cy="639762"/>
          </a:xfrm>
        </p:spPr>
        <p:txBody>
          <a:bodyPr/>
          <a:lstStyle/>
          <a:p>
            <a:r>
              <a:rPr lang="en-US" dirty="0"/>
              <a:t>Detector bias at </a:t>
            </a:r>
            <a:r>
              <a:rPr lang="en-US" dirty="0" smtClean="0"/>
              <a:t>20V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54864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For DAC current settings of 8nA to 64nA, with average non-linear LSB of 12mV to 27mV,corresponds to a voltage spread of ±90mV </a:t>
            </a:r>
            <a:r>
              <a:rPr lang="en-US" dirty="0"/>
              <a:t>to ± 200mV </a:t>
            </a:r>
            <a:r>
              <a:rPr lang="en-US" dirty="0" smtClean="0"/>
              <a:t>respectively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Digital circuit response independent of detector bias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4268788" cy="3791670"/>
          </a:xfrm>
        </p:spPr>
      </p:pic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051" y="1676400"/>
            <a:ext cx="4337949" cy="3733800"/>
          </a:xfr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6405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DAC Scans: Count vs. Threshold (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VthL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Varying Counter voltage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9825" y="1535113"/>
            <a:ext cx="4041775" cy="639762"/>
          </a:xfrm>
        </p:spPr>
        <p:txBody>
          <a:bodyPr/>
          <a:lstStyle/>
          <a:p>
            <a:r>
              <a:rPr lang="en-US" dirty="0" smtClean="0"/>
              <a:t>Varying DAC current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19800"/>
            <a:ext cx="5671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Baseline set at 400mV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VthL</a:t>
            </a:r>
            <a:r>
              <a:rPr lang="en-US" dirty="0" smtClean="0"/>
              <a:t> scanned from 350mV to 475mV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pic>
        <p:nvPicPr>
          <p:cNvPr id="30722" name="Picture 2" descr="Vth(Volt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4572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Vth(Ib2d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438400"/>
            <a:ext cx="414465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IMAGE with Cd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109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source (22keV)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04800" y="1535113"/>
            <a:ext cx="4192588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(1.9mm x 1.9mm) square mask </a:t>
            </a:r>
            <a:endParaRPr lang="en-US" dirty="0"/>
          </a:p>
        </p:txBody>
      </p:sp>
      <p:pic>
        <p:nvPicPr>
          <p:cNvPr id="8" name="Content Placeholder 7" descr="Count_wScanvalues_wsource_wmask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375993"/>
            <a:ext cx="4040188" cy="3549051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without mask</a:t>
            </a:r>
            <a:endParaRPr lang="en-US" dirty="0"/>
          </a:p>
        </p:txBody>
      </p:sp>
      <p:pic>
        <p:nvPicPr>
          <p:cNvPr id="9" name="Content Placeholder 8" descr="Count_wScanvalues_wsource_womask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375296"/>
            <a:ext cx="4041775" cy="3550445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676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228600"/>
            <a:ext cx="86868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BNW resistance simulation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524" t="24762" r="10381" b="23174"/>
          <a:stretch/>
        </p:blipFill>
        <p:spPr bwMode="auto">
          <a:xfrm>
            <a:off x="-152399" y="685800"/>
            <a:ext cx="53340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48400" y="3733800"/>
            <a:ext cx="274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 Shallow and lower concentration of BNW produces higher resistance across the N well contacts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resistance is independent of the Die pad voltage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6392" y="3657600"/>
            <a:ext cx="6897808" cy="3026872"/>
            <a:chOff x="36392" y="3657600"/>
            <a:chExt cx="6897808" cy="3026872"/>
          </a:xfrm>
        </p:grpSpPr>
        <p:graphicFrame>
          <p:nvGraphicFramePr>
            <p:cNvPr id="11" name="Chart 10"/>
            <p:cNvGraphicFramePr>
              <a:graphicFrameLocks/>
            </p:cNvGraphicFramePr>
            <p:nvPr>
              <p:extLst>
                <p:ext uri="{D42A27DB-BD31-4B8C-83A1-F6EECF244321}">
                  <p14:modId xmlns="" xmlns:p14="http://schemas.microsoft.com/office/powerpoint/2010/main" val="2971060259"/>
                </p:ext>
              </p:extLst>
            </p:nvPr>
          </p:nvGraphicFramePr>
          <p:xfrm>
            <a:off x="36392" y="3657600"/>
            <a:ext cx="6897808" cy="30268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5486400" y="3733800"/>
              <a:ext cx="990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BNW dose, energy</a:t>
              </a:r>
              <a:endParaRPr lang="en-US" sz="10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495800" y="1066800"/>
            <a:ext cx="4495800" cy="2565400"/>
            <a:chOff x="4495800" y="1066800"/>
            <a:chExt cx="4495800" cy="2565400"/>
          </a:xfrm>
        </p:grpSpPr>
        <p:graphicFrame>
          <p:nvGraphicFramePr>
            <p:cNvPr id="13" name="Chart 12"/>
            <p:cNvGraphicFramePr>
              <a:graphicFrameLocks/>
            </p:cNvGraphicFramePr>
            <p:nvPr>
              <p:extLst>
                <p:ext uri="{D42A27DB-BD31-4B8C-83A1-F6EECF244321}">
                  <p14:modId xmlns="" xmlns:p14="http://schemas.microsoft.com/office/powerpoint/2010/main" val="4051326290"/>
                </p:ext>
              </p:extLst>
            </p:nvPr>
          </p:nvGraphicFramePr>
          <p:xfrm>
            <a:off x="4495800" y="1066800"/>
            <a:ext cx="4464050" cy="2565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8077200" y="1371600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BNW dose</a:t>
              </a:r>
              <a:endParaRPr lang="en-US" sz="1000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1066800" y="2895600"/>
            <a:ext cx="1752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38200" y="2133600"/>
            <a:ext cx="1143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05570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IMAGE with Cd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109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source (22keV) with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DiePad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at 9V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4192588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(1.9mm x 1.9mm) square mask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295400"/>
            <a:ext cx="4041775" cy="4648200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b="0" dirty="0" smtClean="0"/>
              <a:t>Analogue oscillations when </a:t>
            </a:r>
            <a:r>
              <a:rPr lang="en-US" b="0" dirty="0" err="1" smtClean="0"/>
              <a:t>Diepad</a:t>
            </a:r>
            <a:r>
              <a:rPr lang="en-US" b="0" dirty="0" smtClean="0"/>
              <a:t> voltage is increased beyond 3V</a:t>
            </a:r>
          </a:p>
          <a:p>
            <a:pPr marL="342900" indent="-342900">
              <a:buFontTx/>
              <a:buChar char="-"/>
            </a:pPr>
            <a:r>
              <a:rPr lang="en-US" b="0" dirty="0" smtClean="0"/>
              <a:t>Hypothesis: highly resistive BNW, requires more contacts</a:t>
            </a:r>
          </a:p>
          <a:p>
            <a:pPr marL="342900" indent="-342900">
              <a:buFontTx/>
              <a:buChar char="-"/>
            </a:pPr>
            <a:r>
              <a:rPr lang="en-US" b="0" dirty="0"/>
              <a:t>Preamplifier gain reduced by operating front-end below </a:t>
            </a:r>
            <a:r>
              <a:rPr lang="en-US" b="0" dirty="0" smtClean="0"/>
              <a:t>1V</a:t>
            </a:r>
          </a:p>
          <a:p>
            <a:pPr marL="342900" indent="-342900">
              <a:buFontTx/>
              <a:buChar char="-"/>
            </a:pPr>
            <a:r>
              <a:rPr lang="en-US" b="0" dirty="0" smtClean="0"/>
              <a:t>Image obtained with detector biased at 9V</a:t>
            </a:r>
          </a:p>
          <a:p>
            <a:pPr marL="342900" indent="-342900">
              <a:buFontTx/>
              <a:buChar char="-"/>
            </a:pPr>
            <a:endParaRPr lang="en-US" b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pic>
        <p:nvPicPr>
          <p:cNvPr id="11" name="Picture 10" descr="IG_VL_37_AvgDAC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33600"/>
            <a:ext cx="4639562" cy="3962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254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Box 8"/>
          <p:cNvSpPr txBox="1">
            <a:spLocks noChangeArrowheads="1"/>
          </p:cNvSpPr>
          <p:nvPr/>
        </p:nvSpPr>
        <p:spPr bwMode="auto">
          <a:xfrm>
            <a:off x="381000" y="1295400"/>
            <a:ext cx="7643812" cy="20313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000" b="1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Extensions </a:t>
            </a:r>
            <a:r>
              <a:rPr lang="en-US" sz="180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made to the process closer to obtain a fully functional </a:t>
            </a:r>
            <a:r>
              <a:rPr lang="pl-PL" sz="180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/>
            </a:r>
            <a:br>
              <a:rPr lang="pl-PL" sz="180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</a:br>
            <a:r>
              <a:rPr lang="en-US" sz="180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detector with </a:t>
            </a:r>
            <a:r>
              <a:rPr lang="pl-PL" sz="180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all satisfactory parameters</a:t>
            </a:r>
            <a:endParaRPr lang="en-US" sz="1800" dirty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  <a:p>
            <a:pPr algn="l" eaLnBrk="1" hangingPunct="1"/>
            <a:endParaRPr lang="en-US" sz="1800" dirty="0" smtClean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Good effective collaboration with Lapis semiconductor</a:t>
            </a:r>
          </a:p>
          <a:p>
            <a:pPr algn="l" eaLnBrk="1" hangingPunct="1"/>
            <a:endParaRPr lang="en-US" sz="1800" dirty="0" smtClean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  <a:p>
            <a:pPr marL="285750" indent="-285750" algn="l" eaLnBrk="1" hangingPunct="1"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First counting pixel SOI ASIC operated successfully with shielding of sensor from electronics</a:t>
            </a:r>
          </a:p>
        </p:txBody>
      </p:sp>
      <p:sp>
        <p:nvSpPr>
          <p:cNvPr id="25607" name="TextBox 8"/>
          <p:cNvSpPr txBox="1">
            <a:spLocks noChangeArrowheads="1"/>
          </p:cNvSpPr>
          <p:nvPr/>
        </p:nvSpPr>
        <p:spPr bwMode="auto">
          <a:xfrm>
            <a:off x="381000" y="3200400"/>
            <a:ext cx="8229600" cy="35394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000" b="1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endParaRPr lang="pl-PL" sz="1600" b="0" dirty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  <a:p>
            <a:pPr>
              <a:buFontTx/>
              <a:buChar char="•"/>
            </a:pPr>
            <a:r>
              <a:rPr lang="en-US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Include more BNW contacts in the pixel layout to compensate for BNW resistivity.</a:t>
            </a:r>
          </a:p>
          <a:p>
            <a:r>
              <a:rPr lang="pl-PL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</a:t>
            </a:r>
          </a:p>
          <a:p>
            <a:pPr>
              <a:buFontTx/>
              <a:buChar char="•"/>
            </a:pPr>
            <a:r>
              <a:rPr lang="en-US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C</a:t>
            </a:r>
            <a:r>
              <a:rPr lang="pl-PL" sz="1600" b="0" dirty="0" err="1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onfirm</a:t>
            </a:r>
            <a:r>
              <a:rPr lang="pl-PL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</a:t>
            </a: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and </a:t>
            </a:r>
            <a:r>
              <a:rPr lang="pl-PL" sz="1600" b="0" dirty="0" err="1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stabilize</a:t>
            </a: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</a:t>
            </a:r>
            <a:r>
              <a:rPr lang="pl-PL" sz="1600" b="0" dirty="0" err="1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access</a:t>
            </a: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to HR </a:t>
            </a:r>
            <a:r>
              <a:rPr lang="en-US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/ </a:t>
            </a: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FZ Si </a:t>
            </a:r>
            <a:r>
              <a:rPr lang="pl-PL" sz="1600" b="0" dirty="0" err="1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material</a:t>
            </a:r>
            <a:endParaRPr lang="en-US" sz="1600" b="0" dirty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  <a:p>
            <a:pPr algn="l" eaLnBrk="1" hangingPunct="1"/>
            <a:r>
              <a:rPr lang="pl-PL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</a:t>
            </a:r>
          </a:p>
          <a:p>
            <a:pPr algn="l" eaLnBrk="1" hangingPunct="1">
              <a:buFontTx/>
              <a:buChar char="•"/>
            </a:pPr>
            <a:r>
              <a:rPr lang="en-US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O</a:t>
            </a:r>
            <a:r>
              <a:rPr lang="pl-PL" sz="1600" b="0" dirty="0" err="1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ptimize</a:t>
            </a:r>
            <a:r>
              <a:rPr lang="pl-PL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</a:t>
            </a: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nested wells BNW-BPW to decrease input capacitance or implement alternative </a:t>
            </a:r>
            <a:r>
              <a:rPr lang="pl-PL" sz="1600" b="0" dirty="0" err="1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shielding</a:t>
            </a: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</a:t>
            </a:r>
            <a:r>
              <a:rPr lang="pl-PL" sz="1600" b="0" dirty="0" err="1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method</a:t>
            </a:r>
            <a:endParaRPr lang="en-US" sz="1600" b="0" dirty="0" smtClean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  <a:p>
            <a:pPr algn="l" eaLnBrk="1" hangingPunct="1"/>
            <a:endParaRPr lang="pl-PL" sz="1600" b="0" dirty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  <a:p>
            <a:pPr algn="l" eaLnBrk="1" hangingPunct="1">
              <a:buFontTx/>
              <a:buChar char="•"/>
            </a:pP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P</a:t>
            </a:r>
            <a:r>
              <a:rPr lang="pl-PL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rovide </a:t>
            </a: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back processing (implantation and annealing); limit depth of implantation to allow entrance window for autoradiograpy at low energy of particle (w or w/o back Al</a:t>
            </a:r>
            <a:r>
              <a:rPr lang="pl-PL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)</a:t>
            </a:r>
            <a:endParaRPr lang="en-US" sz="1600" b="0" dirty="0" smtClean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  <a:p>
            <a:pPr algn="l" eaLnBrk="1" hangingPunct="1"/>
            <a:endParaRPr lang="pl-PL" sz="1600" b="0" dirty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  <a:p>
            <a:pPr algn="l" eaLnBrk="1" hangingPunct="1">
              <a:buFontTx/>
              <a:buChar char="•"/>
            </a:pP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O</a:t>
            </a:r>
            <a:r>
              <a:rPr lang="pl-PL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ptimize </a:t>
            </a: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thickness of wafers for actual application 50-100</a:t>
            </a:r>
            <a:r>
              <a:rPr lang="pl-PL" sz="1600" b="0" dirty="0">
                <a:solidFill>
                  <a:srgbClr val="000000"/>
                </a:solidFill>
                <a:latin typeface="Symbol" pitchFamily="18" charset="2"/>
                <a:ea typeface="ヒラギノ角ゴ ProN W3"/>
                <a:cs typeface="ヒラギノ角ゴ ProN W3"/>
                <a:sym typeface="Arial" pitchFamily="34" charset="0"/>
              </a:rPr>
              <a:t>m</a:t>
            </a: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m for tracking 500 - 700</a:t>
            </a:r>
            <a:r>
              <a:rPr lang="pl-PL" sz="1600" b="0" dirty="0">
                <a:solidFill>
                  <a:srgbClr val="000000"/>
                </a:solidFill>
                <a:latin typeface="Symbol" pitchFamily="18" charset="2"/>
                <a:ea typeface="ヒラギノ角ゴ ProN W3"/>
                <a:cs typeface="ヒラギノ角ゴ ProN W3"/>
                <a:sym typeface="Arial" pitchFamily="34" charset="0"/>
              </a:rPr>
              <a:t>m</a:t>
            </a:r>
            <a:r>
              <a:rPr lang="pl-PL" sz="1600" b="0" dirty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m or more for X-ray </a:t>
            </a:r>
            <a:r>
              <a:rPr lang="pl-PL" sz="1600" b="0" dirty="0" smtClean="0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imaging</a:t>
            </a:r>
            <a:endParaRPr lang="en-US" sz="1600" b="0" dirty="0" smtClean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  <a:p>
            <a:pPr algn="l" eaLnBrk="1" hangingPunct="1"/>
            <a:endParaRPr lang="pl-PL" sz="1600" b="0" dirty="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Conclusions and Future Work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pic>
        <p:nvPicPr>
          <p:cNvPr id="7" name="Picture 6" descr="FermiLogo_blu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2400"/>
            <a:ext cx="2811463" cy="533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270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IWoRID 2012 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773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86868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Characteristics of Buried P well (BPW)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750" t="35889" r="38834" b="42000"/>
          <a:stretch>
            <a:fillRect/>
          </a:stretch>
        </p:blipFill>
        <p:spPr bwMode="auto">
          <a:xfrm>
            <a:off x="228600" y="762000"/>
            <a:ext cx="4089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38200" y="2362200"/>
            <a:ext cx="26669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 (n-type) (40keV @ 1e</a:t>
            </a:r>
            <a:r>
              <a:rPr lang="en-US" sz="1200" baseline="30000" dirty="0" smtClean="0"/>
              <a:t>12</a:t>
            </a:r>
            <a:r>
              <a:rPr lang="en-US" sz="1200" dirty="0" smtClean="0"/>
              <a:t>cm</a:t>
            </a:r>
            <a:r>
              <a:rPr lang="en-US" sz="1200" baseline="30000" dirty="0" smtClean="0"/>
              <a:t>-2</a:t>
            </a:r>
            <a:r>
              <a:rPr lang="en-US" sz="1200" dirty="0" smtClean="0"/>
              <a:t>) P</a:t>
            </a:r>
          </a:p>
          <a:p>
            <a:endParaRPr lang="en-US" sz="12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19850665"/>
              </p:ext>
            </p:extLst>
          </p:nvPr>
        </p:nvGraphicFramePr>
        <p:xfrm>
          <a:off x="152400" y="3848100"/>
          <a:ext cx="3962400" cy="3009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24917016"/>
              </p:ext>
            </p:extLst>
          </p:nvPr>
        </p:nvGraphicFramePr>
        <p:xfrm>
          <a:off x="4343400" y="3733800"/>
          <a:ext cx="4537933" cy="277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43161676"/>
              </p:ext>
            </p:extLst>
          </p:nvPr>
        </p:nvGraphicFramePr>
        <p:xfrm>
          <a:off x="4724400" y="914400"/>
          <a:ext cx="4114800" cy="2819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2590800" y="1447800"/>
            <a:ext cx="12192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00200" y="2362200"/>
            <a:ext cx="1447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66800" y="1752600"/>
            <a:ext cx="1447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2397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86868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Characteristics of Nested Well structure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524" t="24762" r="10381" b="23174"/>
          <a:stretch/>
        </p:blipFill>
        <p:spPr bwMode="auto">
          <a:xfrm>
            <a:off x="-152400" y="533400"/>
            <a:ext cx="54864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01455470"/>
              </p:ext>
            </p:extLst>
          </p:nvPr>
        </p:nvGraphicFramePr>
        <p:xfrm>
          <a:off x="152400" y="3581400"/>
          <a:ext cx="4844735" cy="2901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92298733"/>
              </p:ext>
            </p:extLst>
          </p:nvPr>
        </p:nvGraphicFramePr>
        <p:xfrm>
          <a:off x="4953000" y="3657600"/>
          <a:ext cx="4114800" cy="2901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685800"/>
            <a:ext cx="42672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C_N: Capacitance between interference metal and n well contact increases with increasing BNW dose, but reduces by increasing BNW implantation energy.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C_P: Capacitance </a:t>
            </a:r>
            <a:r>
              <a:rPr lang="en-US" dirty="0"/>
              <a:t>between interference metal and </a:t>
            </a:r>
            <a:r>
              <a:rPr lang="en-US" dirty="0" smtClean="0"/>
              <a:t>p </a:t>
            </a:r>
            <a:r>
              <a:rPr lang="en-US" dirty="0"/>
              <a:t>well contact </a:t>
            </a:r>
            <a:r>
              <a:rPr lang="en-US" dirty="0" smtClean="0"/>
              <a:t>decreases </a:t>
            </a:r>
            <a:r>
              <a:rPr lang="en-US" dirty="0"/>
              <a:t>with increasing BNW </a:t>
            </a:r>
            <a:r>
              <a:rPr lang="en-US" dirty="0" smtClean="0"/>
              <a:t>dose and by </a:t>
            </a:r>
            <a:r>
              <a:rPr lang="en-US" dirty="0"/>
              <a:t>increasing BNW implantation energy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C_P: lower for nested well compared to just BPW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2743200"/>
            <a:ext cx="26669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 (n-type) (40keV @ 1e</a:t>
            </a:r>
            <a:r>
              <a:rPr lang="en-US" sz="1200" baseline="30000" dirty="0" smtClean="0"/>
              <a:t>12</a:t>
            </a:r>
            <a:r>
              <a:rPr lang="en-US" sz="1200" dirty="0" smtClean="0"/>
              <a:t>cm</a:t>
            </a:r>
            <a:r>
              <a:rPr lang="en-US" sz="1200" baseline="30000" dirty="0" smtClean="0"/>
              <a:t>-2</a:t>
            </a:r>
            <a:r>
              <a:rPr lang="en-US" sz="1200" dirty="0" smtClean="0"/>
              <a:t>) P</a:t>
            </a:r>
          </a:p>
          <a:p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1" y="2057400"/>
            <a:ext cx="1676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  (30keV @ 5e</a:t>
            </a:r>
            <a:r>
              <a:rPr lang="en-US" sz="1200" baseline="30000" dirty="0" smtClean="0"/>
              <a:t>15</a:t>
            </a:r>
            <a:r>
              <a:rPr lang="en-US" sz="1200" dirty="0" smtClean="0"/>
              <a:t>cm</a:t>
            </a:r>
            <a:r>
              <a:rPr lang="en-US" sz="1200" baseline="30000" dirty="0" smtClean="0"/>
              <a:t>-2</a:t>
            </a:r>
            <a:r>
              <a:rPr lang="en-US" sz="1200" dirty="0" smtClean="0"/>
              <a:t>) P</a:t>
            </a:r>
          </a:p>
          <a:p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3962400" y="47244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BNW energy (</a:t>
            </a:r>
            <a:r>
              <a:rPr lang="en-US" sz="1000" dirty="0" err="1" smtClean="0"/>
              <a:t>keV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7848600" y="43434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BNW energy (</a:t>
            </a:r>
            <a:r>
              <a:rPr lang="en-US" sz="1000" dirty="0" err="1" smtClean="0"/>
              <a:t>keV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sp>
        <p:nvSpPr>
          <p:cNvPr id="14" name="Rectangle 13"/>
          <p:cNvSpPr/>
          <p:nvPr/>
        </p:nvSpPr>
        <p:spPr>
          <a:xfrm>
            <a:off x="1676400" y="2743200"/>
            <a:ext cx="1447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9600" y="2057400"/>
            <a:ext cx="16764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4420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SOI technology for detectors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58763" y="952621"/>
            <a:ext cx="8675687" cy="5700592"/>
            <a:chOff x="258763" y="952621"/>
            <a:chExt cx="8675687" cy="5700592"/>
          </a:xfrm>
        </p:grpSpPr>
        <p:grpSp>
          <p:nvGrpSpPr>
            <p:cNvPr id="14" name="Group 13"/>
            <p:cNvGrpSpPr/>
            <p:nvPr/>
          </p:nvGrpSpPr>
          <p:grpSpPr>
            <a:xfrm>
              <a:off x="258763" y="952621"/>
              <a:ext cx="8675687" cy="5700592"/>
              <a:chOff x="258763" y="952621"/>
              <a:chExt cx="8675687" cy="5700592"/>
            </a:xfrm>
          </p:grpSpPr>
          <p:sp>
            <p:nvSpPr>
              <p:cNvPr id="137220" name="Line 4"/>
              <p:cNvSpPr>
                <a:spLocks noChangeShapeType="1"/>
              </p:cNvSpPr>
              <p:nvPr/>
            </p:nvSpPr>
            <p:spPr bwMode="auto">
              <a:xfrm>
                <a:off x="4362449" y="1036638"/>
                <a:ext cx="45719" cy="5616575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37221" name="Picture 23" descr="DNW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62000" y="1295400"/>
                <a:ext cx="3546620" cy="2563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7222" name="Picture 14" descr="DNW2"/>
              <p:cNvPicPr>
                <a:picLocks noChangeAspect="1" noChangeArrowheads="1"/>
              </p:cNvPicPr>
              <p:nvPr/>
            </p:nvPicPr>
            <p:blipFill>
              <a:blip r:embed="rId3"/>
              <a:srcRect t="18576"/>
              <a:stretch>
                <a:fillRect/>
              </a:stretch>
            </p:blipFill>
            <p:spPr bwMode="auto">
              <a:xfrm>
                <a:off x="4794250" y="1295400"/>
                <a:ext cx="3469446" cy="2536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50602" name="Text Box 10"/>
              <p:cNvSpPr txBox="1">
                <a:spLocks noChangeArrowheads="1"/>
              </p:cNvSpPr>
              <p:nvPr/>
            </p:nvSpPr>
            <p:spPr bwMode="auto">
              <a:xfrm>
                <a:off x="1847850" y="952621"/>
                <a:ext cx="778610" cy="30777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square" lIns="45720" tIns="18288" rIns="45720" bIns="18288" anchor="ctr" anchorCtr="1">
                <a:spAutoFit/>
              </a:bodyPr>
              <a:lstStyle/>
              <a:p>
                <a:pPr>
                  <a:lnSpc>
                    <a:spcPct val="110000"/>
                  </a:lnSpc>
                  <a:buClr>
                    <a:srgbClr val="FF0000"/>
                  </a:buClr>
                  <a:buFont typeface="Webdings" pitchFamily="18" charset="2"/>
                  <a:buNone/>
                </a:pPr>
                <a:r>
                  <a:rPr lang="pl-PL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BPW </a:t>
                </a:r>
              </a:p>
            </p:txBody>
          </p:sp>
          <p:sp>
            <p:nvSpPr>
              <p:cNvPr id="3" name="Text Box 10"/>
              <p:cNvSpPr txBox="1">
                <a:spLocks noChangeArrowheads="1"/>
              </p:cNvSpPr>
              <p:nvPr/>
            </p:nvSpPr>
            <p:spPr bwMode="auto">
              <a:xfrm>
                <a:off x="5048250" y="963612"/>
                <a:ext cx="2099160" cy="30777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square" lIns="45720" tIns="18288" rIns="45720" bIns="18288" anchor="ctr" anchorCtr="1">
                <a:spAutoFit/>
              </a:bodyPr>
              <a:lstStyle/>
              <a:p>
                <a:pPr>
                  <a:lnSpc>
                    <a:spcPct val="110000"/>
                  </a:lnSpc>
                  <a:buClr>
                    <a:srgbClr val="FF0000"/>
                  </a:buClr>
                  <a:buFont typeface="Webdings" pitchFamily="18" charset="2"/>
                  <a:buNone/>
                </a:pPr>
                <a:r>
                  <a:rPr lang="pl-PL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Nested BNW/BPW </a:t>
                </a:r>
              </a:p>
            </p:txBody>
          </p:sp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258763" y="4060825"/>
                <a:ext cx="4356100" cy="251936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  <a:buFontTx/>
                  <a:buChar char="–"/>
                </a:pPr>
                <a:r>
                  <a:rPr lang="pl-PL" sz="1400" b="0">
                    <a:solidFill>
                      <a:schemeClr val="tx1"/>
                    </a:solidFill>
                    <a:latin typeface="Arial" charset="0"/>
                  </a:rPr>
                  <a:t>electric </a:t>
                </a:r>
                <a:r>
                  <a:rPr lang="en-US" sz="1400" b="0">
                    <a:solidFill>
                      <a:schemeClr val="tx1"/>
                    </a:solidFill>
                    <a:latin typeface="Arial" charset="0"/>
                  </a:rPr>
                  <a:t>potential under any circuitry </a:t>
                </a:r>
                <a:r>
                  <a:rPr lang="pl-PL" sz="1400" b="0">
                    <a:solidFill>
                      <a:schemeClr val="tx1"/>
                    </a:solidFill>
                    <a:latin typeface="Arial" charset="0"/>
                  </a:rPr>
                  <a:t>may be kept constant or change very little only by voltage from integrated charge</a:t>
                </a:r>
              </a:p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  <a:buFontTx/>
                  <a:buChar char="–"/>
                </a:pPr>
                <a:r>
                  <a:rPr lang="pl-PL" sz="1400" b="0">
                    <a:solidFill>
                      <a:schemeClr val="tx1"/>
                    </a:solidFill>
                    <a:latin typeface="Arial" charset="0"/>
                  </a:rPr>
                  <a:t>gives increased C-to-V node capacitance </a:t>
                </a:r>
              </a:p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  <a:buFontTx/>
                  <a:buChar char="–"/>
                </a:pPr>
                <a:r>
                  <a:rPr lang="pl-PL" sz="1400" b="0">
                    <a:solidFill>
                      <a:schemeClr val="tx1"/>
                    </a:solidFill>
                    <a:latin typeface="Arial" charset="0"/>
                  </a:rPr>
                  <a:t>works with charge integrating pixels (3T-like), gain may be nonlinear, </a:t>
                </a:r>
              </a:p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  <a:buFontTx/>
                  <a:buChar char="–"/>
                </a:pPr>
                <a:r>
                  <a:rPr lang="pl-PL" sz="1400" b="0">
                    <a:solidFill>
                      <a:schemeClr val="tx1"/>
                    </a:solidFill>
                    <a:latin typeface="Arial" charset="0"/>
                  </a:rPr>
                  <a:t>charge injections due to electronics activity may be cancel out by sequential readout with exactly repeated patterns for control signals and CDS</a:t>
                </a:r>
              </a:p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</a:pPr>
                <a:endParaRPr lang="en-US" sz="1400" b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4" name="Rectangle 3"/>
              <p:cNvSpPr txBox="1">
                <a:spLocks noChangeArrowheads="1"/>
              </p:cNvSpPr>
              <p:nvPr/>
            </p:nvSpPr>
            <p:spPr bwMode="auto">
              <a:xfrm>
                <a:off x="4578350" y="4060825"/>
                <a:ext cx="4356100" cy="251936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  <a:buFontTx/>
                  <a:buChar char="–"/>
                </a:pPr>
                <a:r>
                  <a:rPr lang="pl-PL" sz="1400" b="0" dirty="0">
                    <a:solidFill>
                      <a:schemeClr val="tx1"/>
                    </a:solidFill>
                    <a:latin typeface="Arial" charset="0"/>
                  </a:rPr>
                  <a:t>full isolation of the electronics and the detector charge collection node,</a:t>
                </a:r>
              </a:p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  <a:buFontTx/>
                  <a:buChar char="–"/>
                </a:pPr>
                <a:r>
                  <a:rPr lang="pl-PL" sz="1400" b="0" dirty="0">
                    <a:solidFill>
                      <a:schemeClr val="tx1"/>
                    </a:solidFill>
                    <a:latin typeface="Arial" charset="0"/>
                  </a:rPr>
                  <a:t>electric </a:t>
                </a:r>
                <a:r>
                  <a:rPr lang="en-US" sz="1400" b="0" dirty="0">
                    <a:solidFill>
                      <a:schemeClr val="tx1"/>
                    </a:solidFill>
                    <a:latin typeface="Arial" charset="0"/>
                  </a:rPr>
                  <a:t>potential under any circuitry </a:t>
                </a:r>
                <a:r>
                  <a:rPr lang="pl-PL" sz="1400" b="0" dirty="0">
                    <a:solidFill>
                      <a:schemeClr val="tx1"/>
                    </a:solidFill>
                    <a:latin typeface="Arial" charset="0"/>
                  </a:rPr>
                  <a:t>is kept constant (AC ground)</a:t>
                </a:r>
              </a:p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  <a:buFontTx/>
                  <a:buChar char="–"/>
                </a:pPr>
                <a:r>
                  <a:rPr lang="pl-PL" sz="1400" b="0" dirty="0">
                    <a:solidFill>
                      <a:schemeClr val="tx1"/>
                    </a:solidFill>
                    <a:latin typeface="Arial" charset="0"/>
                  </a:rPr>
                  <a:t>allows designs with amplification stages and virtual ground (CSA) </a:t>
                </a:r>
              </a:p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  <a:buFontTx/>
                  <a:buChar char="–"/>
                </a:pPr>
                <a:r>
                  <a:rPr lang="pl-PL" sz="1400" b="0" dirty="0">
                    <a:solidFill>
                      <a:schemeClr val="tx1"/>
                    </a:solidFill>
                    <a:latin typeface="Arial" charset="0"/>
                  </a:rPr>
                  <a:t>Removes parasitics feedbacks and instabilities, </a:t>
                </a:r>
              </a:p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  <a:buFontTx/>
                  <a:buChar char="–"/>
                </a:pPr>
                <a:r>
                  <a:rPr lang="pl-PL" sz="1400" b="0" dirty="0">
                    <a:solidFill>
                      <a:schemeClr val="tx1"/>
                    </a:solidFill>
                    <a:latin typeface="Arial" charset="0"/>
                  </a:rPr>
                  <a:t>Unfortunately increases input capacitance of CSA</a:t>
                </a:r>
              </a:p>
              <a:p>
                <a:pPr marL="171450" lvl="1" indent="-171450" algn="l" eaLnBrk="1" hangingPunct="1">
                  <a:lnSpc>
                    <a:spcPts val="1800"/>
                  </a:lnSpc>
                  <a:spcBef>
                    <a:spcPct val="20000"/>
                  </a:spcBef>
                </a:pPr>
                <a:endParaRPr lang="en-US" sz="1400" b="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10" name="Text Box 10"/>
              <p:cNvSpPr txBox="1">
                <a:spLocks noChangeArrowheads="1"/>
              </p:cNvSpPr>
              <p:nvPr/>
            </p:nvSpPr>
            <p:spPr bwMode="auto">
              <a:xfrm>
                <a:off x="6724650" y="2030059"/>
                <a:ext cx="778610" cy="24006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00B05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square" lIns="45720" tIns="18288" rIns="45720" bIns="18288" anchor="ctr" anchorCtr="1">
                <a:spAutoFit/>
              </a:bodyPr>
              <a:lstStyle/>
              <a:p>
                <a:pPr>
                  <a:lnSpc>
                    <a:spcPct val="110000"/>
                  </a:lnSpc>
                  <a:buClr>
                    <a:srgbClr val="FF0000"/>
                  </a:buClr>
                  <a:buFont typeface="Webdings" pitchFamily="18" charset="2"/>
                  <a:buNone/>
                </a:pPr>
                <a:r>
                  <a:rPr lang="pl-PL" sz="12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B</a:t>
                </a:r>
                <a:r>
                  <a:rPr lang="en-US" sz="12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NW</a:t>
                </a:r>
                <a:r>
                  <a:rPr lang="pl-PL" sz="1200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 </a:t>
                </a:r>
                <a:endParaRPr lang="pl-PL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1" name="Text Box 10"/>
              <p:cNvSpPr txBox="1">
                <a:spLocks noChangeArrowheads="1"/>
              </p:cNvSpPr>
              <p:nvPr/>
            </p:nvSpPr>
            <p:spPr bwMode="auto">
              <a:xfrm>
                <a:off x="5929582" y="2258659"/>
                <a:ext cx="611964" cy="24006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square" lIns="45720" tIns="18288" rIns="45720" bIns="18288" anchor="ctr" anchorCtr="1">
                <a:spAutoFit/>
              </a:bodyPr>
              <a:lstStyle/>
              <a:p>
                <a:pPr>
                  <a:lnSpc>
                    <a:spcPct val="110000"/>
                  </a:lnSpc>
                  <a:buClr>
                    <a:srgbClr val="FF0000"/>
                  </a:buClr>
                  <a:buFont typeface="Webdings" pitchFamily="18" charset="2"/>
                  <a:buNone/>
                </a:pPr>
                <a:r>
                  <a:rPr lang="pl-PL" sz="12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BPW </a:t>
                </a: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971800" y="2057400"/>
              <a:ext cx="611964" cy="24006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wrap="square" lIns="45720" tIns="18288" rIns="45720" bIns="18288" anchor="ctr" anchorCtr="1">
              <a:spAutoFit/>
            </a:bodyPr>
            <a:lstStyle/>
            <a:p>
              <a:pPr>
                <a:lnSpc>
                  <a:spcPct val="110000"/>
                </a:lnSpc>
                <a:buClr>
                  <a:srgbClr val="FF0000"/>
                </a:buClr>
                <a:buFont typeface="Webdings" pitchFamily="18" charset="2"/>
                <a:buNone/>
              </a:pPr>
              <a:r>
                <a:rPr lang="pl-PL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BPW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25063" y="914400"/>
            <a:ext cx="8458199" cy="17526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/>
          <a:lstStyle/>
          <a:p>
            <a:pPr marL="0" lvl="1">
              <a:lnSpc>
                <a:spcPts val="1600"/>
              </a:lnSpc>
              <a:spcBef>
                <a:spcPts val="200"/>
              </a:spcBef>
            </a:pPr>
            <a:r>
              <a:rPr lang="en-US" sz="1600" b="1" dirty="0"/>
              <a:t>Shielding:</a:t>
            </a:r>
          </a:p>
          <a:p>
            <a:pPr marL="171450" lvl="1" indent="-171450" algn="l" eaLnBrk="1" hangingPunct="1">
              <a:lnSpc>
                <a:spcPts val="1600"/>
              </a:lnSpc>
              <a:spcBef>
                <a:spcPts val="200"/>
              </a:spcBef>
              <a:buFontTx/>
              <a:buChar char="–"/>
            </a:pPr>
            <a:r>
              <a:rPr lang="pl-PL" sz="1600" dirty="0" smtClean="0">
                <a:latin typeface="Arial" charset="0"/>
              </a:rPr>
              <a:t>Tripple </a:t>
            </a:r>
            <a:r>
              <a:rPr lang="pl-PL" sz="1600" dirty="0">
                <a:latin typeface="Arial" charset="0"/>
              </a:rPr>
              <a:t>role of shielding between the SOI electronics and detector layer</a:t>
            </a:r>
            <a:r>
              <a:rPr lang="pl-PL" sz="1600" dirty="0" smtClean="0">
                <a:latin typeface="Arial" charset="0"/>
              </a:rPr>
              <a:t>:</a:t>
            </a:r>
            <a:endParaRPr lang="en-US" sz="1600" dirty="0" smtClean="0">
              <a:latin typeface="Arial" charset="0"/>
            </a:endParaRPr>
          </a:p>
          <a:p>
            <a:pPr marL="171450" lvl="1" indent="-171450" algn="l" eaLnBrk="1" hangingPunct="1">
              <a:lnSpc>
                <a:spcPts val="1600"/>
              </a:lnSpc>
              <a:spcBef>
                <a:spcPts val="200"/>
              </a:spcBef>
            </a:pPr>
            <a:endParaRPr lang="pl-PL" sz="1600" dirty="0">
              <a:solidFill>
                <a:srgbClr val="00FF00"/>
              </a:solidFill>
              <a:latin typeface="Arial" charset="0"/>
            </a:endParaRPr>
          </a:p>
          <a:p>
            <a:pPr marL="171450" indent="-171450" algn="l" eaLnBrk="1" hangingPunct="1">
              <a:lnSpc>
                <a:spcPts val="1600"/>
              </a:lnSpc>
              <a:spcBef>
                <a:spcPts val="200"/>
              </a:spcBef>
              <a:buFontTx/>
              <a:buChar char="•"/>
            </a:pPr>
            <a:r>
              <a:rPr lang="pl-PL" sz="1600" dirty="0" smtClean="0">
                <a:latin typeface="Arial" charset="0"/>
              </a:rPr>
              <a:t>to </a:t>
            </a:r>
            <a:r>
              <a:rPr lang="pl-PL" sz="1600" dirty="0">
                <a:latin typeface="Arial" charset="0"/>
              </a:rPr>
              <a:t>avoid back-gating in transistors</a:t>
            </a:r>
            <a:r>
              <a:rPr lang="pl-PL" sz="1600" b="0" dirty="0">
                <a:latin typeface="Arial" charset="0"/>
              </a:rPr>
              <a:t> (DC potential underneath the BOX shifts threshold of transistors),</a:t>
            </a:r>
          </a:p>
          <a:p>
            <a:pPr marL="171450" indent="-171450" algn="l" eaLnBrk="1" hangingPunct="1">
              <a:lnSpc>
                <a:spcPts val="1600"/>
              </a:lnSpc>
              <a:spcBef>
                <a:spcPts val="200"/>
              </a:spcBef>
              <a:buFontTx/>
              <a:buChar char="•"/>
            </a:pPr>
            <a:r>
              <a:rPr lang="pl-PL" sz="1600" dirty="0">
                <a:latin typeface="Arial" charset="0"/>
              </a:rPr>
              <a:t>to avoid injection of parasitic charges</a:t>
            </a:r>
            <a:r>
              <a:rPr lang="pl-PL" sz="1600" b="0" dirty="0">
                <a:latin typeface="Arial" charset="0"/>
              </a:rPr>
              <a:t> from the SOI electronics to detector,</a:t>
            </a:r>
          </a:p>
          <a:p>
            <a:pPr marL="171450" indent="-171450" algn="l" eaLnBrk="1" hangingPunct="1">
              <a:lnSpc>
                <a:spcPts val="1600"/>
              </a:lnSpc>
              <a:spcBef>
                <a:spcPts val="200"/>
              </a:spcBef>
              <a:buFontTx/>
              <a:buChar char="•"/>
            </a:pPr>
            <a:r>
              <a:rPr lang="pl-PL" sz="1600" dirty="0">
                <a:latin typeface="Arial" charset="0"/>
              </a:rPr>
              <a:t>to avoid strong electric field in BOX</a:t>
            </a:r>
            <a:r>
              <a:rPr lang="pl-PL" sz="1600" b="0" dirty="0">
                <a:latin typeface="Arial" charset="0"/>
              </a:rPr>
              <a:t> that results in accelerated radiation damage. </a:t>
            </a:r>
            <a:endParaRPr lang="en-US" sz="1600" b="0" dirty="0">
              <a:latin typeface="Arial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200400" y="609600"/>
            <a:ext cx="1752600" cy="4572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+mj-lt"/>
                <a:ea typeface="ＭＳ Ｐゴシック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Arial" charset="0"/>
              </a:defRPr>
            </a:lvl9pPr>
          </a:lstStyle>
          <a:p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971800"/>
            <a:ext cx="4876801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562600" y="5523637"/>
            <a:ext cx="3120662" cy="877163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non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700" b="0" dirty="0">
                <a:latin typeface="+mn-lt"/>
                <a:ea typeface="+mn-ea"/>
              </a:rPr>
              <a:t>This well separates digital circuits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700" b="0" dirty="0">
                <a:latin typeface="+mn-lt"/>
                <a:ea typeface="+mn-ea"/>
              </a:rPr>
              <a:t>from sensor substrate and </a:t>
            </a:r>
            <a:r>
              <a:rPr lang="en-US" sz="1700" b="0" dirty="0" smtClean="0">
                <a:latin typeface="+mn-lt"/>
                <a:ea typeface="+mn-ea"/>
              </a:rPr>
              <a:t/>
            </a:r>
            <a:br>
              <a:rPr lang="en-US" sz="1700" b="0" dirty="0" smtClean="0">
                <a:latin typeface="+mn-lt"/>
                <a:ea typeface="+mn-ea"/>
              </a:rPr>
            </a:br>
            <a:r>
              <a:rPr lang="en-US" sz="1700" b="0" dirty="0" smtClean="0">
                <a:latin typeface="+mn-lt"/>
                <a:ea typeface="+mn-ea"/>
              </a:rPr>
              <a:t>prevents back </a:t>
            </a:r>
            <a:r>
              <a:rPr lang="en-US" sz="1700" b="0" dirty="0">
                <a:latin typeface="+mn-lt"/>
                <a:ea typeface="+mn-ea"/>
              </a:rPr>
              <a:t>gating effects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20068" y="4687669"/>
            <a:ext cx="2242931" cy="646331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0" dirty="0">
                <a:latin typeface="+mn-lt"/>
                <a:ea typeface="+mn-ea"/>
              </a:rPr>
              <a:t>This well collects </a:t>
            </a:r>
            <a:r>
              <a:rPr lang="en-US" sz="1800" b="0" dirty="0" smtClean="0">
                <a:latin typeface="+mn-lt"/>
                <a:ea typeface="+mn-ea"/>
              </a:rPr>
              <a:t>the charge carriers</a:t>
            </a:r>
            <a:endParaRPr lang="en-US" sz="1800" b="0" dirty="0">
              <a:latin typeface="+mn-lt"/>
              <a:ea typeface="+mn-ea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572000" y="3733800"/>
            <a:ext cx="990601" cy="182880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1"/>
          </p:cNvCxnSpPr>
          <p:nvPr/>
        </p:nvCxnSpPr>
        <p:spPr>
          <a:xfrm flipH="1" flipV="1">
            <a:off x="4953000" y="4038600"/>
            <a:ext cx="1567068" cy="972235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ooter Placeholder 1"/>
          <p:cNvSpPr txBox="1">
            <a:spLocks noGrp="1"/>
          </p:cNvSpPr>
          <p:nvPr/>
        </p:nvSpPr>
        <p:spPr bwMode="auto">
          <a:xfrm>
            <a:off x="2133600" y="5715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l-PL" sz="1200" dirty="0">
                <a:solidFill>
                  <a:srgbClr val="FFFFFF"/>
                </a:solidFill>
              </a:rPr>
              <a:t>SILVACO 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l-PL" sz="1200" dirty="0">
                <a:solidFill>
                  <a:srgbClr val="FFFFFF"/>
                </a:solidFill>
              </a:rPr>
              <a:t>process simulatiom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2400" y="0"/>
            <a:ext cx="8534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Purpose of the nested well structure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19800" y="29718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Developed at </a:t>
            </a:r>
            <a:r>
              <a:rPr lang="en-US" dirty="0" err="1" smtClean="0"/>
              <a:t>Fermilab</a:t>
            </a:r>
            <a:r>
              <a:rPr lang="en-US" dirty="0" smtClean="0"/>
              <a:t> with KEK and OKI/Lapis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626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1641475" y="5556250"/>
            <a:ext cx="228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5875">
                <a:solidFill>
                  <a:srgbClr val="FF0000"/>
                </a:solidFill>
                <a:miter lim="800000"/>
                <a:headEnd type="none" w="sm" len="sm"/>
                <a:tailEnd type="none" w="lg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93622" y="1268412"/>
            <a:ext cx="5832475" cy="3603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 eaLnBrk="1" hangingPunct="1">
              <a:lnSpc>
                <a:spcPct val="120000"/>
              </a:lnSpc>
            </a:pPr>
            <a:r>
              <a:rPr lang="pl-PL" sz="1500">
                <a:solidFill>
                  <a:schemeClr val="tx2"/>
                </a:solidFill>
                <a:latin typeface="Arial" charset="0"/>
              </a:rPr>
              <a:t>pixel design with window discriminator and per pixel counter </a:t>
            </a:r>
            <a:endParaRPr lang="en-US" sz="15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730122" name="Text Box 10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ebdings" pitchFamily="18" charset="2"/>
              <a:buNone/>
              <a:defRPr/>
            </a:pPr>
            <a:r>
              <a:rPr lang="pl-PL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MAMBO</a:t>
            </a:r>
            <a:r>
              <a:rPr lang="pl-PL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= </a:t>
            </a:r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pl-PL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onolithic </a:t>
            </a:r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pl-PL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ctive Pixel </a:t>
            </a:r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pl-PL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atrix with </a:t>
            </a:r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r>
              <a:rPr lang="pl-PL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inary C</a:t>
            </a:r>
            <a:r>
              <a:rPr lang="pl-P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r>
              <a:rPr lang="pl-PL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unters</a:t>
            </a:r>
          </a:p>
        </p:txBody>
      </p:sp>
      <p:sp>
        <p:nvSpPr>
          <p:cNvPr id="122894" name="Rectangle 14"/>
          <p:cNvSpPr>
            <a:spLocks noChangeArrowheads="1"/>
          </p:cNvSpPr>
          <p:nvPr/>
        </p:nvSpPr>
        <p:spPr bwMode="auto">
          <a:xfrm>
            <a:off x="0" y="2066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="" xmlns:a14="http://schemas.microsoft.com/office/drawing/2010/main" w="1587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20701" y="762000"/>
            <a:ext cx="1584325" cy="288925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45720" tIns="18288" rIns="45720" bIns="18288" anchor="ctr"/>
          <a:lstStyle/>
          <a:p>
            <a:pPr algn="l" eaLnBrk="1" hangingPunct="1"/>
            <a:r>
              <a:rPr lang="pl-PL" sz="1400" dirty="0" smtClean="0">
                <a:solidFill>
                  <a:schemeClr val="tx2"/>
                </a:solidFill>
                <a:latin typeface="Arial" charset="0"/>
              </a:rPr>
              <a:t>MAMBO</a:t>
            </a: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pl-PL" sz="1400" dirty="0" smtClean="0">
                <a:solidFill>
                  <a:schemeClr val="tx2"/>
                </a:solidFill>
                <a:latin typeface="Arial" charset="0"/>
              </a:rPr>
              <a:t>IV</a:t>
            </a: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 &amp; V</a:t>
            </a:r>
            <a:r>
              <a:rPr lang="pl-PL" sz="1400" dirty="0" smtClean="0">
                <a:solidFill>
                  <a:schemeClr val="tx2"/>
                </a:solidFill>
                <a:latin typeface="Arial" charset="0"/>
              </a:rPr>
              <a:t> </a:t>
            </a:r>
            <a:endParaRPr lang="en-US" sz="14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28600" y="2209800"/>
            <a:ext cx="2376488" cy="30956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 eaLnBrk="1" hangingPunct="1">
              <a:lnSpc>
                <a:spcPct val="120000"/>
              </a:lnSpc>
            </a:pPr>
            <a:r>
              <a:rPr lang="pl-PL" sz="1400">
                <a:solidFill>
                  <a:schemeClr val="tx2"/>
                </a:solidFill>
                <a:latin typeface="Arial" charset="0"/>
              </a:rPr>
              <a:t>integrating CSA w/ p-z </a:t>
            </a:r>
            <a:br>
              <a:rPr lang="pl-PL" sz="1400">
                <a:solidFill>
                  <a:schemeClr val="tx2"/>
                </a:solidFill>
                <a:latin typeface="Arial" charset="0"/>
              </a:rPr>
            </a:br>
            <a:r>
              <a:rPr lang="pl-PL" sz="1400">
                <a:solidFill>
                  <a:schemeClr val="tx2"/>
                </a:solidFill>
                <a:latin typeface="Arial" charset="0"/>
              </a:rPr>
              <a:t>network, </a:t>
            </a:r>
          </a:p>
          <a:p>
            <a:pPr algn="l" eaLnBrk="1" hangingPunct="1">
              <a:lnSpc>
                <a:spcPct val="120000"/>
              </a:lnSpc>
            </a:pPr>
            <a:r>
              <a:rPr lang="pl-PL" sz="1400">
                <a:solidFill>
                  <a:schemeClr val="tx2"/>
                </a:solidFill>
                <a:latin typeface="Arial" charset="0"/>
              </a:rPr>
              <a:t>shaping filter CR-RC</a:t>
            </a:r>
            <a:r>
              <a:rPr lang="pl-PL" sz="1400" baseline="30000">
                <a:solidFill>
                  <a:schemeClr val="tx2"/>
                </a:solidFill>
                <a:latin typeface="Arial" charset="0"/>
              </a:rPr>
              <a:t>2</a:t>
            </a:r>
            <a:r>
              <a:rPr lang="pl-PL" sz="1400">
                <a:solidFill>
                  <a:schemeClr val="tx2"/>
                </a:solidFill>
                <a:latin typeface="Arial" charset="0"/>
              </a:rPr>
              <a:t> </a:t>
            </a:r>
            <a:br>
              <a:rPr lang="pl-PL" sz="1400">
                <a:solidFill>
                  <a:schemeClr val="tx2"/>
                </a:solidFill>
                <a:latin typeface="Arial" charset="0"/>
              </a:rPr>
            </a:br>
            <a:r>
              <a:rPr lang="pl-PL" sz="1400">
                <a:solidFill>
                  <a:schemeClr val="tx2"/>
                </a:solidFill>
                <a:latin typeface="Arial" charset="0"/>
              </a:rPr>
              <a:t>with </a:t>
            </a:r>
            <a:r>
              <a:rPr lang="pl-PL" sz="1400">
                <a:solidFill>
                  <a:schemeClr val="tx2"/>
                </a:solidFill>
                <a:latin typeface="Symbol" pitchFamily="18" charset="2"/>
              </a:rPr>
              <a:t>t</a:t>
            </a:r>
            <a:r>
              <a:rPr lang="pl-PL" sz="1400" baseline="-25000">
                <a:solidFill>
                  <a:schemeClr val="tx2"/>
                </a:solidFill>
                <a:latin typeface="Arial" charset="0"/>
              </a:rPr>
              <a:t>p</a:t>
            </a:r>
            <a:r>
              <a:rPr lang="pl-PL" sz="1400">
                <a:solidFill>
                  <a:schemeClr val="tx2"/>
                </a:solidFill>
                <a:latin typeface="Arial" charset="0"/>
              </a:rPr>
              <a:t>=200ns; </a:t>
            </a:r>
            <a:br>
              <a:rPr lang="pl-PL" sz="1400">
                <a:solidFill>
                  <a:schemeClr val="tx2"/>
                </a:solidFill>
                <a:latin typeface="Arial" charset="0"/>
              </a:rPr>
            </a:br>
            <a:r>
              <a:rPr lang="pl-PL" sz="1400">
                <a:solidFill>
                  <a:schemeClr val="tx2"/>
                </a:solidFill>
                <a:latin typeface="Arial" charset="0"/>
              </a:rPr>
              <a:t>gain=~100 </a:t>
            </a:r>
            <a:r>
              <a:rPr lang="pl-PL" sz="140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pl-PL" sz="1400">
                <a:solidFill>
                  <a:schemeClr val="tx2"/>
                </a:solidFill>
                <a:latin typeface="Arial" charset="0"/>
              </a:rPr>
              <a:t>V/e</a:t>
            </a:r>
            <a:r>
              <a:rPr lang="pl-PL" sz="1400" baseline="30000">
                <a:solidFill>
                  <a:schemeClr val="tx2"/>
                </a:solidFill>
                <a:latin typeface="Arial" charset="0"/>
              </a:rPr>
              <a:t>-</a:t>
            </a:r>
            <a:r>
              <a:rPr lang="pl-PL" sz="1400">
                <a:solidFill>
                  <a:schemeClr val="tx2"/>
                </a:solidFill>
                <a:latin typeface="Arial" charset="0"/>
              </a:rPr>
              <a:t>,</a:t>
            </a:r>
          </a:p>
          <a:p>
            <a:pPr algn="l" eaLnBrk="1" hangingPunct="1">
              <a:lnSpc>
                <a:spcPct val="120000"/>
              </a:lnSpc>
            </a:pPr>
            <a:r>
              <a:rPr lang="pl-PL" sz="1400">
                <a:solidFill>
                  <a:schemeClr val="tx2"/>
                </a:solidFill>
                <a:latin typeface="Arial" charset="0"/>
              </a:rPr>
              <a:t>ripple counter </a:t>
            </a:r>
            <a:br>
              <a:rPr lang="pl-PL" sz="1400">
                <a:solidFill>
                  <a:schemeClr val="tx2"/>
                </a:solidFill>
                <a:latin typeface="Arial" charset="0"/>
              </a:rPr>
            </a:br>
            <a:r>
              <a:rPr lang="pl-PL" sz="1400">
                <a:solidFill>
                  <a:schemeClr val="tx2"/>
                </a:solidFill>
                <a:latin typeface="Arial" charset="0"/>
              </a:rPr>
              <a:t>reconfigurable </a:t>
            </a:r>
            <a:br>
              <a:rPr lang="pl-PL" sz="1400">
                <a:solidFill>
                  <a:schemeClr val="tx2"/>
                </a:solidFill>
                <a:latin typeface="Arial" charset="0"/>
              </a:rPr>
            </a:br>
            <a:r>
              <a:rPr lang="pl-PL" sz="1400">
                <a:solidFill>
                  <a:schemeClr val="tx2"/>
                </a:solidFill>
                <a:latin typeface="Arial" charset="0"/>
              </a:rPr>
              <a:t>into shift register,</a:t>
            </a:r>
          </a:p>
          <a:p>
            <a:pPr algn="l" eaLnBrk="1" hangingPunct="1">
              <a:lnSpc>
                <a:spcPct val="120000"/>
              </a:lnSpc>
            </a:pPr>
            <a:r>
              <a:rPr lang="pl-PL" sz="1400">
                <a:solidFill>
                  <a:schemeClr val="tx2"/>
                </a:solidFill>
                <a:latin typeface="Arial" charset="0"/>
              </a:rPr>
              <a:t>DACs for threshold </a:t>
            </a:r>
            <a:br>
              <a:rPr lang="pl-PL" sz="1400">
                <a:solidFill>
                  <a:schemeClr val="tx2"/>
                </a:solidFill>
                <a:latin typeface="Arial" charset="0"/>
              </a:rPr>
            </a:br>
            <a:r>
              <a:rPr lang="pl-PL" sz="1400">
                <a:solidFill>
                  <a:schemeClr val="tx2"/>
                </a:solidFill>
                <a:latin typeface="Arial" charset="0"/>
              </a:rPr>
              <a:t>adjustment,</a:t>
            </a:r>
          </a:p>
          <a:p>
            <a:pPr algn="l" eaLnBrk="1" hangingPunct="1">
              <a:lnSpc>
                <a:spcPct val="120000"/>
              </a:lnSpc>
            </a:pPr>
            <a:r>
              <a:rPr lang="pl-PL" sz="1400">
                <a:solidFill>
                  <a:schemeClr val="tx2"/>
                </a:solidFill>
                <a:latin typeface="Arial" charset="0"/>
              </a:rPr>
              <a:t>control logic for testability</a:t>
            </a:r>
          </a:p>
          <a:p>
            <a:pPr algn="l" eaLnBrk="1" hangingPunct="1">
              <a:lnSpc>
                <a:spcPct val="120000"/>
              </a:lnSpc>
            </a:pPr>
            <a:endParaRPr lang="en-US" sz="14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1" y="547747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SOI LAPIS/OKI Semiconductor 0.2μm process</a:t>
            </a:r>
            <a:endParaRPr lang="en-US" dirty="0"/>
          </a:p>
        </p:txBody>
      </p:sp>
      <p:graphicFrame>
        <p:nvGraphicFramePr>
          <p:cNvPr id="1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29582810"/>
              </p:ext>
            </p:extLst>
          </p:nvPr>
        </p:nvGraphicFramePr>
        <p:xfrm>
          <a:off x="2627313" y="1438275"/>
          <a:ext cx="6408737" cy="5281613"/>
        </p:xfrm>
        <a:graphic>
          <a:graphicData uri="http://schemas.openxmlformats.org/presentationml/2006/ole">
            <p:oleObj spid="_x0000_s1216" r:id="rId3" imgW="8261964" imgH="5131279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71570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ontent Placeholder 2"/>
          <p:cNvSpPr>
            <a:spLocks/>
          </p:cNvSpPr>
          <p:nvPr/>
        </p:nvSpPr>
        <p:spPr bwMode="auto">
          <a:xfrm>
            <a:off x="5986463" y="838201"/>
            <a:ext cx="3157537" cy="342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66688" indent="-166688" algn="l" eaLnBrk="0" hangingPunct="0">
              <a:buClr>
                <a:srgbClr val="CCFFFF"/>
              </a:buClr>
              <a:buFontTx/>
              <a:buChar char="•"/>
            </a:pPr>
            <a:r>
              <a:rPr lang="en-US" sz="1600" dirty="0" smtClean="0"/>
              <a:t>Single pixel under test</a:t>
            </a:r>
          </a:p>
          <a:p>
            <a:pPr algn="l" eaLnBrk="0" hangingPunct="0">
              <a:buClr>
                <a:srgbClr val="CCFFFF"/>
              </a:buClr>
            </a:pPr>
            <a:endParaRPr lang="en-US" sz="1600" dirty="0" smtClean="0"/>
          </a:p>
          <a:p>
            <a:pPr marL="166688" indent="-166688" algn="l" eaLnBrk="0" hangingPunct="0">
              <a:buClr>
                <a:srgbClr val="CCFFFF"/>
              </a:buClr>
              <a:buFontTx/>
              <a:buChar char="•"/>
            </a:pPr>
            <a:r>
              <a:rPr lang="en-US" sz="1600" dirty="0" smtClean="0"/>
              <a:t>Selectable </a:t>
            </a:r>
            <a:r>
              <a:rPr lang="en-US" sz="1600" dirty="0"/>
              <a:t>modes </a:t>
            </a:r>
            <a:r>
              <a:rPr lang="en-US" sz="1600" dirty="0" smtClean="0"/>
              <a:t>for analysis &amp; characterization </a:t>
            </a:r>
            <a:r>
              <a:rPr lang="en-US" sz="1600" dirty="0"/>
              <a:t>of various </a:t>
            </a:r>
            <a:r>
              <a:rPr lang="en-US" sz="1600" dirty="0" smtClean="0"/>
              <a:t>blocks</a:t>
            </a:r>
            <a:endParaRPr lang="en-US" sz="1600" dirty="0"/>
          </a:p>
          <a:p>
            <a:pPr marL="344488" lvl="1" indent="-177800" algn="l" eaLnBrk="0" hangingPunct="0">
              <a:buClr>
                <a:srgbClr val="CCFFFF"/>
              </a:buClr>
              <a:buFontTx/>
              <a:buChar char="•"/>
            </a:pPr>
            <a:r>
              <a:rPr lang="en-US" sz="1400" dirty="0" smtClean="0"/>
              <a:t>Analogue </a:t>
            </a:r>
            <a:r>
              <a:rPr lang="en-US" sz="1400" dirty="0"/>
              <a:t>test </a:t>
            </a:r>
            <a:r>
              <a:rPr lang="en-US" sz="1400" dirty="0" smtClean="0"/>
              <a:t>mode</a:t>
            </a:r>
            <a:r>
              <a:rPr lang="en-US" sz="1400" dirty="0"/>
              <a:t>;</a:t>
            </a:r>
            <a:r>
              <a:rPr lang="en-US" sz="1400" dirty="0" smtClean="0"/>
              <a:t> analyses: noise, </a:t>
            </a:r>
            <a:r>
              <a:rPr lang="en-US" sz="1400" dirty="0"/>
              <a:t>linearity and </a:t>
            </a:r>
            <a:r>
              <a:rPr lang="en-US" sz="1400" dirty="0" smtClean="0"/>
              <a:t>Dynamic Range</a:t>
            </a:r>
          </a:p>
          <a:p>
            <a:pPr marL="344488" lvl="1" indent="-177800" algn="l" eaLnBrk="0" hangingPunct="0">
              <a:buClr>
                <a:srgbClr val="CCFFFF"/>
              </a:buClr>
              <a:buFontTx/>
              <a:buChar char="•"/>
            </a:pPr>
            <a:endParaRPr lang="en-US" sz="1400" dirty="0" smtClean="0"/>
          </a:p>
          <a:p>
            <a:pPr marL="344488" lvl="1" indent="-177800" algn="l" eaLnBrk="0" hangingPunct="0">
              <a:buClr>
                <a:srgbClr val="CCFFFF"/>
              </a:buClr>
              <a:buFontTx/>
              <a:buChar char="•"/>
            </a:pPr>
            <a:r>
              <a:rPr lang="en-US" sz="1400" dirty="0" smtClean="0"/>
              <a:t>Counter test mode</a:t>
            </a:r>
          </a:p>
          <a:p>
            <a:pPr marL="344488" lvl="1" indent="-177800" algn="l" eaLnBrk="0" hangingPunct="0">
              <a:buClr>
                <a:srgbClr val="CCFFFF"/>
              </a:buClr>
              <a:buFontTx/>
              <a:buChar char="•"/>
            </a:pPr>
            <a:endParaRPr lang="en-US" sz="1400" dirty="0" smtClean="0"/>
          </a:p>
          <a:p>
            <a:pPr marL="344488" lvl="1" indent="-177800" algn="l" eaLnBrk="0" hangingPunct="0">
              <a:buClr>
                <a:srgbClr val="CCFFFF"/>
              </a:buClr>
              <a:buFontTx/>
              <a:buChar char="•"/>
            </a:pPr>
            <a:r>
              <a:rPr lang="en-US" sz="1400" dirty="0" smtClean="0"/>
              <a:t>DAC trimming mode</a:t>
            </a:r>
          </a:p>
          <a:p>
            <a:pPr marL="344488" lvl="1" indent="-177800" algn="l" eaLnBrk="0" hangingPunct="0">
              <a:buClr>
                <a:srgbClr val="CCFFFF"/>
              </a:buClr>
              <a:buFontTx/>
              <a:buChar char="•"/>
            </a:pPr>
            <a:endParaRPr lang="en-US" sz="1400" dirty="0" smtClean="0"/>
          </a:p>
          <a:p>
            <a:pPr marL="344488" lvl="1" indent="-177800" algn="l" eaLnBrk="0" hangingPunct="0">
              <a:buClr>
                <a:srgbClr val="CCFFFF"/>
              </a:buClr>
              <a:buFontTx/>
              <a:buChar char="•"/>
            </a:pPr>
            <a:r>
              <a:rPr lang="en-US" sz="1400" dirty="0" smtClean="0"/>
              <a:t>Pixel </a:t>
            </a:r>
            <a:r>
              <a:rPr lang="en-US" sz="1400" dirty="0"/>
              <a:t>disable </a:t>
            </a:r>
            <a:r>
              <a:rPr lang="en-US" sz="1400" dirty="0" smtClean="0"/>
              <a:t>mode</a:t>
            </a:r>
          </a:p>
          <a:p>
            <a:pPr marL="344488" lvl="1" indent="-177800" algn="l" eaLnBrk="0" hangingPunct="0">
              <a:buClr>
                <a:srgbClr val="CCFFFF"/>
              </a:buClr>
              <a:buFontTx/>
              <a:buChar char="•"/>
            </a:pPr>
            <a:endParaRPr lang="en-US" sz="1400" dirty="0"/>
          </a:p>
          <a:p>
            <a:pPr marL="344488" lvl="1" indent="-177800" algn="l" eaLnBrk="0" hangingPunct="0">
              <a:buClr>
                <a:srgbClr val="CCFFFF"/>
              </a:buClr>
              <a:buFontTx/>
              <a:buChar char="•"/>
            </a:pPr>
            <a:r>
              <a:rPr lang="en-US" sz="1400" dirty="0" smtClean="0"/>
              <a:t>Normal Operation mode</a:t>
            </a:r>
          </a:p>
          <a:p>
            <a:pPr marL="344488" lvl="1" indent="-177800" algn="l" eaLnBrk="0" hangingPunct="0">
              <a:buClr>
                <a:srgbClr val="CCFFFF"/>
              </a:buClr>
              <a:buFontTx/>
              <a:buChar char="•"/>
            </a:pPr>
            <a:endParaRPr lang="en-US" sz="1400" dirty="0"/>
          </a:p>
          <a:p>
            <a:pPr marL="166688" indent="-166688" algn="l" eaLnBrk="0" hangingPunct="0">
              <a:buClr>
                <a:srgbClr val="CCFFFF"/>
              </a:buClr>
              <a:buFontTx/>
              <a:buChar char="•"/>
            </a:pPr>
            <a:endParaRPr lang="en-US" sz="1600" dirty="0">
              <a:solidFill>
                <a:srgbClr val="FFFF00"/>
              </a:solidFill>
            </a:endParaRP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57200"/>
            <a:ext cx="5991225" cy="582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9" name="Rectangle 5"/>
          <p:cNvSpPr>
            <a:spLocks noChangeArrowheads="1"/>
          </p:cNvSpPr>
          <p:nvPr/>
        </p:nvSpPr>
        <p:spPr bwMode="auto">
          <a:xfrm>
            <a:off x="6400800" y="4343400"/>
            <a:ext cx="24384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20" tIns="18288" rIns="45720" bIns="18288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pl-PL" sz="1400" b="1" dirty="0" smtClean="0"/>
              <a:t>MAMBO</a:t>
            </a:r>
            <a:r>
              <a:rPr lang="en-US" sz="1400" b="1" dirty="0"/>
              <a:t> V </a:t>
            </a:r>
            <a:r>
              <a:rPr lang="en-US" sz="1400" b="1" dirty="0" smtClean="0"/>
              <a:t>50×52 pixels-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400" b="1" dirty="0" smtClean="0"/>
              <a:t> testability </a:t>
            </a:r>
            <a:r>
              <a:rPr lang="en-US" sz="1400" b="1" dirty="0"/>
              <a:t>at </a:t>
            </a:r>
            <a:r>
              <a:rPr lang="en-US" sz="1400" b="1" dirty="0" smtClean="0"/>
              <a:t>pixel </a:t>
            </a:r>
            <a:r>
              <a:rPr lang="en-US" sz="1400" b="1" dirty="0"/>
              <a:t>l</a:t>
            </a:r>
            <a:r>
              <a:rPr lang="en-US" sz="1400" b="1" dirty="0" smtClean="0"/>
              <a:t>evel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400" b="1" dirty="0" smtClean="0"/>
              <a:t>for statistics analyzes</a:t>
            </a:r>
            <a:endParaRPr lang="en-US" sz="1400" b="1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6200" y="34712"/>
            <a:ext cx="8713788" cy="4224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1pPr>
            <a:lvl2pPr marL="742950" indent="-28575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2pPr>
            <a:lvl3pPr marL="11430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4pPr>
            <a:lvl5pPr marL="2057400" indent="-228600" algn="l">
              <a:defRPr sz="2000" b="1">
                <a:solidFill>
                  <a:srgbClr val="0000FF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MAMBO  test modes</a:t>
            </a:r>
            <a:endParaRPr lang="pl-PL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6353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Preamplifier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5638800"/>
            <a:ext cx="579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Cfs</a:t>
            </a:r>
            <a:r>
              <a:rPr lang="en-US" dirty="0" smtClean="0"/>
              <a:t>=14fF, Cc=140fF</a:t>
            </a:r>
          </a:p>
          <a:p>
            <a:r>
              <a:rPr lang="en-US" dirty="0" smtClean="0"/>
              <a:t>Protection diode at Input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1" y="99060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Regulated </a:t>
            </a:r>
            <a:r>
              <a:rPr lang="en-US" sz="2400" dirty="0" err="1" smtClean="0"/>
              <a:t>Cascode</a:t>
            </a:r>
            <a:r>
              <a:rPr lang="en-US" sz="2400" dirty="0" smtClean="0"/>
              <a:t> with extra current boosting to increase </a:t>
            </a:r>
            <a:r>
              <a:rPr lang="en-US" sz="2400" dirty="0" err="1" smtClean="0"/>
              <a:t>gm</a:t>
            </a:r>
            <a:r>
              <a:rPr lang="en-US" sz="2400" dirty="0" smtClean="0"/>
              <a:t> of  input transistor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Leakage current compensation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1.7fF I/P test capacitance</a:t>
            </a:r>
            <a:endParaRPr lang="en-US" sz="2400" dirty="0"/>
          </a:p>
        </p:txBody>
      </p:sp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0503723"/>
              </p:ext>
            </p:extLst>
          </p:nvPr>
        </p:nvGraphicFramePr>
        <p:xfrm>
          <a:off x="1447800" y="1447800"/>
          <a:ext cx="7315200" cy="5334000"/>
        </p:xfrm>
        <a:graphic>
          <a:graphicData uri="http://schemas.openxmlformats.org/presentationml/2006/ole">
            <p:oleObj spid="_x0000_s2150" r:id="rId3" imgW="7262097" imgH="4699339" progId="CorelDRAW.Graphic.13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5029200" y="2590800"/>
            <a:ext cx="990600" cy="4572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724400" y="3124200"/>
            <a:ext cx="14478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72200" y="2133601"/>
            <a:ext cx="381000" cy="198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315200" y="2357734"/>
            <a:ext cx="1066800" cy="12617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239000" y="2357735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Shaper coupling capacitance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470662" y="4724400"/>
            <a:ext cx="6629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strobe1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470662" y="5682900"/>
            <a:ext cx="6629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strobe2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132968" y="5057001"/>
            <a:ext cx="69583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In_test</a:t>
            </a:r>
            <a:r>
              <a:rPr lang="en-US" sz="1200" dirty="0"/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32968" y="5941692"/>
            <a:ext cx="69583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In_test2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609315" y="3685401"/>
            <a:ext cx="51488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Input</a:t>
            </a:r>
            <a:endParaRPr lang="en-US" sz="1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8ADA3-8DF5-4B1E-AE76-319DE48B01E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2012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05400" y="3030379"/>
            <a:ext cx="14478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Regulated </a:t>
            </a:r>
            <a:r>
              <a:rPr lang="en-US" sz="1000" dirty="0" err="1" smtClean="0"/>
              <a:t>cascode</a:t>
            </a:r>
            <a:endParaRPr 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135193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10475</TotalTime>
  <Words>1423</Words>
  <Application>Microsoft Macintosh PowerPoint</Application>
  <PresentationFormat>On-screen Show (4:3)</PresentationFormat>
  <Paragraphs>278</Paragraphs>
  <Slides>26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Office Theme</vt:lpstr>
      <vt:lpstr>CorelDRAW X3 Graphic</vt:lpstr>
      <vt:lpstr>CorelDRAW</vt:lpstr>
      <vt:lpstr>Monolithic Active pixel Matrix with Binary cOunters  (MAMBO)</vt:lpstr>
      <vt:lpstr>Presentation outline</vt:lpstr>
      <vt:lpstr>Slide 3</vt:lpstr>
      <vt:lpstr>Slide 4</vt:lpstr>
      <vt:lpstr>SOI technology for detectors </vt:lpstr>
      <vt:lpstr>Slide 6</vt:lpstr>
      <vt:lpstr>Slide 7</vt:lpstr>
      <vt:lpstr>Slide 8</vt:lpstr>
      <vt:lpstr>Preamplifier</vt:lpstr>
      <vt:lpstr>Shaper and Baseline Restorer</vt:lpstr>
      <vt:lpstr>Comparator</vt:lpstr>
      <vt:lpstr>Double Discriminator Logic</vt:lpstr>
      <vt:lpstr>Counter /Shift Register</vt:lpstr>
      <vt:lpstr>Pixel Layout</vt:lpstr>
      <vt:lpstr>MAMBO: TEST RESULTS</vt:lpstr>
      <vt:lpstr>Slide 16</vt:lpstr>
      <vt:lpstr>Slide 17</vt:lpstr>
      <vt:lpstr>Slide 18</vt:lpstr>
      <vt:lpstr>Slide 19</vt:lpstr>
      <vt:lpstr>Trimming DAC threshold scans</vt:lpstr>
      <vt:lpstr>DAC Scans: Count vs. Threshold (VthL)</vt:lpstr>
      <vt:lpstr>IMAGE with Cd109 source (22keV)</vt:lpstr>
      <vt:lpstr>Slide 23</vt:lpstr>
      <vt:lpstr>IMAGE with Cd109 source (22keV) with DiePad at 9V</vt:lpstr>
      <vt:lpstr>Conclusions and Future Work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 Pixel activities at Fermilab</dc:title>
  <dc:creator>farah khalid</dc:creator>
  <cp:lastModifiedBy>farah khalid</cp:lastModifiedBy>
  <cp:revision>197</cp:revision>
  <dcterms:created xsi:type="dcterms:W3CDTF">2012-03-09T21:58:09Z</dcterms:created>
  <dcterms:modified xsi:type="dcterms:W3CDTF">2012-11-05T15:46:09Z</dcterms:modified>
</cp:coreProperties>
</file>