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slideLayouts/slideLayout1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 id="2147483652" r:id="rId5"/>
    <p:sldMasterId id="2147483679" r:id="rId6"/>
  </p:sldMasterIdLst>
  <p:notesMasterIdLst>
    <p:notesMasterId r:id="rId29"/>
  </p:notesMasterIdLst>
  <p:handoutMasterIdLst>
    <p:handoutMasterId r:id="rId30"/>
  </p:handoutMasterIdLst>
  <p:sldIdLst>
    <p:sldId id="264" r:id="rId7"/>
    <p:sldId id="265" r:id="rId8"/>
    <p:sldId id="266" r:id="rId9"/>
    <p:sldId id="278" r:id="rId10"/>
    <p:sldId id="267" r:id="rId11"/>
    <p:sldId id="268" r:id="rId12"/>
    <p:sldId id="269" r:id="rId13"/>
    <p:sldId id="270" r:id="rId14"/>
    <p:sldId id="271" r:id="rId15"/>
    <p:sldId id="272" r:id="rId16"/>
    <p:sldId id="273" r:id="rId17"/>
    <p:sldId id="274" r:id="rId18"/>
    <p:sldId id="275" r:id="rId19"/>
    <p:sldId id="279" r:id="rId20"/>
    <p:sldId id="280" r:id="rId21"/>
    <p:sldId id="281" r:id="rId22"/>
    <p:sldId id="276" r:id="rId23"/>
    <p:sldId id="282" r:id="rId24"/>
    <p:sldId id="283" r:id="rId25"/>
    <p:sldId id="285" r:id="rId26"/>
    <p:sldId id="286" r:id="rId27"/>
    <p:sldId id="287" r:id="rId28"/>
  </p:sldIdLst>
  <p:sldSz cx="9144000" cy="5143500" type="screen16x9"/>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AEEC76D-DE2E-C2DA-FE98-FE66F8FFFFA5}" name="Lucchesi Donatella" initials="LD" userId="S::donatella.lucchesi@unipd.it::538be0e9-7439-430f-bf26-6b11b13e7616"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851" autoAdjust="0"/>
    <p:restoredTop sz="94523" autoAdjust="0"/>
  </p:normalViewPr>
  <p:slideViewPr>
    <p:cSldViewPr snapToObjects="1" showGuides="1">
      <p:cViewPr varScale="1">
        <p:scale>
          <a:sx n="159" d="100"/>
          <a:sy n="159" d="100"/>
        </p:scale>
        <p:origin x="564" y="558"/>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 Type="http://schemas.openxmlformats.org/officeDocument/2006/relationships/customXml" Target="../customXml/item3.xml"/><Relationship Id="rId21" Type="http://schemas.openxmlformats.org/officeDocument/2006/relationships/slide" Target="slides/slide15.xml"/><Relationship Id="rId34" Type="http://schemas.openxmlformats.org/officeDocument/2006/relationships/tableStyles" Target="tableStyle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handoutMaster" Target="handoutMasters/handoutMaster1.xml"/><Relationship Id="rId35" Type="http://schemas.microsoft.com/office/2018/10/relationships/authors" Target="authors.xml"/><Relationship Id="rId8"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9D03EEF-9089-C744-8C93-EE73F8B15776}" type="datetimeFigureOut">
              <a:rPr lang="fr-FR" smtClean="0"/>
              <a:pPr/>
              <a:t>24/05/2024</a:t>
            </a:fld>
            <a:endParaRPr lang="en-GB"/>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AF8E451-F231-B046-B379-61FE019F64C0}" type="slidenum">
              <a:rPr lang="en-GB" smtClean="0"/>
              <a:pPr/>
              <a:t>‹#›</a:t>
            </a:fld>
            <a:endParaRPr lang="en-GB"/>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557F9A8-E4A4-1C40-93CC-37CDF0C3283E}" type="datetimeFigureOut">
              <a:rPr lang="fr-FR" smtClean="0"/>
              <a:pPr/>
              <a:t>24/05/2024</a:t>
            </a:fld>
            <a:endParaRPr lang="en-GB"/>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9393A5D-14D6-4646-84B9-A0E78F83D06C}" type="slidenum">
              <a:rPr lang="en-GB" smtClean="0"/>
              <a:pPr/>
              <a:t>‹#›</a:t>
            </a:fld>
            <a:endParaRPr lang="en-GB"/>
          </a:p>
        </p:txBody>
      </p:sp>
    </p:spTree>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6" name="Espace réservé du contenu 5"/>
          <p:cNvSpPr>
            <a:spLocks noGrp="1"/>
          </p:cNvSpPr>
          <p:nvPr>
            <p:ph sz="quarter" idx="12" hasCustomPrompt="1"/>
          </p:nvPr>
        </p:nvSpPr>
        <p:spPr>
          <a:xfrm>
            <a:off x="457200" y="1276350"/>
            <a:ext cx="8305800" cy="3536156"/>
          </a:xfrm>
          <a:prstGeom prst="rect">
            <a:avLst/>
          </a:prstGeom>
        </p:spPr>
        <p:txBody>
          <a:bodyPr wrap="square" tIns="45720">
            <a:normAutofit/>
          </a:bodyPr>
          <a:lstStyle>
            <a:lvl1pPr>
              <a:spcAft>
                <a:spcPts val="600"/>
              </a:spcAft>
              <a:defRPr>
                <a:latin typeface="+mj-lt"/>
              </a:defRPr>
            </a:lvl1pPr>
            <a:lvl2pPr>
              <a:spcAft>
                <a:spcPts val="600"/>
              </a:spcAft>
              <a:defRPr>
                <a:latin typeface="+mj-lt"/>
              </a:defRPr>
            </a:lvl2pPr>
            <a:lvl3pPr>
              <a:spcAft>
                <a:spcPts val="600"/>
              </a:spcAft>
              <a:defRPr>
                <a:latin typeface="+mj-lt"/>
              </a:defRPr>
            </a:lvl3pPr>
            <a:lvl4pPr>
              <a:spcAft>
                <a:spcPts val="600"/>
              </a:spcAft>
              <a:defRPr>
                <a:latin typeface="+mj-lt"/>
              </a:defRPr>
            </a:lvl4pPr>
            <a:lvl5pPr>
              <a:spcAft>
                <a:spcPts val="600"/>
              </a:spcAft>
              <a:defRPr>
                <a:latin typeface="+mj-lt"/>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8"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fr-FR"/>
              <a:t>Nom Prenom </a:t>
            </a:r>
            <a:endParaRPr lang="en-GB" dirty="0"/>
          </a:p>
        </p:txBody>
      </p:sp>
      <p:sp>
        <p:nvSpPr>
          <p:cNvPr id="9"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7" name="Titre 6"/>
          <p:cNvSpPr>
            <a:spLocks noGrp="1"/>
          </p:cNvSpPr>
          <p:nvPr>
            <p:ph type="title"/>
          </p:nvPr>
        </p:nvSpPr>
        <p:spPr>
          <a:xfrm>
            <a:off x="1979712" y="206375"/>
            <a:ext cx="6097488" cy="857250"/>
          </a:xfrm>
          <a:prstGeom prst="rect">
            <a:avLst/>
          </a:prstGeom>
        </p:spPr>
        <p:txBody>
          <a:bodyPr vert="horz" lIns="0" tIns="0" rIns="0" bIns="0"/>
          <a:lstStyle>
            <a:lvl1pPr>
              <a:defRPr>
                <a:latin typeface="+mj-lt"/>
              </a:defRPr>
            </a:lvl1pPr>
          </a:lstStyle>
          <a:p>
            <a:r>
              <a:rPr lang="fr-FR" dirty="0"/>
              <a:t>Cliquez et modifiez le titre</a:t>
            </a:r>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_Disposition personnalisée">
    <p:spTree>
      <p:nvGrpSpPr>
        <p:cNvPr id="1" name=""/>
        <p:cNvGrpSpPr/>
        <p:nvPr/>
      </p:nvGrpSpPr>
      <p:grpSpPr>
        <a:xfrm>
          <a:off x="0" y="0"/>
          <a:ext cx="0" cy="0"/>
          <a:chOff x="0" y="0"/>
          <a:chExt cx="0" cy="0"/>
        </a:xfrm>
      </p:grpSpPr>
      <p:sp>
        <p:nvSpPr>
          <p:cNvPr id="3" name="Espace réservé pour une image  6"/>
          <p:cNvSpPr>
            <a:spLocks noGrp="1"/>
          </p:cNvSpPr>
          <p:nvPr>
            <p:ph type="pic" sz="quarter" idx="10"/>
          </p:nvPr>
        </p:nvSpPr>
        <p:spPr>
          <a:xfrm>
            <a:off x="457200" y="1276349"/>
            <a:ext cx="3733800" cy="3276601"/>
          </a:xfrm>
          <a:prstGeom prst="rect">
            <a:avLst/>
          </a:prstGeom>
        </p:spPr>
        <p:txBody>
          <a:bodyPr vert="horz"/>
          <a:lstStyle>
            <a:lvl1pPr>
              <a:defRPr>
                <a:latin typeface="+mn-lt"/>
              </a:defRPr>
            </a:lvl1pPr>
          </a:lstStyle>
          <a:p>
            <a:endParaRPr lang="en-GB" dirty="0"/>
          </a:p>
        </p:txBody>
      </p:sp>
      <p:sp>
        <p:nvSpPr>
          <p:cNvPr id="4" name="Espace réservé du texte 11"/>
          <p:cNvSpPr>
            <a:spLocks noGrp="1"/>
          </p:cNvSpPr>
          <p:nvPr>
            <p:ph type="body" sz="quarter" idx="11" hasCustomPrompt="1"/>
          </p:nvPr>
        </p:nvSpPr>
        <p:spPr>
          <a:xfrm>
            <a:off x="4343400" y="1276350"/>
            <a:ext cx="4419600" cy="3276600"/>
          </a:xfrm>
          <a:prstGeom prst="rect">
            <a:avLst/>
          </a:prstGeom>
        </p:spPr>
        <p:txBody>
          <a:bodyPr vert="horz">
            <a:normAutofit/>
          </a:bodyPr>
          <a:lstStyle>
            <a:lvl1pPr>
              <a:spcAft>
                <a:spcPts val="900"/>
              </a:spcAft>
              <a:defRPr>
                <a:latin typeface="+mn-lt"/>
              </a:defRPr>
            </a:lvl1pPr>
            <a:lvl2pPr>
              <a:spcAft>
                <a:spcPts val="900"/>
              </a:spcAft>
              <a:defRPr>
                <a:latin typeface="+mn-lt"/>
              </a:defRPr>
            </a:lvl2pPr>
            <a:lvl3pPr>
              <a:spcAft>
                <a:spcPts val="900"/>
              </a:spcAft>
              <a:defRPr>
                <a:latin typeface="+mn-lt"/>
              </a:defRPr>
            </a:lvl3pPr>
            <a:lvl4pPr>
              <a:spcAft>
                <a:spcPts val="900"/>
              </a:spcAft>
              <a:defRPr>
                <a:latin typeface="+mn-lt"/>
              </a:defRPr>
            </a:lvl4pPr>
            <a:lvl5pPr>
              <a:spcAft>
                <a:spcPts val="900"/>
              </a:spcAft>
              <a:defRPr>
                <a:latin typeface="+mn-lt"/>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5"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fr-FR"/>
              <a:t>Antti Kolehmainen CERN EN-MME                                              mmWG 30/5/2024</a:t>
            </a:r>
            <a:endParaRPr lang="en-GB" dirty="0"/>
          </a:p>
        </p:txBody>
      </p:sp>
      <p:sp>
        <p:nvSpPr>
          <p:cNvPr id="6"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8" name="Titre 6"/>
          <p:cNvSpPr>
            <a:spLocks noGrp="1"/>
          </p:cNvSpPr>
          <p:nvPr>
            <p:ph type="title"/>
          </p:nvPr>
        </p:nvSpPr>
        <p:spPr>
          <a:xfrm>
            <a:off x="1979712" y="206375"/>
            <a:ext cx="6097488" cy="857250"/>
          </a:xfrm>
          <a:prstGeom prst="rect">
            <a:avLst/>
          </a:prstGeom>
        </p:spPr>
        <p:txBody>
          <a:bodyPr vert="horz" lIns="0" tIns="0" rIns="0" bIns="0"/>
          <a:lstStyle>
            <a:lvl1pPr>
              <a:defRPr>
                <a:latin typeface="+mj-lt"/>
              </a:defRPr>
            </a:lvl1pPr>
          </a:lstStyle>
          <a:p>
            <a:r>
              <a:rPr lang="fr-FR" dirty="0"/>
              <a:t>Cliquez et modifiez le titre</a:t>
            </a:r>
            <a:endParaRPr lang="en-GB" dirty="0"/>
          </a:p>
        </p:txBody>
      </p:sp>
    </p:spTree>
    <p:extLst>
      <p:ext uri="{BB962C8B-B14F-4D97-AF65-F5344CB8AC3E}">
        <p14:creationId xmlns:p14="http://schemas.microsoft.com/office/powerpoint/2010/main" val="17582345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showMasterPhAnim="0" userDrawn="1">
  <p:cSld name="Title Slide with logo">
    <p:bg>
      <p:bgPr>
        <a:solidFill>
          <a:schemeClr val="tx1"/>
        </a:solidFill>
        <a:effectLst/>
      </p:bgPr>
    </p:bg>
    <p:spTree>
      <p:nvGrpSpPr>
        <p:cNvPr id="1" name=""/>
        <p:cNvGrpSpPr/>
        <p:nvPr/>
      </p:nvGrpSpPr>
      <p:grpSpPr bwMode="auto">
        <a:xfrm>
          <a:off x="0" y="0"/>
          <a:ext cx="0" cy="0"/>
          <a:chOff x="0" y="0"/>
          <a:chExt cx="0" cy="0"/>
        </a:xfrm>
      </p:grpSpPr>
      <p:pic>
        <p:nvPicPr>
          <p:cNvPr id="4" name="Image 2" descr="logooutline.eps"/>
          <p:cNvPicPr>
            <a:picLocks noChangeAspect="1"/>
          </p:cNvPicPr>
          <p:nvPr userDrawn="1"/>
        </p:nvPicPr>
        <p:blipFill>
          <a:blip r:embed="rId2"/>
          <a:stretch/>
        </p:blipFill>
        <p:spPr bwMode="auto">
          <a:xfrm>
            <a:off x="3829598" y="532588"/>
            <a:ext cx="1492818" cy="1477815"/>
          </a:xfrm>
          <a:prstGeom prst="rect">
            <a:avLst/>
          </a:prstGeom>
        </p:spPr>
      </p:pic>
      <p:sp>
        <p:nvSpPr>
          <p:cNvPr id="5" name="Title 1"/>
          <p:cNvSpPr>
            <a:spLocks noGrp="1"/>
          </p:cNvSpPr>
          <p:nvPr>
            <p:ph type="ctrTitle" hasCustomPrompt="1"/>
          </p:nvPr>
        </p:nvSpPr>
        <p:spPr bwMode="auto">
          <a:xfrm>
            <a:off x="305991" y="2571750"/>
            <a:ext cx="8532019" cy="1614949"/>
          </a:xfrm>
        </p:spPr>
        <p:txBody>
          <a:bodyPr anchor="t" anchorCtr="0"/>
          <a:lstStyle>
            <a:lvl1pPr algn="l">
              <a:defRPr sz="3750">
                <a:solidFill>
                  <a:schemeClr val="bg1"/>
                </a:solidFill>
              </a:defRPr>
            </a:lvl1pPr>
          </a:lstStyle>
          <a:p>
            <a:pPr>
              <a:defRPr/>
            </a:pPr>
            <a:r>
              <a:rPr lang="en-US"/>
              <a:t>Click to edit Master title style</a:t>
            </a:r>
            <a:br>
              <a:rPr lang="en-US"/>
            </a:br>
            <a:endParaRPr lang="en-US"/>
          </a:p>
        </p:txBody>
      </p:sp>
      <p:sp>
        <p:nvSpPr>
          <p:cNvPr id="6" name="Subtitle 2"/>
          <p:cNvSpPr>
            <a:spLocks noGrp="1"/>
          </p:cNvSpPr>
          <p:nvPr>
            <p:ph type="subTitle" idx="1"/>
          </p:nvPr>
        </p:nvSpPr>
        <p:spPr bwMode="auto">
          <a:xfrm>
            <a:off x="305991" y="4275189"/>
            <a:ext cx="8532020" cy="602840"/>
          </a:xfrm>
        </p:spPr>
        <p:txBody>
          <a:bodyPr>
            <a:noAutofit/>
          </a:bodyPr>
          <a:lstStyle>
            <a:lvl1pPr marL="0" indent="0" algn="l">
              <a:buNone/>
              <a:defRPr sz="1500" b="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a:defRPr/>
            </a:pPr>
            <a:r>
              <a:rPr lang="en-US"/>
              <a:t>Click to edit Master subtitle style</a:t>
            </a:r>
          </a:p>
        </p:txBody>
      </p:sp>
    </p:spTree>
    <p:extLst>
      <p:ext uri="{BB962C8B-B14F-4D97-AF65-F5344CB8AC3E}">
        <p14:creationId xmlns:p14="http://schemas.microsoft.com/office/powerpoint/2010/main" val="23620810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PhAnim="0" userDrawn="1">
  <p:cSld name="Content  ">
    <p:bg>
      <p:bgRef idx="1003">
        <a:schemeClr val="bg2"/>
      </p:bgRef>
    </p:bg>
    <p:spTree>
      <p:nvGrpSpPr>
        <p:cNvPr id="1" name=""/>
        <p:cNvGrpSpPr/>
        <p:nvPr/>
      </p:nvGrpSpPr>
      <p:grpSpPr bwMode="auto">
        <a:xfrm>
          <a:off x="0" y="0"/>
          <a:ext cx="0" cy="0"/>
          <a:chOff x="0" y="0"/>
          <a:chExt cx="0" cy="0"/>
        </a:xfrm>
      </p:grpSpPr>
      <p:sp>
        <p:nvSpPr>
          <p:cNvPr id="4" name="Content Placeholder 2"/>
          <p:cNvSpPr>
            <a:spLocks noGrp="1"/>
          </p:cNvSpPr>
          <p:nvPr>
            <p:ph idx="1"/>
          </p:nvPr>
        </p:nvSpPr>
        <p:spPr bwMode="auto"/>
        <p:txBody>
          <a:bodyPr/>
          <a:lstStyle>
            <a:lvl1pPr>
              <a:defRPr>
                <a:solidFill>
                  <a:schemeClr val="tx2"/>
                </a:solidFill>
              </a:defRPr>
            </a:lvl1pPr>
            <a:lvl2pPr marL="243000" indent="-243000">
              <a:buFont typeface="Arial"/>
              <a:buChar char="•"/>
              <a:defRPr sz="1350">
                <a:solidFill>
                  <a:schemeClr val="tx2"/>
                </a:solidFill>
              </a:defRPr>
            </a:lvl2pPr>
            <a:lvl3pPr marL="486000" indent="-243000">
              <a:buSzPct val="100000"/>
              <a:buFont typeface="Arial"/>
              <a:buChar char="•"/>
              <a:defRPr>
                <a:solidFill>
                  <a:schemeClr val="tx2"/>
                </a:solidFill>
              </a:defRPr>
            </a:lvl3pPr>
            <a:lvl4pPr marL="729000" indent="-243000">
              <a:buSzPct val="100000"/>
              <a:buFont typeface="Arial"/>
              <a:buChar char="•"/>
              <a:defRPr>
                <a:solidFill>
                  <a:schemeClr val="tx2"/>
                </a:solidFill>
              </a:defRPr>
            </a:lvl4pPr>
            <a:lvl5pPr marL="1543050" indent="-171450">
              <a:buSzPct val="100000"/>
              <a:buFont typeface="Arial"/>
              <a:buChar char="•"/>
              <a:defRPr>
                <a:solidFill>
                  <a:schemeClr val="tx2">
                    <a:lumMod val="50000"/>
                  </a:schemeClr>
                </a:solidFill>
              </a:defRPr>
            </a:lvl5pPr>
          </a:lstStyle>
          <a:p>
            <a:pPr lvl="0">
              <a:defRPr/>
            </a:pPr>
            <a:r>
              <a:rPr lang="en-US"/>
              <a:t>Edit Master text styles</a:t>
            </a:r>
          </a:p>
          <a:p>
            <a:pPr lvl="1">
              <a:defRPr/>
            </a:pPr>
            <a:r>
              <a:rPr lang="en-US"/>
              <a:t>Second level</a:t>
            </a:r>
          </a:p>
          <a:p>
            <a:pPr lvl="2">
              <a:defRPr/>
            </a:pPr>
            <a:r>
              <a:rPr lang="en-US"/>
              <a:t>Third level</a:t>
            </a:r>
          </a:p>
          <a:p>
            <a:pPr lvl="3">
              <a:defRPr/>
            </a:pPr>
            <a:r>
              <a:rPr lang="en-US"/>
              <a:t>Fourth level</a:t>
            </a:r>
          </a:p>
        </p:txBody>
      </p:sp>
      <p:sp>
        <p:nvSpPr>
          <p:cNvPr id="5" name="Title 6"/>
          <p:cNvSpPr>
            <a:spLocks noGrp="1"/>
          </p:cNvSpPr>
          <p:nvPr>
            <p:ph type="title"/>
          </p:nvPr>
        </p:nvSpPr>
        <p:spPr bwMode="auto"/>
        <p:txBody>
          <a:bodyPr/>
          <a:lstStyle/>
          <a:p>
            <a:pPr>
              <a:defRPr/>
            </a:pPr>
            <a:r>
              <a:rPr lang="en-US"/>
              <a:t>Click to edit Master title style</a:t>
            </a:r>
          </a:p>
        </p:txBody>
      </p:sp>
      <p:sp>
        <p:nvSpPr>
          <p:cNvPr id="6" name="Date Placeholder 10"/>
          <p:cNvSpPr>
            <a:spLocks noGrp="1"/>
          </p:cNvSpPr>
          <p:nvPr>
            <p:ph type="dt" sz="half" idx="10"/>
          </p:nvPr>
        </p:nvSpPr>
        <p:spPr bwMode="auto"/>
        <p:txBody>
          <a:bodyPr/>
          <a:lstStyle/>
          <a:p>
            <a:pPr>
              <a:defRPr/>
            </a:pPr>
            <a:endParaRPr lang="en-US"/>
          </a:p>
        </p:txBody>
      </p:sp>
      <p:sp>
        <p:nvSpPr>
          <p:cNvPr id="7" name="Footer Placeholder 11"/>
          <p:cNvSpPr>
            <a:spLocks noGrp="1"/>
          </p:cNvSpPr>
          <p:nvPr>
            <p:ph type="ftr" sz="quarter" idx="11"/>
          </p:nvPr>
        </p:nvSpPr>
        <p:spPr bwMode="auto"/>
        <p:txBody>
          <a:bodyPr/>
          <a:lstStyle/>
          <a:p>
            <a:pPr>
              <a:defRPr/>
            </a:pPr>
            <a:r>
              <a:rPr lang="en-US"/>
              <a:t>Antti Kolehmainen CERN EN-MME                                              mmWG 30/5/2024</a:t>
            </a:r>
          </a:p>
        </p:txBody>
      </p:sp>
      <p:sp>
        <p:nvSpPr>
          <p:cNvPr id="8" name="Slide Number Placeholder 12"/>
          <p:cNvSpPr>
            <a:spLocks noGrp="1"/>
          </p:cNvSpPr>
          <p:nvPr>
            <p:ph type="sldNum" sz="quarter" idx="12"/>
          </p:nvPr>
        </p:nvSpPr>
        <p:spPr bwMode="auto"/>
        <p:txBody>
          <a:bodyPr/>
          <a:lstStyle/>
          <a:p>
            <a:pPr>
              <a:defRPr/>
            </a:pPr>
            <a:fld id="{36B5EA5A-BC32-A742-B11B-8E7414D5B535}" type="slidenum">
              <a:rPr lang="en-US"/>
              <a:t>‹#›</a:t>
            </a:fld>
            <a:endParaRPr lang="en-US"/>
          </a:p>
        </p:txBody>
      </p:sp>
    </p:spTree>
    <p:extLst>
      <p:ext uri="{BB962C8B-B14F-4D97-AF65-F5344CB8AC3E}">
        <p14:creationId xmlns:p14="http://schemas.microsoft.com/office/powerpoint/2010/main" val="3102233939"/>
      </p:ext>
    </p:extLst>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showMasterPhAnim="0" type="blank" userDrawn="1">
  <p:cSld name="Last slide">
    <p:bg>
      <p:bgRef idx="1003">
        <a:schemeClr val="bg2"/>
      </p:bgRef>
    </p:bg>
    <p:spTree>
      <p:nvGrpSpPr>
        <p:cNvPr id="1" name=""/>
        <p:cNvGrpSpPr/>
        <p:nvPr/>
      </p:nvGrpSpPr>
      <p:grpSpPr bwMode="auto">
        <a:xfrm>
          <a:off x="0" y="0"/>
          <a:ext cx="0" cy="0"/>
          <a:chOff x="0" y="0"/>
          <a:chExt cx="0" cy="0"/>
        </a:xfrm>
      </p:grpSpPr>
      <p:sp>
        <p:nvSpPr>
          <p:cNvPr id="4" name="TextBox 3"/>
          <p:cNvSpPr>
            <a:spLocks noAdjustHandles="1"/>
          </p:cNvSpPr>
          <p:nvPr userDrawn="1"/>
        </p:nvSpPr>
        <p:spPr bwMode="auto">
          <a:xfrm>
            <a:off x="305991" y="4647304"/>
            <a:ext cx="8532019" cy="300082"/>
          </a:xfrm>
          <a:prstGeom prst="rect">
            <a:avLst/>
          </a:prstGeom>
          <a:noFill/>
        </p:spPr>
        <p:txBody>
          <a:bodyPr wrap="square" rtlCol="0">
            <a:spAutoFit/>
          </a:bodyPr>
          <a:lstStyle/>
          <a:p>
            <a:pPr algn="ctr">
              <a:defRPr/>
            </a:pPr>
            <a:r>
              <a:rPr lang="fr-CH" sz="1350"/>
              <a:t>home.cern</a:t>
            </a:r>
            <a:endParaRPr lang="en-US" sz="1350"/>
          </a:p>
        </p:txBody>
      </p:sp>
      <p:pic>
        <p:nvPicPr>
          <p:cNvPr id="5" name="Picture 4"/>
          <p:cNvPicPr>
            <a:picLocks noChangeAspect="1"/>
          </p:cNvPicPr>
          <p:nvPr userDrawn="1"/>
        </p:nvPicPr>
        <p:blipFill>
          <a:blip r:embed="rId2"/>
          <a:stretch/>
        </p:blipFill>
        <p:spPr bwMode="auto">
          <a:xfrm>
            <a:off x="3923928" y="1683648"/>
            <a:ext cx="1296144" cy="1296144"/>
          </a:xfrm>
          <a:prstGeom prst="rect">
            <a:avLst/>
          </a:prstGeom>
        </p:spPr>
      </p:pic>
    </p:spTree>
    <p:extLst>
      <p:ext uri="{BB962C8B-B14F-4D97-AF65-F5344CB8AC3E}">
        <p14:creationId xmlns:p14="http://schemas.microsoft.com/office/powerpoint/2010/main" val="4034207742"/>
      </p:ext>
    </p:extLst>
  </p:cSld>
  <p:clrMapOvr>
    <a:overrideClrMapping bg1="lt1" tx1="dk1" bg2="lt2" tx2="dk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6" name="Espace réservé du contenu 5"/>
          <p:cNvSpPr>
            <a:spLocks noGrp="1"/>
          </p:cNvSpPr>
          <p:nvPr>
            <p:ph sz="quarter" idx="12"/>
          </p:nvPr>
        </p:nvSpPr>
        <p:spPr>
          <a:xfrm>
            <a:off x="457200" y="1016794"/>
            <a:ext cx="8305800" cy="3795712"/>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8"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fr-FR"/>
              <a:t>Nom Prenom </a:t>
            </a:r>
            <a:endParaRPr lang="en-GB" dirty="0"/>
          </a:p>
        </p:txBody>
      </p:sp>
      <p:sp>
        <p:nvSpPr>
          <p:cNvPr id="9"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10" name="Titre 6"/>
          <p:cNvSpPr>
            <a:spLocks noGrp="1"/>
          </p:cNvSpPr>
          <p:nvPr>
            <p:ph type="title"/>
          </p:nvPr>
        </p:nvSpPr>
        <p:spPr>
          <a:xfrm>
            <a:off x="1295400" y="206375"/>
            <a:ext cx="6781800" cy="857250"/>
          </a:xfrm>
          <a:prstGeom prst="rect">
            <a:avLst/>
          </a:prstGeom>
        </p:spPr>
        <p:txBody>
          <a:bodyPr vert="horz" lIns="0" tIns="0" rIns="0" bIns="0"/>
          <a:lstStyle/>
          <a:p>
            <a:r>
              <a:rPr lang="fr-FR" dirty="0"/>
              <a:t>Cliquez et modifiez le titre</a:t>
            </a:r>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8"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fr-FR"/>
              <a:t>Antti Kolehmainen CERN EN-MME                                              mmWG 30/5/2024</a:t>
            </a:r>
            <a:endParaRPr lang="en-GB" dirty="0"/>
          </a:p>
        </p:txBody>
      </p:sp>
      <p:sp>
        <p:nvSpPr>
          <p:cNvPr id="9"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5" name="Titre 6"/>
          <p:cNvSpPr>
            <a:spLocks noGrp="1"/>
          </p:cNvSpPr>
          <p:nvPr>
            <p:ph type="title"/>
          </p:nvPr>
        </p:nvSpPr>
        <p:spPr>
          <a:xfrm>
            <a:off x="2051720" y="206375"/>
            <a:ext cx="6025480" cy="857250"/>
          </a:xfrm>
          <a:prstGeom prst="rect">
            <a:avLst/>
          </a:prstGeom>
        </p:spPr>
        <p:txBody>
          <a:bodyPr vert="horz" lIns="0" tIns="0" rIns="0" bIns="0"/>
          <a:lstStyle>
            <a:lvl1pPr>
              <a:defRPr>
                <a:latin typeface="+mj-lt"/>
              </a:defRPr>
            </a:lvl1pPr>
          </a:lstStyle>
          <a:p>
            <a:r>
              <a:rPr lang="fr-FR" dirty="0"/>
              <a:t>Cliquez et modifiez le titre</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6" name="Espace réservé du contenu 5"/>
          <p:cNvSpPr>
            <a:spLocks noGrp="1"/>
          </p:cNvSpPr>
          <p:nvPr>
            <p:ph sz="quarter" idx="12" hasCustomPrompt="1"/>
          </p:nvPr>
        </p:nvSpPr>
        <p:spPr>
          <a:xfrm>
            <a:off x="457200" y="1276350"/>
            <a:ext cx="8305800" cy="3536156"/>
          </a:xfrm>
          <a:prstGeom prst="rect">
            <a:avLst/>
          </a:prstGeom>
        </p:spPr>
        <p:txBody>
          <a:bodyPr wrap="square" tIns="45720">
            <a:normAutofit/>
          </a:bodyPr>
          <a:lstStyle>
            <a:lvl1pPr>
              <a:spcAft>
                <a:spcPts val="600"/>
              </a:spcAft>
              <a:defRPr>
                <a:latin typeface="+mj-lt"/>
              </a:defRPr>
            </a:lvl1pPr>
            <a:lvl2pPr>
              <a:spcAft>
                <a:spcPts val="600"/>
              </a:spcAft>
              <a:defRPr>
                <a:latin typeface="+mj-lt"/>
              </a:defRPr>
            </a:lvl2pPr>
            <a:lvl3pPr>
              <a:spcAft>
                <a:spcPts val="600"/>
              </a:spcAft>
              <a:defRPr>
                <a:latin typeface="+mj-lt"/>
              </a:defRPr>
            </a:lvl3pPr>
            <a:lvl4pPr>
              <a:spcAft>
                <a:spcPts val="600"/>
              </a:spcAft>
              <a:defRPr>
                <a:latin typeface="+mj-lt"/>
              </a:defRPr>
            </a:lvl4pPr>
            <a:lvl5pPr>
              <a:spcAft>
                <a:spcPts val="600"/>
              </a:spcAft>
              <a:defRPr>
                <a:latin typeface="+mj-lt"/>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8"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fr-FR"/>
              <a:t>Antti Kolehmainen CERN EN-MME                                              mmWG 30/5/2024</a:t>
            </a:r>
            <a:endParaRPr lang="en-GB" dirty="0"/>
          </a:p>
        </p:txBody>
      </p:sp>
      <p:sp>
        <p:nvSpPr>
          <p:cNvPr id="9"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7" name="Titre 6"/>
          <p:cNvSpPr>
            <a:spLocks noGrp="1"/>
          </p:cNvSpPr>
          <p:nvPr>
            <p:ph type="title"/>
          </p:nvPr>
        </p:nvSpPr>
        <p:spPr>
          <a:xfrm>
            <a:off x="1979712" y="206375"/>
            <a:ext cx="6097488" cy="857250"/>
          </a:xfrm>
          <a:prstGeom prst="rect">
            <a:avLst/>
          </a:prstGeom>
        </p:spPr>
        <p:txBody>
          <a:bodyPr vert="horz" lIns="0" tIns="0" rIns="0" bIns="0"/>
          <a:lstStyle>
            <a:lvl1pPr>
              <a:defRPr>
                <a:latin typeface="+mj-lt"/>
              </a:defRPr>
            </a:lvl1pPr>
          </a:lstStyle>
          <a:p>
            <a:r>
              <a:rPr lang="fr-FR" dirty="0"/>
              <a:t>Cliquez et modifiez le titre</a:t>
            </a:r>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Disposition personnalisée">
    <p:spTree>
      <p:nvGrpSpPr>
        <p:cNvPr id="1" name=""/>
        <p:cNvGrpSpPr/>
        <p:nvPr/>
      </p:nvGrpSpPr>
      <p:grpSpPr>
        <a:xfrm>
          <a:off x="0" y="0"/>
          <a:ext cx="0" cy="0"/>
          <a:chOff x="0" y="0"/>
          <a:chExt cx="0" cy="0"/>
        </a:xfrm>
      </p:grpSpPr>
      <p:sp>
        <p:nvSpPr>
          <p:cNvPr id="4" name="Espace réservé pour une image  3"/>
          <p:cNvSpPr>
            <a:spLocks noGrp="1"/>
          </p:cNvSpPr>
          <p:nvPr>
            <p:ph type="pic" sz="quarter" idx="10"/>
          </p:nvPr>
        </p:nvSpPr>
        <p:spPr>
          <a:xfrm>
            <a:off x="457200" y="1276350"/>
            <a:ext cx="8229600" cy="3505200"/>
          </a:xfrm>
          <a:prstGeom prst="rect">
            <a:avLst/>
          </a:prstGeom>
        </p:spPr>
        <p:txBody>
          <a:bodyPr vert="horz"/>
          <a:lstStyle/>
          <a:p>
            <a:endParaRPr lang="en-GB"/>
          </a:p>
        </p:txBody>
      </p:sp>
      <p:sp>
        <p:nvSpPr>
          <p:cNvPr id="5"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fr-FR"/>
              <a:t>Antti Kolehmainen CERN EN-MME                                              mmWG 30/5/2024</a:t>
            </a:r>
            <a:endParaRPr lang="en-GB" dirty="0"/>
          </a:p>
        </p:txBody>
      </p:sp>
      <p:sp>
        <p:nvSpPr>
          <p:cNvPr id="6"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7" name="Titre 6"/>
          <p:cNvSpPr>
            <a:spLocks noGrp="1"/>
          </p:cNvSpPr>
          <p:nvPr>
            <p:ph type="title"/>
          </p:nvPr>
        </p:nvSpPr>
        <p:spPr>
          <a:xfrm>
            <a:off x="2051720" y="206375"/>
            <a:ext cx="6025480" cy="857250"/>
          </a:xfrm>
          <a:prstGeom prst="rect">
            <a:avLst/>
          </a:prstGeom>
        </p:spPr>
        <p:txBody>
          <a:bodyPr vert="horz" lIns="0" tIns="0" rIns="0" bIns="0"/>
          <a:lstStyle>
            <a:lvl1pPr>
              <a:defRPr>
                <a:latin typeface="+mj-lt"/>
              </a:defRPr>
            </a:lvl1pPr>
          </a:lstStyle>
          <a:p>
            <a:r>
              <a:rPr lang="fr-FR" dirty="0"/>
              <a:t>Cliquez et modifiez le titre</a:t>
            </a:r>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Disposition personnalisée">
    <p:spTree>
      <p:nvGrpSpPr>
        <p:cNvPr id="1" name=""/>
        <p:cNvGrpSpPr/>
        <p:nvPr/>
      </p:nvGrpSpPr>
      <p:grpSpPr>
        <a:xfrm>
          <a:off x="0" y="0"/>
          <a:ext cx="0" cy="0"/>
          <a:chOff x="0" y="0"/>
          <a:chExt cx="0" cy="0"/>
        </a:xfrm>
      </p:grpSpPr>
      <p:sp>
        <p:nvSpPr>
          <p:cNvPr id="3" name="Titre 6"/>
          <p:cNvSpPr>
            <a:spLocks noGrp="1"/>
          </p:cNvSpPr>
          <p:nvPr>
            <p:ph type="title"/>
          </p:nvPr>
        </p:nvSpPr>
        <p:spPr>
          <a:xfrm>
            <a:off x="2051720" y="206375"/>
            <a:ext cx="6025480" cy="857250"/>
          </a:xfrm>
          <a:prstGeom prst="rect">
            <a:avLst/>
          </a:prstGeom>
        </p:spPr>
        <p:txBody>
          <a:bodyPr vert="horz" lIns="0" tIns="0" rIns="0" bIns="0"/>
          <a:lstStyle>
            <a:lvl1pPr>
              <a:defRPr>
                <a:latin typeface="+mj-lt"/>
              </a:defRPr>
            </a:lvl1pPr>
          </a:lstStyle>
          <a:p>
            <a:r>
              <a:rPr lang="fr-FR" dirty="0"/>
              <a:t>Cliquez et modifiez le titre</a:t>
            </a:r>
            <a:endParaRPr lang="en-GB" dirty="0"/>
          </a:p>
        </p:txBody>
      </p:sp>
      <p:sp>
        <p:nvSpPr>
          <p:cNvPr id="4" name="Espace réservé pour une image  6"/>
          <p:cNvSpPr>
            <a:spLocks noGrp="1"/>
          </p:cNvSpPr>
          <p:nvPr>
            <p:ph type="pic" sz="quarter" idx="10"/>
          </p:nvPr>
        </p:nvSpPr>
        <p:spPr>
          <a:xfrm>
            <a:off x="457200" y="1276349"/>
            <a:ext cx="3733800" cy="3276601"/>
          </a:xfrm>
          <a:prstGeom prst="rect">
            <a:avLst/>
          </a:prstGeom>
        </p:spPr>
        <p:txBody>
          <a:bodyPr vert="horz"/>
          <a:lstStyle>
            <a:lvl1pPr>
              <a:defRPr>
                <a:latin typeface="+mn-lt"/>
              </a:defRPr>
            </a:lvl1pPr>
          </a:lstStyle>
          <a:p>
            <a:endParaRPr lang="en-GB" dirty="0"/>
          </a:p>
        </p:txBody>
      </p:sp>
      <p:sp>
        <p:nvSpPr>
          <p:cNvPr id="5" name="Espace réservé du texte 11"/>
          <p:cNvSpPr>
            <a:spLocks noGrp="1"/>
          </p:cNvSpPr>
          <p:nvPr>
            <p:ph type="body" sz="quarter" idx="11" hasCustomPrompt="1"/>
          </p:nvPr>
        </p:nvSpPr>
        <p:spPr>
          <a:xfrm>
            <a:off x="4343400" y="1276350"/>
            <a:ext cx="4419600" cy="3276600"/>
          </a:xfrm>
          <a:prstGeom prst="rect">
            <a:avLst/>
          </a:prstGeom>
        </p:spPr>
        <p:txBody>
          <a:bodyPr vert="horz">
            <a:normAutofit/>
          </a:bodyPr>
          <a:lstStyle>
            <a:lvl1pPr>
              <a:spcAft>
                <a:spcPts val="600"/>
              </a:spcAft>
              <a:defRPr>
                <a:latin typeface="+mn-lt"/>
              </a:defRPr>
            </a:lvl1pPr>
            <a:lvl2pPr>
              <a:spcAft>
                <a:spcPts val="600"/>
              </a:spcAft>
              <a:defRPr>
                <a:latin typeface="+mn-lt"/>
              </a:defRPr>
            </a:lvl2pPr>
            <a:lvl3pPr>
              <a:spcAft>
                <a:spcPts val="600"/>
              </a:spcAft>
              <a:defRPr>
                <a:latin typeface="+mn-lt"/>
              </a:defRPr>
            </a:lvl3pPr>
            <a:lvl4pPr>
              <a:spcAft>
                <a:spcPts val="600"/>
              </a:spcAft>
              <a:defRPr>
                <a:latin typeface="+mn-lt"/>
              </a:defRPr>
            </a:lvl4pPr>
            <a:lvl5pPr>
              <a:spcAft>
                <a:spcPts val="600"/>
              </a:spcAft>
              <a:defRPr>
                <a:latin typeface="+mn-lt"/>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6"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fr-FR"/>
              <a:t>Antti Kolehmainen CERN EN-MME                                              mmWG 30/5/2024</a:t>
            </a:r>
            <a:endParaRPr lang="en-GB" dirty="0"/>
          </a:p>
        </p:txBody>
      </p:sp>
      <p:sp>
        <p:nvSpPr>
          <p:cNvPr id="7"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8"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fr-FR"/>
              <a:t>Antti Kolehmainen CERN EN-MME                                              mmWG 30/5/2024</a:t>
            </a:r>
            <a:endParaRPr lang="en-GB" dirty="0"/>
          </a:p>
        </p:txBody>
      </p:sp>
      <p:sp>
        <p:nvSpPr>
          <p:cNvPr id="9"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7" name="Titre 6"/>
          <p:cNvSpPr>
            <a:spLocks noGrp="1"/>
          </p:cNvSpPr>
          <p:nvPr>
            <p:ph type="title"/>
          </p:nvPr>
        </p:nvSpPr>
        <p:spPr>
          <a:xfrm>
            <a:off x="2051720" y="206375"/>
            <a:ext cx="6025480" cy="857250"/>
          </a:xfrm>
          <a:prstGeom prst="rect">
            <a:avLst/>
          </a:prstGeom>
        </p:spPr>
        <p:txBody>
          <a:bodyPr vert="horz" lIns="0" tIns="0" rIns="0" bIns="0"/>
          <a:lstStyle>
            <a:lvl1pPr>
              <a:defRPr>
                <a:latin typeface="+mj-lt"/>
              </a:defRPr>
            </a:lvl1pPr>
          </a:lstStyle>
          <a:p>
            <a:r>
              <a:rPr lang="fr-FR" dirty="0"/>
              <a:t>Cliquez et modifiez le titre</a:t>
            </a:r>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6" name="Espace réservé du contenu 5"/>
          <p:cNvSpPr>
            <a:spLocks noGrp="1"/>
          </p:cNvSpPr>
          <p:nvPr>
            <p:ph sz="quarter" idx="12" hasCustomPrompt="1"/>
          </p:nvPr>
        </p:nvSpPr>
        <p:spPr>
          <a:xfrm>
            <a:off x="457200" y="1203598"/>
            <a:ext cx="8305800" cy="3608908"/>
          </a:xfrm>
          <a:prstGeom prst="rect">
            <a:avLst/>
          </a:prstGeom>
        </p:spPr>
        <p:txBody>
          <a:bodyPr>
            <a:normAutofit/>
          </a:bodyPr>
          <a:lstStyle>
            <a:lvl1pPr>
              <a:spcAft>
                <a:spcPts val="900"/>
              </a:spcAft>
              <a:defRPr>
                <a:latin typeface="+mn-lt"/>
              </a:defRPr>
            </a:lvl1pPr>
            <a:lvl2pPr>
              <a:spcAft>
                <a:spcPts val="900"/>
              </a:spcAft>
              <a:defRPr>
                <a:latin typeface="+mn-lt"/>
              </a:defRPr>
            </a:lvl2pPr>
            <a:lvl3pPr>
              <a:spcAft>
                <a:spcPts val="900"/>
              </a:spcAft>
              <a:defRPr>
                <a:latin typeface="+mn-lt"/>
              </a:defRPr>
            </a:lvl3pPr>
            <a:lvl4pPr>
              <a:spcAft>
                <a:spcPts val="900"/>
              </a:spcAft>
              <a:defRPr>
                <a:latin typeface="+mn-lt"/>
              </a:defRPr>
            </a:lvl4pPr>
            <a:lvl5pPr>
              <a:spcAft>
                <a:spcPts val="900"/>
              </a:spcAft>
              <a:defRPr>
                <a:latin typeface="+mn-lt"/>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8"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fr-FR"/>
              <a:t>Antti Kolehmainen CERN EN-MME                                              mmWG 30/5/2024</a:t>
            </a:r>
            <a:endParaRPr lang="en-GB" dirty="0"/>
          </a:p>
        </p:txBody>
      </p:sp>
      <p:sp>
        <p:nvSpPr>
          <p:cNvPr id="9"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10" name="Titre 6"/>
          <p:cNvSpPr>
            <a:spLocks noGrp="1"/>
          </p:cNvSpPr>
          <p:nvPr>
            <p:ph type="title"/>
          </p:nvPr>
        </p:nvSpPr>
        <p:spPr>
          <a:xfrm>
            <a:off x="1979712" y="206375"/>
            <a:ext cx="6097488" cy="857250"/>
          </a:xfrm>
          <a:prstGeom prst="rect">
            <a:avLst/>
          </a:prstGeom>
        </p:spPr>
        <p:txBody>
          <a:bodyPr vert="horz" lIns="0" tIns="0" rIns="0" bIns="0"/>
          <a:lstStyle>
            <a:lvl1pPr>
              <a:defRPr>
                <a:latin typeface="+mj-lt"/>
              </a:defRPr>
            </a:lvl1pPr>
          </a:lstStyle>
          <a:p>
            <a:r>
              <a:rPr lang="fr-FR" dirty="0"/>
              <a:t>Cliquez et modifiez le titre</a:t>
            </a:r>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Disposition personnalisée">
    <p:spTree>
      <p:nvGrpSpPr>
        <p:cNvPr id="1" name=""/>
        <p:cNvGrpSpPr/>
        <p:nvPr/>
      </p:nvGrpSpPr>
      <p:grpSpPr>
        <a:xfrm>
          <a:off x="0" y="0"/>
          <a:ext cx="0" cy="0"/>
          <a:chOff x="0" y="0"/>
          <a:chExt cx="0" cy="0"/>
        </a:xfrm>
      </p:grpSpPr>
      <p:sp>
        <p:nvSpPr>
          <p:cNvPr id="4" name="Espace réservé pour une image  3"/>
          <p:cNvSpPr>
            <a:spLocks noGrp="1"/>
          </p:cNvSpPr>
          <p:nvPr>
            <p:ph type="pic" sz="quarter" idx="10"/>
          </p:nvPr>
        </p:nvSpPr>
        <p:spPr>
          <a:xfrm>
            <a:off x="457200" y="1276350"/>
            <a:ext cx="8229600" cy="3505200"/>
          </a:xfrm>
          <a:prstGeom prst="rect">
            <a:avLst/>
          </a:prstGeom>
        </p:spPr>
        <p:txBody>
          <a:bodyPr vert="horz"/>
          <a:lstStyle>
            <a:lvl1pPr>
              <a:defRPr>
                <a:latin typeface="+mn-lt"/>
              </a:defRPr>
            </a:lvl1pPr>
          </a:lstStyle>
          <a:p>
            <a:endParaRPr lang="en-GB"/>
          </a:p>
        </p:txBody>
      </p:sp>
      <p:sp>
        <p:nvSpPr>
          <p:cNvPr id="5"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fr-FR"/>
              <a:t>Antti Kolehmainen CERN EN-MME                                              mmWG 30/5/2024</a:t>
            </a:r>
            <a:endParaRPr lang="en-GB" dirty="0"/>
          </a:p>
        </p:txBody>
      </p:sp>
      <p:sp>
        <p:nvSpPr>
          <p:cNvPr id="6"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7" name="Titre 6"/>
          <p:cNvSpPr>
            <a:spLocks noGrp="1"/>
          </p:cNvSpPr>
          <p:nvPr>
            <p:ph type="title"/>
          </p:nvPr>
        </p:nvSpPr>
        <p:spPr>
          <a:xfrm>
            <a:off x="1979712" y="206375"/>
            <a:ext cx="6097488" cy="857250"/>
          </a:xfrm>
          <a:prstGeom prst="rect">
            <a:avLst/>
          </a:prstGeom>
        </p:spPr>
        <p:txBody>
          <a:bodyPr vert="horz" lIns="0" tIns="0" rIns="0" bIns="0"/>
          <a:lstStyle>
            <a:lvl1pPr>
              <a:defRPr>
                <a:latin typeface="+mj-lt"/>
              </a:defRPr>
            </a:lvl1pPr>
          </a:lstStyle>
          <a:p>
            <a:r>
              <a:rPr lang="fr-FR" dirty="0"/>
              <a:t>Cliquez et modifiez le titre</a:t>
            </a:r>
            <a:endParaRPr lang="en-GB"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_Disposition personnalisée">
    <p:spTree>
      <p:nvGrpSpPr>
        <p:cNvPr id="1" name=""/>
        <p:cNvGrpSpPr/>
        <p:nvPr/>
      </p:nvGrpSpPr>
      <p:grpSpPr>
        <a:xfrm>
          <a:off x="0" y="0"/>
          <a:ext cx="0" cy="0"/>
          <a:chOff x="0" y="0"/>
          <a:chExt cx="0" cy="0"/>
        </a:xfrm>
      </p:grpSpPr>
      <p:sp>
        <p:nvSpPr>
          <p:cNvPr id="4" name="Espace réservé du texte 11"/>
          <p:cNvSpPr>
            <a:spLocks noGrp="1"/>
          </p:cNvSpPr>
          <p:nvPr>
            <p:ph type="body" sz="quarter" idx="11" hasCustomPrompt="1"/>
          </p:nvPr>
        </p:nvSpPr>
        <p:spPr>
          <a:xfrm>
            <a:off x="4705443" y="1276350"/>
            <a:ext cx="4288015" cy="3276600"/>
          </a:xfrm>
          <a:prstGeom prst="rect">
            <a:avLst/>
          </a:prstGeom>
        </p:spPr>
        <p:txBody>
          <a:bodyPr vert="horz">
            <a:normAutofit/>
          </a:bodyPr>
          <a:lstStyle>
            <a:lvl1pPr>
              <a:spcAft>
                <a:spcPts val="900"/>
              </a:spcAft>
              <a:defRPr>
                <a:latin typeface="+mn-lt"/>
              </a:defRPr>
            </a:lvl1pPr>
            <a:lvl2pPr>
              <a:spcAft>
                <a:spcPts val="900"/>
              </a:spcAft>
              <a:defRPr>
                <a:latin typeface="+mn-lt"/>
              </a:defRPr>
            </a:lvl2pPr>
            <a:lvl3pPr>
              <a:spcAft>
                <a:spcPts val="900"/>
              </a:spcAft>
              <a:defRPr>
                <a:latin typeface="+mn-lt"/>
              </a:defRPr>
            </a:lvl3pPr>
            <a:lvl4pPr>
              <a:spcAft>
                <a:spcPts val="900"/>
              </a:spcAft>
              <a:defRPr>
                <a:latin typeface="+mn-lt"/>
              </a:defRPr>
            </a:lvl4pPr>
            <a:lvl5pPr>
              <a:spcAft>
                <a:spcPts val="900"/>
              </a:spcAft>
              <a:defRPr>
                <a:latin typeface="+mn-lt"/>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5"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fr-FR"/>
              <a:t>Antti Kolehmainen CERN EN-MME                                              mmWG 30/5/2024</a:t>
            </a:r>
            <a:endParaRPr lang="en-GB" dirty="0"/>
          </a:p>
        </p:txBody>
      </p:sp>
      <p:sp>
        <p:nvSpPr>
          <p:cNvPr id="6"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8" name="Titre 6"/>
          <p:cNvSpPr>
            <a:spLocks noGrp="1"/>
          </p:cNvSpPr>
          <p:nvPr>
            <p:ph type="title"/>
          </p:nvPr>
        </p:nvSpPr>
        <p:spPr>
          <a:xfrm>
            <a:off x="1979712" y="206375"/>
            <a:ext cx="6097488" cy="857250"/>
          </a:xfrm>
          <a:prstGeom prst="rect">
            <a:avLst/>
          </a:prstGeom>
        </p:spPr>
        <p:txBody>
          <a:bodyPr vert="horz" lIns="0" tIns="0" rIns="0" bIns="0"/>
          <a:lstStyle>
            <a:lvl1pPr>
              <a:defRPr>
                <a:latin typeface="+mj-lt"/>
              </a:defRPr>
            </a:lvl1pPr>
          </a:lstStyle>
          <a:p>
            <a:r>
              <a:rPr lang="fr-FR" dirty="0"/>
              <a:t>Cliquez et modifiez le titre</a:t>
            </a:r>
            <a:endParaRPr lang="en-GB" dirty="0"/>
          </a:p>
        </p:txBody>
      </p:sp>
      <p:sp>
        <p:nvSpPr>
          <p:cNvPr id="2" name="Espace réservé du texte 11">
            <a:extLst>
              <a:ext uri="{FF2B5EF4-FFF2-40B4-BE49-F238E27FC236}">
                <a16:creationId xmlns:a16="http://schemas.microsoft.com/office/drawing/2014/main" id="{9FF70856-52BD-E6DE-7908-D9F08E6E3203}"/>
              </a:ext>
            </a:extLst>
          </p:cNvPr>
          <p:cNvSpPr>
            <a:spLocks noGrp="1"/>
          </p:cNvSpPr>
          <p:nvPr>
            <p:ph type="body" sz="quarter" idx="12" hasCustomPrompt="1"/>
          </p:nvPr>
        </p:nvSpPr>
        <p:spPr>
          <a:xfrm>
            <a:off x="150540" y="1276350"/>
            <a:ext cx="4288015" cy="3276600"/>
          </a:xfrm>
          <a:prstGeom prst="rect">
            <a:avLst/>
          </a:prstGeom>
        </p:spPr>
        <p:txBody>
          <a:bodyPr vert="horz">
            <a:normAutofit/>
          </a:bodyPr>
          <a:lstStyle>
            <a:lvl1pPr>
              <a:spcAft>
                <a:spcPts val="900"/>
              </a:spcAft>
              <a:defRPr>
                <a:latin typeface="+mn-lt"/>
              </a:defRPr>
            </a:lvl1pPr>
            <a:lvl2pPr>
              <a:spcAft>
                <a:spcPts val="900"/>
              </a:spcAft>
              <a:defRPr>
                <a:latin typeface="+mn-lt"/>
              </a:defRPr>
            </a:lvl2pPr>
            <a:lvl3pPr>
              <a:spcAft>
                <a:spcPts val="900"/>
              </a:spcAft>
              <a:defRPr>
                <a:latin typeface="+mn-lt"/>
              </a:defRPr>
            </a:lvl3pPr>
            <a:lvl4pPr>
              <a:spcAft>
                <a:spcPts val="900"/>
              </a:spcAft>
              <a:defRPr>
                <a:latin typeface="+mn-lt"/>
              </a:defRPr>
            </a:lvl4pPr>
            <a:lvl5pPr>
              <a:spcAft>
                <a:spcPts val="900"/>
              </a:spcAft>
              <a:defRPr>
                <a:latin typeface="+mn-lt"/>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3.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3.xml"/><Relationship Id="rId13" Type="http://schemas.openxmlformats.org/officeDocument/2006/relationships/image" Target="../media/image3.png"/><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image" Target="../media/image4.jpeg"/><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image" Target="../media/image2.png"/><Relationship Id="rId5" Type="http://schemas.openxmlformats.org/officeDocument/2006/relationships/slideLayout" Target="../slideLayouts/slideLayout10.xml"/><Relationship Id="rId10" Type="http://schemas.openxmlformats.org/officeDocument/2006/relationships/image" Target="../media/image1.jpeg"/><Relationship Id="rId4" Type="http://schemas.openxmlformats.org/officeDocument/2006/relationships/slideLayout" Target="../slideLayouts/slideLayout9.xml"/><Relationship Id="rId9"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3.xml"/><Relationship Id="rId1" Type="http://schemas.openxmlformats.org/officeDocument/2006/relationships/slideLayout" Target="../slideLayouts/slideLayout14.xml"/><Relationship Id="rId5" Type="http://schemas.openxmlformats.org/officeDocument/2006/relationships/image" Target="../media/image4.jpeg"/><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9" name="Image 8" descr="MUON-Slide-graphBase-pagebottom.jpg"/>
          <p:cNvPicPr>
            <a:picLocks noChangeAspect="1"/>
          </p:cNvPicPr>
          <p:nvPr userDrawn="1"/>
        </p:nvPicPr>
        <p:blipFill>
          <a:blip r:embed="rId7"/>
          <a:stretch>
            <a:fillRect/>
          </a:stretch>
        </p:blipFill>
        <p:spPr>
          <a:xfrm>
            <a:off x="0" y="4705350"/>
            <a:ext cx="9144000" cy="508000"/>
          </a:xfrm>
          <a:prstGeom prst="rect">
            <a:avLst/>
          </a:prstGeom>
        </p:spPr>
      </p:pic>
      <p:pic>
        <p:nvPicPr>
          <p:cNvPr id="7" name="Image 6" descr="MCC-inernational-finalV01.png"/>
          <p:cNvPicPr>
            <a:picLocks noChangeAspect="1"/>
          </p:cNvPicPr>
          <p:nvPr userDrawn="1"/>
        </p:nvPicPr>
        <p:blipFill>
          <a:blip r:embed="rId8"/>
          <a:stretch>
            <a:fillRect/>
          </a:stretch>
        </p:blipFill>
        <p:spPr>
          <a:xfrm>
            <a:off x="129201" y="133350"/>
            <a:ext cx="1013799" cy="1013799"/>
          </a:xfrm>
          <a:prstGeom prst="rect">
            <a:avLst/>
          </a:prstGeom>
        </p:spPr>
      </p:pic>
      <p:pic>
        <p:nvPicPr>
          <p:cNvPr id="2" name="Picture 1">
            <a:extLst>
              <a:ext uri="{FF2B5EF4-FFF2-40B4-BE49-F238E27FC236}">
                <a16:creationId xmlns:a16="http://schemas.microsoft.com/office/drawing/2014/main" id="{9B7AC5E2-530A-9BE7-7ACB-6883603E6036}"/>
              </a:ext>
            </a:extLst>
          </p:cNvPr>
          <p:cNvPicPr>
            <a:picLocks noChangeAspect="1"/>
          </p:cNvPicPr>
          <p:nvPr userDrawn="1"/>
        </p:nvPicPr>
        <p:blipFill>
          <a:blip r:embed="rId9"/>
          <a:stretch>
            <a:fillRect/>
          </a:stretch>
        </p:blipFill>
        <p:spPr>
          <a:xfrm>
            <a:off x="1144570" y="182159"/>
            <a:ext cx="835142" cy="966530"/>
          </a:xfrm>
          <a:prstGeom prst="rect">
            <a:avLst/>
          </a:prstGeom>
        </p:spPr>
      </p:pic>
    </p:spTree>
  </p:cSld>
  <p:clrMap bg1="lt1" tx1="dk1" bg2="lt2" tx2="dk2" accent1="accent1" accent2="accent2" accent3="accent3" accent4="accent4" accent5="accent5" accent6="accent6" hlink="hlink" folHlink="folHlink"/>
  <p:sldLayoutIdLst>
    <p:sldLayoutId id="2147483678" r:id="rId1"/>
    <p:sldLayoutId id="2147483649" r:id="rId2"/>
    <p:sldLayoutId id="2147483650" r:id="rId3"/>
    <p:sldLayoutId id="2147483651" r:id="rId4"/>
    <p:sldLayoutId id="2147483670" r:id="rId5"/>
  </p:sldLayoutIdLst>
  <p:hf hdr="0" ftr="0" dt="0"/>
  <p:txStyles>
    <p:titleStyle>
      <a:lvl1pPr algn="ctr" defTabSz="457200" rtl="0" eaLnBrk="1" latinLnBrk="0" hangingPunct="1">
        <a:spcBef>
          <a:spcPct val="0"/>
        </a:spcBef>
        <a:buNone/>
        <a:defRPr sz="2800" b="1" kern="1200">
          <a:solidFill>
            <a:schemeClr val="tx1"/>
          </a:solidFill>
          <a:latin typeface="Arial Narrow"/>
          <a:ea typeface="+mj-ea"/>
          <a:cs typeface="Arial Narrow"/>
        </a:defRPr>
      </a:lvl1pPr>
    </p:titleStyle>
    <p:body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9" name="Image 8" descr="MUON-Slide-graphBase-pagebottom.jpg"/>
          <p:cNvPicPr>
            <a:picLocks noChangeAspect="1"/>
          </p:cNvPicPr>
          <p:nvPr userDrawn="1"/>
        </p:nvPicPr>
        <p:blipFill>
          <a:blip r:embed="rId10"/>
          <a:stretch>
            <a:fillRect/>
          </a:stretch>
        </p:blipFill>
        <p:spPr>
          <a:xfrm>
            <a:off x="0" y="4705350"/>
            <a:ext cx="9144000" cy="508000"/>
          </a:xfrm>
          <a:prstGeom prst="rect">
            <a:avLst/>
          </a:prstGeom>
        </p:spPr>
      </p:pic>
      <p:pic>
        <p:nvPicPr>
          <p:cNvPr id="7" name="Image 6" descr="MCC-inernational-finalV01.png"/>
          <p:cNvPicPr>
            <a:picLocks noChangeAspect="1"/>
          </p:cNvPicPr>
          <p:nvPr userDrawn="1"/>
        </p:nvPicPr>
        <p:blipFill>
          <a:blip r:embed="rId11"/>
          <a:stretch>
            <a:fillRect/>
          </a:stretch>
        </p:blipFill>
        <p:spPr>
          <a:xfrm>
            <a:off x="129201" y="133350"/>
            <a:ext cx="1013799" cy="1013799"/>
          </a:xfrm>
          <a:prstGeom prst="rect">
            <a:avLst/>
          </a:prstGeom>
        </p:spPr>
      </p:pic>
      <p:pic>
        <p:nvPicPr>
          <p:cNvPr id="5" name="Image 4" descr="MCC-LogoCERN.jpg"/>
          <p:cNvPicPr>
            <a:picLocks noChangeAspect="1"/>
          </p:cNvPicPr>
          <p:nvPr userDrawn="1"/>
        </p:nvPicPr>
        <p:blipFill>
          <a:blip r:embed="rId12"/>
          <a:stretch>
            <a:fillRect/>
          </a:stretch>
        </p:blipFill>
        <p:spPr>
          <a:xfrm>
            <a:off x="8305800" y="209550"/>
            <a:ext cx="609600" cy="609600"/>
          </a:xfrm>
          <a:prstGeom prst="rect">
            <a:avLst/>
          </a:prstGeom>
        </p:spPr>
      </p:pic>
      <p:pic>
        <p:nvPicPr>
          <p:cNvPr id="2" name="Picture 1">
            <a:extLst>
              <a:ext uri="{FF2B5EF4-FFF2-40B4-BE49-F238E27FC236}">
                <a16:creationId xmlns:a16="http://schemas.microsoft.com/office/drawing/2014/main" id="{47F4E66E-7708-54C2-309D-D537C8DBC8A2}"/>
              </a:ext>
            </a:extLst>
          </p:cNvPr>
          <p:cNvPicPr>
            <a:picLocks noChangeAspect="1"/>
          </p:cNvPicPr>
          <p:nvPr userDrawn="1"/>
        </p:nvPicPr>
        <p:blipFill>
          <a:blip r:embed="rId13"/>
          <a:stretch>
            <a:fillRect/>
          </a:stretch>
        </p:blipFill>
        <p:spPr>
          <a:xfrm>
            <a:off x="1144570" y="182159"/>
            <a:ext cx="835142" cy="966530"/>
          </a:xfrm>
          <a:prstGeom prst="rect">
            <a:avLst/>
          </a:prstGeom>
        </p:spPr>
      </p:pic>
    </p:spTree>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61" r:id="rId4"/>
    <p:sldLayoutId id="2147483677" r:id="rId5"/>
    <p:sldLayoutId id="2147483674" r:id="rId6"/>
    <p:sldLayoutId id="2147483675" r:id="rId7"/>
    <p:sldLayoutId id="2147483676" r:id="rId8"/>
  </p:sldLayoutIdLst>
  <p:hf hdr="0" ftr="0" dt="0"/>
  <p:txStyles>
    <p:titleStyle>
      <a:lvl1pPr algn="ctr" defTabSz="457200" rtl="0" eaLnBrk="1" latinLnBrk="0" hangingPunct="1">
        <a:spcBef>
          <a:spcPct val="0"/>
        </a:spcBef>
        <a:buNone/>
        <a:defRPr sz="2800" b="1" kern="1200">
          <a:solidFill>
            <a:schemeClr val="tx1"/>
          </a:solidFill>
          <a:latin typeface="Arial Narrow"/>
          <a:ea typeface="+mj-ea"/>
          <a:cs typeface="Arial Narrow"/>
        </a:defRPr>
      </a:lvl1pPr>
    </p:titleStyle>
    <p:body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9" name="Image 8" descr="MUON-Slide-graphBase-pagebottom.jpg"/>
          <p:cNvPicPr>
            <a:picLocks noChangeAspect="1"/>
          </p:cNvPicPr>
          <p:nvPr userDrawn="1"/>
        </p:nvPicPr>
        <p:blipFill>
          <a:blip r:embed="rId3"/>
          <a:stretch>
            <a:fillRect/>
          </a:stretch>
        </p:blipFill>
        <p:spPr>
          <a:xfrm>
            <a:off x="0" y="4705350"/>
            <a:ext cx="9144000" cy="508000"/>
          </a:xfrm>
          <a:prstGeom prst="rect">
            <a:avLst/>
          </a:prstGeom>
        </p:spPr>
      </p:pic>
      <p:pic>
        <p:nvPicPr>
          <p:cNvPr id="7" name="Image 6" descr="MCC-inernational-finalV01.png"/>
          <p:cNvPicPr>
            <a:picLocks noChangeAspect="1"/>
          </p:cNvPicPr>
          <p:nvPr userDrawn="1"/>
        </p:nvPicPr>
        <p:blipFill>
          <a:blip r:embed="rId4"/>
          <a:stretch>
            <a:fillRect/>
          </a:stretch>
        </p:blipFill>
        <p:spPr>
          <a:xfrm>
            <a:off x="129201" y="133350"/>
            <a:ext cx="1013799" cy="1013799"/>
          </a:xfrm>
          <a:prstGeom prst="rect">
            <a:avLst/>
          </a:prstGeom>
        </p:spPr>
      </p:pic>
      <p:pic>
        <p:nvPicPr>
          <p:cNvPr id="5" name="Image 4" descr="MCC-LogoCERN.jpg"/>
          <p:cNvPicPr>
            <a:picLocks noChangeAspect="1"/>
          </p:cNvPicPr>
          <p:nvPr userDrawn="1"/>
        </p:nvPicPr>
        <p:blipFill>
          <a:blip r:embed="rId5"/>
          <a:stretch>
            <a:fillRect/>
          </a:stretch>
        </p:blipFill>
        <p:spPr>
          <a:xfrm>
            <a:off x="8305800" y="209550"/>
            <a:ext cx="609600" cy="609600"/>
          </a:xfrm>
          <a:prstGeom prst="rect">
            <a:avLst/>
          </a:prstGeom>
        </p:spPr>
      </p:pic>
    </p:spTree>
  </p:cSld>
  <p:clrMap bg1="lt1" tx1="dk1" bg2="lt2" tx2="dk2" accent1="accent1" accent2="accent2" accent3="accent3" accent4="accent4" accent5="accent5" accent6="accent6" hlink="hlink" folHlink="folHlink"/>
  <p:sldLayoutIdLst>
    <p:sldLayoutId id="2147483680" r:id="rId1"/>
  </p:sldLayoutIdLst>
  <p:hf hdr="0" ftr="0" dt="0"/>
  <p:txStyles>
    <p:titleStyle>
      <a:lvl1pPr algn="ctr" defTabSz="457200" rtl="0" eaLnBrk="1" latinLnBrk="0" hangingPunct="1">
        <a:spcBef>
          <a:spcPct val="0"/>
        </a:spcBef>
        <a:buNone/>
        <a:defRPr sz="2800" b="1" kern="1200">
          <a:solidFill>
            <a:schemeClr val="tx1"/>
          </a:solidFill>
          <a:latin typeface="Arial Narrow"/>
          <a:ea typeface="+mj-ea"/>
          <a:cs typeface="Arial Narrow"/>
        </a:defRPr>
      </a:lvl1pPr>
    </p:titleStyle>
    <p:body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2.png"/><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20.jp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image" Target="../media/image21.jp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image" Target="../media/image23.jp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image" Target="../media/image25.jp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hyperlink" Target="https://indico.cern.ch/event/1250075/timetable/#20230620.detailed" TargetMode="External"/><Relationship Id="rId2" Type="http://schemas.openxmlformats.org/officeDocument/2006/relationships/hyperlink" Target="https://indico.cern.ch/event/1239921/" TargetMode="External"/><Relationship Id="rId1" Type="http://schemas.openxmlformats.org/officeDocument/2006/relationships/slideLayout" Target="../slideLayouts/slideLayout3.xml"/><Relationship Id="rId4" Type="http://schemas.openxmlformats.org/officeDocument/2006/relationships/hyperlink" Target="https://indico.cern.ch/event/1325963/timetable/#20240313.detailed" TargetMode="External"/></Relationships>
</file>

<file path=ppt/slides/_rels/slide20.xml.rels><?xml version="1.0" encoding="UTF-8" standalone="yes"?>
<Relationships xmlns="http://schemas.openxmlformats.org/package/2006/relationships"><Relationship Id="rId2" Type="http://schemas.openxmlformats.org/officeDocument/2006/relationships/image" Target="../media/image30.jp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31.jp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hyperlink" Target="https://edms.cern.ch/document/350433/1.0" TargetMode="External"/><Relationship Id="rId2" Type="http://schemas.openxmlformats.org/officeDocument/2006/relationships/image" Target="../media/image32.JPG"/><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hyperlink" Target="https://indico.cern.ch/event/1325963/contributions/5792975/attachments/2818936/4922081/IMCC_March2024.pdf" TargetMode="External"/><Relationship Id="rId1" Type="http://schemas.openxmlformats.org/officeDocument/2006/relationships/slideLayout" Target="../slideLayouts/slideLayout3.xml"/><Relationship Id="rId4" Type="http://schemas.openxmlformats.org/officeDocument/2006/relationships/image" Target="../media/image11.jpg"/></Relationships>
</file>

<file path=ppt/slides/_rels/slide4.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5.JP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14.jp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image" Target="../media/image18.JPG"/><Relationship Id="rId1" Type="http://schemas.openxmlformats.org/officeDocument/2006/relationships/slideLayout" Target="../slideLayouts/slideLayout3.xml"/><Relationship Id="rId4" Type="http://schemas.openxmlformats.org/officeDocument/2006/relationships/image" Target="../media/image11.jp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 name="Image 9" descr="MUON-SlideGraph-gradient.png"/>
          <p:cNvPicPr>
            <a:picLocks noChangeAspect="1"/>
          </p:cNvPicPr>
          <p:nvPr/>
        </p:nvPicPr>
        <p:blipFill>
          <a:blip r:embed="rId2">
            <a:alphaModFix amt="75000"/>
          </a:blip>
          <a:stretch>
            <a:fillRect/>
          </a:stretch>
        </p:blipFill>
        <p:spPr>
          <a:xfrm>
            <a:off x="0" y="3069829"/>
            <a:ext cx="9144000" cy="2108200"/>
          </a:xfrm>
          <a:prstGeom prst="rect">
            <a:avLst/>
          </a:prstGeom>
        </p:spPr>
      </p:pic>
      <p:pic>
        <p:nvPicPr>
          <p:cNvPr id="83" name="Image 82" descr="MUON-SlideGraph-LogoBkgnd2.png"/>
          <p:cNvPicPr>
            <a:picLocks noChangeAspect="1"/>
          </p:cNvPicPr>
          <p:nvPr/>
        </p:nvPicPr>
        <p:blipFill>
          <a:blip r:embed="rId3"/>
          <a:stretch>
            <a:fillRect/>
          </a:stretch>
        </p:blipFill>
        <p:spPr>
          <a:xfrm>
            <a:off x="9697" y="3423"/>
            <a:ext cx="9144000" cy="5140960"/>
          </a:xfrm>
          <a:prstGeom prst="rect">
            <a:avLst/>
          </a:prstGeom>
        </p:spPr>
      </p:pic>
      <p:sp>
        <p:nvSpPr>
          <p:cNvPr id="82" name="Titre 81"/>
          <p:cNvSpPr>
            <a:spLocks noGrp="1"/>
          </p:cNvSpPr>
          <p:nvPr>
            <p:ph type="title"/>
          </p:nvPr>
        </p:nvSpPr>
        <p:spPr>
          <a:xfrm>
            <a:off x="9696" y="4067872"/>
            <a:ext cx="7269763" cy="857250"/>
          </a:xfrm>
        </p:spPr>
        <p:txBody>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1600" i="0" u="none" strike="noStrike" cap="none" normalizeH="0" baseline="0" dirty="0">
                <a:ln>
                  <a:noFill/>
                </a:ln>
                <a:solidFill>
                  <a:srgbClr val="FFFEEE"/>
                </a:solidFill>
                <a:effectLst/>
                <a:latin typeface="sourcesans-regular"/>
              </a:rPr>
              <a:t>Funded by the European Union (EU). Views and opinions expressed are however those of the author only and do not necessarily reflect those of the EU or European Research Executive Agency (REA). Neither the EU nor the REA can be held responsible for them.</a:t>
            </a:r>
            <a:endParaRPr kumimoji="0" lang="en-US" altLang="en-US" sz="2000" i="0" u="none" strike="noStrike" cap="none" normalizeH="0" baseline="0" dirty="0">
              <a:ln>
                <a:noFill/>
              </a:ln>
              <a:solidFill>
                <a:schemeClr val="tx1"/>
              </a:solidFill>
              <a:effectLst/>
              <a:latin typeface="Arial" panose="020B0604020202020204" pitchFamily="34" charset="0"/>
            </a:endParaRPr>
          </a:p>
        </p:txBody>
      </p:sp>
      <p:pic>
        <p:nvPicPr>
          <p:cNvPr id="85" name="Image 84" descr="MCC-LogoCERN.jpg"/>
          <p:cNvPicPr>
            <a:picLocks noChangeAspect="1"/>
          </p:cNvPicPr>
          <p:nvPr/>
        </p:nvPicPr>
        <p:blipFill>
          <a:blip r:embed="rId4"/>
          <a:stretch>
            <a:fillRect/>
          </a:stretch>
        </p:blipFill>
        <p:spPr>
          <a:xfrm>
            <a:off x="8077200" y="255900"/>
            <a:ext cx="838200" cy="838200"/>
          </a:xfrm>
          <a:prstGeom prst="rect">
            <a:avLst/>
          </a:prstGeom>
        </p:spPr>
      </p:pic>
      <p:pic>
        <p:nvPicPr>
          <p:cNvPr id="86" name="Image 85" descr="MCC-inernational-finalV01.png"/>
          <p:cNvPicPr>
            <a:picLocks noChangeAspect="1"/>
          </p:cNvPicPr>
          <p:nvPr/>
        </p:nvPicPr>
        <p:blipFill>
          <a:blip r:embed="rId5"/>
          <a:stretch>
            <a:fillRect/>
          </a:stretch>
        </p:blipFill>
        <p:spPr>
          <a:xfrm>
            <a:off x="132503" y="57150"/>
            <a:ext cx="1391497" cy="1391497"/>
          </a:xfrm>
          <a:prstGeom prst="rect">
            <a:avLst/>
          </a:prstGeom>
        </p:spPr>
      </p:pic>
      <p:sp>
        <p:nvSpPr>
          <p:cNvPr id="87" name="ZoneTexte 86"/>
          <p:cNvSpPr txBox="1"/>
          <p:nvPr/>
        </p:nvSpPr>
        <p:spPr>
          <a:xfrm>
            <a:off x="3059832" y="3065815"/>
            <a:ext cx="2971800" cy="830997"/>
          </a:xfrm>
          <a:prstGeom prst="rect">
            <a:avLst/>
          </a:prstGeom>
          <a:noFill/>
        </p:spPr>
        <p:txBody>
          <a:bodyPr wrap="square" rtlCol="0">
            <a:spAutoFit/>
          </a:bodyPr>
          <a:lstStyle/>
          <a:p>
            <a:pPr algn="ctr"/>
            <a:r>
              <a:rPr lang="en-US" sz="1600" b="1" dirty="0">
                <a:solidFill>
                  <a:srgbClr val="C00000"/>
                </a:solidFill>
                <a:latin typeface="Arial" panose="020B0604020202020204" pitchFamily="34" charset="0"/>
                <a:cs typeface="Arial" panose="020B0604020202020204" pitchFamily="34" charset="0"/>
              </a:rPr>
              <a:t>Antti Kolehmainen</a:t>
            </a:r>
          </a:p>
          <a:p>
            <a:pPr algn="ctr"/>
            <a:r>
              <a:rPr lang="en-US" sz="1600" b="1" dirty="0">
                <a:solidFill>
                  <a:srgbClr val="C00000"/>
                </a:solidFill>
                <a:latin typeface="Arial Narrow"/>
              </a:rPr>
              <a:t>CERN EN-MME</a:t>
            </a:r>
          </a:p>
          <a:p>
            <a:pPr algn="ctr"/>
            <a:r>
              <a:rPr lang="en-US" sz="1600" b="1" dirty="0">
                <a:solidFill>
                  <a:srgbClr val="C00000"/>
                </a:solidFill>
                <a:latin typeface="Arial Narrow"/>
              </a:rPr>
              <a:t>With input from many colleagues</a:t>
            </a:r>
          </a:p>
        </p:txBody>
      </p:sp>
      <p:sp>
        <p:nvSpPr>
          <p:cNvPr id="11" name="ZoneTexte 10"/>
          <p:cNvSpPr txBox="1"/>
          <p:nvPr/>
        </p:nvSpPr>
        <p:spPr>
          <a:xfrm>
            <a:off x="683568" y="1735690"/>
            <a:ext cx="7488832" cy="1077218"/>
          </a:xfrm>
          <a:prstGeom prst="rect">
            <a:avLst/>
          </a:prstGeom>
          <a:noFill/>
        </p:spPr>
        <p:txBody>
          <a:bodyPr wrap="square" rtlCol="0">
            <a:spAutoFit/>
          </a:bodyPr>
          <a:lstStyle/>
          <a:p>
            <a:pPr algn="ctr"/>
            <a:r>
              <a:rPr lang="en-US" sz="3200" b="1" i="1" dirty="0">
                <a:latin typeface="+mj-lt"/>
              </a:rPr>
              <a:t>Muon Collider – Target and Capture status review</a:t>
            </a:r>
            <a:endParaRPr lang="en-GB" sz="3200" b="1" i="1" dirty="0">
              <a:latin typeface="+mj-lt"/>
            </a:endParaRPr>
          </a:p>
        </p:txBody>
      </p:sp>
      <p:sp>
        <p:nvSpPr>
          <p:cNvPr id="2" name="Rectangle 1">
            <a:extLst>
              <a:ext uri="{FF2B5EF4-FFF2-40B4-BE49-F238E27FC236}">
                <a16:creationId xmlns:a16="http://schemas.microsoft.com/office/drawing/2014/main" id="{A8773B95-A0ED-29AA-53E5-160AC4237AE7}"/>
              </a:ext>
            </a:extLst>
          </p:cNvPr>
          <p:cNvSpPr>
            <a:spLocks noChangeArrowheads="1"/>
          </p:cNvSpPr>
          <p:nvPr/>
        </p:nvSpPr>
        <p:spPr bwMode="auto">
          <a:xfrm>
            <a:off x="0" y="-446276"/>
            <a:ext cx="1614545" cy="8925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  </a:t>
            </a:r>
            <a:r>
              <a:rPr kumimoji="0" lang="en-US" altLang="en-US" sz="5200" b="0" i="0" u="none" strike="noStrike" cap="none" normalizeH="0" baseline="0" dirty="0">
                <a:ln>
                  <a:noFill/>
                </a:ln>
                <a:solidFill>
                  <a:schemeClr val="tx1"/>
                </a:solidFill>
                <a:effectLst/>
                <a:latin typeface="Arial" panose="020B0604020202020204" pitchFamily="34" charset="0"/>
              </a:rPr>
              <a:t>       </a:t>
            </a:r>
          </a:p>
        </p:txBody>
      </p:sp>
      <p:pic>
        <p:nvPicPr>
          <p:cNvPr id="2050" name="Picture 2" descr="Drapeau-europe">
            <a:extLst>
              <a:ext uri="{FF2B5EF4-FFF2-40B4-BE49-F238E27FC236}">
                <a16:creationId xmlns:a16="http://schemas.microsoft.com/office/drawing/2014/main" id="{936DA691-FB29-50B0-3EBF-E958EA469FF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351129" y="3987344"/>
            <a:ext cx="1792871" cy="1190685"/>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965A64A8-5595-ABEC-56FE-B734C626D7E4}"/>
              </a:ext>
            </a:extLst>
          </p:cNvPr>
          <p:cNvPicPr>
            <a:picLocks noChangeAspect="1"/>
          </p:cNvPicPr>
          <p:nvPr/>
        </p:nvPicPr>
        <p:blipFill>
          <a:blip r:embed="rId7"/>
          <a:stretch>
            <a:fillRect/>
          </a:stretch>
        </p:blipFill>
        <p:spPr>
          <a:xfrm>
            <a:off x="1533697" y="203434"/>
            <a:ext cx="1103784" cy="1277436"/>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A close-up of a machine&#10;&#10;Description automatically generated">
            <a:extLst>
              <a:ext uri="{FF2B5EF4-FFF2-40B4-BE49-F238E27FC236}">
                <a16:creationId xmlns:a16="http://schemas.microsoft.com/office/drawing/2014/main" id="{4D2C5D88-973A-B069-F888-A488A9F01282}"/>
              </a:ext>
            </a:extLst>
          </p:cNvPr>
          <p:cNvPicPr>
            <a:picLocks noGrp="1" noChangeAspect="1"/>
          </p:cNvPicPr>
          <p:nvPr>
            <p:ph sz="quarter" idx="12"/>
          </p:nvPr>
        </p:nvPicPr>
        <p:blipFill>
          <a:blip r:embed="rId2"/>
          <a:stretch>
            <a:fillRect/>
          </a:stretch>
        </p:blipFill>
        <p:spPr>
          <a:xfrm>
            <a:off x="1547664" y="1203598"/>
            <a:ext cx="3643789" cy="3167063"/>
          </a:xfrm>
        </p:spPr>
      </p:pic>
      <p:sp>
        <p:nvSpPr>
          <p:cNvPr id="3" name="Slide Number Placeholder 2">
            <a:extLst>
              <a:ext uri="{FF2B5EF4-FFF2-40B4-BE49-F238E27FC236}">
                <a16:creationId xmlns:a16="http://schemas.microsoft.com/office/drawing/2014/main" id="{0701293A-7F55-C6B3-5638-D248262539E2}"/>
              </a:ext>
            </a:extLst>
          </p:cNvPr>
          <p:cNvSpPr>
            <a:spLocks noGrp="1"/>
          </p:cNvSpPr>
          <p:nvPr>
            <p:ph type="sldNum" sz="quarter" idx="4"/>
          </p:nvPr>
        </p:nvSpPr>
        <p:spPr/>
        <p:txBody>
          <a:bodyPr/>
          <a:lstStyle/>
          <a:p>
            <a:fld id="{974172A1-1CBF-0B40-9234-7D4D80EC19EA}" type="slidenum">
              <a:rPr lang="en-GB" smtClean="0"/>
              <a:pPr/>
              <a:t>10</a:t>
            </a:fld>
            <a:endParaRPr lang="en-GB" dirty="0"/>
          </a:p>
        </p:txBody>
      </p:sp>
      <p:sp>
        <p:nvSpPr>
          <p:cNvPr id="4" name="Title 3">
            <a:extLst>
              <a:ext uri="{FF2B5EF4-FFF2-40B4-BE49-F238E27FC236}">
                <a16:creationId xmlns:a16="http://schemas.microsoft.com/office/drawing/2014/main" id="{A912E3F1-CB2C-5149-1F4F-BBDB0362AC00}"/>
              </a:ext>
            </a:extLst>
          </p:cNvPr>
          <p:cNvSpPr>
            <a:spLocks noGrp="1"/>
          </p:cNvSpPr>
          <p:nvPr>
            <p:ph type="title"/>
          </p:nvPr>
        </p:nvSpPr>
        <p:spPr>
          <a:xfrm>
            <a:off x="1979712" y="206375"/>
            <a:ext cx="6097488" cy="493167"/>
          </a:xfrm>
        </p:spPr>
        <p:txBody>
          <a:bodyPr/>
          <a:lstStyle/>
          <a:p>
            <a:r>
              <a:rPr lang="de-CH" dirty="0"/>
              <a:t>COIL COOLING LAY-OUT</a:t>
            </a:r>
            <a:endParaRPr lang="en-GB" dirty="0"/>
          </a:p>
        </p:txBody>
      </p:sp>
      <p:sp>
        <p:nvSpPr>
          <p:cNvPr id="7" name="TextBox 6">
            <a:extLst>
              <a:ext uri="{FF2B5EF4-FFF2-40B4-BE49-F238E27FC236}">
                <a16:creationId xmlns:a16="http://schemas.microsoft.com/office/drawing/2014/main" id="{B9E45473-1370-F281-5F5F-38D0711D2A1B}"/>
              </a:ext>
            </a:extLst>
          </p:cNvPr>
          <p:cNvSpPr txBox="1"/>
          <p:nvPr/>
        </p:nvSpPr>
        <p:spPr>
          <a:xfrm>
            <a:off x="218665" y="3075806"/>
            <a:ext cx="1215397" cy="646331"/>
          </a:xfrm>
          <a:prstGeom prst="rect">
            <a:avLst/>
          </a:prstGeom>
          <a:noFill/>
        </p:spPr>
        <p:txBody>
          <a:bodyPr wrap="square" rtlCol="0">
            <a:spAutoFit/>
          </a:bodyPr>
          <a:lstStyle/>
          <a:p>
            <a:r>
              <a:rPr lang="en-US" sz="1200" b="1" dirty="0"/>
              <a:t>He supply</a:t>
            </a:r>
          </a:p>
          <a:p>
            <a:r>
              <a:rPr lang="en-US" sz="1200" dirty="0"/>
              <a:t>58 connections in section 1</a:t>
            </a:r>
            <a:endParaRPr lang="en-GB" sz="1200" dirty="0"/>
          </a:p>
        </p:txBody>
      </p:sp>
      <p:sp>
        <p:nvSpPr>
          <p:cNvPr id="8" name="TextBox 7">
            <a:extLst>
              <a:ext uri="{FF2B5EF4-FFF2-40B4-BE49-F238E27FC236}">
                <a16:creationId xmlns:a16="http://schemas.microsoft.com/office/drawing/2014/main" id="{B9F6D08F-D795-8BC6-921A-DD33385A2C54}"/>
              </a:ext>
            </a:extLst>
          </p:cNvPr>
          <p:cNvSpPr txBox="1"/>
          <p:nvPr/>
        </p:nvSpPr>
        <p:spPr>
          <a:xfrm>
            <a:off x="251520" y="2139702"/>
            <a:ext cx="1215397" cy="646331"/>
          </a:xfrm>
          <a:prstGeom prst="rect">
            <a:avLst/>
          </a:prstGeom>
          <a:noFill/>
        </p:spPr>
        <p:txBody>
          <a:bodyPr wrap="square" rtlCol="0">
            <a:spAutoFit/>
          </a:bodyPr>
          <a:lstStyle/>
          <a:p>
            <a:r>
              <a:rPr lang="en-US" sz="1200" b="1" dirty="0"/>
              <a:t>He return</a:t>
            </a:r>
          </a:p>
          <a:p>
            <a:r>
              <a:rPr lang="en-US" sz="1200" dirty="0"/>
              <a:t>58 connections in section 1</a:t>
            </a:r>
            <a:endParaRPr lang="en-GB" sz="1200" dirty="0"/>
          </a:p>
        </p:txBody>
      </p:sp>
      <p:cxnSp>
        <p:nvCxnSpPr>
          <p:cNvPr id="10" name="Straight Arrow Connector 9">
            <a:extLst>
              <a:ext uri="{FF2B5EF4-FFF2-40B4-BE49-F238E27FC236}">
                <a16:creationId xmlns:a16="http://schemas.microsoft.com/office/drawing/2014/main" id="{4BEAB01E-D4EC-2CC9-4B77-896C6ACDDEB9}"/>
              </a:ext>
            </a:extLst>
          </p:cNvPr>
          <p:cNvCxnSpPr>
            <a:cxnSpLocks/>
            <a:stCxn id="8" idx="3"/>
          </p:cNvCxnSpPr>
          <p:nvPr/>
        </p:nvCxnSpPr>
        <p:spPr>
          <a:xfrm>
            <a:off x="1466917" y="2462868"/>
            <a:ext cx="872835" cy="39691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2" name="Straight Arrow Connector 11">
            <a:extLst>
              <a:ext uri="{FF2B5EF4-FFF2-40B4-BE49-F238E27FC236}">
                <a16:creationId xmlns:a16="http://schemas.microsoft.com/office/drawing/2014/main" id="{30BFDA9D-C365-56A3-306F-D8F36B00232A}"/>
              </a:ext>
            </a:extLst>
          </p:cNvPr>
          <p:cNvCxnSpPr>
            <a:cxnSpLocks/>
            <a:stCxn id="7" idx="3"/>
          </p:cNvCxnSpPr>
          <p:nvPr/>
        </p:nvCxnSpPr>
        <p:spPr>
          <a:xfrm flipV="1">
            <a:off x="1434062" y="3003798"/>
            <a:ext cx="977698" cy="39517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3" name="TextBox 12">
            <a:extLst>
              <a:ext uri="{FF2B5EF4-FFF2-40B4-BE49-F238E27FC236}">
                <a16:creationId xmlns:a16="http://schemas.microsoft.com/office/drawing/2014/main" id="{82D7BC09-9714-2CB9-52F0-9188E30E1F39}"/>
              </a:ext>
            </a:extLst>
          </p:cNvPr>
          <p:cNvSpPr txBox="1"/>
          <p:nvPr/>
        </p:nvSpPr>
        <p:spPr>
          <a:xfrm>
            <a:off x="3635896" y="4475460"/>
            <a:ext cx="2087431" cy="461665"/>
          </a:xfrm>
          <a:prstGeom prst="rect">
            <a:avLst/>
          </a:prstGeom>
          <a:noFill/>
        </p:spPr>
        <p:txBody>
          <a:bodyPr wrap="none" rtlCol="0">
            <a:spAutoFit/>
          </a:bodyPr>
          <a:lstStyle/>
          <a:p>
            <a:r>
              <a:rPr lang="en-US" sz="1200" b="1" dirty="0"/>
              <a:t>Current Leads</a:t>
            </a:r>
          </a:p>
          <a:p>
            <a:r>
              <a:rPr lang="en-US" sz="1200" dirty="0"/>
              <a:t>2x seven leads for section 1</a:t>
            </a:r>
            <a:endParaRPr lang="en-GB" sz="1200" dirty="0"/>
          </a:p>
        </p:txBody>
      </p:sp>
      <p:cxnSp>
        <p:nvCxnSpPr>
          <p:cNvPr id="15" name="Straight Arrow Connector 14">
            <a:extLst>
              <a:ext uri="{FF2B5EF4-FFF2-40B4-BE49-F238E27FC236}">
                <a16:creationId xmlns:a16="http://schemas.microsoft.com/office/drawing/2014/main" id="{AF94D958-5297-7415-18E6-76171882FB36}"/>
              </a:ext>
            </a:extLst>
          </p:cNvPr>
          <p:cNvCxnSpPr>
            <a:stCxn id="13" idx="0"/>
          </p:cNvCxnSpPr>
          <p:nvPr/>
        </p:nvCxnSpPr>
        <p:spPr>
          <a:xfrm flipH="1" flipV="1">
            <a:off x="3563888" y="3939902"/>
            <a:ext cx="1115724" cy="53555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1" name="TextBox 20">
            <a:extLst>
              <a:ext uri="{FF2B5EF4-FFF2-40B4-BE49-F238E27FC236}">
                <a16:creationId xmlns:a16="http://schemas.microsoft.com/office/drawing/2014/main" id="{4784F030-68CB-8276-F1DD-6FF50D4F46DB}"/>
              </a:ext>
            </a:extLst>
          </p:cNvPr>
          <p:cNvSpPr txBox="1"/>
          <p:nvPr/>
        </p:nvSpPr>
        <p:spPr>
          <a:xfrm>
            <a:off x="5601874" y="2227613"/>
            <a:ext cx="3148619" cy="1384995"/>
          </a:xfrm>
          <a:prstGeom prst="rect">
            <a:avLst/>
          </a:prstGeom>
          <a:noFill/>
        </p:spPr>
        <p:txBody>
          <a:bodyPr wrap="none" rtlCol="0">
            <a:spAutoFit/>
          </a:bodyPr>
          <a:lstStyle/>
          <a:p>
            <a:pPr marL="171450" indent="-171450">
              <a:buFont typeface="Arial" panose="020B0604020202020204" pitchFamily="34" charset="0"/>
              <a:buChar char="•"/>
            </a:pPr>
            <a:r>
              <a:rPr lang="en-US" sz="1200" b="1" dirty="0"/>
              <a:t>Sections:</a:t>
            </a:r>
          </a:p>
          <a:p>
            <a:pPr marL="628650" lvl="1" indent="-171450">
              <a:buFont typeface="Arial" panose="020B0604020202020204" pitchFamily="34" charset="0"/>
              <a:buChar char="•"/>
            </a:pPr>
            <a:r>
              <a:rPr lang="en-US" sz="1200" b="1" dirty="0"/>
              <a:t>1</a:t>
            </a:r>
            <a:r>
              <a:rPr lang="en-US" sz="1200" b="1" baseline="30000" dirty="0"/>
              <a:t>st</a:t>
            </a:r>
            <a:r>
              <a:rPr lang="en-US" sz="1200" b="1" dirty="0"/>
              <a:t>: 6 long and 1 short magnets</a:t>
            </a:r>
          </a:p>
          <a:p>
            <a:pPr marL="628650" lvl="1" indent="-171450">
              <a:buFont typeface="Arial" panose="020B0604020202020204" pitchFamily="34" charset="0"/>
              <a:buChar char="•"/>
            </a:pPr>
            <a:r>
              <a:rPr lang="en-US" sz="1200" b="1" dirty="0"/>
              <a:t>2</a:t>
            </a:r>
            <a:r>
              <a:rPr lang="en-US" sz="1200" b="1" baseline="30000" dirty="0"/>
              <a:t>nd</a:t>
            </a:r>
            <a:r>
              <a:rPr lang="en-US" sz="1200" b="1" dirty="0"/>
              <a:t>: 6 long and 2 short magnets</a:t>
            </a:r>
          </a:p>
          <a:p>
            <a:pPr marL="628650" lvl="1" indent="-171450">
              <a:buFont typeface="Arial" panose="020B0604020202020204" pitchFamily="34" charset="0"/>
              <a:buChar char="•"/>
            </a:pPr>
            <a:r>
              <a:rPr lang="en-US" sz="1200" b="1" dirty="0"/>
              <a:t>3</a:t>
            </a:r>
            <a:r>
              <a:rPr lang="en-US" sz="1200" b="1" baseline="30000" dirty="0"/>
              <a:t>rd</a:t>
            </a:r>
            <a:r>
              <a:rPr lang="en-US" sz="1200" b="1" dirty="0"/>
              <a:t> : 7 long and 1 short magnets</a:t>
            </a:r>
          </a:p>
          <a:p>
            <a:pPr marL="171450" indent="-171450">
              <a:buFont typeface="Arial" panose="020B0604020202020204" pitchFamily="34" charset="0"/>
              <a:buChar char="•"/>
            </a:pPr>
            <a:r>
              <a:rPr lang="en-US" sz="1200" b="1" dirty="0"/>
              <a:t>Long magnet = 10 pancakes</a:t>
            </a:r>
          </a:p>
          <a:p>
            <a:pPr marL="171450" indent="-171450">
              <a:buFont typeface="Arial" panose="020B0604020202020204" pitchFamily="34" charset="0"/>
              <a:buChar char="•"/>
            </a:pPr>
            <a:r>
              <a:rPr lang="en-US" sz="1200" b="1" dirty="0"/>
              <a:t>Short magnet = 5 pancakes</a:t>
            </a:r>
          </a:p>
          <a:p>
            <a:pPr marL="171450" indent="-171450">
              <a:buFont typeface="Arial" panose="020B0604020202020204" pitchFamily="34" charset="0"/>
              <a:buChar char="•"/>
            </a:pPr>
            <a:r>
              <a:rPr lang="en-US" sz="1200" b="1" dirty="0"/>
              <a:t>Pancake = 2 connections</a:t>
            </a:r>
            <a:endParaRPr lang="en-GB" sz="1200" b="1" dirty="0"/>
          </a:p>
        </p:txBody>
      </p:sp>
      <p:sp>
        <p:nvSpPr>
          <p:cNvPr id="22" name="TextBox 21">
            <a:extLst>
              <a:ext uri="{FF2B5EF4-FFF2-40B4-BE49-F238E27FC236}">
                <a16:creationId xmlns:a16="http://schemas.microsoft.com/office/drawing/2014/main" id="{D01DC66D-67D9-8B67-B267-AB7AA4FFCF88}"/>
              </a:ext>
            </a:extLst>
          </p:cNvPr>
          <p:cNvSpPr txBox="1"/>
          <p:nvPr/>
        </p:nvSpPr>
        <p:spPr>
          <a:xfrm>
            <a:off x="539552" y="4658144"/>
            <a:ext cx="1521570" cy="276999"/>
          </a:xfrm>
          <a:prstGeom prst="rect">
            <a:avLst/>
          </a:prstGeom>
          <a:noFill/>
        </p:spPr>
        <p:txBody>
          <a:bodyPr wrap="none" rtlCol="0">
            <a:spAutoFit/>
          </a:bodyPr>
          <a:lstStyle/>
          <a:p>
            <a:r>
              <a:rPr lang="en-US" sz="1200" b="1" dirty="0"/>
              <a:t>Isolating supports</a:t>
            </a:r>
            <a:endParaRPr lang="en-GB" sz="1200" b="1" dirty="0"/>
          </a:p>
        </p:txBody>
      </p:sp>
      <p:cxnSp>
        <p:nvCxnSpPr>
          <p:cNvPr id="24" name="Straight Arrow Connector 23">
            <a:extLst>
              <a:ext uri="{FF2B5EF4-FFF2-40B4-BE49-F238E27FC236}">
                <a16:creationId xmlns:a16="http://schemas.microsoft.com/office/drawing/2014/main" id="{D6BE1E66-A7D8-12C1-81E6-37F17D651569}"/>
              </a:ext>
            </a:extLst>
          </p:cNvPr>
          <p:cNvCxnSpPr>
            <a:stCxn id="22" idx="0"/>
          </p:cNvCxnSpPr>
          <p:nvPr/>
        </p:nvCxnSpPr>
        <p:spPr>
          <a:xfrm flipV="1">
            <a:off x="1300337" y="4269036"/>
            <a:ext cx="760785" cy="38910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pic>
        <p:nvPicPr>
          <p:cNvPr id="26" name="Picture 25" descr="A large machine with yellow legs&#10;&#10;Description automatically generated">
            <a:extLst>
              <a:ext uri="{FF2B5EF4-FFF2-40B4-BE49-F238E27FC236}">
                <a16:creationId xmlns:a16="http://schemas.microsoft.com/office/drawing/2014/main" id="{9AD92282-9B92-3930-77CB-433C53E8B19D}"/>
              </a:ext>
            </a:extLst>
          </p:cNvPr>
          <p:cNvPicPr>
            <a:picLocks noChangeAspect="1"/>
          </p:cNvPicPr>
          <p:nvPr/>
        </p:nvPicPr>
        <p:blipFill>
          <a:blip r:embed="rId3"/>
          <a:stretch>
            <a:fillRect/>
          </a:stretch>
        </p:blipFill>
        <p:spPr>
          <a:xfrm>
            <a:off x="5191453" y="972472"/>
            <a:ext cx="3816287" cy="1250918"/>
          </a:xfrm>
          <a:prstGeom prst="rect">
            <a:avLst/>
          </a:prstGeom>
        </p:spPr>
      </p:pic>
      <p:sp>
        <p:nvSpPr>
          <p:cNvPr id="27" name="TextBox 26">
            <a:extLst>
              <a:ext uri="{FF2B5EF4-FFF2-40B4-BE49-F238E27FC236}">
                <a16:creationId xmlns:a16="http://schemas.microsoft.com/office/drawing/2014/main" id="{68391805-24D2-7616-753A-DD70670D4B32}"/>
              </a:ext>
            </a:extLst>
          </p:cNvPr>
          <p:cNvSpPr txBox="1"/>
          <p:nvPr/>
        </p:nvSpPr>
        <p:spPr>
          <a:xfrm>
            <a:off x="6149534" y="3842898"/>
            <a:ext cx="2116285" cy="830997"/>
          </a:xfrm>
          <a:prstGeom prst="rect">
            <a:avLst/>
          </a:prstGeom>
          <a:noFill/>
          <a:ln w="38100">
            <a:solidFill>
              <a:srgbClr val="FF0000"/>
            </a:solidFill>
          </a:ln>
        </p:spPr>
        <p:txBody>
          <a:bodyPr wrap="none" rtlCol="0">
            <a:spAutoFit/>
          </a:bodyPr>
          <a:lstStyle/>
          <a:p>
            <a:r>
              <a:rPr lang="en-US" sz="1200" b="1" dirty="0"/>
              <a:t>NEXT:</a:t>
            </a:r>
          </a:p>
          <a:p>
            <a:pPr marL="171450" indent="-171450">
              <a:buFont typeface="Arial" panose="020B0604020202020204" pitchFamily="34" charset="0"/>
              <a:buChar char="•"/>
            </a:pPr>
            <a:r>
              <a:rPr lang="en-US" sz="1200" b="1" dirty="0"/>
              <a:t>Supports with </a:t>
            </a:r>
            <a:r>
              <a:rPr lang="en-US" sz="1200" b="1" u="sng" dirty="0"/>
              <a:t>fix points</a:t>
            </a:r>
          </a:p>
          <a:p>
            <a:pPr marL="171450" indent="-171450">
              <a:buFont typeface="Arial" panose="020B0604020202020204" pitchFamily="34" charset="0"/>
              <a:buChar char="•"/>
            </a:pPr>
            <a:r>
              <a:rPr lang="en-US" sz="1200" b="1" dirty="0"/>
              <a:t>Bellows</a:t>
            </a:r>
          </a:p>
          <a:p>
            <a:pPr marL="171450" indent="-171450">
              <a:buFont typeface="Arial" panose="020B0604020202020204" pitchFamily="34" charset="0"/>
              <a:buChar char="•"/>
            </a:pPr>
            <a:r>
              <a:rPr lang="en-US" sz="1200" b="1" dirty="0"/>
              <a:t>Calculations</a:t>
            </a:r>
            <a:endParaRPr lang="en-GB" sz="1200" b="1" dirty="0"/>
          </a:p>
        </p:txBody>
      </p:sp>
    </p:spTree>
    <p:extLst>
      <p:ext uri="{BB962C8B-B14F-4D97-AF65-F5344CB8AC3E}">
        <p14:creationId xmlns:p14="http://schemas.microsoft.com/office/powerpoint/2010/main" val="14137831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2"/>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3" grpId="0"/>
      <p:bldP spid="22" grpId="0"/>
      <p:bldP spid="2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A diagram of a machine&#10;&#10;Description automatically generated">
            <a:extLst>
              <a:ext uri="{FF2B5EF4-FFF2-40B4-BE49-F238E27FC236}">
                <a16:creationId xmlns:a16="http://schemas.microsoft.com/office/drawing/2014/main" id="{8F2A0C9C-A760-59ED-4332-1A6C1246BBC7}"/>
              </a:ext>
            </a:extLst>
          </p:cNvPr>
          <p:cNvPicPr>
            <a:picLocks noGrp="1" noChangeAspect="1"/>
          </p:cNvPicPr>
          <p:nvPr>
            <p:ph sz="quarter" idx="12"/>
          </p:nvPr>
        </p:nvPicPr>
        <p:blipFill>
          <a:blip r:embed="rId2"/>
          <a:stretch>
            <a:fillRect/>
          </a:stretch>
        </p:blipFill>
        <p:spPr>
          <a:xfrm>
            <a:off x="266688" y="1276353"/>
            <a:ext cx="3101340" cy="1850327"/>
          </a:xfrm>
        </p:spPr>
      </p:pic>
      <p:sp>
        <p:nvSpPr>
          <p:cNvPr id="3" name="Slide Number Placeholder 2">
            <a:extLst>
              <a:ext uri="{FF2B5EF4-FFF2-40B4-BE49-F238E27FC236}">
                <a16:creationId xmlns:a16="http://schemas.microsoft.com/office/drawing/2014/main" id="{868C16A3-44A5-A3EF-1334-FBD8B07893B2}"/>
              </a:ext>
            </a:extLst>
          </p:cNvPr>
          <p:cNvSpPr>
            <a:spLocks noGrp="1"/>
          </p:cNvSpPr>
          <p:nvPr>
            <p:ph type="sldNum" sz="quarter" idx="4"/>
          </p:nvPr>
        </p:nvSpPr>
        <p:spPr/>
        <p:txBody>
          <a:bodyPr/>
          <a:lstStyle/>
          <a:p>
            <a:fld id="{974172A1-1CBF-0B40-9234-7D4D80EC19EA}" type="slidenum">
              <a:rPr lang="en-GB" smtClean="0"/>
              <a:pPr/>
              <a:t>11</a:t>
            </a:fld>
            <a:endParaRPr lang="en-GB" dirty="0"/>
          </a:p>
        </p:txBody>
      </p:sp>
      <p:sp>
        <p:nvSpPr>
          <p:cNvPr id="4" name="Title 3">
            <a:extLst>
              <a:ext uri="{FF2B5EF4-FFF2-40B4-BE49-F238E27FC236}">
                <a16:creationId xmlns:a16="http://schemas.microsoft.com/office/drawing/2014/main" id="{2357B72D-3AE4-912A-7249-D5FA67C1DDCA}"/>
              </a:ext>
            </a:extLst>
          </p:cNvPr>
          <p:cNvSpPr>
            <a:spLocks noGrp="1"/>
          </p:cNvSpPr>
          <p:nvPr>
            <p:ph type="title"/>
          </p:nvPr>
        </p:nvSpPr>
        <p:spPr>
          <a:xfrm>
            <a:off x="1979712" y="206375"/>
            <a:ext cx="6097488" cy="637183"/>
          </a:xfrm>
        </p:spPr>
        <p:txBody>
          <a:bodyPr/>
          <a:lstStyle/>
          <a:p>
            <a:r>
              <a:rPr lang="en-US" dirty="0"/>
              <a:t>TUNNEL INTEGRATION</a:t>
            </a:r>
            <a:endParaRPr lang="en-GB" dirty="0"/>
          </a:p>
        </p:txBody>
      </p:sp>
      <p:pic>
        <p:nvPicPr>
          <p:cNvPr id="8" name="Picture 7" descr="A drawing of a machine&#10;&#10;Description automatically generated">
            <a:extLst>
              <a:ext uri="{FF2B5EF4-FFF2-40B4-BE49-F238E27FC236}">
                <a16:creationId xmlns:a16="http://schemas.microsoft.com/office/drawing/2014/main" id="{D74D8A8E-DC8E-9DBC-7528-2EEFC23000BB}"/>
              </a:ext>
            </a:extLst>
          </p:cNvPr>
          <p:cNvPicPr>
            <a:picLocks noChangeAspect="1"/>
          </p:cNvPicPr>
          <p:nvPr/>
        </p:nvPicPr>
        <p:blipFill>
          <a:blip r:embed="rId3"/>
          <a:stretch>
            <a:fillRect/>
          </a:stretch>
        </p:blipFill>
        <p:spPr>
          <a:xfrm>
            <a:off x="3707904" y="1851670"/>
            <a:ext cx="5169408" cy="2630424"/>
          </a:xfrm>
          <a:prstGeom prst="rect">
            <a:avLst/>
          </a:prstGeom>
        </p:spPr>
      </p:pic>
      <p:cxnSp>
        <p:nvCxnSpPr>
          <p:cNvPr id="11" name="Straight Arrow Connector 10">
            <a:extLst>
              <a:ext uri="{FF2B5EF4-FFF2-40B4-BE49-F238E27FC236}">
                <a16:creationId xmlns:a16="http://schemas.microsoft.com/office/drawing/2014/main" id="{0A0897FB-C151-25A0-8F3B-7F96689C3296}"/>
              </a:ext>
            </a:extLst>
          </p:cNvPr>
          <p:cNvCxnSpPr/>
          <p:nvPr/>
        </p:nvCxnSpPr>
        <p:spPr>
          <a:xfrm>
            <a:off x="1187624" y="2139702"/>
            <a:ext cx="0" cy="864096"/>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13" name="Straight Arrow Connector 12">
            <a:extLst>
              <a:ext uri="{FF2B5EF4-FFF2-40B4-BE49-F238E27FC236}">
                <a16:creationId xmlns:a16="http://schemas.microsoft.com/office/drawing/2014/main" id="{C80C0D89-AA74-43B9-B2DD-4EB54229C730}"/>
              </a:ext>
            </a:extLst>
          </p:cNvPr>
          <p:cNvCxnSpPr/>
          <p:nvPr/>
        </p:nvCxnSpPr>
        <p:spPr>
          <a:xfrm>
            <a:off x="7308304" y="2139702"/>
            <a:ext cx="864096" cy="43204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4" name="TextBox 13">
            <a:extLst>
              <a:ext uri="{FF2B5EF4-FFF2-40B4-BE49-F238E27FC236}">
                <a16:creationId xmlns:a16="http://schemas.microsoft.com/office/drawing/2014/main" id="{B76E7DAE-5FFB-6F87-89A1-A8CFF4E2A2B1}"/>
              </a:ext>
            </a:extLst>
          </p:cNvPr>
          <p:cNvSpPr txBox="1"/>
          <p:nvPr/>
        </p:nvSpPr>
        <p:spPr>
          <a:xfrm>
            <a:off x="516567" y="2321652"/>
            <a:ext cx="662361" cy="276999"/>
          </a:xfrm>
          <a:prstGeom prst="rect">
            <a:avLst/>
          </a:prstGeom>
          <a:noFill/>
        </p:spPr>
        <p:txBody>
          <a:bodyPr wrap="none" rtlCol="0">
            <a:spAutoFit/>
          </a:bodyPr>
          <a:lstStyle/>
          <a:p>
            <a:r>
              <a:rPr lang="en-US" sz="1200" b="1" dirty="0"/>
              <a:t>10.2 m</a:t>
            </a:r>
            <a:endParaRPr lang="en-GB" sz="1200" b="1" dirty="0"/>
          </a:p>
        </p:txBody>
      </p:sp>
      <p:sp>
        <p:nvSpPr>
          <p:cNvPr id="15" name="TextBox 14">
            <a:extLst>
              <a:ext uri="{FF2B5EF4-FFF2-40B4-BE49-F238E27FC236}">
                <a16:creationId xmlns:a16="http://schemas.microsoft.com/office/drawing/2014/main" id="{55578A40-D157-3C03-9330-ED65649FAAF4}"/>
              </a:ext>
            </a:extLst>
          </p:cNvPr>
          <p:cNvSpPr txBox="1"/>
          <p:nvPr/>
        </p:nvSpPr>
        <p:spPr>
          <a:xfrm>
            <a:off x="7618957" y="2084157"/>
            <a:ext cx="688009" cy="276999"/>
          </a:xfrm>
          <a:prstGeom prst="rect">
            <a:avLst/>
          </a:prstGeom>
          <a:noFill/>
        </p:spPr>
        <p:txBody>
          <a:bodyPr wrap="none" rtlCol="0">
            <a:spAutoFit/>
          </a:bodyPr>
          <a:lstStyle/>
          <a:p>
            <a:r>
              <a:rPr lang="en-US" sz="1200" b="1" dirty="0"/>
              <a:t>R7.5 m</a:t>
            </a:r>
            <a:endParaRPr lang="en-GB" sz="1200" b="1" dirty="0"/>
          </a:p>
        </p:txBody>
      </p:sp>
      <p:cxnSp>
        <p:nvCxnSpPr>
          <p:cNvPr id="17" name="Straight Arrow Connector 16">
            <a:extLst>
              <a:ext uri="{FF2B5EF4-FFF2-40B4-BE49-F238E27FC236}">
                <a16:creationId xmlns:a16="http://schemas.microsoft.com/office/drawing/2014/main" id="{307866ED-BB29-6381-6935-04EB1C22A8F6}"/>
              </a:ext>
            </a:extLst>
          </p:cNvPr>
          <p:cNvCxnSpPr/>
          <p:nvPr/>
        </p:nvCxnSpPr>
        <p:spPr>
          <a:xfrm>
            <a:off x="1259632" y="3291830"/>
            <a:ext cx="2108396"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sp>
        <p:nvSpPr>
          <p:cNvPr id="18" name="TextBox 17">
            <a:extLst>
              <a:ext uri="{FF2B5EF4-FFF2-40B4-BE49-F238E27FC236}">
                <a16:creationId xmlns:a16="http://schemas.microsoft.com/office/drawing/2014/main" id="{47AFA623-4B5D-349A-CE5B-BE4C0FF030C9}"/>
              </a:ext>
            </a:extLst>
          </p:cNvPr>
          <p:cNvSpPr txBox="1"/>
          <p:nvPr/>
        </p:nvSpPr>
        <p:spPr>
          <a:xfrm>
            <a:off x="1979712" y="3318481"/>
            <a:ext cx="534121" cy="276999"/>
          </a:xfrm>
          <a:prstGeom prst="rect">
            <a:avLst/>
          </a:prstGeom>
          <a:noFill/>
        </p:spPr>
        <p:txBody>
          <a:bodyPr wrap="none" rtlCol="0">
            <a:spAutoFit/>
          </a:bodyPr>
          <a:lstStyle/>
          <a:p>
            <a:r>
              <a:rPr lang="en-US" sz="1200" b="1" dirty="0"/>
              <a:t>27 m</a:t>
            </a:r>
            <a:endParaRPr lang="en-GB" sz="1200" b="1" dirty="0"/>
          </a:p>
        </p:txBody>
      </p:sp>
      <p:cxnSp>
        <p:nvCxnSpPr>
          <p:cNvPr id="20" name="Straight Arrow Connector 19">
            <a:extLst>
              <a:ext uri="{FF2B5EF4-FFF2-40B4-BE49-F238E27FC236}">
                <a16:creationId xmlns:a16="http://schemas.microsoft.com/office/drawing/2014/main" id="{431C2E7E-42DB-7B32-4080-08A8ABC67DF0}"/>
              </a:ext>
            </a:extLst>
          </p:cNvPr>
          <p:cNvCxnSpPr/>
          <p:nvPr/>
        </p:nvCxnSpPr>
        <p:spPr>
          <a:xfrm>
            <a:off x="7308304" y="3435846"/>
            <a:ext cx="540296" cy="288032"/>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sp>
        <p:nvSpPr>
          <p:cNvPr id="21" name="TextBox 20">
            <a:extLst>
              <a:ext uri="{FF2B5EF4-FFF2-40B4-BE49-F238E27FC236}">
                <a16:creationId xmlns:a16="http://schemas.microsoft.com/office/drawing/2014/main" id="{35F6C668-50C9-E41C-FAEF-78342346FE87}"/>
              </a:ext>
            </a:extLst>
          </p:cNvPr>
          <p:cNvSpPr txBox="1"/>
          <p:nvPr/>
        </p:nvSpPr>
        <p:spPr>
          <a:xfrm>
            <a:off x="7451651" y="3317506"/>
            <a:ext cx="577402" cy="276999"/>
          </a:xfrm>
          <a:prstGeom prst="rect">
            <a:avLst/>
          </a:prstGeom>
          <a:noFill/>
        </p:spPr>
        <p:txBody>
          <a:bodyPr wrap="none" rtlCol="0">
            <a:spAutoFit/>
          </a:bodyPr>
          <a:lstStyle/>
          <a:p>
            <a:r>
              <a:rPr lang="en-US" sz="1200" b="1" dirty="0"/>
              <a:t>6.5 m</a:t>
            </a:r>
            <a:endParaRPr lang="en-GB" sz="1200" b="1" dirty="0"/>
          </a:p>
        </p:txBody>
      </p:sp>
    </p:spTree>
    <p:extLst>
      <p:ext uri="{BB962C8B-B14F-4D97-AF65-F5344CB8AC3E}">
        <p14:creationId xmlns:p14="http://schemas.microsoft.com/office/powerpoint/2010/main" val="19273272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A drawing of a machine&#10;&#10;Description automatically generated">
            <a:extLst>
              <a:ext uri="{FF2B5EF4-FFF2-40B4-BE49-F238E27FC236}">
                <a16:creationId xmlns:a16="http://schemas.microsoft.com/office/drawing/2014/main" id="{47CC475F-5C99-CF80-1776-3FDB86B01375}"/>
              </a:ext>
            </a:extLst>
          </p:cNvPr>
          <p:cNvPicPr>
            <a:picLocks noGrp="1" noChangeAspect="1"/>
          </p:cNvPicPr>
          <p:nvPr>
            <p:ph sz="quarter" idx="12"/>
          </p:nvPr>
        </p:nvPicPr>
        <p:blipFill>
          <a:blip r:embed="rId2"/>
          <a:stretch>
            <a:fillRect/>
          </a:stretch>
        </p:blipFill>
        <p:spPr>
          <a:xfrm>
            <a:off x="5213638" y="1685033"/>
            <a:ext cx="3237071" cy="3070384"/>
          </a:xfrm>
        </p:spPr>
      </p:pic>
      <p:sp>
        <p:nvSpPr>
          <p:cNvPr id="3" name="Slide Number Placeholder 2">
            <a:extLst>
              <a:ext uri="{FF2B5EF4-FFF2-40B4-BE49-F238E27FC236}">
                <a16:creationId xmlns:a16="http://schemas.microsoft.com/office/drawing/2014/main" id="{5E1019CF-A610-7199-1EA5-0775803CB248}"/>
              </a:ext>
            </a:extLst>
          </p:cNvPr>
          <p:cNvSpPr>
            <a:spLocks noGrp="1"/>
          </p:cNvSpPr>
          <p:nvPr>
            <p:ph type="sldNum" sz="quarter" idx="4"/>
          </p:nvPr>
        </p:nvSpPr>
        <p:spPr/>
        <p:txBody>
          <a:bodyPr/>
          <a:lstStyle/>
          <a:p>
            <a:fld id="{974172A1-1CBF-0B40-9234-7D4D80EC19EA}" type="slidenum">
              <a:rPr lang="en-GB" smtClean="0"/>
              <a:pPr/>
              <a:t>12</a:t>
            </a:fld>
            <a:endParaRPr lang="en-GB" dirty="0"/>
          </a:p>
        </p:txBody>
      </p:sp>
      <p:sp>
        <p:nvSpPr>
          <p:cNvPr id="4" name="Title 3">
            <a:extLst>
              <a:ext uri="{FF2B5EF4-FFF2-40B4-BE49-F238E27FC236}">
                <a16:creationId xmlns:a16="http://schemas.microsoft.com/office/drawing/2014/main" id="{FAC4C18C-7C97-B7DD-027A-618B73DF9EC7}"/>
              </a:ext>
            </a:extLst>
          </p:cNvPr>
          <p:cNvSpPr>
            <a:spLocks noGrp="1"/>
          </p:cNvSpPr>
          <p:nvPr>
            <p:ph type="title"/>
          </p:nvPr>
        </p:nvSpPr>
        <p:spPr>
          <a:xfrm>
            <a:off x="1907355" y="147021"/>
            <a:ext cx="4753228" cy="857250"/>
          </a:xfrm>
        </p:spPr>
        <p:txBody>
          <a:bodyPr/>
          <a:lstStyle/>
          <a:p>
            <a:r>
              <a:rPr lang="fi-FI" dirty="0"/>
              <a:t>VACUUM</a:t>
            </a:r>
            <a:endParaRPr lang="en-GB" dirty="0"/>
          </a:p>
        </p:txBody>
      </p:sp>
      <p:sp>
        <p:nvSpPr>
          <p:cNvPr id="7" name="TextBox 6">
            <a:extLst>
              <a:ext uri="{FF2B5EF4-FFF2-40B4-BE49-F238E27FC236}">
                <a16:creationId xmlns:a16="http://schemas.microsoft.com/office/drawing/2014/main" id="{DED0F69B-6501-2AF0-B3E9-D6E38CB88DBC}"/>
              </a:ext>
            </a:extLst>
          </p:cNvPr>
          <p:cNvSpPr txBox="1"/>
          <p:nvPr/>
        </p:nvSpPr>
        <p:spPr>
          <a:xfrm>
            <a:off x="7848600" y="3405411"/>
            <a:ext cx="559769" cy="276999"/>
          </a:xfrm>
          <a:prstGeom prst="rect">
            <a:avLst/>
          </a:prstGeom>
          <a:noFill/>
        </p:spPr>
        <p:txBody>
          <a:bodyPr wrap="none" rtlCol="0">
            <a:spAutoFit/>
          </a:bodyPr>
          <a:lstStyle/>
          <a:p>
            <a:r>
              <a:rPr lang="en-GB" sz="1200" b="1" dirty="0"/>
              <a:t>Ø964</a:t>
            </a:r>
          </a:p>
        </p:txBody>
      </p:sp>
      <p:cxnSp>
        <p:nvCxnSpPr>
          <p:cNvPr id="9" name="Straight Arrow Connector 8">
            <a:extLst>
              <a:ext uri="{FF2B5EF4-FFF2-40B4-BE49-F238E27FC236}">
                <a16:creationId xmlns:a16="http://schemas.microsoft.com/office/drawing/2014/main" id="{E2A25D0D-AD7B-F5E4-CF8B-0DF5FEC125F9}"/>
              </a:ext>
            </a:extLst>
          </p:cNvPr>
          <p:cNvCxnSpPr>
            <a:cxnSpLocks/>
          </p:cNvCxnSpPr>
          <p:nvPr/>
        </p:nvCxnSpPr>
        <p:spPr>
          <a:xfrm>
            <a:off x="6732940" y="2901355"/>
            <a:ext cx="0" cy="1008112"/>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sp>
        <p:nvSpPr>
          <p:cNvPr id="11" name="TextBox 10">
            <a:extLst>
              <a:ext uri="{FF2B5EF4-FFF2-40B4-BE49-F238E27FC236}">
                <a16:creationId xmlns:a16="http://schemas.microsoft.com/office/drawing/2014/main" id="{05D4260D-D68B-C0F5-0B3B-0F253E8AC41B}"/>
              </a:ext>
            </a:extLst>
          </p:cNvPr>
          <p:cNvSpPr txBox="1"/>
          <p:nvPr/>
        </p:nvSpPr>
        <p:spPr>
          <a:xfrm>
            <a:off x="6254498" y="3200019"/>
            <a:ext cx="524503" cy="276999"/>
          </a:xfrm>
          <a:prstGeom prst="rect">
            <a:avLst/>
          </a:prstGeom>
          <a:noFill/>
        </p:spPr>
        <p:txBody>
          <a:bodyPr wrap="none" rtlCol="0">
            <a:spAutoFit/>
          </a:bodyPr>
          <a:lstStyle/>
          <a:p>
            <a:r>
              <a:rPr lang="fi-FI" sz="1200" b="1" dirty="0"/>
              <a:t>8000</a:t>
            </a:r>
            <a:endParaRPr lang="en-GB" sz="1200" b="1" dirty="0"/>
          </a:p>
        </p:txBody>
      </p:sp>
      <p:cxnSp>
        <p:nvCxnSpPr>
          <p:cNvPr id="16" name="Straight Arrow Connector 15">
            <a:extLst>
              <a:ext uri="{FF2B5EF4-FFF2-40B4-BE49-F238E27FC236}">
                <a16:creationId xmlns:a16="http://schemas.microsoft.com/office/drawing/2014/main" id="{74C51F22-BEEE-0E43-F2F0-E022D9A0CA6F}"/>
              </a:ext>
            </a:extLst>
          </p:cNvPr>
          <p:cNvCxnSpPr/>
          <p:nvPr/>
        </p:nvCxnSpPr>
        <p:spPr>
          <a:xfrm flipH="1">
            <a:off x="7679581" y="3546218"/>
            <a:ext cx="216024"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grpSp>
        <p:nvGrpSpPr>
          <p:cNvPr id="20" name="Group 19">
            <a:extLst>
              <a:ext uri="{FF2B5EF4-FFF2-40B4-BE49-F238E27FC236}">
                <a16:creationId xmlns:a16="http://schemas.microsoft.com/office/drawing/2014/main" id="{A542D1F4-2D75-643A-7637-C571D017BE57}"/>
              </a:ext>
            </a:extLst>
          </p:cNvPr>
          <p:cNvGrpSpPr/>
          <p:nvPr/>
        </p:nvGrpSpPr>
        <p:grpSpPr>
          <a:xfrm>
            <a:off x="388886" y="1710571"/>
            <a:ext cx="3751326" cy="2087118"/>
            <a:chOff x="190348" y="1528191"/>
            <a:chExt cx="3751326" cy="2087118"/>
          </a:xfrm>
        </p:grpSpPr>
        <p:pic>
          <p:nvPicPr>
            <p:cNvPr id="13" name="Picture 12" descr="A diagram of a machine&#10;&#10;Description automatically generated">
              <a:extLst>
                <a:ext uri="{FF2B5EF4-FFF2-40B4-BE49-F238E27FC236}">
                  <a16:creationId xmlns:a16="http://schemas.microsoft.com/office/drawing/2014/main" id="{65CC92F0-BE6F-1AC8-1979-6E90AB408FAD}"/>
                </a:ext>
              </a:extLst>
            </p:cNvPr>
            <p:cNvPicPr>
              <a:picLocks noChangeAspect="1"/>
            </p:cNvPicPr>
            <p:nvPr/>
          </p:nvPicPr>
          <p:blipFill>
            <a:blip r:embed="rId3"/>
            <a:stretch>
              <a:fillRect/>
            </a:stretch>
          </p:blipFill>
          <p:spPr>
            <a:xfrm>
              <a:off x="190348" y="1528191"/>
              <a:ext cx="3751326" cy="2087118"/>
            </a:xfrm>
            <a:prstGeom prst="rect">
              <a:avLst/>
            </a:prstGeom>
          </p:spPr>
        </p:pic>
        <p:cxnSp>
          <p:nvCxnSpPr>
            <p:cNvPr id="18" name="Straight Arrow Connector 17">
              <a:extLst>
                <a:ext uri="{FF2B5EF4-FFF2-40B4-BE49-F238E27FC236}">
                  <a16:creationId xmlns:a16="http://schemas.microsoft.com/office/drawing/2014/main" id="{BEFC53F6-22F9-BC7D-DC3E-23D804A1F670}"/>
                </a:ext>
              </a:extLst>
            </p:cNvPr>
            <p:cNvCxnSpPr>
              <a:cxnSpLocks/>
            </p:cNvCxnSpPr>
            <p:nvPr/>
          </p:nvCxnSpPr>
          <p:spPr>
            <a:xfrm>
              <a:off x="899592" y="1743658"/>
              <a:ext cx="0" cy="162018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grpSp>
      <p:sp>
        <p:nvSpPr>
          <p:cNvPr id="21" name="TextBox 20">
            <a:extLst>
              <a:ext uri="{FF2B5EF4-FFF2-40B4-BE49-F238E27FC236}">
                <a16:creationId xmlns:a16="http://schemas.microsoft.com/office/drawing/2014/main" id="{E170B2F3-0345-DE5A-294D-487497EA32F8}"/>
              </a:ext>
            </a:extLst>
          </p:cNvPr>
          <p:cNvSpPr txBox="1"/>
          <p:nvPr/>
        </p:nvSpPr>
        <p:spPr>
          <a:xfrm>
            <a:off x="179512" y="1723588"/>
            <a:ext cx="644728" cy="276999"/>
          </a:xfrm>
          <a:prstGeom prst="rect">
            <a:avLst/>
          </a:prstGeom>
          <a:noFill/>
        </p:spPr>
        <p:txBody>
          <a:bodyPr wrap="none" rtlCol="0">
            <a:spAutoFit/>
          </a:bodyPr>
          <a:lstStyle/>
          <a:p>
            <a:r>
              <a:rPr lang="en-GB" sz="1200" b="1" dirty="0"/>
              <a:t>Ø4500</a:t>
            </a:r>
          </a:p>
        </p:txBody>
      </p:sp>
      <p:cxnSp>
        <p:nvCxnSpPr>
          <p:cNvPr id="23" name="Straight Connector 22">
            <a:extLst>
              <a:ext uri="{FF2B5EF4-FFF2-40B4-BE49-F238E27FC236}">
                <a16:creationId xmlns:a16="http://schemas.microsoft.com/office/drawing/2014/main" id="{D61CE559-7C0B-B1BD-80E4-F30D8BDE9800}"/>
              </a:ext>
            </a:extLst>
          </p:cNvPr>
          <p:cNvCxnSpPr>
            <a:stCxn id="21" idx="2"/>
          </p:cNvCxnSpPr>
          <p:nvPr/>
        </p:nvCxnSpPr>
        <p:spPr>
          <a:xfrm>
            <a:off x="501876" y="2000587"/>
            <a:ext cx="596254" cy="355139"/>
          </a:xfrm>
          <a:prstGeom prst="line">
            <a:avLst/>
          </a:prstGeom>
        </p:spPr>
        <p:style>
          <a:lnRef idx="1">
            <a:schemeClr val="dk1"/>
          </a:lnRef>
          <a:fillRef idx="0">
            <a:schemeClr val="dk1"/>
          </a:fillRef>
          <a:effectRef idx="0">
            <a:schemeClr val="dk1"/>
          </a:effectRef>
          <a:fontRef idx="minor">
            <a:schemeClr val="tx1"/>
          </a:fontRef>
        </p:style>
      </p:cxnSp>
      <p:cxnSp>
        <p:nvCxnSpPr>
          <p:cNvPr id="25" name="Straight Arrow Connector 24">
            <a:extLst>
              <a:ext uri="{FF2B5EF4-FFF2-40B4-BE49-F238E27FC236}">
                <a16:creationId xmlns:a16="http://schemas.microsoft.com/office/drawing/2014/main" id="{C11F8FF3-BA3D-79E0-4A73-78D6169E6C5A}"/>
              </a:ext>
            </a:extLst>
          </p:cNvPr>
          <p:cNvCxnSpPr>
            <a:cxnSpLocks/>
          </p:cNvCxnSpPr>
          <p:nvPr/>
        </p:nvCxnSpPr>
        <p:spPr>
          <a:xfrm>
            <a:off x="3635896" y="1926038"/>
            <a:ext cx="0" cy="143780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sp>
        <p:nvSpPr>
          <p:cNvPr id="28" name="TextBox 27">
            <a:extLst>
              <a:ext uri="{FF2B5EF4-FFF2-40B4-BE49-F238E27FC236}">
                <a16:creationId xmlns:a16="http://schemas.microsoft.com/office/drawing/2014/main" id="{1C6233BC-E064-548C-48D8-B1E766D8A82D}"/>
              </a:ext>
            </a:extLst>
          </p:cNvPr>
          <p:cNvSpPr txBox="1"/>
          <p:nvPr/>
        </p:nvSpPr>
        <p:spPr>
          <a:xfrm>
            <a:off x="3779912" y="1365240"/>
            <a:ext cx="644728" cy="276999"/>
          </a:xfrm>
          <a:prstGeom prst="rect">
            <a:avLst/>
          </a:prstGeom>
          <a:noFill/>
        </p:spPr>
        <p:txBody>
          <a:bodyPr wrap="none" rtlCol="0">
            <a:spAutoFit/>
          </a:bodyPr>
          <a:lstStyle/>
          <a:p>
            <a:r>
              <a:rPr lang="en-GB" sz="1200" b="1" dirty="0"/>
              <a:t>Ø4060</a:t>
            </a:r>
          </a:p>
        </p:txBody>
      </p:sp>
      <p:cxnSp>
        <p:nvCxnSpPr>
          <p:cNvPr id="30" name="Straight Connector 29">
            <a:extLst>
              <a:ext uri="{FF2B5EF4-FFF2-40B4-BE49-F238E27FC236}">
                <a16:creationId xmlns:a16="http://schemas.microsoft.com/office/drawing/2014/main" id="{02F14270-3209-462D-EEA6-3CACD15A2B92}"/>
              </a:ext>
            </a:extLst>
          </p:cNvPr>
          <p:cNvCxnSpPr>
            <a:stCxn id="28" idx="2"/>
          </p:cNvCxnSpPr>
          <p:nvPr/>
        </p:nvCxnSpPr>
        <p:spPr>
          <a:xfrm flipH="1">
            <a:off x="3635896" y="1642239"/>
            <a:ext cx="466380" cy="713487"/>
          </a:xfrm>
          <a:prstGeom prst="line">
            <a:avLst/>
          </a:prstGeom>
        </p:spPr>
        <p:style>
          <a:lnRef idx="1">
            <a:schemeClr val="dk1"/>
          </a:lnRef>
          <a:fillRef idx="0">
            <a:schemeClr val="dk1"/>
          </a:fillRef>
          <a:effectRef idx="0">
            <a:schemeClr val="dk1"/>
          </a:effectRef>
          <a:fontRef idx="minor">
            <a:schemeClr val="tx1"/>
          </a:fontRef>
        </p:style>
      </p:cxnSp>
      <p:sp>
        <p:nvSpPr>
          <p:cNvPr id="31" name="TextBox 30">
            <a:extLst>
              <a:ext uri="{FF2B5EF4-FFF2-40B4-BE49-F238E27FC236}">
                <a16:creationId xmlns:a16="http://schemas.microsoft.com/office/drawing/2014/main" id="{B1A46A41-6893-8A81-139D-2E8C205DE46A}"/>
              </a:ext>
            </a:extLst>
          </p:cNvPr>
          <p:cNvSpPr txBox="1"/>
          <p:nvPr/>
        </p:nvSpPr>
        <p:spPr>
          <a:xfrm>
            <a:off x="171015" y="3936803"/>
            <a:ext cx="4482766" cy="1015663"/>
          </a:xfrm>
          <a:prstGeom prst="rect">
            <a:avLst/>
          </a:prstGeom>
          <a:noFill/>
        </p:spPr>
        <p:txBody>
          <a:bodyPr wrap="none" rtlCol="0">
            <a:spAutoFit/>
          </a:bodyPr>
          <a:lstStyle/>
          <a:p>
            <a:pPr marL="171450" indent="-171450">
              <a:buFont typeface="Arial" panose="020B0604020202020204" pitchFamily="34" charset="0"/>
              <a:buChar char="•"/>
            </a:pPr>
            <a:r>
              <a:rPr lang="en-US" sz="1200" dirty="0"/>
              <a:t>Vacuum vessel analysis</a:t>
            </a:r>
          </a:p>
          <a:p>
            <a:pPr marL="628650" lvl="1" indent="-171450">
              <a:buFont typeface="Arial" panose="020B0604020202020204" pitchFamily="34" charset="0"/>
              <a:buChar char="•"/>
            </a:pPr>
            <a:r>
              <a:rPr lang="en-US" sz="1200" dirty="0"/>
              <a:t>Pressure difference and supporting of sub-assemblies</a:t>
            </a:r>
            <a:endParaRPr lang="en-GB" sz="1200" dirty="0"/>
          </a:p>
          <a:p>
            <a:pPr marL="171450" indent="-171450">
              <a:buFont typeface="Arial" panose="020B0604020202020204" pitchFamily="34" charset="0"/>
              <a:buChar char="•"/>
            </a:pPr>
            <a:r>
              <a:rPr lang="en-GB" sz="1200" dirty="0"/>
              <a:t>Bellows to address:</a:t>
            </a:r>
          </a:p>
          <a:p>
            <a:pPr marL="628650" lvl="1" indent="-171450">
              <a:buFont typeface="Arial" panose="020B0604020202020204" pitchFamily="34" charset="0"/>
              <a:buChar char="•"/>
            </a:pPr>
            <a:r>
              <a:rPr lang="en-GB" sz="1200" dirty="0"/>
              <a:t>Vacuum force on bellows = 1.3 MN</a:t>
            </a:r>
          </a:p>
          <a:p>
            <a:pPr marL="628650" lvl="1" indent="-171450">
              <a:buFont typeface="Arial" panose="020B0604020202020204" pitchFamily="34" charset="0"/>
              <a:buChar char="•"/>
            </a:pPr>
            <a:r>
              <a:rPr lang="en-GB" sz="1200" dirty="0"/>
              <a:t>Bellow supporting TO BE ADDED</a:t>
            </a:r>
            <a:endParaRPr lang="en-US" sz="1200" dirty="0"/>
          </a:p>
        </p:txBody>
      </p:sp>
      <p:sp>
        <p:nvSpPr>
          <p:cNvPr id="32" name="TextBox 31">
            <a:extLst>
              <a:ext uri="{FF2B5EF4-FFF2-40B4-BE49-F238E27FC236}">
                <a16:creationId xmlns:a16="http://schemas.microsoft.com/office/drawing/2014/main" id="{C74DCD92-2740-3EAA-6DC6-C87BBB31A995}"/>
              </a:ext>
            </a:extLst>
          </p:cNvPr>
          <p:cNvSpPr txBox="1"/>
          <p:nvPr/>
        </p:nvSpPr>
        <p:spPr>
          <a:xfrm>
            <a:off x="4860032" y="709742"/>
            <a:ext cx="4166691" cy="1015663"/>
          </a:xfrm>
          <a:prstGeom prst="rect">
            <a:avLst/>
          </a:prstGeom>
          <a:noFill/>
        </p:spPr>
        <p:txBody>
          <a:bodyPr wrap="square" rtlCol="0">
            <a:spAutoFit/>
          </a:bodyPr>
          <a:lstStyle/>
          <a:p>
            <a:r>
              <a:rPr lang="en-US" sz="1200" b="1" dirty="0"/>
              <a:t>PUMPING</a:t>
            </a:r>
            <a:r>
              <a:rPr lang="en-US" sz="1000" dirty="0"/>
              <a:t>(NOT STUDIED!)</a:t>
            </a:r>
            <a:r>
              <a:rPr lang="en-US" sz="1200" b="1" dirty="0"/>
              <a:t>:</a:t>
            </a:r>
          </a:p>
          <a:p>
            <a:pPr marL="171450" indent="-171450">
              <a:buFont typeface="Arial" panose="020B0604020202020204" pitchFamily="34" charset="0"/>
              <a:buChar char="•"/>
            </a:pPr>
            <a:r>
              <a:rPr lang="en-US" sz="1200" dirty="0"/>
              <a:t>Assumed to be done from distance due to stray field – see next slide</a:t>
            </a:r>
          </a:p>
          <a:p>
            <a:pPr marL="171450" indent="-171450">
              <a:buFont typeface="Arial" panose="020B0604020202020204" pitchFamily="34" charset="0"/>
              <a:buChar char="•"/>
            </a:pPr>
            <a:r>
              <a:rPr lang="en-US" sz="1200" dirty="0"/>
              <a:t>Shown satellite connections crowded with He lines and leads – add pumping connections</a:t>
            </a:r>
            <a:endParaRPr lang="en-GB" sz="1200" dirty="0"/>
          </a:p>
        </p:txBody>
      </p:sp>
      <p:sp>
        <p:nvSpPr>
          <p:cNvPr id="33" name="TextBox 32">
            <a:extLst>
              <a:ext uri="{FF2B5EF4-FFF2-40B4-BE49-F238E27FC236}">
                <a16:creationId xmlns:a16="http://schemas.microsoft.com/office/drawing/2014/main" id="{C756A56D-869A-3B0B-776B-95573AEE6C38}"/>
              </a:ext>
            </a:extLst>
          </p:cNvPr>
          <p:cNvSpPr txBox="1"/>
          <p:nvPr/>
        </p:nvSpPr>
        <p:spPr>
          <a:xfrm>
            <a:off x="257704" y="1257798"/>
            <a:ext cx="3299301" cy="276999"/>
          </a:xfrm>
          <a:prstGeom prst="rect">
            <a:avLst/>
          </a:prstGeom>
          <a:noFill/>
          <a:ln w="38100">
            <a:solidFill>
              <a:srgbClr val="FF0000"/>
            </a:solidFill>
          </a:ln>
        </p:spPr>
        <p:txBody>
          <a:bodyPr wrap="none" rtlCol="0">
            <a:spAutoFit/>
          </a:bodyPr>
          <a:lstStyle/>
          <a:p>
            <a:r>
              <a:rPr lang="en-US" sz="1200" b="1" dirty="0"/>
              <a:t>NOTE: Beam vacuum is still a simple pipe!</a:t>
            </a:r>
            <a:endParaRPr lang="en-GB" sz="1200" b="1" dirty="0"/>
          </a:p>
        </p:txBody>
      </p:sp>
      <p:cxnSp>
        <p:nvCxnSpPr>
          <p:cNvPr id="36" name="Straight Arrow Connector 35">
            <a:extLst>
              <a:ext uri="{FF2B5EF4-FFF2-40B4-BE49-F238E27FC236}">
                <a16:creationId xmlns:a16="http://schemas.microsoft.com/office/drawing/2014/main" id="{D374B3ED-C5DE-50E6-840B-8C0056631824}"/>
              </a:ext>
            </a:extLst>
          </p:cNvPr>
          <p:cNvCxnSpPr>
            <a:stCxn id="33" idx="2"/>
          </p:cNvCxnSpPr>
          <p:nvPr/>
        </p:nvCxnSpPr>
        <p:spPr>
          <a:xfrm>
            <a:off x="1907355" y="1534797"/>
            <a:ext cx="943117" cy="96004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7772527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3"/>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1" grpId="0"/>
      <p:bldP spid="32" grpId="0"/>
      <p:bldP spid="3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A collage of maps with a field limits&#10;&#10;Description automatically generated">
            <a:extLst>
              <a:ext uri="{FF2B5EF4-FFF2-40B4-BE49-F238E27FC236}">
                <a16:creationId xmlns:a16="http://schemas.microsoft.com/office/drawing/2014/main" id="{EC4A916F-A0EF-FAFA-FF26-FBCF060E6639}"/>
              </a:ext>
            </a:extLst>
          </p:cNvPr>
          <p:cNvPicPr>
            <a:picLocks noGrp="1" noChangeAspect="1"/>
          </p:cNvPicPr>
          <p:nvPr>
            <p:ph sz="quarter" idx="12"/>
          </p:nvPr>
        </p:nvPicPr>
        <p:blipFill>
          <a:blip r:embed="rId2"/>
          <a:stretch>
            <a:fillRect/>
          </a:stretch>
        </p:blipFill>
        <p:spPr>
          <a:xfrm>
            <a:off x="474674" y="1155112"/>
            <a:ext cx="4872990" cy="2743200"/>
          </a:xfrm>
        </p:spPr>
      </p:pic>
      <p:sp>
        <p:nvSpPr>
          <p:cNvPr id="3" name="Slide Number Placeholder 2">
            <a:extLst>
              <a:ext uri="{FF2B5EF4-FFF2-40B4-BE49-F238E27FC236}">
                <a16:creationId xmlns:a16="http://schemas.microsoft.com/office/drawing/2014/main" id="{5C3F5C3B-ED52-D327-24AA-8E9392A4DEEA}"/>
              </a:ext>
            </a:extLst>
          </p:cNvPr>
          <p:cNvSpPr>
            <a:spLocks noGrp="1"/>
          </p:cNvSpPr>
          <p:nvPr>
            <p:ph type="sldNum" sz="quarter" idx="4"/>
          </p:nvPr>
        </p:nvSpPr>
        <p:spPr/>
        <p:txBody>
          <a:bodyPr/>
          <a:lstStyle/>
          <a:p>
            <a:fld id="{974172A1-1CBF-0B40-9234-7D4D80EC19EA}" type="slidenum">
              <a:rPr lang="en-GB" smtClean="0"/>
              <a:pPr/>
              <a:t>13</a:t>
            </a:fld>
            <a:endParaRPr lang="en-GB" dirty="0"/>
          </a:p>
        </p:txBody>
      </p:sp>
      <p:sp>
        <p:nvSpPr>
          <p:cNvPr id="4" name="Title 3">
            <a:extLst>
              <a:ext uri="{FF2B5EF4-FFF2-40B4-BE49-F238E27FC236}">
                <a16:creationId xmlns:a16="http://schemas.microsoft.com/office/drawing/2014/main" id="{0D39C4CC-BD1D-AE80-05A3-EB275CC6E1F1}"/>
              </a:ext>
            </a:extLst>
          </p:cNvPr>
          <p:cNvSpPr>
            <a:spLocks noGrp="1"/>
          </p:cNvSpPr>
          <p:nvPr>
            <p:ph type="title"/>
          </p:nvPr>
        </p:nvSpPr>
        <p:spPr/>
        <p:txBody>
          <a:bodyPr/>
          <a:lstStyle/>
          <a:p>
            <a:r>
              <a:rPr lang="fi-FI" dirty="0"/>
              <a:t>MAGNETIC FIELD SHIELDING</a:t>
            </a:r>
            <a:endParaRPr lang="en-GB" dirty="0"/>
          </a:p>
        </p:txBody>
      </p:sp>
      <p:pic>
        <p:nvPicPr>
          <p:cNvPr id="8" name="Picture 7" descr="A blueprint of a wall&#10;&#10;Description automatically generated">
            <a:extLst>
              <a:ext uri="{FF2B5EF4-FFF2-40B4-BE49-F238E27FC236}">
                <a16:creationId xmlns:a16="http://schemas.microsoft.com/office/drawing/2014/main" id="{089589EC-D339-33C8-7E09-5F6ABDED3CAC}"/>
              </a:ext>
            </a:extLst>
          </p:cNvPr>
          <p:cNvPicPr>
            <a:picLocks noChangeAspect="1"/>
          </p:cNvPicPr>
          <p:nvPr/>
        </p:nvPicPr>
        <p:blipFill>
          <a:blip r:embed="rId3"/>
          <a:stretch>
            <a:fillRect/>
          </a:stretch>
        </p:blipFill>
        <p:spPr>
          <a:xfrm>
            <a:off x="6084168" y="907986"/>
            <a:ext cx="2308003" cy="3237452"/>
          </a:xfrm>
          <a:prstGeom prst="rect">
            <a:avLst/>
          </a:prstGeom>
        </p:spPr>
      </p:pic>
      <p:sp>
        <p:nvSpPr>
          <p:cNvPr id="9" name="TextBox 8">
            <a:extLst>
              <a:ext uri="{FF2B5EF4-FFF2-40B4-BE49-F238E27FC236}">
                <a16:creationId xmlns:a16="http://schemas.microsoft.com/office/drawing/2014/main" id="{A2777374-65BF-5C0C-5629-DCA8D17CF5EB}"/>
              </a:ext>
            </a:extLst>
          </p:cNvPr>
          <p:cNvSpPr txBox="1"/>
          <p:nvPr/>
        </p:nvSpPr>
        <p:spPr>
          <a:xfrm>
            <a:off x="3954683" y="3772944"/>
            <a:ext cx="1234633" cy="215444"/>
          </a:xfrm>
          <a:prstGeom prst="rect">
            <a:avLst/>
          </a:prstGeom>
          <a:noFill/>
        </p:spPr>
        <p:txBody>
          <a:bodyPr wrap="none" rtlCol="0">
            <a:spAutoFit/>
          </a:bodyPr>
          <a:lstStyle/>
          <a:p>
            <a:r>
              <a:rPr lang="en-US" sz="800" i="1" dirty="0"/>
              <a:t>Courtesy of P. Testoni </a:t>
            </a:r>
            <a:endParaRPr lang="en-GB" sz="800" i="1" dirty="0"/>
          </a:p>
        </p:txBody>
      </p:sp>
      <p:sp>
        <p:nvSpPr>
          <p:cNvPr id="10" name="TextBox 9">
            <a:extLst>
              <a:ext uri="{FF2B5EF4-FFF2-40B4-BE49-F238E27FC236}">
                <a16:creationId xmlns:a16="http://schemas.microsoft.com/office/drawing/2014/main" id="{B55E0CC1-04E4-03FC-12D7-280B7B390F98}"/>
              </a:ext>
            </a:extLst>
          </p:cNvPr>
          <p:cNvSpPr txBox="1"/>
          <p:nvPr/>
        </p:nvSpPr>
        <p:spPr>
          <a:xfrm>
            <a:off x="611560" y="4132112"/>
            <a:ext cx="4104009" cy="646331"/>
          </a:xfrm>
          <a:prstGeom prst="rect">
            <a:avLst/>
          </a:prstGeom>
          <a:noFill/>
        </p:spPr>
        <p:txBody>
          <a:bodyPr wrap="none" rtlCol="0">
            <a:spAutoFit/>
          </a:bodyPr>
          <a:lstStyle/>
          <a:p>
            <a:pPr marL="171450" indent="-171450">
              <a:buFont typeface="Arial" panose="020B0604020202020204" pitchFamily="34" charset="0"/>
              <a:buChar char="•"/>
            </a:pPr>
            <a:r>
              <a:rPr lang="en-US" sz="1200" dirty="0"/>
              <a:t>Point raised in previous preview – high stray field</a:t>
            </a:r>
          </a:p>
          <a:p>
            <a:pPr marL="628650" lvl="1" indent="-171450">
              <a:buFont typeface="Wingdings" panose="05000000000000000000" pitchFamily="2" charset="2"/>
              <a:buChar char="Ø"/>
            </a:pPr>
            <a:r>
              <a:rPr lang="en-US" sz="1200" dirty="0"/>
              <a:t>Introduction of the satellites</a:t>
            </a:r>
          </a:p>
          <a:p>
            <a:pPr marL="171450" indent="-171450">
              <a:buFont typeface="Arial" panose="020B0604020202020204" pitchFamily="34" charset="0"/>
              <a:buChar char="•"/>
            </a:pPr>
            <a:r>
              <a:rPr lang="en-US" sz="1200" dirty="0"/>
              <a:t>Analysis assumes 30 % of steel in 2 m thick tunnel wall</a:t>
            </a:r>
            <a:endParaRPr lang="en-GB" sz="1200" dirty="0"/>
          </a:p>
        </p:txBody>
      </p:sp>
      <p:cxnSp>
        <p:nvCxnSpPr>
          <p:cNvPr id="12" name="Straight Arrow Connector 11">
            <a:extLst>
              <a:ext uri="{FF2B5EF4-FFF2-40B4-BE49-F238E27FC236}">
                <a16:creationId xmlns:a16="http://schemas.microsoft.com/office/drawing/2014/main" id="{40B4713E-AAFF-FC38-3E5C-0D0FD2FC82BD}"/>
              </a:ext>
            </a:extLst>
          </p:cNvPr>
          <p:cNvCxnSpPr>
            <a:cxnSpLocks/>
          </p:cNvCxnSpPr>
          <p:nvPr/>
        </p:nvCxnSpPr>
        <p:spPr>
          <a:xfrm>
            <a:off x="7020272" y="1076663"/>
            <a:ext cx="288032"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sp>
        <p:nvSpPr>
          <p:cNvPr id="15" name="TextBox 14">
            <a:extLst>
              <a:ext uri="{FF2B5EF4-FFF2-40B4-BE49-F238E27FC236}">
                <a16:creationId xmlns:a16="http://schemas.microsoft.com/office/drawing/2014/main" id="{D52643BB-9090-A041-735F-C2175C019C73}"/>
              </a:ext>
            </a:extLst>
          </p:cNvPr>
          <p:cNvSpPr txBox="1"/>
          <p:nvPr/>
        </p:nvSpPr>
        <p:spPr>
          <a:xfrm>
            <a:off x="7308304" y="925125"/>
            <a:ext cx="840295" cy="276999"/>
          </a:xfrm>
          <a:prstGeom prst="rect">
            <a:avLst/>
          </a:prstGeom>
          <a:noFill/>
        </p:spPr>
        <p:txBody>
          <a:bodyPr wrap="none" rtlCol="0">
            <a:spAutoFit/>
          </a:bodyPr>
          <a:lstStyle/>
          <a:p>
            <a:r>
              <a:rPr lang="en-US" sz="1200" b="1" dirty="0"/>
              <a:t>2000 mm</a:t>
            </a:r>
            <a:endParaRPr lang="en-GB" sz="1200" b="1" dirty="0"/>
          </a:p>
        </p:txBody>
      </p:sp>
      <p:sp>
        <p:nvSpPr>
          <p:cNvPr id="16" name="TextBox 15">
            <a:extLst>
              <a:ext uri="{FF2B5EF4-FFF2-40B4-BE49-F238E27FC236}">
                <a16:creationId xmlns:a16="http://schemas.microsoft.com/office/drawing/2014/main" id="{CE44F428-75D3-9224-FF9B-A0BE490AE0A2}"/>
              </a:ext>
            </a:extLst>
          </p:cNvPr>
          <p:cNvSpPr txBox="1"/>
          <p:nvPr/>
        </p:nvSpPr>
        <p:spPr>
          <a:xfrm>
            <a:off x="6444208" y="4443958"/>
            <a:ext cx="1031051" cy="276999"/>
          </a:xfrm>
          <a:prstGeom prst="rect">
            <a:avLst/>
          </a:prstGeom>
          <a:noFill/>
        </p:spPr>
        <p:txBody>
          <a:bodyPr wrap="none" rtlCol="0">
            <a:spAutoFit/>
          </a:bodyPr>
          <a:lstStyle/>
          <a:p>
            <a:r>
              <a:rPr lang="en-US" sz="1200" b="1" dirty="0"/>
              <a:t>30% STEEL</a:t>
            </a:r>
            <a:endParaRPr lang="en-GB" sz="1200" b="1" dirty="0"/>
          </a:p>
        </p:txBody>
      </p:sp>
      <p:cxnSp>
        <p:nvCxnSpPr>
          <p:cNvPr id="18" name="Straight Arrow Connector 17">
            <a:extLst>
              <a:ext uri="{FF2B5EF4-FFF2-40B4-BE49-F238E27FC236}">
                <a16:creationId xmlns:a16="http://schemas.microsoft.com/office/drawing/2014/main" id="{FE868EEA-3472-E4E9-E190-5C22F1076A60}"/>
              </a:ext>
            </a:extLst>
          </p:cNvPr>
          <p:cNvCxnSpPr>
            <a:stCxn id="16" idx="0"/>
          </p:cNvCxnSpPr>
          <p:nvPr/>
        </p:nvCxnSpPr>
        <p:spPr>
          <a:xfrm flipV="1">
            <a:off x="6959734" y="3651870"/>
            <a:ext cx="132546" cy="79208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9174754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A diagram of a pipe&#10;&#10;Description automatically generated with medium confidence">
            <a:extLst>
              <a:ext uri="{FF2B5EF4-FFF2-40B4-BE49-F238E27FC236}">
                <a16:creationId xmlns:a16="http://schemas.microsoft.com/office/drawing/2014/main" id="{9F90A827-A78B-88BD-3D02-9DCA455986F2}"/>
              </a:ext>
            </a:extLst>
          </p:cNvPr>
          <p:cNvPicPr>
            <a:picLocks noGrp="1" noChangeAspect="1"/>
          </p:cNvPicPr>
          <p:nvPr>
            <p:ph sz="quarter" idx="12"/>
          </p:nvPr>
        </p:nvPicPr>
        <p:blipFill>
          <a:blip r:embed="rId2"/>
          <a:stretch>
            <a:fillRect/>
          </a:stretch>
        </p:blipFill>
        <p:spPr>
          <a:xfrm>
            <a:off x="1403648" y="1131590"/>
            <a:ext cx="6273936" cy="3535363"/>
          </a:xfrm>
        </p:spPr>
      </p:pic>
      <p:sp>
        <p:nvSpPr>
          <p:cNvPr id="3" name="Slide Number Placeholder 2">
            <a:extLst>
              <a:ext uri="{FF2B5EF4-FFF2-40B4-BE49-F238E27FC236}">
                <a16:creationId xmlns:a16="http://schemas.microsoft.com/office/drawing/2014/main" id="{9DBBC72B-83C7-4B38-9175-E6CBCB8C6779}"/>
              </a:ext>
            </a:extLst>
          </p:cNvPr>
          <p:cNvSpPr>
            <a:spLocks noGrp="1"/>
          </p:cNvSpPr>
          <p:nvPr>
            <p:ph type="sldNum" sz="quarter" idx="4"/>
          </p:nvPr>
        </p:nvSpPr>
        <p:spPr/>
        <p:txBody>
          <a:bodyPr/>
          <a:lstStyle/>
          <a:p>
            <a:fld id="{974172A1-1CBF-0B40-9234-7D4D80EC19EA}" type="slidenum">
              <a:rPr lang="en-GB" smtClean="0"/>
              <a:pPr/>
              <a:t>14</a:t>
            </a:fld>
            <a:endParaRPr lang="en-GB" dirty="0"/>
          </a:p>
        </p:txBody>
      </p:sp>
      <p:sp>
        <p:nvSpPr>
          <p:cNvPr id="4" name="Title 3">
            <a:extLst>
              <a:ext uri="{FF2B5EF4-FFF2-40B4-BE49-F238E27FC236}">
                <a16:creationId xmlns:a16="http://schemas.microsoft.com/office/drawing/2014/main" id="{77666B72-34E0-6D8E-DF95-6A7FA6781DB9}"/>
              </a:ext>
            </a:extLst>
          </p:cNvPr>
          <p:cNvSpPr>
            <a:spLocks noGrp="1"/>
          </p:cNvSpPr>
          <p:nvPr>
            <p:ph type="title"/>
          </p:nvPr>
        </p:nvSpPr>
        <p:spPr/>
        <p:txBody>
          <a:bodyPr/>
          <a:lstStyle/>
          <a:p>
            <a:r>
              <a:rPr lang="en-US" dirty="0"/>
              <a:t>COLDMASS ASSEMBLY</a:t>
            </a:r>
            <a:endParaRPr lang="en-GB" dirty="0"/>
          </a:p>
        </p:txBody>
      </p:sp>
      <p:sp>
        <p:nvSpPr>
          <p:cNvPr id="8" name="TextBox 7">
            <a:extLst>
              <a:ext uri="{FF2B5EF4-FFF2-40B4-BE49-F238E27FC236}">
                <a16:creationId xmlns:a16="http://schemas.microsoft.com/office/drawing/2014/main" id="{B5F89114-E96C-5B83-B16A-40BA6ACFF1D2}"/>
              </a:ext>
            </a:extLst>
          </p:cNvPr>
          <p:cNvSpPr txBox="1"/>
          <p:nvPr/>
        </p:nvSpPr>
        <p:spPr>
          <a:xfrm>
            <a:off x="4644008" y="3939902"/>
            <a:ext cx="3600400" cy="646331"/>
          </a:xfrm>
          <a:prstGeom prst="rect">
            <a:avLst/>
          </a:prstGeom>
          <a:noFill/>
        </p:spPr>
        <p:txBody>
          <a:bodyPr wrap="square" rtlCol="0">
            <a:spAutoFit/>
          </a:bodyPr>
          <a:lstStyle/>
          <a:p>
            <a:r>
              <a:rPr lang="en-US" sz="1200" b="1" dirty="0"/>
              <a:t>1. Assemble coils on the common support beam with their respective supports. Place shims between coils</a:t>
            </a:r>
            <a:endParaRPr lang="en-GB" sz="1200" b="1" dirty="0"/>
          </a:p>
        </p:txBody>
      </p:sp>
      <p:sp>
        <p:nvSpPr>
          <p:cNvPr id="9" name="TextBox 8">
            <a:extLst>
              <a:ext uri="{FF2B5EF4-FFF2-40B4-BE49-F238E27FC236}">
                <a16:creationId xmlns:a16="http://schemas.microsoft.com/office/drawing/2014/main" id="{009E24EB-9F66-F742-CD4F-5C3F7AD353B5}"/>
              </a:ext>
            </a:extLst>
          </p:cNvPr>
          <p:cNvSpPr txBox="1"/>
          <p:nvPr/>
        </p:nvSpPr>
        <p:spPr>
          <a:xfrm>
            <a:off x="5124872" y="1419622"/>
            <a:ext cx="2952328" cy="461665"/>
          </a:xfrm>
          <a:prstGeom prst="rect">
            <a:avLst/>
          </a:prstGeom>
          <a:noFill/>
        </p:spPr>
        <p:txBody>
          <a:bodyPr wrap="square" rtlCol="0">
            <a:spAutoFit/>
          </a:bodyPr>
          <a:lstStyle/>
          <a:p>
            <a:r>
              <a:rPr lang="en-US" sz="1200" b="1" dirty="0"/>
              <a:t>2. Clamp coils together with the axial clamping system</a:t>
            </a:r>
            <a:endParaRPr lang="en-GB" sz="1200" b="1" dirty="0"/>
          </a:p>
        </p:txBody>
      </p:sp>
      <p:sp>
        <p:nvSpPr>
          <p:cNvPr id="10" name="TextBox 9">
            <a:extLst>
              <a:ext uri="{FF2B5EF4-FFF2-40B4-BE49-F238E27FC236}">
                <a16:creationId xmlns:a16="http://schemas.microsoft.com/office/drawing/2014/main" id="{7DBDA225-A0FF-02B6-1C0F-6CF2095D0535}"/>
              </a:ext>
            </a:extLst>
          </p:cNvPr>
          <p:cNvSpPr txBox="1"/>
          <p:nvPr/>
        </p:nvSpPr>
        <p:spPr>
          <a:xfrm>
            <a:off x="395536" y="2283718"/>
            <a:ext cx="2778325" cy="461665"/>
          </a:xfrm>
          <a:prstGeom prst="rect">
            <a:avLst/>
          </a:prstGeom>
          <a:noFill/>
        </p:spPr>
        <p:txBody>
          <a:bodyPr wrap="none" rtlCol="0">
            <a:spAutoFit/>
          </a:bodyPr>
          <a:lstStyle/>
          <a:p>
            <a:r>
              <a:rPr lang="en-US" sz="1200" b="1" dirty="0"/>
              <a:t>3. Insert the internal thermal shield</a:t>
            </a:r>
            <a:r>
              <a:rPr lang="en-GB" sz="1200" b="1" dirty="0"/>
              <a:t>.</a:t>
            </a:r>
          </a:p>
          <a:p>
            <a:r>
              <a:rPr lang="en-GB" sz="1200" b="1" dirty="0"/>
              <a:t>Temporary supports required.</a:t>
            </a:r>
            <a:endParaRPr lang="en-US" sz="1200" b="1" dirty="0"/>
          </a:p>
        </p:txBody>
      </p:sp>
      <p:cxnSp>
        <p:nvCxnSpPr>
          <p:cNvPr id="12" name="Straight Arrow Connector 11">
            <a:extLst>
              <a:ext uri="{FF2B5EF4-FFF2-40B4-BE49-F238E27FC236}">
                <a16:creationId xmlns:a16="http://schemas.microsoft.com/office/drawing/2014/main" id="{BE47A4E8-F22A-845B-EFE8-44F64AE80123}"/>
              </a:ext>
            </a:extLst>
          </p:cNvPr>
          <p:cNvCxnSpPr>
            <a:stCxn id="8" idx="0"/>
          </p:cNvCxnSpPr>
          <p:nvPr/>
        </p:nvCxnSpPr>
        <p:spPr>
          <a:xfrm flipH="1" flipV="1">
            <a:off x="5292080" y="3435846"/>
            <a:ext cx="1152128" cy="50405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4" name="Straight Arrow Connector 13">
            <a:extLst>
              <a:ext uri="{FF2B5EF4-FFF2-40B4-BE49-F238E27FC236}">
                <a16:creationId xmlns:a16="http://schemas.microsoft.com/office/drawing/2014/main" id="{18BCE482-A5DD-774F-9D2B-A63FE96CCEF9}"/>
              </a:ext>
            </a:extLst>
          </p:cNvPr>
          <p:cNvCxnSpPr>
            <a:stCxn id="8" idx="0"/>
          </p:cNvCxnSpPr>
          <p:nvPr/>
        </p:nvCxnSpPr>
        <p:spPr>
          <a:xfrm flipH="1" flipV="1">
            <a:off x="5940152" y="3262214"/>
            <a:ext cx="504056" cy="67768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6" name="Straight Arrow Connector 15">
            <a:extLst>
              <a:ext uri="{FF2B5EF4-FFF2-40B4-BE49-F238E27FC236}">
                <a16:creationId xmlns:a16="http://schemas.microsoft.com/office/drawing/2014/main" id="{E8FB0C4E-800C-A70D-D135-34BAC4C17853}"/>
              </a:ext>
            </a:extLst>
          </p:cNvPr>
          <p:cNvCxnSpPr>
            <a:stCxn id="8" idx="0"/>
          </p:cNvCxnSpPr>
          <p:nvPr/>
        </p:nvCxnSpPr>
        <p:spPr>
          <a:xfrm flipH="1" flipV="1">
            <a:off x="5580112" y="3291830"/>
            <a:ext cx="864096" cy="64807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8" name="Straight Arrow Connector 17">
            <a:extLst>
              <a:ext uri="{FF2B5EF4-FFF2-40B4-BE49-F238E27FC236}">
                <a16:creationId xmlns:a16="http://schemas.microsoft.com/office/drawing/2014/main" id="{EB1359C6-A250-E740-8140-E067EC401E08}"/>
              </a:ext>
            </a:extLst>
          </p:cNvPr>
          <p:cNvCxnSpPr>
            <a:stCxn id="9" idx="2"/>
          </p:cNvCxnSpPr>
          <p:nvPr/>
        </p:nvCxnSpPr>
        <p:spPr>
          <a:xfrm flipH="1">
            <a:off x="6444208" y="1881287"/>
            <a:ext cx="156828" cy="54644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0" name="Straight Arrow Connector 19">
            <a:extLst>
              <a:ext uri="{FF2B5EF4-FFF2-40B4-BE49-F238E27FC236}">
                <a16:creationId xmlns:a16="http://schemas.microsoft.com/office/drawing/2014/main" id="{D0F8FD6F-B626-F3C0-294A-1A946D407632}"/>
              </a:ext>
            </a:extLst>
          </p:cNvPr>
          <p:cNvCxnSpPr>
            <a:stCxn id="9" idx="1"/>
          </p:cNvCxnSpPr>
          <p:nvPr/>
        </p:nvCxnSpPr>
        <p:spPr>
          <a:xfrm flipH="1">
            <a:off x="3635896" y="1650455"/>
            <a:ext cx="1488976" cy="124881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2" name="Straight Arrow Connector 21">
            <a:extLst>
              <a:ext uri="{FF2B5EF4-FFF2-40B4-BE49-F238E27FC236}">
                <a16:creationId xmlns:a16="http://schemas.microsoft.com/office/drawing/2014/main" id="{8981DA13-AF13-1337-E9C9-838D606B5FCB}"/>
              </a:ext>
            </a:extLst>
          </p:cNvPr>
          <p:cNvCxnSpPr>
            <a:stCxn id="10" idx="2"/>
          </p:cNvCxnSpPr>
          <p:nvPr/>
        </p:nvCxnSpPr>
        <p:spPr>
          <a:xfrm>
            <a:off x="1784699" y="2745383"/>
            <a:ext cx="627061" cy="61845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3" name="TextBox 22">
            <a:extLst>
              <a:ext uri="{FF2B5EF4-FFF2-40B4-BE49-F238E27FC236}">
                <a16:creationId xmlns:a16="http://schemas.microsoft.com/office/drawing/2014/main" id="{474BF54A-F7FF-E6F6-99BF-BA106EFAFDB3}"/>
              </a:ext>
            </a:extLst>
          </p:cNvPr>
          <p:cNvSpPr txBox="1"/>
          <p:nvPr/>
        </p:nvSpPr>
        <p:spPr>
          <a:xfrm>
            <a:off x="539552" y="4443958"/>
            <a:ext cx="3537631" cy="461665"/>
          </a:xfrm>
          <a:prstGeom prst="rect">
            <a:avLst/>
          </a:prstGeom>
          <a:noFill/>
        </p:spPr>
        <p:txBody>
          <a:bodyPr wrap="square" rtlCol="0">
            <a:spAutoFit/>
          </a:bodyPr>
          <a:lstStyle/>
          <a:p>
            <a:r>
              <a:rPr lang="en-US" sz="1200" b="1" dirty="0"/>
              <a:t>4. Install coil cooling lines and current leads, shown on the next slide</a:t>
            </a:r>
            <a:endParaRPr lang="en-GB" sz="1200" b="1" dirty="0"/>
          </a:p>
        </p:txBody>
      </p:sp>
    </p:spTree>
    <p:extLst>
      <p:ext uri="{BB962C8B-B14F-4D97-AF65-F5344CB8AC3E}">
        <p14:creationId xmlns:p14="http://schemas.microsoft.com/office/powerpoint/2010/main" val="19545801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2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A person standing next to a machine&#10;&#10;Description automatically generated">
            <a:extLst>
              <a:ext uri="{FF2B5EF4-FFF2-40B4-BE49-F238E27FC236}">
                <a16:creationId xmlns:a16="http://schemas.microsoft.com/office/drawing/2014/main" id="{2E41723B-2C28-9120-FE5F-2DE157B384D3}"/>
              </a:ext>
            </a:extLst>
          </p:cNvPr>
          <p:cNvPicPr>
            <a:picLocks noGrp="1" noChangeAspect="1"/>
          </p:cNvPicPr>
          <p:nvPr>
            <p:ph sz="quarter" idx="12"/>
          </p:nvPr>
        </p:nvPicPr>
        <p:blipFill>
          <a:blip r:embed="rId2"/>
          <a:stretch>
            <a:fillRect/>
          </a:stretch>
        </p:blipFill>
        <p:spPr>
          <a:xfrm>
            <a:off x="1473132" y="1276350"/>
            <a:ext cx="6273936" cy="3535363"/>
          </a:xfrm>
        </p:spPr>
      </p:pic>
      <p:sp>
        <p:nvSpPr>
          <p:cNvPr id="3" name="Slide Number Placeholder 2">
            <a:extLst>
              <a:ext uri="{FF2B5EF4-FFF2-40B4-BE49-F238E27FC236}">
                <a16:creationId xmlns:a16="http://schemas.microsoft.com/office/drawing/2014/main" id="{8F15F03D-38A1-ABEF-A3BA-84619A9DACE8}"/>
              </a:ext>
            </a:extLst>
          </p:cNvPr>
          <p:cNvSpPr>
            <a:spLocks noGrp="1"/>
          </p:cNvSpPr>
          <p:nvPr>
            <p:ph type="sldNum" sz="quarter" idx="4"/>
          </p:nvPr>
        </p:nvSpPr>
        <p:spPr/>
        <p:txBody>
          <a:bodyPr/>
          <a:lstStyle/>
          <a:p>
            <a:fld id="{974172A1-1CBF-0B40-9234-7D4D80EC19EA}" type="slidenum">
              <a:rPr lang="en-GB" smtClean="0"/>
              <a:pPr/>
              <a:t>15</a:t>
            </a:fld>
            <a:endParaRPr lang="en-GB" dirty="0"/>
          </a:p>
        </p:txBody>
      </p:sp>
      <p:sp>
        <p:nvSpPr>
          <p:cNvPr id="4" name="Title 3">
            <a:extLst>
              <a:ext uri="{FF2B5EF4-FFF2-40B4-BE49-F238E27FC236}">
                <a16:creationId xmlns:a16="http://schemas.microsoft.com/office/drawing/2014/main" id="{9069F347-F4A1-31A6-86D1-D4C52695410F}"/>
              </a:ext>
            </a:extLst>
          </p:cNvPr>
          <p:cNvSpPr>
            <a:spLocks noGrp="1"/>
          </p:cNvSpPr>
          <p:nvPr>
            <p:ph type="title"/>
          </p:nvPr>
        </p:nvSpPr>
        <p:spPr/>
        <p:txBody>
          <a:bodyPr/>
          <a:lstStyle/>
          <a:p>
            <a:r>
              <a:rPr lang="en-US" dirty="0"/>
              <a:t>SHIELDS ASSEMBLY</a:t>
            </a:r>
            <a:endParaRPr lang="en-GB" dirty="0"/>
          </a:p>
        </p:txBody>
      </p:sp>
      <p:sp>
        <p:nvSpPr>
          <p:cNvPr id="9" name="TextBox 8">
            <a:extLst>
              <a:ext uri="{FF2B5EF4-FFF2-40B4-BE49-F238E27FC236}">
                <a16:creationId xmlns:a16="http://schemas.microsoft.com/office/drawing/2014/main" id="{20E7079E-D4A7-090E-687C-445E217D2C4A}"/>
              </a:ext>
            </a:extLst>
          </p:cNvPr>
          <p:cNvSpPr txBox="1"/>
          <p:nvPr/>
        </p:nvSpPr>
        <p:spPr>
          <a:xfrm>
            <a:off x="1507340" y="4497919"/>
            <a:ext cx="3600400" cy="461665"/>
          </a:xfrm>
          <a:prstGeom prst="rect">
            <a:avLst/>
          </a:prstGeom>
          <a:noFill/>
        </p:spPr>
        <p:txBody>
          <a:bodyPr wrap="square" rtlCol="0">
            <a:spAutoFit/>
          </a:bodyPr>
          <a:lstStyle/>
          <a:p>
            <a:r>
              <a:rPr lang="en-US" sz="1200" b="1" dirty="0"/>
              <a:t>2. Install lower section of the thermal screen.</a:t>
            </a:r>
            <a:r>
              <a:rPr lang="en-GB" sz="1200" b="1" dirty="0"/>
              <a:t>    Connect it to the cold supports</a:t>
            </a:r>
            <a:endParaRPr lang="en-US" sz="1200" b="1" dirty="0"/>
          </a:p>
        </p:txBody>
      </p:sp>
      <p:sp>
        <p:nvSpPr>
          <p:cNvPr id="10" name="TextBox 9">
            <a:extLst>
              <a:ext uri="{FF2B5EF4-FFF2-40B4-BE49-F238E27FC236}">
                <a16:creationId xmlns:a16="http://schemas.microsoft.com/office/drawing/2014/main" id="{32B6A047-899F-CA2A-9E18-35F99E4154CD}"/>
              </a:ext>
            </a:extLst>
          </p:cNvPr>
          <p:cNvSpPr txBox="1"/>
          <p:nvPr/>
        </p:nvSpPr>
        <p:spPr>
          <a:xfrm>
            <a:off x="3851920" y="953184"/>
            <a:ext cx="3672408" cy="646331"/>
          </a:xfrm>
          <a:prstGeom prst="rect">
            <a:avLst/>
          </a:prstGeom>
          <a:noFill/>
        </p:spPr>
        <p:txBody>
          <a:bodyPr wrap="square" rtlCol="0">
            <a:spAutoFit/>
          </a:bodyPr>
          <a:lstStyle/>
          <a:p>
            <a:r>
              <a:rPr lang="en-US" sz="1200" b="1" dirty="0"/>
              <a:t>3. Install remaining parts of the thermal screen. Internal thermal shield to be connected to the end plates</a:t>
            </a:r>
            <a:endParaRPr lang="en-GB" sz="1200" b="1" dirty="0"/>
          </a:p>
        </p:txBody>
      </p:sp>
      <p:sp>
        <p:nvSpPr>
          <p:cNvPr id="11" name="TextBox 10">
            <a:extLst>
              <a:ext uri="{FF2B5EF4-FFF2-40B4-BE49-F238E27FC236}">
                <a16:creationId xmlns:a16="http://schemas.microsoft.com/office/drawing/2014/main" id="{6153C71C-58B8-A062-A340-063D9F402D87}"/>
              </a:ext>
            </a:extLst>
          </p:cNvPr>
          <p:cNvSpPr txBox="1"/>
          <p:nvPr/>
        </p:nvSpPr>
        <p:spPr>
          <a:xfrm>
            <a:off x="5651155" y="2139702"/>
            <a:ext cx="3313334" cy="461665"/>
          </a:xfrm>
          <a:prstGeom prst="rect">
            <a:avLst/>
          </a:prstGeom>
          <a:noFill/>
        </p:spPr>
        <p:txBody>
          <a:bodyPr wrap="square" rtlCol="0">
            <a:spAutoFit/>
          </a:bodyPr>
          <a:lstStyle/>
          <a:p>
            <a:r>
              <a:rPr lang="en-US" sz="1200" b="1" dirty="0"/>
              <a:t>4. Insert tungsten shield. Tooling and temporary supports required</a:t>
            </a:r>
            <a:endParaRPr lang="en-GB" sz="1200" b="1" dirty="0"/>
          </a:p>
        </p:txBody>
      </p:sp>
      <p:cxnSp>
        <p:nvCxnSpPr>
          <p:cNvPr id="13" name="Straight Arrow Connector 12">
            <a:extLst>
              <a:ext uri="{FF2B5EF4-FFF2-40B4-BE49-F238E27FC236}">
                <a16:creationId xmlns:a16="http://schemas.microsoft.com/office/drawing/2014/main" id="{6687B06B-70F5-F138-7C4A-7897A708E2ED}"/>
              </a:ext>
            </a:extLst>
          </p:cNvPr>
          <p:cNvCxnSpPr>
            <a:stCxn id="9" idx="0"/>
          </p:cNvCxnSpPr>
          <p:nvPr/>
        </p:nvCxnSpPr>
        <p:spPr>
          <a:xfrm flipV="1">
            <a:off x="3307540" y="3723878"/>
            <a:ext cx="328356" cy="77404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5" name="Straight Arrow Connector 14">
            <a:extLst>
              <a:ext uri="{FF2B5EF4-FFF2-40B4-BE49-F238E27FC236}">
                <a16:creationId xmlns:a16="http://schemas.microsoft.com/office/drawing/2014/main" id="{38A4E978-27E0-8159-F687-58878C7EBC0B}"/>
              </a:ext>
            </a:extLst>
          </p:cNvPr>
          <p:cNvCxnSpPr>
            <a:stCxn id="10" idx="1"/>
          </p:cNvCxnSpPr>
          <p:nvPr/>
        </p:nvCxnSpPr>
        <p:spPr>
          <a:xfrm flipH="1">
            <a:off x="2555776" y="1276350"/>
            <a:ext cx="1296144" cy="129540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7" name="Straight Arrow Connector 16">
            <a:extLst>
              <a:ext uri="{FF2B5EF4-FFF2-40B4-BE49-F238E27FC236}">
                <a16:creationId xmlns:a16="http://schemas.microsoft.com/office/drawing/2014/main" id="{95AB2C08-F29C-9056-903A-A79712ACA55E}"/>
              </a:ext>
            </a:extLst>
          </p:cNvPr>
          <p:cNvCxnSpPr>
            <a:stCxn id="10" idx="1"/>
          </p:cNvCxnSpPr>
          <p:nvPr/>
        </p:nvCxnSpPr>
        <p:spPr>
          <a:xfrm flipH="1">
            <a:off x="3635896" y="1276350"/>
            <a:ext cx="216024" cy="83373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9" name="Straight Arrow Connector 18">
            <a:extLst>
              <a:ext uri="{FF2B5EF4-FFF2-40B4-BE49-F238E27FC236}">
                <a16:creationId xmlns:a16="http://schemas.microsoft.com/office/drawing/2014/main" id="{A018BCAF-AFDC-7183-595E-A7519B7932AD}"/>
              </a:ext>
            </a:extLst>
          </p:cNvPr>
          <p:cNvCxnSpPr/>
          <p:nvPr/>
        </p:nvCxnSpPr>
        <p:spPr>
          <a:xfrm>
            <a:off x="3851920" y="1276350"/>
            <a:ext cx="1008112" cy="158343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1" name="Straight Arrow Connector 20">
            <a:extLst>
              <a:ext uri="{FF2B5EF4-FFF2-40B4-BE49-F238E27FC236}">
                <a16:creationId xmlns:a16="http://schemas.microsoft.com/office/drawing/2014/main" id="{52F26F6F-67AB-C7BB-56F3-35C625B79B48}"/>
              </a:ext>
            </a:extLst>
          </p:cNvPr>
          <p:cNvCxnSpPr>
            <a:stCxn id="11" idx="2"/>
          </p:cNvCxnSpPr>
          <p:nvPr/>
        </p:nvCxnSpPr>
        <p:spPr>
          <a:xfrm flipH="1">
            <a:off x="6084168" y="2601367"/>
            <a:ext cx="1223654" cy="61845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2" name="TextBox 21">
            <a:extLst>
              <a:ext uri="{FF2B5EF4-FFF2-40B4-BE49-F238E27FC236}">
                <a16:creationId xmlns:a16="http://schemas.microsoft.com/office/drawing/2014/main" id="{B4E1FC25-3930-1BBC-1818-D2BE43FAFA28}"/>
              </a:ext>
            </a:extLst>
          </p:cNvPr>
          <p:cNvSpPr txBox="1"/>
          <p:nvPr/>
        </p:nvSpPr>
        <p:spPr>
          <a:xfrm>
            <a:off x="5364088" y="4350048"/>
            <a:ext cx="3384376" cy="461665"/>
          </a:xfrm>
          <a:prstGeom prst="rect">
            <a:avLst/>
          </a:prstGeom>
          <a:noFill/>
        </p:spPr>
        <p:txBody>
          <a:bodyPr wrap="square" rtlCol="0">
            <a:spAutoFit/>
          </a:bodyPr>
          <a:lstStyle/>
          <a:p>
            <a:r>
              <a:rPr lang="en-US" sz="1200" b="1" dirty="0"/>
              <a:t>1. Lay </a:t>
            </a:r>
            <a:r>
              <a:rPr lang="en-US" sz="1200" b="1" dirty="0" err="1"/>
              <a:t>coldmass</a:t>
            </a:r>
            <a:r>
              <a:rPr lang="en-US" sz="1200" b="1" dirty="0"/>
              <a:t> on the cold supports and warm support platform</a:t>
            </a:r>
            <a:endParaRPr lang="en-GB" sz="1200" b="1" dirty="0"/>
          </a:p>
        </p:txBody>
      </p:sp>
      <p:cxnSp>
        <p:nvCxnSpPr>
          <p:cNvPr id="24" name="Straight Arrow Connector 23">
            <a:extLst>
              <a:ext uri="{FF2B5EF4-FFF2-40B4-BE49-F238E27FC236}">
                <a16:creationId xmlns:a16="http://schemas.microsoft.com/office/drawing/2014/main" id="{7D5D6BA7-E8E0-BD9C-E78A-C1EFE4D123C6}"/>
              </a:ext>
            </a:extLst>
          </p:cNvPr>
          <p:cNvCxnSpPr>
            <a:stCxn id="22" idx="1"/>
          </p:cNvCxnSpPr>
          <p:nvPr/>
        </p:nvCxnSpPr>
        <p:spPr>
          <a:xfrm flipH="1" flipV="1">
            <a:off x="4139952" y="4083918"/>
            <a:ext cx="1224136" cy="49696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294268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9"/>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7"/>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5"/>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1"/>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2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A person standing next to a large cylindrical object&#10;&#10;Description automatically generated">
            <a:extLst>
              <a:ext uri="{FF2B5EF4-FFF2-40B4-BE49-F238E27FC236}">
                <a16:creationId xmlns:a16="http://schemas.microsoft.com/office/drawing/2014/main" id="{D12897B2-EBC1-4CF3-BB82-9F395CB562AB}"/>
              </a:ext>
            </a:extLst>
          </p:cNvPr>
          <p:cNvPicPr>
            <a:picLocks noGrp="1" noChangeAspect="1"/>
          </p:cNvPicPr>
          <p:nvPr>
            <p:ph sz="quarter" idx="12"/>
          </p:nvPr>
        </p:nvPicPr>
        <p:blipFill>
          <a:blip r:embed="rId2"/>
          <a:stretch>
            <a:fillRect/>
          </a:stretch>
        </p:blipFill>
        <p:spPr>
          <a:xfrm>
            <a:off x="251520" y="1149121"/>
            <a:ext cx="6273936" cy="3535363"/>
          </a:xfrm>
        </p:spPr>
      </p:pic>
      <p:sp>
        <p:nvSpPr>
          <p:cNvPr id="3" name="Slide Number Placeholder 2">
            <a:extLst>
              <a:ext uri="{FF2B5EF4-FFF2-40B4-BE49-F238E27FC236}">
                <a16:creationId xmlns:a16="http://schemas.microsoft.com/office/drawing/2014/main" id="{24AAC18B-A31D-9DB0-8E35-FE9F978DF53B}"/>
              </a:ext>
            </a:extLst>
          </p:cNvPr>
          <p:cNvSpPr>
            <a:spLocks noGrp="1"/>
          </p:cNvSpPr>
          <p:nvPr>
            <p:ph type="sldNum" sz="quarter" idx="4"/>
          </p:nvPr>
        </p:nvSpPr>
        <p:spPr/>
        <p:txBody>
          <a:bodyPr/>
          <a:lstStyle/>
          <a:p>
            <a:fld id="{974172A1-1CBF-0B40-9234-7D4D80EC19EA}" type="slidenum">
              <a:rPr lang="en-GB" smtClean="0"/>
              <a:pPr/>
              <a:t>16</a:t>
            </a:fld>
            <a:endParaRPr lang="en-GB" dirty="0"/>
          </a:p>
        </p:txBody>
      </p:sp>
      <p:sp>
        <p:nvSpPr>
          <p:cNvPr id="4" name="Title 3">
            <a:extLst>
              <a:ext uri="{FF2B5EF4-FFF2-40B4-BE49-F238E27FC236}">
                <a16:creationId xmlns:a16="http://schemas.microsoft.com/office/drawing/2014/main" id="{069BA0CA-2910-C453-8984-6872F40F47CC}"/>
              </a:ext>
            </a:extLst>
          </p:cNvPr>
          <p:cNvSpPr>
            <a:spLocks noGrp="1"/>
          </p:cNvSpPr>
          <p:nvPr>
            <p:ph type="title"/>
          </p:nvPr>
        </p:nvSpPr>
        <p:spPr/>
        <p:txBody>
          <a:bodyPr/>
          <a:lstStyle/>
          <a:p>
            <a:r>
              <a:rPr lang="en-US" dirty="0"/>
              <a:t>CRYOSTATING</a:t>
            </a:r>
            <a:endParaRPr lang="en-GB" dirty="0"/>
          </a:p>
        </p:txBody>
      </p:sp>
      <p:sp>
        <p:nvSpPr>
          <p:cNvPr id="8" name="TextBox 7">
            <a:extLst>
              <a:ext uri="{FF2B5EF4-FFF2-40B4-BE49-F238E27FC236}">
                <a16:creationId xmlns:a16="http://schemas.microsoft.com/office/drawing/2014/main" id="{0C9CDBC0-CC6A-EACA-19B6-D1583984B632}"/>
              </a:ext>
            </a:extLst>
          </p:cNvPr>
          <p:cNvSpPr txBox="1"/>
          <p:nvPr/>
        </p:nvSpPr>
        <p:spPr>
          <a:xfrm>
            <a:off x="467544" y="4237449"/>
            <a:ext cx="5553615" cy="646331"/>
          </a:xfrm>
          <a:prstGeom prst="rect">
            <a:avLst/>
          </a:prstGeom>
          <a:noFill/>
        </p:spPr>
        <p:txBody>
          <a:bodyPr wrap="square" rtlCol="0">
            <a:spAutoFit/>
          </a:bodyPr>
          <a:lstStyle/>
          <a:p>
            <a:r>
              <a:rPr lang="en-US" sz="1200" b="1" dirty="0"/>
              <a:t>1. Install magnet assembly into the vacuum vessel with the linear guides. Fix the magnet assembly on the vacuum vessel</a:t>
            </a:r>
          </a:p>
          <a:p>
            <a:r>
              <a:rPr lang="en-US" sz="1200" b="1" dirty="0"/>
              <a:t>Tooling required</a:t>
            </a:r>
            <a:endParaRPr lang="en-GB" sz="1200" b="1" dirty="0"/>
          </a:p>
        </p:txBody>
      </p:sp>
      <p:cxnSp>
        <p:nvCxnSpPr>
          <p:cNvPr id="10" name="Straight Arrow Connector 9">
            <a:extLst>
              <a:ext uri="{FF2B5EF4-FFF2-40B4-BE49-F238E27FC236}">
                <a16:creationId xmlns:a16="http://schemas.microsoft.com/office/drawing/2014/main" id="{CF737171-2CF7-B9E3-27B0-F458076F5005}"/>
              </a:ext>
            </a:extLst>
          </p:cNvPr>
          <p:cNvCxnSpPr>
            <a:stCxn id="8" idx="0"/>
          </p:cNvCxnSpPr>
          <p:nvPr/>
        </p:nvCxnSpPr>
        <p:spPr>
          <a:xfrm flipH="1" flipV="1">
            <a:off x="2915816" y="3651870"/>
            <a:ext cx="328536" cy="58557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2" name="Straight Arrow Connector 11">
            <a:extLst>
              <a:ext uri="{FF2B5EF4-FFF2-40B4-BE49-F238E27FC236}">
                <a16:creationId xmlns:a16="http://schemas.microsoft.com/office/drawing/2014/main" id="{2736C06F-EBC8-3394-8739-9B48537C9511}"/>
              </a:ext>
            </a:extLst>
          </p:cNvPr>
          <p:cNvCxnSpPr>
            <a:stCxn id="8" idx="0"/>
          </p:cNvCxnSpPr>
          <p:nvPr/>
        </p:nvCxnSpPr>
        <p:spPr>
          <a:xfrm flipV="1">
            <a:off x="3244352" y="3994379"/>
            <a:ext cx="967608" cy="24307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3" name="TextBox 12">
            <a:extLst>
              <a:ext uri="{FF2B5EF4-FFF2-40B4-BE49-F238E27FC236}">
                <a16:creationId xmlns:a16="http://schemas.microsoft.com/office/drawing/2014/main" id="{A780DF7D-CAC0-7890-86CD-463C6C219485}"/>
              </a:ext>
            </a:extLst>
          </p:cNvPr>
          <p:cNvSpPr txBox="1"/>
          <p:nvPr/>
        </p:nvSpPr>
        <p:spPr>
          <a:xfrm>
            <a:off x="3635896" y="1649204"/>
            <a:ext cx="3744416" cy="461665"/>
          </a:xfrm>
          <a:prstGeom prst="rect">
            <a:avLst/>
          </a:prstGeom>
          <a:noFill/>
        </p:spPr>
        <p:txBody>
          <a:bodyPr wrap="square" rtlCol="0">
            <a:spAutoFit/>
          </a:bodyPr>
          <a:lstStyle/>
          <a:p>
            <a:r>
              <a:rPr lang="en-US" sz="1200" b="1" dirty="0"/>
              <a:t>2. Connect tungsten shield to the vacuum vessel with links. Remove temporary supports.</a:t>
            </a:r>
            <a:endParaRPr lang="en-GB" sz="1200" b="1" dirty="0"/>
          </a:p>
        </p:txBody>
      </p:sp>
      <p:cxnSp>
        <p:nvCxnSpPr>
          <p:cNvPr id="15" name="Straight Arrow Connector 14">
            <a:extLst>
              <a:ext uri="{FF2B5EF4-FFF2-40B4-BE49-F238E27FC236}">
                <a16:creationId xmlns:a16="http://schemas.microsoft.com/office/drawing/2014/main" id="{33AE1E81-804B-A5E7-0F90-0AED38C17DC8}"/>
              </a:ext>
            </a:extLst>
          </p:cNvPr>
          <p:cNvCxnSpPr>
            <a:stCxn id="13" idx="2"/>
          </p:cNvCxnSpPr>
          <p:nvPr/>
        </p:nvCxnSpPr>
        <p:spPr>
          <a:xfrm flipH="1">
            <a:off x="5220072" y="2110869"/>
            <a:ext cx="288032" cy="31686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6" name="TextBox 15">
            <a:extLst>
              <a:ext uri="{FF2B5EF4-FFF2-40B4-BE49-F238E27FC236}">
                <a16:creationId xmlns:a16="http://schemas.microsoft.com/office/drawing/2014/main" id="{08A46DDE-E2C1-F2F5-2EA0-1F86696DB8AE}"/>
              </a:ext>
            </a:extLst>
          </p:cNvPr>
          <p:cNvSpPr txBox="1"/>
          <p:nvPr/>
        </p:nvSpPr>
        <p:spPr>
          <a:xfrm>
            <a:off x="179512" y="1125582"/>
            <a:ext cx="3816424" cy="461665"/>
          </a:xfrm>
          <a:prstGeom prst="rect">
            <a:avLst/>
          </a:prstGeom>
          <a:noFill/>
        </p:spPr>
        <p:txBody>
          <a:bodyPr wrap="square" rtlCol="0">
            <a:spAutoFit/>
          </a:bodyPr>
          <a:lstStyle/>
          <a:p>
            <a:r>
              <a:rPr lang="en-US" sz="1200" b="1" dirty="0"/>
              <a:t>3. Complete vacuum vessel front end, realize target connections etc.</a:t>
            </a:r>
            <a:endParaRPr lang="en-GB" sz="1200" b="1" dirty="0"/>
          </a:p>
        </p:txBody>
      </p:sp>
      <p:cxnSp>
        <p:nvCxnSpPr>
          <p:cNvPr id="18" name="Straight Arrow Connector 17">
            <a:extLst>
              <a:ext uri="{FF2B5EF4-FFF2-40B4-BE49-F238E27FC236}">
                <a16:creationId xmlns:a16="http://schemas.microsoft.com/office/drawing/2014/main" id="{AEA01085-59C1-B5CE-EAFB-05CEA1CFDC6A}"/>
              </a:ext>
            </a:extLst>
          </p:cNvPr>
          <p:cNvCxnSpPr>
            <a:stCxn id="16" idx="1"/>
          </p:cNvCxnSpPr>
          <p:nvPr/>
        </p:nvCxnSpPr>
        <p:spPr>
          <a:xfrm>
            <a:off x="179512" y="1356415"/>
            <a:ext cx="432048" cy="85529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9" name="TextBox 18">
            <a:extLst>
              <a:ext uri="{FF2B5EF4-FFF2-40B4-BE49-F238E27FC236}">
                <a16:creationId xmlns:a16="http://schemas.microsoft.com/office/drawing/2014/main" id="{A533EE1E-373A-A172-10C8-13B98D57DC4F}"/>
              </a:ext>
            </a:extLst>
          </p:cNvPr>
          <p:cNvSpPr txBox="1"/>
          <p:nvPr/>
        </p:nvSpPr>
        <p:spPr>
          <a:xfrm>
            <a:off x="6597464" y="2123043"/>
            <a:ext cx="2429472" cy="1938992"/>
          </a:xfrm>
          <a:prstGeom prst="rect">
            <a:avLst/>
          </a:prstGeom>
          <a:noFill/>
          <a:ln w="38100">
            <a:solidFill>
              <a:srgbClr val="FF0000"/>
            </a:solidFill>
          </a:ln>
        </p:spPr>
        <p:txBody>
          <a:bodyPr wrap="square" rtlCol="0">
            <a:spAutoFit/>
          </a:bodyPr>
          <a:lstStyle/>
          <a:p>
            <a:pPr marL="285750" indent="-285750">
              <a:buFont typeface="Arial" panose="020B0604020202020204" pitchFamily="34" charset="0"/>
              <a:buChar char="•"/>
            </a:pPr>
            <a:r>
              <a:rPr lang="en-US" sz="1200" b="1" dirty="0"/>
              <a:t>Full assembly ~ 170 T</a:t>
            </a:r>
          </a:p>
          <a:p>
            <a:pPr marL="285750" indent="-285750">
              <a:buFont typeface="Arial" panose="020B0604020202020204" pitchFamily="34" charset="0"/>
              <a:buChar char="•"/>
            </a:pPr>
            <a:r>
              <a:rPr lang="en-GB" sz="1200" b="1" dirty="0"/>
              <a:t>Other sections can follow shown assembly sequence</a:t>
            </a:r>
          </a:p>
          <a:p>
            <a:pPr marL="285750" indent="-285750">
              <a:buFont typeface="Arial" panose="020B0604020202020204" pitchFamily="34" charset="0"/>
              <a:buChar char="•"/>
            </a:pPr>
            <a:r>
              <a:rPr lang="en-GB" sz="1200" b="1" dirty="0"/>
              <a:t>Prepare sections as far as possible on surface?</a:t>
            </a:r>
          </a:p>
          <a:p>
            <a:pPr marL="742950" lvl="1" indent="-285750">
              <a:buFont typeface="Arial" panose="020B0604020202020204" pitchFamily="34" charset="0"/>
              <a:buChar char="•"/>
            </a:pPr>
            <a:r>
              <a:rPr lang="en-GB" sz="1200" b="1" dirty="0"/>
              <a:t>Tunnel work in parallel</a:t>
            </a:r>
          </a:p>
          <a:p>
            <a:pPr marL="742950" lvl="1" indent="-285750">
              <a:buFont typeface="Arial" panose="020B0604020202020204" pitchFamily="34" charset="0"/>
              <a:buChar char="•"/>
            </a:pPr>
            <a:r>
              <a:rPr lang="en-GB" sz="1200" b="1" dirty="0"/>
              <a:t>Large assemblies to transport</a:t>
            </a:r>
          </a:p>
        </p:txBody>
      </p:sp>
    </p:spTree>
    <p:extLst>
      <p:ext uri="{BB962C8B-B14F-4D97-AF65-F5344CB8AC3E}">
        <p14:creationId xmlns:p14="http://schemas.microsoft.com/office/powerpoint/2010/main" val="33050247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6"/>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3" grpId="0"/>
      <p:bldP spid="16" grpId="0"/>
      <p:bldP spid="19"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4BAF872-5A2E-DB84-D4EC-AADE7F3146D1}"/>
              </a:ext>
            </a:extLst>
          </p:cNvPr>
          <p:cNvSpPr>
            <a:spLocks noGrp="1"/>
          </p:cNvSpPr>
          <p:nvPr>
            <p:ph sz="quarter" idx="12"/>
          </p:nvPr>
        </p:nvSpPr>
        <p:spPr/>
        <p:txBody>
          <a:bodyPr>
            <a:normAutofit/>
          </a:bodyPr>
          <a:lstStyle/>
          <a:p>
            <a:r>
              <a:rPr lang="en-US" sz="1600" dirty="0"/>
              <a:t>Coils updated, resulting radial build update done as well – limit for tungsten shield</a:t>
            </a:r>
          </a:p>
          <a:p>
            <a:r>
              <a:rPr lang="en-US" sz="1600" dirty="0"/>
              <a:t>A detailed coil winding available</a:t>
            </a:r>
          </a:p>
          <a:p>
            <a:r>
              <a:rPr lang="en-US" sz="1600" dirty="0"/>
              <a:t>Support system updated, boundary conditions in work, analysis work to be done</a:t>
            </a:r>
          </a:p>
          <a:p>
            <a:r>
              <a:rPr lang="en-US" sz="1600" dirty="0"/>
              <a:t>First lay-out for magnet cooling</a:t>
            </a:r>
          </a:p>
          <a:p>
            <a:r>
              <a:rPr lang="en-US" sz="1600" dirty="0"/>
              <a:t>Integration updated with satellite connections</a:t>
            </a:r>
          </a:p>
          <a:p>
            <a:r>
              <a:rPr lang="en-US" sz="1600" dirty="0"/>
              <a:t>Stray field studied</a:t>
            </a:r>
          </a:p>
          <a:p>
            <a:r>
              <a:rPr lang="en-US" sz="1600" dirty="0"/>
              <a:t>Assembly sequence proposal created</a:t>
            </a:r>
          </a:p>
          <a:p>
            <a:r>
              <a:rPr lang="en-GB" sz="1600" dirty="0"/>
              <a:t>NEXT STEPS?</a:t>
            </a:r>
          </a:p>
        </p:txBody>
      </p:sp>
      <p:sp>
        <p:nvSpPr>
          <p:cNvPr id="3" name="Slide Number Placeholder 2">
            <a:extLst>
              <a:ext uri="{FF2B5EF4-FFF2-40B4-BE49-F238E27FC236}">
                <a16:creationId xmlns:a16="http://schemas.microsoft.com/office/drawing/2014/main" id="{6EB22000-38EC-494D-F386-3F0A39E377DD}"/>
              </a:ext>
            </a:extLst>
          </p:cNvPr>
          <p:cNvSpPr>
            <a:spLocks noGrp="1"/>
          </p:cNvSpPr>
          <p:nvPr>
            <p:ph type="sldNum" sz="quarter" idx="4"/>
          </p:nvPr>
        </p:nvSpPr>
        <p:spPr/>
        <p:txBody>
          <a:bodyPr/>
          <a:lstStyle/>
          <a:p>
            <a:fld id="{974172A1-1CBF-0B40-9234-7D4D80EC19EA}" type="slidenum">
              <a:rPr lang="en-GB" smtClean="0"/>
              <a:pPr/>
              <a:t>17</a:t>
            </a:fld>
            <a:endParaRPr lang="en-GB" dirty="0"/>
          </a:p>
        </p:txBody>
      </p:sp>
      <p:sp>
        <p:nvSpPr>
          <p:cNvPr id="4" name="Title 3">
            <a:extLst>
              <a:ext uri="{FF2B5EF4-FFF2-40B4-BE49-F238E27FC236}">
                <a16:creationId xmlns:a16="http://schemas.microsoft.com/office/drawing/2014/main" id="{689BEF37-5DC4-4092-E631-25F88EF368F3}"/>
              </a:ext>
            </a:extLst>
          </p:cNvPr>
          <p:cNvSpPr>
            <a:spLocks noGrp="1"/>
          </p:cNvSpPr>
          <p:nvPr>
            <p:ph type="title"/>
          </p:nvPr>
        </p:nvSpPr>
        <p:spPr/>
        <p:txBody>
          <a:bodyPr/>
          <a:lstStyle/>
          <a:p>
            <a:r>
              <a:rPr lang="fi-FI" dirty="0"/>
              <a:t>CONCLUSION</a:t>
            </a:r>
            <a:endParaRPr lang="en-GB" dirty="0"/>
          </a:p>
        </p:txBody>
      </p:sp>
    </p:spTree>
    <p:extLst>
      <p:ext uri="{BB962C8B-B14F-4D97-AF65-F5344CB8AC3E}">
        <p14:creationId xmlns:p14="http://schemas.microsoft.com/office/powerpoint/2010/main" val="66961823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96CE09D-3AEF-DCDC-34C8-49AB242A4F2B}"/>
              </a:ext>
            </a:extLst>
          </p:cNvPr>
          <p:cNvSpPr>
            <a:spLocks noGrp="1"/>
          </p:cNvSpPr>
          <p:nvPr>
            <p:ph sz="quarter" idx="12"/>
          </p:nvPr>
        </p:nvSpPr>
        <p:spPr/>
        <p:txBody>
          <a:bodyPr/>
          <a:lstStyle/>
          <a:p>
            <a:pPr marL="0" indent="0" algn="ctr">
              <a:buNone/>
            </a:pPr>
            <a:r>
              <a:rPr lang="en-US" dirty="0"/>
              <a:t>Thank you for your attention!</a:t>
            </a:r>
          </a:p>
          <a:p>
            <a:pPr marL="0" indent="0" algn="ctr">
              <a:buNone/>
            </a:pPr>
            <a:r>
              <a:rPr lang="en-US" sz="9600" dirty="0"/>
              <a:t>!/?</a:t>
            </a:r>
          </a:p>
          <a:p>
            <a:pPr marL="0" indent="0" algn="ctr">
              <a:buNone/>
            </a:pPr>
            <a:r>
              <a:rPr lang="en-US" dirty="0"/>
              <a:t>Your questions/remarks please</a:t>
            </a:r>
            <a:endParaRPr lang="en-GB" dirty="0"/>
          </a:p>
        </p:txBody>
      </p:sp>
      <p:sp>
        <p:nvSpPr>
          <p:cNvPr id="3" name="Slide Number Placeholder 2">
            <a:extLst>
              <a:ext uri="{FF2B5EF4-FFF2-40B4-BE49-F238E27FC236}">
                <a16:creationId xmlns:a16="http://schemas.microsoft.com/office/drawing/2014/main" id="{9D2F12C8-AB36-B17D-9FA1-14852DD58915}"/>
              </a:ext>
            </a:extLst>
          </p:cNvPr>
          <p:cNvSpPr>
            <a:spLocks noGrp="1"/>
          </p:cNvSpPr>
          <p:nvPr>
            <p:ph type="sldNum" sz="quarter" idx="4"/>
          </p:nvPr>
        </p:nvSpPr>
        <p:spPr/>
        <p:txBody>
          <a:bodyPr/>
          <a:lstStyle/>
          <a:p>
            <a:fld id="{974172A1-1CBF-0B40-9234-7D4D80EC19EA}" type="slidenum">
              <a:rPr lang="en-GB" smtClean="0"/>
              <a:pPr/>
              <a:t>18</a:t>
            </a:fld>
            <a:endParaRPr lang="en-GB" dirty="0"/>
          </a:p>
        </p:txBody>
      </p:sp>
    </p:spTree>
    <p:extLst>
      <p:ext uri="{BB962C8B-B14F-4D97-AF65-F5344CB8AC3E}">
        <p14:creationId xmlns:p14="http://schemas.microsoft.com/office/powerpoint/2010/main" val="212899377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2B9DB65B-C7F5-AF48-E6CF-2F3A71D728D7}"/>
              </a:ext>
            </a:extLst>
          </p:cNvPr>
          <p:cNvSpPr>
            <a:spLocks noGrp="1"/>
          </p:cNvSpPr>
          <p:nvPr>
            <p:ph type="sldNum" sz="quarter" idx="4"/>
          </p:nvPr>
        </p:nvSpPr>
        <p:spPr/>
        <p:txBody>
          <a:bodyPr/>
          <a:lstStyle/>
          <a:p>
            <a:fld id="{974172A1-1CBF-0B40-9234-7D4D80EC19EA}" type="slidenum">
              <a:rPr lang="en-GB" smtClean="0"/>
              <a:pPr/>
              <a:t>19</a:t>
            </a:fld>
            <a:endParaRPr lang="en-GB" dirty="0"/>
          </a:p>
        </p:txBody>
      </p:sp>
      <p:sp>
        <p:nvSpPr>
          <p:cNvPr id="4" name="Title 3">
            <a:extLst>
              <a:ext uri="{FF2B5EF4-FFF2-40B4-BE49-F238E27FC236}">
                <a16:creationId xmlns:a16="http://schemas.microsoft.com/office/drawing/2014/main" id="{A623FAEE-4887-14C8-59E9-8F637CFAA10C}"/>
              </a:ext>
            </a:extLst>
          </p:cNvPr>
          <p:cNvSpPr>
            <a:spLocks noGrp="1"/>
          </p:cNvSpPr>
          <p:nvPr>
            <p:ph type="title"/>
          </p:nvPr>
        </p:nvSpPr>
        <p:spPr>
          <a:xfrm>
            <a:off x="1523256" y="1714500"/>
            <a:ext cx="6097488" cy="857250"/>
          </a:xfrm>
        </p:spPr>
        <p:txBody>
          <a:bodyPr/>
          <a:lstStyle/>
          <a:p>
            <a:r>
              <a:rPr lang="en-US" dirty="0"/>
              <a:t>SPARE SLIDES</a:t>
            </a:r>
            <a:endParaRPr lang="en-GB" dirty="0"/>
          </a:p>
        </p:txBody>
      </p:sp>
    </p:spTree>
    <p:extLst>
      <p:ext uri="{BB962C8B-B14F-4D97-AF65-F5344CB8AC3E}">
        <p14:creationId xmlns:p14="http://schemas.microsoft.com/office/powerpoint/2010/main" val="8404282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5C6DC9E-AE74-C8FD-2ADC-012371B8D3B4}"/>
              </a:ext>
            </a:extLst>
          </p:cNvPr>
          <p:cNvSpPr>
            <a:spLocks noGrp="1"/>
          </p:cNvSpPr>
          <p:nvPr>
            <p:ph sz="quarter" idx="12"/>
          </p:nvPr>
        </p:nvSpPr>
        <p:spPr/>
        <p:txBody>
          <a:bodyPr>
            <a:normAutofit fontScale="85000" lnSpcReduction="20000"/>
          </a:bodyPr>
          <a:lstStyle/>
          <a:p>
            <a:r>
              <a:rPr lang="fi-FI" sz="1600" dirty="0"/>
              <a:t>Follow</a:t>
            </a:r>
            <a:r>
              <a:rPr lang="en-US" sz="1600" dirty="0"/>
              <a:t>-up of initial presentations in </a:t>
            </a:r>
            <a:r>
              <a:rPr lang="en-US" sz="1600" dirty="0" err="1"/>
              <a:t>mmWG</a:t>
            </a:r>
            <a:r>
              <a:rPr lang="en-US" sz="1600" dirty="0"/>
              <a:t>: </a:t>
            </a:r>
            <a:r>
              <a:rPr lang="en-US" sz="1600" dirty="0">
                <a:hlinkClick r:id="rId2"/>
              </a:rPr>
              <a:t>https://indico.cern.ch/event/1239921/</a:t>
            </a:r>
            <a:r>
              <a:rPr lang="en-US" sz="1600" dirty="0"/>
              <a:t> and </a:t>
            </a:r>
            <a:r>
              <a:rPr lang="en-US" sz="1600" dirty="0">
                <a:hlinkClick r:id="rId3"/>
              </a:rPr>
              <a:t>IMCC 2023</a:t>
            </a:r>
            <a:endParaRPr lang="en-US" sz="1600" dirty="0"/>
          </a:p>
          <a:p>
            <a:r>
              <a:rPr lang="en-GB" sz="1600" dirty="0"/>
              <a:t>Based on the coil lay-out by A. </a:t>
            </a:r>
            <a:r>
              <a:rPr lang="en-GB" sz="1600" dirty="0" err="1"/>
              <a:t>Portone</a:t>
            </a:r>
            <a:r>
              <a:rPr lang="en-GB" sz="1600" dirty="0"/>
              <a:t> et al. </a:t>
            </a:r>
            <a:r>
              <a:rPr lang="en-GB" sz="1600" dirty="0">
                <a:hlinkClick r:id="rId4"/>
              </a:rPr>
              <a:t>introduced in annual meeting 2024</a:t>
            </a:r>
            <a:endParaRPr lang="en-GB" sz="1600" dirty="0"/>
          </a:p>
          <a:p>
            <a:pPr marL="0" indent="0">
              <a:buNone/>
            </a:pPr>
            <a:endParaRPr lang="en-GB" sz="1600" dirty="0"/>
          </a:p>
          <a:p>
            <a:r>
              <a:rPr lang="en-GB" sz="1600" dirty="0"/>
              <a:t>Radial build </a:t>
            </a:r>
          </a:p>
          <a:p>
            <a:r>
              <a:rPr lang="en-GB" sz="1600" dirty="0"/>
              <a:t>Support systems</a:t>
            </a:r>
          </a:p>
          <a:p>
            <a:r>
              <a:rPr lang="en-GB" sz="1600" dirty="0"/>
              <a:t>He cooling lay-out</a:t>
            </a:r>
          </a:p>
          <a:p>
            <a:r>
              <a:rPr lang="en-GB" sz="1600" dirty="0"/>
              <a:t>Integration</a:t>
            </a:r>
          </a:p>
          <a:p>
            <a:r>
              <a:rPr lang="en-GB" sz="1600" dirty="0"/>
              <a:t>Assembly sequence</a:t>
            </a:r>
          </a:p>
          <a:p>
            <a:endParaRPr lang="en-GB" sz="1600" dirty="0"/>
          </a:p>
          <a:p>
            <a:endParaRPr lang="en-GB" sz="1600" dirty="0"/>
          </a:p>
          <a:p>
            <a:pPr marL="0" indent="0">
              <a:buNone/>
            </a:pPr>
            <a:r>
              <a:rPr lang="en-GB" sz="1600" b="1" dirty="0"/>
              <a:t>NOTE: As a conceptual pre-study, the modelling is done up to a level sufficient for presentation. Some mismatches in geometry etc. exists.</a:t>
            </a:r>
          </a:p>
          <a:p>
            <a:endParaRPr lang="en-GB" sz="1600" dirty="0"/>
          </a:p>
        </p:txBody>
      </p:sp>
      <p:sp>
        <p:nvSpPr>
          <p:cNvPr id="3" name="Slide Number Placeholder 2">
            <a:extLst>
              <a:ext uri="{FF2B5EF4-FFF2-40B4-BE49-F238E27FC236}">
                <a16:creationId xmlns:a16="http://schemas.microsoft.com/office/drawing/2014/main" id="{E0BC5AA3-BD7F-C36A-2A65-E2C735720336}"/>
              </a:ext>
            </a:extLst>
          </p:cNvPr>
          <p:cNvSpPr>
            <a:spLocks noGrp="1"/>
          </p:cNvSpPr>
          <p:nvPr>
            <p:ph type="sldNum" sz="quarter" idx="4"/>
          </p:nvPr>
        </p:nvSpPr>
        <p:spPr/>
        <p:txBody>
          <a:bodyPr/>
          <a:lstStyle/>
          <a:p>
            <a:fld id="{974172A1-1CBF-0B40-9234-7D4D80EC19EA}" type="slidenum">
              <a:rPr lang="en-GB" smtClean="0"/>
              <a:pPr/>
              <a:t>2</a:t>
            </a:fld>
            <a:endParaRPr lang="en-GB" dirty="0"/>
          </a:p>
        </p:txBody>
      </p:sp>
      <p:sp>
        <p:nvSpPr>
          <p:cNvPr id="4" name="Title 3">
            <a:extLst>
              <a:ext uri="{FF2B5EF4-FFF2-40B4-BE49-F238E27FC236}">
                <a16:creationId xmlns:a16="http://schemas.microsoft.com/office/drawing/2014/main" id="{83A6F23B-AB16-9650-D8FE-EA15F3D65BC2}"/>
              </a:ext>
            </a:extLst>
          </p:cNvPr>
          <p:cNvSpPr>
            <a:spLocks noGrp="1"/>
          </p:cNvSpPr>
          <p:nvPr>
            <p:ph type="title"/>
          </p:nvPr>
        </p:nvSpPr>
        <p:spPr>
          <a:xfrm>
            <a:off x="1979712" y="206375"/>
            <a:ext cx="6097488" cy="637183"/>
          </a:xfrm>
        </p:spPr>
        <p:txBody>
          <a:bodyPr/>
          <a:lstStyle/>
          <a:p>
            <a:r>
              <a:rPr lang="en-US" sz="3600" dirty="0"/>
              <a:t>INTRODUCTION</a:t>
            </a:r>
            <a:endParaRPr lang="en-GB" sz="3600" dirty="0"/>
          </a:p>
        </p:txBody>
      </p:sp>
    </p:spTree>
    <p:extLst>
      <p:ext uri="{BB962C8B-B14F-4D97-AF65-F5344CB8AC3E}">
        <p14:creationId xmlns:p14="http://schemas.microsoft.com/office/powerpoint/2010/main" val="344636447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6A35A278-5925-8639-6EA1-A772A26E63C1}"/>
              </a:ext>
            </a:extLst>
          </p:cNvPr>
          <p:cNvPicPr>
            <a:picLocks noGrp="1" noChangeAspect="1"/>
          </p:cNvPicPr>
          <p:nvPr>
            <p:ph sz="quarter" idx="12"/>
          </p:nvPr>
        </p:nvPicPr>
        <p:blipFill>
          <a:blip r:embed="rId2"/>
          <a:srcRect/>
          <a:stretch/>
        </p:blipFill>
        <p:spPr>
          <a:xfrm>
            <a:off x="457200" y="1342312"/>
            <a:ext cx="8305800" cy="3403438"/>
          </a:xfrm>
          <a:noFill/>
        </p:spPr>
      </p:pic>
      <p:sp>
        <p:nvSpPr>
          <p:cNvPr id="3" name="Slide Number Placeholder 2">
            <a:extLst>
              <a:ext uri="{FF2B5EF4-FFF2-40B4-BE49-F238E27FC236}">
                <a16:creationId xmlns:a16="http://schemas.microsoft.com/office/drawing/2014/main" id="{20580852-4ED3-5CA6-04CB-9AD783FA78A6}"/>
              </a:ext>
            </a:extLst>
          </p:cNvPr>
          <p:cNvSpPr>
            <a:spLocks noGrp="1"/>
          </p:cNvSpPr>
          <p:nvPr>
            <p:ph type="sldNum" sz="quarter" idx="4"/>
          </p:nvPr>
        </p:nvSpPr>
        <p:spPr>
          <a:xfrm>
            <a:off x="7848600" y="4904185"/>
            <a:ext cx="457200" cy="273844"/>
          </a:xfrm>
        </p:spPr>
        <p:txBody>
          <a:bodyPr anchor="ctr">
            <a:normAutofit/>
          </a:bodyPr>
          <a:lstStyle/>
          <a:p>
            <a:pPr>
              <a:lnSpc>
                <a:spcPct val="90000"/>
              </a:lnSpc>
              <a:spcAft>
                <a:spcPts val="600"/>
              </a:spcAft>
            </a:pPr>
            <a:fld id="{974172A1-1CBF-0B40-9234-7D4D80EC19EA}" type="slidenum">
              <a:rPr lang="en-GB" smtClean="0"/>
              <a:pPr>
                <a:lnSpc>
                  <a:spcPct val="90000"/>
                </a:lnSpc>
                <a:spcAft>
                  <a:spcPts val="600"/>
                </a:spcAft>
              </a:pPr>
              <a:t>20</a:t>
            </a:fld>
            <a:endParaRPr lang="en-GB"/>
          </a:p>
        </p:txBody>
      </p:sp>
      <p:sp>
        <p:nvSpPr>
          <p:cNvPr id="4" name="Title 3">
            <a:extLst>
              <a:ext uri="{FF2B5EF4-FFF2-40B4-BE49-F238E27FC236}">
                <a16:creationId xmlns:a16="http://schemas.microsoft.com/office/drawing/2014/main" id="{6601D197-110D-ADB1-87ED-2B3A42CB857C}"/>
              </a:ext>
            </a:extLst>
          </p:cNvPr>
          <p:cNvSpPr>
            <a:spLocks noGrp="1"/>
          </p:cNvSpPr>
          <p:nvPr>
            <p:ph type="title"/>
          </p:nvPr>
        </p:nvSpPr>
        <p:spPr>
          <a:xfrm>
            <a:off x="1979712" y="206375"/>
            <a:ext cx="6097488" cy="857250"/>
          </a:xfrm>
        </p:spPr>
        <p:txBody>
          <a:bodyPr>
            <a:normAutofit/>
          </a:bodyPr>
          <a:lstStyle/>
          <a:p>
            <a:r>
              <a:rPr lang="de-CH" dirty="0"/>
              <a:t>Radial build - </a:t>
            </a:r>
            <a:r>
              <a:rPr lang="de-CH" dirty="0">
                <a:solidFill>
                  <a:srgbClr val="FF0000"/>
                </a:solidFill>
              </a:rPr>
              <a:t>VERSION 2</a:t>
            </a:r>
            <a:endParaRPr lang="en-GB" dirty="0">
              <a:solidFill>
                <a:srgbClr val="FF0000"/>
              </a:solidFill>
            </a:endParaRPr>
          </a:p>
        </p:txBody>
      </p:sp>
    </p:spTree>
    <p:extLst>
      <p:ext uri="{BB962C8B-B14F-4D97-AF65-F5344CB8AC3E}">
        <p14:creationId xmlns:p14="http://schemas.microsoft.com/office/powerpoint/2010/main" val="58525169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D47C7FED-1B28-6BE4-CC17-A54A87A91501}"/>
              </a:ext>
            </a:extLst>
          </p:cNvPr>
          <p:cNvPicPr>
            <a:picLocks noGrp="1" noChangeAspect="1"/>
          </p:cNvPicPr>
          <p:nvPr>
            <p:ph sz="quarter" idx="12"/>
          </p:nvPr>
        </p:nvPicPr>
        <p:blipFill>
          <a:blip r:embed="rId2"/>
          <a:srcRect/>
          <a:stretch/>
        </p:blipFill>
        <p:spPr>
          <a:xfrm>
            <a:off x="2211769" y="760236"/>
            <a:ext cx="5537835" cy="4071938"/>
          </a:xfrm>
        </p:spPr>
      </p:pic>
      <p:sp>
        <p:nvSpPr>
          <p:cNvPr id="3" name="Slide Number Placeholder 2">
            <a:extLst>
              <a:ext uri="{FF2B5EF4-FFF2-40B4-BE49-F238E27FC236}">
                <a16:creationId xmlns:a16="http://schemas.microsoft.com/office/drawing/2014/main" id="{69495B5F-4B0B-5267-18EF-724B551A4662}"/>
              </a:ext>
            </a:extLst>
          </p:cNvPr>
          <p:cNvSpPr>
            <a:spLocks noGrp="1"/>
          </p:cNvSpPr>
          <p:nvPr>
            <p:ph type="sldNum" sz="quarter" idx="4"/>
          </p:nvPr>
        </p:nvSpPr>
        <p:spPr/>
        <p:txBody>
          <a:bodyPr/>
          <a:lstStyle/>
          <a:p>
            <a:fld id="{974172A1-1CBF-0B40-9234-7D4D80EC19EA}" type="slidenum">
              <a:rPr lang="en-GB" smtClean="0"/>
              <a:pPr/>
              <a:t>21</a:t>
            </a:fld>
            <a:endParaRPr lang="en-GB" dirty="0"/>
          </a:p>
        </p:txBody>
      </p:sp>
      <p:sp>
        <p:nvSpPr>
          <p:cNvPr id="4" name="Title 3">
            <a:extLst>
              <a:ext uri="{FF2B5EF4-FFF2-40B4-BE49-F238E27FC236}">
                <a16:creationId xmlns:a16="http://schemas.microsoft.com/office/drawing/2014/main" id="{19729FB5-2324-F381-0CA2-80C974AA575E}"/>
              </a:ext>
            </a:extLst>
          </p:cNvPr>
          <p:cNvSpPr>
            <a:spLocks noGrp="1"/>
          </p:cNvSpPr>
          <p:nvPr>
            <p:ph type="title"/>
          </p:nvPr>
        </p:nvSpPr>
        <p:spPr>
          <a:xfrm>
            <a:off x="1979712" y="206375"/>
            <a:ext cx="6097488" cy="421159"/>
          </a:xfrm>
        </p:spPr>
        <p:txBody>
          <a:bodyPr/>
          <a:lstStyle/>
          <a:p>
            <a:r>
              <a:rPr lang="de-CH" dirty="0"/>
              <a:t>Radial build – </a:t>
            </a:r>
            <a:r>
              <a:rPr lang="de-CH" dirty="0">
                <a:solidFill>
                  <a:srgbClr val="FF0000"/>
                </a:solidFill>
              </a:rPr>
              <a:t>VERSION 2</a:t>
            </a:r>
            <a:endParaRPr lang="en-GB" dirty="0">
              <a:solidFill>
                <a:srgbClr val="FF0000"/>
              </a:solidFill>
            </a:endParaRPr>
          </a:p>
        </p:txBody>
      </p:sp>
      <p:cxnSp>
        <p:nvCxnSpPr>
          <p:cNvPr id="8" name="Straight Arrow Connector 7">
            <a:extLst>
              <a:ext uri="{FF2B5EF4-FFF2-40B4-BE49-F238E27FC236}">
                <a16:creationId xmlns:a16="http://schemas.microsoft.com/office/drawing/2014/main" id="{84178C45-2DF6-BC03-43F6-B88EE8E37F87}"/>
              </a:ext>
            </a:extLst>
          </p:cNvPr>
          <p:cNvCxnSpPr>
            <a:cxnSpLocks/>
          </p:cNvCxnSpPr>
          <p:nvPr/>
        </p:nvCxnSpPr>
        <p:spPr>
          <a:xfrm flipV="1">
            <a:off x="5148064" y="2139702"/>
            <a:ext cx="2088232" cy="252028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9" name="TextBox 8">
            <a:extLst>
              <a:ext uri="{FF2B5EF4-FFF2-40B4-BE49-F238E27FC236}">
                <a16:creationId xmlns:a16="http://schemas.microsoft.com/office/drawing/2014/main" id="{CC957142-46D8-A7FC-26C0-C65454E82281}"/>
              </a:ext>
            </a:extLst>
          </p:cNvPr>
          <p:cNvSpPr txBox="1"/>
          <p:nvPr/>
        </p:nvSpPr>
        <p:spPr>
          <a:xfrm>
            <a:off x="6756851" y="2611539"/>
            <a:ext cx="736099" cy="369332"/>
          </a:xfrm>
          <a:prstGeom prst="rect">
            <a:avLst/>
          </a:prstGeom>
          <a:noFill/>
        </p:spPr>
        <p:txBody>
          <a:bodyPr wrap="none" rtlCol="0">
            <a:spAutoFit/>
          </a:bodyPr>
          <a:lstStyle/>
          <a:p>
            <a:r>
              <a:rPr lang="de-CH" dirty="0"/>
              <a:t>R619</a:t>
            </a:r>
            <a:endParaRPr lang="en-GB" dirty="0"/>
          </a:p>
        </p:txBody>
      </p:sp>
      <p:sp>
        <p:nvSpPr>
          <p:cNvPr id="10" name="TextBox 9">
            <a:extLst>
              <a:ext uri="{FF2B5EF4-FFF2-40B4-BE49-F238E27FC236}">
                <a16:creationId xmlns:a16="http://schemas.microsoft.com/office/drawing/2014/main" id="{BA108F06-BD29-8117-4013-CC7CBBDCE891}"/>
              </a:ext>
            </a:extLst>
          </p:cNvPr>
          <p:cNvSpPr txBox="1"/>
          <p:nvPr/>
        </p:nvSpPr>
        <p:spPr>
          <a:xfrm>
            <a:off x="323528" y="2196777"/>
            <a:ext cx="1728192" cy="646331"/>
          </a:xfrm>
          <a:prstGeom prst="rect">
            <a:avLst/>
          </a:prstGeom>
          <a:noFill/>
        </p:spPr>
        <p:txBody>
          <a:bodyPr wrap="square" rtlCol="0">
            <a:spAutoFit/>
          </a:bodyPr>
          <a:lstStyle/>
          <a:p>
            <a:r>
              <a:rPr lang="de-CH" dirty="0"/>
              <a:t>VACUUM GAPS 20 mm</a:t>
            </a:r>
            <a:endParaRPr lang="en-GB" dirty="0"/>
          </a:p>
        </p:txBody>
      </p:sp>
      <p:cxnSp>
        <p:nvCxnSpPr>
          <p:cNvPr id="12" name="Straight Arrow Connector 11">
            <a:extLst>
              <a:ext uri="{FF2B5EF4-FFF2-40B4-BE49-F238E27FC236}">
                <a16:creationId xmlns:a16="http://schemas.microsoft.com/office/drawing/2014/main" id="{74E02314-D91F-A304-FB8E-6A0D73D0A8E8}"/>
              </a:ext>
            </a:extLst>
          </p:cNvPr>
          <p:cNvCxnSpPr>
            <a:cxnSpLocks/>
          </p:cNvCxnSpPr>
          <p:nvPr/>
        </p:nvCxnSpPr>
        <p:spPr>
          <a:xfrm flipV="1">
            <a:off x="1475656" y="1347614"/>
            <a:ext cx="2304256" cy="1310828"/>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4" name="Straight Arrow Connector 13">
            <a:extLst>
              <a:ext uri="{FF2B5EF4-FFF2-40B4-BE49-F238E27FC236}">
                <a16:creationId xmlns:a16="http://schemas.microsoft.com/office/drawing/2014/main" id="{D4122328-A6AA-68C7-F4EE-C432A99DEB5F}"/>
              </a:ext>
            </a:extLst>
          </p:cNvPr>
          <p:cNvCxnSpPr>
            <a:cxnSpLocks/>
          </p:cNvCxnSpPr>
          <p:nvPr/>
        </p:nvCxnSpPr>
        <p:spPr>
          <a:xfrm flipV="1">
            <a:off x="1475656" y="1419622"/>
            <a:ext cx="2728288" cy="123882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2" name="TextBox 1">
            <a:extLst>
              <a:ext uri="{FF2B5EF4-FFF2-40B4-BE49-F238E27FC236}">
                <a16:creationId xmlns:a16="http://schemas.microsoft.com/office/drawing/2014/main" id="{5C4A63E9-BF73-95CD-2438-2A444D84FEB5}"/>
              </a:ext>
            </a:extLst>
          </p:cNvPr>
          <p:cNvSpPr txBox="1"/>
          <p:nvPr/>
        </p:nvSpPr>
        <p:spPr>
          <a:xfrm>
            <a:off x="7767090" y="1200391"/>
            <a:ext cx="1437253" cy="369332"/>
          </a:xfrm>
          <a:prstGeom prst="rect">
            <a:avLst/>
          </a:prstGeom>
          <a:noFill/>
        </p:spPr>
        <p:txBody>
          <a:bodyPr wrap="none" rtlCol="0">
            <a:spAutoFit/>
          </a:bodyPr>
          <a:lstStyle/>
          <a:p>
            <a:r>
              <a:rPr lang="en-US" dirty="0"/>
              <a:t>GAP 33 mm</a:t>
            </a:r>
            <a:endParaRPr lang="en-GB" dirty="0"/>
          </a:p>
        </p:txBody>
      </p:sp>
      <p:cxnSp>
        <p:nvCxnSpPr>
          <p:cNvPr id="7" name="Straight Arrow Connector 6">
            <a:extLst>
              <a:ext uri="{FF2B5EF4-FFF2-40B4-BE49-F238E27FC236}">
                <a16:creationId xmlns:a16="http://schemas.microsoft.com/office/drawing/2014/main" id="{5E703E18-4BA4-29F2-D236-DB3B08B59CED}"/>
              </a:ext>
            </a:extLst>
          </p:cNvPr>
          <p:cNvCxnSpPr>
            <a:stCxn id="2" idx="2"/>
          </p:cNvCxnSpPr>
          <p:nvPr/>
        </p:nvCxnSpPr>
        <p:spPr>
          <a:xfrm flipH="1">
            <a:off x="6156176" y="1569723"/>
            <a:ext cx="2329541" cy="65923"/>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44498982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A screenshot of a report&#10;&#10;Description automatically generated">
            <a:extLst>
              <a:ext uri="{FF2B5EF4-FFF2-40B4-BE49-F238E27FC236}">
                <a16:creationId xmlns:a16="http://schemas.microsoft.com/office/drawing/2014/main" id="{B23CFB9B-43D7-AD1C-89F1-6A2AB33A5516}"/>
              </a:ext>
            </a:extLst>
          </p:cNvPr>
          <p:cNvPicPr>
            <a:picLocks noGrp="1" noChangeAspect="1"/>
          </p:cNvPicPr>
          <p:nvPr>
            <p:ph sz="quarter" idx="12"/>
          </p:nvPr>
        </p:nvPicPr>
        <p:blipFill>
          <a:blip r:embed="rId2"/>
          <a:stretch>
            <a:fillRect/>
          </a:stretch>
        </p:blipFill>
        <p:spPr>
          <a:xfrm>
            <a:off x="1281735" y="843558"/>
            <a:ext cx="5905089" cy="3794125"/>
          </a:xfrm>
        </p:spPr>
      </p:pic>
      <p:sp>
        <p:nvSpPr>
          <p:cNvPr id="3" name="Slide Number Placeholder 2">
            <a:extLst>
              <a:ext uri="{FF2B5EF4-FFF2-40B4-BE49-F238E27FC236}">
                <a16:creationId xmlns:a16="http://schemas.microsoft.com/office/drawing/2014/main" id="{D9EE07CC-535E-19F8-EC08-8F18AB54A59B}"/>
              </a:ext>
            </a:extLst>
          </p:cNvPr>
          <p:cNvSpPr>
            <a:spLocks noGrp="1"/>
          </p:cNvSpPr>
          <p:nvPr>
            <p:ph type="sldNum" sz="quarter" idx="4"/>
          </p:nvPr>
        </p:nvSpPr>
        <p:spPr/>
        <p:txBody>
          <a:bodyPr/>
          <a:lstStyle/>
          <a:p>
            <a:fld id="{974172A1-1CBF-0B40-9234-7D4D80EC19EA}" type="slidenum">
              <a:rPr lang="en-GB" smtClean="0"/>
              <a:pPr/>
              <a:t>22</a:t>
            </a:fld>
            <a:endParaRPr lang="en-GB" dirty="0"/>
          </a:p>
        </p:txBody>
      </p:sp>
      <p:sp>
        <p:nvSpPr>
          <p:cNvPr id="4" name="Title 3">
            <a:extLst>
              <a:ext uri="{FF2B5EF4-FFF2-40B4-BE49-F238E27FC236}">
                <a16:creationId xmlns:a16="http://schemas.microsoft.com/office/drawing/2014/main" id="{15F0E358-593A-B5FD-8AC1-432894820F85}"/>
              </a:ext>
            </a:extLst>
          </p:cNvPr>
          <p:cNvSpPr>
            <a:spLocks noGrp="1"/>
          </p:cNvSpPr>
          <p:nvPr>
            <p:ph type="title"/>
          </p:nvPr>
        </p:nvSpPr>
        <p:spPr/>
        <p:txBody>
          <a:bodyPr/>
          <a:lstStyle/>
          <a:p>
            <a:r>
              <a:rPr lang="de-CH" dirty="0"/>
              <a:t>ACCELERATIONS DURING TRANSPORT</a:t>
            </a:r>
            <a:endParaRPr lang="en-GB" dirty="0"/>
          </a:p>
        </p:txBody>
      </p:sp>
      <p:sp>
        <p:nvSpPr>
          <p:cNvPr id="7" name="TextBox 6">
            <a:extLst>
              <a:ext uri="{FF2B5EF4-FFF2-40B4-BE49-F238E27FC236}">
                <a16:creationId xmlns:a16="http://schemas.microsoft.com/office/drawing/2014/main" id="{C730B7D1-5FDC-6C5B-D948-72DE5F4EBCC8}"/>
              </a:ext>
            </a:extLst>
          </p:cNvPr>
          <p:cNvSpPr txBox="1"/>
          <p:nvPr/>
        </p:nvSpPr>
        <p:spPr>
          <a:xfrm>
            <a:off x="971600" y="4453017"/>
            <a:ext cx="4557658" cy="369332"/>
          </a:xfrm>
          <a:prstGeom prst="rect">
            <a:avLst/>
          </a:prstGeom>
          <a:noFill/>
        </p:spPr>
        <p:txBody>
          <a:bodyPr wrap="none" rtlCol="0">
            <a:spAutoFit/>
          </a:bodyPr>
          <a:lstStyle/>
          <a:p>
            <a:r>
              <a:rPr lang="en-GB" dirty="0">
                <a:hlinkClick r:id="rId3"/>
              </a:rPr>
              <a:t>https://edms.cern.ch/document/350433/1.0</a:t>
            </a:r>
            <a:endParaRPr lang="en-GB" dirty="0"/>
          </a:p>
        </p:txBody>
      </p:sp>
    </p:spTree>
    <p:extLst>
      <p:ext uri="{BB962C8B-B14F-4D97-AF65-F5344CB8AC3E}">
        <p14:creationId xmlns:p14="http://schemas.microsoft.com/office/powerpoint/2010/main" val="39049111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385C1757-1D41-18D1-2C6E-4E8056BA2732}"/>
              </a:ext>
            </a:extLst>
          </p:cNvPr>
          <p:cNvSpPr>
            <a:spLocks noGrp="1"/>
          </p:cNvSpPr>
          <p:nvPr>
            <p:ph type="sldNum" sz="quarter" idx="4"/>
          </p:nvPr>
        </p:nvSpPr>
        <p:spPr/>
        <p:txBody>
          <a:bodyPr/>
          <a:lstStyle/>
          <a:p>
            <a:fld id="{974172A1-1CBF-0B40-9234-7D4D80EC19EA}" type="slidenum">
              <a:rPr lang="en-GB" smtClean="0"/>
              <a:pPr/>
              <a:t>3</a:t>
            </a:fld>
            <a:endParaRPr lang="en-GB" dirty="0"/>
          </a:p>
        </p:txBody>
      </p:sp>
      <p:sp>
        <p:nvSpPr>
          <p:cNvPr id="4" name="Title 3">
            <a:extLst>
              <a:ext uri="{FF2B5EF4-FFF2-40B4-BE49-F238E27FC236}">
                <a16:creationId xmlns:a16="http://schemas.microsoft.com/office/drawing/2014/main" id="{0B48A215-D8AC-B5AD-D46C-5A7555F8788F}"/>
              </a:ext>
            </a:extLst>
          </p:cNvPr>
          <p:cNvSpPr>
            <a:spLocks noGrp="1"/>
          </p:cNvSpPr>
          <p:nvPr>
            <p:ph type="title"/>
          </p:nvPr>
        </p:nvSpPr>
        <p:spPr>
          <a:xfrm>
            <a:off x="1979712" y="206375"/>
            <a:ext cx="6097488" cy="515215"/>
          </a:xfrm>
        </p:spPr>
        <p:txBody>
          <a:bodyPr/>
          <a:lstStyle/>
          <a:p>
            <a:r>
              <a:rPr lang="de-CH" sz="3600" dirty="0"/>
              <a:t>COILS &amp; COLD MASS</a:t>
            </a:r>
            <a:endParaRPr lang="en-GB" sz="3600" dirty="0"/>
          </a:p>
        </p:txBody>
      </p:sp>
      <p:sp>
        <p:nvSpPr>
          <p:cNvPr id="9" name="TextBox 8">
            <a:extLst>
              <a:ext uri="{FF2B5EF4-FFF2-40B4-BE49-F238E27FC236}">
                <a16:creationId xmlns:a16="http://schemas.microsoft.com/office/drawing/2014/main" id="{AD811BFA-4CB5-D93C-64E0-6B95EEA76106}"/>
              </a:ext>
            </a:extLst>
          </p:cNvPr>
          <p:cNvSpPr txBox="1"/>
          <p:nvPr/>
        </p:nvSpPr>
        <p:spPr>
          <a:xfrm>
            <a:off x="107765" y="4727533"/>
            <a:ext cx="4464235" cy="307777"/>
          </a:xfrm>
          <a:prstGeom prst="rect">
            <a:avLst/>
          </a:prstGeom>
          <a:noFill/>
        </p:spPr>
        <p:txBody>
          <a:bodyPr wrap="none" rtlCol="0">
            <a:spAutoFit/>
          </a:bodyPr>
          <a:lstStyle/>
          <a:p>
            <a:r>
              <a:rPr lang="de-CH" sz="1400" dirty="0"/>
              <a:t>A. Portone et al.: Conductor &amp; Jacket: </a:t>
            </a:r>
            <a:r>
              <a:rPr lang="de-CH" sz="1400" dirty="0">
                <a:hlinkClick r:id="rId2"/>
              </a:rPr>
              <a:t>33.3 T &amp; 80.7 T</a:t>
            </a:r>
            <a:endParaRPr lang="en-GB" sz="1400" dirty="0"/>
          </a:p>
        </p:txBody>
      </p:sp>
      <p:pic>
        <p:nvPicPr>
          <p:cNvPr id="13" name="Content Placeholder 12" descr="A green screen with black lines&#10;&#10;Description automatically generated">
            <a:extLst>
              <a:ext uri="{FF2B5EF4-FFF2-40B4-BE49-F238E27FC236}">
                <a16:creationId xmlns:a16="http://schemas.microsoft.com/office/drawing/2014/main" id="{9D119355-297D-0AD3-5026-1E96F70D8DD3}"/>
              </a:ext>
            </a:extLst>
          </p:cNvPr>
          <p:cNvPicPr>
            <a:picLocks noGrp="1" noChangeAspect="1"/>
          </p:cNvPicPr>
          <p:nvPr>
            <p:ph sz="quarter" idx="12"/>
          </p:nvPr>
        </p:nvPicPr>
        <p:blipFill>
          <a:blip r:embed="rId3"/>
          <a:stretch>
            <a:fillRect/>
          </a:stretch>
        </p:blipFill>
        <p:spPr>
          <a:xfrm>
            <a:off x="173079" y="1567053"/>
            <a:ext cx="8778240" cy="2009394"/>
          </a:xfrm>
        </p:spPr>
      </p:pic>
      <p:sp>
        <p:nvSpPr>
          <p:cNvPr id="14" name="TextBox 13">
            <a:extLst>
              <a:ext uri="{FF2B5EF4-FFF2-40B4-BE49-F238E27FC236}">
                <a16:creationId xmlns:a16="http://schemas.microsoft.com/office/drawing/2014/main" id="{3B28948C-2E4E-E502-150D-C93E66B9D942}"/>
              </a:ext>
            </a:extLst>
          </p:cNvPr>
          <p:cNvSpPr txBox="1"/>
          <p:nvPr/>
        </p:nvSpPr>
        <p:spPr>
          <a:xfrm>
            <a:off x="323528" y="1137355"/>
            <a:ext cx="1907573" cy="646331"/>
          </a:xfrm>
          <a:prstGeom prst="rect">
            <a:avLst/>
          </a:prstGeom>
          <a:noFill/>
        </p:spPr>
        <p:txBody>
          <a:bodyPr wrap="none" rtlCol="0">
            <a:spAutoFit/>
          </a:bodyPr>
          <a:lstStyle/>
          <a:p>
            <a:r>
              <a:rPr lang="de-CH" dirty="0"/>
              <a:t>Coils: 100 T</a:t>
            </a:r>
          </a:p>
          <a:p>
            <a:r>
              <a:rPr lang="de-CH" dirty="0"/>
              <a:t>Steel work: 12 T </a:t>
            </a:r>
            <a:endParaRPr lang="en-GB" dirty="0"/>
          </a:p>
        </p:txBody>
      </p:sp>
      <p:sp>
        <p:nvSpPr>
          <p:cNvPr id="15" name="TextBox 14">
            <a:extLst>
              <a:ext uri="{FF2B5EF4-FFF2-40B4-BE49-F238E27FC236}">
                <a16:creationId xmlns:a16="http://schemas.microsoft.com/office/drawing/2014/main" id="{802D2FFF-8E43-2DB1-068A-AA10EF7C2492}"/>
              </a:ext>
            </a:extLst>
          </p:cNvPr>
          <p:cNvSpPr txBox="1"/>
          <p:nvPr/>
        </p:nvSpPr>
        <p:spPr>
          <a:xfrm>
            <a:off x="3519557" y="1137354"/>
            <a:ext cx="1719381" cy="646331"/>
          </a:xfrm>
          <a:prstGeom prst="rect">
            <a:avLst/>
          </a:prstGeom>
          <a:noFill/>
        </p:spPr>
        <p:txBody>
          <a:bodyPr wrap="none" rtlCol="0">
            <a:spAutoFit/>
          </a:bodyPr>
          <a:lstStyle/>
          <a:p>
            <a:r>
              <a:rPr lang="de-CH" dirty="0"/>
              <a:t>Coils: 26 T</a:t>
            </a:r>
          </a:p>
          <a:p>
            <a:r>
              <a:rPr lang="de-CH" dirty="0"/>
              <a:t>Steel work: 6 T</a:t>
            </a:r>
            <a:endParaRPr lang="en-GB" dirty="0"/>
          </a:p>
        </p:txBody>
      </p:sp>
      <p:sp>
        <p:nvSpPr>
          <p:cNvPr id="16" name="TextBox 15">
            <a:extLst>
              <a:ext uri="{FF2B5EF4-FFF2-40B4-BE49-F238E27FC236}">
                <a16:creationId xmlns:a16="http://schemas.microsoft.com/office/drawing/2014/main" id="{616DCE4C-D8BC-AF61-19C8-D4F53960A3FA}"/>
              </a:ext>
            </a:extLst>
          </p:cNvPr>
          <p:cNvSpPr txBox="1"/>
          <p:nvPr/>
        </p:nvSpPr>
        <p:spPr>
          <a:xfrm>
            <a:off x="6527394" y="1137353"/>
            <a:ext cx="1719381" cy="646331"/>
          </a:xfrm>
          <a:prstGeom prst="rect">
            <a:avLst/>
          </a:prstGeom>
          <a:noFill/>
        </p:spPr>
        <p:txBody>
          <a:bodyPr wrap="none" rtlCol="0">
            <a:spAutoFit/>
          </a:bodyPr>
          <a:lstStyle/>
          <a:p>
            <a:r>
              <a:rPr lang="de-CH" dirty="0"/>
              <a:t>Coils: 14 T</a:t>
            </a:r>
          </a:p>
          <a:p>
            <a:r>
              <a:rPr lang="de-CH" dirty="0"/>
              <a:t>Steel work: 4 T</a:t>
            </a:r>
            <a:endParaRPr lang="en-GB" dirty="0"/>
          </a:p>
        </p:txBody>
      </p:sp>
      <p:cxnSp>
        <p:nvCxnSpPr>
          <p:cNvPr id="18" name="Straight Arrow Connector 17">
            <a:extLst>
              <a:ext uri="{FF2B5EF4-FFF2-40B4-BE49-F238E27FC236}">
                <a16:creationId xmlns:a16="http://schemas.microsoft.com/office/drawing/2014/main" id="{69B6A2C2-7F92-E19F-6CCB-D1B4BAA5D37D}"/>
              </a:ext>
            </a:extLst>
          </p:cNvPr>
          <p:cNvCxnSpPr/>
          <p:nvPr/>
        </p:nvCxnSpPr>
        <p:spPr>
          <a:xfrm>
            <a:off x="838739" y="2139702"/>
            <a:ext cx="0" cy="648072"/>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20" name="Straight Arrow Connector 19">
            <a:extLst>
              <a:ext uri="{FF2B5EF4-FFF2-40B4-BE49-F238E27FC236}">
                <a16:creationId xmlns:a16="http://schemas.microsoft.com/office/drawing/2014/main" id="{7DC2DB49-7585-2125-66E9-4D76EEF9CCE7}"/>
              </a:ext>
            </a:extLst>
          </p:cNvPr>
          <p:cNvCxnSpPr>
            <a:cxnSpLocks/>
          </p:cNvCxnSpPr>
          <p:nvPr/>
        </p:nvCxnSpPr>
        <p:spPr>
          <a:xfrm>
            <a:off x="2774369" y="2463738"/>
            <a:ext cx="285463"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22" name="Straight Arrow Connector 21">
            <a:extLst>
              <a:ext uri="{FF2B5EF4-FFF2-40B4-BE49-F238E27FC236}">
                <a16:creationId xmlns:a16="http://schemas.microsoft.com/office/drawing/2014/main" id="{64291B1C-ECF4-FA26-2616-47F05B8697B9}"/>
              </a:ext>
            </a:extLst>
          </p:cNvPr>
          <p:cNvCxnSpPr>
            <a:cxnSpLocks/>
          </p:cNvCxnSpPr>
          <p:nvPr/>
        </p:nvCxnSpPr>
        <p:spPr>
          <a:xfrm>
            <a:off x="5724128" y="2561050"/>
            <a:ext cx="252028"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sp>
        <p:nvSpPr>
          <p:cNvPr id="23" name="TextBox 22">
            <a:extLst>
              <a:ext uri="{FF2B5EF4-FFF2-40B4-BE49-F238E27FC236}">
                <a16:creationId xmlns:a16="http://schemas.microsoft.com/office/drawing/2014/main" id="{5C6793D8-8C36-E6B7-F05F-885345C24890}"/>
              </a:ext>
            </a:extLst>
          </p:cNvPr>
          <p:cNvSpPr txBox="1"/>
          <p:nvPr/>
        </p:nvSpPr>
        <p:spPr>
          <a:xfrm>
            <a:off x="1067881" y="3739939"/>
            <a:ext cx="1872208" cy="523220"/>
          </a:xfrm>
          <a:prstGeom prst="rect">
            <a:avLst/>
          </a:prstGeom>
          <a:noFill/>
        </p:spPr>
        <p:txBody>
          <a:bodyPr wrap="square" rtlCol="0">
            <a:spAutoFit/>
          </a:bodyPr>
          <a:lstStyle/>
          <a:p>
            <a:r>
              <a:rPr lang="de-CH" sz="1400" b="1" dirty="0"/>
              <a:t>Coil bore: 1400 mm on the jacket</a:t>
            </a:r>
            <a:endParaRPr lang="en-GB" sz="1400" b="1" dirty="0"/>
          </a:p>
        </p:txBody>
      </p:sp>
      <p:pic>
        <p:nvPicPr>
          <p:cNvPr id="25" name="Picture 24" descr="A screenshot of a video game&#10;&#10;Description automatically generated">
            <a:extLst>
              <a:ext uri="{FF2B5EF4-FFF2-40B4-BE49-F238E27FC236}">
                <a16:creationId xmlns:a16="http://schemas.microsoft.com/office/drawing/2014/main" id="{7D0E8084-A995-172E-4C39-13D663BBADEE}"/>
              </a:ext>
            </a:extLst>
          </p:cNvPr>
          <p:cNvPicPr>
            <a:picLocks noChangeAspect="1"/>
          </p:cNvPicPr>
          <p:nvPr/>
        </p:nvPicPr>
        <p:blipFill>
          <a:blip r:embed="rId4"/>
          <a:stretch>
            <a:fillRect/>
          </a:stretch>
        </p:blipFill>
        <p:spPr>
          <a:xfrm>
            <a:off x="2940089" y="3225332"/>
            <a:ext cx="969169" cy="1014984"/>
          </a:xfrm>
          <a:prstGeom prst="rect">
            <a:avLst/>
          </a:prstGeom>
        </p:spPr>
      </p:pic>
      <p:cxnSp>
        <p:nvCxnSpPr>
          <p:cNvPr id="34" name="Straight Arrow Connector 33">
            <a:extLst>
              <a:ext uri="{FF2B5EF4-FFF2-40B4-BE49-F238E27FC236}">
                <a16:creationId xmlns:a16="http://schemas.microsoft.com/office/drawing/2014/main" id="{7541001E-3B0F-CFE0-4580-E6C26CF93385}"/>
              </a:ext>
            </a:extLst>
          </p:cNvPr>
          <p:cNvCxnSpPr/>
          <p:nvPr/>
        </p:nvCxnSpPr>
        <p:spPr>
          <a:xfrm flipV="1">
            <a:off x="3275856" y="4111382"/>
            <a:ext cx="0" cy="26161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35" name="TextBox 34">
            <a:extLst>
              <a:ext uri="{FF2B5EF4-FFF2-40B4-BE49-F238E27FC236}">
                <a16:creationId xmlns:a16="http://schemas.microsoft.com/office/drawing/2014/main" id="{A3864625-C2CB-FD99-61D7-91BD82B3A024}"/>
              </a:ext>
            </a:extLst>
          </p:cNvPr>
          <p:cNvSpPr txBox="1"/>
          <p:nvPr/>
        </p:nvSpPr>
        <p:spPr>
          <a:xfrm>
            <a:off x="2940089" y="4334632"/>
            <a:ext cx="644728" cy="276999"/>
          </a:xfrm>
          <a:prstGeom prst="rect">
            <a:avLst/>
          </a:prstGeom>
          <a:noFill/>
        </p:spPr>
        <p:txBody>
          <a:bodyPr wrap="none" rtlCol="0">
            <a:spAutoFit/>
          </a:bodyPr>
          <a:lstStyle/>
          <a:p>
            <a:r>
              <a:rPr lang="en-GB" sz="1200" b="1" dirty="0"/>
              <a:t>Ø1400</a:t>
            </a:r>
          </a:p>
        </p:txBody>
      </p:sp>
      <p:sp>
        <p:nvSpPr>
          <p:cNvPr id="36" name="Oval 35">
            <a:extLst>
              <a:ext uri="{FF2B5EF4-FFF2-40B4-BE49-F238E27FC236}">
                <a16:creationId xmlns:a16="http://schemas.microsoft.com/office/drawing/2014/main" id="{D74A6A1E-527B-8FB9-EE87-0C2899B81D2C}"/>
              </a:ext>
            </a:extLst>
          </p:cNvPr>
          <p:cNvSpPr/>
          <p:nvPr/>
        </p:nvSpPr>
        <p:spPr>
          <a:xfrm>
            <a:off x="1067881" y="1995686"/>
            <a:ext cx="191748" cy="203765"/>
          </a:xfrm>
          <a:prstGeom prst="ellipse">
            <a:avLst/>
          </a:prstGeom>
          <a:noFill/>
          <a:ln w="381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38" name="Straight Connector 37">
            <a:extLst>
              <a:ext uri="{FF2B5EF4-FFF2-40B4-BE49-F238E27FC236}">
                <a16:creationId xmlns:a16="http://schemas.microsoft.com/office/drawing/2014/main" id="{13D52B3B-D93D-9980-D821-864C78218B36}"/>
              </a:ext>
            </a:extLst>
          </p:cNvPr>
          <p:cNvCxnSpPr>
            <a:stCxn id="36" idx="5"/>
            <a:endCxn id="25" idx="1"/>
          </p:cNvCxnSpPr>
          <p:nvPr/>
        </p:nvCxnSpPr>
        <p:spPr>
          <a:xfrm>
            <a:off x="1231548" y="2169610"/>
            <a:ext cx="1708541" cy="1563214"/>
          </a:xfrm>
          <a:prstGeom prst="line">
            <a:avLst/>
          </a:prstGeom>
        </p:spPr>
        <p:style>
          <a:lnRef idx="2">
            <a:schemeClr val="accent1"/>
          </a:lnRef>
          <a:fillRef idx="0">
            <a:schemeClr val="accent1"/>
          </a:fillRef>
          <a:effectRef idx="1">
            <a:schemeClr val="accent1"/>
          </a:effectRef>
          <a:fontRef idx="minor">
            <a:schemeClr val="tx1"/>
          </a:fontRef>
        </p:style>
      </p:cxnSp>
      <p:sp>
        <p:nvSpPr>
          <p:cNvPr id="40" name="TextBox 39">
            <a:extLst>
              <a:ext uri="{FF2B5EF4-FFF2-40B4-BE49-F238E27FC236}">
                <a16:creationId xmlns:a16="http://schemas.microsoft.com/office/drawing/2014/main" id="{A9FBC14C-86A8-1566-59D9-103C3A535D9D}"/>
              </a:ext>
            </a:extLst>
          </p:cNvPr>
          <p:cNvSpPr txBox="1"/>
          <p:nvPr/>
        </p:nvSpPr>
        <p:spPr>
          <a:xfrm>
            <a:off x="5028456" y="3139116"/>
            <a:ext cx="2908168" cy="307777"/>
          </a:xfrm>
          <a:prstGeom prst="rect">
            <a:avLst/>
          </a:prstGeom>
          <a:noFill/>
        </p:spPr>
        <p:txBody>
          <a:bodyPr wrap="none" rtlCol="0">
            <a:spAutoFit/>
          </a:bodyPr>
          <a:lstStyle/>
          <a:p>
            <a:r>
              <a:rPr lang="de-CH" sz="1400" b="1" dirty="0"/>
              <a:t>Coil gaps: 480 mm on the jacket</a:t>
            </a:r>
            <a:endParaRPr lang="en-GB" sz="1400" b="1" dirty="0"/>
          </a:p>
        </p:txBody>
      </p:sp>
    </p:spTree>
    <p:extLst>
      <p:ext uri="{BB962C8B-B14F-4D97-AF65-F5344CB8AC3E}">
        <p14:creationId xmlns:p14="http://schemas.microsoft.com/office/powerpoint/2010/main" val="23999054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5"/>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0"/>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2"/>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4"/>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5"/>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6"/>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4" grpId="0"/>
      <p:bldP spid="15" grpId="0"/>
      <p:bldP spid="16" grpId="0"/>
      <p:bldP spid="23" grpId="0"/>
      <p:bldP spid="35" grpId="0"/>
      <p:bldP spid="36" grpId="0" animBg="1"/>
      <p:bldP spid="4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7DB739C6-B199-1753-E051-BCC4993FC3B3}"/>
              </a:ext>
            </a:extLst>
          </p:cNvPr>
          <p:cNvPicPr>
            <a:picLocks noGrp="1" noChangeAspect="1"/>
          </p:cNvPicPr>
          <p:nvPr>
            <p:ph sz="quarter" idx="12"/>
          </p:nvPr>
        </p:nvPicPr>
        <p:blipFill>
          <a:blip r:embed="rId2"/>
          <a:srcRect/>
          <a:stretch/>
        </p:blipFill>
        <p:spPr>
          <a:xfrm>
            <a:off x="1063466" y="1109158"/>
            <a:ext cx="6785134" cy="3763328"/>
          </a:xfrm>
        </p:spPr>
      </p:pic>
      <p:sp>
        <p:nvSpPr>
          <p:cNvPr id="3" name="Slide Number Placeholder 2">
            <a:extLst>
              <a:ext uri="{FF2B5EF4-FFF2-40B4-BE49-F238E27FC236}">
                <a16:creationId xmlns:a16="http://schemas.microsoft.com/office/drawing/2014/main" id="{DBCD9D69-626A-B5EB-F85C-2E6EB2923069}"/>
              </a:ext>
            </a:extLst>
          </p:cNvPr>
          <p:cNvSpPr>
            <a:spLocks noGrp="1"/>
          </p:cNvSpPr>
          <p:nvPr>
            <p:ph type="sldNum" sz="quarter" idx="4"/>
          </p:nvPr>
        </p:nvSpPr>
        <p:spPr/>
        <p:txBody>
          <a:bodyPr/>
          <a:lstStyle/>
          <a:p>
            <a:fld id="{974172A1-1CBF-0B40-9234-7D4D80EC19EA}" type="slidenum">
              <a:rPr lang="en-GB" smtClean="0"/>
              <a:pPr/>
              <a:t>4</a:t>
            </a:fld>
            <a:endParaRPr lang="en-GB" dirty="0"/>
          </a:p>
        </p:txBody>
      </p:sp>
      <p:sp>
        <p:nvSpPr>
          <p:cNvPr id="4" name="Title 3">
            <a:extLst>
              <a:ext uri="{FF2B5EF4-FFF2-40B4-BE49-F238E27FC236}">
                <a16:creationId xmlns:a16="http://schemas.microsoft.com/office/drawing/2014/main" id="{BC25DF7D-1535-8A6E-5120-EE71446EB0BC}"/>
              </a:ext>
            </a:extLst>
          </p:cNvPr>
          <p:cNvSpPr>
            <a:spLocks noGrp="1"/>
          </p:cNvSpPr>
          <p:nvPr>
            <p:ph type="title"/>
          </p:nvPr>
        </p:nvSpPr>
        <p:spPr>
          <a:xfrm>
            <a:off x="1979712" y="206375"/>
            <a:ext cx="6097488" cy="493167"/>
          </a:xfrm>
        </p:spPr>
        <p:txBody>
          <a:bodyPr/>
          <a:lstStyle/>
          <a:p>
            <a:r>
              <a:rPr lang="en-US" dirty="0"/>
              <a:t>RADIAL BUILD</a:t>
            </a:r>
            <a:endParaRPr lang="en-GB" dirty="0">
              <a:solidFill>
                <a:srgbClr val="FF0000"/>
              </a:solidFill>
            </a:endParaRPr>
          </a:p>
        </p:txBody>
      </p:sp>
      <p:sp>
        <p:nvSpPr>
          <p:cNvPr id="7" name="TextBox 6">
            <a:extLst>
              <a:ext uri="{FF2B5EF4-FFF2-40B4-BE49-F238E27FC236}">
                <a16:creationId xmlns:a16="http://schemas.microsoft.com/office/drawing/2014/main" id="{2FCA4BF0-3F9F-41A5-E507-B1A615767544}"/>
              </a:ext>
            </a:extLst>
          </p:cNvPr>
          <p:cNvSpPr txBox="1"/>
          <p:nvPr/>
        </p:nvSpPr>
        <p:spPr>
          <a:xfrm>
            <a:off x="3503045" y="1292155"/>
            <a:ext cx="644728" cy="276999"/>
          </a:xfrm>
          <a:prstGeom prst="rect">
            <a:avLst/>
          </a:prstGeom>
          <a:noFill/>
        </p:spPr>
        <p:txBody>
          <a:bodyPr wrap="none" rtlCol="0">
            <a:spAutoFit/>
          </a:bodyPr>
          <a:lstStyle/>
          <a:p>
            <a:r>
              <a:rPr lang="en-GB" sz="1200" dirty="0"/>
              <a:t>Ø1400</a:t>
            </a:r>
          </a:p>
        </p:txBody>
      </p:sp>
      <p:cxnSp>
        <p:nvCxnSpPr>
          <p:cNvPr id="9" name="Straight Arrow Connector 8">
            <a:extLst>
              <a:ext uri="{FF2B5EF4-FFF2-40B4-BE49-F238E27FC236}">
                <a16:creationId xmlns:a16="http://schemas.microsoft.com/office/drawing/2014/main" id="{1DC033D5-1E8E-EC38-9609-824E7BCBDD4E}"/>
              </a:ext>
            </a:extLst>
          </p:cNvPr>
          <p:cNvCxnSpPr>
            <a:cxnSpLocks/>
            <a:stCxn id="7" idx="2"/>
          </p:cNvCxnSpPr>
          <p:nvPr/>
        </p:nvCxnSpPr>
        <p:spPr>
          <a:xfrm>
            <a:off x="3825409" y="1569154"/>
            <a:ext cx="0" cy="570548"/>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2" name="Straight Arrow Connector 11">
            <a:extLst>
              <a:ext uri="{FF2B5EF4-FFF2-40B4-BE49-F238E27FC236}">
                <a16:creationId xmlns:a16="http://schemas.microsoft.com/office/drawing/2014/main" id="{40FEDF09-301F-FF98-B1CB-211715E68DFD}"/>
              </a:ext>
            </a:extLst>
          </p:cNvPr>
          <p:cNvCxnSpPr>
            <a:cxnSpLocks/>
          </p:cNvCxnSpPr>
          <p:nvPr/>
        </p:nvCxnSpPr>
        <p:spPr>
          <a:xfrm>
            <a:off x="5004048" y="1569154"/>
            <a:ext cx="0" cy="642556"/>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14" name="TextBox 13">
            <a:extLst>
              <a:ext uri="{FF2B5EF4-FFF2-40B4-BE49-F238E27FC236}">
                <a16:creationId xmlns:a16="http://schemas.microsoft.com/office/drawing/2014/main" id="{30A9DC9D-1F12-46B5-7E2B-CFD9A489B197}"/>
              </a:ext>
            </a:extLst>
          </p:cNvPr>
          <p:cNvSpPr txBox="1"/>
          <p:nvPr/>
        </p:nvSpPr>
        <p:spPr>
          <a:xfrm>
            <a:off x="4681684" y="1283871"/>
            <a:ext cx="644728" cy="276999"/>
          </a:xfrm>
          <a:prstGeom prst="rect">
            <a:avLst/>
          </a:prstGeom>
          <a:noFill/>
        </p:spPr>
        <p:txBody>
          <a:bodyPr wrap="none" rtlCol="0">
            <a:spAutoFit/>
          </a:bodyPr>
          <a:lstStyle/>
          <a:p>
            <a:r>
              <a:rPr lang="en-GB" sz="1200" dirty="0"/>
              <a:t>Ø1380</a:t>
            </a:r>
          </a:p>
        </p:txBody>
      </p:sp>
      <p:sp>
        <p:nvSpPr>
          <p:cNvPr id="15" name="TextBox 14">
            <a:extLst>
              <a:ext uri="{FF2B5EF4-FFF2-40B4-BE49-F238E27FC236}">
                <a16:creationId xmlns:a16="http://schemas.microsoft.com/office/drawing/2014/main" id="{D5C048F0-CF02-9688-10E5-43BA8D198B32}"/>
              </a:ext>
            </a:extLst>
          </p:cNvPr>
          <p:cNvSpPr txBox="1"/>
          <p:nvPr/>
        </p:nvSpPr>
        <p:spPr>
          <a:xfrm>
            <a:off x="169800" y="1607916"/>
            <a:ext cx="1866024" cy="276999"/>
          </a:xfrm>
          <a:prstGeom prst="rect">
            <a:avLst/>
          </a:prstGeom>
          <a:noFill/>
        </p:spPr>
        <p:txBody>
          <a:bodyPr wrap="none" rtlCol="0">
            <a:spAutoFit/>
          </a:bodyPr>
          <a:lstStyle/>
          <a:p>
            <a:r>
              <a:rPr lang="en-US" sz="1200" dirty="0"/>
              <a:t>VACUUM GAPS</a:t>
            </a:r>
            <a:r>
              <a:rPr lang="de-CH" sz="1200" dirty="0"/>
              <a:t>: 20 mm</a:t>
            </a:r>
            <a:endParaRPr lang="en-GB" sz="1200" dirty="0"/>
          </a:p>
        </p:txBody>
      </p:sp>
      <p:cxnSp>
        <p:nvCxnSpPr>
          <p:cNvPr id="17" name="Straight Arrow Connector 16">
            <a:extLst>
              <a:ext uri="{FF2B5EF4-FFF2-40B4-BE49-F238E27FC236}">
                <a16:creationId xmlns:a16="http://schemas.microsoft.com/office/drawing/2014/main" id="{B9BE6F2F-2C6F-E407-F9E2-6E2E50324033}"/>
              </a:ext>
            </a:extLst>
          </p:cNvPr>
          <p:cNvCxnSpPr>
            <a:cxnSpLocks/>
            <a:stCxn id="15" idx="3"/>
          </p:cNvCxnSpPr>
          <p:nvPr/>
        </p:nvCxnSpPr>
        <p:spPr>
          <a:xfrm>
            <a:off x="2035824" y="1746416"/>
            <a:ext cx="941131" cy="465294"/>
          </a:xfrm>
          <a:prstGeom prst="straightConnector1">
            <a:avLst/>
          </a:prstGeom>
          <a:ln>
            <a:solidFill>
              <a:schemeClr val="accent5">
                <a:lumMod val="60000"/>
                <a:lumOff val="40000"/>
              </a:schemeClr>
            </a:solidFill>
            <a:tailEnd type="triangle"/>
          </a:ln>
        </p:spPr>
        <p:style>
          <a:lnRef idx="2">
            <a:schemeClr val="dk1"/>
          </a:lnRef>
          <a:fillRef idx="0">
            <a:schemeClr val="dk1"/>
          </a:fillRef>
          <a:effectRef idx="1">
            <a:schemeClr val="dk1"/>
          </a:effectRef>
          <a:fontRef idx="minor">
            <a:schemeClr val="tx1"/>
          </a:fontRef>
        </p:style>
      </p:cxnSp>
      <p:cxnSp>
        <p:nvCxnSpPr>
          <p:cNvPr id="19" name="Straight Arrow Connector 18">
            <a:extLst>
              <a:ext uri="{FF2B5EF4-FFF2-40B4-BE49-F238E27FC236}">
                <a16:creationId xmlns:a16="http://schemas.microsoft.com/office/drawing/2014/main" id="{2D8222DB-C4E8-CE84-92E5-33A2460B951D}"/>
              </a:ext>
            </a:extLst>
          </p:cNvPr>
          <p:cNvCxnSpPr>
            <a:cxnSpLocks/>
            <a:stCxn id="15" idx="3"/>
          </p:cNvCxnSpPr>
          <p:nvPr/>
        </p:nvCxnSpPr>
        <p:spPr>
          <a:xfrm>
            <a:off x="2035824" y="1746416"/>
            <a:ext cx="708073" cy="548115"/>
          </a:xfrm>
          <a:prstGeom prst="straightConnector1">
            <a:avLst/>
          </a:prstGeom>
          <a:ln>
            <a:solidFill>
              <a:schemeClr val="accent5">
                <a:lumMod val="60000"/>
                <a:lumOff val="40000"/>
              </a:schemeClr>
            </a:solidFill>
            <a:tailEnd type="triangle"/>
          </a:ln>
        </p:spPr>
        <p:style>
          <a:lnRef idx="2">
            <a:schemeClr val="dk1"/>
          </a:lnRef>
          <a:fillRef idx="0">
            <a:schemeClr val="dk1"/>
          </a:fillRef>
          <a:effectRef idx="1">
            <a:schemeClr val="dk1"/>
          </a:effectRef>
          <a:fontRef idx="minor">
            <a:schemeClr val="tx1"/>
          </a:fontRef>
        </p:style>
      </p:cxnSp>
      <p:sp>
        <p:nvSpPr>
          <p:cNvPr id="20" name="TextBox 19">
            <a:extLst>
              <a:ext uri="{FF2B5EF4-FFF2-40B4-BE49-F238E27FC236}">
                <a16:creationId xmlns:a16="http://schemas.microsoft.com/office/drawing/2014/main" id="{3C931FAD-430F-A15E-E97E-7239805652A8}"/>
              </a:ext>
            </a:extLst>
          </p:cNvPr>
          <p:cNvSpPr txBox="1"/>
          <p:nvPr/>
        </p:nvSpPr>
        <p:spPr>
          <a:xfrm>
            <a:off x="5753080" y="1273079"/>
            <a:ext cx="1661032" cy="276999"/>
          </a:xfrm>
          <a:prstGeom prst="rect">
            <a:avLst/>
          </a:prstGeom>
          <a:noFill/>
        </p:spPr>
        <p:txBody>
          <a:bodyPr wrap="none" rtlCol="0">
            <a:spAutoFit/>
          </a:bodyPr>
          <a:lstStyle/>
          <a:p>
            <a:r>
              <a:rPr lang="de-CH" sz="1200" dirty="0"/>
              <a:t>INNER Ø1238 / R619</a:t>
            </a:r>
            <a:endParaRPr lang="en-GB" sz="1200" dirty="0"/>
          </a:p>
        </p:txBody>
      </p:sp>
      <p:cxnSp>
        <p:nvCxnSpPr>
          <p:cNvPr id="22" name="Straight Arrow Connector 21">
            <a:extLst>
              <a:ext uri="{FF2B5EF4-FFF2-40B4-BE49-F238E27FC236}">
                <a16:creationId xmlns:a16="http://schemas.microsoft.com/office/drawing/2014/main" id="{4B4C3402-2B77-CF9D-0801-42D7D4CDC30A}"/>
              </a:ext>
            </a:extLst>
          </p:cNvPr>
          <p:cNvCxnSpPr>
            <a:cxnSpLocks/>
            <a:stCxn id="20" idx="2"/>
          </p:cNvCxnSpPr>
          <p:nvPr/>
        </p:nvCxnSpPr>
        <p:spPr>
          <a:xfrm>
            <a:off x="6583596" y="1550078"/>
            <a:ext cx="0" cy="849391"/>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23" name="TextBox 22">
            <a:extLst>
              <a:ext uri="{FF2B5EF4-FFF2-40B4-BE49-F238E27FC236}">
                <a16:creationId xmlns:a16="http://schemas.microsoft.com/office/drawing/2014/main" id="{8290DCB5-3AB7-A384-1D40-2B99B0D50F74}"/>
              </a:ext>
            </a:extLst>
          </p:cNvPr>
          <p:cNvSpPr txBox="1"/>
          <p:nvPr/>
        </p:nvSpPr>
        <p:spPr>
          <a:xfrm>
            <a:off x="7884368" y="2670225"/>
            <a:ext cx="1115616" cy="461665"/>
          </a:xfrm>
          <a:prstGeom prst="rect">
            <a:avLst/>
          </a:prstGeom>
          <a:noFill/>
        </p:spPr>
        <p:txBody>
          <a:bodyPr wrap="square" rtlCol="0">
            <a:spAutoFit/>
          </a:bodyPr>
          <a:lstStyle/>
          <a:p>
            <a:r>
              <a:rPr lang="de-CH" sz="1200" dirty="0"/>
              <a:t>THICKNESS 12 mm</a:t>
            </a:r>
            <a:endParaRPr lang="en-GB" sz="1200" dirty="0"/>
          </a:p>
        </p:txBody>
      </p:sp>
      <p:cxnSp>
        <p:nvCxnSpPr>
          <p:cNvPr id="25" name="Straight Arrow Connector 24">
            <a:extLst>
              <a:ext uri="{FF2B5EF4-FFF2-40B4-BE49-F238E27FC236}">
                <a16:creationId xmlns:a16="http://schemas.microsoft.com/office/drawing/2014/main" id="{11270FE3-6430-8288-F2D3-4DB6EE0D3D1C}"/>
              </a:ext>
            </a:extLst>
          </p:cNvPr>
          <p:cNvCxnSpPr>
            <a:cxnSpLocks/>
            <a:stCxn id="23" idx="1"/>
          </p:cNvCxnSpPr>
          <p:nvPr/>
        </p:nvCxnSpPr>
        <p:spPr>
          <a:xfrm flipH="1" flipV="1">
            <a:off x="6948264" y="2399469"/>
            <a:ext cx="936104" cy="501589"/>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0" name="Straight Arrow Connector 9">
            <a:extLst>
              <a:ext uri="{FF2B5EF4-FFF2-40B4-BE49-F238E27FC236}">
                <a16:creationId xmlns:a16="http://schemas.microsoft.com/office/drawing/2014/main" id="{76CC5A13-09FC-576D-D1B1-22F0023AAE97}"/>
              </a:ext>
            </a:extLst>
          </p:cNvPr>
          <p:cNvCxnSpPr/>
          <p:nvPr/>
        </p:nvCxnSpPr>
        <p:spPr>
          <a:xfrm>
            <a:off x="7668344" y="1995686"/>
            <a:ext cx="0" cy="504056"/>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13" name="TextBox 12">
            <a:extLst>
              <a:ext uri="{FF2B5EF4-FFF2-40B4-BE49-F238E27FC236}">
                <a16:creationId xmlns:a16="http://schemas.microsoft.com/office/drawing/2014/main" id="{A548F134-2E3A-DA27-ED5C-2F0BDEFA82F3}"/>
              </a:ext>
            </a:extLst>
          </p:cNvPr>
          <p:cNvSpPr txBox="1"/>
          <p:nvPr/>
        </p:nvSpPr>
        <p:spPr>
          <a:xfrm>
            <a:off x="7479352" y="1356464"/>
            <a:ext cx="1272407" cy="646331"/>
          </a:xfrm>
          <a:prstGeom prst="rect">
            <a:avLst/>
          </a:prstGeom>
          <a:noFill/>
        </p:spPr>
        <p:txBody>
          <a:bodyPr wrap="square" rtlCol="0">
            <a:spAutoFit/>
          </a:bodyPr>
          <a:lstStyle/>
          <a:p>
            <a:r>
              <a:rPr lang="fi-FI" sz="1200" dirty="0"/>
              <a:t>Outer R586 in current 3D from STI</a:t>
            </a:r>
            <a:endParaRPr lang="en-GB" sz="1200" dirty="0"/>
          </a:p>
        </p:txBody>
      </p:sp>
    </p:spTree>
    <p:extLst>
      <p:ext uri="{BB962C8B-B14F-4D97-AF65-F5344CB8AC3E}">
        <p14:creationId xmlns:p14="http://schemas.microsoft.com/office/powerpoint/2010/main" val="20694385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Content Placeholder 9" descr="A diagram of a machine&#10;&#10;Description automatically generated">
            <a:extLst>
              <a:ext uri="{FF2B5EF4-FFF2-40B4-BE49-F238E27FC236}">
                <a16:creationId xmlns:a16="http://schemas.microsoft.com/office/drawing/2014/main" id="{4D3AEFFB-D0E4-E301-EF70-F50424EB2680}"/>
              </a:ext>
            </a:extLst>
          </p:cNvPr>
          <p:cNvPicPr>
            <a:picLocks noGrp="1" noChangeAspect="1"/>
          </p:cNvPicPr>
          <p:nvPr>
            <p:ph sz="quarter" idx="12"/>
          </p:nvPr>
        </p:nvPicPr>
        <p:blipFill>
          <a:blip r:embed="rId2"/>
          <a:stretch>
            <a:fillRect/>
          </a:stretch>
        </p:blipFill>
        <p:spPr>
          <a:xfrm>
            <a:off x="972106" y="1581215"/>
            <a:ext cx="4860036" cy="2747772"/>
          </a:xfrm>
        </p:spPr>
      </p:pic>
      <p:sp>
        <p:nvSpPr>
          <p:cNvPr id="3" name="Slide Number Placeholder 2">
            <a:extLst>
              <a:ext uri="{FF2B5EF4-FFF2-40B4-BE49-F238E27FC236}">
                <a16:creationId xmlns:a16="http://schemas.microsoft.com/office/drawing/2014/main" id="{B4EFDF61-8F33-1993-DAD8-2B3CA9A46D26}"/>
              </a:ext>
            </a:extLst>
          </p:cNvPr>
          <p:cNvSpPr>
            <a:spLocks noGrp="1"/>
          </p:cNvSpPr>
          <p:nvPr>
            <p:ph type="sldNum" sz="quarter" idx="4"/>
          </p:nvPr>
        </p:nvSpPr>
        <p:spPr/>
        <p:txBody>
          <a:bodyPr/>
          <a:lstStyle/>
          <a:p>
            <a:fld id="{974172A1-1CBF-0B40-9234-7D4D80EC19EA}" type="slidenum">
              <a:rPr lang="en-GB" smtClean="0"/>
              <a:pPr/>
              <a:t>5</a:t>
            </a:fld>
            <a:endParaRPr lang="en-GB" dirty="0"/>
          </a:p>
        </p:txBody>
      </p:sp>
      <p:sp>
        <p:nvSpPr>
          <p:cNvPr id="4" name="Title 3">
            <a:extLst>
              <a:ext uri="{FF2B5EF4-FFF2-40B4-BE49-F238E27FC236}">
                <a16:creationId xmlns:a16="http://schemas.microsoft.com/office/drawing/2014/main" id="{C76EF8F9-0DB4-F023-72DC-B3D792554B02}"/>
              </a:ext>
            </a:extLst>
          </p:cNvPr>
          <p:cNvSpPr>
            <a:spLocks noGrp="1"/>
          </p:cNvSpPr>
          <p:nvPr>
            <p:ph type="title"/>
          </p:nvPr>
        </p:nvSpPr>
        <p:spPr>
          <a:xfrm>
            <a:off x="1994587" y="219363"/>
            <a:ext cx="6097488" cy="637183"/>
          </a:xfrm>
        </p:spPr>
        <p:txBody>
          <a:bodyPr/>
          <a:lstStyle/>
          <a:p>
            <a:r>
              <a:rPr lang="de-CH" sz="3600" dirty="0"/>
              <a:t>COLD</a:t>
            </a:r>
            <a:r>
              <a:rPr lang="de-CH" dirty="0"/>
              <a:t> </a:t>
            </a:r>
            <a:r>
              <a:rPr lang="de-CH" sz="3600" dirty="0"/>
              <a:t>MASS SUPPORTING</a:t>
            </a:r>
            <a:endParaRPr lang="en-GB" sz="3600" dirty="0"/>
          </a:p>
        </p:txBody>
      </p:sp>
      <p:sp>
        <p:nvSpPr>
          <p:cNvPr id="11" name="TextBox 10">
            <a:extLst>
              <a:ext uri="{FF2B5EF4-FFF2-40B4-BE49-F238E27FC236}">
                <a16:creationId xmlns:a16="http://schemas.microsoft.com/office/drawing/2014/main" id="{23423815-551C-0EDB-23FD-EAF0ADA744E4}"/>
              </a:ext>
            </a:extLst>
          </p:cNvPr>
          <p:cNvSpPr txBox="1"/>
          <p:nvPr/>
        </p:nvSpPr>
        <p:spPr>
          <a:xfrm>
            <a:off x="4727576" y="4135908"/>
            <a:ext cx="3578224" cy="307777"/>
          </a:xfrm>
          <a:prstGeom prst="rect">
            <a:avLst/>
          </a:prstGeom>
          <a:noFill/>
        </p:spPr>
        <p:txBody>
          <a:bodyPr wrap="none" rtlCol="0">
            <a:spAutoFit/>
          </a:bodyPr>
          <a:lstStyle/>
          <a:p>
            <a:r>
              <a:rPr lang="de-CH" sz="1400" dirty="0"/>
              <a:t>Individual coil supports – alignment of coils</a:t>
            </a:r>
            <a:endParaRPr lang="en-GB" sz="1400" dirty="0"/>
          </a:p>
        </p:txBody>
      </p:sp>
      <p:sp>
        <p:nvSpPr>
          <p:cNvPr id="12" name="TextBox 11">
            <a:extLst>
              <a:ext uri="{FF2B5EF4-FFF2-40B4-BE49-F238E27FC236}">
                <a16:creationId xmlns:a16="http://schemas.microsoft.com/office/drawing/2014/main" id="{134BF2FF-A431-ECE7-D2F1-4032F3AACA6A}"/>
              </a:ext>
            </a:extLst>
          </p:cNvPr>
          <p:cNvSpPr txBox="1"/>
          <p:nvPr/>
        </p:nvSpPr>
        <p:spPr>
          <a:xfrm>
            <a:off x="647564" y="4402239"/>
            <a:ext cx="2664296" cy="738664"/>
          </a:xfrm>
          <a:prstGeom prst="rect">
            <a:avLst/>
          </a:prstGeom>
          <a:noFill/>
        </p:spPr>
        <p:txBody>
          <a:bodyPr wrap="square" rtlCol="0">
            <a:spAutoFit/>
          </a:bodyPr>
          <a:lstStyle/>
          <a:p>
            <a:r>
              <a:rPr lang="de-CH" sz="1400" dirty="0"/>
              <a:t>Common support beam – interface for individual coil and cold supports</a:t>
            </a:r>
            <a:endParaRPr lang="en-GB" sz="1400" dirty="0"/>
          </a:p>
        </p:txBody>
      </p:sp>
      <p:sp>
        <p:nvSpPr>
          <p:cNvPr id="13" name="TextBox 12">
            <a:extLst>
              <a:ext uri="{FF2B5EF4-FFF2-40B4-BE49-F238E27FC236}">
                <a16:creationId xmlns:a16="http://schemas.microsoft.com/office/drawing/2014/main" id="{FB27CE72-D06F-A743-FD7F-932F74AA18AC}"/>
              </a:ext>
            </a:extLst>
          </p:cNvPr>
          <p:cNvSpPr txBox="1"/>
          <p:nvPr/>
        </p:nvSpPr>
        <p:spPr>
          <a:xfrm>
            <a:off x="467544" y="1267535"/>
            <a:ext cx="2160240" cy="523220"/>
          </a:xfrm>
          <a:prstGeom prst="rect">
            <a:avLst/>
          </a:prstGeom>
          <a:noFill/>
        </p:spPr>
        <p:txBody>
          <a:bodyPr wrap="square" rtlCol="0">
            <a:spAutoFit/>
          </a:bodyPr>
          <a:lstStyle/>
          <a:p>
            <a:r>
              <a:rPr lang="de-CH" sz="1400" dirty="0"/>
              <a:t>Tensioning system to keep the coils together</a:t>
            </a:r>
            <a:endParaRPr lang="en-GB" sz="1400" dirty="0"/>
          </a:p>
        </p:txBody>
      </p:sp>
      <p:cxnSp>
        <p:nvCxnSpPr>
          <p:cNvPr id="15" name="Straight Arrow Connector 14">
            <a:extLst>
              <a:ext uri="{FF2B5EF4-FFF2-40B4-BE49-F238E27FC236}">
                <a16:creationId xmlns:a16="http://schemas.microsoft.com/office/drawing/2014/main" id="{C9312E7D-84AB-9719-3AD7-DFB69FE8AEBF}"/>
              </a:ext>
            </a:extLst>
          </p:cNvPr>
          <p:cNvCxnSpPr>
            <a:stCxn id="12" idx="3"/>
          </p:cNvCxnSpPr>
          <p:nvPr/>
        </p:nvCxnSpPr>
        <p:spPr>
          <a:xfrm flipH="1" flipV="1">
            <a:off x="2843808" y="3867894"/>
            <a:ext cx="468052" cy="903677"/>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7" name="Straight Arrow Connector 16">
            <a:extLst>
              <a:ext uri="{FF2B5EF4-FFF2-40B4-BE49-F238E27FC236}">
                <a16:creationId xmlns:a16="http://schemas.microsoft.com/office/drawing/2014/main" id="{B446DED5-06DB-71B6-1672-8BDC22504734}"/>
              </a:ext>
            </a:extLst>
          </p:cNvPr>
          <p:cNvCxnSpPr>
            <a:cxnSpLocks/>
            <a:stCxn id="11" idx="0"/>
          </p:cNvCxnSpPr>
          <p:nvPr/>
        </p:nvCxnSpPr>
        <p:spPr>
          <a:xfrm flipH="1" flipV="1">
            <a:off x="4211960" y="3507854"/>
            <a:ext cx="2304728" cy="628054"/>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9" name="Straight Arrow Connector 18">
            <a:extLst>
              <a:ext uri="{FF2B5EF4-FFF2-40B4-BE49-F238E27FC236}">
                <a16:creationId xmlns:a16="http://schemas.microsoft.com/office/drawing/2014/main" id="{436F4873-EA14-52A6-FDCA-3211D9394FC8}"/>
              </a:ext>
            </a:extLst>
          </p:cNvPr>
          <p:cNvCxnSpPr>
            <a:stCxn id="13" idx="2"/>
          </p:cNvCxnSpPr>
          <p:nvPr/>
        </p:nvCxnSpPr>
        <p:spPr>
          <a:xfrm>
            <a:off x="1547664" y="1790755"/>
            <a:ext cx="864096" cy="276939"/>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20" name="TextBox 19">
            <a:extLst>
              <a:ext uri="{FF2B5EF4-FFF2-40B4-BE49-F238E27FC236}">
                <a16:creationId xmlns:a16="http://schemas.microsoft.com/office/drawing/2014/main" id="{446FDACC-41E9-AE45-5289-948470B1AC17}"/>
              </a:ext>
            </a:extLst>
          </p:cNvPr>
          <p:cNvSpPr txBox="1"/>
          <p:nvPr/>
        </p:nvSpPr>
        <p:spPr>
          <a:xfrm>
            <a:off x="5996367" y="1601520"/>
            <a:ext cx="2840842" cy="2031325"/>
          </a:xfrm>
          <a:prstGeom prst="rect">
            <a:avLst/>
          </a:prstGeom>
          <a:noFill/>
        </p:spPr>
        <p:txBody>
          <a:bodyPr wrap="square" rtlCol="0">
            <a:spAutoFit/>
          </a:bodyPr>
          <a:lstStyle/>
          <a:p>
            <a:pPr marL="285750" indent="-285750">
              <a:buFont typeface="Arial" panose="020B0604020202020204" pitchFamily="34" charset="0"/>
              <a:buChar char="•"/>
            </a:pPr>
            <a:r>
              <a:rPr lang="en-US" sz="1400" b="1" dirty="0"/>
              <a:t>Calculations required, for them</a:t>
            </a:r>
            <a:r>
              <a:rPr lang="de-CH" sz="1400" b="1" dirty="0"/>
              <a:t>:</a:t>
            </a:r>
          </a:p>
          <a:p>
            <a:pPr marL="285750" indent="-285750">
              <a:buFont typeface="Arial" panose="020B0604020202020204" pitchFamily="34" charset="0"/>
              <a:buChar char="•"/>
            </a:pPr>
            <a:r>
              <a:rPr lang="en-GB" sz="1400" b="1" dirty="0"/>
              <a:t>Coil alignment requirement for coil supports</a:t>
            </a:r>
          </a:p>
          <a:p>
            <a:pPr marL="285750" indent="-285750">
              <a:buFont typeface="Arial" panose="020B0604020202020204" pitchFamily="34" charset="0"/>
              <a:buChar char="•"/>
            </a:pPr>
            <a:r>
              <a:rPr lang="en-GB" sz="1400" b="1" dirty="0"/>
              <a:t>Maximum load cases for support dimensioning(transport?)</a:t>
            </a:r>
          </a:p>
          <a:p>
            <a:pPr marL="285750" indent="-285750">
              <a:buFont typeface="Arial" panose="020B0604020202020204" pitchFamily="34" charset="0"/>
              <a:buChar char="•"/>
            </a:pPr>
            <a:r>
              <a:rPr lang="en-GB" sz="1400" b="1" dirty="0"/>
              <a:t>Coil forces in all cases for the tensioning system</a:t>
            </a:r>
          </a:p>
        </p:txBody>
      </p:sp>
    </p:spTree>
    <p:extLst>
      <p:ext uri="{BB962C8B-B14F-4D97-AF65-F5344CB8AC3E}">
        <p14:creationId xmlns:p14="http://schemas.microsoft.com/office/powerpoint/2010/main" val="25707956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2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A large machine with yellow legs&#10;&#10;Description automatically generated">
            <a:extLst>
              <a:ext uri="{FF2B5EF4-FFF2-40B4-BE49-F238E27FC236}">
                <a16:creationId xmlns:a16="http://schemas.microsoft.com/office/drawing/2014/main" id="{C9316C99-DB5D-0760-2056-5FABACEE7DED}"/>
              </a:ext>
            </a:extLst>
          </p:cNvPr>
          <p:cNvPicPr>
            <a:picLocks noGrp="1" noChangeAspect="1"/>
          </p:cNvPicPr>
          <p:nvPr>
            <p:ph sz="quarter" idx="12"/>
          </p:nvPr>
        </p:nvPicPr>
        <p:blipFill>
          <a:blip r:embed="rId2"/>
          <a:stretch>
            <a:fillRect/>
          </a:stretch>
        </p:blipFill>
        <p:spPr>
          <a:xfrm>
            <a:off x="323528" y="1393196"/>
            <a:ext cx="8305800" cy="2722509"/>
          </a:xfrm>
        </p:spPr>
      </p:pic>
      <p:sp>
        <p:nvSpPr>
          <p:cNvPr id="3" name="Slide Number Placeholder 2">
            <a:extLst>
              <a:ext uri="{FF2B5EF4-FFF2-40B4-BE49-F238E27FC236}">
                <a16:creationId xmlns:a16="http://schemas.microsoft.com/office/drawing/2014/main" id="{58DB3B29-C899-09E0-0A38-87B20804ADC5}"/>
              </a:ext>
            </a:extLst>
          </p:cNvPr>
          <p:cNvSpPr>
            <a:spLocks noGrp="1"/>
          </p:cNvSpPr>
          <p:nvPr>
            <p:ph type="sldNum" sz="quarter" idx="4"/>
          </p:nvPr>
        </p:nvSpPr>
        <p:spPr/>
        <p:txBody>
          <a:bodyPr/>
          <a:lstStyle/>
          <a:p>
            <a:fld id="{974172A1-1CBF-0B40-9234-7D4D80EC19EA}" type="slidenum">
              <a:rPr lang="en-GB" smtClean="0"/>
              <a:pPr/>
              <a:t>6</a:t>
            </a:fld>
            <a:endParaRPr lang="en-GB" dirty="0"/>
          </a:p>
        </p:txBody>
      </p:sp>
      <p:sp>
        <p:nvSpPr>
          <p:cNvPr id="4" name="Title 3">
            <a:extLst>
              <a:ext uri="{FF2B5EF4-FFF2-40B4-BE49-F238E27FC236}">
                <a16:creationId xmlns:a16="http://schemas.microsoft.com/office/drawing/2014/main" id="{076FDCB2-BBBB-A75F-4942-D15A43382D85}"/>
              </a:ext>
            </a:extLst>
          </p:cNvPr>
          <p:cNvSpPr>
            <a:spLocks noGrp="1"/>
          </p:cNvSpPr>
          <p:nvPr>
            <p:ph type="title"/>
          </p:nvPr>
        </p:nvSpPr>
        <p:spPr>
          <a:xfrm>
            <a:off x="1979712" y="206375"/>
            <a:ext cx="6097488" cy="637183"/>
          </a:xfrm>
        </p:spPr>
        <p:txBody>
          <a:bodyPr/>
          <a:lstStyle/>
          <a:p>
            <a:r>
              <a:rPr lang="de-CH" dirty="0"/>
              <a:t>SUPPORT SYSTEM 20 K – 300K</a:t>
            </a:r>
            <a:endParaRPr lang="en-GB" dirty="0"/>
          </a:p>
        </p:txBody>
      </p:sp>
      <p:sp>
        <p:nvSpPr>
          <p:cNvPr id="7" name="Rectangle 6">
            <a:extLst>
              <a:ext uri="{FF2B5EF4-FFF2-40B4-BE49-F238E27FC236}">
                <a16:creationId xmlns:a16="http://schemas.microsoft.com/office/drawing/2014/main" id="{5515D04E-3158-42B5-65CD-7AFEBD168D70}"/>
              </a:ext>
            </a:extLst>
          </p:cNvPr>
          <p:cNvSpPr/>
          <p:nvPr/>
        </p:nvSpPr>
        <p:spPr>
          <a:xfrm>
            <a:off x="1187624" y="2139702"/>
            <a:ext cx="2088232" cy="1152128"/>
          </a:xfrm>
          <a:prstGeom prst="rect">
            <a:avLst/>
          </a:prstGeom>
          <a:noFill/>
          <a:ln w="38100">
            <a:solidFill>
              <a:srgbClr val="0070C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4841CD91-A572-A6AD-6F93-82A14F9B9D87}"/>
              </a:ext>
            </a:extLst>
          </p:cNvPr>
          <p:cNvSpPr txBox="1"/>
          <p:nvPr/>
        </p:nvSpPr>
        <p:spPr>
          <a:xfrm>
            <a:off x="1187624" y="1590064"/>
            <a:ext cx="1261884" cy="307777"/>
          </a:xfrm>
          <a:prstGeom prst="rect">
            <a:avLst/>
          </a:prstGeom>
          <a:noFill/>
          <a:ln w="38100">
            <a:solidFill>
              <a:srgbClr val="0070C0"/>
            </a:solidFill>
          </a:ln>
        </p:spPr>
        <p:txBody>
          <a:bodyPr wrap="none" rtlCol="0">
            <a:spAutoFit/>
          </a:bodyPr>
          <a:lstStyle/>
          <a:p>
            <a:r>
              <a:rPr lang="de-CH" sz="1400" b="1" dirty="0"/>
              <a:t>COLD MASS</a:t>
            </a:r>
            <a:endParaRPr lang="en-GB" sz="1400" b="1" dirty="0"/>
          </a:p>
        </p:txBody>
      </p:sp>
      <p:sp>
        <p:nvSpPr>
          <p:cNvPr id="9" name="Rectangle 8">
            <a:extLst>
              <a:ext uri="{FF2B5EF4-FFF2-40B4-BE49-F238E27FC236}">
                <a16:creationId xmlns:a16="http://schemas.microsoft.com/office/drawing/2014/main" id="{C33C6B1E-0B09-27B6-01D6-A5232B897376}"/>
              </a:ext>
            </a:extLst>
          </p:cNvPr>
          <p:cNvSpPr/>
          <p:nvPr/>
        </p:nvSpPr>
        <p:spPr>
          <a:xfrm>
            <a:off x="3540563" y="3219822"/>
            <a:ext cx="2304256" cy="216024"/>
          </a:xfrm>
          <a:prstGeom prst="rect">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FBD359C7-1D07-8B20-6B9E-257E13EC2C54}"/>
              </a:ext>
            </a:extLst>
          </p:cNvPr>
          <p:cNvSpPr txBox="1"/>
          <p:nvPr/>
        </p:nvSpPr>
        <p:spPr>
          <a:xfrm>
            <a:off x="3943928" y="3961816"/>
            <a:ext cx="1497526" cy="307777"/>
          </a:xfrm>
          <a:prstGeom prst="rect">
            <a:avLst/>
          </a:prstGeom>
          <a:noFill/>
          <a:ln w="38100">
            <a:solidFill>
              <a:srgbClr val="FF0000"/>
            </a:solidFill>
          </a:ln>
        </p:spPr>
        <p:txBody>
          <a:bodyPr wrap="none" rtlCol="0">
            <a:spAutoFit/>
          </a:bodyPr>
          <a:lstStyle/>
          <a:p>
            <a:r>
              <a:rPr lang="de-CH" sz="1400" b="1" dirty="0"/>
              <a:t>300 K Supports</a:t>
            </a:r>
            <a:endParaRPr lang="en-GB" sz="1400" b="1" dirty="0"/>
          </a:p>
        </p:txBody>
      </p:sp>
      <p:sp>
        <p:nvSpPr>
          <p:cNvPr id="11" name="TextBox 10">
            <a:extLst>
              <a:ext uri="{FF2B5EF4-FFF2-40B4-BE49-F238E27FC236}">
                <a16:creationId xmlns:a16="http://schemas.microsoft.com/office/drawing/2014/main" id="{C6AD4EA7-C218-BBE1-5E1A-791CEEE23B19}"/>
              </a:ext>
            </a:extLst>
          </p:cNvPr>
          <p:cNvSpPr txBox="1"/>
          <p:nvPr/>
        </p:nvSpPr>
        <p:spPr>
          <a:xfrm>
            <a:off x="5853812" y="3965113"/>
            <a:ext cx="2836033" cy="307777"/>
          </a:xfrm>
          <a:prstGeom prst="rect">
            <a:avLst/>
          </a:prstGeom>
          <a:noFill/>
          <a:ln w="38100">
            <a:solidFill>
              <a:srgbClr val="00B050"/>
            </a:solidFill>
          </a:ln>
        </p:spPr>
        <p:txBody>
          <a:bodyPr wrap="none" rtlCol="0">
            <a:spAutoFit/>
          </a:bodyPr>
          <a:lstStyle/>
          <a:p>
            <a:r>
              <a:rPr lang="de-CH" sz="1400" b="1" dirty="0"/>
              <a:t>COLD SUPPORTS 20 K – 300 K</a:t>
            </a:r>
            <a:endParaRPr lang="en-GB" sz="1400" b="1" dirty="0"/>
          </a:p>
        </p:txBody>
      </p:sp>
      <p:sp>
        <p:nvSpPr>
          <p:cNvPr id="12" name="TextBox 11">
            <a:extLst>
              <a:ext uri="{FF2B5EF4-FFF2-40B4-BE49-F238E27FC236}">
                <a16:creationId xmlns:a16="http://schemas.microsoft.com/office/drawing/2014/main" id="{9FDE7A7F-A7BA-8434-2E4D-1A0A7DA25387}"/>
              </a:ext>
            </a:extLst>
          </p:cNvPr>
          <p:cNvSpPr txBox="1"/>
          <p:nvPr/>
        </p:nvSpPr>
        <p:spPr>
          <a:xfrm>
            <a:off x="454155" y="4309172"/>
            <a:ext cx="2304256" cy="523220"/>
          </a:xfrm>
          <a:prstGeom prst="rect">
            <a:avLst/>
          </a:prstGeom>
          <a:noFill/>
          <a:ln>
            <a:solidFill>
              <a:schemeClr val="tx1"/>
            </a:solidFill>
          </a:ln>
        </p:spPr>
        <p:txBody>
          <a:bodyPr wrap="square" rtlCol="0">
            <a:spAutoFit/>
          </a:bodyPr>
          <a:lstStyle/>
          <a:p>
            <a:r>
              <a:rPr lang="de-CH" sz="1400" b="1" dirty="0"/>
              <a:t>FIX POINT – ALL OTHER SLIDING POINTS</a:t>
            </a:r>
            <a:endParaRPr lang="en-GB" sz="1400" b="1" dirty="0"/>
          </a:p>
        </p:txBody>
      </p:sp>
      <p:cxnSp>
        <p:nvCxnSpPr>
          <p:cNvPr id="14" name="Straight Arrow Connector 13">
            <a:extLst>
              <a:ext uri="{FF2B5EF4-FFF2-40B4-BE49-F238E27FC236}">
                <a16:creationId xmlns:a16="http://schemas.microsoft.com/office/drawing/2014/main" id="{7633D7D6-E051-1F5A-DB73-82CE065A2BC7}"/>
              </a:ext>
            </a:extLst>
          </p:cNvPr>
          <p:cNvCxnSpPr>
            <a:stCxn id="12" idx="0"/>
          </p:cNvCxnSpPr>
          <p:nvPr/>
        </p:nvCxnSpPr>
        <p:spPr>
          <a:xfrm flipV="1">
            <a:off x="1606283" y="3435846"/>
            <a:ext cx="212283" cy="873326"/>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15" name="TextBox 14">
            <a:extLst>
              <a:ext uri="{FF2B5EF4-FFF2-40B4-BE49-F238E27FC236}">
                <a16:creationId xmlns:a16="http://schemas.microsoft.com/office/drawing/2014/main" id="{1200206E-6F43-D410-EF82-95BCBF3B5B83}"/>
              </a:ext>
            </a:extLst>
          </p:cNvPr>
          <p:cNvSpPr txBox="1"/>
          <p:nvPr/>
        </p:nvSpPr>
        <p:spPr>
          <a:xfrm>
            <a:off x="3724998" y="1149034"/>
            <a:ext cx="4151865" cy="523220"/>
          </a:xfrm>
          <a:prstGeom prst="rect">
            <a:avLst/>
          </a:prstGeom>
          <a:noFill/>
          <a:ln>
            <a:solidFill>
              <a:schemeClr val="tx1"/>
            </a:solidFill>
          </a:ln>
        </p:spPr>
        <p:txBody>
          <a:bodyPr wrap="square" rtlCol="0">
            <a:spAutoFit/>
          </a:bodyPr>
          <a:lstStyle/>
          <a:p>
            <a:r>
              <a:rPr lang="de-CH" sz="1400" b="1" dirty="0"/>
              <a:t>INTERCONNECTION BARS - FOR COOLDOWN MOVEMENT AND MAGNETIC FORCE</a:t>
            </a:r>
            <a:endParaRPr lang="en-GB" sz="1400" b="1" dirty="0"/>
          </a:p>
        </p:txBody>
      </p:sp>
      <p:cxnSp>
        <p:nvCxnSpPr>
          <p:cNvPr id="17" name="Straight Arrow Connector 16">
            <a:extLst>
              <a:ext uri="{FF2B5EF4-FFF2-40B4-BE49-F238E27FC236}">
                <a16:creationId xmlns:a16="http://schemas.microsoft.com/office/drawing/2014/main" id="{D2726F8D-4403-D083-4521-748A2DCBAF25}"/>
              </a:ext>
            </a:extLst>
          </p:cNvPr>
          <p:cNvCxnSpPr>
            <a:stCxn id="15" idx="1"/>
          </p:cNvCxnSpPr>
          <p:nvPr/>
        </p:nvCxnSpPr>
        <p:spPr>
          <a:xfrm flipH="1">
            <a:off x="3419872" y="1410644"/>
            <a:ext cx="305126" cy="801066"/>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9" name="Straight Connector 18">
            <a:extLst>
              <a:ext uri="{FF2B5EF4-FFF2-40B4-BE49-F238E27FC236}">
                <a16:creationId xmlns:a16="http://schemas.microsoft.com/office/drawing/2014/main" id="{34ED3A01-963E-5D61-187B-CB6EDC24C7FB}"/>
              </a:ext>
            </a:extLst>
          </p:cNvPr>
          <p:cNvCxnSpPr>
            <a:stCxn id="8" idx="3"/>
          </p:cNvCxnSpPr>
          <p:nvPr/>
        </p:nvCxnSpPr>
        <p:spPr>
          <a:xfrm>
            <a:off x="2449508" y="1743953"/>
            <a:ext cx="308903" cy="395749"/>
          </a:xfrm>
          <a:prstGeom prst="line">
            <a:avLst/>
          </a:prstGeom>
        </p:spPr>
        <p:style>
          <a:lnRef idx="2">
            <a:schemeClr val="accent5"/>
          </a:lnRef>
          <a:fillRef idx="0">
            <a:schemeClr val="accent5"/>
          </a:fillRef>
          <a:effectRef idx="1">
            <a:schemeClr val="accent5"/>
          </a:effectRef>
          <a:fontRef idx="minor">
            <a:schemeClr val="tx1"/>
          </a:fontRef>
        </p:style>
      </p:cxnSp>
      <p:cxnSp>
        <p:nvCxnSpPr>
          <p:cNvPr id="21" name="Straight Connector 20">
            <a:extLst>
              <a:ext uri="{FF2B5EF4-FFF2-40B4-BE49-F238E27FC236}">
                <a16:creationId xmlns:a16="http://schemas.microsoft.com/office/drawing/2014/main" id="{D815456A-C629-0BAA-6FF1-E3687D0FC4B7}"/>
              </a:ext>
            </a:extLst>
          </p:cNvPr>
          <p:cNvCxnSpPr>
            <a:stCxn id="10" idx="0"/>
            <a:endCxn id="9" idx="2"/>
          </p:cNvCxnSpPr>
          <p:nvPr/>
        </p:nvCxnSpPr>
        <p:spPr>
          <a:xfrm flipV="1">
            <a:off x="4692691" y="3435846"/>
            <a:ext cx="0" cy="525970"/>
          </a:xfrm>
          <a:prstGeom prst="line">
            <a:avLst/>
          </a:prstGeom>
        </p:spPr>
        <p:style>
          <a:lnRef idx="2">
            <a:schemeClr val="accent1"/>
          </a:lnRef>
          <a:fillRef idx="0">
            <a:schemeClr val="accent1"/>
          </a:fillRef>
          <a:effectRef idx="1">
            <a:schemeClr val="accent1"/>
          </a:effectRef>
          <a:fontRef idx="minor">
            <a:schemeClr val="tx1"/>
          </a:fontRef>
        </p:style>
      </p:cxnSp>
      <p:cxnSp>
        <p:nvCxnSpPr>
          <p:cNvPr id="23" name="Straight Arrow Connector 22">
            <a:extLst>
              <a:ext uri="{FF2B5EF4-FFF2-40B4-BE49-F238E27FC236}">
                <a16:creationId xmlns:a16="http://schemas.microsoft.com/office/drawing/2014/main" id="{482DF991-55FE-5D9B-08CA-5391E9EC4CF3}"/>
              </a:ext>
            </a:extLst>
          </p:cNvPr>
          <p:cNvCxnSpPr>
            <a:stCxn id="11" idx="0"/>
          </p:cNvCxnSpPr>
          <p:nvPr/>
        </p:nvCxnSpPr>
        <p:spPr>
          <a:xfrm flipH="1" flipV="1">
            <a:off x="6228184" y="3219822"/>
            <a:ext cx="1043645" cy="745291"/>
          </a:xfrm>
          <a:prstGeom prst="straightConnector1">
            <a:avLst/>
          </a:prstGeom>
          <a:ln>
            <a:solidFill>
              <a:srgbClr val="00B050"/>
            </a:solidFill>
            <a:tailEnd type="triangle"/>
          </a:ln>
        </p:spPr>
        <p:style>
          <a:lnRef idx="3">
            <a:schemeClr val="accent5"/>
          </a:lnRef>
          <a:fillRef idx="0">
            <a:schemeClr val="accent5"/>
          </a:fillRef>
          <a:effectRef idx="2">
            <a:schemeClr val="accent5"/>
          </a:effectRef>
          <a:fontRef idx="minor">
            <a:schemeClr val="tx1"/>
          </a:fontRef>
        </p:style>
      </p:cxnSp>
      <p:sp>
        <p:nvSpPr>
          <p:cNvPr id="24" name="TextBox 23">
            <a:extLst>
              <a:ext uri="{FF2B5EF4-FFF2-40B4-BE49-F238E27FC236}">
                <a16:creationId xmlns:a16="http://schemas.microsoft.com/office/drawing/2014/main" id="{FE08CBD5-945D-7CF0-A8F6-8D80FE20AA41}"/>
              </a:ext>
            </a:extLst>
          </p:cNvPr>
          <p:cNvSpPr txBox="1"/>
          <p:nvPr/>
        </p:nvSpPr>
        <p:spPr>
          <a:xfrm>
            <a:off x="1727465" y="1983952"/>
            <a:ext cx="5938242" cy="1815882"/>
          </a:xfrm>
          <a:prstGeom prst="rect">
            <a:avLst/>
          </a:prstGeom>
          <a:solidFill>
            <a:schemeClr val="accent1">
              <a:lumMod val="40000"/>
              <a:lumOff val="60000"/>
            </a:schemeClr>
          </a:solidFill>
        </p:spPr>
        <p:txBody>
          <a:bodyPr wrap="square" rtlCol="0">
            <a:spAutoFit/>
          </a:bodyPr>
          <a:lstStyle/>
          <a:p>
            <a:pPr marL="285750" indent="-285750">
              <a:buFont typeface="Arial" panose="020B0604020202020204" pitchFamily="34" charset="0"/>
              <a:buChar char="•"/>
            </a:pPr>
            <a:r>
              <a:rPr lang="de-CH" sz="1600" dirty="0"/>
              <a:t>Calculations required, for them:</a:t>
            </a:r>
          </a:p>
          <a:p>
            <a:pPr marL="742950" lvl="1" indent="-285750">
              <a:buFont typeface="Arial" panose="020B0604020202020204" pitchFamily="34" charset="0"/>
              <a:buChar char="•"/>
            </a:pPr>
            <a:r>
              <a:rPr lang="de-CH" sz="1600" dirty="0"/>
              <a:t>Boundary conditions for cold supports, 300 K supports and interconnection bars(transport accelerations, thermal contraction, magnetic forces etc.)</a:t>
            </a:r>
          </a:p>
          <a:p>
            <a:pPr marL="285750" indent="-285750">
              <a:buFont typeface="Arial" panose="020B0604020202020204" pitchFamily="34" charset="0"/>
              <a:buChar char="•"/>
            </a:pPr>
            <a:r>
              <a:rPr lang="de-CH" sz="1600" dirty="0"/>
              <a:t>Interconnection bars cannot support bending – an active cooling of internal cold mass supports may be needed!(maybe for cooldown time too)</a:t>
            </a:r>
            <a:endParaRPr lang="en-GB" sz="1600" dirty="0"/>
          </a:p>
        </p:txBody>
      </p:sp>
    </p:spTree>
    <p:extLst>
      <p:ext uri="{BB962C8B-B14F-4D97-AF65-F5344CB8AC3E}">
        <p14:creationId xmlns:p14="http://schemas.microsoft.com/office/powerpoint/2010/main" val="42658448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1"/>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2" grpId="0" animBg="1"/>
      <p:bldP spid="15" grpId="0" animBg="1"/>
      <p:bldP spid="2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AD1B79E-2948-C410-D31B-136A8F7BD3A2}"/>
              </a:ext>
            </a:extLst>
          </p:cNvPr>
          <p:cNvSpPr>
            <a:spLocks noGrp="1"/>
          </p:cNvSpPr>
          <p:nvPr>
            <p:ph type="sldNum" sz="quarter" idx="4"/>
          </p:nvPr>
        </p:nvSpPr>
        <p:spPr/>
        <p:txBody>
          <a:bodyPr/>
          <a:lstStyle/>
          <a:p>
            <a:fld id="{974172A1-1CBF-0B40-9234-7D4D80EC19EA}" type="slidenum">
              <a:rPr lang="en-GB" smtClean="0"/>
              <a:pPr/>
              <a:t>7</a:t>
            </a:fld>
            <a:endParaRPr lang="en-GB" dirty="0"/>
          </a:p>
        </p:txBody>
      </p:sp>
      <p:sp>
        <p:nvSpPr>
          <p:cNvPr id="4" name="Title 3">
            <a:extLst>
              <a:ext uri="{FF2B5EF4-FFF2-40B4-BE49-F238E27FC236}">
                <a16:creationId xmlns:a16="http://schemas.microsoft.com/office/drawing/2014/main" id="{512B390D-75FE-9079-60E6-2915EB89E216}"/>
              </a:ext>
            </a:extLst>
          </p:cNvPr>
          <p:cNvSpPr>
            <a:spLocks noGrp="1"/>
          </p:cNvSpPr>
          <p:nvPr>
            <p:ph type="title"/>
          </p:nvPr>
        </p:nvSpPr>
        <p:spPr/>
        <p:txBody>
          <a:bodyPr/>
          <a:lstStyle/>
          <a:p>
            <a:r>
              <a:rPr lang="de-CH" dirty="0"/>
              <a:t>SUPPORT SYSTEM – W-SHIELD</a:t>
            </a:r>
            <a:endParaRPr lang="en-GB" dirty="0"/>
          </a:p>
        </p:txBody>
      </p:sp>
      <p:pic>
        <p:nvPicPr>
          <p:cNvPr id="10" name="Content Placeholder 9" descr="A diagram of a building&#10;&#10;Description automatically generated">
            <a:extLst>
              <a:ext uri="{FF2B5EF4-FFF2-40B4-BE49-F238E27FC236}">
                <a16:creationId xmlns:a16="http://schemas.microsoft.com/office/drawing/2014/main" id="{699CEDBC-0898-9295-377D-030150D14836}"/>
              </a:ext>
            </a:extLst>
          </p:cNvPr>
          <p:cNvPicPr>
            <a:picLocks noGrp="1" noChangeAspect="1"/>
          </p:cNvPicPr>
          <p:nvPr>
            <p:ph sz="quarter" idx="12"/>
          </p:nvPr>
        </p:nvPicPr>
        <p:blipFill>
          <a:blip r:embed="rId2"/>
          <a:stretch>
            <a:fillRect/>
          </a:stretch>
        </p:blipFill>
        <p:spPr>
          <a:xfrm>
            <a:off x="3923928" y="1448347"/>
            <a:ext cx="4932807" cy="2460117"/>
          </a:xfrm>
        </p:spPr>
      </p:pic>
      <p:pic>
        <p:nvPicPr>
          <p:cNvPr id="12" name="Picture 11" descr="A cross section of a machine&#10;&#10;Description automatically generated">
            <a:extLst>
              <a:ext uri="{FF2B5EF4-FFF2-40B4-BE49-F238E27FC236}">
                <a16:creationId xmlns:a16="http://schemas.microsoft.com/office/drawing/2014/main" id="{2840031C-3FAD-7BB8-8BE6-4A37555DE3F3}"/>
              </a:ext>
            </a:extLst>
          </p:cNvPr>
          <p:cNvPicPr>
            <a:picLocks noChangeAspect="1"/>
          </p:cNvPicPr>
          <p:nvPr/>
        </p:nvPicPr>
        <p:blipFill>
          <a:blip r:embed="rId3"/>
          <a:stretch>
            <a:fillRect/>
          </a:stretch>
        </p:blipFill>
        <p:spPr>
          <a:xfrm>
            <a:off x="227112" y="2355726"/>
            <a:ext cx="3505200" cy="1435608"/>
          </a:xfrm>
          <a:prstGeom prst="rect">
            <a:avLst/>
          </a:prstGeom>
        </p:spPr>
      </p:pic>
      <p:sp>
        <p:nvSpPr>
          <p:cNvPr id="13" name="TextBox 12">
            <a:extLst>
              <a:ext uri="{FF2B5EF4-FFF2-40B4-BE49-F238E27FC236}">
                <a16:creationId xmlns:a16="http://schemas.microsoft.com/office/drawing/2014/main" id="{F8D5CDC8-2C72-7F98-FFF8-D778852A7E91}"/>
              </a:ext>
            </a:extLst>
          </p:cNvPr>
          <p:cNvSpPr txBox="1"/>
          <p:nvPr/>
        </p:nvSpPr>
        <p:spPr>
          <a:xfrm>
            <a:off x="300839" y="1563638"/>
            <a:ext cx="2952328" cy="738664"/>
          </a:xfrm>
          <a:prstGeom prst="rect">
            <a:avLst/>
          </a:prstGeom>
          <a:noFill/>
        </p:spPr>
        <p:txBody>
          <a:bodyPr wrap="square" rtlCol="0">
            <a:spAutoFit/>
          </a:bodyPr>
          <a:lstStyle/>
          <a:p>
            <a:r>
              <a:rPr lang="de-CH" sz="1400" dirty="0"/>
              <a:t>Tungsten segments built inside a cylinder with support interface for suspension</a:t>
            </a:r>
            <a:endParaRPr lang="en-GB" sz="1400" dirty="0"/>
          </a:p>
        </p:txBody>
      </p:sp>
      <p:cxnSp>
        <p:nvCxnSpPr>
          <p:cNvPr id="15" name="Straight Arrow Connector 14">
            <a:extLst>
              <a:ext uri="{FF2B5EF4-FFF2-40B4-BE49-F238E27FC236}">
                <a16:creationId xmlns:a16="http://schemas.microsoft.com/office/drawing/2014/main" id="{B1B54EBC-4239-C79B-5260-478419E513C9}"/>
              </a:ext>
            </a:extLst>
          </p:cNvPr>
          <p:cNvCxnSpPr>
            <a:stCxn id="13" idx="2"/>
          </p:cNvCxnSpPr>
          <p:nvPr/>
        </p:nvCxnSpPr>
        <p:spPr>
          <a:xfrm>
            <a:off x="1777003" y="2302302"/>
            <a:ext cx="1476164" cy="12543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7" name="Straight Arrow Connector 16">
            <a:extLst>
              <a:ext uri="{FF2B5EF4-FFF2-40B4-BE49-F238E27FC236}">
                <a16:creationId xmlns:a16="http://schemas.microsoft.com/office/drawing/2014/main" id="{7714AED1-0A82-566B-DA01-6C3EA28CD94A}"/>
              </a:ext>
            </a:extLst>
          </p:cNvPr>
          <p:cNvCxnSpPr>
            <a:stCxn id="13" idx="2"/>
          </p:cNvCxnSpPr>
          <p:nvPr/>
        </p:nvCxnSpPr>
        <p:spPr>
          <a:xfrm flipH="1">
            <a:off x="611560" y="2302302"/>
            <a:ext cx="1165443" cy="55748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8" name="TextBox 17">
            <a:extLst>
              <a:ext uri="{FF2B5EF4-FFF2-40B4-BE49-F238E27FC236}">
                <a16:creationId xmlns:a16="http://schemas.microsoft.com/office/drawing/2014/main" id="{B9CF7F5C-45CA-2472-2527-9A1EE4D0151B}"/>
              </a:ext>
            </a:extLst>
          </p:cNvPr>
          <p:cNvSpPr txBox="1"/>
          <p:nvPr/>
        </p:nvSpPr>
        <p:spPr>
          <a:xfrm>
            <a:off x="300839" y="4155926"/>
            <a:ext cx="3263049" cy="523220"/>
          </a:xfrm>
          <a:prstGeom prst="rect">
            <a:avLst/>
          </a:prstGeom>
          <a:noFill/>
        </p:spPr>
        <p:txBody>
          <a:bodyPr wrap="square" rtlCol="0">
            <a:spAutoFit/>
          </a:bodyPr>
          <a:lstStyle/>
          <a:p>
            <a:r>
              <a:rPr lang="de-CH" sz="1400" dirty="0"/>
              <a:t>For deformation, cross-section </a:t>
            </a:r>
            <a:r>
              <a:rPr lang="de-CH" sz="1400" b="1" dirty="0"/>
              <a:t>MUST</a:t>
            </a:r>
            <a:r>
              <a:rPr lang="de-CH" sz="1400" dirty="0"/>
              <a:t> be uniform!(study by C. Accetura)</a:t>
            </a:r>
            <a:endParaRPr lang="en-GB" sz="1400" dirty="0"/>
          </a:p>
        </p:txBody>
      </p:sp>
      <p:sp>
        <p:nvSpPr>
          <p:cNvPr id="19" name="TextBox 18">
            <a:extLst>
              <a:ext uri="{FF2B5EF4-FFF2-40B4-BE49-F238E27FC236}">
                <a16:creationId xmlns:a16="http://schemas.microsoft.com/office/drawing/2014/main" id="{EF0257A6-957E-D501-8CFA-BA83CACC5627}"/>
              </a:ext>
            </a:extLst>
          </p:cNvPr>
          <p:cNvSpPr txBox="1"/>
          <p:nvPr/>
        </p:nvSpPr>
        <p:spPr>
          <a:xfrm>
            <a:off x="5364088" y="1073139"/>
            <a:ext cx="2232248" cy="523220"/>
          </a:xfrm>
          <a:prstGeom prst="rect">
            <a:avLst/>
          </a:prstGeom>
          <a:noFill/>
        </p:spPr>
        <p:txBody>
          <a:bodyPr wrap="square" rtlCol="0">
            <a:spAutoFit/>
          </a:bodyPr>
          <a:lstStyle/>
          <a:p>
            <a:r>
              <a:rPr lang="de-CH" sz="1400" b="1" dirty="0"/>
              <a:t>W-shield suspended from vacuum vessel</a:t>
            </a:r>
            <a:endParaRPr lang="en-GB" sz="1400" b="1" dirty="0"/>
          </a:p>
        </p:txBody>
      </p:sp>
      <p:sp>
        <p:nvSpPr>
          <p:cNvPr id="20" name="TextBox 19">
            <a:extLst>
              <a:ext uri="{FF2B5EF4-FFF2-40B4-BE49-F238E27FC236}">
                <a16:creationId xmlns:a16="http://schemas.microsoft.com/office/drawing/2014/main" id="{3BA8EC42-41A2-3BF3-CA0A-23B460A1E381}"/>
              </a:ext>
            </a:extLst>
          </p:cNvPr>
          <p:cNvSpPr txBox="1"/>
          <p:nvPr/>
        </p:nvSpPr>
        <p:spPr>
          <a:xfrm>
            <a:off x="3995936" y="1030678"/>
            <a:ext cx="949299" cy="523220"/>
          </a:xfrm>
          <a:prstGeom prst="rect">
            <a:avLst/>
          </a:prstGeom>
          <a:noFill/>
        </p:spPr>
        <p:txBody>
          <a:bodyPr wrap="none" rtlCol="0">
            <a:spAutoFit/>
          </a:bodyPr>
          <a:lstStyle/>
          <a:p>
            <a:r>
              <a:rPr lang="de-CH" sz="1400" dirty="0"/>
              <a:t>30 T</a:t>
            </a:r>
          </a:p>
          <a:p>
            <a:r>
              <a:rPr lang="de-CH" sz="1400" dirty="0"/>
              <a:t>(one end)</a:t>
            </a:r>
            <a:endParaRPr lang="en-GB" sz="1400" dirty="0"/>
          </a:p>
        </p:txBody>
      </p:sp>
      <p:sp>
        <p:nvSpPr>
          <p:cNvPr id="21" name="TextBox 20">
            <a:extLst>
              <a:ext uri="{FF2B5EF4-FFF2-40B4-BE49-F238E27FC236}">
                <a16:creationId xmlns:a16="http://schemas.microsoft.com/office/drawing/2014/main" id="{9A37A38B-4198-EEE0-3CD5-DAA3231EF74C}"/>
              </a:ext>
            </a:extLst>
          </p:cNvPr>
          <p:cNvSpPr txBox="1"/>
          <p:nvPr/>
        </p:nvSpPr>
        <p:spPr>
          <a:xfrm>
            <a:off x="7974845" y="1038265"/>
            <a:ext cx="1019831" cy="523220"/>
          </a:xfrm>
          <a:prstGeom prst="rect">
            <a:avLst/>
          </a:prstGeom>
          <a:noFill/>
        </p:spPr>
        <p:txBody>
          <a:bodyPr wrap="none" rtlCol="0">
            <a:spAutoFit/>
          </a:bodyPr>
          <a:lstStyle/>
          <a:p>
            <a:r>
              <a:rPr lang="de-CH" sz="1400" dirty="0"/>
              <a:t>2x 30 T</a:t>
            </a:r>
          </a:p>
          <a:p>
            <a:r>
              <a:rPr lang="de-CH" sz="1400" dirty="0"/>
              <a:t>(two ends)</a:t>
            </a:r>
            <a:endParaRPr lang="en-GB" sz="1400" dirty="0"/>
          </a:p>
        </p:txBody>
      </p:sp>
      <p:sp>
        <p:nvSpPr>
          <p:cNvPr id="22" name="TextBox 21">
            <a:extLst>
              <a:ext uri="{FF2B5EF4-FFF2-40B4-BE49-F238E27FC236}">
                <a16:creationId xmlns:a16="http://schemas.microsoft.com/office/drawing/2014/main" id="{5223553B-AF2C-1F7F-BB11-8C84FB88869A}"/>
              </a:ext>
            </a:extLst>
          </p:cNvPr>
          <p:cNvSpPr txBox="1"/>
          <p:nvPr/>
        </p:nvSpPr>
        <p:spPr>
          <a:xfrm>
            <a:off x="6033070" y="4031576"/>
            <a:ext cx="3126532" cy="523220"/>
          </a:xfrm>
          <a:prstGeom prst="rect">
            <a:avLst/>
          </a:prstGeom>
          <a:noFill/>
        </p:spPr>
        <p:txBody>
          <a:bodyPr wrap="square" rtlCol="0">
            <a:spAutoFit/>
          </a:bodyPr>
          <a:lstStyle/>
          <a:p>
            <a:r>
              <a:rPr lang="de-CH" sz="1400" dirty="0"/>
              <a:t>Keep section assemblies together with longitudinal rods</a:t>
            </a:r>
            <a:endParaRPr lang="en-GB" sz="1400" dirty="0"/>
          </a:p>
        </p:txBody>
      </p:sp>
      <p:cxnSp>
        <p:nvCxnSpPr>
          <p:cNvPr id="24" name="Straight Arrow Connector 23">
            <a:extLst>
              <a:ext uri="{FF2B5EF4-FFF2-40B4-BE49-F238E27FC236}">
                <a16:creationId xmlns:a16="http://schemas.microsoft.com/office/drawing/2014/main" id="{10EFAF03-1CEC-9853-D90D-3BE72A7A66FA}"/>
              </a:ext>
            </a:extLst>
          </p:cNvPr>
          <p:cNvCxnSpPr/>
          <p:nvPr/>
        </p:nvCxnSpPr>
        <p:spPr>
          <a:xfrm>
            <a:off x="3995936" y="2473320"/>
            <a:ext cx="474649" cy="314454"/>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26" name="Straight Arrow Connector 25">
            <a:extLst>
              <a:ext uri="{FF2B5EF4-FFF2-40B4-BE49-F238E27FC236}">
                <a16:creationId xmlns:a16="http://schemas.microsoft.com/office/drawing/2014/main" id="{2CC8B47C-4B96-4C5C-8BA1-396BBB26DEFA}"/>
              </a:ext>
            </a:extLst>
          </p:cNvPr>
          <p:cNvCxnSpPr/>
          <p:nvPr/>
        </p:nvCxnSpPr>
        <p:spPr>
          <a:xfrm flipH="1">
            <a:off x="3995936" y="2859782"/>
            <a:ext cx="474649" cy="213748"/>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28" name="Straight Arrow Connector 27">
            <a:extLst>
              <a:ext uri="{FF2B5EF4-FFF2-40B4-BE49-F238E27FC236}">
                <a16:creationId xmlns:a16="http://schemas.microsoft.com/office/drawing/2014/main" id="{88B3C8F4-0EB2-3581-28C6-A447A088D688}"/>
              </a:ext>
            </a:extLst>
          </p:cNvPr>
          <p:cNvCxnSpPr>
            <a:cxnSpLocks/>
            <a:stCxn id="22" idx="0"/>
          </p:cNvCxnSpPr>
          <p:nvPr/>
        </p:nvCxnSpPr>
        <p:spPr>
          <a:xfrm flipV="1">
            <a:off x="7596336" y="2571750"/>
            <a:ext cx="885158" cy="145982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30" name="TextBox 29">
            <a:extLst>
              <a:ext uri="{FF2B5EF4-FFF2-40B4-BE49-F238E27FC236}">
                <a16:creationId xmlns:a16="http://schemas.microsoft.com/office/drawing/2014/main" id="{12A000A6-A0BC-81A0-5591-F4C02CDFB594}"/>
              </a:ext>
            </a:extLst>
          </p:cNvPr>
          <p:cNvSpPr txBox="1"/>
          <p:nvPr/>
        </p:nvSpPr>
        <p:spPr>
          <a:xfrm>
            <a:off x="3862375" y="4031576"/>
            <a:ext cx="1872208" cy="523220"/>
          </a:xfrm>
          <a:prstGeom prst="rect">
            <a:avLst/>
          </a:prstGeom>
          <a:noFill/>
        </p:spPr>
        <p:txBody>
          <a:bodyPr wrap="square" rtlCol="0">
            <a:spAutoFit/>
          </a:bodyPr>
          <a:lstStyle/>
          <a:p>
            <a:r>
              <a:rPr lang="de-CH" sz="1400" dirty="0"/>
              <a:t>Longitudinal supports to add</a:t>
            </a:r>
            <a:endParaRPr lang="en-GB" sz="1400" dirty="0"/>
          </a:p>
        </p:txBody>
      </p:sp>
      <p:cxnSp>
        <p:nvCxnSpPr>
          <p:cNvPr id="32" name="Straight Arrow Connector 31">
            <a:extLst>
              <a:ext uri="{FF2B5EF4-FFF2-40B4-BE49-F238E27FC236}">
                <a16:creationId xmlns:a16="http://schemas.microsoft.com/office/drawing/2014/main" id="{9F11C4F9-1287-4112-297B-5833D8EF5FA6}"/>
              </a:ext>
            </a:extLst>
          </p:cNvPr>
          <p:cNvCxnSpPr>
            <a:stCxn id="30" idx="0"/>
          </p:cNvCxnSpPr>
          <p:nvPr/>
        </p:nvCxnSpPr>
        <p:spPr>
          <a:xfrm flipH="1" flipV="1">
            <a:off x="4283968" y="3073530"/>
            <a:ext cx="514511" cy="95804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950553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0"/>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4"/>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6"/>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1" grpId="0"/>
      <p:bldP spid="22" grpId="0"/>
      <p:bldP spid="3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A large machine with yellow legs&#10;&#10;Description automatically generated">
            <a:extLst>
              <a:ext uri="{FF2B5EF4-FFF2-40B4-BE49-F238E27FC236}">
                <a16:creationId xmlns:a16="http://schemas.microsoft.com/office/drawing/2014/main" id="{4D2688E0-76DC-AE89-796D-1A5C34B01A4E}"/>
              </a:ext>
            </a:extLst>
          </p:cNvPr>
          <p:cNvPicPr>
            <a:picLocks noGrp="1" noChangeAspect="1"/>
          </p:cNvPicPr>
          <p:nvPr>
            <p:ph sz="quarter" idx="12"/>
          </p:nvPr>
        </p:nvPicPr>
        <p:blipFill>
          <a:blip r:embed="rId2"/>
          <a:stretch>
            <a:fillRect/>
          </a:stretch>
        </p:blipFill>
        <p:spPr>
          <a:xfrm>
            <a:off x="240492" y="2601916"/>
            <a:ext cx="4314063" cy="1414082"/>
          </a:xfrm>
        </p:spPr>
      </p:pic>
      <p:sp>
        <p:nvSpPr>
          <p:cNvPr id="3" name="Slide Number Placeholder 2">
            <a:extLst>
              <a:ext uri="{FF2B5EF4-FFF2-40B4-BE49-F238E27FC236}">
                <a16:creationId xmlns:a16="http://schemas.microsoft.com/office/drawing/2014/main" id="{677991F8-E467-13C3-23E1-6C767E12DDD0}"/>
              </a:ext>
            </a:extLst>
          </p:cNvPr>
          <p:cNvSpPr>
            <a:spLocks noGrp="1"/>
          </p:cNvSpPr>
          <p:nvPr>
            <p:ph type="sldNum" sz="quarter" idx="4"/>
          </p:nvPr>
        </p:nvSpPr>
        <p:spPr/>
        <p:txBody>
          <a:bodyPr/>
          <a:lstStyle/>
          <a:p>
            <a:fld id="{974172A1-1CBF-0B40-9234-7D4D80EC19EA}" type="slidenum">
              <a:rPr lang="en-GB" smtClean="0"/>
              <a:pPr/>
              <a:t>8</a:t>
            </a:fld>
            <a:endParaRPr lang="en-GB" dirty="0"/>
          </a:p>
        </p:txBody>
      </p:sp>
      <p:sp>
        <p:nvSpPr>
          <p:cNvPr id="4" name="Title 3">
            <a:extLst>
              <a:ext uri="{FF2B5EF4-FFF2-40B4-BE49-F238E27FC236}">
                <a16:creationId xmlns:a16="http://schemas.microsoft.com/office/drawing/2014/main" id="{BF5A2FCF-CDFD-A894-7223-C1AD13A36FB0}"/>
              </a:ext>
            </a:extLst>
          </p:cNvPr>
          <p:cNvSpPr>
            <a:spLocks noGrp="1"/>
          </p:cNvSpPr>
          <p:nvPr>
            <p:ph type="title"/>
          </p:nvPr>
        </p:nvSpPr>
        <p:spPr/>
        <p:txBody>
          <a:bodyPr/>
          <a:lstStyle/>
          <a:p>
            <a:r>
              <a:rPr lang="de-CH" sz="3600" dirty="0"/>
              <a:t>CRYOSTAT SUPPORTS</a:t>
            </a:r>
            <a:endParaRPr lang="en-GB" sz="3600" dirty="0"/>
          </a:p>
        </p:txBody>
      </p:sp>
      <p:pic>
        <p:nvPicPr>
          <p:cNvPr id="8" name="Picture 7" descr="A white machine with orange and yellow objects&#10;&#10;Description automatically generated with medium confidence">
            <a:extLst>
              <a:ext uri="{FF2B5EF4-FFF2-40B4-BE49-F238E27FC236}">
                <a16:creationId xmlns:a16="http://schemas.microsoft.com/office/drawing/2014/main" id="{4F254225-6B06-8555-E10C-FEDA77A09015}"/>
              </a:ext>
            </a:extLst>
          </p:cNvPr>
          <p:cNvPicPr>
            <a:picLocks noChangeAspect="1"/>
          </p:cNvPicPr>
          <p:nvPr/>
        </p:nvPicPr>
        <p:blipFill>
          <a:blip r:embed="rId3"/>
          <a:stretch>
            <a:fillRect/>
          </a:stretch>
        </p:blipFill>
        <p:spPr>
          <a:xfrm>
            <a:off x="4932040" y="1226159"/>
            <a:ext cx="3923633" cy="1827086"/>
          </a:xfrm>
          <a:prstGeom prst="rect">
            <a:avLst/>
          </a:prstGeom>
        </p:spPr>
      </p:pic>
      <p:sp>
        <p:nvSpPr>
          <p:cNvPr id="9" name="TextBox 8">
            <a:extLst>
              <a:ext uri="{FF2B5EF4-FFF2-40B4-BE49-F238E27FC236}">
                <a16:creationId xmlns:a16="http://schemas.microsoft.com/office/drawing/2014/main" id="{E543BBF3-73DE-CF60-A983-F866CC309CCF}"/>
              </a:ext>
            </a:extLst>
          </p:cNvPr>
          <p:cNvSpPr txBox="1"/>
          <p:nvPr/>
        </p:nvSpPr>
        <p:spPr>
          <a:xfrm>
            <a:off x="5075694" y="3215779"/>
            <a:ext cx="3780656" cy="1600438"/>
          </a:xfrm>
          <a:prstGeom prst="rect">
            <a:avLst/>
          </a:prstGeom>
          <a:noFill/>
        </p:spPr>
        <p:txBody>
          <a:bodyPr wrap="square" rtlCol="0">
            <a:spAutoFit/>
          </a:bodyPr>
          <a:lstStyle/>
          <a:p>
            <a:pPr marL="285750" indent="-285750">
              <a:buFont typeface="Arial" panose="020B0604020202020204" pitchFamily="34" charset="0"/>
              <a:buChar char="•"/>
            </a:pPr>
            <a:r>
              <a:rPr lang="de-CH" sz="1400" dirty="0"/>
              <a:t>ATLAS inspired support system – air pads and positioning jacks</a:t>
            </a:r>
          </a:p>
          <a:p>
            <a:pPr marL="285750" indent="-285750">
              <a:buFont typeface="Arial" panose="020B0604020202020204" pitchFamily="34" charset="0"/>
              <a:buChar char="•"/>
            </a:pPr>
            <a:r>
              <a:rPr lang="de-CH" sz="1400" dirty="0"/>
              <a:t>Steel surfaces for air pads to minimize friction, air pads maybe removed after installation(not radiation hard)</a:t>
            </a:r>
          </a:p>
          <a:p>
            <a:pPr marL="285750" indent="-285750">
              <a:buFont typeface="Arial" panose="020B0604020202020204" pitchFamily="34" charset="0"/>
              <a:buChar char="•"/>
            </a:pPr>
            <a:r>
              <a:rPr lang="de-CH" sz="1400" dirty="0"/>
              <a:t>Thanks to M. Raymond of ATLAS for sharing experience!</a:t>
            </a:r>
            <a:endParaRPr lang="en-GB" sz="1400" dirty="0"/>
          </a:p>
        </p:txBody>
      </p:sp>
      <p:sp>
        <p:nvSpPr>
          <p:cNvPr id="10" name="TextBox 9">
            <a:extLst>
              <a:ext uri="{FF2B5EF4-FFF2-40B4-BE49-F238E27FC236}">
                <a16:creationId xmlns:a16="http://schemas.microsoft.com/office/drawing/2014/main" id="{497FAF73-5F31-8C60-F567-6F381538CA56}"/>
              </a:ext>
            </a:extLst>
          </p:cNvPr>
          <p:cNvSpPr txBox="1"/>
          <p:nvPr/>
        </p:nvSpPr>
        <p:spPr>
          <a:xfrm>
            <a:off x="240491" y="1447204"/>
            <a:ext cx="4314064" cy="1384995"/>
          </a:xfrm>
          <a:prstGeom prst="rect">
            <a:avLst/>
          </a:prstGeom>
          <a:noFill/>
        </p:spPr>
        <p:txBody>
          <a:bodyPr wrap="square" rtlCol="0">
            <a:spAutoFit/>
          </a:bodyPr>
          <a:lstStyle/>
          <a:p>
            <a:pPr marL="285750" indent="-285750">
              <a:buFont typeface="Arial" panose="020B0604020202020204" pitchFamily="34" charset="0"/>
              <a:buChar char="•"/>
            </a:pPr>
            <a:r>
              <a:rPr lang="de-CH" sz="1400" dirty="0"/>
              <a:t>Vacuum vessel to have support interface and reinforcements to support both cold mass and W-shield</a:t>
            </a:r>
          </a:p>
          <a:p>
            <a:pPr marL="742950" lvl="1" indent="-285750">
              <a:buFont typeface="Arial" panose="020B0604020202020204" pitchFamily="34" charset="0"/>
              <a:buChar char="•"/>
            </a:pPr>
            <a:r>
              <a:rPr lang="de-CH" sz="1400" dirty="0"/>
              <a:t>Define boundary conditions for analysis</a:t>
            </a:r>
          </a:p>
          <a:p>
            <a:pPr marL="742950" lvl="1" indent="-285750">
              <a:buFont typeface="Arial" panose="020B0604020202020204" pitchFamily="34" charset="0"/>
              <a:buChar char="•"/>
            </a:pPr>
            <a:r>
              <a:rPr lang="de-CH" sz="1400" dirty="0"/>
              <a:t>Vacuum induced stresses must be added</a:t>
            </a:r>
          </a:p>
          <a:p>
            <a:endParaRPr lang="en-GB" sz="1400" dirty="0"/>
          </a:p>
        </p:txBody>
      </p:sp>
    </p:spTree>
    <p:extLst>
      <p:ext uri="{BB962C8B-B14F-4D97-AF65-F5344CB8AC3E}">
        <p14:creationId xmlns:p14="http://schemas.microsoft.com/office/powerpoint/2010/main" val="34618817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A coil of wire with a wire attached&#10;&#10;Description automatically generated">
            <a:extLst>
              <a:ext uri="{FF2B5EF4-FFF2-40B4-BE49-F238E27FC236}">
                <a16:creationId xmlns:a16="http://schemas.microsoft.com/office/drawing/2014/main" id="{682B6F45-D2D0-10C1-96A7-AF10209A7444}"/>
              </a:ext>
            </a:extLst>
          </p:cNvPr>
          <p:cNvPicPr>
            <a:picLocks noGrp="1" noChangeAspect="1"/>
          </p:cNvPicPr>
          <p:nvPr>
            <p:ph sz="quarter" idx="12"/>
          </p:nvPr>
        </p:nvPicPr>
        <p:blipFill>
          <a:blip r:embed="rId2"/>
          <a:stretch>
            <a:fillRect/>
          </a:stretch>
        </p:blipFill>
        <p:spPr>
          <a:xfrm>
            <a:off x="3808270" y="817674"/>
            <a:ext cx="3703956" cy="3535363"/>
          </a:xfrm>
        </p:spPr>
      </p:pic>
      <p:sp>
        <p:nvSpPr>
          <p:cNvPr id="3" name="Slide Number Placeholder 2">
            <a:extLst>
              <a:ext uri="{FF2B5EF4-FFF2-40B4-BE49-F238E27FC236}">
                <a16:creationId xmlns:a16="http://schemas.microsoft.com/office/drawing/2014/main" id="{82360FE7-9EA9-0D11-F17D-111B160A2E63}"/>
              </a:ext>
            </a:extLst>
          </p:cNvPr>
          <p:cNvSpPr>
            <a:spLocks noGrp="1"/>
          </p:cNvSpPr>
          <p:nvPr>
            <p:ph type="sldNum" sz="quarter" idx="4"/>
          </p:nvPr>
        </p:nvSpPr>
        <p:spPr/>
        <p:txBody>
          <a:bodyPr/>
          <a:lstStyle/>
          <a:p>
            <a:fld id="{974172A1-1CBF-0B40-9234-7D4D80EC19EA}" type="slidenum">
              <a:rPr lang="en-GB" smtClean="0"/>
              <a:pPr/>
              <a:t>9</a:t>
            </a:fld>
            <a:endParaRPr lang="en-GB" dirty="0"/>
          </a:p>
        </p:txBody>
      </p:sp>
      <p:sp>
        <p:nvSpPr>
          <p:cNvPr id="4" name="Title 3">
            <a:extLst>
              <a:ext uri="{FF2B5EF4-FFF2-40B4-BE49-F238E27FC236}">
                <a16:creationId xmlns:a16="http://schemas.microsoft.com/office/drawing/2014/main" id="{731C64B5-5432-BE5B-CB7A-1AE25E8FA13F}"/>
              </a:ext>
            </a:extLst>
          </p:cNvPr>
          <p:cNvSpPr>
            <a:spLocks noGrp="1"/>
          </p:cNvSpPr>
          <p:nvPr>
            <p:ph type="title"/>
          </p:nvPr>
        </p:nvSpPr>
        <p:spPr/>
        <p:txBody>
          <a:bodyPr/>
          <a:lstStyle/>
          <a:p>
            <a:r>
              <a:rPr lang="de-CH" dirty="0"/>
              <a:t>COILS</a:t>
            </a:r>
            <a:endParaRPr lang="en-GB" dirty="0"/>
          </a:p>
        </p:txBody>
      </p:sp>
      <p:pic>
        <p:nvPicPr>
          <p:cNvPr id="8" name="Picture 7" descr="A computer generated image of a wall&#10;&#10;Description automatically generated with medium confidence">
            <a:extLst>
              <a:ext uri="{FF2B5EF4-FFF2-40B4-BE49-F238E27FC236}">
                <a16:creationId xmlns:a16="http://schemas.microsoft.com/office/drawing/2014/main" id="{BBB305FF-DEAF-FA8F-A401-F404AE2DE195}"/>
              </a:ext>
            </a:extLst>
          </p:cNvPr>
          <p:cNvPicPr>
            <a:picLocks noChangeAspect="1"/>
          </p:cNvPicPr>
          <p:nvPr/>
        </p:nvPicPr>
        <p:blipFill>
          <a:blip r:embed="rId3"/>
          <a:stretch>
            <a:fillRect/>
          </a:stretch>
        </p:blipFill>
        <p:spPr>
          <a:xfrm>
            <a:off x="489287" y="1399828"/>
            <a:ext cx="2980849" cy="2917984"/>
          </a:xfrm>
          <a:prstGeom prst="rect">
            <a:avLst/>
          </a:prstGeom>
        </p:spPr>
      </p:pic>
      <p:sp>
        <p:nvSpPr>
          <p:cNvPr id="9" name="Rectangle 8">
            <a:extLst>
              <a:ext uri="{FF2B5EF4-FFF2-40B4-BE49-F238E27FC236}">
                <a16:creationId xmlns:a16="http://schemas.microsoft.com/office/drawing/2014/main" id="{FC8BB56D-C017-E467-BE66-78D87E64829D}"/>
              </a:ext>
            </a:extLst>
          </p:cNvPr>
          <p:cNvSpPr/>
          <p:nvPr/>
        </p:nvSpPr>
        <p:spPr>
          <a:xfrm>
            <a:off x="1043608" y="2355726"/>
            <a:ext cx="360040" cy="1512168"/>
          </a:xfrm>
          <a:prstGeom prst="rect">
            <a:avLst/>
          </a:prstGeom>
          <a:noFill/>
          <a:ln w="381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1" name="Straight Arrow Connector 10">
            <a:extLst>
              <a:ext uri="{FF2B5EF4-FFF2-40B4-BE49-F238E27FC236}">
                <a16:creationId xmlns:a16="http://schemas.microsoft.com/office/drawing/2014/main" id="{69123F4D-3281-03E1-4EC7-BD70215F37B7}"/>
              </a:ext>
            </a:extLst>
          </p:cNvPr>
          <p:cNvCxnSpPr>
            <a:stCxn id="9" idx="3"/>
          </p:cNvCxnSpPr>
          <p:nvPr/>
        </p:nvCxnSpPr>
        <p:spPr>
          <a:xfrm flipV="1">
            <a:off x="1403648" y="2283718"/>
            <a:ext cx="2592288" cy="82809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pic>
        <p:nvPicPr>
          <p:cNvPr id="13" name="Picture 12" descr="A screenshot of a video game&#10;&#10;Description automatically generated">
            <a:extLst>
              <a:ext uri="{FF2B5EF4-FFF2-40B4-BE49-F238E27FC236}">
                <a16:creationId xmlns:a16="http://schemas.microsoft.com/office/drawing/2014/main" id="{3807EBB6-9228-1864-B00E-938B1F73C372}"/>
              </a:ext>
            </a:extLst>
          </p:cNvPr>
          <p:cNvPicPr>
            <a:picLocks noChangeAspect="1"/>
          </p:cNvPicPr>
          <p:nvPr/>
        </p:nvPicPr>
        <p:blipFill>
          <a:blip r:embed="rId4"/>
          <a:stretch>
            <a:fillRect/>
          </a:stretch>
        </p:blipFill>
        <p:spPr>
          <a:xfrm>
            <a:off x="7397413" y="2477989"/>
            <a:ext cx="1257300" cy="1316736"/>
          </a:xfrm>
          <a:prstGeom prst="rect">
            <a:avLst/>
          </a:prstGeom>
        </p:spPr>
      </p:pic>
      <p:sp>
        <p:nvSpPr>
          <p:cNvPr id="14" name="TextBox 13">
            <a:extLst>
              <a:ext uri="{FF2B5EF4-FFF2-40B4-BE49-F238E27FC236}">
                <a16:creationId xmlns:a16="http://schemas.microsoft.com/office/drawing/2014/main" id="{EEDBE3F5-C683-4EAC-ED6E-E9CFA6CC65B9}"/>
              </a:ext>
            </a:extLst>
          </p:cNvPr>
          <p:cNvSpPr txBox="1"/>
          <p:nvPr/>
        </p:nvSpPr>
        <p:spPr>
          <a:xfrm>
            <a:off x="3347864" y="1123746"/>
            <a:ext cx="2088232" cy="461665"/>
          </a:xfrm>
          <a:prstGeom prst="rect">
            <a:avLst/>
          </a:prstGeom>
          <a:noFill/>
        </p:spPr>
        <p:txBody>
          <a:bodyPr wrap="square" rtlCol="0">
            <a:spAutoFit/>
          </a:bodyPr>
          <a:lstStyle/>
          <a:p>
            <a:r>
              <a:rPr lang="en-US" sz="1200" dirty="0"/>
              <a:t>Magnets build from pancake windings</a:t>
            </a:r>
            <a:endParaRPr lang="en-GB" sz="1200" dirty="0"/>
          </a:p>
        </p:txBody>
      </p:sp>
      <p:sp>
        <p:nvSpPr>
          <p:cNvPr id="15" name="TextBox 14">
            <a:extLst>
              <a:ext uri="{FF2B5EF4-FFF2-40B4-BE49-F238E27FC236}">
                <a16:creationId xmlns:a16="http://schemas.microsoft.com/office/drawing/2014/main" id="{C806C8A6-BDD1-E231-43BC-E62C013390B9}"/>
              </a:ext>
            </a:extLst>
          </p:cNvPr>
          <p:cNvSpPr txBox="1"/>
          <p:nvPr/>
        </p:nvSpPr>
        <p:spPr>
          <a:xfrm>
            <a:off x="7125963" y="817674"/>
            <a:ext cx="1800200" cy="1200329"/>
          </a:xfrm>
          <a:prstGeom prst="rect">
            <a:avLst/>
          </a:prstGeom>
          <a:noFill/>
        </p:spPr>
        <p:txBody>
          <a:bodyPr wrap="square" rtlCol="0">
            <a:spAutoFit/>
          </a:bodyPr>
          <a:lstStyle/>
          <a:p>
            <a:r>
              <a:rPr lang="en-US" sz="1200" dirty="0"/>
              <a:t>First and last pancake of a magnet have a current connection and isolated He connection, others only isolated He connections</a:t>
            </a:r>
            <a:endParaRPr lang="en-GB" sz="1200" dirty="0"/>
          </a:p>
        </p:txBody>
      </p:sp>
      <p:sp>
        <p:nvSpPr>
          <p:cNvPr id="16" name="TextBox 15">
            <a:extLst>
              <a:ext uri="{FF2B5EF4-FFF2-40B4-BE49-F238E27FC236}">
                <a16:creationId xmlns:a16="http://schemas.microsoft.com/office/drawing/2014/main" id="{63D24C8B-B5F8-090C-8157-EDF51BC18B49}"/>
              </a:ext>
            </a:extLst>
          </p:cNvPr>
          <p:cNvSpPr txBox="1"/>
          <p:nvPr/>
        </p:nvSpPr>
        <p:spPr>
          <a:xfrm>
            <a:off x="5837457" y="544242"/>
            <a:ext cx="1125629" cy="246221"/>
          </a:xfrm>
          <a:prstGeom prst="rect">
            <a:avLst/>
          </a:prstGeom>
          <a:noFill/>
        </p:spPr>
        <p:txBody>
          <a:bodyPr wrap="none" rtlCol="0">
            <a:spAutoFit/>
          </a:bodyPr>
          <a:lstStyle/>
          <a:p>
            <a:r>
              <a:rPr lang="en-US" sz="1000" b="1" dirty="0"/>
              <a:t>Electrical break</a:t>
            </a:r>
            <a:endParaRPr lang="en-GB" sz="1000" b="1" dirty="0"/>
          </a:p>
        </p:txBody>
      </p:sp>
      <p:cxnSp>
        <p:nvCxnSpPr>
          <p:cNvPr id="18" name="Straight Arrow Connector 17">
            <a:extLst>
              <a:ext uri="{FF2B5EF4-FFF2-40B4-BE49-F238E27FC236}">
                <a16:creationId xmlns:a16="http://schemas.microsoft.com/office/drawing/2014/main" id="{5E85C169-12A6-0389-D138-D5DDB94667E4}"/>
              </a:ext>
            </a:extLst>
          </p:cNvPr>
          <p:cNvCxnSpPr>
            <a:stCxn id="16" idx="2"/>
          </p:cNvCxnSpPr>
          <p:nvPr/>
        </p:nvCxnSpPr>
        <p:spPr>
          <a:xfrm flipH="1">
            <a:off x="6300192" y="790463"/>
            <a:ext cx="100080" cy="27316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9" name="TextBox 18">
            <a:extLst>
              <a:ext uri="{FF2B5EF4-FFF2-40B4-BE49-F238E27FC236}">
                <a16:creationId xmlns:a16="http://schemas.microsoft.com/office/drawing/2014/main" id="{4D83398A-91B8-3F62-3FF8-08F9FE1EB3BF}"/>
              </a:ext>
            </a:extLst>
          </p:cNvPr>
          <p:cNvSpPr txBox="1"/>
          <p:nvPr/>
        </p:nvSpPr>
        <p:spPr>
          <a:xfrm>
            <a:off x="3347864" y="4506008"/>
            <a:ext cx="1561646" cy="246221"/>
          </a:xfrm>
          <a:prstGeom prst="rect">
            <a:avLst/>
          </a:prstGeom>
          <a:noFill/>
        </p:spPr>
        <p:txBody>
          <a:bodyPr wrap="none" rtlCol="0">
            <a:spAutoFit/>
          </a:bodyPr>
          <a:lstStyle/>
          <a:p>
            <a:r>
              <a:rPr lang="en-US" sz="1000" b="1" dirty="0"/>
              <a:t>He cooled current lead</a:t>
            </a:r>
            <a:endParaRPr lang="en-GB" sz="1000" b="1" dirty="0"/>
          </a:p>
        </p:txBody>
      </p:sp>
      <p:cxnSp>
        <p:nvCxnSpPr>
          <p:cNvPr id="21" name="Straight Arrow Connector 20">
            <a:extLst>
              <a:ext uri="{FF2B5EF4-FFF2-40B4-BE49-F238E27FC236}">
                <a16:creationId xmlns:a16="http://schemas.microsoft.com/office/drawing/2014/main" id="{7DF6C878-5720-3EB1-8C2B-5F27A784207F}"/>
              </a:ext>
            </a:extLst>
          </p:cNvPr>
          <p:cNvCxnSpPr>
            <a:stCxn id="19" idx="0"/>
          </p:cNvCxnSpPr>
          <p:nvPr/>
        </p:nvCxnSpPr>
        <p:spPr>
          <a:xfrm flipV="1">
            <a:off x="4128687" y="3867894"/>
            <a:ext cx="371305" cy="63811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2" name="TextBox 21">
            <a:extLst>
              <a:ext uri="{FF2B5EF4-FFF2-40B4-BE49-F238E27FC236}">
                <a16:creationId xmlns:a16="http://schemas.microsoft.com/office/drawing/2014/main" id="{350086E5-7A1C-2CDD-F082-5E06A2245B7E}"/>
              </a:ext>
            </a:extLst>
          </p:cNvPr>
          <p:cNvSpPr txBox="1"/>
          <p:nvPr/>
        </p:nvSpPr>
        <p:spPr>
          <a:xfrm>
            <a:off x="6787200" y="3435846"/>
            <a:ext cx="441146" cy="246221"/>
          </a:xfrm>
          <a:prstGeom prst="rect">
            <a:avLst/>
          </a:prstGeom>
          <a:noFill/>
        </p:spPr>
        <p:txBody>
          <a:bodyPr wrap="none" rtlCol="0">
            <a:spAutoFit/>
          </a:bodyPr>
          <a:lstStyle/>
          <a:p>
            <a:r>
              <a:rPr lang="en-US" sz="1000" b="1" dirty="0"/>
              <a:t>HTS</a:t>
            </a:r>
            <a:endParaRPr lang="en-GB" sz="1000" b="1" dirty="0"/>
          </a:p>
        </p:txBody>
      </p:sp>
      <p:sp>
        <p:nvSpPr>
          <p:cNvPr id="23" name="TextBox 22">
            <a:extLst>
              <a:ext uri="{FF2B5EF4-FFF2-40B4-BE49-F238E27FC236}">
                <a16:creationId xmlns:a16="http://schemas.microsoft.com/office/drawing/2014/main" id="{B1AB657B-54D4-731E-6012-71FF64A07C74}"/>
              </a:ext>
            </a:extLst>
          </p:cNvPr>
          <p:cNvSpPr txBox="1"/>
          <p:nvPr/>
        </p:nvSpPr>
        <p:spPr>
          <a:xfrm>
            <a:off x="6895574" y="3957954"/>
            <a:ext cx="1187896" cy="400110"/>
          </a:xfrm>
          <a:prstGeom prst="rect">
            <a:avLst/>
          </a:prstGeom>
          <a:noFill/>
        </p:spPr>
        <p:txBody>
          <a:bodyPr wrap="square" rtlCol="0">
            <a:spAutoFit/>
          </a:bodyPr>
          <a:lstStyle/>
          <a:p>
            <a:r>
              <a:rPr lang="en-US" sz="1000" b="1" dirty="0"/>
              <a:t>Cu former with Ø8 cooling hole</a:t>
            </a:r>
            <a:endParaRPr lang="en-GB" sz="1000" b="1" dirty="0"/>
          </a:p>
        </p:txBody>
      </p:sp>
      <p:sp>
        <p:nvSpPr>
          <p:cNvPr id="24" name="TextBox 23">
            <a:extLst>
              <a:ext uri="{FF2B5EF4-FFF2-40B4-BE49-F238E27FC236}">
                <a16:creationId xmlns:a16="http://schemas.microsoft.com/office/drawing/2014/main" id="{F90C6DB3-49C2-755F-C912-4D1654606D14}"/>
              </a:ext>
            </a:extLst>
          </p:cNvPr>
          <p:cNvSpPr txBox="1"/>
          <p:nvPr/>
        </p:nvSpPr>
        <p:spPr>
          <a:xfrm>
            <a:off x="8305800" y="3952927"/>
            <a:ext cx="755576" cy="400110"/>
          </a:xfrm>
          <a:prstGeom prst="rect">
            <a:avLst/>
          </a:prstGeom>
          <a:noFill/>
        </p:spPr>
        <p:txBody>
          <a:bodyPr wrap="square" rtlCol="0">
            <a:spAutoFit/>
          </a:bodyPr>
          <a:lstStyle/>
          <a:p>
            <a:r>
              <a:rPr lang="en-US" sz="1000" b="1" dirty="0"/>
              <a:t>St. steel jacket</a:t>
            </a:r>
            <a:endParaRPr lang="en-GB" sz="1000" b="1" dirty="0"/>
          </a:p>
        </p:txBody>
      </p:sp>
      <p:cxnSp>
        <p:nvCxnSpPr>
          <p:cNvPr id="26" name="Straight Arrow Connector 25">
            <a:extLst>
              <a:ext uri="{FF2B5EF4-FFF2-40B4-BE49-F238E27FC236}">
                <a16:creationId xmlns:a16="http://schemas.microsoft.com/office/drawing/2014/main" id="{F8EDAE44-6821-77AF-FE6B-BA4E01FAD2C2}"/>
              </a:ext>
            </a:extLst>
          </p:cNvPr>
          <p:cNvCxnSpPr>
            <a:cxnSpLocks/>
          </p:cNvCxnSpPr>
          <p:nvPr/>
        </p:nvCxnSpPr>
        <p:spPr>
          <a:xfrm flipV="1">
            <a:off x="7228346" y="3272617"/>
            <a:ext cx="599120" cy="28633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9" name="Straight Arrow Connector 28">
            <a:extLst>
              <a:ext uri="{FF2B5EF4-FFF2-40B4-BE49-F238E27FC236}">
                <a16:creationId xmlns:a16="http://schemas.microsoft.com/office/drawing/2014/main" id="{551D4CB9-FC08-8835-E1E9-8EEEEBA32C0D}"/>
              </a:ext>
            </a:extLst>
          </p:cNvPr>
          <p:cNvCxnSpPr>
            <a:stCxn id="23" idx="0"/>
          </p:cNvCxnSpPr>
          <p:nvPr/>
        </p:nvCxnSpPr>
        <p:spPr>
          <a:xfrm flipV="1">
            <a:off x="7489522" y="3435846"/>
            <a:ext cx="250830" cy="52210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1" name="Straight Arrow Connector 30">
            <a:extLst>
              <a:ext uri="{FF2B5EF4-FFF2-40B4-BE49-F238E27FC236}">
                <a16:creationId xmlns:a16="http://schemas.microsoft.com/office/drawing/2014/main" id="{ED57F2F2-799F-7A29-592C-360BF6C81B9C}"/>
              </a:ext>
            </a:extLst>
          </p:cNvPr>
          <p:cNvCxnSpPr>
            <a:stCxn id="24" idx="0"/>
          </p:cNvCxnSpPr>
          <p:nvPr/>
        </p:nvCxnSpPr>
        <p:spPr>
          <a:xfrm flipH="1" flipV="1">
            <a:off x="7956376" y="3507854"/>
            <a:ext cx="727212" cy="44507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33" name="TextBox 32">
            <a:extLst>
              <a:ext uri="{FF2B5EF4-FFF2-40B4-BE49-F238E27FC236}">
                <a16:creationId xmlns:a16="http://schemas.microsoft.com/office/drawing/2014/main" id="{06BDF80E-6E17-9770-80B6-4BF2EC7C63B1}"/>
              </a:ext>
            </a:extLst>
          </p:cNvPr>
          <p:cNvSpPr txBox="1"/>
          <p:nvPr/>
        </p:nvSpPr>
        <p:spPr>
          <a:xfrm>
            <a:off x="4946849" y="770779"/>
            <a:ext cx="559769" cy="246221"/>
          </a:xfrm>
          <a:prstGeom prst="rect">
            <a:avLst/>
          </a:prstGeom>
          <a:noFill/>
        </p:spPr>
        <p:txBody>
          <a:bodyPr wrap="none" rtlCol="0">
            <a:spAutoFit/>
          </a:bodyPr>
          <a:lstStyle/>
          <a:p>
            <a:r>
              <a:rPr lang="en-US" sz="1000" b="1" dirty="0"/>
              <a:t>Splice</a:t>
            </a:r>
            <a:endParaRPr lang="en-GB" sz="1000" b="1" dirty="0"/>
          </a:p>
        </p:txBody>
      </p:sp>
      <p:cxnSp>
        <p:nvCxnSpPr>
          <p:cNvPr id="35" name="Straight Arrow Connector 34">
            <a:extLst>
              <a:ext uri="{FF2B5EF4-FFF2-40B4-BE49-F238E27FC236}">
                <a16:creationId xmlns:a16="http://schemas.microsoft.com/office/drawing/2014/main" id="{44086017-D091-60C1-8A6B-85AAC9DBDE7B}"/>
              </a:ext>
            </a:extLst>
          </p:cNvPr>
          <p:cNvCxnSpPr>
            <a:stCxn id="33" idx="2"/>
          </p:cNvCxnSpPr>
          <p:nvPr/>
        </p:nvCxnSpPr>
        <p:spPr>
          <a:xfrm>
            <a:off x="5226734" y="1017000"/>
            <a:ext cx="610723" cy="18659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36" name="TextBox 35">
            <a:extLst>
              <a:ext uri="{FF2B5EF4-FFF2-40B4-BE49-F238E27FC236}">
                <a16:creationId xmlns:a16="http://schemas.microsoft.com/office/drawing/2014/main" id="{1C8A4059-275C-6C04-A8DF-A06D2BADB9E6}"/>
              </a:ext>
            </a:extLst>
          </p:cNvPr>
          <p:cNvSpPr txBox="1"/>
          <p:nvPr/>
        </p:nvSpPr>
        <p:spPr>
          <a:xfrm>
            <a:off x="3517052" y="2698825"/>
            <a:ext cx="657552" cy="276999"/>
          </a:xfrm>
          <a:prstGeom prst="rect">
            <a:avLst/>
          </a:prstGeom>
          <a:noFill/>
        </p:spPr>
        <p:txBody>
          <a:bodyPr wrap="none" rtlCol="0">
            <a:spAutoFit/>
          </a:bodyPr>
          <a:lstStyle/>
          <a:p>
            <a:r>
              <a:rPr lang="en-US" sz="1000" b="1" dirty="0"/>
              <a:t>He</a:t>
            </a:r>
            <a:r>
              <a:rPr lang="en-US" sz="1200" b="1" dirty="0"/>
              <a:t> line</a:t>
            </a:r>
            <a:endParaRPr lang="en-GB" sz="1200" b="1" dirty="0"/>
          </a:p>
        </p:txBody>
      </p:sp>
      <p:cxnSp>
        <p:nvCxnSpPr>
          <p:cNvPr id="38" name="Straight Arrow Connector 37">
            <a:extLst>
              <a:ext uri="{FF2B5EF4-FFF2-40B4-BE49-F238E27FC236}">
                <a16:creationId xmlns:a16="http://schemas.microsoft.com/office/drawing/2014/main" id="{7A9BC595-C2A1-4E82-69BC-7424B590DF55}"/>
              </a:ext>
            </a:extLst>
          </p:cNvPr>
          <p:cNvCxnSpPr/>
          <p:nvPr/>
        </p:nvCxnSpPr>
        <p:spPr>
          <a:xfrm>
            <a:off x="3848328" y="2975824"/>
            <a:ext cx="280359" cy="28895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110132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6"/>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8"/>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3"/>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3"/>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29"/>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22"/>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26"/>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24"/>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9" grpId="0"/>
      <p:bldP spid="22" grpId="0"/>
      <p:bldP spid="23" grpId="0"/>
      <p:bldP spid="24" grpId="0"/>
      <p:bldP spid="33" grpId="0"/>
      <p:bldP spid="36" grpId="0"/>
    </p:bldLst>
  </p:timing>
</p:sld>
</file>

<file path=ppt/theme/theme1.xml><?xml version="1.0" encoding="utf-8"?>
<a:theme xmlns:a="http://schemas.openxmlformats.org/drawingml/2006/main" name="IMCC - 1">
  <a:themeElements>
    <a:clrScheme name="IMCC">
      <a:dk1>
        <a:sysClr val="windowText" lastClr="000000"/>
      </a:dk1>
      <a:lt1>
        <a:sysClr val="window" lastClr="FFFFFF"/>
      </a:lt1>
      <a:dk2>
        <a:srgbClr val="666666"/>
      </a:dk2>
      <a:lt2>
        <a:srgbClr val="D2D2D2"/>
      </a:lt2>
      <a:accent1>
        <a:srgbClr val="FF3645"/>
      </a:accent1>
      <a:accent2>
        <a:srgbClr val="BF3A68"/>
      </a:accent2>
      <a:accent3>
        <a:srgbClr val="803E8B"/>
      </a:accent3>
      <a:accent4>
        <a:srgbClr val="4042AD"/>
      </a:accent4>
      <a:accent5>
        <a:srgbClr val="0046D0"/>
      </a:accent5>
      <a:accent6>
        <a:srgbClr val="003296"/>
      </a:accent6>
      <a:hlink>
        <a:srgbClr val="FF5A73"/>
      </a:hlink>
      <a:folHlink>
        <a:srgbClr val="87AFEC"/>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IMCC - 1">
  <a:themeElements>
    <a:clrScheme name="IMCC">
      <a:dk1>
        <a:sysClr val="windowText" lastClr="000000"/>
      </a:dk1>
      <a:lt1>
        <a:sysClr val="window" lastClr="FFFFFF"/>
      </a:lt1>
      <a:dk2>
        <a:srgbClr val="666666"/>
      </a:dk2>
      <a:lt2>
        <a:srgbClr val="D2D2D2"/>
      </a:lt2>
      <a:accent1>
        <a:srgbClr val="FF3645"/>
      </a:accent1>
      <a:accent2>
        <a:srgbClr val="BF3A68"/>
      </a:accent2>
      <a:accent3>
        <a:srgbClr val="803E8B"/>
      </a:accent3>
      <a:accent4>
        <a:srgbClr val="4042AD"/>
      </a:accent4>
      <a:accent5>
        <a:srgbClr val="0046D0"/>
      </a:accent5>
      <a:accent6>
        <a:srgbClr val="003296"/>
      </a:accent6>
      <a:hlink>
        <a:srgbClr val="FF5A73"/>
      </a:hlink>
      <a:folHlink>
        <a:srgbClr val="87AFEC"/>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1_IMCC - 1">
  <a:themeElements>
    <a:clrScheme name="IMCC">
      <a:dk1>
        <a:sysClr val="windowText" lastClr="000000"/>
      </a:dk1>
      <a:lt1>
        <a:sysClr val="window" lastClr="FFFFFF"/>
      </a:lt1>
      <a:dk2>
        <a:srgbClr val="666666"/>
      </a:dk2>
      <a:lt2>
        <a:srgbClr val="D2D2D2"/>
      </a:lt2>
      <a:accent1>
        <a:srgbClr val="FF3645"/>
      </a:accent1>
      <a:accent2>
        <a:srgbClr val="BF3A68"/>
      </a:accent2>
      <a:accent3>
        <a:srgbClr val="803E8B"/>
      </a:accent3>
      <a:accent4>
        <a:srgbClr val="4042AD"/>
      </a:accent4>
      <a:accent5>
        <a:srgbClr val="0046D0"/>
      </a:accent5>
      <a:accent6>
        <a:srgbClr val="003296"/>
      </a:accent6>
      <a:hlink>
        <a:srgbClr val="FF5A73"/>
      </a:hlink>
      <a:folHlink>
        <a:srgbClr val="87AFEC"/>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3947F2506E4E4646B744CDE35131544A" ma:contentTypeVersion="13" ma:contentTypeDescription="Create a new document." ma:contentTypeScope="" ma:versionID="14043b90b3cf8ee4c9c1203e10817731">
  <xsd:schema xmlns:xsd="http://www.w3.org/2001/XMLSchema" xmlns:xs="http://www.w3.org/2001/XMLSchema" xmlns:p="http://schemas.microsoft.com/office/2006/metadata/properties" xmlns:ns3="1e110155-a173-47cd-b891-f412286ef773" xmlns:ns4="20570098-6542-45bc-852f-3993cdce27a5" targetNamespace="http://schemas.microsoft.com/office/2006/metadata/properties" ma:root="true" ma:fieldsID="b8069b42d9b3d0382a97a7be21f6e516" ns3:_="" ns4:_="">
    <xsd:import namespace="1e110155-a173-47cd-b891-f412286ef773"/>
    <xsd:import namespace="20570098-6542-45bc-852f-3993cdce27a5"/>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AutoKeyPoints" minOccurs="0"/>
                <xsd:element ref="ns3:MediaServiceKeyPoints" minOccurs="0"/>
                <xsd:element ref="ns3:MediaServiceDateTaken" minOccurs="0"/>
                <xsd:element ref="ns3:MediaServiceAutoTags" minOccurs="0"/>
                <xsd:element ref="ns3:MediaServiceLocation" minOccurs="0"/>
                <xsd:element ref="ns3:MediaServiceGenerationTime" minOccurs="0"/>
                <xsd:element ref="ns3:MediaServiceEventHashCode" minOccurs="0"/>
                <xsd:element ref="ns3: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e110155-a173-47cd-b891-f412286ef77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DateTaken" ma:index="15" nillable="true" ma:displayName="MediaServiceDateTaken" ma:hidden="true" ma:internalName="MediaServiceDateTaken" ma:readOnly="true">
      <xsd:simpleType>
        <xsd:restriction base="dms:Text"/>
      </xsd:simpleType>
    </xsd:element>
    <xsd:element name="MediaServiceAutoTags" ma:index="16" nillable="true" ma:displayName="Tags" ma:internalName="MediaServiceAutoTags"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OCR" ma:index="20"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0570098-6542-45bc-852f-3993cdce27a5"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39E6303-560D-4712-BEC3-A253233F4310}">
  <ds:schemaRefs>
    <ds:schemaRef ds:uri="http://schemas.microsoft.com/office/infopath/2007/PartnerControls"/>
    <ds:schemaRef ds:uri="http://purl.org/dc/terms/"/>
    <ds:schemaRef ds:uri="http://schemas.microsoft.com/office/2006/documentManagement/types"/>
    <ds:schemaRef ds:uri="1e110155-a173-47cd-b891-f412286ef773"/>
    <ds:schemaRef ds:uri="http://purl.org/dc/elements/1.1/"/>
    <ds:schemaRef ds:uri="http://schemas.microsoft.com/office/2006/metadata/properties"/>
    <ds:schemaRef ds:uri="http://schemas.openxmlformats.org/package/2006/metadata/core-properties"/>
    <ds:schemaRef ds:uri="20570098-6542-45bc-852f-3993cdce27a5"/>
    <ds:schemaRef ds:uri="http://www.w3.org/XML/1998/namespace"/>
    <ds:schemaRef ds:uri="http://purl.org/dc/dcmitype/"/>
  </ds:schemaRefs>
</ds:datastoreItem>
</file>

<file path=customXml/itemProps2.xml><?xml version="1.0" encoding="utf-8"?>
<ds:datastoreItem xmlns:ds="http://schemas.openxmlformats.org/officeDocument/2006/customXml" ds:itemID="{1280EB92-6C56-4421-9A69-202475D9CDD0}">
  <ds:schemaRefs>
    <ds:schemaRef ds:uri="http://schemas.microsoft.com/sharepoint/v3/contenttype/forms"/>
  </ds:schemaRefs>
</ds:datastoreItem>
</file>

<file path=customXml/itemProps3.xml><?xml version="1.0" encoding="utf-8"?>
<ds:datastoreItem xmlns:ds="http://schemas.openxmlformats.org/officeDocument/2006/customXml" ds:itemID="{1BB6BCB4-0CBE-4531-B80F-C7E0BDE322A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e110155-a173-47cd-b891-f412286ef773"/>
    <ds:schemaRef ds:uri="20570098-6542-45bc-852f-3993cdce27a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10420</TotalTime>
  <Words>1068</Words>
  <Application>Microsoft Office PowerPoint</Application>
  <PresentationFormat>On-screen Show (16:9)</PresentationFormat>
  <Paragraphs>187</Paragraphs>
  <Slides>22</Slides>
  <Notes>0</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22</vt:i4>
      </vt:variant>
    </vt:vector>
  </HeadingPairs>
  <TitlesOfParts>
    <vt:vector size="30" baseType="lpstr">
      <vt:lpstr>Arial</vt:lpstr>
      <vt:lpstr>Arial Narrow</vt:lpstr>
      <vt:lpstr>Calibri</vt:lpstr>
      <vt:lpstr>sourcesans-regular</vt:lpstr>
      <vt:lpstr>Wingdings</vt:lpstr>
      <vt:lpstr>IMCC - 1</vt:lpstr>
      <vt:lpstr>1_IMCC - 1</vt:lpstr>
      <vt:lpstr>1_IMCC - 1</vt:lpstr>
      <vt:lpstr>Funded by the European Union (EU). Views and opinions expressed are however those of the author only and do not necessarily reflect those of the EU or European Research Executive Agency (REA). Neither the EU nor the REA can be held responsible for them.</vt:lpstr>
      <vt:lpstr>INTRODUCTION</vt:lpstr>
      <vt:lpstr>COILS &amp; COLD MASS</vt:lpstr>
      <vt:lpstr>RADIAL BUILD</vt:lpstr>
      <vt:lpstr>COLD MASS SUPPORTING</vt:lpstr>
      <vt:lpstr>SUPPORT SYSTEM 20 K – 300K</vt:lpstr>
      <vt:lpstr>SUPPORT SYSTEM – W-SHIELD</vt:lpstr>
      <vt:lpstr>CRYOSTAT SUPPORTS</vt:lpstr>
      <vt:lpstr>COILS</vt:lpstr>
      <vt:lpstr>COIL COOLING LAY-OUT</vt:lpstr>
      <vt:lpstr>TUNNEL INTEGRATION</vt:lpstr>
      <vt:lpstr>VACUUM</vt:lpstr>
      <vt:lpstr>MAGNETIC FIELD SHIELDING</vt:lpstr>
      <vt:lpstr>COLDMASS ASSEMBLY</vt:lpstr>
      <vt:lpstr>SHIELDS ASSEMBLY</vt:lpstr>
      <vt:lpstr>CRYOSTATING</vt:lpstr>
      <vt:lpstr>CONCLUSION</vt:lpstr>
      <vt:lpstr>PowerPoint Presentation</vt:lpstr>
      <vt:lpstr>SPARE SLIDES</vt:lpstr>
      <vt:lpstr>Radial build - VERSION 2</vt:lpstr>
      <vt:lpstr>Radial build – VERSION 2</vt:lpstr>
      <vt:lpstr>ACCELERATIONS DURING TRANSPORT</vt:lpstr>
    </vt:vector>
  </TitlesOfParts>
  <Company>APO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André-Pierre OLIVIER</dc:creator>
  <cp:lastModifiedBy>Antti Kolehmainen</cp:lastModifiedBy>
  <cp:revision>305</cp:revision>
  <dcterms:created xsi:type="dcterms:W3CDTF">2021-05-17T12:13:58Z</dcterms:created>
  <dcterms:modified xsi:type="dcterms:W3CDTF">2024-05-29T15:17:58Z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0x0101003947F2506E4E4646B744CDE35131544A</vt:lpwstr>
  </property>
</Properties>
</file>