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media/image1.png" ContentType="image/png"/>
  <Override PartName="/ppt/media/image24.png" ContentType="image/png"/>
  <Override PartName="/ppt/media/image11.png" ContentType="image/png"/>
  <Override PartName="/ppt/media/image2.jpeg" ContentType="image/jpeg"/>
  <Override PartName="/ppt/media/image25.jpeg" ContentType="image/jpeg"/>
  <Override PartName="/ppt/media/image9.png" ContentType="image/png"/>
  <Override PartName="/ppt/media/image21.png" ContentType="image/png"/>
  <Override PartName="/ppt/media/image26.jpeg" ContentType="image/jpeg"/>
  <Override PartName="/ppt/media/image3.jpeg" ContentType="image/jpeg"/>
  <Override PartName="/ppt/media/image7.png" ContentType="image/png"/>
  <Override PartName="/ppt/media/hdphoto1.wdp" ContentType="image/vnd.ms-photo"/>
  <Override PartName="/ppt/media/image6.png" ContentType="image/png"/>
  <Override PartName="/ppt/media/image16.png" ContentType="image/png"/>
  <Override PartName="/ppt/media/image28.png" ContentType="image/png"/>
  <Override PartName="/ppt/media/image5.png" ContentType="image/png"/>
  <Override PartName="/ppt/media/image17.jpeg" ContentType="image/jpeg"/>
  <Override PartName="/ppt/media/image4.jpeg" ContentType="image/jpeg"/>
  <Override PartName="/ppt/media/image15.png" ContentType="image/png"/>
  <Override PartName="/ppt/media/image8.png" ContentType="image/png"/>
  <Override PartName="/ppt/media/image18.png" ContentType="image/png"/>
  <Override PartName="/ppt/media/image20.png" ContentType="image/png"/>
  <Override PartName="/ppt/media/image12.png" ContentType="image/png"/>
  <Override PartName="/ppt/media/image13.png" ContentType="image/png"/>
  <Override PartName="/ppt/media/image10.png" ContentType="image/png"/>
  <Override PartName="/ppt/media/image22.png" ContentType="image/png"/>
  <Override PartName="/ppt/media/image19.jpeg" ContentType="image/jpeg"/>
  <Override PartName="/ppt/media/image14.png" ContentType="image/png"/>
  <Override PartName="/ppt/media/image23.png" ContentType="image/png"/>
  <Override PartName="/ppt/media/image27.png" ContentType="image/png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_rels/slideLayout7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9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_rels/slide32.xml.rels" ContentType="application/vnd.openxmlformats-package.relationships+xml"/>
  <Override PartName="/ppt/slides/_rels/slide28.xml.rels" ContentType="application/vnd.openxmlformats-package.relationships+xml"/>
  <Override PartName="/ppt/slides/_rels/slide30.xml.rels" ContentType="application/vnd.openxmlformats-package.relationships+xml"/>
  <Override PartName="/ppt/slides/_rels/slide29.xml.rels" ContentType="application/vnd.openxmlformats-package.relationships+xml"/>
  <Override PartName="/ppt/slides/_rels/slide31.xml.rels" ContentType="application/vnd.openxmlformats-package.relationships+xml"/>
  <Override PartName="/ppt/slides/_rels/slide25.xml.rels" ContentType="application/vnd.openxmlformats-package.relationships+xml"/>
  <Override PartName="/ppt/slides/_rels/slide7.xml.rels" ContentType="application/vnd.openxmlformats-package.relationships+xml"/>
  <Override PartName="/ppt/slides/_rels/slide24.xml.rels" ContentType="application/vnd.openxmlformats-package.relationships+xml"/>
  <Override PartName="/ppt/slides/_rels/slide6.xml.rels" ContentType="application/vnd.openxmlformats-package.relationships+xml"/>
  <Override PartName="/ppt/slides/_rels/slide23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2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9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26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1.xml.rels" ContentType="application/vnd.openxmlformats-package.relationships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1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28.xml" ContentType="application/vnd.openxmlformats-officedocument.presentationml.slide+xml"/>
  <Override PartName="/ppt/slides/slide3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1D60007-25C4-4D9D-B6AC-3B518FE6BDA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FDC6B75-E768-4370-B64E-B5BB1F94AA9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75264B5-B7CE-48C4-B73D-7A65683E69B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4B28A74-0303-44F6-84D8-CCA235EBDB8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256F7CF-189E-4BE9-ACD6-21A7077A35E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DAF7A3B-CB43-4491-8A25-0A831F830A8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6B31A4A-A82B-421F-9BEC-6610EAA8BB9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1B56AD4-F34C-4BBE-837F-2191F0998C5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309835B-925B-4F55-A7F1-754220396A2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29A481C-650C-46D4-8110-12A85A2FFB6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EB17C12-D31B-447E-8850-D69EF9AF063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823F3F7-419C-4ACC-AB88-28EFF77E0A8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3109060-39B0-4E79-99B9-9601980B01F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B00CE74-EE85-4773-9E61-4AE8A81094E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ECA287A-A558-4F6D-9238-5F9F22BDFC2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5968B9C-F1B4-45A1-A6D7-F8A9B6F73DF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AD32D85-2446-4321-BBB9-21B896F0F49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E28BEA7-9295-4BC4-B476-32F21B40B68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2A99073-C82F-4008-855C-9EAD42531F2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C7D01E8-9788-459E-84D7-0742254271A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8BFB519-E029-4258-86BF-243E5ADE452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FAC3C96-D1C1-4F58-A620-8F95E8F53E2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7DE3214-82C7-4946-AF73-E75FA35F9CE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05A60119-A21D-4255-B084-2F5BC92B0EE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1ED4AF9-5B18-4FD1-8A06-3963011CF86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00D2BD6-98C8-4DC6-B083-1747278CA3F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F8BD3EB-6240-44DD-8C9B-66E6C758CED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3D81D0D-747B-43C6-99E6-A74B80B13A8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2A16A0A-40EA-49C7-9B0A-BB1E84B6415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7085F64-6D80-4C76-BA2C-431F749E373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89A8FD6E-6CA3-4C21-90D0-39280BE9E31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359AD31-4AEA-48E7-BEF4-B4F66BF25B1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42C47F4-F424-4B50-81EE-39092666A6E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B744EB4-2BDB-4439-A6D3-2662507D9D9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714D6407-B8CB-4962-A4AE-EA88BE501D2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A8417FF1-AE7D-4A84-B9F9-D7A8BE1F0AB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EE84A718-87D7-42D1-B583-AF676CC0079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574E48F-2B2D-4D99-A827-50596F44E28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F796B356-AE57-4BB5-AAD5-9F2A23FE19E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904328B-D257-469A-9C35-C43E9645AA1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1C3DE160-02E6-4369-AE4B-BA82F5F4244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11020A3A-E004-4A8A-BEFE-728960FA857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6ECA224-AAEB-4B7D-ABA3-D3A5917D511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96D608CA-C40F-4EB1-BC58-A5E9811F60C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51A401A-A051-4EF3-8B3D-C91167D950A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84FA287-BB73-4CAD-AC2F-12860421B85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853306C5-9D77-4EA3-BC43-09AEB7A5857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1D7EFCBD-9EDA-4F33-AED1-F40CADE208F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8CC7C2E8-5328-4E8E-9035-A979292210A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D8073444-5315-4205-B368-A78D8C85A56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1463A20B-8927-4CD4-B996-576E5127BAA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36C5175F-AEFC-4945-AEAB-05DF625D5C0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9B8843E3-7084-4C78-BC38-E684F604625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F8C8E4BC-3DEF-4A43-9366-08A124E81FD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4BE35697-01EF-478F-989E-A174BE0A8E5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BF9FE84-F2F9-47CE-9282-C8743157A8C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46C2D98D-7030-4543-AB9E-DE2BF64BAF6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0F55E5CF-7086-4BCD-9DA8-D7C6E209320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CC6EF35C-B18C-40CB-BA07-131A3A3630F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982D401C-B21C-4128-9615-C149587D0A3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0E6850A5-A135-4640-9974-A96E1B67E00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EC4C90CD-BA89-4D84-8838-8A2D6C7E266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1F0E49EE-1E9F-41F8-AD9F-85EB4E506B8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34A00449-6C46-4606-8065-D40B1AD85CF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3905C098-484C-4B8E-A5C5-D71501278CA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32501C58-600C-48A0-BCBD-6CB7B553FC1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094953C-FE71-4664-A1FA-1F032AE6E3F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C12E0AB3-D1B0-48B0-A8D0-A53B092967C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D97CB7F5-6FC4-4A4D-881D-777D0D77FFB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1BA5D613-B844-4567-8862-944881A4AC1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5EB943A-FCE9-4A66-BD06-9C59B942247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38B1E0E-EA1E-4559-BF3B-4133D5C70C2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02904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&lt;footer&gt;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200" spc="-1" strike="noStrike">
                <a:solidFill>
                  <a:srgbClr val="8b8b8b"/>
                </a:solidFill>
                <a:latin typeface="Nunito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7A1AB0E-1116-4D4D-BFF1-35E9E56A0BC0}" type="slidenum">
              <a:rPr b="0" lang="de-DE" sz="1200" spc="-1" strike="noStrike">
                <a:solidFill>
                  <a:srgbClr val="8b8b8b"/>
                </a:solidFill>
                <a:latin typeface="Nunito Sans"/>
              </a:rPr>
              <a:t>&lt;number&gt;</a:t>
            </a:fld>
            <a:endParaRPr b="0" lang="de-DE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62856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&lt;date/time&gt;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ffffff"/>
                </a:solidFill>
                <a:latin typeface="Arial"/>
              </a:rPr>
              <a:t>Click to edit the title text format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ffffff"/>
                </a:solidFill>
                <a:latin typeface="Arial"/>
              </a:rPr>
              <a:t>Click to edit the outline text format</a:t>
            </a: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ffffff"/>
                </a:solidFill>
                <a:latin typeface="Arial"/>
              </a:rPr>
              <a:t>Second Outline Level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ffffff"/>
                </a:solidFill>
                <a:latin typeface="Arial"/>
              </a:rPr>
              <a:t>Third Outline Level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Fourth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Fifth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Sixth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Seventh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Click to edit the title text format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Click to edit the outline text format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Second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Third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Fourth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Fifth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Sixth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Seventh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4"/>
          </p:nvPr>
        </p:nvSpPr>
        <p:spPr>
          <a:xfrm>
            <a:off x="302904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&lt;footer&gt;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5"/>
          </p:nvPr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200" spc="-1" strike="noStrike">
                <a:solidFill>
                  <a:srgbClr val="8b8b8b"/>
                </a:solidFill>
                <a:latin typeface="Nunito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EAEDD54-F54F-4EA6-AB66-D0F5A7CB4A56}" type="slidenum">
              <a:rPr b="0" lang="de-DE" sz="1200" spc="-1" strike="noStrike">
                <a:solidFill>
                  <a:srgbClr val="8b8b8b"/>
                </a:solidFill>
                <a:latin typeface="Nunito Sans"/>
              </a:rPr>
              <a:t>&lt;number&gt;</a:t>
            </a:fld>
            <a:endParaRPr b="0" lang="de-DE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dt" idx="6"/>
          </p:nvPr>
        </p:nvSpPr>
        <p:spPr>
          <a:xfrm>
            <a:off x="62856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&lt;date/time&gt;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Click to edit the title text format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Click to edit the outline text format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Second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Third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Fourth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Fifth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Sixth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Seventh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Click to edit the outline text format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Second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Third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Fourth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Fifth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Sixth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solidFill>
                  <a:srgbClr val="ffffff"/>
                </a:solidFill>
                <a:latin typeface="Arial"/>
              </a:rPr>
              <a:t>Seventh Outline Level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 idx="7"/>
          </p:nvPr>
        </p:nvSpPr>
        <p:spPr>
          <a:xfrm>
            <a:off x="302904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&lt;footer&gt;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 idx="8"/>
          </p:nvPr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200" spc="-1" strike="noStrike">
                <a:solidFill>
                  <a:srgbClr val="8b8b8b"/>
                </a:solidFill>
                <a:latin typeface="Nunito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E22A35B-28A1-4655-BB44-BC5117013DCF}" type="slidenum">
              <a:rPr b="0" lang="de-DE" sz="1200" spc="-1" strike="noStrike">
                <a:solidFill>
                  <a:srgbClr val="8b8b8b"/>
                </a:solidFill>
                <a:latin typeface="Nunito Sans"/>
              </a:rPr>
              <a:t>&lt;number&gt;</a:t>
            </a:fld>
            <a:endParaRPr b="0" lang="de-DE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dt" idx="9"/>
          </p:nvPr>
        </p:nvSpPr>
        <p:spPr>
          <a:xfrm>
            <a:off x="62856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&lt;date/time&gt;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ftr" idx="10"/>
          </p:nvPr>
        </p:nvSpPr>
        <p:spPr>
          <a:xfrm>
            <a:off x="302904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&lt;footer&gt;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sldNum" idx="11"/>
          </p:nvPr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200" spc="-1" strike="noStrike">
                <a:solidFill>
                  <a:srgbClr val="8b8b8b"/>
                </a:solidFill>
                <a:latin typeface="Nunito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B1FA010-2451-43A8-B65B-3343DC51214F}" type="slidenum">
              <a:rPr b="0" lang="de-DE" sz="1200" spc="-1" strike="noStrike">
                <a:solidFill>
                  <a:srgbClr val="8b8b8b"/>
                </a:solidFill>
                <a:latin typeface="Nunito Sans"/>
              </a:rPr>
              <a:t>&lt;number&gt;</a:t>
            </a:fld>
            <a:endParaRPr b="0" lang="de-DE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dt" idx="12"/>
          </p:nvPr>
        </p:nvSpPr>
        <p:spPr>
          <a:xfrm>
            <a:off x="62856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&lt;date/time&gt;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ffffff"/>
                </a:solidFill>
                <a:latin typeface="Arial"/>
              </a:rPr>
              <a:t>Click to edit the title text format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ffffff"/>
                </a:solidFill>
                <a:latin typeface="Arial"/>
              </a:rPr>
              <a:t>Click to edit the outline text format</a:t>
            </a: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ffffff"/>
                </a:solidFill>
                <a:latin typeface="Arial"/>
              </a:rPr>
              <a:t>Second Outline Level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ffffff"/>
                </a:solidFill>
                <a:latin typeface="Arial"/>
              </a:rPr>
              <a:t>Third Outline Level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Fourth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Fifth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Sixth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Seventh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ftr" idx="13"/>
          </p:nvPr>
        </p:nvSpPr>
        <p:spPr>
          <a:xfrm>
            <a:off x="302904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&lt;footer&gt;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sldNum" idx="14"/>
          </p:nvPr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200" spc="-1" strike="noStrike">
                <a:solidFill>
                  <a:srgbClr val="8b8b8b"/>
                </a:solidFill>
                <a:latin typeface="Nunito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30CF7B2-34BF-4F53-A45A-96A7811A1F0E}" type="slidenum">
              <a:rPr b="0" lang="de-DE" sz="1200" spc="-1" strike="noStrike">
                <a:solidFill>
                  <a:srgbClr val="8b8b8b"/>
                </a:solidFill>
                <a:latin typeface="Nunito Sans"/>
              </a:rPr>
              <a:t>&lt;number&gt;</a:t>
            </a:fld>
            <a:endParaRPr b="0" lang="de-DE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dt" idx="15"/>
          </p:nvPr>
        </p:nvSpPr>
        <p:spPr>
          <a:xfrm>
            <a:off x="62856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&lt;date/time&gt;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ffffff"/>
                </a:solidFill>
                <a:latin typeface="Arial"/>
              </a:rPr>
              <a:t>Click to edit the title text format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ffffff"/>
                </a:solidFill>
                <a:latin typeface="Arial"/>
              </a:rPr>
              <a:t>Click to edit the outline text format</a:t>
            </a: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ffffff"/>
                </a:solidFill>
                <a:latin typeface="Arial"/>
              </a:rPr>
              <a:t>Second Outline Level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ffffff"/>
                </a:solidFill>
                <a:latin typeface="Arial"/>
              </a:rPr>
              <a:t>Third Outline Level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Fourth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Fifth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Sixth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Seventh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ftr" idx="16"/>
          </p:nvPr>
        </p:nvSpPr>
        <p:spPr>
          <a:xfrm>
            <a:off x="302904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sldNum" idx="17"/>
          </p:nvPr>
        </p:nvSpPr>
        <p:spPr>
          <a:xfrm>
            <a:off x="645804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1200" spc="-1" strike="noStrike">
                <a:solidFill>
                  <a:srgbClr val="8b8b8b"/>
                </a:solidFill>
                <a:latin typeface="Nunito Sans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24FA27C-7D0A-4173-B3DF-E7F2FCF8D048}" type="slidenum">
              <a:rPr b="0" lang="de-DE" sz="1200" spc="-1" strike="noStrike">
                <a:solidFill>
                  <a:srgbClr val="8b8b8b"/>
                </a:solidFill>
                <a:latin typeface="Nunito Sans"/>
              </a:rPr>
              <a:t>&lt;number&gt;</a:t>
            </a:fld>
            <a:endParaRPr b="0" lang="de-DE" sz="12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dt" idx="18"/>
          </p:nvPr>
        </p:nvSpPr>
        <p:spPr>
          <a:xfrm>
            <a:off x="62856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ffffff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ffffff"/>
                </a:solidFill>
                <a:latin typeface="Times New Roman"/>
              </a:rPr>
              <a:t>&lt;date/time&gt;</a:t>
            </a:r>
            <a:endParaRPr b="0" lang="de-DE" sz="1400" spc="-1" strike="noStrike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ffffff"/>
                </a:solidFill>
                <a:latin typeface="Arial"/>
              </a:rPr>
              <a:t>Click to edit the title text format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0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ffffff"/>
                </a:solidFill>
                <a:latin typeface="Arial"/>
              </a:rPr>
              <a:t>Click to edit the outline text format</a:t>
            </a:r>
            <a:endParaRPr b="0" lang="de-DE" sz="3200" spc="-1" strike="noStrike">
              <a:solidFill>
                <a:srgbClr val="ffffff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ffffff"/>
                </a:solidFill>
                <a:latin typeface="Arial"/>
              </a:rPr>
              <a:t>Second Outline Level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ffffff"/>
                </a:solidFill>
                <a:latin typeface="Arial"/>
              </a:rPr>
              <a:t>Third Outline Level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Fourth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Fifth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Sixth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ffffff"/>
                </a:solidFill>
                <a:latin typeface="Arial"/>
              </a:rPr>
              <a:t>Seventh Outline Level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4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4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4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4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3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3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3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3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3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3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3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3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3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6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6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microsoft.com/office/2007/relationships/hdphoto" Target="../media/hdphoto1.wdp"/><Relationship Id="rId3" Type="http://schemas.openxmlformats.org/officeDocument/2006/relationships/slideLayout" Target="../slideLayouts/slideLayout2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rafik 1" descr=""/>
          <p:cNvPicPr/>
          <p:nvPr/>
        </p:nvPicPr>
        <p:blipFill>
          <a:blip r:embed="rId1"/>
          <a:stretch/>
        </p:blipFill>
        <p:spPr>
          <a:xfrm>
            <a:off x="472320" y="2133720"/>
            <a:ext cx="8362440" cy="2263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rafik 16" descr=""/>
          <p:cNvPicPr/>
          <p:nvPr/>
        </p:nvPicPr>
        <p:blipFill>
          <a:blip r:embed="rId1"/>
          <a:stretch/>
        </p:blipFill>
        <p:spPr>
          <a:xfrm>
            <a:off x="1421280" y="1686240"/>
            <a:ext cx="6351480" cy="3864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rafik 14" descr=""/>
          <p:cNvPicPr/>
          <p:nvPr/>
        </p:nvPicPr>
        <p:blipFill>
          <a:blip r:embed="rId1"/>
          <a:stretch/>
        </p:blipFill>
        <p:spPr>
          <a:xfrm>
            <a:off x="2064960" y="814680"/>
            <a:ext cx="5333400" cy="5333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rafik 11" descr=""/>
          <p:cNvPicPr/>
          <p:nvPr/>
        </p:nvPicPr>
        <p:blipFill>
          <a:blip r:embed="rId1"/>
          <a:stretch/>
        </p:blipFill>
        <p:spPr>
          <a:xfrm>
            <a:off x="2799720" y="854280"/>
            <a:ext cx="3931200" cy="525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rafik 9" descr=""/>
          <p:cNvPicPr/>
          <p:nvPr/>
        </p:nvPicPr>
        <p:blipFill>
          <a:blip r:embed="rId1"/>
          <a:stretch/>
        </p:blipFill>
        <p:spPr>
          <a:xfrm>
            <a:off x="1694160" y="1686240"/>
            <a:ext cx="6040440" cy="4034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rafik 6" descr=""/>
          <p:cNvPicPr/>
          <p:nvPr/>
        </p:nvPicPr>
        <p:blipFill>
          <a:blip r:embed="rId1"/>
          <a:stretch/>
        </p:blipFill>
        <p:spPr>
          <a:xfrm>
            <a:off x="2013120" y="1418400"/>
            <a:ext cx="5022360" cy="4132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itel 18"/>
          <p:cNvSpPr/>
          <p:nvPr/>
        </p:nvSpPr>
        <p:spPr>
          <a:xfrm>
            <a:off x="487080" y="928800"/>
            <a:ext cx="903888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Scientific Communication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7" name="Untertitel 19"/>
          <p:cNvSpPr/>
          <p:nvPr/>
        </p:nvSpPr>
        <p:spPr>
          <a:xfrm>
            <a:off x="343080" y="1885320"/>
            <a:ext cx="8656200" cy="413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6000"/>
          </a:bodyPr>
          <a:p>
            <a:pPr marL="328320" indent="-3283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WE Heraeus Seminars</a:t>
            </a:r>
            <a:br>
              <a:rPr sz="2400"/>
            </a:br>
            <a:r>
              <a:rPr b="0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since 1975: &gt; 800 / &gt; 50.000 participants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328320" indent="-3283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PingFang SC"/>
              </a:rPr>
              <a:t>WE Heraeus Physics Schools</a:t>
            </a:r>
            <a:br>
              <a:rPr sz="2400"/>
            </a:br>
            <a:r>
              <a:rPr b="0" lang="en-US" sz="2400" spc="-1" strike="noStrike">
                <a:solidFill>
                  <a:srgbClr val="000000"/>
                </a:solidFill>
                <a:latin typeface="Avenir LT Pro 55 Roman"/>
                <a:ea typeface="PingFang SC"/>
              </a:rPr>
              <a:t>since 1989: approx. 400, </a:t>
            </a:r>
            <a:r>
              <a:rPr b="0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mainly on topics not yet covered in textbooks; recently also outside Germany → Karpacz!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328320" indent="-3283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PingFang SC"/>
              </a:rPr>
              <a:t>WE Heraeus Research Group Retreats</a:t>
            </a:r>
            <a:br>
              <a:rPr sz="2400"/>
            </a:br>
            <a:r>
              <a:rPr b="0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since 2014, at i.e. mountain huts, with ample time to discuss about physics, embedded in social activities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328320" indent="-32832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PingFang SC"/>
              </a:rPr>
              <a:t>Binational WE Heraeus Seminars</a:t>
            </a:r>
            <a:br>
              <a:rPr sz="2400"/>
            </a:br>
            <a:r>
              <a:rPr b="0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since 2019, foster existing cooperation or initiate new one between physicists in Germany and a partner country worldwide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" descr=""/>
          <p:cNvPicPr/>
          <p:nvPr/>
        </p:nvPicPr>
        <p:blipFill>
          <a:blip r:embed="rId1"/>
          <a:stretch/>
        </p:blipFill>
        <p:spPr>
          <a:xfrm>
            <a:off x="360" y="645840"/>
            <a:ext cx="9143640" cy="561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9" name="Tabelle 3"/>
          <p:cNvGraphicFramePr/>
          <p:nvPr/>
        </p:nvGraphicFramePr>
        <p:xfrm>
          <a:off x="199440" y="1293120"/>
          <a:ext cx="8512920" cy="5223240"/>
        </p:xfrm>
        <a:graphic>
          <a:graphicData uri="http://schemas.openxmlformats.org/drawingml/2006/table">
            <a:tbl>
              <a:tblPr/>
              <a:tblGrid>
                <a:gridCol w="2279520"/>
                <a:gridCol w="6233400"/>
              </a:tblGrid>
              <a:tr h="66204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Scient. Advisory Board 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Klaus Blaum, MPI for Nuclear Physics, Heidelberg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Klaus Dieterich, Stuttgart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Katharina Kohse-Höinghaus, Universität Bielefeld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Dieter Meschede, Universität Bonn, ex officio for DPG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Heike Riel, IBM Zürich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Wolfgang Schleich, Universität Ulm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Johanna Stachel, Universität Heidelberg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Claudia Steinem, Universität Göttingen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Matthias Steinmetz, Leibniz Institute for Astrophysics, Potsdam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Metin Tolan, Universität Dortmund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Roser Valentí, Universität Frankfurt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</a:tr>
              <a:tr h="363240">
                <a:tc>
                  <a:txBody>
                    <a:bodyPr anchor="t">
                      <a:noAutofit/>
                    </a:bodyPr>
                    <a:p>
                      <a:endParaRPr b="0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Michael Winkhaus, Fuhlrott-Gymnasium Wuppertal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</a:tr>
              <a:tr h="37692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Office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Stefan Jorda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f4e7"/>
                    </a:solidFill>
                  </a:tcPr>
                </a:tc>
              </a:tr>
              <a:tr h="376920">
                <a:tc>
                  <a:txBody>
                    <a:bodyPr anchor="t">
                      <a:noAutofit/>
                    </a:bodyPr>
                    <a:p>
                      <a:endParaRPr b="1" lang="de-DE" sz="1600" spc="-1" strike="noStrike">
                        <a:solidFill>
                          <a:srgbClr val="000000"/>
                        </a:solidFill>
                        <a:latin typeface="Avenir LT Pro 55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600" spc="-1" strike="noStrike">
                          <a:solidFill>
                            <a:srgbClr val="000000"/>
                          </a:solidFill>
                          <a:latin typeface="Avenir LT Pro 55 Roman"/>
                        </a:rPr>
                        <a:t>Martina Albert, Jutta Lang, Elisabeth Nowotka, Mojca Peklaj</a:t>
                      </a:r>
                      <a:endParaRPr b="0" lang="de-DE" sz="16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ffe8cc"/>
                    </a:solidFill>
                  </a:tcPr>
                </a:tc>
              </a:tr>
            </a:tbl>
          </a:graphicData>
        </a:graphic>
      </p:graphicFrame>
      <p:sp>
        <p:nvSpPr>
          <p:cNvPr id="280" name="Titel 1"/>
          <p:cNvSpPr/>
          <p:nvPr/>
        </p:nvSpPr>
        <p:spPr>
          <a:xfrm>
            <a:off x="127080" y="501840"/>
            <a:ext cx="914292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Organization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itel 2"/>
          <p:cNvSpPr/>
          <p:nvPr/>
        </p:nvSpPr>
        <p:spPr>
          <a:xfrm>
            <a:off x="412920" y="590760"/>
            <a:ext cx="6787080" cy="74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Preferred Venue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82" name="Grafik 24" descr=""/>
          <p:cNvPicPr/>
          <p:nvPr/>
        </p:nvPicPr>
        <p:blipFill>
          <a:blip r:embed="rId1"/>
          <a:stretch/>
        </p:blipFill>
        <p:spPr>
          <a:xfrm>
            <a:off x="1991160" y="1584360"/>
            <a:ext cx="5458320" cy="4131360"/>
          </a:xfrm>
          <a:prstGeom prst="rect">
            <a:avLst/>
          </a:prstGeom>
          <a:ln w="0">
            <a:noFill/>
          </a:ln>
        </p:spPr>
      </p:pic>
      <p:sp>
        <p:nvSpPr>
          <p:cNvPr id="283" name=""/>
          <p:cNvSpPr txBox="1"/>
          <p:nvPr/>
        </p:nvSpPr>
        <p:spPr>
          <a:xfrm>
            <a:off x="516240" y="6031440"/>
            <a:ext cx="7224120" cy="41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Physikzentrum Bad Honnef (near Bonn) 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el 3"/>
          <p:cNvSpPr/>
          <p:nvPr/>
        </p:nvSpPr>
        <p:spPr>
          <a:xfrm>
            <a:off x="412920" y="590760"/>
            <a:ext cx="6787080" cy="74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Preferred Venue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5" name=""/>
          <p:cNvSpPr txBox="1"/>
          <p:nvPr/>
        </p:nvSpPr>
        <p:spPr>
          <a:xfrm>
            <a:off x="516240" y="6031440"/>
            <a:ext cx="7224120" cy="412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Physikzentrum Bad Honnef (near Bonn) 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86" name="Grafik 25" descr=""/>
          <p:cNvPicPr/>
          <p:nvPr/>
        </p:nvPicPr>
        <p:blipFill>
          <a:blip r:embed="rId1"/>
          <a:stretch/>
        </p:blipFill>
        <p:spPr>
          <a:xfrm>
            <a:off x="585360" y="1351080"/>
            <a:ext cx="7010640" cy="4659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algn="ctr">
              <a:buNone/>
            </a:pP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9" name="Untertitel 19"/>
          <p:cNvSpPr/>
          <p:nvPr/>
        </p:nvSpPr>
        <p:spPr>
          <a:xfrm>
            <a:off x="632880" y="4872960"/>
            <a:ext cx="8510040" cy="116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89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1851: Wilhelm Carl Heraeus in Hanau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1856: Melting of Platinum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1899: Void-free Quartz Glass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50" name="Grafik 4" descr=""/>
          <p:cNvPicPr/>
          <p:nvPr/>
        </p:nvPicPr>
        <p:blipFill>
          <a:blip r:embed="rId1"/>
          <a:stretch/>
        </p:blipFill>
        <p:spPr>
          <a:xfrm>
            <a:off x="632880" y="1010520"/>
            <a:ext cx="2712960" cy="3715920"/>
          </a:xfrm>
          <a:prstGeom prst="rect">
            <a:avLst/>
          </a:prstGeom>
          <a:ln w="0">
            <a:noFill/>
          </a:ln>
        </p:spPr>
      </p:pic>
      <p:pic>
        <p:nvPicPr>
          <p:cNvPr id="251" name="Grafik 5" descr=""/>
          <p:cNvPicPr/>
          <p:nvPr/>
        </p:nvPicPr>
        <p:blipFill>
          <a:blip r:embed="rId2"/>
          <a:stretch/>
        </p:blipFill>
        <p:spPr>
          <a:xfrm>
            <a:off x="3548880" y="1010520"/>
            <a:ext cx="4960080" cy="3715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feld 4"/>
          <p:cNvSpPr/>
          <p:nvPr/>
        </p:nvSpPr>
        <p:spPr>
          <a:xfrm>
            <a:off x="64080" y="4062600"/>
            <a:ext cx="5187960" cy="277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École de Physique @ </a:t>
            </a:r>
            <a:br>
              <a:rPr sz="1800"/>
            </a:br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Les Houches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Ettore Majorana Foundation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@ Erice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School of Physics „Enrico </a:t>
            </a:r>
            <a:br>
              <a:rPr sz="1800"/>
            </a:br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Fermi“ @ Varenna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Institut d'Études </a:t>
            </a:r>
            <a:br>
              <a:rPr sz="1800"/>
            </a:br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Scientifiques @ Cargèse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8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88" name="Grafik 2" descr=""/>
          <p:cNvPicPr/>
          <p:nvPr/>
        </p:nvPicPr>
        <p:blipFill>
          <a:blip r:embed="rId1"/>
          <a:stretch/>
        </p:blipFill>
        <p:spPr>
          <a:xfrm>
            <a:off x="3214800" y="3374280"/>
            <a:ext cx="5842800" cy="3388320"/>
          </a:xfrm>
          <a:prstGeom prst="rect">
            <a:avLst/>
          </a:prstGeom>
          <a:ln w="0">
            <a:noFill/>
          </a:ln>
        </p:spPr>
      </p:pic>
      <p:pic>
        <p:nvPicPr>
          <p:cNvPr id="289" name="Grafik 1" descr=""/>
          <p:cNvPicPr/>
          <p:nvPr/>
        </p:nvPicPr>
        <p:blipFill>
          <a:blip r:embed="rId2"/>
          <a:srcRect l="0" t="8012" r="0" b="21653"/>
          <a:stretch/>
        </p:blipFill>
        <p:spPr>
          <a:xfrm>
            <a:off x="64080" y="73080"/>
            <a:ext cx="7538760" cy="397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"/>
          <p:cNvSpPr txBox="1"/>
          <p:nvPr/>
        </p:nvSpPr>
        <p:spPr>
          <a:xfrm>
            <a:off x="360000" y="705600"/>
            <a:ext cx="8100000" cy="412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de-DE" sz="1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Winter School on Theoretical Physics @ Karpacz</a:t>
            </a: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91" name="" descr=""/>
          <p:cNvPicPr/>
          <p:nvPr/>
        </p:nvPicPr>
        <p:blipFill>
          <a:blip r:embed="rId1"/>
          <a:stretch/>
        </p:blipFill>
        <p:spPr>
          <a:xfrm>
            <a:off x="468000" y="1222200"/>
            <a:ext cx="7885440" cy="5248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itel 18"/>
          <p:cNvSpPr/>
          <p:nvPr/>
        </p:nvSpPr>
        <p:spPr>
          <a:xfrm>
            <a:off x="487080" y="928800"/>
            <a:ext cx="847152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89000"/>
          </a:bodyPr>
          <a:p>
            <a:pPr>
              <a:lnSpc>
                <a:spcPct val="90000"/>
              </a:lnSpc>
            </a:pPr>
            <a:r>
              <a:rPr b="1" lang="de-DE" sz="40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Binational WE Heraeus Seminars</a:t>
            </a:r>
            <a:endParaRPr b="0" lang="de-DE" sz="40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3" name="Untertitel 19"/>
          <p:cNvSpPr/>
          <p:nvPr/>
        </p:nvSpPr>
        <p:spPr>
          <a:xfrm>
            <a:off x="487080" y="1957320"/>
            <a:ext cx="8088840" cy="413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Initiate new or foster existing collaborations between research groups in </a:t>
            </a:r>
            <a:r>
              <a:rPr b="1" lang="de-DE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Germany and another country (worldwide)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de-DE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Scientists from Germany and the partner country can submit a joint proposal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de-DE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Seminars can take place either in Germany or partner country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de-DE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First ones with France, UK and Poland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rafik 7" descr=""/>
          <p:cNvPicPr/>
          <p:nvPr/>
        </p:nvPicPr>
        <p:blipFill>
          <a:blip r:embed="rId1"/>
          <a:stretch/>
        </p:blipFill>
        <p:spPr>
          <a:xfrm>
            <a:off x="203400" y="530280"/>
            <a:ext cx="8655840" cy="610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rafik 13" descr=""/>
          <p:cNvPicPr/>
          <p:nvPr/>
        </p:nvPicPr>
        <p:blipFill>
          <a:blip r:embed="rId1"/>
          <a:stretch/>
        </p:blipFill>
        <p:spPr>
          <a:xfrm>
            <a:off x="201600" y="563040"/>
            <a:ext cx="8658000" cy="5778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"/>
          <p:cNvSpPr/>
          <p:nvPr/>
        </p:nvSpPr>
        <p:spPr>
          <a:xfrm>
            <a:off x="180000" y="649440"/>
            <a:ext cx="8819280" cy="61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Avenir LT Pro 55 Roman"/>
                <a:ea typeface="PingFang SC"/>
              </a:rPr>
              <a:t>Polish-German WE Heraeus Seminar in Görlitz, Dec. 2023 </a:t>
            </a:r>
            <a:endParaRPr b="0" lang="de-DE" sz="20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97" name="" descr=""/>
          <p:cNvPicPr/>
          <p:nvPr/>
        </p:nvPicPr>
        <p:blipFill>
          <a:blip r:embed="rId1"/>
          <a:stretch/>
        </p:blipFill>
        <p:spPr>
          <a:xfrm>
            <a:off x="360" y="1116720"/>
            <a:ext cx="9143640" cy="514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itel 10"/>
          <p:cNvSpPr/>
          <p:nvPr/>
        </p:nvSpPr>
        <p:spPr>
          <a:xfrm>
            <a:off x="254880" y="838800"/>
            <a:ext cx="914292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Education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9" name="Untertitel 8"/>
          <p:cNvSpPr/>
          <p:nvPr/>
        </p:nvSpPr>
        <p:spPr>
          <a:xfrm>
            <a:off x="298440" y="1542600"/>
            <a:ext cx="9142920" cy="413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Financial support for exemplary projects designed </a:t>
            </a:r>
            <a:r>
              <a:rPr b="1" lang="en-US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to improve physics teaching at schools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itel 11"/>
          <p:cNvSpPr/>
          <p:nvPr/>
        </p:nvSpPr>
        <p:spPr>
          <a:xfrm>
            <a:off x="254880" y="838800"/>
            <a:ext cx="914292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Education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01" name="Grafik 26" descr=""/>
          <p:cNvPicPr/>
          <p:nvPr/>
        </p:nvPicPr>
        <p:blipFill>
          <a:blip r:embed="rId1"/>
          <a:stretch/>
        </p:blipFill>
        <p:spPr>
          <a:xfrm>
            <a:off x="376560" y="1509840"/>
            <a:ext cx="7903800" cy="5263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itel 12"/>
          <p:cNvSpPr/>
          <p:nvPr/>
        </p:nvSpPr>
        <p:spPr>
          <a:xfrm>
            <a:off x="254880" y="838800"/>
            <a:ext cx="914292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Education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03" name="Grafik 28" descr=""/>
          <p:cNvPicPr/>
          <p:nvPr/>
        </p:nvPicPr>
        <p:blipFill>
          <a:blip r:embed="rId1"/>
          <a:stretch/>
        </p:blipFill>
        <p:spPr>
          <a:xfrm>
            <a:off x="359280" y="1636560"/>
            <a:ext cx="8339040" cy="4687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itel 13"/>
          <p:cNvSpPr/>
          <p:nvPr/>
        </p:nvSpPr>
        <p:spPr>
          <a:xfrm>
            <a:off x="254880" y="838800"/>
            <a:ext cx="914292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Education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05" name="Grafik 8" descr=""/>
          <p:cNvPicPr/>
          <p:nvPr/>
        </p:nvPicPr>
        <p:blipFill>
          <a:blip r:embed="rId1"/>
          <a:stretch/>
        </p:blipFill>
        <p:spPr>
          <a:xfrm>
            <a:off x="334440" y="1542600"/>
            <a:ext cx="8076960" cy="5040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6920" cy="238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algn="ctr">
              <a:buNone/>
            </a:pPr>
            <a:endParaRPr b="0" lang="de-DE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3" name="Untertitel 7"/>
          <p:cNvSpPr/>
          <p:nvPr/>
        </p:nvSpPr>
        <p:spPr>
          <a:xfrm>
            <a:off x="632880" y="4872960"/>
            <a:ext cx="8510040" cy="116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89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1851: Wilhelm Carl Heraeus in Hanau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1856: Melting of Platinum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1899: Void-free Quartz Glass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54" name="Grafik 20" descr=""/>
          <p:cNvPicPr/>
          <p:nvPr/>
        </p:nvPicPr>
        <p:blipFill>
          <a:blip r:embed="rId1"/>
          <a:stretch/>
        </p:blipFill>
        <p:spPr>
          <a:xfrm>
            <a:off x="632880" y="1010520"/>
            <a:ext cx="2712960" cy="3715920"/>
          </a:xfrm>
          <a:prstGeom prst="rect">
            <a:avLst/>
          </a:prstGeom>
          <a:ln w="0">
            <a:noFill/>
          </a:ln>
        </p:spPr>
      </p:pic>
      <p:pic>
        <p:nvPicPr>
          <p:cNvPr id="255" name="Grafik 21" descr=""/>
          <p:cNvPicPr/>
          <p:nvPr/>
        </p:nvPicPr>
        <p:blipFill>
          <a:blip r:embed="rId2"/>
          <a:stretch/>
        </p:blipFill>
        <p:spPr>
          <a:xfrm>
            <a:off x="3548880" y="1010520"/>
            <a:ext cx="4960080" cy="3715920"/>
          </a:xfrm>
          <a:prstGeom prst="rect">
            <a:avLst/>
          </a:prstGeom>
          <a:ln w="0">
            <a:noFill/>
          </a:ln>
        </p:spPr>
      </p:pic>
      <p:pic>
        <p:nvPicPr>
          <p:cNvPr id="256" name="Grafik 23" descr=""/>
          <p:cNvPicPr/>
          <p:nvPr/>
        </p:nvPicPr>
        <p:blipFill>
          <a:blip r:embed="rId3"/>
          <a:stretch/>
        </p:blipFill>
        <p:spPr>
          <a:xfrm>
            <a:off x="5774760" y="4308840"/>
            <a:ext cx="3126600" cy="2053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itel 14"/>
          <p:cNvSpPr/>
          <p:nvPr/>
        </p:nvSpPr>
        <p:spPr>
          <a:xfrm>
            <a:off x="254880" y="838800"/>
            <a:ext cx="914292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Education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07" name="Grafik 15" descr=""/>
          <p:cNvPicPr/>
          <p:nvPr/>
        </p:nvPicPr>
        <p:blipFill>
          <a:blip r:embed="rId1"/>
          <a:stretch/>
        </p:blipFill>
        <p:spPr>
          <a:xfrm>
            <a:off x="334080" y="1611720"/>
            <a:ext cx="8436600" cy="4745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itel 5"/>
          <p:cNvSpPr/>
          <p:nvPr/>
        </p:nvSpPr>
        <p:spPr>
          <a:xfrm>
            <a:off x="412920" y="698760"/>
            <a:ext cx="9142920" cy="84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Education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09" name="Grafik 17" descr=""/>
          <p:cNvPicPr/>
          <p:nvPr/>
        </p:nvPicPr>
        <p:blipFill>
          <a:blip r:embed="rId1"/>
          <a:stretch/>
        </p:blipFill>
        <p:spPr>
          <a:xfrm>
            <a:off x="412920" y="1470960"/>
            <a:ext cx="4185360" cy="2789640"/>
          </a:xfrm>
          <a:prstGeom prst="rect">
            <a:avLst/>
          </a:prstGeom>
          <a:ln w="0">
            <a:noFill/>
          </a:ln>
        </p:spPr>
      </p:pic>
      <p:pic>
        <p:nvPicPr>
          <p:cNvPr id="310" name="Grafik 18" descr=""/>
          <p:cNvPicPr/>
          <p:nvPr/>
        </p:nvPicPr>
        <p:blipFill>
          <a:blip r:embed="rId2"/>
          <a:stretch/>
        </p:blipFill>
        <p:spPr>
          <a:xfrm>
            <a:off x="3127680" y="3420000"/>
            <a:ext cx="5859720" cy="2991960"/>
          </a:xfrm>
          <a:prstGeom prst="rect">
            <a:avLst/>
          </a:prstGeom>
          <a:ln w="0">
            <a:noFill/>
          </a:ln>
        </p:spPr>
      </p:pic>
      <p:sp>
        <p:nvSpPr>
          <p:cNvPr id="311" name="Textfeld 1"/>
          <p:cNvSpPr/>
          <p:nvPr/>
        </p:nvSpPr>
        <p:spPr>
          <a:xfrm>
            <a:off x="4837320" y="1416240"/>
            <a:ext cx="4150440" cy="191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Many activities related to e.g. Astronomy: school observatories, teacher training courses in Astronomy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</a:rPr>
              <a:t>Further information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13" name="Grafik 19" descr=""/>
          <p:cNvPicPr/>
          <p:nvPr/>
        </p:nvPicPr>
        <p:blipFill>
          <a:blip r:embed="rId1"/>
          <a:stretch/>
        </p:blipFill>
        <p:spPr>
          <a:xfrm>
            <a:off x="2667240" y="1899000"/>
            <a:ext cx="3808440" cy="3808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340560" y="365040"/>
            <a:ext cx="7885800" cy="107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 fontScale="84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</a:rPr>
              <a:t>Wilhelm Heinrich Heraeus</a:t>
            </a:r>
            <a:br>
              <a:rPr sz="4400"/>
            </a:b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8" name="Textfeld 3"/>
          <p:cNvSpPr/>
          <p:nvPr/>
        </p:nvSpPr>
        <p:spPr>
          <a:xfrm>
            <a:off x="360000" y="1179720"/>
            <a:ext cx="863928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born 1900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studied physics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completed his PhD in physics </a:t>
            </a:r>
            <a:br>
              <a:rPr sz="2400"/>
            </a:b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in 1923 @ University Frankfurt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2400"/>
            </a:b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340560" y="365040"/>
            <a:ext cx="7885800" cy="107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 fontScale="84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</a:rPr>
              <a:t>Wilhelm Heinrich Heraeus</a:t>
            </a:r>
            <a:br>
              <a:rPr sz="4400"/>
            </a:b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0" name="Textfeld 5"/>
          <p:cNvSpPr/>
          <p:nvPr/>
        </p:nvSpPr>
        <p:spPr>
          <a:xfrm>
            <a:off x="360000" y="1179720"/>
            <a:ext cx="863928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born 1900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studied physics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completed his PhD in physics </a:t>
            </a:r>
            <a:br>
              <a:rPr sz="2400"/>
            </a:b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in 1923 @ University Frankfurt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2400"/>
            </a:b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61" name="Grafik 12" descr=""/>
          <p:cNvPicPr/>
          <p:nvPr/>
        </p:nvPicPr>
        <p:blipFill>
          <a:blip r:embed="rId1"/>
          <a:stretch/>
        </p:blipFill>
        <p:spPr>
          <a:xfrm>
            <a:off x="586800" y="3353400"/>
            <a:ext cx="8302320" cy="2285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340560" y="365040"/>
            <a:ext cx="7398720" cy="89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 fontScale="70000"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</a:rPr>
              <a:t>Wilhelm Heinrich Heraeus</a:t>
            </a:r>
            <a:br>
              <a:rPr sz="4400"/>
            </a:b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3" name="Textfeld 2"/>
          <p:cNvSpPr/>
          <p:nvPr/>
        </p:nvSpPr>
        <p:spPr>
          <a:xfrm>
            <a:off x="360000" y="1143720"/>
            <a:ext cx="8639280" cy="557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born 1900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studied physics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completed his PhD in physics </a:t>
            </a:r>
            <a:br>
              <a:rPr sz="2400"/>
            </a:b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in 1923 @ University Frankfurt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entered the company that his grandfather </a:t>
            </a:r>
            <a:br>
              <a:rPr sz="2400"/>
            </a:b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had founded in 1851 in Hanau (still one of </a:t>
            </a:r>
            <a:br>
              <a:rPr sz="2400"/>
            </a:b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the top-10 family owned companies in Germany),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where he spent his career as manager and entrepreneur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established, together with his wife Else, the WE-Heraeus-Foundation in 1963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30400" indent="-230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after they passed away in the 1980ies, their company shares were transferred into the property of the foundation</a:t>
            </a:r>
            <a:br>
              <a:rPr sz="2400"/>
            </a:b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 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64" name="Grafik 10" descr=""/>
          <p:cNvPicPr/>
          <p:nvPr/>
        </p:nvPicPr>
        <p:blipFill>
          <a:blip r:embed="rId1"/>
          <a:srcRect l="0" t="0" r="77455" b="0"/>
          <a:stretch/>
        </p:blipFill>
        <p:spPr>
          <a:xfrm>
            <a:off x="7353360" y="495720"/>
            <a:ext cx="1623600" cy="1983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Untertitel 19"/>
          <p:cNvSpPr/>
          <p:nvPr/>
        </p:nvSpPr>
        <p:spPr>
          <a:xfrm>
            <a:off x="182880" y="4242240"/>
            <a:ext cx="274500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87000"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Else Heraeus 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and 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Dr. Wilhelm </a:t>
            </a:r>
            <a:br>
              <a:rPr sz="2400"/>
            </a:br>
            <a:r>
              <a:rPr b="1" lang="de-DE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Heinrich Heraeus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266" name="Picture 2" descr="C:\import\030202\Fotostif2.jpg"/>
          <p:cNvPicPr/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colorTemp="5900" sat="0"/>
                    </a14:imgEffect>
                  </a14:imgLayer>
                </a14:imgProps>
              </a:ext>
            </a:extLst>
          </a:blip>
          <a:stretch/>
        </p:blipFill>
        <p:spPr>
          <a:xfrm>
            <a:off x="3066120" y="1331640"/>
            <a:ext cx="5823000" cy="4366800"/>
          </a:xfrm>
          <a:prstGeom prst="rect">
            <a:avLst/>
          </a:prstGeom>
          <a:ln cap="rnd" w="190500">
            <a:solidFill>
              <a:srgbClr val="ffffff"/>
            </a:solidFill>
            <a:round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itel 18"/>
          <p:cNvSpPr/>
          <p:nvPr/>
        </p:nvSpPr>
        <p:spPr>
          <a:xfrm>
            <a:off x="363240" y="-3960"/>
            <a:ext cx="914292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Purpose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8" name="Untertitel 19"/>
          <p:cNvSpPr/>
          <p:nvPr/>
        </p:nvSpPr>
        <p:spPr>
          <a:xfrm>
            <a:off x="379440" y="1022040"/>
            <a:ext cx="8316720" cy="4136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Support of research and education in science, with emphasis on physics, by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funding school activities (e.g. school labs)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funding teacher training courses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supporting physics students (e.g. travel support to meetings of the German Physical Society - DPG)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PingFang SC"/>
              </a:rPr>
              <a:t>organizing/funding scientific communication</a:t>
            </a: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: 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WE-Heraeus Seminars, Summer Schools, Research Retreats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cooperation with other non-profit institutions </a:t>
            </a:r>
            <a:br>
              <a:rPr sz="2400"/>
            </a:b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(especially DPG)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awarding seniorprofessorships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special projects, prizes, etc. </a:t>
            </a:r>
            <a:endParaRPr b="0" lang="de-DE" sz="2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Untertitel 1"/>
          <p:cNvSpPr/>
          <p:nvPr/>
        </p:nvSpPr>
        <p:spPr>
          <a:xfrm>
            <a:off x="190080" y="2091240"/>
            <a:ext cx="9142920" cy="420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globally active group 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14.000 employees (approx. 5.300 in Germany)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revenues 2022:  approx. 29 billion €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one of the top 10 family-owned companies in Germany 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 marL="343080" indent="-343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US" sz="28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includes businesses in the environmental, electronics, health and industrial applications sectors</a:t>
            </a: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0" name="Titel 4"/>
          <p:cNvSpPr/>
          <p:nvPr/>
        </p:nvSpPr>
        <p:spPr>
          <a:xfrm>
            <a:off x="461520" y="814320"/>
            <a:ext cx="9142920" cy="116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Avenir LT Pro 55 Roman"/>
                <a:ea typeface="DejaVu Sans"/>
              </a:rPr>
              <a:t>Heraeus Group</a:t>
            </a:r>
            <a:endParaRPr b="0" lang="de-DE" sz="4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1627</TotalTime>
  <Application>LibreOffice/7.5.2.2$MacOSX_X86_64 LibreOffice_project/53bb9681a964705cf672590721dbc85eb4d0c3a2</Application>
  <AppVersion>15.0000</AppVersion>
  <Words>365</Words>
  <Paragraphs>82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2018-03-22T17:05:10Z</dcterms:created>
  <dc:creator>Stefan.Jorda</dc:creator>
  <dc:description/>
  <dc:language>de-DE</dc:language>
  <cp:lastModifiedBy/>
  <dcterms:modified xsi:type="dcterms:W3CDTF">2024-05-31T08:48:53Z</dcterms:modified>
  <cp:revision>142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1</vt:i4>
  </property>
  <property fmtid="{D5CDD505-2E9C-101B-9397-08002B2CF9AE}" pid="3" name="PresentationFormat">
    <vt:lpwstr>Bildschirmpräsentation (4:3)</vt:lpwstr>
  </property>
  <property fmtid="{D5CDD505-2E9C-101B-9397-08002B2CF9AE}" pid="4" name="Slides">
    <vt:i4>15</vt:i4>
  </property>
</Properties>
</file>