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84" r:id="rId3"/>
    <p:sldId id="274" r:id="rId4"/>
    <p:sldId id="279" r:id="rId5"/>
    <p:sldId id="280" r:id="rId6"/>
    <p:sldId id="283" r:id="rId7"/>
    <p:sldId id="285" r:id="rId8"/>
    <p:sldId id="286" r:id="rId9"/>
    <p:sldId id="287" r:id="rId10"/>
    <p:sldId id="290" r:id="rId11"/>
    <p:sldId id="281" r:id="rId12"/>
    <p:sldId id="291" r:id="rId13"/>
    <p:sldId id="292" r:id="rId14"/>
    <p:sldId id="294" r:id="rId15"/>
    <p:sldId id="295" r:id="rId16"/>
    <p:sldId id="282" r:id="rId17"/>
    <p:sldId id="288" r:id="rId18"/>
    <p:sldId id="297" r:id="rId19"/>
    <p:sldId id="298" r:id="rId20"/>
    <p:sldId id="299" r:id="rId21"/>
    <p:sldId id="300" r:id="rId22"/>
    <p:sldId id="303" r:id="rId23"/>
    <p:sldId id="278" r:id="rId2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DADB8E-F4F3-4D83-B728-3769CC774380}">
          <p14:sldIdLst>
            <p14:sldId id="256"/>
            <p14:sldId id="284"/>
          </p14:sldIdLst>
        </p14:section>
        <p14:section name="Access" id="{8D0FA2AB-CF03-449C-BFC2-28475833FB03}">
          <p14:sldIdLst>
            <p14:sldId id="274"/>
            <p14:sldId id="279"/>
          </p14:sldIdLst>
        </p14:section>
        <p14:section name="Candidate Search" id="{C2BC4E6A-FB30-4A15-ACAD-971CF673D3FF}">
          <p14:sldIdLst>
            <p14:sldId id="280"/>
            <p14:sldId id="283"/>
            <p14:sldId id="285"/>
            <p14:sldId id="286"/>
            <p14:sldId id="287"/>
            <p14:sldId id="290"/>
          </p14:sldIdLst>
        </p14:section>
        <p14:section name="Profile Review" id="{C3FF5E2B-1AF5-4767-BFA0-BC470F4A8483}">
          <p14:sldIdLst>
            <p14:sldId id="281"/>
            <p14:sldId id="291"/>
            <p14:sldId id="292"/>
            <p14:sldId id="294"/>
            <p14:sldId id="295"/>
          </p14:sldIdLst>
        </p14:section>
        <p14:section name="Candidate Sharing" id="{8B28C4B8-500D-48D0-9DE8-37F10BB2CC97}">
          <p14:sldIdLst>
            <p14:sldId id="282"/>
            <p14:sldId id="288"/>
            <p14:sldId id="297"/>
          </p14:sldIdLst>
        </p14:section>
        <p14:section name="Search from a Job" id="{2D623FA8-B6A6-480E-9EEC-0587C0C567B6}">
          <p14:sldIdLst>
            <p14:sldId id="298"/>
            <p14:sldId id="299"/>
            <p14:sldId id="300"/>
            <p14:sldId id="303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41" autoAdjust="0"/>
    <p:restoredTop sz="97505"/>
  </p:normalViewPr>
  <p:slideViewPr>
    <p:cSldViewPr>
      <p:cViewPr varScale="1">
        <p:scale>
          <a:sx n="101" d="100"/>
          <a:sy n="101" d="100"/>
        </p:scale>
        <p:origin x="132" y="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11/27/2023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11/27/2023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11/27/2023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11/27/2023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11/27/2023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11/27/2023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11/27/2023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11/27/2023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11/27/2023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7684E87-2AB2-6C4D-8E71-D9CD9F2F3C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871" y="-34240"/>
            <a:ext cx="12252871" cy="6892240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11/27/2023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11/27/2023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11/27/2023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11/27/2023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11/27/2023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11/27/2023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B548CD-D0BC-CC48-9DB6-BD7474F83F33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11/27/2023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9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6.xml"/><Relationship Id="rId5" Type="http://schemas.openxmlformats.org/officeDocument/2006/relationships/slide" Target="slide11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Candidate Filtering: </a:t>
            </a:r>
            <a:br>
              <a:rPr lang="en-GB" dirty="0"/>
            </a:br>
            <a:r>
              <a:rPr lang="en-GB" i="1" dirty="0"/>
              <a:t>A Guide to </a:t>
            </a:r>
            <a:r>
              <a:rPr lang="en-GB" i="1" dirty="0" err="1"/>
              <a:t>Daxtra</a:t>
            </a:r>
            <a:endParaRPr lang="en-US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8D8D2D7-803D-2E30-18C6-D3C06A66D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344" y="3269363"/>
            <a:ext cx="6686550" cy="11144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688117-E4B7-BBE7-1B01-A9BF60727E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0433" y="1092383"/>
            <a:ext cx="3580804" cy="161090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Save your search or create a watchdog: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544EE53-62BE-6C4D-5D40-A5DE4E14EF22}"/>
              </a:ext>
            </a:extLst>
          </p:cNvPr>
          <p:cNvSpPr txBox="1">
            <a:spLocks/>
          </p:cNvSpPr>
          <p:nvPr/>
        </p:nvSpPr>
        <p:spPr bwMode="auto">
          <a:xfrm>
            <a:off x="710801" y="3268103"/>
            <a:ext cx="1218615" cy="754043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will be saved below the main menu.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A42A21-C182-7B3A-1925-0F9AD1DCDFEE}"/>
              </a:ext>
            </a:extLst>
          </p:cNvPr>
          <p:cNvCxnSpPr>
            <a:cxnSpLocks/>
            <a:stCxn id="10" idx="3"/>
            <a:endCxn id="21" idx="1"/>
          </p:cNvCxnSpPr>
          <p:nvPr/>
        </p:nvCxnSpPr>
        <p:spPr>
          <a:xfrm flipV="1">
            <a:off x="1929416" y="3498996"/>
            <a:ext cx="3950560" cy="146129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eft Bracket 19">
            <a:extLst>
              <a:ext uri="{FF2B5EF4-FFF2-40B4-BE49-F238E27FC236}">
                <a16:creationId xmlns:a16="http://schemas.microsoft.com/office/drawing/2014/main" id="{127B8D4D-F3A6-C0FD-0FA7-1B7AA76AD6E4}"/>
              </a:ext>
            </a:extLst>
          </p:cNvPr>
          <p:cNvSpPr/>
          <p:nvPr/>
        </p:nvSpPr>
        <p:spPr>
          <a:xfrm>
            <a:off x="4401924" y="1516503"/>
            <a:ext cx="108000" cy="115200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Left Bracket 20">
            <a:extLst>
              <a:ext uri="{FF2B5EF4-FFF2-40B4-BE49-F238E27FC236}">
                <a16:creationId xmlns:a16="http://schemas.microsoft.com/office/drawing/2014/main" id="{D1C21C7F-BC75-3EBA-26F5-E0795C0E8E04}"/>
              </a:ext>
            </a:extLst>
          </p:cNvPr>
          <p:cNvSpPr/>
          <p:nvPr/>
        </p:nvSpPr>
        <p:spPr>
          <a:xfrm>
            <a:off x="5879976" y="3318996"/>
            <a:ext cx="108000" cy="36000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7C22AB47-A3CD-2877-713B-FAB10D18799B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710801" y="1628800"/>
            <a:ext cx="1218614" cy="523532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Choose the backup type.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F30675D-0CF2-491C-D3C0-9DD16A1E209A}"/>
              </a:ext>
            </a:extLst>
          </p:cNvPr>
          <p:cNvCxnSpPr>
            <a:cxnSpLocks/>
            <a:stCxn id="23" idx="3"/>
            <a:endCxn id="20" idx="1"/>
          </p:cNvCxnSpPr>
          <p:nvPr/>
        </p:nvCxnSpPr>
        <p:spPr>
          <a:xfrm>
            <a:off x="1929415" y="1890566"/>
            <a:ext cx="2472509" cy="201937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9935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Reviewing Candidate Profiles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614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Search candidate list based on key words: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5D078FC-283A-723B-7BD0-94EA61AD5E02}"/>
              </a:ext>
            </a:extLst>
          </p:cNvPr>
          <p:cNvGrpSpPr/>
          <p:nvPr/>
        </p:nvGrpSpPr>
        <p:grpSpPr>
          <a:xfrm>
            <a:off x="623392" y="908720"/>
            <a:ext cx="11278290" cy="3999892"/>
            <a:chOff x="710801" y="1196752"/>
            <a:chExt cx="11278290" cy="399989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9B75715-2B51-0CC2-6DA6-8E386422E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07568" y="1196752"/>
              <a:ext cx="8314625" cy="3964796"/>
            </a:xfrm>
            <a:prstGeom prst="rect">
              <a:avLst/>
            </a:prstGeom>
          </p:spPr>
        </p:pic>
        <p:sp>
          <p:nvSpPr>
            <p:cNvPr id="8" name="Content Placeholder 1">
              <a:extLst>
                <a:ext uri="{FF2B5EF4-FFF2-40B4-BE49-F238E27FC236}">
                  <a16:creationId xmlns:a16="http://schemas.microsoft.com/office/drawing/2014/main" id="{94C06993-6C6F-C31C-BF57-A5369E781253}"/>
                </a:ext>
              </a:extLst>
            </p:cNvPr>
            <p:cNvSpPr txBox="1">
              <a:spLocks noChangeAspect="1"/>
            </p:cNvSpPr>
            <p:nvPr/>
          </p:nvSpPr>
          <p:spPr bwMode="auto">
            <a:xfrm>
              <a:off x="710801" y="4212088"/>
              <a:ext cx="1218614" cy="984556"/>
            </a:xfrm>
            <a:prstGeom prst="rect">
              <a:avLst/>
            </a:prstGeom>
            <a:ln w="25400">
              <a:solidFill>
                <a:schemeClr val="accent5"/>
              </a:solidFill>
            </a:ln>
          </p:spPr>
          <p:txBody>
            <a:bodyPr vert="horz" wrap="square" lIns="36000" tIns="36000" rIns="36000" bIns="36000" rtlCol="0">
              <a:spAutoFit/>
            </a:bodyPr>
            <a:lstStyle>
              <a:lvl1pPr marL="0" indent="0" algn="l" defTabSz="914400" eaLnBrk="1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/>
                <a:buChar char="•"/>
                <a:defRPr sz="17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/>
                <a:buChar char="•"/>
                <a:defRPr sz="16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400" b="0" dirty="0">
                  <a:solidFill>
                    <a:schemeClr val="accent5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Relevance score of the candidate for the search.</a:t>
              </a:r>
              <a:endParaRPr lang="fr-FR" sz="1400" b="0" kern="10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Double Bracket 17">
              <a:extLst>
                <a:ext uri="{FF2B5EF4-FFF2-40B4-BE49-F238E27FC236}">
                  <a16:creationId xmlns:a16="http://schemas.microsoft.com/office/drawing/2014/main" id="{EE7DC094-E296-7575-8722-1E0A5E9DE265}"/>
                </a:ext>
              </a:extLst>
            </p:cNvPr>
            <p:cNvSpPr/>
            <p:nvPr/>
          </p:nvSpPr>
          <p:spPr>
            <a:xfrm>
              <a:off x="3172235" y="2133048"/>
              <a:ext cx="482388" cy="130421"/>
            </a:xfrm>
            <a:prstGeom prst="bracketPair">
              <a:avLst>
                <a:gd name="adj" fmla="val 7388"/>
              </a:avLst>
            </a:prstGeom>
            <a:ln w="2540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40E63A1-115D-FF68-972C-F6A2DD1350F5}"/>
                </a:ext>
              </a:extLst>
            </p:cNvPr>
            <p:cNvCxnSpPr>
              <a:cxnSpLocks/>
              <a:stCxn id="8" idx="3"/>
              <a:endCxn id="18" idx="1"/>
            </p:cNvCxnSpPr>
            <p:nvPr/>
          </p:nvCxnSpPr>
          <p:spPr>
            <a:xfrm flipV="1">
              <a:off x="1929415" y="2198259"/>
              <a:ext cx="1242820" cy="2506107"/>
            </a:xfrm>
            <a:prstGeom prst="straightConnector1">
              <a:avLst/>
            </a:prstGeom>
            <a:ln w="254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FA42A21-C182-7B3A-1925-0F9AD1DCDFEE}"/>
                </a:ext>
              </a:extLst>
            </p:cNvPr>
            <p:cNvCxnSpPr>
              <a:cxnSpLocks/>
              <a:stCxn id="8" idx="3"/>
              <a:endCxn id="31" idx="1"/>
            </p:cNvCxnSpPr>
            <p:nvPr/>
          </p:nvCxnSpPr>
          <p:spPr>
            <a:xfrm flipV="1">
              <a:off x="1929415" y="4322481"/>
              <a:ext cx="1386820" cy="381885"/>
            </a:xfrm>
            <a:prstGeom prst="straightConnector1">
              <a:avLst/>
            </a:prstGeom>
            <a:ln w="254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Left Bracket 19">
              <a:extLst>
                <a:ext uri="{FF2B5EF4-FFF2-40B4-BE49-F238E27FC236}">
                  <a16:creationId xmlns:a16="http://schemas.microsoft.com/office/drawing/2014/main" id="{127B8D4D-F3A6-C0FD-0FA7-1B7AA76AD6E4}"/>
                </a:ext>
              </a:extLst>
            </p:cNvPr>
            <p:cNvSpPr/>
            <p:nvPr/>
          </p:nvSpPr>
          <p:spPr>
            <a:xfrm>
              <a:off x="2246942" y="2647570"/>
              <a:ext cx="157639" cy="396000"/>
            </a:xfrm>
            <a:prstGeom prst="leftBracket">
              <a:avLst/>
            </a:prstGeom>
            <a:ln w="254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Content Placeholder 1">
              <a:extLst>
                <a:ext uri="{FF2B5EF4-FFF2-40B4-BE49-F238E27FC236}">
                  <a16:creationId xmlns:a16="http://schemas.microsoft.com/office/drawing/2014/main" id="{7C22AB47-A3CD-2877-713B-FAB10D18799B}"/>
                </a:ext>
              </a:extLst>
            </p:cNvPr>
            <p:cNvSpPr txBox="1">
              <a:spLocks noChangeAspect="1"/>
            </p:cNvSpPr>
            <p:nvPr/>
          </p:nvSpPr>
          <p:spPr bwMode="auto">
            <a:xfrm>
              <a:off x="710801" y="1753148"/>
              <a:ext cx="1218614" cy="1676091"/>
            </a:xfrm>
            <a:prstGeom prst="rect">
              <a:avLst/>
            </a:prstGeom>
            <a:ln w="25400">
              <a:solidFill>
                <a:schemeClr val="accent5"/>
              </a:solidFill>
            </a:ln>
          </p:spPr>
          <p:txBody>
            <a:bodyPr vert="horz" wrap="square" lIns="36000" tIns="36000" rIns="36000" bIns="36000" rtlCol="0">
              <a:spAutoFit/>
            </a:bodyPr>
            <a:lstStyle>
              <a:lvl1pPr marL="0" indent="0" algn="l" defTabSz="914400" eaLnBrk="1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/>
                <a:buChar char="•"/>
                <a:defRPr sz="17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/>
                <a:buChar char="•"/>
                <a:defRPr sz="16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b="0" dirty="0">
                  <a:solidFill>
                    <a:schemeClr val="accent5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Brief summary for each candidate, highlighting top skills and employment history.</a:t>
              </a:r>
              <a:endParaRPr lang="fr-FR" sz="1400" b="0" kern="10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F30675D-0CF2-491C-D3C0-9DD16A1E209A}"/>
                </a:ext>
              </a:extLst>
            </p:cNvPr>
            <p:cNvCxnSpPr>
              <a:cxnSpLocks/>
              <a:stCxn id="23" idx="3"/>
              <a:endCxn id="20" idx="1"/>
            </p:cNvCxnSpPr>
            <p:nvPr/>
          </p:nvCxnSpPr>
          <p:spPr>
            <a:xfrm>
              <a:off x="1929415" y="2591194"/>
              <a:ext cx="317527" cy="254376"/>
            </a:xfrm>
            <a:prstGeom prst="straightConnector1">
              <a:avLst/>
            </a:prstGeom>
            <a:ln w="254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Double Bracket 30">
              <a:extLst>
                <a:ext uri="{FF2B5EF4-FFF2-40B4-BE49-F238E27FC236}">
                  <a16:creationId xmlns:a16="http://schemas.microsoft.com/office/drawing/2014/main" id="{20A1C95D-DAB5-47AC-7563-7DBE84522850}"/>
                </a:ext>
              </a:extLst>
            </p:cNvPr>
            <p:cNvSpPr/>
            <p:nvPr/>
          </p:nvSpPr>
          <p:spPr>
            <a:xfrm>
              <a:off x="3316235" y="4257270"/>
              <a:ext cx="482388" cy="130421"/>
            </a:xfrm>
            <a:prstGeom prst="bracketPair">
              <a:avLst>
                <a:gd name="adj" fmla="val 7388"/>
              </a:avLst>
            </a:prstGeom>
            <a:ln w="2540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Content Placeholder 1">
              <a:extLst>
                <a:ext uri="{FF2B5EF4-FFF2-40B4-BE49-F238E27FC236}">
                  <a16:creationId xmlns:a16="http://schemas.microsoft.com/office/drawing/2014/main" id="{9E4AC106-2321-199B-D153-3F301BDBD4D5}"/>
                </a:ext>
              </a:extLst>
            </p:cNvPr>
            <p:cNvSpPr txBox="1">
              <a:spLocks noChangeAspect="1"/>
            </p:cNvSpPr>
            <p:nvPr/>
          </p:nvSpPr>
          <p:spPr bwMode="auto">
            <a:xfrm>
              <a:off x="10770477" y="2783510"/>
              <a:ext cx="1218614" cy="1215067"/>
            </a:xfrm>
            <a:prstGeom prst="rect">
              <a:avLst/>
            </a:prstGeom>
            <a:ln w="25400">
              <a:solidFill>
                <a:schemeClr val="accent5"/>
              </a:solidFill>
            </a:ln>
          </p:spPr>
          <p:txBody>
            <a:bodyPr vert="horz" wrap="square" lIns="36000" tIns="36000" rIns="36000" bIns="36000" rtlCol="0">
              <a:spAutoFit/>
            </a:bodyPr>
            <a:lstStyle>
              <a:lvl1pPr marL="0" indent="0" algn="l" defTabSz="914400" eaLnBrk="1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8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/>
                <a:buChar char="•"/>
                <a:defRPr sz="17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eaLnBrk="1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/>
                <a:buChar char="•"/>
                <a:defRPr sz="16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400" b="0" dirty="0">
                  <a:solidFill>
                    <a:schemeClr val="accent5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Search key words extracted from candidate profiles.</a:t>
              </a:r>
              <a:endParaRPr lang="fr-FR" sz="1400" b="0" kern="10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520ED760-5752-0D89-20EE-85B376D70F9C}"/>
                </a:ext>
              </a:extLst>
            </p:cNvPr>
            <p:cNvCxnSpPr>
              <a:cxnSpLocks/>
              <a:stCxn id="56" idx="1"/>
            </p:cNvCxnSpPr>
            <p:nvPr/>
          </p:nvCxnSpPr>
          <p:spPr>
            <a:xfrm flipH="1" flipV="1">
              <a:off x="8472264" y="2708920"/>
              <a:ext cx="2298213" cy="682124"/>
            </a:xfrm>
            <a:prstGeom prst="straightConnector1">
              <a:avLst/>
            </a:prstGeom>
            <a:ln w="254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A5926358-A114-D398-225B-8BD5FA56469C}"/>
                </a:ext>
              </a:extLst>
            </p:cNvPr>
            <p:cNvCxnSpPr>
              <a:cxnSpLocks/>
              <a:stCxn id="56" idx="1"/>
            </p:cNvCxnSpPr>
            <p:nvPr/>
          </p:nvCxnSpPr>
          <p:spPr>
            <a:xfrm flipH="1" flipV="1">
              <a:off x="4799856" y="2924944"/>
              <a:ext cx="5970621" cy="466100"/>
            </a:xfrm>
            <a:prstGeom prst="straightConnector1">
              <a:avLst/>
            </a:prstGeom>
            <a:ln w="254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6D911CF5-BB75-F767-D189-08E95097EA60}"/>
                </a:ext>
              </a:extLst>
            </p:cNvPr>
            <p:cNvCxnSpPr>
              <a:cxnSpLocks/>
              <a:stCxn id="56" idx="1"/>
            </p:cNvCxnSpPr>
            <p:nvPr/>
          </p:nvCxnSpPr>
          <p:spPr>
            <a:xfrm flipH="1">
              <a:off x="6456040" y="3391044"/>
              <a:ext cx="4314437" cy="421681"/>
            </a:xfrm>
            <a:prstGeom prst="straightConnector1">
              <a:avLst/>
            </a:prstGeom>
            <a:ln w="254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224732B4-1AAA-BD77-C19B-4E41F1B366A0}"/>
                </a:ext>
              </a:extLst>
            </p:cNvPr>
            <p:cNvCxnSpPr>
              <a:cxnSpLocks/>
              <a:stCxn id="56" idx="1"/>
            </p:cNvCxnSpPr>
            <p:nvPr/>
          </p:nvCxnSpPr>
          <p:spPr>
            <a:xfrm flipH="1">
              <a:off x="6456040" y="3391044"/>
              <a:ext cx="4314437" cy="1438990"/>
            </a:xfrm>
            <a:prstGeom prst="straightConnector1">
              <a:avLst/>
            </a:prstGeom>
            <a:ln w="254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8570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Short overview with some features from the search candidate list: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B190A6-C0BF-07C1-E021-2D4236BF015B}"/>
              </a:ext>
            </a:extLst>
          </p:cNvPr>
          <p:cNvGrpSpPr/>
          <p:nvPr/>
        </p:nvGrpSpPr>
        <p:grpSpPr>
          <a:xfrm>
            <a:off x="622800" y="907200"/>
            <a:ext cx="9813600" cy="4316899"/>
            <a:chOff x="623392" y="1052736"/>
            <a:chExt cx="9813600" cy="43168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8D59932-4398-4B0B-CDA8-E8B6AA0A35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20992" y="1052736"/>
              <a:ext cx="8316000" cy="3962903"/>
            </a:xfrm>
            <a:prstGeom prst="rect">
              <a:avLst/>
            </a:prstGeom>
          </p:spPr>
        </p:pic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85D078FC-283A-723B-7BD0-94EA61AD5E02}"/>
                </a:ext>
              </a:extLst>
            </p:cNvPr>
            <p:cNvGrpSpPr/>
            <p:nvPr/>
          </p:nvGrpSpPr>
          <p:grpSpPr>
            <a:xfrm>
              <a:off x="623392" y="1465116"/>
              <a:ext cx="4856460" cy="3904519"/>
              <a:chOff x="710801" y="1753148"/>
              <a:chExt cx="4856460" cy="3904519"/>
            </a:xfrm>
          </p:grpSpPr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94C06993-6C6F-C31C-BF57-A5369E781253}"/>
                  </a:ext>
                </a:extLst>
              </p:cNvPr>
              <p:cNvSpPr txBox="1">
                <a:spLocks noChangeAspect="1"/>
              </p:cNvSpPr>
              <p:nvPr/>
            </p:nvSpPr>
            <p:spPr bwMode="auto">
              <a:xfrm>
                <a:off x="710801" y="4212088"/>
                <a:ext cx="1218614" cy="1445579"/>
              </a:xfrm>
              <a:prstGeom prst="rect">
                <a:avLst/>
              </a:prstGeom>
              <a:ln w="25400">
                <a:solidFill>
                  <a:schemeClr val="accent5"/>
                </a:solidFill>
              </a:ln>
            </p:spPr>
            <p:txBody>
              <a:bodyPr vert="horz" wrap="square" lIns="36000" tIns="36000" rIns="36000" bIns="36000" rtlCol="0">
                <a:sp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b="0" dirty="0">
                    <a:solidFill>
                      <a:schemeClr val="accent5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Hover the mouse over the score to access details based on your search keywords.</a:t>
                </a:r>
                <a:endParaRPr lang="fr-FR" sz="1400" b="0" kern="100" dirty="0">
                  <a:solidFill>
                    <a:schemeClr val="accent5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5FA42A21-C182-7B3A-1925-0F9AD1DCDFEE}"/>
                  </a:ext>
                </a:extLst>
              </p:cNvPr>
              <p:cNvCxnSpPr>
                <a:cxnSpLocks/>
                <a:stCxn id="8" idx="3"/>
              </p:cNvCxnSpPr>
              <p:nvPr/>
            </p:nvCxnSpPr>
            <p:spPr>
              <a:xfrm flipV="1">
                <a:off x="1929415" y="4555303"/>
                <a:ext cx="1776319" cy="379575"/>
              </a:xfrm>
              <a:prstGeom prst="straightConnector1">
                <a:avLst/>
              </a:prstGeom>
              <a:ln w="25400">
                <a:solidFill>
                  <a:schemeClr val="accent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Content Placeholder 1">
                <a:extLst>
                  <a:ext uri="{FF2B5EF4-FFF2-40B4-BE49-F238E27FC236}">
                    <a16:creationId xmlns:a16="http://schemas.microsoft.com/office/drawing/2014/main" id="{7C22AB47-A3CD-2877-713B-FAB10D18799B}"/>
                  </a:ext>
                </a:extLst>
              </p:cNvPr>
              <p:cNvSpPr txBox="1">
                <a:spLocks noChangeAspect="1"/>
              </p:cNvSpPr>
              <p:nvPr/>
            </p:nvSpPr>
            <p:spPr bwMode="auto">
              <a:xfrm>
                <a:off x="710801" y="1753148"/>
                <a:ext cx="1218614" cy="1676091"/>
              </a:xfrm>
              <a:prstGeom prst="rect">
                <a:avLst/>
              </a:prstGeom>
              <a:ln w="25400">
                <a:solidFill>
                  <a:schemeClr val="accent5"/>
                </a:solidFill>
              </a:ln>
            </p:spPr>
            <p:txBody>
              <a:bodyPr vert="horz" wrap="square" lIns="36000" tIns="36000" rIns="36000" bIns="36000" rtlCol="0">
                <a:spAutoFit/>
              </a:bodyPr>
              <a:lstStyle>
                <a:lvl1pPr marL="0" indent="0" algn="l" defTabSz="914400" eaLnBrk="1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defRPr sz="21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/>
                  <a:buChar char="•"/>
                  <a:defRPr sz="18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7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eaLnBrk="1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/>
                  <a:buChar char="•"/>
                  <a:defRPr sz="16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/>
                  <a:buChar char="•"/>
                  <a:defRPr sz="16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eaLnBrk="1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b="0" dirty="0">
                    <a:solidFill>
                      <a:schemeClr val="accent5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Hover the mouse over the name to view a brief overview of the candidate's career.</a:t>
                </a:r>
                <a:endParaRPr lang="fr-FR" sz="1400" b="0" kern="100" dirty="0">
                  <a:solidFill>
                    <a:schemeClr val="accent5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BF30675D-0CF2-491C-D3C0-9DD16A1E209A}"/>
                  </a:ext>
                </a:extLst>
              </p:cNvPr>
              <p:cNvCxnSpPr>
                <a:cxnSpLocks/>
                <a:stCxn id="23" idx="3"/>
              </p:cNvCxnSpPr>
              <p:nvPr/>
            </p:nvCxnSpPr>
            <p:spPr>
              <a:xfrm flipV="1">
                <a:off x="1929415" y="2304146"/>
                <a:ext cx="936489" cy="287048"/>
              </a:xfrm>
              <a:prstGeom prst="straightConnector1">
                <a:avLst/>
              </a:prstGeom>
              <a:ln w="25400">
                <a:solidFill>
                  <a:schemeClr val="accent5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7" name="Picture 76">
                <a:extLst>
                  <a:ext uri="{FF2B5EF4-FFF2-40B4-BE49-F238E27FC236}">
                    <a16:creationId xmlns:a16="http://schemas.microsoft.com/office/drawing/2014/main" id="{C837F86D-A4F3-80A1-D6C7-3214EB6247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86653" y="4644728"/>
                <a:ext cx="1580608" cy="641406"/>
              </a:xfrm>
              <a:prstGeom prst="rect">
                <a:avLst/>
              </a:prstGeom>
              <a:ln w="25400">
                <a:solidFill>
                  <a:schemeClr val="accent5"/>
                </a:solidFill>
              </a:ln>
            </p:spPr>
          </p:pic>
        </p:grp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D014D839-52E8-9B9A-5F07-E34C8E1B59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1223" y="2016113"/>
            <a:ext cx="7937557" cy="95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63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6396C3F-F139-8864-4F8A-D77126353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667" y="1051162"/>
            <a:ext cx="8059892" cy="45216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Candidate profile view within </a:t>
            </a:r>
            <a:r>
              <a:rPr lang="en-GB" sz="18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Daxtra</a:t>
            </a: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2ABE6B2-6201-4CB8-B2DE-FEC2A41C042E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560496" y="1378813"/>
            <a:ext cx="1342918" cy="523532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Brief summary of the candidate.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0EA6F46-A0E2-E1F4-C006-257416E6245D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622800" y="1656000"/>
            <a:ext cx="1218614" cy="984556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Overview of CV and Job Screening Questions.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Left Bracket 13">
            <a:extLst>
              <a:ext uri="{FF2B5EF4-FFF2-40B4-BE49-F238E27FC236}">
                <a16:creationId xmlns:a16="http://schemas.microsoft.com/office/drawing/2014/main" id="{07B127C4-2171-0AAD-621F-923406A22838}"/>
              </a:ext>
            </a:extLst>
          </p:cNvPr>
          <p:cNvSpPr/>
          <p:nvPr/>
        </p:nvSpPr>
        <p:spPr>
          <a:xfrm rot="5400000">
            <a:off x="2673731" y="654099"/>
            <a:ext cx="147794" cy="1368153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3F88FD5-1E0E-96E4-6339-E7F52ADACB1A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1841414" y="1522820"/>
            <a:ext cx="798202" cy="625458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Left Bracket 27">
            <a:extLst>
              <a:ext uri="{FF2B5EF4-FFF2-40B4-BE49-F238E27FC236}">
                <a16:creationId xmlns:a16="http://schemas.microsoft.com/office/drawing/2014/main" id="{F8016FE8-2865-2948-EAB5-093D85CA7792}"/>
              </a:ext>
            </a:extLst>
          </p:cNvPr>
          <p:cNvSpPr/>
          <p:nvPr/>
        </p:nvSpPr>
        <p:spPr>
          <a:xfrm rot="10800000">
            <a:off x="10056439" y="1412072"/>
            <a:ext cx="122202" cy="576767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6826DD3-614C-5D16-C82D-EED4618B6191}"/>
              </a:ext>
            </a:extLst>
          </p:cNvPr>
          <p:cNvCxnSpPr>
            <a:cxnSpLocks/>
            <a:stCxn id="11" idx="1"/>
            <a:endCxn id="28" idx="1"/>
          </p:cNvCxnSpPr>
          <p:nvPr/>
        </p:nvCxnSpPr>
        <p:spPr>
          <a:xfrm flipH="1">
            <a:off x="10178641" y="1640579"/>
            <a:ext cx="381855" cy="59876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BA6611E5-BA39-032B-4DF5-07D7C79C2532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560496" y="2386062"/>
            <a:ext cx="1342918" cy="3750698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Extracted information from the candidate's career background, including experience, education, and skills; contact details and information from SmartRecruiters, such as attachments, notes, and applications.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AD396CC-9706-DF7D-3E98-B904220DD2FB}"/>
              </a:ext>
            </a:extLst>
          </p:cNvPr>
          <p:cNvCxnSpPr>
            <a:cxnSpLocks/>
            <a:stCxn id="36" idx="1"/>
            <a:endCxn id="38" idx="1"/>
          </p:cNvCxnSpPr>
          <p:nvPr/>
        </p:nvCxnSpPr>
        <p:spPr>
          <a:xfrm flipH="1" flipV="1">
            <a:off x="8202008" y="2312857"/>
            <a:ext cx="2358488" cy="1948554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Left Bracket 37">
            <a:extLst>
              <a:ext uri="{FF2B5EF4-FFF2-40B4-BE49-F238E27FC236}">
                <a16:creationId xmlns:a16="http://schemas.microsoft.com/office/drawing/2014/main" id="{1CFFB18D-F66A-C021-A2DF-536D13A6D975}"/>
              </a:ext>
            </a:extLst>
          </p:cNvPr>
          <p:cNvSpPr/>
          <p:nvPr/>
        </p:nvSpPr>
        <p:spPr>
          <a:xfrm rot="16200000">
            <a:off x="8112008" y="188857"/>
            <a:ext cx="180000" cy="406800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150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C40BDFBC-342F-9573-1231-B5D9EEE04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827" y="1052736"/>
            <a:ext cx="6096256" cy="342000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the top right, you have a tool bar: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0EA6F46-A0E2-E1F4-C006-257416E6245D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640308" y="4968000"/>
            <a:ext cx="1218614" cy="984556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Download the profile (don’t forget GDPR rules).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3F88FD5-1E0E-96E4-6339-E7F52ADACB1A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1249615" y="2132856"/>
            <a:ext cx="5381454" cy="2835144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6826DD3-614C-5D16-C82D-EED4618B6191}"/>
              </a:ext>
            </a:extLst>
          </p:cNvPr>
          <p:cNvCxnSpPr>
            <a:cxnSpLocks/>
            <a:stCxn id="19" idx="0"/>
          </p:cNvCxnSpPr>
          <p:nvPr/>
        </p:nvCxnSpPr>
        <p:spPr>
          <a:xfrm flipH="1" flipV="1">
            <a:off x="7896200" y="1179892"/>
            <a:ext cx="325544" cy="575942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B1504F0-AB1A-0D59-0D15-605132F3D238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2224484" y="4968000"/>
            <a:ext cx="1462891" cy="984556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 the profile with another SmartRecruiters user.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C1C31F8-27CB-93AE-014A-784E9AB01B2B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4052937" y="4968000"/>
            <a:ext cx="1462890" cy="754043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View the profile within SmartRecruiters.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EB602E1C-903E-8FCB-5FAE-2B464E49D356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5881389" y="4968000"/>
            <a:ext cx="1433225" cy="523532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a note within SmartRecruiters.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493DCDEE-073E-081D-F572-8CEA5861F799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7680176" y="4968000"/>
            <a:ext cx="1872208" cy="984556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 options to match this profile with a vacancy or with other similar profiles.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69A0DF4B-1ED0-A3A5-3F8A-31FFAA40CC61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9917946" y="4968000"/>
            <a:ext cx="1218614" cy="754043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 the profile in a new tab.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05FBEBA-C62D-D66B-0B00-20C8D7EF8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1069" y="1755834"/>
            <a:ext cx="3181350" cy="428625"/>
          </a:xfrm>
          <a:prstGeom prst="rect">
            <a:avLst/>
          </a:prstGeom>
          <a:ln w="25400">
            <a:solidFill>
              <a:schemeClr val="accent5"/>
            </a:solidFill>
          </a:ln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030DBE8-DC1C-489B-C58D-B5CF4768897D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2955930" y="2184459"/>
            <a:ext cx="4147382" cy="2783541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CEA1899-4ADD-C1D7-EA14-78E2B2D28FC8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4784382" y="2184459"/>
            <a:ext cx="2675950" cy="2783541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701E194-75B7-96DF-3517-0E44B5381C38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6598002" y="2184459"/>
            <a:ext cx="1272312" cy="2783541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9F74EBC-F974-39AC-25A0-28D03EDD4551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8616280" y="2184459"/>
            <a:ext cx="25727" cy="2783541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A56F076-D85F-2C15-DE10-286452F813AC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8616280" y="2184459"/>
            <a:ext cx="322077" cy="2783541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10FA64E-2CF1-9B73-CCE4-B3968CE57FD9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9624681" y="2184459"/>
            <a:ext cx="902572" cy="2783541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4547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Sharing Candidate Profiles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704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just one candidate to your shortlist: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544EE53-62BE-6C4D-5D40-A5DE4E14EF22}"/>
              </a:ext>
            </a:extLst>
          </p:cNvPr>
          <p:cNvSpPr txBox="1">
            <a:spLocks/>
          </p:cNvSpPr>
          <p:nvPr/>
        </p:nvSpPr>
        <p:spPr bwMode="auto">
          <a:xfrm>
            <a:off x="710801" y="3861389"/>
            <a:ext cx="1218615" cy="2137114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Subsequently, you will receive an email with the candidate summary, which you can then forward to your HR-TA partner.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Left Bracket 20">
            <a:extLst>
              <a:ext uri="{FF2B5EF4-FFF2-40B4-BE49-F238E27FC236}">
                <a16:creationId xmlns:a16="http://schemas.microsoft.com/office/drawing/2014/main" id="{D1C21C7F-BC75-3EBA-26F5-E0795C0E8E04}"/>
              </a:ext>
            </a:extLst>
          </p:cNvPr>
          <p:cNvSpPr/>
          <p:nvPr/>
        </p:nvSpPr>
        <p:spPr>
          <a:xfrm>
            <a:off x="7050081" y="3717032"/>
            <a:ext cx="108000" cy="43920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7C22AB47-A3CD-2877-713B-FAB10D18799B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713405" y="1882869"/>
            <a:ext cx="1218614" cy="754043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the profile to your short-list.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748B40-7313-C73C-46CA-AA051E290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754" y="1277726"/>
            <a:ext cx="3705225" cy="762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983F0F6-BCC0-2F42-2028-F7D87DA8FA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0499" y="812637"/>
            <a:ext cx="2992693" cy="1692177"/>
          </a:xfrm>
          <a:prstGeom prst="rect">
            <a:avLst/>
          </a:prstGeom>
          <a:ln>
            <a:solidFill>
              <a:schemeClr val="accent5"/>
            </a:solidFill>
          </a:ln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F30675D-0CF2-491C-D3C0-9DD16A1E209A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1932019" y="1613818"/>
            <a:ext cx="2291773" cy="646073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FC4E6F72-39BF-3B35-5CD0-F94E003FB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754" y="3232980"/>
            <a:ext cx="4731382" cy="283207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33C6FB2-F787-359F-FE92-F7C236E8CB23}"/>
              </a:ext>
            </a:extLst>
          </p:cNvPr>
          <p:cNvCxnSpPr>
            <a:cxnSpLocks/>
            <a:stCxn id="5" idx="3"/>
            <a:endCxn id="15" idx="1"/>
          </p:cNvCxnSpPr>
          <p:nvPr/>
        </p:nvCxnSpPr>
        <p:spPr>
          <a:xfrm>
            <a:off x="6293979" y="1658726"/>
            <a:ext cx="1156520" cy="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A42A21-C182-7B3A-1925-0F9AD1DCDFEE}"/>
              </a:ext>
            </a:extLst>
          </p:cNvPr>
          <p:cNvCxnSpPr>
            <a:cxnSpLocks/>
            <a:stCxn id="10" idx="3"/>
            <a:endCxn id="32" idx="1"/>
          </p:cNvCxnSpPr>
          <p:nvPr/>
        </p:nvCxnSpPr>
        <p:spPr>
          <a:xfrm flipV="1">
            <a:off x="1929416" y="4649015"/>
            <a:ext cx="659338" cy="280931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80752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bulked candidates to your shortlist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B1372F-88C5-A018-5E5F-25A292CE8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754" y="2196890"/>
            <a:ext cx="4715628" cy="692738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313CE8-8B02-C2F2-AFBE-F54858752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754" y="3120308"/>
            <a:ext cx="3114130" cy="3034394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1EAB07-0B45-743B-383C-FEAA50A1F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754" y="1277726"/>
            <a:ext cx="3705225" cy="762000"/>
          </a:xfrm>
          <a:prstGeom prst="rect">
            <a:avLst/>
          </a:prstGeom>
          <a:ln>
            <a:solidFill>
              <a:schemeClr val="accent5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C1F8900-C656-BFF7-09B5-FBC7E5B28B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1859" y="1697170"/>
            <a:ext cx="2992693" cy="1692177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734810CF-8F96-BA31-A90E-4D00D44144A1}"/>
              </a:ext>
            </a:extLst>
          </p:cNvPr>
          <p:cNvSpPr txBox="1">
            <a:spLocks/>
          </p:cNvSpPr>
          <p:nvPr/>
        </p:nvSpPr>
        <p:spPr bwMode="auto">
          <a:xfrm>
            <a:off x="710801" y="3861389"/>
            <a:ext cx="1218615" cy="1906603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Then, you will receive an email with candidate’s summaries that you can forward to your  HR-TA partner.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F84E1504-56DE-F9FA-82ED-68F7850F2FA8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713405" y="1052736"/>
            <a:ext cx="1218614" cy="754043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Tick the profile you want to add.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2074B9B-E916-4B2F-A017-E9DF5274734D}"/>
              </a:ext>
            </a:extLst>
          </p:cNvPr>
          <p:cNvCxnSpPr>
            <a:cxnSpLocks/>
            <a:stCxn id="22" idx="3"/>
            <a:endCxn id="12" idx="1"/>
          </p:cNvCxnSpPr>
          <p:nvPr/>
        </p:nvCxnSpPr>
        <p:spPr>
          <a:xfrm>
            <a:off x="1932019" y="1429758"/>
            <a:ext cx="656735" cy="228968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C4DE31F-BD44-6E0E-8978-21C133BF5B2F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1929416" y="4649015"/>
            <a:ext cx="659338" cy="165676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B52DFB1-B99C-3028-F578-017833985EAA}"/>
              </a:ext>
            </a:extLst>
          </p:cNvPr>
          <p:cNvCxnSpPr>
            <a:cxnSpLocks/>
            <a:stCxn id="9" idx="3"/>
            <a:endCxn id="13" idx="1"/>
          </p:cNvCxnSpPr>
          <p:nvPr/>
        </p:nvCxnSpPr>
        <p:spPr>
          <a:xfrm>
            <a:off x="7304382" y="2543259"/>
            <a:ext cx="767477" cy="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D1458A1-6987-BEBF-BAC7-304C090A3337}"/>
              </a:ext>
            </a:extLst>
          </p:cNvPr>
          <p:cNvCxnSpPr>
            <a:cxnSpLocks/>
            <a:stCxn id="43" idx="3"/>
          </p:cNvCxnSpPr>
          <p:nvPr/>
        </p:nvCxnSpPr>
        <p:spPr>
          <a:xfrm flipV="1">
            <a:off x="1929416" y="2733054"/>
            <a:ext cx="3590520" cy="386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1">
            <a:extLst>
              <a:ext uri="{FF2B5EF4-FFF2-40B4-BE49-F238E27FC236}">
                <a16:creationId xmlns:a16="http://schemas.microsoft.com/office/drawing/2014/main" id="{7E82148D-FB3C-C62F-F1CF-8863CCDA472E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710802" y="2125906"/>
            <a:ext cx="1218614" cy="1215067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these profiles to your short-list on the result page of your search.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502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Searching for Candidates from a Job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67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76E58D-2971-76F2-76A9-A686B9C35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 err="1"/>
              <a:t>Summary</a:t>
            </a:r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1698061-7670-6B85-EFDE-F35F6112B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1464" y="1607005"/>
            <a:ext cx="3096344" cy="3096344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554BE2-70ED-12A2-AB38-85ABAA5FC4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592265"/>
            <a:ext cx="5611813" cy="2772840"/>
          </a:xfrm>
        </p:spPr>
        <p:txBody>
          <a:bodyPr>
            <a:normAutofit/>
          </a:bodyPr>
          <a:lstStyle/>
          <a:p>
            <a:r>
              <a:rPr lang="en-GB" dirty="0">
                <a:hlinkClick r:id="rId3" action="ppaction://hlinksldjump"/>
              </a:rPr>
              <a:t>Access the </a:t>
            </a:r>
            <a:r>
              <a:rPr lang="en-GB" dirty="0" err="1">
                <a:hlinkClick r:id="rId3" action="ppaction://hlinksldjump"/>
              </a:rPr>
              <a:t>Daxtra</a:t>
            </a:r>
            <a:r>
              <a:rPr lang="en-GB" dirty="0">
                <a:hlinkClick r:id="rId3" action="ppaction://hlinksldjump"/>
              </a:rPr>
              <a:t> Tool</a:t>
            </a:r>
            <a:endParaRPr lang="en-GB" dirty="0"/>
          </a:p>
          <a:p>
            <a:r>
              <a:rPr lang="en-GB" dirty="0">
                <a:hlinkClick r:id="rId4" action="ppaction://hlinksldjump"/>
              </a:rPr>
              <a:t>Initiating a Candidate Search</a:t>
            </a:r>
            <a:endParaRPr lang="en-GB" dirty="0"/>
          </a:p>
          <a:p>
            <a:pPr algn="just"/>
            <a:r>
              <a:rPr lang="en-GB" dirty="0">
                <a:hlinkClick r:id="rId5" action="ppaction://hlinksldjump"/>
              </a:rPr>
              <a:t>Reviewing Candidate Profiles</a:t>
            </a:r>
            <a:endParaRPr lang="en-GB" dirty="0"/>
          </a:p>
          <a:p>
            <a:r>
              <a:rPr lang="en-GB" dirty="0">
                <a:hlinkClick r:id="rId6" action="ppaction://hlinksldjump"/>
              </a:rPr>
              <a:t>Sharing Candidate Profiles</a:t>
            </a:r>
            <a:endParaRPr lang="en-GB" dirty="0"/>
          </a:p>
          <a:p>
            <a:r>
              <a:rPr lang="en-GB" dirty="0">
                <a:hlinkClick r:id="rId7" action="ppaction://hlinksldjump"/>
              </a:rPr>
              <a:t>Searching for Candidates from a Job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EEB215-D010-D7CC-0C52-A4DA8606D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382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Specific tab to search by type of jobs/vacancies: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4C06993-6C6F-C31C-BF57-A5369E781253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412889" y="1052736"/>
            <a:ext cx="1218614" cy="523532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400" b="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main search bar.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2C2D0D9-2422-9AA6-697A-FB07279BA3CF}"/>
              </a:ext>
            </a:extLst>
          </p:cNvPr>
          <p:cNvSpPr txBox="1">
            <a:spLocks/>
          </p:cNvSpPr>
          <p:nvPr/>
        </p:nvSpPr>
        <p:spPr bwMode="auto">
          <a:xfrm>
            <a:off x="412889" y="1937310"/>
            <a:ext cx="1218615" cy="523532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Filters on job history.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544EE53-62BE-6C4D-5D40-A5DE4E14EF22}"/>
              </a:ext>
            </a:extLst>
          </p:cNvPr>
          <p:cNvSpPr txBox="1">
            <a:spLocks/>
          </p:cNvSpPr>
          <p:nvPr/>
        </p:nvSpPr>
        <p:spPr bwMode="auto">
          <a:xfrm>
            <a:off x="412889" y="3866369"/>
            <a:ext cx="1218615" cy="1215067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Advanced filters</a:t>
            </a:r>
            <a:r>
              <a:rPr lang="en-US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about position (</a:t>
            </a:r>
            <a:r>
              <a:rPr lang="en-US" sz="1400" b="0" dirty="0" err="1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programmes</a:t>
            </a:r>
            <a:r>
              <a:rPr lang="en-US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BMJ, …).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40E63A1-115D-FF68-972C-F6A2DD1350F5}"/>
              </a:ext>
            </a:extLst>
          </p:cNvPr>
          <p:cNvCxnSpPr>
            <a:cxnSpLocks/>
            <a:stCxn id="8" idx="3"/>
            <a:endCxn id="19" idx="1"/>
          </p:cNvCxnSpPr>
          <p:nvPr/>
        </p:nvCxnSpPr>
        <p:spPr>
          <a:xfrm>
            <a:off x="1631503" y="1314502"/>
            <a:ext cx="599929" cy="1187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CC2AB6-E42D-CAAC-D873-71B15DE02317}"/>
              </a:ext>
            </a:extLst>
          </p:cNvPr>
          <p:cNvCxnSpPr>
            <a:cxnSpLocks/>
            <a:stCxn id="7" idx="3"/>
            <a:endCxn id="20" idx="1"/>
          </p:cNvCxnSpPr>
          <p:nvPr/>
        </p:nvCxnSpPr>
        <p:spPr>
          <a:xfrm flipV="1">
            <a:off x="1631504" y="2132936"/>
            <a:ext cx="599928" cy="6614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C831D368-569E-B3B1-B6A4-B3E7AF5C8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446" y="1052736"/>
            <a:ext cx="7570908" cy="4798070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A42A21-C182-7B3A-1925-0F9AD1DCDFEE}"/>
              </a:ext>
            </a:extLst>
          </p:cNvPr>
          <p:cNvCxnSpPr>
            <a:cxnSpLocks/>
            <a:stCxn id="10" idx="3"/>
            <a:endCxn id="21" idx="1"/>
          </p:cNvCxnSpPr>
          <p:nvPr/>
        </p:nvCxnSpPr>
        <p:spPr>
          <a:xfrm flipV="1">
            <a:off x="1631504" y="4185654"/>
            <a:ext cx="599928" cy="288249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C64DA2DE-D991-0007-E678-71A9993FF619}"/>
              </a:ext>
            </a:extLst>
          </p:cNvPr>
          <p:cNvSpPr/>
          <p:nvPr/>
        </p:nvSpPr>
        <p:spPr>
          <a:xfrm>
            <a:off x="2231432" y="1112210"/>
            <a:ext cx="108000" cy="406958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Left Bracket 19">
            <a:extLst>
              <a:ext uri="{FF2B5EF4-FFF2-40B4-BE49-F238E27FC236}">
                <a16:creationId xmlns:a16="http://schemas.microsoft.com/office/drawing/2014/main" id="{127B8D4D-F3A6-C0FD-0FA7-1B7AA76AD6E4}"/>
              </a:ext>
            </a:extLst>
          </p:cNvPr>
          <p:cNvSpPr/>
          <p:nvPr/>
        </p:nvSpPr>
        <p:spPr>
          <a:xfrm>
            <a:off x="2231432" y="1628936"/>
            <a:ext cx="108000" cy="100800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Left Bracket 20">
            <a:extLst>
              <a:ext uri="{FF2B5EF4-FFF2-40B4-BE49-F238E27FC236}">
                <a16:creationId xmlns:a16="http://schemas.microsoft.com/office/drawing/2014/main" id="{D1C21C7F-BC75-3EBA-26F5-E0795C0E8E04}"/>
              </a:ext>
            </a:extLst>
          </p:cNvPr>
          <p:cNvSpPr/>
          <p:nvPr/>
        </p:nvSpPr>
        <p:spPr>
          <a:xfrm>
            <a:off x="2231432" y="2727654"/>
            <a:ext cx="108000" cy="291600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DC3B4C-F4F0-947C-1117-092A71AF3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60" y="445468"/>
            <a:ext cx="5774506" cy="39483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E48342A-3F8E-AA62-0C4B-7AE773815BF8}"/>
              </a:ext>
            </a:extLst>
          </p:cNvPr>
          <p:cNvSpPr/>
          <p:nvPr/>
        </p:nvSpPr>
        <p:spPr>
          <a:xfrm>
            <a:off x="9480376" y="476672"/>
            <a:ext cx="517175" cy="324000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72374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C881142F-AF2F-674A-DDCE-AE4D09E67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766" y="884976"/>
            <a:ext cx="8241710" cy="508804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Similar overview as for candidates but with vacancies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39BEC13C-165A-7047-6261-E9B9B2A1565E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412889" y="2779725"/>
            <a:ext cx="1218614" cy="1215067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Search key words extracted from candidate profiles.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66F0AB8-C860-41F2-8C5D-E90511592E7E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1631503" y="2157536"/>
            <a:ext cx="2952329" cy="1229723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AA87978-C055-5B3A-E7A7-28145EC5D39A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1631503" y="3140968"/>
            <a:ext cx="2952329" cy="246291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B88B0FF-1F21-E2BA-8949-C2EF278FD26F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1631503" y="3387259"/>
            <a:ext cx="1800201" cy="1769933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175EF91-A658-65A8-5D43-BE3F1E4F0B88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1631503" y="3387259"/>
            <a:ext cx="1800201" cy="868176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3216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3859E4-D1DE-7F00-796C-6D8843B340BE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956761" y="1264278"/>
            <a:ext cx="8490916" cy="403591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Job view within </a:t>
            </a:r>
            <a:r>
              <a:rPr lang="en-GB" sz="18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Daxtra</a:t>
            </a: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and its toolbar on top right: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0EA6F46-A0E2-E1F4-C006-257416E6245D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469111" y="1641430"/>
            <a:ext cx="1218614" cy="523532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Job advertisement. 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3F88FD5-1E0E-96E4-6339-E7F52ADACB1A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687725" y="1903196"/>
            <a:ext cx="269036" cy="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BA6611E5-BA39-032B-4DF5-07D7C79C2532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7104112" y="136006"/>
            <a:ext cx="1804014" cy="984556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Switch between job details and candidates who applied to this position.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AD396CC-9706-DF7D-3E98-B904220DD2FB}"/>
              </a:ext>
            </a:extLst>
          </p:cNvPr>
          <p:cNvCxnSpPr>
            <a:cxnSpLocks/>
            <a:stCxn id="36" idx="1"/>
            <a:endCxn id="38" idx="1"/>
          </p:cNvCxnSpPr>
          <p:nvPr/>
        </p:nvCxnSpPr>
        <p:spPr>
          <a:xfrm flipH="1">
            <a:off x="6716322" y="628284"/>
            <a:ext cx="387790" cy="1360555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Left Bracket 37">
            <a:extLst>
              <a:ext uri="{FF2B5EF4-FFF2-40B4-BE49-F238E27FC236}">
                <a16:creationId xmlns:a16="http://schemas.microsoft.com/office/drawing/2014/main" id="{1CFFB18D-F66A-C021-A2DF-536D13A6D975}"/>
              </a:ext>
            </a:extLst>
          </p:cNvPr>
          <p:cNvSpPr/>
          <p:nvPr/>
        </p:nvSpPr>
        <p:spPr>
          <a:xfrm rot="16200000">
            <a:off x="6644314" y="1421012"/>
            <a:ext cx="144014" cy="991639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Left Bracket 12">
            <a:extLst>
              <a:ext uri="{FF2B5EF4-FFF2-40B4-BE49-F238E27FC236}">
                <a16:creationId xmlns:a16="http://schemas.microsoft.com/office/drawing/2014/main" id="{B0F6DD77-DB82-BE1A-666B-761FE301276F}"/>
              </a:ext>
            </a:extLst>
          </p:cNvPr>
          <p:cNvSpPr/>
          <p:nvPr/>
        </p:nvSpPr>
        <p:spPr>
          <a:xfrm>
            <a:off x="1970963" y="1515027"/>
            <a:ext cx="108000" cy="3785169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CA52C26-8D7D-3628-75C2-EC8DD7825CC0}"/>
              </a:ext>
            </a:extLst>
          </p:cNvPr>
          <p:cNvCxnSpPr>
            <a:cxnSpLocks/>
            <a:stCxn id="44" idx="0"/>
          </p:cNvCxnSpPr>
          <p:nvPr/>
        </p:nvCxnSpPr>
        <p:spPr>
          <a:xfrm flipH="1" flipV="1">
            <a:off x="9946386" y="1461228"/>
            <a:ext cx="353562" cy="718895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01EDACCE-08F6-5848-085E-C852E4C3E23C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5425198" y="4968000"/>
            <a:ext cx="1462890" cy="754043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View the job within SmartRecruiters.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E07BDDB1-56AF-8927-7012-825F4AD7911B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6967031" y="4968000"/>
            <a:ext cx="1433225" cy="523532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a note within SmartRecruiters.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42AFBD0C-A72E-430A-BC03-35824638A213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8516684" y="4968000"/>
            <a:ext cx="1611764" cy="984556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 options to add the criteria of this job in the search tool for candidates.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C15E68A1-6C1F-8817-456A-FDCC29585B2E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10277986" y="4968000"/>
            <a:ext cx="1218614" cy="754043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 the vacancy in a new tab.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FBD2B82-5F73-ABCA-A51C-A3B130D4EB44}"/>
              </a:ext>
            </a:extLst>
          </p:cNvPr>
          <p:cNvCxnSpPr>
            <a:cxnSpLocks/>
            <a:stCxn id="27" idx="0"/>
            <a:endCxn id="44" idx="2"/>
          </p:cNvCxnSpPr>
          <p:nvPr/>
        </p:nvCxnSpPr>
        <p:spPr>
          <a:xfrm flipV="1">
            <a:off x="6156643" y="2580173"/>
            <a:ext cx="4143305" cy="2387827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ED3A55A-ADAA-EEAC-E4C0-68B4F47447E7}"/>
              </a:ext>
            </a:extLst>
          </p:cNvPr>
          <p:cNvCxnSpPr>
            <a:cxnSpLocks/>
            <a:stCxn id="30" idx="0"/>
            <a:endCxn id="44" idx="2"/>
          </p:cNvCxnSpPr>
          <p:nvPr/>
        </p:nvCxnSpPr>
        <p:spPr>
          <a:xfrm flipV="1">
            <a:off x="7683644" y="2580173"/>
            <a:ext cx="2616304" cy="2387827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24066CE-A3B4-0704-7CB3-F871263D07CD}"/>
              </a:ext>
            </a:extLst>
          </p:cNvPr>
          <p:cNvCxnSpPr>
            <a:cxnSpLocks/>
            <a:stCxn id="31" idx="0"/>
            <a:endCxn id="44" idx="2"/>
          </p:cNvCxnSpPr>
          <p:nvPr/>
        </p:nvCxnSpPr>
        <p:spPr>
          <a:xfrm flipV="1">
            <a:off x="9322566" y="2580173"/>
            <a:ext cx="977382" cy="2387827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EE89729-F748-84AC-6EEC-3167A0E71C39}"/>
              </a:ext>
            </a:extLst>
          </p:cNvPr>
          <p:cNvCxnSpPr>
            <a:cxnSpLocks/>
            <a:stCxn id="32" idx="0"/>
            <a:endCxn id="44" idx="2"/>
          </p:cNvCxnSpPr>
          <p:nvPr/>
        </p:nvCxnSpPr>
        <p:spPr>
          <a:xfrm flipH="1" flipV="1">
            <a:off x="10299948" y="2580173"/>
            <a:ext cx="587345" cy="2387827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1C9667EB-54FF-5EEA-1011-6B6DBF67A3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9348" y="2180123"/>
            <a:ext cx="1981200" cy="400050"/>
          </a:xfrm>
          <a:prstGeom prst="rect">
            <a:avLst/>
          </a:prstGeom>
          <a:ln w="25400"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24018562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Access the </a:t>
            </a:r>
            <a:r>
              <a:rPr lang="en-US" dirty="0" err="1"/>
              <a:t>Daxtra</a:t>
            </a:r>
            <a:r>
              <a:rPr lang="en-US" dirty="0"/>
              <a:t> Tool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511696"/>
            <a:ext cx="11376024" cy="643890"/>
          </a:xfrm>
        </p:spPr>
        <p:txBody>
          <a:bodyPr/>
          <a:lstStyle/>
          <a:p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 to SmartRecruiters. 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15B4C8-940E-0D1E-4CFD-8B9374EEF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640" y="1306006"/>
            <a:ext cx="5731510" cy="643890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4C06993-6C6F-C31C-BF57-A5369E781253}"/>
              </a:ext>
            </a:extLst>
          </p:cNvPr>
          <p:cNvSpPr txBox="1">
            <a:spLocks/>
          </p:cNvSpPr>
          <p:nvPr/>
        </p:nvSpPr>
        <p:spPr bwMode="auto">
          <a:xfrm>
            <a:off x="412889" y="3356241"/>
            <a:ext cx="11376024" cy="6438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b="0" i="1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5AF06564-4C58-2B76-2A18-3017041D2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3504" y="2996952"/>
            <a:ext cx="2462213" cy="314325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4295D4C-31C9-2A89-17F8-461F8F33F834}"/>
              </a:ext>
            </a:extLst>
          </p:cNvPr>
          <p:cNvSpPr/>
          <p:nvPr/>
        </p:nvSpPr>
        <p:spPr>
          <a:xfrm>
            <a:off x="7406084" y="1412776"/>
            <a:ext cx="1008000" cy="360040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rrow: Left 16">
            <a:extLst>
              <a:ext uri="{FF2B5EF4-FFF2-40B4-BE49-F238E27FC236}">
                <a16:creationId xmlns:a16="http://schemas.microsoft.com/office/drawing/2014/main" id="{DD8F459C-3BC0-FBB7-4FCC-23C4DA5F0A4B}"/>
              </a:ext>
            </a:extLst>
          </p:cNvPr>
          <p:cNvSpPr/>
          <p:nvPr/>
        </p:nvSpPr>
        <p:spPr>
          <a:xfrm rot="2807125">
            <a:off x="8389662" y="1882184"/>
            <a:ext cx="576064" cy="306018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812C287-5808-69C5-9BAC-4C6EE8C11F06}"/>
              </a:ext>
            </a:extLst>
          </p:cNvPr>
          <p:cNvSpPr/>
          <p:nvPr/>
        </p:nvSpPr>
        <p:spPr>
          <a:xfrm>
            <a:off x="2991632" y="5742729"/>
            <a:ext cx="767976" cy="252000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rrow: Left 18">
            <a:extLst>
              <a:ext uri="{FF2B5EF4-FFF2-40B4-BE49-F238E27FC236}">
                <a16:creationId xmlns:a16="http://schemas.microsoft.com/office/drawing/2014/main" id="{7C392DD6-39D1-E11D-FF09-C9A44345F413}"/>
              </a:ext>
            </a:extLst>
          </p:cNvPr>
          <p:cNvSpPr/>
          <p:nvPr/>
        </p:nvSpPr>
        <p:spPr>
          <a:xfrm rot="19023591">
            <a:off x="3786670" y="5351664"/>
            <a:ext cx="576064" cy="306018"/>
          </a:xfrm>
          <a:prstGeom prst="leftArrow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7EF83357-DDD6-598B-7D3E-8B6B0B3F8134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414000" y="5242082"/>
            <a:ext cx="1862548" cy="754043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will need to quickly accept the terms and conditions.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77587E76-282A-97D3-4AD3-E69CDDE89508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414000" y="908720"/>
            <a:ext cx="1862548" cy="1779004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the main menu, locate the </a:t>
            </a:r>
            <a:r>
              <a:rPr lang="en-GB" sz="1400" b="0" dirty="0" err="1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Daxtra</a:t>
            </a: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button.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Simply click on it to launch the sourcing tool.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Initiating a Candidate Search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27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search tool is divided into 3 main parts: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4C06993-6C6F-C31C-BF57-A5369E781253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412889" y="946345"/>
            <a:ext cx="1218614" cy="523532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400" b="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main search bar.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917A0667-973D-E9C5-E266-ECBE1773F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432" y="1005818"/>
            <a:ext cx="9638303" cy="4495597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2C2D0D9-2422-9AA6-697A-FB07279BA3CF}"/>
              </a:ext>
            </a:extLst>
          </p:cNvPr>
          <p:cNvSpPr txBox="1">
            <a:spLocks/>
          </p:cNvSpPr>
          <p:nvPr/>
        </p:nvSpPr>
        <p:spPr bwMode="auto">
          <a:xfrm>
            <a:off x="412889" y="1937310"/>
            <a:ext cx="1218615" cy="754043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Filters for Candidate and CV seniority.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544EE53-62BE-6C4D-5D40-A5DE4E14EF22}"/>
              </a:ext>
            </a:extLst>
          </p:cNvPr>
          <p:cNvSpPr txBox="1">
            <a:spLocks/>
          </p:cNvSpPr>
          <p:nvPr/>
        </p:nvSpPr>
        <p:spPr bwMode="auto">
          <a:xfrm>
            <a:off x="412889" y="3866369"/>
            <a:ext cx="1218615" cy="1215067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400" b="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Advanced filters, including diversity criteria.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40E63A1-115D-FF68-972C-F6A2DD1350F5}"/>
              </a:ext>
            </a:extLst>
          </p:cNvPr>
          <p:cNvCxnSpPr>
            <a:cxnSpLocks/>
            <a:stCxn id="8" idx="3"/>
            <a:endCxn id="19" idx="1"/>
          </p:cNvCxnSpPr>
          <p:nvPr/>
        </p:nvCxnSpPr>
        <p:spPr>
          <a:xfrm>
            <a:off x="1631503" y="1208111"/>
            <a:ext cx="599929" cy="1187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CC2AB6-E42D-CAAC-D873-71B15DE02317}"/>
              </a:ext>
            </a:extLst>
          </p:cNvPr>
          <p:cNvCxnSpPr>
            <a:cxnSpLocks/>
            <a:stCxn id="7" idx="3"/>
            <a:endCxn id="20" idx="1"/>
          </p:cNvCxnSpPr>
          <p:nvPr/>
        </p:nvCxnSpPr>
        <p:spPr>
          <a:xfrm>
            <a:off x="1631504" y="2314332"/>
            <a:ext cx="599928" cy="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A42A21-C182-7B3A-1925-0F9AD1DCDFEE}"/>
              </a:ext>
            </a:extLst>
          </p:cNvPr>
          <p:cNvCxnSpPr>
            <a:cxnSpLocks/>
            <a:stCxn id="10" idx="3"/>
            <a:endCxn id="21" idx="1"/>
          </p:cNvCxnSpPr>
          <p:nvPr/>
        </p:nvCxnSpPr>
        <p:spPr>
          <a:xfrm flipV="1">
            <a:off x="1631504" y="4358647"/>
            <a:ext cx="599928" cy="115256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C64DA2DE-D991-0007-E678-71A9993FF619}"/>
              </a:ext>
            </a:extLst>
          </p:cNvPr>
          <p:cNvSpPr/>
          <p:nvPr/>
        </p:nvSpPr>
        <p:spPr>
          <a:xfrm>
            <a:off x="2231432" y="1005819"/>
            <a:ext cx="108000" cy="406958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Left Bracket 19">
            <a:extLst>
              <a:ext uri="{FF2B5EF4-FFF2-40B4-BE49-F238E27FC236}">
                <a16:creationId xmlns:a16="http://schemas.microsoft.com/office/drawing/2014/main" id="{127B8D4D-F3A6-C0FD-0FA7-1B7AA76AD6E4}"/>
              </a:ext>
            </a:extLst>
          </p:cNvPr>
          <p:cNvSpPr/>
          <p:nvPr/>
        </p:nvSpPr>
        <p:spPr>
          <a:xfrm>
            <a:off x="2231432" y="1463562"/>
            <a:ext cx="108000" cy="170154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Left Bracket 20">
            <a:extLst>
              <a:ext uri="{FF2B5EF4-FFF2-40B4-BE49-F238E27FC236}">
                <a16:creationId xmlns:a16="http://schemas.microsoft.com/office/drawing/2014/main" id="{D1C21C7F-BC75-3EBA-26F5-E0795C0E8E04}"/>
              </a:ext>
            </a:extLst>
          </p:cNvPr>
          <p:cNvSpPr/>
          <p:nvPr/>
        </p:nvSpPr>
        <p:spPr>
          <a:xfrm>
            <a:off x="2231432" y="3215886"/>
            <a:ext cx="108000" cy="2285521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123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501C87DC-02B9-84BF-4A8C-A10C56C4D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315" y="4850022"/>
            <a:ext cx="8194004" cy="990734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21048C76-031A-C3B1-16C6-B664A85CB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1642" y="924341"/>
            <a:ext cx="5141277" cy="271745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search bar: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4C06993-6C6F-C31C-BF57-A5369E781253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444568" y="954682"/>
            <a:ext cx="1218614" cy="984556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keywords (skills, technologies, ...).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544EE53-62BE-6C4D-5D40-A5DE4E14EF22}"/>
              </a:ext>
            </a:extLst>
          </p:cNvPr>
          <p:cNvSpPr txBox="1">
            <a:spLocks/>
          </p:cNvSpPr>
          <p:nvPr/>
        </p:nvSpPr>
        <p:spPr bwMode="auto">
          <a:xfrm>
            <a:off x="542066" y="4828257"/>
            <a:ext cx="1218615" cy="1215067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Upon selecting your keyword, related terms will also be suggested.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40E63A1-115D-FF68-972C-F6A2DD1350F5}"/>
              </a:ext>
            </a:extLst>
          </p:cNvPr>
          <p:cNvCxnSpPr>
            <a:cxnSpLocks/>
            <a:stCxn id="8" idx="3"/>
            <a:endCxn id="19" idx="1"/>
          </p:cNvCxnSpPr>
          <p:nvPr/>
        </p:nvCxnSpPr>
        <p:spPr>
          <a:xfrm flipV="1">
            <a:off x="1663182" y="1183805"/>
            <a:ext cx="574133" cy="263155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A42A21-C182-7B3A-1925-0F9AD1DCDFEE}"/>
              </a:ext>
            </a:extLst>
          </p:cNvPr>
          <p:cNvCxnSpPr>
            <a:cxnSpLocks/>
            <a:stCxn id="10" idx="3"/>
            <a:endCxn id="21" idx="1"/>
          </p:cNvCxnSpPr>
          <p:nvPr/>
        </p:nvCxnSpPr>
        <p:spPr>
          <a:xfrm>
            <a:off x="1760681" y="5435791"/>
            <a:ext cx="561774" cy="5104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C64DA2DE-D991-0007-E678-71A9993FF619}"/>
              </a:ext>
            </a:extLst>
          </p:cNvPr>
          <p:cNvSpPr/>
          <p:nvPr/>
        </p:nvSpPr>
        <p:spPr>
          <a:xfrm>
            <a:off x="2237315" y="937690"/>
            <a:ext cx="108000" cy="492229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Left Bracket 19">
            <a:extLst>
              <a:ext uri="{FF2B5EF4-FFF2-40B4-BE49-F238E27FC236}">
                <a16:creationId xmlns:a16="http://schemas.microsoft.com/office/drawing/2014/main" id="{127B8D4D-F3A6-C0FD-0FA7-1B7AA76AD6E4}"/>
              </a:ext>
            </a:extLst>
          </p:cNvPr>
          <p:cNvSpPr/>
          <p:nvPr/>
        </p:nvSpPr>
        <p:spPr>
          <a:xfrm>
            <a:off x="3107680" y="1266667"/>
            <a:ext cx="108000" cy="234000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Left Bracket 20">
            <a:extLst>
              <a:ext uri="{FF2B5EF4-FFF2-40B4-BE49-F238E27FC236}">
                <a16:creationId xmlns:a16="http://schemas.microsoft.com/office/drawing/2014/main" id="{D1C21C7F-BC75-3EBA-26F5-E0795C0E8E04}"/>
              </a:ext>
            </a:extLst>
          </p:cNvPr>
          <p:cNvSpPr/>
          <p:nvPr/>
        </p:nvSpPr>
        <p:spPr>
          <a:xfrm>
            <a:off x="2322455" y="5159379"/>
            <a:ext cx="45719" cy="563031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7C22AB47-A3CD-2877-713B-FAB10D18799B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444568" y="2102151"/>
            <a:ext cx="1218614" cy="523532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Proposals will be displayed.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584B95-3F07-B7C0-C886-4B02528F5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3848" y="2593045"/>
            <a:ext cx="2041277" cy="271745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F30675D-0CF2-491C-D3C0-9DD16A1E209A}"/>
              </a:ext>
            </a:extLst>
          </p:cNvPr>
          <p:cNvCxnSpPr>
            <a:cxnSpLocks/>
            <a:stCxn id="23" idx="3"/>
            <a:endCxn id="20" idx="1"/>
          </p:cNvCxnSpPr>
          <p:nvPr/>
        </p:nvCxnSpPr>
        <p:spPr>
          <a:xfrm>
            <a:off x="1663182" y="2363917"/>
            <a:ext cx="1444498" cy="7275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591F000-2B8D-746E-E53B-4DE0C13FB1A8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3107680" y="3951770"/>
            <a:ext cx="5106168" cy="1061406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4AED5D31-0D18-DCC6-375F-D7064D44223E}"/>
              </a:ext>
            </a:extLst>
          </p:cNvPr>
          <p:cNvSpPr txBox="1">
            <a:spLocks/>
          </p:cNvSpPr>
          <p:nvPr/>
        </p:nvSpPr>
        <p:spPr bwMode="auto">
          <a:xfrm>
            <a:off x="6324414" y="3873161"/>
            <a:ext cx="1218615" cy="1215067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vert="horz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necessary, fine-tune the use of this keyword in the search.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Left Bracket 33">
            <a:extLst>
              <a:ext uri="{FF2B5EF4-FFF2-40B4-BE49-F238E27FC236}">
                <a16:creationId xmlns:a16="http://schemas.microsoft.com/office/drawing/2014/main" id="{2B9610F0-403A-B46E-E154-C358E92266AF}"/>
              </a:ext>
            </a:extLst>
          </p:cNvPr>
          <p:cNvSpPr/>
          <p:nvPr/>
        </p:nvSpPr>
        <p:spPr>
          <a:xfrm>
            <a:off x="8187565" y="2593045"/>
            <a:ext cx="45719" cy="237600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DB85EBE-8C95-0A88-0F92-502EC30B6826}"/>
              </a:ext>
            </a:extLst>
          </p:cNvPr>
          <p:cNvCxnSpPr>
            <a:cxnSpLocks/>
            <a:stCxn id="31" idx="3"/>
            <a:endCxn id="34" idx="1"/>
          </p:cNvCxnSpPr>
          <p:nvPr/>
        </p:nvCxnSpPr>
        <p:spPr>
          <a:xfrm flipV="1">
            <a:off x="7543029" y="3781045"/>
            <a:ext cx="644536" cy="69965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380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F112C80-CA70-D018-36DB-3DCD9CC04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616" y="1943601"/>
            <a:ext cx="7862804" cy="261289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Filters for Candidate and CV seniority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4C06993-6C6F-C31C-BF57-A5369E781253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716010" y="1385415"/>
            <a:ext cx="1218614" cy="984556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Choose a specific city or postcode, if needed.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544EE53-62BE-6C4D-5D40-A5DE4E14EF22}"/>
              </a:ext>
            </a:extLst>
          </p:cNvPr>
          <p:cNvSpPr txBox="1">
            <a:spLocks/>
          </p:cNvSpPr>
          <p:nvPr/>
        </p:nvSpPr>
        <p:spPr bwMode="auto">
          <a:xfrm>
            <a:off x="716009" y="3602230"/>
            <a:ext cx="1218615" cy="984556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Specify the desired candidate experience.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40E63A1-115D-FF68-972C-F6A2DD1350F5}"/>
              </a:ext>
            </a:extLst>
          </p:cNvPr>
          <p:cNvCxnSpPr>
            <a:cxnSpLocks/>
            <a:stCxn id="8" idx="3"/>
            <a:endCxn id="19" idx="1"/>
          </p:cNvCxnSpPr>
          <p:nvPr/>
        </p:nvCxnSpPr>
        <p:spPr>
          <a:xfrm>
            <a:off x="1934624" y="1877693"/>
            <a:ext cx="904426" cy="472756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A42A21-C182-7B3A-1925-0F9AD1DCDFEE}"/>
              </a:ext>
            </a:extLst>
          </p:cNvPr>
          <p:cNvCxnSpPr>
            <a:cxnSpLocks/>
            <a:stCxn id="10" idx="3"/>
            <a:endCxn id="21" idx="1"/>
          </p:cNvCxnSpPr>
          <p:nvPr/>
        </p:nvCxnSpPr>
        <p:spPr>
          <a:xfrm flipV="1">
            <a:off x="1934624" y="3250048"/>
            <a:ext cx="4131801" cy="84446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C64DA2DE-D991-0007-E678-71A9993FF619}"/>
              </a:ext>
            </a:extLst>
          </p:cNvPr>
          <p:cNvSpPr/>
          <p:nvPr/>
        </p:nvSpPr>
        <p:spPr>
          <a:xfrm>
            <a:off x="2839050" y="2104334"/>
            <a:ext cx="108000" cy="492229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Left Bracket 19">
            <a:extLst>
              <a:ext uri="{FF2B5EF4-FFF2-40B4-BE49-F238E27FC236}">
                <a16:creationId xmlns:a16="http://schemas.microsoft.com/office/drawing/2014/main" id="{127B8D4D-F3A6-C0FD-0FA7-1B7AA76AD6E4}"/>
              </a:ext>
            </a:extLst>
          </p:cNvPr>
          <p:cNvSpPr/>
          <p:nvPr/>
        </p:nvSpPr>
        <p:spPr>
          <a:xfrm>
            <a:off x="6151418" y="2104334"/>
            <a:ext cx="108000" cy="54000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Left Bracket 20">
            <a:extLst>
              <a:ext uri="{FF2B5EF4-FFF2-40B4-BE49-F238E27FC236}">
                <a16:creationId xmlns:a16="http://schemas.microsoft.com/office/drawing/2014/main" id="{D1C21C7F-BC75-3EBA-26F5-E0795C0E8E04}"/>
              </a:ext>
            </a:extLst>
          </p:cNvPr>
          <p:cNvSpPr/>
          <p:nvPr/>
        </p:nvSpPr>
        <p:spPr>
          <a:xfrm>
            <a:off x="6066425" y="2980048"/>
            <a:ext cx="108000" cy="54000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7C22AB47-A3CD-2877-713B-FAB10D18799B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716010" y="2726516"/>
            <a:ext cx="1218614" cy="754043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Specify the preferred CV age.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F30675D-0CF2-491C-D3C0-9DD16A1E209A}"/>
              </a:ext>
            </a:extLst>
          </p:cNvPr>
          <p:cNvCxnSpPr>
            <a:cxnSpLocks/>
            <a:stCxn id="23" idx="3"/>
            <a:endCxn id="20" idx="1"/>
          </p:cNvCxnSpPr>
          <p:nvPr/>
        </p:nvCxnSpPr>
        <p:spPr>
          <a:xfrm flipV="1">
            <a:off x="1934624" y="2374334"/>
            <a:ext cx="4216794" cy="729204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590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7A610E-987A-E318-2A90-88559078C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972" y="1549490"/>
            <a:ext cx="8807018" cy="340111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889" y="476672"/>
            <a:ext cx="11376024" cy="64389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Advanced filters, including diversity criteria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4C06993-6C6F-C31C-BF57-A5369E781253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710801" y="2433837"/>
            <a:ext cx="1218614" cy="754043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Filter by diversity criteria.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Double Bracket 17">
            <a:extLst>
              <a:ext uri="{FF2B5EF4-FFF2-40B4-BE49-F238E27FC236}">
                <a16:creationId xmlns:a16="http://schemas.microsoft.com/office/drawing/2014/main" id="{EE7DC094-E296-7575-8722-1E0A5E9DE265}"/>
              </a:ext>
            </a:extLst>
          </p:cNvPr>
          <p:cNvSpPr/>
          <p:nvPr/>
        </p:nvSpPr>
        <p:spPr>
          <a:xfrm>
            <a:off x="3039344" y="2439784"/>
            <a:ext cx="7881192" cy="851157"/>
          </a:xfrm>
          <a:prstGeom prst="bracketPair">
            <a:avLst>
              <a:gd name="adj" fmla="val 7388"/>
            </a:avLst>
          </a:prstGeom>
          <a:ln w="254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544EE53-62BE-6C4D-5D40-A5DE4E14EF22}"/>
              </a:ext>
            </a:extLst>
          </p:cNvPr>
          <p:cNvSpPr txBox="1">
            <a:spLocks/>
          </p:cNvSpPr>
          <p:nvPr/>
        </p:nvSpPr>
        <p:spPr bwMode="auto">
          <a:xfrm>
            <a:off x="710801" y="3861389"/>
            <a:ext cx="1218615" cy="754043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Filter by application status.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40E63A1-115D-FF68-972C-F6A2DD1350F5}"/>
              </a:ext>
            </a:extLst>
          </p:cNvPr>
          <p:cNvCxnSpPr>
            <a:cxnSpLocks/>
            <a:stCxn id="8" idx="3"/>
            <a:endCxn id="18" idx="1"/>
          </p:cNvCxnSpPr>
          <p:nvPr/>
        </p:nvCxnSpPr>
        <p:spPr>
          <a:xfrm>
            <a:off x="1929415" y="2810859"/>
            <a:ext cx="1109929" cy="54504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A42A21-C182-7B3A-1925-0F9AD1DCDFEE}"/>
              </a:ext>
            </a:extLst>
          </p:cNvPr>
          <p:cNvCxnSpPr>
            <a:cxnSpLocks/>
            <a:stCxn id="10" idx="3"/>
            <a:endCxn id="21" idx="1"/>
          </p:cNvCxnSpPr>
          <p:nvPr/>
        </p:nvCxnSpPr>
        <p:spPr>
          <a:xfrm flipV="1">
            <a:off x="1929416" y="3936632"/>
            <a:ext cx="5120665" cy="301779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eft Bracket 19">
            <a:extLst>
              <a:ext uri="{FF2B5EF4-FFF2-40B4-BE49-F238E27FC236}">
                <a16:creationId xmlns:a16="http://schemas.microsoft.com/office/drawing/2014/main" id="{127B8D4D-F3A6-C0FD-0FA7-1B7AA76AD6E4}"/>
              </a:ext>
            </a:extLst>
          </p:cNvPr>
          <p:cNvSpPr/>
          <p:nvPr/>
        </p:nvSpPr>
        <p:spPr>
          <a:xfrm>
            <a:off x="7018480" y="1549300"/>
            <a:ext cx="157639" cy="43954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Left Bracket 20">
            <a:extLst>
              <a:ext uri="{FF2B5EF4-FFF2-40B4-BE49-F238E27FC236}">
                <a16:creationId xmlns:a16="http://schemas.microsoft.com/office/drawing/2014/main" id="{D1C21C7F-BC75-3EBA-26F5-E0795C0E8E04}"/>
              </a:ext>
            </a:extLst>
          </p:cNvPr>
          <p:cNvSpPr/>
          <p:nvPr/>
        </p:nvSpPr>
        <p:spPr>
          <a:xfrm>
            <a:off x="7050081" y="3717032"/>
            <a:ext cx="108000" cy="439200"/>
          </a:xfrm>
          <a:prstGeom prst="leftBracket">
            <a:avLst/>
          </a:prstGeom>
          <a:ln w="254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7C22AB47-A3CD-2877-713B-FAB10D18799B}"/>
              </a:ext>
            </a:extLst>
          </p:cNvPr>
          <p:cNvSpPr txBox="1">
            <a:spLocks noChangeAspect="1"/>
          </p:cNvSpPr>
          <p:nvPr/>
        </p:nvSpPr>
        <p:spPr bwMode="auto">
          <a:xfrm>
            <a:off x="713405" y="1236796"/>
            <a:ext cx="1218614" cy="523532"/>
          </a:xfrm>
          <a:prstGeom prst="rect">
            <a:avLst/>
          </a:prstGeom>
          <a:ln w="25400">
            <a:solidFill>
              <a:schemeClr val="accent5"/>
            </a:solidFill>
          </a:ln>
        </p:spPr>
        <p:txBody>
          <a:bodyPr vert="horz" wrap="square" lIns="36000" tIns="36000" rIns="36000" bIns="36000" rtlCol="0">
            <a:sp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b="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Filter by job vacancy.</a:t>
            </a:r>
            <a:endParaRPr lang="fr-FR" sz="1400" b="0" kern="100" dirty="0">
              <a:solidFill>
                <a:schemeClr val="accent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F30675D-0CF2-491C-D3C0-9DD16A1E209A}"/>
              </a:ext>
            </a:extLst>
          </p:cNvPr>
          <p:cNvCxnSpPr>
            <a:cxnSpLocks/>
            <a:stCxn id="23" idx="3"/>
            <a:endCxn id="20" idx="1"/>
          </p:cNvCxnSpPr>
          <p:nvPr/>
        </p:nvCxnSpPr>
        <p:spPr>
          <a:xfrm>
            <a:off x="1932019" y="1498562"/>
            <a:ext cx="5086461" cy="270508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174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Talent Acquisition" id="{6827484E-B60D-754B-8D6A-9DEBB77B0273}" vid="{A194260A-DE7D-7D48-B428-C34A2475C5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Template_PPT_CERN HR_Talent Acquisition</Template>
  <TotalTime>11012</TotalTime>
  <Words>636</Words>
  <Application>Microsoft Office PowerPoint</Application>
  <DocSecurity>0</DocSecurity>
  <PresentationFormat>Widescreen</PresentationFormat>
  <Paragraphs>95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Candidate Filtering:  A Guide to Daxtra</vt:lpstr>
      <vt:lpstr>Summary</vt:lpstr>
      <vt:lpstr>Access the Daxtra Tool</vt:lpstr>
      <vt:lpstr>PowerPoint Presentation</vt:lpstr>
      <vt:lpstr>Initiating a Candidate Search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Reviewing Candidate Profiles</vt:lpstr>
      <vt:lpstr>PowerPoint Presentation</vt:lpstr>
      <vt:lpstr>PowerPoint Presentation</vt:lpstr>
      <vt:lpstr>PowerPoint Presentation</vt:lpstr>
      <vt:lpstr>PowerPoint Presentation</vt:lpstr>
      <vt:lpstr>Sharing Candidate Profiles</vt:lpstr>
      <vt:lpstr>PowerPoint Presentation</vt:lpstr>
      <vt:lpstr>PowerPoint Presentation</vt:lpstr>
      <vt:lpstr>Searching for Candidates from a Job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Marie Piperakis</dc:creator>
  <cp:keywords/>
  <dc:description/>
  <cp:lastModifiedBy>Marie Piperakis</cp:lastModifiedBy>
  <cp:revision>48</cp:revision>
  <dcterms:created xsi:type="dcterms:W3CDTF">2023-11-15T08:45:54Z</dcterms:created>
  <dcterms:modified xsi:type="dcterms:W3CDTF">2023-11-29T16:45:13Z</dcterms:modified>
  <cp:category/>
  <dc:identifier/>
  <cp:contentStatus/>
  <dc:language/>
  <cp:version/>
</cp:coreProperties>
</file>