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5143500" cx="9144000"/>
  <p:notesSz cx="6858000" cy="9144000"/>
  <p:embeddedFontLst>
    <p:embeddedFont>
      <p:font typeface="Caveat"/>
      <p:regular r:id="rId22"/>
      <p:bold r:id="rId23"/>
    </p:embeddedFont>
    <p:embeddedFont>
      <p:font typeface="Helvetica Neue"/>
      <p:regular r:id="rId24"/>
      <p:bold r:id="rId25"/>
      <p:italic r:id="rId26"/>
      <p:boldItalic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28" roundtripDataSignature="AMtx7mgDBsIQHdTt1aC4cBGO+YjIq3RCH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Caveat-regular.fntdata"/><Relationship Id="rId21" Type="http://schemas.openxmlformats.org/officeDocument/2006/relationships/slide" Target="slides/slide16.xml"/><Relationship Id="rId24" Type="http://schemas.openxmlformats.org/officeDocument/2006/relationships/font" Target="fonts/HelveticaNeue-regular.fntdata"/><Relationship Id="rId23" Type="http://schemas.openxmlformats.org/officeDocument/2006/relationships/font" Target="fonts/Caveat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HelveticaNeue-italic.fntdata"/><Relationship Id="rId25" Type="http://schemas.openxmlformats.org/officeDocument/2006/relationships/font" Target="fonts/HelveticaNeue-bold.fntdata"/><Relationship Id="rId28" Type="http://customschemas.google.com/relationships/presentationmetadata" Target="metadata"/><Relationship Id="rId27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7" name="Google Shape;117;p14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2720109221a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2720109221a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2720109221a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2720109221a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8" name="Google Shape;138;p15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2720109221a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2720109221a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2720109221a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2720109221a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62" name="Google Shape;162;p29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" name="Google Shape;6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" name="Google Shape;70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7" name="Google Shape;77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3" name="Google Shape;83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29135e1c16e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0" name="Google Shape;90;g29135e1c16e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6" name="Google Shape;96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3" name="Google Shape;103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9135e1c16e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0" name="Google Shape;110;g29135e1c16e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56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5" name="Google Shape;45;p5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57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8" name="Google Shape;48;p57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5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4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3" name="Google Shape;13;p48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4" name="Google Shape;14;p4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9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7" name="Google Shape;17;p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0" name="Google Shape;20;p5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5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" name="Google Shape;24;p51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1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9" name="Google Shape;29;p5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3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2" name="Google Shape;32;p53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54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6" name="Google Shape;36;p5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55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55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0" name="Google Shape;40;p55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1" name="Google Shape;41;p55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2" name="Google Shape;42;p5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4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4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png"/><Relationship Id="rId4" Type="http://schemas.openxmlformats.org/officeDocument/2006/relationships/image" Target="../media/image6.png"/><Relationship Id="rId5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9.png"/><Relationship Id="rId4" Type="http://schemas.openxmlformats.org/officeDocument/2006/relationships/image" Target="../media/image1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8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Relationship Id="rId4" Type="http://schemas.openxmlformats.org/officeDocument/2006/relationships/hyperlink" Target="mailto:castaned@cern.ch" TargetMode="External"/><Relationship Id="rId5" Type="http://schemas.openxmlformats.org/officeDocument/2006/relationships/hyperlink" Target="mailto:alfredo.castaneda@unison.mx" TargetMode="External"/><Relationship Id="rId6" Type="http://schemas.openxmlformats.org/officeDocument/2006/relationships/hyperlink" Target="https://unison-cms.web.cern.ch/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"/>
          <p:cNvPicPr preferRelativeResize="0"/>
          <p:nvPr/>
        </p:nvPicPr>
        <p:blipFill rotWithShape="1">
          <a:blip r:embed="rId3">
            <a:alphaModFix amt="56000"/>
          </a:blip>
          <a:srcRect b="0" l="0" r="0" t="0"/>
          <a:stretch/>
        </p:blipFill>
        <p:spPr>
          <a:xfrm>
            <a:off x="0" y="0"/>
            <a:ext cx="7780223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780225" y="654725"/>
            <a:ext cx="1363775" cy="1363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780220" y="2571745"/>
            <a:ext cx="1238825" cy="123885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"/>
          <p:cNvSpPr txBox="1"/>
          <p:nvPr/>
        </p:nvSpPr>
        <p:spPr>
          <a:xfrm>
            <a:off x="324075" y="3252500"/>
            <a:ext cx="2859900" cy="39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en" sz="20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Workshop on medical and high energy physics at Sonora</a:t>
            </a:r>
            <a:endParaRPr b="1" sz="2000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1" sz="2000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en" sz="20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22 May 2024</a:t>
            </a:r>
            <a:endParaRPr b="1" sz="2000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"/>
          <p:cNvSpPr txBox="1"/>
          <p:nvPr/>
        </p:nvSpPr>
        <p:spPr>
          <a:xfrm>
            <a:off x="324075" y="1329125"/>
            <a:ext cx="7337400" cy="8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lang="en" sz="4000">
                <a:solidFill>
                  <a:srgbClr val="FFFFFF"/>
                </a:solidFill>
                <a:latin typeface="Caveat"/>
                <a:ea typeface="Caveat"/>
                <a:cs typeface="Caveat"/>
                <a:sym typeface="Caveat"/>
              </a:rPr>
              <a:t>Search for long living bosons as candidates for dark matter in CMS</a:t>
            </a:r>
            <a:endParaRPr b="1" i="0" sz="4000" u="none" cap="none" strike="noStrike">
              <a:solidFill>
                <a:srgbClr val="FFFFFF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4"/>
          <p:cNvSpPr txBox="1"/>
          <p:nvPr/>
        </p:nvSpPr>
        <p:spPr>
          <a:xfrm>
            <a:off x="914400" y="148375"/>
            <a:ext cx="7482000" cy="52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lang="en" sz="2500">
                <a:solidFill>
                  <a:schemeClr val="dk1"/>
                </a:solidFill>
              </a:rPr>
              <a:t>Reconstruction of long living particles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Searching for long-lived particles at the Large Hadron Collider and beyond  | Philosophical Transactions of the Royal Society A: Mathematical, Physical  and Engineering Sciences" id="120" name="Google Shape;120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260" y="1147157"/>
            <a:ext cx="4754917" cy="3523772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4"/>
          <p:cNvSpPr txBox="1"/>
          <p:nvPr/>
        </p:nvSpPr>
        <p:spPr>
          <a:xfrm>
            <a:off x="5041459" y="1261030"/>
            <a:ext cx="30396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FFE599"/>
                </a:solidFill>
              </a:rPr>
              <a:t>Higgs lifetime</a:t>
            </a:r>
            <a:endParaRPr b="0" i="0" sz="1400" u="none" cap="none" strike="noStrike">
              <a:solidFill>
                <a:srgbClr val="FFE59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E599"/>
                </a:solidFill>
                <a:latin typeface="Arial"/>
                <a:ea typeface="Arial"/>
                <a:cs typeface="Arial"/>
                <a:sym typeface="Arial"/>
              </a:rPr>
              <a:t>1.6x10</a:t>
            </a:r>
            <a:r>
              <a:rPr b="0" baseline="30000" i="0" lang="en" sz="1400" u="none" cap="none" strike="noStrike">
                <a:solidFill>
                  <a:srgbClr val="FFE599"/>
                </a:solidFill>
                <a:latin typeface="Arial"/>
                <a:ea typeface="Arial"/>
                <a:cs typeface="Arial"/>
                <a:sym typeface="Arial"/>
              </a:rPr>
              <a:t>-22</a:t>
            </a:r>
            <a:r>
              <a:rPr b="0" i="0" lang="en" sz="1400" u="none" cap="none" strike="noStrike">
                <a:solidFill>
                  <a:srgbClr val="FFE599"/>
                </a:solidFill>
                <a:latin typeface="Arial"/>
                <a:ea typeface="Arial"/>
                <a:cs typeface="Arial"/>
                <a:sym typeface="Arial"/>
              </a:rPr>
              <a:t> segundos </a:t>
            </a:r>
            <a:endParaRPr b="0" i="0" sz="1400" u="none" cap="none" strike="noStrike">
              <a:solidFill>
                <a:srgbClr val="FFE59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14"/>
          <p:cNvSpPr txBox="1"/>
          <p:nvPr/>
        </p:nvSpPr>
        <p:spPr>
          <a:xfrm>
            <a:off x="5041459" y="1929880"/>
            <a:ext cx="30396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FFE599"/>
                </a:solidFill>
              </a:rPr>
              <a:t>B-quark lifetime</a:t>
            </a:r>
            <a:endParaRPr>
              <a:solidFill>
                <a:srgbClr val="FFE599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E599"/>
                </a:solidFill>
                <a:latin typeface="Arial"/>
                <a:ea typeface="Arial"/>
                <a:cs typeface="Arial"/>
                <a:sym typeface="Arial"/>
              </a:rPr>
              <a:t>1.53x10</a:t>
            </a:r>
            <a:r>
              <a:rPr b="0" baseline="30000" i="0" lang="en" sz="1400" u="none" cap="none" strike="noStrike">
                <a:solidFill>
                  <a:srgbClr val="FFE599"/>
                </a:solidFill>
                <a:latin typeface="Arial"/>
                <a:ea typeface="Arial"/>
                <a:cs typeface="Arial"/>
                <a:sym typeface="Arial"/>
              </a:rPr>
              <a:t>-12   </a:t>
            </a:r>
            <a:r>
              <a:rPr b="0" i="0" lang="en" sz="1400" u="none" cap="none" strike="noStrike">
                <a:solidFill>
                  <a:srgbClr val="FFE599"/>
                </a:solidFill>
                <a:latin typeface="Arial"/>
                <a:ea typeface="Arial"/>
                <a:cs typeface="Arial"/>
                <a:sym typeface="Arial"/>
              </a:rPr>
              <a:t>segundos</a:t>
            </a:r>
            <a:endParaRPr b="0" i="0" sz="1400" u="none" cap="none" strike="noStrike">
              <a:solidFill>
                <a:srgbClr val="FFE59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14"/>
          <p:cNvSpPr txBox="1"/>
          <p:nvPr/>
        </p:nvSpPr>
        <p:spPr>
          <a:xfrm>
            <a:off x="5041449" y="2598725"/>
            <a:ext cx="3519300" cy="20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Dark photon can travel several cm/m without being detected </a:t>
            </a:r>
            <a:endParaRPr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Reconstruction of muons from dark photons is a challenge </a:t>
            </a:r>
            <a:endParaRPr>
              <a:solidFill>
                <a:schemeClr val="dk1"/>
              </a:solidFill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New </a:t>
            </a:r>
            <a:r>
              <a:rPr lang="en">
                <a:solidFill>
                  <a:schemeClr val="dk1"/>
                </a:solidFill>
              </a:rPr>
              <a:t>algorithms</a:t>
            </a:r>
            <a:r>
              <a:rPr lang="en">
                <a:solidFill>
                  <a:schemeClr val="dk1"/>
                </a:solidFill>
              </a:rPr>
              <a:t> in triggering/reconstruction of long living signatures are currently under development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Google Shape;128;g2720109221a_0_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9750" y="986200"/>
            <a:ext cx="8027124" cy="3859376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g2720109221a_0_8"/>
          <p:cNvSpPr txBox="1"/>
          <p:nvPr/>
        </p:nvSpPr>
        <p:spPr>
          <a:xfrm>
            <a:off x="986550" y="159850"/>
            <a:ext cx="7170900" cy="52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lang="en" sz="2500">
                <a:solidFill>
                  <a:schemeClr val="dk1"/>
                </a:solidFill>
              </a:rPr>
              <a:t>Typical signal event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2720109221a_0_13"/>
          <p:cNvSpPr txBox="1"/>
          <p:nvPr/>
        </p:nvSpPr>
        <p:spPr>
          <a:xfrm>
            <a:off x="986550" y="159850"/>
            <a:ext cx="7170900" cy="52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lang="en" sz="2500">
                <a:solidFill>
                  <a:schemeClr val="dk1"/>
                </a:solidFill>
              </a:rPr>
              <a:t>Backgrounds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5" name="Google Shape;135;g2720109221a_0_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8250" y="688750"/>
            <a:ext cx="7765294" cy="4311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5"/>
          <p:cNvSpPr txBox="1"/>
          <p:nvPr/>
        </p:nvSpPr>
        <p:spPr>
          <a:xfrm>
            <a:off x="914400" y="148375"/>
            <a:ext cx="6821700" cy="52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lang="en" sz="2500">
                <a:solidFill>
                  <a:schemeClr val="dk1"/>
                </a:solidFill>
              </a:rPr>
              <a:t>What we have found so far?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1" name="Google Shape;14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829675"/>
            <a:ext cx="4675485" cy="4161427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15"/>
          <p:cNvSpPr txBox="1"/>
          <p:nvPr/>
        </p:nvSpPr>
        <p:spPr>
          <a:xfrm>
            <a:off x="5047125" y="677275"/>
            <a:ext cx="3802800" cy="216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</a:pPr>
            <a:r>
              <a:rPr lang="en" sz="1800">
                <a:solidFill>
                  <a:schemeClr val="lt2"/>
                </a:solidFill>
              </a:rPr>
              <a:t>Limit setting on the kinetic mixing parameter and the mass of the dark photon</a:t>
            </a:r>
            <a:endParaRPr sz="1800">
              <a:solidFill>
                <a:schemeClr val="lt2"/>
              </a:solidFill>
            </a:endParaRPr>
          </a:p>
        </p:txBody>
      </p:sp>
      <p:pic>
        <p:nvPicPr>
          <p:cNvPr id="143" name="Google Shape;14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18700" y="1711148"/>
            <a:ext cx="3631225" cy="920025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15"/>
          <p:cNvSpPr txBox="1"/>
          <p:nvPr/>
        </p:nvSpPr>
        <p:spPr>
          <a:xfrm>
            <a:off x="5162775" y="2725100"/>
            <a:ext cx="3571500" cy="188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</a:pPr>
            <a:r>
              <a:rPr lang="en" sz="1800">
                <a:solidFill>
                  <a:schemeClr val="lt2"/>
                </a:solidFill>
              </a:rPr>
              <a:t>The different contours are related to the probability of the Higgs to decay to a dark photon (testing several options as this is unknown parameter) </a:t>
            </a:r>
            <a:endParaRPr sz="1800">
              <a:solidFill>
                <a:schemeClr val="lt2"/>
              </a:solidFill>
            </a:endParaRPr>
          </a:p>
        </p:txBody>
      </p:sp>
      <p:sp>
        <p:nvSpPr>
          <p:cNvPr id="145" name="Google Shape;145;p15"/>
          <p:cNvSpPr txBox="1"/>
          <p:nvPr/>
        </p:nvSpPr>
        <p:spPr>
          <a:xfrm>
            <a:off x="5674350" y="4529950"/>
            <a:ext cx="3228300" cy="3330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To be published in JHEP</a:t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2720109221a_0_2"/>
          <p:cNvSpPr txBox="1"/>
          <p:nvPr/>
        </p:nvSpPr>
        <p:spPr>
          <a:xfrm>
            <a:off x="914400" y="148375"/>
            <a:ext cx="6821700" cy="52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lang="en" sz="2500">
                <a:solidFill>
                  <a:schemeClr val="dk1"/>
                </a:solidFill>
              </a:rPr>
              <a:t>What CMS has found so far?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1" name="Google Shape;151;g2720109221a_0_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858700"/>
            <a:ext cx="3742504" cy="3695250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g2720109221a_0_2"/>
          <p:cNvSpPr txBox="1"/>
          <p:nvPr/>
        </p:nvSpPr>
        <p:spPr>
          <a:xfrm>
            <a:off x="4284800" y="858700"/>
            <a:ext cx="4556400" cy="376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</a:pPr>
            <a:r>
              <a:rPr lang="en" sz="1800">
                <a:solidFill>
                  <a:schemeClr val="lt2"/>
                </a:solidFill>
              </a:rPr>
              <a:t>Results considering a probability of the Higgs to decay to dark photons of 1% </a:t>
            </a:r>
            <a:endParaRPr sz="1800">
              <a:solidFill>
                <a:schemeClr val="lt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</a:pPr>
            <a:r>
              <a:rPr lang="en" sz="1800">
                <a:solidFill>
                  <a:schemeClr val="lt2"/>
                </a:solidFill>
              </a:rPr>
              <a:t>Several analysis considered, including or Dark-SUSY model (2019 paper) and other two analysis focusing on only displaced signature (only those that decay far from the interaction point) </a:t>
            </a:r>
            <a:endParaRPr sz="1800">
              <a:solidFill>
                <a:schemeClr val="lt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</a:pPr>
            <a:r>
              <a:rPr lang="en" sz="1800">
                <a:solidFill>
                  <a:schemeClr val="lt2"/>
                </a:solidFill>
              </a:rPr>
              <a:t>The mass range is </a:t>
            </a:r>
            <a:r>
              <a:rPr lang="en" sz="1800">
                <a:solidFill>
                  <a:schemeClr val="lt2"/>
                </a:solidFill>
              </a:rPr>
              <a:t>again</a:t>
            </a:r>
            <a:r>
              <a:rPr lang="en" sz="1800">
                <a:solidFill>
                  <a:schemeClr val="lt2"/>
                </a:solidFill>
              </a:rPr>
              <a:t> considering up to 60 GeV</a:t>
            </a:r>
            <a:endParaRPr sz="1800">
              <a:solidFill>
                <a:schemeClr val="lt2"/>
              </a:solidFill>
            </a:endParaRPr>
          </a:p>
        </p:txBody>
      </p:sp>
      <p:sp>
        <p:nvSpPr>
          <p:cNvPr id="153" name="Google Shape;153;g2720109221a_0_2"/>
          <p:cNvSpPr txBox="1"/>
          <p:nvPr/>
        </p:nvSpPr>
        <p:spPr>
          <a:xfrm>
            <a:off x="4337375" y="4363650"/>
            <a:ext cx="4556400" cy="683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To be published in Physics Reports as part of the Physics in Dark Sector in CMS study </a:t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2720109221a_0_23"/>
          <p:cNvSpPr txBox="1"/>
          <p:nvPr/>
        </p:nvSpPr>
        <p:spPr>
          <a:xfrm>
            <a:off x="914400" y="148375"/>
            <a:ext cx="6821700" cy="52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lang="en" sz="2500">
                <a:solidFill>
                  <a:schemeClr val="dk1"/>
                </a:solidFill>
              </a:rPr>
              <a:t>What is next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g2720109221a_0_23"/>
          <p:cNvSpPr txBox="1"/>
          <p:nvPr/>
        </p:nvSpPr>
        <p:spPr>
          <a:xfrm>
            <a:off x="499450" y="1051475"/>
            <a:ext cx="8219100" cy="35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</a:pPr>
            <a:r>
              <a:rPr lang="en" sz="1800">
                <a:solidFill>
                  <a:schemeClr val="lt2"/>
                </a:solidFill>
              </a:rPr>
              <a:t>No evidence of dark photons coming from long living bosons so far observed in CMS </a:t>
            </a:r>
            <a:endParaRPr sz="1800">
              <a:solidFill>
                <a:schemeClr val="lt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</a:pPr>
            <a:r>
              <a:rPr lang="en" sz="1800">
                <a:solidFill>
                  <a:schemeClr val="lt2"/>
                </a:solidFill>
              </a:rPr>
              <a:t>Several models are tested </a:t>
            </a:r>
            <a:r>
              <a:rPr lang="en" sz="1800">
                <a:solidFill>
                  <a:schemeClr val="lt2"/>
                </a:solidFill>
              </a:rPr>
              <a:t>including</a:t>
            </a:r>
            <a:r>
              <a:rPr lang="en" sz="1800">
                <a:solidFill>
                  <a:schemeClr val="lt2"/>
                </a:solidFill>
              </a:rPr>
              <a:t> those considering the exotic decay of Higgs boson to SUSY and Dark sector particles (Dark-SUSY) </a:t>
            </a:r>
            <a:endParaRPr sz="1800">
              <a:solidFill>
                <a:schemeClr val="lt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</a:pPr>
            <a:r>
              <a:rPr lang="en" sz="1800">
                <a:solidFill>
                  <a:schemeClr val="lt2"/>
                </a:solidFill>
              </a:rPr>
              <a:t>Mass and lifetime are free parameters in the model, meaning we can try to increase the mass range in the search (however we are approaching the region of the Z boson peak) </a:t>
            </a:r>
            <a:endParaRPr sz="1800">
              <a:solidFill>
                <a:schemeClr val="lt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</a:pPr>
            <a:r>
              <a:rPr lang="en" sz="1800">
                <a:solidFill>
                  <a:schemeClr val="lt2"/>
                </a:solidFill>
              </a:rPr>
              <a:t>Several improvements in trigger and reconstruction algorithms in Run-3 will </a:t>
            </a:r>
            <a:r>
              <a:rPr lang="en" sz="1800">
                <a:solidFill>
                  <a:schemeClr val="lt2"/>
                </a:solidFill>
              </a:rPr>
              <a:t>allow</a:t>
            </a:r>
            <a:r>
              <a:rPr lang="en" sz="1800">
                <a:solidFill>
                  <a:schemeClr val="lt2"/>
                </a:solidFill>
              </a:rPr>
              <a:t> to test again this kind of signatures </a:t>
            </a:r>
            <a:endParaRPr sz="1800"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9"/>
          <p:cNvSpPr txBox="1"/>
          <p:nvPr/>
        </p:nvSpPr>
        <p:spPr>
          <a:xfrm>
            <a:off x="1103400" y="1432975"/>
            <a:ext cx="6937200" cy="174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lang="en" sz="3300">
                <a:solidFill>
                  <a:schemeClr val="dk1"/>
                </a:solidFill>
              </a:rPr>
              <a:t>Thanks</a:t>
            </a:r>
            <a:r>
              <a:rPr b="0" i="0" lang="en" sz="2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2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"/>
          <p:cNvSpPr txBox="1"/>
          <p:nvPr/>
        </p:nvSpPr>
        <p:spPr>
          <a:xfrm>
            <a:off x="3673925" y="1498200"/>
            <a:ext cx="4125900" cy="47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Dr. Alfredo Castaneda </a:t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2"/>
          <p:cNvSpPr txBox="1"/>
          <p:nvPr/>
        </p:nvSpPr>
        <p:spPr>
          <a:xfrm>
            <a:off x="3610200" y="2230250"/>
            <a:ext cx="7337400" cy="8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2"/>
          <p:cNvSpPr txBox="1"/>
          <p:nvPr/>
        </p:nvSpPr>
        <p:spPr>
          <a:xfrm>
            <a:off x="3248725" y="1972200"/>
            <a:ext cx="5467200" cy="193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Char char="●"/>
            </a:pPr>
            <a:r>
              <a:rPr lang="en">
                <a:solidFill>
                  <a:srgbClr val="FFFFFF"/>
                </a:solidFill>
              </a:rPr>
              <a:t>Physics professor at  </a:t>
            </a:r>
            <a:r>
              <a:rPr b="0" i="0" lang="en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Universidad de Sonora </a:t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Char char="●"/>
            </a:pPr>
            <a:r>
              <a:rPr lang="en">
                <a:solidFill>
                  <a:srgbClr val="FFFFFF"/>
                </a:solidFill>
              </a:rPr>
              <a:t>Member of CMS collaboration</a:t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Char char="●"/>
            </a:pPr>
            <a:r>
              <a:rPr lang="en">
                <a:solidFill>
                  <a:srgbClr val="FFFFFF"/>
                </a:solidFill>
              </a:rPr>
              <a:t>Search for BSM physics</a:t>
            </a:r>
            <a:r>
              <a:rPr b="0" i="0" lang="en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Char char="●"/>
            </a:pPr>
            <a:r>
              <a:rPr lang="en">
                <a:solidFill>
                  <a:srgbClr val="FFFFFF"/>
                </a:solidFill>
              </a:rPr>
              <a:t>Simulations for new detector technologies</a:t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Char char="●"/>
            </a:pPr>
            <a:r>
              <a:rPr lang="en">
                <a:solidFill>
                  <a:srgbClr val="FFFFFF"/>
                </a:solidFill>
              </a:rPr>
              <a:t>Integration of AI algorithms in CMS experiment</a:t>
            </a:r>
            <a:r>
              <a:rPr b="0" i="0" lang="en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6" name="Google Shape;66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3875" y="1037125"/>
            <a:ext cx="2851181" cy="3801575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2"/>
          <p:cNvSpPr txBox="1"/>
          <p:nvPr/>
        </p:nvSpPr>
        <p:spPr>
          <a:xfrm>
            <a:off x="3673925" y="3996200"/>
            <a:ext cx="4636200" cy="8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Contacto:   </a:t>
            </a:r>
            <a:r>
              <a:rPr b="0" i="0" lang="en" sz="14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castaned@cern.ch</a:t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		</a:t>
            </a:r>
            <a:r>
              <a:rPr b="0" i="0" lang="en" sz="14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alfredo.castaneda@unison.mx</a:t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FFFFFF"/>
                </a:solidFill>
              </a:rPr>
              <a:t>web</a:t>
            </a:r>
            <a:r>
              <a:rPr b="0" i="0" lang="en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b="0" i="0" lang="en" sz="15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en" sz="12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6"/>
              </a:rPr>
              <a:t>https://unison-cms.web</a:t>
            </a:r>
            <a:endParaRPr b="0" i="0" sz="15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Google Shape;72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5350" y="1124250"/>
            <a:ext cx="3969299" cy="383242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6"/>
          <p:cNvSpPr txBox="1"/>
          <p:nvPr/>
        </p:nvSpPr>
        <p:spPr>
          <a:xfrm>
            <a:off x="1407900" y="186825"/>
            <a:ext cx="6328200" cy="10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lang="en" sz="2500">
                <a:solidFill>
                  <a:schemeClr val="dk1"/>
                </a:solidFill>
              </a:rPr>
              <a:t>The Standard Model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6"/>
          <p:cNvSpPr txBox="1"/>
          <p:nvPr/>
        </p:nvSpPr>
        <p:spPr>
          <a:xfrm>
            <a:off x="4328325" y="1124250"/>
            <a:ext cx="4523400" cy="7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Arial"/>
              <a:buChar char="●"/>
            </a:pPr>
            <a:r>
              <a:rPr lang="en" sz="1600">
                <a:solidFill>
                  <a:srgbClr val="FFFFFF"/>
                </a:solidFill>
              </a:rPr>
              <a:t>Most precise model that describe interaction between elementary particles </a:t>
            </a:r>
            <a:endParaRPr sz="1600">
              <a:solidFill>
                <a:srgbClr val="FFFFFF"/>
              </a:solidFill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FFFFFF"/>
              </a:solidFill>
            </a:endParaRPr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Arial"/>
              <a:buChar char="●"/>
            </a:pPr>
            <a:r>
              <a:rPr lang="en" sz="1600">
                <a:solidFill>
                  <a:srgbClr val="FFFFFF"/>
                </a:solidFill>
              </a:rPr>
              <a:t>It does not explain for instance: </a:t>
            </a:r>
            <a:endParaRPr b="0" i="0" sz="16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9999"/>
              </a:buClr>
              <a:buSzPts val="1600"/>
              <a:buFont typeface="Arial"/>
              <a:buChar char="○"/>
            </a:pPr>
            <a:r>
              <a:rPr lang="en" sz="1600">
                <a:solidFill>
                  <a:srgbClr val="EA9999"/>
                </a:solidFill>
              </a:rPr>
              <a:t>Dark matter</a:t>
            </a:r>
            <a:endParaRPr b="0" i="0" sz="1600" u="none" cap="none" strike="noStrike">
              <a:solidFill>
                <a:srgbClr val="EA999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Arial"/>
              <a:buChar char="○"/>
            </a:pPr>
            <a:r>
              <a:rPr lang="en" sz="1600">
                <a:solidFill>
                  <a:srgbClr val="FFFFFF"/>
                </a:solidFill>
              </a:rPr>
              <a:t>Dark energy </a:t>
            </a:r>
            <a:r>
              <a:rPr b="0" i="0" lang="en" sz="16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6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Arial"/>
              <a:buChar char="○"/>
            </a:pPr>
            <a:r>
              <a:rPr lang="en" sz="1600">
                <a:solidFill>
                  <a:srgbClr val="FFFFFF"/>
                </a:solidFill>
              </a:rPr>
              <a:t>Matter-antimatter </a:t>
            </a:r>
            <a:r>
              <a:rPr lang="en" sz="1600">
                <a:solidFill>
                  <a:srgbClr val="FFFFFF"/>
                </a:solidFill>
              </a:rPr>
              <a:t>asymmetry</a:t>
            </a:r>
            <a:r>
              <a:rPr lang="en" sz="1600">
                <a:solidFill>
                  <a:srgbClr val="FFFFFF"/>
                </a:solidFill>
              </a:rPr>
              <a:t> </a:t>
            </a:r>
            <a:endParaRPr b="0" i="0" sz="16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2400" y="152400"/>
            <a:ext cx="3978474" cy="4838700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7"/>
          <p:cNvSpPr txBox="1"/>
          <p:nvPr/>
        </p:nvSpPr>
        <p:spPr>
          <a:xfrm>
            <a:off x="4250550" y="436274"/>
            <a:ext cx="4461300" cy="22570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rgbClr val="FFFFFF"/>
                </a:solidFill>
              </a:rPr>
              <a:t>We have a mathematical representations of the SM</a:t>
            </a:r>
            <a:endParaRPr sz="1800">
              <a:solidFill>
                <a:srgbClr val="FFFFFF"/>
              </a:solidFill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rgbClr val="FFFFFF"/>
                </a:solidFill>
              </a:rPr>
              <a:t>Lagrangians that describe interaction between particles and forces </a:t>
            </a:r>
            <a:br>
              <a:rPr lang="en" sz="1800">
                <a:solidFill>
                  <a:srgbClr val="FFFFFF"/>
                </a:solidFill>
              </a:rPr>
            </a:br>
            <a:endParaRPr sz="1800">
              <a:solidFill>
                <a:srgbClr val="FFFFFF"/>
              </a:solidFill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rgbClr val="FFFFFF"/>
                </a:solidFill>
              </a:rPr>
              <a:t>New physics models should follow similar approach to describe interaction of new particles </a:t>
            </a:r>
            <a:br>
              <a:rPr b="0" i="0" lang="en" sz="1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28800" y="2146775"/>
            <a:ext cx="7254300" cy="261015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8"/>
          <p:cNvSpPr txBox="1"/>
          <p:nvPr/>
        </p:nvSpPr>
        <p:spPr>
          <a:xfrm>
            <a:off x="1307674" y="172775"/>
            <a:ext cx="6402000" cy="8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" sz="2800">
                <a:solidFill>
                  <a:srgbClr val="FFFFFF"/>
                </a:solidFill>
              </a:rPr>
              <a:t>Large Hadron Collider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8"/>
          <p:cNvSpPr txBox="1"/>
          <p:nvPr/>
        </p:nvSpPr>
        <p:spPr>
          <a:xfrm>
            <a:off x="1463300" y="806150"/>
            <a:ext cx="6528000" cy="181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>
                <a:solidFill>
                  <a:schemeClr val="dk1"/>
                </a:solidFill>
              </a:rPr>
              <a:t>Most powerful particle accelerator (up to date) </a:t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>
                <a:solidFill>
                  <a:schemeClr val="dk1"/>
                </a:solidFill>
              </a:rPr>
              <a:t>Four main experiments </a:t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>
                <a:solidFill>
                  <a:schemeClr val="dk1"/>
                </a:solidFill>
              </a:rPr>
              <a:t>ATLAS and CMS multi-</a:t>
            </a:r>
            <a:r>
              <a:rPr lang="en" sz="1800">
                <a:solidFill>
                  <a:schemeClr val="dk1"/>
                </a:solidFill>
              </a:rPr>
              <a:t>purpose</a:t>
            </a:r>
            <a:r>
              <a:rPr lang="en" sz="1800">
                <a:solidFill>
                  <a:schemeClr val="dk1"/>
                </a:solidFill>
              </a:rPr>
              <a:t> </a:t>
            </a:r>
            <a:r>
              <a:rPr lang="en" sz="1800">
                <a:solidFill>
                  <a:schemeClr val="dk1"/>
                </a:solidFill>
              </a:rPr>
              <a:t>experiments</a:t>
            </a:r>
            <a:r>
              <a:rPr lang="en" sz="1800">
                <a:solidFill>
                  <a:schemeClr val="dk1"/>
                </a:solidFill>
              </a:rPr>
              <a:t> </a:t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Google Shape;92;g29135e1c16e_0_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2400" y="1293500"/>
            <a:ext cx="6742675" cy="3697600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g29135e1c16e_0_2"/>
          <p:cNvSpPr txBox="1"/>
          <p:nvPr/>
        </p:nvSpPr>
        <p:spPr>
          <a:xfrm>
            <a:off x="1112825" y="254100"/>
            <a:ext cx="6598200" cy="103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solidFill>
                  <a:schemeClr val="dk1"/>
                </a:solidFill>
              </a:rPr>
              <a:t>Compatibility with SM</a:t>
            </a:r>
            <a:endParaRPr sz="26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Google Shape;98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7600" y="1407975"/>
            <a:ext cx="3672201" cy="2754151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2"/>
          <p:cNvSpPr txBox="1"/>
          <p:nvPr/>
        </p:nvSpPr>
        <p:spPr>
          <a:xfrm>
            <a:off x="374825" y="690650"/>
            <a:ext cx="3380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Dark matter search</a:t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Exploring dark matter with IceCube and the LHC « RWTH Aachen Particle  Physics Theory" id="100" name="Google Shape;100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16778" y="0"/>
            <a:ext cx="4674398" cy="4852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3"/>
          <p:cNvSpPr txBox="1"/>
          <p:nvPr/>
        </p:nvSpPr>
        <p:spPr>
          <a:xfrm>
            <a:off x="986550" y="37175"/>
            <a:ext cx="7170900" cy="52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lang="en" sz="2500">
                <a:solidFill>
                  <a:schemeClr val="dk1"/>
                </a:solidFill>
              </a:rPr>
              <a:t>Invisible decays of the Higgs boson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6" name="Google Shape;106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72000" y="1196050"/>
            <a:ext cx="3954278" cy="2393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4950" y="1250338"/>
            <a:ext cx="3847076" cy="23802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Google Shape;112;g29135e1c16e_0_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69675" y="2314375"/>
            <a:ext cx="3714475" cy="278142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g29135e1c16e_0_19"/>
          <p:cNvSpPr txBox="1"/>
          <p:nvPr/>
        </p:nvSpPr>
        <p:spPr>
          <a:xfrm>
            <a:off x="986550" y="37175"/>
            <a:ext cx="7170900" cy="52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lang="en" sz="2500">
                <a:solidFill>
                  <a:schemeClr val="dk1"/>
                </a:solidFill>
              </a:rPr>
              <a:t>Higgs portal to dark matter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g29135e1c16e_0_19"/>
          <p:cNvSpPr txBox="1"/>
          <p:nvPr/>
        </p:nvSpPr>
        <p:spPr>
          <a:xfrm>
            <a:off x="526650" y="630175"/>
            <a:ext cx="8090700" cy="18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lang="en" sz="1600">
                <a:solidFill>
                  <a:schemeClr val="dk1"/>
                </a:solidFill>
              </a:rPr>
              <a:t>Higgs decay to particles in the “Dark Sector” 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Dark-SUSY model allows the decay of the Higgs boson to SUSY particles, dark neutralinos and dark photons 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Dark photons in this model have a </a:t>
            </a:r>
            <a:r>
              <a:rPr lang="en" sz="1600">
                <a:solidFill>
                  <a:schemeClr val="dk1"/>
                </a:solidFill>
              </a:rPr>
              <a:t>substantial</a:t>
            </a:r>
            <a:r>
              <a:rPr lang="en" sz="1600">
                <a:solidFill>
                  <a:schemeClr val="dk1"/>
                </a:solidFill>
              </a:rPr>
              <a:t> life-time (free parameter) and mass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One of the best signatures to study is through the decay of each dark photon to a pair of opposite charge muons (dimuons)</a:t>
            </a:r>
            <a:endParaRPr sz="16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