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2" r:id="rId1"/>
  </p:sldMasterIdLst>
  <p:notesMasterIdLst>
    <p:notesMasterId r:id="rId24"/>
  </p:notesMasterIdLst>
  <p:handoutMasterIdLst>
    <p:handoutMasterId r:id="rId25"/>
  </p:handoutMasterIdLst>
  <p:sldIdLst>
    <p:sldId id="264" r:id="rId2"/>
    <p:sldId id="1433" r:id="rId3"/>
    <p:sldId id="1434" r:id="rId4"/>
    <p:sldId id="1435" r:id="rId5"/>
    <p:sldId id="1447" r:id="rId6"/>
    <p:sldId id="1431" r:id="rId7"/>
    <p:sldId id="1436" r:id="rId8"/>
    <p:sldId id="1426" r:id="rId9"/>
    <p:sldId id="1425" r:id="rId10"/>
    <p:sldId id="1439" r:id="rId11"/>
    <p:sldId id="1429" r:id="rId12"/>
    <p:sldId id="1432" r:id="rId13"/>
    <p:sldId id="1443" r:id="rId14"/>
    <p:sldId id="1444" r:id="rId15"/>
    <p:sldId id="1445" r:id="rId16"/>
    <p:sldId id="1441" r:id="rId17"/>
    <p:sldId id="1427" r:id="rId18"/>
    <p:sldId id="1440" r:id="rId19"/>
    <p:sldId id="1448" r:id="rId20"/>
    <p:sldId id="1442" r:id="rId21"/>
    <p:sldId id="1446" r:id="rId22"/>
    <p:sldId id="958" r:id="rId2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7" userDrawn="1">
          <p15:clr>
            <a:srgbClr val="A4A3A4"/>
          </p15:clr>
        </p15:guide>
        <p15:guide id="3" pos="5375" userDrawn="1">
          <p15:clr>
            <a:srgbClr val="A4A3A4"/>
          </p15:clr>
        </p15:guide>
        <p15:guide id="4" pos="2880" userDrawn="1">
          <p15:clr>
            <a:srgbClr val="A4A3A4"/>
          </p15:clr>
        </p15:guide>
        <p15:guide id="5" orient="horz" pos="2028" userDrawn="1">
          <p15:clr>
            <a:srgbClr val="A4A3A4"/>
          </p15:clr>
        </p15:guide>
        <p15:guide id="6" pos="3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7EB8"/>
    <a:srgbClr val="B9CDE5"/>
    <a:srgbClr val="FF3645"/>
    <a:srgbClr val="DAE8FC"/>
    <a:srgbClr val="0046D0"/>
    <a:srgbClr val="FF7D0A"/>
    <a:srgbClr val="FF0000"/>
    <a:srgbClr val="1F497D"/>
    <a:srgbClr val="FCD5B5"/>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19" autoAdjust="0"/>
    <p:restoredTop sz="94579" autoAdjust="0"/>
  </p:normalViewPr>
  <p:slideViewPr>
    <p:cSldViewPr snapToObjects="1" showGuides="1">
      <p:cViewPr varScale="1">
        <p:scale>
          <a:sx n="209" d="100"/>
          <a:sy n="209" d="100"/>
        </p:scale>
        <p:origin x="234" y="150"/>
      </p:cViewPr>
      <p:guideLst>
        <p:guide orient="horz" pos="1387"/>
        <p:guide pos="5375"/>
        <p:guide pos="2880"/>
        <p:guide orient="horz" pos="2028"/>
        <p:guide pos="38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15/02/2024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15/02/2024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2nd Muon Collider Community Meeting, 2021</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0" y="4705351"/>
            <a:ext cx="9144000" cy="438149"/>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hasCustomPrompt="1"/>
          </p:nvPr>
        </p:nvSpPr>
        <p:spPr/>
        <p:txBody>
          <a:bodyPr/>
          <a:lstStyle/>
          <a:p>
            <a:pPr lvl="0"/>
            <a:r>
              <a:rPr lang="de-DE" dirty="0"/>
              <a:t>Click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sp>
        <p:nvSpPr>
          <p:cNvPr id="6" name="Slide Number Placeholder 5"/>
          <p:cNvSpPr>
            <a:spLocks noGrp="1"/>
          </p:cNvSpPr>
          <p:nvPr>
            <p:ph type="sldNum" sz="quarter" idx="12"/>
          </p:nvPr>
        </p:nvSpPr>
        <p:spPr>
          <a:xfrm>
            <a:off x="7975606" y="4922056"/>
            <a:ext cx="406399" cy="192882"/>
          </a:xfrm>
          <a:prstGeom prst="rect">
            <a:avLst/>
          </a:prstGeom>
        </p:spPr>
        <p:txBody>
          <a:bodyPr/>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042769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4"/>
          <a:stretch>
            <a:fillRect/>
          </a:stretch>
        </p:blipFill>
        <p:spPr>
          <a:xfrm>
            <a:off x="0" y="4705350"/>
            <a:ext cx="9144000" cy="508000"/>
          </a:xfrm>
          <a:prstGeom prst="rect">
            <a:avLst/>
          </a:prstGeom>
        </p:spPr>
      </p:pic>
      <p:pic>
        <p:nvPicPr>
          <p:cNvPr id="5" name="Image 4" descr="MCC-LogoCERN.jpg"/>
          <p:cNvPicPr>
            <a:picLocks noChangeAspect="1"/>
          </p:cNvPicPr>
          <p:nvPr userDrawn="1"/>
        </p:nvPicPr>
        <p:blipFill>
          <a:blip r:embed="rId15"/>
          <a:stretch>
            <a:fillRect/>
          </a:stretch>
        </p:blipFill>
        <p:spPr>
          <a:xfrm>
            <a:off x="8305800" y="209550"/>
            <a:ext cx="609600" cy="609600"/>
          </a:xfrm>
          <a:prstGeom prst="rect">
            <a:avLst/>
          </a:prstGeom>
        </p:spPr>
      </p:pic>
      <p:pic>
        <p:nvPicPr>
          <p:cNvPr id="2" name="Picture 1" descr="A picture containing text, font, graphics, graphic design&#10;&#10;Description automatically generated">
            <a:extLst>
              <a:ext uri="{FF2B5EF4-FFF2-40B4-BE49-F238E27FC236}">
                <a16:creationId xmlns:a16="http://schemas.microsoft.com/office/drawing/2014/main" id="{9C7895D8-1DF8-6FCF-0F4A-001A90607BE0}"/>
              </a:ext>
            </a:extLst>
          </p:cNvPr>
          <p:cNvPicPr>
            <a:picLocks noChangeAspect="1"/>
          </p:cNvPicPr>
          <p:nvPr userDrawn="1"/>
        </p:nvPicPr>
        <p:blipFill>
          <a:blip r:embed="rId16"/>
          <a:stretch>
            <a:fillRect/>
          </a:stretch>
        </p:blipFill>
        <p:spPr>
          <a:xfrm>
            <a:off x="129201" y="133350"/>
            <a:ext cx="1346455" cy="666943"/>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4" r:id="rId5"/>
    <p:sldLayoutId id="2147483675" r:id="rId6"/>
    <p:sldLayoutId id="2147483676" r:id="rId7"/>
    <p:sldLayoutId id="2147483678" r:id="rId8"/>
    <p:sldLayoutId id="2147483649" r:id="rId9"/>
    <p:sldLayoutId id="2147483650" r:id="rId10"/>
    <p:sldLayoutId id="2147483651" r:id="rId11"/>
    <p:sldLayoutId id="2147483670" r:id="rId12"/>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2.jpe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3.svg"/><Relationship Id="rId7" Type="http://schemas.openxmlformats.org/officeDocument/2006/relationships/hyperlink" Target="http://dx.doi.org/10.1051/e3sconf/20171302008" TargetMode="External"/><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jpg"/><Relationship Id="rId5" Type="http://schemas.openxmlformats.org/officeDocument/2006/relationships/image" Target="../media/image45.sv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slides/_rels/slide1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1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2" Type="http://schemas.openxmlformats.org/officeDocument/2006/relationships/hyperlink" Target="https://cds.cern.ch/record/1334336/files/65.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ds.cern.ch/record/1334336/files/65.pdf" TargetMode="External"/><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8.xml"/><Relationship Id="rId6" Type="http://schemas.openxmlformats.org/officeDocument/2006/relationships/image" Target="../media/image70.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png"/><Relationship Id="rId9" Type="http://schemas.openxmlformats.org/officeDocument/2006/relationships/image" Target="../media/image73.png"/></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 name="Image 82" descr="MUON-SlideGraph-LogoBkgnd2.png"/>
          <p:cNvPicPr>
            <a:picLocks noChangeAspect="1"/>
          </p:cNvPicPr>
          <p:nvPr/>
        </p:nvPicPr>
        <p:blipFill>
          <a:blip r:embed="rId2"/>
          <a:stretch>
            <a:fillRect/>
          </a:stretch>
        </p:blipFill>
        <p:spPr>
          <a:xfrm>
            <a:off x="0" y="0"/>
            <a:ext cx="9144000" cy="5140960"/>
          </a:xfrm>
          <a:prstGeom prst="rect">
            <a:avLst/>
          </a:prstGeom>
          <a:effectLst>
            <a:softEdge rad="0"/>
          </a:effectLst>
        </p:spPr>
      </p:pic>
      <p:pic>
        <p:nvPicPr>
          <p:cNvPr id="6" name="Picture 5" descr="A picture containing text, font, graphics, graphic design&#10;&#10;Description automatically generated">
            <a:extLst>
              <a:ext uri="{FF2B5EF4-FFF2-40B4-BE49-F238E27FC236}">
                <a16:creationId xmlns:a16="http://schemas.microsoft.com/office/drawing/2014/main" id="{91D1302D-1E4B-5217-82A8-370EEB2F372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4708" y="73333"/>
            <a:ext cx="2136458" cy="1058257"/>
          </a:xfrm>
          <a:prstGeom prst="rect">
            <a:avLst/>
          </a:prstGeom>
        </p:spPr>
      </p:pic>
      <p:pic>
        <p:nvPicPr>
          <p:cNvPr id="10" name="Image 9" descr="MUON-SlideGraph-gradient.png"/>
          <p:cNvPicPr>
            <a:picLocks noChangeAspect="1"/>
          </p:cNvPicPr>
          <p:nvPr/>
        </p:nvPicPr>
        <p:blipFill>
          <a:blip r:embed="rId4">
            <a:alphaModFix amt="75000"/>
          </a:blip>
          <a:stretch>
            <a:fillRect/>
          </a:stretch>
        </p:blipFill>
        <p:spPr>
          <a:xfrm>
            <a:off x="0" y="3069829"/>
            <a:ext cx="9144000" cy="2108200"/>
          </a:xfrm>
          <a:prstGeom prst="rect">
            <a:avLst/>
          </a:prstGeom>
        </p:spPr>
      </p:pic>
      <p:sp>
        <p:nvSpPr>
          <p:cNvPr id="82" name="Titre 81"/>
          <p:cNvSpPr>
            <a:spLocks noGrp="1"/>
          </p:cNvSpPr>
          <p:nvPr>
            <p:ph type="title"/>
          </p:nvPr>
        </p:nvSpPr>
        <p:spPr>
          <a:xfrm>
            <a:off x="1547664" y="51470"/>
            <a:ext cx="6120680" cy="857250"/>
          </a:xfrm>
          <a:prstGeom prst="rect">
            <a:avLst/>
          </a:prstGeom>
        </p:spPr>
        <p:txBody>
          <a:bodyPr/>
          <a:lstStyle/>
          <a:p>
            <a:r>
              <a:rPr lang="en-GB" dirty="0"/>
              <a:t>Muon magnet working </a:t>
            </a:r>
            <a:br>
              <a:rPr lang="en-GB" dirty="0"/>
            </a:br>
            <a:r>
              <a:rPr lang="en-GB" dirty="0"/>
              <a:t>group meeting</a:t>
            </a:r>
          </a:p>
        </p:txBody>
      </p:sp>
      <p:pic>
        <p:nvPicPr>
          <p:cNvPr id="85" name="Image 84" descr="MCC-LogoCERN.jpg"/>
          <p:cNvPicPr>
            <a:picLocks noChangeAspect="1"/>
          </p:cNvPicPr>
          <p:nvPr/>
        </p:nvPicPr>
        <p:blipFill>
          <a:blip r:embed="rId5"/>
          <a:stretch>
            <a:fillRect/>
          </a:stretch>
        </p:blipFill>
        <p:spPr>
          <a:xfrm>
            <a:off x="8077200" y="77366"/>
            <a:ext cx="838200" cy="838200"/>
          </a:xfrm>
          <a:prstGeom prst="rect">
            <a:avLst/>
          </a:prstGeom>
        </p:spPr>
      </p:pic>
      <p:sp>
        <p:nvSpPr>
          <p:cNvPr id="11" name="ZoneTexte 10"/>
          <p:cNvSpPr txBox="1"/>
          <p:nvPr/>
        </p:nvSpPr>
        <p:spPr>
          <a:xfrm>
            <a:off x="2159732" y="3251760"/>
            <a:ext cx="4824536" cy="400110"/>
          </a:xfrm>
          <a:prstGeom prst="rect">
            <a:avLst/>
          </a:prstGeom>
          <a:noFill/>
        </p:spPr>
        <p:txBody>
          <a:bodyPr wrap="square" rtlCol="0">
            <a:spAutoFit/>
          </a:bodyPr>
          <a:lstStyle/>
          <a:p>
            <a:pPr algn="ctr">
              <a:spcAft>
                <a:spcPts val="0"/>
              </a:spcAft>
            </a:pPr>
            <a:r>
              <a:rPr lang="en-US" sz="2000" b="1" i="1" dirty="0">
                <a:latin typeface="Arial Narrow"/>
                <a:ea typeface="Calibri" panose="020F0502020204030204" pitchFamily="34" charset="0"/>
                <a:cs typeface="Times New Roman" panose="02020603050405020304" pitchFamily="18" charset="0"/>
              </a:rPr>
              <a:t>F. Boattini, M. Gast</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Rounded Corners 3">
            <a:extLst>
              <a:ext uri="{FF2B5EF4-FFF2-40B4-BE49-F238E27FC236}">
                <a16:creationId xmlns:a16="http://schemas.microsoft.com/office/drawing/2014/main" id="{1DDB0707-182F-AE15-2CA5-CB1DBED969D4}"/>
              </a:ext>
            </a:extLst>
          </p:cNvPr>
          <p:cNvSpPr/>
          <p:nvPr/>
        </p:nvSpPr>
        <p:spPr>
          <a:xfrm>
            <a:off x="1763688" y="1970751"/>
            <a:ext cx="5527043" cy="726057"/>
          </a:xfrm>
          <a:prstGeom prst="roundRect">
            <a:avLst>
              <a:gd name="adj" fmla="val 50000"/>
            </a:avLst>
          </a:prstGeom>
          <a:solidFill>
            <a:schemeClr val="bg1">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0"/>
              </a:spcAft>
            </a:pPr>
            <a:r>
              <a:rPr lang="en-GB" sz="2100" b="1" dirty="0">
                <a:solidFill>
                  <a:schemeClr val="tx1"/>
                </a:solidFill>
                <a:latin typeface="Arial Narrow"/>
                <a:ea typeface="Calibri" panose="020F0502020204030204" pitchFamily="34" charset="0"/>
                <a:cs typeface="Times New Roman" panose="02020603050405020304" pitchFamily="18" charset="0"/>
              </a:rPr>
              <a:t>Recent progress on the models of power converters and resistive magnets</a:t>
            </a:r>
            <a:endParaRPr lang="en-GB" sz="2100" b="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Rounded Corners 4">
            <a:extLst>
              <a:ext uri="{FF2B5EF4-FFF2-40B4-BE49-F238E27FC236}">
                <a16:creationId xmlns:a16="http://schemas.microsoft.com/office/drawing/2014/main" id="{4CBD72C5-56D9-6125-2AF8-CEF6715079E4}"/>
              </a:ext>
            </a:extLst>
          </p:cNvPr>
          <p:cNvSpPr/>
          <p:nvPr/>
        </p:nvSpPr>
        <p:spPr>
          <a:xfrm>
            <a:off x="3563888" y="2787774"/>
            <a:ext cx="2014510" cy="366017"/>
          </a:xfrm>
          <a:prstGeom prst="roundRect">
            <a:avLst>
              <a:gd name="adj" fmla="val 50000"/>
            </a:avLst>
          </a:prstGeom>
          <a:solidFill>
            <a:schemeClr val="bg1">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0"/>
              </a:spcAft>
            </a:pPr>
            <a:r>
              <a:rPr lang="en-US" b="1" dirty="0">
                <a:solidFill>
                  <a:schemeClr val="tx1"/>
                </a:solidFill>
                <a:latin typeface="Arial Narrow"/>
                <a:ea typeface="Calibri" panose="020F0502020204030204" pitchFamily="34" charset="0"/>
                <a:cs typeface="Times New Roman" panose="02020603050405020304" pitchFamily="18" charset="0"/>
              </a:rPr>
              <a:t>CERN, 15/02/2024</a:t>
            </a:r>
            <a:endParaRPr lang="en-GB" b="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3" name="Group 11">
            <a:extLst>
              <a:ext uri="{FF2B5EF4-FFF2-40B4-BE49-F238E27FC236}">
                <a16:creationId xmlns:a16="http://schemas.microsoft.com/office/drawing/2014/main" id="{30C008B8-0426-8107-F002-9B3D26C9DDE6}"/>
              </a:ext>
            </a:extLst>
          </p:cNvPr>
          <p:cNvGrpSpPr/>
          <p:nvPr/>
        </p:nvGrpSpPr>
        <p:grpSpPr>
          <a:xfrm>
            <a:off x="64757" y="4762378"/>
            <a:ext cx="2686411" cy="329738"/>
            <a:chOff x="251640" y="4424756"/>
            <a:chExt cx="6434280" cy="666364"/>
          </a:xfrm>
        </p:grpSpPr>
        <p:sp>
          <p:nvSpPr>
            <p:cNvPr id="7" name="Rectangle 12">
              <a:extLst>
                <a:ext uri="{FF2B5EF4-FFF2-40B4-BE49-F238E27FC236}">
                  <a16:creationId xmlns:a16="http://schemas.microsoft.com/office/drawing/2014/main" id="{8044996F-A148-177D-C009-8274EC66C689}"/>
                </a:ext>
              </a:extLst>
            </p:cNvPr>
            <p:cNvSpPr/>
            <p:nvPr/>
          </p:nvSpPr>
          <p:spPr>
            <a:xfrm>
              <a:off x="251640" y="4424760"/>
              <a:ext cx="6434280" cy="666360"/>
            </a:xfrm>
            <a:prstGeom prst="rect">
              <a:avLst/>
            </a:prstGeom>
            <a:solidFill>
              <a:srgbClr val="FFFFFF"/>
            </a:solidFill>
            <a:ln w="38100">
              <a:solidFill>
                <a:srgbClr val="4A87FF"/>
              </a:solidFill>
              <a:round/>
            </a:ln>
          </p:spPr>
          <p:style>
            <a:lnRef idx="2">
              <a:schemeClr val="accent3"/>
            </a:lnRef>
            <a:fillRef idx="1">
              <a:schemeClr val="lt1"/>
            </a:fillRef>
            <a:effectRef idx="0">
              <a:schemeClr val="accent3"/>
            </a:effectRef>
            <a:fontRef idx="minor"/>
          </p:style>
          <p:txBody>
            <a:bodyPr/>
            <a:lstStyle/>
            <a:p>
              <a:endParaRPr lang="de-DE"/>
            </a:p>
          </p:txBody>
        </p:sp>
        <p:grpSp>
          <p:nvGrpSpPr>
            <p:cNvPr id="8" name="Group 13">
              <a:extLst>
                <a:ext uri="{FF2B5EF4-FFF2-40B4-BE49-F238E27FC236}">
                  <a16:creationId xmlns:a16="http://schemas.microsoft.com/office/drawing/2014/main" id="{426DC282-E7E7-AF5D-9011-D7BEE2657609}"/>
                </a:ext>
              </a:extLst>
            </p:cNvPr>
            <p:cNvGrpSpPr/>
            <p:nvPr/>
          </p:nvGrpSpPr>
          <p:grpSpPr>
            <a:xfrm>
              <a:off x="251640" y="4424756"/>
              <a:ext cx="6434280" cy="662402"/>
              <a:chOff x="251640" y="4424756"/>
              <a:chExt cx="6434280" cy="662402"/>
            </a:xfrm>
          </p:grpSpPr>
          <p:pic>
            <p:nvPicPr>
              <p:cNvPr id="9" name="Picture 14">
                <a:extLst>
                  <a:ext uri="{FF2B5EF4-FFF2-40B4-BE49-F238E27FC236}">
                    <a16:creationId xmlns:a16="http://schemas.microsoft.com/office/drawing/2014/main" id="{E3BC2991-C72E-EE7E-9EB9-F96EE6B95CE4}"/>
                  </a:ext>
                </a:extLst>
              </p:cNvPr>
              <p:cNvPicPr/>
              <p:nvPr/>
            </p:nvPicPr>
            <p:blipFill>
              <a:blip r:embed="rId6"/>
              <a:stretch/>
            </p:blipFill>
            <p:spPr>
              <a:xfrm>
                <a:off x="251640" y="4424762"/>
                <a:ext cx="1087775" cy="660238"/>
              </a:xfrm>
              <a:prstGeom prst="rect">
                <a:avLst/>
              </a:prstGeom>
              <a:ln w="0">
                <a:noFill/>
              </a:ln>
            </p:spPr>
          </p:pic>
          <p:sp>
            <p:nvSpPr>
              <p:cNvPr id="12" name="Titre 6">
                <a:extLst>
                  <a:ext uri="{FF2B5EF4-FFF2-40B4-BE49-F238E27FC236}">
                    <a16:creationId xmlns:a16="http://schemas.microsoft.com/office/drawing/2014/main" id="{8A10923D-A6DD-5FE3-E192-E891C626780A}"/>
                  </a:ext>
                </a:extLst>
              </p:cNvPr>
              <p:cNvSpPr/>
              <p:nvPr/>
            </p:nvSpPr>
            <p:spPr>
              <a:xfrm>
                <a:off x="1339413" y="4424756"/>
                <a:ext cx="3839545" cy="662402"/>
              </a:xfrm>
              <a:prstGeom prst="rect">
                <a:avLst/>
              </a:prstGeom>
              <a:solidFill>
                <a:schemeClr val="accent4">
                  <a:lumMod val="20000"/>
                  <a:lumOff val="80000"/>
                </a:schemeClr>
              </a:solidFill>
              <a:ln>
                <a:noFill/>
              </a:ln>
            </p:spPr>
            <p:style>
              <a:lnRef idx="2">
                <a:schemeClr val="accent2"/>
              </a:lnRef>
              <a:fillRef idx="1">
                <a:schemeClr val="lt1"/>
              </a:fillRef>
              <a:effectRef idx="0">
                <a:schemeClr val="accent2"/>
              </a:effectRef>
              <a:fontRef idx="minor"/>
            </p:style>
            <p:txBody>
              <a:bodyPr lIns="0" tIns="0" rIns="0" bIns="0" anchor="ctr">
                <a:noAutofit/>
              </a:bodyPr>
              <a:lstStyle/>
              <a:p>
                <a:pPr algn="ctr"/>
                <a:r>
                  <a:rPr lang="fr-FR" sz="740" b="0" strike="noStrike" spc="-1" dirty="0" err="1">
                    <a:solidFill>
                      <a:srgbClr val="000000"/>
                    </a:solidFill>
                    <a:latin typeface="Arial"/>
                    <a:ea typeface="DejaVu Sans"/>
                  </a:rPr>
                  <a:t>Funded</a:t>
                </a:r>
                <a:r>
                  <a:rPr lang="fr-FR" sz="740" b="0" strike="noStrike" spc="-1" dirty="0">
                    <a:solidFill>
                      <a:srgbClr val="000000"/>
                    </a:solidFill>
                    <a:latin typeface="Arial"/>
                    <a:ea typeface="DejaVu Sans"/>
                  </a:rPr>
                  <a:t> by the </a:t>
                </a:r>
                <a:r>
                  <a:rPr lang="fr-FR" sz="740" b="0" strike="noStrike" spc="-1" dirty="0" err="1">
                    <a:solidFill>
                      <a:srgbClr val="000000"/>
                    </a:solidFill>
                    <a:latin typeface="Arial"/>
                    <a:ea typeface="DejaVu Sans"/>
                  </a:rPr>
                  <a:t>European</a:t>
                </a:r>
                <a:r>
                  <a:rPr lang="fr-FR" sz="740" b="0" strike="noStrike" spc="-1" dirty="0">
                    <a:solidFill>
                      <a:srgbClr val="000000"/>
                    </a:solidFill>
                    <a:latin typeface="Arial"/>
                    <a:ea typeface="DejaVu Sans"/>
                  </a:rPr>
                  <a:t> Union </a:t>
                </a:r>
                <a:r>
                  <a:rPr lang="fr-FR" sz="740" b="0" strike="noStrike" spc="-1" dirty="0" err="1">
                    <a:solidFill>
                      <a:srgbClr val="000000"/>
                    </a:solidFill>
                    <a:latin typeface="Arial"/>
                    <a:ea typeface="DejaVu Sans"/>
                  </a:rPr>
                  <a:t>under</a:t>
                </a:r>
                <a:r>
                  <a:rPr lang="fr-FR" sz="740" b="0" strike="noStrike" spc="-1" dirty="0">
                    <a:solidFill>
                      <a:srgbClr val="000000"/>
                    </a:solidFill>
                    <a:latin typeface="Arial"/>
                    <a:ea typeface="DejaVu Sans"/>
                  </a:rPr>
                  <a:t> Grant Agreement n.101094300</a:t>
                </a:r>
                <a:endParaRPr lang="en-US" sz="740" b="0" strike="noStrike" spc="-1" dirty="0">
                  <a:latin typeface="Arial"/>
                </a:endParaRPr>
              </a:p>
            </p:txBody>
          </p:sp>
          <p:pic>
            <p:nvPicPr>
              <p:cNvPr id="13" name="Picture 16">
                <a:extLst>
                  <a:ext uri="{FF2B5EF4-FFF2-40B4-BE49-F238E27FC236}">
                    <a16:creationId xmlns:a16="http://schemas.microsoft.com/office/drawing/2014/main" id="{AB3A9F30-4D37-1F76-6D9E-A4152B776C4D}"/>
                  </a:ext>
                </a:extLst>
              </p:cNvPr>
              <p:cNvPicPr/>
              <p:nvPr/>
            </p:nvPicPr>
            <p:blipFill>
              <a:blip r:embed="rId7"/>
              <a:stretch/>
            </p:blipFill>
            <p:spPr>
              <a:xfrm>
                <a:off x="5178960" y="4424758"/>
                <a:ext cx="1506960" cy="660239"/>
              </a:xfrm>
              <a:prstGeom prst="rect">
                <a:avLst/>
              </a:prstGeom>
              <a:ln w="0">
                <a:noFill/>
              </a:ln>
            </p:spPr>
          </p:pic>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6473BF-029D-D5AA-4E84-755715DF4864}"/>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C36DA0F2-6DE3-0B52-6CAA-3CF56D24E672}"/>
              </a:ext>
            </a:extLst>
          </p:cNvPr>
          <p:cNvSpPr>
            <a:spLocks noGrp="1"/>
          </p:cNvSpPr>
          <p:nvPr>
            <p:ph type="title"/>
          </p:nvPr>
        </p:nvSpPr>
        <p:spPr/>
        <p:txBody>
          <a:bodyPr/>
          <a:lstStyle/>
          <a:p>
            <a:r>
              <a:rPr lang="en-US" dirty="0"/>
              <a:t>Comparisons</a:t>
            </a:r>
            <a:endParaRPr lang="en-GB" dirty="0"/>
          </a:p>
        </p:txBody>
      </p:sp>
      <p:graphicFrame>
        <p:nvGraphicFramePr>
          <p:cNvPr id="5" name="Table 4">
            <a:extLst>
              <a:ext uri="{FF2B5EF4-FFF2-40B4-BE49-F238E27FC236}">
                <a16:creationId xmlns:a16="http://schemas.microsoft.com/office/drawing/2014/main" id="{B7B61558-67DB-835E-7129-1D3310BF3040}"/>
              </a:ext>
            </a:extLst>
          </p:cNvPr>
          <p:cNvGraphicFramePr>
            <a:graphicFrameLocks noGrp="1"/>
          </p:cNvGraphicFramePr>
          <p:nvPr/>
        </p:nvGraphicFramePr>
        <p:xfrm>
          <a:off x="314426" y="1475126"/>
          <a:ext cx="7920875" cy="2504440"/>
        </p:xfrm>
        <a:graphic>
          <a:graphicData uri="http://schemas.openxmlformats.org/drawingml/2006/table">
            <a:tbl>
              <a:tblPr firstRow="1" bandRow="1">
                <a:tableStyleId>{5C22544A-7EE6-4342-B048-85BDC9FD1C3A}</a:tableStyleId>
              </a:tblPr>
              <a:tblGrid>
                <a:gridCol w="1980218">
                  <a:extLst>
                    <a:ext uri="{9D8B030D-6E8A-4147-A177-3AD203B41FA5}">
                      <a16:colId xmlns:a16="http://schemas.microsoft.com/office/drawing/2014/main" val="1304110509"/>
                    </a:ext>
                  </a:extLst>
                </a:gridCol>
                <a:gridCol w="2090231">
                  <a:extLst>
                    <a:ext uri="{9D8B030D-6E8A-4147-A177-3AD203B41FA5}">
                      <a16:colId xmlns:a16="http://schemas.microsoft.com/office/drawing/2014/main" val="2991582812"/>
                    </a:ext>
                  </a:extLst>
                </a:gridCol>
                <a:gridCol w="1925213">
                  <a:extLst>
                    <a:ext uri="{9D8B030D-6E8A-4147-A177-3AD203B41FA5}">
                      <a16:colId xmlns:a16="http://schemas.microsoft.com/office/drawing/2014/main" val="473186951"/>
                    </a:ext>
                  </a:extLst>
                </a:gridCol>
                <a:gridCol w="1925213">
                  <a:extLst>
                    <a:ext uri="{9D8B030D-6E8A-4147-A177-3AD203B41FA5}">
                      <a16:colId xmlns:a16="http://schemas.microsoft.com/office/drawing/2014/main" val="3157963584"/>
                    </a:ext>
                  </a:extLst>
                </a:gridCol>
              </a:tblGrid>
              <a:tr h="370840">
                <a:tc>
                  <a:txBody>
                    <a:bodyPr/>
                    <a:lstStyle/>
                    <a:p>
                      <a:endParaRPr lang="en-GB" sz="1400" dirty="0"/>
                    </a:p>
                  </a:txBody>
                  <a:tcPr>
                    <a:solidFill>
                      <a:schemeClr val="accent4">
                        <a:lumMod val="60000"/>
                        <a:lumOff val="40000"/>
                      </a:schemeClr>
                    </a:solidFill>
                  </a:tcPr>
                </a:tc>
                <a:tc gridSpan="2">
                  <a:txBody>
                    <a:bodyPr/>
                    <a:lstStyle/>
                    <a:p>
                      <a:r>
                        <a:rPr lang="en-US" sz="1100" dirty="0"/>
                        <a:t>Hollow conductors water cooled</a:t>
                      </a:r>
                      <a:endParaRPr lang="en-GB" sz="1100" dirty="0"/>
                    </a:p>
                  </a:txBody>
                  <a:tcPr>
                    <a:solidFill>
                      <a:schemeClr val="accent4">
                        <a:lumMod val="60000"/>
                        <a:lumOff val="40000"/>
                      </a:schemeClr>
                    </a:solidFill>
                  </a:tcPr>
                </a:tc>
                <a:tc hMerge="1">
                  <a:txBody>
                    <a:bodyPr/>
                    <a:lstStyle/>
                    <a:p>
                      <a:endParaRPr lang="en-GB" sz="1100" dirty="0"/>
                    </a:p>
                  </a:txBody>
                  <a:tcPr/>
                </a:tc>
                <a:tc>
                  <a:txBody>
                    <a:bodyPr/>
                    <a:lstStyle/>
                    <a:p>
                      <a:r>
                        <a:rPr lang="en-US" sz="1100" dirty="0"/>
                        <a:t>Flat conductors air cooled</a:t>
                      </a:r>
                      <a:endParaRPr lang="en-GB" sz="1100" dirty="0"/>
                    </a:p>
                  </a:txBody>
                  <a:tcPr>
                    <a:solidFill>
                      <a:schemeClr val="accent4">
                        <a:lumMod val="60000"/>
                        <a:lumOff val="40000"/>
                      </a:schemeClr>
                    </a:solidFill>
                  </a:tcPr>
                </a:tc>
                <a:extLst>
                  <a:ext uri="{0D108BD9-81ED-4DB2-BD59-A6C34878D82A}">
                    <a16:rowId xmlns:a16="http://schemas.microsoft.com/office/drawing/2014/main" val="294513815"/>
                  </a:ext>
                </a:extLst>
              </a:tr>
              <a:tr h="370840">
                <a:tc>
                  <a:txBody>
                    <a:bodyPr/>
                    <a:lstStyle/>
                    <a:p>
                      <a:endParaRPr lang="en-GB" sz="1400" dirty="0"/>
                    </a:p>
                  </a:txBody>
                  <a:tcPr>
                    <a:solidFill>
                      <a:srgbClr val="2B7EB8"/>
                    </a:solidFill>
                  </a:tcPr>
                </a:tc>
                <a:tc>
                  <a:txBody>
                    <a:bodyPr/>
                    <a:lstStyle/>
                    <a:p>
                      <a:r>
                        <a:rPr lang="en-US" sz="1100" dirty="0"/>
                        <a:t>Optimization for loss in magnets</a:t>
                      </a:r>
                      <a:endParaRPr lang="en-GB" sz="1100" dirty="0"/>
                    </a:p>
                  </a:txBody>
                  <a:tcPr>
                    <a:solidFill>
                      <a:srgbClr val="2B7EB8"/>
                    </a:solidFill>
                  </a:tcPr>
                </a:tc>
                <a:tc>
                  <a:txBody>
                    <a:bodyPr/>
                    <a:lstStyle/>
                    <a:p>
                      <a:r>
                        <a:rPr lang="en-US" sz="1100" dirty="0"/>
                        <a:t>Optimization for overall cost in Power Converters + Magnets</a:t>
                      </a:r>
                      <a:endParaRPr lang="en-GB" sz="1100" dirty="0"/>
                    </a:p>
                  </a:txBody>
                  <a:tcPr>
                    <a:solidFill>
                      <a:srgbClr val="2B7EB8"/>
                    </a:solidFill>
                  </a:tcPr>
                </a:tc>
                <a:tc>
                  <a:txBody>
                    <a:bodyPr/>
                    <a:lstStyle/>
                    <a:p>
                      <a:r>
                        <a:rPr lang="en-US" sz="1100" dirty="0"/>
                        <a:t>Flat conductors Hourglass.</a:t>
                      </a:r>
                    </a:p>
                    <a:p>
                      <a:r>
                        <a:rPr lang="en-US" sz="1100" dirty="0"/>
                        <a:t>Not optimized</a:t>
                      </a:r>
                      <a:endParaRPr lang="en-GB" sz="1100" dirty="0"/>
                    </a:p>
                  </a:txBody>
                  <a:tcPr>
                    <a:solidFill>
                      <a:srgbClr val="2B7EB8"/>
                    </a:solidFill>
                  </a:tcPr>
                </a:tc>
                <a:extLst>
                  <a:ext uri="{0D108BD9-81ED-4DB2-BD59-A6C34878D82A}">
                    <a16:rowId xmlns:a16="http://schemas.microsoft.com/office/drawing/2014/main" val="443951375"/>
                  </a:ext>
                </a:extLst>
              </a:tr>
              <a:tr h="370840">
                <a:tc>
                  <a:txBody>
                    <a:bodyPr/>
                    <a:lstStyle/>
                    <a:p>
                      <a:r>
                        <a:rPr lang="en-US" sz="1100" dirty="0"/>
                        <a:t>Total losses [J/m/pulse]</a:t>
                      </a:r>
                      <a:endParaRPr lang="en-GB" sz="1100" dirty="0"/>
                    </a:p>
                  </a:txBody>
                  <a:tcPr>
                    <a:solidFill>
                      <a:schemeClr val="accent4">
                        <a:lumMod val="20000"/>
                        <a:lumOff val="80000"/>
                      </a:schemeClr>
                    </a:solidFill>
                  </a:tcPr>
                </a:tc>
                <a:tc>
                  <a:txBody>
                    <a:bodyPr/>
                    <a:lstStyle/>
                    <a:p>
                      <a:pPr algn="ctr"/>
                      <a:r>
                        <a:rPr lang="en-US" sz="1100" dirty="0"/>
                        <a:t>381</a:t>
                      </a:r>
                      <a:endParaRPr lang="en-GB" sz="1100" dirty="0"/>
                    </a:p>
                  </a:txBody>
                  <a:tcPr>
                    <a:solidFill>
                      <a:schemeClr val="accent4">
                        <a:lumMod val="20000"/>
                        <a:lumOff val="80000"/>
                      </a:schemeClr>
                    </a:solidFill>
                  </a:tcPr>
                </a:tc>
                <a:tc>
                  <a:txBody>
                    <a:bodyPr/>
                    <a:lstStyle/>
                    <a:p>
                      <a:pPr algn="ctr"/>
                      <a:r>
                        <a:rPr lang="en-US" sz="1100" dirty="0"/>
                        <a:t>506</a:t>
                      </a:r>
                      <a:endParaRPr lang="en-GB" sz="1100" dirty="0"/>
                    </a:p>
                  </a:txBody>
                  <a:tcPr>
                    <a:solidFill>
                      <a:schemeClr val="accent4">
                        <a:lumMod val="20000"/>
                        <a:lumOff val="80000"/>
                      </a:schemeClr>
                    </a:solidFill>
                  </a:tcPr>
                </a:tc>
                <a:tc>
                  <a:txBody>
                    <a:bodyPr/>
                    <a:lstStyle/>
                    <a:p>
                      <a:pPr algn="ctr"/>
                      <a:r>
                        <a:rPr lang="en-US" sz="1100" dirty="0"/>
                        <a:t>235</a:t>
                      </a:r>
                      <a:endParaRPr lang="en-GB" sz="1100" dirty="0"/>
                    </a:p>
                  </a:txBody>
                  <a:tcPr>
                    <a:solidFill>
                      <a:schemeClr val="accent4">
                        <a:lumMod val="20000"/>
                        <a:lumOff val="80000"/>
                      </a:schemeClr>
                    </a:solidFill>
                  </a:tcPr>
                </a:tc>
                <a:extLst>
                  <a:ext uri="{0D108BD9-81ED-4DB2-BD59-A6C34878D82A}">
                    <a16:rowId xmlns:a16="http://schemas.microsoft.com/office/drawing/2014/main" val="3687803271"/>
                  </a:ext>
                </a:extLst>
              </a:tr>
              <a:tr h="370840">
                <a:tc>
                  <a:txBody>
                    <a:bodyPr/>
                    <a:lstStyle/>
                    <a:p>
                      <a:r>
                        <a:rPr lang="en-US" sz="1100" dirty="0"/>
                        <a:t>Total NRG [J/m] </a:t>
                      </a:r>
                      <a:r>
                        <a:rPr lang="en-US" sz="800" dirty="0"/>
                        <a:t>(DC equivalent)</a:t>
                      </a:r>
                      <a:endParaRPr lang="en-GB" sz="1100" dirty="0"/>
                    </a:p>
                  </a:txBody>
                  <a:tcPr>
                    <a:solidFill>
                      <a:srgbClr val="2B7EB8"/>
                    </a:solidFill>
                  </a:tcPr>
                </a:tc>
                <a:tc>
                  <a:txBody>
                    <a:bodyPr/>
                    <a:lstStyle/>
                    <a:p>
                      <a:pPr algn="ctr"/>
                      <a:r>
                        <a:rPr lang="en-US" sz="1100" dirty="0"/>
                        <a:t>7577</a:t>
                      </a:r>
                      <a:endParaRPr lang="en-GB" sz="1100" dirty="0"/>
                    </a:p>
                  </a:txBody>
                  <a:tcPr>
                    <a:solidFill>
                      <a:srgbClr val="2B7EB8"/>
                    </a:solidFill>
                  </a:tcPr>
                </a:tc>
                <a:tc>
                  <a:txBody>
                    <a:bodyPr/>
                    <a:lstStyle/>
                    <a:p>
                      <a:pPr algn="ctr"/>
                      <a:r>
                        <a:rPr lang="en-US" sz="1100" dirty="0"/>
                        <a:t>6386</a:t>
                      </a:r>
                      <a:endParaRPr lang="en-GB" sz="1100" dirty="0"/>
                    </a:p>
                  </a:txBody>
                  <a:tcPr>
                    <a:solidFill>
                      <a:srgbClr val="2B7EB8"/>
                    </a:solidFill>
                  </a:tcPr>
                </a:tc>
                <a:tc>
                  <a:txBody>
                    <a:bodyPr/>
                    <a:lstStyle/>
                    <a:p>
                      <a:pPr algn="ctr"/>
                      <a:r>
                        <a:rPr lang="en-US" sz="1100" dirty="0"/>
                        <a:t>7051</a:t>
                      </a:r>
                      <a:endParaRPr lang="en-GB" sz="1100" dirty="0"/>
                    </a:p>
                  </a:txBody>
                  <a:tcPr>
                    <a:solidFill>
                      <a:srgbClr val="2B7EB8"/>
                    </a:solidFill>
                  </a:tcPr>
                </a:tc>
                <a:extLst>
                  <a:ext uri="{0D108BD9-81ED-4DB2-BD59-A6C34878D82A}">
                    <a16:rowId xmlns:a16="http://schemas.microsoft.com/office/drawing/2014/main" val="1078894724"/>
                  </a:ext>
                </a:extLst>
              </a:tr>
              <a:tr h="370840">
                <a:tc>
                  <a:txBody>
                    <a:bodyPr/>
                    <a:lstStyle/>
                    <a:p>
                      <a:r>
                        <a:rPr lang="en-US" sz="1100" dirty="0"/>
                        <a:t>Outer Dimensions </a:t>
                      </a:r>
                      <a:r>
                        <a:rPr lang="en-US" sz="1100" dirty="0" err="1"/>
                        <a:t>wxh</a:t>
                      </a:r>
                      <a:r>
                        <a:rPr lang="en-US" sz="1100" dirty="0"/>
                        <a:t> [mm]</a:t>
                      </a:r>
                      <a:endParaRPr lang="en-GB" sz="1100" dirty="0"/>
                    </a:p>
                  </a:txBody>
                  <a:tcPr>
                    <a:solidFill>
                      <a:schemeClr val="accent4">
                        <a:lumMod val="20000"/>
                        <a:lumOff val="80000"/>
                      </a:schemeClr>
                    </a:solidFill>
                  </a:tcPr>
                </a:tc>
                <a:tc>
                  <a:txBody>
                    <a:bodyPr/>
                    <a:lstStyle/>
                    <a:p>
                      <a:pPr algn="ctr"/>
                      <a:r>
                        <a:rPr lang="en-US" sz="1100" dirty="0"/>
                        <a:t>738 x 500</a:t>
                      </a:r>
                      <a:endParaRPr lang="en-GB" sz="1100" dirty="0"/>
                    </a:p>
                  </a:txBody>
                  <a:tcPr>
                    <a:solidFill>
                      <a:schemeClr val="accent4">
                        <a:lumMod val="20000"/>
                        <a:lumOff val="80000"/>
                      </a:schemeClr>
                    </a:solidFill>
                  </a:tcPr>
                </a:tc>
                <a:tc>
                  <a:txBody>
                    <a:bodyPr/>
                    <a:lstStyle/>
                    <a:p>
                      <a:pPr algn="ctr"/>
                      <a:r>
                        <a:rPr lang="en-US" sz="1100" dirty="0"/>
                        <a:t>442 x 312</a:t>
                      </a:r>
                      <a:endParaRPr lang="en-GB" sz="1100" dirty="0"/>
                    </a:p>
                  </a:txBody>
                  <a:tcPr>
                    <a:solidFill>
                      <a:schemeClr val="accent4">
                        <a:lumMod val="20000"/>
                        <a:lumOff val="80000"/>
                      </a:schemeClr>
                    </a:solidFill>
                  </a:tcPr>
                </a:tc>
                <a:tc>
                  <a:txBody>
                    <a:bodyPr/>
                    <a:lstStyle/>
                    <a:p>
                      <a:pPr algn="ctr"/>
                      <a:r>
                        <a:rPr lang="en-US" sz="1100" dirty="0"/>
                        <a:t>850 x 163</a:t>
                      </a:r>
                      <a:endParaRPr lang="en-GB" sz="1100" dirty="0"/>
                    </a:p>
                  </a:txBody>
                  <a:tcPr>
                    <a:solidFill>
                      <a:schemeClr val="accent4">
                        <a:lumMod val="20000"/>
                        <a:lumOff val="80000"/>
                      </a:schemeClr>
                    </a:solidFill>
                  </a:tcPr>
                </a:tc>
                <a:extLst>
                  <a:ext uri="{0D108BD9-81ED-4DB2-BD59-A6C34878D82A}">
                    <a16:rowId xmlns:a16="http://schemas.microsoft.com/office/drawing/2014/main" val="2341191725"/>
                  </a:ext>
                </a:extLst>
              </a:tr>
              <a:tr h="370840">
                <a:tc>
                  <a:txBody>
                    <a:bodyPr/>
                    <a:lstStyle/>
                    <a:p>
                      <a:r>
                        <a:rPr lang="en-US" sz="1100" dirty="0" err="1"/>
                        <a:t>T</a:t>
                      </a:r>
                      <a:r>
                        <a:rPr lang="en-US" sz="1100" baseline="-25000" dirty="0" err="1"/>
                        <a:t>pulse</a:t>
                      </a:r>
                      <a:r>
                        <a:rPr lang="en-US" sz="1200" baseline="-25000" dirty="0"/>
                        <a:t> </a:t>
                      </a:r>
                      <a:r>
                        <a:rPr lang="en-US" sz="1200" baseline="0" dirty="0"/>
                        <a:t>[</a:t>
                      </a:r>
                      <a:r>
                        <a:rPr lang="en-US" sz="1200" baseline="0" dirty="0" err="1"/>
                        <a:t>ms</a:t>
                      </a:r>
                      <a:r>
                        <a:rPr lang="en-US" sz="1200" baseline="0" dirty="0"/>
                        <a:t>]</a:t>
                      </a:r>
                      <a:endParaRPr lang="en-GB" sz="1100" baseline="0" dirty="0"/>
                    </a:p>
                  </a:txBody>
                  <a:tcPr>
                    <a:solidFill>
                      <a:srgbClr val="2B7EB8"/>
                    </a:solidFill>
                  </a:tcPr>
                </a:tc>
                <a:tc>
                  <a:txBody>
                    <a:bodyPr/>
                    <a:lstStyle/>
                    <a:p>
                      <a:pPr algn="ctr"/>
                      <a:r>
                        <a:rPr lang="en-US" sz="1100" dirty="0"/>
                        <a:t>5</a:t>
                      </a:r>
                      <a:endParaRPr lang="en-GB" sz="1100" dirty="0"/>
                    </a:p>
                  </a:txBody>
                  <a:tcPr>
                    <a:solidFill>
                      <a:srgbClr val="2B7EB8"/>
                    </a:solidFill>
                  </a:tcPr>
                </a:tc>
                <a:tc>
                  <a:txBody>
                    <a:bodyPr/>
                    <a:lstStyle/>
                    <a:p>
                      <a:pPr algn="ctr"/>
                      <a:r>
                        <a:rPr lang="en-GB" sz="1100" dirty="0">
                          <a:latin typeface="Mathcad UniMath" panose="02000503020000020003" pitchFamily="50" charset="0"/>
                        </a:rPr>
                        <a:t>~ 5</a:t>
                      </a:r>
                      <a:endParaRPr lang="en-GB" sz="1100" dirty="0"/>
                    </a:p>
                  </a:txBody>
                  <a:tcPr>
                    <a:solidFill>
                      <a:srgbClr val="2B7EB8"/>
                    </a:solidFill>
                  </a:tcPr>
                </a:tc>
                <a:tc>
                  <a:txBody>
                    <a:bodyPr/>
                    <a:lstStyle/>
                    <a:p>
                      <a:pPr algn="ctr"/>
                      <a:r>
                        <a:rPr lang="en-US" sz="1100" dirty="0"/>
                        <a:t>5</a:t>
                      </a:r>
                      <a:endParaRPr lang="en-GB" sz="1100" dirty="0"/>
                    </a:p>
                  </a:txBody>
                  <a:tcPr>
                    <a:solidFill>
                      <a:srgbClr val="2B7EB8"/>
                    </a:solidFill>
                  </a:tcPr>
                </a:tc>
                <a:extLst>
                  <a:ext uri="{0D108BD9-81ED-4DB2-BD59-A6C34878D82A}">
                    <a16:rowId xmlns:a16="http://schemas.microsoft.com/office/drawing/2014/main" val="39334001"/>
                  </a:ext>
                </a:extLst>
              </a:tr>
            </a:tbl>
          </a:graphicData>
        </a:graphic>
      </p:graphicFrame>
      <p:sp>
        <p:nvSpPr>
          <p:cNvPr id="6" name="TextBox 5">
            <a:extLst>
              <a:ext uri="{FF2B5EF4-FFF2-40B4-BE49-F238E27FC236}">
                <a16:creationId xmlns:a16="http://schemas.microsoft.com/office/drawing/2014/main" id="{3A9907A6-A4EE-058D-71CC-15807C99E314}"/>
              </a:ext>
            </a:extLst>
          </p:cNvPr>
          <p:cNvSpPr txBox="1"/>
          <p:nvPr/>
        </p:nvSpPr>
        <p:spPr>
          <a:xfrm>
            <a:off x="251520" y="4203561"/>
            <a:ext cx="3284044" cy="246221"/>
          </a:xfrm>
          <a:prstGeom prst="rect">
            <a:avLst/>
          </a:prstGeom>
          <a:noFill/>
        </p:spPr>
        <p:txBody>
          <a:bodyPr wrap="square" rtlCol="0">
            <a:spAutoFit/>
          </a:bodyPr>
          <a:lstStyle/>
          <a:p>
            <a:r>
              <a:rPr lang="en-US" sz="1000" dirty="0"/>
              <a:t>Lower losses and higher NRG and dimensions</a:t>
            </a:r>
          </a:p>
        </p:txBody>
      </p:sp>
      <p:sp>
        <p:nvSpPr>
          <p:cNvPr id="7" name="TextBox 6">
            <a:extLst>
              <a:ext uri="{FF2B5EF4-FFF2-40B4-BE49-F238E27FC236}">
                <a16:creationId xmlns:a16="http://schemas.microsoft.com/office/drawing/2014/main" id="{C9D1EB88-CB1F-7ACA-4B58-9F169842BBFB}"/>
              </a:ext>
            </a:extLst>
          </p:cNvPr>
          <p:cNvSpPr txBox="1"/>
          <p:nvPr/>
        </p:nvSpPr>
        <p:spPr>
          <a:xfrm>
            <a:off x="251520" y="4557777"/>
            <a:ext cx="3284044" cy="246221"/>
          </a:xfrm>
          <a:prstGeom prst="rect">
            <a:avLst/>
          </a:prstGeom>
          <a:noFill/>
        </p:spPr>
        <p:txBody>
          <a:bodyPr wrap="square" rtlCol="0">
            <a:spAutoFit/>
          </a:bodyPr>
          <a:lstStyle/>
          <a:p>
            <a:r>
              <a:rPr lang="en-US" sz="1000" dirty="0"/>
              <a:t>Higher losses and lower NRG and dimensions</a:t>
            </a:r>
          </a:p>
        </p:txBody>
      </p:sp>
      <p:cxnSp>
        <p:nvCxnSpPr>
          <p:cNvPr id="9" name="Straight Connector 8">
            <a:extLst>
              <a:ext uri="{FF2B5EF4-FFF2-40B4-BE49-F238E27FC236}">
                <a16:creationId xmlns:a16="http://schemas.microsoft.com/office/drawing/2014/main" id="{C15707A3-DE06-A7A2-370D-8036A77CA9A8}"/>
              </a:ext>
            </a:extLst>
          </p:cNvPr>
          <p:cNvCxnSpPr>
            <a:cxnSpLocks/>
            <a:endCxn id="6" idx="3"/>
          </p:cNvCxnSpPr>
          <p:nvPr/>
        </p:nvCxnSpPr>
        <p:spPr>
          <a:xfrm>
            <a:off x="2987824" y="4326671"/>
            <a:ext cx="54774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63A4DDE9-3F58-4AC3-2EE3-B463A4E8EB19}"/>
              </a:ext>
            </a:extLst>
          </p:cNvPr>
          <p:cNvCxnSpPr>
            <a:cxnSpLocks/>
            <a:stCxn id="6" idx="3"/>
          </p:cNvCxnSpPr>
          <p:nvPr/>
        </p:nvCxnSpPr>
        <p:spPr>
          <a:xfrm flipH="1" flipV="1">
            <a:off x="3534150" y="4016401"/>
            <a:ext cx="1414" cy="3102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AA5178F-0145-A638-9553-74E832509586}"/>
              </a:ext>
            </a:extLst>
          </p:cNvPr>
          <p:cNvCxnSpPr>
            <a:cxnSpLocks/>
          </p:cNvCxnSpPr>
          <p:nvPr/>
        </p:nvCxnSpPr>
        <p:spPr>
          <a:xfrm flipV="1">
            <a:off x="5364088" y="4047996"/>
            <a:ext cx="0" cy="6328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4A523CE-CA73-2675-FB4E-8BA74D195CDF}"/>
              </a:ext>
            </a:extLst>
          </p:cNvPr>
          <p:cNvCxnSpPr>
            <a:cxnSpLocks/>
          </p:cNvCxnSpPr>
          <p:nvPr/>
        </p:nvCxnSpPr>
        <p:spPr>
          <a:xfrm>
            <a:off x="2987824" y="4680887"/>
            <a:ext cx="2376264" cy="0"/>
          </a:xfrm>
          <a:prstGeom prst="line">
            <a:avLst/>
          </a:prstGeom>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4708BA60-1ADC-2069-D309-FB0F7DC0B061}"/>
              </a:ext>
            </a:extLst>
          </p:cNvPr>
          <p:cNvSpPr txBox="1"/>
          <p:nvPr/>
        </p:nvSpPr>
        <p:spPr>
          <a:xfrm>
            <a:off x="314426" y="827804"/>
            <a:ext cx="3284044" cy="246221"/>
          </a:xfrm>
          <a:prstGeom prst="rect">
            <a:avLst/>
          </a:prstGeom>
          <a:noFill/>
        </p:spPr>
        <p:txBody>
          <a:bodyPr wrap="square" rtlCol="0">
            <a:spAutoFit/>
          </a:bodyPr>
          <a:lstStyle/>
          <a:p>
            <a:r>
              <a:rPr lang="en-US" sz="1000" dirty="0"/>
              <a:t>Recomputed to </a:t>
            </a:r>
            <a:r>
              <a:rPr lang="en-US" sz="1000" dirty="0" err="1"/>
              <a:t>T</a:t>
            </a:r>
            <a:r>
              <a:rPr lang="en-US" sz="1000" baseline="-25000" dirty="0" err="1"/>
              <a:t>pulse</a:t>
            </a:r>
            <a:r>
              <a:rPr lang="en-US" sz="1000" dirty="0"/>
              <a:t>=5 </a:t>
            </a:r>
            <a:r>
              <a:rPr lang="en-US" sz="1000" dirty="0" err="1"/>
              <a:t>ms</a:t>
            </a:r>
            <a:endParaRPr lang="en-US" sz="1000" dirty="0"/>
          </a:p>
        </p:txBody>
      </p:sp>
      <p:cxnSp>
        <p:nvCxnSpPr>
          <p:cNvPr id="22" name="Straight Connector 21">
            <a:extLst>
              <a:ext uri="{FF2B5EF4-FFF2-40B4-BE49-F238E27FC236}">
                <a16:creationId xmlns:a16="http://schemas.microsoft.com/office/drawing/2014/main" id="{2A9063A0-94E0-2428-AEF9-5503DE14AB54}"/>
              </a:ext>
            </a:extLst>
          </p:cNvPr>
          <p:cNvCxnSpPr>
            <a:cxnSpLocks/>
          </p:cNvCxnSpPr>
          <p:nvPr/>
        </p:nvCxnSpPr>
        <p:spPr>
          <a:xfrm>
            <a:off x="2051720" y="950914"/>
            <a:ext cx="55446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9AD1E86-AD07-FCAA-0BE6-B984DCD490B0}"/>
              </a:ext>
            </a:extLst>
          </p:cNvPr>
          <p:cNvCxnSpPr>
            <a:cxnSpLocks/>
          </p:cNvCxnSpPr>
          <p:nvPr/>
        </p:nvCxnSpPr>
        <p:spPr>
          <a:xfrm>
            <a:off x="3131840" y="950914"/>
            <a:ext cx="0" cy="9727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B84987F2-F586-6280-3DEB-D22DEAB09796}"/>
              </a:ext>
            </a:extLst>
          </p:cNvPr>
          <p:cNvCxnSpPr/>
          <p:nvPr/>
        </p:nvCxnSpPr>
        <p:spPr>
          <a:xfrm>
            <a:off x="7020272" y="950914"/>
            <a:ext cx="0" cy="5242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FF7A920A-E8E8-1F20-F24B-8CA28CD44AF7}"/>
              </a:ext>
            </a:extLst>
          </p:cNvPr>
          <p:cNvSpPr txBox="1"/>
          <p:nvPr/>
        </p:nvSpPr>
        <p:spPr>
          <a:xfrm>
            <a:off x="250106" y="4893945"/>
            <a:ext cx="3284044" cy="246221"/>
          </a:xfrm>
          <a:prstGeom prst="rect">
            <a:avLst/>
          </a:prstGeom>
          <a:noFill/>
        </p:spPr>
        <p:txBody>
          <a:bodyPr wrap="square" rtlCol="0">
            <a:spAutoFit/>
          </a:bodyPr>
          <a:lstStyle/>
          <a:p>
            <a:r>
              <a:rPr lang="en-US" sz="1000" dirty="0"/>
              <a:t>A good compromise?</a:t>
            </a:r>
          </a:p>
        </p:txBody>
      </p:sp>
      <p:cxnSp>
        <p:nvCxnSpPr>
          <p:cNvPr id="14" name="Straight Connector 13">
            <a:extLst>
              <a:ext uri="{FF2B5EF4-FFF2-40B4-BE49-F238E27FC236}">
                <a16:creationId xmlns:a16="http://schemas.microsoft.com/office/drawing/2014/main" id="{BABFCA9E-877C-BE6D-CDFF-184A4C69E9C7}"/>
              </a:ext>
            </a:extLst>
          </p:cNvPr>
          <p:cNvCxnSpPr>
            <a:cxnSpLocks/>
          </p:cNvCxnSpPr>
          <p:nvPr/>
        </p:nvCxnSpPr>
        <p:spPr>
          <a:xfrm>
            <a:off x="1691680" y="5011642"/>
            <a:ext cx="568863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D9CA7DDC-FFFE-93B2-1F03-097E7D41B50F}"/>
              </a:ext>
            </a:extLst>
          </p:cNvPr>
          <p:cNvCxnSpPr>
            <a:cxnSpLocks/>
          </p:cNvCxnSpPr>
          <p:nvPr/>
        </p:nvCxnSpPr>
        <p:spPr>
          <a:xfrm flipV="1">
            <a:off x="7380312" y="4002256"/>
            <a:ext cx="0" cy="10177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7049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2">
            <a:extLst>
              <a:ext uri="{FF2B5EF4-FFF2-40B4-BE49-F238E27FC236}">
                <a16:creationId xmlns:a16="http://schemas.microsoft.com/office/drawing/2014/main" id="{5C278FF0-9A95-14AE-37E8-A3B50D3A3EF4}"/>
              </a:ext>
            </a:extLst>
          </p:cNvPr>
          <p:cNvSpPr>
            <a:spLocks noGrp="1"/>
          </p:cNvSpPr>
          <p:nvPr>
            <p:ph type="sldNum" sz="quarter" idx="4"/>
          </p:nvPr>
        </p:nvSpPr>
        <p:spPr>
          <a:xfrm>
            <a:off x="7845344" y="4901184"/>
            <a:ext cx="457200" cy="273844"/>
          </a:xfrm>
        </p:spPr>
        <p:txBody>
          <a:bodyPr/>
          <a:lstStyle/>
          <a:p>
            <a:fld id="{974172A1-1CBF-0B40-9234-7D4D80EC19EA}" type="slidenum">
              <a:rPr lang="en-GB" smtClean="0"/>
              <a:pPr/>
              <a:t>11</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Cooling of hollow conductors</a:t>
            </a:r>
          </a:p>
        </p:txBody>
      </p:sp>
      <p:pic>
        <p:nvPicPr>
          <p:cNvPr id="11" name="Graphic 10">
            <a:extLst>
              <a:ext uri="{FF2B5EF4-FFF2-40B4-BE49-F238E27FC236}">
                <a16:creationId xmlns:a16="http://schemas.microsoft.com/office/drawing/2014/main" id="{AD881C4C-70DF-F166-7733-D589A689FB82}"/>
              </a:ext>
            </a:extLst>
          </p:cNvPr>
          <p:cNvPicPr>
            <a:picLocks noChangeAspect="1"/>
          </p:cNvPicPr>
          <p:nvPr/>
        </p:nvPicPr>
        <p:blipFill>
          <a:blip r:embed="rId2">
            <a:extLst>
              <a:ext uri="{96DAC541-7B7A-43D3-8B79-37D633B846F1}">
                <asvg:svgBlip xmlns:asvg="http://schemas.microsoft.com/office/drawing/2016/SVG/main" r:embed="rId3"/>
              </a:ext>
            </a:extLst>
          </a:blip>
          <a:srcRect l="1316" r="1316"/>
          <a:stretch/>
        </p:blipFill>
        <p:spPr>
          <a:xfrm>
            <a:off x="695866" y="2431967"/>
            <a:ext cx="3212194" cy="2474257"/>
          </a:xfrm>
          <a:prstGeom prst="rect">
            <a:avLst/>
          </a:prstGeom>
        </p:spPr>
      </p:pic>
      <p:cxnSp>
        <p:nvCxnSpPr>
          <p:cNvPr id="12" name="Straight Arrow Connector 11">
            <a:extLst>
              <a:ext uri="{FF2B5EF4-FFF2-40B4-BE49-F238E27FC236}">
                <a16:creationId xmlns:a16="http://schemas.microsoft.com/office/drawing/2014/main" id="{8EB133A5-BCA8-B9A4-0DE0-8A05804A40E8}"/>
              </a:ext>
            </a:extLst>
          </p:cNvPr>
          <p:cNvCxnSpPr>
            <a:cxnSpLocks/>
          </p:cNvCxnSpPr>
          <p:nvPr/>
        </p:nvCxnSpPr>
        <p:spPr>
          <a:xfrm>
            <a:off x="1055906" y="4704641"/>
            <a:ext cx="79208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a16="http://schemas.microsoft.com/office/drawing/2014/main" id="{4A5E0D5E-CC41-CE8F-03CC-DE28D85FEBB4}"/>
              </a:ext>
            </a:extLst>
          </p:cNvPr>
          <p:cNvSpPr txBox="1">
            <a:spLocks/>
          </p:cNvSpPr>
          <p:nvPr/>
        </p:nvSpPr>
        <p:spPr>
          <a:xfrm>
            <a:off x="1298656" y="4710900"/>
            <a:ext cx="40421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endParaRPr lang="de-DE" sz="1200" baseline="-25000" dirty="0"/>
          </a:p>
        </p:txBody>
      </p:sp>
      <p:sp>
        <p:nvSpPr>
          <p:cNvPr id="15" name="Text Placeholder 5">
            <a:extLst>
              <a:ext uri="{FF2B5EF4-FFF2-40B4-BE49-F238E27FC236}">
                <a16:creationId xmlns:a16="http://schemas.microsoft.com/office/drawing/2014/main" id="{B3397C90-47A0-258E-A3A6-B1EE9B595C65}"/>
              </a:ext>
            </a:extLst>
          </p:cNvPr>
          <p:cNvSpPr txBox="1">
            <a:spLocks/>
          </p:cNvSpPr>
          <p:nvPr/>
        </p:nvSpPr>
        <p:spPr>
          <a:xfrm>
            <a:off x="2032945" y="3288087"/>
            <a:ext cx="1767024" cy="586325"/>
          </a:xfrm>
          <a:prstGeom prst="rect">
            <a:avLst/>
          </a:prstGeom>
        </p:spPr>
        <p:txBody>
          <a:bodyPr vert="horz" lIns="0" tIns="0" rIns="0" bIns="0" rtlCol="0" anchor="b">
            <a:normAutofit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Losses per cycle </a:t>
            </a:r>
          </a:p>
          <a:p>
            <a:r>
              <a:rPr lang="en-US" sz="1200" dirty="0"/>
              <a:t>and conductor: </a:t>
            </a:r>
          </a:p>
          <a:p>
            <a:r>
              <a:rPr lang="en-US" sz="1200" dirty="0"/>
              <a:t>447.47 J / 8 = 55.93 J </a:t>
            </a:r>
            <a:endParaRPr lang="en-US" sz="1200" baseline="-25000" dirty="0"/>
          </a:p>
        </p:txBody>
      </p:sp>
      <p:sp>
        <p:nvSpPr>
          <p:cNvPr id="16" name="TextBox 15">
            <a:extLst>
              <a:ext uri="{FF2B5EF4-FFF2-40B4-BE49-F238E27FC236}">
                <a16:creationId xmlns:a16="http://schemas.microsoft.com/office/drawing/2014/main" id="{99FF6BB7-64CF-6F16-EE7A-428C2370E187}"/>
              </a:ext>
            </a:extLst>
          </p:cNvPr>
          <p:cNvSpPr txBox="1"/>
          <p:nvPr/>
        </p:nvSpPr>
        <p:spPr>
          <a:xfrm>
            <a:off x="2309511" y="699946"/>
            <a:ext cx="6654977" cy="1815882"/>
          </a:xfrm>
          <a:prstGeom prst="rect">
            <a:avLst/>
          </a:prstGeom>
          <a:noFill/>
        </p:spPr>
        <p:txBody>
          <a:bodyPr wrap="square" rtlCol="0">
            <a:spAutoFit/>
          </a:bodyPr>
          <a:lstStyle/>
          <a:p>
            <a:r>
              <a:rPr lang="en-US" sz="1400" dirty="0"/>
              <a:t>One meter of a single conductor of the full steel H-type magnet is considered</a:t>
            </a:r>
          </a:p>
          <a:p>
            <a:r>
              <a:rPr lang="en-US" sz="1400" dirty="0"/>
              <a:t>Assumptions:</a:t>
            </a:r>
          </a:p>
          <a:p>
            <a:pPr marL="742950" lvl="1" indent="-285750">
              <a:buFont typeface="Arial" panose="020B0604020202020204" pitchFamily="34" charset="0"/>
              <a:buChar char="•"/>
            </a:pPr>
            <a:r>
              <a:rPr lang="en-US" sz="1400" dirty="0"/>
              <a:t>Coil losses are equally distributed.</a:t>
            </a:r>
          </a:p>
          <a:p>
            <a:pPr marL="742950" lvl="1" indent="-285750">
              <a:buFont typeface="Arial" panose="020B0604020202020204" pitchFamily="34" charset="0"/>
              <a:buChar char="•"/>
            </a:pPr>
            <a:r>
              <a:rPr lang="en-US" sz="1400" dirty="0"/>
              <a:t>Flow speed of water is 3 m/s.</a:t>
            </a:r>
          </a:p>
          <a:p>
            <a:pPr marL="742950" lvl="1" indent="-285750">
              <a:buFont typeface="Arial" panose="020B0604020202020204" pitchFamily="34" charset="0"/>
              <a:buChar char="•"/>
            </a:pPr>
            <a:r>
              <a:rPr lang="en-US" sz="1400" dirty="0"/>
              <a:t>Only heat transfer from copper to water is considered.</a:t>
            </a:r>
          </a:p>
          <a:p>
            <a:pPr marL="742950" lvl="1" indent="-285750">
              <a:buFont typeface="Arial" panose="020B0604020202020204" pitchFamily="34" charset="0"/>
              <a:buChar char="•"/>
            </a:pPr>
            <a:r>
              <a:rPr lang="en-US" sz="1400" dirty="0"/>
              <a:t>Cooling water stays at a steady temperature. Therefore, the temperature of the conductor doesn’t change along its length.</a:t>
            </a:r>
          </a:p>
          <a:p>
            <a:pPr marL="742950" lvl="1" indent="-285750">
              <a:buFont typeface="Arial" panose="020B0604020202020204" pitchFamily="34" charset="0"/>
              <a:buChar char="•"/>
            </a:pPr>
            <a:endParaRPr lang="en-US" sz="1400" dirty="0"/>
          </a:p>
        </p:txBody>
      </p:sp>
      <p:sp>
        <p:nvSpPr>
          <p:cNvPr id="17" name="Arrow: Right 16">
            <a:extLst>
              <a:ext uri="{FF2B5EF4-FFF2-40B4-BE49-F238E27FC236}">
                <a16:creationId xmlns:a16="http://schemas.microsoft.com/office/drawing/2014/main" id="{34C4506C-E6B8-7B95-1DFB-9C31AB133CD7}"/>
              </a:ext>
            </a:extLst>
          </p:cNvPr>
          <p:cNvSpPr/>
          <p:nvPr/>
        </p:nvSpPr>
        <p:spPr>
          <a:xfrm>
            <a:off x="4152250" y="3483802"/>
            <a:ext cx="57606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9" name="Graphic 18">
            <a:extLst>
              <a:ext uri="{FF2B5EF4-FFF2-40B4-BE49-F238E27FC236}">
                <a16:creationId xmlns:a16="http://schemas.microsoft.com/office/drawing/2014/main" id="{88432AC9-7A7B-9615-7943-CAD9C0A5E3F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5130433" y="2436407"/>
            <a:ext cx="3312368" cy="2484276"/>
          </a:xfrm>
          <a:prstGeom prst="rect">
            <a:avLst/>
          </a:prstGeom>
        </p:spPr>
      </p:pic>
      <p:sp>
        <p:nvSpPr>
          <p:cNvPr id="20" name="TextBox 19">
            <a:extLst>
              <a:ext uri="{FF2B5EF4-FFF2-40B4-BE49-F238E27FC236}">
                <a16:creationId xmlns:a16="http://schemas.microsoft.com/office/drawing/2014/main" id="{5804A596-4B6C-35A5-722C-1FECE56A7AB5}"/>
              </a:ext>
            </a:extLst>
          </p:cNvPr>
          <p:cNvSpPr txBox="1"/>
          <p:nvPr/>
        </p:nvSpPr>
        <p:spPr>
          <a:xfrm>
            <a:off x="3713842" y="3022137"/>
            <a:ext cx="1396549" cy="461665"/>
          </a:xfrm>
          <a:prstGeom prst="rect">
            <a:avLst/>
          </a:prstGeom>
          <a:noFill/>
        </p:spPr>
        <p:txBody>
          <a:bodyPr wrap="square" rtlCol="0">
            <a:spAutoFit/>
          </a:bodyPr>
          <a:lstStyle/>
          <a:p>
            <a:pPr algn="ctr"/>
            <a:r>
              <a:rPr lang="en-US" sz="1200" dirty="0"/>
              <a:t>100 powering cycles simulated</a:t>
            </a:r>
          </a:p>
        </p:txBody>
      </p:sp>
      <p:pic>
        <p:nvPicPr>
          <p:cNvPr id="22" name="Picture 21" descr="A blue square with black lines&#10;&#10;Description automatically generated">
            <a:extLst>
              <a:ext uri="{FF2B5EF4-FFF2-40B4-BE49-F238E27FC236}">
                <a16:creationId xmlns:a16="http://schemas.microsoft.com/office/drawing/2014/main" id="{9ABDD2D9-8F30-6F6D-B959-24449E1FCC79}"/>
              </a:ext>
            </a:extLst>
          </p:cNvPr>
          <p:cNvPicPr>
            <a:picLocks noChangeAspect="1"/>
          </p:cNvPicPr>
          <p:nvPr/>
        </p:nvPicPr>
        <p:blipFill>
          <a:blip r:embed="rId6"/>
          <a:stretch>
            <a:fillRect/>
          </a:stretch>
        </p:blipFill>
        <p:spPr>
          <a:xfrm>
            <a:off x="453830" y="1275416"/>
            <a:ext cx="1023465" cy="1019270"/>
          </a:xfrm>
          <a:prstGeom prst="rect">
            <a:avLst/>
          </a:prstGeom>
        </p:spPr>
      </p:pic>
      <p:cxnSp>
        <p:nvCxnSpPr>
          <p:cNvPr id="23" name="Straight Arrow Connector 22">
            <a:extLst>
              <a:ext uri="{FF2B5EF4-FFF2-40B4-BE49-F238E27FC236}">
                <a16:creationId xmlns:a16="http://schemas.microsoft.com/office/drawing/2014/main" id="{866DA4D0-F1E2-2DBC-6346-8645594620D6}"/>
              </a:ext>
            </a:extLst>
          </p:cNvPr>
          <p:cNvCxnSpPr>
            <a:cxnSpLocks/>
          </p:cNvCxnSpPr>
          <p:nvPr/>
        </p:nvCxnSpPr>
        <p:spPr>
          <a:xfrm>
            <a:off x="455006" y="2329774"/>
            <a:ext cx="102229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 Placeholder 5">
            <a:extLst>
              <a:ext uri="{FF2B5EF4-FFF2-40B4-BE49-F238E27FC236}">
                <a16:creationId xmlns:a16="http://schemas.microsoft.com/office/drawing/2014/main" id="{742C2098-DB4B-A644-A503-3D5595A1C7F3}"/>
              </a:ext>
            </a:extLst>
          </p:cNvPr>
          <p:cNvSpPr txBox="1">
            <a:spLocks/>
          </p:cNvSpPr>
          <p:nvPr/>
        </p:nvSpPr>
        <p:spPr>
          <a:xfrm>
            <a:off x="680592" y="2329773"/>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26" name="Straight Arrow Connector 25">
            <a:extLst>
              <a:ext uri="{FF2B5EF4-FFF2-40B4-BE49-F238E27FC236}">
                <a16:creationId xmlns:a16="http://schemas.microsoft.com/office/drawing/2014/main" id="{36E57A05-17BC-269E-827A-1B2BE5203A8D}"/>
              </a:ext>
            </a:extLst>
          </p:cNvPr>
          <p:cNvCxnSpPr>
            <a:cxnSpLocks/>
          </p:cNvCxnSpPr>
          <p:nvPr/>
        </p:nvCxnSpPr>
        <p:spPr>
          <a:xfrm>
            <a:off x="1549304" y="1276658"/>
            <a:ext cx="0" cy="997437"/>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Text Placeholder 5">
            <a:extLst>
              <a:ext uri="{FF2B5EF4-FFF2-40B4-BE49-F238E27FC236}">
                <a16:creationId xmlns:a16="http://schemas.microsoft.com/office/drawing/2014/main" id="{A83B8E55-2EBB-52BD-43F5-1C5FFD94DCC8}"/>
              </a:ext>
            </a:extLst>
          </p:cNvPr>
          <p:cNvSpPr txBox="1">
            <a:spLocks/>
          </p:cNvSpPr>
          <p:nvPr/>
        </p:nvSpPr>
        <p:spPr>
          <a:xfrm>
            <a:off x="1606836" y="1663928"/>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29" name="Straight Arrow Connector 28">
            <a:extLst>
              <a:ext uri="{FF2B5EF4-FFF2-40B4-BE49-F238E27FC236}">
                <a16:creationId xmlns:a16="http://schemas.microsoft.com/office/drawing/2014/main" id="{96E78B00-235C-57A1-3D50-A5B62D64828C}"/>
              </a:ext>
            </a:extLst>
          </p:cNvPr>
          <p:cNvCxnSpPr>
            <a:cxnSpLocks/>
          </p:cNvCxnSpPr>
          <p:nvPr/>
        </p:nvCxnSpPr>
        <p:spPr>
          <a:xfrm>
            <a:off x="744600" y="1501076"/>
            <a:ext cx="457504"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 Placeholder 5">
            <a:extLst>
              <a:ext uri="{FF2B5EF4-FFF2-40B4-BE49-F238E27FC236}">
                <a16:creationId xmlns:a16="http://schemas.microsoft.com/office/drawing/2014/main" id="{BCA993F6-178E-CC92-A23D-DFA9B41EE7E5}"/>
              </a:ext>
            </a:extLst>
          </p:cNvPr>
          <p:cNvSpPr txBox="1">
            <a:spLocks/>
          </p:cNvSpPr>
          <p:nvPr/>
        </p:nvSpPr>
        <p:spPr>
          <a:xfrm>
            <a:off x="731760" y="1286728"/>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cxnSp>
        <p:nvCxnSpPr>
          <p:cNvPr id="42" name="Straight Arrow Connector 41">
            <a:extLst>
              <a:ext uri="{FF2B5EF4-FFF2-40B4-BE49-F238E27FC236}">
                <a16:creationId xmlns:a16="http://schemas.microsoft.com/office/drawing/2014/main" id="{38076F3D-6D31-D990-68AC-2D01DF48BBAA}"/>
              </a:ext>
            </a:extLst>
          </p:cNvPr>
          <p:cNvCxnSpPr>
            <a:cxnSpLocks/>
          </p:cNvCxnSpPr>
          <p:nvPr/>
        </p:nvCxnSpPr>
        <p:spPr>
          <a:xfrm>
            <a:off x="1691680" y="2643758"/>
            <a:ext cx="314040" cy="216024"/>
          </a:xfrm>
          <a:prstGeom prst="straightConnector1">
            <a:avLst/>
          </a:prstGeom>
          <a:ln w="19050">
            <a:solidFill>
              <a:srgbClr val="0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Text Placeholder 5">
            <a:extLst>
              <a:ext uri="{FF2B5EF4-FFF2-40B4-BE49-F238E27FC236}">
                <a16:creationId xmlns:a16="http://schemas.microsoft.com/office/drawing/2014/main" id="{22086D39-70FD-4CC0-AAB2-6B2B1CA6ACBA}"/>
              </a:ext>
            </a:extLst>
          </p:cNvPr>
          <p:cNvSpPr txBox="1">
            <a:spLocks/>
          </p:cNvSpPr>
          <p:nvPr/>
        </p:nvSpPr>
        <p:spPr>
          <a:xfrm>
            <a:off x="2036547" y="2771400"/>
            <a:ext cx="1476236" cy="335338"/>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Peak at 41.59 A/mm</a:t>
            </a:r>
            <a:r>
              <a:rPr lang="en-US" sz="1200" baseline="30000" dirty="0"/>
              <a:t>2</a:t>
            </a:r>
            <a:r>
              <a:rPr lang="en-US" sz="1200" dirty="0"/>
              <a:t> with 24.6 kW</a:t>
            </a:r>
            <a:endParaRPr lang="en-US" sz="1200" baseline="-25000" dirty="0"/>
          </a:p>
        </p:txBody>
      </p:sp>
      <p:sp>
        <p:nvSpPr>
          <p:cNvPr id="46" name="Text Placeholder 5">
            <a:extLst>
              <a:ext uri="{FF2B5EF4-FFF2-40B4-BE49-F238E27FC236}">
                <a16:creationId xmlns:a16="http://schemas.microsoft.com/office/drawing/2014/main" id="{3C153D1E-03C7-2823-B19F-F459EE38B699}"/>
              </a:ext>
            </a:extLst>
          </p:cNvPr>
          <p:cNvSpPr txBox="1">
            <a:spLocks/>
          </p:cNvSpPr>
          <p:nvPr/>
        </p:nvSpPr>
        <p:spPr>
          <a:xfrm>
            <a:off x="702104" y="1081956"/>
            <a:ext cx="810641"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285 mm</a:t>
            </a:r>
            <a:r>
              <a:rPr lang="de-DE" sz="1200" baseline="30000" dirty="0"/>
              <a:t>2</a:t>
            </a:r>
          </a:p>
        </p:txBody>
      </p:sp>
      <p:sp>
        <p:nvSpPr>
          <p:cNvPr id="48" name="TextBox 47">
            <a:extLst>
              <a:ext uri="{FF2B5EF4-FFF2-40B4-BE49-F238E27FC236}">
                <a16:creationId xmlns:a16="http://schemas.microsoft.com/office/drawing/2014/main" id="{FEF18CB8-1398-5DEE-05AB-85EE37BDF641}"/>
              </a:ext>
            </a:extLst>
          </p:cNvPr>
          <p:cNvSpPr txBox="1"/>
          <p:nvPr/>
        </p:nvSpPr>
        <p:spPr>
          <a:xfrm>
            <a:off x="5651420" y="80639"/>
            <a:ext cx="3312368" cy="246221"/>
          </a:xfrm>
          <a:prstGeom prst="rect">
            <a:avLst/>
          </a:prstGeom>
          <a:noFill/>
        </p:spPr>
        <p:txBody>
          <a:bodyPr wrap="square">
            <a:spAutoFit/>
          </a:bodyPr>
          <a:lstStyle/>
          <a:p>
            <a:r>
              <a:rPr lang="de-DE" sz="1000" dirty="0">
                <a:solidFill>
                  <a:schemeClr val="accent6"/>
                </a:solidFill>
              </a:rPr>
              <a:t>Source: </a:t>
            </a:r>
            <a:r>
              <a:rPr lang="de-DE" sz="1000" dirty="0">
                <a:solidFill>
                  <a:schemeClr val="accent6"/>
                </a:solidFill>
                <a:hlinkClick r:id="rId7">
                  <a:extLst>
                    <a:ext uri="{A12FA001-AC4F-418D-AE19-62706E023703}">
                      <ahyp:hlinkClr xmlns:ahyp="http://schemas.microsoft.com/office/drawing/2018/hyperlinkcolor" val="tx"/>
                    </a:ext>
                  </a:extLst>
                </a:hlinkClick>
              </a:rPr>
              <a:t>http://dx.doi.org/10.1051/e3sconf/20171302008</a:t>
            </a:r>
            <a:endParaRPr lang="de-DE" sz="1000" dirty="0">
              <a:solidFill>
                <a:schemeClr val="accent6"/>
              </a:solidFill>
            </a:endParaRPr>
          </a:p>
        </p:txBody>
      </p:sp>
      <p:sp>
        <p:nvSpPr>
          <p:cNvPr id="52" name="Text Placeholder 5">
            <a:extLst>
              <a:ext uri="{FF2B5EF4-FFF2-40B4-BE49-F238E27FC236}">
                <a16:creationId xmlns:a16="http://schemas.microsoft.com/office/drawing/2014/main" id="{626159AC-BC27-CEA3-FD1E-799263517C08}"/>
              </a:ext>
            </a:extLst>
          </p:cNvPr>
          <p:cNvSpPr txBox="1">
            <a:spLocks/>
          </p:cNvSpPr>
          <p:nvPr/>
        </p:nvSpPr>
        <p:spPr>
          <a:xfrm>
            <a:off x="2032945" y="4027614"/>
            <a:ext cx="1476236" cy="387841"/>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err="1"/>
              <a:t>Sigma_RMS</a:t>
            </a:r>
            <a:r>
              <a:rPr lang="en-US" sz="1200" dirty="0"/>
              <a:t> (cycle) = 4.41 A/mm</a:t>
            </a:r>
            <a:r>
              <a:rPr lang="en-US" sz="1200" baseline="30000" dirty="0"/>
              <a:t>2</a:t>
            </a:r>
          </a:p>
        </p:txBody>
      </p:sp>
    </p:spTree>
    <p:extLst>
      <p:ext uri="{BB962C8B-B14F-4D97-AF65-F5344CB8AC3E}">
        <p14:creationId xmlns:p14="http://schemas.microsoft.com/office/powerpoint/2010/main" val="708958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E15AC2-36F0-C8FB-227E-F6BA7E284CF6}"/>
              </a:ext>
            </a:extLst>
          </p:cNvPr>
          <p:cNvPicPr>
            <a:picLocks noChangeAspect="1"/>
          </p:cNvPicPr>
          <p:nvPr/>
        </p:nvPicPr>
        <p:blipFill>
          <a:blip r:embed="rId2"/>
          <a:stretch>
            <a:fillRect/>
          </a:stretch>
        </p:blipFill>
        <p:spPr>
          <a:xfrm>
            <a:off x="94537" y="2226715"/>
            <a:ext cx="3003996" cy="2335936"/>
          </a:xfrm>
          <a:prstGeom prst="rect">
            <a:avLst/>
          </a:prstGeom>
        </p:spPr>
      </p:pic>
      <p:sp>
        <p:nvSpPr>
          <p:cNvPr id="38" name="Slide Number Placeholder 2">
            <a:extLst>
              <a:ext uri="{FF2B5EF4-FFF2-40B4-BE49-F238E27FC236}">
                <a16:creationId xmlns:a16="http://schemas.microsoft.com/office/drawing/2014/main" id="{5C278FF0-9A95-14AE-37E8-A3B50D3A3EF4}"/>
              </a:ext>
            </a:extLst>
          </p:cNvPr>
          <p:cNvSpPr>
            <a:spLocks noGrp="1"/>
          </p:cNvSpPr>
          <p:nvPr>
            <p:ph type="sldNum" sz="quarter" idx="4"/>
          </p:nvPr>
        </p:nvSpPr>
        <p:spPr>
          <a:xfrm>
            <a:off x="7845344" y="4901184"/>
            <a:ext cx="457200" cy="273844"/>
          </a:xfrm>
        </p:spPr>
        <p:txBody>
          <a:bodyPr/>
          <a:lstStyle/>
          <a:p>
            <a:fld id="{974172A1-1CBF-0B40-9234-7D4D80EC19EA}" type="slidenum">
              <a:rPr lang="en-GB" smtClean="0"/>
              <a:pPr/>
              <a:t>12</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a:xfrm>
            <a:off x="1279792" y="242866"/>
            <a:ext cx="6781800" cy="857250"/>
          </a:xfrm>
        </p:spPr>
        <p:txBody>
          <a:bodyPr/>
          <a:lstStyle/>
          <a:p>
            <a:r>
              <a:rPr lang="en-US" dirty="0"/>
              <a:t>Cooling of bulk conductors</a:t>
            </a:r>
          </a:p>
        </p:txBody>
      </p:sp>
      <p:cxnSp>
        <p:nvCxnSpPr>
          <p:cNvPr id="5" name="Straight Arrow Connector 4">
            <a:extLst>
              <a:ext uri="{FF2B5EF4-FFF2-40B4-BE49-F238E27FC236}">
                <a16:creationId xmlns:a16="http://schemas.microsoft.com/office/drawing/2014/main" id="{920E0F3F-6D4B-BEC7-0F52-256A2957510A}"/>
              </a:ext>
            </a:extLst>
          </p:cNvPr>
          <p:cNvCxnSpPr>
            <a:cxnSpLocks/>
          </p:cNvCxnSpPr>
          <p:nvPr/>
        </p:nvCxnSpPr>
        <p:spPr>
          <a:xfrm>
            <a:off x="442502" y="4540784"/>
            <a:ext cx="88913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id="{77203A72-85EA-2B16-F4EF-C774975A502F}"/>
              </a:ext>
            </a:extLst>
          </p:cNvPr>
          <p:cNvSpPr txBox="1">
            <a:spLocks/>
          </p:cNvSpPr>
          <p:nvPr/>
        </p:nvSpPr>
        <p:spPr>
          <a:xfrm>
            <a:off x="632426" y="4545151"/>
            <a:ext cx="40421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endParaRPr lang="de-DE" sz="1200" baseline="-25000" dirty="0"/>
          </a:p>
        </p:txBody>
      </p:sp>
      <p:sp>
        <p:nvSpPr>
          <p:cNvPr id="7" name="Text Placeholder 5">
            <a:extLst>
              <a:ext uri="{FF2B5EF4-FFF2-40B4-BE49-F238E27FC236}">
                <a16:creationId xmlns:a16="http://schemas.microsoft.com/office/drawing/2014/main" id="{CF2F5824-2F61-5FCD-6589-5CF353550126}"/>
              </a:ext>
            </a:extLst>
          </p:cNvPr>
          <p:cNvSpPr txBox="1">
            <a:spLocks/>
          </p:cNvSpPr>
          <p:nvPr/>
        </p:nvSpPr>
        <p:spPr>
          <a:xfrm>
            <a:off x="1727437" y="3071256"/>
            <a:ext cx="1476236" cy="586325"/>
          </a:xfrm>
          <a:prstGeom prst="rect">
            <a:avLst/>
          </a:prstGeom>
        </p:spPr>
        <p:txBody>
          <a:bodyPr vert="horz" lIns="0" tIns="0" rIns="0" bIns="0" rtlCol="0" anchor="b">
            <a:normAutofit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Losses per cycle </a:t>
            </a:r>
          </a:p>
          <a:p>
            <a:r>
              <a:rPr lang="en-US" sz="1200" dirty="0"/>
              <a:t>and conductor: </a:t>
            </a:r>
          </a:p>
          <a:p>
            <a:r>
              <a:rPr lang="en-US" sz="1200" dirty="0"/>
              <a:t>30 J </a:t>
            </a:r>
            <a:endParaRPr lang="en-US" sz="1200" baseline="-25000" dirty="0"/>
          </a:p>
        </p:txBody>
      </p:sp>
      <p:cxnSp>
        <p:nvCxnSpPr>
          <p:cNvPr id="8" name="Straight Arrow Connector 7">
            <a:extLst>
              <a:ext uri="{FF2B5EF4-FFF2-40B4-BE49-F238E27FC236}">
                <a16:creationId xmlns:a16="http://schemas.microsoft.com/office/drawing/2014/main" id="{543B6B25-B64B-3BF6-FC73-959FEBA47446}"/>
              </a:ext>
            </a:extLst>
          </p:cNvPr>
          <p:cNvCxnSpPr>
            <a:cxnSpLocks/>
          </p:cNvCxnSpPr>
          <p:nvPr/>
        </p:nvCxnSpPr>
        <p:spPr>
          <a:xfrm>
            <a:off x="1331640" y="2571750"/>
            <a:ext cx="364784" cy="216024"/>
          </a:xfrm>
          <a:prstGeom prst="straightConnector1">
            <a:avLst/>
          </a:prstGeom>
          <a:ln w="19050">
            <a:solidFill>
              <a:srgbClr val="0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 Placeholder 5">
            <a:extLst>
              <a:ext uri="{FF2B5EF4-FFF2-40B4-BE49-F238E27FC236}">
                <a16:creationId xmlns:a16="http://schemas.microsoft.com/office/drawing/2014/main" id="{785E5B10-8059-2B83-DAB0-3EE00A487CC9}"/>
              </a:ext>
            </a:extLst>
          </p:cNvPr>
          <p:cNvSpPr txBox="1">
            <a:spLocks/>
          </p:cNvSpPr>
          <p:nvPr/>
        </p:nvSpPr>
        <p:spPr>
          <a:xfrm>
            <a:off x="1727437" y="2620105"/>
            <a:ext cx="1476236" cy="335338"/>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Peak at 23 A/mm</a:t>
            </a:r>
            <a:r>
              <a:rPr lang="en-US" sz="1200" baseline="30000" dirty="0"/>
              <a:t>2</a:t>
            </a:r>
            <a:r>
              <a:rPr lang="en-US" sz="1200" dirty="0"/>
              <a:t> with 6 kW</a:t>
            </a:r>
            <a:endParaRPr lang="en-US" sz="1200" baseline="-25000" dirty="0"/>
          </a:p>
        </p:txBody>
      </p:sp>
      <p:sp>
        <p:nvSpPr>
          <p:cNvPr id="12" name="Text Placeholder 5">
            <a:extLst>
              <a:ext uri="{FF2B5EF4-FFF2-40B4-BE49-F238E27FC236}">
                <a16:creationId xmlns:a16="http://schemas.microsoft.com/office/drawing/2014/main" id="{D75AB014-CCD1-74F3-7C63-357B38C86FFA}"/>
              </a:ext>
            </a:extLst>
          </p:cNvPr>
          <p:cNvSpPr txBox="1">
            <a:spLocks/>
          </p:cNvSpPr>
          <p:nvPr/>
        </p:nvSpPr>
        <p:spPr>
          <a:xfrm>
            <a:off x="1727437" y="3773394"/>
            <a:ext cx="1476236" cy="387841"/>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err="1"/>
              <a:t>Sigma_RMS</a:t>
            </a:r>
            <a:r>
              <a:rPr lang="en-US" sz="1200" dirty="0"/>
              <a:t> (cycle) = 3.2 A/mm</a:t>
            </a:r>
            <a:r>
              <a:rPr lang="en-US" sz="1200" baseline="30000" dirty="0"/>
              <a:t>2</a:t>
            </a:r>
          </a:p>
        </p:txBody>
      </p:sp>
      <p:sp>
        <p:nvSpPr>
          <p:cNvPr id="13" name="Rectangle 12">
            <a:extLst>
              <a:ext uri="{FF2B5EF4-FFF2-40B4-BE49-F238E27FC236}">
                <a16:creationId xmlns:a16="http://schemas.microsoft.com/office/drawing/2014/main" id="{94D8FB82-734A-9D14-E2CD-AFC19BB8F878}"/>
              </a:ext>
            </a:extLst>
          </p:cNvPr>
          <p:cNvSpPr/>
          <p:nvPr/>
        </p:nvSpPr>
        <p:spPr>
          <a:xfrm rot="5400000">
            <a:off x="1225336" y="457007"/>
            <a:ext cx="221440" cy="1988058"/>
          </a:xfrm>
          <a:prstGeom prst="rect">
            <a:avLst/>
          </a:prstGeom>
          <a:noFill/>
          <a:ln w="127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5" name="Straight Arrow Connector 14">
            <a:extLst>
              <a:ext uri="{FF2B5EF4-FFF2-40B4-BE49-F238E27FC236}">
                <a16:creationId xmlns:a16="http://schemas.microsoft.com/office/drawing/2014/main" id="{AEEF936F-EA00-FF78-DD24-0901282145D8}"/>
              </a:ext>
            </a:extLst>
          </p:cNvPr>
          <p:cNvCxnSpPr>
            <a:cxnSpLocks/>
          </p:cNvCxnSpPr>
          <p:nvPr/>
        </p:nvCxnSpPr>
        <p:spPr>
          <a:xfrm>
            <a:off x="343010" y="1653507"/>
            <a:ext cx="198805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 Placeholder 5">
            <a:extLst>
              <a:ext uri="{FF2B5EF4-FFF2-40B4-BE49-F238E27FC236}">
                <a16:creationId xmlns:a16="http://schemas.microsoft.com/office/drawing/2014/main" id="{D24908D0-772C-83DC-4DAF-20FE446BE447}"/>
              </a:ext>
            </a:extLst>
          </p:cNvPr>
          <p:cNvSpPr txBox="1">
            <a:spLocks/>
          </p:cNvSpPr>
          <p:nvPr/>
        </p:nvSpPr>
        <p:spPr>
          <a:xfrm>
            <a:off x="1018254" y="1687262"/>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140 mm</a:t>
            </a:r>
            <a:endParaRPr lang="de-DE" sz="1200" baseline="-25000" dirty="0"/>
          </a:p>
        </p:txBody>
      </p:sp>
      <p:cxnSp>
        <p:nvCxnSpPr>
          <p:cNvPr id="20" name="Straight Arrow Connector 19">
            <a:extLst>
              <a:ext uri="{FF2B5EF4-FFF2-40B4-BE49-F238E27FC236}">
                <a16:creationId xmlns:a16="http://schemas.microsoft.com/office/drawing/2014/main" id="{A4BD8254-FB80-C1C9-CB60-FDE72054F24D}"/>
              </a:ext>
            </a:extLst>
          </p:cNvPr>
          <p:cNvCxnSpPr>
            <a:cxnSpLocks/>
          </p:cNvCxnSpPr>
          <p:nvPr/>
        </p:nvCxnSpPr>
        <p:spPr>
          <a:xfrm>
            <a:off x="2411760" y="1329449"/>
            <a:ext cx="0" cy="232308"/>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28331E-FD68-D460-BA23-0F72C907BE21}"/>
              </a:ext>
            </a:extLst>
          </p:cNvPr>
          <p:cNvSpPr txBox="1">
            <a:spLocks/>
          </p:cNvSpPr>
          <p:nvPr/>
        </p:nvSpPr>
        <p:spPr>
          <a:xfrm>
            <a:off x="2526155" y="135197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7 mm</a:t>
            </a:r>
            <a:endParaRPr lang="de-DE" sz="1200" baseline="-25000" dirty="0"/>
          </a:p>
        </p:txBody>
      </p:sp>
      <p:sp>
        <p:nvSpPr>
          <p:cNvPr id="23" name="TextBox 22">
            <a:extLst>
              <a:ext uri="{FF2B5EF4-FFF2-40B4-BE49-F238E27FC236}">
                <a16:creationId xmlns:a16="http://schemas.microsoft.com/office/drawing/2014/main" id="{37E6B607-5345-20D3-E7B0-D9D69217F6E4}"/>
              </a:ext>
            </a:extLst>
          </p:cNvPr>
          <p:cNvSpPr txBox="1"/>
          <p:nvPr/>
        </p:nvSpPr>
        <p:spPr>
          <a:xfrm>
            <a:off x="179513" y="658968"/>
            <a:ext cx="8998052" cy="738664"/>
          </a:xfrm>
          <a:prstGeom prst="rect">
            <a:avLst/>
          </a:prstGeom>
          <a:noFill/>
        </p:spPr>
        <p:txBody>
          <a:bodyPr wrap="square" rtlCol="0">
            <a:spAutoFit/>
          </a:bodyPr>
          <a:lstStyle/>
          <a:p>
            <a:r>
              <a:rPr lang="en-US" sz="1400" dirty="0"/>
              <a:t>Values taken from </a:t>
            </a:r>
            <a:r>
              <a:rPr lang="en-US" sz="1400" dirty="0" err="1"/>
              <a:t>Fulvio’s</a:t>
            </a:r>
            <a:r>
              <a:rPr lang="en-US" sz="1400" dirty="0"/>
              <a:t> simulation of bulk conductors for 20kA peak per conductor and a frequency of 200 Hz. Pulse time is comparable to hollow conductor optimization.</a:t>
            </a:r>
          </a:p>
          <a:p>
            <a:pPr marL="742950" lvl="1" indent="-285750">
              <a:buFont typeface="Arial" panose="020B0604020202020204" pitchFamily="34" charset="0"/>
              <a:buChar char="•"/>
            </a:pPr>
            <a:endParaRPr lang="en-US" sz="1400" dirty="0"/>
          </a:p>
        </p:txBody>
      </p:sp>
      <p:sp>
        <p:nvSpPr>
          <p:cNvPr id="46" name="TextBox 45">
            <a:extLst>
              <a:ext uri="{FF2B5EF4-FFF2-40B4-BE49-F238E27FC236}">
                <a16:creationId xmlns:a16="http://schemas.microsoft.com/office/drawing/2014/main" id="{F3571D5A-3DF9-5F27-2FD7-CFE4487CEFB6}"/>
              </a:ext>
            </a:extLst>
          </p:cNvPr>
          <p:cNvSpPr txBox="1"/>
          <p:nvPr/>
        </p:nvSpPr>
        <p:spPr>
          <a:xfrm>
            <a:off x="5922622" y="1095546"/>
            <a:ext cx="2081083" cy="523220"/>
          </a:xfrm>
          <a:prstGeom prst="rect">
            <a:avLst/>
          </a:prstGeom>
          <a:noFill/>
        </p:spPr>
        <p:txBody>
          <a:bodyPr wrap="square" rtlCol="0">
            <a:spAutoFit/>
          </a:bodyPr>
          <a:lstStyle/>
          <a:p>
            <a:r>
              <a:rPr lang="en-US" sz="1400" dirty="0"/>
              <a:t>Conductor length of 2m</a:t>
            </a:r>
          </a:p>
          <a:p>
            <a:pPr marL="742950" lvl="1" indent="-285750">
              <a:buFont typeface="Arial" panose="020B0604020202020204" pitchFamily="34" charset="0"/>
              <a:buChar char="•"/>
            </a:pPr>
            <a:endParaRPr lang="en-US" sz="1400" dirty="0"/>
          </a:p>
        </p:txBody>
      </p:sp>
      <p:sp>
        <p:nvSpPr>
          <p:cNvPr id="58" name="TextBox 57">
            <a:extLst>
              <a:ext uri="{FF2B5EF4-FFF2-40B4-BE49-F238E27FC236}">
                <a16:creationId xmlns:a16="http://schemas.microsoft.com/office/drawing/2014/main" id="{235991D3-DA82-A411-6063-068CB5328477}"/>
              </a:ext>
            </a:extLst>
          </p:cNvPr>
          <p:cNvSpPr txBox="1"/>
          <p:nvPr/>
        </p:nvSpPr>
        <p:spPr>
          <a:xfrm>
            <a:off x="5940439" y="3104476"/>
            <a:ext cx="2081083" cy="523220"/>
          </a:xfrm>
          <a:prstGeom prst="rect">
            <a:avLst/>
          </a:prstGeom>
          <a:noFill/>
        </p:spPr>
        <p:txBody>
          <a:bodyPr wrap="square" rtlCol="0">
            <a:spAutoFit/>
          </a:bodyPr>
          <a:lstStyle/>
          <a:p>
            <a:r>
              <a:rPr lang="en-US" sz="1400" dirty="0"/>
              <a:t>Conductor length of 4m</a:t>
            </a:r>
          </a:p>
          <a:p>
            <a:pPr marL="742950" lvl="1" indent="-285750">
              <a:buFont typeface="Arial" panose="020B0604020202020204" pitchFamily="34" charset="0"/>
              <a:buChar char="•"/>
            </a:pPr>
            <a:endParaRPr lang="en-US" sz="1400" dirty="0"/>
          </a:p>
        </p:txBody>
      </p:sp>
      <p:sp>
        <p:nvSpPr>
          <p:cNvPr id="59" name="Arrow: Right 58">
            <a:extLst>
              <a:ext uri="{FF2B5EF4-FFF2-40B4-BE49-F238E27FC236}">
                <a16:creationId xmlns:a16="http://schemas.microsoft.com/office/drawing/2014/main" id="{88E8416D-6B4D-EABD-6C9C-DFDFD860626C}"/>
              </a:ext>
            </a:extLst>
          </p:cNvPr>
          <p:cNvSpPr/>
          <p:nvPr/>
        </p:nvSpPr>
        <p:spPr>
          <a:xfrm>
            <a:off x="3580828" y="2927240"/>
            <a:ext cx="127920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Graphic 13">
            <a:extLst>
              <a:ext uri="{FF2B5EF4-FFF2-40B4-BE49-F238E27FC236}">
                <a16:creationId xmlns:a16="http://schemas.microsoft.com/office/drawing/2014/main" id="{57C22109-68BB-F0CD-06F2-870BEE2EBC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5921" y="1369563"/>
            <a:ext cx="2601660" cy="1639082"/>
          </a:xfrm>
          <a:prstGeom prst="rect">
            <a:avLst/>
          </a:prstGeom>
        </p:spPr>
      </p:pic>
      <p:pic>
        <p:nvPicPr>
          <p:cNvPr id="18" name="Graphic 17">
            <a:extLst>
              <a:ext uri="{FF2B5EF4-FFF2-40B4-BE49-F238E27FC236}">
                <a16:creationId xmlns:a16="http://schemas.microsoft.com/office/drawing/2014/main" id="{50B0A634-9EA8-941C-48C3-21E16CA3D7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08105" y="3406599"/>
            <a:ext cx="2490420" cy="1560812"/>
          </a:xfrm>
          <a:prstGeom prst="rect">
            <a:avLst/>
          </a:prstGeom>
        </p:spPr>
      </p:pic>
      <p:sp>
        <p:nvSpPr>
          <p:cNvPr id="19" name="TextBox 18">
            <a:extLst>
              <a:ext uri="{FF2B5EF4-FFF2-40B4-BE49-F238E27FC236}">
                <a16:creationId xmlns:a16="http://schemas.microsoft.com/office/drawing/2014/main" id="{0A111C50-703A-B033-C952-3AB867C551BE}"/>
              </a:ext>
            </a:extLst>
          </p:cNvPr>
          <p:cNvSpPr txBox="1"/>
          <p:nvPr/>
        </p:nvSpPr>
        <p:spPr>
          <a:xfrm>
            <a:off x="3295094" y="1948051"/>
            <a:ext cx="2081083" cy="738664"/>
          </a:xfrm>
          <a:prstGeom prst="rect">
            <a:avLst/>
          </a:prstGeom>
          <a:noFill/>
        </p:spPr>
        <p:txBody>
          <a:bodyPr wrap="square" rtlCol="0">
            <a:spAutoFit/>
          </a:bodyPr>
          <a:lstStyle/>
          <a:p>
            <a:r>
              <a:rPr lang="en-US" sz="1400" dirty="0"/>
              <a:t>What is the accepted Max T?</a:t>
            </a:r>
          </a:p>
          <a:p>
            <a:pPr marL="742950" lvl="1" indent="-285750">
              <a:buFont typeface="Arial" panose="020B0604020202020204" pitchFamily="34" charset="0"/>
              <a:buChar char="•"/>
            </a:pPr>
            <a:endParaRPr lang="en-US" sz="1400" dirty="0"/>
          </a:p>
        </p:txBody>
      </p:sp>
    </p:spTree>
    <p:extLst>
      <p:ext uri="{BB962C8B-B14F-4D97-AF65-F5344CB8AC3E}">
        <p14:creationId xmlns:p14="http://schemas.microsoft.com/office/powerpoint/2010/main" val="891593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4BAC758-D67F-CE1C-0F84-6531AC4BD2B8}"/>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a:extLst>
              <a:ext uri="{FF2B5EF4-FFF2-40B4-BE49-F238E27FC236}">
                <a16:creationId xmlns:a16="http://schemas.microsoft.com/office/drawing/2014/main" id="{F24C3308-AEBC-AEEC-84C2-2BE4D0C37C4C}"/>
              </a:ext>
            </a:extLst>
          </p:cNvPr>
          <p:cNvSpPr>
            <a:spLocks noGrp="1"/>
          </p:cNvSpPr>
          <p:nvPr>
            <p:ph type="title"/>
          </p:nvPr>
        </p:nvSpPr>
        <p:spPr>
          <a:xfrm>
            <a:off x="1295400" y="206375"/>
            <a:ext cx="6781800" cy="565175"/>
          </a:xfrm>
        </p:spPr>
        <p:txBody>
          <a:bodyPr/>
          <a:lstStyle/>
          <a:p>
            <a:r>
              <a:rPr lang="en-US" dirty="0"/>
              <a:t>Analytical model for optimization speed-up</a:t>
            </a:r>
            <a:endParaRPr lang="en-GB" dirty="0"/>
          </a:p>
        </p:txBody>
      </p:sp>
      <p:sp>
        <p:nvSpPr>
          <p:cNvPr id="5" name="TextBox 4">
            <a:extLst>
              <a:ext uri="{FF2B5EF4-FFF2-40B4-BE49-F238E27FC236}">
                <a16:creationId xmlns:a16="http://schemas.microsoft.com/office/drawing/2014/main" id="{14E018D3-F7D7-DAA4-30E9-9F763893FF79}"/>
              </a:ext>
            </a:extLst>
          </p:cNvPr>
          <p:cNvSpPr txBox="1"/>
          <p:nvPr/>
        </p:nvSpPr>
        <p:spPr>
          <a:xfrm>
            <a:off x="35496" y="802015"/>
            <a:ext cx="8928992" cy="738664"/>
          </a:xfrm>
          <a:prstGeom prst="rect">
            <a:avLst/>
          </a:prstGeom>
          <a:noFill/>
        </p:spPr>
        <p:txBody>
          <a:bodyPr wrap="square" rtlCol="0">
            <a:spAutoFit/>
          </a:bodyPr>
          <a:lstStyle/>
          <a:p>
            <a:r>
              <a:rPr lang="en-US" sz="1400" dirty="0"/>
              <a:t>Combined optimizations required about 12 hours to converge. With UNIBO, we are developing analytical models to replace lengthy FEM computation in the optimization process</a:t>
            </a:r>
          </a:p>
          <a:p>
            <a:pPr marL="742950" lvl="1" indent="-285750">
              <a:buFont typeface="Arial" panose="020B0604020202020204" pitchFamily="34" charset="0"/>
              <a:buChar char="•"/>
            </a:pPr>
            <a:endParaRPr lang="en-US" sz="1400" dirty="0"/>
          </a:p>
        </p:txBody>
      </p:sp>
      <p:pic>
        <p:nvPicPr>
          <p:cNvPr id="15" name="Picture 14">
            <a:extLst>
              <a:ext uri="{FF2B5EF4-FFF2-40B4-BE49-F238E27FC236}">
                <a16:creationId xmlns:a16="http://schemas.microsoft.com/office/drawing/2014/main" id="{AC6F38F2-C19C-3A71-3657-046199D56569}"/>
              </a:ext>
            </a:extLst>
          </p:cNvPr>
          <p:cNvPicPr>
            <a:picLocks noChangeAspect="1"/>
          </p:cNvPicPr>
          <p:nvPr/>
        </p:nvPicPr>
        <p:blipFill>
          <a:blip r:embed="rId2"/>
          <a:stretch>
            <a:fillRect/>
          </a:stretch>
        </p:blipFill>
        <p:spPr>
          <a:xfrm>
            <a:off x="107504" y="1423244"/>
            <a:ext cx="2494597" cy="1940594"/>
          </a:xfrm>
          <a:prstGeom prst="rect">
            <a:avLst/>
          </a:prstGeom>
        </p:spPr>
      </p:pic>
      <p:sp>
        <p:nvSpPr>
          <p:cNvPr id="16" name="CasellaDiTesto 10">
            <a:extLst>
              <a:ext uri="{FF2B5EF4-FFF2-40B4-BE49-F238E27FC236}">
                <a16:creationId xmlns:a16="http://schemas.microsoft.com/office/drawing/2014/main" id="{7F09BBD0-503D-B175-C823-C24D4729E4ED}"/>
              </a:ext>
            </a:extLst>
          </p:cNvPr>
          <p:cNvSpPr txBox="1"/>
          <p:nvPr/>
        </p:nvSpPr>
        <p:spPr>
          <a:xfrm>
            <a:off x="2483768" y="1455623"/>
            <a:ext cx="4968553" cy="954107"/>
          </a:xfrm>
          <a:prstGeom prst="rect">
            <a:avLst/>
          </a:prstGeom>
          <a:noFill/>
        </p:spPr>
        <p:txBody>
          <a:bodyPr wrap="square" rtlCol="0">
            <a:spAutoFit/>
          </a:bodyPr>
          <a:lstStyle/>
          <a:p>
            <a:pPr marL="342900" indent="-342900" algn="just">
              <a:buSzPct val="150000"/>
              <a:buFont typeface="Arial" panose="020B0604020202020204" pitchFamily="34" charset="0"/>
              <a:buChar char="•"/>
            </a:pPr>
            <a:r>
              <a:rPr lang="en-GB" sz="1400" dirty="0"/>
              <a:t>The model includes </a:t>
            </a:r>
            <a:r>
              <a:rPr lang="en-GB" sz="1400" dirty="0">
                <a:highlight>
                  <a:srgbClr val="FFFF00"/>
                </a:highlight>
              </a:rPr>
              <a:t>lumped reluctances </a:t>
            </a:r>
            <a:r>
              <a:rPr lang="en-GB" sz="1400" dirty="0"/>
              <a:t>which describe the various parts of the magnet</a:t>
            </a:r>
          </a:p>
          <a:p>
            <a:pPr marL="342900" indent="-342900" algn="just">
              <a:buSzPct val="150000"/>
              <a:buFont typeface="Arial" panose="020B0604020202020204" pitchFamily="34" charset="0"/>
              <a:buChar char="•"/>
            </a:pPr>
            <a:r>
              <a:rPr lang="en-GB" sz="1400" dirty="0"/>
              <a:t>The </a:t>
            </a:r>
            <a:r>
              <a:rPr lang="en-GB" sz="1400" dirty="0">
                <a:highlight>
                  <a:srgbClr val="FFFF00"/>
                </a:highlight>
              </a:rPr>
              <a:t>non-linear reluctances </a:t>
            </a:r>
            <a:r>
              <a:rPr lang="en-GB" sz="1400" dirty="0"/>
              <a:t>depend on the value of the magnetic flux density: R (B) = l / m (B) S </a:t>
            </a:r>
          </a:p>
        </p:txBody>
      </p:sp>
      <p:pic>
        <p:nvPicPr>
          <p:cNvPr id="18" name="Picture 17">
            <a:extLst>
              <a:ext uri="{FF2B5EF4-FFF2-40B4-BE49-F238E27FC236}">
                <a16:creationId xmlns:a16="http://schemas.microsoft.com/office/drawing/2014/main" id="{41AA5FFD-8F73-8EB2-AE03-C1F3CE30B027}"/>
              </a:ext>
            </a:extLst>
          </p:cNvPr>
          <p:cNvPicPr>
            <a:picLocks noChangeAspect="1"/>
          </p:cNvPicPr>
          <p:nvPr/>
        </p:nvPicPr>
        <p:blipFill>
          <a:blip r:embed="rId3"/>
          <a:stretch>
            <a:fillRect/>
          </a:stretch>
        </p:blipFill>
        <p:spPr>
          <a:xfrm>
            <a:off x="2738065" y="2747512"/>
            <a:ext cx="3045229" cy="1984478"/>
          </a:xfrm>
          <a:prstGeom prst="rect">
            <a:avLst/>
          </a:prstGeom>
        </p:spPr>
      </p:pic>
      <p:sp>
        <p:nvSpPr>
          <p:cNvPr id="19" name="CasellaDiTesto 10">
            <a:extLst>
              <a:ext uri="{FF2B5EF4-FFF2-40B4-BE49-F238E27FC236}">
                <a16:creationId xmlns:a16="http://schemas.microsoft.com/office/drawing/2014/main" id="{C4DE2D77-2F50-FB54-90FE-2C71ED54597B}"/>
              </a:ext>
            </a:extLst>
          </p:cNvPr>
          <p:cNvSpPr txBox="1"/>
          <p:nvPr/>
        </p:nvSpPr>
        <p:spPr>
          <a:xfrm>
            <a:off x="5710227" y="2404890"/>
            <a:ext cx="3431838" cy="2462213"/>
          </a:xfrm>
          <a:prstGeom prst="rect">
            <a:avLst/>
          </a:prstGeom>
          <a:noFill/>
        </p:spPr>
        <p:txBody>
          <a:bodyPr wrap="square" rtlCol="0">
            <a:spAutoFit/>
          </a:bodyPr>
          <a:lstStyle/>
          <a:p>
            <a:pPr marL="342900" indent="-342900" algn="just">
              <a:buSzPct val="150000"/>
              <a:buFont typeface="Arial" panose="020B0604020202020204" pitchFamily="34" charset="0"/>
              <a:buChar char="•"/>
            </a:pPr>
            <a:r>
              <a:rPr lang="en-GB" sz="1400" dirty="0"/>
              <a:t>The results of the FEMM model and of the equivalent non-linear magnetic circuit are in </a:t>
            </a:r>
            <a:r>
              <a:rPr lang="en-GB" sz="1400" dirty="0">
                <a:highlight>
                  <a:srgbClr val="FFFF00"/>
                </a:highlight>
              </a:rPr>
              <a:t>very good agreement before saturation</a:t>
            </a:r>
          </a:p>
          <a:p>
            <a:pPr marL="342900" indent="-342900" algn="just">
              <a:buSzPct val="150000"/>
              <a:buFont typeface="Arial" panose="020B0604020202020204" pitchFamily="34" charset="0"/>
              <a:buChar char="•"/>
            </a:pPr>
            <a:endParaRPr lang="en-GB" sz="1400" dirty="0"/>
          </a:p>
          <a:p>
            <a:pPr marL="342900" indent="-342900" algn="just">
              <a:buSzPct val="150000"/>
              <a:buFont typeface="Arial" panose="020B0604020202020204" pitchFamily="34" charset="0"/>
              <a:buChar char="•"/>
            </a:pPr>
            <a:r>
              <a:rPr lang="en-GB" sz="1400" dirty="0"/>
              <a:t>A discrepancy between the two models is observed </a:t>
            </a:r>
            <a:r>
              <a:rPr lang="en-GB" sz="1400" dirty="0">
                <a:highlight>
                  <a:srgbClr val="FFFF00"/>
                </a:highlight>
              </a:rPr>
              <a:t>above saturation</a:t>
            </a:r>
          </a:p>
          <a:p>
            <a:pPr marL="342900" indent="-342900" algn="just">
              <a:buSzPct val="150000"/>
              <a:buFont typeface="Arial" panose="020B0604020202020204" pitchFamily="34" charset="0"/>
              <a:buChar char="•"/>
            </a:pPr>
            <a:endParaRPr lang="en-GB" sz="1400" dirty="0"/>
          </a:p>
          <a:p>
            <a:pPr marL="342900" indent="-342900" algn="just">
              <a:buSzPct val="150000"/>
              <a:buFont typeface="Arial" panose="020B0604020202020204" pitchFamily="34" charset="0"/>
              <a:buChar char="•"/>
            </a:pPr>
            <a:r>
              <a:rPr lang="en-GB" sz="1400" dirty="0"/>
              <a:t>Improvements of the magnetic circuit were implemented to reduce this discrepancy</a:t>
            </a:r>
          </a:p>
        </p:txBody>
      </p:sp>
    </p:spTree>
    <p:extLst>
      <p:ext uri="{BB962C8B-B14F-4D97-AF65-F5344CB8AC3E}">
        <p14:creationId xmlns:p14="http://schemas.microsoft.com/office/powerpoint/2010/main" val="1340288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8FC1BC2-989D-CBCA-DE55-4C5E54C9CE38}"/>
              </a:ext>
            </a:extLst>
          </p:cNvPr>
          <p:cNvSpPr>
            <a:spLocks noGrp="1"/>
          </p:cNvSpPr>
          <p:nvPr>
            <p:ph type="sldNum" sz="quarter" idx="4"/>
          </p:nvPr>
        </p:nvSpPr>
        <p:spPr/>
        <p:txBody>
          <a:bodyPr/>
          <a:lstStyle/>
          <a:p>
            <a:fld id="{974172A1-1CBF-0B40-9234-7D4D80EC19EA}" type="slidenum">
              <a:rPr lang="en-GB" smtClean="0"/>
              <a:pPr/>
              <a:t>14</a:t>
            </a:fld>
            <a:endParaRPr lang="en-GB" dirty="0"/>
          </a:p>
        </p:txBody>
      </p:sp>
      <p:pic>
        <p:nvPicPr>
          <p:cNvPr id="5" name="Picture 4">
            <a:extLst>
              <a:ext uri="{FF2B5EF4-FFF2-40B4-BE49-F238E27FC236}">
                <a16:creationId xmlns:a16="http://schemas.microsoft.com/office/drawing/2014/main" id="{93F18CE4-35E0-F5B0-07CB-1392153F7E3C}"/>
              </a:ext>
            </a:extLst>
          </p:cNvPr>
          <p:cNvPicPr>
            <a:picLocks noChangeAspect="1"/>
          </p:cNvPicPr>
          <p:nvPr/>
        </p:nvPicPr>
        <p:blipFill>
          <a:blip r:embed="rId2"/>
          <a:stretch>
            <a:fillRect/>
          </a:stretch>
        </p:blipFill>
        <p:spPr>
          <a:xfrm>
            <a:off x="1475656" y="1234312"/>
            <a:ext cx="4885677" cy="2943769"/>
          </a:xfrm>
          <a:prstGeom prst="rect">
            <a:avLst/>
          </a:prstGeom>
        </p:spPr>
      </p:pic>
      <p:sp>
        <p:nvSpPr>
          <p:cNvPr id="6" name="Title 3">
            <a:extLst>
              <a:ext uri="{FF2B5EF4-FFF2-40B4-BE49-F238E27FC236}">
                <a16:creationId xmlns:a16="http://schemas.microsoft.com/office/drawing/2014/main" id="{09EFE7DB-665F-08A5-E3D0-3D2677ED929B}"/>
              </a:ext>
            </a:extLst>
          </p:cNvPr>
          <p:cNvSpPr>
            <a:spLocks noGrp="1"/>
          </p:cNvSpPr>
          <p:nvPr>
            <p:ph type="title"/>
          </p:nvPr>
        </p:nvSpPr>
        <p:spPr>
          <a:xfrm>
            <a:off x="1295400" y="206375"/>
            <a:ext cx="6781800" cy="565175"/>
          </a:xfrm>
        </p:spPr>
        <p:txBody>
          <a:bodyPr/>
          <a:lstStyle/>
          <a:p>
            <a:r>
              <a:rPr lang="en-US" dirty="0"/>
              <a:t>Analytical model for optimization speed-up</a:t>
            </a:r>
            <a:endParaRPr lang="en-GB" dirty="0"/>
          </a:p>
        </p:txBody>
      </p:sp>
      <p:pic>
        <p:nvPicPr>
          <p:cNvPr id="7" name="Picture 6">
            <a:extLst>
              <a:ext uri="{FF2B5EF4-FFF2-40B4-BE49-F238E27FC236}">
                <a16:creationId xmlns:a16="http://schemas.microsoft.com/office/drawing/2014/main" id="{602FA93E-D0F5-1F81-080B-CFE494634F3E}"/>
              </a:ext>
            </a:extLst>
          </p:cNvPr>
          <p:cNvPicPr>
            <a:picLocks noChangeAspect="1"/>
          </p:cNvPicPr>
          <p:nvPr/>
        </p:nvPicPr>
        <p:blipFill>
          <a:blip r:embed="rId3"/>
          <a:stretch>
            <a:fillRect/>
          </a:stretch>
        </p:blipFill>
        <p:spPr>
          <a:xfrm>
            <a:off x="6864952" y="672768"/>
            <a:ext cx="2315560" cy="1422113"/>
          </a:xfrm>
          <a:prstGeom prst="rect">
            <a:avLst/>
          </a:prstGeom>
        </p:spPr>
      </p:pic>
      <p:pic>
        <p:nvPicPr>
          <p:cNvPr id="8" name="Picture 7">
            <a:extLst>
              <a:ext uri="{FF2B5EF4-FFF2-40B4-BE49-F238E27FC236}">
                <a16:creationId xmlns:a16="http://schemas.microsoft.com/office/drawing/2014/main" id="{C9AAA6B2-9CFD-86A9-AC1E-7C27EE9F8049}"/>
              </a:ext>
            </a:extLst>
          </p:cNvPr>
          <p:cNvPicPr>
            <a:picLocks noChangeAspect="1"/>
          </p:cNvPicPr>
          <p:nvPr/>
        </p:nvPicPr>
        <p:blipFill>
          <a:blip r:embed="rId4"/>
          <a:stretch>
            <a:fillRect/>
          </a:stretch>
        </p:blipFill>
        <p:spPr>
          <a:xfrm>
            <a:off x="6905309" y="2094881"/>
            <a:ext cx="2088232" cy="1422112"/>
          </a:xfrm>
          <a:prstGeom prst="rect">
            <a:avLst/>
          </a:prstGeom>
        </p:spPr>
      </p:pic>
      <p:pic>
        <p:nvPicPr>
          <p:cNvPr id="9" name="Picture 8">
            <a:extLst>
              <a:ext uri="{FF2B5EF4-FFF2-40B4-BE49-F238E27FC236}">
                <a16:creationId xmlns:a16="http://schemas.microsoft.com/office/drawing/2014/main" id="{3F02877B-F93C-E874-D472-0E63323053CE}"/>
              </a:ext>
            </a:extLst>
          </p:cNvPr>
          <p:cNvPicPr>
            <a:picLocks noChangeAspect="1"/>
          </p:cNvPicPr>
          <p:nvPr/>
        </p:nvPicPr>
        <p:blipFill>
          <a:blip r:embed="rId5"/>
          <a:stretch>
            <a:fillRect/>
          </a:stretch>
        </p:blipFill>
        <p:spPr>
          <a:xfrm>
            <a:off x="6864952" y="3548831"/>
            <a:ext cx="2219808" cy="1489643"/>
          </a:xfrm>
          <a:prstGeom prst="rect">
            <a:avLst/>
          </a:prstGeom>
        </p:spPr>
      </p:pic>
      <p:sp>
        <p:nvSpPr>
          <p:cNvPr id="10" name="CasellaDiTesto 11">
            <a:extLst>
              <a:ext uri="{FF2B5EF4-FFF2-40B4-BE49-F238E27FC236}">
                <a16:creationId xmlns:a16="http://schemas.microsoft.com/office/drawing/2014/main" id="{89C40BD1-E61B-001D-16DD-9B7B5398E493}"/>
              </a:ext>
            </a:extLst>
          </p:cNvPr>
          <p:cNvSpPr txBox="1"/>
          <p:nvPr/>
        </p:nvSpPr>
        <p:spPr>
          <a:xfrm>
            <a:off x="20066" y="4207477"/>
            <a:ext cx="6864952" cy="830997"/>
          </a:xfrm>
          <a:prstGeom prst="rect">
            <a:avLst/>
          </a:prstGeom>
          <a:noFill/>
        </p:spPr>
        <p:txBody>
          <a:bodyPr wrap="square" rtlCol="0">
            <a:spAutoFit/>
          </a:bodyPr>
          <a:lstStyle/>
          <a:p>
            <a:pPr marL="285750" indent="-285750" algn="just">
              <a:buSzPct val="150000"/>
              <a:buFont typeface="Arial" panose="020B0604020202020204" pitchFamily="34" charset="0"/>
              <a:buChar char="•"/>
            </a:pPr>
            <a:r>
              <a:rPr lang="en-GB" sz="1400" dirty="0"/>
              <a:t>The novel circuit allows one to correctly compute the field in the gap at saturation</a:t>
            </a:r>
          </a:p>
          <a:p>
            <a:pPr marL="171450" indent="-171450" algn="just">
              <a:buSzPct val="150000"/>
              <a:buFont typeface="Arial" panose="020B0604020202020204" pitchFamily="34" charset="0"/>
              <a:buChar char="•"/>
            </a:pPr>
            <a:endParaRPr lang="en-GB" sz="600" dirty="0"/>
          </a:p>
          <a:p>
            <a:pPr marL="285750" indent="-285750" algn="just">
              <a:buSzPct val="150000"/>
              <a:buFont typeface="Arial" panose="020B0604020202020204" pitchFamily="34" charset="0"/>
              <a:buChar char="•"/>
            </a:pPr>
            <a:r>
              <a:rPr lang="en-GB" sz="1400" dirty="0"/>
              <a:t>The field in other locations of the magnetic circuit is also computed with acceptable accuracy</a:t>
            </a:r>
          </a:p>
        </p:txBody>
      </p:sp>
      <p:sp>
        <p:nvSpPr>
          <p:cNvPr id="14" name="TextBox 13">
            <a:extLst>
              <a:ext uri="{FF2B5EF4-FFF2-40B4-BE49-F238E27FC236}">
                <a16:creationId xmlns:a16="http://schemas.microsoft.com/office/drawing/2014/main" id="{BE2CC635-463A-6015-9B44-C154E53DAE98}"/>
              </a:ext>
            </a:extLst>
          </p:cNvPr>
          <p:cNvSpPr txBox="1"/>
          <p:nvPr/>
        </p:nvSpPr>
        <p:spPr>
          <a:xfrm>
            <a:off x="35495" y="669137"/>
            <a:ext cx="6642485" cy="954107"/>
          </a:xfrm>
          <a:prstGeom prst="rect">
            <a:avLst/>
          </a:prstGeom>
          <a:noFill/>
        </p:spPr>
        <p:txBody>
          <a:bodyPr wrap="square">
            <a:spAutoFit/>
          </a:bodyPr>
          <a:lstStyle/>
          <a:p>
            <a:pPr marL="285750" indent="-285750">
              <a:buFont typeface="Arial" panose="020B0604020202020204" pitchFamily="34" charset="0"/>
              <a:buChar char="•"/>
            </a:pPr>
            <a:r>
              <a:rPr lang="en-GB" sz="1400" dirty="0"/>
              <a:t>The possibility for flux lines to </a:t>
            </a:r>
            <a:r>
              <a:rPr lang="en-GB" sz="1400" dirty="0">
                <a:highlight>
                  <a:srgbClr val="FFFF00"/>
                </a:highlight>
              </a:rPr>
              <a:t>pass through the air outside the gap </a:t>
            </a:r>
            <a:r>
              <a:rPr lang="en-GB" sz="1400" dirty="0"/>
              <a:t>was considered with </a:t>
            </a:r>
            <a:r>
              <a:rPr lang="en-GB" sz="1400" dirty="0">
                <a:highlight>
                  <a:srgbClr val="FFFF00"/>
                </a:highlight>
              </a:rPr>
              <a:t>4 additional reluctances</a:t>
            </a:r>
            <a:r>
              <a:rPr lang="en-GB" sz="1400" dirty="0"/>
              <a:t> in a more complex non-linear magnetic circuit model</a:t>
            </a:r>
          </a:p>
          <a:p>
            <a:pPr marL="285750" indent="-285750">
              <a:buFont typeface="Arial" panose="020B0604020202020204" pitchFamily="34" charset="0"/>
              <a:buChar char="•"/>
            </a:pPr>
            <a:r>
              <a:rPr lang="en-GB" sz="1400" dirty="0"/>
              <a:t>The model was solved with the </a:t>
            </a:r>
            <a:r>
              <a:rPr lang="en-GB" sz="1400" dirty="0">
                <a:highlight>
                  <a:srgbClr val="FFFF00"/>
                </a:highlight>
              </a:rPr>
              <a:t>loop fluxes method</a:t>
            </a:r>
          </a:p>
        </p:txBody>
      </p:sp>
    </p:spTree>
    <p:extLst>
      <p:ext uri="{BB962C8B-B14F-4D97-AF65-F5344CB8AC3E}">
        <p14:creationId xmlns:p14="http://schemas.microsoft.com/office/powerpoint/2010/main" val="958600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2A3A9BD-C07F-F142-269C-1618A4155611}"/>
              </a:ext>
            </a:extLst>
          </p:cNvPr>
          <p:cNvSpPr>
            <a:spLocks noGrp="1"/>
          </p:cNvSpPr>
          <p:nvPr>
            <p:ph type="sldNum" sz="quarter" idx="4"/>
          </p:nvPr>
        </p:nvSpPr>
        <p:spPr/>
        <p:txBody>
          <a:bodyPr/>
          <a:lstStyle/>
          <a:p>
            <a:fld id="{974172A1-1CBF-0B40-9234-7D4D80EC19EA}" type="slidenum">
              <a:rPr lang="en-GB" smtClean="0"/>
              <a:pPr/>
              <a:t>15</a:t>
            </a:fld>
            <a:endParaRPr lang="en-GB" dirty="0"/>
          </a:p>
        </p:txBody>
      </p:sp>
      <p:pic>
        <p:nvPicPr>
          <p:cNvPr id="5" name="Immagine 1">
            <a:extLst>
              <a:ext uri="{FF2B5EF4-FFF2-40B4-BE49-F238E27FC236}">
                <a16:creationId xmlns:a16="http://schemas.microsoft.com/office/drawing/2014/main" id="{BA1187DE-F671-E4CA-59A3-7F64EE21EA00}"/>
              </a:ext>
            </a:extLst>
          </p:cNvPr>
          <p:cNvPicPr>
            <a:picLocks noChangeAspect="1"/>
          </p:cNvPicPr>
          <p:nvPr/>
        </p:nvPicPr>
        <p:blipFill rotWithShape="1">
          <a:blip r:embed="rId2"/>
          <a:srcRect l="1138" t="7003" r="2177"/>
          <a:stretch/>
        </p:blipFill>
        <p:spPr>
          <a:xfrm>
            <a:off x="107505" y="1230020"/>
            <a:ext cx="2952327" cy="2059791"/>
          </a:xfrm>
          <a:prstGeom prst="rect">
            <a:avLst/>
          </a:prstGeom>
        </p:spPr>
      </p:pic>
      <p:pic>
        <p:nvPicPr>
          <p:cNvPr id="6" name="Picture 5">
            <a:extLst>
              <a:ext uri="{FF2B5EF4-FFF2-40B4-BE49-F238E27FC236}">
                <a16:creationId xmlns:a16="http://schemas.microsoft.com/office/drawing/2014/main" id="{8D68CA2A-0CA5-5E91-A793-56E3464DC9E5}"/>
              </a:ext>
            </a:extLst>
          </p:cNvPr>
          <p:cNvPicPr>
            <a:picLocks noChangeAspect="1"/>
          </p:cNvPicPr>
          <p:nvPr/>
        </p:nvPicPr>
        <p:blipFill>
          <a:blip r:embed="rId3"/>
          <a:stretch>
            <a:fillRect/>
          </a:stretch>
        </p:blipFill>
        <p:spPr>
          <a:xfrm>
            <a:off x="3131841" y="1230020"/>
            <a:ext cx="3024337" cy="2037871"/>
          </a:xfrm>
          <a:prstGeom prst="rect">
            <a:avLst/>
          </a:prstGeom>
        </p:spPr>
      </p:pic>
      <p:pic>
        <p:nvPicPr>
          <p:cNvPr id="7" name="Immagine 2">
            <a:extLst>
              <a:ext uri="{FF2B5EF4-FFF2-40B4-BE49-F238E27FC236}">
                <a16:creationId xmlns:a16="http://schemas.microsoft.com/office/drawing/2014/main" id="{FB386AC6-2497-E677-3768-A0C92857ACBB}"/>
              </a:ext>
            </a:extLst>
          </p:cNvPr>
          <p:cNvPicPr>
            <a:picLocks noChangeAspect="1"/>
          </p:cNvPicPr>
          <p:nvPr/>
        </p:nvPicPr>
        <p:blipFill rotWithShape="1">
          <a:blip r:embed="rId4"/>
          <a:srcRect l="1138" t="7003" r="2697"/>
          <a:stretch/>
        </p:blipFill>
        <p:spPr>
          <a:xfrm>
            <a:off x="6157095" y="1230019"/>
            <a:ext cx="2905157" cy="2037871"/>
          </a:xfrm>
          <a:prstGeom prst="rect">
            <a:avLst/>
          </a:prstGeom>
        </p:spPr>
      </p:pic>
      <p:sp>
        <p:nvSpPr>
          <p:cNvPr id="8" name="CasellaDiTesto 6">
            <a:extLst>
              <a:ext uri="{FF2B5EF4-FFF2-40B4-BE49-F238E27FC236}">
                <a16:creationId xmlns:a16="http://schemas.microsoft.com/office/drawing/2014/main" id="{52A2BE1E-98F2-3994-F0D3-1C7A48F1FA99}"/>
              </a:ext>
            </a:extLst>
          </p:cNvPr>
          <p:cNvSpPr txBox="1"/>
          <p:nvPr/>
        </p:nvSpPr>
        <p:spPr>
          <a:xfrm>
            <a:off x="6435954" y="818951"/>
            <a:ext cx="2613656" cy="430887"/>
          </a:xfrm>
          <a:prstGeom prst="rect">
            <a:avLst/>
          </a:prstGeom>
          <a:noFill/>
        </p:spPr>
        <p:txBody>
          <a:bodyPr wrap="square" rtlCol="0">
            <a:spAutoFit/>
          </a:bodyPr>
          <a:lstStyle/>
          <a:p>
            <a:r>
              <a:rPr lang="it-IT" sz="1100" b="1" dirty="0">
                <a:solidFill>
                  <a:srgbClr val="0070C0"/>
                </a:solidFill>
                <a:latin typeface="+mj-lt"/>
                <a:cs typeface="Times New Roman" panose="02020603050405020304" pitchFamily="18" charset="0"/>
              </a:rPr>
              <a:t>Linked flux:  FEMM vs magnetic circuit</a:t>
            </a:r>
            <a:endParaRPr lang="en-GB" sz="1100" b="1" dirty="0">
              <a:solidFill>
                <a:srgbClr val="0070C0"/>
              </a:solidFill>
              <a:latin typeface="+mj-lt"/>
              <a:cs typeface="Times New Roman" panose="02020603050405020304" pitchFamily="18" charset="0"/>
            </a:endParaRPr>
          </a:p>
        </p:txBody>
      </p:sp>
      <p:sp>
        <p:nvSpPr>
          <p:cNvPr id="9" name="CasellaDiTesto 6">
            <a:extLst>
              <a:ext uri="{FF2B5EF4-FFF2-40B4-BE49-F238E27FC236}">
                <a16:creationId xmlns:a16="http://schemas.microsoft.com/office/drawing/2014/main" id="{A68AB93C-6ACD-E3D8-099A-899FBD7D7D09}"/>
              </a:ext>
            </a:extLst>
          </p:cNvPr>
          <p:cNvSpPr txBox="1"/>
          <p:nvPr/>
        </p:nvSpPr>
        <p:spPr>
          <a:xfrm>
            <a:off x="3398975" y="816540"/>
            <a:ext cx="3024337" cy="430887"/>
          </a:xfrm>
          <a:prstGeom prst="rect">
            <a:avLst/>
          </a:prstGeom>
          <a:noFill/>
        </p:spPr>
        <p:txBody>
          <a:bodyPr wrap="square" rtlCol="0">
            <a:spAutoFit/>
          </a:bodyPr>
          <a:lstStyle/>
          <a:p>
            <a:r>
              <a:rPr lang="it-IT" sz="1100" b="1" dirty="0">
                <a:solidFill>
                  <a:srgbClr val="0070C0"/>
                </a:solidFill>
                <a:latin typeface="+mj-lt"/>
                <a:cs typeface="Times New Roman" panose="02020603050405020304" pitchFamily="18" charset="0"/>
              </a:rPr>
              <a:t>Energy in the air </a:t>
            </a:r>
            <a:r>
              <a:rPr lang="it-IT" sz="1100" b="1" dirty="0" err="1">
                <a:solidFill>
                  <a:srgbClr val="0070C0"/>
                </a:solidFill>
                <a:latin typeface="+mj-lt"/>
                <a:cs typeface="Times New Roman" panose="02020603050405020304" pitchFamily="18" charset="0"/>
              </a:rPr>
              <a:t>outside</a:t>
            </a:r>
            <a:r>
              <a:rPr lang="it-IT" sz="1100" b="1" dirty="0">
                <a:solidFill>
                  <a:srgbClr val="0070C0"/>
                </a:solidFill>
                <a:latin typeface="+mj-lt"/>
                <a:cs typeface="Times New Roman" panose="02020603050405020304" pitchFamily="18" charset="0"/>
              </a:rPr>
              <a:t> the gap and energy in the </a:t>
            </a:r>
            <a:r>
              <a:rPr lang="it-IT" sz="1100" b="1" dirty="0" err="1">
                <a:solidFill>
                  <a:srgbClr val="0070C0"/>
                </a:solidFill>
                <a:latin typeface="+mj-lt"/>
                <a:cs typeface="Times New Roman" panose="02020603050405020304" pitchFamily="18" charset="0"/>
              </a:rPr>
              <a:t>iron</a:t>
            </a:r>
            <a:endParaRPr lang="en-GB" sz="1100" b="1" dirty="0">
              <a:solidFill>
                <a:srgbClr val="0070C0"/>
              </a:solidFill>
              <a:latin typeface="+mj-lt"/>
              <a:cs typeface="Times New Roman" panose="02020603050405020304" pitchFamily="18" charset="0"/>
            </a:endParaRPr>
          </a:p>
        </p:txBody>
      </p:sp>
      <p:sp>
        <p:nvSpPr>
          <p:cNvPr id="10" name="CasellaDiTesto 6">
            <a:extLst>
              <a:ext uri="{FF2B5EF4-FFF2-40B4-BE49-F238E27FC236}">
                <a16:creationId xmlns:a16="http://schemas.microsoft.com/office/drawing/2014/main" id="{5953371B-0821-580C-2FC6-971A7ADC346B}"/>
              </a:ext>
            </a:extLst>
          </p:cNvPr>
          <p:cNvSpPr txBox="1"/>
          <p:nvPr/>
        </p:nvSpPr>
        <p:spPr>
          <a:xfrm>
            <a:off x="441988" y="869980"/>
            <a:ext cx="2520281" cy="430887"/>
          </a:xfrm>
          <a:prstGeom prst="rect">
            <a:avLst/>
          </a:prstGeom>
          <a:solidFill>
            <a:schemeClr val="bg1"/>
          </a:solidFill>
        </p:spPr>
        <p:txBody>
          <a:bodyPr wrap="square" rtlCol="0">
            <a:spAutoFit/>
          </a:bodyPr>
          <a:lstStyle/>
          <a:p>
            <a:r>
              <a:rPr lang="it-IT" sz="1100" b="1" dirty="0">
                <a:solidFill>
                  <a:srgbClr val="0070C0"/>
                </a:solidFill>
                <a:latin typeface="+mj-lt"/>
                <a:cs typeface="Times New Roman" panose="02020603050405020304" pitchFamily="18" charset="0"/>
              </a:rPr>
              <a:t>Total energy and gap energy: FEMM vs magnetic circuit</a:t>
            </a:r>
            <a:endParaRPr lang="en-GB" sz="1100" b="1" dirty="0">
              <a:solidFill>
                <a:srgbClr val="0070C0"/>
              </a:solidFill>
              <a:latin typeface="+mj-lt"/>
              <a:cs typeface="Times New Roman" panose="02020603050405020304" pitchFamily="18" charset="0"/>
            </a:endParaRPr>
          </a:p>
        </p:txBody>
      </p:sp>
      <p:sp>
        <p:nvSpPr>
          <p:cNvPr id="11" name="Title 3">
            <a:extLst>
              <a:ext uri="{FF2B5EF4-FFF2-40B4-BE49-F238E27FC236}">
                <a16:creationId xmlns:a16="http://schemas.microsoft.com/office/drawing/2014/main" id="{E90B1EFE-1854-6BF9-A821-BFD6FCDE38AE}"/>
              </a:ext>
            </a:extLst>
          </p:cNvPr>
          <p:cNvSpPr>
            <a:spLocks noGrp="1"/>
          </p:cNvSpPr>
          <p:nvPr>
            <p:ph type="title"/>
          </p:nvPr>
        </p:nvSpPr>
        <p:spPr>
          <a:xfrm>
            <a:off x="1295400" y="206375"/>
            <a:ext cx="6781800" cy="565175"/>
          </a:xfrm>
        </p:spPr>
        <p:txBody>
          <a:bodyPr/>
          <a:lstStyle/>
          <a:p>
            <a:r>
              <a:rPr lang="en-US" dirty="0"/>
              <a:t>Analytical model for optimization speed-up</a:t>
            </a:r>
            <a:endParaRPr lang="en-GB" dirty="0"/>
          </a:p>
        </p:txBody>
      </p:sp>
      <p:sp>
        <p:nvSpPr>
          <p:cNvPr id="13" name="TextBox 12">
            <a:extLst>
              <a:ext uri="{FF2B5EF4-FFF2-40B4-BE49-F238E27FC236}">
                <a16:creationId xmlns:a16="http://schemas.microsoft.com/office/drawing/2014/main" id="{3E74A66F-A89B-7D63-A034-3A5F944467E7}"/>
              </a:ext>
            </a:extLst>
          </p:cNvPr>
          <p:cNvSpPr txBox="1"/>
          <p:nvPr/>
        </p:nvSpPr>
        <p:spPr>
          <a:xfrm>
            <a:off x="128240" y="3363838"/>
            <a:ext cx="9015760" cy="1015663"/>
          </a:xfrm>
          <a:prstGeom prst="rect">
            <a:avLst/>
          </a:prstGeom>
          <a:noFill/>
        </p:spPr>
        <p:txBody>
          <a:bodyPr wrap="square">
            <a:spAutoFit/>
          </a:bodyPr>
          <a:lstStyle/>
          <a:p>
            <a:r>
              <a:rPr lang="en-GB" sz="1200" dirty="0"/>
              <a:t>The development of a magnetic circuit model of the resistive magnet is proceeding, with significant improvements in the calculation of magnetic field, magnetic energy and flux linked to the circuit</a:t>
            </a:r>
          </a:p>
          <a:p>
            <a:endParaRPr lang="en-GB" sz="1200" dirty="0"/>
          </a:p>
          <a:p>
            <a:r>
              <a:rPr lang="en-GB" sz="1200" dirty="0"/>
              <a:t>Further developments are foreseen to include in the model the analytical formulae for the iron and copper losses and for a simplified description of the cooling system</a:t>
            </a:r>
          </a:p>
        </p:txBody>
      </p:sp>
    </p:spTree>
    <p:extLst>
      <p:ext uri="{BB962C8B-B14F-4D97-AF65-F5344CB8AC3E}">
        <p14:creationId xmlns:p14="http://schemas.microsoft.com/office/powerpoint/2010/main" val="243583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8A81AB-1E3C-DC0C-A2A0-B737BDFC8632}"/>
              </a:ext>
            </a:extLst>
          </p:cNvPr>
          <p:cNvSpPr>
            <a:spLocks noGrp="1"/>
          </p:cNvSpPr>
          <p:nvPr>
            <p:ph sz="quarter" idx="12"/>
          </p:nvPr>
        </p:nvSpPr>
        <p:spPr>
          <a:xfrm>
            <a:off x="395536" y="843558"/>
            <a:ext cx="8305800" cy="3795712"/>
          </a:xfrm>
        </p:spPr>
        <p:txBody>
          <a:bodyPr/>
          <a:lstStyle/>
          <a:p>
            <a:pPr marL="0" indent="0">
              <a:buNone/>
            </a:pPr>
            <a:r>
              <a:rPr lang="en-US" u="sng" dirty="0"/>
              <a:t>Now… Fasten your seat-belts</a:t>
            </a:r>
            <a:r>
              <a:rPr lang="en-US" dirty="0"/>
              <a:t>  We try with a cost model.</a:t>
            </a:r>
          </a:p>
          <a:p>
            <a:pPr marL="0" indent="0">
              <a:buNone/>
            </a:pPr>
            <a:r>
              <a:rPr lang="en-US" sz="1800" dirty="0"/>
              <a:t>Please consider:</a:t>
            </a:r>
          </a:p>
          <a:p>
            <a:pPr>
              <a:buAutoNum type="arabicParenR"/>
            </a:pPr>
            <a:r>
              <a:rPr lang="en-US" sz="1800" u="sng" dirty="0">
                <a:highlight>
                  <a:srgbClr val="FFFF00"/>
                </a:highlight>
              </a:rPr>
              <a:t>This is a first attempt</a:t>
            </a:r>
            <a:r>
              <a:rPr lang="en-US" sz="1800" dirty="0"/>
              <a:t>. Future trials could lead to different values as the model progresses and include additional costs (like the cabling and the installation / testing FTE for example that are presently not included)</a:t>
            </a:r>
          </a:p>
          <a:p>
            <a:pPr>
              <a:buAutoNum type="arabicParenR"/>
            </a:pPr>
            <a:r>
              <a:rPr lang="en-US" sz="1800" dirty="0"/>
              <a:t>For the magnet, we discussed with an expert and applied the model that he suggested from this paper:</a:t>
            </a:r>
            <a:r>
              <a:rPr lang="en-US" sz="16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t>
            </a:r>
            <a:r>
              <a:rPr lang="en-GB" sz="16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Basic design and engineering of normal-conducting, iron-dominated electromagnets</a:t>
            </a:r>
            <a:r>
              <a:rPr lang="en-US" sz="16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t>
            </a:r>
            <a:r>
              <a:rPr lang="en-US" sz="1600" dirty="0">
                <a:solidFill>
                  <a:schemeClr val="accent5"/>
                </a:solidFill>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by Th. </a:t>
            </a:r>
            <a:r>
              <a:rPr lang="en-US" sz="1600" dirty="0" err="1">
                <a:latin typeface="Arial" panose="020B0604020202020204" pitchFamily="34" charset="0"/>
                <a:cs typeface="Arial" panose="020B0604020202020204" pitchFamily="34" charset="0"/>
              </a:rPr>
              <a:t>Zickler</a:t>
            </a:r>
            <a:r>
              <a:rPr lang="en-US" sz="1600" dirty="0">
                <a:latin typeface="Arial" panose="020B0604020202020204" pitchFamily="34" charset="0"/>
                <a:cs typeface="Arial" panose="020B0604020202020204" pitchFamily="34" charset="0"/>
              </a:rPr>
              <a:t>. The reliability of the calculations presented below, </a:t>
            </a:r>
            <a:r>
              <a:rPr lang="en-US" sz="1600" dirty="0">
                <a:highlight>
                  <a:srgbClr val="FFFF00"/>
                </a:highlight>
                <a:latin typeface="Arial" panose="020B0604020202020204" pitchFamily="34" charset="0"/>
                <a:cs typeface="Arial" panose="020B0604020202020204" pitchFamily="34" charset="0"/>
              </a:rPr>
              <a:t>is quite low</a:t>
            </a:r>
            <a:r>
              <a:rPr lang="en-US" sz="1600" dirty="0">
                <a:latin typeface="Arial" panose="020B0604020202020204" pitchFamily="34" charset="0"/>
                <a:cs typeface="Arial" panose="020B0604020202020204" pitchFamily="34" charset="0"/>
              </a:rPr>
              <a:t>, because they have not been verified by a magnet expert.</a:t>
            </a:r>
          </a:p>
          <a:p>
            <a:pPr>
              <a:buAutoNum type="arabicParenR"/>
            </a:pPr>
            <a:r>
              <a:rPr lang="en-US" sz="1600" dirty="0">
                <a:latin typeface="Arial" panose="020B0604020202020204" pitchFamily="34" charset="0"/>
                <a:cs typeface="Arial" panose="020B0604020202020204" pitchFamily="34" charset="0"/>
              </a:rPr>
              <a:t>The Power Converter cost model is a bottom up approach based on experience with power converters for large systems (POPS-POPSB). We intend to </a:t>
            </a:r>
            <a:r>
              <a:rPr lang="en-US" sz="1600" dirty="0">
                <a:highlight>
                  <a:srgbClr val="FFFF00"/>
                </a:highlight>
                <a:latin typeface="Arial" panose="020B0604020202020204" pitchFamily="34" charset="0"/>
                <a:cs typeface="Arial" panose="020B0604020202020204" pitchFamily="34" charset="0"/>
              </a:rPr>
              <a:t>verify it </a:t>
            </a:r>
            <a:r>
              <a:rPr lang="en-US" sz="1600" dirty="0">
                <a:latin typeface="Arial" panose="020B0604020202020204" pitchFamily="34" charset="0"/>
                <a:cs typeface="Arial" panose="020B0604020202020204" pitchFamily="34" charset="0"/>
              </a:rPr>
              <a:t>with similar ones developed for the FCC.</a:t>
            </a:r>
          </a:p>
          <a:p>
            <a:pPr marL="0" indent="0">
              <a:buNone/>
            </a:pPr>
            <a:endParaRPr lang="en-US" sz="1600"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8C918496-752F-346E-ED36-EBD655E06814}"/>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Tree>
    <p:extLst>
      <p:ext uri="{BB962C8B-B14F-4D97-AF65-F5344CB8AC3E}">
        <p14:creationId xmlns:p14="http://schemas.microsoft.com/office/powerpoint/2010/main" val="2418045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Dipole magnet cost model</a:t>
            </a:r>
          </a:p>
        </p:txBody>
      </p:sp>
      <p:pic>
        <p:nvPicPr>
          <p:cNvPr id="4" name="Picture 3">
            <a:extLst>
              <a:ext uri="{FF2B5EF4-FFF2-40B4-BE49-F238E27FC236}">
                <a16:creationId xmlns:a16="http://schemas.microsoft.com/office/drawing/2014/main" id="{68570AEA-58CE-88D1-9A4B-D344EAE3AA3E}"/>
              </a:ext>
            </a:extLst>
          </p:cNvPr>
          <p:cNvPicPr>
            <a:picLocks noChangeAspect="1"/>
          </p:cNvPicPr>
          <p:nvPr/>
        </p:nvPicPr>
        <p:blipFill>
          <a:blip r:embed="rId2"/>
          <a:stretch>
            <a:fillRect/>
          </a:stretch>
        </p:blipFill>
        <p:spPr>
          <a:xfrm>
            <a:off x="142304" y="1131590"/>
            <a:ext cx="4501704" cy="2145074"/>
          </a:xfrm>
          <a:prstGeom prst="rect">
            <a:avLst/>
          </a:prstGeom>
        </p:spPr>
      </p:pic>
      <p:sp>
        <p:nvSpPr>
          <p:cNvPr id="6" name="Content Placeholder 2">
            <a:extLst>
              <a:ext uri="{FF2B5EF4-FFF2-40B4-BE49-F238E27FC236}">
                <a16:creationId xmlns:a16="http://schemas.microsoft.com/office/drawing/2014/main" id="{085B7CD3-F2BC-146A-94D7-66A53C826BD8}"/>
              </a:ext>
            </a:extLst>
          </p:cNvPr>
          <p:cNvSpPr txBox="1">
            <a:spLocks/>
          </p:cNvSpPr>
          <p:nvPr/>
        </p:nvSpPr>
        <p:spPr>
          <a:xfrm>
            <a:off x="4716016" y="1171683"/>
            <a:ext cx="4285680" cy="2048139"/>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The simplified cost approach is taken from </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GB"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Basic design and engineering of normal-conducting, iron-dominated electromagnets</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US" sz="1400" dirty="0">
                <a:solidFill>
                  <a:schemeClr val="accent5"/>
                </a:solidFill>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by Th. </a:t>
            </a:r>
            <a:r>
              <a:rPr lang="en-US" sz="1400" dirty="0" err="1">
                <a:latin typeface="Arial" panose="020B0604020202020204" pitchFamily="34" charset="0"/>
                <a:cs typeface="Arial" panose="020B0604020202020204" pitchFamily="34" charset="0"/>
              </a:rPr>
              <a:t>Zickler</a:t>
            </a:r>
            <a:r>
              <a:rPr lang="en-US" sz="1400" dirty="0">
                <a:latin typeface="Arial" panose="020B0604020202020204" pitchFamily="34" charset="0"/>
                <a:cs typeface="Arial" panose="020B0604020202020204" pitchFamily="34" charset="0"/>
              </a:rPr>
              <a:t>.</a:t>
            </a:r>
          </a:p>
          <a:p>
            <a:pPr marL="0" indent="0">
              <a:buFont typeface="Arial"/>
              <a:buNone/>
            </a:pPr>
            <a:r>
              <a:rPr lang="en-US" sz="1400" dirty="0">
                <a:latin typeface="Arial" panose="020B0604020202020204" pitchFamily="34" charset="0"/>
                <a:cs typeface="Arial" panose="020B0604020202020204" pitchFamily="34" charset="0"/>
              </a:rPr>
              <a:t>Cost figures are adapted for 3% of inflation over the last 14 years and the highest value of the range is taken. </a:t>
            </a:r>
          </a:p>
          <a:p>
            <a:pPr marL="0" indent="0">
              <a:buFont typeface="Arial"/>
              <a:buNone/>
            </a:pPr>
            <a:r>
              <a:rPr lang="en-GB" sz="1400" dirty="0">
                <a:latin typeface="Arial" panose="020B0604020202020204" pitchFamily="34" charset="0"/>
                <a:cs typeface="Arial" panose="020B0604020202020204" pitchFamily="34" charset="0"/>
              </a:rPr>
              <a:t>The material costs for </a:t>
            </a:r>
            <a:r>
              <a:rPr lang="en-GB" sz="1400" dirty="0" err="1">
                <a:latin typeface="Arial" panose="020B0604020202020204" pitchFamily="34" charset="0"/>
                <a:cs typeface="Arial" panose="020B0604020202020204" pitchFamily="34" charset="0"/>
              </a:rPr>
              <a:t>Vacoflux</a:t>
            </a:r>
            <a:r>
              <a:rPr lang="en-GB" sz="1400" dirty="0">
                <a:latin typeface="Arial" panose="020B0604020202020204" pitchFamily="34" charset="0"/>
                <a:cs typeface="Arial" panose="020B0604020202020204" pitchFamily="34" charset="0"/>
              </a:rPr>
              <a:t> 48 are estimated values in consultation with magnet experts.</a:t>
            </a: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80E2FF82-087C-BDE4-9A08-5E32CDD9DF99}"/>
              </a:ext>
            </a:extLst>
          </p:cNvPr>
          <p:cNvGraphicFramePr>
            <a:graphicFrameLocks noGrp="1"/>
          </p:cNvGraphicFramePr>
          <p:nvPr>
            <p:extLst>
              <p:ext uri="{D42A27DB-BD31-4B8C-83A1-F6EECF244321}">
                <p14:modId xmlns:p14="http://schemas.microsoft.com/office/powerpoint/2010/main" val="3476296955"/>
              </p:ext>
            </p:extLst>
          </p:nvPr>
        </p:nvGraphicFramePr>
        <p:xfrm>
          <a:off x="784860" y="3460160"/>
          <a:ext cx="7406640" cy="1219200"/>
        </p:xfrm>
        <a:graphic>
          <a:graphicData uri="http://schemas.openxmlformats.org/drawingml/2006/table">
            <a:tbl>
              <a:tblPr firstRow="1" bandRow="1">
                <a:tableStyleId>{5C22544A-7EE6-4342-B048-85BDC9FD1C3A}</a:tableStyleId>
              </a:tblPr>
              <a:tblGrid>
                <a:gridCol w="2468880">
                  <a:extLst>
                    <a:ext uri="{9D8B030D-6E8A-4147-A177-3AD203B41FA5}">
                      <a16:colId xmlns:a16="http://schemas.microsoft.com/office/drawing/2014/main" val="1949946272"/>
                    </a:ext>
                  </a:extLst>
                </a:gridCol>
                <a:gridCol w="2468880">
                  <a:extLst>
                    <a:ext uri="{9D8B030D-6E8A-4147-A177-3AD203B41FA5}">
                      <a16:colId xmlns:a16="http://schemas.microsoft.com/office/drawing/2014/main" val="2045951221"/>
                    </a:ext>
                  </a:extLst>
                </a:gridCol>
                <a:gridCol w="2468880">
                  <a:extLst>
                    <a:ext uri="{9D8B030D-6E8A-4147-A177-3AD203B41FA5}">
                      <a16:colId xmlns:a16="http://schemas.microsoft.com/office/drawing/2014/main" val="2513331710"/>
                    </a:ext>
                  </a:extLst>
                </a:gridCol>
              </a:tblGrid>
              <a:tr h="274320">
                <a:tc>
                  <a:txBody>
                    <a:bodyPr/>
                    <a:lstStyle/>
                    <a:p>
                      <a:endParaRPr lang="de-DE" sz="1400" dirty="0"/>
                    </a:p>
                  </a:txBody>
                  <a:tcPr>
                    <a:solidFill>
                      <a:srgbClr val="2B7EB8"/>
                    </a:solidFill>
                  </a:tcPr>
                </a:tc>
                <a:tc>
                  <a:txBody>
                    <a:bodyPr/>
                    <a:lstStyle/>
                    <a:p>
                      <a:pPr algn="ctr"/>
                      <a:r>
                        <a:rPr lang="de-DE" sz="1400" dirty="0" err="1"/>
                        <a:t>Cost</a:t>
                      </a:r>
                      <a:r>
                        <a:rPr lang="de-DE" sz="1400" dirty="0"/>
                        <a:t> material [U/kg]</a:t>
                      </a:r>
                    </a:p>
                  </a:txBody>
                  <a:tcPr>
                    <a:solidFill>
                      <a:srgbClr val="2B7EB8"/>
                    </a:solidFill>
                  </a:tcPr>
                </a:tc>
                <a:tc>
                  <a:txBody>
                    <a:bodyPr/>
                    <a:lstStyle/>
                    <a:p>
                      <a:pPr algn="ctr"/>
                      <a:r>
                        <a:rPr lang="de-DE" sz="1400" dirty="0" err="1"/>
                        <a:t>Cost</a:t>
                      </a:r>
                      <a:r>
                        <a:rPr lang="de-DE" sz="1400" dirty="0"/>
                        <a:t> </a:t>
                      </a:r>
                      <a:r>
                        <a:rPr lang="de-DE" sz="1400" dirty="0" err="1"/>
                        <a:t>manufacturing</a:t>
                      </a:r>
                      <a:r>
                        <a:rPr lang="de-DE" sz="1400" dirty="0"/>
                        <a:t> [U/kg]</a:t>
                      </a:r>
                    </a:p>
                  </a:txBody>
                  <a:tcPr>
                    <a:solidFill>
                      <a:srgbClr val="2B7EB8"/>
                    </a:solidFill>
                  </a:tcPr>
                </a:tc>
                <a:extLst>
                  <a:ext uri="{0D108BD9-81ED-4DB2-BD59-A6C34878D82A}">
                    <a16:rowId xmlns:a16="http://schemas.microsoft.com/office/drawing/2014/main" val="1329506254"/>
                  </a:ext>
                </a:extLst>
              </a:tr>
              <a:tr h="274320">
                <a:tc>
                  <a:txBody>
                    <a:bodyPr/>
                    <a:lstStyle/>
                    <a:p>
                      <a:r>
                        <a:rPr lang="de-DE" sz="1400" dirty="0"/>
                        <a:t>Steel </a:t>
                      </a:r>
                      <a:r>
                        <a:rPr lang="de-DE" sz="1400" dirty="0" err="1"/>
                        <a:t>yoke</a:t>
                      </a:r>
                      <a:endParaRPr lang="de-DE" sz="1400" dirty="0"/>
                    </a:p>
                  </a:txBody>
                  <a:tcPr>
                    <a:solidFill>
                      <a:srgbClr val="B9CDE5"/>
                    </a:solidFill>
                  </a:tcPr>
                </a:tc>
                <a:tc>
                  <a:txBody>
                    <a:bodyPr/>
                    <a:lstStyle/>
                    <a:p>
                      <a:pPr algn="ctr"/>
                      <a:r>
                        <a:rPr lang="de-DE" sz="1400" dirty="0"/>
                        <a:t>2.27</a:t>
                      </a:r>
                    </a:p>
                  </a:txBody>
                  <a:tcPr>
                    <a:solidFill>
                      <a:srgbClr val="B9CDE5"/>
                    </a:solidFill>
                  </a:tcPr>
                </a:tc>
                <a:tc>
                  <a:txBody>
                    <a:bodyPr/>
                    <a:lstStyle/>
                    <a:p>
                      <a:pPr algn="ctr"/>
                      <a:r>
                        <a:rPr lang="de-DE" sz="1400" dirty="0"/>
                        <a:t>15.13</a:t>
                      </a:r>
                    </a:p>
                  </a:txBody>
                  <a:tcPr>
                    <a:solidFill>
                      <a:srgbClr val="B9CDE5"/>
                    </a:solidFill>
                  </a:tcPr>
                </a:tc>
                <a:extLst>
                  <a:ext uri="{0D108BD9-81ED-4DB2-BD59-A6C34878D82A}">
                    <a16:rowId xmlns:a16="http://schemas.microsoft.com/office/drawing/2014/main" val="4268362384"/>
                  </a:ext>
                </a:extLst>
              </a:tr>
              <a:tr h="274320">
                <a:tc>
                  <a:txBody>
                    <a:bodyPr/>
                    <a:lstStyle/>
                    <a:p>
                      <a:r>
                        <a:rPr lang="de-DE" sz="1400" dirty="0"/>
                        <a:t>Vacoflux-48 </a:t>
                      </a:r>
                      <a:r>
                        <a:rPr lang="de-DE" sz="1400" dirty="0" err="1"/>
                        <a:t>yoke</a:t>
                      </a:r>
                      <a:endParaRPr lang="de-DE" sz="1400" dirty="0"/>
                    </a:p>
                  </a:txBody>
                  <a:tcPr>
                    <a:solidFill>
                      <a:srgbClr val="2B7EB8"/>
                    </a:solidFill>
                  </a:tcPr>
                </a:tc>
                <a:tc>
                  <a:txBody>
                    <a:bodyPr/>
                    <a:lstStyle/>
                    <a:p>
                      <a:pPr algn="ctr"/>
                      <a:r>
                        <a:rPr lang="de-DE" sz="1400" dirty="0"/>
                        <a:t>50.00</a:t>
                      </a:r>
                    </a:p>
                  </a:txBody>
                  <a:tcPr>
                    <a:solidFill>
                      <a:srgbClr val="2B7EB8"/>
                    </a:solidFill>
                  </a:tcPr>
                </a:tc>
                <a:tc>
                  <a:txBody>
                    <a:bodyPr/>
                    <a:lstStyle/>
                    <a:p>
                      <a:pPr algn="ctr"/>
                      <a:r>
                        <a:rPr lang="de-DE" sz="1400" dirty="0"/>
                        <a:t>15.13</a:t>
                      </a:r>
                    </a:p>
                  </a:txBody>
                  <a:tcPr>
                    <a:solidFill>
                      <a:srgbClr val="2B7EB8"/>
                    </a:solidFill>
                  </a:tcPr>
                </a:tc>
                <a:extLst>
                  <a:ext uri="{0D108BD9-81ED-4DB2-BD59-A6C34878D82A}">
                    <a16:rowId xmlns:a16="http://schemas.microsoft.com/office/drawing/2014/main" val="167089831"/>
                  </a:ext>
                </a:extLst>
              </a:tr>
              <a:tr h="274320">
                <a:tc>
                  <a:txBody>
                    <a:bodyPr/>
                    <a:lstStyle/>
                    <a:p>
                      <a:r>
                        <a:rPr lang="de-DE" sz="1400" dirty="0"/>
                        <a:t>Copper </a:t>
                      </a:r>
                      <a:r>
                        <a:rPr lang="de-DE" sz="1400" dirty="0" err="1"/>
                        <a:t>conductors</a:t>
                      </a:r>
                      <a:endParaRPr lang="de-DE" sz="1400" dirty="0"/>
                    </a:p>
                  </a:txBody>
                  <a:tcPr>
                    <a:solidFill>
                      <a:srgbClr val="B9CDE5"/>
                    </a:solidFill>
                  </a:tcPr>
                </a:tc>
                <a:tc>
                  <a:txBody>
                    <a:bodyPr/>
                    <a:lstStyle/>
                    <a:p>
                      <a:pPr algn="ctr"/>
                      <a:r>
                        <a:rPr lang="de-DE" sz="1400" dirty="0"/>
                        <a:t>22.69</a:t>
                      </a:r>
                    </a:p>
                  </a:txBody>
                  <a:tcPr>
                    <a:solidFill>
                      <a:srgbClr val="B9CDE5"/>
                    </a:solidFill>
                  </a:tcPr>
                </a:tc>
                <a:tc>
                  <a:txBody>
                    <a:bodyPr/>
                    <a:lstStyle/>
                    <a:p>
                      <a:pPr algn="ctr"/>
                      <a:r>
                        <a:rPr lang="de-DE" sz="1400" dirty="0"/>
                        <a:t>75.63</a:t>
                      </a:r>
                    </a:p>
                  </a:txBody>
                  <a:tcPr>
                    <a:solidFill>
                      <a:srgbClr val="B9CDE5"/>
                    </a:solidFill>
                  </a:tcPr>
                </a:tc>
                <a:extLst>
                  <a:ext uri="{0D108BD9-81ED-4DB2-BD59-A6C34878D82A}">
                    <a16:rowId xmlns:a16="http://schemas.microsoft.com/office/drawing/2014/main" val="1483834759"/>
                  </a:ext>
                </a:extLst>
              </a:tr>
            </a:tbl>
          </a:graphicData>
        </a:graphic>
      </p:graphicFrame>
    </p:spTree>
    <p:extLst>
      <p:ext uri="{BB962C8B-B14F-4D97-AF65-F5344CB8AC3E}">
        <p14:creationId xmlns:p14="http://schemas.microsoft.com/office/powerpoint/2010/main" val="1265450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a:extLst>
              <a:ext uri="{FF2B5EF4-FFF2-40B4-BE49-F238E27FC236}">
                <a16:creationId xmlns:a16="http://schemas.microsoft.com/office/drawing/2014/main" id="{9ECE8734-FB3F-53DF-892C-4B2077C489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96" y="3227975"/>
            <a:ext cx="3423274" cy="182296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PE cost model</a:t>
            </a:r>
          </a:p>
        </p:txBody>
      </p:sp>
      <p:pic>
        <p:nvPicPr>
          <p:cNvPr id="6" name="Picture 5" descr="A machine with wires and wires&#10;&#10;Description automatically generated">
            <a:extLst>
              <a:ext uri="{FF2B5EF4-FFF2-40B4-BE49-F238E27FC236}">
                <a16:creationId xmlns:a16="http://schemas.microsoft.com/office/drawing/2014/main" id="{AB0282A5-3516-17CF-FC15-8ECC1AD4C605}"/>
              </a:ext>
            </a:extLst>
          </p:cNvPr>
          <p:cNvPicPr>
            <a:picLocks noChangeAspect="1"/>
          </p:cNvPicPr>
          <p:nvPr/>
        </p:nvPicPr>
        <p:blipFill>
          <a:blip r:embed="rId3"/>
          <a:stretch>
            <a:fillRect/>
          </a:stretch>
        </p:blipFill>
        <p:spPr>
          <a:xfrm>
            <a:off x="323527" y="1120775"/>
            <a:ext cx="2183789" cy="2085273"/>
          </a:xfrm>
          <a:prstGeom prst="rect">
            <a:avLst/>
          </a:prstGeom>
        </p:spPr>
      </p:pic>
      <p:pic>
        <p:nvPicPr>
          <p:cNvPr id="2" name="Picture 2">
            <a:extLst>
              <a:ext uri="{FF2B5EF4-FFF2-40B4-BE49-F238E27FC236}">
                <a16:creationId xmlns:a16="http://schemas.microsoft.com/office/drawing/2014/main" id="{AA47F9AA-7014-4F89-349E-0C295C8AE6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4740" y="763038"/>
            <a:ext cx="4760668" cy="20852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990624F-B1DC-AB3E-86EE-6BBC4554F500}"/>
              </a:ext>
            </a:extLst>
          </p:cNvPr>
          <p:cNvSpPr txBox="1"/>
          <p:nvPr/>
        </p:nvSpPr>
        <p:spPr>
          <a:xfrm>
            <a:off x="3619161" y="2905800"/>
            <a:ext cx="5471826" cy="2308324"/>
          </a:xfrm>
          <a:prstGeom prst="rect">
            <a:avLst/>
          </a:prstGeom>
          <a:noFill/>
        </p:spPr>
        <p:txBody>
          <a:bodyPr wrap="square">
            <a:spAutoFit/>
          </a:bodyPr>
          <a:lstStyle/>
          <a:p>
            <a:r>
              <a:rPr lang="en-US" sz="1200" dirty="0"/>
              <a:t>PE cost model consists of:</a:t>
            </a:r>
          </a:p>
          <a:p>
            <a:pPr marL="742950" lvl="1" indent="-285750">
              <a:buFont typeface="Arial" panose="020B0604020202020204" pitchFamily="34" charset="0"/>
              <a:buChar char="•"/>
            </a:pPr>
            <a:r>
              <a:rPr lang="en-US" sz="1200" dirty="0"/>
              <a:t>Capacitors + storing containers</a:t>
            </a:r>
          </a:p>
          <a:p>
            <a:pPr marL="742950" lvl="1" indent="-285750">
              <a:buFont typeface="Arial" panose="020B0604020202020204" pitchFamily="34" charset="0"/>
              <a:buChar char="•"/>
            </a:pPr>
            <a:r>
              <a:rPr lang="en-US" sz="1200" dirty="0"/>
              <a:t>IGBTs\diodes + cooling plates + mechanics for stack</a:t>
            </a:r>
          </a:p>
          <a:p>
            <a:pPr marL="742950" lvl="1" indent="-285750">
              <a:buFont typeface="Arial" panose="020B0604020202020204" pitchFamily="34" charset="0"/>
              <a:buChar char="•"/>
            </a:pPr>
            <a:r>
              <a:rPr lang="en-US" sz="1200" dirty="0"/>
              <a:t>Cabinets (space for cables, stacks and control)</a:t>
            </a:r>
          </a:p>
          <a:p>
            <a:pPr marL="742950" lvl="1" indent="-285750">
              <a:buFont typeface="Arial" panose="020B0604020202020204" pitchFamily="34" charset="0"/>
              <a:buChar char="•"/>
            </a:pPr>
            <a:r>
              <a:rPr lang="en-US" sz="1200" dirty="0"/>
              <a:t>Control</a:t>
            </a:r>
          </a:p>
          <a:p>
            <a:pPr marL="742950" lvl="1" indent="-285750">
              <a:buFont typeface="Arial" panose="020B0604020202020204" pitchFamily="34" charset="0"/>
              <a:buChar char="•"/>
            </a:pPr>
            <a:r>
              <a:rPr lang="en-US" sz="1200" dirty="0"/>
              <a:t>Buildings</a:t>
            </a:r>
          </a:p>
          <a:p>
            <a:pPr marL="742950" lvl="1" indent="-285750">
              <a:buFont typeface="Arial" panose="020B0604020202020204" pitchFamily="34" charset="0"/>
              <a:buChar char="•"/>
            </a:pPr>
            <a:r>
              <a:rPr lang="en-US" sz="1200" dirty="0"/>
              <a:t>No cables included yet</a:t>
            </a:r>
          </a:p>
          <a:p>
            <a:endParaRPr lang="en-US" sz="1200" dirty="0"/>
          </a:p>
          <a:p>
            <a:r>
              <a:rPr lang="en-US" sz="1200" dirty="0"/>
              <a:t>PE cost model is a bottom-up model including discrete modelling of the IGBTs\diodes and the stacks. (A dictionary with different press-pack IGBTs is used as an input)</a:t>
            </a:r>
          </a:p>
          <a:p>
            <a:pPr marL="742950" lvl="1" indent="-285750">
              <a:buFont typeface="Arial" panose="020B0604020202020204" pitchFamily="34" charset="0"/>
              <a:buChar char="•"/>
            </a:pPr>
            <a:endParaRPr lang="en-US" sz="1200" dirty="0"/>
          </a:p>
        </p:txBody>
      </p:sp>
      <p:cxnSp>
        <p:nvCxnSpPr>
          <p:cNvPr id="5" name="Straight Arrow Connector 4">
            <a:extLst>
              <a:ext uri="{FF2B5EF4-FFF2-40B4-BE49-F238E27FC236}">
                <a16:creationId xmlns:a16="http://schemas.microsoft.com/office/drawing/2014/main" id="{DF838E89-CE9E-79A6-1270-FB5C0C66E11B}"/>
              </a:ext>
            </a:extLst>
          </p:cNvPr>
          <p:cNvCxnSpPr>
            <a:cxnSpLocks/>
          </p:cNvCxnSpPr>
          <p:nvPr/>
        </p:nvCxnSpPr>
        <p:spPr>
          <a:xfrm flipH="1" flipV="1">
            <a:off x="1815264" y="1776936"/>
            <a:ext cx="956536" cy="14674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AB94E52C-42CA-5A1C-047A-EC1C22E8D8AD}"/>
              </a:ext>
            </a:extLst>
          </p:cNvPr>
          <p:cNvCxnSpPr>
            <a:cxnSpLocks/>
            <a:stCxn id="12" idx="1"/>
          </p:cNvCxnSpPr>
          <p:nvPr/>
        </p:nvCxnSpPr>
        <p:spPr>
          <a:xfrm flipH="1">
            <a:off x="1828223" y="1945605"/>
            <a:ext cx="934537" cy="7843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30335953-DEC6-120B-532B-55A0B050C2AF}"/>
              </a:ext>
            </a:extLst>
          </p:cNvPr>
          <p:cNvSpPr txBox="1"/>
          <p:nvPr/>
        </p:nvSpPr>
        <p:spPr>
          <a:xfrm>
            <a:off x="2762760" y="1807105"/>
            <a:ext cx="1152128" cy="276999"/>
          </a:xfrm>
          <a:prstGeom prst="rect">
            <a:avLst/>
          </a:prstGeom>
          <a:noFill/>
        </p:spPr>
        <p:txBody>
          <a:bodyPr wrap="square">
            <a:spAutoFit/>
          </a:bodyPr>
          <a:lstStyle/>
          <a:p>
            <a:r>
              <a:rPr lang="en-US" sz="1200" dirty="0"/>
              <a:t>IGBTs\diodes</a:t>
            </a:r>
          </a:p>
        </p:txBody>
      </p:sp>
      <p:cxnSp>
        <p:nvCxnSpPr>
          <p:cNvPr id="14" name="Straight Arrow Connector 13">
            <a:extLst>
              <a:ext uri="{FF2B5EF4-FFF2-40B4-BE49-F238E27FC236}">
                <a16:creationId xmlns:a16="http://schemas.microsoft.com/office/drawing/2014/main" id="{5067BFB4-B769-98D4-24DB-DB1C04233F13}"/>
              </a:ext>
            </a:extLst>
          </p:cNvPr>
          <p:cNvCxnSpPr>
            <a:cxnSpLocks/>
          </p:cNvCxnSpPr>
          <p:nvPr/>
        </p:nvCxnSpPr>
        <p:spPr>
          <a:xfrm flipH="1">
            <a:off x="1828223" y="2424097"/>
            <a:ext cx="871569" cy="0"/>
          </a:xfrm>
          <a:prstGeom prst="straightConnector1">
            <a:avLst/>
          </a:prstGeom>
          <a:ln>
            <a:solidFill>
              <a:srgbClr val="0046D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A88F4346-7A94-5D8A-B396-E650134279AD}"/>
              </a:ext>
            </a:extLst>
          </p:cNvPr>
          <p:cNvSpPr txBox="1"/>
          <p:nvPr/>
        </p:nvSpPr>
        <p:spPr>
          <a:xfrm>
            <a:off x="2699792" y="2285597"/>
            <a:ext cx="1368152" cy="276999"/>
          </a:xfrm>
          <a:prstGeom prst="rect">
            <a:avLst/>
          </a:prstGeom>
          <a:noFill/>
        </p:spPr>
        <p:txBody>
          <a:bodyPr wrap="square">
            <a:spAutoFit/>
          </a:bodyPr>
          <a:lstStyle/>
          <a:p>
            <a:r>
              <a:rPr lang="en-US" sz="1200" dirty="0"/>
              <a:t>Cooling plates</a:t>
            </a:r>
          </a:p>
        </p:txBody>
      </p:sp>
      <p:cxnSp>
        <p:nvCxnSpPr>
          <p:cNvPr id="18" name="Straight Arrow Connector 17">
            <a:extLst>
              <a:ext uri="{FF2B5EF4-FFF2-40B4-BE49-F238E27FC236}">
                <a16:creationId xmlns:a16="http://schemas.microsoft.com/office/drawing/2014/main" id="{F07FADA6-C18E-6441-629D-5D9415CE40F4}"/>
              </a:ext>
            </a:extLst>
          </p:cNvPr>
          <p:cNvCxnSpPr>
            <a:cxnSpLocks/>
            <a:stCxn id="20" idx="1"/>
          </p:cNvCxnSpPr>
          <p:nvPr/>
        </p:nvCxnSpPr>
        <p:spPr>
          <a:xfrm flipH="1">
            <a:off x="2051720" y="2726186"/>
            <a:ext cx="648072" cy="142559"/>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3A5B4BB2-4D68-4388-65CA-3A32054BC8E4}"/>
              </a:ext>
            </a:extLst>
          </p:cNvPr>
          <p:cNvSpPr txBox="1"/>
          <p:nvPr/>
        </p:nvSpPr>
        <p:spPr>
          <a:xfrm>
            <a:off x="2699792" y="2587686"/>
            <a:ext cx="1368152" cy="276999"/>
          </a:xfrm>
          <a:prstGeom prst="rect">
            <a:avLst/>
          </a:prstGeom>
          <a:noFill/>
        </p:spPr>
        <p:txBody>
          <a:bodyPr wrap="square">
            <a:spAutoFit/>
          </a:bodyPr>
          <a:lstStyle/>
          <a:p>
            <a:r>
              <a:rPr lang="en-US" sz="1200" dirty="0"/>
              <a:t>Stack mechanics</a:t>
            </a:r>
          </a:p>
        </p:txBody>
      </p:sp>
    </p:spTree>
    <p:extLst>
      <p:ext uri="{BB962C8B-B14F-4D97-AF65-F5344CB8AC3E}">
        <p14:creationId xmlns:p14="http://schemas.microsoft.com/office/powerpoint/2010/main" val="480240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Results cost optimization</a:t>
            </a:r>
          </a:p>
        </p:txBody>
      </p:sp>
      <p:graphicFrame>
        <p:nvGraphicFramePr>
          <p:cNvPr id="2" name="Table 1">
            <a:extLst>
              <a:ext uri="{FF2B5EF4-FFF2-40B4-BE49-F238E27FC236}">
                <a16:creationId xmlns:a16="http://schemas.microsoft.com/office/drawing/2014/main" id="{0606ABA2-378A-1B88-818E-C169F83CA480}"/>
              </a:ext>
            </a:extLst>
          </p:cNvPr>
          <p:cNvGraphicFramePr>
            <a:graphicFrameLocks noGrp="1"/>
          </p:cNvGraphicFramePr>
          <p:nvPr>
            <p:extLst>
              <p:ext uri="{D42A27DB-BD31-4B8C-83A1-F6EECF244321}">
                <p14:modId xmlns:p14="http://schemas.microsoft.com/office/powerpoint/2010/main" val="2614538702"/>
              </p:ext>
            </p:extLst>
          </p:nvPr>
        </p:nvGraphicFramePr>
        <p:xfrm>
          <a:off x="628650" y="1185418"/>
          <a:ext cx="7589520" cy="3048000"/>
        </p:xfrm>
        <a:graphic>
          <a:graphicData uri="http://schemas.openxmlformats.org/drawingml/2006/table">
            <a:tbl>
              <a:tblPr firstRow="1" bandRow="1">
                <a:tableStyleId>{5C22544A-7EE6-4342-B048-85BDC9FD1C3A}</a:tableStyleId>
              </a:tblPr>
              <a:tblGrid>
                <a:gridCol w="2651760">
                  <a:extLst>
                    <a:ext uri="{9D8B030D-6E8A-4147-A177-3AD203B41FA5}">
                      <a16:colId xmlns:a16="http://schemas.microsoft.com/office/drawing/2014/main" val="3226956306"/>
                    </a:ext>
                  </a:extLst>
                </a:gridCol>
                <a:gridCol w="2468880">
                  <a:extLst>
                    <a:ext uri="{9D8B030D-6E8A-4147-A177-3AD203B41FA5}">
                      <a16:colId xmlns:a16="http://schemas.microsoft.com/office/drawing/2014/main" val="1282915600"/>
                    </a:ext>
                  </a:extLst>
                </a:gridCol>
                <a:gridCol w="2468880">
                  <a:extLst>
                    <a:ext uri="{9D8B030D-6E8A-4147-A177-3AD203B41FA5}">
                      <a16:colId xmlns:a16="http://schemas.microsoft.com/office/drawing/2014/main" val="3832337943"/>
                    </a:ext>
                  </a:extLst>
                </a:gridCol>
              </a:tblGrid>
              <a:tr h="274320">
                <a:tc>
                  <a:txBody>
                    <a:bodyPr/>
                    <a:lstStyle/>
                    <a:p>
                      <a:endParaRPr lang="de-DE" sz="1400" dirty="0"/>
                    </a:p>
                  </a:txBody>
                  <a:tcPr>
                    <a:solidFill>
                      <a:srgbClr val="2B7EB8"/>
                    </a:solidFill>
                  </a:tcPr>
                </a:tc>
                <a:tc>
                  <a:txBody>
                    <a:bodyPr/>
                    <a:lstStyle/>
                    <a:p>
                      <a:pPr algn="ctr"/>
                      <a:r>
                        <a:rPr lang="de-DE" sz="1400" dirty="0"/>
                        <a:t>H-type (</a:t>
                      </a:r>
                      <a:r>
                        <a:rPr lang="de-DE" sz="1400" dirty="0" err="1"/>
                        <a:t>full</a:t>
                      </a:r>
                      <a:r>
                        <a:rPr lang="de-DE" sz="1400" dirty="0"/>
                        <a:t> </a:t>
                      </a:r>
                      <a:r>
                        <a:rPr lang="de-DE" sz="1400" dirty="0" err="1"/>
                        <a:t>steel</a:t>
                      </a:r>
                      <a:r>
                        <a:rPr lang="de-DE" sz="1400" dirty="0"/>
                        <a:t>) </a:t>
                      </a:r>
                    </a:p>
                  </a:txBody>
                  <a:tcPr>
                    <a:solidFill>
                      <a:srgbClr val="2B7EB8"/>
                    </a:solidFill>
                  </a:tcPr>
                </a:tc>
                <a:tc>
                  <a:txBody>
                    <a:bodyPr/>
                    <a:lstStyle/>
                    <a:p>
                      <a:pPr algn="ctr"/>
                      <a:r>
                        <a:rPr lang="de-DE" sz="1400" dirty="0"/>
                        <a:t>H-type (</a:t>
                      </a:r>
                      <a:r>
                        <a:rPr lang="de-DE" sz="1400" dirty="0" err="1"/>
                        <a:t>Vacoflux</a:t>
                      </a:r>
                      <a:r>
                        <a:rPr lang="de-DE" sz="1400" dirty="0"/>
                        <a:t> + </a:t>
                      </a:r>
                      <a:r>
                        <a:rPr lang="de-DE" sz="1400" dirty="0" err="1"/>
                        <a:t>steel</a:t>
                      </a:r>
                      <a:r>
                        <a:rPr lang="de-DE" sz="1400" dirty="0"/>
                        <a:t>)</a:t>
                      </a:r>
                    </a:p>
                  </a:txBody>
                  <a:tcPr>
                    <a:solidFill>
                      <a:srgbClr val="2B7EB8"/>
                    </a:solidFill>
                  </a:tcPr>
                </a:tc>
                <a:extLst>
                  <a:ext uri="{0D108BD9-81ED-4DB2-BD59-A6C34878D82A}">
                    <a16:rowId xmlns:a16="http://schemas.microsoft.com/office/drawing/2014/main" val="1385175275"/>
                  </a:ext>
                </a:extLst>
              </a:tr>
              <a:tr h="274320">
                <a:tc>
                  <a:txBody>
                    <a:bodyPr/>
                    <a:lstStyle/>
                    <a:p>
                      <a:r>
                        <a:rPr lang="de-DE" sz="1400" dirty="0"/>
                        <a:t>Costs pole [</a:t>
                      </a:r>
                      <a:r>
                        <a:rPr lang="de-DE" sz="1400" dirty="0" err="1"/>
                        <a:t>pu</a:t>
                      </a:r>
                      <a:r>
                        <a:rPr lang="de-DE" sz="1400" dirty="0"/>
                        <a:t>]</a:t>
                      </a:r>
                    </a:p>
                  </a:txBody>
                  <a:tcPr>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0.012</a:t>
                      </a:r>
                    </a:p>
                  </a:txBody>
                  <a:tcPr marL="9525" marR="9525" marT="9525" marB="0" anchor="b">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0.042</a:t>
                      </a:r>
                    </a:p>
                  </a:txBody>
                  <a:tcPr marL="9525" marR="9525" marT="9525" marB="0" anchor="b">
                    <a:solidFill>
                      <a:srgbClr val="B9CDE5"/>
                    </a:solidFill>
                  </a:tcPr>
                </a:tc>
                <a:extLst>
                  <a:ext uri="{0D108BD9-81ED-4DB2-BD59-A6C34878D82A}">
                    <a16:rowId xmlns:a16="http://schemas.microsoft.com/office/drawing/2014/main" val="3744055042"/>
                  </a:ext>
                </a:extLst>
              </a:tr>
              <a:tr h="274320">
                <a:tc>
                  <a:txBody>
                    <a:bodyPr/>
                    <a:lstStyle/>
                    <a:p>
                      <a:r>
                        <a:rPr lang="de-DE" sz="1400" dirty="0"/>
                        <a:t>Costs </a:t>
                      </a:r>
                      <a:r>
                        <a:rPr lang="de-DE" sz="1400" dirty="0" err="1"/>
                        <a:t>joke</a:t>
                      </a:r>
                      <a:r>
                        <a:rPr lang="de-DE" sz="1400" dirty="0"/>
                        <a:t> [</a:t>
                      </a:r>
                      <a:r>
                        <a:rPr lang="de-DE" sz="1400" dirty="0" err="1"/>
                        <a:t>pu</a:t>
                      </a:r>
                      <a:r>
                        <a:rPr lang="de-DE" sz="1400" dirty="0"/>
                        <a:t>]</a:t>
                      </a:r>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0.111</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0.103</a:t>
                      </a:r>
                    </a:p>
                  </a:txBody>
                  <a:tcPr marL="9525" marR="9525" marT="9525" marB="0" anchor="b">
                    <a:solidFill>
                      <a:srgbClr val="2B7EB8"/>
                    </a:solidFill>
                  </a:tcPr>
                </a:tc>
                <a:extLst>
                  <a:ext uri="{0D108BD9-81ED-4DB2-BD59-A6C34878D82A}">
                    <a16:rowId xmlns:a16="http://schemas.microsoft.com/office/drawing/2014/main" val="3846383777"/>
                  </a:ext>
                </a:extLst>
              </a:tr>
              <a:tr h="0">
                <a:tc>
                  <a:txBody>
                    <a:bodyPr/>
                    <a:lstStyle/>
                    <a:p>
                      <a:r>
                        <a:rPr lang="de-DE" sz="1400" dirty="0"/>
                        <a:t>Costs </a:t>
                      </a:r>
                      <a:r>
                        <a:rPr lang="de-DE" sz="1400" dirty="0" err="1"/>
                        <a:t>conductors</a:t>
                      </a:r>
                      <a:r>
                        <a:rPr lang="de-DE" sz="1400" dirty="0"/>
                        <a:t> [</a:t>
                      </a:r>
                      <a:r>
                        <a:rPr lang="de-DE" sz="1400" dirty="0" err="1"/>
                        <a:t>pu</a:t>
                      </a:r>
                      <a:r>
                        <a:rPr lang="de-DE" sz="1400" dirty="0"/>
                        <a:t>]</a:t>
                      </a:r>
                    </a:p>
                  </a:txBody>
                  <a:tcPr>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0.019</a:t>
                      </a:r>
                    </a:p>
                  </a:txBody>
                  <a:tcPr marL="9525" marR="9525" marT="9525" marB="0" anchor="b">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0.019</a:t>
                      </a:r>
                    </a:p>
                  </a:txBody>
                  <a:tcPr marL="9525" marR="9525" marT="9525" marB="0" anchor="b">
                    <a:solidFill>
                      <a:srgbClr val="B9CDE5"/>
                    </a:solidFill>
                  </a:tcPr>
                </a:tc>
                <a:extLst>
                  <a:ext uri="{0D108BD9-81ED-4DB2-BD59-A6C34878D82A}">
                    <a16:rowId xmlns:a16="http://schemas.microsoft.com/office/drawing/2014/main" val="564591851"/>
                  </a:ext>
                </a:extLst>
              </a:tr>
              <a:tr h="0">
                <a:tc>
                  <a:txBody>
                    <a:bodyPr/>
                    <a:lstStyle/>
                    <a:p>
                      <a:r>
                        <a:rPr lang="en-US" sz="1400" dirty="0"/>
                        <a:t>Total magnet costs [</a:t>
                      </a:r>
                      <a:r>
                        <a:rPr lang="de-DE" sz="1400" dirty="0" err="1"/>
                        <a:t>pu</a:t>
                      </a:r>
                      <a:r>
                        <a:rPr lang="en-US" sz="1400" dirty="0"/>
                        <a:t>]</a:t>
                      </a:r>
                      <a:endParaRPr lang="de-DE" sz="1400" dirty="0"/>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0.142</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0.164</a:t>
                      </a:r>
                    </a:p>
                  </a:txBody>
                  <a:tcPr marL="9525" marR="9525" marT="9525" marB="0" anchor="b">
                    <a:solidFill>
                      <a:srgbClr val="2B7EB8"/>
                    </a:solidFill>
                  </a:tcPr>
                </a:tc>
                <a:extLst>
                  <a:ext uri="{0D108BD9-81ED-4DB2-BD59-A6C34878D82A}">
                    <a16:rowId xmlns:a16="http://schemas.microsoft.com/office/drawing/2014/main" val="4138215574"/>
                  </a:ext>
                </a:extLst>
              </a:tr>
              <a:tr h="0">
                <a:tc>
                  <a:txBody>
                    <a:bodyPr/>
                    <a:lstStyle/>
                    <a:p>
                      <a:r>
                        <a:rPr lang="en-US" sz="1400" dirty="0"/>
                        <a:t>Costs capacitors [</a:t>
                      </a:r>
                      <a:r>
                        <a:rPr lang="de-DE" sz="1400" dirty="0" err="1"/>
                        <a:t>pu</a:t>
                      </a:r>
                      <a:r>
                        <a:rPr lang="en-US" sz="1400" dirty="0"/>
                        <a:t>] </a:t>
                      </a:r>
                      <a:endParaRPr lang="de-DE" sz="1400" dirty="0"/>
                    </a:p>
                  </a:txBody>
                  <a:tcPr>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0.050</a:t>
                      </a:r>
                    </a:p>
                  </a:txBody>
                  <a:tcPr marL="9525" marR="9525" marT="9525" marB="0" anchor="b">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0.047</a:t>
                      </a:r>
                    </a:p>
                  </a:txBody>
                  <a:tcPr marL="9525" marR="9525" marT="9525" marB="0" anchor="b">
                    <a:solidFill>
                      <a:srgbClr val="B9CDE5"/>
                    </a:solidFill>
                  </a:tcPr>
                </a:tc>
                <a:extLst>
                  <a:ext uri="{0D108BD9-81ED-4DB2-BD59-A6C34878D82A}">
                    <a16:rowId xmlns:a16="http://schemas.microsoft.com/office/drawing/2014/main" val="3620476554"/>
                  </a:ext>
                </a:extLst>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Costs power electronics</a:t>
                      </a:r>
                      <a:r>
                        <a:rPr lang="en-US" sz="1400" baseline="30000" dirty="0"/>
                        <a:t>1</a:t>
                      </a:r>
                      <a:r>
                        <a:rPr lang="en-US" sz="1400" dirty="0"/>
                        <a:t> [</a:t>
                      </a:r>
                      <a:r>
                        <a:rPr lang="de-DE" sz="1400" dirty="0" err="1"/>
                        <a:t>pu</a:t>
                      </a:r>
                      <a:r>
                        <a:rPr lang="en-US" sz="1400" dirty="0"/>
                        <a:t>]</a:t>
                      </a:r>
                      <a:endParaRPr lang="de-DE" sz="1400" dirty="0"/>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0.611</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0.567</a:t>
                      </a:r>
                    </a:p>
                  </a:txBody>
                  <a:tcPr marL="9525" marR="9525" marT="9525" marB="0" anchor="b">
                    <a:solidFill>
                      <a:srgbClr val="2B7EB8"/>
                    </a:solidFill>
                  </a:tcPr>
                </a:tc>
                <a:extLst>
                  <a:ext uri="{0D108BD9-81ED-4DB2-BD59-A6C34878D82A}">
                    <a16:rowId xmlns:a16="http://schemas.microsoft.com/office/drawing/2014/main" val="3309907188"/>
                  </a:ext>
                </a:extLst>
              </a:tr>
              <a:tr h="0">
                <a:tc>
                  <a:txBody>
                    <a:bodyPr/>
                    <a:lstStyle/>
                    <a:p>
                      <a:r>
                        <a:rPr lang="en-US" sz="1400" dirty="0"/>
                        <a:t>Cost losses magnets</a:t>
                      </a:r>
                      <a:r>
                        <a:rPr lang="en-US" sz="1400" baseline="30000" dirty="0"/>
                        <a:t>2</a:t>
                      </a:r>
                      <a:r>
                        <a:rPr lang="en-US" sz="1400" dirty="0"/>
                        <a:t> [</a:t>
                      </a:r>
                      <a:r>
                        <a:rPr lang="de-DE" sz="1400" dirty="0" err="1"/>
                        <a:t>pu</a:t>
                      </a:r>
                      <a:r>
                        <a:rPr lang="en-US" sz="1400" dirty="0"/>
                        <a:t>]</a:t>
                      </a:r>
                      <a:endParaRPr lang="de-DE" sz="1400" dirty="0"/>
                    </a:p>
                  </a:txBody>
                  <a:tcPr>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0.151</a:t>
                      </a:r>
                    </a:p>
                  </a:txBody>
                  <a:tcPr marL="9525" marR="9525" marT="9525" marB="0" anchor="b">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0.150</a:t>
                      </a:r>
                    </a:p>
                  </a:txBody>
                  <a:tcPr marL="9525" marR="9525" marT="9525" marB="0" anchor="b">
                    <a:solidFill>
                      <a:srgbClr val="B9CDE5"/>
                    </a:solidFill>
                  </a:tcPr>
                </a:tc>
                <a:extLst>
                  <a:ext uri="{0D108BD9-81ED-4DB2-BD59-A6C34878D82A}">
                    <a16:rowId xmlns:a16="http://schemas.microsoft.com/office/drawing/2014/main" val="1506050796"/>
                  </a:ext>
                </a:extLst>
              </a:tr>
              <a:tr h="0">
                <a:tc>
                  <a:txBody>
                    <a:bodyPr/>
                    <a:lstStyle/>
                    <a:p>
                      <a:r>
                        <a:rPr lang="en-US" sz="1400" dirty="0"/>
                        <a:t>Cost losses PE</a:t>
                      </a:r>
                      <a:r>
                        <a:rPr lang="en-US" sz="1400" baseline="30000" dirty="0"/>
                        <a:t>2</a:t>
                      </a:r>
                      <a:r>
                        <a:rPr lang="en-US" sz="1400" dirty="0"/>
                        <a:t> [</a:t>
                      </a:r>
                      <a:r>
                        <a:rPr lang="de-DE" sz="1400" dirty="0" err="1"/>
                        <a:t>pu</a:t>
                      </a:r>
                      <a:r>
                        <a:rPr lang="en-US" sz="1400" dirty="0"/>
                        <a:t>]</a:t>
                      </a:r>
                      <a:endParaRPr lang="de-DE" sz="1400" dirty="0"/>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0.041</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0.043</a:t>
                      </a:r>
                    </a:p>
                  </a:txBody>
                  <a:tcPr marL="9525" marR="9525" marT="9525" marB="0" anchor="b">
                    <a:solidFill>
                      <a:srgbClr val="2B7EB8"/>
                    </a:solidFill>
                  </a:tcPr>
                </a:tc>
                <a:extLst>
                  <a:ext uri="{0D108BD9-81ED-4DB2-BD59-A6C34878D82A}">
                    <a16:rowId xmlns:a16="http://schemas.microsoft.com/office/drawing/2014/main" val="3135372866"/>
                  </a:ext>
                </a:extLst>
              </a:tr>
              <a:tr h="0">
                <a:tc>
                  <a:txBody>
                    <a:bodyPr/>
                    <a:lstStyle/>
                    <a:p>
                      <a:r>
                        <a:rPr lang="en-US" sz="1400" dirty="0"/>
                        <a:t>Total costs [</a:t>
                      </a:r>
                      <a:r>
                        <a:rPr lang="de-DE" sz="1400"/>
                        <a:t>pu</a:t>
                      </a:r>
                      <a:r>
                        <a:rPr lang="en-US" sz="1400"/>
                        <a:t>]</a:t>
                      </a:r>
                      <a:endParaRPr lang="de-DE" sz="1400" dirty="0"/>
                    </a:p>
                  </a:txBody>
                  <a:tcPr>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0.995</a:t>
                      </a:r>
                    </a:p>
                  </a:txBody>
                  <a:tcPr marL="9525" marR="9525" marT="9525" marB="0" anchor="b">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0.971</a:t>
                      </a:r>
                    </a:p>
                  </a:txBody>
                  <a:tcPr marL="9525" marR="9525" marT="9525" marB="0" anchor="b">
                    <a:solidFill>
                      <a:srgbClr val="B9CDE5"/>
                    </a:solidFill>
                  </a:tcPr>
                </a:tc>
                <a:extLst>
                  <a:ext uri="{0D108BD9-81ED-4DB2-BD59-A6C34878D82A}">
                    <a16:rowId xmlns:a16="http://schemas.microsoft.com/office/drawing/2014/main" val="2238790780"/>
                  </a:ext>
                </a:extLst>
              </a:tr>
            </a:tbl>
          </a:graphicData>
        </a:graphic>
      </p:graphicFrame>
      <p:sp>
        <p:nvSpPr>
          <p:cNvPr id="8" name="TextBox 7">
            <a:extLst>
              <a:ext uri="{FF2B5EF4-FFF2-40B4-BE49-F238E27FC236}">
                <a16:creationId xmlns:a16="http://schemas.microsoft.com/office/drawing/2014/main" id="{B18E5FD1-C148-85DA-E416-FF1D220682C2}"/>
              </a:ext>
            </a:extLst>
          </p:cNvPr>
          <p:cNvSpPr txBox="1"/>
          <p:nvPr/>
        </p:nvSpPr>
        <p:spPr>
          <a:xfrm>
            <a:off x="827584" y="710684"/>
            <a:ext cx="7897688" cy="307777"/>
          </a:xfrm>
          <a:prstGeom prst="rect">
            <a:avLst/>
          </a:prstGeom>
          <a:noFill/>
        </p:spPr>
        <p:txBody>
          <a:bodyPr wrap="square" rtlCol="0">
            <a:spAutoFit/>
          </a:bodyPr>
          <a:lstStyle/>
          <a:p>
            <a:r>
              <a:rPr lang="en-US" sz="1400" dirty="0"/>
              <a:t>Costs are calculated for RCS2 which consists of 2540m of normal conducting dipole magnets.</a:t>
            </a:r>
          </a:p>
        </p:txBody>
      </p:sp>
      <p:sp>
        <p:nvSpPr>
          <p:cNvPr id="10" name="TextBox 9">
            <a:extLst>
              <a:ext uri="{FF2B5EF4-FFF2-40B4-BE49-F238E27FC236}">
                <a16:creationId xmlns:a16="http://schemas.microsoft.com/office/drawing/2014/main" id="{7CBBE271-2E7C-61B7-DDB2-36D62BDC3281}"/>
              </a:ext>
            </a:extLst>
          </p:cNvPr>
          <p:cNvSpPr txBox="1"/>
          <p:nvPr/>
        </p:nvSpPr>
        <p:spPr>
          <a:xfrm>
            <a:off x="259080" y="4632456"/>
            <a:ext cx="7589520" cy="415498"/>
          </a:xfrm>
          <a:prstGeom prst="rect">
            <a:avLst/>
          </a:prstGeom>
          <a:noFill/>
        </p:spPr>
        <p:txBody>
          <a:bodyPr wrap="square" rtlCol="0">
            <a:spAutoFit/>
          </a:bodyPr>
          <a:lstStyle/>
          <a:p>
            <a:r>
              <a:rPr lang="en-US" sz="1050" baseline="30000" dirty="0"/>
              <a:t>2 </a:t>
            </a:r>
            <a:r>
              <a:rPr lang="en-US" sz="1050" dirty="0"/>
              <a:t>Operational costs are considered only for the losses in the IGBTs and the magnet (no cables). The assumption is 20 years of operation with 6000h per year and costs of 90 U/MWh.</a:t>
            </a:r>
          </a:p>
        </p:txBody>
      </p:sp>
      <p:sp>
        <p:nvSpPr>
          <p:cNvPr id="11" name="TextBox 10">
            <a:extLst>
              <a:ext uri="{FF2B5EF4-FFF2-40B4-BE49-F238E27FC236}">
                <a16:creationId xmlns:a16="http://schemas.microsoft.com/office/drawing/2014/main" id="{2D0958FB-84EE-FBBE-DF5E-55FE5454AEEE}"/>
              </a:ext>
            </a:extLst>
          </p:cNvPr>
          <p:cNvSpPr txBox="1"/>
          <p:nvPr/>
        </p:nvSpPr>
        <p:spPr>
          <a:xfrm>
            <a:off x="259080" y="4259556"/>
            <a:ext cx="7589520" cy="415498"/>
          </a:xfrm>
          <a:prstGeom prst="rect">
            <a:avLst/>
          </a:prstGeom>
          <a:noFill/>
        </p:spPr>
        <p:txBody>
          <a:bodyPr wrap="square" rtlCol="0">
            <a:spAutoFit/>
          </a:bodyPr>
          <a:lstStyle/>
          <a:p>
            <a:r>
              <a:rPr lang="en-US" sz="1050" baseline="30000" dirty="0"/>
              <a:t>1 </a:t>
            </a:r>
            <a:r>
              <a:rPr lang="en-US" sz="1050" dirty="0"/>
              <a:t>Due to the discrete IGBT model in the overall cost model the costs are slightly overestimated and probably can be reduced by 30% to 40%.</a:t>
            </a:r>
          </a:p>
        </p:txBody>
      </p:sp>
      <p:sp>
        <p:nvSpPr>
          <p:cNvPr id="4" name="Rectangle: Rounded Corners 3">
            <a:extLst>
              <a:ext uri="{FF2B5EF4-FFF2-40B4-BE49-F238E27FC236}">
                <a16:creationId xmlns:a16="http://schemas.microsoft.com/office/drawing/2014/main" id="{A8B3BCCA-0B0E-BBCF-A38C-22BAC71606BB}"/>
              </a:ext>
            </a:extLst>
          </p:cNvPr>
          <p:cNvSpPr/>
          <p:nvPr/>
        </p:nvSpPr>
        <p:spPr>
          <a:xfrm>
            <a:off x="4067944" y="2355726"/>
            <a:ext cx="3456384" cy="360040"/>
          </a:xfrm>
          <a:prstGeom prst="roundRect">
            <a:avLst/>
          </a:prstGeom>
          <a:solidFill>
            <a:srgbClr val="00B0F0">
              <a:alpha val="40000"/>
            </a:srgbClr>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descr="A yellow emoji with blue eyes and a finger on his chin&#10;&#10;Description automatically generated">
            <a:extLst>
              <a:ext uri="{FF2B5EF4-FFF2-40B4-BE49-F238E27FC236}">
                <a16:creationId xmlns:a16="http://schemas.microsoft.com/office/drawing/2014/main" id="{5FD76B50-6A26-64F8-12B1-C6B0BC07BE6E}"/>
              </a:ext>
            </a:extLst>
          </p:cNvPr>
          <p:cNvPicPr>
            <a:picLocks noChangeAspect="1"/>
          </p:cNvPicPr>
          <p:nvPr/>
        </p:nvPicPr>
        <p:blipFill>
          <a:blip r:embed="rId2"/>
          <a:stretch>
            <a:fillRect/>
          </a:stretch>
        </p:blipFill>
        <p:spPr>
          <a:xfrm>
            <a:off x="0" y="960876"/>
            <a:ext cx="720080" cy="775471"/>
          </a:xfrm>
          <a:prstGeom prst="rect">
            <a:avLst/>
          </a:prstGeom>
          <a:ln w="19050">
            <a:solidFill>
              <a:srgbClr val="FF0000"/>
            </a:solidFill>
          </a:ln>
        </p:spPr>
      </p:pic>
      <p:cxnSp>
        <p:nvCxnSpPr>
          <p:cNvPr id="12" name="Straight Connector 11">
            <a:extLst>
              <a:ext uri="{FF2B5EF4-FFF2-40B4-BE49-F238E27FC236}">
                <a16:creationId xmlns:a16="http://schemas.microsoft.com/office/drawing/2014/main" id="{05D4CAD2-36AA-71ED-9AA3-3A585A405BE3}"/>
              </a:ext>
            </a:extLst>
          </p:cNvPr>
          <p:cNvCxnSpPr>
            <a:endCxn id="4" idx="1"/>
          </p:cNvCxnSpPr>
          <p:nvPr/>
        </p:nvCxnSpPr>
        <p:spPr>
          <a:xfrm>
            <a:off x="720080" y="1275606"/>
            <a:ext cx="3347864" cy="126014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5188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B644C4-C8D5-7E85-A0F0-C5DF0ED491AB}"/>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le 3">
            <a:extLst>
              <a:ext uri="{FF2B5EF4-FFF2-40B4-BE49-F238E27FC236}">
                <a16:creationId xmlns:a16="http://schemas.microsoft.com/office/drawing/2014/main" id="{2CDB7B0A-9B5D-0DA8-CECA-6269992D2179}"/>
              </a:ext>
            </a:extLst>
          </p:cNvPr>
          <p:cNvSpPr>
            <a:spLocks noGrp="1"/>
          </p:cNvSpPr>
          <p:nvPr>
            <p:ph type="title"/>
          </p:nvPr>
        </p:nvSpPr>
        <p:spPr>
          <a:xfrm>
            <a:off x="1835696" y="267494"/>
            <a:ext cx="6781800" cy="493167"/>
          </a:xfrm>
        </p:spPr>
        <p:txBody>
          <a:bodyPr/>
          <a:lstStyle/>
          <a:p>
            <a:r>
              <a:rPr lang="en-US" dirty="0"/>
              <a:t>Setting the stage: some important definitions </a:t>
            </a:r>
            <a:endParaRPr lang="de-DE" dirty="0"/>
          </a:p>
        </p:txBody>
      </p:sp>
      <p:sp>
        <p:nvSpPr>
          <p:cNvPr id="6" name="TextBox 5">
            <a:extLst>
              <a:ext uri="{FF2B5EF4-FFF2-40B4-BE49-F238E27FC236}">
                <a16:creationId xmlns:a16="http://schemas.microsoft.com/office/drawing/2014/main" id="{A9085CF2-A510-0B6E-C6AF-4E3C3D2D5AE6}"/>
              </a:ext>
            </a:extLst>
          </p:cNvPr>
          <p:cNvSpPr txBox="1"/>
          <p:nvPr/>
        </p:nvSpPr>
        <p:spPr>
          <a:xfrm>
            <a:off x="94944" y="3404562"/>
            <a:ext cx="3828984" cy="707886"/>
          </a:xfrm>
          <a:prstGeom prst="rect">
            <a:avLst/>
          </a:prstGeom>
          <a:noFill/>
        </p:spPr>
        <p:txBody>
          <a:bodyPr wrap="square" rtlCol="0">
            <a:spAutoFit/>
          </a:bodyPr>
          <a:lstStyle/>
          <a:p>
            <a:r>
              <a:rPr lang="en-US" sz="1000" dirty="0"/>
              <a:t>The </a:t>
            </a:r>
            <a:r>
              <a:rPr lang="en-US" sz="1000" dirty="0" err="1"/>
              <a:t>Bref</a:t>
            </a:r>
            <a:r>
              <a:rPr lang="en-US" sz="1000" dirty="0"/>
              <a:t> is created by the connection of two different sinusoids named here Preload and Ramp. The power electronic does that.</a:t>
            </a:r>
          </a:p>
          <a:p>
            <a:pPr marL="171450" indent="-171450">
              <a:buFont typeface="Arial" panose="020B0604020202020204" pitchFamily="34" charset="0"/>
              <a:buChar char="•"/>
            </a:pPr>
            <a:r>
              <a:rPr lang="en-US" sz="1000" dirty="0"/>
              <a:t>Playing with the Preload circuit </a:t>
            </a:r>
            <a:r>
              <a:rPr lang="en-US" sz="1000" dirty="0" err="1"/>
              <a:t>Tpulse</a:t>
            </a:r>
            <a:r>
              <a:rPr lang="en-US" sz="1000" dirty="0"/>
              <a:t> can be varied;</a:t>
            </a:r>
          </a:p>
          <a:p>
            <a:pPr marL="171450" indent="-171450">
              <a:buFont typeface="Arial" panose="020B0604020202020204" pitchFamily="34" charset="0"/>
              <a:buChar char="•"/>
            </a:pPr>
            <a:r>
              <a:rPr lang="en-US" sz="1000" dirty="0"/>
              <a:t>Playing with the Boost circuit, </a:t>
            </a:r>
            <a:r>
              <a:rPr lang="en-US" sz="1000" dirty="0" err="1"/>
              <a:t>Bref_dot</a:t>
            </a:r>
            <a:r>
              <a:rPr lang="en-US" sz="1000" dirty="0"/>
              <a:t> max can be changed;</a:t>
            </a:r>
          </a:p>
        </p:txBody>
      </p:sp>
      <p:pic>
        <p:nvPicPr>
          <p:cNvPr id="11" name="Picture 10">
            <a:extLst>
              <a:ext uri="{FF2B5EF4-FFF2-40B4-BE49-F238E27FC236}">
                <a16:creationId xmlns:a16="http://schemas.microsoft.com/office/drawing/2014/main" id="{B5138816-32D3-F1F0-9B10-15565114D404}"/>
              </a:ext>
            </a:extLst>
          </p:cNvPr>
          <p:cNvPicPr>
            <a:picLocks noChangeAspect="1"/>
          </p:cNvPicPr>
          <p:nvPr/>
        </p:nvPicPr>
        <p:blipFill>
          <a:blip r:embed="rId2"/>
          <a:stretch>
            <a:fillRect/>
          </a:stretch>
        </p:blipFill>
        <p:spPr>
          <a:xfrm>
            <a:off x="17748" y="1203598"/>
            <a:ext cx="3635896" cy="1039293"/>
          </a:xfrm>
          <a:prstGeom prst="rect">
            <a:avLst/>
          </a:prstGeom>
        </p:spPr>
      </p:pic>
      <p:pic>
        <p:nvPicPr>
          <p:cNvPr id="13" name="Picture 12">
            <a:extLst>
              <a:ext uri="{FF2B5EF4-FFF2-40B4-BE49-F238E27FC236}">
                <a16:creationId xmlns:a16="http://schemas.microsoft.com/office/drawing/2014/main" id="{6F64311D-CB6B-159D-F102-9BEECC1B5950}"/>
              </a:ext>
            </a:extLst>
          </p:cNvPr>
          <p:cNvPicPr>
            <a:picLocks noChangeAspect="1"/>
          </p:cNvPicPr>
          <p:nvPr/>
        </p:nvPicPr>
        <p:blipFill>
          <a:blip r:embed="rId3"/>
          <a:stretch>
            <a:fillRect/>
          </a:stretch>
        </p:blipFill>
        <p:spPr>
          <a:xfrm>
            <a:off x="0" y="2350158"/>
            <a:ext cx="3635896" cy="1035581"/>
          </a:xfrm>
          <a:prstGeom prst="rect">
            <a:avLst/>
          </a:prstGeom>
        </p:spPr>
      </p:pic>
      <p:sp>
        <p:nvSpPr>
          <p:cNvPr id="14" name="TextBox 13">
            <a:extLst>
              <a:ext uri="{FF2B5EF4-FFF2-40B4-BE49-F238E27FC236}">
                <a16:creationId xmlns:a16="http://schemas.microsoft.com/office/drawing/2014/main" id="{23399960-A4ED-4A67-CC36-48F1F262E482}"/>
              </a:ext>
            </a:extLst>
          </p:cNvPr>
          <p:cNvSpPr txBox="1"/>
          <p:nvPr/>
        </p:nvSpPr>
        <p:spPr>
          <a:xfrm>
            <a:off x="251520" y="1915651"/>
            <a:ext cx="720080" cy="253916"/>
          </a:xfrm>
          <a:prstGeom prst="rect">
            <a:avLst/>
          </a:prstGeom>
          <a:noFill/>
        </p:spPr>
        <p:txBody>
          <a:bodyPr wrap="square" rtlCol="0">
            <a:spAutoFit/>
          </a:bodyPr>
          <a:lstStyle/>
          <a:p>
            <a:r>
              <a:rPr lang="en-US" sz="1050" dirty="0"/>
              <a:t>Preload</a:t>
            </a:r>
            <a:endParaRPr lang="en-GB" sz="1050" dirty="0"/>
          </a:p>
        </p:txBody>
      </p:sp>
      <p:sp>
        <p:nvSpPr>
          <p:cNvPr id="15" name="TextBox 14">
            <a:extLst>
              <a:ext uri="{FF2B5EF4-FFF2-40B4-BE49-F238E27FC236}">
                <a16:creationId xmlns:a16="http://schemas.microsoft.com/office/drawing/2014/main" id="{4EFBC9EA-238C-162D-1C84-8E6179ADDD5F}"/>
              </a:ext>
            </a:extLst>
          </p:cNvPr>
          <p:cNvSpPr txBox="1"/>
          <p:nvPr/>
        </p:nvSpPr>
        <p:spPr>
          <a:xfrm>
            <a:off x="3032702" y="1201656"/>
            <a:ext cx="720080" cy="253916"/>
          </a:xfrm>
          <a:prstGeom prst="rect">
            <a:avLst/>
          </a:prstGeom>
          <a:noFill/>
        </p:spPr>
        <p:txBody>
          <a:bodyPr wrap="square" rtlCol="0">
            <a:spAutoFit/>
          </a:bodyPr>
          <a:lstStyle/>
          <a:p>
            <a:r>
              <a:rPr lang="en-US" sz="1050" dirty="0"/>
              <a:t>Preload</a:t>
            </a:r>
            <a:endParaRPr lang="en-GB" sz="1050" dirty="0"/>
          </a:p>
        </p:txBody>
      </p:sp>
      <p:sp>
        <p:nvSpPr>
          <p:cNvPr id="16" name="TextBox 15">
            <a:extLst>
              <a:ext uri="{FF2B5EF4-FFF2-40B4-BE49-F238E27FC236}">
                <a16:creationId xmlns:a16="http://schemas.microsoft.com/office/drawing/2014/main" id="{20B153A1-E18F-6231-5DAB-646CB11BB2ED}"/>
              </a:ext>
            </a:extLst>
          </p:cNvPr>
          <p:cNvSpPr txBox="1"/>
          <p:nvPr/>
        </p:nvSpPr>
        <p:spPr>
          <a:xfrm>
            <a:off x="1679120" y="1327555"/>
            <a:ext cx="720080" cy="253916"/>
          </a:xfrm>
          <a:prstGeom prst="rect">
            <a:avLst/>
          </a:prstGeom>
          <a:noFill/>
        </p:spPr>
        <p:txBody>
          <a:bodyPr wrap="square" rtlCol="0">
            <a:spAutoFit/>
          </a:bodyPr>
          <a:lstStyle/>
          <a:p>
            <a:r>
              <a:rPr lang="en-US" sz="1050" dirty="0"/>
              <a:t>Ramp</a:t>
            </a:r>
            <a:endParaRPr lang="en-GB" sz="1050" dirty="0"/>
          </a:p>
        </p:txBody>
      </p:sp>
      <p:sp>
        <p:nvSpPr>
          <p:cNvPr id="17" name="TextBox 16">
            <a:extLst>
              <a:ext uri="{FF2B5EF4-FFF2-40B4-BE49-F238E27FC236}">
                <a16:creationId xmlns:a16="http://schemas.microsoft.com/office/drawing/2014/main" id="{A1C611B3-4864-0D75-0373-50475374784B}"/>
              </a:ext>
            </a:extLst>
          </p:cNvPr>
          <p:cNvSpPr txBox="1"/>
          <p:nvPr/>
        </p:nvSpPr>
        <p:spPr>
          <a:xfrm>
            <a:off x="260698" y="1203598"/>
            <a:ext cx="720080" cy="253916"/>
          </a:xfrm>
          <a:prstGeom prst="rect">
            <a:avLst/>
          </a:prstGeom>
          <a:noFill/>
        </p:spPr>
        <p:txBody>
          <a:bodyPr wrap="square" rtlCol="0">
            <a:spAutoFit/>
          </a:bodyPr>
          <a:lstStyle/>
          <a:p>
            <a:r>
              <a:rPr lang="en-US" sz="1050" i="1" u="sng" dirty="0" err="1"/>
              <a:t>Bref</a:t>
            </a:r>
            <a:endParaRPr lang="en-GB" sz="1050" i="1" u="sng" dirty="0"/>
          </a:p>
        </p:txBody>
      </p:sp>
      <p:sp>
        <p:nvSpPr>
          <p:cNvPr id="18" name="TextBox 17">
            <a:extLst>
              <a:ext uri="{FF2B5EF4-FFF2-40B4-BE49-F238E27FC236}">
                <a16:creationId xmlns:a16="http://schemas.microsoft.com/office/drawing/2014/main" id="{C6855DEB-51BD-8613-9344-A4E823C24D63}"/>
              </a:ext>
            </a:extLst>
          </p:cNvPr>
          <p:cNvSpPr txBox="1"/>
          <p:nvPr/>
        </p:nvSpPr>
        <p:spPr>
          <a:xfrm>
            <a:off x="231949" y="2321282"/>
            <a:ext cx="720080" cy="253916"/>
          </a:xfrm>
          <a:prstGeom prst="rect">
            <a:avLst/>
          </a:prstGeom>
          <a:noFill/>
        </p:spPr>
        <p:txBody>
          <a:bodyPr wrap="square" rtlCol="0">
            <a:spAutoFit/>
          </a:bodyPr>
          <a:lstStyle/>
          <a:p>
            <a:r>
              <a:rPr lang="en-US" sz="1050" i="1" u="sng" dirty="0" err="1"/>
              <a:t>Bref</a:t>
            </a:r>
            <a:r>
              <a:rPr lang="en-US" sz="1050" i="1" u="sng" dirty="0"/>
              <a:t> dot</a:t>
            </a:r>
            <a:endParaRPr lang="en-GB" sz="1050" i="1" u="sng" dirty="0"/>
          </a:p>
        </p:txBody>
      </p:sp>
      <p:cxnSp>
        <p:nvCxnSpPr>
          <p:cNvPr id="19" name="Straight Arrow Connector 18">
            <a:extLst>
              <a:ext uri="{FF2B5EF4-FFF2-40B4-BE49-F238E27FC236}">
                <a16:creationId xmlns:a16="http://schemas.microsoft.com/office/drawing/2014/main" id="{C5A7603B-0998-2FB9-51E6-7CD2745B6084}"/>
              </a:ext>
            </a:extLst>
          </p:cNvPr>
          <p:cNvCxnSpPr>
            <a:cxnSpLocks/>
            <a:endCxn id="11" idx="3"/>
          </p:cNvCxnSpPr>
          <p:nvPr/>
        </p:nvCxnSpPr>
        <p:spPr>
          <a:xfrm>
            <a:off x="323528" y="1723245"/>
            <a:ext cx="3330116" cy="0"/>
          </a:xfrm>
          <a:prstGeom prst="straightConnector1">
            <a:avLst/>
          </a:prstGeom>
          <a:ln w="19050">
            <a:solidFill>
              <a:srgbClr val="0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D6A4849-50B9-F44F-023A-9419AA65B70D}"/>
              </a:ext>
            </a:extLst>
          </p:cNvPr>
          <p:cNvSpPr txBox="1"/>
          <p:nvPr/>
        </p:nvSpPr>
        <p:spPr>
          <a:xfrm>
            <a:off x="2187005" y="1702176"/>
            <a:ext cx="720080" cy="253916"/>
          </a:xfrm>
          <a:prstGeom prst="rect">
            <a:avLst/>
          </a:prstGeom>
          <a:noFill/>
        </p:spPr>
        <p:txBody>
          <a:bodyPr wrap="square" rtlCol="0">
            <a:spAutoFit/>
          </a:bodyPr>
          <a:lstStyle/>
          <a:p>
            <a:r>
              <a:rPr lang="en-US" sz="1050" dirty="0" err="1"/>
              <a:t>T</a:t>
            </a:r>
            <a:r>
              <a:rPr lang="en-US" sz="1050" baseline="-25000" dirty="0" err="1"/>
              <a:t>pulse</a:t>
            </a:r>
            <a:endParaRPr lang="en-GB" sz="1050" dirty="0"/>
          </a:p>
        </p:txBody>
      </p:sp>
      <p:sp>
        <p:nvSpPr>
          <p:cNvPr id="23" name="TextBox 22">
            <a:extLst>
              <a:ext uri="{FF2B5EF4-FFF2-40B4-BE49-F238E27FC236}">
                <a16:creationId xmlns:a16="http://schemas.microsoft.com/office/drawing/2014/main" id="{014FC0CF-AED1-449C-A48F-00E37CCAADFA}"/>
              </a:ext>
            </a:extLst>
          </p:cNvPr>
          <p:cNvSpPr txBox="1"/>
          <p:nvPr/>
        </p:nvSpPr>
        <p:spPr>
          <a:xfrm>
            <a:off x="2699792" y="2425200"/>
            <a:ext cx="864096" cy="253916"/>
          </a:xfrm>
          <a:prstGeom prst="rect">
            <a:avLst/>
          </a:prstGeom>
          <a:noFill/>
        </p:spPr>
        <p:txBody>
          <a:bodyPr wrap="square" rtlCol="0">
            <a:spAutoFit/>
          </a:bodyPr>
          <a:lstStyle/>
          <a:p>
            <a:r>
              <a:rPr lang="en-US" sz="1050" dirty="0" err="1"/>
              <a:t>Bref_dot</a:t>
            </a:r>
            <a:r>
              <a:rPr lang="en-US" sz="1050" baseline="-25000" dirty="0" err="1"/>
              <a:t>max</a:t>
            </a:r>
            <a:endParaRPr lang="en-GB" sz="1050" dirty="0"/>
          </a:p>
        </p:txBody>
      </p:sp>
      <p:cxnSp>
        <p:nvCxnSpPr>
          <p:cNvPr id="25" name="Straight Arrow Connector 24">
            <a:extLst>
              <a:ext uri="{FF2B5EF4-FFF2-40B4-BE49-F238E27FC236}">
                <a16:creationId xmlns:a16="http://schemas.microsoft.com/office/drawing/2014/main" id="{52D80919-BCCD-8CF0-1C2B-1932BB694B28}"/>
              </a:ext>
            </a:extLst>
          </p:cNvPr>
          <p:cNvCxnSpPr>
            <a:cxnSpLocks/>
            <a:stCxn id="23" idx="1"/>
          </p:cNvCxnSpPr>
          <p:nvPr/>
        </p:nvCxnSpPr>
        <p:spPr>
          <a:xfrm flipH="1" flipV="1">
            <a:off x="1976438" y="2400300"/>
            <a:ext cx="723354" cy="1518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9" name="Picture 28">
            <a:extLst>
              <a:ext uri="{FF2B5EF4-FFF2-40B4-BE49-F238E27FC236}">
                <a16:creationId xmlns:a16="http://schemas.microsoft.com/office/drawing/2014/main" id="{62E7CFC5-C784-782E-536B-9F624C20C6AC}"/>
              </a:ext>
            </a:extLst>
          </p:cNvPr>
          <p:cNvPicPr>
            <a:picLocks noChangeAspect="1"/>
          </p:cNvPicPr>
          <p:nvPr/>
        </p:nvPicPr>
        <p:blipFill>
          <a:blip r:embed="rId4"/>
          <a:stretch>
            <a:fillRect/>
          </a:stretch>
        </p:blipFill>
        <p:spPr>
          <a:xfrm>
            <a:off x="4770562" y="1192134"/>
            <a:ext cx="3604426" cy="1062221"/>
          </a:xfrm>
          <a:prstGeom prst="rect">
            <a:avLst/>
          </a:prstGeom>
        </p:spPr>
      </p:pic>
      <p:pic>
        <p:nvPicPr>
          <p:cNvPr id="31" name="Picture 30">
            <a:extLst>
              <a:ext uri="{FF2B5EF4-FFF2-40B4-BE49-F238E27FC236}">
                <a16:creationId xmlns:a16="http://schemas.microsoft.com/office/drawing/2014/main" id="{49753836-D675-0762-EB65-39F80CFE583D}"/>
              </a:ext>
            </a:extLst>
          </p:cNvPr>
          <p:cNvPicPr>
            <a:picLocks noChangeAspect="1"/>
          </p:cNvPicPr>
          <p:nvPr/>
        </p:nvPicPr>
        <p:blipFill>
          <a:blip r:embed="rId5"/>
          <a:stretch>
            <a:fillRect/>
          </a:stretch>
        </p:blipFill>
        <p:spPr>
          <a:xfrm>
            <a:off x="4860033" y="2321283"/>
            <a:ext cx="3514956" cy="1043148"/>
          </a:xfrm>
          <a:prstGeom prst="rect">
            <a:avLst/>
          </a:prstGeom>
        </p:spPr>
      </p:pic>
      <p:sp>
        <p:nvSpPr>
          <p:cNvPr id="32" name="TextBox 31">
            <a:extLst>
              <a:ext uri="{FF2B5EF4-FFF2-40B4-BE49-F238E27FC236}">
                <a16:creationId xmlns:a16="http://schemas.microsoft.com/office/drawing/2014/main" id="{5448CEEF-713D-2E0D-EDEA-AB9C4C5AE0FA}"/>
              </a:ext>
            </a:extLst>
          </p:cNvPr>
          <p:cNvSpPr txBox="1"/>
          <p:nvPr/>
        </p:nvSpPr>
        <p:spPr>
          <a:xfrm>
            <a:off x="5054114" y="1203598"/>
            <a:ext cx="1030054" cy="253916"/>
          </a:xfrm>
          <a:prstGeom prst="rect">
            <a:avLst/>
          </a:prstGeom>
          <a:noFill/>
        </p:spPr>
        <p:txBody>
          <a:bodyPr wrap="square" rtlCol="0">
            <a:spAutoFit/>
          </a:bodyPr>
          <a:lstStyle/>
          <a:p>
            <a:r>
              <a:rPr lang="en-US" sz="1050" i="1" u="sng" dirty="0" err="1"/>
              <a:t>Mmf</a:t>
            </a:r>
            <a:r>
              <a:rPr lang="en-US" sz="1050" i="1" u="sng" dirty="0"/>
              <a:t> current</a:t>
            </a:r>
            <a:endParaRPr lang="en-GB" sz="1050" i="1" u="sng" dirty="0"/>
          </a:p>
        </p:txBody>
      </p:sp>
      <p:sp>
        <p:nvSpPr>
          <p:cNvPr id="33" name="TextBox 32">
            <a:extLst>
              <a:ext uri="{FF2B5EF4-FFF2-40B4-BE49-F238E27FC236}">
                <a16:creationId xmlns:a16="http://schemas.microsoft.com/office/drawing/2014/main" id="{568DFCD3-86C8-C55F-DBF9-2E764D5A398A}"/>
              </a:ext>
            </a:extLst>
          </p:cNvPr>
          <p:cNvSpPr txBox="1"/>
          <p:nvPr/>
        </p:nvSpPr>
        <p:spPr>
          <a:xfrm>
            <a:off x="5004048" y="2265819"/>
            <a:ext cx="1603748" cy="253916"/>
          </a:xfrm>
          <a:prstGeom prst="rect">
            <a:avLst/>
          </a:prstGeom>
          <a:noFill/>
        </p:spPr>
        <p:txBody>
          <a:bodyPr wrap="square" rtlCol="0">
            <a:spAutoFit/>
          </a:bodyPr>
          <a:lstStyle/>
          <a:p>
            <a:r>
              <a:rPr lang="en-US" sz="1050" i="1" u="sng" dirty="0" err="1"/>
              <a:t>Mmf</a:t>
            </a:r>
            <a:r>
              <a:rPr lang="en-US" sz="1050" i="1" u="sng" dirty="0"/>
              <a:t> current harmonics</a:t>
            </a:r>
            <a:endParaRPr lang="en-GB" sz="1050" i="1" u="sng" dirty="0"/>
          </a:p>
        </p:txBody>
      </p:sp>
      <p:sp>
        <p:nvSpPr>
          <p:cNvPr id="34" name="TextBox 33">
            <a:extLst>
              <a:ext uri="{FF2B5EF4-FFF2-40B4-BE49-F238E27FC236}">
                <a16:creationId xmlns:a16="http://schemas.microsoft.com/office/drawing/2014/main" id="{A3D5BE35-242F-215B-C4CC-2851BD316908}"/>
              </a:ext>
            </a:extLst>
          </p:cNvPr>
          <p:cNvSpPr txBox="1"/>
          <p:nvPr/>
        </p:nvSpPr>
        <p:spPr>
          <a:xfrm>
            <a:off x="4860032" y="3385739"/>
            <a:ext cx="3960439" cy="400110"/>
          </a:xfrm>
          <a:prstGeom prst="rect">
            <a:avLst/>
          </a:prstGeom>
          <a:noFill/>
        </p:spPr>
        <p:txBody>
          <a:bodyPr wrap="square" rtlCol="0">
            <a:spAutoFit/>
          </a:bodyPr>
          <a:lstStyle/>
          <a:p>
            <a:r>
              <a:rPr lang="en-US" sz="1000" dirty="0"/>
              <a:t>The first harmonic of the magnet current has a </a:t>
            </a:r>
            <a:r>
              <a:rPr lang="en-US" sz="1000" dirty="0">
                <a:highlight>
                  <a:srgbClr val="FFFF00"/>
                </a:highlight>
              </a:rPr>
              <a:t>frequency of 1/</a:t>
            </a:r>
            <a:r>
              <a:rPr lang="en-US" sz="1000" dirty="0" err="1">
                <a:highlight>
                  <a:srgbClr val="FFFF00"/>
                </a:highlight>
              </a:rPr>
              <a:t>T</a:t>
            </a:r>
            <a:r>
              <a:rPr lang="en-US" sz="1000" baseline="-25000" dirty="0" err="1">
                <a:highlight>
                  <a:srgbClr val="FFFF00"/>
                </a:highlight>
              </a:rPr>
              <a:t>pulse</a:t>
            </a:r>
            <a:r>
              <a:rPr lang="en-US" sz="1000" baseline="-25000" dirty="0">
                <a:highlight>
                  <a:srgbClr val="FFFF00"/>
                </a:highlight>
              </a:rPr>
              <a:t> </a:t>
            </a:r>
          </a:p>
          <a:p>
            <a:r>
              <a:rPr lang="en-US" sz="1000" dirty="0"/>
              <a:t>The next most important harmonic is the second.</a:t>
            </a:r>
          </a:p>
        </p:txBody>
      </p:sp>
      <p:sp>
        <p:nvSpPr>
          <p:cNvPr id="35" name="TextBox 34">
            <a:extLst>
              <a:ext uri="{FF2B5EF4-FFF2-40B4-BE49-F238E27FC236}">
                <a16:creationId xmlns:a16="http://schemas.microsoft.com/office/drawing/2014/main" id="{4184C0EC-1C9E-7E28-9A91-6E0157533643}"/>
              </a:ext>
            </a:extLst>
          </p:cNvPr>
          <p:cNvSpPr txBox="1"/>
          <p:nvPr/>
        </p:nvSpPr>
        <p:spPr>
          <a:xfrm>
            <a:off x="4860032" y="3859434"/>
            <a:ext cx="3960439" cy="400110"/>
          </a:xfrm>
          <a:prstGeom prst="rect">
            <a:avLst/>
          </a:prstGeom>
          <a:noFill/>
        </p:spPr>
        <p:txBody>
          <a:bodyPr wrap="square" rtlCol="0">
            <a:spAutoFit/>
          </a:bodyPr>
          <a:lstStyle/>
          <a:p>
            <a:r>
              <a:rPr lang="en-US" sz="1000" dirty="0"/>
              <a:t>The magnet losses reported in this presentation are computed with AC simulation with the </a:t>
            </a:r>
            <a:r>
              <a:rPr lang="en-US" sz="1000" dirty="0">
                <a:highlight>
                  <a:srgbClr val="FFFF00"/>
                </a:highlight>
              </a:rPr>
              <a:t>first harmonic only</a:t>
            </a:r>
          </a:p>
        </p:txBody>
      </p:sp>
      <p:sp>
        <p:nvSpPr>
          <p:cNvPr id="36" name="TextBox 35">
            <a:extLst>
              <a:ext uri="{FF2B5EF4-FFF2-40B4-BE49-F238E27FC236}">
                <a16:creationId xmlns:a16="http://schemas.microsoft.com/office/drawing/2014/main" id="{803BE546-932F-7FDC-CE9A-956E6FFB6C53}"/>
              </a:ext>
            </a:extLst>
          </p:cNvPr>
          <p:cNvSpPr txBox="1"/>
          <p:nvPr/>
        </p:nvSpPr>
        <p:spPr>
          <a:xfrm>
            <a:off x="4892824" y="4280371"/>
            <a:ext cx="3855639" cy="261610"/>
          </a:xfrm>
          <a:prstGeom prst="rect">
            <a:avLst/>
          </a:prstGeom>
          <a:noFill/>
        </p:spPr>
        <p:txBody>
          <a:bodyPr wrap="square" rtlCol="0">
            <a:spAutoFit/>
          </a:bodyPr>
          <a:lstStyle/>
          <a:p>
            <a:r>
              <a:rPr lang="en-US" sz="1100" dirty="0">
                <a:solidFill>
                  <a:schemeClr val="accent1"/>
                </a:solidFill>
              </a:rPr>
              <a:t>Transient simulation necessary to simulate proper losses</a:t>
            </a:r>
          </a:p>
        </p:txBody>
      </p:sp>
      <p:sp>
        <p:nvSpPr>
          <p:cNvPr id="2" name="TextBox 1">
            <a:extLst>
              <a:ext uri="{FF2B5EF4-FFF2-40B4-BE49-F238E27FC236}">
                <a16:creationId xmlns:a16="http://schemas.microsoft.com/office/drawing/2014/main" id="{C7159078-EDC2-C2D4-B49C-F9DFAFBAF31F}"/>
              </a:ext>
            </a:extLst>
          </p:cNvPr>
          <p:cNvSpPr txBox="1"/>
          <p:nvPr/>
        </p:nvSpPr>
        <p:spPr>
          <a:xfrm>
            <a:off x="118917" y="4285800"/>
            <a:ext cx="3855639" cy="261610"/>
          </a:xfrm>
          <a:prstGeom prst="rect">
            <a:avLst/>
          </a:prstGeom>
          <a:noFill/>
        </p:spPr>
        <p:txBody>
          <a:bodyPr wrap="square" rtlCol="0">
            <a:spAutoFit/>
          </a:bodyPr>
          <a:lstStyle/>
          <a:p>
            <a:r>
              <a:rPr lang="en-US" sz="1100" dirty="0">
                <a:solidFill>
                  <a:schemeClr val="accent1"/>
                </a:solidFill>
              </a:rPr>
              <a:t>Short </a:t>
            </a:r>
            <a:r>
              <a:rPr lang="en-US" sz="1100" dirty="0" err="1">
                <a:solidFill>
                  <a:schemeClr val="accent1"/>
                </a:solidFill>
              </a:rPr>
              <a:t>T</a:t>
            </a:r>
            <a:r>
              <a:rPr lang="en-US" sz="1100" baseline="-25000" dirty="0" err="1">
                <a:solidFill>
                  <a:schemeClr val="accent1"/>
                </a:solidFill>
              </a:rPr>
              <a:t>pulse</a:t>
            </a:r>
            <a:r>
              <a:rPr lang="en-US" sz="1100" dirty="0">
                <a:solidFill>
                  <a:schemeClr val="accent1"/>
                </a:solidFill>
              </a:rPr>
              <a:t> requires high power in the converter</a:t>
            </a:r>
          </a:p>
        </p:txBody>
      </p:sp>
    </p:spTree>
    <p:extLst>
      <p:ext uri="{BB962C8B-B14F-4D97-AF65-F5344CB8AC3E}">
        <p14:creationId xmlns:p14="http://schemas.microsoft.com/office/powerpoint/2010/main" val="1509827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9FAE23-6E4B-DFAF-41FC-860E4730DF38}"/>
              </a:ext>
            </a:extLst>
          </p:cNvPr>
          <p:cNvSpPr>
            <a:spLocks noGrp="1"/>
          </p:cNvSpPr>
          <p:nvPr>
            <p:ph sz="quarter" idx="12"/>
          </p:nvPr>
        </p:nvSpPr>
        <p:spPr>
          <a:xfrm>
            <a:off x="107504" y="1016794"/>
            <a:ext cx="8856984" cy="3795712"/>
          </a:xfrm>
        </p:spPr>
        <p:txBody>
          <a:bodyPr/>
          <a:lstStyle/>
          <a:p>
            <a:r>
              <a:rPr lang="en-US" sz="2000" dirty="0"/>
              <a:t>Optimal dipole: we have just scratched the surface. More optimization exercises are required. Dipole class is too slow. Analytical models from UNIBO will help speeding it up; A quick computation of conductor losses could come from integral of the energy in the conductor (UNILAVAL). Can we implement this analytically?</a:t>
            </a:r>
          </a:p>
          <a:p>
            <a:endParaRPr lang="en-US" sz="2000" dirty="0"/>
          </a:p>
          <a:p>
            <a:r>
              <a:rPr lang="en-US" sz="2000" dirty="0"/>
              <a:t>Resistance and Inductance modeling: We assumed sinusoidal excitation. It is an approximation. We need transient approach to input the real current shape;</a:t>
            </a:r>
          </a:p>
          <a:p>
            <a:endParaRPr lang="en-US" sz="2000" dirty="0"/>
          </a:p>
          <a:p>
            <a:r>
              <a:rPr lang="en-US" sz="2000" dirty="0"/>
              <a:t>Cost model: Basic implementation is done. Cables should be included but how? Is installation in tunnels possible? Also, validation of the magnet model by a magnet expert is required;</a:t>
            </a:r>
          </a:p>
          <a:p>
            <a:endParaRPr lang="en-US" sz="2000" dirty="0"/>
          </a:p>
          <a:p>
            <a:endParaRPr lang="en-GB" sz="2000" dirty="0"/>
          </a:p>
        </p:txBody>
      </p:sp>
      <p:sp>
        <p:nvSpPr>
          <p:cNvPr id="3" name="Slide Number Placeholder 2">
            <a:extLst>
              <a:ext uri="{FF2B5EF4-FFF2-40B4-BE49-F238E27FC236}">
                <a16:creationId xmlns:a16="http://schemas.microsoft.com/office/drawing/2014/main" id="{70ED0AE2-6D0B-73F8-F6F1-5B1604F91AE0}"/>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le 3">
            <a:extLst>
              <a:ext uri="{FF2B5EF4-FFF2-40B4-BE49-F238E27FC236}">
                <a16:creationId xmlns:a16="http://schemas.microsoft.com/office/drawing/2014/main" id="{FA886FBB-D348-24E7-E93C-9FBF374EFD09}"/>
              </a:ext>
            </a:extLst>
          </p:cNvPr>
          <p:cNvSpPr>
            <a:spLocks noGrp="1"/>
          </p:cNvSpPr>
          <p:nvPr>
            <p:ph type="title"/>
          </p:nvPr>
        </p:nvSpPr>
        <p:spPr/>
        <p:txBody>
          <a:bodyPr/>
          <a:lstStyle/>
          <a:p>
            <a:r>
              <a:rPr lang="en-US" dirty="0"/>
              <a:t>Conclusions</a:t>
            </a:r>
            <a:endParaRPr lang="en-GB" dirty="0"/>
          </a:p>
        </p:txBody>
      </p:sp>
    </p:spTree>
    <p:extLst>
      <p:ext uri="{BB962C8B-B14F-4D97-AF65-F5344CB8AC3E}">
        <p14:creationId xmlns:p14="http://schemas.microsoft.com/office/powerpoint/2010/main" val="1160575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CAD789-195B-0539-AF70-3DE3A0E279DB}"/>
              </a:ext>
            </a:extLst>
          </p:cNvPr>
          <p:cNvSpPr>
            <a:spLocks noGrp="1"/>
          </p:cNvSpPr>
          <p:nvPr>
            <p:ph sz="quarter" idx="12"/>
          </p:nvPr>
        </p:nvSpPr>
        <p:spPr>
          <a:xfrm>
            <a:off x="611560" y="1419622"/>
            <a:ext cx="6567264" cy="2995116"/>
          </a:xfrm>
        </p:spPr>
        <p:txBody>
          <a:bodyPr/>
          <a:lstStyle/>
          <a:p>
            <a:pPr marL="0" indent="0">
              <a:buNone/>
            </a:pPr>
            <a:r>
              <a:rPr lang="en-US" dirty="0"/>
              <a:t>END</a:t>
            </a:r>
          </a:p>
          <a:p>
            <a:pPr marL="0" indent="0">
              <a:buNone/>
            </a:pPr>
            <a:endParaRPr lang="en-US" dirty="0"/>
          </a:p>
          <a:p>
            <a:pPr marL="0" indent="0">
              <a:buNone/>
            </a:pPr>
            <a:r>
              <a:rPr lang="en-US" dirty="0"/>
              <a:t>Questions?</a:t>
            </a:r>
            <a:endParaRPr lang="en-GB" dirty="0"/>
          </a:p>
        </p:txBody>
      </p:sp>
      <p:sp>
        <p:nvSpPr>
          <p:cNvPr id="3" name="Slide Number Placeholder 2">
            <a:extLst>
              <a:ext uri="{FF2B5EF4-FFF2-40B4-BE49-F238E27FC236}">
                <a16:creationId xmlns:a16="http://schemas.microsoft.com/office/drawing/2014/main" id="{D538B811-AD2C-2AC0-35EF-C6CF6F83C386}"/>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Tree>
    <p:extLst>
      <p:ext uri="{BB962C8B-B14F-4D97-AF65-F5344CB8AC3E}">
        <p14:creationId xmlns:p14="http://schemas.microsoft.com/office/powerpoint/2010/main" val="2370320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DE82B24-45C7-BCAE-57AF-E9E2DCA19DFF}"/>
              </a:ext>
            </a:extLst>
          </p:cNvPr>
          <p:cNvPicPr>
            <a:picLocks noChangeAspect="1"/>
          </p:cNvPicPr>
          <p:nvPr/>
        </p:nvPicPr>
        <p:blipFill>
          <a:blip r:embed="rId2"/>
          <a:stretch>
            <a:fillRect/>
          </a:stretch>
        </p:blipFill>
        <p:spPr>
          <a:xfrm>
            <a:off x="130812" y="1007030"/>
            <a:ext cx="3165579" cy="1821059"/>
          </a:xfrm>
          <a:prstGeom prst="rect">
            <a:avLst/>
          </a:prstGeom>
        </p:spPr>
      </p:pic>
      <p:sp>
        <p:nvSpPr>
          <p:cNvPr id="2" name="Title 1">
            <a:extLst>
              <a:ext uri="{FF2B5EF4-FFF2-40B4-BE49-F238E27FC236}">
                <a16:creationId xmlns:a16="http://schemas.microsoft.com/office/drawing/2014/main" id="{974EA586-93CB-25F3-8D7B-793CD40B30BC}"/>
              </a:ext>
            </a:extLst>
          </p:cNvPr>
          <p:cNvSpPr>
            <a:spLocks noGrp="1"/>
          </p:cNvSpPr>
          <p:nvPr>
            <p:ph type="title"/>
          </p:nvPr>
        </p:nvSpPr>
        <p:spPr/>
        <p:txBody>
          <a:bodyPr>
            <a:normAutofit fontScale="90000"/>
          </a:bodyPr>
          <a:lstStyle/>
          <a:p>
            <a:endParaRPr lang="en-GB" sz="682" dirty="0"/>
          </a:p>
        </p:txBody>
      </p:sp>
      <p:sp>
        <p:nvSpPr>
          <p:cNvPr id="4" name="Slide Number Placeholder 3">
            <a:extLst>
              <a:ext uri="{FF2B5EF4-FFF2-40B4-BE49-F238E27FC236}">
                <a16:creationId xmlns:a16="http://schemas.microsoft.com/office/drawing/2014/main" id="{0FBD0909-1D00-D1D7-F81E-D5C6C182E7DD}"/>
              </a:ext>
            </a:extLst>
          </p:cNvPr>
          <p:cNvSpPr>
            <a:spLocks noGrp="1"/>
          </p:cNvSpPr>
          <p:nvPr>
            <p:ph type="sldNum" sz="quarter" idx="12"/>
          </p:nvPr>
        </p:nvSpPr>
        <p:spPr/>
        <p:txBody>
          <a:bodyPr/>
          <a:lstStyle/>
          <a:p>
            <a:fld id="{3478A56A-6164-B14D-A8F7-980D09C4DD92}" type="slidenum">
              <a:rPr lang="en-US" smtClean="0"/>
              <a:pPr/>
              <a:t>22</a:t>
            </a:fld>
            <a:endParaRPr lang="en-US" dirty="0"/>
          </a:p>
        </p:txBody>
      </p:sp>
      <p:pic>
        <p:nvPicPr>
          <p:cNvPr id="5" name="Picture 4" descr="A logo with a black background&#10;&#10;Description automatically generated">
            <a:extLst>
              <a:ext uri="{FF2B5EF4-FFF2-40B4-BE49-F238E27FC236}">
                <a16:creationId xmlns:a16="http://schemas.microsoft.com/office/drawing/2014/main" id="{33EA1558-2DBA-ABD9-83EC-9384B62BB160}"/>
              </a:ext>
            </a:extLst>
          </p:cNvPr>
          <p:cNvPicPr>
            <a:picLocks noChangeAspect="1"/>
          </p:cNvPicPr>
          <p:nvPr/>
        </p:nvPicPr>
        <p:blipFill>
          <a:blip r:embed="rId3"/>
          <a:stretch>
            <a:fillRect/>
          </a:stretch>
        </p:blipFill>
        <p:spPr>
          <a:xfrm>
            <a:off x="1197406" y="135762"/>
            <a:ext cx="396925" cy="441192"/>
          </a:xfrm>
          <a:prstGeom prst="rect">
            <a:avLst/>
          </a:prstGeom>
        </p:spPr>
      </p:pic>
      <p:sp>
        <p:nvSpPr>
          <p:cNvPr id="6" name="Content Placeholder 2">
            <a:extLst>
              <a:ext uri="{FF2B5EF4-FFF2-40B4-BE49-F238E27FC236}">
                <a16:creationId xmlns:a16="http://schemas.microsoft.com/office/drawing/2014/main" id="{B76E02C2-EA60-8606-00AA-55F0353242D7}"/>
              </a:ext>
            </a:extLst>
          </p:cNvPr>
          <p:cNvSpPr txBox="1">
            <a:spLocks/>
          </p:cNvSpPr>
          <p:nvPr/>
        </p:nvSpPr>
        <p:spPr>
          <a:xfrm>
            <a:off x="268338" y="2796527"/>
            <a:ext cx="2663018" cy="314910"/>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955" dirty="0">
                <a:highlight>
                  <a:srgbClr val="FFFF00"/>
                </a:highlight>
              </a:rPr>
              <a:t>Hollow water-cooled conductors</a:t>
            </a:r>
          </a:p>
          <a:p>
            <a:pPr marL="0" indent="0">
              <a:buNone/>
            </a:pPr>
            <a:endParaRPr lang="en-US" sz="955" dirty="0">
              <a:highlight>
                <a:srgbClr val="FFFF00"/>
              </a:highlight>
            </a:endParaRPr>
          </a:p>
        </p:txBody>
      </p:sp>
      <p:grpSp>
        <p:nvGrpSpPr>
          <p:cNvPr id="11" name="Group 10">
            <a:extLst>
              <a:ext uri="{FF2B5EF4-FFF2-40B4-BE49-F238E27FC236}">
                <a16:creationId xmlns:a16="http://schemas.microsoft.com/office/drawing/2014/main" id="{573347A5-91F4-A145-62D3-8542B127EE0F}"/>
              </a:ext>
            </a:extLst>
          </p:cNvPr>
          <p:cNvGrpSpPr/>
          <p:nvPr/>
        </p:nvGrpSpPr>
        <p:grpSpPr>
          <a:xfrm>
            <a:off x="212848" y="2987469"/>
            <a:ext cx="2744928" cy="2048307"/>
            <a:chOff x="3727313" y="638946"/>
            <a:chExt cx="4413561" cy="3275376"/>
          </a:xfrm>
        </p:grpSpPr>
        <p:pic>
          <p:nvPicPr>
            <p:cNvPr id="12" name="Picture 11">
              <a:extLst>
                <a:ext uri="{FF2B5EF4-FFF2-40B4-BE49-F238E27FC236}">
                  <a16:creationId xmlns:a16="http://schemas.microsoft.com/office/drawing/2014/main" id="{D30846D1-7487-BBF6-0532-9BB07B1160CF}"/>
                </a:ext>
              </a:extLst>
            </p:cNvPr>
            <p:cNvPicPr>
              <a:picLocks noChangeAspect="1"/>
            </p:cNvPicPr>
            <p:nvPr/>
          </p:nvPicPr>
          <p:blipFill>
            <a:blip r:embed="rId4"/>
            <a:stretch>
              <a:fillRect/>
            </a:stretch>
          </p:blipFill>
          <p:spPr>
            <a:xfrm>
              <a:off x="4998748" y="847799"/>
              <a:ext cx="2820234" cy="1741487"/>
            </a:xfrm>
            <a:prstGeom prst="rect">
              <a:avLst/>
            </a:prstGeom>
          </p:spPr>
        </p:pic>
        <p:sp>
          <p:nvSpPr>
            <p:cNvPr id="13" name="TextBox 12">
              <a:extLst>
                <a:ext uri="{FF2B5EF4-FFF2-40B4-BE49-F238E27FC236}">
                  <a16:creationId xmlns:a16="http://schemas.microsoft.com/office/drawing/2014/main" id="{30506F5B-9B20-0247-E9B7-2EEAA05D10CB}"/>
                </a:ext>
              </a:extLst>
            </p:cNvPr>
            <p:cNvSpPr txBox="1"/>
            <p:nvPr/>
          </p:nvSpPr>
          <p:spPr>
            <a:xfrm>
              <a:off x="5025889" y="2641885"/>
              <a:ext cx="3072504" cy="1272437"/>
            </a:xfrm>
            <a:prstGeom prst="rect">
              <a:avLst/>
            </a:prstGeom>
            <a:noFill/>
          </p:spPr>
          <p:txBody>
            <a:bodyPr wrap="square" rtlCol="0">
              <a:spAutoFit/>
            </a:bodyPr>
            <a:lstStyle/>
            <a:p>
              <a:r>
                <a:rPr lang="en-US" sz="506" dirty="0" err="1"/>
                <a:t>Mmf</a:t>
              </a:r>
              <a:r>
                <a:rPr lang="en-US" sz="506" dirty="0"/>
                <a:t>=47070 At;</a:t>
              </a:r>
            </a:p>
            <a:p>
              <a:r>
                <a:rPr lang="en-US" sz="506" dirty="0" err="1"/>
                <a:t>Sigmapulse</a:t>
              </a:r>
              <a:r>
                <a:rPr lang="en-US" sz="506" dirty="0"/>
                <a:t>=20 A;</a:t>
              </a:r>
            </a:p>
            <a:p>
              <a:r>
                <a:rPr lang="en-US" sz="506" dirty="0" err="1"/>
                <a:t>IronLosses</a:t>
              </a:r>
              <a:r>
                <a:rPr lang="en-US" sz="506" dirty="0"/>
                <a:t>: 68 J/m/pulse </a:t>
              </a:r>
            </a:p>
            <a:p>
              <a:pPr marL="160574" indent="-160574">
                <a:buFont typeface="Arial" panose="020B0604020202020204" pitchFamily="34" charset="0"/>
                <a:buChar char="•"/>
              </a:pPr>
              <a:r>
                <a:rPr lang="en-US" sz="506" dirty="0"/>
                <a:t>joke: 59 J/m/pulse</a:t>
              </a:r>
            </a:p>
            <a:p>
              <a:pPr marL="160574" indent="-160574">
                <a:buFont typeface="Arial" panose="020B0604020202020204" pitchFamily="34" charset="0"/>
                <a:buChar char="•"/>
              </a:pPr>
              <a:r>
                <a:rPr lang="en-US" sz="506" dirty="0"/>
                <a:t>poles: 9 J/m/pulse</a:t>
              </a:r>
            </a:p>
            <a:p>
              <a:r>
                <a:rPr lang="en-US" sz="506" dirty="0"/>
                <a:t>Coil Losses: 506 J/m/pulse</a:t>
              </a:r>
            </a:p>
            <a:p>
              <a:r>
                <a:rPr lang="en-US" sz="506" dirty="0"/>
                <a:t>Tot NRG: 8500 J/m</a:t>
              </a:r>
            </a:p>
            <a:p>
              <a:pPr marL="160574" indent="-160574">
                <a:buFont typeface="Arial" panose="020B0604020202020204" pitchFamily="34" charset="0"/>
                <a:buChar char="•"/>
              </a:pPr>
              <a:endParaRPr lang="en-GB" sz="506" dirty="0"/>
            </a:p>
          </p:txBody>
        </p:sp>
        <p:cxnSp>
          <p:nvCxnSpPr>
            <p:cNvPr id="14" name="Straight Arrow Connector 13">
              <a:extLst>
                <a:ext uri="{FF2B5EF4-FFF2-40B4-BE49-F238E27FC236}">
                  <a16:creationId xmlns:a16="http://schemas.microsoft.com/office/drawing/2014/main" id="{1A99E869-8505-7F9B-CF0B-518E1BD33F85}"/>
                </a:ext>
              </a:extLst>
            </p:cNvPr>
            <p:cNvCxnSpPr>
              <a:cxnSpLocks/>
            </p:cNvCxnSpPr>
            <p:nvPr/>
          </p:nvCxnSpPr>
          <p:spPr>
            <a:xfrm>
              <a:off x="5070817" y="864635"/>
              <a:ext cx="27142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07F96D1-828F-C60E-F5E4-451212EBE007}"/>
                </a:ext>
              </a:extLst>
            </p:cNvPr>
            <p:cNvCxnSpPr>
              <a:cxnSpLocks/>
            </p:cNvCxnSpPr>
            <p:nvPr/>
          </p:nvCxnSpPr>
          <p:spPr>
            <a:xfrm flipV="1">
              <a:off x="4969217" y="986243"/>
              <a:ext cx="0" cy="15666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1FD7302-8A38-F3FD-5292-BB961DE7B432}"/>
                </a:ext>
              </a:extLst>
            </p:cNvPr>
            <p:cNvSpPr txBox="1"/>
            <p:nvPr/>
          </p:nvSpPr>
          <p:spPr>
            <a:xfrm>
              <a:off x="5692379" y="638946"/>
              <a:ext cx="1394216" cy="502721"/>
            </a:xfrm>
            <a:prstGeom prst="rect">
              <a:avLst/>
            </a:prstGeom>
            <a:noFill/>
          </p:spPr>
          <p:txBody>
            <a:bodyPr wrap="square" rtlCol="0">
              <a:spAutoFit/>
            </a:bodyPr>
            <a:lstStyle/>
            <a:p>
              <a:r>
                <a:rPr lang="en-US" sz="618" dirty="0"/>
                <a:t>Total width: 0.62m</a:t>
              </a:r>
              <a:endParaRPr lang="en-GB" sz="618" dirty="0"/>
            </a:p>
          </p:txBody>
        </p:sp>
        <p:sp>
          <p:nvSpPr>
            <p:cNvPr id="17" name="TextBox 16">
              <a:extLst>
                <a:ext uri="{FF2B5EF4-FFF2-40B4-BE49-F238E27FC236}">
                  <a16:creationId xmlns:a16="http://schemas.microsoft.com/office/drawing/2014/main" id="{10AA3C42-9F70-ADFA-14F4-42B82088AD45}"/>
                </a:ext>
              </a:extLst>
            </p:cNvPr>
            <p:cNvSpPr txBox="1"/>
            <p:nvPr/>
          </p:nvSpPr>
          <p:spPr>
            <a:xfrm>
              <a:off x="3727313" y="1562286"/>
              <a:ext cx="1417839" cy="502721"/>
            </a:xfrm>
            <a:prstGeom prst="rect">
              <a:avLst/>
            </a:prstGeom>
            <a:noFill/>
          </p:spPr>
          <p:txBody>
            <a:bodyPr wrap="square" rtlCol="0">
              <a:spAutoFit/>
            </a:bodyPr>
            <a:lstStyle/>
            <a:p>
              <a:r>
                <a:rPr lang="en-US" sz="618" dirty="0"/>
                <a:t>Total Height: 0.37m</a:t>
              </a:r>
              <a:endParaRPr lang="en-GB" sz="618" dirty="0"/>
            </a:p>
          </p:txBody>
        </p:sp>
        <p:cxnSp>
          <p:nvCxnSpPr>
            <p:cNvPr id="18" name="Straight Arrow Connector 17">
              <a:extLst>
                <a:ext uri="{FF2B5EF4-FFF2-40B4-BE49-F238E27FC236}">
                  <a16:creationId xmlns:a16="http://schemas.microsoft.com/office/drawing/2014/main" id="{6D7DFB19-7986-57D1-AE69-FAC99736BF37}"/>
                </a:ext>
              </a:extLst>
            </p:cNvPr>
            <p:cNvCxnSpPr>
              <a:cxnSpLocks/>
            </p:cNvCxnSpPr>
            <p:nvPr/>
          </p:nvCxnSpPr>
          <p:spPr>
            <a:xfrm flipV="1">
              <a:off x="6719036" y="2292687"/>
              <a:ext cx="996214" cy="69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5A01998-52D5-DF39-576E-B9E6B3A2FCB0}"/>
                </a:ext>
              </a:extLst>
            </p:cNvPr>
            <p:cNvSpPr txBox="1"/>
            <p:nvPr/>
          </p:nvSpPr>
          <p:spPr>
            <a:xfrm>
              <a:off x="6952476" y="2031077"/>
              <a:ext cx="812800" cy="333514"/>
            </a:xfrm>
            <a:prstGeom prst="rect">
              <a:avLst/>
            </a:prstGeom>
            <a:noFill/>
          </p:spPr>
          <p:txBody>
            <a:bodyPr wrap="square" rtlCol="0">
              <a:spAutoFit/>
            </a:bodyPr>
            <a:lstStyle/>
            <a:p>
              <a:r>
                <a:rPr lang="en-US" sz="618" dirty="0"/>
                <a:t>0.12m</a:t>
              </a:r>
              <a:endParaRPr lang="en-GB" sz="618" dirty="0"/>
            </a:p>
          </p:txBody>
        </p:sp>
        <p:grpSp>
          <p:nvGrpSpPr>
            <p:cNvPr id="20" name="Group 19">
              <a:extLst>
                <a:ext uri="{FF2B5EF4-FFF2-40B4-BE49-F238E27FC236}">
                  <a16:creationId xmlns:a16="http://schemas.microsoft.com/office/drawing/2014/main" id="{AB9142D5-34DF-C665-F9E5-4A27AF95F096}"/>
                </a:ext>
              </a:extLst>
            </p:cNvPr>
            <p:cNvGrpSpPr/>
            <p:nvPr/>
          </p:nvGrpSpPr>
          <p:grpSpPr>
            <a:xfrm>
              <a:off x="6521073" y="2590172"/>
              <a:ext cx="1619801" cy="971681"/>
              <a:chOff x="7682343" y="3938129"/>
              <a:chExt cx="1619801" cy="971681"/>
            </a:xfrm>
          </p:grpSpPr>
          <p:sp>
            <p:nvSpPr>
              <p:cNvPr id="21" name="Rectangle 20">
                <a:extLst>
                  <a:ext uri="{FF2B5EF4-FFF2-40B4-BE49-F238E27FC236}">
                    <a16:creationId xmlns:a16="http://schemas.microsoft.com/office/drawing/2014/main" id="{24379C12-7FBC-1719-BF3F-74BB12DA199F}"/>
                  </a:ext>
                </a:extLst>
              </p:cNvPr>
              <p:cNvSpPr/>
              <p:nvPr/>
            </p:nvSpPr>
            <p:spPr>
              <a:xfrm>
                <a:off x="8271132" y="4286250"/>
                <a:ext cx="448022" cy="4381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sz="1124"/>
              </a:p>
            </p:txBody>
          </p:sp>
          <p:sp>
            <p:nvSpPr>
              <p:cNvPr id="22" name="Rectangle 21">
                <a:extLst>
                  <a:ext uri="{FF2B5EF4-FFF2-40B4-BE49-F238E27FC236}">
                    <a16:creationId xmlns:a16="http://schemas.microsoft.com/office/drawing/2014/main" id="{72FEE028-283F-3F5B-729B-8FFC5A3F4645}"/>
                  </a:ext>
                </a:extLst>
              </p:cNvPr>
              <p:cNvSpPr/>
              <p:nvPr/>
            </p:nvSpPr>
            <p:spPr>
              <a:xfrm>
                <a:off x="8362950" y="4375150"/>
                <a:ext cx="266700" cy="26035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sz="1124"/>
              </a:p>
            </p:txBody>
          </p:sp>
          <p:cxnSp>
            <p:nvCxnSpPr>
              <p:cNvPr id="23" name="Straight Arrow Connector 22">
                <a:extLst>
                  <a:ext uri="{FF2B5EF4-FFF2-40B4-BE49-F238E27FC236}">
                    <a16:creationId xmlns:a16="http://schemas.microsoft.com/office/drawing/2014/main" id="{B013F083-F507-B28C-0794-0B589F2004AD}"/>
                  </a:ext>
                </a:extLst>
              </p:cNvPr>
              <p:cNvCxnSpPr>
                <a:cxnSpLocks/>
              </p:cNvCxnSpPr>
              <p:nvPr/>
            </p:nvCxnSpPr>
            <p:spPr>
              <a:xfrm>
                <a:off x="8271132" y="4199767"/>
                <a:ext cx="448022"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82B86E0-BAB8-25CF-678A-CE3A54BEB0C4}"/>
                  </a:ext>
                </a:extLst>
              </p:cNvPr>
              <p:cNvSpPr txBox="1"/>
              <p:nvPr/>
            </p:nvSpPr>
            <p:spPr>
              <a:xfrm>
                <a:off x="8088744" y="3938129"/>
                <a:ext cx="812800" cy="533529"/>
              </a:xfrm>
              <a:prstGeom prst="rect">
                <a:avLst/>
              </a:prstGeom>
              <a:noFill/>
            </p:spPr>
            <p:txBody>
              <a:bodyPr wrap="square" rtlCol="0">
                <a:spAutoFit/>
              </a:bodyPr>
              <a:lstStyle/>
              <a:p>
                <a:r>
                  <a:rPr lang="en-US" sz="674" dirty="0"/>
                  <a:t>13.5mm</a:t>
                </a:r>
                <a:endParaRPr lang="en-GB" sz="674" dirty="0"/>
              </a:p>
            </p:txBody>
          </p:sp>
          <p:cxnSp>
            <p:nvCxnSpPr>
              <p:cNvPr id="25" name="Straight Arrow Connector 24">
                <a:extLst>
                  <a:ext uri="{FF2B5EF4-FFF2-40B4-BE49-F238E27FC236}">
                    <a16:creationId xmlns:a16="http://schemas.microsoft.com/office/drawing/2014/main" id="{C3BDE7EB-F69C-F1D9-AD77-E6FD432FDF4E}"/>
                  </a:ext>
                </a:extLst>
              </p:cNvPr>
              <p:cNvCxnSpPr>
                <a:cxnSpLocks/>
              </p:cNvCxnSpPr>
              <p:nvPr/>
            </p:nvCxnSpPr>
            <p:spPr>
              <a:xfrm flipV="1">
                <a:off x="8186125" y="4284662"/>
                <a:ext cx="0" cy="43973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3BE290A-E78E-375D-2C91-0D2CE555D137}"/>
                  </a:ext>
                </a:extLst>
              </p:cNvPr>
              <p:cNvSpPr txBox="1"/>
              <p:nvPr/>
            </p:nvSpPr>
            <p:spPr>
              <a:xfrm>
                <a:off x="7682343" y="4376281"/>
                <a:ext cx="812800" cy="533529"/>
              </a:xfrm>
              <a:prstGeom prst="rect">
                <a:avLst/>
              </a:prstGeom>
              <a:noFill/>
            </p:spPr>
            <p:txBody>
              <a:bodyPr wrap="square" rtlCol="0">
                <a:spAutoFit/>
              </a:bodyPr>
              <a:lstStyle/>
              <a:p>
                <a:r>
                  <a:rPr lang="en-US" sz="674" dirty="0"/>
                  <a:t>13.5mm</a:t>
                </a:r>
                <a:endParaRPr lang="en-GB" sz="674" dirty="0"/>
              </a:p>
            </p:txBody>
          </p:sp>
          <p:cxnSp>
            <p:nvCxnSpPr>
              <p:cNvPr id="27" name="Straight Arrow Connector 26">
                <a:extLst>
                  <a:ext uri="{FF2B5EF4-FFF2-40B4-BE49-F238E27FC236}">
                    <a16:creationId xmlns:a16="http://schemas.microsoft.com/office/drawing/2014/main" id="{39DA88F7-E61E-ADEE-3FC6-261FF09D2D9B}"/>
                  </a:ext>
                </a:extLst>
              </p:cNvPr>
              <p:cNvCxnSpPr>
                <a:cxnSpLocks/>
              </p:cNvCxnSpPr>
              <p:nvPr/>
            </p:nvCxnSpPr>
            <p:spPr>
              <a:xfrm flipV="1">
                <a:off x="8664758" y="4635500"/>
                <a:ext cx="0" cy="11011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73B083C-AE70-5B5F-EEEE-BEBFE5A26AFF}"/>
                  </a:ext>
                </a:extLst>
              </p:cNvPr>
              <p:cNvSpPr txBox="1"/>
              <p:nvPr/>
            </p:nvSpPr>
            <p:spPr>
              <a:xfrm>
                <a:off x="8672437" y="4551511"/>
                <a:ext cx="629707" cy="313543"/>
              </a:xfrm>
              <a:prstGeom prst="rect">
                <a:avLst/>
              </a:prstGeom>
              <a:noFill/>
            </p:spPr>
            <p:txBody>
              <a:bodyPr wrap="square" rtlCol="0">
                <a:spAutoFit/>
              </a:bodyPr>
              <a:lstStyle/>
              <a:p>
                <a:r>
                  <a:rPr lang="en-US" sz="674" dirty="0"/>
                  <a:t>3mm</a:t>
                </a:r>
                <a:endParaRPr lang="en-GB" sz="674" dirty="0"/>
              </a:p>
            </p:txBody>
          </p:sp>
        </p:grpSp>
      </p:grpSp>
      <p:grpSp>
        <p:nvGrpSpPr>
          <p:cNvPr id="29" name="Group 28">
            <a:extLst>
              <a:ext uri="{FF2B5EF4-FFF2-40B4-BE49-F238E27FC236}">
                <a16:creationId xmlns:a16="http://schemas.microsoft.com/office/drawing/2014/main" id="{5E12333B-A4AB-F9CD-64C7-6E738CFF68E7}"/>
              </a:ext>
            </a:extLst>
          </p:cNvPr>
          <p:cNvGrpSpPr/>
          <p:nvPr/>
        </p:nvGrpSpPr>
        <p:grpSpPr>
          <a:xfrm>
            <a:off x="5159362" y="3003798"/>
            <a:ext cx="2452530" cy="2190571"/>
            <a:chOff x="4471884" y="3578208"/>
            <a:chExt cx="3671437" cy="3430816"/>
          </a:xfrm>
        </p:grpSpPr>
        <p:pic>
          <p:nvPicPr>
            <p:cNvPr id="30" name="Picture 29">
              <a:extLst>
                <a:ext uri="{FF2B5EF4-FFF2-40B4-BE49-F238E27FC236}">
                  <a16:creationId xmlns:a16="http://schemas.microsoft.com/office/drawing/2014/main" id="{40F2B5A4-3F7A-A227-68C9-4EDEACDA3B19}"/>
                </a:ext>
              </a:extLst>
            </p:cNvPr>
            <p:cNvPicPr>
              <a:picLocks noChangeAspect="1"/>
            </p:cNvPicPr>
            <p:nvPr/>
          </p:nvPicPr>
          <p:blipFill>
            <a:blip r:embed="rId5"/>
            <a:stretch>
              <a:fillRect/>
            </a:stretch>
          </p:blipFill>
          <p:spPr>
            <a:xfrm>
              <a:off x="5080682" y="3816505"/>
              <a:ext cx="2769072" cy="1729938"/>
            </a:xfrm>
            <a:prstGeom prst="rect">
              <a:avLst/>
            </a:prstGeom>
          </p:spPr>
        </p:pic>
        <p:cxnSp>
          <p:nvCxnSpPr>
            <p:cNvPr id="31" name="Straight Arrow Connector 30">
              <a:extLst>
                <a:ext uri="{FF2B5EF4-FFF2-40B4-BE49-F238E27FC236}">
                  <a16:creationId xmlns:a16="http://schemas.microsoft.com/office/drawing/2014/main" id="{3348830B-3668-1282-A3A1-B9C1B19327E3}"/>
                </a:ext>
              </a:extLst>
            </p:cNvPr>
            <p:cNvCxnSpPr>
              <a:cxnSpLocks/>
            </p:cNvCxnSpPr>
            <p:nvPr/>
          </p:nvCxnSpPr>
          <p:spPr>
            <a:xfrm>
              <a:off x="5092919" y="3803897"/>
              <a:ext cx="27142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D93C043-F2F8-3EEB-9746-4C6A7DD9F6C5}"/>
                </a:ext>
              </a:extLst>
            </p:cNvPr>
            <p:cNvCxnSpPr>
              <a:cxnSpLocks/>
            </p:cNvCxnSpPr>
            <p:nvPr/>
          </p:nvCxnSpPr>
          <p:spPr>
            <a:xfrm flipV="1">
              <a:off x="4991319" y="3925505"/>
              <a:ext cx="0" cy="15666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7B73FD87-4285-0B1F-53D2-88841BB9E979}"/>
                </a:ext>
              </a:extLst>
            </p:cNvPr>
            <p:cNvSpPr txBox="1"/>
            <p:nvPr/>
          </p:nvSpPr>
          <p:spPr>
            <a:xfrm>
              <a:off x="5714483" y="3578208"/>
              <a:ext cx="812800" cy="333514"/>
            </a:xfrm>
            <a:prstGeom prst="rect">
              <a:avLst/>
            </a:prstGeom>
            <a:noFill/>
          </p:spPr>
          <p:txBody>
            <a:bodyPr wrap="square" rtlCol="0">
              <a:spAutoFit/>
            </a:bodyPr>
            <a:lstStyle/>
            <a:p>
              <a:r>
                <a:rPr lang="en-US" sz="618" dirty="0">
                  <a:highlight>
                    <a:srgbClr val="FFFF00"/>
                  </a:highlight>
                </a:rPr>
                <a:t>0.63m</a:t>
              </a:r>
              <a:endParaRPr lang="en-GB" sz="618" dirty="0">
                <a:highlight>
                  <a:srgbClr val="FFFF00"/>
                </a:highlight>
              </a:endParaRPr>
            </a:p>
          </p:txBody>
        </p:sp>
        <p:sp>
          <p:nvSpPr>
            <p:cNvPr id="34" name="TextBox 33">
              <a:extLst>
                <a:ext uri="{FF2B5EF4-FFF2-40B4-BE49-F238E27FC236}">
                  <a16:creationId xmlns:a16="http://schemas.microsoft.com/office/drawing/2014/main" id="{D53E8F70-C365-A13B-3091-BC9ACB60C86E}"/>
                </a:ext>
              </a:extLst>
            </p:cNvPr>
            <p:cNvSpPr txBox="1"/>
            <p:nvPr/>
          </p:nvSpPr>
          <p:spPr>
            <a:xfrm>
              <a:off x="4471884" y="4560089"/>
              <a:ext cx="812800" cy="333514"/>
            </a:xfrm>
            <a:prstGeom prst="rect">
              <a:avLst/>
            </a:prstGeom>
            <a:noFill/>
          </p:spPr>
          <p:txBody>
            <a:bodyPr wrap="square" rtlCol="0">
              <a:spAutoFit/>
            </a:bodyPr>
            <a:lstStyle/>
            <a:p>
              <a:r>
                <a:rPr lang="en-US" sz="618" dirty="0">
                  <a:highlight>
                    <a:srgbClr val="FFFF00"/>
                  </a:highlight>
                </a:rPr>
                <a:t>0.39m</a:t>
              </a:r>
              <a:endParaRPr lang="en-GB" sz="618" dirty="0">
                <a:highlight>
                  <a:srgbClr val="FFFF00"/>
                </a:highlight>
              </a:endParaRPr>
            </a:p>
          </p:txBody>
        </p:sp>
        <p:cxnSp>
          <p:nvCxnSpPr>
            <p:cNvPr id="35" name="Straight Arrow Connector 34">
              <a:extLst>
                <a:ext uri="{FF2B5EF4-FFF2-40B4-BE49-F238E27FC236}">
                  <a16:creationId xmlns:a16="http://schemas.microsoft.com/office/drawing/2014/main" id="{AD661263-2EE0-3626-040A-7F12FF62A4C7}"/>
                </a:ext>
              </a:extLst>
            </p:cNvPr>
            <p:cNvCxnSpPr>
              <a:cxnSpLocks/>
            </p:cNvCxnSpPr>
            <p:nvPr/>
          </p:nvCxnSpPr>
          <p:spPr>
            <a:xfrm flipV="1">
              <a:off x="6741138" y="5231949"/>
              <a:ext cx="996214" cy="69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A7DBE83-BAFA-8BE6-6FA9-BB37369469D2}"/>
                </a:ext>
              </a:extLst>
            </p:cNvPr>
            <p:cNvSpPr txBox="1"/>
            <p:nvPr/>
          </p:nvSpPr>
          <p:spPr>
            <a:xfrm>
              <a:off x="6974579" y="4970338"/>
              <a:ext cx="812800" cy="333514"/>
            </a:xfrm>
            <a:prstGeom prst="rect">
              <a:avLst/>
            </a:prstGeom>
            <a:noFill/>
          </p:spPr>
          <p:txBody>
            <a:bodyPr wrap="square" rtlCol="0">
              <a:spAutoFit/>
            </a:bodyPr>
            <a:lstStyle/>
            <a:p>
              <a:r>
                <a:rPr lang="en-US" sz="618" dirty="0">
                  <a:highlight>
                    <a:srgbClr val="FFFF00"/>
                  </a:highlight>
                </a:rPr>
                <a:t>0.11m</a:t>
              </a:r>
              <a:endParaRPr lang="en-GB" sz="618" dirty="0">
                <a:highlight>
                  <a:srgbClr val="FFFF00"/>
                </a:highlight>
              </a:endParaRPr>
            </a:p>
          </p:txBody>
        </p:sp>
        <p:grpSp>
          <p:nvGrpSpPr>
            <p:cNvPr id="37" name="Group 36">
              <a:extLst>
                <a:ext uri="{FF2B5EF4-FFF2-40B4-BE49-F238E27FC236}">
                  <a16:creationId xmlns:a16="http://schemas.microsoft.com/office/drawing/2014/main" id="{35BEF99E-7378-D003-C45B-F1C365F6F2B4}"/>
                </a:ext>
              </a:extLst>
            </p:cNvPr>
            <p:cNvGrpSpPr/>
            <p:nvPr/>
          </p:nvGrpSpPr>
          <p:grpSpPr>
            <a:xfrm>
              <a:off x="6389488" y="5677499"/>
              <a:ext cx="1515705" cy="1331525"/>
              <a:chOff x="7682343" y="3938129"/>
              <a:chExt cx="1515705" cy="1331525"/>
            </a:xfrm>
          </p:grpSpPr>
          <p:sp>
            <p:nvSpPr>
              <p:cNvPr id="39" name="Rectangle 38">
                <a:extLst>
                  <a:ext uri="{FF2B5EF4-FFF2-40B4-BE49-F238E27FC236}">
                    <a16:creationId xmlns:a16="http://schemas.microsoft.com/office/drawing/2014/main" id="{3E984AEA-20CE-E09D-E035-62B43A2823C9}"/>
                  </a:ext>
                </a:extLst>
              </p:cNvPr>
              <p:cNvSpPr/>
              <p:nvPr/>
            </p:nvSpPr>
            <p:spPr>
              <a:xfrm>
                <a:off x="8271132" y="4286250"/>
                <a:ext cx="448022" cy="4381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sz="1124">
                  <a:highlight>
                    <a:srgbClr val="FFFF00"/>
                  </a:highlight>
                </a:endParaRPr>
              </a:p>
            </p:txBody>
          </p:sp>
          <p:sp>
            <p:nvSpPr>
              <p:cNvPr id="40" name="Rectangle 39">
                <a:extLst>
                  <a:ext uri="{FF2B5EF4-FFF2-40B4-BE49-F238E27FC236}">
                    <a16:creationId xmlns:a16="http://schemas.microsoft.com/office/drawing/2014/main" id="{57563279-89C0-27CC-B19E-47973825F511}"/>
                  </a:ext>
                </a:extLst>
              </p:cNvPr>
              <p:cNvSpPr/>
              <p:nvPr/>
            </p:nvSpPr>
            <p:spPr>
              <a:xfrm>
                <a:off x="8362950" y="4375150"/>
                <a:ext cx="266700" cy="26035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sz="1124">
                  <a:highlight>
                    <a:srgbClr val="FFFF00"/>
                  </a:highlight>
                </a:endParaRPr>
              </a:p>
            </p:txBody>
          </p:sp>
          <p:cxnSp>
            <p:nvCxnSpPr>
              <p:cNvPr id="41" name="Straight Arrow Connector 40">
                <a:extLst>
                  <a:ext uri="{FF2B5EF4-FFF2-40B4-BE49-F238E27FC236}">
                    <a16:creationId xmlns:a16="http://schemas.microsoft.com/office/drawing/2014/main" id="{EA30DD83-8D8E-D316-B030-AA25077BF00D}"/>
                  </a:ext>
                </a:extLst>
              </p:cNvPr>
              <p:cNvCxnSpPr>
                <a:cxnSpLocks/>
              </p:cNvCxnSpPr>
              <p:nvPr/>
            </p:nvCxnSpPr>
            <p:spPr>
              <a:xfrm>
                <a:off x="8271132" y="4199767"/>
                <a:ext cx="448022"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C9CBB8E7-8E4A-0513-E306-8FC434594BEC}"/>
                  </a:ext>
                </a:extLst>
              </p:cNvPr>
              <p:cNvSpPr txBox="1"/>
              <p:nvPr/>
            </p:nvSpPr>
            <p:spPr>
              <a:xfrm>
                <a:off x="8088744" y="3938129"/>
                <a:ext cx="812800" cy="348915"/>
              </a:xfrm>
              <a:prstGeom prst="rect">
                <a:avLst/>
              </a:prstGeom>
              <a:noFill/>
            </p:spPr>
            <p:txBody>
              <a:bodyPr wrap="square" rtlCol="0">
                <a:spAutoFit/>
              </a:bodyPr>
              <a:lstStyle/>
              <a:p>
                <a:r>
                  <a:rPr lang="en-US" sz="674" dirty="0">
                    <a:highlight>
                      <a:srgbClr val="FFFF00"/>
                    </a:highlight>
                  </a:rPr>
                  <a:t>6.8mm</a:t>
                </a:r>
                <a:endParaRPr lang="en-GB" sz="674" dirty="0">
                  <a:highlight>
                    <a:srgbClr val="FFFF00"/>
                  </a:highlight>
                </a:endParaRPr>
              </a:p>
            </p:txBody>
          </p:sp>
          <p:cxnSp>
            <p:nvCxnSpPr>
              <p:cNvPr id="43" name="Straight Arrow Connector 42">
                <a:extLst>
                  <a:ext uri="{FF2B5EF4-FFF2-40B4-BE49-F238E27FC236}">
                    <a16:creationId xmlns:a16="http://schemas.microsoft.com/office/drawing/2014/main" id="{F325DEFC-F036-B8B8-D1D4-593C13BB0441}"/>
                  </a:ext>
                </a:extLst>
              </p:cNvPr>
              <p:cNvCxnSpPr>
                <a:cxnSpLocks/>
              </p:cNvCxnSpPr>
              <p:nvPr/>
            </p:nvCxnSpPr>
            <p:spPr>
              <a:xfrm flipV="1">
                <a:off x="8186125" y="4284662"/>
                <a:ext cx="0" cy="43973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257FFC1-A74F-39B8-7909-75C22013551F}"/>
                  </a:ext>
                </a:extLst>
              </p:cNvPr>
              <p:cNvSpPr txBox="1"/>
              <p:nvPr/>
            </p:nvSpPr>
            <p:spPr>
              <a:xfrm>
                <a:off x="7682343" y="4376279"/>
                <a:ext cx="812800" cy="348915"/>
              </a:xfrm>
              <a:prstGeom prst="rect">
                <a:avLst/>
              </a:prstGeom>
              <a:noFill/>
            </p:spPr>
            <p:txBody>
              <a:bodyPr wrap="square" rtlCol="0">
                <a:spAutoFit/>
              </a:bodyPr>
              <a:lstStyle/>
              <a:p>
                <a:r>
                  <a:rPr lang="en-US" sz="674" dirty="0">
                    <a:highlight>
                      <a:srgbClr val="FFFF00"/>
                    </a:highlight>
                  </a:rPr>
                  <a:t>6.8mm</a:t>
                </a:r>
                <a:endParaRPr lang="en-GB" sz="674" dirty="0">
                  <a:highlight>
                    <a:srgbClr val="FFFF00"/>
                  </a:highlight>
                </a:endParaRPr>
              </a:p>
            </p:txBody>
          </p:sp>
          <p:cxnSp>
            <p:nvCxnSpPr>
              <p:cNvPr id="45" name="Straight Arrow Connector 44">
                <a:extLst>
                  <a:ext uri="{FF2B5EF4-FFF2-40B4-BE49-F238E27FC236}">
                    <a16:creationId xmlns:a16="http://schemas.microsoft.com/office/drawing/2014/main" id="{29B4B23F-61D3-6C6E-A212-F61C208A749A}"/>
                  </a:ext>
                </a:extLst>
              </p:cNvPr>
              <p:cNvCxnSpPr>
                <a:cxnSpLocks/>
              </p:cNvCxnSpPr>
              <p:nvPr/>
            </p:nvCxnSpPr>
            <p:spPr>
              <a:xfrm flipV="1">
                <a:off x="8664758" y="4635500"/>
                <a:ext cx="0" cy="11011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2B9109F7-186C-A815-0AA4-932DACC6D47A}"/>
                  </a:ext>
                </a:extLst>
              </p:cNvPr>
              <p:cNvSpPr txBox="1"/>
              <p:nvPr/>
            </p:nvSpPr>
            <p:spPr>
              <a:xfrm>
                <a:off x="8672439" y="4551513"/>
                <a:ext cx="525609" cy="718141"/>
              </a:xfrm>
              <a:prstGeom prst="rect">
                <a:avLst/>
              </a:prstGeom>
              <a:noFill/>
            </p:spPr>
            <p:txBody>
              <a:bodyPr wrap="square" rtlCol="0">
                <a:spAutoFit/>
              </a:bodyPr>
              <a:lstStyle/>
              <a:p>
                <a:r>
                  <a:rPr lang="en-US" sz="674" dirty="0">
                    <a:highlight>
                      <a:srgbClr val="FFFF00"/>
                    </a:highlight>
                  </a:rPr>
                  <a:t>1mm</a:t>
                </a:r>
                <a:endParaRPr lang="en-GB" sz="674" dirty="0">
                  <a:highlight>
                    <a:srgbClr val="FFFF00"/>
                  </a:highlight>
                </a:endParaRPr>
              </a:p>
            </p:txBody>
          </p:sp>
        </p:grpSp>
        <p:sp>
          <p:nvSpPr>
            <p:cNvPr id="38" name="TextBox 37">
              <a:extLst>
                <a:ext uri="{FF2B5EF4-FFF2-40B4-BE49-F238E27FC236}">
                  <a16:creationId xmlns:a16="http://schemas.microsoft.com/office/drawing/2014/main" id="{547129C1-1627-2162-C41F-548EAEA441AE}"/>
                </a:ext>
              </a:extLst>
            </p:cNvPr>
            <p:cNvSpPr txBox="1"/>
            <p:nvPr/>
          </p:nvSpPr>
          <p:spPr>
            <a:xfrm>
              <a:off x="5070817" y="5663355"/>
              <a:ext cx="3072504" cy="1133920"/>
            </a:xfrm>
            <a:prstGeom prst="rect">
              <a:avLst/>
            </a:prstGeom>
            <a:noFill/>
          </p:spPr>
          <p:txBody>
            <a:bodyPr wrap="square" rtlCol="0">
              <a:spAutoFit/>
            </a:bodyPr>
            <a:lstStyle/>
            <a:p>
              <a:r>
                <a:rPr lang="en-US" sz="506" dirty="0" err="1">
                  <a:highlight>
                    <a:srgbClr val="FFFF00"/>
                  </a:highlight>
                </a:rPr>
                <a:t>Mmf</a:t>
              </a:r>
              <a:r>
                <a:rPr lang="en-US" sz="506" dirty="0">
                  <a:highlight>
                    <a:srgbClr val="FFFF00"/>
                  </a:highlight>
                </a:rPr>
                <a:t>=47700 At;</a:t>
              </a:r>
            </a:p>
            <a:p>
              <a:r>
                <a:rPr lang="en-US" sz="506" dirty="0" err="1">
                  <a:highlight>
                    <a:srgbClr val="FFFF00"/>
                  </a:highlight>
                </a:rPr>
                <a:t>Sigmapulse</a:t>
              </a:r>
              <a:r>
                <a:rPr lang="en-US" sz="506" dirty="0">
                  <a:highlight>
                    <a:srgbClr val="FFFF00"/>
                  </a:highlight>
                </a:rPr>
                <a:t>=20 A;</a:t>
              </a:r>
            </a:p>
            <a:p>
              <a:r>
                <a:rPr lang="en-US" sz="506" dirty="0" err="1">
                  <a:highlight>
                    <a:srgbClr val="FFFF00"/>
                  </a:highlight>
                </a:rPr>
                <a:t>IronLosses</a:t>
              </a:r>
              <a:r>
                <a:rPr lang="en-US" sz="506" dirty="0">
                  <a:highlight>
                    <a:srgbClr val="FFFF00"/>
                  </a:highlight>
                </a:rPr>
                <a:t>: 72 J/m/pulse </a:t>
              </a:r>
            </a:p>
            <a:p>
              <a:pPr marL="160574" indent="-160574">
                <a:buFont typeface="Arial" panose="020B0604020202020204" pitchFamily="34" charset="0"/>
                <a:buChar char="•"/>
              </a:pPr>
              <a:r>
                <a:rPr lang="en-US" sz="506" dirty="0">
                  <a:highlight>
                    <a:srgbClr val="FFFF00"/>
                  </a:highlight>
                </a:rPr>
                <a:t>joke: 61 J/m/pulse</a:t>
              </a:r>
            </a:p>
            <a:p>
              <a:pPr marL="160574" indent="-160574">
                <a:buFont typeface="Arial" panose="020B0604020202020204" pitchFamily="34" charset="0"/>
                <a:buChar char="•"/>
              </a:pPr>
              <a:r>
                <a:rPr lang="en-US" sz="506" dirty="0">
                  <a:highlight>
                    <a:srgbClr val="FFFF00"/>
                  </a:highlight>
                </a:rPr>
                <a:t>poles: 11 J/m/pulse</a:t>
              </a:r>
            </a:p>
            <a:p>
              <a:r>
                <a:rPr lang="en-US" sz="506" dirty="0">
                  <a:highlight>
                    <a:srgbClr val="FFFF00"/>
                  </a:highlight>
                </a:rPr>
                <a:t>Coil Losses: 8300 J/m/pulse</a:t>
              </a:r>
            </a:p>
            <a:p>
              <a:pPr marL="160574" indent="-160574">
                <a:buFont typeface="Arial" panose="020B0604020202020204" pitchFamily="34" charset="0"/>
                <a:buChar char="•"/>
              </a:pPr>
              <a:endParaRPr lang="en-GB" sz="506" dirty="0">
                <a:highlight>
                  <a:srgbClr val="FFFF00"/>
                </a:highlight>
              </a:endParaRPr>
            </a:p>
          </p:txBody>
        </p:sp>
      </p:grpSp>
      <p:grpSp>
        <p:nvGrpSpPr>
          <p:cNvPr id="47" name="Group 46">
            <a:extLst>
              <a:ext uri="{FF2B5EF4-FFF2-40B4-BE49-F238E27FC236}">
                <a16:creationId xmlns:a16="http://schemas.microsoft.com/office/drawing/2014/main" id="{387A4426-3253-54E3-894C-2E285FF33A7D}"/>
              </a:ext>
            </a:extLst>
          </p:cNvPr>
          <p:cNvGrpSpPr/>
          <p:nvPr/>
        </p:nvGrpSpPr>
        <p:grpSpPr>
          <a:xfrm>
            <a:off x="3033779" y="2931790"/>
            <a:ext cx="2366602" cy="2235446"/>
            <a:chOff x="7976739" y="537223"/>
            <a:chExt cx="3533117" cy="3602384"/>
          </a:xfrm>
        </p:grpSpPr>
        <p:pic>
          <p:nvPicPr>
            <p:cNvPr id="48" name="Picture 47">
              <a:extLst>
                <a:ext uri="{FF2B5EF4-FFF2-40B4-BE49-F238E27FC236}">
                  <a16:creationId xmlns:a16="http://schemas.microsoft.com/office/drawing/2014/main" id="{9A3F7CEF-A181-147D-B6CD-7AB7F1365EC9}"/>
                </a:ext>
              </a:extLst>
            </p:cNvPr>
            <p:cNvPicPr>
              <a:picLocks noChangeAspect="1"/>
            </p:cNvPicPr>
            <p:nvPr/>
          </p:nvPicPr>
          <p:blipFill>
            <a:blip r:embed="rId6"/>
            <a:stretch>
              <a:fillRect/>
            </a:stretch>
          </p:blipFill>
          <p:spPr>
            <a:xfrm>
              <a:off x="8494573" y="869376"/>
              <a:ext cx="2368066" cy="1997796"/>
            </a:xfrm>
            <a:prstGeom prst="rect">
              <a:avLst/>
            </a:prstGeom>
          </p:spPr>
        </p:pic>
        <p:sp>
          <p:nvSpPr>
            <p:cNvPr id="49" name="TextBox 48">
              <a:extLst>
                <a:ext uri="{FF2B5EF4-FFF2-40B4-BE49-F238E27FC236}">
                  <a16:creationId xmlns:a16="http://schemas.microsoft.com/office/drawing/2014/main" id="{DFC6D635-ABC2-EEDB-3B23-BACB113F821F}"/>
                </a:ext>
              </a:extLst>
            </p:cNvPr>
            <p:cNvSpPr txBox="1"/>
            <p:nvPr/>
          </p:nvSpPr>
          <p:spPr>
            <a:xfrm>
              <a:off x="8437351" y="2867171"/>
              <a:ext cx="3072505" cy="1272436"/>
            </a:xfrm>
            <a:prstGeom prst="rect">
              <a:avLst/>
            </a:prstGeom>
            <a:noFill/>
          </p:spPr>
          <p:txBody>
            <a:bodyPr wrap="square" rtlCol="0">
              <a:spAutoFit/>
            </a:bodyPr>
            <a:lstStyle/>
            <a:p>
              <a:r>
                <a:rPr lang="en-US" sz="506" dirty="0" err="1">
                  <a:highlight>
                    <a:srgbClr val="FF00FF"/>
                  </a:highlight>
                </a:rPr>
                <a:t>Mmf</a:t>
              </a:r>
              <a:r>
                <a:rPr lang="en-US" sz="506" dirty="0">
                  <a:highlight>
                    <a:srgbClr val="FF00FF"/>
                  </a:highlight>
                </a:rPr>
                <a:t>=52950 At;</a:t>
              </a:r>
            </a:p>
            <a:p>
              <a:r>
                <a:rPr lang="en-US" sz="506" dirty="0" err="1">
                  <a:highlight>
                    <a:srgbClr val="FF00FF"/>
                  </a:highlight>
                </a:rPr>
                <a:t>Sigmapulse</a:t>
              </a:r>
              <a:r>
                <a:rPr lang="en-US" sz="506" dirty="0">
                  <a:highlight>
                    <a:srgbClr val="FF00FF"/>
                  </a:highlight>
                </a:rPr>
                <a:t>=15 A;</a:t>
              </a:r>
            </a:p>
            <a:p>
              <a:r>
                <a:rPr lang="en-US" sz="506" dirty="0" err="1">
                  <a:highlight>
                    <a:srgbClr val="FF00FF"/>
                  </a:highlight>
                </a:rPr>
                <a:t>IronLosses</a:t>
              </a:r>
              <a:r>
                <a:rPr lang="en-US" sz="506" dirty="0">
                  <a:highlight>
                    <a:srgbClr val="FF00FF"/>
                  </a:highlight>
                </a:rPr>
                <a:t>: 62 J/m/pulse </a:t>
              </a:r>
            </a:p>
            <a:p>
              <a:pPr marL="160574" indent="-160574">
                <a:buFont typeface="Arial" panose="020B0604020202020204" pitchFamily="34" charset="0"/>
                <a:buChar char="•"/>
              </a:pPr>
              <a:r>
                <a:rPr lang="en-US" sz="506" dirty="0">
                  <a:highlight>
                    <a:srgbClr val="FF00FF"/>
                  </a:highlight>
                </a:rPr>
                <a:t>joke: 47 J/m/pulse</a:t>
              </a:r>
            </a:p>
            <a:p>
              <a:pPr marL="160574" indent="-160574">
                <a:buFont typeface="Arial" panose="020B0604020202020204" pitchFamily="34" charset="0"/>
                <a:buChar char="•"/>
              </a:pPr>
              <a:r>
                <a:rPr lang="en-US" sz="506" dirty="0">
                  <a:highlight>
                    <a:srgbClr val="FF00FF"/>
                  </a:highlight>
                </a:rPr>
                <a:t>poles: 15 J/m/pulse</a:t>
              </a:r>
            </a:p>
            <a:p>
              <a:r>
                <a:rPr lang="en-US" sz="506" dirty="0">
                  <a:highlight>
                    <a:srgbClr val="FF00FF"/>
                  </a:highlight>
                </a:rPr>
                <a:t>Coil Losses: 392 J/m/pulse</a:t>
              </a:r>
            </a:p>
            <a:p>
              <a:r>
                <a:rPr lang="en-US" sz="506" dirty="0">
                  <a:highlight>
                    <a:srgbClr val="FF00FF"/>
                  </a:highlight>
                </a:rPr>
                <a:t>Tot NRG: 6500 J/m</a:t>
              </a:r>
            </a:p>
            <a:p>
              <a:pPr marL="160574" indent="-160574">
                <a:buFont typeface="Arial" panose="020B0604020202020204" pitchFamily="34" charset="0"/>
                <a:buChar char="•"/>
              </a:pPr>
              <a:endParaRPr lang="en-GB" sz="506" dirty="0">
                <a:highlight>
                  <a:srgbClr val="FF00FF"/>
                </a:highlight>
              </a:endParaRPr>
            </a:p>
          </p:txBody>
        </p:sp>
        <p:cxnSp>
          <p:nvCxnSpPr>
            <p:cNvPr id="50" name="Straight Arrow Connector 49">
              <a:extLst>
                <a:ext uri="{FF2B5EF4-FFF2-40B4-BE49-F238E27FC236}">
                  <a16:creationId xmlns:a16="http://schemas.microsoft.com/office/drawing/2014/main" id="{EE80E250-ABCC-C3B7-CD04-4FA051DD1E0A}"/>
                </a:ext>
              </a:extLst>
            </p:cNvPr>
            <p:cNvCxnSpPr>
              <a:cxnSpLocks/>
            </p:cNvCxnSpPr>
            <p:nvPr/>
          </p:nvCxnSpPr>
          <p:spPr>
            <a:xfrm flipV="1">
              <a:off x="8456690" y="916348"/>
              <a:ext cx="0" cy="18776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39A38F6-B3D0-1685-BD56-5295DD0A8613}"/>
                </a:ext>
              </a:extLst>
            </p:cNvPr>
            <p:cNvSpPr txBox="1"/>
            <p:nvPr/>
          </p:nvSpPr>
          <p:spPr>
            <a:xfrm>
              <a:off x="8494572" y="537223"/>
              <a:ext cx="1394217" cy="333514"/>
            </a:xfrm>
            <a:prstGeom prst="rect">
              <a:avLst/>
            </a:prstGeom>
            <a:noFill/>
          </p:spPr>
          <p:txBody>
            <a:bodyPr wrap="square" rtlCol="0">
              <a:spAutoFit/>
            </a:bodyPr>
            <a:lstStyle/>
            <a:p>
              <a:r>
                <a:rPr lang="en-US" sz="618" dirty="0">
                  <a:highlight>
                    <a:srgbClr val="FF00FF"/>
                  </a:highlight>
                </a:rPr>
                <a:t>0.47m</a:t>
              </a:r>
              <a:endParaRPr lang="en-GB" sz="618" dirty="0">
                <a:highlight>
                  <a:srgbClr val="FF00FF"/>
                </a:highlight>
              </a:endParaRPr>
            </a:p>
          </p:txBody>
        </p:sp>
        <p:sp>
          <p:nvSpPr>
            <p:cNvPr id="52" name="TextBox 51">
              <a:extLst>
                <a:ext uri="{FF2B5EF4-FFF2-40B4-BE49-F238E27FC236}">
                  <a16:creationId xmlns:a16="http://schemas.microsoft.com/office/drawing/2014/main" id="{4097F84E-B330-F796-6AB2-AAB65B245763}"/>
                </a:ext>
              </a:extLst>
            </p:cNvPr>
            <p:cNvSpPr txBox="1"/>
            <p:nvPr/>
          </p:nvSpPr>
          <p:spPr>
            <a:xfrm>
              <a:off x="7976739" y="1693092"/>
              <a:ext cx="784110" cy="333514"/>
            </a:xfrm>
            <a:prstGeom prst="rect">
              <a:avLst/>
            </a:prstGeom>
            <a:noFill/>
          </p:spPr>
          <p:txBody>
            <a:bodyPr wrap="square" rtlCol="0">
              <a:spAutoFit/>
            </a:bodyPr>
            <a:lstStyle/>
            <a:p>
              <a:r>
                <a:rPr lang="en-US" sz="618" dirty="0">
                  <a:highlight>
                    <a:srgbClr val="FF00FF"/>
                  </a:highlight>
                </a:rPr>
                <a:t>0.39m</a:t>
              </a:r>
              <a:endParaRPr lang="en-GB" sz="618" dirty="0">
                <a:highlight>
                  <a:srgbClr val="FF00FF"/>
                </a:highlight>
              </a:endParaRPr>
            </a:p>
          </p:txBody>
        </p:sp>
        <p:cxnSp>
          <p:nvCxnSpPr>
            <p:cNvPr id="53" name="Straight Arrow Connector 52">
              <a:extLst>
                <a:ext uri="{FF2B5EF4-FFF2-40B4-BE49-F238E27FC236}">
                  <a16:creationId xmlns:a16="http://schemas.microsoft.com/office/drawing/2014/main" id="{1FEAC1A3-CFB0-77AF-9814-475AE9F05729}"/>
                </a:ext>
              </a:extLst>
            </p:cNvPr>
            <p:cNvCxnSpPr>
              <a:cxnSpLocks/>
            </p:cNvCxnSpPr>
            <p:nvPr/>
          </p:nvCxnSpPr>
          <p:spPr>
            <a:xfrm>
              <a:off x="8494573" y="794785"/>
              <a:ext cx="236806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5927F193-6F7D-645C-AEB2-951AB39F3156}"/>
                </a:ext>
              </a:extLst>
            </p:cNvPr>
            <p:cNvCxnSpPr>
              <a:cxnSpLocks/>
            </p:cNvCxnSpPr>
            <p:nvPr/>
          </p:nvCxnSpPr>
          <p:spPr>
            <a:xfrm>
              <a:off x="9963891" y="2601610"/>
              <a:ext cx="850159"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031F4B9B-B86A-E442-E1EA-EE900A20B5D3}"/>
                </a:ext>
              </a:extLst>
            </p:cNvPr>
            <p:cNvSpPr txBox="1"/>
            <p:nvPr/>
          </p:nvSpPr>
          <p:spPr>
            <a:xfrm>
              <a:off x="10197331" y="2339304"/>
              <a:ext cx="812800" cy="333514"/>
            </a:xfrm>
            <a:prstGeom prst="rect">
              <a:avLst/>
            </a:prstGeom>
            <a:noFill/>
          </p:spPr>
          <p:txBody>
            <a:bodyPr wrap="square" rtlCol="0">
              <a:spAutoFit/>
            </a:bodyPr>
            <a:lstStyle/>
            <a:p>
              <a:r>
                <a:rPr lang="en-US" sz="618" dirty="0">
                  <a:highlight>
                    <a:srgbClr val="FF00FF"/>
                  </a:highlight>
                </a:rPr>
                <a:t>0.09m</a:t>
              </a:r>
              <a:endParaRPr lang="en-GB" sz="618" dirty="0">
                <a:highlight>
                  <a:srgbClr val="FF00FF"/>
                </a:highlight>
              </a:endParaRPr>
            </a:p>
          </p:txBody>
        </p:sp>
        <p:grpSp>
          <p:nvGrpSpPr>
            <p:cNvPr id="56" name="Group 55">
              <a:extLst>
                <a:ext uri="{FF2B5EF4-FFF2-40B4-BE49-F238E27FC236}">
                  <a16:creationId xmlns:a16="http://schemas.microsoft.com/office/drawing/2014/main" id="{34BC5E14-A174-F7F9-EE24-BBFA00B0BF44}"/>
                </a:ext>
              </a:extLst>
            </p:cNvPr>
            <p:cNvGrpSpPr/>
            <p:nvPr/>
          </p:nvGrpSpPr>
          <p:grpSpPr>
            <a:xfrm>
              <a:off x="9858099" y="2851810"/>
              <a:ext cx="1593266" cy="970549"/>
              <a:chOff x="9866506" y="2951738"/>
              <a:chExt cx="1593266" cy="970549"/>
            </a:xfrm>
          </p:grpSpPr>
          <p:sp>
            <p:nvSpPr>
              <p:cNvPr id="57" name="Rectangle 56">
                <a:extLst>
                  <a:ext uri="{FF2B5EF4-FFF2-40B4-BE49-F238E27FC236}">
                    <a16:creationId xmlns:a16="http://schemas.microsoft.com/office/drawing/2014/main" id="{B21B2E17-2B47-0BF8-B755-77B4C951ECA2}"/>
                  </a:ext>
                </a:extLst>
              </p:cNvPr>
              <p:cNvSpPr/>
              <p:nvPr/>
            </p:nvSpPr>
            <p:spPr>
              <a:xfrm>
                <a:off x="10496166" y="3299859"/>
                <a:ext cx="448022" cy="4381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sz="1124">
                  <a:highlight>
                    <a:srgbClr val="FF00FF"/>
                  </a:highlight>
                </a:endParaRPr>
              </a:p>
            </p:txBody>
          </p:sp>
          <p:sp>
            <p:nvSpPr>
              <p:cNvPr id="58" name="Rectangle 57">
                <a:extLst>
                  <a:ext uri="{FF2B5EF4-FFF2-40B4-BE49-F238E27FC236}">
                    <a16:creationId xmlns:a16="http://schemas.microsoft.com/office/drawing/2014/main" id="{C7E5EC03-AC5B-07AF-4837-427A5360EF93}"/>
                  </a:ext>
                </a:extLst>
              </p:cNvPr>
              <p:cNvSpPr/>
              <p:nvPr/>
            </p:nvSpPr>
            <p:spPr>
              <a:xfrm>
                <a:off x="10587984" y="3388759"/>
                <a:ext cx="266700" cy="26035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sz="1124">
                  <a:highlight>
                    <a:srgbClr val="FF00FF"/>
                  </a:highlight>
                </a:endParaRPr>
              </a:p>
            </p:txBody>
          </p:sp>
          <p:sp>
            <p:nvSpPr>
              <p:cNvPr id="59" name="TextBox 58">
                <a:extLst>
                  <a:ext uri="{FF2B5EF4-FFF2-40B4-BE49-F238E27FC236}">
                    <a16:creationId xmlns:a16="http://schemas.microsoft.com/office/drawing/2014/main" id="{874B0B5E-B5E4-4CBE-AAA4-B7B9A9397321}"/>
                  </a:ext>
                </a:extLst>
              </p:cNvPr>
              <p:cNvSpPr txBox="1"/>
              <p:nvPr/>
            </p:nvSpPr>
            <p:spPr>
              <a:xfrm>
                <a:off x="10313777" y="2951738"/>
                <a:ext cx="812800" cy="533529"/>
              </a:xfrm>
              <a:prstGeom prst="rect">
                <a:avLst/>
              </a:prstGeom>
              <a:noFill/>
            </p:spPr>
            <p:txBody>
              <a:bodyPr wrap="square" rtlCol="0">
                <a:spAutoFit/>
              </a:bodyPr>
              <a:lstStyle/>
              <a:p>
                <a:r>
                  <a:rPr lang="en-US" sz="674" dirty="0">
                    <a:highlight>
                      <a:srgbClr val="FF00FF"/>
                    </a:highlight>
                  </a:rPr>
                  <a:t>13.5mm</a:t>
                </a:r>
                <a:endParaRPr lang="en-GB" sz="674" dirty="0">
                  <a:highlight>
                    <a:srgbClr val="FF00FF"/>
                  </a:highlight>
                </a:endParaRPr>
              </a:p>
            </p:txBody>
          </p:sp>
          <p:sp>
            <p:nvSpPr>
              <p:cNvPr id="60" name="TextBox 59">
                <a:extLst>
                  <a:ext uri="{FF2B5EF4-FFF2-40B4-BE49-F238E27FC236}">
                    <a16:creationId xmlns:a16="http://schemas.microsoft.com/office/drawing/2014/main" id="{4C8CBBDB-DD94-0965-FE37-348D7FE53261}"/>
                  </a:ext>
                </a:extLst>
              </p:cNvPr>
              <p:cNvSpPr txBox="1"/>
              <p:nvPr/>
            </p:nvSpPr>
            <p:spPr>
              <a:xfrm>
                <a:off x="9866506" y="3388758"/>
                <a:ext cx="812800" cy="533529"/>
              </a:xfrm>
              <a:prstGeom prst="rect">
                <a:avLst/>
              </a:prstGeom>
              <a:noFill/>
            </p:spPr>
            <p:txBody>
              <a:bodyPr wrap="square" rtlCol="0">
                <a:spAutoFit/>
              </a:bodyPr>
              <a:lstStyle/>
              <a:p>
                <a:r>
                  <a:rPr lang="en-US" sz="674" dirty="0">
                    <a:highlight>
                      <a:srgbClr val="FF00FF"/>
                    </a:highlight>
                  </a:rPr>
                  <a:t>13.5mm</a:t>
                </a:r>
                <a:endParaRPr lang="en-GB" sz="674" dirty="0">
                  <a:highlight>
                    <a:srgbClr val="FF00FF"/>
                  </a:highlight>
                </a:endParaRPr>
              </a:p>
            </p:txBody>
          </p:sp>
          <p:sp>
            <p:nvSpPr>
              <p:cNvPr id="61" name="TextBox 60">
                <a:extLst>
                  <a:ext uri="{FF2B5EF4-FFF2-40B4-BE49-F238E27FC236}">
                    <a16:creationId xmlns:a16="http://schemas.microsoft.com/office/drawing/2014/main" id="{F499B9D7-B89E-6007-8FFB-A5C5FC988695}"/>
                  </a:ext>
                </a:extLst>
              </p:cNvPr>
              <p:cNvSpPr txBox="1"/>
              <p:nvPr/>
            </p:nvSpPr>
            <p:spPr>
              <a:xfrm>
                <a:off x="10897470" y="3565120"/>
                <a:ext cx="562302" cy="315978"/>
              </a:xfrm>
              <a:prstGeom prst="rect">
                <a:avLst/>
              </a:prstGeom>
              <a:noFill/>
            </p:spPr>
            <p:txBody>
              <a:bodyPr wrap="square" rtlCol="0">
                <a:spAutoFit/>
              </a:bodyPr>
              <a:lstStyle/>
              <a:p>
                <a:r>
                  <a:rPr lang="en-US" sz="674" dirty="0">
                    <a:highlight>
                      <a:srgbClr val="FF00FF"/>
                    </a:highlight>
                  </a:rPr>
                  <a:t>3mm</a:t>
                </a:r>
                <a:endParaRPr lang="en-GB" sz="674" dirty="0">
                  <a:highlight>
                    <a:srgbClr val="FF00FF"/>
                  </a:highlight>
                </a:endParaRPr>
              </a:p>
            </p:txBody>
          </p:sp>
        </p:grpSp>
      </p:grpSp>
      <p:sp>
        <p:nvSpPr>
          <p:cNvPr id="62" name="Content Placeholder 2">
            <a:extLst>
              <a:ext uri="{FF2B5EF4-FFF2-40B4-BE49-F238E27FC236}">
                <a16:creationId xmlns:a16="http://schemas.microsoft.com/office/drawing/2014/main" id="{2EAF4184-4AD7-B2C3-EC81-444D3EE06D7B}"/>
              </a:ext>
            </a:extLst>
          </p:cNvPr>
          <p:cNvSpPr txBox="1">
            <a:spLocks/>
          </p:cNvSpPr>
          <p:nvPr/>
        </p:nvSpPr>
        <p:spPr>
          <a:xfrm>
            <a:off x="212848" y="873037"/>
            <a:ext cx="2970868" cy="314910"/>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955" dirty="0">
                <a:highlight>
                  <a:srgbClr val="FFFF00"/>
                </a:highlight>
              </a:rPr>
              <a:t>Flat air-cooled conductors</a:t>
            </a:r>
          </a:p>
          <a:p>
            <a:pPr marL="0" indent="0">
              <a:buNone/>
            </a:pPr>
            <a:endParaRPr lang="en-US" sz="955" dirty="0">
              <a:highlight>
                <a:srgbClr val="FFFF00"/>
              </a:highlight>
            </a:endParaRPr>
          </a:p>
        </p:txBody>
      </p:sp>
      <p:sp>
        <p:nvSpPr>
          <p:cNvPr id="63" name="Content Placeholder 2">
            <a:extLst>
              <a:ext uri="{FF2B5EF4-FFF2-40B4-BE49-F238E27FC236}">
                <a16:creationId xmlns:a16="http://schemas.microsoft.com/office/drawing/2014/main" id="{09B25811-FDCD-5C92-4B1B-F6747F6E1F08}"/>
              </a:ext>
            </a:extLst>
          </p:cNvPr>
          <p:cNvSpPr txBox="1">
            <a:spLocks/>
          </p:cNvSpPr>
          <p:nvPr/>
        </p:nvSpPr>
        <p:spPr>
          <a:xfrm>
            <a:off x="3793178" y="210324"/>
            <a:ext cx="4392487" cy="817078"/>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We can have two dipole topologies:</a:t>
            </a:r>
          </a:p>
          <a:p>
            <a:pPr marL="342900" indent="-342900">
              <a:buAutoNum type="arabicParenR"/>
            </a:pPr>
            <a:r>
              <a:rPr lang="en-US" sz="1100" dirty="0"/>
              <a:t>Air cooled with flat conductors</a:t>
            </a:r>
          </a:p>
          <a:p>
            <a:pPr marL="342900" indent="-342900">
              <a:buAutoNum type="arabicParenR"/>
            </a:pPr>
            <a:r>
              <a:rPr lang="en-US" sz="1100" dirty="0"/>
              <a:t>Water cooled with hollow conductors</a:t>
            </a:r>
          </a:p>
          <a:p>
            <a:pPr marL="0" indent="0">
              <a:buNone/>
            </a:pPr>
            <a:endParaRPr lang="en-US" sz="1100" dirty="0"/>
          </a:p>
        </p:txBody>
      </p:sp>
      <p:sp>
        <p:nvSpPr>
          <p:cNvPr id="8" name="Content Placeholder 2">
            <a:extLst>
              <a:ext uri="{FF2B5EF4-FFF2-40B4-BE49-F238E27FC236}">
                <a16:creationId xmlns:a16="http://schemas.microsoft.com/office/drawing/2014/main" id="{2CA9B820-FA95-3412-5EA2-AB5F13D22EE1}"/>
              </a:ext>
            </a:extLst>
          </p:cNvPr>
          <p:cNvSpPr txBox="1">
            <a:spLocks/>
          </p:cNvSpPr>
          <p:nvPr/>
        </p:nvSpPr>
        <p:spPr>
          <a:xfrm>
            <a:off x="3631368" y="2105638"/>
            <a:ext cx="5259059" cy="569144"/>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The dipole class can generate all sort of configuration with hollow conductors as shown here. The strong asymmetrical ones shall be removed. A modification of the Dipole class is required</a:t>
            </a:r>
          </a:p>
          <a:p>
            <a:pPr marL="0" indent="0">
              <a:buNone/>
            </a:pPr>
            <a:endParaRPr lang="en-US" sz="1100" dirty="0"/>
          </a:p>
        </p:txBody>
      </p:sp>
      <p:cxnSp>
        <p:nvCxnSpPr>
          <p:cNvPr id="66" name="Straight Arrow Connector 65">
            <a:extLst>
              <a:ext uri="{FF2B5EF4-FFF2-40B4-BE49-F238E27FC236}">
                <a16:creationId xmlns:a16="http://schemas.microsoft.com/office/drawing/2014/main" id="{90130207-4486-C1A5-BD63-80867B85B5BE}"/>
              </a:ext>
            </a:extLst>
          </p:cNvPr>
          <p:cNvCxnSpPr>
            <a:cxnSpLocks/>
          </p:cNvCxnSpPr>
          <p:nvPr/>
        </p:nvCxnSpPr>
        <p:spPr>
          <a:xfrm flipH="1">
            <a:off x="3995936" y="2645984"/>
            <a:ext cx="597639" cy="2069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9" name="Rectangle: Rounded Corners 68">
            <a:extLst>
              <a:ext uri="{FF2B5EF4-FFF2-40B4-BE49-F238E27FC236}">
                <a16:creationId xmlns:a16="http://schemas.microsoft.com/office/drawing/2014/main" id="{7C48CD8B-029A-FE8E-B743-AC94FF7BAA21}"/>
              </a:ext>
            </a:extLst>
          </p:cNvPr>
          <p:cNvSpPr/>
          <p:nvPr/>
        </p:nvSpPr>
        <p:spPr>
          <a:xfrm>
            <a:off x="49936" y="2987469"/>
            <a:ext cx="7474391" cy="2057839"/>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Rounded Corners 71">
            <a:extLst>
              <a:ext uri="{FF2B5EF4-FFF2-40B4-BE49-F238E27FC236}">
                <a16:creationId xmlns:a16="http://schemas.microsoft.com/office/drawing/2014/main" id="{C64EDA43-974C-9060-4F0B-82067298A0B3}"/>
              </a:ext>
            </a:extLst>
          </p:cNvPr>
          <p:cNvSpPr/>
          <p:nvPr/>
        </p:nvSpPr>
        <p:spPr>
          <a:xfrm>
            <a:off x="42147" y="1083345"/>
            <a:ext cx="3377725" cy="1746616"/>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Content Placeholder 2">
            <a:extLst>
              <a:ext uri="{FF2B5EF4-FFF2-40B4-BE49-F238E27FC236}">
                <a16:creationId xmlns:a16="http://schemas.microsoft.com/office/drawing/2014/main" id="{84534EBA-2A95-5F05-828D-1151CDDDF6D6}"/>
              </a:ext>
            </a:extLst>
          </p:cNvPr>
          <p:cNvSpPr txBox="1">
            <a:spLocks/>
          </p:cNvSpPr>
          <p:nvPr/>
        </p:nvSpPr>
        <p:spPr>
          <a:xfrm>
            <a:off x="3559003" y="1083345"/>
            <a:ext cx="4757413" cy="447699"/>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The dipole class cannot generate flat conductor configurations. I’d like to implement this feature</a:t>
            </a:r>
          </a:p>
          <a:p>
            <a:pPr marL="0" indent="0">
              <a:buNone/>
            </a:pPr>
            <a:endParaRPr lang="en-US" sz="1100" dirty="0"/>
          </a:p>
        </p:txBody>
      </p:sp>
      <p:cxnSp>
        <p:nvCxnSpPr>
          <p:cNvPr id="74" name="Straight Arrow Connector 73">
            <a:extLst>
              <a:ext uri="{FF2B5EF4-FFF2-40B4-BE49-F238E27FC236}">
                <a16:creationId xmlns:a16="http://schemas.microsoft.com/office/drawing/2014/main" id="{201DF59A-9DE2-6619-19E3-BFD041A033F7}"/>
              </a:ext>
            </a:extLst>
          </p:cNvPr>
          <p:cNvCxnSpPr>
            <a:cxnSpLocks/>
          </p:cNvCxnSpPr>
          <p:nvPr/>
        </p:nvCxnSpPr>
        <p:spPr>
          <a:xfrm flipH="1">
            <a:off x="3516239" y="1497828"/>
            <a:ext cx="432048" cy="3827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6" name="Rectangle: Rounded Corners 75">
            <a:extLst>
              <a:ext uri="{FF2B5EF4-FFF2-40B4-BE49-F238E27FC236}">
                <a16:creationId xmlns:a16="http://schemas.microsoft.com/office/drawing/2014/main" id="{5F83896B-311E-03BD-0099-8A894015F441}"/>
              </a:ext>
            </a:extLst>
          </p:cNvPr>
          <p:cNvSpPr/>
          <p:nvPr/>
        </p:nvSpPr>
        <p:spPr>
          <a:xfrm>
            <a:off x="1892460" y="3566644"/>
            <a:ext cx="263513" cy="750711"/>
          </a:xfrm>
          <a:prstGeom prst="round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0" name="Graphic 79" descr="Thumbs up sign with solid fill">
            <a:extLst>
              <a:ext uri="{FF2B5EF4-FFF2-40B4-BE49-F238E27FC236}">
                <a16:creationId xmlns:a16="http://schemas.microsoft.com/office/drawing/2014/main" id="{F64BCDAC-5E20-6622-1B22-7D79B1F4206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7902" y="3876875"/>
            <a:ext cx="914400" cy="914400"/>
          </a:xfrm>
          <a:prstGeom prst="rect">
            <a:avLst/>
          </a:prstGeom>
        </p:spPr>
      </p:pic>
      <p:pic>
        <p:nvPicPr>
          <p:cNvPr id="82" name="Graphic 81" descr="Thumbs Down with solid fill">
            <a:extLst>
              <a:ext uri="{FF2B5EF4-FFF2-40B4-BE49-F238E27FC236}">
                <a16:creationId xmlns:a16="http://schemas.microsoft.com/office/drawing/2014/main" id="{7F1EBAA0-CC4F-232F-62D9-9C376449136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01446" y="3078279"/>
            <a:ext cx="914400" cy="914400"/>
          </a:xfrm>
          <a:prstGeom prst="rect">
            <a:avLst/>
          </a:prstGeom>
        </p:spPr>
      </p:pic>
      <p:pic>
        <p:nvPicPr>
          <p:cNvPr id="83" name="Graphic 82" descr="Thumbs Down with solid fill">
            <a:extLst>
              <a:ext uri="{FF2B5EF4-FFF2-40B4-BE49-F238E27FC236}">
                <a16:creationId xmlns:a16="http://schemas.microsoft.com/office/drawing/2014/main" id="{73C4172D-19F5-00AB-4B55-0126C572609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526080" y="3130462"/>
            <a:ext cx="914400" cy="914400"/>
          </a:xfrm>
          <a:prstGeom prst="rect">
            <a:avLst/>
          </a:prstGeom>
        </p:spPr>
      </p:pic>
      <p:sp>
        <p:nvSpPr>
          <p:cNvPr id="84" name="Rectangle: Rounded Corners 83">
            <a:extLst>
              <a:ext uri="{FF2B5EF4-FFF2-40B4-BE49-F238E27FC236}">
                <a16:creationId xmlns:a16="http://schemas.microsoft.com/office/drawing/2014/main" id="{C4A992E4-C3F0-E412-17B5-5C4A573E943D}"/>
              </a:ext>
            </a:extLst>
          </p:cNvPr>
          <p:cNvSpPr/>
          <p:nvPr/>
        </p:nvSpPr>
        <p:spPr>
          <a:xfrm>
            <a:off x="4046976" y="3646742"/>
            <a:ext cx="403083" cy="750711"/>
          </a:xfrm>
          <a:prstGeom prst="round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Rectangle: Rounded Corners 84">
            <a:extLst>
              <a:ext uri="{FF2B5EF4-FFF2-40B4-BE49-F238E27FC236}">
                <a16:creationId xmlns:a16="http://schemas.microsoft.com/office/drawing/2014/main" id="{A5D0BF02-1CFC-FFFB-0B93-0B72CC3FB810}"/>
              </a:ext>
            </a:extLst>
          </p:cNvPr>
          <p:cNvSpPr/>
          <p:nvPr/>
        </p:nvSpPr>
        <p:spPr>
          <a:xfrm>
            <a:off x="6477227" y="3695554"/>
            <a:ext cx="403083" cy="639607"/>
          </a:xfrm>
          <a:prstGeom prst="round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0040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6680942-1A9A-2277-EAA8-246E09D85C37}"/>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3">
            <a:extLst>
              <a:ext uri="{FF2B5EF4-FFF2-40B4-BE49-F238E27FC236}">
                <a16:creationId xmlns:a16="http://schemas.microsoft.com/office/drawing/2014/main" id="{744A9DBB-2E85-BE42-1643-8D3CE9278EE4}"/>
              </a:ext>
            </a:extLst>
          </p:cNvPr>
          <p:cNvSpPr>
            <a:spLocks noGrp="1"/>
          </p:cNvSpPr>
          <p:nvPr>
            <p:ph type="title"/>
          </p:nvPr>
        </p:nvSpPr>
        <p:spPr>
          <a:xfrm>
            <a:off x="1587177" y="279098"/>
            <a:ext cx="6781800" cy="493167"/>
          </a:xfrm>
        </p:spPr>
        <p:txBody>
          <a:bodyPr/>
          <a:lstStyle/>
          <a:p>
            <a:r>
              <a:rPr lang="en-US" dirty="0"/>
              <a:t>Setting the stage: some important definitions </a:t>
            </a:r>
            <a:endParaRPr lang="de-DE" dirty="0"/>
          </a:p>
        </p:txBody>
      </p:sp>
      <p:sp>
        <p:nvSpPr>
          <p:cNvPr id="6" name="TextBox 5">
            <a:extLst>
              <a:ext uri="{FF2B5EF4-FFF2-40B4-BE49-F238E27FC236}">
                <a16:creationId xmlns:a16="http://schemas.microsoft.com/office/drawing/2014/main" id="{CB9EAAC3-B139-3523-2A4C-233C31AA8E26}"/>
              </a:ext>
            </a:extLst>
          </p:cNvPr>
          <p:cNvSpPr txBox="1"/>
          <p:nvPr/>
        </p:nvSpPr>
        <p:spPr>
          <a:xfrm>
            <a:off x="69087" y="863761"/>
            <a:ext cx="3762062" cy="400110"/>
          </a:xfrm>
          <a:prstGeom prst="rect">
            <a:avLst/>
          </a:prstGeom>
          <a:noFill/>
        </p:spPr>
        <p:txBody>
          <a:bodyPr wrap="square" rtlCol="0">
            <a:spAutoFit/>
          </a:bodyPr>
          <a:lstStyle/>
          <a:p>
            <a:r>
              <a:rPr lang="en-US" sz="1000" dirty="0"/>
              <a:t>Losses are calculated by considering the energy lost per cycle and per meter or the average power losses</a:t>
            </a:r>
          </a:p>
        </p:txBody>
      </p:sp>
      <p:pic>
        <p:nvPicPr>
          <p:cNvPr id="12" name="Picture 11" descr="A diagram of a graph&#10;&#10;Description automatically generated">
            <a:extLst>
              <a:ext uri="{FF2B5EF4-FFF2-40B4-BE49-F238E27FC236}">
                <a16:creationId xmlns:a16="http://schemas.microsoft.com/office/drawing/2014/main" id="{B6E879B8-6E43-D78E-8699-4F919E8468C1}"/>
              </a:ext>
            </a:extLst>
          </p:cNvPr>
          <p:cNvPicPr>
            <a:picLocks noChangeAspect="1"/>
          </p:cNvPicPr>
          <p:nvPr/>
        </p:nvPicPr>
        <p:blipFill>
          <a:blip r:embed="rId2"/>
          <a:stretch>
            <a:fillRect/>
          </a:stretch>
        </p:blipFill>
        <p:spPr>
          <a:xfrm>
            <a:off x="122476" y="1401900"/>
            <a:ext cx="3275856" cy="1602623"/>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C840F16-B19F-08F8-43A8-E5A9F2A5FEB3}"/>
                  </a:ext>
                </a:extLst>
              </p:cNvPr>
              <p:cNvSpPr txBox="1"/>
              <p:nvPr/>
            </p:nvSpPr>
            <p:spPr>
              <a:xfrm>
                <a:off x="3792488" y="1240358"/>
                <a:ext cx="1869230" cy="901272"/>
              </a:xfrm>
              <a:prstGeom prst="rect">
                <a:avLst/>
              </a:prstGeom>
              <a:noFill/>
            </p:spPr>
            <p:txBody>
              <a:bodyPr wrap="non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𝑙𝑜𝑠𝑠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𝑎𝑐</m:t>
                        </m:r>
                      </m:sub>
                    </m:sSub>
                  </m:oMath>
                </a14:m>
                <a:r>
                  <a:rPr lang="en-US" dirty="0"/>
                  <a:t> </a:t>
                </a:r>
                <a14:m>
                  <m:oMath xmlns:m="http://schemas.openxmlformats.org/officeDocument/2006/math">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𝑝𝑢𝑙𝑠𝑒</m:t>
                        </m:r>
                      </m:sub>
                    </m:sSub>
                  </m:oMath>
                </a14:m>
                <a:endParaRPr lang="en-GB" dirty="0"/>
              </a:p>
              <a:p>
                <a:pPr/>
                <a14:m>
                  <m:oMathPara xmlns:m="http://schemas.openxmlformats.org/officeDocument/2006/math">
                    <m:oMathParaPr>
                      <m:jc m:val="left"/>
                    </m:oMathParaPr>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𝑙𝑜𝑠𝑠</m:t>
                          </m:r>
                        </m:sub>
                      </m:sSub>
                      <m:r>
                        <a:rPr lang="en-US" b="0" i="1" smtClean="0">
                          <a:latin typeface="Cambria Math" panose="02040503050406030204" pitchFamily="18" charset="0"/>
                        </a:rPr>
                        <m:t>=</m:t>
                      </m:r>
                      <m:sSub>
                        <m:sSubPr>
                          <m:ctrlPr>
                            <a:rPr lang="en-GB" i="1">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𝑎𝑐</m:t>
                          </m:r>
                        </m:sub>
                      </m:sSub>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𝑝𝑢𝑙𝑠𝑒</m:t>
                              </m:r>
                            </m:sub>
                          </m:sSub>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b="0" i="1" smtClean="0">
                                  <a:latin typeface="Cambria Math" panose="02040503050406030204" pitchFamily="18" charset="0"/>
                                </a:rPr>
                                <m:t>𝑟𝑒𝑝𝑒𝑡</m:t>
                              </m:r>
                            </m:sub>
                          </m:sSub>
                        </m:den>
                      </m:f>
                    </m:oMath>
                  </m:oMathPara>
                </a14:m>
                <a:endParaRPr lang="en-GB" dirty="0"/>
              </a:p>
            </p:txBody>
          </p:sp>
        </mc:Choice>
        <mc:Fallback xmlns="">
          <p:sp>
            <p:nvSpPr>
              <p:cNvPr id="13" name="TextBox 12">
                <a:extLst>
                  <a:ext uri="{FF2B5EF4-FFF2-40B4-BE49-F238E27FC236}">
                    <a16:creationId xmlns:a16="http://schemas.microsoft.com/office/drawing/2014/main" id="{8C840F16-B19F-08F8-43A8-E5A9F2A5FEB3}"/>
                  </a:ext>
                </a:extLst>
              </p:cNvPr>
              <p:cNvSpPr txBox="1">
                <a:spLocks noRot="1" noChangeAspect="1" noMove="1" noResize="1" noEditPoints="1" noAdjustHandles="1" noChangeArrowheads="1" noChangeShapeType="1" noTextEdit="1"/>
              </p:cNvSpPr>
              <p:nvPr/>
            </p:nvSpPr>
            <p:spPr>
              <a:xfrm>
                <a:off x="3792488" y="1240358"/>
                <a:ext cx="1869230" cy="901272"/>
              </a:xfrm>
              <a:prstGeom prst="rect">
                <a:avLst/>
              </a:prstGeom>
              <a:blipFill>
                <a:blip r:embed="rId3"/>
                <a:stretch>
                  <a:fillRect l="-4235" r="-3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0F92006-5A32-2F00-9941-8131DB5F2DEA}"/>
                  </a:ext>
                </a:extLst>
              </p:cNvPr>
              <p:cNvSpPr txBox="1"/>
              <p:nvPr/>
            </p:nvSpPr>
            <p:spPr>
              <a:xfrm>
                <a:off x="46180" y="3120693"/>
                <a:ext cx="6210334" cy="258084"/>
              </a:xfrm>
              <a:prstGeom prst="rect">
                <a:avLst/>
              </a:prstGeom>
              <a:noFill/>
            </p:spPr>
            <p:txBody>
              <a:bodyPr wrap="square" rtlCol="0">
                <a:spAutoFit/>
              </a:bodyPr>
              <a:lstStyle/>
              <a:p>
                <a:r>
                  <a:rPr lang="en-US" sz="1000" dirty="0"/>
                  <a:t>Conductor current density used for magnet design is defined as </a:t>
                </a:r>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rPr>
                          <m:t>𝑝𝑢𝑙𝑠𝑒</m:t>
                        </m:r>
                      </m:sub>
                    </m:sSub>
                  </m:oMath>
                </a14:m>
                <a:r>
                  <a:rPr lang="en-US" sz="1000" dirty="0"/>
                  <a:t> this relates to the </a:t>
                </a:r>
                <a14:m>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ea typeface="Cambria Math" panose="02040503050406030204" pitchFamily="18" charset="0"/>
                          </a:rPr>
                          <m:t>𝑟𝑚𝑠</m:t>
                        </m:r>
                      </m:sub>
                    </m:sSub>
                    <m:r>
                      <a:rPr lang="en-US" sz="1000" b="0" i="1" smtClean="0">
                        <a:latin typeface="Cambria Math" panose="02040503050406030204" pitchFamily="18" charset="0"/>
                      </a:rPr>
                      <m:t>:</m:t>
                    </m:r>
                  </m:oMath>
                </a14:m>
                <a:r>
                  <a:rPr lang="en-US" sz="1000" dirty="0"/>
                  <a:t> </a:t>
                </a:r>
              </a:p>
            </p:txBody>
          </p:sp>
        </mc:Choice>
        <mc:Fallback xmlns="">
          <p:sp>
            <p:nvSpPr>
              <p:cNvPr id="14" name="TextBox 13">
                <a:extLst>
                  <a:ext uri="{FF2B5EF4-FFF2-40B4-BE49-F238E27FC236}">
                    <a16:creationId xmlns:a16="http://schemas.microsoft.com/office/drawing/2014/main" id="{D0F92006-5A32-2F00-9941-8131DB5F2DEA}"/>
                  </a:ext>
                </a:extLst>
              </p:cNvPr>
              <p:cNvSpPr txBox="1">
                <a:spLocks noRot="1" noChangeAspect="1" noMove="1" noResize="1" noEditPoints="1" noAdjustHandles="1" noChangeArrowheads="1" noChangeShapeType="1" noTextEdit="1"/>
              </p:cNvSpPr>
              <p:nvPr/>
            </p:nvSpPr>
            <p:spPr>
              <a:xfrm>
                <a:off x="46180" y="3120693"/>
                <a:ext cx="6210334" cy="258084"/>
              </a:xfrm>
              <a:prstGeom prst="rect">
                <a:avLst/>
              </a:prstGeom>
              <a:blipFill>
                <a:blip r:embed="rId4"/>
                <a:stretch>
                  <a:fillRect b="-47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EE2B3DD-B342-6ED3-A727-77BE14D89430}"/>
                  </a:ext>
                </a:extLst>
              </p:cNvPr>
              <p:cNvSpPr txBox="1"/>
              <p:nvPr/>
            </p:nvSpPr>
            <p:spPr>
              <a:xfrm>
                <a:off x="41504" y="3377203"/>
                <a:ext cx="2736304" cy="91069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800" i="1" smtClean="0">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en-US" sz="1800" b="0" i="1" smtClean="0">
                              <a:latin typeface="Cambria Math" panose="02040503050406030204" pitchFamily="18" charset="0"/>
                            </a:rPr>
                            <m:t>𝑝𝑢𝑙𝑠𝑒</m:t>
                          </m:r>
                        </m:sub>
                      </m:sSub>
                      <m:r>
                        <a:rPr lang="en-US" sz="1800"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𝑟𝑚𝑠</m:t>
                          </m:r>
                        </m:sub>
                      </m:sSub>
                      <m:r>
                        <a:rPr lang="en-US" i="1" smtClean="0">
                          <a:latin typeface="Cambria Math" panose="02040503050406030204" pitchFamily="18" charset="0"/>
                          <a:ea typeface="Cambria Math" panose="02040503050406030204" pitchFamily="18" charset="0"/>
                        </a:rPr>
                        <m:t>∙</m:t>
                      </m:r>
                      <m:rad>
                        <m:radPr>
                          <m:degHide m:val="on"/>
                          <m:ctrlPr>
                            <a:rPr lang="en-US" i="1" smtClean="0">
                              <a:latin typeface="Cambria Math" panose="02040503050406030204" pitchFamily="18" charset="0"/>
                              <a:ea typeface="Cambria Math" panose="02040503050406030204" pitchFamily="18" charset="0"/>
                            </a:rPr>
                          </m:ctrlPr>
                        </m:radPr>
                        <m:deg/>
                        <m:e>
                          <m:f>
                            <m:fPr>
                              <m:ctrlPr>
                                <a:rPr lang="en-US" i="1">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𝑟𝑒𝑝𝑒𝑡</m:t>
                                  </m:r>
                                </m:sub>
                              </m:sSub>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𝑝𝑢𝑙𝑠𝑒</m:t>
                                  </m:r>
                                </m:sub>
                              </m:sSub>
                            </m:den>
                          </m:f>
                        </m:e>
                      </m:rad>
                    </m:oMath>
                  </m:oMathPara>
                </a14:m>
                <a:endParaRPr lang="en-GB" dirty="0"/>
              </a:p>
            </p:txBody>
          </p:sp>
        </mc:Choice>
        <mc:Fallback xmlns="">
          <p:sp>
            <p:nvSpPr>
              <p:cNvPr id="16" name="TextBox 15">
                <a:extLst>
                  <a:ext uri="{FF2B5EF4-FFF2-40B4-BE49-F238E27FC236}">
                    <a16:creationId xmlns:a16="http://schemas.microsoft.com/office/drawing/2014/main" id="{EEE2B3DD-B342-6ED3-A727-77BE14D89430}"/>
                  </a:ext>
                </a:extLst>
              </p:cNvPr>
              <p:cNvSpPr txBox="1">
                <a:spLocks noRot="1" noChangeAspect="1" noMove="1" noResize="1" noEditPoints="1" noAdjustHandles="1" noChangeArrowheads="1" noChangeShapeType="1" noTextEdit="1"/>
              </p:cNvSpPr>
              <p:nvPr/>
            </p:nvSpPr>
            <p:spPr>
              <a:xfrm>
                <a:off x="41504" y="3377203"/>
                <a:ext cx="2736304" cy="910699"/>
              </a:xfrm>
              <a:prstGeom prst="rect">
                <a:avLst/>
              </a:prstGeom>
              <a:blipFill>
                <a:blip r:embed="rId5"/>
                <a:stretch>
                  <a:fillRect/>
                </a:stretch>
              </a:blipFill>
            </p:spPr>
            <p:txBody>
              <a:bodyPr/>
              <a:lstStyle/>
              <a:p>
                <a:r>
                  <a:rPr lang="en-GB">
                    <a:noFill/>
                  </a:rPr>
                  <a:t> </a:t>
                </a:r>
              </a:p>
            </p:txBody>
          </p:sp>
        </mc:Fallback>
      </mc:AlternateContent>
      <p:cxnSp>
        <p:nvCxnSpPr>
          <p:cNvPr id="17" name="Straight Arrow Connector 16">
            <a:extLst>
              <a:ext uri="{FF2B5EF4-FFF2-40B4-BE49-F238E27FC236}">
                <a16:creationId xmlns:a16="http://schemas.microsoft.com/office/drawing/2014/main" id="{D9179B17-A995-B4E5-6862-9EBECC87173E}"/>
              </a:ext>
            </a:extLst>
          </p:cNvPr>
          <p:cNvCxnSpPr>
            <a:cxnSpLocks/>
          </p:cNvCxnSpPr>
          <p:nvPr/>
        </p:nvCxnSpPr>
        <p:spPr>
          <a:xfrm flipV="1">
            <a:off x="2478187" y="3628569"/>
            <a:ext cx="509637" cy="1757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6A134FE-7364-34AA-8250-D1C2094B891D}"/>
                  </a:ext>
                </a:extLst>
              </p:cNvPr>
              <p:cNvSpPr txBox="1"/>
              <p:nvPr/>
            </p:nvSpPr>
            <p:spPr>
              <a:xfrm>
                <a:off x="2939247" y="3481877"/>
                <a:ext cx="6210334" cy="257186"/>
              </a:xfrm>
              <a:prstGeom prst="rect">
                <a:avLst/>
              </a:prstGeom>
              <a:noFill/>
            </p:spPr>
            <p:txBody>
              <a:bodyPr wrap="square" rtlCol="0">
                <a:spAutoFit/>
              </a:bodyPr>
              <a:lstStyle/>
              <a:p>
                <a:r>
                  <a:rPr lang="en-US" sz="1000" dirty="0"/>
                  <a:t>Water cooled conductors: </a:t>
                </a:r>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ea typeface="Cambria Math" panose="02040503050406030204" pitchFamily="18" charset="0"/>
                          </a:rPr>
                          <m:t>𝑟𝑚𝑠</m:t>
                        </m:r>
                      </m:sub>
                    </m:sSub>
                    <m:r>
                      <a:rPr lang="en-US" sz="1000" b="0" i="0" smtClean="0">
                        <a:latin typeface="Cambria Math" panose="02040503050406030204" pitchFamily="18" charset="0"/>
                        <a:ea typeface="Cambria Math" panose="02040503050406030204" pitchFamily="18" charset="0"/>
                      </a:rPr>
                      <m:t>=5</m:t>
                    </m:r>
                    <m:f>
                      <m:fPr>
                        <m:type m:val="skw"/>
                        <m:ctrlPr>
                          <a:rPr lang="en-US" sz="1000" b="0" i="1" smtClean="0">
                            <a:latin typeface="Cambria Math" panose="02040503050406030204" pitchFamily="18" charset="0"/>
                            <a:ea typeface="Cambria Math" panose="02040503050406030204" pitchFamily="18" charset="0"/>
                          </a:rPr>
                        </m:ctrlPr>
                      </m:fPr>
                      <m:num>
                        <m:r>
                          <a:rPr lang="en-US" sz="1000" b="0" i="1" smtClean="0">
                            <a:latin typeface="Cambria Math" panose="02040503050406030204" pitchFamily="18" charset="0"/>
                            <a:ea typeface="Cambria Math" panose="02040503050406030204" pitchFamily="18" charset="0"/>
                          </a:rPr>
                          <m:t>𝐴</m:t>
                        </m:r>
                      </m:num>
                      <m:den>
                        <m:sSup>
                          <m:sSupPr>
                            <m:ctrlPr>
                              <a:rPr lang="en-US" sz="1000" b="0" i="1" smtClean="0">
                                <a:latin typeface="Cambria Math" panose="02040503050406030204" pitchFamily="18" charset="0"/>
                                <a:ea typeface="Cambria Math" panose="02040503050406030204" pitchFamily="18" charset="0"/>
                              </a:rPr>
                            </m:ctrlPr>
                          </m:sSupPr>
                          <m:e>
                            <m:r>
                              <a:rPr lang="en-US" sz="1000" b="0" i="1" smtClean="0">
                                <a:latin typeface="Cambria Math" panose="02040503050406030204" pitchFamily="18" charset="0"/>
                                <a:ea typeface="Cambria Math" panose="02040503050406030204" pitchFamily="18" charset="0"/>
                              </a:rPr>
                              <m:t>𝑚𝑚</m:t>
                            </m:r>
                          </m:e>
                          <m:sup>
                            <m:r>
                              <a:rPr lang="en-US" sz="1000" b="0" i="1" smtClean="0">
                                <a:latin typeface="Cambria Math" panose="02040503050406030204" pitchFamily="18" charset="0"/>
                                <a:ea typeface="Cambria Math" panose="02040503050406030204" pitchFamily="18" charset="0"/>
                              </a:rPr>
                              <m:t>2</m:t>
                            </m:r>
                          </m:sup>
                        </m:sSup>
                      </m:den>
                    </m:f>
                  </m:oMath>
                </a14:m>
                <a:r>
                  <a:rPr lang="en-US" sz="1000" dirty="0"/>
                  <a:t>; </a:t>
                </a:r>
                <a:r>
                  <a:rPr lang="en-US" sz="1000" dirty="0" err="1"/>
                  <a:t>T</a:t>
                </a:r>
                <a:r>
                  <a:rPr lang="en-US" sz="1000" baseline="-25000" dirty="0" err="1"/>
                  <a:t>pulse</a:t>
                </a:r>
                <a:r>
                  <a:rPr lang="en-US" sz="1000" dirty="0"/>
                  <a:t> = 5ms and </a:t>
                </a:r>
                <a:r>
                  <a:rPr lang="en-US" sz="1000" dirty="0" err="1"/>
                  <a:t>T</a:t>
                </a:r>
                <a:r>
                  <a:rPr lang="en-US" sz="1000" baseline="-25000" dirty="0" err="1"/>
                  <a:t>repet</a:t>
                </a:r>
                <a:r>
                  <a:rPr lang="en-US" sz="1000" dirty="0"/>
                  <a:t> = 200ms  </a:t>
                </a:r>
                <a:r>
                  <a:rPr lang="en-US" sz="1000" dirty="0">
                    <a:sym typeface="Wingdings" panose="05000000000000000000" pitchFamily="2" charset="2"/>
                  </a:rPr>
                  <a:t> </a:t>
                </a:r>
                <a14:m>
                  <m:oMath xmlns:m="http://schemas.openxmlformats.org/officeDocument/2006/math">
                    <m:sSub>
                      <m:sSubPr>
                        <m:ctrlPr>
                          <a:rPr lang="en-US" sz="1000" i="1">
                            <a:highlight>
                              <a:srgbClr val="FFFF00"/>
                            </a:highlight>
                            <a:latin typeface="Cambria Math" panose="02040503050406030204" pitchFamily="18" charset="0"/>
                          </a:rPr>
                        </m:ctrlPr>
                      </m:sSubPr>
                      <m:e>
                        <m:r>
                          <a:rPr lang="en-US" sz="1000" i="1">
                            <a:highlight>
                              <a:srgbClr val="FFFF00"/>
                            </a:highlight>
                            <a:latin typeface="Cambria Math" panose="02040503050406030204" pitchFamily="18" charset="0"/>
                            <a:ea typeface="Cambria Math" panose="02040503050406030204" pitchFamily="18" charset="0"/>
                          </a:rPr>
                          <m:t>𝜎</m:t>
                        </m:r>
                      </m:e>
                      <m:sub>
                        <m:r>
                          <a:rPr lang="en-US" sz="1000" b="0" i="1" smtClean="0">
                            <a:highlight>
                              <a:srgbClr val="FFFF00"/>
                            </a:highlight>
                            <a:latin typeface="Cambria Math" panose="02040503050406030204" pitchFamily="18" charset="0"/>
                            <a:ea typeface="Cambria Math" panose="02040503050406030204" pitchFamily="18" charset="0"/>
                          </a:rPr>
                          <m:t>𝑝𝑢𝑙𝑠𝑒</m:t>
                        </m:r>
                      </m:sub>
                    </m:sSub>
                    <m:r>
                      <a:rPr lang="en-US" sz="1000">
                        <a:highlight>
                          <a:srgbClr val="FFFF00"/>
                        </a:highlight>
                        <a:latin typeface="Cambria Math" panose="02040503050406030204" pitchFamily="18" charset="0"/>
                        <a:ea typeface="Cambria Math" panose="02040503050406030204" pitchFamily="18" charset="0"/>
                      </a:rPr>
                      <m:t>=</m:t>
                    </m:r>
                    <m:r>
                      <a:rPr lang="en-US" sz="1000" b="0" i="1" smtClean="0">
                        <a:highlight>
                          <a:srgbClr val="FFFF00"/>
                        </a:highlight>
                        <a:latin typeface="Cambria Math" panose="02040503050406030204" pitchFamily="18" charset="0"/>
                        <a:ea typeface="Cambria Math" panose="02040503050406030204" pitchFamily="18" charset="0"/>
                      </a:rPr>
                      <m:t>31.6</m:t>
                    </m:r>
                    <m:f>
                      <m:fPr>
                        <m:type m:val="skw"/>
                        <m:ctrlPr>
                          <a:rPr lang="en-US" sz="1000" i="1">
                            <a:highlight>
                              <a:srgbClr val="FFFF00"/>
                            </a:highlight>
                            <a:latin typeface="Cambria Math" panose="02040503050406030204" pitchFamily="18" charset="0"/>
                            <a:ea typeface="Cambria Math" panose="02040503050406030204" pitchFamily="18" charset="0"/>
                          </a:rPr>
                        </m:ctrlPr>
                      </m:fPr>
                      <m:num>
                        <m:r>
                          <a:rPr lang="en-US" sz="1000" i="1">
                            <a:highlight>
                              <a:srgbClr val="FFFF00"/>
                            </a:highlight>
                            <a:latin typeface="Cambria Math" panose="02040503050406030204" pitchFamily="18" charset="0"/>
                            <a:ea typeface="Cambria Math" panose="02040503050406030204" pitchFamily="18" charset="0"/>
                          </a:rPr>
                          <m:t>𝐴</m:t>
                        </m:r>
                      </m:num>
                      <m:den>
                        <m:sSup>
                          <m:sSupPr>
                            <m:ctrlPr>
                              <a:rPr lang="en-US" sz="1000" i="1">
                                <a:highlight>
                                  <a:srgbClr val="FFFF00"/>
                                </a:highlight>
                                <a:latin typeface="Cambria Math" panose="02040503050406030204" pitchFamily="18" charset="0"/>
                                <a:ea typeface="Cambria Math" panose="02040503050406030204" pitchFamily="18" charset="0"/>
                              </a:rPr>
                            </m:ctrlPr>
                          </m:sSupPr>
                          <m:e>
                            <m:r>
                              <a:rPr lang="en-US" sz="1000" i="1">
                                <a:highlight>
                                  <a:srgbClr val="FFFF00"/>
                                </a:highlight>
                                <a:latin typeface="Cambria Math" panose="02040503050406030204" pitchFamily="18" charset="0"/>
                                <a:ea typeface="Cambria Math" panose="02040503050406030204" pitchFamily="18" charset="0"/>
                              </a:rPr>
                              <m:t>𝑚𝑚</m:t>
                            </m:r>
                          </m:e>
                          <m:sup>
                            <m:r>
                              <a:rPr lang="en-US" sz="1000" i="1">
                                <a:highlight>
                                  <a:srgbClr val="FFFF00"/>
                                </a:highlight>
                                <a:latin typeface="Cambria Math" panose="02040503050406030204" pitchFamily="18" charset="0"/>
                                <a:ea typeface="Cambria Math" panose="02040503050406030204" pitchFamily="18" charset="0"/>
                              </a:rPr>
                              <m:t>2</m:t>
                            </m:r>
                          </m:sup>
                        </m:sSup>
                      </m:den>
                    </m:f>
                  </m:oMath>
                </a14:m>
                <a:endParaRPr lang="en-US" sz="1000" dirty="0">
                  <a:highlight>
                    <a:srgbClr val="FFFF00"/>
                  </a:highlight>
                </a:endParaRPr>
              </a:p>
            </p:txBody>
          </p:sp>
        </mc:Choice>
        <mc:Fallback xmlns="">
          <p:sp>
            <p:nvSpPr>
              <p:cNvPr id="20" name="TextBox 19">
                <a:extLst>
                  <a:ext uri="{FF2B5EF4-FFF2-40B4-BE49-F238E27FC236}">
                    <a16:creationId xmlns:a16="http://schemas.microsoft.com/office/drawing/2014/main" id="{16A134FE-7364-34AA-8250-D1C2094B891D}"/>
                  </a:ext>
                </a:extLst>
              </p:cNvPr>
              <p:cNvSpPr txBox="1">
                <a:spLocks noRot="1" noChangeAspect="1" noMove="1" noResize="1" noEditPoints="1" noAdjustHandles="1" noChangeArrowheads="1" noChangeShapeType="1" noTextEdit="1"/>
              </p:cNvSpPr>
              <p:nvPr/>
            </p:nvSpPr>
            <p:spPr>
              <a:xfrm>
                <a:off x="2939247" y="3481877"/>
                <a:ext cx="6210334" cy="257186"/>
              </a:xfrm>
              <a:prstGeom prst="rect">
                <a:avLst/>
              </a:prstGeom>
              <a:blipFill>
                <a:blip r:embed="rId6"/>
                <a:stretch>
                  <a:fillRect t="-73810" b="-128571"/>
                </a:stretch>
              </a:blipFill>
            </p:spPr>
            <p:txBody>
              <a:bodyPr/>
              <a:lstStyle/>
              <a:p>
                <a:r>
                  <a:rPr lang="en-GB">
                    <a:noFill/>
                  </a:rPr>
                  <a:t> </a:t>
                </a:r>
              </a:p>
            </p:txBody>
          </p:sp>
        </mc:Fallback>
      </mc:AlternateContent>
      <p:cxnSp>
        <p:nvCxnSpPr>
          <p:cNvPr id="21" name="Straight Arrow Connector 20">
            <a:extLst>
              <a:ext uri="{FF2B5EF4-FFF2-40B4-BE49-F238E27FC236}">
                <a16:creationId xmlns:a16="http://schemas.microsoft.com/office/drawing/2014/main" id="{F2AE85A5-CE13-A311-45A9-BE04C9AFE6C4}"/>
              </a:ext>
            </a:extLst>
          </p:cNvPr>
          <p:cNvCxnSpPr>
            <a:cxnSpLocks/>
          </p:cNvCxnSpPr>
          <p:nvPr/>
        </p:nvCxnSpPr>
        <p:spPr>
          <a:xfrm>
            <a:off x="2478187" y="3921391"/>
            <a:ext cx="504056" cy="1466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00BE5F6-7D1B-3352-CDF3-53261313C298}"/>
                  </a:ext>
                </a:extLst>
              </p:cNvPr>
              <p:cNvSpPr txBox="1"/>
              <p:nvPr/>
            </p:nvSpPr>
            <p:spPr>
              <a:xfrm>
                <a:off x="2933666" y="3921391"/>
                <a:ext cx="6210334" cy="257186"/>
              </a:xfrm>
              <a:prstGeom prst="rect">
                <a:avLst/>
              </a:prstGeom>
              <a:noFill/>
            </p:spPr>
            <p:txBody>
              <a:bodyPr wrap="square" rtlCol="0">
                <a:spAutoFit/>
              </a:bodyPr>
              <a:lstStyle/>
              <a:p>
                <a:r>
                  <a:rPr lang="en-US" sz="1000" dirty="0"/>
                  <a:t>Air cooled conductors: </a:t>
                </a:r>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ea typeface="Cambria Math" panose="02040503050406030204" pitchFamily="18" charset="0"/>
                          </a:rPr>
                          <m:t>𝑟𝑚𝑠</m:t>
                        </m:r>
                      </m:sub>
                    </m:sSub>
                    <m:r>
                      <a:rPr lang="en-US" sz="1000" b="0" i="0" smtClean="0">
                        <a:latin typeface="Cambria Math" panose="02040503050406030204" pitchFamily="18" charset="0"/>
                        <a:ea typeface="Cambria Math" panose="02040503050406030204" pitchFamily="18" charset="0"/>
                      </a:rPr>
                      <m:t>=</m:t>
                    </m:r>
                    <m:r>
                      <a:rPr lang="en-US" sz="1000" b="0" i="1" smtClean="0">
                        <a:latin typeface="Cambria Math" panose="02040503050406030204" pitchFamily="18" charset="0"/>
                        <a:ea typeface="Cambria Math" panose="02040503050406030204" pitchFamily="18" charset="0"/>
                      </a:rPr>
                      <m:t>2</m:t>
                    </m:r>
                    <m:f>
                      <m:fPr>
                        <m:type m:val="skw"/>
                        <m:ctrlPr>
                          <a:rPr lang="en-US" sz="1000" b="0" i="1" smtClean="0">
                            <a:latin typeface="Cambria Math" panose="02040503050406030204" pitchFamily="18" charset="0"/>
                            <a:ea typeface="Cambria Math" panose="02040503050406030204" pitchFamily="18" charset="0"/>
                          </a:rPr>
                        </m:ctrlPr>
                      </m:fPr>
                      <m:num>
                        <m:r>
                          <a:rPr lang="en-US" sz="1000" b="0" i="1" smtClean="0">
                            <a:latin typeface="Cambria Math" panose="02040503050406030204" pitchFamily="18" charset="0"/>
                            <a:ea typeface="Cambria Math" panose="02040503050406030204" pitchFamily="18" charset="0"/>
                          </a:rPr>
                          <m:t>𝐴</m:t>
                        </m:r>
                      </m:num>
                      <m:den>
                        <m:sSup>
                          <m:sSupPr>
                            <m:ctrlPr>
                              <a:rPr lang="en-US" sz="1000" b="0" i="1" smtClean="0">
                                <a:latin typeface="Cambria Math" panose="02040503050406030204" pitchFamily="18" charset="0"/>
                                <a:ea typeface="Cambria Math" panose="02040503050406030204" pitchFamily="18" charset="0"/>
                              </a:rPr>
                            </m:ctrlPr>
                          </m:sSupPr>
                          <m:e>
                            <m:r>
                              <a:rPr lang="en-US" sz="1000" b="0" i="1" smtClean="0">
                                <a:latin typeface="Cambria Math" panose="02040503050406030204" pitchFamily="18" charset="0"/>
                                <a:ea typeface="Cambria Math" panose="02040503050406030204" pitchFamily="18" charset="0"/>
                              </a:rPr>
                              <m:t>𝑚𝑚</m:t>
                            </m:r>
                          </m:e>
                          <m:sup>
                            <m:r>
                              <a:rPr lang="en-US" sz="1000" b="0" i="1" smtClean="0">
                                <a:latin typeface="Cambria Math" panose="02040503050406030204" pitchFamily="18" charset="0"/>
                                <a:ea typeface="Cambria Math" panose="02040503050406030204" pitchFamily="18" charset="0"/>
                              </a:rPr>
                              <m:t>2</m:t>
                            </m:r>
                          </m:sup>
                        </m:sSup>
                      </m:den>
                    </m:f>
                  </m:oMath>
                </a14:m>
                <a:r>
                  <a:rPr lang="en-US" sz="1000" dirty="0"/>
                  <a:t>; </a:t>
                </a:r>
                <a:r>
                  <a:rPr lang="en-US" sz="1000" dirty="0" err="1"/>
                  <a:t>T</a:t>
                </a:r>
                <a:r>
                  <a:rPr lang="en-US" sz="1000" baseline="-25000" dirty="0" err="1"/>
                  <a:t>pulse</a:t>
                </a:r>
                <a:r>
                  <a:rPr lang="en-US" sz="1000" dirty="0"/>
                  <a:t> = 5ms and </a:t>
                </a:r>
                <a:r>
                  <a:rPr lang="en-US" sz="1000" dirty="0" err="1"/>
                  <a:t>T</a:t>
                </a:r>
                <a:r>
                  <a:rPr lang="en-US" sz="1000" baseline="-25000" dirty="0" err="1"/>
                  <a:t>repet</a:t>
                </a:r>
                <a:r>
                  <a:rPr lang="en-US" sz="1000" dirty="0"/>
                  <a:t> = 200ms  </a:t>
                </a:r>
                <a:r>
                  <a:rPr lang="en-US" sz="1000" dirty="0">
                    <a:sym typeface="Wingdings" panose="05000000000000000000" pitchFamily="2" charset="2"/>
                  </a:rPr>
                  <a:t> </a:t>
                </a:r>
                <a14:m>
                  <m:oMath xmlns:m="http://schemas.openxmlformats.org/officeDocument/2006/math">
                    <m:sSub>
                      <m:sSubPr>
                        <m:ctrlPr>
                          <a:rPr lang="en-US" sz="1000" i="1">
                            <a:highlight>
                              <a:srgbClr val="FFFF00"/>
                            </a:highlight>
                            <a:latin typeface="Cambria Math" panose="02040503050406030204" pitchFamily="18" charset="0"/>
                          </a:rPr>
                        </m:ctrlPr>
                      </m:sSubPr>
                      <m:e>
                        <m:r>
                          <a:rPr lang="en-US" sz="1000" i="1">
                            <a:highlight>
                              <a:srgbClr val="FFFF00"/>
                            </a:highlight>
                            <a:latin typeface="Cambria Math" panose="02040503050406030204" pitchFamily="18" charset="0"/>
                            <a:ea typeface="Cambria Math" panose="02040503050406030204" pitchFamily="18" charset="0"/>
                          </a:rPr>
                          <m:t>𝜎</m:t>
                        </m:r>
                      </m:e>
                      <m:sub>
                        <m:r>
                          <a:rPr lang="en-US" sz="1000" b="0" i="1" smtClean="0">
                            <a:highlight>
                              <a:srgbClr val="FFFF00"/>
                            </a:highlight>
                            <a:latin typeface="Cambria Math" panose="02040503050406030204" pitchFamily="18" charset="0"/>
                            <a:ea typeface="Cambria Math" panose="02040503050406030204" pitchFamily="18" charset="0"/>
                          </a:rPr>
                          <m:t>𝑝𝑢𝑙𝑠𝑒</m:t>
                        </m:r>
                      </m:sub>
                    </m:sSub>
                    <m:r>
                      <a:rPr lang="en-US" sz="1000">
                        <a:highlight>
                          <a:srgbClr val="FFFF00"/>
                        </a:highlight>
                        <a:latin typeface="Cambria Math" panose="02040503050406030204" pitchFamily="18" charset="0"/>
                        <a:ea typeface="Cambria Math" panose="02040503050406030204" pitchFamily="18" charset="0"/>
                      </a:rPr>
                      <m:t>=</m:t>
                    </m:r>
                    <m:r>
                      <a:rPr lang="en-US" sz="1000" b="0" i="1" smtClean="0">
                        <a:highlight>
                          <a:srgbClr val="FFFF00"/>
                        </a:highlight>
                        <a:latin typeface="Cambria Math" panose="02040503050406030204" pitchFamily="18" charset="0"/>
                        <a:ea typeface="Cambria Math" panose="02040503050406030204" pitchFamily="18" charset="0"/>
                      </a:rPr>
                      <m:t>12.6</m:t>
                    </m:r>
                    <m:f>
                      <m:fPr>
                        <m:type m:val="skw"/>
                        <m:ctrlPr>
                          <a:rPr lang="en-US" sz="1000" i="1">
                            <a:highlight>
                              <a:srgbClr val="FFFF00"/>
                            </a:highlight>
                            <a:latin typeface="Cambria Math" panose="02040503050406030204" pitchFamily="18" charset="0"/>
                            <a:ea typeface="Cambria Math" panose="02040503050406030204" pitchFamily="18" charset="0"/>
                          </a:rPr>
                        </m:ctrlPr>
                      </m:fPr>
                      <m:num>
                        <m:r>
                          <a:rPr lang="en-US" sz="1000" i="1">
                            <a:highlight>
                              <a:srgbClr val="FFFF00"/>
                            </a:highlight>
                            <a:latin typeface="Cambria Math" panose="02040503050406030204" pitchFamily="18" charset="0"/>
                            <a:ea typeface="Cambria Math" panose="02040503050406030204" pitchFamily="18" charset="0"/>
                          </a:rPr>
                          <m:t>𝐴</m:t>
                        </m:r>
                      </m:num>
                      <m:den>
                        <m:sSup>
                          <m:sSupPr>
                            <m:ctrlPr>
                              <a:rPr lang="en-US" sz="1000" i="1">
                                <a:highlight>
                                  <a:srgbClr val="FFFF00"/>
                                </a:highlight>
                                <a:latin typeface="Cambria Math" panose="02040503050406030204" pitchFamily="18" charset="0"/>
                                <a:ea typeface="Cambria Math" panose="02040503050406030204" pitchFamily="18" charset="0"/>
                              </a:rPr>
                            </m:ctrlPr>
                          </m:sSupPr>
                          <m:e>
                            <m:r>
                              <a:rPr lang="en-US" sz="1000" i="1">
                                <a:highlight>
                                  <a:srgbClr val="FFFF00"/>
                                </a:highlight>
                                <a:latin typeface="Cambria Math" panose="02040503050406030204" pitchFamily="18" charset="0"/>
                                <a:ea typeface="Cambria Math" panose="02040503050406030204" pitchFamily="18" charset="0"/>
                              </a:rPr>
                              <m:t>𝑚𝑚</m:t>
                            </m:r>
                          </m:e>
                          <m:sup>
                            <m:r>
                              <a:rPr lang="en-US" sz="1000" i="1">
                                <a:highlight>
                                  <a:srgbClr val="FFFF00"/>
                                </a:highlight>
                                <a:latin typeface="Cambria Math" panose="02040503050406030204" pitchFamily="18" charset="0"/>
                                <a:ea typeface="Cambria Math" panose="02040503050406030204" pitchFamily="18" charset="0"/>
                              </a:rPr>
                              <m:t>2</m:t>
                            </m:r>
                          </m:sup>
                        </m:sSup>
                      </m:den>
                    </m:f>
                  </m:oMath>
                </a14:m>
                <a:endParaRPr lang="en-US" sz="1000" dirty="0">
                  <a:highlight>
                    <a:srgbClr val="FFFF00"/>
                  </a:highlight>
                </a:endParaRPr>
              </a:p>
            </p:txBody>
          </p:sp>
        </mc:Choice>
        <mc:Fallback xmlns="">
          <p:sp>
            <p:nvSpPr>
              <p:cNvPr id="22" name="TextBox 21">
                <a:extLst>
                  <a:ext uri="{FF2B5EF4-FFF2-40B4-BE49-F238E27FC236}">
                    <a16:creationId xmlns:a16="http://schemas.microsoft.com/office/drawing/2014/main" id="{E00BE5F6-7D1B-3352-CDF3-53261313C298}"/>
                  </a:ext>
                </a:extLst>
              </p:cNvPr>
              <p:cNvSpPr txBox="1">
                <a:spLocks noRot="1" noChangeAspect="1" noMove="1" noResize="1" noEditPoints="1" noAdjustHandles="1" noChangeArrowheads="1" noChangeShapeType="1" noTextEdit="1"/>
              </p:cNvSpPr>
              <p:nvPr/>
            </p:nvSpPr>
            <p:spPr>
              <a:xfrm>
                <a:off x="2933666" y="3921391"/>
                <a:ext cx="6210334" cy="257186"/>
              </a:xfrm>
              <a:prstGeom prst="rect">
                <a:avLst/>
              </a:prstGeom>
              <a:blipFill>
                <a:blip r:embed="rId7"/>
                <a:stretch>
                  <a:fillRect t="-73810" b="-128571"/>
                </a:stretch>
              </a:blipFill>
            </p:spPr>
            <p:txBody>
              <a:bodyPr/>
              <a:lstStyle/>
              <a:p>
                <a:r>
                  <a:rPr lang="en-GB">
                    <a:noFill/>
                  </a:rPr>
                  <a:t> </a:t>
                </a:r>
              </a:p>
            </p:txBody>
          </p:sp>
        </mc:Fallback>
      </mc:AlternateContent>
      <p:cxnSp>
        <p:nvCxnSpPr>
          <p:cNvPr id="25" name="Straight Arrow Connector 24">
            <a:extLst>
              <a:ext uri="{FF2B5EF4-FFF2-40B4-BE49-F238E27FC236}">
                <a16:creationId xmlns:a16="http://schemas.microsoft.com/office/drawing/2014/main" id="{DB3649B8-0535-7DD3-02C0-06ADD6D8F6D9}"/>
              </a:ext>
            </a:extLst>
          </p:cNvPr>
          <p:cNvCxnSpPr>
            <a:cxnSpLocks/>
          </p:cNvCxnSpPr>
          <p:nvPr/>
        </p:nvCxnSpPr>
        <p:spPr>
          <a:xfrm>
            <a:off x="7341566" y="3057126"/>
            <a:ext cx="507034" cy="4247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Rectangle: Rounded Corners 27">
            <a:extLst>
              <a:ext uri="{FF2B5EF4-FFF2-40B4-BE49-F238E27FC236}">
                <a16:creationId xmlns:a16="http://schemas.microsoft.com/office/drawing/2014/main" id="{52755186-FC55-81DE-17DA-6719F2BDE746}"/>
              </a:ext>
            </a:extLst>
          </p:cNvPr>
          <p:cNvSpPr/>
          <p:nvPr/>
        </p:nvSpPr>
        <p:spPr>
          <a:xfrm>
            <a:off x="7164288" y="3481877"/>
            <a:ext cx="1368152" cy="682905"/>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F88A77D3-4630-99CB-F09D-875C1BBCC866}"/>
              </a:ext>
            </a:extLst>
          </p:cNvPr>
          <p:cNvSpPr txBox="1"/>
          <p:nvPr/>
        </p:nvSpPr>
        <p:spPr>
          <a:xfrm>
            <a:off x="6335926" y="2755558"/>
            <a:ext cx="1492721" cy="430887"/>
          </a:xfrm>
          <a:prstGeom prst="rect">
            <a:avLst/>
          </a:prstGeom>
          <a:noFill/>
        </p:spPr>
        <p:txBody>
          <a:bodyPr wrap="square">
            <a:spAutoFit/>
          </a:bodyPr>
          <a:lstStyle/>
          <a:p>
            <a:r>
              <a:rPr lang="en-US" sz="1100" dirty="0"/>
              <a:t>Magnetic dimension of the magnet</a:t>
            </a:r>
            <a:endParaRPr lang="en-GB" sz="11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981F76C-08BE-488F-DC09-EFFBA58EBDBE}"/>
                  </a:ext>
                </a:extLst>
              </p:cNvPr>
              <p:cNvSpPr txBox="1"/>
              <p:nvPr/>
            </p:nvSpPr>
            <p:spPr>
              <a:xfrm>
                <a:off x="5846895" y="1191005"/>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𝑎𝑐</m:t>
                        </m:r>
                      </m:sub>
                    </m:sSub>
                  </m:oMath>
                </a14:m>
                <a:r>
                  <a:rPr lang="en-GB" sz="1200" dirty="0"/>
                  <a:t> </a:t>
                </a:r>
                <a:r>
                  <a:rPr lang="en-GB" sz="1100" dirty="0"/>
                  <a:t>decreases </a:t>
                </a:r>
                <a:r>
                  <a:rPr lang="en-GB" sz="1100" u="sng" dirty="0"/>
                  <a:t>less</a:t>
                </a:r>
                <a:r>
                  <a:rPr lang="en-GB" sz="1100" dirty="0"/>
                  <a:t> than linearly with </a:t>
                </a:r>
                <a:r>
                  <a:rPr lang="en-GB" sz="1100" dirty="0" err="1"/>
                  <a:t>T</a:t>
                </a:r>
                <a:r>
                  <a:rPr lang="en-GB" sz="1100" baseline="-25000" dirty="0" err="1"/>
                  <a:t>pulse</a:t>
                </a:r>
                <a:r>
                  <a:rPr lang="en-GB" sz="1100" dirty="0"/>
                  <a:t> </a:t>
                </a:r>
                <a:endParaRPr lang="en-GB" sz="1200" dirty="0"/>
              </a:p>
            </p:txBody>
          </p:sp>
        </mc:Choice>
        <mc:Fallback xmlns="">
          <p:sp>
            <p:nvSpPr>
              <p:cNvPr id="4" name="TextBox 3">
                <a:extLst>
                  <a:ext uri="{FF2B5EF4-FFF2-40B4-BE49-F238E27FC236}">
                    <a16:creationId xmlns:a16="http://schemas.microsoft.com/office/drawing/2014/main" id="{1981F76C-08BE-488F-DC09-EFFBA58EBDBE}"/>
                  </a:ext>
                </a:extLst>
              </p:cNvPr>
              <p:cNvSpPr txBox="1">
                <a:spLocks noRot="1" noChangeAspect="1" noMove="1" noResize="1" noEditPoints="1" noAdjustHandles="1" noChangeArrowheads="1" noChangeShapeType="1" noTextEdit="1"/>
              </p:cNvSpPr>
              <p:nvPr/>
            </p:nvSpPr>
            <p:spPr>
              <a:xfrm>
                <a:off x="5846895" y="1191005"/>
                <a:ext cx="3137421" cy="332912"/>
              </a:xfrm>
              <a:prstGeom prst="rect">
                <a:avLst/>
              </a:prstGeom>
              <a:blipFill>
                <a:blip r:embed="rId8"/>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2ED7BAE-3B39-7BED-EF0F-0A5259A00C4E}"/>
                  </a:ext>
                </a:extLst>
              </p:cNvPr>
              <p:cNvSpPr txBox="1"/>
              <p:nvPr/>
            </p:nvSpPr>
            <p:spPr>
              <a:xfrm>
                <a:off x="5846895" y="1432068"/>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𝑙𝑜𝑠𝑠</m:t>
                        </m:r>
                      </m:sub>
                    </m:sSub>
                  </m:oMath>
                </a14:m>
                <a:r>
                  <a:rPr lang="en-GB" sz="1200" dirty="0"/>
                  <a:t> </a:t>
                </a:r>
                <a:r>
                  <a:rPr lang="en-GB" sz="1100" dirty="0"/>
                  <a:t>increases linearly with </a:t>
                </a:r>
                <a:r>
                  <a:rPr lang="en-GB" sz="1100" dirty="0" err="1"/>
                  <a:t>T</a:t>
                </a:r>
                <a:r>
                  <a:rPr lang="en-GB" sz="1100" baseline="-25000" dirty="0" err="1"/>
                  <a:t>pulse</a:t>
                </a:r>
                <a:r>
                  <a:rPr lang="en-GB" sz="1100" dirty="0"/>
                  <a:t> </a:t>
                </a:r>
                <a:endParaRPr lang="en-GB" sz="1200" dirty="0"/>
              </a:p>
            </p:txBody>
          </p:sp>
        </mc:Choice>
        <mc:Fallback xmlns="">
          <p:sp>
            <p:nvSpPr>
              <p:cNvPr id="7" name="TextBox 6">
                <a:extLst>
                  <a:ext uri="{FF2B5EF4-FFF2-40B4-BE49-F238E27FC236}">
                    <a16:creationId xmlns:a16="http://schemas.microsoft.com/office/drawing/2014/main" id="{C2ED7BAE-3B39-7BED-EF0F-0A5259A00C4E}"/>
                  </a:ext>
                </a:extLst>
              </p:cNvPr>
              <p:cNvSpPr txBox="1">
                <a:spLocks noRot="1" noChangeAspect="1" noMove="1" noResize="1" noEditPoints="1" noAdjustHandles="1" noChangeArrowheads="1" noChangeShapeType="1" noTextEdit="1"/>
              </p:cNvSpPr>
              <p:nvPr/>
            </p:nvSpPr>
            <p:spPr>
              <a:xfrm>
                <a:off x="5846895" y="1432068"/>
                <a:ext cx="3137421" cy="332912"/>
              </a:xfrm>
              <a:prstGeom prst="rect">
                <a:avLst/>
              </a:prstGeom>
              <a:blipFill>
                <a:blip r:embed="rId9"/>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BD0484D-F320-EDAC-23AA-DFC2A051071D}"/>
                  </a:ext>
                </a:extLst>
              </p:cNvPr>
              <p:cNvSpPr txBox="1"/>
              <p:nvPr/>
            </p:nvSpPr>
            <p:spPr>
              <a:xfrm>
                <a:off x="5846895" y="882291"/>
                <a:ext cx="3137421" cy="33855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1600" i="1" smtClean="0">
                          <a:latin typeface="Cambria Math" panose="02040503050406030204" pitchFamily="18" charset="0"/>
                        </a:rPr>
                        <m:t>𝐶</m:t>
                      </m:r>
                      <m:r>
                        <a:rPr lang="en-US" sz="1600" b="0" i="1" smtClean="0">
                          <a:latin typeface="Cambria Math" panose="02040503050406030204" pitchFamily="18" charset="0"/>
                        </a:rPr>
                        <m:t>𝑜𝑝𝑝𝑒𝑟</m:t>
                      </m:r>
                      <m:r>
                        <a:rPr lang="en-US" sz="1600" b="0" i="1" smtClean="0">
                          <a:latin typeface="Cambria Math" panose="02040503050406030204" pitchFamily="18" charset="0"/>
                        </a:rPr>
                        <m:t> </m:t>
                      </m:r>
                      <m:r>
                        <a:rPr lang="en-US" sz="1600" b="0" i="1" smtClean="0">
                          <a:latin typeface="Cambria Math" panose="02040503050406030204" pitchFamily="18" charset="0"/>
                        </a:rPr>
                        <m:t>𝑐𝑜𝑛𝑑𝑢𝑐𝑡𝑜𝑟𝑠</m:t>
                      </m:r>
                      <m:r>
                        <a:rPr lang="en-US" sz="1600" b="0" i="1" smtClean="0">
                          <a:latin typeface="Cambria Math" panose="02040503050406030204" pitchFamily="18" charset="0"/>
                        </a:rPr>
                        <m:t>:</m:t>
                      </m:r>
                    </m:oMath>
                  </m:oMathPara>
                </a14:m>
                <a:endParaRPr lang="en-GB" sz="1200" dirty="0"/>
              </a:p>
            </p:txBody>
          </p:sp>
        </mc:Choice>
        <mc:Fallback xmlns="">
          <p:sp>
            <p:nvSpPr>
              <p:cNvPr id="10" name="TextBox 9">
                <a:extLst>
                  <a:ext uri="{FF2B5EF4-FFF2-40B4-BE49-F238E27FC236}">
                    <a16:creationId xmlns:a16="http://schemas.microsoft.com/office/drawing/2014/main" id="{6BD0484D-F320-EDAC-23AA-DFC2A051071D}"/>
                  </a:ext>
                </a:extLst>
              </p:cNvPr>
              <p:cNvSpPr txBox="1">
                <a:spLocks noRot="1" noChangeAspect="1" noMove="1" noResize="1" noEditPoints="1" noAdjustHandles="1" noChangeArrowheads="1" noChangeShapeType="1" noTextEdit="1"/>
              </p:cNvSpPr>
              <p:nvPr/>
            </p:nvSpPr>
            <p:spPr>
              <a:xfrm>
                <a:off x="5846895" y="882291"/>
                <a:ext cx="3137421" cy="338554"/>
              </a:xfrm>
              <a:prstGeom prst="rect">
                <a:avLst/>
              </a:prstGeom>
              <a:blipFill>
                <a:blip r:embed="rId10"/>
                <a:stretch>
                  <a:fillRect b="-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B03558C-640E-E4C6-8816-C33E5C1573ED}"/>
                  </a:ext>
                </a:extLst>
              </p:cNvPr>
              <p:cNvSpPr txBox="1"/>
              <p:nvPr/>
            </p:nvSpPr>
            <p:spPr>
              <a:xfrm>
                <a:off x="5846895" y="2091318"/>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𝑎𝑐</m:t>
                        </m:r>
                      </m:sub>
                    </m:sSub>
                  </m:oMath>
                </a14:m>
                <a:r>
                  <a:rPr lang="en-GB" sz="1200" dirty="0"/>
                  <a:t> </a:t>
                </a:r>
                <a:r>
                  <a:rPr lang="en-GB" sz="1100" dirty="0"/>
                  <a:t>decreases </a:t>
                </a:r>
                <a:r>
                  <a:rPr lang="en-GB" sz="1100" u="sng" dirty="0"/>
                  <a:t>more</a:t>
                </a:r>
                <a:r>
                  <a:rPr lang="en-GB" sz="1100" dirty="0"/>
                  <a:t> than linearly with </a:t>
                </a:r>
                <a:r>
                  <a:rPr lang="en-GB" sz="1100" dirty="0" err="1"/>
                  <a:t>T</a:t>
                </a:r>
                <a:r>
                  <a:rPr lang="en-GB" sz="1100" baseline="-25000" dirty="0" err="1"/>
                  <a:t>pulse</a:t>
                </a:r>
                <a:r>
                  <a:rPr lang="en-GB" sz="1100" dirty="0"/>
                  <a:t> </a:t>
                </a:r>
                <a:endParaRPr lang="en-GB" sz="1200" dirty="0"/>
              </a:p>
            </p:txBody>
          </p:sp>
        </mc:Choice>
        <mc:Fallback xmlns="">
          <p:sp>
            <p:nvSpPr>
              <p:cNvPr id="11" name="TextBox 10">
                <a:extLst>
                  <a:ext uri="{FF2B5EF4-FFF2-40B4-BE49-F238E27FC236}">
                    <a16:creationId xmlns:a16="http://schemas.microsoft.com/office/drawing/2014/main" id="{7B03558C-640E-E4C6-8816-C33E5C1573ED}"/>
                  </a:ext>
                </a:extLst>
              </p:cNvPr>
              <p:cNvSpPr txBox="1">
                <a:spLocks noRot="1" noChangeAspect="1" noMove="1" noResize="1" noEditPoints="1" noAdjustHandles="1" noChangeArrowheads="1" noChangeShapeType="1" noTextEdit="1"/>
              </p:cNvSpPr>
              <p:nvPr/>
            </p:nvSpPr>
            <p:spPr>
              <a:xfrm>
                <a:off x="5846895" y="2091318"/>
                <a:ext cx="3137421" cy="332912"/>
              </a:xfrm>
              <a:prstGeom prst="rect">
                <a:avLst/>
              </a:prstGeom>
              <a:blipFill>
                <a:blip r:embed="rId11"/>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9BAD796-7301-DEAB-0A44-AE7509440A1B}"/>
                  </a:ext>
                </a:extLst>
              </p:cNvPr>
              <p:cNvSpPr txBox="1"/>
              <p:nvPr/>
            </p:nvSpPr>
            <p:spPr>
              <a:xfrm>
                <a:off x="5846895" y="2341193"/>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𝑙𝑜𝑠𝑠</m:t>
                        </m:r>
                      </m:sub>
                    </m:sSub>
                  </m:oMath>
                </a14:m>
                <a:r>
                  <a:rPr lang="en-GB" sz="1200" dirty="0"/>
                  <a:t> </a:t>
                </a:r>
                <a:r>
                  <a:rPr lang="en-GB" sz="1100" dirty="0"/>
                  <a:t>increases linearly with </a:t>
                </a:r>
                <a:r>
                  <a:rPr lang="en-GB" sz="1100" dirty="0" err="1"/>
                  <a:t>T</a:t>
                </a:r>
                <a:r>
                  <a:rPr lang="en-GB" sz="1100" baseline="-25000" dirty="0" err="1"/>
                  <a:t>pulse</a:t>
                </a:r>
                <a:r>
                  <a:rPr lang="en-GB" sz="1100" dirty="0"/>
                  <a:t> </a:t>
                </a:r>
                <a:endParaRPr lang="en-GB" sz="1200" dirty="0"/>
              </a:p>
            </p:txBody>
          </p:sp>
        </mc:Choice>
        <mc:Fallback xmlns="">
          <p:sp>
            <p:nvSpPr>
              <p:cNvPr id="15" name="TextBox 14">
                <a:extLst>
                  <a:ext uri="{FF2B5EF4-FFF2-40B4-BE49-F238E27FC236}">
                    <a16:creationId xmlns:a16="http://schemas.microsoft.com/office/drawing/2014/main" id="{99BAD796-7301-DEAB-0A44-AE7509440A1B}"/>
                  </a:ext>
                </a:extLst>
              </p:cNvPr>
              <p:cNvSpPr txBox="1">
                <a:spLocks noRot="1" noChangeAspect="1" noMove="1" noResize="1" noEditPoints="1" noAdjustHandles="1" noChangeArrowheads="1" noChangeShapeType="1" noTextEdit="1"/>
              </p:cNvSpPr>
              <p:nvPr/>
            </p:nvSpPr>
            <p:spPr>
              <a:xfrm>
                <a:off x="5846895" y="2341193"/>
                <a:ext cx="3137421" cy="332912"/>
              </a:xfrm>
              <a:prstGeom prst="rect">
                <a:avLst/>
              </a:prstGeom>
              <a:blipFill>
                <a:blip r:embed="rId12"/>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D9DEF30-FDFC-FC76-0936-162D633E86FE}"/>
                  </a:ext>
                </a:extLst>
              </p:cNvPr>
              <p:cNvSpPr txBox="1"/>
              <p:nvPr/>
            </p:nvSpPr>
            <p:spPr>
              <a:xfrm>
                <a:off x="5846895" y="1782604"/>
                <a:ext cx="3137421" cy="33855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𝐼𝑟𝑜𝑛</m:t>
                      </m:r>
                      <m:r>
                        <a:rPr lang="en-US" sz="1600" b="0" i="1" smtClean="0">
                          <a:latin typeface="Cambria Math" panose="02040503050406030204" pitchFamily="18" charset="0"/>
                        </a:rPr>
                        <m:t>:</m:t>
                      </m:r>
                    </m:oMath>
                  </m:oMathPara>
                </a14:m>
                <a:endParaRPr lang="en-GB" sz="1200" dirty="0"/>
              </a:p>
            </p:txBody>
          </p:sp>
        </mc:Choice>
        <mc:Fallback xmlns="">
          <p:sp>
            <p:nvSpPr>
              <p:cNvPr id="18" name="TextBox 17">
                <a:extLst>
                  <a:ext uri="{FF2B5EF4-FFF2-40B4-BE49-F238E27FC236}">
                    <a16:creationId xmlns:a16="http://schemas.microsoft.com/office/drawing/2014/main" id="{2D9DEF30-FDFC-FC76-0936-162D633E86FE}"/>
                  </a:ext>
                </a:extLst>
              </p:cNvPr>
              <p:cNvSpPr txBox="1">
                <a:spLocks noRot="1" noChangeAspect="1" noMove="1" noResize="1" noEditPoints="1" noAdjustHandles="1" noChangeArrowheads="1" noChangeShapeType="1" noTextEdit="1"/>
              </p:cNvSpPr>
              <p:nvPr/>
            </p:nvSpPr>
            <p:spPr>
              <a:xfrm>
                <a:off x="5846895" y="1782604"/>
                <a:ext cx="3137421" cy="338554"/>
              </a:xfrm>
              <a:prstGeom prst="rect">
                <a:avLst/>
              </a:prstGeom>
              <a:blipFill>
                <a:blip r:embed="rId1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6015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9CECDF-EFF6-141C-ACB0-03BA16851738}"/>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7" name="Title 3">
            <a:extLst>
              <a:ext uri="{FF2B5EF4-FFF2-40B4-BE49-F238E27FC236}">
                <a16:creationId xmlns:a16="http://schemas.microsoft.com/office/drawing/2014/main" id="{E58753C7-0620-BE55-9B4A-EDD416615B5F}"/>
              </a:ext>
            </a:extLst>
          </p:cNvPr>
          <p:cNvSpPr txBox="1">
            <a:spLocks/>
          </p:cNvSpPr>
          <p:nvPr/>
        </p:nvSpPr>
        <p:spPr>
          <a:xfrm>
            <a:off x="0" y="267494"/>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dirty="0"/>
              <a:t>Setting the stage: Power Converters – magnets connection</a:t>
            </a:r>
            <a:endParaRPr lang="de-DE" dirty="0"/>
          </a:p>
        </p:txBody>
      </p:sp>
      <p:pic>
        <p:nvPicPr>
          <p:cNvPr id="11" name="Picture 10" descr="A diagram of a computer connection&#10;&#10;Description automatically generated">
            <a:extLst>
              <a:ext uri="{FF2B5EF4-FFF2-40B4-BE49-F238E27FC236}">
                <a16:creationId xmlns:a16="http://schemas.microsoft.com/office/drawing/2014/main" id="{0F31DA06-20B3-F994-BACD-2A790D563810}"/>
              </a:ext>
            </a:extLst>
          </p:cNvPr>
          <p:cNvPicPr>
            <a:picLocks noChangeAspect="1"/>
          </p:cNvPicPr>
          <p:nvPr/>
        </p:nvPicPr>
        <p:blipFill>
          <a:blip r:embed="rId2"/>
          <a:stretch>
            <a:fillRect/>
          </a:stretch>
        </p:blipFill>
        <p:spPr>
          <a:xfrm>
            <a:off x="107505" y="1491630"/>
            <a:ext cx="4608512" cy="2546246"/>
          </a:xfrm>
          <a:prstGeom prst="rect">
            <a:avLst/>
          </a:prstGeom>
        </p:spPr>
      </p:pic>
      <p:cxnSp>
        <p:nvCxnSpPr>
          <p:cNvPr id="13" name="Straight Arrow Connector 12">
            <a:extLst>
              <a:ext uri="{FF2B5EF4-FFF2-40B4-BE49-F238E27FC236}">
                <a16:creationId xmlns:a16="http://schemas.microsoft.com/office/drawing/2014/main" id="{F0585E3E-9CB1-83B6-E6C5-25BBC9A15058}"/>
              </a:ext>
            </a:extLst>
          </p:cNvPr>
          <p:cNvCxnSpPr>
            <a:cxnSpLocks/>
          </p:cNvCxnSpPr>
          <p:nvPr/>
        </p:nvCxnSpPr>
        <p:spPr>
          <a:xfrm flipH="1">
            <a:off x="2915816" y="1995686"/>
            <a:ext cx="216024" cy="504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2" name="Group 21">
            <a:extLst>
              <a:ext uri="{FF2B5EF4-FFF2-40B4-BE49-F238E27FC236}">
                <a16:creationId xmlns:a16="http://schemas.microsoft.com/office/drawing/2014/main" id="{E237F085-2B62-7117-5820-A0D1C53CC5BB}"/>
              </a:ext>
            </a:extLst>
          </p:cNvPr>
          <p:cNvGrpSpPr/>
          <p:nvPr/>
        </p:nvGrpSpPr>
        <p:grpSpPr>
          <a:xfrm>
            <a:off x="2987824" y="1882775"/>
            <a:ext cx="288032" cy="184919"/>
            <a:chOff x="2987824" y="1882775"/>
            <a:chExt cx="288032" cy="184919"/>
          </a:xfrm>
        </p:grpSpPr>
        <p:cxnSp>
          <p:nvCxnSpPr>
            <p:cNvPr id="16" name="Straight Connector 15">
              <a:extLst>
                <a:ext uri="{FF2B5EF4-FFF2-40B4-BE49-F238E27FC236}">
                  <a16:creationId xmlns:a16="http://schemas.microsoft.com/office/drawing/2014/main" id="{057766C1-4E4C-5D50-9643-2F2F1B8998A6}"/>
                </a:ext>
              </a:extLst>
            </p:cNvPr>
            <p:cNvCxnSpPr/>
            <p:nvPr/>
          </p:nvCxnSpPr>
          <p:spPr>
            <a:xfrm>
              <a:off x="2987824" y="1923678"/>
              <a:ext cx="288032" cy="144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70D43024-9A4E-87A6-1732-9C890D07ADC6}"/>
                </a:ext>
              </a:extLst>
            </p:cNvPr>
            <p:cNvCxnSpPr>
              <a:cxnSpLocks/>
            </p:cNvCxnSpPr>
            <p:nvPr/>
          </p:nvCxnSpPr>
          <p:spPr>
            <a:xfrm>
              <a:off x="3070163" y="1906414"/>
              <a:ext cx="179152" cy="92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59E573E1-2B3C-FD32-E7A7-A23919D1CC5A}"/>
                </a:ext>
              </a:extLst>
            </p:cNvPr>
            <p:cNvCxnSpPr>
              <a:cxnSpLocks/>
            </p:cNvCxnSpPr>
            <p:nvPr/>
          </p:nvCxnSpPr>
          <p:spPr>
            <a:xfrm>
              <a:off x="3133725" y="1882775"/>
              <a:ext cx="115379" cy="6072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8306E726-BC4B-BBE8-01AD-97770F27D053}"/>
              </a:ext>
            </a:extLst>
          </p:cNvPr>
          <p:cNvSpPr txBox="1"/>
          <p:nvPr/>
        </p:nvSpPr>
        <p:spPr>
          <a:xfrm>
            <a:off x="3099507" y="2061468"/>
            <a:ext cx="1322896" cy="369332"/>
          </a:xfrm>
          <a:prstGeom prst="rect">
            <a:avLst/>
          </a:prstGeom>
          <a:noFill/>
        </p:spPr>
        <p:txBody>
          <a:bodyPr wrap="square" rtlCol="0">
            <a:spAutoFit/>
          </a:bodyPr>
          <a:lstStyle/>
          <a:p>
            <a:r>
              <a:rPr lang="en-GB" dirty="0">
                <a:solidFill>
                  <a:srgbClr val="FF0000"/>
                </a:solidFill>
              </a:rPr>
              <a:t>~5000V</a:t>
            </a:r>
          </a:p>
        </p:txBody>
      </p:sp>
      <p:cxnSp>
        <p:nvCxnSpPr>
          <p:cNvPr id="24" name="Straight Arrow Connector 23">
            <a:extLst>
              <a:ext uri="{FF2B5EF4-FFF2-40B4-BE49-F238E27FC236}">
                <a16:creationId xmlns:a16="http://schemas.microsoft.com/office/drawing/2014/main" id="{28BF5E27-FC12-1574-7957-823ED9F97036}"/>
              </a:ext>
            </a:extLst>
          </p:cNvPr>
          <p:cNvCxnSpPr>
            <a:cxnSpLocks/>
          </p:cNvCxnSpPr>
          <p:nvPr/>
        </p:nvCxnSpPr>
        <p:spPr>
          <a:xfrm flipH="1">
            <a:off x="3032212" y="2925854"/>
            <a:ext cx="216024" cy="504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5" name="Group 24">
            <a:extLst>
              <a:ext uri="{FF2B5EF4-FFF2-40B4-BE49-F238E27FC236}">
                <a16:creationId xmlns:a16="http://schemas.microsoft.com/office/drawing/2014/main" id="{482BF435-003C-32E0-E730-32444167F95C}"/>
              </a:ext>
            </a:extLst>
          </p:cNvPr>
          <p:cNvGrpSpPr/>
          <p:nvPr/>
        </p:nvGrpSpPr>
        <p:grpSpPr>
          <a:xfrm>
            <a:off x="3104220" y="2812943"/>
            <a:ext cx="288032" cy="184919"/>
            <a:chOff x="2987824" y="1882775"/>
            <a:chExt cx="288032" cy="184919"/>
          </a:xfrm>
        </p:grpSpPr>
        <p:cxnSp>
          <p:nvCxnSpPr>
            <p:cNvPr id="26" name="Straight Connector 25">
              <a:extLst>
                <a:ext uri="{FF2B5EF4-FFF2-40B4-BE49-F238E27FC236}">
                  <a16:creationId xmlns:a16="http://schemas.microsoft.com/office/drawing/2014/main" id="{432B70E7-E712-9190-5887-48F24F152BD9}"/>
                </a:ext>
              </a:extLst>
            </p:cNvPr>
            <p:cNvCxnSpPr/>
            <p:nvPr/>
          </p:nvCxnSpPr>
          <p:spPr>
            <a:xfrm>
              <a:off x="2987824" y="1923678"/>
              <a:ext cx="288032" cy="144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EF549C2-ECCB-FF8E-3156-593DEAE7AA78}"/>
                </a:ext>
              </a:extLst>
            </p:cNvPr>
            <p:cNvCxnSpPr>
              <a:cxnSpLocks/>
            </p:cNvCxnSpPr>
            <p:nvPr/>
          </p:nvCxnSpPr>
          <p:spPr>
            <a:xfrm>
              <a:off x="3070163" y="1906414"/>
              <a:ext cx="179152" cy="92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715CC235-C405-0351-4806-9FAC7E0E4429}"/>
                </a:ext>
              </a:extLst>
            </p:cNvPr>
            <p:cNvCxnSpPr>
              <a:cxnSpLocks/>
            </p:cNvCxnSpPr>
            <p:nvPr/>
          </p:nvCxnSpPr>
          <p:spPr>
            <a:xfrm>
              <a:off x="3133725" y="1882775"/>
              <a:ext cx="115379" cy="6072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9" name="TextBox 28">
            <a:extLst>
              <a:ext uri="{FF2B5EF4-FFF2-40B4-BE49-F238E27FC236}">
                <a16:creationId xmlns:a16="http://schemas.microsoft.com/office/drawing/2014/main" id="{0D27846E-B264-DF67-CE89-B4526C9ECE93}"/>
              </a:ext>
            </a:extLst>
          </p:cNvPr>
          <p:cNvSpPr txBox="1"/>
          <p:nvPr/>
        </p:nvSpPr>
        <p:spPr>
          <a:xfrm>
            <a:off x="3048422" y="3046246"/>
            <a:ext cx="1739602" cy="369332"/>
          </a:xfrm>
          <a:prstGeom prst="rect">
            <a:avLst/>
          </a:prstGeom>
          <a:noFill/>
        </p:spPr>
        <p:txBody>
          <a:bodyPr wrap="square" rtlCol="0">
            <a:spAutoFit/>
          </a:bodyPr>
          <a:lstStyle/>
          <a:p>
            <a:r>
              <a:rPr lang="en-GB" dirty="0">
                <a:solidFill>
                  <a:srgbClr val="FF0000"/>
                </a:solidFill>
              </a:rPr>
              <a:t>~1’000’000V</a:t>
            </a:r>
          </a:p>
        </p:txBody>
      </p:sp>
      <p:sp>
        <p:nvSpPr>
          <p:cNvPr id="30" name="TextBox 29">
            <a:extLst>
              <a:ext uri="{FF2B5EF4-FFF2-40B4-BE49-F238E27FC236}">
                <a16:creationId xmlns:a16="http://schemas.microsoft.com/office/drawing/2014/main" id="{4A1C5456-8728-A1F2-BE7E-383FF72AB9C2}"/>
              </a:ext>
            </a:extLst>
          </p:cNvPr>
          <p:cNvSpPr txBox="1"/>
          <p:nvPr/>
        </p:nvSpPr>
        <p:spPr>
          <a:xfrm>
            <a:off x="135828" y="728414"/>
            <a:ext cx="8756651" cy="400110"/>
          </a:xfrm>
          <a:prstGeom prst="rect">
            <a:avLst/>
          </a:prstGeom>
          <a:noFill/>
        </p:spPr>
        <p:txBody>
          <a:bodyPr wrap="square" rtlCol="0">
            <a:spAutoFit/>
          </a:bodyPr>
          <a:lstStyle/>
          <a:p>
            <a:r>
              <a:rPr lang="en-US" sz="1000" dirty="0"/>
              <a:t>Cell-load connection (SPS): the voltage to ground is limited by the PC voltage </a:t>
            </a:r>
            <a:r>
              <a:rPr lang="en-US" sz="1000" dirty="0">
                <a:sym typeface="Wingdings" panose="05000000000000000000" pitchFamily="2" charset="2"/>
              </a:rPr>
              <a:t> can connect all mags of the accelerator in one single sector  current will be the same everywhere</a:t>
            </a:r>
            <a:endParaRPr lang="en-US" sz="1000" dirty="0"/>
          </a:p>
        </p:txBody>
      </p:sp>
      <p:sp>
        <p:nvSpPr>
          <p:cNvPr id="31" name="TextBox 30">
            <a:extLst>
              <a:ext uri="{FF2B5EF4-FFF2-40B4-BE49-F238E27FC236}">
                <a16:creationId xmlns:a16="http://schemas.microsoft.com/office/drawing/2014/main" id="{D415343A-59F6-37E6-438F-4130511978B5}"/>
              </a:ext>
            </a:extLst>
          </p:cNvPr>
          <p:cNvSpPr txBox="1"/>
          <p:nvPr/>
        </p:nvSpPr>
        <p:spPr>
          <a:xfrm>
            <a:off x="135827" y="1114765"/>
            <a:ext cx="8756651" cy="400110"/>
          </a:xfrm>
          <a:prstGeom prst="rect">
            <a:avLst/>
          </a:prstGeom>
          <a:noFill/>
        </p:spPr>
        <p:txBody>
          <a:bodyPr wrap="square" rtlCol="0">
            <a:spAutoFit/>
          </a:bodyPr>
          <a:lstStyle/>
          <a:p>
            <a:r>
              <a:rPr lang="en-US" sz="1000" dirty="0"/>
              <a:t>Unified cell connection (LHC): the voltage to ground is the sum of series connected PC </a:t>
            </a:r>
            <a:r>
              <a:rPr lang="en-US" sz="1000" dirty="0">
                <a:sym typeface="Wingdings" panose="05000000000000000000" pitchFamily="2" charset="2"/>
              </a:rPr>
              <a:t> must divide in several sectors  current will not be the same everywhere (control problem is harder)</a:t>
            </a:r>
            <a:endParaRPr lang="en-US" sz="1000" dirty="0"/>
          </a:p>
        </p:txBody>
      </p:sp>
      <p:sp>
        <p:nvSpPr>
          <p:cNvPr id="32" name="TextBox 31">
            <a:extLst>
              <a:ext uri="{FF2B5EF4-FFF2-40B4-BE49-F238E27FC236}">
                <a16:creationId xmlns:a16="http://schemas.microsoft.com/office/drawing/2014/main" id="{50C6977C-D1DC-DDE4-5D92-24500F9DA056}"/>
              </a:ext>
            </a:extLst>
          </p:cNvPr>
          <p:cNvSpPr txBox="1"/>
          <p:nvPr/>
        </p:nvSpPr>
        <p:spPr>
          <a:xfrm>
            <a:off x="5292080" y="1952637"/>
            <a:ext cx="3424571" cy="400110"/>
          </a:xfrm>
          <a:prstGeom prst="rect">
            <a:avLst/>
          </a:prstGeom>
          <a:noFill/>
        </p:spPr>
        <p:txBody>
          <a:bodyPr wrap="square" rtlCol="0">
            <a:spAutoFit/>
          </a:bodyPr>
          <a:lstStyle/>
          <a:p>
            <a:r>
              <a:rPr lang="en-US" sz="1000" dirty="0"/>
              <a:t>Should be distributed into the tunnel to minimize cabling (and cable losses)</a:t>
            </a:r>
          </a:p>
        </p:txBody>
      </p:sp>
      <p:sp>
        <p:nvSpPr>
          <p:cNvPr id="33" name="Arrow: Right 32">
            <a:extLst>
              <a:ext uri="{FF2B5EF4-FFF2-40B4-BE49-F238E27FC236}">
                <a16:creationId xmlns:a16="http://schemas.microsoft.com/office/drawing/2014/main" id="{81ABCE49-102C-9552-3EBD-1B67A307AD36}"/>
              </a:ext>
            </a:extLst>
          </p:cNvPr>
          <p:cNvSpPr/>
          <p:nvPr/>
        </p:nvSpPr>
        <p:spPr>
          <a:xfrm rot="19545801">
            <a:off x="4573323" y="2231618"/>
            <a:ext cx="767850" cy="2411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7" name="Picture 36" descr="A diagram of a magnet&#10;&#10;Description automatically generated">
            <a:extLst>
              <a:ext uri="{FF2B5EF4-FFF2-40B4-BE49-F238E27FC236}">
                <a16:creationId xmlns:a16="http://schemas.microsoft.com/office/drawing/2014/main" id="{FE788F0B-536A-69C2-8171-3AC843990BD7}"/>
              </a:ext>
            </a:extLst>
          </p:cNvPr>
          <p:cNvPicPr>
            <a:picLocks noChangeAspect="1"/>
          </p:cNvPicPr>
          <p:nvPr/>
        </p:nvPicPr>
        <p:blipFill>
          <a:blip r:embed="rId3"/>
          <a:stretch>
            <a:fillRect/>
          </a:stretch>
        </p:blipFill>
        <p:spPr>
          <a:xfrm>
            <a:off x="5091962" y="2584383"/>
            <a:ext cx="3424571" cy="924634"/>
          </a:xfrm>
          <a:prstGeom prst="rect">
            <a:avLst/>
          </a:prstGeom>
        </p:spPr>
      </p:pic>
      <p:sp>
        <p:nvSpPr>
          <p:cNvPr id="38" name="TextBox 37">
            <a:extLst>
              <a:ext uri="{FF2B5EF4-FFF2-40B4-BE49-F238E27FC236}">
                <a16:creationId xmlns:a16="http://schemas.microsoft.com/office/drawing/2014/main" id="{88144BA9-7DD5-49AE-738A-848F8240D3BD}"/>
              </a:ext>
            </a:extLst>
          </p:cNvPr>
          <p:cNvSpPr txBox="1"/>
          <p:nvPr/>
        </p:nvSpPr>
        <p:spPr>
          <a:xfrm>
            <a:off x="611560" y="4260345"/>
            <a:ext cx="7904973" cy="400110"/>
          </a:xfrm>
          <a:prstGeom prst="rect">
            <a:avLst/>
          </a:prstGeom>
          <a:noFill/>
        </p:spPr>
        <p:txBody>
          <a:bodyPr wrap="square" rtlCol="0">
            <a:spAutoFit/>
          </a:bodyPr>
          <a:lstStyle/>
          <a:p>
            <a:r>
              <a:rPr lang="en-US" sz="1000" dirty="0"/>
              <a:t>Interleaving connection makes the impedances of each circuit the same. We can treat the single circuit as if the same current was flowing and the same voltage applied (ideal case). We could treat FEM computation as current controlled in each circuit.</a:t>
            </a:r>
          </a:p>
        </p:txBody>
      </p:sp>
      <p:sp>
        <p:nvSpPr>
          <p:cNvPr id="39" name="TextBox 38">
            <a:extLst>
              <a:ext uri="{FF2B5EF4-FFF2-40B4-BE49-F238E27FC236}">
                <a16:creationId xmlns:a16="http://schemas.microsoft.com/office/drawing/2014/main" id="{BFED5AEA-F74F-184B-1C57-E437D0E14853}"/>
              </a:ext>
            </a:extLst>
          </p:cNvPr>
          <p:cNvSpPr txBox="1"/>
          <p:nvPr/>
        </p:nvSpPr>
        <p:spPr>
          <a:xfrm>
            <a:off x="5087373" y="3616517"/>
            <a:ext cx="3424571" cy="246221"/>
          </a:xfrm>
          <a:prstGeom prst="rect">
            <a:avLst/>
          </a:prstGeom>
          <a:noFill/>
        </p:spPr>
        <p:txBody>
          <a:bodyPr wrap="square" rtlCol="0">
            <a:spAutoFit/>
          </a:bodyPr>
          <a:lstStyle/>
          <a:p>
            <a:r>
              <a:rPr lang="en-US" sz="1000" dirty="0"/>
              <a:t>…an MMC but at much higher frequency!</a:t>
            </a:r>
          </a:p>
        </p:txBody>
      </p:sp>
    </p:spTree>
    <p:extLst>
      <p:ext uri="{BB962C8B-B14F-4D97-AF65-F5344CB8AC3E}">
        <p14:creationId xmlns:p14="http://schemas.microsoft.com/office/powerpoint/2010/main" val="417073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4437D2-FFD0-7316-2B41-A6A56974220C}"/>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7BE857F4-A9E8-6548-2408-449BDD1E8631}"/>
              </a:ext>
            </a:extLst>
          </p:cNvPr>
          <p:cNvSpPr>
            <a:spLocks noGrp="1"/>
          </p:cNvSpPr>
          <p:nvPr>
            <p:ph type="title"/>
          </p:nvPr>
        </p:nvSpPr>
        <p:spPr>
          <a:xfrm>
            <a:off x="1295400" y="206375"/>
            <a:ext cx="7129264" cy="857250"/>
          </a:xfrm>
        </p:spPr>
        <p:txBody>
          <a:bodyPr/>
          <a:lstStyle/>
          <a:p>
            <a:r>
              <a:rPr lang="en-US" dirty="0"/>
              <a:t>MMC: a similar topology for a different application</a:t>
            </a:r>
            <a:endParaRPr lang="en-GB" dirty="0"/>
          </a:p>
        </p:txBody>
      </p:sp>
      <p:pic>
        <p:nvPicPr>
          <p:cNvPr id="6" name="Picture 5" descr="A large warehouse with many metal structures&#10;&#10;Description automatically generated with medium confidence">
            <a:extLst>
              <a:ext uri="{FF2B5EF4-FFF2-40B4-BE49-F238E27FC236}">
                <a16:creationId xmlns:a16="http://schemas.microsoft.com/office/drawing/2014/main" id="{7F8C483E-5FD0-8C2A-2208-663F13D68E38}"/>
              </a:ext>
            </a:extLst>
          </p:cNvPr>
          <p:cNvPicPr>
            <a:picLocks noChangeAspect="1"/>
          </p:cNvPicPr>
          <p:nvPr/>
        </p:nvPicPr>
        <p:blipFill>
          <a:blip r:embed="rId2"/>
          <a:stretch>
            <a:fillRect/>
          </a:stretch>
        </p:blipFill>
        <p:spPr>
          <a:xfrm>
            <a:off x="179512" y="2139702"/>
            <a:ext cx="3635101" cy="2045100"/>
          </a:xfrm>
          <a:prstGeom prst="rect">
            <a:avLst/>
          </a:prstGeom>
        </p:spPr>
      </p:pic>
      <p:sp>
        <p:nvSpPr>
          <p:cNvPr id="7" name="TextBox 6">
            <a:extLst>
              <a:ext uri="{FF2B5EF4-FFF2-40B4-BE49-F238E27FC236}">
                <a16:creationId xmlns:a16="http://schemas.microsoft.com/office/drawing/2014/main" id="{20B41144-D074-7A0E-A492-90E94DB64B96}"/>
              </a:ext>
            </a:extLst>
          </p:cNvPr>
          <p:cNvSpPr txBox="1"/>
          <p:nvPr/>
        </p:nvSpPr>
        <p:spPr>
          <a:xfrm>
            <a:off x="5508104" y="1059582"/>
            <a:ext cx="3792310" cy="1384995"/>
          </a:xfrm>
          <a:prstGeom prst="rect">
            <a:avLst/>
          </a:prstGeom>
          <a:noFill/>
        </p:spPr>
        <p:txBody>
          <a:bodyPr wrap="square" rtlCol="0">
            <a:spAutoFit/>
          </a:bodyPr>
          <a:lstStyle/>
          <a:p>
            <a:r>
              <a:rPr lang="en-US" sz="1400" dirty="0"/>
              <a:t>640 </a:t>
            </a:r>
            <a:r>
              <a:rPr lang="en-US" sz="1400" dirty="0" err="1"/>
              <a:t>kVdc</a:t>
            </a:r>
            <a:endParaRPr lang="en-US" sz="1400" dirty="0"/>
          </a:p>
          <a:p>
            <a:r>
              <a:rPr lang="en-US" sz="1400" dirty="0"/>
              <a:t>2 GW</a:t>
            </a:r>
          </a:p>
          <a:p>
            <a:r>
              <a:rPr lang="en-US" sz="1400" dirty="0"/>
              <a:t>Hundreds of connected cells</a:t>
            </a:r>
          </a:p>
          <a:p>
            <a:endParaRPr lang="en-US" sz="1400" dirty="0"/>
          </a:p>
          <a:p>
            <a:endParaRPr lang="en-US" sz="1400" dirty="0"/>
          </a:p>
          <a:p>
            <a:r>
              <a:rPr lang="en-US" sz="1400" dirty="0"/>
              <a:t>Basic cell:</a:t>
            </a:r>
          </a:p>
        </p:txBody>
      </p:sp>
      <p:pic>
        <p:nvPicPr>
          <p:cNvPr id="8" name="Picture 7">
            <a:extLst>
              <a:ext uri="{FF2B5EF4-FFF2-40B4-BE49-F238E27FC236}">
                <a16:creationId xmlns:a16="http://schemas.microsoft.com/office/drawing/2014/main" id="{4BF7AC36-9469-C457-4053-A6240965A6E9}"/>
              </a:ext>
            </a:extLst>
          </p:cNvPr>
          <p:cNvPicPr>
            <a:picLocks noChangeAspect="1"/>
          </p:cNvPicPr>
          <p:nvPr/>
        </p:nvPicPr>
        <p:blipFill rotWithShape="1">
          <a:blip r:embed="rId3"/>
          <a:srcRect l="51050" t="52800" r="651" b="5200"/>
          <a:stretch/>
        </p:blipFill>
        <p:spPr>
          <a:xfrm>
            <a:off x="5364088" y="2525219"/>
            <a:ext cx="3060576" cy="1996028"/>
          </a:xfrm>
          <a:prstGeom prst="rect">
            <a:avLst/>
          </a:prstGeom>
        </p:spPr>
      </p:pic>
      <p:pic>
        <p:nvPicPr>
          <p:cNvPr id="9" name="Picture 8" descr="A diagram of a computer connection&#10;&#10;Description automatically generated">
            <a:extLst>
              <a:ext uri="{FF2B5EF4-FFF2-40B4-BE49-F238E27FC236}">
                <a16:creationId xmlns:a16="http://schemas.microsoft.com/office/drawing/2014/main" id="{E5FE643E-B4A8-7B76-CC7C-38C14CD10945}"/>
              </a:ext>
            </a:extLst>
          </p:cNvPr>
          <p:cNvPicPr>
            <a:picLocks noChangeAspect="1"/>
          </p:cNvPicPr>
          <p:nvPr/>
        </p:nvPicPr>
        <p:blipFill rotWithShape="1">
          <a:blip r:embed="rId4"/>
          <a:srcRect l="9152" t="66333"/>
          <a:stretch/>
        </p:blipFill>
        <p:spPr>
          <a:xfrm>
            <a:off x="107504" y="915566"/>
            <a:ext cx="4571822" cy="936104"/>
          </a:xfrm>
          <a:prstGeom prst="rect">
            <a:avLst/>
          </a:prstGeom>
        </p:spPr>
      </p:pic>
    </p:spTree>
    <p:extLst>
      <p:ext uri="{BB962C8B-B14F-4D97-AF65-F5344CB8AC3E}">
        <p14:creationId xmlns:p14="http://schemas.microsoft.com/office/powerpoint/2010/main" val="2466320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number of parallel circuits&#10;&#10;Description automatically generated">
            <a:extLst>
              <a:ext uri="{FF2B5EF4-FFF2-40B4-BE49-F238E27FC236}">
                <a16:creationId xmlns:a16="http://schemas.microsoft.com/office/drawing/2014/main" id="{3D5E6FFD-2804-3FB8-A92D-39B71A1917C0}"/>
              </a:ext>
            </a:extLst>
          </p:cNvPr>
          <p:cNvPicPr>
            <a:picLocks noChangeAspect="1"/>
          </p:cNvPicPr>
          <p:nvPr/>
        </p:nvPicPr>
        <p:blipFill>
          <a:blip r:embed="rId2"/>
          <a:stretch>
            <a:fillRect/>
          </a:stretch>
        </p:blipFill>
        <p:spPr>
          <a:xfrm>
            <a:off x="2379447" y="1800015"/>
            <a:ext cx="2779782" cy="1709931"/>
          </a:xfrm>
          <a:prstGeom prst="rect">
            <a:avLst/>
          </a:prstGeom>
        </p:spPr>
      </p:pic>
      <p:sp>
        <p:nvSpPr>
          <p:cNvPr id="3" name="Slide Number Placeholder 2">
            <a:extLst>
              <a:ext uri="{FF2B5EF4-FFF2-40B4-BE49-F238E27FC236}">
                <a16:creationId xmlns:a16="http://schemas.microsoft.com/office/drawing/2014/main" id="{6E26E2E6-9073-8880-B768-AA30100C9F0A}"/>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51F5FC2E-6B55-78FC-140F-5853DAD06CB5}"/>
              </a:ext>
            </a:extLst>
          </p:cNvPr>
          <p:cNvSpPr>
            <a:spLocks noGrp="1"/>
          </p:cNvSpPr>
          <p:nvPr>
            <p:ph type="title"/>
          </p:nvPr>
        </p:nvSpPr>
        <p:spPr>
          <a:xfrm>
            <a:off x="1835696" y="244631"/>
            <a:ext cx="6781800" cy="460615"/>
          </a:xfrm>
        </p:spPr>
        <p:txBody>
          <a:bodyPr/>
          <a:lstStyle/>
          <a:p>
            <a:r>
              <a:rPr lang="en-US" sz="2400" dirty="0"/>
              <a:t>Optimization of power converters and dipole magnets</a:t>
            </a:r>
            <a:endParaRPr lang="de-DE" sz="2400" dirty="0"/>
          </a:p>
        </p:txBody>
      </p:sp>
      <p:sp>
        <p:nvSpPr>
          <p:cNvPr id="15" name="TextBox 14">
            <a:extLst>
              <a:ext uri="{FF2B5EF4-FFF2-40B4-BE49-F238E27FC236}">
                <a16:creationId xmlns:a16="http://schemas.microsoft.com/office/drawing/2014/main" id="{D0DECCB9-9C5B-B355-1398-BE0F7AFD9C55}"/>
              </a:ext>
            </a:extLst>
          </p:cNvPr>
          <p:cNvSpPr txBox="1"/>
          <p:nvPr/>
        </p:nvSpPr>
        <p:spPr>
          <a:xfrm>
            <a:off x="323528" y="4013948"/>
            <a:ext cx="5904656" cy="1277273"/>
          </a:xfrm>
          <a:prstGeom prst="rect">
            <a:avLst/>
          </a:prstGeom>
          <a:noFill/>
        </p:spPr>
        <p:txBody>
          <a:bodyPr wrap="square" rtlCol="0">
            <a:spAutoFit/>
          </a:bodyPr>
          <a:lstStyle/>
          <a:p>
            <a:r>
              <a:rPr lang="en-US" sz="1100" dirty="0"/>
              <a:t>The ultimate goal of the optimization is minimizing the overall costs. The following costs are included:</a:t>
            </a:r>
          </a:p>
          <a:p>
            <a:pPr marL="285750" indent="-285750">
              <a:buFont typeface="Arial" panose="020B0604020202020204" pitchFamily="34" charset="0"/>
              <a:buChar char="•"/>
            </a:pPr>
            <a:r>
              <a:rPr lang="en-US" sz="1100" dirty="0"/>
              <a:t>Magnet costs (material + manufacturing)</a:t>
            </a:r>
          </a:p>
          <a:p>
            <a:pPr marL="285750" indent="-285750">
              <a:buFont typeface="Arial" panose="020B0604020202020204" pitchFamily="34" charset="0"/>
              <a:buChar char="•"/>
            </a:pPr>
            <a:r>
              <a:rPr lang="en-US" sz="1100" dirty="0"/>
              <a:t>Capacitor costs including containers</a:t>
            </a:r>
          </a:p>
          <a:p>
            <a:pPr marL="285750" indent="-285750">
              <a:buFont typeface="Arial" panose="020B0604020202020204" pitchFamily="34" charset="0"/>
              <a:buChar char="•"/>
            </a:pPr>
            <a:r>
              <a:rPr lang="en-US" sz="1100" dirty="0"/>
              <a:t>Power electronics cost including peripherals and building (no cables)</a:t>
            </a:r>
          </a:p>
          <a:p>
            <a:pPr marL="285750" indent="-285750">
              <a:buFont typeface="Arial" panose="020B0604020202020204" pitchFamily="34" charset="0"/>
              <a:buChar char="•"/>
            </a:pPr>
            <a:r>
              <a:rPr lang="en-US" sz="1100" dirty="0"/>
              <a:t>Operational costs (Losses in magnets and IGBTs) for 20 years of operation with 6000h per year</a:t>
            </a:r>
          </a:p>
        </p:txBody>
      </p:sp>
      <p:pic>
        <p:nvPicPr>
          <p:cNvPr id="24" name="Picture 23">
            <a:extLst>
              <a:ext uri="{FF2B5EF4-FFF2-40B4-BE49-F238E27FC236}">
                <a16:creationId xmlns:a16="http://schemas.microsoft.com/office/drawing/2014/main" id="{53F542AA-A312-B6D1-A2C3-281EEE91BA79}"/>
              </a:ext>
            </a:extLst>
          </p:cNvPr>
          <p:cNvPicPr>
            <a:picLocks noChangeAspect="1"/>
          </p:cNvPicPr>
          <p:nvPr/>
        </p:nvPicPr>
        <p:blipFill>
          <a:blip r:embed="rId3"/>
          <a:stretch>
            <a:fillRect/>
          </a:stretch>
        </p:blipFill>
        <p:spPr>
          <a:xfrm>
            <a:off x="5956088" y="1031999"/>
            <a:ext cx="3105822" cy="3599790"/>
          </a:xfrm>
          <a:prstGeom prst="rect">
            <a:avLst/>
          </a:prstGeom>
        </p:spPr>
      </p:pic>
      <p:sp>
        <p:nvSpPr>
          <p:cNvPr id="2" name="Rectangle: Rounded Corners 1">
            <a:extLst>
              <a:ext uri="{FF2B5EF4-FFF2-40B4-BE49-F238E27FC236}">
                <a16:creationId xmlns:a16="http://schemas.microsoft.com/office/drawing/2014/main" id="{DA70B5EB-9BED-40A0-54B0-82AEAB54D66F}"/>
              </a:ext>
            </a:extLst>
          </p:cNvPr>
          <p:cNvSpPr/>
          <p:nvPr/>
        </p:nvSpPr>
        <p:spPr>
          <a:xfrm>
            <a:off x="6660232" y="2499742"/>
            <a:ext cx="1728192" cy="504056"/>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5A03DCA5-61EF-1C4C-D95F-ED1BC55C1AF9}"/>
              </a:ext>
            </a:extLst>
          </p:cNvPr>
          <p:cNvPicPr>
            <a:picLocks noChangeAspect="1"/>
          </p:cNvPicPr>
          <p:nvPr/>
        </p:nvPicPr>
        <p:blipFill>
          <a:blip r:embed="rId4"/>
          <a:stretch>
            <a:fillRect/>
          </a:stretch>
        </p:blipFill>
        <p:spPr>
          <a:xfrm>
            <a:off x="83926" y="843558"/>
            <a:ext cx="1994772" cy="1531470"/>
          </a:xfrm>
          <a:prstGeom prst="rect">
            <a:avLst/>
          </a:prstGeom>
        </p:spPr>
      </p:pic>
      <p:pic>
        <p:nvPicPr>
          <p:cNvPr id="6" name="Picture 5">
            <a:extLst>
              <a:ext uri="{FF2B5EF4-FFF2-40B4-BE49-F238E27FC236}">
                <a16:creationId xmlns:a16="http://schemas.microsoft.com/office/drawing/2014/main" id="{52E49E7F-FE40-D703-DFAA-15ABB21F22A6}"/>
              </a:ext>
            </a:extLst>
          </p:cNvPr>
          <p:cNvPicPr>
            <a:picLocks noChangeAspect="1"/>
          </p:cNvPicPr>
          <p:nvPr/>
        </p:nvPicPr>
        <p:blipFill>
          <a:blip r:embed="rId5"/>
          <a:stretch>
            <a:fillRect/>
          </a:stretch>
        </p:blipFill>
        <p:spPr>
          <a:xfrm>
            <a:off x="75442" y="2344218"/>
            <a:ext cx="1994182" cy="1680686"/>
          </a:xfrm>
          <a:prstGeom prst="rect">
            <a:avLst/>
          </a:prstGeom>
        </p:spPr>
      </p:pic>
      <p:sp>
        <p:nvSpPr>
          <p:cNvPr id="16" name="TextBox 15">
            <a:extLst>
              <a:ext uri="{FF2B5EF4-FFF2-40B4-BE49-F238E27FC236}">
                <a16:creationId xmlns:a16="http://schemas.microsoft.com/office/drawing/2014/main" id="{8E196CAD-6FBE-A0F3-62B8-C916275B59B3}"/>
              </a:ext>
            </a:extLst>
          </p:cNvPr>
          <p:cNvSpPr txBox="1"/>
          <p:nvPr/>
        </p:nvSpPr>
        <p:spPr>
          <a:xfrm>
            <a:off x="1958645" y="647701"/>
            <a:ext cx="5362805" cy="1061829"/>
          </a:xfrm>
          <a:prstGeom prst="rect">
            <a:avLst/>
          </a:prstGeom>
          <a:noFill/>
        </p:spPr>
        <p:txBody>
          <a:bodyPr wrap="square">
            <a:spAutoFit/>
          </a:bodyPr>
          <a:lstStyle/>
          <a:p>
            <a:r>
              <a:rPr lang="en-GB" sz="700" dirty="0" err="1"/>
              <a:t>base_input_parameters</a:t>
            </a:r>
            <a:r>
              <a:rPr lang="en-GB" sz="700" dirty="0"/>
              <a:t>={'Maximum B field in air[T]': 1.8,'Maximum B field in joke[T]': 1.4,</a:t>
            </a:r>
          </a:p>
          <a:p>
            <a:r>
              <a:rPr lang="en-GB" sz="700" dirty="0"/>
              <a:t>                               'B field ratio in poles[Bp/</a:t>
            </a:r>
            <a:r>
              <a:rPr lang="en-GB" sz="700" dirty="0" err="1"/>
              <a:t>Bg</a:t>
            </a:r>
            <a:r>
              <a:rPr lang="en-GB" sz="700" dirty="0"/>
              <a:t>]':0.6 ,'Total length of normal conducting dipoles [m]':2540,</a:t>
            </a:r>
          </a:p>
          <a:p>
            <a:r>
              <a:rPr lang="en-GB" sz="700" dirty="0"/>
              <a:t>                               'Number of sectors for powering': 48,'Number of parallel circuits': 8,</a:t>
            </a:r>
          </a:p>
          <a:p>
            <a:r>
              <a:rPr lang="en-GB" sz="700" dirty="0"/>
              <a:t>                               'Acceleration ramping time [s]':0.0011, 'Pulse cycling time [s]':0.2,'Pulse duration time [s]':0.007,</a:t>
            </a:r>
          </a:p>
          <a:p>
            <a:r>
              <a:rPr lang="en-GB" sz="700" dirty="0"/>
              <a:t>                               'RMS current density [A/mm2]':5,'Conductor thickness [m]':0.003,'Insulation thickness [m]':0.001,</a:t>
            </a:r>
          </a:p>
          <a:p>
            <a:r>
              <a:rPr lang="en-GB" sz="700" dirty="0"/>
              <a:t>                               'Joke steel type':"steel_M235_35A.json",'Poles steel type':"steel_M235_35A.json",'gap height [m]':0.03,</a:t>
            </a:r>
          </a:p>
          <a:p>
            <a:r>
              <a:rPr lang="en-GB" sz="700" dirty="0"/>
              <a:t>                               'gap width [m]':0.1,'Aspect ratio of conductor </a:t>
            </a:r>
            <a:r>
              <a:rPr lang="en-GB" sz="700" dirty="0" err="1"/>
              <a:t>hc</a:t>
            </a:r>
            <a:r>
              <a:rPr lang="en-GB" sz="700" dirty="0"/>
              <a:t>/wc':1,</a:t>
            </a:r>
          </a:p>
          <a:p>
            <a:r>
              <a:rPr lang="en-GB" sz="700" dirty="0"/>
              <a:t>                               'Aspect ratio of the conductor window h1i/w1i':3,'Cooling water flow in conductor [m3/h]':0.1,</a:t>
            </a:r>
          </a:p>
          <a:p>
            <a:r>
              <a:rPr lang="en-GB" sz="700" dirty="0"/>
              <a:t>                               'Cooling water speed in conductor [m/s]':3,'Filling factor of conductor window':0.5</a:t>
            </a:r>
          </a:p>
        </p:txBody>
      </p:sp>
      <p:cxnSp>
        <p:nvCxnSpPr>
          <p:cNvPr id="18" name="Straight Arrow Connector 17">
            <a:extLst>
              <a:ext uri="{FF2B5EF4-FFF2-40B4-BE49-F238E27FC236}">
                <a16:creationId xmlns:a16="http://schemas.microsoft.com/office/drawing/2014/main" id="{1F3F9B1D-4399-6186-36D4-66036914A3CD}"/>
              </a:ext>
            </a:extLst>
          </p:cNvPr>
          <p:cNvCxnSpPr>
            <a:cxnSpLocks/>
            <a:endCxn id="2" idx="1"/>
          </p:cNvCxnSpPr>
          <p:nvPr/>
        </p:nvCxnSpPr>
        <p:spPr>
          <a:xfrm>
            <a:off x="5436096" y="2751770"/>
            <a:ext cx="12241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45B22E76-E788-EB41-8F86-22278E6F8ED0}"/>
              </a:ext>
            </a:extLst>
          </p:cNvPr>
          <p:cNvCxnSpPr>
            <a:cxnSpLocks/>
            <a:endCxn id="16" idx="2"/>
          </p:cNvCxnSpPr>
          <p:nvPr/>
        </p:nvCxnSpPr>
        <p:spPr>
          <a:xfrm flipH="1" flipV="1">
            <a:off x="4640048" y="1709530"/>
            <a:ext cx="796048" cy="1042240"/>
          </a:xfrm>
          <a:prstGeom prst="line">
            <a:avLst/>
          </a:prstGeom>
        </p:spPr>
        <p:style>
          <a:lnRef idx="2">
            <a:schemeClr val="accent1"/>
          </a:lnRef>
          <a:fillRef idx="0">
            <a:schemeClr val="accent1"/>
          </a:fillRef>
          <a:effectRef idx="1">
            <a:schemeClr val="accent1"/>
          </a:effectRef>
          <a:fontRef idx="minor">
            <a:schemeClr val="tx1"/>
          </a:fontRef>
        </p:style>
      </p:cxnSp>
      <p:sp>
        <p:nvSpPr>
          <p:cNvPr id="35" name="Rectangle: Rounded Corners 34">
            <a:extLst>
              <a:ext uri="{FF2B5EF4-FFF2-40B4-BE49-F238E27FC236}">
                <a16:creationId xmlns:a16="http://schemas.microsoft.com/office/drawing/2014/main" id="{25FCD953-2769-C29C-70A6-531517A3223B}"/>
              </a:ext>
            </a:extLst>
          </p:cNvPr>
          <p:cNvSpPr/>
          <p:nvPr/>
        </p:nvSpPr>
        <p:spPr>
          <a:xfrm>
            <a:off x="1978612" y="647701"/>
            <a:ext cx="4969652" cy="1061828"/>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497825CB-0699-E8B2-2BD6-E629921E5B97}"/>
              </a:ext>
            </a:extLst>
          </p:cNvPr>
          <p:cNvSpPr txBox="1"/>
          <p:nvPr/>
        </p:nvSpPr>
        <p:spPr>
          <a:xfrm>
            <a:off x="2195736" y="3567395"/>
            <a:ext cx="3105822" cy="261610"/>
          </a:xfrm>
          <a:prstGeom prst="rect">
            <a:avLst/>
          </a:prstGeom>
          <a:noFill/>
        </p:spPr>
        <p:txBody>
          <a:bodyPr wrap="square" rtlCol="0">
            <a:spAutoFit/>
          </a:bodyPr>
          <a:lstStyle/>
          <a:p>
            <a:r>
              <a:rPr lang="en-US" sz="1100" dirty="0">
                <a:highlight>
                  <a:srgbClr val="FFFF00"/>
                </a:highlight>
              </a:rPr>
              <a:t>All based on FEMM computing…very slow</a:t>
            </a:r>
          </a:p>
        </p:txBody>
      </p:sp>
    </p:spTree>
    <p:extLst>
      <p:ext uri="{BB962C8B-B14F-4D97-AF65-F5344CB8AC3E}">
        <p14:creationId xmlns:p14="http://schemas.microsoft.com/office/powerpoint/2010/main" val="164122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0A6F27-8FC5-DBC5-2B76-29600235F3CE}"/>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5" name="Title 3">
            <a:extLst>
              <a:ext uri="{FF2B5EF4-FFF2-40B4-BE49-F238E27FC236}">
                <a16:creationId xmlns:a16="http://schemas.microsoft.com/office/drawing/2014/main" id="{E03EEBA2-82AA-5A24-67EB-A02F88B55FFB}"/>
              </a:ext>
            </a:extLst>
          </p:cNvPr>
          <p:cNvSpPr txBox="1">
            <a:spLocks/>
          </p:cNvSpPr>
          <p:nvPr/>
        </p:nvSpPr>
        <p:spPr>
          <a:xfrm>
            <a:off x="23422" y="267494"/>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dirty="0"/>
              <a:t>Optimization: </a:t>
            </a:r>
            <a:r>
              <a:rPr lang="en-US" dirty="0">
                <a:highlight>
                  <a:srgbClr val="FFFF00"/>
                </a:highlight>
              </a:rPr>
              <a:t>minimize the losses </a:t>
            </a:r>
            <a:r>
              <a:rPr lang="en-US" dirty="0"/>
              <a:t>of magnets only</a:t>
            </a:r>
            <a:endParaRPr lang="de-DE" dirty="0"/>
          </a:p>
        </p:txBody>
      </p:sp>
      <p:sp>
        <p:nvSpPr>
          <p:cNvPr id="6" name="TextBox 5">
            <a:extLst>
              <a:ext uri="{FF2B5EF4-FFF2-40B4-BE49-F238E27FC236}">
                <a16:creationId xmlns:a16="http://schemas.microsoft.com/office/drawing/2014/main" id="{C5B024C4-3745-2046-A67A-CC7DC669AA69}"/>
              </a:ext>
            </a:extLst>
          </p:cNvPr>
          <p:cNvSpPr txBox="1"/>
          <p:nvPr/>
        </p:nvSpPr>
        <p:spPr>
          <a:xfrm>
            <a:off x="135829" y="805358"/>
            <a:ext cx="3284044" cy="246221"/>
          </a:xfrm>
          <a:prstGeom prst="rect">
            <a:avLst/>
          </a:prstGeom>
          <a:noFill/>
        </p:spPr>
        <p:txBody>
          <a:bodyPr wrap="square" rtlCol="0">
            <a:spAutoFit/>
          </a:bodyPr>
          <a:lstStyle/>
          <a:p>
            <a:r>
              <a:rPr lang="en-US" sz="1000" dirty="0"/>
              <a:t>Benchmark: Hourglass type with 30x100mm gap</a:t>
            </a:r>
          </a:p>
        </p:txBody>
      </p:sp>
      <p:pic>
        <p:nvPicPr>
          <p:cNvPr id="8" name="Picture 7">
            <a:extLst>
              <a:ext uri="{FF2B5EF4-FFF2-40B4-BE49-F238E27FC236}">
                <a16:creationId xmlns:a16="http://schemas.microsoft.com/office/drawing/2014/main" id="{D48EA73E-BB07-4C33-0C2E-D307F5AA9B1C}"/>
              </a:ext>
            </a:extLst>
          </p:cNvPr>
          <p:cNvPicPr>
            <a:picLocks noChangeAspect="1"/>
          </p:cNvPicPr>
          <p:nvPr/>
        </p:nvPicPr>
        <p:blipFill>
          <a:blip r:embed="rId2"/>
          <a:stretch>
            <a:fillRect/>
          </a:stretch>
        </p:blipFill>
        <p:spPr>
          <a:xfrm>
            <a:off x="6406560" y="3287181"/>
            <a:ext cx="2334674" cy="1659827"/>
          </a:xfrm>
          <a:prstGeom prst="rect">
            <a:avLst/>
          </a:prstGeom>
        </p:spPr>
      </p:pic>
      <p:sp>
        <p:nvSpPr>
          <p:cNvPr id="9" name="TextBox 8">
            <a:extLst>
              <a:ext uri="{FF2B5EF4-FFF2-40B4-BE49-F238E27FC236}">
                <a16:creationId xmlns:a16="http://schemas.microsoft.com/office/drawing/2014/main" id="{9D1FB18E-9850-9344-9AE8-2771BFD77CAB}"/>
              </a:ext>
            </a:extLst>
          </p:cNvPr>
          <p:cNvSpPr txBox="1"/>
          <p:nvPr/>
        </p:nvSpPr>
        <p:spPr>
          <a:xfrm>
            <a:off x="4860032" y="3168591"/>
            <a:ext cx="1872208" cy="2092881"/>
          </a:xfrm>
          <a:prstGeom prst="rect">
            <a:avLst/>
          </a:prstGeom>
          <a:noFill/>
        </p:spPr>
        <p:txBody>
          <a:bodyPr wrap="square" rtlCol="0">
            <a:spAutoFit/>
          </a:bodyPr>
          <a:lstStyle/>
          <a:p>
            <a:r>
              <a:rPr lang="en-US" sz="1000" dirty="0"/>
              <a:t>h1=500 mm</a:t>
            </a:r>
          </a:p>
          <a:p>
            <a:r>
              <a:rPr lang="en-US" sz="1000" dirty="0"/>
              <a:t>w1=738 mm</a:t>
            </a:r>
          </a:p>
          <a:p>
            <a:r>
              <a:rPr lang="en-US" sz="1000" dirty="0" err="1"/>
              <a:t>wj</a:t>
            </a:r>
            <a:r>
              <a:rPr lang="en-US" sz="1000" dirty="0"/>
              <a:t>= 163mm</a:t>
            </a:r>
          </a:p>
          <a:p>
            <a:r>
              <a:rPr lang="en-US" sz="1000" dirty="0" err="1"/>
              <a:t>hc</a:t>
            </a:r>
            <a:r>
              <a:rPr lang="en-US" sz="1000" dirty="0"/>
              <a:t>=16.5 mm</a:t>
            </a:r>
          </a:p>
          <a:p>
            <a:r>
              <a:rPr lang="en-US" sz="1000" dirty="0" err="1"/>
              <a:t>sc</a:t>
            </a:r>
            <a:r>
              <a:rPr lang="en-US" sz="1000" dirty="0"/>
              <a:t>= 3.8 mm</a:t>
            </a:r>
          </a:p>
          <a:p>
            <a:r>
              <a:rPr lang="en-US" sz="1000" dirty="0"/>
              <a:t>sis=4.8 mm</a:t>
            </a:r>
          </a:p>
          <a:p>
            <a:r>
              <a:rPr lang="en-US" sz="1000" dirty="0" err="1"/>
              <a:t>T</a:t>
            </a:r>
            <a:r>
              <a:rPr lang="en-US" sz="1000" baseline="-25000" dirty="0" err="1"/>
              <a:t>pulse</a:t>
            </a:r>
            <a:r>
              <a:rPr lang="en-US" sz="1000" dirty="0"/>
              <a:t>= 2 </a:t>
            </a:r>
            <a:r>
              <a:rPr lang="en-US" sz="1000" dirty="0" err="1"/>
              <a:t>ms</a:t>
            </a:r>
            <a:endParaRPr lang="en-US" sz="1000" dirty="0"/>
          </a:p>
          <a:p>
            <a:r>
              <a:rPr lang="el-GR" sz="1000" dirty="0">
                <a:latin typeface="Grandview" panose="020B0502040204020203" pitchFamily="34" charset="0"/>
              </a:rPr>
              <a:t>σ</a:t>
            </a:r>
            <a:r>
              <a:rPr lang="en-US" sz="1000" baseline="-25000" dirty="0">
                <a:latin typeface="Grandview" panose="020B0502040204020203" pitchFamily="34" charset="0"/>
              </a:rPr>
              <a:t>rms</a:t>
            </a:r>
            <a:r>
              <a:rPr lang="en-US" sz="1000" dirty="0">
                <a:latin typeface="Grandview" panose="020B0502040204020203" pitchFamily="34" charset="0"/>
              </a:rPr>
              <a:t>= 3 A</a:t>
            </a:r>
          </a:p>
          <a:p>
            <a:r>
              <a:rPr lang="en-US" sz="1000" dirty="0" err="1">
                <a:latin typeface="Grandview" panose="020B0502040204020203" pitchFamily="34" charset="0"/>
              </a:rPr>
              <a:t>mmf</a:t>
            </a:r>
            <a:r>
              <a:rPr lang="en-US" sz="1000" dirty="0">
                <a:latin typeface="Grandview" panose="020B0502040204020203" pitchFamily="34" charset="0"/>
              </a:rPr>
              <a:t>= 46115 At</a:t>
            </a:r>
          </a:p>
          <a:p>
            <a:r>
              <a:rPr lang="en-US" sz="1000" dirty="0" err="1">
                <a:latin typeface="Grandview" panose="020B0502040204020203" pitchFamily="34" charset="0"/>
              </a:rPr>
              <a:t>E</a:t>
            </a:r>
            <a:r>
              <a:rPr lang="en-US" sz="1000" baseline="-25000" dirty="0" err="1">
                <a:latin typeface="Grandview" panose="020B0502040204020203" pitchFamily="34" charset="0"/>
              </a:rPr>
              <a:t>lossIron</a:t>
            </a:r>
            <a:r>
              <a:rPr lang="en-US" sz="1000" dirty="0">
                <a:latin typeface="Grandview" panose="020B0502040204020203" pitchFamily="34" charset="0"/>
              </a:rPr>
              <a:t>= 136 J/m/pulse</a:t>
            </a:r>
          </a:p>
          <a:p>
            <a:r>
              <a:rPr lang="en-US" sz="1000" dirty="0" err="1">
                <a:latin typeface="Grandview" panose="020B0502040204020203" pitchFamily="34" charset="0"/>
              </a:rPr>
              <a:t>E</a:t>
            </a:r>
            <a:r>
              <a:rPr lang="en-US" sz="1000" baseline="-25000" dirty="0" err="1">
                <a:latin typeface="Grandview" panose="020B0502040204020203" pitchFamily="34" charset="0"/>
              </a:rPr>
              <a:t>losscu</a:t>
            </a:r>
            <a:r>
              <a:rPr lang="en-US" sz="1000" dirty="0">
                <a:latin typeface="Grandview" panose="020B0502040204020203" pitchFamily="34" charset="0"/>
              </a:rPr>
              <a:t>= 161 J/m/pulse</a:t>
            </a:r>
          </a:p>
          <a:p>
            <a:r>
              <a:rPr lang="en-US" sz="1000" dirty="0" err="1">
                <a:latin typeface="Grandview" panose="020B0502040204020203" pitchFamily="34" charset="0"/>
              </a:rPr>
              <a:t>NRG</a:t>
            </a:r>
            <a:r>
              <a:rPr lang="en-US" sz="1000" baseline="-25000" dirty="0" err="1">
                <a:latin typeface="Grandview" panose="020B0502040204020203" pitchFamily="34" charset="0"/>
              </a:rPr>
              <a:t>stored</a:t>
            </a:r>
            <a:r>
              <a:rPr lang="en-US" sz="1000" dirty="0">
                <a:latin typeface="Grandview" panose="020B0502040204020203" pitchFamily="34" charset="0"/>
              </a:rPr>
              <a:t>= 7577 J/m</a:t>
            </a:r>
            <a:endParaRPr lang="en-US" sz="1000" dirty="0"/>
          </a:p>
          <a:p>
            <a:endParaRPr lang="en-US" sz="1000" dirty="0"/>
          </a:p>
        </p:txBody>
      </p:sp>
      <p:sp>
        <p:nvSpPr>
          <p:cNvPr id="10" name="TextBox 9">
            <a:extLst>
              <a:ext uri="{FF2B5EF4-FFF2-40B4-BE49-F238E27FC236}">
                <a16:creationId xmlns:a16="http://schemas.microsoft.com/office/drawing/2014/main" id="{39CADB25-8493-B0F1-2D57-C1375DD9FDA9}"/>
              </a:ext>
            </a:extLst>
          </p:cNvPr>
          <p:cNvSpPr txBox="1"/>
          <p:nvPr/>
        </p:nvSpPr>
        <p:spPr>
          <a:xfrm>
            <a:off x="5895491" y="2962413"/>
            <a:ext cx="3284044" cy="246221"/>
          </a:xfrm>
          <a:prstGeom prst="rect">
            <a:avLst/>
          </a:prstGeom>
          <a:noFill/>
        </p:spPr>
        <p:txBody>
          <a:bodyPr wrap="square" rtlCol="0">
            <a:spAutoFit/>
          </a:bodyPr>
          <a:lstStyle/>
          <a:p>
            <a:r>
              <a:rPr lang="en-US" sz="1000" dirty="0"/>
              <a:t>Optimization Losses only: </a:t>
            </a:r>
            <a:r>
              <a:rPr lang="en-US" sz="1000" dirty="0" err="1"/>
              <a:t>sc</a:t>
            </a:r>
            <a:r>
              <a:rPr lang="en-US" sz="1000" dirty="0"/>
              <a:t>, sis, water cooling section </a:t>
            </a:r>
          </a:p>
        </p:txBody>
      </p:sp>
      <p:pic>
        <p:nvPicPr>
          <p:cNvPr id="12" name="Picture 11">
            <a:extLst>
              <a:ext uri="{FF2B5EF4-FFF2-40B4-BE49-F238E27FC236}">
                <a16:creationId xmlns:a16="http://schemas.microsoft.com/office/drawing/2014/main" id="{1936D899-8C6B-2204-3E67-BE0EB074284E}"/>
              </a:ext>
            </a:extLst>
          </p:cNvPr>
          <p:cNvPicPr>
            <a:picLocks noChangeAspect="1"/>
          </p:cNvPicPr>
          <p:nvPr/>
        </p:nvPicPr>
        <p:blipFill>
          <a:blip r:embed="rId3"/>
          <a:stretch>
            <a:fillRect/>
          </a:stretch>
        </p:blipFill>
        <p:spPr>
          <a:xfrm>
            <a:off x="6395392" y="1217767"/>
            <a:ext cx="2334674" cy="1497999"/>
          </a:xfrm>
          <a:prstGeom prst="rect">
            <a:avLst/>
          </a:prstGeom>
        </p:spPr>
      </p:pic>
      <p:sp>
        <p:nvSpPr>
          <p:cNvPr id="13" name="TextBox 12">
            <a:extLst>
              <a:ext uri="{FF2B5EF4-FFF2-40B4-BE49-F238E27FC236}">
                <a16:creationId xmlns:a16="http://schemas.microsoft.com/office/drawing/2014/main" id="{7AA562FA-A4DC-5108-F229-7C8809EBEC68}"/>
              </a:ext>
            </a:extLst>
          </p:cNvPr>
          <p:cNvSpPr txBox="1"/>
          <p:nvPr/>
        </p:nvSpPr>
        <p:spPr>
          <a:xfrm>
            <a:off x="5868144" y="928468"/>
            <a:ext cx="3284044" cy="246221"/>
          </a:xfrm>
          <a:prstGeom prst="rect">
            <a:avLst/>
          </a:prstGeom>
          <a:noFill/>
        </p:spPr>
        <p:txBody>
          <a:bodyPr wrap="square" rtlCol="0">
            <a:spAutoFit/>
          </a:bodyPr>
          <a:lstStyle/>
          <a:p>
            <a:r>
              <a:rPr lang="en-US" sz="1000" dirty="0"/>
              <a:t>Optimization Losses only: </a:t>
            </a:r>
            <a:r>
              <a:rPr lang="en-US" sz="1000" dirty="0" err="1"/>
              <a:t>Bratio_pole</a:t>
            </a:r>
            <a:r>
              <a:rPr lang="en-US" sz="1000" dirty="0"/>
              <a:t>, </a:t>
            </a:r>
            <a:r>
              <a:rPr lang="en-US" sz="1000" dirty="0" err="1"/>
              <a:t>AsRatwdw</a:t>
            </a:r>
            <a:r>
              <a:rPr lang="en-US" sz="1000" dirty="0"/>
              <a:t> </a:t>
            </a:r>
          </a:p>
        </p:txBody>
      </p:sp>
      <p:sp>
        <p:nvSpPr>
          <p:cNvPr id="14" name="TextBox 13">
            <a:extLst>
              <a:ext uri="{FF2B5EF4-FFF2-40B4-BE49-F238E27FC236}">
                <a16:creationId xmlns:a16="http://schemas.microsoft.com/office/drawing/2014/main" id="{665361EC-9E7A-539F-4553-B2DED1C6506C}"/>
              </a:ext>
            </a:extLst>
          </p:cNvPr>
          <p:cNvSpPr txBox="1"/>
          <p:nvPr/>
        </p:nvSpPr>
        <p:spPr>
          <a:xfrm>
            <a:off x="4860032" y="1091211"/>
            <a:ext cx="1872208" cy="2092881"/>
          </a:xfrm>
          <a:prstGeom prst="rect">
            <a:avLst/>
          </a:prstGeom>
          <a:noFill/>
        </p:spPr>
        <p:txBody>
          <a:bodyPr wrap="square" rtlCol="0">
            <a:spAutoFit/>
          </a:bodyPr>
          <a:lstStyle/>
          <a:p>
            <a:r>
              <a:rPr lang="en-US" sz="1000" dirty="0"/>
              <a:t>h1=560 mm</a:t>
            </a:r>
          </a:p>
          <a:p>
            <a:r>
              <a:rPr lang="en-US" sz="1000" dirty="0"/>
              <a:t>w1=800 mm</a:t>
            </a:r>
          </a:p>
          <a:p>
            <a:r>
              <a:rPr lang="en-US" sz="1000" dirty="0" err="1"/>
              <a:t>wj</a:t>
            </a:r>
            <a:r>
              <a:rPr lang="en-US" sz="1000" dirty="0"/>
              <a:t>= 163mm</a:t>
            </a:r>
          </a:p>
          <a:p>
            <a:r>
              <a:rPr lang="en-US" sz="1000" dirty="0" err="1"/>
              <a:t>hc</a:t>
            </a:r>
            <a:r>
              <a:rPr lang="en-US" sz="1000" dirty="0"/>
              <a:t>=12.5 mm</a:t>
            </a:r>
          </a:p>
          <a:p>
            <a:r>
              <a:rPr lang="en-US" sz="1000" dirty="0" err="1"/>
              <a:t>sc</a:t>
            </a:r>
            <a:r>
              <a:rPr lang="en-US" sz="1000" dirty="0"/>
              <a:t>= 2 mm</a:t>
            </a:r>
          </a:p>
          <a:p>
            <a:r>
              <a:rPr lang="en-US" sz="1000" dirty="0"/>
              <a:t>sis=15 mm</a:t>
            </a:r>
          </a:p>
          <a:p>
            <a:r>
              <a:rPr lang="en-US" sz="1000" dirty="0" err="1"/>
              <a:t>T</a:t>
            </a:r>
            <a:r>
              <a:rPr lang="en-US" sz="1000" baseline="-25000" dirty="0" err="1"/>
              <a:t>pulse</a:t>
            </a:r>
            <a:r>
              <a:rPr lang="en-US" sz="1000" dirty="0"/>
              <a:t>= 2 </a:t>
            </a:r>
            <a:r>
              <a:rPr lang="en-US" sz="1000" dirty="0" err="1"/>
              <a:t>ms</a:t>
            </a:r>
            <a:endParaRPr lang="en-US" sz="1000" dirty="0"/>
          </a:p>
          <a:p>
            <a:r>
              <a:rPr lang="el-GR" sz="1000" dirty="0">
                <a:latin typeface="Grandview" panose="020B0502040204020203" pitchFamily="34" charset="0"/>
              </a:rPr>
              <a:t>σ</a:t>
            </a:r>
            <a:r>
              <a:rPr lang="en-US" sz="1000" baseline="-25000" dirty="0">
                <a:latin typeface="Grandview" panose="020B0502040204020203" pitchFamily="34" charset="0"/>
              </a:rPr>
              <a:t>rms</a:t>
            </a:r>
            <a:r>
              <a:rPr lang="en-US" sz="1000" dirty="0">
                <a:latin typeface="Grandview" panose="020B0502040204020203" pitchFamily="34" charset="0"/>
              </a:rPr>
              <a:t>= 7 A</a:t>
            </a:r>
          </a:p>
          <a:p>
            <a:r>
              <a:rPr lang="en-US" sz="1000" dirty="0" err="1">
                <a:latin typeface="Grandview" panose="020B0502040204020203" pitchFamily="34" charset="0"/>
              </a:rPr>
              <a:t>mmf</a:t>
            </a:r>
            <a:r>
              <a:rPr lang="en-US" sz="1000" dirty="0">
                <a:latin typeface="Grandview" panose="020B0502040204020203" pitchFamily="34" charset="0"/>
              </a:rPr>
              <a:t>= 47270 At</a:t>
            </a:r>
          </a:p>
          <a:p>
            <a:r>
              <a:rPr lang="en-US" sz="1000" dirty="0" err="1">
                <a:latin typeface="Grandview" panose="020B0502040204020203" pitchFamily="34" charset="0"/>
              </a:rPr>
              <a:t>E</a:t>
            </a:r>
            <a:r>
              <a:rPr lang="en-US" sz="1000" baseline="-25000" dirty="0" err="1">
                <a:latin typeface="Grandview" panose="020B0502040204020203" pitchFamily="34" charset="0"/>
              </a:rPr>
              <a:t>lossIron</a:t>
            </a:r>
            <a:r>
              <a:rPr lang="en-US" sz="1000" dirty="0">
                <a:latin typeface="Grandview" panose="020B0502040204020203" pitchFamily="34" charset="0"/>
              </a:rPr>
              <a:t>= 160 J/m/pulse</a:t>
            </a:r>
          </a:p>
          <a:p>
            <a:r>
              <a:rPr lang="en-US" sz="1000" dirty="0" err="1">
                <a:latin typeface="Grandview" panose="020B0502040204020203" pitchFamily="34" charset="0"/>
              </a:rPr>
              <a:t>E</a:t>
            </a:r>
            <a:r>
              <a:rPr lang="en-US" sz="1000" baseline="-25000" dirty="0" err="1">
                <a:latin typeface="Grandview" panose="020B0502040204020203" pitchFamily="34" charset="0"/>
              </a:rPr>
              <a:t>losscu</a:t>
            </a:r>
            <a:r>
              <a:rPr lang="en-US" sz="1000" dirty="0">
                <a:latin typeface="Grandview" panose="020B0502040204020203" pitchFamily="34" charset="0"/>
              </a:rPr>
              <a:t>= 196 J/m/pulse</a:t>
            </a:r>
          </a:p>
          <a:p>
            <a:r>
              <a:rPr lang="en-US" sz="1000" dirty="0" err="1">
                <a:latin typeface="Grandview" panose="020B0502040204020203" pitchFamily="34" charset="0"/>
              </a:rPr>
              <a:t>NRG</a:t>
            </a:r>
            <a:r>
              <a:rPr lang="en-US" sz="1000" baseline="-25000" dirty="0" err="1">
                <a:latin typeface="Grandview" panose="020B0502040204020203" pitchFamily="34" charset="0"/>
              </a:rPr>
              <a:t>stored</a:t>
            </a:r>
            <a:r>
              <a:rPr lang="en-US" sz="1000" dirty="0">
                <a:latin typeface="Grandview" panose="020B0502040204020203" pitchFamily="34" charset="0"/>
              </a:rPr>
              <a:t>= 7654 J/m</a:t>
            </a:r>
            <a:endParaRPr lang="en-US" sz="1000" dirty="0"/>
          </a:p>
          <a:p>
            <a:endParaRPr lang="en-US" sz="1000" dirty="0"/>
          </a:p>
        </p:txBody>
      </p:sp>
      <p:pic>
        <p:nvPicPr>
          <p:cNvPr id="16" name="Picture 15">
            <a:extLst>
              <a:ext uri="{FF2B5EF4-FFF2-40B4-BE49-F238E27FC236}">
                <a16:creationId xmlns:a16="http://schemas.microsoft.com/office/drawing/2014/main" id="{86D5E967-BCE2-D122-E109-A30952C41812}"/>
              </a:ext>
            </a:extLst>
          </p:cNvPr>
          <p:cNvPicPr>
            <a:picLocks noChangeAspect="1"/>
          </p:cNvPicPr>
          <p:nvPr/>
        </p:nvPicPr>
        <p:blipFill>
          <a:blip r:embed="rId4"/>
          <a:stretch>
            <a:fillRect/>
          </a:stretch>
        </p:blipFill>
        <p:spPr>
          <a:xfrm>
            <a:off x="118722" y="1072925"/>
            <a:ext cx="3301152" cy="2089079"/>
          </a:xfrm>
          <a:prstGeom prst="rect">
            <a:avLst/>
          </a:prstGeom>
        </p:spPr>
      </p:pic>
      <p:sp>
        <p:nvSpPr>
          <p:cNvPr id="17" name="TextBox 16">
            <a:extLst>
              <a:ext uri="{FF2B5EF4-FFF2-40B4-BE49-F238E27FC236}">
                <a16:creationId xmlns:a16="http://schemas.microsoft.com/office/drawing/2014/main" id="{C15A1585-5A5D-C376-364A-931AAD3329E1}"/>
              </a:ext>
            </a:extLst>
          </p:cNvPr>
          <p:cNvSpPr txBox="1"/>
          <p:nvPr/>
        </p:nvSpPr>
        <p:spPr>
          <a:xfrm>
            <a:off x="23422" y="3177994"/>
            <a:ext cx="1872208" cy="2092881"/>
          </a:xfrm>
          <a:prstGeom prst="rect">
            <a:avLst/>
          </a:prstGeom>
          <a:noFill/>
        </p:spPr>
        <p:txBody>
          <a:bodyPr wrap="square" rtlCol="0">
            <a:spAutoFit/>
          </a:bodyPr>
          <a:lstStyle/>
          <a:p>
            <a:r>
              <a:rPr lang="en-US" sz="1000" dirty="0"/>
              <a:t>h1=570 mm</a:t>
            </a:r>
          </a:p>
          <a:p>
            <a:r>
              <a:rPr lang="en-US" sz="1000" dirty="0"/>
              <a:t>w1=850 mm</a:t>
            </a:r>
          </a:p>
          <a:p>
            <a:r>
              <a:rPr lang="en-US" sz="1000" dirty="0" err="1"/>
              <a:t>wj</a:t>
            </a:r>
            <a:r>
              <a:rPr lang="en-US" sz="1000" dirty="0"/>
              <a:t>= 163mm</a:t>
            </a:r>
          </a:p>
          <a:p>
            <a:r>
              <a:rPr lang="en-US" sz="1000" dirty="0" err="1"/>
              <a:t>hc</a:t>
            </a:r>
            <a:r>
              <a:rPr lang="en-US" sz="1000" dirty="0"/>
              <a:t>=140 mm</a:t>
            </a:r>
          </a:p>
          <a:p>
            <a:r>
              <a:rPr lang="en-US" sz="1000" dirty="0" err="1"/>
              <a:t>sc</a:t>
            </a:r>
            <a:r>
              <a:rPr lang="en-US" sz="1000" dirty="0"/>
              <a:t>= 2x3.5 mm</a:t>
            </a:r>
          </a:p>
          <a:p>
            <a:r>
              <a:rPr lang="en-US" sz="1000" dirty="0"/>
              <a:t>sis=10 mm</a:t>
            </a:r>
          </a:p>
          <a:p>
            <a:r>
              <a:rPr lang="en-US" sz="1000" dirty="0" err="1"/>
              <a:t>T</a:t>
            </a:r>
            <a:r>
              <a:rPr lang="en-US" sz="1000" baseline="-25000" dirty="0" err="1"/>
              <a:t>pulse</a:t>
            </a:r>
            <a:r>
              <a:rPr lang="en-US" sz="1000" dirty="0"/>
              <a:t>= 2 </a:t>
            </a:r>
            <a:r>
              <a:rPr lang="en-US" sz="1000" dirty="0" err="1"/>
              <a:t>ms</a:t>
            </a:r>
            <a:endParaRPr lang="en-US" sz="1000" dirty="0"/>
          </a:p>
          <a:p>
            <a:r>
              <a:rPr lang="el-GR" sz="1000" dirty="0">
                <a:latin typeface="Grandview" panose="020B0502040204020203" pitchFamily="34" charset="0"/>
              </a:rPr>
              <a:t>σ</a:t>
            </a:r>
            <a:r>
              <a:rPr lang="en-US" sz="1000" baseline="-25000" dirty="0">
                <a:latin typeface="Grandview" panose="020B0502040204020203" pitchFamily="34" charset="0"/>
              </a:rPr>
              <a:t>rms</a:t>
            </a:r>
            <a:r>
              <a:rPr lang="en-US" sz="1000" dirty="0">
                <a:latin typeface="Grandview" panose="020B0502040204020203" pitchFamily="34" charset="0"/>
              </a:rPr>
              <a:t>= 2.3 A</a:t>
            </a:r>
          </a:p>
          <a:p>
            <a:r>
              <a:rPr lang="en-US" sz="1000" dirty="0" err="1">
                <a:latin typeface="Grandview" panose="020B0502040204020203" pitchFamily="34" charset="0"/>
              </a:rPr>
              <a:t>mmf</a:t>
            </a:r>
            <a:r>
              <a:rPr lang="en-US" sz="1000" dirty="0">
                <a:latin typeface="Grandview" panose="020B0502040204020203" pitchFamily="34" charset="0"/>
              </a:rPr>
              <a:t>= 47270 At</a:t>
            </a:r>
          </a:p>
          <a:p>
            <a:r>
              <a:rPr lang="en-US" sz="1000" dirty="0" err="1">
                <a:latin typeface="Grandview" panose="020B0502040204020203" pitchFamily="34" charset="0"/>
              </a:rPr>
              <a:t>E</a:t>
            </a:r>
            <a:r>
              <a:rPr lang="en-US" sz="1000" baseline="-25000" dirty="0" err="1">
                <a:latin typeface="Grandview" panose="020B0502040204020203" pitchFamily="34" charset="0"/>
              </a:rPr>
              <a:t>lossIron</a:t>
            </a:r>
            <a:r>
              <a:rPr lang="en-US" sz="1000" dirty="0">
                <a:latin typeface="Grandview" panose="020B0502040204020203" pitchFamily="34" charset="0"/>
              </a:rPr>
              <a:t>= 220 J/m/pulse</a:t>
            </a:r>
          </a:p>
          <a:p>
            <a:r>
              <a:rPr lang="en-US" sz="1000" dirty="0" err="1">
                <a:latin typeface="Grandview" panose="020B0502040204020203" pitchFamily="34" charset="0"/>
              </a:rPr>
              <a:t>E</a:t>
            </a:r>
            <a:r>
              <a:rPr lang="en-US" sz="1000" baseline="-25000" dirty="0" err="1">
                <a:latin typeface="Grandview" panose="020B0502040204020203" pitchFamily="34" charset="0"/>
              </a:rPr>
              <a:t>losscu</a:t>
            </a:r>
            <a:r>
              <a:rPr lang="en-US" sz="1000" dirty="0">
                <a:latin typeface="Grandview" panose="020B0502040204020203" pitchFamily="34" charset="0"/>
              </a:rPr>
              <a:t>= 82 J/m/pulse</a:t>
            </a:r>
          </a:p>
          <a:p>
            <a:r>
              <a:rPr lang="en-US" sz="1000" dirty="0" err="1">
                <a:latin typeface="Grandview" panose="020B0502040204020203" pitchFamily="34" charset="0"/>
              </a:rPr>
              <a:t>NRG</a:t>
            </a:r>
            <a:r>
              <a:rPr lang="en-US" sz="1000" baseline="-25000" dirty="0" err="1">
                <a:latin typeface="Grandview" panose="020B0502040204020203" pitchFamily="34" charset="0"/>
              </a:rPr>
              <a:t>stored</a:t>
            </a:r>
            <a:r>
              <a:rPr lang="en-US" sz="1000" dirty="0">
                <a:latin typeface="Grandview" panose="020B0502040204020203" pitchFamily="34" charset="0"/>
              </a:rPr>
              <a:t>= 7051 J/m</a:t>
            </a:r>
            <a:endParaRPr lang="en-US" sz="1000" dirty="0"/>
          </a:p>
          <a:p>
            <a:endParaRPr lang="en-US" sz="1000" dirty="0"/>
          </a:p>
        </p:txBody>
      </p:sp>
      <p:sp>
        <p:nvSpPr>
          <p:cNvPr id="18" name="Content Placeholder 2">
            <a:extLst>
              <a:ext uri="{FF2B5EF4-FFF2-40B4-BE49-F238E27FC236}">
                <a16:creationId xmlns:a16="http://schemas.microsoft.com/office/drawing/2014/main" id="{DA59F2E5-DFFA-08DC-9071-48AA81674670}"/>
              </a:ext>
            </a:extLst>
          </p:cNvPr>
          <p:cNvSpPr txBox="1">
            <a:spLocks/>
          </p:cNvSpPr>
          <p:nvPr/>
        </p:nvSpPr>
        <p:spPr>
          <a:xfrm>
            <a:off x="1630065" y="3397953"/>
            <a:ext cx="2952328" cy="817078"/>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We can have two dipole topologies:</a:t>
            </a:r>
          </a:p>
          <a:p>
            <a:pPr marL="342900" indent="-342900">
              <a:buAutoNum type="arabicParenR"/>
            </a:pPr>
            <a:r>
              <a:rPr lang="en-US" sz="1100" dirty="0"/>
              <a:t>Air cooled with flat conductors</a:t>
            </a:r>
          </a:p>
          <a:p>
            <a:pPr marL="342900" indent="-342900">
              <a:buAutoNum type="arabicParenR"/>
            </a:pPr>
            <a:r>
              <a:rPr lang="en-US" sz="1100" dirty="0"/>
              <a:t>Water cooled with hollow conductors</a:t>
            </a:r>
          </a:p>
          <a:p>
            <a:pPr marL="0" indent="0">
              <a:buNone/>
            </a:pPr>
            <a:endParaRPr lang="en-US" sz="1100" dirty="0"/>
          </a:p>
        </p:txBody>
      </p:sp>
      <p:cxnSp>
        <p:nvCxnSpPr>
          <p:cNvPr id="20" name="Straight Connector 19">
            <a:extLst>
              <a:ext uri="{FF2B5EF4-FFF2-40B4-BE49-F238E27FC236}">
                <a16:creationId xmlns:a16="http://schemas.microsoft.com/office/drawing/2014/main" id="{FAED7267-61DE-1958-ED34-F44068DE6696}"/>
              </a:ext>
            </a:extLst>
          </p:cNvPr>
          <p:cNvCxnSpPr>
            <a:cxnSpLocks/>
          </p:cNvCxnSpPr>
          <p:nvPr/>
        </p:nvCxnSpPr>
        <p:spPr>
          <a:xfrm flipH="1">
            <a:off x="1423963" y="3723878"/>
            <a:ext cx="20610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149C9F29-E261-EF1D-E9C6-3C1959B32F0D}"/>
              </a:ext>
            </a:extLst>
          </p:cNvPr>
          <p:cNvCxnSpPr/>
          <p:nvPr/>
        </p:nvCxnSpPr>
        <p:spPr>
          <a:xfrm flipV="1">
            <a:off x="4211960" y="1966766"/>
            <a:ext cx="0" cy="190112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6739CA0E-49A8-7B1D-132B-D091775A8D7F}"/>
              </a:ext>
            </a:extLst>
          </p:cNvPr>
          <p:cNvCxnSpPr/>
          <p:nvPr/>
        </p:nvCxnSpPr>
        <p:spPr>
          <a:xfrm>
            <a:off x="4211960" y="1966766"/>
            <a:ext cx="64807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F898304-E691-3B67-58CD-436E538D0B36}"/>
              </a:ext>
            </a:extLst>
          </p:cNvPr>
          <p:cNvCxnSpPr/>
          <p:nvPr/>
        </p:nvCxnSpPr>
        <p:spPr>
          <a:xfrm>
            <a:off x="4211960" y="3723878"/>
            <a:ext cx="64807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14729837-7CD8-C8C8-0268-7EACAF1318E1}"/>
              </a:ext>
            </a:extLst>
          </p:cNvPr>
          <p:cNvCxnSpPr/>
          <p:nvPr/>
        </p:nvCxnSpPr>
        <p:spPr>
          <a:xfrm flipV="1">
            <a:off x="1423963" y="3162004"/>
            <a:ext cx="0" cy="5618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44A2B212-40DA-5E96-E6C4-9310C35D4454}"/>
              </a:ext>
            </a:extLst>
          </p:cNvPr>
          <p:cNvSpPr txBox="1"/>
          <p:nvPr/>
        </p:nvSpPr>
        <p:spPr>
          <a:xfrm>
            <a:off x="3418902" y="805358"/>
            <a:ext cx="1513137" cy="246221"/>
          </a:xfrm>
          <a:prstGeom prst="rect">
            <a:avLst/>
          </a:prstGeom>
          <a:noFill/>
        </p:spPr>
        <p:txBody>
          <a:bodyPr wrap="square" rtlCol="0">
            <a:spAutoFit/>
          </a:bodyPr>
          <a:lstStyle/>
          <a:p>
            <a:r>
              <a:rPr lang="en-US" sz="1000" dirty="0">
                <a:highlight>
                  <a:srgbClr val="FFFF00"/>
                </a:highlight>
              </a:rPr>
              <a:t>Here </a:t>
            </a:r>
            <a:r>
              <a:rPr lang="en-US" sz="1000" dirty="0" err="1">
                <a:highlight>
                  <a:srgbClr val="FFFF00"/>
                </a:highlight>
              </a:rPr>
              <a:t>T</a:t>
            </a:r>
            <a:r>
              <a:rPr lang="en-US" sz="1000" baseline="-25000" dirty="0" err="1">
                <a:highlight>
                  <a:srgbClr val="FFFF00"/>
                </a:highlight>
              </a:rPr>
              <a:t>pulse</a:t>
            </a:r>
            <a:r>
              <a:rPr lang="en-US" sz="1000" dirty="0">
                <a:highlight>
                  <a:srgbClr val="FFFF00"/>
                </a:highlight>
              </a:rPr>
              <a:t> = 2 </a:t>
            </a:r>
            <a:r>
              <a:rPr lang="en-US" sz="1000" dirty="0" err="1">
                <a:highlight>
                  <a:srgbClr val="FFFF00"/>
                </a:highlight>
              </a:rPr>
              <a:t>ms</a:t>
            </a:r>
            <a:endParaRPr lang="en-US" sz="1000" dirty="0">
              <a:highlight>
                <a:srgbClr val="FFFF00"/>
              </a:highlight>
            </a:endParaRPr>
          </a:p>
        </p:txBody>
      </p:sp>
      <p:cxnSp>
        <p:nvCxnSpPr>
          <p:cNvPr id="34" name="Straight Arrow Connector 33">
            <a:extLst>
              <a:ext uri="{FF2B5EF4-FFF2-40B4-BE49-F238E27FC236}">
                <a16:creationId xmlns:a16="http://schemas.microsoft.com/office/drawing/2014/main" id="{2CD76406-57F5-5531-9E8F-7DB9EECFC816}"/>
              </a:ext>
            </a:extLst>
          </p:cNvPr>
          <p:cNvCxnSpPr/>
          <p:nvPr/>
        </p:nvCxnSpPr>
        <p:spPr>
          <a:xfrm flipV="1">
            <a:off x="3635896"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817D0618-8DC9-A1C5-7687-4A89DC30B832}"/>
              </a:ext>
            </a:extLst>
          </p:cNvPr>
          <p:cNvCxnSpPr/>
          <p:nvPr/>
        </p:nvCxnSpPr>
        <p:spPr>
          <a:xfrm flipV="1">
            <a:off x="3780879"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D092D70-F18D-824B-7E35-91B6FB1EEC95}"/>
              </a:ext>
            </a:extLst>
          </p:cNvPr>
          <p:cNvCxnSpPr/>
          <p:nvPr/>
        </p:nvCxnSpPr>
        <p:spPr>
          <a:xfrm flipV="1">
            <a:off x="3925862"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44485AA-1E57-DAF2-0D8F-1DF30CDFCC98}"/>
              </a:ext>
            </a:extLst>
          </p:cNvPr>
          <p:cNvCxnSpPr/>
          <p:nvPr/>
        </p:nvCxnSpPr>
        <p:spPr>
          <a:xfrm flipV="1">
            <a:off x="4070845"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173B2258-CA40-1264-9C84-6387D9F659AE}"/>
              </a:ext>
            </a:extLst>
          </p:cNvPr>
          <p:cNvCxnSpPr/>
          <p:nvPr/>
        </p:nvCxnSpPr>
        <p:spPr>
          <a:xfrm flipV="1">
            <a:off x="4215828"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DF80C060-6350-D98B-5AA5-DD0EEB181EF0}"/>
              </a:ext>
            </a:extLst>
          </p:cNvPr>
          <p:cNvCxnSpPr/>
          <p:nvPr/>
        </p:nvCxnSpPr>
        <p:spPr>
          <a:xfrm flipV="1">
            <a:off x="4360811"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8314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8</a:t>
            </a:fld>
            <a:endParaRPr lang="en-GB" dirty="0"/>
          </a:p>
        </p:txBody>
      </p:sp>
      <p:graphicFrame>
        <p:nvGraphicFramePr>
          <p:cNvPr id="8" name="Table 7">
            <a:extLst>
              <a:ext uri="{FF2B5EF4-FFF2-40B4-BE49-F238E27FC236}">
                <a16:creationId xmlns:a16="http://schemas.microsoft.com/office/drawing/2014/main" id="{CECBAEB7-ED9A-67AA-8B06-9629F03775BB}"/>
              </a:ext>
            </a:extLst>
          </p:cNvPr>
          <p:cNvGraphicFramePr>
            <a:graphicFrameLocks noGrp="1"/>
          </p:cNvGraphicFramePr>
          <p:nvPr>
            <p:extLst>
              <p:ext uri="{D42A27DB-BD31-4B8C-83A1-F6EECF244321}">
                <p14:modId xmlns:p14="http://schemas.microsoft.com/office/powerpoint/2010/main" val="2180956197"/>
              </p:ext>
            </p:extLst>
          </p:nvPr>
        </p:nvGraphicFramePr>
        <p:xfrm>
          <a:off x="186236" y="1129341"/>
          <a:ext cx="4114800" cy="3901440"/>
        </p:xfrm>
        <a:graphic>
          <a:graphicData uri="http://schemas.openxmlformats.org/drawingml/2006/table">
            <a:tbl>
              <a:tblPr bandRow="1">
                <a:tableStyleId>{5C22544A-7EE6-4342-B048-85BDC9FD1C3A}</a:tableStyleId>
              </a:tblPr>
              <a:tblGrid>
                <a:gridCol w="2743200">
                  <a:extLst>
                    <a:ext uri="{9D8B030D-6E8A-4147-A177-3AD203B41FA5}">
                      <a16:colId xmlns:a16="http://schemas.microsoft.com/office/drawing/2014/main" val="2419178442"/>
                    </a:ext>
                  </a:extLst>
                </a:gridCol>
                <a:gridCol w="1371600">
                  <a:extLst>
                    <a:ext uri="{9D8B030D-6E8A-4147-A177-3AD203B41FA5}">
                      <a16:colId xmlns:a16="http://schemas.microsoft.com/office/drawing/2014/main" val="3168137984"/>
                    </a:ext>
                  </a:extLst>
                </a:gridCol>
              </a:tblGrid>
              <a:tr h="182880">
                <a:tc>
                  <a:txBody>
                    <a:bodyPr/>
                    <a:lstStyle/>
                    <a:p>
                      <a:r>
                        <a:rPr lang="en-US" sz="1000" noProof="0" dirty="0"/>
                        <a:t>External dimensions [mm x mm]</a:t>
                      </a:r>
                    </a:p>
                  </a:txBody>
                  <a:tcPr>
                    <a:solidFill>
                      <a:srgbClr val="2B7EB8"/>
                    </a:solidFill>
                  </a:tcPr>
                </a:tc>
                <a:tc>
                  <a:txBody>
                    <a:bodyPr/>
                    <a:lstStyle/>
                    <a:p>
                      <a:pPr algn="ctr"/>
                      <a:r>
                        <a:rPr lang="en-US" sz="1000" noProof="0" dirty="0"/>
                        <a:t>460 x 322</a:t>
                      </a:r>
                    </a:p>
                  </a:txBody>
                  <a:tcPr>
                    <a:solidFill>
                      <a:srgbClr val="2B7EB8"/>
                    </a:solidFill>
                  </a:tcPr>
                </a:tc>
                <a:extLst>
                  <a:ext uri="{0D108BD9-81ED-4DB2-BD59-A6C34878D82A}">
                    <a16:rowId xmlns:a16="http://schemas.microsoft.com/office/drawing/2014/main" val="2790388831"/>
                  </a:ext>
                </a:extLst>
              </a:tr>
              <a:tr h="182880">
                <a:tc>
                  <a:txBody>
                    <a:bodyPr/>
                    <a:lstStyle/>
                    <a:p>
                      <a:r>
                        <a:rPr lang="en-US" sz="1000" noProof="0" dirty="0"/>
                        <a:t>Joke cross section [dm</a:t>
                      </a:r>
                      <a:r>
                        <a:rPr lang="en-US" sz="1000" baseline="30000" noProof="0" dirty="0"/>
                        <a:t>2</a:t>
                      </a:r>
                      <a:r>
                        <a:rPr lang="en-US" sz="1000" noProof="0" dirty="0"/>
                        <a:t>]</a:t>
                      </a:r>
                    </a:p>
                  </a:txBody>
                  <a:tcPr>
                    <a:solidFill>
                      <a:srgbClr val="B9CDE5"/>
                    </a:solidFill>
                  </a:tcPr>
                </a:tc>
                <a:tc>
                  <a:txBody>
                    <a:bodyPr/>
                    <a:lstStyle/>
                    <a:p>
                      <a:pPr algn="ctr"/>
                      <a:r>
                        <a:rPr lang="en-US" sz="1000" noProof="0" dirty="0"/>
                        <a:t>11.35</a:t>
                      </a:r>
                    </a:p>
                  </a:txBody>
                  <a:tcPr>
                    <a:solidFill>
                      <a:srgbClr val="B9CDE5"/>
                    </a:solidFill>
                  </a:tcPr>
                </a:tc>
                <a:extLst>
                  <a:ext uri="{0D108BD9-81ED-4DB2-BD59-A6C34878D82A}">
                    <a16:rowId xmlns:a16="http://schemas.microsoft.com/office/drawing/2014/main" val="2858360690"/>
                  </a:ext>
                </a:extLst>
              </a:tr>
              <a:tr h="182880">
                <a:tc>
                  <a:txBody>
                    <a:bodyPr/>
                    <a:lstStyle/>
                    <a:p>
                      <a:r>
                        <a:rPr lang="en-US" sz="1000" noProof="0" dirty="0"/>
                        <a:t>Pole cross section [dm</a:t>
                      </a:r>
                      <a:r>
                        <a:rPr lang="en-US" sz="1000" baseline="30000" noProof="0" dirty="0"/>
                        <a:t>2</a:t>
                      </a:r>
                      <a:r>
                        <a:rPr lang="en-US" sz="1000" noProof="0" dirty="0"/>
                        <a:t>]</a:t>
                      </a:r>
                    </a:p>
                  </a:txBody>
                  <a:tcPr>
                    <a:solidFill>
                      <a:srgbClr val="2B7EB8"/>
                    </a:solidFill>
                  </a:tcPr>
                </a:tc>
                <a:tc>
                  <a:txBody>
                    <a:bodyPr/>
                    <a:lstStyle/>
                    <a:p>
                      <a:pPr algn="ctr"/>
                      <a:r>
                        <a:rPr lang="en-US" sz="1000" noProof="0" dirty="0"/>
                        <a:t>1.21</a:t>
                      </a:r>
                    </a:p>
                  </a:txBody>
                  <a:tcPr>
                    <a:solidFill>
                      <a:srgbClr val="2B7EB8"/>
                    </a:solidFill>
                  </a:tcPr>
                </a:tc>
                <a:extLst>
                  <a:ext uri="{0D108BD9-81ED-4DB2-BD59-A6C34878D82A}">
                    <a16:rowId xmlns:a16="http://schemas.microsoft.com/office/drawing/2014/main" val="1303891244"/>
                  </a:ext>
                </a:extLst>
              </a:tr>
              <a:tr h="182880">
                <a:tc>
                  <a:txBody>
                    <a:bodyPr/>
                    <a:lstStyle/>
                    <a:p>
                      <a:r>
                        <a:rPr lang="en-US" sz="1000" noProof="0" dirty="0"/>
                        <a:t>Coil cross section [mm</a:t>
                      </a:r>
                      <a:r>
                        <a:rPr lang="en-US" sz="1000" baseline="30000" noProof="0" dirty="0"/>
                        <a:t>2</a:t>
                      </a:r>
                      <a:r>
                        <a:rPr lang="en-US" sz="1000" noProof="0" dirty="0"/>
                        <a:t>]</a:t>
                      </a:r>
                    </a:p>
                  </a:txBody>
                  <a:tcPr>
                    <a:solidFill>
                      <a:srgbClr val="B9CDE5"/>
                    </a:solidFill>
                  </a:tcPr>
                </a:tc>
                <a:tc>
                  <a:txBody>
                    <a:bodyPr/>
                    <a:lstStyle/>
                    <a:p>
                      <a:pPr algn="ctr"/>
                      <a:r>
                        <a:rPr lang="en-US" sz="1000" noProof="0" dirty="0"/>
                        <a:t>285.39</a:t>
                      </a:r>
                    </a:p>
                  </a:txBody>
                  <a:tcPr>
                    <a:solidFill>
                      <a:srgbClr val="B9CDE5"/>
                    </a:solidFill>
                  </a:tcPr>
                </a:tc>
                <a:extLst>
                  <a:ext uri="{0D108BD9-81ED-4DB2-BD59-A6C34878D82A}">
                    <a16:rowId xmlns:a16="http://schemas.microsoft.com/office/drawing/2014/main" val="4057416224"/>
                  </a:ext>
                </a:extLst>
              </a:tr>
              <a:tr h="182880">
                <a:tc>
                  <a:txBody>
                    <a:bodyPr/>
                    <a:lstStyle/>
                    <a:p>
                      <a:r>
                        <a:rPr lang="en-US" sz="1000" noProof="0" dirty="0"/>
                        <a:t>Number of parallel coils </a:t>
                      </a:r>
                    </a:p>
                  </a:txBody>
                  <a:tcPr>
                    <a:solidFill>
                      <a:srgbClr val="2B7EB8"/>
                    </a:solidFill>
                  </a:tcPr>
                </a:tc>
                <a:tc>
                  <a:txBody>
                    <a:bodyPr/>
                    <a:lstStyle/>
                    <a:p>
                      <a:pPr algn="ctr"/>
                      <a:r>
                        <a:rPr lang="en-US" sz="1000" noProof="0" dirty="0"/>
                        <a:t>4</a:t>
                      </a:r>
                    </a:p>
                  </a:txBody>
                  <a:tcPr>
                    <a:solidFill>
                      <a:srgbClr val="2B7EB8"/>
                    </a:solidFill>
                  </a:tcPr>
                </a:tc>
                <a:extLst>
                  <a:ext uri="{0D108BD9-81ED-4DB2-BD59-A6C34878D82A}">
                    <a16:rowId xmlns:a16="http://schemas.microsoft.com/office/drawing/2014/main" val="1281677010"/>
                  </a:ext>
                </a:extLst>
              </a:tr>
              <a:tr h="182880">
                <a:tc>
                  <a:txBody>
                    <a:bodyPr/>
                    <a:lstStyle/>
                    <a:p>
                      <a:r>
                        <a:rPr lang="en-US" sz="1000" noProof="0" dirty="0" err="1"/>
                        <a:t>Bgap</a:t>
                      </a:r>
                      <a:r>
                        <a:rPr lang="en-US" sz="1000" noProof="0" dirty="0"/>
                        <a:t> [T]</a:t>
                      </a:r>
                    </a:p>
                  </a:txBody>
                  <a:tcPr>
                    <a:solidFill>
                      <a:srgbClr val="B9CDE5"/>
                    </a:solidFill>
                  </a:tcPr>
                </a:tc>
                <a:tc>
                  <a:txBody>
                    <a:bodyPr/>
                    <a:lstStyle/>
                    <a:p>
                      <a:pPr algn="ctr"/>
                      <a:r>
                        <a:rPr lang="en-US" sz="1000" noProof="0" dirty="0"/>
                        <a:t>1.80</a:t>
                      </a:r>
                    </a:p>
                  </a:txBody>
                  <a:tcPr>
                    <a:solidFill>
                      <a:srgbClr val="B9CDE5"/>
                    </a:solidFill>
                  </a:tcPr>
                </a:tc>
                <a:extLst>
                  <a:ext uri="{0D108BD9-81ED-4DB2-BD59-A6C34878D82A}">
                    <a16:rowId xmlns:a16="http://schemas.microsoft.com/office/drawing/2014/main" val="1869292344"/>
                  </a:ext>
                </a:extLst>
              </a:tr>
              <a:tr h="182880">
                <a:tc>
                  <a:txBody>
                    <a:bodyPr/>
                    <a:lstStyle/>
                    <a:p>
                      <a:r>
                        <a:rPr lang="en-US" sz="1000" noProof="0" dirty="0"/>
                        <a:t>Gap size [mm x mm]</a:t>
                      </a:r>
                    </a:p>
                  </a:txBody>
                  <a:tcPr>
                    <a:solidFill>
                      <a:srgbClr val="2B7EB8"/>
                    </a:solidFill>
                  </a:tcPr>
                </a:tc>
                <a:tc>
                  <a:txBody>
                    <a:bodyPr/>
                    <a:lstStyle/>
                    <a:p>
                      <a:pPr algn="ctr"/>
                      <a:r>
                        <a:rPr lang="en-US" sz="1000" noProof="0" dirty="0"/>
                        <a:t>100 x 30</a:t>
                      </a:r>
                    </a:p>
                  </a:txBody>
                  <a:tcPr>
                    <a:solidFill>
                      <a:srgbClr val="2B7EB8"/>
                    </a:solidFill>
                  </a:tcPr>
                </a:tc>
                <a:extLst>
                  <a:ext uri="{0D108BD9-81ED-4DB2-BD59-A6C34878D82A}">
                    <a16:rowId xmlns:a16="http://schemas.microsoft.com/office/drawing/2014/main" val="1614434819"/>
                  </a:ext>
                </a:extLst>
              </a:tr>
              <a:tr h="182880">
                <a:tc>
                  <a:txBody>
                    <a:bodyPr/>
                    <a:lstStyle/>
                    <a:p>
                      <a:r>
                        <a:rPr lang="en-US" sz="1000" noProof="0" dirty="0"/>
                        <a:t>MMF [</a:t>
                      </a:r>
                      <a:r>
                        <a:rPr lang="en-US" sz="1000" noProof="0" dirty="0" err="1"/>
                        <a:t>kAt</a:t>
                      </a:r>
                      <a:r>
                        <a:rPr lang="en-US" sz="1000" noProof="0" dirty="0"/>
                        <a:t>]</a:t>
                      </a:r>
                    </a:p>
                  </a:txBody>
                  <a:tcPr>
                    <a:solidFill>
                      <a:srgbClr val="B9CDE5"/>
                    </a:solidFill>
                  </a:tcPr>
                </a:tc>
                <a:tc>
                  <a:txBody>
                    <a:bodyPr/>
                    <a:lstStyle/>
                    <a:p>
                      <a:pPr algn="ctr"/>
                      <a:r>
                        <a:rPr lang="en-US" sz="1000" noProof="0" dirty="0"/>
                        <a:t>47.49</a:t>
                      </a:r>
                    </a:p>
                  </a:txBody>
                  <a:tcPr>
                    <a:solidFill>
                      <a:srgbClr val="B9CDE5"/>
                    </a:solidFill>
                  </a:tcPr>
                </a:tc>
                <a:extLst>
                  <a:ext uri="{0D108BD9-81ED-4DB2-BD59-A6C34878D82A}">
                    <a16:rowId xmlns:a16="http://schemas.microsoft.com/office/drawing/2014/main" val="3420152681"/>
                  </a:ext>
                </a:extLst>
              </a:tr>
              <a:tr h="182880">
                <a:tc>
                  <a:txBody>
                    <a:bodyPr/>
                    <a:lstStyle/>
                    <a:p>
                      <a:r>
                        <a:rPr lang="en-US" sz="1000" noProof="0" dirty="0" err="1"/>
                        <a:t>Sigma_RMS</a:t>
                      </a:r>
                      <a:r>
                        <a:rPr lang="en-US" sz="1000" noProof="0" dirty="0"/>
                        <a:t> (pulse) [A / mm</a:t>
                      </a:r>
                      <a:r>
                        <a:rPr lang="en-US" sz="1000" baseline="30000" noProof="0" dirty="0"/>
                        <a:t>2</a:t>
                      </a:r>
                      <a:r>
                        <a:rPr lang="en-US" sz="1000" noProof="0" dirty="0"/>
                        <a:t>]</a:t>
                      </a:r>
                    </a:p>
                  </a:txBody>
                  <a:tcPr>
                    <a:solidFill>
                      <a:srgbClr val="2B7EB8"/>
                    </a:solidFill>
                  </a:tcPr>
                </a:tc>
                <a:tc>
                  <a:txBody>
                    <a:bodyPr/>
                    <a:lstStyle/>
                    <a:p>
                      <a:pPr algn="ctr"/>
                      <a:r>
                        <a:rPr lang="en-US" sz="1000" noProof="0" dirty="0"/>
                        <a:t>29.41</a:t>
                      </a:r>
                    </a:p>
                  </a:txBody>
                  <a:tcPr>
                    <a:solidFill>
                      <a:srgbClr val="2B7EB8"/>
                    </a:solidFill>
                  </a:tcPr>
                </a:tc>
                <a:extLst>
                  <a:ext uri="{0D108BD9-81ED-4DB2-BD59-A6C34878D82A}">
                    <a16:rowId xmlns:a16="http://schemas.microsoft.com/office/drawing/2014/main" val="134257485"/>
                  </a:ext>
                </a:extLst>
              </a:tr>
              <a:tr h="182880">
                <a:tc>
                  <a:txBody>
                    <a:bodyPr/>
                    <a:lstStyle/>
                    <a:p>
                      <a:r>
                        <a:rPr lang="en-US" sz="1000" noProof="0" dirty="0" err="1"/>
                        <a:t>Sigma_RMS</a:t>
                      </a:r>
                      <a:r>
                        <a:rPr lang="en-US" sz="1000" noProof="0" dirty="0"/>
                        <a:t> (cycle) [A / mm</a:t>
                      </a:r>
                      <a:r>
                        <a:rPr lang="en-US" sz="1000" baseline="30000" noProof="0" dirty="0"/>
                        <a:t>2</a:t>
                      </a:r>
                      <a:r>
                        <a:rPr lang="en-US" sz="1000" noProof="0" dirty="0"/>
                        <a:t>]</a:t>
                      </a:r>
                    </a:p>
                  </a:txBody>
                  <a:tcPr>
                    <a:solidFill>
                      <a:srgbClr val="B9CDE5"/>
                    </a:solidFill>
                  </a:tcPr>
                </a:tc>
                <a:tc>
                  <a:txBody>
                    <a:bodyPr/>
                    <a:lstStyle/>
                    <a:p>
                      <a:pPr algn="ctr"/>
                      <a:r>
                        <a:rPr lang="en-US" sz="1000" noProof="0" dirty="0"/>
                        <a:t>4.41</a:t>
                      </a:r>
                    </a:p>
                  </a:txBody>
                  <a:tcPr>
                    <a:solidFill>
                      <a:srgbClr val="B9CDE5"/>
                    </a:solidFill>
                  </a:tcPr>
                </a:tc>
                <a:extLst>
                  <a:ext uri="{0D108BD9-81ED-4DB2-BD59-A6C34878D82A}">
                    <a16:rowId xmlns:a16="http://schemas.microsoft.com/office/drawing/2014/main" val="143280057"/>
                  </a:ext>
                </a:extLst>
              </a:tr>
              <a:tr h="182880">
                <a:tc>
                  <a:txBody>
                    <a:bodyPr/>
                    <a:lstStyle/>
                    <a:p>
                      <a:r>
                        <a:rPr lang="en-US" sz="1000" noProof="0" dirty="0"/>
                        <a:t>Iron losses (joke) [J / (cycle * m)]</a:t>
                      </a:r>
                    </a:p>
                  </a:txBody>
                  <a:tcPr>
                    <a:solidFill>
                      <a:srgbClr val="2B7EB8"/>
                    </a:solidFill>
                  </a:tcPr>
                </a:tc>
                <a:tc>
                  <a:txBody>
                    <a:bodyPr/>
                    <a:lstStyle/>
                    <a:p>
                      <a:pPr algn="ctr"/>
                      <a:r>
                        <a:rPr lang="en-US" sz="1000" noProof="0" dirty="0"/>
                        <a:t>48.29</a:t>
                      </a:r>
                    </a:p>
                  </a:txBody>
                  <a:tcPr>
                    <a:solidFill>
                      <a:srgbClr val="2B7EB8"/>
                    </a:solidFill>
                  </a:tcPr>
                </a:tc>
                <a:extLst>
                  <a:ext uri="{0D108BD9-81ED-4DB2-BD59-A6C34878D82A}">
                    <a16:rowId xmlns:a16="http://schemas.microsoft.com/office/drawing/2014/main" val="854939635"/>
                  </a:ext>
                </a:extLst>
              </a:tr>
              <a:tr h="1828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Iron losses (pole) [J / (cycle * m)]</a:t>
                      </a:r>
                    </a:p>
                  </a:txBody>
                  <a:tcPr>
                    <a:solidFill>
                      <a:srgbClr val="B9CDE5"/>
                    </a:solidFill>
                  </a:tcPr>
                </a:tc>
                <a:tc>
                  <a:txBody>
                    <a:bodyPr/>
                    <a:lstStyle/>
                    <a:p>
                      <a:pPr algn="ctr"/>
                      <a:r>
                        <a:rPr lang="en-US" sz="1000" noProof="0" dirty="0"/>
                        <a:t>10.22</a:t>
                      </a:r>
                    </a:p>
                  </a:txBody>
                  <a:tcPr>
                    <a:solidFill>
                      <a:srgbClr val="B9CDE5"/>
                    </a:solidFill>
                  </a:tcPr>
                </a:tc>
                <a:extLst>
                  <a:ext uri="{0D108BD9-81ED-4DB2-BD59-A6C34878D82A}">
                    <a16:rowId xmlns:a16="http://schemas.microsoft.com/office/drawing/2014/main" val="1969129971"/>
                  </a:ext>
                </a:extLst>
              </a:tr>
              <a:tr h="182880">
                <a:tc>
                  <a:txBody>
                    <a:bodyPr/>
                    <a:lstStyle/>
                    <a:p>
                      <a:r>
                        <a:rPr lang="en-US" sz="1000" noProof="0" dirty="0"/>
                        <a:t>Coil losses [J / (cycle * m)]</a:t>
                      </a:r>
                    </a:p>
                  </a:txBody>
                  <a:tcPr>
                    <a:solidFill>
                      <a:srgbClr val="2B7EB8"/>
                    </a:solidFill>
                  </a:tcPr>
                </a:tc>
                <a:tc>
                  <a:txBody>
                    <a:bodyPr/>
                    <a:lstStyle/>
                    <a:p>
                      <a:pPr algn="ctr"/>
                      <a:r>
                        <a:rPr lang="en-US" sz="1000" noProof="0" dirty="0"/>
                        <a:t>447.47</a:t>
                      </a:r>
                    </a:p>
                  </a:txBody>
                  <a:tcPr>
                    <a:solidFill>
                      <a:srgbClr val="2B7EB8"/>
                    </a:solidFill>
                  </a:tcPr>
                </a:tc>
                <a:extLst>
                  <a:ext uri="{0D108BD9-81ED-4DB2-BD59-A6C34878D82A}">
                    <a16:rowId xmlns:a16="http://schemas.microsoft.com/office/drawing/2014/main" val="895515525"/>
                  </a:ext>
                </a:extLst>
              </a:tr>
              <a:tr h="182880">
                <a:tc>
                  <a:txBody>
                    <a:bodyPr/>
                    <a:lstStyle/>
                    <a:p>
                      <a:r>
                        <a:rPr lang="en-US" sz="1000" noProof="0" dirty="0"/>
                        <a:t>Total losses [J / (cycle * m)]</a:t>
                      </a:r>
                    </a:p>
                  </a:txBody>
                  <a:tcPr>
                    <a:solidFill>
                      <a:srgbClr val="B9CDE5"/>
                    </a:solidFill>
                  </a:tcPr>
                </a:tc>
                <a:tc>
                  <a:txBody>
                    <a:bodyPr/>
                    <a:lstStyle/>
                    <a:p>
                      <a:pPr algn="ctr"/>
                      <a:r>
                        <a:rPr lang="en-US" sz="1000" noProof="0" dirty="0"/>
                        <a:t>505.98 </a:t>
                      </a:r>
                    </a:p>
                  </a:txBody>
                  <a:tcPr>
                    <a:solidFill>
                      <a:srgbClr val="B9CDE5"/>
                    </a:solidFill>
                  </a:tcPr>
                </a:tc>
                <a:extLst>
                  <a:ext uri="{0D108BD9-81ED-4DB2-BD59-A6C34878D82A}">
                    <a16:rowId xmlns:a16="http://schemas.microsoft.com/office/drawing/2014/main" val="1501006299"/>
                  </a:ext>
                </a:extLst>
              </a:tr>
              <a:tr h="182880">
                <a:tc>
                  <a:txBody>
                    <a:bodyPr/>
                    <a:lstStyle/>
                    <a:p>
                      <a:r>
                        <a:rPr lang="en-US" sz="1000" noProof="0" dirty="0"/>
                        <a:t>Energy (total) [J / m]</a:t>
                      </a:r>
                    </a:p>
                  </a:txBody>
                  <a:tcPr>
                    <a:solidFill>
                      <a:srgbClr val="2B7EB8"/>
                    </a:solidFill>
                  </a:tcPr>
                </a:tc>
                <a:tc>
                  <a:txBody>
                    <a:bodyPr/>
                    <a:lstStyle/>
                    <a:p>
                      <a:pPr algn="ctr"/>
                      <a:r>
                        <a:rPr lang="en-US" sz="1000" noProof="0" dirty="0"/>
                        <a:t>6386.12</a:t>
                      </a:r>
                    </a:p>
                  </a:txBody>
                  <a:tcPr>
                    <a:solidFill>
                      <a:srgbClr val="2B7EB8"/>
                    </a:solidFill>
                  </a:tcPr>
                </a:tc>
                <a:extLst>
                  <a:ext uri="{0D108BD9-81ED-4DB2-BD59-A6C34878D82A}">
                    <a16:rowId xmlns:a16="http://schemas.microsoft.com/office/drawing/2014/main" val="4053736742"/>
                  </a:ext>
                </a:extLst>
              </a:tr>
              <a:tr h="182880">
                <a:tc>
                  <a:txBody>
                    <a:bodyPr/>
                    <a:lstStyle/>
                    <a:p>
                      <a:r>
                        <a:rPr lang="en-US" sz="1000" noProof="0" dirty="0"/>
                        <a:t>Energy (gap) [J / m]</a:t>
                      </a:r>
                    </a:p>
                  </a:txBody>
                  <a:tcPr>
                    <a:solidFill>
                      <a:srgbClr val="B9CDE5"/>
                    </a:solidFill>
                  </a:tcPr>
                </a:tc>
                <a:tc>
                  <a:txBody>
                    <a:bodyPr/>
                    <a:lstStyle/>
                    <a:p>
                      <a:pPr algn="ctr"/>
                      <a:r>
                        <a:rPr lang="en-US" sz="1000" noProof="0" dirty="0"/>
                        <a:t>3830.48</a:t>
                      </a:r>
                    </a:p>
                  </a:txBody>
                  <a:tcPr>
                    <a:solidFill>
                      <a:srgbClr val="B9CDE5"/>
                    </a:solidFill>
                  </a:tcPr>
                </a:tc>
                <a:extLst>
                  <a:ext uri="{0D108BD9-81ED-4DB2-BD59-A6C34878D82A}">
                    <a16:rowId xmlns:a16="http://schemas.microsoft.com/office/drawing/2014/main" val="1321915621"/>
                  </a:ext>
                </a:extLst>
              </a:tr>
            </a:tbl>
          </a:graphicData>
        </a:graphic>
      </p:graphicFrame>
      <p:pic>
        <p:nvPicPr>
          <p:cNvPr id="4" name="Picture 3">
            <a:extLst>
              <a:ext uri="{FF2B5EF4-FFF2-40B4-BE49-F238E27FC236}">
                <a16:creationId xmlns:a16="http://schemas.microsoft.com/office/drawing/2014/main" id="{072C7E2E-23F9-DC28-D706-EBA69F8276DE}"/>
              </a:ext>
            </a:extLst>
          </p:cNvPr>
          <p:cNvPicPr>
            <a:picLocks noChangeAspect="1"/>
          </p:cNvPicPr>
          <p:nvPr/>
        </p:nvPicPr>
        <p:blipFill>
          <a:blip r:embed="rId2"/>
          <a:srcRect/>
          <a:stretch/>
        </p:blipFill>
        <p:spPr>
          <a:xfrm>
            <a:off x="6170414" y="957409"/>
            <a:ext cx="2746451" cy="2050911"/>
          </a:xfrm>
          <a:prstGeom prst="rect">
            <a:avLst/>
          </a:prstGeom>
        </p:spPr>
      </p:pic>
      <p:sp>
        <p:nvSpPr>
          <p:cNvPr id="12" name="Text Placeholder 5">
            <a:extLst>
              <a:ext uri="{FF2B5EF4-FFF2-40B4-BE49-F238E27FC236}">
                <a16:creationId xmlns:a16="http://schemas.microsoft.com/office/drawing/2014/main" id="{41899E26-3702-75A6-009C-B36BF772AC9A}"/>
              </a:ext>
            </a:extLst>
          </p:cNvPr>
          <p:cNvSpPr txBox="1">
            <a:spLocks/>
          </p:cNvSpPr>
          <p:nvPr/>
        </p:nvSpPr>
        <p:spPr>
          <a:xfrm>
            <a:off x="7290666" y="646993"/>
            <a:ext cx="810708" cy="22968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230 mm</a:t>
            </a:r>
            <a:endParaRPr lang="de-DE" sz="1200" baseline="-25000" dirty="0"/>
          </a:p>
        </p:txBody>
      </p:sp>
      <p:cxnSp>
        <p:nvCxnSpPr>
          <p:cNvPr id="11" name="Straight Arrow Connector 10">
            <a:extLst>
              <a:ext uri="{FF2B5EF4-FFF2-40B4-BE49-F238E27FC236}">
                <a16:creationId xmlns:a16="http://schemas.microsoft.com/office/drawing/2014/main" id="{70249D0E-9329-2B79-1F31-3766B1AD9DDB}"/>
              </a:ext>
            </a:extLst>
          </p:cNvPr>
          <p:cNvCxnSpPr>
            <a:cxnSpLocks/>
          </p:cNvCxnSpPr>
          <p:nvPr/>
        </p:nvCxnSpPr>
        <p:spPr>
          <a:xfrm>
            <a:off x="6170414" y="886362"/>
            <a:ext cx="2746451"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AC44F47-0B20-B384-76D9-F5C23B4CA334}"/>
              </a:ext>
            </a:extLst>
          </p:cNvPr>
          <p:cNvCxnSpPr>
            <a:cxnSpLocks/>
          </p:cNvCxnSpPr>
          <p:nvPr/>
        </p:nvCxnSpPr>
        <p:spPr>
          <a:xfrm>
            <a:off x="8965907" y="923075"/>
            <a:ext cx="0" cy="209587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C38CD6-77BC-AB1B-553E-7801C479E91F}"/>
              </a:ext>
            </a:extLst>
          </p:cNvPr>
          <p:cNvSpPr txBox="1">
            <a:spLocks/>
          </p:cNvSpPr>
          <p:nvPr/>
        </p:nvSpPr>
        <p:spPr>
          <a:xfrm rot="5400000">
            <a:off x="8788984" y="1939756"/>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161 mm</a:t>
            </a:r>
            <a:endParaRPr lang="de-DE" sz="1200" baseline="-25000" dirty="0"/>
          </a:p>
        </p:txBody>
      </p:sp>
      <p:cxnSp>
        <p:nvCxnSpPr>
          <p:cNvPr id="23" name="Straight Arrow Connector 22">
            <a:extLst>
              <a:ext uri="{FF2B5EF4-FFF2-40B4-BE49-F238E27FC236}">
                <a16:creationId xmlns:a16="http://schemas.microsoft.com/office/drawing/2014/main" id="{8ABAB948-7393-1750-8DFB-75CFF7005279}"/>
              </a:ext>
            </a:extLst>
          </p:cNvPr>
          <p:cNvCxnSpPr>
            <a:cxnSpLocks/>
          </p:cNvCxnSpPr>
          <p:nvPr/>
        </p:nvCxnSpPr>
        <p:spPr>
          <a:xfrm>
            <a:off x="7788857" y="3072406"/>
            <a:ext cx="1128007"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5F955015-3590-2E14-B1D0-9BD55C6B0754}"/>
              </a:ext>
            </a:extLst>
          </p:cNvPr>
          <p:cNvSpPr txBox="1">
            <a:spLocks/>
          </p:cNvSpPr>
          <p:nvPr/>
        </p:nvSpPr>
        <p:spPr>
          <a:xfrm>
            <a:off x="8149268" y="307970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96 mm</a:t>
            </a:r>
            <a:endParaRPr lang="de-DE" sz="1200" baseline="-25000" dirty="0"/>
          </a:p>
        </p:txBody>
      </p:sp>
      <p:cxnSp>
        <p:nvCxnSpPr>
          <p:cNvPr id="29" name="Straight Arrow Connector 28">
            <a:extLst>
              <a:ext uri="{FF2B5EF4-FFF2-40B4-BE49-F238E27FC236}">
                <a16:creationId xmlns:a16="http://schemas.microsoft.com/office/drawing/2014/main" id="{6E30F4C5-91BD-0D16-2EC5-AF16F0655287}"/>
              </a:ext>
            </a:extLst>
          </p:cNvPr>
          <p:cNvCxnSpPr>
            <a:cxnSpLocks/>
          </p:cNvCxnSpPr>
          <p:nvPr/>
        </p:nvCxnSpPr>
        <p:spPr>
          <a:xfrm rot="5400000">
            <a:off x="5501164" y="1536234"/>
            <a:ext cx="122631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 Placeholder 5">
            <a:extLst>
              <a:ext uri="{FF2B5EF4-FFF2-40B4-BE49-F238E27FC236}">
                <a16:creationId xmlns:a16="http://schemas.microsoft.com/office/drawing/2014/main" id="{3A5A8052-AAE7-29DC-0824-EA5D1D73EEB2}"/>
              </a:ext>
            </a:extLst>
          </p:cNvPr>
          <p:cNvSpPr txBox="1">
            <a:spLocks/>
          </p:cNvSpPr>
          <p:nvPr/>
        </p:nvSpPr>
        <p:spPr>
          <a:xfrm rot="16200000">
            <a:off x="5718395" y="1406575"/>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96 mm</a:t>
            </a:r>
            <a:endParaRPr lang="de-DE" sz="1200" baseline="-25000" dirty="0"/>
          </a:p>
        </p:txBody>
      </p:sp>
      <p:cxnSp>
        <p:nvCxnSpPr>
          <p:cNvPr id="31" name="Straight Arrow Connector 30">
            <a:extLst>
              <a:ext uri="{FF2B5EF4-FFF2-40B4-BE49-F238E27FC236}">
                <a16:creationId xmlns:a16="http://schemas.microsoft.com/office/drawing/2014/main" id="{9D67581B-4593-03EA-6ABF-A0CE78725669}"/>
              </a:ext>
            </a:extLst>
          </p:cNvPr>
          <p:cNvCxnSpPr>
            <a:cxnSpLocks/>
          </p:cNvCxnSpPr>
          <p:nvPr/>
        </p:nvCxnSpPr>
        <p:spPr>
          <a:xfrm>
            <a:off x="6174020" y="2115636"/>
            <a:ext cx="83194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4C2F3CE7-9A4B-82A5-8641-3E49EAECB195}"/>
              </a:ext>
            </a:extLst>
          </p:cNvPr>
          <p:cNvSpPr txBox="1">
            <a:spLocks/>
          </p:cNvSpPr>
          <p:nvPr/>
        </p:nvSpPr>
        <p:spPr>
          <a:xfrm>
            <a:off x="6413668" y="191002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71 mm</a:t>
            </a:r>
            <a:endParaRPr lang="de-DE" sz="1200" baseline="-25000" dirty="0"/>
          </a:p>
        </p:txBody>
      </p:sp>
      <p:cxnSp>
        <p:nvCxnSpPr>
          <p:cNvPr id="35" name="Straight Arrow Connector 34">
            <a:extLst>
              <a:ext uri="{FF2B5EF4-FFF2-40B4-BE49-F238E27FC236}">
                <a16:creationId xmlns:a16="http://schemas.microsoft.com/office/drawing/2014/main" id="{AB0BFED6-824E-30FC-5E06-6F7D2A668E55}"/>
              </a:ext>
            </a:extLst>
          </p:cNvPr>
          <p:cNvCxnSpPr>
            <a:cxnSpLocks/>
          </p:cNvCxnSpPr>
          <p:nvPr/>
        </p:nvCxnSpPr>
        <p:spPr>
          <a:xfrm>
            <a:off x="6170414" y="3072406"/>
            <a:ext cx="586722"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7A8EDAA6-D374-41A8-D076-14C5F71FF0B1}"/>
              </a:ext>
            </a:extLst>
          </p:cNvPr>
          <p:cNvSpPr txBox="1">
            <a:spLocks/>
          </p:cNvSpPr>
          <p:nvPr/>
        </p:nvSpPr>
        <p:spPr>
          <a:xfrm>
            <a:off x="6254673" y="3056085"/>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50 mm</a:t>
            </a:r>
            <a:endParaRPr lang="de-DE" sz="1200" baseline="-25000" dirty="0"/>
          </a:p>
        </p:txBody>
      </p:sp>
      <p:cxnSp>
        <p:nvCxnSpPr>
          <p:cNvPr id="39" name="Straight Arrow Connector 38">
            <a:extLst>
              <a:ext uri="{FF2B5EF4-FFF2-40B4-BE49-F238E27FC236}">
                <a16:creationId xmlns:a16="http://schemas.microsoft.com/office/drawing/2014/main" id="{58294F3C-CB92-4F19-6FCF-073D79ED264F}"/>
              </a:ext>
            </a:extLst>
          </p:cNvPr>
          <p:cNvCxnSpPr>
            <a:cxnSpLocks/>
          </p:cNvCxnSpPr>
          <p:nvPr/>
        </p:nvCxnSpPr>
        <p:spPr>
          <a:xfrm>
            <a:off x="7525466" y="2739816"/>
            <a:ext cx="236659"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 Placeholder 5">
            <a:extLst>
              <a:ext uri="{FF2B5EF4-FFF2-40B4-BE49-F238E27FC236}">
                <a16:creationId xmlns:a16="http://schemas.microsoft.com/office/drawing/2014/main" id="{D4FD247E-C4A8-B9D5-927D-9EBD9DA80B6C}"/>
              </a:ext>
            </a:extLst>
          </p:cNvPr>
          <p:cNvSpPr txBox="1">
            <a:spLocks/>
          </p:cNvSpPr>
          <p:nvPr/>
        </p:nvSpPr>
        <p:spPr>
          <a:xfrm>
            <a:off x="7394703" y="2738899"/>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42" name="Straight Arrow Connector 41">
            <a:extLst>
              <a:ext uri="{FF2B5EF4-FFF2-40B4-BE49-F238E27FC236}">
                <a16:creationId xmlns:a16="http://schemas.microsoft.com/office/drawing/2014/main" id="{C68C8756-61D2-77A4-44D0-AFF1DC9AEDF1}"/>
              </a:ext>
            </a:extLst>
          </p:cNvPr>
          <p:cNvCxnSpPr>
            <a:cxnSpLocks/>
          </p:cNvCxnSpPr>
          <p:nvPr/>
        </p:nvCxnSpPr>
        <p:spPr>
          <a:xfrm>
            <a:off x="7738009" y="2502843"/>
            <a:ext cx="0" cy="124574"/>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Text Placeholder 5">
            <a:extLst>
              <a:ext uri="{FF2B5EF4-FFF2-40B4-BE49-F238E27FC236}">
                <a16:creationId xmlns:a16="http://schemas.microsoft.com/office/drawing/2014/main" id="{67180C51-DBD2-A5FF-476C-9E36220B5EC9}"/>
              </a:ext>
            </a:extLst>
          </p:cNvPr>
          <p:cNvSpPr txBox="1">
            <a:spLocks/>
          </p:cNvSpPr>
          <p:nvPr/>
        </p:nvSpPr>
        <p:spPr>
          <a:xfrm>
            <a:off x="7788857" y="2458854"/>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pic>
        <p:nvPicPr>
          <p:cNvPr id="53" name="Picture 52" descr="A blue line graph with numbers&#10;&#10;Description automatically generated">
            <a:extLst>
              <a:ext uri="{FF2B5EF4-FFF2-40B4-BE49-F238E27FC236}">
                <a16:creationId xmlns:a16="http://schemas.microsoft.com/office/drawing/2014/main" id="{5062A86E-2F91-6263-67F3-83654844614D}"/>
              </a:ext>
            </a:extLst>
          </p:cNvPr>
          <p:cNvPicPr>
            <a:picLocks noChangeAspect="1"/>
          </p:cNvPicPr>
          <p:nvPr/>
        </p:nvPicPr>
        <p:blipFill>
          <a:blip r:embed="rId3"/>
          <a:stretch>
            <a:fillRect/>
          </a:stretch>
        </p:blipFill>
        <p:spPr>
          <a:xfrm>
            <a:off x="6048013" y="3331045"/>
            <a:ext cx="2959910" cy="1846984"/>
          </a:xfrm>
          <a:prstGeom prst="rect">
            <a:avLst/>
          </a:prstGeom>
        </p:spPr>
      </p:pic>
      <p:cxnSp>
        <p:nvCxnSpPr>
          <p:cNvPr id="55" name="Straight Arrow Connector 54">
            <a:extLst>
              <a:ext uri="{FF2B5EF4-FFF2-40B4-BE49-F238E27FC236}">
                <a16:creationId xmlns:a16="http://schemas.microsoft.com/office/drawing/2014/main" id="{D12E7D6D-2726-1DE5-7AEE-EDA00F280BBF}"/>
              </a:ext>
            </a:extLst>
          </p:cNvPr>
          <p:cNvCxnSpPr>
            <a:cxnSpLocks/>
          </p:cNvCxnSpPr>
          <p:nvPr/>
        </p:nvCxnSpPr>
        <p:spPr>
          <a:xfrm>
            <a:off x="6547994" y="4233820"/>
            <a:ext cx="219688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9E35171-330F-72FA-0B26-08500BF1C0A4}"/>
              </a:ext>
            </a:extLst>
          </p:cNvPr>
          <p:cNvSpPr txBox="1"/>
          <p:nvPr/>
        </p:nvSpPr>
        <p:spPr>
          <a:xfrm>
            <a:off x="7631034" y="3411774"/>
            <a:ext cx="1208922" cy="461665"/>
          </a:xfrm>
          <a:prstGeom prst="rect">
            <a:avLst/>
          </a:prstGeom>
          <a:noFill/>
        </p:spPr>
        <p:txBody>
          <a:bodyPr wrap="square" rtlCol="0">
            <a:spAutoFit/>
          </a:bodyPr>
          <a:lstStyle/>
          <a:p>
            <a:pPr algn="ctr"/>
            <a:r>
              <a:rPr lang="en-US" sz="1200" dirty="0"/>
              <a:t>Coil current of </a:t>
            </a:r>
          </a:p>
          <a:p>
            <a:pPr algn="ctr"/>
            <a:r>
              <a:rPr lang="en-US" sz="1200" dirty="0"/>
              <a:t>AC analysis</a:t>
            </a:r>
          </a:p>
        </p:txBody>
      </p:sp>
      <p:sp>
        <p:nvSpPr>
          <p:cNvPr id="58" name="Text Placeholder 5">
            <a:extLst>
              <a:ext uri="{FF2B5EF4-FFF2-40B4-BE49-F238E27FC236}">
                <a16:creationId xmlns:a16="http://schemas.microsoft.com/office/drawing/2014/main" id="{65A9AD0B-AEC6-3A54-4F78-FD763ACBDF12}"/>
              </a:ext>
            </a:extLst>
          </p:cNvPr>
          <p:cNvSpPr txBox="1">
            <a:spLocks/>
          </p:cNvSpPr>
          <p:nvPr/>
        </p:nvSpPr>
        <p:spPr>
          <a:xfrm>
            <a:off x="7727951" y="3964408"/>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r>
              <a:rPr lang="de-DE" sz="1200" dirty="0"/>
              <a:t> = 4.5 </a:t>
            </a:r>
            <a:r>
              <a:rPr lang="de-DE" sz="1200" dirty="0" err="1"/>
              <a:t>ms</a:t>
            </a:r>
            <a:endParaRPr lang="de-DE" sz="1200" baseline="-25000" dirty="0"/>
          </a:p>
        </p:txBody>
      </p:sp>
      <p:cxnSp>
        <p:nvCxnSpPr>
          <p:cNvPr id="59" name="Straight Arrow Connector 58">
            <a:extLst>
              <a:ext uri="{FF2B5EF4-FFF2-40B4-BE49-F238E27FC236}">
                <a16:creationId xmlns:a16="http://schemas.microsoft.com/office/drawing/2014/main" id="{4D217EAE-903E-F49E-ED99-94B6442982F5}"/>
              </a:ext>
            </a:extLst>
          </p:cNvPr>
          <p:cNvCxnSpPr>
            <a:cxnSpLocks/>
          </p:cNvCxnSpPr>
          <p:nvPr/>
        </p:nvCxnSpPr>
        <p:spPr>
          <a:xfrm>
            <a:off x="7095465" y="3545326"/>
            <a:ext cx="0" cy="648468"/>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 Placeholder 5">
            <a:extLst>
              <a:ext uri="{FF2B5EF4-FFF2-40B4-BE49-F238E27FC236}">
                <a16:creationId xmlns:a16="http://schemas.microsoft.com/office/drawing/2014/main" id="{D026BA4D-5167-CDE1-98FB-D5611627E2F9}"/>
              </a:ext>
            </a:extLst>
          </p:cNvPr>
          <p:cNvSpPr txBox="1">
            <a:spLocks/>
          </p:cNvSpPr>
          <p:nvPr/>
        </p:nvSpPr>
        <p:spPr>
          <a:xfrm>
            <a:off x="6652147" y="4406948"/>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I</a:t>
            </a:r>
            <a:r>
              <a:rPr lang="de-DE" sz="1200" baseline="-25000" dirty="0" err="1"/>
              <a:t>peak</a:t>
            </a:r>
            <a:r>
              <a:rPr lang="de-DE" sz="1200" dirty="0"/>
              <a:t> = 11.87 kA</a:t>
            </a:r>
            <a:endParaRPr lang="de-DE" sz="1200" baseline="-25000" dirty="0"/>
          </a:p>
        </p:txBody>
      </p:sp>
      <p:sp>
        <p:nvSpPr>
          <p:cNvPr id="62" name="Text Placeholder 5">
            <a:extLst>
              <a:ext uri="{FF2B5EF4-FFF2-40B4-BE49-F238E27FC236}">
                <a16:creationId xmlns:a16="http://schemas.microsoft.com/office/drawing/2014/main" id="{8AFC2D83-6712-E301-503B-E3B05FB41B10}"/>
              </a:ext>
            </a:extLst>
          </p:cNvPr>
          <p:cNvSpPr txBox="1">
            <a:spLocks/>
          </p:cNvSpPr>
          <p:nvPr/>
        </p:nvSpPr>
        <p:spPr>
          <a:xfrm>
            <a:off x="6996521" y="1413136"/>
            <a:ext cx="1159346"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63" name="Text Placeholder 5">
            <a:extLst>
              <a:ext uri="{FF2B5EF4-FFF2-40B4-BE49-F238E27FC236}">
                <a16:creationId xmlns:a16="http://schemas.microsoft.com/office/drawing/2014/main" id="{3924D78A-0D7F-5841-87E8-966977CFA652}"/>
              </a:ext>
            </a:extLst>
          </p:cNvPr>
          <p:cNvSpPr txBox="1">
            <a:spLocks/>
          </p:cNvSpPr>
          <p:nvPr/>
        </p:nvSpPr>
        <p:spPr>
          <a:xfrm>
            <a:off x="5961582" y="2241666"/>
            <a:ext cx="1159346" cy="456209"/>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200" dirty="0"/>
              <a:t>Steel </a:t>
            </a:r>
          </a:p>
          <a:p>
            <a:pPr algn="ctr"/>
            <a:r>
              <a:rPr lang="de-DE" sz="1200" dirty="0"/>
              <a:t>M235-35A</a:t>
            </a:r>
            <a:endParaRPr lang="de-DE" sz="1200" baseline="-25000" dirty="0"/>
          </a:p>
        </p:txBody>
      </p:sp>
      <p:pic>
        <p:nvPicPr>
          <p:cNvPr id="10" name="Picture 9" descr="A chart of numbers and symbols&#10;&#10;Description automatically generated with medium confidence">
            <a:extLst>
              <a:ext uri="{FF2B5EF4-FFF2-40B4-BE49-F238E27FC236}">
                <a16:creationId xmlns:a16="http://schemas.microsoft.com/office/drawing/2014/main" id="{361082CA-6C30-324B-3AB8-68BD99447A63}"/>
              </a:ext>
            </a:extLst>
          </p:cNvPr>
          <p:cNvPicPr>
            <a:picLocks noChangeAspect="1"/>
          </p:cNvPicPr>
          <p:nvPr/>
        </p:nvPicPr>
        <p:blipFill rotWithShape="1">
          <a:blip r:embed="rId4"/>
          <a:srcRect r="1766" b="1247"/>
          <a:stretch/>
        </p:blipFill>
        <p:spPr>
          <a:xfrm>
            <a:off x="4544290" y="901964"/>
            <a:ext cx="1005840" cy="1691640"/>
          </a:xfrm>
          <a:prstGeom prst="rect">
            <a:avLst/>
          </a:prstGeom>
        </p:spPr>
      </p:pic>
      <p:sp>
        <p:nvSpPr>
          <p:cNvPr id="6" name="Title 3">
            <a:extLst>
              <a:ext uri="{FF2B5EF4-FFF2-40B4-BE49-F238E27FC236}">
                <a16:creationId xmlns:a16="http://schemas.microsoft.com/office/drawing/2014/main" id="{41391814-96F7-0EFB-5CD9-376537572958}"/>
              </a:ext>
            </a:extLst>
          </p:cNvPr>
          <p:cNvSpPr txBox="1">
            <a:spLocks/>
          </p:cNvSpPr>
          <p:nvPr/>
        </p:nvSpPr>
        <p:spPr>
          <a:xfrm>
            <a:off x="44183" y="133813"/>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400" dirty="0"/>
              <a:t>Optimization: </a:t>
            </a:r>
            <a:r>
              <a:rPr lang="en-US" sz="2400" dirty="0">
                <a:highlight>
                  <a:srgbClr val="FFFF00"/>
                </a:highlight>
              </a:rPr>
              <a:t>minimize the total cost of Magnets and power converters</a:t>
            </a:r>
            <a:endParaRPr lang="de-DE" sz="2400" dirty="0"/>
          </a:p>
        </p:txBody>
      </p:sp>
      <p:sp>
        <p:nvSpPr>
          <p:cNvPr id="7" name="TextBox 6">
            <a:extLst>
              <a:ext uri="{FF2B5EF4-FFF2-40B4-BE49-F238E27FC236}">
                <a16:creationId xmlns:a16="http://schemas.microsoft.com/office/drawing/2014/main" id="{5A8A2B29-7201-4968-13ED-E428A42502CA}"/>
              </a:ext>
            </a:extLst>
          </p:cNvPr>
          <p:cNvSpPr txBox="1"/>
          <p:nvPr/>
        </p:nvSpPr>
        <p:spPr>
          <a:xfrm>
            <a:off x="136077" y="825994"/>
            <a:ext cx="3284044" cy="246221"/>
          </a:xfrm>
          <a:prstGeom prst="rect">
            <a:avLst/>
          </a:prstGeom>
          <a:noFill/>
        </p:spPr>
        <p:txBody>
          <a:bodyPr wrap="square" rtlCol="0">
            <a:spAutoFit/>
          </a:bodyPr>
          <a:lstStyle/>
          <a:p>
            <a:r>
              <a:rPr lang="en-US" sz="1000" dirty="0"/>
              <a:t>Steel: M235-35A everywhere</a:t>
            </a:r>
          </a:p>
        </p:txBody>
      </p:sp>
      <p:sp>
        <p:nvSpPr>
          <p:cNvPr id="13" name="TextBox 12">
            <a:extLst>
              <a:ext uri="{FF2B5EF4-FFF2-40B4-BE49-F238E27FC236}">
                <a16:creationId xmlns:a16="http://schemas.microsoft.com/office/drawing/2014/main" id="{47C64F07-3FF2-D0BE-04F9-AFBBB38E0D9F}"/>
              </a:ext>
            </a:extLst>
          </p:cNvPr>
          <p:cNvSpPr txBox="1"/>
          <p:nvPr/>
        </p:nvSpPr>
        <p:spPr>
          <a:xfrm>
            <a:off x="4485816" y="2895834"/>
            <a:ext cx="1513137" cy="246221"/>
          </a:xfrm>
          <a:prstGeom prst="rect">
            <a:avLst/>
          </a:prstGeom>
          <a:noFill/>
        </p:spPr>
        <p:txBody>
          <a:bodyPr wrap="square" rtlCol="0">
            <a:spAutoFit/>
          </a:bodyPr>
          <a:lstStyle/>
          <a:p>
            <a:r>
              <a:rPr lang="en-US" sz="1000" dirty="0">
                <a:highlight>
                  <a:srgbClr val="FFFF00"/>
                </a:highlight>
              </a:rPr>
              <a:t>Here </a:t>
            </a:r>
            <a:r>
              <a:rPr lang="en-US" sz="1000" dirty="0" err="1">
                <a:highlight>
                  <a:srgbClr val="FFFF00"/>
                </a:highlight>
              </a:rPr>
              <a:t>T</a:t>
            </a:r>
            <a:r>
              <a:rPr lang="en-US" sz="1000" baseline="-25000" dirty="0" err="1">
                <a:highlight>
                  <a:srgbClr val="FFFF00"/>
                </a:highlight>
              </a:rPr>
              <a:t>pulse</a:t>
            </a:r>
            <a:r>
              <a:rPr lang="en-US" sz="1000" dirty="0">
                <a:highlight>
                  <a:srgbClr val="FFFF00"/>
                </a:highlight>
              </a:rPr>
              <a:t> = 4.5 </a:t>
            </a:r>
            <a:r>
              <a:rPr lang="en-US" sz="1000" dirty="0" err="1">
                <a:highlight>
                  <a:srgbClr val="FFFF00"/>
                </a:highlight>
              </a:rPr>
              <a:t>ms</a:t>
            </a:r>
            <a:endParaRPr lang="en-US" sz="1000" dirty="0">
              <a:highlight>
                <a:srgbClr val="FFFF00"/>
              </a:highlight>
            </a:endParaRPr>
          </a:p>
        </p:txBody>
      </p:sp>
      <p:cxnSp>
        <p:nvCxnSpPr>
          <p:cNvPr id="14" name="Straight Arrow Connector 13">
            <a:extLst>
              <a:ext uri="{FF2B5EF4-FFF2-40B4-BE49-F238E27FC236}">
                <a16:creationId xmlns:a16="http://schemas.microsoft.com/office/drawing/2014/main" id="{650A53A0-5274-5744-3933-647D28FEAD0A}"/>
              </a:ext>
            </a:extLst>
          </p:cNvPr>
          <p:cNvCxnSpPr/>
          <p:nvPr/>
        </p:nvCxnSpPr>
        <p:spPr>
          <a:xfrm flipV="1">
            <a:off x="4702810"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62E7B401-9EC9-1D1E-6594-055F4C0201CA}"/>
              </a:ext>
            </a:extLst>
          </p:cNvPr>
          <p:cNvCxnSpPr/>
          <p:nvPr/>
        </p:nvCxnSpPr>
        <p:spPr>
          <a:xfrm flipV="1">
            <a:off x="4847793"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B8A4D09-3C24-47F6-F5CA-958D97E04525}"/>
              </a:ext>
            </a:extLst>
          </p:cNvPr>
          <p:cNvCxnSpPr/>
          <p:nvPr/>
        </p:nvCxnSpPr>
        <p:spPr>
          <a:xfrm flipV="1">
            <a:off x="4992776"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373200E2-2CE0-411D-249F-45F0EE3E7CD7}"/>
              </a:ext>
            </a:extLst>
          </p:cNvPr>
          <p:cNvCxnSpPr/>
          <p:nvPr/>
        </p:nvCxnSpPr>
        <p:spPr>
          <a:xfrm flipV="1">
            <a:off x="5137759"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FCCDC2F-7712-1A02-18F7-D16B35A1690E}"/>
              </a:ext>
            </a:extLst>
          </p:cNvPr>
          <p:cNvCxnSpPr/>
          <p:nvPr/>
        </p:nvCxnSpPr>
        <p:spPr>
          <a:xfrm flipV="1">
            <a:off x="5282742"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92392EB5-DD84-390B-DB19-AB5B6ABDDBE3}"/>
              </a:ext>
            </a:extLst>
          </p:cNvPr>
          <p:cNvCxnSpPr/>
          <p:nvPr/>
        </p:nvCxnSpPr>
        <p:spPr>
          <a:xfrm flipV="1">
            <a:off x="5427725"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1580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9</a:t>
            </a:fld>
            <a:endParaRPr lang="en-GB" dirty="0"/>
          </a:p>
        </p:txBody>
      </p:sp>
      <p:graphicFrame>
        <p:nvGraphicFramePr>
          <p:cNvPr id="8" name="Table 7">
            <a:extLst>
              <a:ext uri="{FF2B5EF4-FFF2-40B4-BE49-F238E27FC236}">
                <a16:creationId xmlns:a16="http://schemas.microsoft.com/office/drawing/2014/main" id="{CECBAEB7-ED9A-67AA-8B06-9629F03775BB}"/>
              </a:ext>
            </a:extLst>
          </p:cNvPr>
          <p:cNvGraphicFramePr>
            <a:graphicFrameLocks noGrp="1"/>
          </p:cNvGraphicFramePr>
          <p:nvPr>
            <p:extLst>
              <p:ext uri="{D42A27DB-BD31-4B8C-83A1-F6EECF244321}">
                <p14:modId xmlns:p14="http://schemas.microsoft.com/office/powerpoint/2010/main" val="3904483753"/>
              </p:ext>
            </p:extLst>
          </p:nvPr>
        </p:nvGraphicFramePr>
        <p:xfrm>
          <a:off x="186236" y="1129341"/>
          <a:ext cx="4114800" cy="3901440"/>
        </p:xfrm>
        <a:graphic>
          <a:graphicData uri="http://schemas.openxmlformats.org/drawingml/2006/table">
            <a:tbl>
              <a:tblPr bandRow="1">
                <a:tableStyleId>{5C22544A-7EE6-4342-B048-85BDC9FD1C3A}</a:tableStyleId>
              </a:tblPr>
              <a:tblGrid>
                <a:gridCol w="2743200">
                  <a:extLst>
                    <a:ext uri="{9D8B030D-6E8A-4147-A177-3AD203B41FA5}">
                      <a16:colId xmlns:a16="http://schemas.microsoft.com/office/drawing/2014/main" val="2419178442"/>
                    </a:ext>
                  </a:extLst>
                </a:gridCol>
                <a:gridCol w="1371600">
                  <a:extLst>
                    <a:ext uri="{9D8B030D-6E8A-4147-A177-3AD203B41FA5}">
                      <a16:colId xmlns:a16="http://schemas.microsoft.com/office/drawing/2014/main" val="3168137984"/>
                    </a:ext>
                  </a:extLst>
                </a:gridCol>
              </a:tblGrid>
              <a:tr h="182880">
                <a:tc>
                  <a:txBody>
                    <a:bodyPr/>
                    <a:lstStyle/>
                    <a:p>
                      <a:r>
                        <a:rPr lang="en-US" sz="1000" noProof="0" dirty="0"/>
                        <a:t>External dimensions [mm x mm]</a:t>
                      </a:r>
                    </a:p>
                  </a:txBody>
                  <a:tcPr>
                    <a:solidFill>
                      <a:srgbClr val="2B7EB8"/>
                    </a:solidFill>
                  </a:tcPr>
                </a:tc>
                <a:tc>
                  <a:txBody>
                    <a:bodyPr/>
                    <a:lstStyle/>
                    <a:p>
                      <a:pPr algn="ctr"/>
                      <a:r>
                        <a:rPr lang="en-US" sz="1000" noProof="0" dirty="0"/>
                        <a:t>442 x 312</a:t>
                      </a:r>
                    </a:p>
                  </a:txBody>
                  <a:tcPr>
                    <a:solidFill>
                      <a:srgbClr val="2B7EB8"/>
                    </a:solidFill>
                  </a:tcPr>
                </a:tc>
                <a:extLst>
                  <a:ext uri="{0D108BD9-81ED-4DB2-BD59-A6C34878D82A}">
                    <a16:rowId xmlns:a16="http://schemas.microsoft.com/office/drawing/2014/main" val="2790388831"/>
                  </a:ext>
                </a:extLst>
              </a:tr>
              <a:tr h="182880">
                <a:tc>
                  <a:txBody>
                    <a:bodyPr/>
                    <a:lstStyle/>
                    <a:p>
                      <a:r>
                        <a:rPr lang="en-US" sz="1000" noProof="0" dirty="0"/>
                        <a:t>Joke cross section [dm</a:t>
                      </a:r>
                      <a:r>
                        <a:rPr lang="en-US" sz="1000" baseline="30000" noProof="0" dirty="0"/>
                        <a:t>2</a:t>
                      </a:r>
                      <a:r>
                        <a:rPr lang="en-US" sz="1000" noProof="0" dirty="0"/>
                        <a:t>]</a:t>
                      </a:r>
                    </a:p>
                  </a:txBody>
                  <a:tcPr>
                    <a:solidFill>
                      <a:srgbClr val="B9CDE5"/>
                    </a:solidFill>
                  </a:tcPr>
                </a:tc>
                <a:tc>
                  <a:txBody>
                    <a:bodyPr/>
                    <a:lstStyle/>
                    <a:p>
                      <a:pPr algn="ctr"/>
                      <a:r>
                        <a:rPr lang="en-US" sz="1000" noProof="0" dirty="0"/>
                        <a:t>10.55</a:t>
                      </a:r>
                    </a:p>
                  </a:txBody>
                  <a:tcPr>
                    <a:solidFill>
                      <a:srgbClr val="B9CDE5"/>
                    </a:solidFill>
                  </a:tcPr>
                </a:tc>
                <a:extLst>
                  <a:ext uri="{0D108BD9-81ED-4DB2-BD59-A6C34878D82A}">
                    <a16:rowId xmlns:a16="http://schemas.microsoft.com/office/drawing/2014/main" val="2858360690"/>
                  </a:ext>
                </a:extLst>
              </a:tr>
              <a:tr h="182880">
                <a:tc>
                  <a:txBody>
                    <a:bodyPr/>
                    <a:lstStyle/>
                    <a:p>
                      <a:r>
                        <a:rPr lang="en-US" sz="1000" noProof="0" dirty="0"/>
                        <a:t>Pole cross section [dm</a:t>
                      </a:r>
                      <a:r>
                        <a:rPr lang="en-US" sz="1000" baseline="30000" noProof="0" dirty="0"/>
                        <a:t>2</a:t>
                      </a:r>
                      <a:r>
                        <a:rPr lang="en-US" sz="1000" noProof="0" dirty="0"/>
                        <a:t>]</a:t>
                      </a:r>
                    </a:p>
                  </a:txBody>
                  <a:tcPr>
                    <a:solidFill>
                      <a:srgbClr val="2B7EB8"/>
                    </a:solidFill>
                  </a:tcPr>
                </a:tc>
                <a:tc>
                  <a:txBody>
                    <a:bodyPr/>
                    <a:lstStyle/>
                    <a:p>
                      <a:pPr algn="ctr"/>
                      <a:r>
                        <a:rPr lang="en-US" sz="1000" noProof="0" dirty="0"/>
                        <a:t>1.09</a:t>
                      </a:r>
                    </a:p>
                  </a:txBody>
                  <a:tcPr>
                    <a:solidFill>
                      <a:srgbClr val="2B7EB8"/>
                    </a:solidFill>
                  </a:tcPr>
                </a:tc>
                <a:extLst>
                  <a:ext uri="{0D108BD9-81ED-4DB2-BD59-A6C34878D82A}">
                    <a16:rowId xmlns:a16="http://schemas.microsoft.com/office/drawing/2014/main" val="1303891244"/>
                  </a:ext>
                </a:extLst>
              </a:tr>
              <a:tr h="182880">
                <a:tc>
                  <a:txBody>
                    <a:bodyPr/>
                    <a:lstStyle/>
                    <a:p>
                      <a:r>
                        <a:rPr lang="en-US" sz="1000" noProof="0" dirty="0"/>
                        <a:t>Coil cross section [mm</a:t>
                      </a:r>
                      <a:r>
                        <a:rPr lang="en-US" sz="1000" baseline="30000" noProof="0" dirty="0"/>
                        <a:t>2</a:t>
                      </a:r>
                      <a:r>
                        <a:rPr lang="en-US" sz="1000" noProof="0" dirty="0"/>
                        <a:t>]</a:t>
                      </a:r>
                    </a:p>
                  </a:txBody>
                  <a:tcPr>
                    <a:solidFill>
                      <a:srgbClr val="B9CDE5"/>
                    </a:solidFill>
                  </a:tcPr>
                </a:tc>
                <a:tc>
                  <a:txBody>
                    <a:bodyPr/>
                    <a:lstStyle/>
                    <a:p>
                      <a:pPr algn="ctr"/>
                      <a:r>
                        <a:rPr lang="en-US" sz="1000" noProof="0" dirty="0"/>
                        <a:t>285.39</a:t>
                      </a:r>
                    </a:p>
                  </a:txBody>
                  <a:tcPr>
                    <a:solidFill>
                      <a:srgbClr val="B9CDE5"/>
                    </a:solidFill>
                  </a:tcPr>
                </a:tc>
                <a:extLst>
                  <a:ext uri="{0D108BD9-81ED-4DB2-BD59-A6C34878D82A}">
                    <a16:rowId xmlns:a16="http://schemas.microsoft.com/office/drawing/2014/main" val="4057416224"/>
                  </a:ext>
                </a:extLst>
              </a:tr>
              <a:tr h="182880">
                <a:tc>
                  <a:txBody>
                    <a:bodyPr/>
                    <a:lstStyle/>
                    <a:p>
                      <a:r>
                        <a:rPr lang="en-US" sz="1000" noProof="0" dirty="0"/>
                        <a:t>Number of parallel coils </a:t>
                      </a:r>
                    </a:p>
                  </a:txBody>
                  <a:tcPr>
                    <a:solidFill>
                      <a:srgbClr val="2B7EB8"/>
                    </a:solidFill>
                  </a:tcPr>
                </a:tc>
                <a:tc>
                  <a:txBody>
                    <a:bodyPr/>
                    <a:lstStyle/>
                    <a:p>
                      <a:pPr algn="ctr"/>
                      <a:r>
                        <a:rPr lang="en-US" sz="1000" noProof="0" dirty="0"/>
                        <a:t>4</a:t>
                      </a:r>
                    </a:p>
                  </a:txBody>
                  <a:tcPr>
                    <a:solidFill>
                      <a:srgbClr val="2B7EB8"/>
                    </a:solidFill>
                  </a:tcPr>
                </a:tc>
                <a:extLst>
                  <a:ext uri="{0D108BD9-81ED-4DB2-BD59-A6C34878D82A}">
                    <a16:rowId xmlns:a16="http://schemas.microsoft.com/office/drawing/2014/main" val="1281677010"/>
                  </a:ext>
                </a:extLst>
              </a:tr>
              <a:tr h="182880">
                <a:tc>
                  <a:txBody>
                    <a:bodyPr/>
                    <a:lstStyle/>
                    <a:p>
                      <a:r>
                        <a:rPr lang="en-US" sz="1000" noProof="0" dirty="0" err="1"/>
                        <a:t>Bgap</a:t>
                      </a:r>
                      <a:r>
                        <a:rPr lang="en-US" sz="1000" noProof="0" dirty="0"/>
                        <a:t> [T]</a:t>
                      </a:r>
                    </a:p>
                  </a:txBody>
                  <a:tcPr>
                    <a:solidFill>
                      <a:srgbClr val="B9CDE5"/>
                    </a:solidFill>
                  </a:tcPr>
                </a:tc>
                <a:tc>
                  <a:txBody>
                    <a:bodyPr/>
                    <a:lstStyle/>
                    <a:p>
                      <a:pPr algn="ctr"/>
                      <a:r>
                        <a:rPr lang="en-US" sz="1000" noProof="0" dirty="0"/>
                        <a:t>1.78</a:t>
                      </a:r>
                    </a:p>
                  </a:txBody>
                  <a:tcPr>
                    <a:solidFill>
                      <a:srgbClr val="B9CDE5"/>
                    </a:solidFill>
                  </a:tcPr>
                </a:tc>
                <a:extLst>
                  <a:ext uri="{0D108BD9-81ED-4DB2-BD59-A6C34878D82A}">
                    <a16:rowId xmlns:a16="http://schemas.microsoft.com/office/drawing/2014/main" val="1869292344"/>
                  </a:ext>
                </a:extLst>
              </a:tr>
              <a:tr h="182880">
                <a:tc>
                  <a:txBody>
                    <a:bodyPr/>
                    <a:lstStyle/>
                    <a:p>
                      <a:r>
                        <a:rPr lang="en-US" sz="1000" noProof="0" dirty="0"/>
                        <a:t>Gap size [mm x mm]</a:t>
                      </a:r>
                    </a:p>
                  </a:txBody>
                  <a:tcPr>
                    <a:solidFill>
                      <a:srgbClr val="2B7EB8"/>
                    </a:solidFill>
                  </a:tcPr>
                </a:tc>
                <a:tc>
                  <a:txBody>
                    <a:bodyPr/>
                    <a:lstStyle/>
                    <a:p>
                      <a:pPr algn="ctr"/>
                      <a:r>
                        <a:rPr lang="en-US" sz="1000" noProof="0" dirty="0"/>
                        <a:t>100 x 30</a:t>
                      </a:r>
                    </a:p>
                  </a:txBody>
                  <a:tcPr>
                    <a:solidFill>
                      <a:srgbClr val="2B7EB8"/>
                    </a:solidFill>
                  </a:tcPr>
                </a:tc>
                <a:extLst>
                  <a:ext uri="{0D108BD9-81ED-4DB2-BD59-A6C34878D82A}">
                    <a16:rowId xmlns:a16="http://schemas.microsoft.com/office/drawing/2014/main" val="1614434819"/>
                  </a:ext>
                </a:extLst>
              </a:tr>
              <a:tr h="182880">
                <a:tc>
                  <a:txBody>
                    <a:bodyPr/>
                    <a:lstStyle/>
                    <a:p>
                      <a:r>
                        <a:rPr lang="en-US" sz="1000" noProof="0" dirty="0"/>
                        <a:t>MMF [</a:t>
                      </a:r>
                      <a:r>
                        <a:rPr lang="en-US" sz="1000" noProof="0" dirty="0" err="1"/>
                        <a:t>kAt</a:t>
                      </a:r>
                      <a:r>
                        <a:rPr lang="en-US" sz="1000" noProof="0" dirty="0"/>
                        <a:t>]</a:t>
                      </a:r>
                    </a:p>
                  </a:txBody>
                  <a:tcPr>
                    <a:solidFill>
                      <a:srgbClr val="B9CDE5"/>
                    </a:solidFill>
                  </a:tcPr>
                </a:tc>
                <a:tc>
                  <a:txBody>
                    <a:bodyPr/>
                    <a:lstStyle/>
                    <a:p>
                      <a:pPr algn="ctr"/>
                      <a:r>
                        <a:rPr lang="en-US" sz="1000" noProof="0" dirty="0"/>
                        <a:t>43.92</a:t>
                      </a:r>
                    </a:p>
                  </a:txBody>
                  <a:tcPr>
                    <a:solidFill>
                      <a:srgbClr val="B9CDE5"/>
                    </a:solidFill>
                  </a:tcPr>
                </a:tc>
                <a:extLst>
                  <a:ext uri="{0D108BD9-81ED-4DB2-BD59-A6C34878D82A}">
                    <a16:rowId xmlns:a16="http://schemas.microsoft.com/office/drawing/2014/main" val="3420152681"/>
                  </a:ext>
                </a:extLst>
              </a:tr>
              <a:tr h="182880">
                <a:tc>
                  <a:txBody>
                    <a:bodyPr/>
                    <a:lstStyle/>
                    <a:p>
                      <a:r>
                        <a:rPr lang="en-US" sz="1000" noProof="0" dirty="0" err="1"/>
                        <a:t>Sigma_RMS</a:t>
                      </a:r>
                      <a:r>
                        <a:rPr lang="en-US" sz="1000" noProof="0" dirty="0"/>
                        <a:t> (pulse) [A / mm</a:t>
                      </a:r>
                      <a:r>
                        <a:rPr lang="en-US" sz="1000" baseline="30000" noProof="0" dirty="0"/>
                        <a:t>2</a:t>
                      </a:r>
                      <a:r>
                        <a:rPr lang="en-US" sz="1000" noProof="0" dirty="0"/>
                        <a:t>]</a:t>
                      </a:r>
                    </a:p>
                  </a:txBody>
                  <a:tcPr>
                    <a:solidFill>
                      <a:srgbClr val="2B7EB8"/>
                    </a:solidFill>
                  </a:tcPr>
                </a:tc>
                <a:tc>
                  <a:txBody>
                    <a:bodyPr/>
                    <a:lstStyle/>
                    <a:p>
                      <a:pPr algn="ctr"/>
                      <a:r>
                        <a:rPr lang="en-US" sz="1000" noProof="0" dirty="0"/>
                        <a:t>27.20</a:t>
                      </a:r>
                    </a:p>
                  </a:txBody>
                  <a:tcPr>
                    <a:solidFill>
                      <a:srgbClr val="2B7EB8"/>
                    </a:solidFill>
                  </a:tcPr>
                </a:tc>
                <a:extLst>
                  <a:ext uri="{0D108BD9-81ED-4DB2-BD59-A6C34878D82A}">
                    <a16:rowId xmlns:a16="http://schemas.microsoft.com/office/drawing/2014/main" val="134257485"/>
                  </a:ext>
                </a:extLst>
              </a:tr>
              <a:tr h="182880">
                <a:tc>
                  <a:txBody>
                    <a:bodyPr/>
                    <a:lstStyle/>
                    <a:p>
                      <a:r>
                        <a:rPr lang="en-US" sz="1000" noProof="0" dirty="0" err="1"/>
                        <a:t>Sigma_RMS</a:t>
                      </a:r>
                      <a:r>
                        <a:rPr lang="en-US" sz="1000" noProof="0" dirty="0"/>
                        <a:t> (cycle) [A / mm</a:t>
                      </a:r>
                      <a:r>
                        <a:rPr lang="en-US" sz="1000" baseline="30000" noProof="0" dirty="0"/>
                        <a:t>2</a:t>
                      </a:r>
                      <a:r>
                        <a:rPr lang="en-US" sz="1000" noProof="0" dirty="0"/>
                        <a:t>]</a:t>
                      </a:r>
                    </a:p>
                  </a:txBody>
                  <a:tcPr>
                    <a:solidFill>
                      <a:srgbClr val="B9CDE5"/>
                    </a:solidFill>
                  </a:tcPr>
                </a:tc>
                <a:tc>
                  <a:txBody>
                    <a:bodyPr/>
                    <a:lstStyle/>
                    <a:p>
                      <a:pPr algn="ctr"/>
                      <a:r>
                        <a:rPr lang="en-US" sz="1000" noProof="0" dirty="0"/>
                        <a:t>4.59</a:t>
                      </a:r>
                    </a:p>
                  </a:txBody>
                  <a:tcPr>
                    <a:solidFill>
                      <a:srgbClr val="B9CDE5"/>
                    </a:solidFill>
                  </a:tcPr>
                </a:tc>
                <a:extLst>
                  <a:ext uri="{0D108BD9-81ED-4DB2-BD59-A6C34878D82A}">
                    <a16:rowId xmlns:a16="http://schemas.microsoft.com/office/drawing/2014/main" val="143280057"/>
                  </a:ext>
                </a:extLst>
              </a:tr>
              <a:tr h="182880">
                <a:tc>
                  <a:txBody>
                    <a:bodyPr/>
                    <a:lstStyle/>
                    <a:p>
                      <a:r>
                        <a:rPr lang="en-US" sz="1000" noProof="0" dirty="0"/>
                        <a:t>Iron losses (joke) [J / (cycle * m)]</a:t>
                      </a:r>
                    </a:p>
                  </a:txBody>
                  <a:tcPr>
                    <a:solidFill>
                      <a:srgbClr val="2B7EB8"/>
                    </a:solidFill>
                  </a:tcPr>
                </a:tc>
                <a:tc>
                  <a:txBody>
                    <a:bodyPr/>
                    <a:lstStyle/>
                    <a:p>
                      <a:pPr algn="ctr"/>
                      <a:r>
                        <a:rPr lang="en-US" sz="1000" noProof="0" dirty="0"/>
                        <a:t>38.12</a:t>
                      </a:r>
                    </a:p>
                  </a:txBody>
                  <a:tcPr>
                    <a:solidFill>
                      <a:srgbClr val="2B7EB8"/>
                    </a:solidFill>
                  </a:tcPr>
                </a:tc>
                <a:extLst>
                  <a:ext uri="{0D108BD9-81ED-4DB2-BD59-A6C34878D82A}">
                    <a16:rowId xmlns:a16="http://schemas.microsoft.com/office/drawing/2014/main" val="854939635"/>
                  </a:ext>
                </a:extLst>
              </a:tr>
              <a:tr h="1828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Iron losses (pole) [J / (cycle * m)]</a:t>
                      </a:r>
                    </a:p>
                  </a:txBody>
                  <a:tcPr>
                    <a:solidFill>
                      <a:srgbClr val="B9CDE5"/>
                    </a:solidFill>
                  </a:tcPr>
                </a:tc>
                <a:tc>
                  <a:txBody>
                    <a:bodyPr/>
                    <a:lstStyle/>
                    <a:p>
                      <a:pPr algn="ctr"/>
                      <a:r>
                        <a:rPr lang="en-US" sz="1000" noProof="0" dirty="0"/>
                        <a:t>8.70</a:t>
                      </a:r>
                    </a:p>
                  </a:txBody>
                  <a:tcPr>
                    <a:solidFill>
                      <a:srgbClr val="B9CDE5"/>
                    </a:solidFill>
                  </a:tcPr>
                </a:tc>
                <a:extLst>
                  <a:ext uri="{0D108BD9-81ED-4DB2-BD59-A6C34878D82A}">
                    <a16:rowId xmlns:a16="http://schemas.microsoft.com/office/drawing/2014/main" val="1969129971"/>
                  </a:ext>
                </a:extLst>
              </a:tr>
              <a:tr h="182880">
                <a:tc>
                  <a:txBody>
                    <a:bodyPr/>
                    <a:lstStyle/>
                    <a:p>
                      <a:r>
                        <a:rPr lang="en-US" sz="1000" noProof="0" dirty="0"/>
                        <a:t>Coil losses [J / (cycle * m)]</a:t>
                      </a:r>
                    </a:p>
                  </a:txBody>
                  <a:tcPr>
                    <a:solidFill>
                      <a:srgbClr val="2B7EB8"/>
                    </a:solidFill>
                  </a:tcPr>
                </a:tc>
                <a:tc>
                  <a:txBody>
                    <a:bodyPr/>
                    <a:lstStyle/>
                    <a:p>
                      <a:pPr algn="ctr"/>
                      <a:r>
                        <a:rPr lang="en-US" sz="1000" noProof="0" dirty="0"/>
                        <a:t>434.89</a:t>
                      </a:r>
                    </a:p>
                  </a:txBody>
                  <a:tcPr>
                    <a:solidFill>
                      <a:srgbClr val="2B7EB8"/>
                    </a:solidFill>
                  </a:tcPr>
                </a:tc>
                <a:extLst>
                  <a:ext uri="{0D108BD9-81ED-4DB2-BD59-A6C34878D82A}">
                    <a16:rowId xmlns:a16="http://schemas.microsoft.com/office/drawing/2014/main" val="895515525"/>
                  </a:ext>
                </a:extLst>
              </a:tr>
              <a:tr h="182880">
                <a:tc>
                  <a:txBody>
                    <a:bodyPr/>
                    <a:lstStyle/>
                    <a:p>
                      <a:r>
                        <a:rPr lang="en-US" sz="1000" noProof="0" dirty="0"/>
                        <a:t>Total losses [J / (cycle * m)]</a:t>
                      </a:r>
                    </a:p>
                  </a:txBody>
                  <a:tcPr>
                    <a:solidFill>
                      <a:srgbClr val="B9CDE5"/>
                    </a:solidFill>
                  </a:tcPr>
                </a:tc>
                <a:tc>
                  <a:txBody>
                    <a:bodyPr/>
                    <a:lstStyle/>
                    <a:p>
                      <a:pPr algn="ctr"/>
                      <a:r>
                        <a:rPr lang="en-US" sz="1000" noProof="0" dirty="0"/>
                        <a:t>481.71</a:t>
                      </a:r>
                    </a:p>
                  </a:txBody>
                  <a:tcPr>
                    <a:solidFill>
                      <a:srgbClr val="B9CDE5"/>
                    </a:solidFill>
                  </a:tcPr>
                </a:tc>
                <a:extLst>
                  <a:ext uri="{0D108BD9-81ED-4DB2-BD59-A6C34878D82A}">
                    <a16:rowId xmlns:a16="http://schemas.microsoft.com/office/drawing/2014/main" val="1501006299"/>
                  </a:ext>
                </a:extLst>
              </a:tr>
              <a:tr h="182880">
                <a:tc>
                  <a:txBody>
                    <a:bodyPr/>
                    <a:lstStyle/>
                    <a:p>
                      <a:r>
                        <a:rPr lang="en-US" sz="1000" noProof="0" dirty="0"/>
                        <a:t>Energy (total) [J / m]</a:t>
                      </a:r>
                    </a:p>
                  </a:txBody>
                  <a:tcPr>
                    <a:solidFill>
                      <a:srgbClr val="2B7EB8"/>
                    </a:solidFill>
                  </a:tcPr>
                </a:tc>
                <a:tc>
                  <a:txBody>
                    <a:bodyPr/>
                    <a:lstStyle/>
                    <a:p>
                      <a:pPr algn="ctr"/>
                      <a:r>
                        <a:rPr lang="en-US" sz="1000" noProof="0" dirty="0"/>
                        <a:t>5773.80</a:t>
                      </a:r>
                    </a:p>
                  </a:txBody>
                  <a:tcPr>
                    <a:solidFill>
                      <a:srgbClr val="2B7EB8"/>
                    </a:solidFill>
                  </a:tcPr>
                </a:tc>
                <a:extLst>
                  <a:ext uri="{0D108BD9-81ED-4DB2-BD59-A6C34878D82A}">
                    <a16:rowId xmlns:a16="http://schemas.microsoft.com/office/drawing/2014/main" val="4053736742"/>
                  </a:ext>
                </a:extLst>
              </a:tr>
              <a:tr h="182880">
                <a:tc>
                  <a:txBody>
                    <a:bodyPr/>
                    <a:lstStyle/>
                    <a:p>
                      <a:r>
                        <a:rPr lang="en-US" sz="1000" noProof="0" dirty="0"/>
                        <a:t>Energy (gap) [J / m]</a:t>
                      </a:r>
                    </a:p>
                  </a:txBody>
                  <a:tcPr>
                    <a:solidFill>
                      <a:srgbClr val="B9CDE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noProof="0" dirty="0"/>
                        <a:t>3702.65</a:t>
                      </a:r>
                    </a:p>
                  </a:txBody>
                  <a:tcPr>
                    <a:solidFill>
                      <a:srgbClr val="B9CDE5"/>
                    </a:solidFill>
                  </a:tcPr>
                </a:tc>
                <a:extLst>
                  <a:ext uri="{0D108BD9-81ED-4DB2-BD59-A6C34878D82A}">
                    <a16:rowId xmlns:a16="http://schemas.microsoft.com/office/drawing/2014/main" val="1321915621"/>
                  </a:ext>
                </a:extLst>
              </a:tr>
            </a:tbl>
          </a:graphicData>
        </a:graphic>
      </p:graphicFrame>
      <p:grpSp>
        <p:nvGrpSpPr>
          <p:cNvPr id="13" name="Group 12">
            <a:extLst>
              <a:ext uri="{FF2B5EF4-FFF2-40B4-BE49-F238E27FC236}">
                <a16:creationId xmlns:a16="http://schemas.microsoft.com/office/drawing/2014/main" id="{C8A63AB6-AA7D-4D1F-3145-75C2BE8A9EC6}"/>
              </a:ext>
            </a:extLst>
          </p:cNvPr>
          <p:cNvGrpSpPr/>
          <p:nvPr/>
        </p:nvGrpSpPr>
        <p:grpSpPr>
          <a:xfrm>
            <a:off x="5935601" y="3251754"/>
            <a:ext cx="3082090" cy="1846984"/>
            <a:chOff x="5832361" y="2875841"/>
            <a:chExt cx="3082090" cy="1846984"/>
          </a:xfrm>
        </p:grpSpPr>
        <p:pic>
          <p:nvPicPr>
            <p:cNvPr id="53" name="Picture 52">
              <a:extLst>
                <a:ext uri="{FF2B5EF4-FFF2-40B4-BE49-F238E27FC236}">
                  <a16:creationId xmlns:a16="http://schemas.microsoft.com/office/drawing/2014/main" id="{5062A86E-2F91-6263-67F3-83654844614D}"/>
                </a:ext>
              </a:extLst>
            </p:cNvPr>
            <p:cNvPicPr>
              <a:picLocks noChangeAspect="1"/>
            </p:cNvPicPr>
            <p:nvPr/>
          </p:nvPicPr>
          <p:blipFill>
            <a:blip r:embed="rId2"/>
            <a:srcRect/>
            <a:stretch/>
          </p:blipFill>
          <p:spPr>
            <a:xfrm>
              <a:off x="5832361" y="2875841"/>
              <a:ext cx="2774151" cy="1846984"/>
            </a:xfrm>
            <a:prstGeom prst="rect">
              <a:avLst/>
            </a:prstGeom>
          </p:spPr>
        </p:pic>
        <p:cxnSp>
          <p:nvCxnSpPr>
            <p:cNvPr id="55" name="Straight Arrow Connector 54">
              <a:extLst>
                <a:ext uri="{FF2B5EF4-FFF2-40B4-BE49-F238E27FC236}">
                  <a16:creationId xmlns:a16="http://schemas.microsoft.com/office/drawing/2014/main" id="{D12E7D6D-2726-1DE5-7AEE-EDA00F280BBF}"/>
                </a:ext>
              </a:extLst>
            </p:cNvPr>
            <p:cNvCxnSpPr>
              <a:cxnSpLocks/>
            </p:cNvCxnSpPr>
            <p:nvPr/>
          </p:nvCxnSpPr>
          <p:spPr>
            <a:xfrm>
              <a:off x="6249942" y="3760696"/>
              <a:ext cx="219688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9E35171-330F-72FA-0B26-08500BF1C0A4}"/>
                </a:ext>
              </a:extLst>
            </p:cNvPr>
            <p:cNvSpPr txBox="1"/>
            <p:nvPr/>
          </p:nvSpPr>
          <p:spPr>
            <a:xfrm>
              <a:off x="7332982" y="2938650"/>
              <a:ext cx="1208922" cy="461665"/>
            </a:xfrm>
            <a:prstGeom prst="rect">
              <a:avLst/>
            </a:prstGeom>
            <a:noFill/>
          </p:spPr>
          <p:txBody>
            <a:bodyPr wrap="square" rtlCol="0">
              <a:spAutoFit/>
            </a:bodyPr>
            <a:lstStyle/>
            <a:p>
              <a:pPr algn="ctr"/>
              <a:r>
                <a:rPr lang="en-US" sz="1200" dirty="0"/>
                <a:t>Coil current of </a:t>
              </a:r>
            </a:p>
            <a:p>
              <a:pPr algn="ctr"/>
              <a:r>
                <a:rPr lang="en-US" sz="1200" dirty="0"/>
                <a:t>AC analysis</a:t>
              </a:r>
            </a:p>
          </p:txBody>
        </p:sp>
        <p:sp>
          <p:nvSpPr>
            <p:cNvPr id="58" name="Text Placeholder 5">
              <a:extLst>
                <a:ext uri="{FF2B5EF4-FFF2-40B4-BE49-F238E27FC236}">
                  <a16:creationId xmlns:a16="http://schemas.microsoft.com/office/drawing/2014/main" id="{65A9AD0B-AEC6-3A54-4F78-FD763ACBDF12}"/>
                </a:ext>
              </a:extLst>
            </p:cNvPr>
            <p:cNvSpPr txBox="1">
              <a:spLocks/>
            </p:cNvSpPr>
            <p:nvPr/>
          </p:nvSpPr>
          <p:spPr>
            <a:xfrm>
              <a:off x="7429899" y="3491284"/>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r>
                <a:rPr lang="de-DE" sz="1200" dirty="0"/>
                <a:t> = 5.6 </a:t>
              </a:r>
              <a:r>
                <a:rPr lang="de-DE" sz="1200" dirty="0" err="1"/>
                <a:t>ms</a:t>
              </a:r>
              <a:endParaRPr lang="de-DE" sz="1200" baseline="-25000" dirty="0"/>
            </a:p>
          </p:txBody>
        </p:sp>
        <p:cxnSp>
          <p:nvCxnSpPr>
            <p:cNvPr id="59" name="Straight Arrow Connector 58">
              <a:extLst>
                <a:ext uri="{FF2B5EF4-FFF2-40B4-BE49-F238E27FC236}">
                  <a16:creationId xmlns:a16="http://schemas.microsoft.com/office/drawing/2014/main" id="{4D217EAE-903E-F49E-ED99-94B6442982F5}"/>
                </a:ext>
              </a:extLst>
            </p:cNvPr>
            <p:cNvCxnSpPr>
              <a:cxnSpLocks/>
            </p:cNvCxnSpPr>
            <p:nvPr/>
          </p:nvCxnSpPr>
          <p:spPr>
            <a:xfrm>
              <a:off x="6797412" y="3000590"/>
              <a:ext cx="1" cy="72008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 Placeholder 5">
              <a:extLst>
                <a:ext uri="{FF2B5EF4-FFF2-40B4-BE49-F238E27FC236}">
                  <a16:creationId xmlns:a16="http://schemas.microsoft.com/office/drawing/2014/main" id="{D026BA4D-5167-CDE1-98FB-D5611627E2F9}"/>
                </a:ext>
              </a:extLst>
            </p:cNvPr>
            <p:cNvSpPr txBox="1">
              <a:spLocks/>
            </p:cNvSpPr>
            <p:nvPr/>
          </p:nvSpPr>
          <p:spPr>
            <a:xfrm>
              <a:off x="6354095" y="3933824"/>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I</a:t>
              </a:r>
              <a:r>
                <a:rPr lang="de-DE" sz="1200" baseline="-25000" dirty="0" err="1"/>
                <a:t>peak</a:t>
              </a:r>
              <a:r>
                <a:rPr lang="de-DE" sz="1200" dirty="0"/>
                <a:t> = 10.98 kA</a:t>
              </a:r>
              <a:endParaRPr lang="de-DE" sz="1200" baseline="-25000" dirty="0"/>
            </a:p>
          </p:txBody>
        </p:sp>
      </p:grpSp>
      <p:grpSp>
        <p:nvGrpSpPr>
          <p:cNvPr id="10" name="Group 9">
            <a:extLst>
              <a:ext uri="{FF2B5EF4-FFF2-40B4-BE49-F238E27FC236}">
                <a16:creationId xmlns:a16="http://schemas.microsoft.com/office/drawing/2014/main" id="{51A82C45-37A6-29FF-9D4E-785617FAD84B}"/>
              </a:ext>
            </a:extLst>
          </p:cNvPr>
          <p:cNvGrpSpPr/>
          <p:nvPr/>
        </p:nvGrpSpPr>
        <p:grpSpPr>
          <a:xfrm>
            <a:off x="5590714" y="660990"/>
            <a:ext cx="3463923" cy="2623096"/>
            <a:chOff x="5496389" y="147529"/>
            <a:chExt cx="3463923" cy="2623096"/>
          </a:xfrm>
        </p:grpSpPr>
        <p:pic>
          <p:nvPicPr>
            <p:cNvPr id="4" name="Picture 3">
              <a:extLst>
                <a:ext uri="{FF2B5EF4-FFF2-40B4-BE49-F238E27FC236}">
                  <a16:creationId xmlns:a16="http://schemas.microsoft.com/office/drawing/2014/main" id="{072C7E2E-23F9-DC28-D706-EBA69F8276DE}"/>
                </a:ext>
              </a:extLst>
            </p:cNvPr>
            <p:cNvPicPr>
              <a:picLocks noChangeAspect="1"/>
            </p:cNvPicPr>
            <p:nvPr/>
          </p:nvPicPr>
          <p:blipFill>
            <a:blip r:embed="rId3"/>
            <a:srcRect/>
            <a:stretch/>
          </p:blipFill>
          <p:spPr>
            <a:xfrm>
              <a:off x="5751709" y="434743"/>
              <a:ext cx="2950943" cy="2087252"/>
            </a:xfrm>
            <a:prstGeom prst="rect">
              <a:avLst/>
            </a:prstGeom>
          </p:spPr>
        </p:pic>
        <p:sp>
          <p:nvSpPr>
            <p:cNvPr id="12" name="Text Placeholder 5">
              <a:extLst>
                <a:ext uri="{FF2B5EF4-FFF2-40B4-BE49-F238E27FC236}">
                  <a16:creationId xmlns:a16="http://schemas.microsoft.com/office/drawing/2014/main" id="{41899E26-3702-75A6-009C-B36BF772AC9A}"/>
                </a:ext>
              </a:extLst>
            </p:cNvPr>
            <p:cNvSpPr txBox="1">
              <a:spLocks/>
            </p:cNvSpPr>
            <p:nvPr/>
          </p:nvSpPr>
          <p:spPr>
            <a:xfrm>
              <a:off x="7014143" y="147529"/>
              <a:ext cx="810708" cy="22968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221 mm</a:t>
              </a:r>
              <a:endParaRPr lang="de-DE" sz="1200" baseline="-25000" dirty="0"/>
            </a:p>
          </p:txBody>
        </p:sp>
        <p:cxnSp>
          <p:nvCxnSpPr>
            <p:cNvPr id="11" name="Straight Arrow Connector 10">
              <a:extLst>
                <a:ext uri="{FF2B5EF4-FFF2-40B4-BE49-F238E27FC236}">
                  <a16:creationId xmlns:a16="http://schemas.microsoft.com/office/drawing/2014/main" id="{70249D0E-9329-2B79-1F31-3766B1AD9DDB}"/>
                </a:ext>
              </a:extLst>
            </p:cNvPr>
            <p:cNvCxnSpPr>
              <a:cxnSpLocks/>
            </p:cNvCxnSpPr>
            <p:nvPr/>
          </p:nvCxnSpPr>
          <p:spPr>
            <a:xfrm>
              <a:off x="5748103" y="383426"/>
              <a:ext cx="295455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AC44F47-0B20-B384-76D9-F5C23B4CA334}"/>
                </a:ext>
              </a:extLst>
            </p:cNvPr>
            <p:cNvCxnSpPr>
              <a:cxnSpLocks/>
            </p:cNvCxnSpPr>
            <p:nvPr/>
          </p:nvCxnSpPr>
          <p:spPr>
            <a:xfrm>
              <a:off x="8759535" y="422309"/>
              <a:ext cx="0" cy="209587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C38CD6-77BC-AB1B-553E-7801C479E91F}"/>
                </a:ext>
              </a:extLst>
            </p:cNvPr>
            <p:cNvSpPr txBox="1">
              <a:spLocks/>
            </p:cNvSpPr>
            <p:nvPr/>
          </p:nvSpPr>
          <p:spPr>
            <a:xfrm rot="5400000">
              <a:off x="8587765" y="1384123"/>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156 mm</a:t>
              </a:r>
              <a:endParaRPr lang="de-DE" sz="1200" baseline="-25000" dirty="0"/>
            </a:p>
          </p:txBody>
        </p:sp>
        <p:cxnSp>
          <p:nvCxnSpPr>
            <p:cNvPr id="23" name="Straight Arrow Connector 22">
              <a:extLst>
                <a:ext uri="{FF2B5EF4-FFF2-40B4-BE49-F238E27FC236}">
                  <a16:creationId xmlns:a16="http://schemas.microsoft.com/office/drawing/2014/main" id="{8ABAB948-7393-1750-8DFB-75CFF7005279}"/>
                </a:ext>
              </a:extLst>
            </p:cNvPr>
            <p:cNvCxnSpPr>
              <a:cxnSpLocks/>
            </p:cNvCxnSpPr>
            <p:nvPr/>
          </p:nvCxnSpPr>
          <p:spPr>
            <a:xfrm>
              <a:off x="7481737" y="2569470"/>
              <a:ext cx="122091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5F955015-3590-2E14-B1D0-9BD55C6B0754}"/>
                </a:ext>
              </a:extLst>
            </p:cNvPr>
            <p:cNvSpPr txBox="1">
              <a:spLocks/>
            </p:cNvSpPr>
            <p:nvPr/>
          </p:nvSpPr>
          <p:spPr>
            <a:xfrm>
              <a:off x="7887477" y="2583371"/>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93 mm</a:t>
              </a:r>
              <a:endParaRPr lang="de-DE" sz="1200" baseline="-25000" dirty="0"/>
            </a:p>
          </p:txBody>
        </p:sp>
        <p:cxnSp>
          <p:nvCxnSpPr>
            <p:cNvPr id="29" name="Straight Arrow Connector 28">
              <a:extLst>
                <a:ext uri="{FF2B5EF4-FFF2-40B4-BE49-F238E27FC236}">
                  <a16:creationId xmlns:a16="http://schemas.microsoft.com/office/drawing/2014/main" id="{6E30F4C5-91BD-0D16-2EC5-AF16F0655287}"/>
                </a:ext>
              </a:extLst>
            </p:cNvPr>
            <p:cNvCxnSpPr>
              <a:cxnSpLocks/>
            </p:cNvCxnSpPr>
            <p:nvPr/>
          </p:nvCxnSpPr>
          <p:spPr>
            <a:xfrm rot="5400000">
              <a:off x="5078853" y="1033298"/>
              <a:ext cx="122631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 Placeholder 5">
              <a:extLst>
                <a:ext uri="{FF2B5EF4-FFF2-40B4-BE49-F238E27FC236}">
                  <a16:creationId xmlns:a16="http://schemas.microsoft.com/office/drawing/2014/main" id="{3A5A8052-AAE7-29DC-0824-EA5D1D73EEB2}"/>
                </a:ext>
              </a:extLst>
            </p:cNvPr>
            <p:cNvSpPr txBox="1">
              <a:spLocks/>
            </p:cNvSpPr>
            <p:nvPr/>
          </p:nvSpPr>
          <p:spPr>
            <a:xfrm rot="16200000">
              <a:off x="5296084" y="903639"/>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93 mm</a:t>
              </a:r>
              <a:endParaRPr lang="de-DE" sz="1200" baseline="-25000" dirty="0"/>
            </a:p>
          </p:txBody>
        </p:sp>
        <p:cxnSp>
          <p:nvCxnSpPr>
            <p:cNvPr id="31" name="Straight Arrow Connector 30">
              <a:extLst>
                <a:ext uri="{FF2B5EF4-FFF2-40B4-BE49-F238E27FC236}">
                  <a16:creationId xmlns:a16="http://schemas.microsoft.com/office/drawing/2014/main" id="{9D67581B-4593-03EA-6ABF-A0CE78725669}"/>
                </a:ext>
              </a:extLst>
            </p:cNvPr>
            <p:cNvCxnSpPr>
              <a:cxnSpLocks/>
            </p:cNvCxnSpPr>
            <p:nvPr/>
          </p:nvCxnSpPr>
          <p:spPr>
            <a:xfrm>
              <a:off x="5751709" y="1612700"/>
              <a:ext cx="83194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4C2F3CE7-9A4B-82A5-8641-3E49EAECB195}"/>
                </a:ext>
              </a:extLst>
            </p:cNvPr>
            <p:cNvSpPr txBox="1">
              <a:spLocks/>
            </p:cNvSpPr>
            <p:nvPr/>
          </p:nvSpPr>
          <p:spPr>
            <a:xfrm>
              <a:off x="5935601" y="1407090"/>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63 mm</a:t>
              </a:r>
              <a:endParaRPr lang="de-DE" sz="1200" baseline="-25000" dirty="0"/>
            </a:p>
          </p:txBody>
        </p:sp>
        <p:cxnSp>
          <p:nvCxnSpPr>
            <p:cNvPr id="35" name="Straight Arrow Connector 34">
              <a:extLst>
                <a:ext uri="{FF2B5EF4-FFF2-40B4-BE49-F238E27FC236}">
                  <a16:creationId xmlns:a16="http://schemas.microsoft.com/office/drawing/2014/main" id="{AB0BFED6-824E-30FC-5E06-6F7D2A668E55}"/>
                </a:ext>
              </a:extLst>
            </p:cNvPr>
            <p:cNvCxnSpPr>
              <a:cxnSpLocks/>
            </p:cNvCxnSpPr>
            <p:nvPr/>
          </p:nvCxnSpPr>
          <p:spPr>
            <a:xfrm>
              <a:off x="5751709" y="2569470"/>
              <a:ext cx="64839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7A8EDAA6-D374-41A8-D076-14C5F71FF0B1}"/>
                </a:ext>
              </a:extLst>
            </p:cNvPr>
            <p:cNvSpPr txBox="1">
              <a:spLocks/>
            </p:cNvSpPr>
            <p:nvPr/>
          </p:nvSpPr>
          <p:spPr>
            <a:xfrm>
              <a:off x="5832361" y="2576770"/>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50 mm</a:t>
              </a:r>
              <a:endParaRPr lang="de-DE" sz="1200" baseline="-25000" dirty="0"/>
            </a:p>
          </p:txBody>
        </p:sp>
        <p:cxnSp>
          <p:nvCxnSpPr>
            <p:cNvPr id="39" name="Straight Arrow Connector 38">
              <a:extLst>
                <a:ext uri="{FF2B5EF4-FFF2-40B4-BE49-F238E27FC236}">
                  <a16:creationId xmlns:a16="http://schemas.microsoft.com/office/drawing/2014/main" id="{58294F3C-CB92-4F19-6FCF-073D79ED264F}"/>
                </a:ext>
              </a:extLst>
            </p:cNvPr>
            <p:cNvCxnSpPr>
              <a:cxnSpLocks/>
            </p:cNvCxnSpPr>
            <p:nvPr/>
          </p:nvCxnSpPr>
          <p:spPr>
            <a:xfrm>
              <a:off x="7197368" y="2242463"/>
              <a:ext cx="248823"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 Placeholder 5">
              <a:extLst>
                <a:ext uri="{FF2B5EF4-FFF2-40B4-BE49-F238E27FC236}">
                  <a16:creationId xmlns:a16="http://schemas.microsoft.com/office/drawing/2014/main" id="{D4FD247E-C4A8-B9D5-927D-9EBD9DA80B6C}"/>
                </a:ext>
              </a:extLst>
            </p:cNvPr>
            <p:cNvSpPr txBox="1">
              <a:spLocks/>
            </p:cNvSpPr>
            <p:nvPr/>
          </p:nvSpPr>
          <p:spPr>
            <a:xfrm>
              <a:off x="7071702" y="226857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42" name="Straight Arrow Connector 41">
              <a:extLst>
                <a:ext uri="{FF2B5EF4-FFF2-40B4-BE49-F238E27FC236}">
                  <a16:creationId xmlns:a16="http://schemas.microsoft.com/office/drawing/2014/main" id="{C68C8756-61D2-77A4-44D0-AFF1DC9AEDF1}"/>
                </a:ext>
              </a:extLst>
            </p:cNvPr>
            <p:cNvCxnSpPr>
              <a:cxnSpLocks/>
            </p:cNvCxnSpPr>
            <p:nvPr/>
          </p:nvCxnSpPr>
          <p:spPr>
            <a:xfrm>
              <a:off x="7424511" y="1995077"/>
              <a:ext cx="0" cy="153394"/>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Text Placeholder 5">
              <a:extLst>
                <a:ext uri="{FF2B5EF4-FFF2-40B4-BE49-F238E27FC236}">
                  <a16:creationId xmlns:a16="http://schemas.microsoft.com/office/drawing/2014/main" id="{67180C51-DBD2-A5FF-476C-9E36220B5EC9}"/>
                </a:ext>
              </a:extLst>
            </p:cNvPr>
            <p:cNvSpPr txBox="1">
              <a:spLocks/>
            </p:cNvSpPr>
            <p:nvPr/>
          </p:nvSpPr>
          <p:spPr>
            <a:xfrm>
              <a:off x="7493628" y="1975787"/>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sp>
          <p:nvSpPr>
            <p:cNvPr id="62" name="Text Placeholder 5">
              <a:extLst>
                <a:ext uri="{FF2B5EF4-FFF2-40B4-BE49-F238E27FC236}">
                  <a16:creationId xmlns:a16="http://schemas.microsoft.com/office/drawing/2014/main" id="{8AFC2D83-6712-E301-503B-E3B05FB41B10}"/>
                </a:ext>
              </a:extLst>
            </p:cNvPr>
            <p:cNvSpPr txBox="1">
              <a:spLocks/>
            </p:cNvSpPr>
            <p:nvPr/>
          </p:nvSpPr>
          <p:spPr>
            <a:xfrm>
              <a:off x="6574210" y="910200"/>
              <a:ext cx="1159346"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63" name="Text Placeholder 5">
              <a:extLst>
                <a:ext uri="{FF2B5EF4-FFF2-40B4-BE49-F238E27FC236}">
                  <a16:creationId xmlns:a16="http://schemas.microsoft.com/office/drawing/2014/main" id="{3924D78A-0D7F-5841-87E8-966977CFA652}"/>
                </a:ext>
              </a:extLst>
            </p:cNvPr>
            <p:cNvSpPr txBox="1">
              <a:spLocks/>
            </p:cNvSpPr>
            <p:nvPr/>
          </p:nvSpPr>
          <p:spPr>
            <a:xfrm>
              <a:off x="5661033" y="1854607"/>
              <a:ext cx="988647" cy="21480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200" dirty="0" err="1"/>
                <a:t>Vacoflux</a:t>
              </a:r>
              <a:r>
                <a:rPr lang="de-DE" sz="1200" dirty="0"/>
                <a:t> 48 </a:t>
              </a:r>
            </a:p>
          </p:txBody>
        </p:sp>
      </p:grpSp>
      <p:pic>
        <p:nvPicPr>
          <p:cNvPr id="20" name="Picture 19" descr="A chart of numbers and symbols&#10;&#10;Description automatically generated with medium confidence">
            <a:extLst>
              <a:ext uri="{FF2B5EF4-FFF2-40B4-BE49-F238E27FC236}">
                <a16:creationId xmlns:a16="http://schemas.microsoft.com/office/drawing/2014/main" id="{8823F58C-EA57-4888-7346-55D3E03DEA91}"/>
              </a:ext>
            </a:extLst>
          </p:cNvPr>
          <p:cNvPicPr>
            <a:picLocks noChangeAspect="1"/>
          </p:cNvPicPr>
          <p:nvPr/>
        </p:nvPicPr>
        <p:blipFill rotWithShape="1">
          <a:blip r:embed="rId4"/>
          <a:srcRect r="1766" b="1247"/>
          <a:stretch/>
        </p:blipFill>
        <p:spPr>
          <a:xfrm>
            <a:off x="4589573" y="1129341"/>
            <a:ext cx="1005840" cy="1691640"/>
          </a:xfrm>
          <a:prstGeom prst="rect">
            <a:avLst/>
          </a:prstGeom>
        </p:spPr>
      </p:pic>
      <p:sp>
        <p:nvSpPr>
          <p:cNvPr id="6" name="Title 3">
            <a:extLst>
              <a:ext uri="{FF2B5EF4-FFF2-40B4-BE49-F238E27FC236}">
                <a16:creationId xmlns:a16="http://schemas.microsoft.com/office/drawing/2014/main" id="{99FFA678-0359-0DA9-1871-12798DA600AD}"/>
              </a:ext>
            </a:extLst>
          </p:cNvPr>
          <p:cNvSpPr txBox="1">
            <a:spLocks/>
          </p:cNvSpPr>
          <p:nvPr/>
        </p:nvSpPr>
        <p:spPr>
          <a:xfrm>
            <a:off x="280825" y="162452"/>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400" dirty="0"/>
              <a:t>Optimization: </a:t>
            </a:r>
            <a:r>
              <a:rPr lang="en-US" sz="2400" dirty="0">
                <a:highlight>
                  <a:srgbClr val="FFFF00"/>
                </a:highlight>
              </a:rPr>
              <a:t>minimize the total cost of Magnets and power converters</a:t>
            </a:r>
            <a:endParaRPr lang="de-DE" sz="2400" dirty="0"/>
          </a:p>
        </p:txBody>
      </p:sp>
      <p:sp>
        <p:nvSpPr>
          <p:cNvPr id="7" name="TextBox 6">
            <a:extLst>
              <a:ext uri="{FF2B5EF4-FFF2-40B4-BE49-F238E27FC236}">
                <a16:creationId xmlns:a16="http://schemas.microsoft.com/office/drawing/2014/main" id="{592CF0F1-A2DC-0770-1933-FBBDB4AFEA29}"/>
              </a:ext>
            </a:extLst>
          </p:cNvPr>
          <p:cNvSpPr txBox="1"/>
          <p:nvPr/>
        </p:nvSpPr>
        <p:spPr>
          <a:xfrm>
            <a:off x="143863" y="825093"/>
            <a:ext cx="3284044" cy="246221"/>
          </a:xfrm>
          <a:prstGeom prst="rect">
            <a:avLst/>
          </a:prstGeom>
          <a:noFill/>
        </p:spPr>
        <p:txBody>
          <a:bodyPr wrap="square" rtlCol="0">
            <a:spAutoFit/>
          </a:bodyPr>
          <a:lstStyle/>
          <a:p>
            <a:r>
              <a:rPr lang="en-US" sz="1000" dirty="0"/>
              <a:t>Steel: M235-35A for the joke, </a:t>
            </a:r>
            <a:r>
              <a:rPr lang="en-US" sz="1000" dirty="0" err="1"/>
              <a:t>Vacoflux</a:t>
            </a:r>
            <a:r>
              <a:rPr lang="en-US" sz="1000" dirty="0"/>
              <a:t> 48 for the Poles</a:t>
            </a:r>
          </a:p>
        </p:txBody>
      </p:sp>
      <p:sp>
        <p:nvSpPr>
          <p:cNvPr id="14" name="TextBox 13">
            <a:extLst>
              <a:ext uri="{FF2B5EF4-FFF2-40B4-BE49-F238E27FC236}">
                <a16:creationId xmlns:a16="http://schemas.microsoft.com/office/drawing/2014/main" id="{AD9BDC59-3FB9-E99F-FCEB-9E98CB5F3850}"/>
              </a:ext>
            </a:extLst>
          </p:cNvPr>
          <p:cNvSpPr txBox="1"/>
          <p:nvPr/>
        </p:nvSpPr>
        <p:spPr>
          <a:xfrm>
            <a:off x="4360811" y="3378985"/>
            <a:ext cx="1513137" cy="246221"/>
          </a:xfrm>
          <a:prstGeom prst="rect">
            <a:avLst/>
          </a:prstGeom>
          <a:noFill/>
        </p:spPr>
        <p:txBody>
          <a:bodyPr wrap="square" rtlCol="0">
            <a:spAutoFit/>
          </a:bodyPr>
          <a:lstStyle/>
          <a:p>
            <a:r>
              <a:rPr lang="en-US" sz="1000" dirty="0">
                <a:highlight>
                  <a:srgbClr val="FFFF00"/>
                </a:highlight>
              </a:rPr>
              <a:t>Here </a:t>
            </a:r>
            <a:r>
              <a:rPr lang="en-US" sz="1000" dirty="0" err="1">
                <a:highlight>
                  <a:srgbClr val="FFFF00"/>
                </a:highlight>
              </a:rPr>
              <a:t>T</a:t>
            </a:r>
            <a:r>
              <a:rPr lang="en-US" sz="1000" baseline="-25000" dirty="0" err="1">
                <a:highlight>
                  <a:srgbClr val="FFFF00"/>
                </a:highlight>
              </a:rPr>
              <a:t>pulse</a:t>
            </a:r>
            <a:r>
              <a:rPr lang="en-US" sz="1000" dirty="0">
                <a:highlight>
                  <a:srgbClr val="FFFF00"/>
                </a:highlight>
              </a:rPr>
              <a:t> = 5.6 </a:t>
            </a:r>
            <a:r>
              <a:rPr lang="en-US" sz="1000" dirty="0" err="1">
                <a:highlight>
                  <a:srgbClr val="FFFF00"/>
                </a:highlight>
              </a:rPr>
              <a:t>ms</a:t>
            </a:r>
            <a:endParaRPr lang="en-US" sz="1000" dirty="0">
              <a:highlight>
                <a:srgbClr val="FFFF00"/>
              </a:highlight>
            </a:endParaRPr>
          </a:p>
        </p:txBody>
      </p:sp>
      <p:cxnSp>
        <p:nvCxnSpPr>
          <p:cNvPr id="15" name="Straight Arrow Connector 14">
            <a:extLst>
              <a:ext uri="{FF2B5EF4-FFF2-40B4-BE49-F238E27FC236}">
                <a16:creationId xmlns:a16="http://schemas.microsoft.com/office/drawing/2014/main" id="{7204D718-C12A-1CBD-7243-9325481BAF64}"/>
              </a:ext>
            </a:extLst>
          </p:cNvPr>
          <p:cNvCxnSpPr/>
          <p:nvPr/>
        </p:nvCxnSpPr>
        <p:spPr>
          <a:xfrm flipV="1">
            <a:off x="4577805"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640F80D-7AFF-B0A9-A8B9-A5E45DAD74F5}"/>
              </a:ext>
            </a:extLst>
          </p:cNvPr>
          <p:cNvCxnSpPr/>
          <p:nvPr/>
        </p:nvCxnSpPr>
        <p:spPr>
          <a:xfrm flipV="1">
            <a:off x="4722788"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AE6B9F0-BF82-7A28-9CFE-86175E9CE517}"/>
              </a:ext>
            </a:extLst>
          </p:cNvPr>
          <p:cNvCxnSpPr/>
          <p:nvPr/>
        </p:nvCxnSpPr>
        <p:spPr>
          <a:xfrm flipV="1">
            <a:off x="4867771"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60460A3-0E12-7D33-A090-5ED2932E90D0}"/>
              </a:ext>
            </a:extLst>
          </p:cNvPr>
          <p:cNvCxnSpPr/>
          <p:nvPr/>
        </p:nvCxnSpPr>
        <p:spPr>
          <a:xfrm flipV="1">
            <a:off x="5012754"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DBC8596A-5424-C0D5-D362-3B1487A3C56A}"/>
              </a:ext>
            </a:extLst>
          </p:cNvPr>
          <p:cNvCxnSpPr/>
          <p:nvPr/>
        </p:nvCxnSpPr>
        <p:spPr>
          <a:xfrm flipV="1">
            <a:off x="5157737"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C8F98975-C3B0-7D06-B490-08650C2C205F}"/>
              </a:ext>
            </a:extLst>
          </p:cNvPr>
          <p:cNvCxnSpPr/>
          <p:nvPr/>
        </p:nvCxnSpPr>
        <p:spPr>
          <a:xfrm flipV="1">
            <a:off x="5302720"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8635001"/>
      </p:ext>
    </p:extLst>
  </p:cSld>
  <p:clrMapOvr>
    <a:masterClrMapping/>
  </p:clrMapOvr>
</p:sld>
</file>

<file path=ppt/theme/theme1.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41344</TotalTime>
  <Words>2824</Words>
  <Application>Microsoft Office PowerPoint</Application>
  <PresentationFormat>On-screen Show (16:9)</PresentationFormat>
  <Paragraphs>436</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Narrow</vt:lpstr>
      <vt:lpstr>Calibri</vt:lpstr>
      <vt:lpstr>Cambria Math</vt:lpstr>
      <vt:lpstr>Grandview</vt:lpstr>
      <vt:lpstr>Mathcad UniMath</vt:lpstr>
      <vt:lpstr>Wingdings</vt:lpstr>
      <vt:lpstr>1_IMCC - 1</vt:lpstr>
      <vt:lpstr>Muon magnet working  group meeting</vt:lpstr>
      <vt:lpstr>Setting the stage: some important definitions </vt:lpstr>
      <vt:lpstr>Setting the stage: some important definitions </vt:lpstr>
      <vt:lpstr>PowerPoint Presentation</vt:lpstr>
      <vt:lpstr>MMC: a similar topology for a different application</vt:lpstr>
      <vt:lpstr>Optimization of power converters and dipole magnets</vt:lpstr>
      <vt:lpstr>PowerPoint Presentation</vt:lpstr>
      <vt:lpstr>PowerPoint Presentation</vt:lpstr>
      <vt:lpstr>PowerPoint Presentation</vt:lpstr>
      <vt:lpstr>Comparisons</vt:lpstr>
      <vt:lpstr>Cooling of hollow conductors</vt:lpstr>
      <vt:lpstr>Cooling of bulk conductors</vt:lpstr>
      <vt:lpstr>Analytical model for optimization speed-up</vt:lpstr>
      <vt:lpstr>Analytical model for optimization speed-up</vt:lpstr>
      <vt:lpstr>Analytical model for optimization speed-up</vt:lpstr>
      <vt:lpstr>PowerPoint Presentation</vt:lpstr>
      <vt:lpstr>Dipole magnet cost model</vt:lpstr>
      <vt:lpstr>PE cost model</vt:lpstr>
      <vt:lpstr>Results cost optimization</vt:lpstr>
      <vt:lpstr>Conclusions</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Fulvio Boattini</cp:lastModifiedBy>
  <cp:revision>718</cp:revision>
  <dcterms:created xsi:type="dcterms:W3CDTF">2021-05-17T12:13:58Z</dcterms:created>
  <dcterms:modified xsi:type="dcterms:W3CDTF">2024-02-15T15:46:38Z</dcterms:modified>
</cp:coreProperties>
</file>